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15" r:id="rId2"/>
    <p:sldId id="302" r:id="rId3"/>
    <p:sldId id="316" r:id="rId4"/>
    <p:sldId id="317" r:id="rId5"/>
    <p:sldId id="318" r:id="rId6"/>
    <p:sldId id="320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3469" autoAdjust="0"/>
  </p:normalViewPr>
  <p:slideViewPr>
    <p:cSldViewPr snapToGrid="0">
      <p:cViewPr varScale="1">
        <p:scale>
          <a:sx n="132" d="100"/>
          <a:sy n="132" d="100"/>
        </p:scale>
        <p:origin x="822" y="132"/>
      </p:cViewPr>
      <p:guideLst/>
    </p:cSldViewPr>
  </p:slideViewPr>
  <p:outlineViewPr>
    <p:cViewPr>
      <p:scale>
        <a:sx n="33" d="100"/>
        <a:sy n="33" d="100"/>
      </p:scale>
      <p:origin x="0" y="-5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9" d="100"/>
        <a:sy n="39" d="100"/>
      </p:scale>
      <p:origin x="0" y="-348"/>
    </p:cViewPr>
  </p:sorter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927D6-EADD-4E0D-9540-891D22ADF85D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1D-43E3-4C94-AF98-CE5D905F0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705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FED28-011A-40E4-9FD0-EDD7918D62F2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E3FC1-F8BD-4FD1-8EC3-054FA4B73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38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14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40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206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0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482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13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7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83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220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5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50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7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0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2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16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571786"/>
            <a:ext cx="4363119" cy="2506731"/>
          </a:xfrm>
        </p:spPr>
        <p:txBody>
          <a:bodyPr/>
          <a:lstStyle/>
          <a:p>
            <a:pPr algn="ctr"/>
            <a:r>
              <a:rPr lang="fr-CH" dirty="0" smtClean="0"/>
              <a:t>Connection Cryostat for </a:t>
            </a:r>
            <a:r>
              <a:rPr lang="fr-CH" dirty="0" err="1" smtClean="0"/>
              <a:t>Collimators</a:t>
            </a:r>
            <a:r>
              <a:rPr lang="fr-CH" dirty="0" smtClean="0"/>
              <a:t> </a:t>
            </a:r>
            <a:r>
              <a:rPr lang="fr-CH" dirty="0" smtClean="0"/>
              <a:t>in IR2 </a:t>
            </a:r>
            <a:r>
              <a:rPr lang="fr-CH" dirty="0" smtClean="0"/>
              <a:t>Dispersion </a:t>
            </a:r>
            <a:r>
              <a:rPr lang="fr-CH" dirty="0" err="1" smtClean="0"/>
              <a:t>Suppressors</a:t>
            </a:r>
            <a:r>
              <a:rPr lang="fr-CH" dirty="0" smtClean="0"/>
              <a:t>: Concept </a:t>
            </a:r>
            <a:r>
              <a:rPr lang="fr-CH" dirty="0" err="1" smtClean="0"/>
              <a:t>Overview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0632"/>
            <a:ext cx="8229600" cy="1828800"/>
          </a:xfrm>
        </p:spPr>
        <p:txBody>
          <a:bodyPr/>
          <a:lstStyle/>
          <a:p>
            <a:r>
              <a:rPr lang="fr-CH" dirty="0" smtClean="0"/>
              <a:t>Massimiliano Moretti, TE-MSC-CMI</a:t>
            </a:r>
          </a:p>
          <a:p>
            <a:r>
              <a:rPr lang="fr-CH" dirty="0"/>
              <a:t>Arnaud Vande Craen, TE-MSC-CMI</a:t>
            </a:r>
          </a:p>
          <a:p>
            <a:r>
              <a:rPr lang="en-GB" dirty="0" smtClean="0"/>
              <a:t>Cedric </a:t>
            </a:r>
            <a:r>
              <a:rPr lang="en-GB" dirty="0"/>
              <a:t>Francois </a:t>
            </a:r>
            <a:r>
              <a:rPr lang="en-GB" dirty="0" err="1" smtClean="0"/>
              <a:t>Eymin</a:t>
            </a:r>
            <a:r>
              <a:rPr lang="en-GB" dirty="0" smtClean="0"/>
              <a:t>, EN-MME-EDM</a:t>
            </a:r>
          </a:p>
          <a:p>
            <a:r>
              <a:rPr lang="fr-CH" dirty="0"/>
              <a:t>Delio Duarte Ramos, </a:t>
            </a:r>
            <a:r>
              <a:rPr lang="fr-CH" dirty="0" smtClean="0"/>
              <a:t>TE-MSC-CMI</a:t>
            </a:r>
            <a:endParaRPr lang="fr-CH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454400" y="5486399"/>
            <a:ext cx="2336800" cy="75474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3429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None/>
              <a:defRPr sz="1875" b="1" kern="120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0" algn="ctr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HL-LHC TCC Meeting</a:t>
            </a:r>
          </a:p>
          <a:p>
            <a:r>
              <a:rPr lang="fr-CH" dirty="0" smtClean="0"/>
              <a:t>01/09/2016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559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fr-CH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0" y="1070600"/>
            <a:ext cx="9143999" cy="55500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ctr">
              <a:buNone/>
            </a:pPr>
            <a:r>
              <a:rPr lang="fr-CH" sz="2200" b="1" dirty="0" smtClean="0"/>
              <a:t>Connection Cryostat for the Cryo-bypass (CCC)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" t="32349" r="1189" b="23207"/>
          <a:stretch/>
        </p:blipFill>
        <p:spPr>
          <a:xfrm>
            <a:off x="76199" y="1602021"/>
            <a:ext cx="8882743" cy="2293257"/>
          </a:xfrm>
          <a:prstGeom prst="rect">
            <a:avLst/>
          </a:prstGeo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224970" y="3895278"/>
            <a:ext cx="8585200" cy="2483761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err="1" smtClean="0"/>
              <a:t>During</a:t>
            </a:r>
            <a:r>
              <a:rPr lang="fr-CH" dirty="0" smtClean="0"/>
              <a:t> LS2, </a:t>
            </a:r>
            <a:r>
              <a:rPr lang="fr-CH" dirty="0"/>
              <a:t>t</a:t>
            </a:r>
            <a:r>
              <a:rPr lang="fr-CH" dirty="0" smtClean="0"/>
              <a:t>he </a:t>
            </a:r>
            <a:r>
              <a:rPr lang="fr-CH" dirty="0" err="1" smtClean="0"/>
              <a:t>current</a:t>
            </a:r>
            <a:r>
              <a:rPr lang="fr-CH" dirty="0" smtClean="0"/>
              <a:t> LHC </a:t>
            </a:r>
            <a:r>
              <a:rPr lang="fr-CH" dirty="0" err="1" smtClean="0"/>
              <a:t>connection</a:t>
            </a:r>
            <a:r>
              <a:rPr lang="fr-CH" dirty="0" smtClean="0"/>
              <a:t> cryostat has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replaced</a:t>
            </a:r>
            <a:r>
              <a:rPr lang="fr-CH" dirty="0" smtClean="0"/>
              <a:t> to </a:t>
            </a:r>
            <a:r>
              <a:rPr lang="fr-CH" dirty="0" err="1" smtClean="0"/>
              <a:t>install</a:t>
            </a:r>
            <a:r>
              <a:rPr lang="fr-CH" dirty="0" smtClean="0"/>
              <a:t> the </a:t>
            </a:r>
            <a:r>
              <a:rPr lang="fr-CH" dirty="0" err="1" smtClean="0"/>
              <a:t>collimator</a:t>
            </a:r>
            <a:r>
              <a:rPr lang="fr-CH" dirty="0" smtClean="0"/>
              <a:t> in </a:t>
            </a:r>
            <a:r>
              <a:rPr lang="fr-CH" dirty="0" err="1" smtClean="0"/>
              <a:t>left</a:t>
            </a:r>
            <a:r>
              <a:rPr lang="fr-CH" dirty="0" smtClean="0"/>
              <a:t> and right </a:t>
            </a:r>
            <a:r>
              <a:rPr lang="fr-CH" dirty="0" err="1" smtClean="0"/>
              <a:t>sides</a:t>
            </a:r>
            <a:r>
              <a:rPr lang="fr-CH" dirty="0" smtClean="0"/>
              <a:t> of IR2</a:t>
            </a:r>
          </a:p>
          <a:p>
            <a:pPr lvl="1"/>
            <a:r>
              <a:rPr lang="fr-CH" dirty="0" smtClean="0"/>
              <a:t>The new CCC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designed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in </a:t>
            </a:r>
            <a:r>
              <a:rPr lang="fr-CH" dirty="0" err="1" smtClean="0"/>
              <a:t>combination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standard QEN bypass cryostat</a:t>
            </a:r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continuity</a:t>
            </a:r>
            <a:r>
              <a:rPr lang="fr-CH" dirty="0" smtClean="0"/>
              <a:t> of the </a:t>
            </a:r>
            <a:r>
              <a:rPr lang="fr-CH" dirty="0" err="1" smtClean="0"/>
              <a:t>cryogenic</a:t>
            </a:r>
            <a:r>
              <a:rPr lang="fr-CH" dirty="0" smtClean="0"/>
              <a:t> and </a:t>
            </a:r>
            <a:r>
              <a:rPr lang="fr-CH" dirty="0" err="1" smtClean="0"/>
              <a:t>electric</a:t>
            </a:r>
            <a:r>
              <a:rPr lang="fr-CH" dirty="0" smtClean="0"/>
              <a:t> </a:t>
            </a:r>
            <a:r>
              <a:rPr lang="fr-CH" dirty="0" err="1" smtClean="0"/>
              <a:t>lines</a:t>
            </a:r>
            <a:r>
              <a:rPr lang="fr-CH" dirty="0" smtClean="0"/>
              <a:t> has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guaranteed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4668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Conceptual</a:t>
            </a:r>
            <a:r>
              <a:rPr lang="fr-CH" dirty="0" smtClean="0"/>
              <a:t> Design</a:t>
            </a:r>
            <a:endParaRPr lang="fr-CH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0" y="1070600"/>
            <a:ext cx="9143999" cy="55500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ctr">
              <a:buNone/>
            </a:pPr>
            <a:r>
              <a:rPr lang="fr-CH" sz="2200" b="1" dirty="0" smtClean="0"/>
              <a:t>The concept of the </a:t>
            </a:r>
            <a:r>
              <a:rPr lang="fr-CH" sz="2200" b="1" dirty="0" err="1" smtClean="0"/>
              <a:t>current</a:t>
            </a:r>
            <a:r>
              <a:rPr lang="fr-CH" sz="2200" b="1" dirty="0" smtClean="0"/>
              <a:t> LHC </a:t>
            </a:r>
            <a:r>
              <a:rPr lang="fr-CH" sz="2200" b="1" dirty="0" err="1" smtClean="0"/>
              <a:t>connection</a:t>
            </a:r>
            <a:r>
              <a:rPr lang="fr-CH" sz="2200" b="1" dirty="0" smtClean="0"/>
              <a:t> cryostat </a:t>
            </a:r>
            <a:r>
              <a:rPr lang="fr-CH" sz="2200" b="1" dirty="0" err="1" smtClean="0"/>
              <a:t>can</a:t>
            </a:r>
            <a:r>
              <a:rPr lang="fr-CH" sz="2200" b="1" dirty="0" smtClean="0"/>
              <a:t> </a:t>
            </a:r>
            <a:r>
              <a:rPr lang="fr-CH" sz="2200" b="1" dirty="0" err="1" smtClean="0"/>
              <a:t>be</a:t>
            </a:r>
            <a:r>
              <a:rPr lang="fr-CH" sz="2200" b="1" dirty="0" smtClean="0"/>
              <a:t> </a:t>
            </a:r>
            <a:r>
              <a:rPr lang="fr-CH" sz="2200" b="1" dirty="0" err="1" smtClean="0"/>
              <a:t>re-adapted</a:t>
            </a:r>
            <a:endParaRPr lang="fr-CH" sz="2200" b="1" dirty="0" smtClean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814" y="1647375"/>
            <a:ext cx="9142186" cy="2237034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2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smtClean="0"/>
              <a:t>Exploitation of vacuum </a:t>
            </a:r>
            <a:r>
              <a:rPr lang="fr-CH" dirty="0" err="1" smtClean="0"/>
              <a:t>vessel</a:t>
            </a:r>
            <a:r>
              <a:rPr lang="fr-CH" dirty="0" smtClean="0"/>
              <a:t> concept and cold supports</a:t>
            </a:r>
          </a:p>
          <a:p>
            <a:pPr lvl="1"/>
            <a:r>
              <a:rPr lang="fr-CH" dirty="0" smtClean="0"/>
              <a:t>Cold mass </a:t>
            </a:r>
            <a:r>
              <a:rPr lang="fr-CH" dirty="0" err="1" smtClean="0"/>
              <a:t>traversed</a:t>
            </a:r>
            <a:r>
              <a:rPr lang="fr-CH" dirty="0" smtClean="0"/>
              <a:t> by the </a:t>
            </a:r>
            <a:r>
              <a:rPr lang="fr-CH" dirty="0" err="1" smtClean="0"/>
              <a:t>cryogenic</a:t>
            </a:r>
            <a:r>
              <a:rPr lang="fr-CH" dirty="0"/>
              <a:t> </a:t>
            </a:r>
            <a:r>
              <a:rPr lang="fr-CH" dirty="0" smtClean="0"/>
              <a:t>circuits, the bus-bars </a:t>
            </a:r>
            <a:r>
              <a:rPr lang="fr-CH" dirty="0" err="1" smtClean="0"/>
              <a:t>lines</a:t>
            </a:r>
            <a:r>
              <a:rPr lang="fr-CH" dirty="0" smtClean="0"/>
              <a:t>, the </a:t>
            </a:r>
            <a:r>
              <a:rPr lang="fr-CH" dirty="0" err="1" smtClean="0"/>
              <a:t>beam</a:t>
            </a:r>
            <a:r>
              <a:rPr lang="fr-CH" dirty="0" smtClean="0"/>
              <a:t> pipes and the </a:t>
            </a:r>
            <a:r>
              <a:rPr lang="fr-CH" dirty="0" err="1" smtClean="0"/>
              <a:t>related</a:t>
            </a:r>
            <a:r>
              <a:rPr lang="fr-CH" dirty="0" smtClean="0"/>
              <a:t> </a:t>
            </a:r>
            <a:r>
              <a:rPr lang="fr-CH" dirty="0" err="1" smtClean="0"/>
              <a:t>supporting</a:t>
            </a:r>
            <a:r>
              <a:rPr lang="fr-CH" dirty="0" smtClean="0"/>
              <a:t> and </a:t>
            </a:r>
            <a:r>
              <a:rPr lang="fr-CH" dirty="0" err="1" smtClean="0"/>
              <a:t>alignment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endParaRPr lang="fr-CH" dirty="0" smtClean="0"/>
          </a:p>
          <a:p>
            <a:pPr lvl="1"/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 smtClean="0"/>
              <a:t>strength</a:t>
            </a:r>
            <a:r>
              <a:rPr lang="fr-CH" dirty="0" smtClean="0"/>
              <a:t> and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  <a:r>
              <a:rPr lang="fr-CH" dirty="0" err="1" smtClean="0"/>
              <a:t>stability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preserved</a:t>
            </a:r>
            <a:endParaRPr lang="fr-CH" dirty="0" smtClean="0"/>
          </a:p>
          <a:p>
            <a:pPr lvl="1"/>
            <a:r>
              <a:rPr lang="fr-CH" dirty="0" err="1" smtClean="0"/>
              <a:t>Shuffling</a:t>
            </a:r>
            <a:r>
              <a:rPr lang="fr-CH" dirty="0" smtClean="0"/>
              <a:t> module for the bus-bars lyras</a:t>
            </a:r>
            <a:r>
              <a:rPr lang="fr-CH" dirty="0"/>
              <a:t> </a:t>
            </a:r>
            <a:r>
              <a:rPr lang="fr-CH" dirty="0" smtClean="0"/>
              <a:t>and the </a:t>
            </a:r>
            <a:r>
              <a:rPr lang="fr-CH" dirty="0" err="1" smtClean="0"/>
              <a:t>feeding</a:t>
            </a:r>
            <a:r>
              <a:rPr lang="fr-CH" dirty="0" smtClean="0"/>
              <a:t> of </a:t>
            </a:r>
            <a:r>
              <a:rPr lang="fr-CH" dirty="0" err="1" smtClean="0"/>
              <a:t>LHe</a:t>
            </a:r>
            <a:r>
              <a:rPr lang="fr-CH" dirty="0" smtClean="0"/>
              <a:t> </a:t>
            </a:r>
            <a:r>
              <a:rPr lang="fr-CH" dirty="0" err="1" smtClean="0"/>
              <a:t>cooling</a:t>
            </a:r>
            <a:endParaRPr lang="fr-CH" dirty="0"/>
          </a:p>
          <a:p>
            <a:pPr lvl="1"/>
            <a:r>
              <a:rPr lang="fr-CH" dirty="0" smtClean="0"/>
              <a:t>Use of standard concept of </a:t>
            </a:r>
            <a:r>
              <a:rPr lang="fr-CH" dirty="0" err="1" smtClean="0"/>
              <a:t>bottom</a:t>
            </a:r>
            <a:r>
              <a:rPr lang="fr-CH" dirty="0" smtClean="0"/>
              <a:t> </a:t>
            </a:r>
            <a:r>
              <a:rPr lang="fr-CH" dirty="0" err="1" smtClean="0"/>
              <a:t>tray</a:t>
            </a:r>
            <a:r>
              <a:rPr lang="fr-CH" dirty="0" smtClean="0"/>
              <a:t> and thermal </a:t>
            </a:r>
            <a:r>
              <a:rPr lang="fr-CH" dirty="0" err="1" smtClean="0"/>
              <a:t>shield</a:t>
            </a:r>
            <a:endParaRPr lang="fr-CH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94861"/>
            <a:ext cx="9144000" cy="207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5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Cold Mass </a:t>
            </a:r>
            <a:r>
              <a:rPr lang="fr-CH" dirty="0" err="1" smtClean="0"/>
              <a:t>Overview</a:t>
            </a:r>
            <a:endParaRPr lang="fr-CH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909" y="1357088"/>
            <a:ext cx="5579834" cy="2039257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smtClean="0"/>
              <a:t>The structural </a:t>
            </a:r>
            <a:r>
              <a:rPr lang="fr-CH" dirty="0" err="1" smtClean="0"/>
              <a:t>stiffness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ensured</a:t>
            </a:r>
            <a:r>
              <a:rPr lang="fr-CH" dirty="0" smtClean="0"/>
              <a:t> by an      H-</a:t>
            </a:r>
            <a:r>
              <a:rPr lang="fr-CH" dirty="0" err="1" smtClean="0"/>
              <a:t>beam</a:t>
            </a:r>
            <a:r>
              <a:rPr lang="fr-CH" dirty="0" smtClean="0"/>
              <a:t> in the middle: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CH" dirty="0" smtClean="0"/>
              <a:t> </a:t>
            </a:r>
            <a:r>
              <a:rPr lang="fr-CH" dirty="0" err="1" smtClean="0"/>
              <a:t>Bolted</a:t>
            </a:r>
            <a:r>
              <a:rPr lang="fr-CH" dirty="0" smtClean="0"/>
              <a:t> plates in </a:t>
            </a:r>
            <a:r>
              <a:rPr lang="fr-CH" dirty="0" err="1" smtClean="0"/>
              <a:t>stainless</a:t>
            </a:r>
            <a:r>
              <a:rPr lang="fr-CH" dirty="0" smtClean="0"/>
              <a:t> </a:t>
            </a:r>
            <a:r>
              <a:rPr lang="fr-CH" dirty="0" err="1" smtClean="0"/>
              <a:t>steel</a:t>
            </a:r>
            <a:endParaRPr lang="fr-CH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fr-CH" dirty="0" smtClean="0"/>
              <a:t> Limitation of the </a:t>
            </a:r>
            <a:r>
              <a:rPr lang="fr-CH" dirty="0" err="1" smtClean="0"/>
              <a:t>displacements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load</a:t>
            </a:r>
            <a:endParaRPr lang="fr-CH" dirty="0" smtClean="0"/>
          </a:p>
          <a:p>
            <a:pPr lvl="1"/>
            <a:endParaRPr lang="fr-CH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943" y="343145"/>
            <a:ext cx="2993569" cy="29370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7"/>
          <a:stretch/>
        </p:blipFill>
        <p:spPr>
          <a:xfrm>
            <a:off x="3846285" y="3586009"/>
            <a:ext cx="5245099" cy="2853998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-2268" y="3448856"/>
            <a:ext cx="3507468" cy="2443944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1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smtClean="0"/>
              <a:t>Standard LHC </a:t>
            </a:r>
            <a:r>
              <a:rPr lang="fr-CH" dirty="0" err="1" smtClean="0"/>
              <a:t>dipole</a:t>
            </a:r>
            <a:r>
              <a:rPr lang="fr-CH" dirty="0" smtClean="0"/>
              <a:t> support </a:t>
            </a:r>
            <a:r>
              <a:rPr lang="fr-CH" dirty="0" err="1" smtClean="0"/>
              <a:t>posts</a:t>
            </a:r>
            <a:endParaRPr lang="fr-CH" dirty="0" smtClean="0"/>
          </a:p>
          <a:p>
            <a:pPr lvl="1"/>
            <a:endParaRPr lang="fr-CH" dirty="0" smtClean="0"/>
          </a:p>
          <a:p>
            <a:pPr lvl="1"/>
            <a:r>
              <a:rPr lang="fr-CH" dirty="0" err="1" smtClean="0"/>
              <a:t>Cooldown</a:t>
            </a:r>
            <a:r>
              <a:rPr lang="fr-CH" dirty="0" smtClean="0"/>
              <a:t> </a:t>
            </a:r>
            <a:r>
              <a:rPr lang="fr-CH" dirty="0" err="1" smtClean="0"/>
              <a:t>performed</a:t>
            </a:r>
            <a:r>
              <a:rPr lang="fr-CH" dirty="0" smtClean="0"/>
              <a:t> </a:t>
            </a:r>
            <a:r>
              <a:rPr lang="fr-CH" dirty="0" err="1" smtClean="0"/>
              <a:t>through</a:t>
            </a:r>
            <a:r>
              <a:rPr lang="fr-CH" dirty="0" smtClean="0"/>
              <a:t> Cu </a:t>
            </a:r>
            <a:r>
              <a:rPr lang="fr-CH" dirty="0" err="1" smtClean="0"/>
              <a:t>braids</a:t>
            </a:r>
            <a:r>
              <a:rPr lang="fr-CH" dirty="0" smtClean="0"/>
              <a:t> </a:t>
            </a:r>
            <a:r>
              <a:rPr lang="fr-CH" dirty="0" err="1" smtClean="0"/>
              <a:t>connected</a:t>
            </a:r>
            <a:r>
              <a:rPr lang="fr-CH" dirty="0" smtClean="0"/>
              <a:t> to the M </a:t>
            </a:r>
            <a:r>
              <a:rPr lang="fr-CH" dirty="0" err="1" smtClean="0"/>
              <a:t>lines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86624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Cryogenic</a:t>
            </a:r>
            <a:r>
              <a:rPr lang="fr-CH" dirty="0" smtClean="0"/>
              <a:t> and Electric Lines</a:t>
            </a:r>
            <a:endParaRPr lang="fr-CH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814" y="1249663"/>
            <a:ext cx="8793843" cy="1656830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1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err="1" smtClean="0"/>
              <a:t>Bayonet</a:t>
            </a:r>
            <a:r>
              <a:rPr lang="fr-CH" dirty="0" smtClean="0"/>
              <a:t> </a:t>
            </a:r>
            <a:r>
              <a:rPr lang="fr-CH" dirty="0" err="1" smtClean="0"/>
              <a:t>heat</a:t>
            </a:r>
            <a:r>
              <a:rPr lang="fr-CH" dirty="0" smtClean="0"/>
              <a:t> </a:t>
            </a:r>
            <a:r>
              <a:rPr lang="fr-CH" dirty="0" err="1" smtClean="0"/>
              <a:t>exchanger</a:t>
            </a:r>
            <a:r>
              <a:rPr lang="fr-CH" dirty="0" smtClean="0"/>
              <a:t> (X line) and </a:t>
            </a:r>
            <a:r>
              <a:rPr lang="fr-CH" dirty="0" err="1" smtClean="0"/>
              <a:t>auxiliary</a:t>
            </a:r>
            <a:r>
              <a:rPr lang="fr-CH" dirty="0" smtClean="0"/>
              <a:t> bus-bars line (N line)</a:t>
            </a:r>
          </a:p>
          <a:p>
            <a:pPr lvl="1"/>
            <a:endParaRPr lang="fr-CH" dirty="0" smtClean="0"/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layout</a:t>
            </a:r>
            <a:r>
              <a:rPr lang="fr-CH" dirty="0" smtClean="0"/>
              <a:t> of the M </a:t>
            </a:r>
            <a:r>
              <a:rPr lang="fr-CH" dirty="0" err="1" smtClean="0"/>
              <a:t>lines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designed</a:t>
            </a:r>
            <a:r>
              <a:rPr lang="fr-CH" dirty="0" smtClean="0"/>
              <a:t> to </a:t>
            </a:r>
            <a:r>
              <a:rPr lang="fr-CH" dirty="0" err="1" smtClean="0"/>
              <a:t>reduce</a:t>
            </a:r>
            <a:r>
              <a:rPr lang="fr-CH" dirty="0" smtClean="0"/>
              <a:t> the radial forces at the </a:t>
            </a:r>
            <a:r>
              <a:rPr lang="fr-CH" dirty="0" err="1" smtClean="0"/>
              <a:t>interconnect</a:t>
            </a:r>
            <a:r>
              <a:rPr lang="fr-CH" dirty="0" err="1"/>
              <a:t>s</a:t>
            </a:r>
            <a:endParaRPr lang="fr-CH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16" y="3519714"/>
            <a:ext cx="4844212" cy="290576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908" y="3251194"/>
            <a:ext cx="4226308" cy="2772234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err="1" smtClean="0"/>
              <a:t>Shuffling</a:t>
            </a:r>
            <a:r>
              <a:rPr lang="fr-CH" dirty="0" smtClean="0"/>
              <a:t> module: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CH" dirty="0" smtClean="0"/>
              <a:t> </a:t>
            </a:r>
            <a:r>
              <a:rPr lang="fr-CH" dirty="0" err="1" smtClean="0"/>
              <a:t>Cooling</a:t>
            </a:r>
            <a:r>
              <a:rPr lang="fr-CH" dirty="0" smtClean="0"/>
              <a:t> of the X line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CH" dirty="0"/>
              <a:t> </a:t>
            </a:r>
            <a:r>
              <a:rPr lang="fr-CH" dirty="0" err="1" smtClean="0"/>
              <a:t>Fitting</a:t>
            </a:r>
            <a:r>
              <a:rPr lang="fr-CH" dirty="0" smtClean="0"/>
              <a:t> of bus-bar lyras</a:t>
            </a:r>
            <a:endParaRPr lang="fr-CH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fr-CH" dirty="0" smtClean="0"/>
              <a:t> </a:t>
            </a:r>
            <a:r>
              <a:rPr lang="en-GB" dirty="0" smtClean="0"/>
              <a:t>Transfer </a:t>
            </a:r>
            <a:r>
              <a:rPr lang="en-GB" dirty="0"/>
              <a:t>of </a:t>
            </a:r>
            <a:r>
              <a:rPr lang="en-GB" dirty="0" smtClean="0"/>
              <a:t>the bus-bars to QEN bypass cryostat by </a:t>
            </a:r>
            <a:r>
              <a:rPr lang="en-GB" dirty="0"/>
              <a:t>matching the different radial positions</a:t>
            </a:r>
            <a:endParaRPr lang="fr-CH" dirty="0" smtClean="0"/>
          </a:p>
          <a:p>
            <a:pPr lvl="1"/>
            <a:endParaRPr lang="fr-CH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99420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Radiation </a:t>
            </a:r>
            <a:r>
              <a:rPr lang="fr-CH" dirty="0" err="1" smtClean="0"/>
              <a:t>Shield</a:t>
            </a:r>
            <a:r>
              <a:rPr lang="fr-CH" dirty="0" smtClean="0"/>
              <a:t> Issue</a:t>
            </a:r>
            <a:endParaRPr lang="fr-CH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0" y="1070600"/>
            <a:ext cx="9143999" cy="55500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ctr">
              <a:buNone/>
            </a:pPr>
            <a:r>
              <a:rPr lang="fr-CH" sz="2200" b="1" dirty="0" smtClean="0"/>
              <a:t>The radiation </a:t>
            </a:r>
            <a:r>
              <a:rPr lang="fr-CH" sz="2200" b="1" dirty="0" err="1" smtClean="0"/>
              <a:t>shielding</a:t>
            </a:r>
            <a:r>
              <a:rPr lang="fr-CH" sz="2200" b="1" dirty="0" smtClean="0"/>
              <a:t> </a:t>
            </a:r>
            <a:r>
              <a:rPr lang="fr-CH" sz="2200" b="1" dirty="0" err="1" smtClean="0"/>
              <a:t>requirement</a:t>
            </a:r>
            <a:r>
              <a:rPr lang="fr-CH" sz="2200" b="1" dirty="0" smtClean="0"/>
              <a:t> has to </a:t>
            </a:r>
            <a:r>
              <a:rPr lang="fr-CH" sz="2200" b="1" dirty="0" err="1" smtClean="0"/>
              <a:t>be</a:t>
            </a:r>
            <a:r>
              <a:rPr lang="fr-CH" sz="2200" b="1" dirty="0" smtClean="0"/>
              <a:t> </a:t>
            </a:r>
            <a:r>
              <a:rPr lang="fr-CH" sz="2200" b="1" dirty="0" err="1" smtClean="0"/>
              <a:t>verified</a:t>
            </a:r>
            <a:endParaRPr lang="fr-CH" sz="2200" b="1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814" y="1605266"/>
            <a:ext cx="9084129" cy="3300563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1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>
              <a:buNone/>
            </a:pPr>
            <a:r>
              <a:rPr lang="fr-CH" dirty="0" smtClean="0"/>
              <a:t>An </a:t>
            </a:r>
            <a:r>
              <a:rPr lang="fr-CH" dirty="0" err="1" smtClean="0"/>
              <a:t>eventual</a:t>
            </a:r>
            <a:r>
              <a:rPr lang="fr-CH" dirty="0" smtClean="0"/>
              <a:t> radiation </a:t>
            </a:r>
            <a:r>
              <a:rPr lang="fr-CH" dirty="0" err="1" smtClean="0"/>
              <a:t>shield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represent</a:t>
            </a:r>
            <a:r>
              <a:rPr lang="fr-CH" dirty="0" smtClean="0"/>
              <a:t> an </a:t>
            </a:r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 err="1" smtClean="0"/>
              <a:t>problem</a:t>
            </a:r>
            <a:r>
              <a:rPr lang="fr-CH" dirty="0" smtClean="0"/>
              <a:t>:</a:t>
            </a:r>
          </a:p>
          <a:p>
            <a:pPr marL="171450" lvl="1" indent="0">
              <a:buNone/>
            </a:pPr>
            <a:endParaRPr lang="fr-CH" dirty="0" smtClean="0"/>
          </a:p>
          <a:p>
            <a:pPr lvl="1"/>
            <a:r>
              <a:rPr lang="fr-CH" dirty="0" err="1" smtClean="0"/>
              <a:t>Interference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cold mass circuits and supports</a:t>
            </a:r>
          </a:p>
          <a:p>
            <a:pPr lvl="1"/>
            <a:r>
              <a:rPr lang="fr-CH" dirty="0" err="1" smtClean="0"/>
              <a:t>Complicated</a:t>
            </a:r>
            <a:r>
              <a:rPr lang="fr-CH" dirty="0" smtClean="0"/>
              <a:t> </a:t>
            </a:r>
            <a:r>
              <a:rPr lang="fr-CH" dirty="0" err="1" smtClean="0"/>
              <a:t>implementation</a:t>
            </a:r>
            <a:r>
              <a:rPr lang="fr-CH" dirty="0" smtClean="0"/>
              <a:t> of </a:t>
            </a:r>
            <a:r>
              <a:rPr lang="fr-CH" dirty="0" err="1" smtClean="0"/>
              <a:t>its</a:t>
            </a:r>
            <a:r>
              <a:rPr lang="fr-CH" dirty="0" smtClean="0"/>
              <a:t> </a:t>
            </a:r>
            <a:r>
              <a:rPr lang="fr-CH" dirty="0" err="1" smtClean="0"/>
              <a:t>connection</a:t>
            </a:r>
            <a:r>
              <a:rPr lang="fr-CH" dirty="0" smtClean="0"/>
              <a:t> to the H </a:t>
            </a:r>
            <a:r>
              <a:rPr lang="fr-CH" dirty="0" err="1" smtClean="0"/>
              <a:t>beam</a:t>
            </a:r>
            <a:endParaRPr lang="fr-CH" dirty="0" smtClean="0"/>
          </a:p>
          <a:p>
            <a:pPr lvl="1"/>
            <a:r>
              <a:rPr lang="fr-CH" dirty="0" smtClean="0"/>
              <a:t>In case of a Pb </a:t>
            </a:r>
            <a:r>
              <a:rPr lang="fr-CH" dirty="0" err="1" smtClean="0"/>
              <a:t>shield</a:t>
            </a:r>
            <a:r>
              <a:rPr lang="fr-CH" dirty="0" smtClean="0"/>
              <a:t>,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thermalized</a:t>
            </a:r>
            <a:r>
              <a:rPr lang="fr-CH" dirty="0" smtClean="0"/>
              <a:t> to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en-GB" dirty="0"/>
              <a:t>the superconducting transition </a:t>
            </a:r>
            <a:r>
              <a:rPr lang="en-GB" dirty="0" smtClean="0"/>
              <a:t>of </a:t>
            </a:r>
            <a:r>
              <a:rPr lang="en-GB" dirty="0" err="1" smtClean="0"/>
              <a:t>Pb</a:t>
            </a:r>
            <a:r>
              <a:rPr lang="en-GB" dirty="0" smtClean="0"/>
              <a:t> under 7.2 K</a:t>
            </a:r>
          </a:p>
          <a:p>
            <a:pPr lvl="1"/>
            <a:r>
              <a:rPr lang="fr-CH" b="1" dirty="0" smtClean="0"/>
              <a:t>Heavy </a:t>
            </a:r>
            <a:r>
              <a:rPr lang="fr-CH" b="1" dirty="0" err="1" smtClean="0"/>
              <a:t>loading</a:t>
            </a:r>
            <a:r>
              <a:rPr lang="fr-CH" b="1" dirty="0" smtClean="0"/>
              <a:t> of the cold mass </a:t>
            </a:r>
            <a:r>
              <a:rPr lang="fr-CH" b="1" dirty="0" err="1" smtClean="0"/>
              <a:t>resulting</a:t>
            </a:r>
            <a:r>
              <a:rPr lang="fr-CH" b="1" dirty="0" smtClean="0"/>
              <a:t> </a:t>
            </a:r>
            <a:r>
              <a:rPr lang="fr-CH" b="1" dirty="0" err="1" smtClean="0"/>
              <a:t>higher</a:t>
            </a:r>
            <a:r>
              <a:rPr lang="fr-CH" b="1" dirty="0" smtClean="0"/>
              <a:t> cold bore </a:t>
            </a:r>
            <a:r>
              <a:rPr lang="fr-CH" b="1" dirty="0" err="1" smtClean="0"/>
              <a:t>displacements</a:t>
            </a:r>
            <a:r>
              <a:rPr lang="fr-CH" b="1" dirty="0" smtClean="0"/>
              <a:t> and </a:t>
            </a:r>
            <a:r>
              <a:rPr lang="fr-CH" b="1" dirty="0" err="1" smtClean="0"/>
              <a:t>alignment</a:t>
            </a:r>
            <a:r>
              <a:rPr lang="fr-CH" b="1" dirty="0" smtClean="0"/>
              <a:t> </a:t>
            </a:r>
            <a:r>
              <a:rPr lang="fr-CH" b="1" dirty="0" err="1" smtClean="0"/>
              <a:t>difficulties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250383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5707</TotalTime>
  <Words>411</Words>
  <Application>Microsoft Office PowerPoint</Application>
  <PresentationFormat>On-screen Show (4:3)</PresentationFormat>
  <Paragraphs>59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HiLumiLHC_PresentationTemplate</vt:lpstr>
      <vt:lpstr>Connection Cryostat for Collimators in IR2 Dispersion Suppressors: Concept Overview</vt:lpstr>
      <vt:lpstr>Introduction</vt:lpstr>
      <vt:lpstr>Conceptual Design</vt:lpstr>
      <vt:lpstr>Cold Mass Overview</vt:lpstr>
      <vt:lpstr>Cryogenic and Electric Lines</vt:lpstr>
      <vt:lpstr>Radiation Shield Issue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Inserer dans template hi-lumi</dc:title>
  <dc:creator>Benoit Delille</dc:creator>
  <cp:lastModifiedBy>Massimiliano Moretti</cp:lastModifiedBy>
  <cp:revision>282</cp:revision>
  <cp:lastPrinted>2016-08-30T10:27:33Z</cp:lastPrinted>
  <dcterms:created xsi:type="dcterms:W3CDTF">2015-02-02T20:09:37Z</dcterms:created>
  <dcterms:modified xsi:type="dcterms:W3CDTF">2016-09-01T09:03:39Z</dcterms:modified>
</cp:coreProperties>
</file>