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263" r:id="rId2"/>
    <p:sldId id="264" r:id="rId3"/>
    <p:sldId id="278" r:id="rId4"/>
    <p:sldId id="279" r:id="rId5"/>
    <p:sldId id="280" r:id="rId6"/>
    <p:sldId id="284" r:id="rId7"/>
    <p:sldId id="282" r:id="rId8"/>
    <p:sldId id="281" r:id="rId9"/>
    <p:sldId id="286" r:id="rId10"/>
    <p:sldId id="285" r:id="rId11"/>
    <p:sldId id="277" r:id="rId12"/>
    <p:sldId id="265" r:id="rId13"/>
    <p:sldId id="266" r:id="rId14"/>
    <p:sldId id="269" r:id="rId15"/>
    <p:sldId id="271" r:id="rId16"/>
    <p:sldId id="272" r:id="rId17"/>
    <p:sldId id="275" r:id="rId18"/>
    <p:sldId id="276" r:id="rId19"/>
  </p:sldIdLst>
  <p:sldSz cx="9144000" cy="6858000" type="screen4x3"/>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olo Fessia" initials="PF" lastIdx="1" clrIdx="0">
    <p:extLst>
      <p:ext uri="{19B8F6BF-5375-455C-9EA6-DF929625EA0E}">
        <p15:presenceInfo xmlns:p15="http://schemas.microsoft.com/office/powerpoint/2012/main" userId="S-1-5-21-1526224874-1540688658-1361462980-202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70" autoAdjust="0"/>
    <p:restoredTop sz="94660"/>
  </p:normalViewPr>
  <p:slideViewPr>
    <p:cSldViewPr snapToObjects="1" showGuides="1">
      <p:cViewPr varScale="1">
        <p:scale>
          <a:sx n="81" d="100"/>
          <a:sy n="81" d="100"/>
        </p:scale>
        <p:origin x="1670" y="5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06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01/09/2016</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448605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01/09/2016</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78542121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8"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mc:AlternateContent xmlns:mc="http://schemas.openxmlformats.org/markup-compatibility/2006" xmlns:a14="http://schemas.microsoft.com/office/drawing/2010/main">
        <mc:Choice Requires="a14">
          <p:sp>
            <p:nvSpPr>
              <p:cNvPr id="10"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10"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mc:AlternateContent xmlns:mc="http://schemas.openxmlformats.org/markup-compatibility/2006" xmlns:a14="http://schemas.microsoft.com/office/drawing/2010/main">
        <mc:Choice Requires="a14">
          <p:sp>
            <p:nvSpPr>
              <p:cNvPr id="6"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6"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mc:AlternateContent xmlns:mc="http://schemas.openxmlformats.org/markup-compatibility/2006" xmlns:a14="http://schemas.microsoft.com/office/drawing/2010/main">
        <mc:Choice Requires="a14">
          <p:sp>
            <p:nvSpPr>
              <p:cNvPr id="5"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5"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a:prstGeom prst="rect">
            <a:avLst/>
          </a:prstGeom>
        </p:spPr>
        <p:txBody>
          <a:bodyPr/>
          <a:lstStyle/>
          <a:p>
            <a:r>
              <a:rPr lang="fr-FR" noProof="0" smtClean="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mc:AlternateContent xmlns:mc="http://schemas.openxmlformats.org/markup-compatibility/2006" xmlns:a14="http://schemas.microsoft.com/office/drawing/2010/main">
        <mc:Choice Requires="a14">
          <p:sp>
            <p:nvSpPr>
              <p:cNvPr id="8"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8"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dirty="0" smtClean="0"/>
              <a:t>Changes to underground HL-LHC CE engineering infrastructures </a:t>
            </a:r>
            <a:endParaRPr lang="en-GB" dirty="0"/>
          </a:p>
        </p:txBody>
      </p:sp>
      <p:sp>
        <p:nvSpPr>
          <p:cNvPr id="3" name="Subtitle 2"/>
          <p:cNvSpPr>
            <a:spLocks noGrp="1"/>
          </p:cNvSpPr>
          <p:nvPr>
            <p:ph type="subTitle" idx="1"/>
          </p:nvPr>
        </p:nvSpPr>
        <p:spPr/>
        <p:txBody>
          <a:bodyPr>
            <a:normAutofit/>
          </a:bodyPr>
          <a:lstStyle/>
          <a:p>
            <a:endParaRPr lang="en-GB" sz="1800" dirty="0"/>
          </a:p>
          <a:p>
            <a:endParaRPr lang="en-GB" dirty="0"/>
          </a:p>
        </p:txBody>
      </p:sp>
      <p:sp>
        <p:nvSpPr>
          <p:cNvPr id="4" name="Text Placeholder 3"/>
          <p:cNvSpPr>
            <a:spLocks noGrp="1"/>
          </p:cNvSpPr>
          <p:nvPr>
            <p:ph type="body" sz="quarter" idx="14"/>
          </p:nvPr>
        </p:nvSpPr>
        <p:spPr/>
        <p:txBody>
          <a:bodyPr/>
          <a:lstStyle/>
          <a:p>
            <a:r>
              <a:rPr lang="en-GB" dirty="0" smtClean="0"/>
              <a:t>P. Fessia, S. Maridor, B. Vazquez De Prada</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3281" r="14208" b="13893"/>
          <a:stretch/>
        </p:blipFill>
        <p:spPr>
          <a:xfrm>
            <a:off x="4788024" y="36803"/>
            <a:ext cx="4335605" cy="3035350"/>
          </a:xfrm>
          <a:prstGeom prst="rect">
            <a:avLst/>
          </a:prstGeom>
        </p:spPr>
        <p:style>
          <a:lnRef idx="2">
            <a:schemeClr val="dk1"/>
          </a:lnRef>
          <a:fillRef idx="1">
            <a:schemeClr val="lt1"/>
          </a:fillRef>
          <a:effectRef idx="0">
            <a:schemeClr val="dk1"/>
          </a:effectRef>
          <a:fontRef idx="minor">
            <a:schemeClr val="dk1"/>
          </a:fontRef>
        </p:style>
      </p:pic>
      <p:grpSp>
        <p:nvGrpSpPr>
          <p:cNvPr id="8" name="Group 7"/>
          <p:cNvGrpSpPr/>
          <p:nvPr/>
        </p:nvGrpSpPr>
        <p:grpSpPr>
          <a:xfrm>
            <a:off x="0" y="-29015"/>
            <a:ext cx="3605169" cy="1768036"/>
            <a:chOff x="534799" y="1071169"/>
            <a:chExt cx="3605169" cy="1768036"/>
          </a:xfrm>
        </p:grpSpPr>
        <p:sp>
          <p:nvSpPr>
            <p:cNvPr id="3" name="TextBox 2"/>
            <p:cNvSpPr txBox="1"/>
            <p:nvPr/>
          </p:nvSpPr>
          <p:spPr>
            <a:xfrm>
              <a:off x="2191542" y="1434779"/>
              <a:ext cx="99208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UA : R 3.1</a:t>
              </a:r>
              <a:endParaRPr lang="fr-FR" sz="1350"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5489" b="23689"/>
            <a:stretch/>
          </p:blipFill>
          <p:spPr>
            <a:xfrm>
              <a:off x="534799" y="1071169"/>
              <a:ext cx="3605169" cy="1440809"/>
            </a:xfrm>
            <a:prstGeom prst="rect">
              <a:avLst/>
            </a:prstGeom>
          </p:spPr>
          <p:style>
            <a:lnRef idx="2">
              <a:schemeClr val="dk1"/>
            </a:lnRef>
            <a:fillRef idx="1">
              <a:schemeClr val="lt1"/>
            </a:fillRef>
            <a:effectRef idx="0">
              <a:schemeClr val="dk1"/>
            </a:effectRef>
            <a:fontRef idx="minor">
              <a:schemeClr val="dk1"/>
            </a:fontRef>
          </p:style>
        </p:pic>
        <p:sp>
          <p:nvSpPr>
            <p:cNvPr id="5" name="TextBox 4"/>
            <p:cNvSpPr txBox="1"/>
            <p:nvPr/>
          </p:nvSpPr>
          <p:spPr>
            <a:xfrm>
              <a:off x="602209" y="2539123"/>
              <a:ext cx="472142"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UA</a:t>
              </a:r>
              <a:endParaRPr lang="fr-FR" sz="1350" dirty="0"/>
            </a:p>
          </p:txBody>
        </p:sp>
        <p:cxnSp>
          <p:nvCxnSpPr>
            <p:cNvPr id="6" name="Straight Arrow Connector 5"/>
            <p:cNvCxnSpPr>
              <a:stCxn id="5" idx="0"/>
            </p:cNvCxnSpPr>
            <p:nvPr/>
          </p:nvCxnSpPr>
          <p:spPr>
            <a:xfrm flipV="1">
              <a:off x="838280" y="1980657"/>
              <a:ext cx="180624" cy="5584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822960" y="1979876"/>
              <a:ext cx="501482" cy="7311"/>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885366" y="1976884"/>
              <a:ext cx="2909" cy="2062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1306643" y="1980150"/>
              <a:ext cx="2909" cy="2062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413988" y="2522794"/>
              <a:ext cx="444959"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UA</a:t>
              </a:r>
              <a:endParaRPr lang="fr-FR" sz="1350" dirty="0"/>
            </a:p>
          </p:txBody>
        </p:sp>
        <p:cxnSp>
          <p:nvCxnSpPr>
            <p:cNvPr id="16" name="Straight Arrow Connector 15"/>
            <p:cNvCxnSpPr>
              <a:stCxn id="15" idx="0"/>
            </p:cNvCxnSpPr>
            <p:nvPr/>
          </p:nvCxnSpPr>
          <p:spPr>
            <a:xfrm flipV="1">
              <a:off x="3636468" y="1964328"/>
              <a:ext cx="194216" cy="5584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674379" y="1341714"/>
              <a:ext cx="6292" cy="610299"/>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3693256" y="1901680"/>
              <a:ext cx="165692" cy="1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3679439" y="1345252"/>
              <a:ext cx="165692" cy="1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680671" y="1108919"/>
              <a:ext cx="151001" cy="300082"/>
            </a:xfrm>
            <a:prstGeom prst="rect">
              <a:avLst/>
            </a:prstGeom>
            <a:noFill/>
          </p:spPr>
          <p:txBody>
            <a:bodyPr wrap="square" rtlCol="0">
              <a:spAutoFit/>
            </a:bodyPr>
            <a:lstStyle/>
            <a:p>
              <a:r>
                <a:rPr lang="en-GB" sz="1350" dirty="0"/>
                <a:t>2</a:t>
              </a:r>
              <a:endParaRPr lang="fr-FR" sz="1350" dirty="0"/>
            </a:p>
          </p:txBody>
        </p:sp>
        <p:sp>
          <p:nvSpPr>
            <p:cNvPr id="19" name="TextBox 18"/>
            <p:cNvSpPr txBox="1"/>
            <p:nvPr/>
          </p:nvSpPr>
          <p:spPr>
            <a:xfrm>
              <a:off x="705725" y="1946770"/>
              <a:ext cx="151001" cy="300082"/>
            </a:xfrm>
            <a:prstGeom prst="rect">
              <a:avLst/>
            </a:prstGeom>
            <a:noFill/>
          </p:spPr>
          <p:txBody>
            <a:bodyPr wrap="square" rtlCol="0">
              <a:spAutoFit/>
            </a:bodyPr>
            <a:lstStyle/>
            <a:p>
              <a:r>
                <a:rPr lang="en-GB" sz="1350" dirty="0"/>
                <a:t>1</a:t>
              </a:r>
              <a:endParaRPr lang="fr-FR" sz="1350" dirty="0"/>
            </a:p>
          </p:txBody>
        </p:sp>
      </p:grpSp>
      <p:sp>
        <p:nvSpPr>
          <p:cNvPr id="20" name="TextBox 19"/>
          <p:cNvSpPr txBox="1"/>
          <p:nvPr/>
        </p:nvSpPr>
        <p:spPr>
          <a:xfrm>
            <a:off x="4536183" y="4575103"/>
            <a:ext cx="554715" cy="300082"/>
          </a:xfrm>
          <a:prstGeom prst="rect">
            <a:avLst/>
          </a:prstGeom>
          <a:noFill/>
        </p:spPr>
        <p:txBody>
          <a:bodyPr wrap="square" rtlCol="0">
            <a:spAutoFit/>
          </a:bodyPr>
          <a:lstStyle/>
          <a:p>
            <a:r>
              <a:rPr lang="en-GB" sz="1350" dirty="0"/>
              <a:t>2</a:t>
            </a:r>
            <a:endParaRPr lang="fr-FR" sz="1350" dirty="0"/>
          </a:p>
        </p:txBody>
      </p:sp>
      <p:sp>
        <p:nvSpPr>
          <p:cNvPr id="21" name="TextBox 20"/>
          <p:cNvSpPr txBox="1"/>
          <p:nvPr/>
        </p:nvSpPr>
        <p:spPr>
          <a:xfrm>
            <a:off x="4536183" y="342524"/>
            <a:ext cx="151001" cy="300082"/>
          </a:xfrm>
          <a:prstGeom prst="rect">
            <a:avLst/>
          </a:prstGeom>
          <a:noFill/>
        </p:spPr>
        <p:txBody>
          <a:bodyPr wrap="square" rtlCol="0">
            <a:spAutoFit/>
          </a:bodyPr>
          <a:lstStyle/>
          <a:p>
            <a:r>
              <a:rPr lang="en-GB" sz="1350" dirty="0"/>
              <a:t>1</a:t>
            </a:r>
            <a:endParaRPr lang="fr-FR" sz="1350" dirty="0"/>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18241" r="18975"/>
          <a:stretch/>
        </p:blipFill>
        <p:spPr>
          <a:xfrm>
            <a:off x="5364088" y="3390211"/>
            <a:ext cx="3745596" cy="3517198"/>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0856933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How we can move Crab Cavity to the arc for 1 </a:t>
            </a:r>
            <a:r>
              <a:rPr lang="en-GB" dirty="0" smtClean="0"/>
              <a:t>meter</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11</a:t>
            </a:fld>
            <a:endParaRPr lang="fr-FR" dirty="0"/>
          </a:p>
        </p:txBody>
      </p:sp>
      <p:sp>
        <p:nvSpPr>
          <p:cNvPr id="6" name="Text Placeholder 5"/>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802147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8634" b="25011"/>
          <a:stretch/>
        </p:blipFill>
        <p:spPr>
          <a:xfrm>
            <a:off x="388355" y="2060848"/>
            <a:ext cx="8269449" cy="3096344"/>
          </a:xfrm>
          <a:prstGeom prst="rect">
            <a:avLst/>
          </a:prstGeom>
        </p:spPr>
        <p:style>
          <a:lnRef idx="2">
            <a:schemeClr val="dk1"/>
          </a:lnRef>
          <a:fillRef idx="1">
            <a:schemeClr val="lt1"/>
          </a:fillRef>
          <a:effectRef idx="0">
            <a:schemeClr val="dk1"/>
          </a:effectRef>
          <a:fontRef idx="minor">
            <a:schemeClr val="dk1"/>
          </a:fontRef>
        </p:style>
      </p:pic>
      <p:sp>
        <p:nvSpPr>
          <p:cNvPr id="3" name="TextBox 2"/>
          <p:cNvSpPr txBox="1"/>
          <p:nvPr/>
        </p:nvSpPr>
        <p:spPr>
          <a:xfrm>
            <a:off x="6768244" y="2492896"/>
            <a:ext cx="79208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UA17</a:t>
            </a:r>
            <a:endParaRPr lang="fr-FR" dirty="0"/>
          </a:p>
        </p:txBody>
      </p:sp>
      <p:sp>
        <p:nvSpPr>
          <p:cNvPr id="5" name="Oval 4"/>
          <p:cNvSpPr/>
          <p:nvPr/>
        </p:nvSpPr>
        <p:spPr>
          <a:xfrm>
            <a:off x="6732240" y="3465004"/>
            <a:ext cx="864096" cy="216024"/>
          </a:xfrm>
          <a:prstGeom prst="ellipse">
            <a:avLst/>
          </a:prstGeom>
          <a:solidFill>
            <a:srgbClr val="FF0000">
              <a:alpha val="20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 name="Straight Arrow Connector 6"/>
          <p:cNvCxnSpPr>
            <a:stCxn id="3" idx="2"/>
            <a:endCxn id="5" idx="0"/>
          </p:cNvCxnSpPr>
          <p:nvPr/>
        </p:nvCxnSpPr>
        <p:spPr>
          <a:xfrm>
            <a:off x="7164288" y="2862228"/>
            <a:ext cx="0" cy="60277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Slide Number Placeholder 7"/>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10519886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5516" t="20214" r="4328" b="36959"/>
          <a:stretch/>
        </p:blipFill>
        <p:spPr>
          <a:xfrm>
            <a:off x="755576" y="3212976"/>
            <a:ext cx="7486992" cy="2006962"/>
          </a:xfrm>
          <a:prstGeom prst="rect">
            <a:avLst/>
          </a:prstGeom>
        </p:spPr>
        <p:style>
          <a:lnRef idx="2">
            <a:schemeClr val="dk1"/>
          </a:lnRef>
          <a:fillRef idx="1">
            <a:schemeClr val="lt1"/>
          </a:fillRef>
          <a:effectRef idx="0">
            <a:schemeClr val="dk1"/>
          </a:effectRef>
          <a:fontRef idx="minor">
            <a:schemeClr val="dk1"/>
          </a:fontRef>
        </p:style>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5516" t="19803" r="4526" b="38129"/>
          <a:stretch/>
        </p:blipFill>
        <p:spPr>
          <a:xfrm>
            <a:off x="755577" y="959481"/>
            <a:ext cx="7470549" cy="1971420"/>
          </a:xfrm>
          <a:prstGeom prst="rect">
            <a:avLst/>
          </a:prstGeom>
        </p:spPr>
        <p:style>
          <a:lnRef idx="2">
            <a:schemeClr val="dk1"/>
          </a:lnRef>
          <a:fillRef idx="1">
            <a:schemeClr val="lt1"/>
          </a:fillRef>
          <a:effectRef idx="0">
            <a:schemeClr val="dk1"/>
          </a:effectRef>
          <a:fontRef idx="minor">
            <a:schemeClr val="dk1"/>
          </a:fontRef>
        </p:style>
      </p:pic>
      <p:cxnSp>
        <p:nvCxnSpPr>
          <p:cNvPr id="9" name="Straight Arrow Connector 8"/>
          <p:cNvCxnSpPr/>
          <p:nvPr/>
        </p:nvCxnSpPr>
        <p:spPr>
          <a:xfrm>
            <a:off x="5436096" y="1925797"/>
            <a:ext cx="1080120"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652120" y="1760036"/>
            <a:ext cx="576064"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100" dirty="0"/>
              <a:t>4.4 m</a:t>
            </a:r>
            <a:endParaRPr lang="fr-FR" sz="1100" dirty="0"/>
          </a:p>
        </p:txBody>
      </p:sp>
      <p:cxnSp>
        <p:nvCxnSpPr>
          <p:cNvPr id="12" name="Straight Connector 11"/>
          <p:cNvCxnSpPr/>
          <p:nvPr/>
        </p:nvCxnSpPr>
        <p:spPr>
          <a:xfrm flipV="1">
            <a:off x="6588224" y="1493750"/>
            <a:ext cx="0" cy="2223283"/>
          </a:xfrm>
          <a:prstGeom prst="line">
            <a:avLst/>
          </a:prstGeom>
          <a:ln>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flipV="1">
            <a:off x="5399993" y="1679560"/>
            <a:ext cx="3256" cy="1677432"/>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5652120" y="4149080"/>
            <a:ext cx="864096"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796136" y="3978690"/>
            <a:ext cx="576064"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100" dirty="0"/>
              <a:t>3.4 m</a:t>
            </a:r>
            <a:endParaRPr lang="fr-FR" sz="1100" dirty="0"/>
          </a:p>
        </p:txBody>
      </p:sp>
      <p:cxnSp>
        <p:nvCxnSpPr>
          <p:cNvPr id="18" name="Straight Connector 17"/>
          <p:cNvCxnSpPr/>
          <p:nvPr/>
        </p:nvCxnSpPr>
        <p:spPr>
          <a:xfrm flipV="1">
            <a:off x="6588224" y="3717032"/>
            <a:ext cx="0" cy="1152128"/>
          </a:xfrm>
          <a:prstGeom prst="line">
            <a:avLst/>
          </a:prstGeom>
          <a:ln>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flipV="1">
            <a:off x="5648863" y="3212977"/>
            <a:ext cx="3258" cy="1121913"/>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0" y="3068961"/>
            <a:ext cx="9144000" cy="15037"/>
          </a:xfrm>
          <a:prstGeom prst="line">
            <a:avLst/>
          </a:prstGeom>
          <a:ln w="76200">
            <a:gradFill>
              <a:gsLst>
                <a:gs pos="78500">
                  <a:schemeClr val="tx2"/>
                </a:gs>
                <a:gs pos="74000">
                  <a:schemeClr val="tx2"/>
                </a:gs>
                <a:gs pos="83000">
                  <a:schemeClr val="accent1">
                    <a:lumMod val="45000"/>
                    <a:lumOff val="55000"/>
                  </a:schemeClr>
                </a:gs>
                <a:gs pos="100000">
                  <a:schemeClr val="accent1">
                    <a:lumMod val="30000"/>
                    <a:lumOff val="70000"/>
                  </a:schemeClr>
                </a:gs>
              </a:gsLst>
              <a:lin ang="5400000" scaled="1"/>
            </a:gradFill>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55576" y="857250"/>
            <a:ext cx="100811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UA17</a:t>
            </a:r>
            <a:endParaRPr lang="fr-FR" dirty="0"/>
          </a:p>
        </p:txBody>
      </p:sp>
      <p:sp>
        <p:nvSpPr>
          <p:cNvPr id="26" name="TextBox 25"/>
          <p:cNvSpPr txBox="1"/>
          <p:nvPr/>
        </p:nvSpPr>
        <p:spPr>
          <a:xfrm>
            <a:off x="755576" y="3109398"/>
            <a:ext cx="1584176"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GB" dirty="0"/>
              <a:t>CORES + 1m</a:t>
            </a:r>
            <a:endParaRPr lang="fr-FR" dirty="0"/>
          </a:p>
        </p:txBody>
      </p:sp>
      <p:cxnSp>
        <p:nvCxnSpPr>
          <p:cNvPr id="33" name="Straight Arrow Connector 32"/>
          <p:cNvCxnSpPr>
            <a:stCxn id="26" idx="3"/>
          </p:cNvCxnSpPr>
          <p:nvPr/>
        </p:nvCxnSpPr>
        <p:spPr>
          <a:xfrm>
            <a:off x="2339753" y="3294064"/>
            <a:ext cx="3060241"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a:off x="8316416" y="2132856"/>
            <a:ext cx="720080" cy="0"/>
          </a:xfrm>
          <a:prstGeom prst="straightConnector1">
            <a:avLst/>
          </a:prstGeom>
          <a:ln w="762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12"/>
          </p:nvPr>
        </p:nvSpPr>
        <p:spPr/>
        <p:txBody>
          <a:bodyPr/>
          <a:lstStyle/>
          <a:p>
            <a:fld id="{BFDCA1C4-9514-7B4F-976F-D92F7E296653}" type="slidenum">
              <a:rPr lang="fr-FR" smtClean="0"/>
              <a:pPr/>
              <a:t>13</a:t>
            </a:fld>
            <a:endParaRPr lang="fr-FR"/>
          </a:p>
        </p:txBody>
      </p:sp>
      <p:sp>
        <p:nvSpPr>
          <p:cNvPr id="7" name="Footer Placeholder 6"/>
          <p:cNvSpPr>
            <a:spLocks noGrp="1"/>
          </p:cNvSpPr>
          <p:nvPr>
            <p:ph type="ftr" sz="quarter" idx="4294967295"/>
          </p:nvPr>
        </p:nvSpPr>
        <p:spPr>
          <a:xfrm>
            <a:off x="1295400" y="5551338"/>
            <a:ext cx="6553200" cy="901997"/>
          </a:xfrm>
          <a:prstGeom prst="rect">
            <a:avLst/>
          </a:prstGeom>
        </p:spPr>
        <p:txBody>
          <a:bodyPr/>
          <a:lstStyle/>
          <a:p>
            <a:pPr algn="ctr"/>
            <a:r>
              <a:rPr lang="en-GB" noProof="0" dirty="0" smtClean="0"/>
              <a:t>Limiting factor: RP shielding as we approach the core to the corner, but thanks to the fact that we designed with margin on RP limits possible </a:t>
            </a:r>
            <a:endParaRPr lang="en-GB" noProof="0" dirty="0"/>
          </a:p>
        </p:txBody>
      </p:sp>
      <p:cxnSp>
        <p:nvCxnSpPr>
          <p:cNvPr id="21" name="Straight Arrow Connector 20"/>
          <p:cNvCxnSpPr/>
          <p:nvPr/>
        </p:nvCxnSpPr>
        <p:spPr>
          <a:xfrm flipH="1">
            <a:off x="5652122" y="3294064"/>
            <a:ext cx="531775"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Right Arrow 7"/>
          <p:cNvSpPr/>
          <p:nvPr/>
        </p:nvSpPr>
        <p:spPr>
          <a:xfrm>
            <a:off x="7164288" y="188640"/>
            <a:ext cx="1979712" cy="6686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Arc</a:t>
            </a:r>
            <a:endParaRPr lang="en-GB" dirty="0"/>
          </a:p>
        </p:txBody>
      </p:sp>
      <p:sp>
        <p:nvSpPr>
          <p:cNvPr id="11" name="Left Arrow 10"/>
          <p:cNvSpPr/>
          <p:nvPr/>
        </p:nvSpPr>
        <p:spPr>
          <a:xfrm>
            <a:off x="-65129" y="103479"/>
            <a:ext cx="1656184" cy="57606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IP</a:t>
            </a:r>
            <a:endParaRPr lang="en-GB" dirty="0"/>
          </a:p>
        </p:txBody>
      </p:sp>
    </p:spTree>
    <p:extLst>
      <p:ext uri="{BB962C8B-B14F-4D97-AF65-F5344CB8AC3E}">
        <p14:creationId xmlns:p14="http://schemas.microsoft.com/office/powerpoint/2010/main" val="27846173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0" y="1"/>
            <a:ext cx="6084168" cy="3459066"/>
            <a:chOff x="720000" y="857250"/>
            <a:chExt cx="7560000" cy="4266121"/>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00" y="857252"/>
              <a:ext cx="7560000" cy="4266119"/>
            </a:xfrm>
            <a:prstGeom prst="rect">
              <a:avLst/>
            </a:prstGeom>
          </p:spPr>
          <p:style>
            <a:lnRef idx="2">
              <a:schemeClr val="dk1"/>
            </a:lnRef>
            <a:fillRef idx="1">
              <a:schemeClr val="lt1"/>
            </a:fillRef>
            <a:effectRef idx="0">
              <a:schemeClr val="dk1"/>
            </a:effectRef>
            <a:fontRef idx="minor">
              <a:schemeClr val="dk1"/>
            </a:fontRef>
          </p:style>
        </p:pic>
        <p:sp>
          <p:nvSpPr>
            <p:cNvPr id="6" name="TextBox 5"/>
            <p:cNvSpPr txBox="1"/>
            <p:nvPr/>
          </p:nvSpPr>
          <p:spPr>
            <a:xfrm>
              <a:off x="755576" y="857250"/>
              <a:ext cx="864096"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00" dirty="0"/>
                <a:t>UA17</a:t>
              </a:r>
              <a:endParaRPr lang="fr-FR" sz="1000" dirty="0"/>
            </a:p>
          </p:txBody>
        </p:sp>
        <p:cxnSp>
          <p:nvCxnSpPr>
            <p:cNvPr id="7" name="Straight Arrow Connector 6"/>
            <p:cNvCxnSpPr/>
            <p:nvPr/>
          </p:nvCxnSpPr>
          <p:spPr>
            <a:xfrm>
              <a:off x="5367344" y="2474487"/>
              <a:ext cx="1080120"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655376" y="2308727"/>
              <a:ext cx="504056"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00" dirty="0"/>
                <a:t>4.4 m</a:t>
              </a:r>
              <a:endParaRPr lang="fr-FR" sz="1000" dirty="0"/>
            </a:p>
          </p:txBody>
        </p:sp>
        <p:cxnSp>
          <p:nvCxnSpPr>
            <p:cNvPr id="9" name="Straight Connector 8"/>
            <p:cNvCxnSpPr/>
            <p:nvPr/>
          </p:nvCxnSpPr>
          <p:spPr>
            <a:xfrm flipV="1">
              <a:off x="6447464" y="2042439"/>
              <a:ext cx="0" cy="617856"/>
            </a:xfrm>
            <a:prstGeom prst="line">
              <a:avLst/>
            </a:prstGeom>
            <a:ln>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flipV="1">
              <a:off x="5367345" y="2228250"/>
              <a:ext cx="3256" cy="1389401"/>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grpSp>
      <p:sp>
        <p:nvSpPr>
          <p:cNvPr id="3" name="Slide Number Placeholder 2"/>
          <p:cNvSpPr>
            <a:spLocks noGrp="1"/>
          </p:cNvSpPr>
          <p:nvPr>
            <p:ph type="sldNum" sz="quarter" idx="12"/>
          </p:nvPr>
        </p:nvSpPr>
        <p:spPr/>
        <p:txBody>
          <a:bodyPr/>
          <a:lstStyle/>
          <a:p>
            <a:fld id="{BFDCA1C4-9514-7B4F-976F-D92F7E296653}" type="slidenum">
              <a:rPr lang="fr-FR" smtClean="0"/>
              <a:pPr/>
              <a:t>14</a:t>
            </a:fld>
            <a:endParaRPr lang="fr-FR"/>
          </a:p>
        </p:txBody>
      </p:sp>
      <p:grpSp>
        <p:nvGrpSpPr>
          <p:cNvPr id="12" name="Group 11"/>
          <p:cNvGrpSpPr/>
          <p:nvPr/>
        </p:nvGrpSpPr>
        <p:grpSpPr>
          <a:xfrm>
            <a:off x="3275856" y="3459067"/>
            <a:ext cx="5827699" cy="3356590"/>
            <a:chOff x="720000" y="857250"/>
            <a:chExt cx="7560000" cy="4266119"/>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000" y="857250"/>
              <a:ext cx="7560000" cy="4266119"/>
            </a:xfrm>
            <a:prstGeom prst="rect">
              <a:avLst/>
            </a:prstGeom>
          </p:spPr>
          <p:style>
            <a:lnRef idx="2">
              <a:schemeClr val="dk1"/>
            </a:lnRef>
            <a:fillRef idx="1">
              <a:schemeClr val="lt1"/>
            </a:fillRef>
            <a:effectRef idx="0">
              <a:schemeClr val="dk1"/>
            </a:effectRef>
            <a:fontRef idx="minor">
              <a:schemeClr val="dk1"/>
            </a:fontRef>
          </p:style>
        </p:pic>
        <p:sp>
          <p:nvSpPr>
            <p:cNvPr id="14" name="TextBox 13"/>
            <p:cNvSpPr txBox="1"/>
            <p:nvPr/>
          </p:nvSpPr>
          <p:spPr>
            <a:xfrm>
              <a:off x="755576" y="857250"/>
              <a:ext cx="792088" cy="3129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00" dirty="0"/>
                <a:t>UA17</a:t>
              </a:r>
              <a:endParaRPr lang="fr-FR" sz="1000" dirty="0"/>
            </a:p>
          </p:txBody>
        </p:sp>
        <p:sp>
          <p:nvSpPr>
            <p:cNvPr id="15" name="TextBox 14"/>
            <p:cNvSpPr txBox="1"/>
            <p:nvPr/>
          </p:nvSpPr>
          <p:spPr>
            <a:xfrm>
              <a:off x="2195736" y="857250"/>
              <a:ext cx="1584176" cy="31293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GB" sz="1000" dirty="0"/>
                <a:t>CORES + 1m</a:t>
              </a:r>
              <a:endParaRPr lang="fr-FR" sz="1000" dirty="0"/>
            </a:p>
          </p:txBody>
        </p:sp>
        <p:cxnSp>
          <p:nvCxnSpPr>
            <p:cNvPr id="16" name="Straight Arrow Connector 15"/>
            <p:cNvCxnSpPr/>
            <p:nvPr/>
          </p:nvCxnSpPr>
          <p:spPr>
            <a:xfrm>
              <a:off x="5652121" y="2633000"/>
              <a:ext cx="873969"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806009" y="2467240"/>
              <a:ext cx="504055" cy="50852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00" dirty="0"/>
                <a:t>3.4 m</a:t>
              </a:r>
              <a:endParaRPr lang="fr-FR" sz="1000" dirty="0"/>
            </a:p>
          </p:txBody>
        </p:sp>
        <p:cxnSp>
          <p:nvCxnSpPr>
            <p:cNvPr id="18" name="Straight Connector 17"/>
            <p:cNvCxnSpPr/>
            <p:nvPr/>
          </p:nvCxnSpPr>
          <p:spPr>
            <a:xfrm flipV="1">
              <a:off x="6526089" y="2200952"/>
              <a:ext cx="0" cy="617856"/>
            </a:xfrm>
            <a:prstGeom prst="line">
              <a:avLst/>
            </a:prstGeom>
            <a:ln>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flipV="1">
              <a:off x="5652120" y="2350420"/>
              <a:ext cx="3256" cy="1389401"/>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474322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8634" b="25011"/>
          <a:stretch/>
        </p:blipFill>
        <p:spPr>
          <a:xfrm>
            <a:off x="388355" y="2060848"/>
            <a:ext cx="8269449" cy="3096344"/>
          </a:xfrm>
          <a:prstGeom prst="rect">
            <a:avLst/>
          </a:prstGeom>
        </p:spPr>
        <p:style>
          <a:lnRef idx="2">
            <a:schemeClr val="dk1"/>
          </a:lnRef>
          <a:fillRef idx="1">
            <a:schemeClr val="lt1"/>
          </a:fillRef>
          <a:effectRef idx="0">
            <a:schemeClr val="dk1"/>
          </a:effectRef>
          <a:fontRef idx="minor">
            <a:schemeClr val="dk1"/>
          </a:fontRef>
        </p:style>
      </p:pic>
      <p:sp>
        <p:nvSpPr>
          <p:cNvPr id="3" name="TextBox 2"/>
          <p:cNvSpPr txBox="1"/>
          <p:nvPr/>
        </p:nvSpPr>
        <p:spPr>
          <a:xfrm>
            <a:off x="1403648" y="2416774"/>
            <a:ext cx="86409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UA13</a:t>
            </a:r>
            <a:endParaRPr lang="fr-FR" dirty="0"/>
          </a:p>
        </p:txBody>
      </p:sp>
      <p:sp>
        <p:nvSpPr>
          <p:cNvPr id="5" name="Oval 4"/>
          <p:cNvSpPr/>
          <p:nvPr/>
        </p:nvSpPr>
        <p:spPr>
          <a:xfrm>
            <a:off x="1403648" y="3465004"/>
            <a:ext cx="864096" cy="216024"/>
          </a:xfrm>
          <a:prstGeom prst="ellipse">
            <a:avLst/>
          </a:prstGeom>
          <a:solidFill>
            <a:srgbClr val="FF0000">
              <a:alpha val="20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 name="Straight Arrow Connector 6"/>
          <p:cNvCxnSpPr>
            <a:stCxn id="3" idx="2"/>
            <a:endCxn id="5" idx="0"/>
          </p:cNvCxnSpPr>
          <p:nvPr/>
        </p:nvCxnSpPr>
        <p:spPr>
          <a:xfrm>
            <a:off x="1835696" y="2786106"/>
            <a:ext cx="0" cy="67889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16362204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2">
            <a:extLst>
              <a:ext uri="{28A0092B-C50C-407E-A947-70E740481C1C}">
                <a14:useLocalDpi xmlns:a14="http://schemas.microsoft.com/office/drawing/2010/main" val="0"/>
              </a:ext>
            </a:extLst>
          </a:blip>
          <a:srcRect l="2386" t="21625" r="1337" b="35124"/>
          <a:stretch/>
        </p:blipFill>
        <p:spPr>
          <a:xfrm>
            <a:off x="845319" y="418651"/>
            <a:ext cx="7543105" cy="1912172"/>
          </a:xfrm>
          <a:prstGeom prst="rect">
            <a:avLst/>
          </a:prstGeom>
        </p:spPr>
        <p:style>
          <a:lnRef idx="2">
            <a:schemeClr val="dk1"/>
          </a:lnRef>
          <a:fillRef idx="1">
            <a:schemeClr val="lt1"/>
          </a:fillRef>
          <a:effectRef idx="0">
            <a:schemeClr val="dk1"/>
          </a:effectRef>
          <a:fontRef idx="minor">
            <a:schemeClr val="dk1"/>
          </a:fontRef>
        </p:style>
      </p:pic>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l="1189" t="21492" b="32869"/>
          <a:stretch/>
        </p:blipFill>
        <p:spPr>
          <a:xfrm>
            <a:off x="792603" y="2662255"/>
            <a:ext cx="7586547" cy="2022181"/>
          </a:xfrm>
          <a:prstGeom prst="rect">
            <a:avLst/>
          </a:prstGeom>
        </p:spPr>
        <p:style>
          <a:lnRef idx="2">
            <a:schemeClr val="dk1"/>
          </a:lnRef>
          <a:fillRef idx="1">
            <a:schemeClr val="lt1"/>
          </a:fillRef>
          <a:effectRef idx="0">
            <a:schemeClr val="dk1"/>
          </a:effectRef>
          <a:fontRef idx="minor">
            <a:schemeClr val="dk1"/>
          </a:fontRef>
        </p:style>
      </p:pic>
      <p:sp>
        <p:nvSpPr>
          <p:cNvPr id="9" name="TextBox 8"/>
          <p:cNvSpPr txBox="1"/>
          <p:nvPr/>
        </p:nvSpPr>
        <p:spPr>
          <a:xfrm>
            <a:off x="845318" y="404161"/>
            <a:ext cx="79208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t>UA13</a:t>
            </a:r>
            <a:endParaRPr lang="fr-FR" dirty="0"/>
          </a:p>
        </p:txBody>
      </p:sp>
      <p:cxnSp>
        <p:nvCxnSpPr>
          <p:cNvPr id="11" name="Straight Arrow Connector 10"/>
          <p:cNvCxnSpPr/>
          <p:nvPr/>
        </p:nvCxnSpPr>
        <p:spPr>
          <a:xfrm>
            <a:off x="5237807" y="3310326"/>
            <a:ext cx="1436903"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726195" y="3048716"/>
            <a:ext cx="576064"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100" dirty="0"/>
              <a:t>5.4 m</a:t>
            </a:r>
            <a:endParaRPr lang="fr-FR" sz="1100" dirty="0"/>
          </a:p>
        </p:txBody>
      </p:sp>
      <p:cxnSp>
        <p:nvCxnSpPr>
          <p:cNvPr id="13" name="Straight Connector 12"/>
          <p:cNvCxnSpPr/>
          <p:nvPr/>
        </p:nvCxnSpPr>
        <p:spPr>
          <a:xfrm flipV="1">
            <a:off x="6727425" y="3175275"/>
            <a:ext cx="0" cy="1152128"/>
          </a:xfrm>
          <a:prstGeom prst="line">
            <a:avLst/>
          </a:prstGeom>
          <a:ln>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5241064" y="2399848"/>
            <a:ext cx="0" cy="1342527"/>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506547" y="1139375"/>
            <a:ext cx="1220879"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850205" y="936562"/>
            <a:ext cx="576064"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100" dirty="0"/>
              <a:t>4.4 m</a:t>
            </a:r>
            <a:endParaRPr lang="fr-FR" sz="1100" dirty="0"/>
          </a:p>
        </p:txBody>
      </p:sp>
      <p:cxnSp>
        <p:nvCxnSpPr>
          <p:cNvPr id="17" name="Straight Connector 16"/>
          <p:cNvCxnSpPr/>
          <p:nvPr/>
        </p:nvCxnSpPr>
        <p:spPr>
          <a:xfrm flipV="1">
            <a:off x="6730682" y="995359"/>
            <a:ext cx="0" cy="2179916"/>
          </a:xfrm>
          <a:prstGeom prst="line">
            <a:avLst/>
          </a:prstGeom>
          <a:ln>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5506547" y="773495"/>
            <a:ext cx="1" cy="1842377"/>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120867" y="2313853"/>
            <a:ext cx="9144000" cy="15037"/>
          </a:xfrm>
          <a:prstGeom prst="line">
            <a:avLst/>
          </a:prstGeom>
          <a:ln w="76200">
            <a:gradFill>
              <a:gsLst>
                <a:gs pos="78500">
                  <a:schemeClr val="tx2"/>
                </a:gs>
                <a:gs pos="74000">
                  <a:schemeClr val="tx2"/>
                </a:gs>
                <a:gs pos="83000">
                  <a:schemeClr val="accent1">
                    <a:lumMod val="45000"/>
                    <a:lumOff val="55000"/>
                  </a:schemeClr>
                </a:gs>
                <a:gs pos="100000">
                  <a:schemeClr val="accent1">
                    <a:lumMod val="30000"/>
                    <a:lumOff val="70000"/>
                  </a:schemeClr>
                </a:gs>
              </a:gsLst>
              <a:lin ang="5400000" scaled="1"/>
            </a:gradFill>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6014228" y="3984023"/>
            <a:ext cx="644815"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6082978" y="4100566"/>
            <a:ext cx="576064"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100" dirty="0"/>
              <a:t>2.4 m</a:t>
            </a:r>
            <a:endParaRPr lang="fr-FR" sz="1100" dirty="0"/>
          </a:p>
        </p:txBody>
      </p:sp>
      <p:cxnSp>
        <p:nvCxnSpPr>
          <p:cNvPr id="30" name="Straight Connector 29"/>
          <p:cNvCxnSpPr/>
          <p:nvPr/>
        </p:nvCxnSpPr>
        <p:spPr>
          <a:xfrm flipH="1" flipV="1">
            <a:off x="6021379" y="3441131"/>
            <a:ext cx="3258" cy="720080"/>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0" idx="1"/>
          </p:cNvCxnSpPr>
          <p:nvPr/>
        </p:nvCxnSpPr>
        <p:spPr>
          <a:xfrm flipH="1" flipV="1">
            <a:off x="629294" y="2837842"/>
            <a:ext cx="792088" cy="9078"/>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637406" y="1391735"/>
            <a:ext cx="4176464" cy="2088232"/>
          </a:xfrm>
          <a:prstGeom prst="straightConnector1">
            <a:avLst/>
          </a:prstGeom>
          <a:ln>
            <a:solidFill>
              <a:srgbClr val="FF0000"/>
            </a:solidFill>
            <a:prstDash val="dashDot"/>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421382" y="2662254"/>
            <a:ext cx="4176464"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GB" dirty="0"/>
              <a:t>4 CORES + 1m ; cables core switched</a:t>
            </a:r>
            <a:endParaRPr lang="fr-FR" dirty="0"/>
          </a:p>
        </p:txBody>
      </p:sp>
      <p:sp>
        <p:nvSpPr>
          <p:cNvPr id="2" name="Slide Number Placeholder 1"/>
          <p:cNvSpPr>
            <a:spLocks noGrp="1"/>
          </p:cNvSpPr>
          <p:nvPr>
            <p:ph type="sldNum" sz="quarter" idx="12"/>
          </p:nvPr>
        </p:nvSpPr>
        <p:spPr/>
        <p:txBody>
          <a:bodyPr/>
          <a:lstStyle/>
          <a:p>
            <a:fld id="{BFDCA1C4-9514-7B4F-976F-D92F7E296653}" type="slidenum">
              <a:rPr lang="fr-FR" smtClean="0"/>
              <a:pPr/>
              <a:t>16</a:t>
            </a:fld>
            <a:endParaRPr lang="fr-FR"/>
          </a:p>
        </p:txBody>
      </p:sp>
      <p:sp>
        <p:nvSpPr>
          <p:cNvPr id="3" name="Footer Placeholder 2"/>
          <p:cNvSpPr>
            <a:spLocks noGrp="1"/>
          </p:cNvSpPr>
          <p:nvPr>
            <p:ph type="ftr" sz="quarter" idx="4294967295"/>
          </p:nvPr>
        </p:nvSpPr>
        <p:spPr>
          <a:xfrm>
            <a:off x="847756" y="4815184"/>
            <a:ext cx="6553200" cy="270000"/>
          </a:xfrm>
          <a:prstGeom prst="rect">
            <a:avLst/>
          </a:prstGeom>
        </p:spPr>
        <p:txBody>
          <a:bodyPr/>
          <a:lstStyle/>
          <a:p>
            <a:r>
              <a:rPr lang="en-GB" dirty="0" smtClean="0"/>
              <a:t>Limits: space between the last core on the left and the wall is determined by the coring machine required space. Or we make the tunnel longer or we play as proposed with the  shuffling of the instrumentation and the RF core. Change will make integration of cables more complex and again possible thanks to the margin that we took on RP limits.</a:t>
            </a:r>
            <a:endParaRPr lang="en-GB" noProof="0" dirty="0"/>
          </a:p>
        </p:txBody>
      </p:sp>
      <p:sp>
        <p:nvSpPr>
          <p:cNvPr id="22" name="Left Arrow 21"/>
          <p:cNvSpPr/>
          <p:nvPr/>
        </p:nvSpPr>
        <p:spPr>
          <a:xfrm>
            <a:off x="-35489" y="-25229"/>
            <a:ext cx="1656184" cy="57606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ARC</a:t>
            </a:r>
            <a:endParaRPr lang="en-GB" dirty="0"/>
          </a:p>
        </p:txBody>
      </p:sp>
      <p:sp>
        <p:nvSpPr>
          <p:cNvPr id="24" name="Right Arrow 23"/>
          <p:cNvSpPr/>
          <p:nvPr/>
        </p:nvSpPr>
        <p:spPr>
          <a:xfrm>
            <a:off x="7188962" y="-25229"/>
            <a:ext cx="1979712" cy="6686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IP</a:t>
            </a:r>
            <a:endParaRPr lang="en-GB" dirty="0"/>
          </a:p>
        </p:txBody>
      </p:sp>
    </p:spTree>
    <p:extLst>
      <p:ext uri="{BB962C8B-B14F-4D97-AF65-F5344CB8AC3E}">
        <p14:creationId xmlns:p14="http://schemas.microsoft.com/office/powerpoint/2010/main" val="26825280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4195"/>
            <a:ext cx="5148064" cy="3433195"/>
            <a:chOff x="611560" y="857250"/>
            <a:chExt cx="7560000" cy="4362858"/>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857251"/>
              <a:ext cx="7560000" cy="4362857"/>
            </a:xfrm>
            <a:prstGeom prst="rect">
              <a:avLst/>
            </a:prstGeom>
          </p:spPr>
          <p:style>
            <a:lnRef idx="2">
              <a:schemeClr val="dk1"/>
            </a:lnRef>
            <a:fillRef idx="1">
              <a:schemeClr val="lt1"/>
            </a:fillRef>
            <a:effectRef idx="0">
              <a:schemeClr val="dk1"/>
            </a:effectRef>
            <a:fontRef idx="minor">
              <a:schemeClr val="dk1"/>
            </a:fontRef>
          </p:style>
        </p:pic>
        <p:sp>
          <p:nvSpPr>
            <p:cNvPr id="4" name="TextBox 3"/>
            <p:cNvSpPr txBox="1"/>
            <p:nvPr/>
          </p:nvSpPr>
          <p:spPr>
            <a:xfrm>
              <a:off x="755576" y="857250"/>
              <a:ext cx="936104"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00" dirty="0"/>
                <a:t>UA13</a:t>
              </a:r>
              <a:endParaRPr lang="fr-FR" sz="1000" dirty="0"/>
            </a:p>
          </p:txBody>
        </p:sp>
        <p:cxnSp>
          <p:nvCxnSpPr>
            <p:cNvPr id="6" name="Straight Arrow Connector 5"/>
            <p:cNvCxnSpPr/>
            <p:nvPr/>
          </p:nvCxnSpPr>
          <p:spPr>
            <a:xfrm>
              <a:off x="5415500" y="1988817"/>
              <a:ext cx="1009416"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5652120" y="1786028"/>
              <a:ext cx="910641" cy="31289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00" dirty="0"/>
                <a:t>4.4 m</a:t>
              </a:r>
              <a:endParaRPr lang="fr-FR" sz="1000" dirty="0"/>
            </a:p>
          </p:txBody>
        </p:sp>
        <p:cxnSp>
          <p:nvCxnSpPr>
            <p:cNvPr id="8" name="Straight Connector 7"/>
            <p:cNvCxnSpPr/>
            <p:nvPr/>
          </p:nvCxnSpPr>
          <p:spPr>
            <a:xfrm flipV="1">
              <a:off x="6426220" y="1844824"/>
              <a:ext cx="0" cy="1152128"/>
            </a:xfrm>
            <a:prstGeom prst="line">
              <a:avLst/>
            </a:prstGeom>
            <a:ln>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5416805" y="1916833"/>
              <a:ext cx="1" cy="1872209"/>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grpSp>
      <p:sp>
        <p:nvSpPr>
          <p:cNvPr id="2" name="Slide Number Placeholder 1"/>
          <p:cNvSpPr>
            <a:spLocks noGrp="1"/>
          </p:cNvSpPr>
          <p:nvPr>
            <p:ph type="sldNum" sz="quarter" idx="12"/>
          </p:nvPr>
        </p:nvSpPr>
        <p:spPr/>
        <p:txBody>
          <a:bodyPr/>
          <a:lstStyle/>
          <a:p>
            <a:fld id="{BFDCA1C4-9514-7B4F-976F-D92F7E296653}" type="slidenum">
              <a:rPr lang="fr-FR" smtClean="0"/>
              <a:pPr/>
              <a:t>17</a:t>
            </a:fld>
            <a:endParaRPr lang="fr-FR"/>
          </a:p>
        </p:txBody>
      </p:sp>
      <p:grpSp>
        <p:nvGrpSpPr>
          <p:cNvPr id="11" name="Group 10"/>
          <p:cNvGrpSpPr/>
          <p:nvPr/>
        </p:nvGrpSpPr>
        <p:grpSpPr>
          <a:xfrm>
            <a:off x="3203848" y="3575667"/>
            <a:ext cx="5940152" cy="3294505"/>
            <a:chOff x="611560" y="857250"/>
            <a:chExt cx="7560000" cy="4369222"/>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863615"/>
              <a:ext cx="7560000" cy="4362857"/>
            </a:xfrm>
            <a:prstGeom prst="rect">
              <a:avLst/>
            </a:prstGeom>
          </p:spPr>
          <p:style>
            <a:lnRef idx="2">
              <a:schemeClr val="dk1"/>
            </a:lnRef>
            <a:fillRef idx="1">
              <a:schemeClr val="lt1"/>
            </a:fillRef>
            <a:effectRef idx="0">
              <a:schemeClr val="dk1"/>
            </a:effectRef>
            <a:fontRef idx="minor">
              <a:schemeClr val="dk1"/>
            </a:fontRef>
          </p:style>
        </p:pic>
        <p:sp>
          <p:nvSpPr>
            <p:cNvPr id="13" name="TextBox 12"/>
            <p:cNvSpPr txBox="1"/>
            <p:nvPr/>
          </p:nvSpPr>
          <p:spPr>
            <a:xfrm>
              <a:off x="755575" y="857250"/>
              <a:ext cx="936104" cy="2800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00" dirty="0"/>
                <a:t>UA13</a:t>
              </a:r>
              <a:endParaRPr lang="fr-FR" sz="1000" dirty="0"/>
            </a:p>
          </p:txBody>
        </p:sp>
        <p:sp>
          <p:nvSpPr>
            <p:cNvPr id="14" name="TextBox 13"/>
            <p:cNvSpPr txBox="1"/>
            <p:nvPr/>
          </p:nvSpPr>
          <p:spPr>
            <a:xfrm>
              <a:off x="2137251" y="863614"/>
              <a:ext cx="4162941" cy="28009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GB" sz="1000" dirty="0"/>
                <a:t>4 CORES + 1m ; cables core switched</a:t>
              </a:r>
              <a:endParaRPr lang="fr-FR" sz="1000" dirty="0"/>
            </a:p>
          </p:txBody>
        </p:sp>
        <p:cxnSp>
          <p:nvCxnSpPr>
            <p:cNvPr id="15" name="Straight Arrow Connector 14"/>
            <p:cNvCxnSpPr/>
            <p:nvPr/>
          </p:nvCxnSpPr>
          <p:spPr>
            <a:xfrm>
              <a:off x="5213186" y="1988840"/>
              <a:ext cx="1231023"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573225" y="1772816"/>
              <a:ext cx="726967" cy="32654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00" dirty="0"/>
                <a:t>5.4 m</a:t>
              </a:r>
              <a:endParaRPr lang="fr-FR" sz="1000" dirty="0"/>
            </a:p>
          </p:txBody>
        </p:sp>
        <p:cxnSp>
          <p:nvCxnSpPr>
            <p:cNvPr id="17" name="Straight Connector 16"/>
            <p:cNvCxnSpPr/>
            <p:nvPr/>
          </p:nvCxnSpPr>
          <p:spPr>
            <a:xfrm flipH="1" flipV="1">
              <a:off x="6444208" y="1916833"/>
              <a:ext cx="3256" cy="1370511"/>
            </a:xfrm>
            <a:prstGeom prst="line">
              <a:avLst/>
            </a:prstGeom>
            <a:ln>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5216443" y="1916832"/>
              <a:ext cx="0" cy="1097746"/>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634421" y="3025734"/>
              <a:ext cx="758810" cy="32654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00" dirty="0"/>
                <a:t>2.4 m</a:t>
              </a:r>
              <a:endParaRPr lang="fr-FR" sz="1000" dirty="0"/>
            </a:p>
          </p:txBody>
        </p:sp>
        <p:cxnSp>
          <p:nvCxnSpPr>
            <p:cNvPr id="20" name="Straight Connector 19"/>
            <p:cNvCxnSpPr/>
            <p:nvPr/>
          </p:nvCxnSpPr>
          <p:spPr>
            <a:xfrm flipH="1" flipV="1">
              <a:off x="5874658" y="2204864"/>
              <a:ext cx="3258" cy="1008112"/>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5874658" y="3140968"/>
              <a:ext cx="572806"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5337573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GB" dirty="0" smtClean="0"/>
              <a:t>conclusions</a:t>
            </a:r>
            <a:endParaRPr lang="en-GB" dirty="0"/>
          </a:p>
        </p:txBody>
      </p:sp>
      <p:sp>
        <p:nvSpPr>
          <p:cNvPr id="16" name="Content Placeholder 15"/>
          <p:cNvSpPr>
            <a:spLocks noGrp="1"/>
          </p:cNvSpPr>
          <p:nvPr>
            <p:ph idx="1"/>
          </p:nvPr>
        </p:nvSpPr>
        <p:spPr/>
        <p:txBody>
          <a:bodyPr/>
          <a:lstStyle/>
          <a:p>
            <a:r>
              <a:rPr lang="en-GB" dirty="0" smtClean="0"/>
              <a:t>1 meter displacement toward the arc is feasible and can be absorbed in the present CE design including RP constraints and it was validated in the last months following a request by WP2 that after was not implemented</a:t>
            </a:r>
          </a:p>
          <a:p>
            <a:r>
              <a:rPr lang="en-GB" b="1" dirty="0" smtClean="0">
                <a:solidFill>
                  <a:srgbClr val="FF0000"/>
                </a:solidFill>
              </a:rPr>
              <a:t>.</a:t>
            </a:r>
            <a:endParaRPr lang="en-GB" b="1" dirty="0" smtClean="0">
              <a:solidFill>
                <a:srgbClr val="FF0000"/>
              </a:solidFill>
            </a:endParaRPr>
          </a:p>
          <a:p>
            <a:endParaRPr lang="en-GB" dirty="0"/>
          </a:p>
        </p:txBody>
      </p:sp>
      <p:sp>
        <p:nvSpPr>
          <p:cNvPr id="11" name="Slide Number Placeholder 10"/>
          <p:cNvSpPr>
            <a:spLocks noGrp="1"/>
          </p:cNvSpPr>
          <p:nvPr>
            <p:ph type="sldNum" sz="quarter" idx="12"/>
          </p:nvPr>
        </p:nvSpPr>
        <p:spPr/>
        <p:txBody>
          <a:bodyPr/>
          <a:lstStyle/>
          <a:p>
            <a:fld id="{BFDCA1C4-9514-7B4F-976F-D92F7E296653}" type="slidenum">
              <a:rPr lang="fr-FR" smtClean="0"/>
              <a:pPr/>
              <a:t>18</a:t>
            </a:fld>
            <a:endParaRPr lang="fr-FR"/>
          </a:p>
        </p:txBody>
      </p:sp>
    </p:spTree>
    <p:extLst>
      <p:ext uri="{BB962C8B-B14F-4D97-AF65-F5344CB8AC3E}">
        <p14:creationId xmlns:p14="http://schemas.microsoft.com/office/powerpoint/2010/main" val="12161986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 plan</a:t>
            </a:r>
            <a:endParaRPr lang="en-GB" dirty="0"/>
          </a:p>
        </p:txBody>
      </p:sp>
      <p:sp>
        <p:nvSpPr>
          <p:cNvPr id="3" name="Content Placeholder 2"/>
          <p:cNvSpPr>
            <a:spLocks noGrp="1"/>
          </p:cNvSpPr>
          <p:nvPr>
            <p:ph idx="1"/>
          </p:nvPr>
        </p:nvSpPr>
        <p:spPr/>
        <p:txBody>
          <a:bodyPr>
            <a:normAutofit lnSpcReduction="10000"/>
          </a:bodyPr>
          <a:lstStyle/>
          <a:p>
            <a:r>
              <a:rPr lang="en-GB" dirty="0" smtClean="0"/>
              <a:t>Presently finalizing Point 1</a:t>
            </a:r>
          </a:p>
          <a:p>
            <a:r>
              <a:rPr lang="en-GB" dirty="0" smtClean="0"/>
              <a:t>After finalise Point 5 (different direction of lift exit underground leading to different US integration)</a:t>
            </a:r>
          </a:p>
          <a:p>
            <a:r>
              <a:rPr lang="en-GB" dirty="0" smtClean="0"/>
              <a:t>Production of “implantation” drawings</a:t>
            </a:r>
          </a:p>
          <a:p>
            <a:r>
              <a:rPr lang="en-GB" dirty="0" smtClean="0"/>
              <a:t>Target all models (CATIA+2D drawings) to SMB for the 15-16/09</a:t>
            </a:r>
          </a:p>
          <a:p>
            <a:r>
              <a:rPr lang="en-GB" dirty="0" smtClean="0"/>
              <a:t>Recall what shown here will be integration minimum envelope that will differ from SMB final model because of construction tolerances and construction solutions adopted</a:t>
            </a:r>
          </a:p>
          <a:p>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a:t>
            </a:fld>
            <a:endParaRPr lang="fr-FR" dirty="0"/>
          </a:p>
        </p:txBody>
      </p:sp>
    </p:spTree>
    <p:extLst>
      <p:ext uri="{BB962C8B-B14F-4D97-AF65-F5344CB8AC3E}">
        <p14:creationId xmlns:p14="http://schemas.microsoft.com/office/powerpoint/2010/main" val="2348944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9744"/>
            <a:ext cx="7920000" cy="528936"/>
          </a:xfrm>
        </p:spPr>
        <p:txBody>
          <a:bodyPr/>
          <a:lstStyle/>
          <a:p>
            <a:r>
              <a:rPr lang="en-GB" dirty="0" smtClean="0"/>
              <a:t>Main modifications</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20890374"/>
              </p:ext>
            </p:extLst>
          </p:nvPr>
        </p:nvGraphicFramePr>
        <p:xfrm>
          <a:off x="35496" y="532689"/>
          <a:ext cx="9108504" cy="5318760"/>
        </p:xfrm>
        <a:graphic>
          <a:graphicData uri="http://schemas.openxmlformats.org/drawingml/2006/table">
            <a:tbl>
              <a:tblPr firstRow="1" bandRow="1">
                <a:tableStyleId>{5C22544A-7EE6-4342-B048-85BDC9FD1C3A}</a:tableStyleId>
              </a:tblPr>
              <a:tblGrid>
                <a:gridCol w="4554252"/>
                <a:gridCol w="4554252"/>
              </a:tblGrid>
              <a:tr h="370840">
                <a:tc>
                  <a:txBody>
                    <a:bodyPr/>
                    <a:lstStyle/>
                    <a:p>
                      <a:r>
                        <a:rPr lang="en-GB" dirty="0" smtClean="0"/>
                        <a:t>Technical change</a:t>
                      </a:r>
                      <a:endParaRPr lang="en-GB" dirty="0"/>
                    </a:p>
                  </a:txBody>
                  <a:tcPr/>
                </a:tc>
                <a:tc>
                  <a:txBody>
                    <a:bodyPr/>
                    <a:lstStyle/>
                    <a:p>
                      <a:r>
                        <a:rPr lang="en-GB" dirty="0" smtClean="0"/>
                        <a:t>Corresponding</a:t>
                      </a:r>
                      <a:r>
                        <a:rPr lang="en-GB" baseline="0" dirty="0" smtClean="0"/>
                        <a:t> CE change</a:t>
                      </a:r>
                      <a:endParaRPr lang="en-GB" dirty="0"/>
                    </a:p>
                  </a:txBody>
                  <a:tcPr/>
                </a:tc>
              </a:tr>
              <a:tr h="370840">
                <a:tc rowSpan="3">
                  <a:txBody>
                    <a:bodyPr/>
                    <a:lstStyle/>
                    <a:p>
                      <a:r>
                        <a:rPr lang="en-GB" sz="1600" dirty="0" smtClean="0"/>
                        <a:t>Splitting valves and cold box in 2 elements</a:t>
                      </a:r>
                      <a:endParaRPr lang="en-GB" sz="1600" dirty="0"/>
                    </a:p>
                  </a:txBody>
                  <a:tcPr/>
                </a:tc>
                <a:tc>
                  <a:txBody>
                    <a:bodyPr/>
                    <a:lstStyle/>
                    <a:p>
                      <a:r>
                        <a:rPr lang="en-GB" sz="1600" dirty="0" smtClean="0"/>
                        <a:t>Reduction of the shaft diameter from</a:t>
                      </a:r>
                      <a:r>
                        <a:rPr lang="en-GB" sz="1600" baseline="0" dirty="0" smtClean="0"/>
                        <a:t> 10.2 to 9.7 m</a:t>
                      </a:r>
                      <a:endParaRPr lang="en-GB" sz="1600" dirty="0"/>
                    </a:p>
                  </a:txBody>
                  <a:tcPr/>
                </a:tc>
              </a:tr>
              <a:tr h="370840">
                <a:tc vMerge="1">
                  <a:txBody>
                    <a:bodyPr/>
                    <a:lstStyle/>
                    <a:p>
                      <a:endParaRPr lang="en-GB" dirty="0"/>
                    </a:p>
                  </a:txBody>
                  <a:tcPr/>
                </a:tc>
                <a:tc>
                  <a:txBody>
                    <a:bodyPr/>
                    <a:lstStyle/>
                    <a:p>
                      <a:r>
                        <a:rPr lang="en-GB" sz="1600" dirty="0" smtClean="0"/>
                        <a:t>Introduction of</a:t>
                      </a:r>
                      <a:r>
                        <a:rPr lang="en-GB" sz="1600" baseline="0" dirty="0" smtClean="0"/>
                        <a:t> enlargement on the UL to house the valve box</a:t>
                      </a:r>
                      <a:endParaRPr lang="en-GB" sz="1600" dirty="0"/>
                    </a:p>
                  </a:txBody>
                  <a:tcPr/>
                </a:tc>
              </a:tr>
              <a:tr h="370840">
                <a:tc vMerge="1">
                  <a:txBody>
                    <a:bodyPr/>
                    <a:lstStyle/>
                    <a:p>
                      <a:endParaRPr lang="en-GB" dirty="0"/>
                    </a:p>
                  </a:txBody>
                  <a:tcPr/>
                </a:tc>
                <a:tc>
                  <a:txBody>
                    <a:bodyPr/>
                    <a:lstStyle/>
                    <a:p>
                      <a:r>
                        <a:rPr lang="en-GB" sz="1600" dirty="0" smtClean="0"/>
                        <a:t>Reduction</a:t>
                      </a:r>
                      <a:r>
                        <a:rPr lang="en-GB" sz="1600" baseline="0" dirty="0" smtClean="0"/>
                        <a:t> of the US-UW diameter (from 16.9m to 16 m) and US length (US – 4.5 m)</a:t>
                      </a:r>
                      <a:endParaRPr lang="en-GB" sz="1600" dirty="0"/>
                    </a:p>
                  </a:txBody>
                  <a:tcPr/>
                </a:tc>
              </a:tr>
              <a:tr h="370840">
                <a:tc>
                  <a:txBody>
                    <a:bodyPr/>
                    <a:lstStyle/>
                    <a:p>
                      <a:r>
                        <a:rPr lang="en-GB" sz="1600" dirty="0" smtClean="0"/>
                        <a:t>PC of Q4,Q5,Q6</a:t>
                      </a:r>
                      <a:r>
                        <a:rPr lang="en-GB" sz="1600" baseline="0" dirty="0" smtClean="0"/>
                        <a:t> moved to RR</a:t>
                      </a:r>
                      <a:endParaRPr lang="en-GB" sz="1600" dirty="0"/>
                    </a:p>
                  </a:txBody>
                  <a:tcPr/>
                </a:tc>
                <a:tc rowSpan="2">
                  <a:txBody>
                    <a:bodyPr/>
                    <a:lstStyle/>
                    <a:p>
                      <a:r>
                        <a:rPr lang="en-GB" sz="1600" dirty="0" smtClean="0"/>
                        <a:t>Reduction UR diameter from 7 m to 5.8 m </a:t>
                      </a:r>
                      <a:endParaRPr lang="en-GB" sz="1600" dirty="0"/>
                    </a:p>
                  </a:txBody>
                  <a:tcPr/>
                </a:tc>
              </a:tr>
              <a:tr h="370840">
                <a:tc>
                  <a:txBody>
                    <a:bodyPr/>
                    <a:lstStyle/>
                    <a:p>
                      <a:r>
                        <a:rPr lang="en-GB" sz="1600" dirty="0" smtClean="0"/>
                        <a:t>CLIQ reduction</a:t>
                      </a:r>
                      <a:r>
                        <a:rPr lang="en-GB" sz="1600" baseline="0" dirty="0" smtClean="0"/>
                        <a:t> and moved in the bypass</a:t>
                      </a:r>
                      <a:endParaRPr lang="en-GB" sz="1600" dirty="0"/>
                    </a:p>
                  </a:txBody>
                  <a:tcPr/>
                </a:tc>
                <a:tc vMerge="1">
                  <a:txBody>
                    <a:bodyPr/>
                    <a:lstStyle/>
                    <a:p>
                      <a:endParaRPr lang="en-GB" dirty="0"/>
                    </a:p>
                  </a:txBody>
                  <a:tcPr/>
                </a:tc>
              </a:tr>
              <a:tr h="370840">
                <a:tc>
                  <a:txBody>
                    <a:bodyPr/>
                    <a:lstStyle/>
                    <a:p>
                      <a:r>
                        <a:rPr lang="en-GB" sz="1600" dirty="0" smtClean="0"/>
                        <a:t>Reduction</a:t>
                      </a:r>
                      <a:r>
                        <a:rPr lang="en-GB" sz="1600" baseline="0" dirty="0" smtClean="0"/>
                        <a:t> of cooling capability linked to reduce requirement from crab also in case of full installation and elimination of the Q4,Q5,Q6 PC and associated cables   </a:t>
                      </a:r>
                      <a:endParaRPr lang="en-GB" sz="1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600" dirty="0" smtClean="0"/>
                        <a:t>Reduction of the UW length and diameter</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600" dirty="0" smtClean="0"/>
                        <a:t>(UW – 4.5m )</a:t>
                      </a:r>
                    </a:p>
                    <a:p>
                      <a:endParaRPr lang="en-GB" sz="1600" dirty="0"/>
                    </a:p>
                  </a:txBody>
                  <a:tcPr/>
                </a:tc>
              </a:tr>
              <a:tr h="370840">
                <a:tc>
                  <a:txBody>
                    <a:bodyPr/>
                    <a:lstStyle/>
                    <a:p>
                      <a:r>
                        <a:rPr lang="en-GB" sz="1600" dirty="0" smtClean="0"/>
                        <a:t>Possibility</a:t>
                      </a:r>
                      <a:r>
                        <a:rPr lang="en-GB" sz="1600" baseline="0" dirty="0" smtClean="0"/>
                        <a:t> to keep the full crab installation without SR building</a:t>
                      </a:r>
                      <a:endParaRPr lang="en-GB" sz="1600" dirty="0"/>
                    </a:p>
                  </a:txBody>
                  <a:tcPr/>
                </a:tc>
                <a:tc>
                  <a:txBody>
                    <a:bodyPr/>
                    <a:lstStyle/>
                    <a:p>
                      <a:r>
                        <a:rPr lang="en-GB" sz="1600" dirty="0" smtClean="0"/>
                        <a:t>Increase UA diameter from</a:t>
                      </a:r>
                      <a:r>
                        <a:rPr lang="en-GB" sz="1600" baseline="0" dirty="0" smtClean="0"/>
                        <a:t> 6 to 6.2 m</a:t>
                      </a:r>
                      <a:endParaRPr lang="en-GB" sz="1600" dirty="0"/>
                    </a:p>
                  </a:txBody>
                  <a:tcPr/>
                </a:tc>
              </a:tr>
              <a:tr h="370840">
                <a:tc>
                  <a:txBody>
                    <a:bodyPr/>
                    <a:lstStyle/>
                    <a:p>
                      <a:r>
                        <a:rPr lang="en-GB" sz="1600" dirty="0" smtClean="0"/>
                        <a:t>Re-optimization UL</a:t>
                      </a:r>
                      <a:endParaRPr lang="en-GB" sz="1600" dirty="0"/>
                    </a:p>
                  </a:txBody>
                  <a:tcPr/>
                </a:tc>
                <a:tc>
                  <a:txBody>
                    <a:bodyPr/>
                    <a:lstStyle/>
                    <a:p>
                      <a:r>
                        <a:rPr lang="en-GB" sz="1600" dirty="0" smtClean="0"/>
                        <a:t>We can reduce from 3m</a:t>
                      </a:r>
                      <a:r>
                        <a:rPr lang="en-GB" sz="1600" baseline="0" dirty="0" smtClean="0"/>
                        <a:t> width to 2.5 m width. Pending on cost savings assessment from CE. If we save money we reduce if not wee keep</a:t>
                      </a:r>
                      <a:endParaRPr lang="en-GB" sz="1600" dirty="0"/>
                    </a:p>
                  </a:txBody>
                  <a:tcPr/>
                </a:tc>
              </a:tr>
            </a:tbl>
          </a:graphicData>
        </a:graphic>
      </p:graphicFrame>
      <p:sp>
        <p:nvSpPr>
          <p:cNvPr id="4" name="Slide Number Placeholder 3"/>
          <p:cNvSpPr>
            <a:spLocks noGrp="1"/>
          </p:cNvSpPr>
          <p:nvPr>
            <p:ph type="sldNum" sz="quarter" idx="12"/>
          </p:nvPr>
        </p:nvSpPr>
        <p:spPr/>
        <p:txBody>
          <a:bodyPr/>
          <a:lstStyle/>
          <a:p>
            <a:fld id="{BFDCA1C4-9514-7B4F-976F-D92F7E296653}" type="slidenum">
              <a:rPr lang="fr-FR" smtClean="0"/>
              <a:pPr/>
              <a:t>3</a:t>
            </a:fld>
            <a:endParaRPr lang="fr-FR" dirty="0"/>
          </a:p>
        </p:txBody>
      </p:sp>
      <p:sp>
        <p:nvSpPr>
          <p:cNvPr id="6" name="Rectangle 5"/>
          <p:cNvSpPr/>
          <p:nvPr/>
        </p:nvSpPr>
        <p:spPr>
          <a:xfrm>
            <a:off x="35496" y="6140306"/>
            <a:ext cx="9108504" cy="7920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As promised, as soon as finished we will try to bring back CLIQ racks if space available, but we will not have margin on cable length</a:t>
            </a:r>
            <a:endParaRPr lang="en-GB" dirty="0"/>
          </a:p>
        </p:txBody>
      </p:sp>
    </p:spTree>
    <p:extLst>
      <p:ext uri="{BB962C8B-B14F-4D97-AF65-F5344CB8AC3E}">
        <p14:creationId xmlns:p14="http://schemas.microsoft.com/office/powerpoint/2010/main" val="3526064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8080" t="5860" b="24365"/>
          <a:stretch/>
        </p:blipFill>
        <p:spPr>
          <a:xfrm>
            <a:off x="-4755" y="-25090"/>
            <a:ext cx="7497470" cy="3211558"/>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7512" t="5860" b="24365"/>
          <a:stretch/>
        </p:blipFill>
        <p:spPr>
          <a:xfrm>
            <a:off x="1600201" y="3646442"/>
            <a:ext cx="7543799" cy="3211558"/>
          </a:xfrm>
          <a:prstGeom prst="rect">
            <a:avLst/>
          </a:prstGeom>
        </p:spPr>
      </p:pic>
    </p:spTree>
    <p:extLst>
      <p:ext uri="{BB962C8B-B14F-4D97-AF65-F5344CB8AC3E}">
        <p14:creationId xmlns:p14="http://schemas.microsoft.com/office/powerpoint/2010/main" val="96700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5</a:t>
            </a:fld>
            <a:endParaRPr lang="fr-FR"/>
          </a:p>
        </p:txBody>
      </p:sp>
      <p:grpSp>
        <p:nvGrpSpPr>
          <p:cNvPr id="4" name="Group 3"/>
          <p:cNvGrpSpPr>
            <a:grpSpLocks noChangeAspect="1"/>
          </p:cNvGrpSpPr>
          <p:nvPr/>
        </p:nvGrpSpPr>
        <p:grpSpPr>
          <a:xfrm>
            <a:off x="0" y="332656"/>
            <a:ext cx="9205376" cy="5184576"/>
            <a:chOff x="0" y="0"/>
            <a:chExt cx="10077861" cy="567597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058400" cy="567597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61" y="0"/>
              <a:ext cx="10058400" cy="5675970"/>
            </a:xfrm>
            <a:prstGeom prst="rect">
              <a:avLst/>
            </a:prstGeom>
          </p:spPr>
        </p:pic>
      </p:grpSp>
    </p:spTree>
    <p:extLst>
      <p:ext uri="{BB962C8B-B14F-4D97-AF65-F5344CB8AC3E}">
        <p14:creationId xmlns:p14="http://schemas.microsoft.com/office/powerpoint/2010/main" val="179877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422" y="0"/>
            <a:ext cx="4686430" cy="2636912"/>
            <a:chOff x="534799" y="1071169"/>
            <a:chExt cx="3743587" cy="1937852"/>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5489" b="23689"/>
            <a:stretch/>
          </p:blipFill>
          <p:spPr>
            <a:xfrm>
              <a:off x="534799" y="1071169"/>
              <a:ext cx="3605169" cy="1440809"/>
            </a:xfrm>
            <a:prstGeom prst="rect">
              <a:avLst/>
            </a:prstGeom>
          </p:spPr>
          <p:style>
            <a:lnRef idx="2">
              <a:schemeClr val="dk1"/>
            </a:lnRef>
            <a:fillRef idx="1">
              <a:schemeClr val="lt1"/>
            </a:fillRef>
            <a:effectRef idx="0">
              <a:schemeClr val="dk1"/>
            </a:effectRef>
            <a:fontRef idx="minor">
              <a:schemeClr val="dk1"/>
            </a:fontRef>
          </p:style>
        </p:pic>
        <p:sp>
          <p:nvSpPr>
            <p:cNvPr id="6" name="TextBox 5"/>
            <p:cNvSpPr txBox="1"/>
            <p:nvPr/>
          </p:nvSpPr>
          <p:spPr>
            <a:xfrm>
              <a:off x="3815671" y="2708939"/>
              <a:ext cx="462715"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PM</a:t>
              </a:r>
              <a:endParaRPr lang="fr-FR" sz="1350" dirty="0"/>
            </a:p>
          </p:txBody>
        </p:sp>
        <p:cxnSp>
          <p:nvCxnSpPr>
            <p:cNvPr id="7" name="Straight Arrow Connector 6"/>
            <p:cNvCxnSpPr>
              <a:stCxn id="6" idx="0"/>
            </p:cNvCxnSpPr>
            <p:nvPr/>
          </p:nvCxnSpPr>
          <p:spPr>
            <a:xfrm flipH="1" flipV="1">
              <a:off x="3856839" y="2298059"/>
              <a:ext cx="190190" cy="4108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682288" y="1979876"/>
              <a:ext cx="6292" cy="610299"/>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3701165" y="2539842"/>
              <a:ext cx="165692" cy="1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3687349" y="1983414"/>
              <a:ext cx="165692" cy="1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9054" b="18091"/>
          <a:stretch/>
        </p:blipFill>
        <p:spPr>
          <a:xfrm>
            <a:off x="1497082" y="3573016"/>
            <a:ext cx="7647947" cy="3284984"/>
          </a:xfrm>
          <a:prstGeom prst="rect">
            <a:avLst/>
          </a:prstGeom>
        </p:spPr>
        <p:style>
          <a:lnRef idx="2">
            <a:schemeClr val="dk1"/>
          </a:lnRef>
          <a:fillRef idx="1">
            <a:schemeClr val="lt1"/>
          </a:fillRef>
          <a:effectRef idx="0">
            <a:schemeClr val="dk1"/>
          </a:effectRef>
          <a:fontRef idx="minor">
            <a:schemeClr val="dk1"/>
          </a:fontRef>
        </p:style>
      </p:pic>
      <p:sp>
        <p:nvSpPr>
          <p:cNvPr id="13" name="Rectangle 12"/>
          <p:cNvSpPr/>
          <p:nvPr/>
        </p:nvSpPr>
        <p:spPr>
          <a:xfrm>
            <a:off x="5488654" y="1369396"/>
            <a:ext cx="2895344" cy="30008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GB" sz="1350" dirty="0"/>
              <a:t>PM : from 10.2m to 9.7 m (≈ -8%) : </a:t>
            </a:r>
            <a:endParaRPr lang="fr-FR" sz="1350" dirty="0"/>
          </a:p>
        </p:txBody>
      </p:sp>
    </p:spTree>
    <p:extLst>
      <p:ext uri="{BB962C8B-B14F-4D97-AF65-F5344CB8AC3E}">
        <p14:creationId xmlns:p14="http://schemas.microsoft.com/office/powerpoint/2010/main" val="4010367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17536" r="1873" b="10506"/>
          <a:stretch/>
        </p:blipFill>
        <p:spPr>
          <a:xfrm>
            <a:off x="3155155" y="4221088"/>
            <a:ext cx="5982978" cy="2586612"/>
          </a:xfrm>
          <a:prstGeom prst="rect">
            <a:avLst/>
          </a:prstGeom>
        </p:spPr>
        <p:style>
          <a:lnRef idx="2">
            <a:schemeClr val="dk1"/>
          </a:lnRef>
          <a:fillRef idx="1">
            <a:schemeClr val="lt1"/>
          </a:fillRef>
          <a:effectRef idx="0">
            <a:schemeClr val="dk1"/>
          </a:effectRef>
          <a:fontRef idx="minor">
            <a:schemeClr val="dk1"/>
          </a:fontRef>
        </p:style>
      </p:pic>
      <p:sp>
        <p:nvSpPr>
          <p:cNvPr id="4" name="TextBox 3"/>
          <p:cNvSpPr txBox="1"/>
          <p:nvPr/>
        </p:nvSpPr>
        <p:spPr>
          <a:xfrm>
            <a:off x="358988" y="3346311"/>
            <a:ext cx="3060884" cy="71558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US reduction 	(-25% volume)</a:t>
            </a:r>
          </a:p>
          <a:p>
            <a:r>
              <a:rPr lang="en-GB" sz="1350" dirty="0" smtClean="0"/>
              <a:t>Diameter 16 </a:t>
            </a:r>
            <a:r>
              <a:rPr lang="en-GB" sz="1350" dirty="0"/>
              <a:t>m 	</a:t>
            </a:r>
            <a:r>
              <a:rPr lang="en-GB" sz="1350" dirty="0" smtClean="0"/>
              <a:t>(16.9 baseline</a:t>
            </a:r>
            <a:r>
              <a:rPr lang="en-GB" sz="1350" dirty="0"/>
              <a:t>)</a:t>
            </a:r>
          </a:p>
          <a:p>
            <a:r>
              <a:rPr lang="en-GB" sz="1350" dirty="0"/>
              <a:t>Length 46 m 	( </a:t>
            </a:r>
            <a:r>
              <a:rPr lang="en-GB" sz="1350" dirty="0" smtClean="0"/>
              <a:t>55 m </a:t>
            </a:r>
            <a:r>
              <a:rPr lang="en-GB" sz="1350" dirty="0"/>
              <a:t>baseline)</a:t>
            </a:r>
            <a:endParaRPr lang="fr-FR" sz="1350" dirty="0"/>
          </a:p>
        </p:txBody>
      </p:sp>
      <p:grpSp>
        <p:nvGrpSpPr>
          <p:cNvPr id="12" name="Group 11"/>
          <p:cNvGrpSpPr/>
          <p:nvPr/>
        </p:nvGrpSpPr>
        <p:grpSpPr>
          <a:xfrm>
            <a:off x="-5464" y="-13981"/>
            <a:ext cx="3605169" cy="2259453"/>
            <a:chOff x="534799" y="1071169"/>
            <a:chExt cx="3605169" cy="2259453"/>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5489" b="23689"/>
            <a:stretch/>
          </p:blipFill>
          <p:spPr>
            <a:xfrm>
              <a:off x="534799" y="1071169"/>
              <a:ext cx="3605169" cy="1440809"/>
            </a:xfrm>
            <a:prstGeom prst="rect">
              <a:avLst/>
            </a:prstGeom>
          </p:spPr>
          <p:style>
            <a:lnRef idx="2">
              <a:schemeClr val="dk1"/>
            </a:lnRef>
            <a:fillRef idx="1">
              <a:schemeClr val="lt1"/>
            </a:fillRef>
            <a:effectRef idx="0">
              <a:schemeClr val="dk1"/>
            </a:effectRef>
            <a:fontRef idx="minor">
              <a:schemeClr val="dk1"/>
            </a:fontRef>
          </p:style>
        </p:pic>
        <p:sp>
          <p:nvSpPr>
            <p:cNvPr id="6" name="TextBox 5"/>
            <p:cNvSpPr txBox="1"/>
            <p:nvPr/>
          </p:nvSpPr>
          <p:spPr>
            <a:xfrm>
              <a:off x="2938305" y="3030540"/>
              <a:ext cx="76286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US/UW</a:t>
              </a:r>
              <a:endParaRPr lang="fr-FR" sz="1350" dirty="0"/>
            </a:p>
          </p:txBody>
        </p:sp>
        <p:cxnSp>
          <p:nvCxnSpPr>
            <p:cNvPr id="7" name="Straight Arrow Connector 6"/>
            <p:cNvCxnSpPr>
              <a:stCxn id="6" idx="0"/>
            </p:cNvCxnSpPr>
            <p:nvPr/>
          </p:nvCxnSpPr>
          <p:spPr>
            <a:xfrm flipV="1">
              <a:off x="3319735" y="2346596"/>
              <a:ext cx="362553" cy="683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682288" y="1979876"/>
              <a:ext cx="6292" cy="610299"/>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3701165" y="2539842"/>
              <a:ext cx="165692" cy="1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3687349" y="1983414"/>
              <a:ext cx="165692" cy="1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51522" y="21524"/>
            <a:ext cx="4972620" cy="2931641"/>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356611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7038" r="17441"/>
          <a:stretch/>
        </p:blipFill>
        <p:spPr>
          <a:xfrm>
            <a:off x="4864154" y="3068960"/>
            <a:ext cx="4210928" cy="3789040"/>
          </a:xfrm>
          <a:prstGeom prst="rect">
            <a:avLst/>
          </a:prstGeom>
        </p:spPr>
        <p:style>
          <a:lnRef idx="2">
            <a:schemeClr val="dk1"/>
          </a:lnRef>
          <a:fillRef idx="1">
            <a:schemeClr val="lt1"/>
          </a:fillRef>
          <a:effectRef idx="0">
            <a:schemeClr val="dk1"/>
          </a:effectRef>
          <a:fontRef idx="minor">
            <a:schemeClr val="dk1"/>
          </a:fontRef>
        </p:style>
      </p:pic>
      <p:sp>
        <p:nvSpPr>
          <p:cNvPr id="9" name="TextBox 8"/>
          <p:cNvSpPr txBox="1"/>
          <p:nvPr/>
        </p:nvSpPr>
        <p:spPr>
          <a:xfrm>
            <a:off x="4898624" y="3209341"/>
            <a:ext cx="626499"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200" dirty="0"/>
              <a:t>UR15</a:t>
            </a:r>
            <a:endParaRPr lang="fr-FR" sz="1200" dirty="0"/>
          </a:p>
        </p:txBody>
      </p:sp>
      <p:sp>
        <p:nvSpPr>
          <p:cNvPr id="10" name="Rectangle 9"/>
          <p:cNvSpPr/>
          <p:nvPr/>
        </p:nvSpPr>
        <p:spPr>
          <a:xfrm>
            <a:off x="414029" y="3336299"/>
            <a:ext cx="3587842" cy="30008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GB" sz="1350" dirty="0"/>
              <a:t>UR : from 3.5 m to 2.9 m (≈ -20% of volume)</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t="5489" b="23689"/>
          <a:stretch/>
        </p:blipFill>
        <p:spPr>
          <a:xfrm>
            <a:off x="46151" y="409585"/>
            <a:ext cx="4852473" cy="1939295"/>
          </a:xfrm>
          <a:prstGeom prst="rect">
            <a:avLst/>
          </a:prstGeom>
        </p:spPr>
        <p:style>
          <a:lnRef idx="2">
            <a:schemeClr val="dk1"/>
          </a:lnRef>
          <a:fillRef idx="1">
            <a:schemeClr val="lt1"/>
          </a:fillRef>
          <a:effectRef idx="0">
            <a:schemeClr val="dk1"/>
          </a:effectRef>
          <a:fontRef idx="minor">
            <a:schemeClr val="dk1"/>
          </a:fontRef>
        </p:style>
      </p:pic>
      <p:sp>
        <p:nvSpPr>
          <p:cNvPr id="12" name="TextBox 11"/>
          <p:cNvSpPr txBox="1"/>
          <p:nvPr/>
        </p:nvSpPr>
        <p:spPr>
          <a:xfrm>
            <a:off x="2365694" y="2656688"/>
            <a:ext cx="550122"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UR</a:t>
            </a:r>
            <a:endParaRPr lang="fr-FR" sz="1350" dirty="0"/>
          </a:p>
        </p:txBody>
      </p:sp>
      <p:cxnSp>
        <p:nvCxnSpPr>
          <p:cNvPr id="14" name="Straight Arrow Connector 13"/>
          <p:cNvCxnSpPr>
            <a:stCxn id="12" idx="0"/>
          </p:cNvCxnSpPr>
          <p:nvPr/>
        </p:nvCxnSpPr>
        <p:spPr>
          <a:xfrm flipH="1" flipV="1">
            <a:off x="2365694" y="2077848"/>
            <a:ext cx="275061" cy="5788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347864" y="1738581"/>
            <a:ext cx="184569" cy="610299"/>
            <a:chOff x="3466751" y="2077848"/>
            <a:chExt cx="184569" cy="610299"/>
          </a:xfrm>
        </p:grpSpPr>
        <p:cxnSp>
          <p:nvCxnSpPr>
            <p:cNvPr id="16" name="Straight Connector 15"/>
            <p:cNvCxnSpPr/>
            <p:nvPr/>
          </p:nvCxnSpPr>
          <p:spPr>
            <a:xfrm>
              <a:off x="3466751" y="2077848"/>
              <a:ext cx="6292" cy="610299"/>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3485628" y="2637814"/>
              <a:ext cx="165692" cy="1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3471811" y="2081386"/>
              <a:ext cx="165692" cy="1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2766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36255" y="916826"/>
            <a:ext cx="99208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UA : R 3.1</a:t>
            </a:r>
            <a:endParaRPr lang="fr-FR" sz="1350"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5489" b="23689"/>
          <a:stretch/>
        </p:blipFill>
        <p:spPr>
          <a:xfrm>
            <a:off x="179512" y="553216"/>
            <a:ext cx="3605169" cy="1440809"/>
          </a:xfrm>
          <a:prstGeom prst="rect">
            <a:avLst/>
          </a:prstGeom>
        </p:spPr>
        <p:style>
          <a:lnRef idx="2">
            <a:schemeClr val="dk1"/>
          </a:lnRef>
          <a:fillRef idx="1">
            <a:schemeClr val="lt1"/>
          </a:fillRef>
          <a:effectRef idx="0">
            <a:schemeClr val="dk1"/>
          </a:effectRef>
          <a:fontRef idx="minor">
            <a:schemeClr val="dk1"/>
          </a:fontRef>
        </p:style>
      </p:pic>
      <p:sp>
        <p:nvSpPr>
          <p:cNvPr id="5" name="TextBox 4"/>
          <p:cNvSpPr txBox="1"/>
          <p:nvPr/>
        </p:nvSpPr>
        <p:spPr>
          <a:xfrm>
            <a:off x="789031" y="1995043"/>
            <a:ext cx="73848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ULx3</a:t>
            </a:r>
            <a:endParaRPr lang="fr-FR" sz="1350" dirty="0"/>
          </a:p>
        </p:txBody>
      </p:sp>
      <p:cxnSp>
        <p:nvCxnSpPr>
          <p:cNvPr id="6" name="Straight Arrow Connector 5"/>
          <p:cNvCxnSpPr>
            <a:stCxn id="5" idx="0"/>
          </p:cNvCxnSpPr>
          <p:nvPr/>
        </p:nvCxnSpPr>
        <p:spPr>
          <a:xfrm flipV="1">
            <a:off x="1158274" y="1436579"/>
            <a:ext cx="47451" cy="5584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467673" y="1461923"/>
            <a:ext cx="501482" cy="7311"/>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530079" y="1458931"/>
            <a:ext cx="2909" cy="2062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951356" y="1462197"/>
            <a:ext cx="2909" cy="2062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327182" y="1998309"/>
            <a:ext cx="63914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ULx7</a:t>
            </a:r>
            <a:endParaRPr lang="fr-FR" sz="1350" dirty="0"/>
          </a:p>
        </p:txBody>
      </p:sp>
      <p:cxnSp>
        <p:nvCxnSpPr>
          <p:cNvPr id="16" name="Straight Arrow Connector 15"/>
          <p:cNvCxnSpPr>
            <a:stCxn id="15" idx="0"/>
          </p:cNvCxnSpPr>
          <p:nvPr/>
        </p:nvCxnSpPr>
        <p:spPr>
          <a:xfrm flipV="1">
            <a:off x="2646755" y="1439843"/>
            <a:ext cx="97122" cy="5584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t="6529" b="34383"/>
          <a:stretch/>
        </p:blipFill>
        <p:spPr>
          <a:xfrm>
            <a:off x="0" y="4947907"/>
            <a:ext cx="5435512" cy="1893456"/>
          </a:xfrm>
          <a:prstGeom prst="rect">
            <a:avLst/>
          </a:prstGeom>
        </p:spPr>
        <p:style>
          <a:lnRef idx="2">
            <a:schemeClr val="dk1"/>
          </a:lnRef>
          <a:fillRef idx="1">
            <a:schemeClr val="lt1"/>
          </a:fillRef>
          <a:effectRef idx="0">
            <a:schemeClr val="dk1"/>
          </a:effectRef>
          <a:fontRef idx="minor">
            <a:schemeClr val="dk1"/>
          </a:fontRef>
        </p:style>
      </p:pic>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16561" r="14207"/>
          <a:stretch/>
        </p:blipFill>
        <p:spPr>
          <a:xfrm>
            <a:off x="6168524" y="467947"/>
            <a:ext cx="2975476" cy="2533828"/>
          </a:xfrm>
          <a:prstGeom prst="rect">
            <a:avLst/>
          </a:prstGeom>
        </p:spPr>
        <p:style>
          <a:lnRef idx="2">
            <a:schemeClr val="dk1"/>
          </a:lnRef>
          <a:fillRef idx="1">
            <a:schemeClr val="lt1"/>
          </a:fillRef>
          <a:effectRef idx="0">
            <a:schemeClr val="dk1"/>
          </a:effectRef>
          <a:fontRef idx="minor">
            <a:schemeClr val="dk1"/>
          </a:fontRef>
        </p:style>
      </p:pic>
      <p:sp>
        <p:nvSpPr>
          <p:cNvPr id="13" name="TextBox 12"/>
          <p:cNvSpPr txBox="1"/>
          <p:nvPr/>
        </p:nvSpPr>
        <p:spPr>
          <a:xfrm>
            <a:off x="179512" y="3288619"/>
            <a:ext cx="2786816"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BUT UL </a:t>
            </a:r>
            <a:r>
              <a:rPr lang="en-GB" sz="1350" dirty="0" smtClean="0"/>
              <a:t>x7 </a:t>
            </a:r>
            <a:r>
              <a:rPr lang="en-GB" sz="1350" dirty="0"/>
              <a:t>: Need alcove for </a:t>
            </a:r>
            <a:r>
              <a:rPr lang="en-GB" sz="1350" dirty="0" err="1"/>
              <a:t>cryo</a:t>
            </a:r>
            <a:r>
              <a:rPr lang="en-GB" sz="1350" dirty="0"/>
              <a:t>.-box </a:t>
            </a:r>
            <a:endParaRPr lang="fr-FR" sz="1350" dirty="0"/>
          </a:p>
        </p:txBody>
      </p:sp>
      <p:sp>
        <p:nvSpPr>
          <p:cNvPr id="17" name="TextBox 16"/>
          <p:cNvSpPr txBox="1"/>
          <p:nvPr/>
        </p:nvSpPr>
        <p:spPr>
          <a:xfrm>
            <a:off x="198276" y="2641831"/>
            <a:ext cx="1900217"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UL </a:t>
            </a:r>
            <a:r>
              <a:rPr lang="en-GB" sz="1350" dirty="0" smtClean="0"/>
              <a:t>x3 </a:t>
            </a:r>
            <a:r>
              <a:rPr lang="en-GB" sz="1350" dirty="0"/>
              <a:t>: STAY AS BASELINE</a:t>
            </a:r>
            <a:endParaRPr lang="fr-FR" sz="1350" dirty="0"/>
          </a:p>
        </p:txBody>
      </p:sp>
      <p:pic>
        <p:nvPicPr>
          <p:cNvPr id="18" name="Picture 17"/>
          <p:cNvPicPr>
            <a:picLocks noChangeAspect="1"/>
          </p:cNvPicPr>
          <p:nvPr/>
        </p:nvPicPr>
        <p:blipFill rotWithShape="1">
          <a:blip r:embed="rId5" cstate="print">
            <a:extLst>
              <a:ext uri="{28A0092B-C50C-407E-A947-70E740481C1C}">
                <a14:useLocalDpi xmlns:a14="http://schemas.microsoft.com/office/drawing/2010/main" val="0"/>
              </a:ext>
            </a:extLst>
          </a:blip>
          <a:srcRect l="34750" r="39979"/>
          <a:stretch/>
        </p:blipFill>
        <p:spPr>
          <a:xfrm>
            <a:off x="7524329" y="3149481"/>
            <a:ext cx="1582508" cy="3691882"/>
          </a:xfrm>
          <a:prstGeom prst="rect">
            <a:avLst/>
          </a:prstGeom>
        </p:spPr>
        <p:style>
          <a:lnRef idx="2">
            <a:schemeClr val="dk1"/>
          </a:lnRef>
          <a:fillRef idx="1">
            <a:schemeClr val="lt1"/>
          </a:fillRef>
          <a:effectRef idx="0">
            <a:schemeClr val="dk1"/>
          </a:effectRef>
          <a:fontRef idx="minor">
            <a:schemeClr val="dk1"/>
          </a:fontRef>
        </p:style>
      </p:pic>
      <p:sp>
        <p:nvSpPr>
          <p:cNvPr id="2" name="Rectangle 1"/>
          <p:cNvSpPr/>
          <p:nvPr/>
        </p:nvSpPr>
        <p:spPr>
          <a:xfrm>
            <a:off x="8388424" y="3992724"/>
            <a:ext cx="216024" cy="158417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2127068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5834</TotalTime>
  <Words>557</Words>
  <Application>Microsoft Office PowerPoint</Application>
  <PresentationFormat>On-screen Show (4:3)</PresentationFormat>
  <Paragraphs>91</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Cambria Math</vt:lpstr>
      <vt:lpstr>Wingdings</vt:lpstr>
      <vt:lpstr>Thème Office</vt:lpstr>
      <vt:lpstr>Changes to underground HL-LHC CE engineering infrastructures </vt:lpstr>
      <vt:lpstr>Time plan</vt:lpstr>
      <vt:lpstr>Main modifications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we can move Crab Cavity to the arc for 1 meter</vt:lpstr>
      <vt:lpstr>PowerPoint Presentation</vt:lpstr>
      <vt:lpstr>PowerPoint Presentation</vt:lpstr>
      <vt:lpstr>PowerPoint Presentation</vt:lpstr>
      <vt:lpstr>PowerPoint Presentation</vt:lpstr>
      <vt:lpstr>PowerPoint Presentation</vt:lpstr>
      <vt:lpstr>PowerPoint Presentation</vt:lpstr>
      <vt:lpstr>conclusions</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Paolo Fessia</cp:lastModifiedBy>
  <cp:revision>152</cp:revision>
  <cp:lastPrinted>2016-01-25T13:02:57Z</cp:lastPrinted>
  <dcterms:created xsi:type="dcterms:W3CDTF">2016-01-11T14:38:10Z</dcterms:created>
  <dcterms:modified xsi:type="dcterms:W3CDTF">2016-09-01T14:22:32Z</dcterms:modified>
</cp:coreProperties>
</file>