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72" r:id="rId6"/>
    <p:sldId id="273" r:id="rId7"/>
    <p:sldId id="274" r:id="rId8"/>
    <p:sldId id="278" r:id="rId9"/>
    <p:sldId id="271" r:id="rId10"/>
    <p:sldId id="270" r:id="rId11"/>
    <p:sldId id="275" r:id="rId12"/>
    <p:sldId id="276" r:id="rId13"/>
    <p:sldId id="266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12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6288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3481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900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602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00665/contributions/1843468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BPM and interconnect shielding in the Inner Triplet region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80000" cy="1728192"/>
          </a:xfrm>
        </p:spPr>
        <p:txBody>
          <a:bodyPr>
            <a:normAutofit/>
          </a:bodyPr>
          <a:lstStyle/>
          <a:p>
            <a:r>
              <a:rPr lang="en-GB" dirty="0" smtClean="0"/>
              <a:t>A. Tsinganis, F. </a:t>
            </a:r>
            <a:r>
              <a:rPr lang="en-GB" dirty="0" err="1" smtClean="0"/>
              <a:t>Cerutti</a:t>
            </a:r>
            <a:r>
              <a:rPr lang="en-GB" dirty="0" smtClean="0"/>
              <a:t> (EN/STI/FDA)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with T.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Lefevre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R. Jones, D.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Draskovic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 (BE/BI)</a:t>
            </a:r>
          </a:p>
          <a:p>
            <a:r>
              <a:rPr lang="en-GB" sz="1800" i="1" dirty="0">
                <a:solidFill>
                  <a:schemeClr val="bg1">
                    <a:lumMod val="50000"/>
                  </a:schemeClr>
                </a:solidFill>
              </a:rPr>
              <a:t>C. </a:t>
            </a:r>
            <a:r>
              <a:rPr lang="en-GB" sz="1800" i="1" dirty="0" err="1">
                <a:solidFill>
                  <a:schemeClr val="bg1">
                    <a:lumMod val="50000"/>
                  </a:schemeClr>
                </a:solidFill>
              </a:rPr>
              <a:t>Garion</a:t>
            </a:r>
            <a:r>
              <a:rPr lang="en-GB" sz="1800" i="1" dirty="0">
                <a:solidFill>
                  <a:schemeClr val="bg1">
                    <a:lumMod val="50000"/>
                  </a:schemeClr>
                </a:solidFill>
              </a:rPr>
              <a:t>, R. </a:t>
            </a:r>
            <a:r>
              <a:rPr lang="en-GB" sz="1800" i="1" dirty="0" err="1" smtClean="0">
                <a:solidFill>
                  <a:schemeClr val="bg1">
                    <a:lumMod val="50000"/>
                  </a:schemeClr>
                </a:solidFill>
              </a:rPr>
              <a:t>Kersevan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sz="1800" i="1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GB" sz="1800" i="1" dirty="0" smtClean="0">
                <a:solidFill>
                  <a:schemeClr val="bg1">
                    <a:lumMod val="50000"/>
                  </a:schemeClr>
                </a:solidFill>
              </a:rPr>
              <a:t>. Fernandez-Gomez (TE/VSC)</a:t>
            </a: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 – September 1, 2016</a:t>
            </a:r>
            <a:endParaRPr lang="en-GB" dirty="0"/>
          </a:p>
        </p:txBody>
      </p:sp>
      <p:pic>
        <p:nvPicPr>
          <p:cNvPr id="5" name="Picture 4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0002" y="4461175"/>
            <a:ext cx="515271" cy="50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61175"/>
            <a:ext cx="567486" cy="504000"/>
          </a:xfrm>
          <a:prstGeom prst="rect">
            <a:avLst/>
          </a:prstGeom>
        </p:spPr>
      </p:pic>
      <p:pic>
        <p:nvPicPr>
          <p:cNvPr id="7" name="Picture 15" descr="fluka_logo_3000x2000.png"/>
          <p:cNvPicPr>
            <a:picLocks noChangeAspect="1"/>
          </p:cNvPicPr>
          <p:nvPr/>
        </p:nvPicPr>
        <p:blipFill>
          <a:blip r:embed="rId4" cstate="print"/>
          <a:srcRect t="28934" b="17726"/>
          <a:stretch>
            <a:fillRect/>
          </a:stretch>
        </p:blipFill>
        <p:spPr bwMode="auto">
          <a:xfrm>
            <a:off x="3323236" y="4461878"/>
            <a:ext cx="1405381" cy="5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1811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Peak dose values in the IT using the first FLUKA implementation of IT interconnects with incorporated BPM were presented at last annual meeting (October 2015)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GB" dirty="0">
                <a:hlinkClick r:id="rId2"/>
              </a:rPr>
              <a:t>https://indico.cern.ch/event/400665/contributions/1843468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A peak value of 48MGy at the IP face of Q2B was predicted for 4000fb</a:t>
            </a:r>
            <a:r>
              <a:rPr lang="en-GB" baseline="30000" dirty="0" smtClean="0"/>
              <a:t>-1</a:t>
            </a:r>
            <a:r>
              <a:rPr lang="en-GB" dirty="0" smtClean="0"/>
              <a:t> (36MGy after re-baselining to 3000fb</a:t>
            </a:r>
            <a:r>
              <a:rPr lang="en-GB" baseline="30000" dirty="0" smtClean="0"/>
              <a:t>-1</a:t>
            </a:r>
            <a:r>
              <a:rPr lang="en-GB" dirty="0" smtClean="0"/>
              <a:t>) for horizontal crossing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The interruption of the </a:t>
            </a:r>
            <a:r>
              <a:rPr lang="en-GB" dirty="0" err="1" smtClean="0"/>
              <a:t>Inermet</a:t>
            </a:r>
            <a:r>
              <a:rPr lang="en-GB" dirty="0" smtClean="0"/>
              <a:t> BS shielding in the interconnect (exceeding 70cm) was indicated as the primary cause of this localised problem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Improvements to the interconnect design in the direction of increasing the shielding have since been investigated and the results are presented here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8913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interconnect </a:t>
            </a:r>
            <a:r>
              <a:rPr lang="en-GB" dirty="0" smtClean="0"/>
              <a:t>implementation (#1)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874217"/>
            <a:ext cx="7920000" cy="119474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“Circular” BPM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No additional shielding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71cm gap in the </a:t>
            </a:r>
            <a:r>
              <a:rPr lang="en-GB" dirty="0" err="1" smtClean="0"/>
              <a:t>Inermet</a:t>
            </a:r>
            <a:r>
              <a:rPr lang="en-GB" dirty="0" smtClean="0"/>
              <a:t> beam screen shielding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4" t="6400" r="1410" b="30090"/>
          <a:stretch/>
        </p:blipFill>
        <p:spPr>
          <a:xfrm rot="10800000">
            <a:off x="4707879" y="1166839"/>
            <a:ext cx="3978170" cy="132605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918084" y="3243698"/>
            <a:ext cx="7304855" cy="3113577"/>
            <a:chOff x="1304545" y="3242773"/>
            <a:chExt cx="7304855" cy="3113577"/>
          </a:xfrm>
        </p:grpSpPr>
        <p:pic>
          <p:nvPicPr>
            <p:cNvPr id="6" name="Content Placeholder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2245" y="3639444"/>
              <a:ext cx="6227155" cy="2522565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407625" y="3903501"/>
              <a:ext cx="0" cy="245284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209012" y="3436809"/>
              <a:ext cx="0" cy="2452849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407625" y="3436809"/>
              <a:ext cx="4801386" cy="466692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4172629" y="3242773"/>
              <a:ext cx="3493263" cy="449499"/>
            </a:xfrm>
            <a:prstGeom prst="rect">
              <a:avLst/>
            </a:prstGeom>
            <a:scene3d>
              <a:camera prst="isometricOffAxis1Right">
                <a:rot lat="1080000" lon="20580000" rev="0"/>
              </a:camera>
              <a:lightRig rig="threePt" dir="t"/>
            </a:scene3d>
          </p:spPr>
          <p:txBody>
            <a:bodyPr vert="horz" lIns="91440" tIns="0" rIns="91440" bIns="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b="1" dirty="0" smtClean="0"/>
                <a:t>BS shielding gap 70.8cm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1304545" y="5129927"/>
              <a:ext cx="1920618" cy="186681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none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341458" y="4779701"/>
              <a:ext cx="1136917" cy="449499"/>
            </a:xfrm>
            <a:prstGeom prst="rect">
              <a:avLst/>
            </a:prstGeom>
            <a:scene3d>
              <a:camera prst="isometricOffAxis1Right">
                <a:rot lat="1080000" lon="20580000" rev="0"/>
              </a:camera>
              <a:lightRig rig="threePt" dir="t"/>
            </a:scene3d>
          </p:spPr>
          <p:txBody>
            <a:bodyPr vert="horz" lIns="91440" tIns="0" rIns="91440" bIns="0" rtlCol="0" anchor="ctr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b="1" dirty="0" smtClean="0">
                  <a:solidFill>
                    <a:srgbClr val="FF0000"/>
                  </a:solidFill>
                </a:rPr>
                <a:t>Outgoing</a:t>
              </a:r>
            </a:p>
            <a:p>
              <a:pPr marL="0" indent="0" algn="ctr" defTabSz="457200">
                <a:lnSpc>
                  <a:spcPct val="100000"/>
                </a:lnSpc>
                <a:spcBef>
                  <a:spcPts val="0"/>
                </a:spcBef>
                <a:buClr>
                  <a:srgbClr val="0089B5"/>
                </a:buClr>
                <a:buNone/>
              </a:pPr>
              <a:r>
                <a:rPr lang="en-GB" sz="1600" b="1" dirty="0" smtClean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84448" y="5758709"/>
              <a:ext cx="15155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BS shielding (</a:t>
              </a:r>
              <a:r>
                <a:rPr lang="en-GB" sz="1400" b="1" dirty="0" err="1" smtClean="0">
                  <a:solidFill>
                    <a:srgbClr val="FF0000"/>
                  </a:solidFill>
                </a:rPr>
                <a:t>Inermet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)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3"/>
            </p:cNvCxnSpPr>
            <p:nvPr/>
          </p:nvCxnSpPr>
          <p:spPr>
            <a:xfrm flipV="1">
              <a:off x="7100045" y="5063441"/>
              <a:ext cx="1288379" cy="956878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none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6" idx="1"/>
            </p:cNvCxnSpPr>
            <p:nvPr/>
          </p:nvCxnSpPr>
          <p:spPr>
            <a:xfrm flipH="1" flipV="1">
              <a:off x="3134428" y="5621635"/>
              <a:ext cx="2450020" cy="398684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none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90056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interconnect </a:t>
            </a:r>
            <a:r>
              <a:rPr lang="en-GB" dirty="0" smtClean="0"/>
              <a:t>implementation (#1)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211284"/>
            <a:ext cx="7920000" cy="91487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Very high dose peak at non-IP face of Q2B, especially for horizontal crossing (previously shown at 48MGy for 4000fb</a:t>
            </a:r>
            <a:r>
              <a:rPr lang="en-GB" baseline="30000" dirty="0" smtClean="0"/>
              <a:t>-1</a:t>
            </a:r>
            <a:r>
              <a:rPr lang="en-GB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5" name="Content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879918"/>
            <a:ext cx="5904654" cy="413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52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cure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343393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It was shown that alternative optics and crossing scenarios could significantly reduce the peak value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HOWEVER</a:t>
            </a:r>
            <a:r>
              <a:rPr lang="en-GB" dirty="0" smtClean="0"/>
              <a:t>, some of these solutions are dependent on specific hardware availability (e.g. wire compensation)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It was proposed to investigate local design improvements with the view of reducing the shielding interruption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b="1" dirty="0" smtClean="0"/>
              <a:t>Constraint:</a:t>
            </a:r>
            <a:r>
              <a:rPr lang="en-GB" dirty="0" smtClean="0"/>
              <a:t> any additional shielding element would only be effective if its radial position matches that of the BS shielding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7515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23160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/>
              <a:t>“Circular” BPM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Addition of 7cm </a:t>
            </a:r>
            <a:r>
              <a:rPr lang="en-GB" dirty="0" err="1" smtClean="0"/>
              <a:t>Inermet</a:t>
            </a:r>
            <a:r>
              <a:rPr lang="en-GB" dirty="0" smtClean="0"/>
              <a:t> insert on non-IP side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b="1" dirty="0" smtClean="0"/>
              <a:t>Peak value reduction by ~15%</a:t>
            </a:r>
            <a:endParaRPr lang="en-GB" b="1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interconnect implementation (#2)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251520" y="2217436"/>
            <a:ext cx="3312368" cy="3443812"/>
            <a:chOff x="755575" y="2283728"/>
            <a:chExt cx="3456385" cy="35935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85" r="-1" b="21465"/>
            <a:stretch/>
          </p:blipFill>
          <p:spPr>
            <a:xfrm>
              <a:off x="755575" y="2605305"/>
              <a:ext cx="3317631" cy="318718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55575" y="2492897"/>
              <a:ext cx="3456385" cy="3384376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44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5575" y="2283728"/>
              <a:ext cx="1862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Additiona</a:t>
              </a:r>
              <a:r>
                <a:rPr lang="en-GB" sz="1200" b="1" dirty="0">
                  <a:solidFill>
                    <a:srgbClr val="FF0000"/>
                  </a:solidFill>
                </a:rPr>
                <a:t>l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 shielding (</a:t>
              </a:r>
              <a:r>
                <a:rPr lang="en-GB" sz="1200" b="1" dirty="0" err="1" smtClean="0">
                  <a:solidFill>
                    <a:srgbClr val="FF0000"/>
                  </a:solidFill>
                </a:rPr>
                <a:t>Inermet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, 7cm)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00051" y="2806949"/>
              <a:ext cx="1180596" cy="783529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none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547" y="2160509"/>
            <a:ext cx="5103925" cy="3572747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5313381" y="3700363"/>
            <a:ext cx="48275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313381" y="3973442"/>
            <a:ext cx="482755" cy="0"/>
          </a:xfrm>
          <a:prstGeom prst="straightConnector1">
            <a:avLst/>
          </a:prstGeom>
          <a:ln w="285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6029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6253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“Octagonal” BPM with incorporated 18cm </a:t>
            </a:r>
            <a:r>
              <a:rPr lang="en-GB" dirty="0" err="1" smtClean="0"/>
              <a:t>Inermet</a:t>
            </a:r>
            <a:r>
              <a:rPr lang="en-GB" dirty="0" smtClean="0"/>
              <a:t> pieces on the mid-planes (retaining previously included 7cm insert)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n-GB" dirty="0" smtClean="0"/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en-GB" dirty="0" smtClean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b="1" dirty="0" smtClean="0"/>
              <a:t>Further ~15% reduction with respect to case #2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Third interconnect </a:t>
            </a:r>
            <a:r>
              <a:rPr lang="en-GB" dirty="0"/>
              <a:t>implementation </a:t>
            </a:r>
            <a:r>
              <a:rPr lang="en-GB" dirty="0" smtClean="0"/>
              <a:t>(#3)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4" r="3715" b="5258"/>
          <a:stretch/>
        </p:blipFill>
        <p:spPr>
          <a:xfrm rot="10800000">
            <a:off x="359006" y="1817576"/>
            <a:ext cx="4831801" cy="14226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8" b="9836"/>
          <a:stretch/>
        </p:blipFill>
        <p:spPr>
          <a:xfrm rot="10800000">
            <a:off x="5580112" y="1628802"/>
            <a:ext cx="3051954" cy="180019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554932" y="3501008"/>
            <a:ext cx="5825380" cy="2269930"/>
            <a:chOff x="1554932" y="4111398"/>
            <a:chExt cx="5825380" cy="226993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932" y="4138222"/>
              <a:ext cx="5825380" cy="224310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023853" y="4111398"/>
              <a:ext cx="1332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BPM shielding (</a:t>
              </a:r>
              <a:r>
                <a:rPr lang="en-GB" sz="1200" b="1" dirty="0" err="1" smtClean="0">
                  <a:solidFill>
                    <a:srgbClr val="FF0000"/>
                  </a:solidFill>
                </a:rPr>
                <a:t>Inermet</a:t>
              </a:r>
              <a:r>
                <a:rPr lang="en-GB" sz="1200" b="1" dirty="0" smtClean="0">
                  <a:solidFill>
                    <a:srgbClr val="FF0000"/>
                  </a:solidFill>
                </a:rPr>
                <a:t>, 18cm)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Connector 10"/>
            <p:cNvCxnSpPr>
              <a:stCxn id="10" idx="3"/>
            </p:cNvCxnSpPr>
            <p:nvPr/>
          </p:nvCxnSpPr>
          <p:spPr>
            <a:xfrm>
              <a:off x="4355977" y="4342231"/>
              <a:ext cx="648071" cy="465591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  <a:headEnd type="none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59323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5211284"/>
            <a:ext cx="7920000" cy="102602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15% reduction of the peak with 7cm insert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Further 15% reduction with octagonal shielded BPM</a:t>
            </a:r>
          </a:p>
          <a:p>
            <a:pPr>
              <a:lnSpc>
                <a:spcPct val="120000"/>
              </a:lnSpc>
            </a:pPr>
            <a:r>
              <a:rPr lang="en-GB" b="1" dirty="0" smtClean="0"/>
              <a:t>Total reduction of ~30%</a:t>
            </a:r>
          </a:p>
          <a:p>
            <a:pPr>
              <a:lnSpc>
                <a:spcPct val="12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64704"/>
            <a:ext cx="6192688" cy="433488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512858" y="2635502"/>
            <a:ext cx="48275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13181" y="2967768"/>
            <a:ext cx="482755" cy="0"/>
          </a:xfrm>
          <a:prstGeom prst="straightConnector1">
            <a:avLst/>
          </a:prstGeom>
          <a:ln w="285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513181" y="3234128"/>
            <a:ext cx="48275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2639799" y="2454540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36MGy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640122" y="2786008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0000CC"/>
                </a:solidFill>
              </a:rPr>
              <a:t>30MGy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640122" y="3052292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FF"/>
                </a:solidFill>
              </a:rPr>
              <a:t>26MGy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979712" y="2635502"/>
            <a:ext cx="743577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979712" y="2967768"/>
            <a:ext cx="743900" cy="0"/>
          </a:xfrm>
          <a:prstGeom prst="line">
            <a:avLst/>
          </a:prstGeom>
          <a:ln w="12700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79712" y="3236606"/>
            <a:ext cx="743900" cy="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0478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906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Both the inclusion of the 7cm insert and the octagonal shielded BPM design lead to an appreciable (~15% each) reduction of the peak dose value in the IP-face of Q2B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By combining the two solutions, a total reduction of almost one third </a:t>
            </a:r>
            <a:r>
              <a:rPr lang="en-GB" dirty="0" smtClean="0"/>
              <a:t>(~30</a:t>
            </a:r>
            <a:r>
              <a:rPr lang="en-GB" dirty="0" smtClean="0"/>
              <a:t>%) is achieved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dirty="0" smtClean="0"/>
              <a:t>This reduction would come in addition to other gains obtained by different optics and crossing combinations (crossing plane switch etc.), as presented at last annual meeting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b="1" dirty="0" smtClean="0"/>
              <a:t>Based on these results we recommend the adoption of this design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513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668</Words>
  <Application>Microsoft Office PowerPoint</Application>
  <PresentationFormat>On-screen Show (4:3)</PresentationFormat>
  <Paragraphs>86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BPM and interconnect shielding in the Inner Triplet region</vt:lpstr>
      <vt:lpstr>Introduction</vt:lpstr>
      <vt:lpstr>First interconnect implementation (#1)</vt:lpstr>
      <vt:lpstr>First interconnect implementation (#1)</vt:lpstr>
      <vt:lpstr>Proposed cure</vt:lpstr>
      <vt:lpstr>Second interconnect implementation (#2)</vt:lpstr>
      <vt:lpstr>Third interconnect implementation (#3)</vt:lpstr>
      <vt:lpstr>Summary of results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Andrea Tsinganis</cp:lastModifiedBy>
  <cp:revision>96</cp:revision>
  <dcterms:created xsi:type="dcterms:W3CDTF">2016-01-11T14:38:10Z</dcterms:created>
  <dcterms:modified xsi:type="dcterms:W3CDTF">2016-09-01T12:34:49Z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