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57" r:id="rId6"/>
    <p:sldId id="298" r:id="rId7"/>
    <p:sldId id="300" r:id="rId8"/>
    <p:sldId id="299" r:id="rId9"/>
    <p:sldId id="302" r:id="rId10"/>
    <p:sldId id="306" r:id="rId11"/>
    <p:sldId id="296" r:id="rId12"/>
    <p:sldId id="307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Objects="1" showGuides="1">
      <p:cViewPr varScale="1">
        <p:scale>
          <a:sx n="99" d="100"/>
          <a:sy n="99" d="100"/>
        </p:scale>
        <p:origin x="1926" y="90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9/22/2016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9/22/2016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844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42566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 – 16th HiLumi TCC Meeting 22/09/2016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space.cern.ch/HiLumi/WP2/Wiki/Meetings.aspx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indico.cern.ch/event/559125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402184/contribution/4/attachments/1195859/1737780/ATS_newgeneration.pptx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dico.cern.ch/event/559124/contributions/2257970/attachments/1320328/1979813/OpticsLBDS.pptx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HL-LHC layout update and </a:t>
            </a:r>
            <a:br>
              <a:rPr lang="en-US" dirty="0" smtClean="0"/>
            </a:br>
            <a:r>
              <a:rPr lang="en-US" dirty="0" smtClean="0"/>
              <a:t>ongoing optics work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R. De Maria</a:t>
            </a:r>
          </a:p>
          <a:p>
            <a:pPr algn="ctr"/>
            <a:endParaRPr lang="en-US" dirty="0" smtClean="0"/>
          </a:p>
          <a:p>
            <a:r>
              <a:rPr lang="en-US" dirty="0" smtClean="0"/>
              <a:t>Thanks to G. Arduini, R. Bruce, F. </a:t>
            </a:r>
            <a:r>
              <a:rPr lang="en-US" dirty="0" err="1" smtClean="0"/>
              <a:t>Cerrutti</a:t>
            </a:r>
            <a:r>
              <a:rPr lang="en-US" dirty="0" smtClean="0"/>
              <a:t>, P</a:t>
            </a:r>
            <a:r>
              <a:rPr lang="en-US" dirty="0"/>
              <a:t>. </a:t>
            </a:r>
            <a:r>
              <a:rPr lang="en-US" dirty="0" smtClean="0"/>
              <a:t>Diaz, D. Duarte, S. Fartoukh, </a:t>
            </a:r>
            <a:r>
              <a:rPr lang="en-US" dirty="0"/>
              <a:t>M. </a:t>
            </a:r>
            <a:r>
              <a:rPr lang="en-US" dirty="0" smtClean="0"/>
              <a:t>Fitterer, D. Gamba, M. Giovannozzi, P. Fessia, H. Prin, </a:t>
            </a:r>
            <a:r>
              <a:rPr lang="en-US" dirty="0"/>
              <a:t>S.  Redaelli</a:t>
            </a:r>
            <a:r>
              <a:rPr lang="en-US" dirty="0" smtClean="0"/>
              <a:t>, A. </a:t>
            </a:r>
            <a:r>
              <a:rPr lang="en-US" dirty="0" err="1" smtClean="0"/>
              <a:t>Tzinganis</a:t>
            </a:r>
            <a:r>
              <a:rPr lang="en-US" dirty="0" smtClean="0"/>
              <a:t>, B. Vasquez, I. </a:t>
            </a:r>
            <a:r>
              <a:rPr lang="en-US" dirty="0" err="1" smtClean="0"/>
              <a:t>Zurbano</a:t>
            </a:r>
            <a:r>
              <a:rPr lang="en-US" dirty="0" smtClean="0"/>
              <a:t>.</a:t>
            </a:r>
            <a:endParaRPr lang="en-US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>
          <a:xfrm>
            <a:off x="1371600" y="6244775"/>
            <a:ext cx="6480000" cy="349250"/>
          </a:xfrm>
        </p:spPr>
        <p:txBody>
          <a:bodyPr/>
          <a:lstStyle/>
          <a:p>
            <a:r>
              <a:rPr lang="fr-FR" dirty="0"/>
              <a:t>1</a:t>
            </a:r>
            <a:r>
              <a:rPr lang="fr-FR" dirty="0" smtClean="0"/>
              <a:t>6th </a:t>
            </a:r>
            <a:r>
              <a:rPr lang="fr-FR" dirty="0" err="1"/>
              <a:t>HiLumi</a:t>
            </a:r>
            <a:r>
              <a:rPr lang="fr-FR" dirty="0"/>
              <a:t> </a:t>
            </a:r>
            <a:r>
              <a:rPr lang="fr-FR" dirty="0" smtClean="0"/>
              <a:t>TCC Meeting </a:t>
            </a:r>
            <a:r>
              <a:rPr lang="fr-FR" dirty="0"/>
              <a:t>2</a:t>
            </a:r>
            <a:r>
              <a:rPr lang="fr-FR" dirty="0" smtClean="0"/>
              <a:t>2/09/2016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Layout Changes 1.2 </a:t>
            </a:r>
            <a:r>
              <a:rPr lang="en-US" dirty="0"/>
              <a:t>→</a:t>
            </a:r>
            <a:r>
              <a:rPr lang="en-US" dirty="0" smtClean="0"/>
              <a:t> 1.3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4586063"/>
          </a:xfrm>
        </p:spPr>
        <p:txBody>
          <a:bodyPr>
            <a:normAutofit/>
          </a:bodyPr>
          <a:lstStyle/>
          <a:p>
            <a:r>
              <a:rPr lang="en-US" dirty="0"/>
              <a:t>T</a:t>
            </a:r>
            <a:r>
              <a:rPr lang="en-US" dirty="0" smtClean="0"/>
              <a:t>riplet layout revised for BPM </a:t>
            </a:r>
            <a:r>
              <a:rPr lang="en-US" dirty="0" smtClean="0"/>
              <a:t>position</a:t>
            </a:r>
            <a:endParaRPr lang="en-US" dirty="0" smtClean="0"/>
          </a:p>
          <a:p>
            <a:r>
              <a:rPr lang="en-US" dirty="0" smtClean="0"/>
              <a:t>2 crab cavities per IR/side/beam with compatibility for </a:t>
            </a:r>
            <a:r>
              <a:rPr lang="en-US" dirty="0" smtClean="0"/>
              <a:t>4</a:t>
            </a:r>
            <a:endParaRPr lang="en-US" dirty="0" smtClean="0"/>
          </a:p>
          <a:p>
            <a:r>
              <a:rPr lang="en-US" dirty="0" smtClean="0"/>
              <a:t>TAXN-TCTs-TCLX-D2 </a:t>
            </a:r>
            <a:r>
              <a:rPr lang="en-US" dirty="0" smtClean="0"/>
              <a:t>layout</a:t>
            </a:r>
            <a:endParaRPr lang="en-US" dirty="0" smtClean="0"/>
          </a:p>
          <a:p>
            <a:r>
              <a:rPr lang="en-US" dirty="0" smtClean="0"/>
              <a:t>2xMCBYY+MQYY assembly replaced by </a:t>
            </a:r>
            <a:r>
              <a:rPr lang="en-US" dirty="0" smtClean="0"/>
              <a:t>Mask+4xMCBY+MQY</a:t>
            </a:r>
            <a:endParaRPr lang="en-US" dirty="0" smtClean="0"/>
          </a:p>
          <a:p>
            <a:r>
              <a:rPr lang="en-US" dirty="0" smtClean="0"/>
              <a:t>MQY at 1.9K for Q5 in </a:t>
            </a:r>
            <a:r>
              <a:rPr lang="en-US" dirty="0" smtClean="0"/>
              <a:t>IR6</a:t>
            </a:r>
            <a:endParaRPr lang="en-US" dirty="0" smtClean="0"/>
          </a:p>
          <a:p>
            <a:r>
              <a:rPr lang="en-US" dirty="0" smtClean="0"/>
              <a:t>HL-LHC layout based on LHC-LS2 layout</a:t>
            </a:r>
          </a:p>
          <a:p>
            <a:pPr lvl="1"/>
            <a:r>
              <a:rPr lang="en-US" dirty="0" smtClean="0"/>
              <a:t>DS collimators, 11T dipole (MBH</a:t>
            </a:r>
            <a:r>
              <a:rPr lang="en-US" dirty="0" smtClean="0"/>
              <a:t>)</a:t>
            </a: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283914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Updated triplet layout and BPM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8208472" cy="242582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All layout moved by 8 cm towards the IP. L*=</a:t>
            </a:r>
            <a:r>
              <a:rPr lang="en-US" dirty="0" smtClean="0"/>
              <a:t>22.92 m</a:t>
            </a:r>
            <a:endParaRPr lang="en-US" dirty="0" smtClean="0"/>
          </a:p>
          <a:p>
            <a:r>
              <a:rPr lang="en-US" dirty="0" smtClean="0"/>
              <a:t>Q1a-Q1b and Q3a-Q3b distance reduced by 4 cm.</a:t>
            </a:r>
          </a:p>
          <a:p>
            <a:r>
              <a:rPr lang="en-US" dirty="0"/>
              <a:t>All the BPMs are at positions compatible with operation with bunch lengths of </a:t>
            </a:r>
            <a:r>
              <a:rPr lang="en-US" dirty="0" smtClean="0"/>
              <a:t>1.1-1.2 ns (center of BPMs &gt;57 cm further away from LR encounters </a:t>
            </a:r>
            <a:r>
              <a:rPr lang="en-US" dirty="0" smtClean="0">
                <a:hlinkClick r:id="rId2"/>
              </a:rPr>
              <a:t>WP2 meeting 27/9/2015</a:t>
            </a:r>
            <a:r>
              <a:rPr lang="en-US" dirty="0" smtClean="0"/>
              <a:t>).</a:t>
            </a: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5663"/>
          <a:stretch/>
        </p:blipFill>
        <p:spPr>
          <a:xfrm>
            <a:off x="467544" y="3789040"/>
            <a:ext cx="7803830" cy="20476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31641" y="5793020"/>
            <a:ext cx="67687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 Fessia, B. Vasquez, </a:t>
            </a:r>
            <a:r>
              <a:rPr lang="en-GB" dirty="0" smtClean="0"/>
              <a:t>C. Garion, F. Galan, H. Durand, M. </a:t>
            </a:r>
            <a:r>
              <a:rPr lang="en-GB" dirty="0" err="1" smtClean="0"/>
              <a:t>Sitko</a:t>
            </a:r>
            <a:r>
              <a:rPr lang="en-GB" dirty="0" smtClean="0"/>
              <a:t>, S. </a:t>
            </a:r>
            <a:r>
              <a:rPr lang="en-GB" dirty="0" err="1" smtClean="0"/>
              <a:t>Evrard</a:t>
            </a:r>
            <a:r>
              <a:rPr lang="en-GB" dirty="0" smtClean="0"/>
              <a:t>, T. Lefevre, V. Baglin, V. Parma, P. Ferracin, E. Todesco, H. Prin. </a:t>
            </a:r>
            <a:r>
              <a:rPr lang="en-US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923379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TAXN-TCTs-TCLX-D2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4923364" cy="4154016"/>
          </a:xfrm>
        </p:spPr>
        <p:txBody>
          <a:bodyPr/>
          <a:lstStyle/>
          <a:p>
            <a:r>
              <a:rPr lang="en-US" dirty="0" smtClean="0"/>
              <a:t>Integration vacuum elements.</a:t>
            </a:r>
          </a:p>
          <a:p>
            <a:r>
              <a:rPr lang="en-US" dirty="0" smtClean="0"/>
              <a:t>No fifth </a:t>
            </a:r>
            <a:r>
              <a:rPr lang="en-US" dirty="0" smtClean="0"/>
              <a:t>axis in 2-in-1 </a:t>
            </a:r>
            <a:r>
              <a:rPr lang="en-US" dirty="0" smtClean="0"/>
              <a:t>TCLX, </a:t>
            </a:r>
            <a:r>
              <a:rPr lang="en-US" dirty="0" smtClean="0"/>
              <a:t>TCTPXH.</a:t>
            </a:r>
            <a:endParaRPr lang="en-US" dirty="0" smtClean="0"/>
          </a:p>
          <a:p>
            <a:r>
              <a:rPr lang="en-US" dirty="0" smtClean="0"/>
              <a:t>New tanks to be designed.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 dirty="0"/>
          </a:p>
        </p:txBody>
      </p:sp>
      <p:pic>
        <p:nvPicPr>
          <p:cNvPr id="1026" name="Picture 2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364" y="900000"/>
            <a:ext cx="3178696" cy="29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4032562"/>
            <a:ext cx="8087625" cy="19612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05000" y="5980668"/>
            <a:ext cx="31474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P. Diaz, V. Baglin, 23/8/2016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050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 → 2 </a:t>
            </a:r>
            <a:r>
              <a:rPr lang="en-US" dirty="0" smtClean="0"/>
              <a:t>crab cavities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56983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Only 2 cavities per side per beam per IR.</a:t>
            </a:r>
          </a:p>
          <a:p>
            <a:r>
              <a:rPr lang="en-US" dirty="0" smtClean="0"/>
              <a:t>Civil engineering and tunnel space reserved for </a:t>
            </a:r>
            <a:r>
              <a:rPr lang="en-US" dirty="0" smtClean="0"/>
              <a:t>4.</a:t>
            </a:r>
            <a:endParaRPr lang="en-US" dirty="0" smtClean="0"/>
          </a:p>
          <a:p>
            <a:r>
              <a:rPr lang="en-GB" dirty="0" smtClean="0"/>
              <a:t>Used at max voltage 3.4 MV (it was at 2.9 MV in the last baseline)</a:t>
            </a:r>
          </a:p>
          <a:p>
            <a:r>
              <a:rPr lang="en-US" dirty="0" smtClean="0"/>
              <a:t>Easier </a:t>
            </a:r>
            <a:r>
              <a:rPr lang="en-US" dirty="0"/>
              <a:t>to </a:t>
            </a:r>
            <a:r>
              <a:rPr lang="en-US" dirty="0" smtClean="0"/>
              <a:t>align</a:t>
            </a:r>
            <a:r>
              <a:rPr lang="en-GB" dirty="0"/>
              <a:t> (→ </a:t>
            </a:r>
            <a:r>
              <a:rPr lang="en-GB" dirty="0" smtClean="0"/>
              <a:t>additional margin in the corrector budget if only 2 cavities)</a:t>
            </a:r>
          </a:p>
          <a:p>
            <a:endParaRPr lang="en-GB" dirty="0" smtClean="0"/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637"/>
          <a:stretch/>
        </p:blipFill>
        <p:spPr>
          <a:xfrm>
            <a:off x="179512" y="3959659"/>
            <a:ext cx="8102229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6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Q4: MQYY -&gt; MQY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6192" y="917463"/>
            <a:ext cx="7920000" cy="2727561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2xMCBYY+MQYY replaced by Mask+4xMCBY+MQY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Mask: same of Q5 (1.5 m length, 1 m active material as first guess F. Cerutti)</a:t>
            </a:r>
            <a:endParaRPr lang="en-US" dirty="0" smtClean="0"/>
          </a:p>
          <a:p>
            <a:r>
              <a:rPr lang="en-US" dirty="0" smtClean="0"/>
              <a:t>Q4 becomes bottleneck for flat optics.</a:t>
            </a:r>
          </a:p>
          <a:p>
            <a:r>
              <a:rPr lang="en-GB" dirty="0"/>
              <a:t>Work ongoing to reassess </a:t>
            </a:r>
            <a:r>
              <a:rPr lang="en-GB" dirty="0" smtClean="0"/>
              <a:t>requirements of orbit correctors.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-2379" t="1007" r="2379" b="31868"/>
          <a:stretch/>
        </p:blipFill>
        <p:spPr>
          <a:xfrm>
            <a:off x="1094142" y="3617719"/>
            <a:ext cx="6955716" cy="29796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0200" y="6488668"/>
            <a:ext cx="19159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H. Prin, 8/8/2016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1625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 Suppressor collimators - MBH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Implemented in LS2:</a:t>
            </a:r>
          </a:p>
          <a:p>
            <a:r>
              <a:rPr lang="en-US" dirty="0" smtClean="0"/>
              <a:t>Collimator in empty cryostat in Point 2 (Q11 IP side).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Collimator with MBH replacing </a:t>
            </a:r>
            <a:r>
              <a:rPr lang="en-US" dirty="0"/>
              <a:t>MB.B8R7.B1 </a:t>
            </a:r>
            <a:r>
              <a:rPr lang="en-US" dirty="0" smtClean="0"/>
              <a:t>and MB.B8L7.B2 </a:t>
            </a:r>
            <a:r>
              <a:rPr lang="en-US" dirty="0"/>
              <a:t>in </a:t>
            </a:r>
            <a:r>
              <a:rPr lang="en-US" dirty="0" smtClean="0"/>
              <a:t>Point 7.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sz="2000" dirty="0" smtClean="0"/>
              <a:t>S. Redaelli et all. TDR Chapter 5. </a:t>
            </a:r>
          </a:p>
          <a:p>
            <a:pPr marL="0" indent="0">
              <a:buNone/>
            </a:pPr>
            <a:r>
              <a:rPr lang="en-US" sz="2000" dirty="0" smtClean="0"/>
              <a:t>J. Jowett</a:t>
            </a:r>
            <a:r>
              <a:rPr lang="en-US" sz="2000" dirty="0"/>
              <a:t> </a:t>
            </a:r>
            <a:r>
              <a:rPr lang="en-US" sz="2000" dirty="0" smtClean="0"/>
              <a:t>et al., </a:t>
            </a:r>
            <a:r>
              <a:rPr lang="en-GB" sz="1800" dirty="0"/>
              <a:t>Presentation at the 14th Meeting of the HL-TCC, Sept 2016, </a:t>
            </a:r>
            <a:r>
              <a:rPr lang="en-GB" sz="1800" u="sng" dirty="0">
                <a:hlinkClick r:id="rId2"/>
              </a:rPr>
              <a:t>https://indico.cern.ch/event/559125/</a:t>
            </a:r>
            <a:endParaRPr lang="en-GB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  <p:pic>
        <p:nvPicPr>
          <p:cNvPr id="5" name="Picture 4" descr="C:\Users\abertare\AppData\Local\Microsoft\Windows\Temporary Internet Files\Content.Outlook\37RZLVN4\TCLDA 6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2" t="38194" r="2800" b="38812"/>
          <a:stretch/>
        </p:blipFill>
        <p:spPr bwMode="auto">
          <a:xfrm>
            <a:off x="1475656" y="4054017"/>
            <a:ext cx="5759450" cy="80137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mc="http://schemas.openxmlformats.org/markup-compatibility/2006" xmlns:wpc="http://schemas.microsoft.com/office/word/2010/wordprocessingCanvas"/>
            </a:ext>
          </a:extLst>
        </p:spPr>
      </p:pic>
      <p:pic>
        <p:nvPicPr>
          <p:cNvPr id="6" name="Shape 1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2338" y="1926491"/>
            <a:ext cx="7659324" cy="12817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0369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On-going Studies 1.2 </a:t>
            </a:r>
            <a:r>
              <a:rPr lang="en-US" dirty="0"/>
              <a:t>→ </a:t>
            </a:r>
            <a:r>
              <a:rPr lang="en-US" dirty="0" smtClean="0"/>
              <a:t>1.3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Detailed verification of the optics limits taking into account the apertures and latest information concerning the tolerances for the round and flat optics (tentatively 20/20 </a:t>
            </a:r>
            <a:r>
              <a:rPr lang="en-GB" dirty="0" smtClean="0"/>
              <a:t>cm and 40/15 cm)</a:t>
            </a:r>
          </a:p>
          <a:p>
            <a:r>
              <a:rPr lang="en-GB" dirty="0"/>
              <a:t>Definition of two versions for possible scenarios to push performance: 15/15 – </a:t>
            </a:r>
            <a:r>
              <a:rPr lang="en-GB" dirty="0" smtClean="0"/>
              <a:t>30/7.5 cm </a:t>
            </a:r>
            <a:r>
              <a:rPr lang="en-GB" dirty="0"/>
              <a:t>as described in the </a:t>
            </a:r>
            <a:r>
              <a:rPr lang="en-GB" dirty="0" smtClean="0"/>
              <a:t>TDR</a:t>
            </a:r>
            <a:endParaRPr lang="en-US" dirty="0"/>
          </a:p>
          <a:p>
            <a:r>
              <a:rPr lang="en-US" dirty="0" smtClean="0"/>
              <a:t>IR6 with improved phase advance [1] for flat optics and iteration on new dump constraints [2]</a:t>
            </a:r>
          </a:p>
          <a:p>
            <a:pPr marL="0" indent="0">
              <a:buNone/>
            </a:pP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3"/>
              </a:rPr>
              <a:t>[1] S. Fartoukh, WP2 meeting, 27/11/2015</a:t>
            </a:r>
            <a:endParaRPr lang="en-US" dirty="0" smtClean="0"/>
          </a:p>
          <a:p>
            <a:pPr marL="457200" lvl="1" indent="0">
              <a:buNone/>
            </a:pPr>
            <a:r>
              <a:rPr lang="en-US" dirty="0" smtClean="0">
                <a:hlinkClick r:id="rId4"/>
              </a:rPr>
              <a:t>[2] C. Bracco, TCC meeting, 4/8/2016</a:t>
            </a:r>
            <a:r>
              <a:rPr lang="en-US" dirty="0" smtClean="0"/>
              <a:t> </a:t>
            </a: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79817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Layout and optics updated with the latest input from integration and re-baselining.</a:t>
            </a:r>
          </a:p>
          <a:p>
            <a:r>
              <a:rPr lang="en-US" dirty="0"/>
              <a:t>Focusing now on the optics work (ongoing) for the </a:t>
            </a:r>
            <a:r>
              <a:rPr lang="en-US" dirty="0" smtClean="0"/>
              <a:t>present </a:t>
            </a:r>
            <a:r>
              <a:rPr lang="en-US" dirty="0"/>
              <a:t>layout </a:t>
            </a:r>
            <a:r>
              <a:rPr lang="en-US" dirty="0" smtClean="0"/>
              <a:t>aim </a:t>
            </a:r>
            <a:r>
              <a:rPr lang="en-US" dirty="0"/>
              <a:t>for a complete optics version </a:t>
            </a:r>
            <a:r>
              <a:rPr lang="en-US"/>
              <a:t>for </a:t>
            </a:r>
            <a:r>
              <a:rPr lang="en-US" smtClean="0"/>
              <a:t>the beginning </a:t>
            </a:r>
            <a:r>
              <a:rPr lang="en-US" dirty="0" smtClean="0"/>
              <a:t>of October.</a:t>
            </a:r>
          </a:p>
          <a:p>
            <a:r>
              <a:rPr lang="en-US" dirty="0" smtClean="0"/>
              <a:t>Integration team to cross check optics files and prepare drawings.</a:t>
            </a:r>
          </a:p>
          <a:p>
            <a:pPr lvl="0"/>
            <a:r>
              <a:rPr lang="en-GB" dirty="0"/>
              <a:t>Optimizations are possible but they do require first the finalization of the optics for the present layout and, if deemed feasible will be proposed for the next </a:t>
            </a:r>
            <a:r>
              <a:rPr lang="en-GB" dirty="0" smtClean="0"/>
              <a:t>layout/optics version.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smtClean="0"/>
              <a:t>R. De Maria – 16th HiLumi TCC Meeting 22/09/2016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14611180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F8EF391-2BAD-45F4-B22E-736040720C99}">
  <ds:schemaRefs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purl.org/dc/terms/"/>
    <ds:schemaRef ds:uri="http://www.w3.org/XML/1998/namespace"/>
    <ds:schemaRef ds:uri="http://purl.org/dc/elements/1.1/"/>
    <ds:schemaRef ds:uri="http://schemas.openxmlformats.org/package/2006/metadata/core-properties"/>
    <ds:schemaRef ds:uri="http://schemas.microsoft.com/office/2006/metadata/propertie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6646</TotalTime>
  <Words>661</Words>
  <Application>Microsoft Office PowerPoint</Application>
  <PresentationFormat>On-screen Show (4:3)</PresentationFormat>
  <Paragraphs>71</Paragraphs>
  <Slides>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Thème Office</vt:lpstr>
      <vt:lpstr>HL-LHC layout update and  ongoing optics work</vt:lpstr>
      <vt:lpstr>Layout Changes 1.2 → 1.3</vt:lpstr>
      <vt:lpstr>Updated triplet layout and BPM</vt:lpstr>
      <vt:lpstr>TAXN-TCTs-TCLX-D2</vt:lpstr>
      <vt:lpstr>4 → 2 crab cavities</vt:lpstr>
      <vt:lpstr>Q4: MQYY -&gt; MQY</vt:lpstr>
      <vt:lpstr>Dispersion Suppressor collimators - MBH</vt:lpstr>
      <vt:lpstr>Optics On-going Studies 1.2 → 1.3</vt:lpstr>
      <vt:lpstr>Conclusion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388</cp:revision>
  <dcterms:created xsi:type="dcterms:W3CDTF">2016-03-23T12:58:39Z</dcterms:created>
  <dcterms:modified xsi:type="dcterms:W3CDTF">2016-09-22T11:30:01Z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