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notesSlides/notesSlide1.xml" ContentType="application/vnd.openxmlformats-officedocument.presentationml.notesSlide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9"/>
  </p:notes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64" r:id="rId9"/>
    <p:sldId id="285" r:id="rId10"/>
    <p:sldId id="269" r:id="rId11"/>
    <p:sldId id="274" r:id="rId12"/>
    <p:sldId id="283" r:id="rId13"/>
    <p:sldId id="270" r:id="rId14"/>
    <p:sldId id="271" r:id="rId15"/>
    <p:sldId id="275" r:id="rId16"/>
    <p:sldId id="277" r:id="rId17"/>
    <p:sldId id="278" r:id="rId18"/>
    <p:sldId id="276" r:id="rId19"/>
    <p:sldId id="279" r:id="rId20"/>
    <p:sldId id="284" r:id="rId21"/>
    <p:sldId id="281" r:id="rId22"/>
    <p:sldId id="280" r:id="rId23"/>
    <p:sldId id="282" r:id="rId24"/>
    <p:sldId id="265" r:id="rId25"/>
    <p:sldId id="266" r:id="rId26"/>
    <p:sldId id="272" r:id="rId27"/>
    <p:sldId id="273" r:id="rId2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2" d="100"/>
          <a:sy n="72" d="100"/>
        </p:scale>
        <p:origin x="96" y="3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8D20C20-CE58-4698-919C-81B8DAA63262}" type="datetimeFigureOut">
              <a:rPr lang="en-GB" smtClean="0"/>
              <a:t>22/09/2016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DDED2F-B8E3-4FEE-8B39-B94AE22F777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897532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D615CE-061A-412E-B3D5-018AD93365BA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425939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Make clear here why we are interested in the </a:t>
            </a:r>
            <a:r>
              <a:rPr lang="en-US" dirty="0" err="1" smtClean="0"/>
              <a:t>rfq</a:t>
            </a:r>
            <a:r>
              <a:rPr lang="en-US" dirty="0" smtClean="0"/>
              <a:t>. It has several advantages over the </a:t>
            </a:r>
            <a:r>
              <a:rPr lang="en-US" dirty="0" err="1" smtClean="0"/>
              <a:t>octupoles</a:t>
            </a:r>
            <a:r>
              <a:rPr lang="en-US" dirty="0" smtClean="0"/>
              <a:t> in a machine like LHC or HL-LHC.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D615CE-061A-412E-B3D5-018AD93365BA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04993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1FA6B1-250D-4D09-9392-535DC03E2728}" type="datetimeFigureOut">
              <a:rPr lang="en-GB" smtClean="0"/>
              <a:t>22/09/2016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0A5DA8-28DD-45E0-9B0C-E667642B4EF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153393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1FA6B1-250D-4D09-9392-535DC03E2728}" type="datetimeFigureOut">
              <a:rPr lang="en-GB" smtClean="0"/>
              <a:t>22/09/2016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0A5DA8-28DD-45E0-9B0C-E667642B4EF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579919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1FA6B1-250D-4D09-9392-535DC03E2728}" type="datetimeFigureOut">
              <a:rPr lang="en-GB" smtClean="0"/>
              <a:t>22/09/2016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0A5DA8-28DD-45E0-9B0C-E667642B4EF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774895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Main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14995"/>
            <a:ext cx="10515600" cy="682383"/>
          </a:xfrm>
        </p:spPr>
        <p:txBody>
          <a:bodyPr>
            <a:normAutofit/>
          </a:bodyPr>
          <a:lstStyle>
            <a:lvl1pPr>
              <a:defRPr sz="2800" b="1">
                <a:solidFill>
                  <a:schemeClr val="accent5">
                    <a:lumMod val="75000"/>
                  </a:schemeClr>
                </a:solidFill>
                <a:latin typeface="+mn-lt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603095"/>
            <a:ext cx="10515600" cy="4573869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838200" y="575460"/>
            <a:ext cx="10515600" cy="914400"/>
          </a:xfrm>
        </p:spPr>
        <p:txBody>
          <a:bodyPr>
            <a:normAutofit/>
          </a:bodyPr>
          <a:lstStyle>
            <a:lvl1pPr marL="0" indent="0">
              <a:buNone/>
              <a:defRPr sz="2200" i="1" baseline="0">
                <a:solidFill>
                  <a:schemeClr val="accent5">
                    <a:lumMod val="75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8" name="Date Placeholder 17"/>
          <p:cNvSpPr>
            <a:spLocks noGrp="1"/>
          </p:cNvSpPr>
          <p:nvPr>
            <p:ph type="dt" sz="half" idx="14"/>
          </p:nvPr>
        </p:nvSpPr>
        <p:spPr>
          <a:xfrm>
            <a:off x="8610600" y="6457298"/>
            <a:ext cx="2743200" cy="365125"/>
          </a:xfrm>
        </p:spPr>
        <p:txBody>
          <a:bodyPr/>
          <a:lstStyle>
            <a:lvl1pPr algn="r">
              <a:defRPr sz="1100" i="1">
                <a:solidFill>
                  <a:schemeClr val="accent5">
                    <a:lumMod val="75000"/>
                    <a:alpha val="70000"/>
                  </a:schemeClr>
                </a:solidFill>
              </a:defRPr>
            </a:lvl1pPr>
          </a:lstStyle>
          <a:p>
            <a:r>
              <a:rPr lang="en-US" smtClean="0"/>
              <a:t>02.08.2016</a:t>
            </a:r>
            <a:endParaRPr lang="en-US" dirty="0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5"/>
          </p:nvPr>
        </p:nvSpPr>
        <p:spPr>
          <a:xfrm>
            <a:off x="838200" y="6457298"/>
            <a:ext cx="4114800" cy="365125"/>
          </a:xfrm>
        </p:spPr>
        <p:txBody>
          <a:bodyPr/>
          <a:lstStyle>
            <a:lvl1pPr algn="l">
              <a:defRPr sz="1100" i="1">
                <a:solidFill>
                  <a:schemeClr val="accent5">
                    <a:lumMod val="75000"/>
                    <a:alpha val="70000"/>
                  </a:schemeClr>
                </a:solidFill>
              </a:defRPr>
            </a:lvl1pPr>
          </a:lstStyle>
          <a:p>
            <a:r>
              <a:rPr lang="nl-NL" smtClean="0"/>
              <a:t>M. Schenk et al.</a:t>
            </a:r>
            <a:endParaRPr lang="en-US" dirty="0"/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6"/>
          </p:nvPr>
        </p:nvSpPr>
        <p:spPr>
          <a:xfrm>
            <a:off x="4724400" y="6457298"/>
            <a:ext cx="2743200" cy="365125"/>
          </a:xfrm>
        </p:spPr>
        <p:txBody>
          <a:bodyPr/>
          <a:lstStyle>
            <a:lvl1pPr algn="ctr">
              <a:defRPr sz="1100" i="1">
                <a:solidFill>
                  <a:schemeClr val="accent5">
                    <a:lumMod val="75000"/>
                    <a:alpha val="70000"/>
                  </a:schemeClr>
                </a:solidFill>
              </a:defRPr>
            </a:lvl1pPr>
          </a:lstStyle>
          <a:p>
            <a:fld id="{E02D04CC-0B1D-4DCE-AE55-9105744B0063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21" name="Straight Connector 20"/>
          <p:cNvCxnSpPr/>
          <p:nvPr userDrawn="1"/>
        </p:nvCxnSpPr>
        <p:spPr>
          <a:xfrm>
            <a:off x="838200" y="970327"/>
            <a:ext cx="3381563" cy="0"/>
          </a:xfrm>
          <a:prstGeom prst="line">
            <a:avLst/>
          </a:prstGeom>
          <a:ln w="22225" cap="rnd">
            <a:gradFill flip="none" rotWithShape="1">
              <a:gsLst>
                <a:gs pos="0">
                  <a:schemeClr val="accent5">
                    <a:lumMod val="40000"/>
                    <a:lumOff val="60000"/>
                  </a:schemeClr>
                </a:gs>
                <a:gs pos="43000">
                  <a:schemeClr val="accent5">
                    <a:lumMod val="95000"/>
                    <a:lumOff val="5000"/>
                  </a:schemeClr>
                </a:gs>
                <a:gs pos="100000">
                  <a:schemeClr val="accent5">
                    <a:lumMod val="60000"/>
                  </a:schemeClr>
                </a:gs>
              </a:gsLst>
              <a:lin ang="10800000" scaled="0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079356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14995"/>
            <a:ext cx="10515600" cy="682383"/>
          </a:xfrm>
        </p:spPr>
        <p:txBody>
          <a:bodyPr>
            <a:normAutofit/>
          </a:bodyPr>
          <a:lstStyle>
            <a:lvl1pPr>
              <a:defRPr sz="3200" b="1">
                <a:solidFill>
                  <a:schemeClr val="accent5">
                    <a:lumMod val="75000"/>
                  </a:schemeClr>
                </a:solidFill>
                <a:latin typeface="+mn-lt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603095"/>
            <a:ext cx="10515600" cy="4573869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1F2A3B-FB36-485D-B52B-EE82081DB559}" type="datetime1">
              <a:rPr lang="en-US" smtClean="0"/>
              <a:t>9/22/2016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724400" y="6356352"/>
            <a:ext cx="2743200" cy="365125"/>
          </a:xfrm>
        </p:spPr>
        <p:txBody>
          <a:bodyPr/>
          <a:lstStyle>
            <a:lvl1pPr algn="ctr">
              <a:defRPr/>
            </a:lvl1pPr>
          </a:lstStyle>
          <a:p>
            <a:fld id="{E02D04CC-0B1D-4DCE-AE55-9105744B006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838200" y="640778"/>
            <a:ext cx="10515600" cy="914400"/>
          </a:xfrm>
        </p:spPr>
        <p:txBody>
          <a:bodyPr>
            <a:normAutofit/>
          </a:bodyPr>
          <a:lstStyle>
            <a:lvl1pPr marL="0" indent="0">
              <a:buNone/>
              <a:defRPr sz="2400" baseline="0"/>
            </a:lvl1pPr>
          </a:lstStyle>
          <a:p>
            <a:pPr lvl="0"/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48616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1FA6B1-250D-4D09-9392-535DC03E2728}" type="datetimeFigureOut">
              <a:rPr lang="en-GB" smtClean="0"/>
              <a:t>22/09/2016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0A5DA8-28DD-45E0-9B0C-E667642B4EF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19375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1FA6B1-250D-4D09-9392-535DC03E2728}" type="datetimeFigureOut">
              <a:rPr lang="en-GB" smtClean="0"/>
              <a:t>22/09/2016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0A5DA8-28DD-45E0-9B0C-E667642B4EF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725596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1FA6B1-250D-4D09-9392-535DC03E2728}" type="datetimeFigureOut">
              <a:rPr lang="en-GB" smtClean="0"/>
              <a:t>22/09/2016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0A5DA8-28DD-45E0-9B0C-E667642B4EF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70763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1FA6B1-250D-4D09-9392-535DC03E2728}" type="datetimeFigureOut">
              <a:rPr lang="en-GB" smtClean="0"/>
              <a:t>22/09/2016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0A5DA8-28DD-45E0-9B0C-E667642B4EF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488479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1FA6B1-250D-4D09-9392-535DC03E2728}" type="datetimeFigureOut">
              <a:rPr lang="en-GB" smtClean="0"/>
              <a:t>22/09/2016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0A5DA8-28DD-45E0-9B0C-E667642B4EF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58656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1FA6B1-250D-4D09-9392-535DC03E2728}" type="datetimeFigureOut">
              <a:rPr lang="en-GB" smtClean="0"/>
              <a:t>22/09/2016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0A5DA8-28DD-45E0-9B0C-E667642B4EF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389707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1FA6B1-250D-4D09-9392-535DC03E2728}" type="datetimeFigureOut">
              <a:rPr lang="en-GB" smtClean="0"/>
              <a:t>22/09/2016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0A5DA8-28DD-45E0-9B0C-E667642B4EF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624094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1FA6B1-250D-4D09-9392-535DC03E2728}" type="datetimeFigureOut">
              <a:rPr lang="en-GB" smtClean="0"/>
              <a:t>22/09/2016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0A5DA8-28DD-45E0-9B0C-E667642B4EF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149763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1FA6B1-250D-4D09-9392-535DC03E2728}" type="datetimeFigureOut">
              <a:rPr lang="en-GB" smtClean="0"/>
              <a:t>22/09/2016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0A5DA8-28DD-45E0-9B0C-E667642B4EF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487038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7" Type="http://schemas.openxmlformats.org/officeDocument/2006/relationships/image" Target="../media/image34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8.png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544547/contributions/2243207/attachments/1318988/1977372/RFQuad_LD_WP2_020816_final.pptx" TargetMode="External"/><Relationship Id="rId2" Type="http://schemas.openxmlformats.org/officeDocument/2006/relationships/hyperlink" Target="https://espace.cern.ch/be-dep/ABP/HSC/Meetings/rfq_in_sps_hsc_161115_final.pptx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indico.cern.ch/event/570104/" TargetMode="Externa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tags" Target="../tags/tag3.xml"/><Relationship Id="rId7" Type="http://schemas.openxmlformats.org/officeDocument/2006/relationships/image" Target="../media/image1.png"/><Relationship Id="rId12" Type="http://schemas.openxmlformats.org/officeDocument/2006/relationships/image" Target="../media/image6.png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notesSlide" Target="../notesSlides/notesSlide1.xml"/><Relationship Id="rId11" Type="http://schemas.openxmlformats.org/officeDocument/2006/relationships/image" Target="../media/image5.png"/><Relationship Id="rId5" Type="http://schemas.openxmlformats.org/officeDocument/2006/relationships/slideLayout" Target="../slideLayouts/slideLayout12.xml"/><Relationship Id="rId10" Type="http://schemas.openxmlformats.org/officeDocument/2006/relationships/image" Target="../media/image4.png"/><Relationship Id="rId4" Type="http://schemas.openxmlformats.org/officeDocument/2006/relationships/tags" Target="../tags/tag4.xml"/><Relationship Id="rId9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3" Type="http://schemas.openxmlformats.org/officeDocument/2006/relationships/tags" Target="../tags/tag7.xml"/><Relationship Id="rId7" Type="http://schemas.openxmlformats.org/officeDocument/2006/relationships/slideLayout" Target="../slideLayouts/slideLayout12.xml"/><Relationship Id="rId12" Type="http://schemas.openxmlformats.org/officeDocument/2006/relationships/image" Target="../media/image11.png"/><Relationship Id="rId2" Type="http://schemas.openxmlformats.org/officeDocument/2006/relationships/tags" Target="../tags/tag6.xml"/><Relationship Id="rId1" Type="http://schemas.openxmlformats.org/officeDocument/2006/relationships/tags" Target="../tags/tag5.xml"/><Relationship Id="rId6" Type="http://schemas.openxmlformats.org/officeDocument/2006/relationships/tags" Target="../tags/tag10.xml"/><Relationship Id="rId11" Type="http://schemas.openxmlformats.org/officeDocument/2006/relationships/image" Target="../media/image10.png"/><Relationship Id="rId5" Type="http://schemas.openxmlformats.org/officeDocument/2006/relationships/tags" Target="../tags/tag9.xml"/><Relationship Id="rId15" Type="http://schemas.openxmlformats.org/officeDocument/2006/relationships/image" Target="../media/image14.png"/><Relationship Id="rId10" Type="http://schemas.openxmlformats.org/officeDocument/2006/relationships/image" Target="../media/image9.png"/><Relationship Id="rId4" Type="http://schemas.openxmlformats.org/officeDocument/2006/relationships/tags" Target="../tags/tag8.xml"/><Relationship Id="rId9" Type="http://schemas.openxmlformats.org/officeDocument/2006/relationships/image" Target="../media/image8.png"/><Relationship Id="rId1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tags" Target="../tags/tag13.xml"/><Relationship Id="rId7" Type="http://schemas.openxmlformats.org/officeDocument/2006/relationships/image" Target="../media/image15.png"/><Relationship Id="rId2" Type="http://schemas.openxmlformats.org/officeDocument/2006/relationships/tags" Target="../tags/tag12.xml"/><Relationship Id="rId1" Type="http://schemas.openxmlformats.org/officeDocument/2006/relationships/tags" Target="../tags/tag11.xml"/><Relationship Id="rId6" Type="http://schemas.openxmlformats.org/officeDocument/2006/relationships/slideLayout" Target="../slideLayouts/slideLayout12.xml"/><Relationship Id="rId11" Type="http://schemas.openxmlformats.org/officeDocument/2006/relationships/image" Target="../media/image17.png"/><Relationship Id="rId5" Type="http://schemas.openxmlformats.org/officeDocument/2006/relationships/tags" Target="../tags/tag15.xml"/><Relationship Id="rId10" Type="http://schemas.openxmlformats.org/officeDocument/2006/relationships/image" Target="../media/image10.png"/><Relationship Id="rId4" Type="http://schemas.openxmlformats.org/officeDocument/2006/relationships/tags" Target="../tags/tag14.xml"/><Relationship Id="rId9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GB" sz="4000" dirty="0" err="1" smtClean="0"/>
              <a:t>Quadrupolar</a:t>
            </a:r>
            <a:r>
              <a:rPr lang="en-GB" sz="4000" dirty="0" smtClean="0"/>
              <a:t> </a:t>
            </a:r>
            <a:r>
              <a:rPr lang="en-GB" sz="4000" dirty="0"/>
              <a:t>mode RF system for e</a:t>
            </a:r>
            <a:r>
              <a:rPr lang="en-GB" sz="4000" dirty="0" smtClean="0"/>
              <a:t>nhanced </a:t>
            </a:r>
            <a:r>
              <a:rPr lang="en-GB" sz="4000" dirty="0"/>
              <a:t>transverse Landau damping in HL-LHC: design proposal and </a:t>
            </a:r>
            <a:r>
              <a:rPr lang="en-GB" sz="4000" dirty="0" smtClean="0"/>
              <a:t>R&amp;D needs</a:t>
            </a:r>
            <a:endParaRPr lang="en-GB" sz="4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Alexej Grudiev, Kevin Li, Kai Papke, Michael Schenk</a:t>
            </a:r>
          </a:p>
          <a:p>
            <a:r>
              <a:rPr lang="en-GB" dirty="0" smtClean="0"/>
              <a:t>16</a:t>
            </a:r>
            <a:r>
              <a:rPr lang="en-GB" baseline="30000" dirty="0" smtClean="0"/>
              <a:t>th</a:t>
            </a:r>
            <a:r>
              <a:rPr lang="en-GB" dirty="0" smtClean="0"/>
              <a:t> HL-LHC TCC, </a:t>
            </a:r>
          </a:p>
          <a:p>
            <a:r>
              <a:rPr lang="en-GB" dirty="0" smtClean="0"/>
              <a:t>22 Sept. 2016</a:t>
            </a:r>
            <a:endParaRPr lang="en-GB" dirty="0"/>
          </a:p>
        </p:txBody>
      </p:sp>
      <p:sp>
        <p:nvSpPr>
          <p:cNvPr id="4" name="Rectangle 3"/>
          <p:cNvSpPr/>
          <p:nvPr/>
        </p:nvSpPr>
        <p:spPr>
          <a:xfrm>
            <a:off x="466991" y="5655607"/>
            <a:ext cx="11239588" cy="78483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600"/>
              </a:spcBef>
            </a:pPr>
            <a:r>
              <a:rPr lang="en-US" sz="1500" b="1" dirty="0" smtClean="0"/>
              <a:t>Acknowledgements:</a:t>
            </a:r>
          </a:p>
          <a:p>
            <a:pPr>
              <a:spcAft>
                <a:spcPts val="1200"/>
              </a:spcAft>
            </a:pPr>
            <a:r>
              <a:rPr lang="en-US" sz="1500" dirty="0" smtClean="0"/>
              <a:t>G. </a:t>
            </a:r>
            <a:r>
              <a:rPr lang="en-US" sz="1500" dirty="0" err="1" smtClean="0"/>
              <a:t>Arduini</a:t>
            </a:r>
            <a:r>
              <a:rPr lang="en-US" sz="1500" dirty="0" smtClean="0"/>
              <a:t>, H. Bartosik, O</a:t>
            </a:r>
            <a:r>
              <a:rPr lang="en-US" sz="1500" dirty="0"/>
              <a:t>.</a:t>
            </a:r>
            <a:r>
              <a:rPr lang="en-US" sz="1500" dirty="0" smtClean="0"/>
              <a:t> Brunner, X. </a:t>
            </a:r>
            <a:r>
              <a:rPr lang="en-US" sz="1500" dirty="0" err="1" smtClean="0"/>
              <a:t>Buffat</a:t>
            </a:r>
            <a:r>
              <a:rPr lang="en-US" sz="1500" dirty="0" smtClean="0"/>
              <a:t>, O. Capatina, </a:t>
            </a:r>
            <a:r>
              <a:rPr lang="en-US" sz="1500" dirty="0"/>
              <a:t>R. De Maria, A</a:t>
            </a:r>
            <a:r>
              <a:rPr lang="en-US" sz="1500" dirty="0" smtClean="0"/>
              <a:t>. </a:t>
            </a:r>
            <a:r>
              <a:rPr lang="en-US" sz="1500" dirty="0" err="1" smtClean="0"/>
              <a:t>Maillard</a:t>
            </a:r>
            <a:r>
              <a:rPr lang="en-US" sz="1500" dirty="0" smtClean="0"/>
              <a:t>, E</a:t>
            </a:r>
            <a:r>
              <a:rPr lang="en-US" sz="1500" dirty="0"/>
              <a:t>. </a:t>
            </a:r>
            <a:r>
              <a:rPr lang="en-US" sz="1500" dirty="0" err="1" smtClean="0"/>
              <a:t>Métral</a:t>
            </a:r>
            <a:r>
              <a:rPr lang="en-US" sz="1500" dirty="0" smtClean="0"/>
              <a:t>, E. Montesinos, Y. </a:t>
            </a:r>
            <a:r>
              <a:rPr lang="en-US" sz="1500" dirty="0" err="1" smtClean="0"/>
              <a:t>Papaphilippou</a:t>
            </a:r>
            <a:r>
              <a:rPr lang="en-US" sz="1500" dirty="0" smtClean="0"/>
              <a:t>, G</a:t>
            </a:r>
            <a:r>
              <a:rPr lang="en-US" sz="1500" dirty="0"/>
              <a:t>. </a:t>
            </a:r>
            <a:r>
              <a:rPr lang="en-US" sz="1500" dirty="0" err="1" smtClean="0"/>
              <a:t>Rumolo</a:t>
            </a:r>
            <a:r>
              <a:rPr lang="en-US" sz="1500" dirty="0" smtClean="0"/>
              <a:t>, E. </a:t>
            </a:r>
            <a:r>
              <a:rPr lang="en-US" sz="1500" dirty="0" err="1" smtClean="0"/>
              <a:t>Shaposhnikova</a:t>
            </a:r>
            <a:r>
              <a:rPr lang="en-US" sz="1500" dirty="0" smtClean="0"/>
              <a:t>, C. Zannini, </a:t>
            </a:r>
            <a:endParaRPr lang="en-US" sz="1500" dirty="0"/>
          </a:p>
        </p:txBody>
      </p:sp>
    </p:spTree>
    <p:extLst>
      <p:ext uri="{BB962C8B-B14F-4D97-AF65-F5344CB8AC3E}">
        <p14:creationId xmlns:p14="http://schemas.microsoft.com/office/powerpoint/2010/main" val="322579705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3611" y="208507"/>
            <a:ext cx="10828643" cy="964553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Elliptical cavity RF design</a:t>
            </a:r>
            <a:br>
              <a:rPr lang="en-US" dirty="0" smtClean="0"/>
            </a:br>
            <a:r>
              <a:rPr lang="en-US" b="0" dirty="0" smtClean="0"/>
              <a:t>Parameter of the 800MHz with beam pipe radius: </a:t>
            </a:r>
            <a:r>
              <a:rPr lang="en-US" b="0" dirty="0" err="1" smtClean="0"/>
              <a:t>Rbp</a:t>
            </a:r>
            <a:r>
              <a:rPr lang="en-US" b="0" dirty="0"/>
              <a:t> = 80 mm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2D04CC-0B1D-4DCE-AE55-9105744B0063}" type="slidenum">
              <a:rPr lang="en-US" smtClean="0"/>
              <a:t>10</a:t>
            </a:fld>
            <a:endParaRPr lang="en-US" dirty="0"/>
          </a:p>
        </p:txBody>
      </p:sp>
      <p:sp>
        <p:nvSpPr>
          <p:cNvPr id="22" name="Content Placeholder 2"/>
          <p:cNvSpPr txBox="1">
            <a:spLocks/>
          </p:cNvSpPr>
          <p:nvPr/>
        </p:nvSpPr>
        <p:spPr>
          <a:xfrm>
            <a:off x="2133162" y="797378"/>
            <a:ext cx="8534839" cy="37568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2200" b="1" dirty="0">
              <a:solidFill>
                <a:srgbClr val="008200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906" t="5320" r="23987" b="5720"/>
          <a:stretch/>
        </p:blipFill>
        <p:spPr>
          <a:xfrm>
            <a:off x="8135863" y="3876762"/>
            <a:ext cx="2240693" cy="2479590"/>
          </a:xfrm>
          <a:prstGeom prst="rect">
            <a:avLst/>
          </a:prstGeom>
        </p:spPr>
      </p:pic>
      <p:pic>
        <p:nvPicPr>
          <p:cNvPr id="6" name="Picture 5" descr="E:\RFQ\03_Optimization\LHC_Type\TE210\pictures\Superconducting Cavity_tesla.bmp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3611" y="1565511"/>
            <a:ext cx="2097315" cy="1905548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4" name="Table 3"/>
          <p:cNvGraphicFramePr>
            <a:graphicFrameLocks noGrp="1"/>
          </p:cNvGraphicFramePr>
          <p:nvPr>
            <p:extLst/>
          </p:nvPr>
        </p:nvGraphicFramePr>
        <p:xfrm>
          <a:off x="3008184" y="1508281"/>
          <a:ext cx="3517556" cy="177355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412313"/>
                <a:gridCol w="1105243"/>
              </a:tblGrid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u="none" strike="noStrike" dirty="0">
                          <a:effectLst/>
                        </a:rPr>
                        <a:t>r1 [mm]</a:t>
                      </a:r>
                      <a:endParaRPr lang="en-GB" sz="16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u="none" strike="noStrike">
                          <a:effectLst/>
                        </a:rPr>
                        <a:t>80.000</a:t>
                      </a:r>
                      <a:endParaRPr lang="en-GB" sz="16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u="none" strike="noStrike">
                          <a:effectLst/>
                        </a:rPr>
                        <a:t>r2 [mm]</a:t>
                      </a:r>
                      <a:endParaRPr lang="en-GB" sz="16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u="none" strike="noStrike" dirty="0">
                          <a:effectLst/>
                        </a:rPr>
                        <a:t>318.933</a:t>
                      </a:r>
                      <a:endParaRPr lang="en-GB" sz="16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u="none" strike="noStrike">
                          <a:effectLst/>
                        </a:rPr>
                        <a:t>xlen2 [mm]</a:t>
                      </a:r>
                      <a:endParaRPr lang="en-GB" sz="16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u="none" strike="noStrike" dirty="0">
                          <a:effectLst/>
                        </a:rPr>
                        <a:t>103.719</a:t>
                      </a:r>
                      <a:endParaRPr lang="en-GB" sz="16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u="none" strike="noStrike">
                          <a:effectLst/>
                        </a:rPr>
                        <a:t>rx1 [mm]</a:t>
                      </a:r>
                      <a:endParaRPr lang="en-GB" sz="16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u="none" strike="noStrike">
                          <a:effectLst/>
                        </a:rPr>
                        <a:t>19.665</a:t>
                      </a:r>
                      <a:endParaRPr lang="en-GB" sz="16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u="none" strike="noStrike">
                          <a:effectLst/>
                        </a:rPr>
                        <a:t>rx2 [mm]</a:t>
                      </a:r>
                      <a:endParaRPr lang="en-GB" sz="16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u="none" strike="noStrike">
                          <a:effectLst/>
                        </a:rPr>
                        <a:t>69.909</a:t>
                      </a:r>
                      <a:endParaRPr lang="en-GB" sz="16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u="none" strike="noStrike">
                          <a:effectLst/>
                        </a:rPr>
                        <a:t>ry1 [mm]</a:t>
                      </a:r>
                      <a:endParaRPr lang="en-GB" sz="16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u="none" strike="noStrike">
                          <a:effectLst/>
                        </a:rPr>
                        <a:t>53.845</a:t>
                      </a:r>
                      <a:endParaRPr lang="en-GB" sz="16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u="none" strike="noStrike" dirty="0">
                          <a:effectLst/>
                        </a:rPr>
                        <a:t>ry2 [mm]</a:t>
                      </a:r>
                      <a:endParaRPr lang="en-GB" sz="16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u="none" strike="noStrike" dirty="0">
                          <a:effectLst/>
                        </a:rPr>
                        <a:t>66.858</a:t>
                      </a:r>
                      <a:endParaRPr lang="en-GB" sz="16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/>
          </p:nvPr>
        </p:nvGraphicFramePr>
        <p:xfrm>
          <a:off x="3008184" y="3399879"/>
          <a:ext cx="3517557" cy="177355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412314"/>
                <a:gridCol w="1105243"/>
              </a:tblGrid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u="none" strike="noStrike" dirty="0">
                          <a:effectLst/>
                        </a:rPr>
                        <a:t>G </a:t>
                      </a:r>
                      <a:r>
                        <a:rPr lang="en-GB" sz="1600" u="none" strike="noStrike" dirty="0" smtClean="0">
                          <a:effectLst/>
                        </a:rPr>
                        <a:t>[</a:t>
                      </a:r>
                      <a:r>
                        <a:rPr lang="en-GB" sz="1600" u="none" strike="noStrike" dirty="0" smtClean="0">
                          <a:effectLst/>
                          <a:sym typeface="Symbol" panose="05050102010706020507" pitchFamily="18" charset="2"/>
                        </a:rPr>
                        <a:t></a:t>
                      </a:r>
                      <a:r>
                        <a:rPr lang="en-GB" sz="1600" u="none" strike="noStrike" dirty="0" smtClean="0">
                          <a:effectLst/>
                        </a:rPr>
                        <a:t>]</a:t>
                      </a:r>
                      <a:endParaRPr lang="en-GB" sz="16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u="none" strike="noStrike" dirty="0">
                          <a:effectLst/>
                        </a:rPr>
                        <a:t>338.807</a:t>
                      </a:r>
                      <a:endParaRPr lang="en-GB" sz="16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u="none" strike="noStrike" dirty="0" smtClean="0">
                          <a:effectLst/>
                        </a:rPr>
                        <a:t>B</a:t>
                      </a:r>
                      <a:r>
                        <a:rPr lang="en-GB" sz="1600" u="none" strike="noStrike" baseline="-25000" dirty="0" smtClean="0">
                          <a:effectLst/>
                        </a:rPr>
                        <a:t>max</a:t>
                      </a:r>
                      <a:r>
                        <a:rPr lang="en-GB" sz="1600" u="none" strike="noStrike" dirty="0" smtClean="0">
                          <a:effectLst/>
                        </a:rPr>
                        <a:t>[mT</a:t>
                      </a:r>
                      <a:r>
                        <a:rPr lang="en-GB" sz="1600" u="none" strike="noStrike" dirty="0">
                          <a:effectLst/>
                        </a:rPr>
                        <a:t>] (W=1J)</a:t>
                      </a:r>
                      <a:endParaRPr lang="en-GB" sz="16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u="none" strike="noStrike" dirty="0" smtClean="0">
                          <a:effectLst/>
                        </a:rPr>
                        <a:t>118</a:t>
                      </a:r>
                      <a:endParaRPr lang="en-GB" sz="16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u="none" strike="noStrike" dirty="0">
                          <a:effectLst/>
                        </a:rPr>
                        <a:t>b</a:t>
                      </a:r>
                      <a:r>
                        <a:rPr lang="en-GB" sz="1600" u="none" strike="noStrike" baseline="-25000" dirty="0">
                          <a:effectLst/>
                        </a:rPr>
                        <a:t>2</a:t>
                      </a:r>
                      <a:r>
                        <a:rPr lang="en-GB" sz="1600" u="none" strike="noStrike" dirty="0">
                          <a:effectLst/>
                        </a:rPr>
                        <a:t> </a:t>
                      </a:r>
                      <a:r>
                        <a:rPr lang="en-GB" sz="1600" u="none" strike="noStrike" dirty="0" smtClean="0">
                          <a:effectLst/>
                        </a:rPr>
                        <a:t>[</a:t>
                      </a:r>
                      <a:r>
                        <a:rPr lang="en-GB" sz="1600" u="none" strike="noStrike" dirty="0" err="1" smtClean="0">
                          <a:effectLst/>
                        </a:rPr>
                        <a:t>mTm</a:t>
                      </a:r>
                      <a:r>
                        <a:rPr lang="en-GB" sz="1600" u="none" strike="noStrike" dirty="0" smtClean="0">
                          <a:effectLst/>
                        </a:rPr>
                        <a:t>/m</a:t>
                      </a:r>
                      <a:r>
                        <a:rPr lang="en-GB" sz="1600" u="none" strike="noStrike" dirty="0">
                          <a:effectLst/>
                        </a:rPr>
                        <a:t>]  (W=1J)</a:t>
                      </a:r>
                      <a:endParaRPr lang="en-GB" sz="16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u="none" strike="noStrike" dirty="0" smtClean="0">
                          <a:effectLst/>
                        </a:rPr>
                        <a:t>12.3</a:t>
                      </a:r>
                      <a:endParaRPr lang="en-GB" sz="16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u="none" strike="noStrike">
                          <a:effectLst/>
                        </a:rPr>
                        <a:t>Loss factor [V/pC]</a:t>
                      </a:r>
                      <a:endParaRPr lang="en-GB" sz="16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u="none" strike="noStrike" dirty="0" smtClean="0">
                          <a:effectLst/>
                        </a:rPr>
                        <a:t>53.1e-3</a:t>
                      </a:r>
                      <a:endParaRPr lang="en-GB" sz="16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u="none" strike="noStrike" dirty="0" smtClean="0">
                          <a:effectLst/>
                        </a:rPr>
                        <a:t>Kick factor </a:t>
                      </a:r>
                      <a:r>
                        <a:rPr lang="en-GB" sz="1600" u="none" strike="noStrike" dirty="0">
                          <a:effectLst/>
                        </a:rPr>
                        <a:t>[V/</a:t>
                      </a:r>
                      <a:r>
                        <a:rPr lang="en-GB" sz="1600" u="none" strike="noStrike" dirty="0" err="1">
                          <a:effectLst/>
                        </a:rPr>
                        <a:t>pC</a:t>
                      </a:r>
                      <a:r>
                        <a:rPr lang="en-GB" sz="1600" u="none" strike="noStrike" dirty="0">
                          <a:effectLst/>
                        </a:rPr>
                        <a:t>/m]</a:t>
                      </a:r>
                      <a:endParaRPr lang="en-GB" sz="16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u="none" strike="noStrike" dirty="0" smtClean="0">
                          <a:effectLst/>
                        </a:rPr>
                        <a:t>0.914</a:t>
                      </a:r>
                      <a:endParaRPr lang="en-GB" sz="16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u="none" strike="noStrike" dirty="0" smtClean="0">
                          <a:effectLst/>
                        </a:rPr>
                        <a:t>(Z</a:t>
                      </a:r>
                      <a:r>
                        <a:rPr lang="en-GB" sz="1600" u="none" strike="noStrike" baseline="-25000" dirty="0" smtClean="0">
                          <a:effectLst/>
                        </a:rPr>
                        <a:t>L</a:t>
                      </a:r>
                      <a:r>
                        <a:rPr lang="en-GB" sz="1600" u="none" strike="noStrike" dirty="0" smtClean="0">
                          <a:effectLst/>
                        </a:rPr>
                        <a:t>/N)</a:t>
                      </a:r>
                      <a:r>
                        <a:rPr lang="en-GB" sz="1600" u="none" strike="noStrike" baseline="-25000" dirty="0" smtClean="0">
                          <a:effectLst/>
                        </a:rPr>
                        <a:t>eff</a:t>
                      </a:r>
                      <a:r>
                        <a:rPr lang="en-GB" sz="1600" u="none" strike="noStrike" dirty="0" smtClean="0">
                          <a:effectLst/>
                        </a:rPr>
                        <a:t> [m</a:t>
                      </a:r>
                      <a:r>
                        <a:rPr lang="en-GB" sz="1600" u="none" strike="noStrike" dirty="0" smtClean="0">
                          <a:effectLst/>
                          <a:sym typeface="Symbol" panose="05050102010706020507" pitchFamily="18" charset="2"/>
                        </a:rPr>
                        <a:t></a:t>
                      </a:r>
                      <a:r>
                        <a:rPr lang="en-GB" sz="1600" u="none" strike="noStrike" dirty="0" smtClean="0">
                          <a:effectLst/>
                        </a:rPr>
                        <a:t>]</a:t>
                      </a:r>
                      <a:endParaRPr lang="en-GB" sz="16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u="none" strike="noStrike" dirty="0" smtClean="0">
                          <a:effectLst/>
                        </a:rPr>
                        <a:t>1.542</a:t>
                      </a:r>
                      <a:endParaRPr lang="en-GB" sz="16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u="none" strike="noStrike" dirty="0" smtClean="0">
                          <a:effectLst/>
                        </a:rPr>
                        <a:t>(Z</a:t>
                      </a:r>
                      <a:r>
                        <a:rPr lang="en-GB" sz="1600" u="none" strike="noStrike" baseline="-25000" dirty="0" smtClean="0">
                          <a:effectLst/>
                        </a:rPr>
                        <a:t>T</a:t>
                      </a:r>
                      <a:r>
                        <a:rPr lang="en-GB" sz="1600" u="none" strike="noStrike" dirty="0" smtClean="0">
                          <a:effectLst/>
                        </a:rPr>
                        <a:t>)</a:t>
                      </a:r>
                      <a:r>
                        <a:rPr lang="en-GB" sz="1600" u="none" strike="noStrike" baseline="-25000" dirty="0" smtClean="0">
                          <a:effectLst/>
                        </a:rPr>
                        <a:t>eff</a:t>
                      </a:r>
                      <a:r>
                        <a:rPr lang="en-GB" sz="1600" u="none" strike="noStrike" dirty="0" smtClean="0">
                          <a:effectLst/>
                        </a:rPr>
                        <a:t> [</a:t>
                      </a:r>
                      <a:r>
                        <a:rPr lang="en-GB" sz="1600" u="none" strike="noStrike" dirty="0" smtClean="0">
                          <a:effectLst/>
                          <a:sym typeface="Symbol" panose="05050102010706020507" pitchFamily="18" charset="2"/>
                        </a:rPr>
                        <a:t>/m</a:t>
                      </a:r>
                      <a:r>
                        <a:rPr lang="en-GB" sz="1600" u="none" strike="noStrike" dirty="0" smtClean="0">
                          <a:effectLst/>
                        </a:rPr>
                        <a:t>]</a:t>
                      </a:r>
                      <a:endParaRPr lang="en-GB" sz="16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u="none" strike="noStrike" dirty="0" smtClean="0">
                          <a:effectLst/>
                        </a:rPr>
                        <a:t>866.75</a:t>
                      </a:r>
                      <a:endParaRPr lang="en-GB" sz="16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/>
          </p:nvPr>
        </p:nvGraphicFramePr>
        <p:xfrm>
          <a:off x="3008185" y="5291476"/>
          <a:ext cx="3517557" cy="101346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413686"/>
                <a:gridCol w="1103871"/>
              </a:tblGrid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u="none" strike="noStrike" dirty="0" smtClean="0">
                          <a:effectLst/>
                        </a:rPr>
                        <a:t>B</a:t>
                      </a:r>
                      <a:r>
                        <a:rPr lang="en-GB" sz="1600" u="none" strike="noStrike" baseline="-25000" dirty="0" smtClean="0">
                          <a:effectLst/>
                        </a:rPr>
                        <a:t>max</a:t>
                      </a:r>
                      <a:r>
                        <a:rPr lang="en-GB" sz="1600" u="none" strike="noStrike" dirty="0" smtClean="0">
                          <a:effectLst/>
                        </a:rPr>
                        <a:t>/b</a:t>
                      </a:r>
                      <a:r>
                        <a:rPr lang="en-GB" sz="1600" u="none" strike="noStrike" baseline="-25000" dirty="0" smtClean="0">
                          <a:effectLst/>
                        </a:rPr>
                        <a:t>2</a:t>
                      </a:r>
                      <a:r>
                        <a:rPr lang="en-GB" sz="1600" u="none" strike="noStrike" dirty="0" smtClean="0">
                          <a:effectLst/>
                        </a:rPr>
                        <a:t> </a:t>
                      </a:r>
                      <a:r>
                        <a:rPr lang="en-GB" sz="1600" u="none" strike="noStrike" dirty="0">
                          <a:effectLst/>
                        </a:rPr>
                        <a:t>[T/(Tm/m)</a:t>
                      </a:r>
                      <a:endParaRPr lang="en-GB" sz="16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u="none" strike="noStrike" dirty="0" smtClean="0">
                          <a:effectLst/>
                        </a:rPr>
                        <a:t>0.955</a:t>
                      </a:r>
                      <a:endParaRPr lang="en-GB" sz="16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u="none" strike="noStrike" dirty="0">
                          <a:effectLst/>
                        </a:rPr>
                        <a:t>W/b</a:t>
                      </a:r>
                      <a:r>
                        <a:rPr lang="en-GB" sz="1600" u="none" strike="noStrike" baseline="-25000" dirty="0">
                          <a:effectLst/>
                        </a:rPr>
                        <a:t>2</a:t>
                      </a:r>
                      <a:r>
                        <a:rPr lang="en-GB" sz="1600" u="none" strike="noStrike" dirty="0">
                          <a:effectLst/>
                        </a:rPr>
                        <a:t> [J/(Tm/m)]</a:t>
                      </a:r>
                      <a:endParaRPr lang="en-GB" sz="16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u="none" strike="noStrike" dirty="0">
                          <a:effectLst/>
                        </a:rPr>
                        <a:t>80.931</a:t>
                      </a:r>
                      <a:endParaRPr lang="en-GB" sz="16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u="none" strike="noStrike" dirty="0" smtClean="0">
                          <a:effectLst/>
                        </a:rPr>
                        <a:t>(Z</a:t>
                      </a:r>
                      <a:r>
                        <a:rPr lang="en-GB" sz="1600" u="none" strike="noStrike" baseline="-25000" dirty="0" smtClean="0">
                          <a:effectLst/>
                        </a:rPr>
                        <a:t>L</a:t>
                      </a:r>
                      <a:r>
                        <a:rPr lang="en-GB" sz="1600" u="none" strike="noStrike" dirty="0" smtClean="0">
                          <a:effectLst/>
                        </a:rPr>
                        <a:t>/N)</a:t>
                      </a:r>
                      <a:r>
                        <a:rPr lang="en-GB" sz="1600" u="none" strike="noStrike" baseline="-25000" dirty="0" smtClean="0">
                          <a:effectLst/>
                        </a:rPr>
                        <a:t>eff</a:t>
                      </a:r>
                      <a:r>
                        <a:rPr lang="en-GB" sz="1600" u="none" strike="noStrike" dirty="0" smtClean="0">
                          <a:effectLst/>
                        </a:rPr>
                        <a:t> /</a:t>
                      </a:r>
                      <a:r>
                        <a:rPr lang="en-GB" sz="1600" u="none" strike="noStrike" dirty="0">
                          <a:effectLst/>
                        </a:rPr>
                        <a:t>b</a:t>
                      </a:r>
                      <a:r>
                        <a:rPr lang="en-GB" sz="1600" u="none" strike="noStrike" baseline="-25000" dirty="0">
                          <a:effectLst/>
                        </a:rPr>
                        <a:t>2</a:t>
                      </a:r>
                      <a:r>
                        <a:rPr lang="en-GB" sz="1600" u="none" strike="noStrike" dirty="0">
                          <a:effectLst/>
                        </a:rPr>
                        <a:t> </a:t>
                      </a:r>
                      <a:r>
                        <a:rPr lang="en-GB" sz="1600" u="none" strike="noStrike" dirty="0" smtClean="0">
                          <a:effectLst/>
                        </a:rPr>
                        <a:t>[</a:t>
                      </a:r>
                      <a:r>
                        <a:rPr lang="en-GB" sz="1600" u="none" strike="noStrike" dirty="0" smtClean="0">
                          <a:effectLst/>
                          <a:sym typeface="Symbol" panose="05050102010706020507" pitchFamily="18" charset="2"/>
                        </a:rPr>
                        <a:t></a:t>
                      </a:r>
                      <a:r>
                        <a:rPr lang="en-GB" sz="1600" u="none" strike="noStrike" dirty="0" smtClean="0">
                          <a:effectLst/>
                        </a:rPr>
                        <a:t>/(</a:t>
                      </a:r>
                      <a:r>
                        <a:rPr lang="en-GB" sz="1600" u="none" strike="noStrike" dirty="0">
                          <a:effectLst/>
                        </a:rPr>
                        <a:t>Tm/m)]</a:t>
                      </a:r>
                      <a:endParaRPr lang="en-GB" sz="16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u="none" strike="noStrike" dirty="0" smtClean="0">
                          <a:effectLst/>
                        </a:rPr>
                        <a:t>0.125</a:t>
                      </a:r>
                      <a:endParaRPr lang="en-GB" sz="16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u="none" strike="noStrike" dirty="0" smtClean="0">
                          <a:effectLst/>
                        </a:rPr>
                        <a:t>(Z</a:t>
                      </a:r>
                      <a:r>
                        <a:rPr lang="en-GB" sz="1600" u="none" strike="noStrike" baseline="-25000" dirty="0" smtClean="0">
                          <a:effectLst/>
                        </a:rPr>
                        <a:t>T</a:t>
                      </a:r>
                      <a:r>
                        <a:rPr lang="en-GB" sz="1600" u="none" strike="noStrike" dirty="0" smtClean="0">
                          <a:effectLst/>
                        </a:rPr>
                        <a:t>)</a:t>
                      </a:r>
                      <a:r>
                        <a:rPr lang="en-GB" sz="1600" u="none" strike="noStrike" baseline="-25000" dirty="0" smtClean="0">
                          <a:effectLst/>
                        </a:rPr>
                        <a:t>eff</a:t>
                      </a:r>
                      <a:r>
                        <a:rPr lang="en-GB" sz="1600" u="none" strike="noStrike" dirty="0" smtClean="0">
                          <a:effectLst/>
                        </a:rPr>
                        <a:t> /b</a:t>
                      </a:r>
                      <a:r>
                        <a:rPr lang="en-GB" sz="1600" u="none" strike="noStrike" baseline="-25000" dirty="0" smtClean="0">
                          <a:effectLst/>
                        </a:rPr>
                        <a:t>2</a:t>
                      </a:r>
                      <a:r>
                        <a:rPr lang="en-GB" sz="1600" u="none" strike="noStrike" dirty="0" smtClean="0">
                          <a:effectLst/>
                        </a:rPr>
                        <a:t> [(</a:t>
                      </a:r>
                      <a:r>
                        <a:rPr lang="en-GB" sz="1600" u="none" strike="noStrike" dirty="0" smtClean="0">
                          <a:effectLst/>
                          <a:sym typeface="Symbol" panose="05050102010706020507" pitchFamily="18" charset="2"/>
                        </a:rPr>
                        <a:t>/m</a:t>
                      </a:r>
                      <a:r>
                        <a:rPr lang="en-GB" sz="1600" u="none" strike="noStrike" dirty="0" smtClean="0">
                          <a:effectLst/>
                        </a:rPr>
                        <a:t>)/(</a:t>
                      </a:r>
                      <a:r>
                        <a:rPr lang="en-GB" sz="1600" u="none" strike="noStrike" dirty="0">
                          <a:effectLst/>
                        </a:rPr>
                        <a:t>Tm/m)]</a:t>
                      </a:r>
                      <a:endParaRPr lang="en-GB" sz="16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u="none" strike="noStrike" dirty="0" smtClean="0">
                          <a:effectLst/>
                        </a:rPr>
                        <a:t>70147.232</a:t>
                      </a:r>
                      <a:endParaRPr lang="en-GB" sz="16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pic>
        <p:nvPicPr>
          <p:cNvPr id="10" name="Picture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70924" y="1479761"/>
            <a:ext cx="2770573" cy="24663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4445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80812" y="3884605"/>
            <a:ext cx="5076614" cy="2883913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63550" y="4012887"/>
            <a:ext cx="4828450" cy="2755631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51979" y="1369775"/>
            <a:ext cx="4828450" cy="275563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199" y="365125"/>
            <a:ext cx="10879667" cy="1325563"/>
          </a:xfrm>
        </p:spPr>
        <p:txBody>
          <a:bodyPr>
            <a:normAutofit/>
          </a:bodyPr>
          <a:lstStyle/>
          <a:p>
            <a:r>
              <a:rPr lang="en-GB" sz="4000" dirty="0" smtClean="0"/>
              <a:t>Elliptical cavity: RF design and Impedance</a:t>
            </a:r>
            <a:endParaRPr lang="en-GB" sz="4000" dirty="0"/>
          </a:p>
        </p:txBody>
      </p:sp>
      <p:grpSp>
        <p:nvGrpSpPr>
          <p:cNvPr id="19" name="Group 18"/>
          <p:cNvGrpSpPr/>
          <p:nvPr/>
        </p:nvGrpSpPr>
        <p:grpSpPr>
          <a:xfrm>
            <a:off x="403701" y="1491666"/>
            <a:ext cx="2038863" cy="2511851"/>
            <a:chOff x="560714" y="1491666"/>
            <a:chExt cx="2038863" cy="2511851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14509"/>
            <a:stretch/>
          </p:blipFill>
          <p:spPr>
            <a:xfrm>
              <a:off x="560714" y="1491666"/>
              <a:ext cx="2038863" cy="2511851"/>
            </a:xfrm>
            <a:prstGeom prst="rect">
              <a:avLst/>
            </a:prstGeom>
          </p:spPr>
        </p:pic>
        <p:cxnSp>
          <p:nvCxnSpPr>
            <p:cNvPr id="6" name="Straight Arrow Connector 5"/>
            <p:cNvCxnSpPr/>
            <p:nvPr/>
          </p:nvCxnSpPr>
          <p:spPr>
            <a:xfrm flipV="1">
              <a:off x="2080073" y="3435927"/>
              <a:ext cx="256727" cy="349180"/>
            </a:xfrm>
            <a:prstGeom prst="straightConnector1">
              <a:avLst/>
            </a:prstGeom>
            <a:ln>
              <a:solidFill>
                <a:srgbClr val="C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TextBox 6"/>
            <p:cNvSpPr txBox="1"/>
            <p:nvPr/>
          </p:nvSpPr>
          <p:spPr>
            <a:xfrm>
              <a:off x="1526716" y="3435927"/>
              <a:ext cx="55335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err="1" smtClean="0">
                  <a:solidFill>
                    <a:srgbClr val="C00000"/>
                  </a:solidFill>
                </a:rPr>
                <a:t>Rbp</a:t>
              </a:r>
              <a:endParaRPr lang="en-GB" dirty="0">
                <a:solidFill>
                  <a:srgbClr val="C00000"/>
                </a:solidFill>
              </a:endParaRPr>
            </a:p>
          </p:txBody>
        </p:sp>
      </p:grpSp>
      <p:cxnSp>
        <p:nvCxnSpPr>
          <p:cNvPr id="12" name="Straight Connector 11"/>
          <p:cNvCxnSpPr/>
          <p:nvPr/>
        </p:nvCxnSpPr>
        <p:spPr>
          <a:xfrm flipV="1">
            <a:off x="3558925" y="5418493"/>
            <a:ext cx="2697018" cy="619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3726830" y="5076870"/>
            <a:ext cx="9749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L </a:t>
            </a:r>
            <a:r>
              <a:rPr lang="en-GB" dirty="0"/>
              <a:t>&lt;</a:t>
            </a:r>
            <a:r>
              <a:rPr lang="en-GB" dirty="0" smtClean="0"/>
              <a:t> 10 m</a:t>
            </a:r>
            <a:endParaRPr lang="en-GB" dirty="0"/>
          </a:p>
        </p:txBody>
      </p:sp>
      <p:sp>
        <p:nvSpPr>
          <p:cNvPr id="16" name="TextBox 15"/>
          <p:cNvSpPr txBox="1"/>
          <p:nvPr/>
        </p:nvSpPr>
        <p:spPr>
          <a:xfrm>
            <a:off x="230909" y="4498109"/>
            <a:ext cx="233833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Constraints: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 smtClean="0"/>
              <a:t>Max </a:t>
            </a:r>
            <a:r>
              <a:rPr lang="en-GB" b="1" dirty="0" err="1" smtClean="0"/>
              <a:t>Bsurf</a:t>
            </a:r>
            <a:r>
              <a:rPr lang="en-GB" b="1" dirty="0" smtClean="0"/>
              <a:t> = 100mT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Total b2 = 0.8 Tm/m</a:t>
            </a:r>
            <a:endParaRPr lang="en-GB" dirty="0"/>
          </a:p>
        </p:txBody>
      </p:sp>
      <p:sp>
        <p:nvSpPr>
          <p:cNvPr id="27" name="TextBox 26"/>
          <p:cNvSpPr txBox="1"/>
          <p:nvPr/>
        </p:nvSpPr>
        <p:spPr>
          <a:xfrm>
            <a:off x="10972800" y="1591177"/>
            <a:ext cx="91563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HL-LHC </a:t>
            </a:r>
          </a:p>
          <a:p>
            <a:r>
              <a:rPr lang="en-GB" dirty="0" smtClean="0"/>
              <a:t>Budget</a:t>
            </a:r>
          </a:p>
          <a:p>
            <a:r>
              <a:rPr lang="en-GB" dirty="0" smtClean="0"/>
              <a:t>93 m</a:t>
            </a:r>
            <a:r>
              <a:rPr lang="el-GR" dirty="0" smtClean="0"/>
              <a:t>Ω</a:t>
            </a:r>
            <a:endParaRPr lang="en-GB" dirty="0"/>
          </a:p>
        </p:txBody>
      </p:sp>
      <p:sp>
        <p:nvSpPr>
          <p:cNvPr id="28" name="TextBox 27"/>
          <p:cNvSpPr txBox="1"/>
          <p:nvPr/>
        </p:nvSpPr>
        <p:spPr>
          <a:xfrm>
            <a:off x="10972799" y="4291823"/>
            <a:ext cx="121219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HL-LHC </a:t>
            </a:r>
          </a:p>
          <a:p>
            <a:r>
              <a:rPr lang="en-GB" dirty="0" smtClean="0"/>
              <a:t>Budget</a:t>
            </a:r>
          </a:p>
          <a:p>
            <a:r>
              <a:rPr lang="en-GB" dirty="0" smtClean="0"/>
              <a:t>~20 </a:t>
            </a:r>
            <a:r>
              <a:rPr lang="en-GB" dirty="0"/>
              <a:t>M</a:t>
            </a:r>
            <a:r>
              <a:rPr lang="el-GR" dirty="0" smtClean="0"/>
              <a:t>Ω</a:t>
            </a:r>
            <a:r>
              <a:rPr lang="en-GB" dirty="0" smtClean="0"/>
              <a:t>/m</a:t>
            </a:r>
            <a:endParaRPr lang="en-GB" dirty="0"/>
          </a:p>
        </p:txBody>
      </p:sp>
      <p:sp>
        <p:nvSpPr>
          <p:cNvPr id="13" name="TextBox 12"/>
          <p:cNvSpPr txBox="1"/>
          <p:nvPr/>
        </p:nvSpPr>
        <p:spPr>
          <a:xfrm>
            <a:off x="8000700" y="2909732"/>
            <a:ext cx="278858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LHC 400 MHz: 10 m</a:t>
            </a:r>
            <a:r>
              <a:rPr lang="el-GR" sz="1400" dirty="0" smtClean="0"/>
              <a:t>Ω</a:t>
            </a:r>
            <a:r>
              <a:rPr lang="en-GB" sz="1400" dirty="0" smtClean="0"/>
              <a:t> (installed)</a:t>
            </a:r>
          </a:p>
          <a:p>
            <a:r>
              <a:rPr lang="en-GB" sz="1400" dirty="0"/>
              <a:t>LHC </a:t>
            </a:r>
            <a:r>
              <a:rPr lang="en-GB" sz="1400" dirty="0" smtClean="0"/>
              <a:t>200 </a:t>
            </a:r>
            <a:r>
              <a:rPr lang="en-GB" sz="1400" dirty="0"/>
              <a:t>MHz: </a:t>
            </a:r>
            <a:r>
              <a:rPr lang="en-GB" sz="1400" dirty="0" smtClean="0"/>
              <a:t>15 </a:t>
            </a:r>
            <a:r>
              <a:rPr lang="en-GB" sz="1400" dirty="0"/>
              <a:t>m</a:t>
            </a:r>
            <a:r>
              <a:rPr lang="el-GR" sz="1400" dirty="0" smtClean="0"/>
              <a:t>Ω</a:t>
            </a:r>
            <a:r>
              <a:rPr lang="en-GB" sz="1400" dirty="0" smtClean="0"/>
              <a:t> (</a:t>
            </a:r>
            <a:r>
              <a:rPr lang="en-GB" sz="1400" smtClean="0"/>
              <a:t>not installed)</a:t>
            </a:r>
            <a:endParaRPr lang="en-GB" sz="1400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502996" y="1319028"/>
            <a:ext cx="4397562" cy="27556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2890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4143"/>
          <a:stretch/>
        </p:blipFill>
        <p:spPr>
          <a:xfrm>
            <a:off x="7647910" y="1419357"/>
            <a:ext cx="4368599" cy="274354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4728"/>
          <a:stretch/>
        </p:blipFill>
        <p:spPr>
          <a:xfrm>
            <a:off x="7428280" y="3941165"/>
            <a:ext cx="4588229" cy="2901226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190"/>
          <a:stretch/>
        </p:blipFill>
        <p:spPr>
          <a:xfrm>
            <a:off x="3584244" y="1749286"/>
            <a:ext cx="5369531" cy="248439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RF design of the 4-vane cavity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497"/>
          <a:stretch/>
        </p:blipFill>
        <p:spPr>
          <a:xfrm>
            <a:off x="3548132" y="4015409"/>
            <a:ext cx="5405643" cy="252128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021263"/>
            <a:ext cx="4099778" cy="2210569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051" y="1742163"/>
            <a:ext cx="4195054" cy="2261941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44393" y="1844978"/>
            <a:ext cx="102143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/>
              <a:t>B</a:t>
            </a:r>
            <a:r>
              <a:rPr lang="en-GB" sz="2400" b="1" dirty="0" smtClean="0"/>
              <a:t>-field</a:t>
            </a:r>
            <a:endParaRPr lang="en-GB" sz="24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44392" y="4104891"/>
            <a:ext cx="99899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 smtClean="0"/>
              <a:t>E-field</a:t>
            </a:r>
            <a:endParaRPr lang="en-GB" sz="2400" b="1" dirty="0"/>
          </a:p>
        </p:txBody>
      </p:sp>
      <p:cxnSp>
        <p:nvCxnSpPr>
          <p:cNvPr id="4" name="Straight Arrow Connector 3"/>
          <p:cNvCxnSpPr/>
          <p:nvPr/>
        </p:nvCxnSpPr>
        <p:spPr>
          <a:xfrm>
            <a:off x="5712179" y="2481418"/>
            <a:ext cx="6381" cy="619417"/>
          </a:xfrm>
          <a:prstGeom prst="straightConnector1">
            <a:avLst/>
          </a:prstGeom>
          <a:ln w="38100">
            <a:solidFill>
              <a:srgbClr val="FF0000"/>
            </a:solidFill>
            <a:headEnd type="stealth" w="lg" len="lg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5754672" y="2510780"/>
            <a:ext cx="5453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b="1" dirty="0" smtClean="0">
                <a:solidFill>
                  <a:srgbClr val="FF0000"/>
                </a:solidFill>
              </a:rPr>
              <a:t>2a</a:t>
            </a:r>
            <a:endParaRPr lang="en-GB" sz="2800" b="1" dirty="0">
              <a:solidFill>
                <a:srgbClr val="FF0000"/>
              </a:solidFill>
            </a:endParaRPr>
          </a:p>
        </p:txBody>
      </p:sp>
      <p:cxnSp>
        <p:nvCxnSpPr>
          <p:cNvPr id="15" name="Straight Arrow Connector 14"/>
          <p:cNvCxnSpPr/>
          <p:nvPr/>
        </p:nvCxnSpPr>
        <p:spPr>
          <a:xfrm flipH="1">
            <a:off x="6816769" y="1361069"/>
            <a:ext cx="1099929" cy="1411221"/>
          </a:xfrm>
          <a:prstGeom prst="straightConnector1">
            <a:avLst/>
          </a:prstGeom>
          <a:ln w="38100">
            <a:solidFill>
              <a:srgbClr val="FF0000"/>
            </a:solidFill>
            <a:headEnd type="none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Arc 19"/>
          <p:cNvSpPr/>
          <p:nvPr/>
        </p:nvSpPr>
        <p:spPr>
          <a:xfrm>
            <a:off x="6217568" y="2189231"/>
            <a:ext cx="1201969" cy="1203787"/>
          </a:xfrm>
          <a:prstGeom prst="arc">
            <a:avLst>
              <a:gd name="adj1" fmla="val 18454116"/>
              <a:gd name="adj2" fmla="val 0"/>
            </a:avLst>
          </a:prstGeom>
          <a:ln w="3810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1" name="Straight Arrow Connector 20"/>
          <p:cNvCxnSpPr/>
          <p:nvPr/>
        </p:nvCxnSpPr>
        <p:spPr>
          <a:xfrm flipH="1">
            <a:off x="6823893" y="2791125"/>
            <a:ext cx="1085680" cy="330"/>
          </a:xfrm>
          <a:prstGeom prst="straightConnector1">
            <a:avLst/>
          </a:prstGeom>
          <a:ln w="38100">
            <a:solidFill>
              <a:srgbClr val="FF0000"/>
            </a:solidFill>
            <a:headEnd type="none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7366733" y="1908865"/>
            <a:ext cx="89556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 smtClean="0">
                <a:solidFill>
                  <a:srgbClr val="FF0000"/>
                </a:solidFill>
              </a:rPr>
              <a:t>Taper</a:t>
            </a:r>
          </a:p>
          <a:p>
            <a:r>
              <a:rPr lang="en-GB" sz="2400" b="1" dirty="0" smtClean="0">
                <a:solidFill>
                  <a:srgbClr val="FF0000"/>
                </a:solidFill>
              </a:rPr>
              <a:t>angle</a:t>
            </a:r>
            <a:endParaRPr lang="en-GB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3153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823222" cy="1325563"/>
          </a:xfrm>
        </p:spPr>
        <p:txBody>
          <a:bodyPr/>
          <a:lstStyle/>
          <a:p>
            <a:r>
              <a:rPr lang="en-GB" dirty="0" smtClean="0"/>
              <a:t>4-vane cavity design: RF design and impedance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250" r="14728"/>
          <a:stretch/>
        </p:blipFill>
        <p:spPr>
          <a:xfrm>
            <a:off x="214488" y="2008723"/>
            <a:ext cx="2674973" cy="257456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95112" y="1367522"/>
            <a:ext cx="218906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E-field distribution in</a:t>
            </a:r>
          </a:p>
          <a:p>
            <a:r>
              <a:rPr lang="en-GB" dirty="0" smtClean="0"/>
              <a:t>One half of the cavity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299676" y="4583289"/>
            <a:ext cx="255057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Constraints: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 smtClean="0"/>
              <a:t>Max </a:t>
            </a:r>
            <a:r>
              <a:rPr lang="en-GB" b="1" dirty="0" err="1"/>
              <a:t>E</a:t>
            </a:r>
            <a:r>
              <a:rPr lang="en-GB" b="1" dirty="0" err="1" smtClean="0"/>
              <a:t>surf</a:t>
            </a:r>
            <a:r>
              <a:rPr lang="en-GB" b="1" dirty="0" smtClean="0"/>
              <a:t> = 50</a:t>
            </a:r>
            <a:r>
              <a:rPr lang="en-GB" b="1" dirty="0"/>
              <a:t> </a:t>
            </a:r>
            <a:r>
              <a:rPr lang="en-GB" b="1" dirty="0" smtClean="0"/>
              <a:t>MV/m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Total b2 = 0.8 Tm/m</a:t>
            </a:r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27261" y="1367522"/>
            <a:ext cx="4584589" cy="275563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27260" y="4102369"/>
            <a:ext cx="4584589" cy="2755631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607411" y="1367521"/>
            <a:ext cx="4584589" cy="2755631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607411" y="4102369"/>
            <a:ext cx="4584589" cy="2755631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11166805" y="1690688"/>
            <a:ext cx="91563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HL-LHC </a:t>
            </a:r>
          </a:p>
          <a:p>
            <a:r>
              <a:rPr lang="en-GB" dirty="0" smtClean="0"/>
              <a:t>Budget</a:t>
            </a:r>
          </a:p>
          <a:p>
            <a:r>
              <a:rPr lang="en-GB" dirty="0" smtClean="0"/>
              <a:t>93 m</a:t>
            </a:r>
            <a:r>
              <a:rPr lang="el-GR" dirty="0" smtClean="0"/>
              <a:t>Ω</a:t>
            </a:r>
            <a:endParaRPr lang="en-GB" dirty="0"/>
          </a:p>
        </p:txBody>
      </p:sp>
      <p:sp>
        <p:nvSpPr>
          <p:cNvPr id="12" name="TextBox 11"/>
          <p:cNvSpPr txBox="1"/>
          <p:nvPr/>
        </p:nvSpPr>
        <p:spPr>
          <a:xfrm>
            <a:off x="11166805" y="4405662"/>
            <a:ext cx="109677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HL-LHC </a:t>
            </a:r>
          </a:p>
          <a:p>
            <a:r>
              <a:rPr lang="en-GB" dirty="0" smtClean="0"/>
              <a:t>Budget</a:t>
            </a:r>
          </a:p>
          <a:p>
            <a:r>
              <a:rPr lang="en-GB" dirty="0" smtClean="0"/>
              <a:t>20 </a:t>
            </a:r>
            <a:r>
              <a:rPr lang="en-GB" dirty="0"/>
              <a:t>M</a:t>
            </a:r>
            <a:r>
              <a:rPr lang="el-GR" dirty="0" smtClean="0"/>
              <a:t>Ω</a:t>
            </a:r>
            <a:r>
              <a:rPr lang="en-GB" dirty="0" smtClean="0"/>
              <a:t>/m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1935403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199" y="365125"/>
            <a:ext cx="10778067" cy="1325563"/>
          </a:xfrm>
        </p:spPr>
        <p:txBody>
          <a:bodyPr/>
          <a:lstStyle/>
          <a:p>
            <a:r>
              <a:rPr lang="en-GB" dirty="0" smtClean="0"/>
              <a:t>RF system potential location and Cost estimate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410247"/>
            <a:ext cx="10515600" cy="4351338"/>
          </a:xfrm>
        </p:spPr>
        <p:txBody>
          <a:bodyPr>
            <a:normAutofit/>
          </a:bodyPr>
          <a:lstStyle/>
          <a:p>
            <a:r>
              <a:rPr lang="en-GB" sz="1800" dirty="0" smtClean="0"/>
              <a:t>Cost estimate is based on:</a:t>
            </a:r>
          </a:p>
          <a:p>
            <a:pPr lvl="1"/>
            <a:r>
              <a:rPr lang="en-GB" sz="1600" dirty="0" smtClean="0"/>
              <a:t>RF sources and network:</a:t>
            </a:r>
          </a:p>
          <a:p>
            <a:pPr lvl="2"/>
            <a:r>
              <a:rPr lang="en-GB" sz="1400" dirty="0" smtClean="0"/>
              <a:t>400 MHz LHC main RF cost data (Olivier Brunner)</a:t>
            </a:r>
          </a:p>
          <a:p>
            <a:pPr lvl="2"/>
            <a:r>
              <a:rPr lang="en-GB" sz="1400" dirty="0" smtClean="0"/>
              <a:t>800 MHz SPS RF system (Eric Montesinos)</a:t>
            </a:r>
          </a:p>
          <a:p>
            <a:pPr lvl="1"/>
            <a:r>
              <a:rPr lang="en-GB" sz="1600" dirty="0" err="1" smtClean="0"/>
              <a:t>Cryo</a:t>
            </a:r>
            <a:r>
              <a:rPr lang="en-GB" sz="1600" dirty="0" smtClean="0"/>
              <a:t>-module and cavities:</a:t>
            </a:r>
          </a:p>
          <a:p>
            <a:pPr lvl="2"/>
            <a:r>
              <a:rPr lang="en-GB" sz="1200" dirty="0" smtClean="0"/>
              <a:t>“Cost estimate for the HP-SPL” (sLHC-project-note-0037 (2012))</a:t>
            </a:r>
          </a:p>
          <a:p>
            <a:pPr lvl="2"/>
            <a:r>
              <a:rPr lang="en-GB" sz="1200" dirty="0" smtClean="0"/>
              <a:t>Discussion with Ofelia Capatina concerning cost break down and scaling taking into account experience of SPL prototype </a:t>
            </a:r>
            <a:r>
              <a:rPr lang="en-GB" sz="1200" dirty="0" err="1" smtClean="0"/>
              <a:t>cryo</a:t>
            </a:r>
            <a:r>
              <a:rPr lang="en-GB" sz="1200" dirty="0" smtClean="0"/>
              <a:t>-module construction</a:t>
            </a:r>
            <a:endParaRPr lang="en-GB" sz="1600" dirty="0"/>
          </a:p>
          <a:p>
            <a:r>
              <a:rPr lang="en-GB" sz="1800" dirty="0" smtClean="0"/>
              <a:t>It is assumed that it is installed in IR4 in the space reserved for 200 MHz RF cavities.</a:t>
            </a:r>
            <a:endParaRPr lang="en-GB" sz="18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6080" y="3585916"/>
            <a:ext cx="8535920" cy="3116125"/>
          </a:xfrm>
          <a:prstGeom prst="rect">
            <a:avLst/>
          </a:prstGeom>
        </p:spPr>
      </p:pic>
      <p:cxnSp>
        <p:nvCxnSpPr>
          <p:cNvPr id="7" name="Straight Arrow Connector 6"/>
          <p:cNvCxnSpPr/>
          <p:nvPr/>
        </p:nvCxnSpPr>
        <p:spPr>
          <a:xfrm>
            <a:off x="3656080" y="3705984"/>
            <a:ext cx="1141208" cy="627477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>
            <a:off x="3656080" y="3705984"/>
            <a:ext cx="7310095" cy="627477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3"/>
          <a:srcRect l="15" r="53065" b="44253"/>
          <a:stretch/>
        </p:blipFill>
        <p:spPr>
          <a:xfrm>
            <a:off x="27709" y="3886864"/>
            <a:ext cx="3731491" cy="2754364"/>
          </a:xfrm>
          <a:prstGeom prst="rect">
            <a:avLst/>
          </a:prstGeom>
          <a:ln>
            <a:solidFill>
              <a:srgbClr val="FF0000"/>
            </a:solidFill>
          </a:ln>
        </p:spPr>
      </p:pic>
      <p:cxnSp>
        <p:nvCxnSpPr>
          <p:cNvPr id="11" name="Straight Arrow Connector 10"/>
          <p:cNvCxnSpPr/>
          <p:nvPr/>
        </p:nvCxnSpPr>
        <p:spPr>
          <a:xfrm flipH="1">
            <a:off x="3656080" y="4514341"/>
            <a:ext cx="795847" cy="249712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H="1">
            <a:off x="903684" y="6444943"/>
            <a:ext cx="2752396" cy="1027"/>
          </a:xfrm>
          <a:prstGeom prst="straightConnector1">
            <a:avLst/>
          </a:prstGeom>
          <a:ln>
            <a:solidFill>
              <a:schemeClr val="tx1"/>
            </a:solidFill>
            <a:headEnd type="stealth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1887907" y="6155047"/>
            <a:ext cx="7184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~10m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8123579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Cost of RF power per </a:t>
            </a:r>
            <a:r>
              <a:rPr lang="en-GB" dirty="0" err="1" smtClean="0"/>
              <a:t>quadrupolar</a:t>
            </a:r>
            <a:r>
              <a:rPr lang="en-GB" dirty="0" smtClean="0"/>
              <a:t> cavity</a:t>
            </a:r>
            <a:endParaRPr lang="en-GB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620282" y="1325217"/>
            <a:ext cx="3571717" cy="5504466"/>
          </a:xfrm>
          <a:prstGeom prst="rect">
            <a:avLst/>
          </a:prstGeom>
        </p:spPr>
      </p:pic>
      <p:cxnSp>
        <p:nvCxnSpPr>
          <p:cNvPr id="7" name="Straight Arrow Connector 6"/>
          <p:cNvCxnSpPr/>
          <p:nvPr/>
        </p:nvCxnSpPr>
        <p:spPr>
          <a:xfrm>
            <a:off x="9803090" y="2911648"/>
            <a:ext cx="0" cy="1382056"/>
          </a:xfrm>
          <a:prstGeom prst="straightConnector1">
            <a:avLst/>
          </a:prstGeom>
          <a:ln>
            <a:solidFill>
              <a:srgbClr val="FF0000"/>
            </a:solidFill>
            <a:headEnd type="stealth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9803090" y="3494549"/>
            <a:ext cx="6030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10m</a:t>
            </a:r>
            <a:endParaRPr lang="en-GB" dirty="0">
              <a:solidFill>
                <a:srgbClr val="FF0000"/>
              </a:solidFill>
            </a:endParaRPr>
          </a:p>
        </p:txBody>
      </p:sp>
      <p:graphicFrame>
        <p:nvGraphicFramePr>
          <p:cNvPr id="12" name="Content Placeholder 3"/>
          <p:cNvGraphicFramePr>
            <a:graphicFrameLocks/>
          </p:cNvGraphicFramePr>
          <p:nvPr>
            <p:extLst/>
          </p:nvPr>
        </p:nvGraphicFramePr>
        <p:xfrm>
          <a:off x="401691" y="1429177"/>
          <a:ext cx="7982178" cy="2103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37830"/>
                <a:gridCol w="2279374"/>
                <a:gridCol w="1364974"/>
              </a:tblGrid>
              <a:tr h="15927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dirty="0" smtClean="0"/>
                        <a:t>60kW</a:t>
                      </a:r>
                      <a:r>
                        <a:rPr lang="en-GB" sz="1800" baseline="0" dirty="0" smtClean="0"/>
                        <a:t> CW</a:t>
                      </a:r>
                      <a:r>
                        <a:rPr lang="en-GB" sz="1800" dirty="0" smtClean="0"/>
                        <a:t> 800 MHz RF station (IOT)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dirty="0" smtClean="0"/>
                        <a:t>Tech. parameters</a:t>
                      </a:r>
                      <a:endParaRPr lang="en-GB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dirty="0" smtClean="0"/>
                        <a:t>Cost [</a:t>
                      </a:r>
                      <a:r>
                        <a:rPr lang="en-GB" sz="1800" dirty="0" err="1" smtClean="0"/>
                        <a:t>kCHF</a:t>
                      </a:r>
                      <a:r>
                        <a:rPr lang="en-GB" sz="1800" dirty="0" smtClean="0"/>
                        <a:t>]</a:t>
                      </a:r>
                      <a:endParaRPr lang="en-GB" sz="1800" dirty="0"/>
                    </a:p>
                  </a:txBody>
                  <a:tcPr/>
                </a:tc>
              </a:tr>
              <a:tr h="159273">
                <a:tc>
                  <a:txBody>
                    <a:bodyPr/>
                    <a:lstStyle/>
                    <a:p>
                      <a:r>
                        <a:rPr lang="en-GB" sz="1800" baseline="0" dirty="0" smtClean="0"/>
                        <a:t>RF power station (power converters, IOT, control)</a:t>
                      </a:r>
                      <a:endParaRPr lang="en-GB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dirty="0" smtClean="0"/>
                        <a:t>40-60 kW RF power</a:t>
                      </a:r>
                      <a:endParaRPr lang="en-GB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dirty="0" smtClean="0"/>
                        <a:t>300</a:t>
                      </a:r>
                      <a:endParaRPr lang="en-GB" sz="1800" dirty="0"/>
                    </a:p>
                  </a:txBody>
                  <a:tcPr/>
                </a:tc>
              </a:tr>
              <a:tr h="159273">
                <a:tc>
                  <a:txBody>
                    <a:bodyPr/>
                    <a:lstStyle/>
                    <a:p>
                      <a:r>
                        <a:rPr lang="en-GB" sz="1800" dirty="0" smtClean="0"/>
                        <a:t>RF load, circulator</a:t>
                      </a:r>
                      <a:endParaRPr lang="en-GB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dirty="0" smtClean="0"/>
                        <a:t>60 kW</a:t>
                      </a:r>
                      <a:endParaRPr lang="en-GB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dirty="0" smtClean="0"/>
                        <a:t>75</a:t>
                      </a:r>
                      <a:endParaRPr lang="en-GB" sz="1800" dirty="0"/>
                    </a:p>
                  </a:txBody>
                  <a:tcPr/>
                </a:tc>
              </a:tr>
              <a:tr h="159273">
                <a:tc>
                  <a:txBody>
                    <a:bodyPr/>
                    <a:lstStyle/>
                    <a:p>
                      <a:r>
                        <a:rPr lang="en-GB" sz="1800" dirty="0" smtClean="0"/>
                        <a:t>Waveguide system (1kCHF/m)</a:t>
                      </a:r>
                      <a:endParaRPr lang="en-GB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baseline="0" dirty="0" smtClean="0"/>
                        <a:t>WR1150, ~25m</a:t>
                      </a:r>
                      <a:endParaRPr lang="en-GB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dirty="0" smtClean="0"/>
                        <a:t>25</a:t>
                      </a:r>
                      <a:endParaRPr lang="en-GB" sz="1800" dirty="0"/>
                    </a:p>
                  </a:txBody>
                  <a:tcPr/>
                </a:tc>
              </a:tr>
              <a:tr h="159273">
                <a:tc>
                  <a:txBody>
                    <a:bodyPr/>
                    <a:lstStyle/>
                    <a:p>
                      <a:r>
                        <a:rPr lang="en-GB" sz="1800" dirty="0" smtClean="0"/>
                        <a:t>Total</a:t>
                      </a:r>
                      <a:endParaRPr lang="en-GB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b="1" dirty="0" smtClean="0"/>
                        <a:t>400</a:t>
                      </a:r>
                      <a:endParaRPr lang="en-GB" sz="1800" b="1" dirty="0"/>
                    </a:p>
                  </a:txBody>
                  <a:tcPr/>
                </a:tc>
              </a:tr>
            </a:tbl>
          </a:graphicData>
        </a:graphic>
      </p:graphicFrame>
      <p:cxnSp>
        <p:nvCxnSpPr>
          <p:cNvPr id="13" name="Straight Arrow Connector 12"/>
          <p:cNvCxnSpPr/>
          <p:nvPr/>
        </p:nvCxnSpPr>
        <p:spPr>
          <a:xfrm flipH="1" flipV="1">
            <a:off x="9803090" y="4311094"/>
            <a:ext cx="1275726" cy="736377"/>
          </a:xfrm>
          <a:prstGeom prst="straightConnector1">
            <a:avLst/>
          </a:prstGeom>
          <a:ln>
            <a:solidFill>
              <a:srgbClr val="FF0000"/>
            </a:solidFill>
            <a:headEnd type="stealth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 rot="1599934">
            <a:off x="9853895" y="4562460"/>
            <a:ext cx="6030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10m</a:t>
            </a:r>
            <a:endParaRPr lang="en-GB" dirty="0">
              <a:solidFill>
                <a:srgbClr val="FF0000"/>
              </a:solidFill>
            </a:endParaRPr>
          </a:p>
        </p:txBody>
      </p:sp>
      <p:graphicFrame>
        <p:nvGraphicFramePr>
          <p:cNvPr id="9" name="Content Placeholder 3"/>
          <p:cNvGraphicFramePr>
            <a:graphicFrameLocks/>
          </p:cNvGraphicFramePr>
          <p:nvPr>
            <p:extLst/>
          </p:nvPr>
        </p:nvGraphicFramePr>
        <p:xfrm>
          <a:off x="401691" y="4249007"/>
          <a:ext cx="7982178" cy="2103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37830"/>
                <a:gridCol w="2279374"/>
                <a:gridCol w="1364974"/>
              </a:tblGrid>
              <a:tr h="15927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dirty="0" smtClean="0"/>
                        <a:t>5kW</a:t>
                      </a:r>
                      <a:r>
                        <a:rPr lang="en-GB" sz="1800" baseline="0" dirty="0" smtClean="0"/>
                        <a:t> CW</a:t>
                      </a:r>
                      <a:r>
                        <a:rPr lang="en-GB" sz="1800" dirty="0" smtClean="0"/>
                        <a:t> 800 MHz RF station (SSPA)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dirty="0" smtClean="0"/>
                        <a:t>Tech. parameters</a:t>
                      </a:r>
                      <a:endParaRPr lang="en-GB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dirty="0" smtClean="0"/>
                        <a:t>Cost [</a:t>
                      </a:r>
                      <a:r>
                        <a:rPr lang="en-GB" sz="1800" dirty="0" err="1" smtClean="0"/>
                        <a:t>kCHF</a:t>
                      </a:r>
                      <a:r>
                        <a:rPr lang="en-GB" sz="1800" dirty="0" smtClean="0"/>
                        <a:t>]</a:t>
                      </a:r>
                      <a:endParaRPr lang="en-GB" sz="1800" dirty="0"/>
                    </a:p>
                  </a:txBody>
                  <a:tcPr/>
                </a:tc>
              </a:tr>
              <a:tr h="159273">
                <a:tc>
                  <a:txBody>
                    <a:bodyPr/>
                    <a:lstStyle/>
                    <a:p>
                      <a:r>
                        <a:rPr lang="en-GB" sz="1800" baseline="0" dirty="0" smtClean="0"/>
                        <a:t>RF power station (Solid State Power Amplifier, control)</a:t>
                      </a:r>
                      <a:endParaRPr lang="en-GB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dirty="0" smtClean="0"/>
                        <a:t>5 kW RF power</a:t>
                      </a:r>
                      <a:endParaRPr lang="en-GB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dirty="0" smtClean="0"/>
                        <a:t>40</a:t>
                      </a:r>
                      <a:endParaRPr lang="en-GB" sz="1800" dirty="0"/>
                    </a:p>
                  </a:txBody>
                  <a:tcPr/>
                </a:tc>
              </a:tr>
              <a:tr h="159273">
                <a:tc>
                  <a:txBody>
                    <a:bodyPr/>
                    <a:lstStyle/>
                    <a:p>
                      <a:r>
                        <a:rPr lang="en-GB" sz="1800" dirty="0" smtClean="0"/>
                        <a:t>RF load, circulator</a:t>
                      </a:r>
                      <a:endParaRPr lang="en-GB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dirty="0" smtClean="0"/>
                        <a:t>5 kW</a:t>
                      </a:r>
                      <a:endParaRPr lang="en-GB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dirty="0" smtClean="0"/>
                        <a:t>7</a:t>
                      </a:r>
                      <a:endParaRPr lang="en-GB" sz="1800" dirty="0"/>
                    </a:p>
                  </a:txBody>
                  <a:tcPr/>
                </a:tc>
              </a:tr>
              <a:tr h="159273">
                <a:tc>
                  <a:txBody>
                    <a:bodyPr/>
                    <a:lstStyle/>
                    <a:p>
                      <a:r>
                        <a:rPr lang="en-GB" sz="1800" dirty="0" smtClean="0"/>
                        <a:t>Transmission line (0.5kCHF/m)</a:t>
                      </a:r>
                      <a:endParaRPr lang="en-GB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dirty="0" smtClean="0"/>
                        <a:t>Coax3-1/8”</a:t>
                      </a:r>
                      <a:r>
                        <a:rPr lang="en-GB" sz="1800" baseline="0" dirty="0" smtClean="0"/>
                        <a:t>, ~25m</a:t>
                      </a:r>
                      <a:endParaRPr lang="en-GB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dirty="0" smtClean="0"/>
                        <a:t>13</a:t>
                      </a:r>
                      <a:endParaRPr lang="en-GB" sz="1800" dirty="0"/>
                    </a:p>
                  </a:txBody>
                  <a:tcPr/>
                </a:tc>
              </a:tr>
              <a:tr h="159273">
                <a:tc>
                  <a:txBody>
                    <a:bodyPr/>
                    <a:lstStyle/>
                    <a:p>
                      <a:r>
                        <a:rPr lang="en-GB" sz="1800" dirty="0" smtClean="0"/>
                        <a:t>Total</a:t>
                      </a:r>
                      <a:endParaRPr lang="en-GB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b="1" dirty="0" smtClean="0"/>
                        <a:t>60</a:t>
                      </a:r>
                      <a:endParaRPr lang="en-GB" sz="1800" b="1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250106" y="3924372"/>
            <a:ext cx="83701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Increasing </a:t>
            </a:r>
            <a:r>
              <a:rPr lang="en-GB" b="1" dirty="0" err="1" smtClean="0"/>
              <a:t>Qext</a:t>
            </a:r>
            <a:r>
              <a:rPr lang="en-GB" b="1" dirty="0" smtClean="0"/>
              <a:t> from 1e6 to 1e7 results in lower cost of RF power system by factor 6.6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257186204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Oval 49"/>
          <p:cNvSpPr/>
          <p:nvPr/>
        </p:nvSpPr>
        <p:spPr>
          <a:xfrm>
            <a:off x="9589601" y="1219058"/>
            <a:ext cx="2215784" cy="221646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600" dirty="0" smtClean="0"/>
              <a:t>Elliptical Cavity cost model:</a:t>
            </a:r>
            <a:endParaRPr lang="en-GB" sz="3600" dirty="0"/>
          </a:p>
        </p:txBody>
      </p:sp>
      <p:sp>
        <p:nvSpPr>
          <p:cNvPr id="29" name="Oval 28"/>
          <p:cNvSpPr/>
          <p:nvPr/>
        </p:nvSpPr>
        <p:spPr>
          <a:xfrm>
            <a:off x="7145046" y="1260420"/>
            <a:ext cx="903170" cy="221646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Rectangle 34"/>
          <p:cNvSpPr/>
          <p:nvPr/>
        </p:nvSpPr>
        <p:spPr>
          <a:xfrm>
            <a:off x="8034047" y="2089103"/>
            <a:ext cx="500218" cy="54186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Right Arrow 35"/>
          <p:cNvSpPr/>
          <p:nvPr/>
        </p:nvSpPr>
        <p:spPr>
          <a:xfrm rot="13609708">
            <a:off x="11002105" y="2884387"/>
            <a:ext cx="836782" cy="56517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FPC</a:t>
            </a:r>
            <a:endParaRPr lang="en-GB" dirty="0"/>
          </a:p>
        </p:txBody>
      </p:sp>
      <p:sp>
        <p:nvSpPr>
          <p:cNvPr id="37" name="Right Arrow 36"/>
          <p:cNvSpPr/>
          <p:nvPr/>
        </p:nvSpPr>
        <p:spPr>
          <a:xfrm rot="18588288">
            <a:off x="11115241" y="1180058"/>
            <a:ext cx="862275" cy="56517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HOM</a:t>
            </a:r>
            <a:endParaRPr lang="en-GB" dirty="0"/>
          </a:p>
        </p:txBody>
      </p:sp>
      <p:cxnSp>
        <p:nvCxnSpPr>
          <p:cNvPr id="38" name="Straight Arrow Connector 37"/>
          <p:cNvCxnSpPr>
            <a:stCxn id="29" idx="0"/>
            <a:endCxn id="29" idx="4"/>
          </p:cNvCxnSpPr>
          <p:nvPr/>
        </p:nvCxnSpPr>
        <p:spPr>
          <a:xfrm>
            <a:off x="7596631" y="1260420"/>
            <a:ext cx="0" cy="2216462"/>
          </a:xfrm>
          <a:prstGeom prst="straightConnector1">
            <a:avLst/>
          </a:prstGeom>
          <a:ln>
            <a:solidFill>
              <a:schemeClr val="tx1"/>
            </a:solidFill>
            <a:headEnd type="stealth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/>
          <p:cNvSpPr txBox="1"/>
          <p:nvPr/>
        </p:nvSpPr>
        <p:spPr>
          <a:xfrm>
            <a:off x="6056233" y="3439009"/>
            <a:ext cx="32662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 smtClean="0"/>
              <a:t>Lcav</a:t>
            </a:r>
            <a:r>
              <a:rPr lang="en-GB" dirty="0" smtClean="0"/>
              <a:t> = </a:t>
            </a:r>
            <a:r>
              <a:rPr lang="en-GB" dirty="0" err="1" smtClean="0"/>
              <a:t>Lc</a:t>
            </a:r>
            <a:r>
              <a:rPr lang="en-GB" dirty="0" smtClean="0"/>
              <a:t> + 2*</a:t>
            </a:r>
            <a:r>
              <a:rPr lang="en-GB" dirty="0" err="1" smtClean="0"/>
              <a:t>Lbp</a:t>
            </a:r>
            <a:r>
              <a:rPr lang="en-GB" dirty="0" smtClean="0"/>
              <a:t> = 200 + 2*</a:t>
            </a:r>
            <a:r>
              <a:rPr lang="en-GB" dirty="0" err="1" smtClean="0"/>
              <a:t>Dbp</a:t>
            </a:r>
            <a:r>
              <a:rPr lang="en-GB" dirty="0" smtClean="0"/>
              <a:t> </a:t>
            </a:r>
            <a:endParaRPr lang="en-GB" dirty="0"/>
          </a:p>
        </p:txBody>
      </p:sp>
      <p:cxnSp>
        <p:nvCxnSpPr>
          <p:cNvPr id="41" name="Straight Arrow Connector 40"/>
          <p:cNvCxnSpPr/>
          <p:nvPr/>
        </p:nvCxnSpPr>
        <p:spPr>
          <a:xfrm flipH="1">
            <a:off x="6658998" y="3104444"/>
            <a:ext cx="1875267" cy="1"/>
          </a:xfrm>
          <a:prstGeom prst="straightConnector1">
            <a:avLst/>
          </a:prstGeom>
          <a:ln>
            <a:solidFill>
              <a:schemeClr val="tx1"/>
            </a:solidFill>
            <a:headEnd type="stealth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4" name="Group 43"/>
          <p:cNvGrpSpPr/>
          <p:nvPr/>
        </p:nvGrpSpPr>
        <p:grpSpPr>
          <a:xfrm>
            <a:off x="423138" y="1335121"/>
            <a:ext cx="4273036" cy="2309556"/>
            <a:chOff x="423138" y="1335121"/>
            <a:chExt cx="4273036" cy="2309556"/>
          </a:xfrm>
        </p:grpSpPr>
        <p:grpSp>
          <p:nvGrpSpPr>
            <p:cNvPr id="27" name="Group 26"/>
            <p:cNvGrpSpPr/>
            <p:nvPr/>
          </p:nvGrpSpPr>
          <p:grpSpPr>
            <a:xfrm>
              <a:off x="499531" y="1477522"/>
              <a:ext cx="4196643" cy="2167155"/>
              <a:chOff x="499531" y="1477522"/>
              <a:chExt cx="4196643" cy="2167155"/>
            </a:xfrm>
          </p:grpSpPr>
          <p:sp>
            <p:nvSpPr>
              <p:cNvPr id="4" name="Oval 3"/>
              <p:cNvSpPr/>
              <p:nvPr/>
            </p:nvSpPr>
            <p:spPr>
              <a:xfrm>
                <a:off x="1004710" y="1690688"/>
                <a:ext cx="722490" cy="1413756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6" name="Oval 5"/>
              <p:cNvSpPr/>
              <p:nvPr/>
            </p:nvSpPr>
            <p:spPr>
              <a:xfrm>
                <a:off x="1619954" y="1690688"/>
                <a:ext cx="722490" cy="1413756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7" name="Oval 6"/>
              <p:cNvSpPr/>
              <p:nvPr/>
            </p:nvSpPr>
            <p:spPr>
              <a:xfrm>
                <a:off x="2235198" y="1690688"/>
                <a:ext cx="722490" cy="1413756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8" name="Oval 7"/>
              <p:cNvSpPr/>
              <p:nvPr/>
            </p:nvSpPr>
            <p:spPr>
              <a:xfrm>
                <a:off x="2850442" y="1690688"/>
                <a:ext cx="722490" cy="1413756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9" name="Oval 8"/>
              <p:cNvSpPr/>
              <p:nvPr/>
            </p:nvSpPr>
            <p:spPr>
              <a:xfrm>
                <a:off x="3465686" y="1690688"/>
                <a:ext cx="722490" cy="1413756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0" name="Rectangle 9"/>
              <p:cNvSpPr/>
              <p:nvPr/>
            </p:nvSpPr>
            <p:spPr>
              <a:xfrm>
                <a:off x="499531" y="2126632"/>
                <a:ext cx="561622" cy="541867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1" name="Rectangle 10"/>
              <p:cNvSpPr/>
              <p:nvPr/>
            </p:nvSpPr>
            <p:spPr>
              <a:xfrm>
                <a:off x="4134552" y="2126631"/>
                <a:ext cx="561622" cy="541867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2" name="Right Arrow 11"/>
              <p:cNvSpPr/>
              <p:nvPr/>
            </p:nvSpPr>
            <p:spPr>
              <a:xfrm rot="16200000">
                <a:off x="4020531" y="2508029"/>
                <a:ext cx="786109" cy="565177"/>
              </a:xfrm>
              <a:prstGeom prst="right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dirty="0" smtClean="0"/>
                  <a:t>FPC</a:t>
                </a:r>
                <a:endParaRPr lang="en-GB" dirty="0"/>
              </a:p>
            </p:txBody>
          </p:sp>
          <p:sp>
            <p:nvSpPr>
              <p:cNvPr id="13" name="Right Arrow 12"/>
              <p:cNvSpPr/>
              <p:nvPr/>
            </p:nvSpPr>
            <p:spPr>
              <a:xfrm rot="16200000">
                <a:off x="3982447" y="1626071"/>
                <a:ext cx="862275" cy="565177"/>
              </a:xfrm>
              <a:prstGeom prst="right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dirty="0" smtClean="0"/>
                  <a:t>HOM</a:t>
                </a:r>
                <a:endParaRPr lang="en-GB" dirty="0"/>
              </a:p>
            </p:txBody>
          </p:sp>
          <p:cxnSp>
            <p:nvCxnSpPr>
              <p:cNvPr id="15" name="Straight Arrow Connector 14"/>
              <p:cNvCxnSpPr/>
              <p:nvPr/>
            </p:nvCxnSpPr>
            <p:spPr>
              <a:xfrm>
                <a:off x="1339143" y="1690688"/>
                <a:ext cx="1" cy="1413756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stealth"/>
                <a:tailEnd type="stealt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0" name="TextBox 19"/>
              <p:cNvSpPr txBox="1"/>
              <p:nvPr/>
            </p:nvSpPr>
            <p:spPr>
              <a:xfrm rot="16200000">
                <a:off x="910178" y="2212896"/>
                <a:ext cx="67839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dirty="0" smtClean="0"/>
                  <a:t>D400</a:t>
                </a:r>
                <a:endParaRPr lang="en-GB" dirty="0"/>
              </a:p>
            </p:txBody>
          </p:sp>
          <p:sp>
            <p:nvSpPr>
              <p:cNvPr id="22" name="TextBox 21"/>
              <p:cNvSpPr txBox="1"/>
              <p:nvPr/>
            </p:nvSpPr>
            <p:spPr>
              <a:xfrm>
                <a:off x="1822264" y="3275345"/>
                <a:ext cx="202491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dirty="0" smtClean="0"/>
                  <a:t>L = 5 x 214 + 2*</a:t>
                </a:r>
                <a:r>
                  <a:rPr lang="en-GB" dirty="0" err="1" smtClean="0"/>
                  <a:t>Lbp</a:t>
                </a:r>
                <a:r>
                  <a:rPr lang="en-GB" dirty="0" smtClean="0"/>
                  <a:t> </a:t>
                </a:r>
                <a:endParaRPr lang="en-GB" dirty="0"/>
              </a:p>
            </p:txBody>
          </p:sp>
          <p:cxnSp>
            <p:nvCxnSpPr>
              <p:cNvPr id="23" name="Straight Arrow Connector 22"/>
              <p:cNvCxnSpPr/>
              <p:nvPr/>
            </p:nvCxnSpPr>
            <p:spPr>
              <a:xfrm flipH="1">
                <a:off x="499531" y="3275345"/>
                <a:ext cx="4196643" cy="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stealth"/>
                <a:tailEnd type="stealt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2" name="TextBox 41"/>
            <p:cNvSpPr txBox="1"/>
            <p:nvPr/>
          </p:nvSpPr>
          <p:spPr>
            <a:xfrm>
              <a:off x="423138" y="1335121"/>
              <a:ext cx="289194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SPL beta=1 cavity: f=704MHz</a:t>
              </a:r>
              <a:endParaRPr lang="en-GB" dirty="0"/>
            </a:p>
          </p:txBody>
        </p:sp>
      </p:grpSp>
      <p:sp>
        <p:nvSpPr>
          <p:cNvPr id="43" name="TextBox 42"/>
          <p:cNvSpPr txBox="1"/>
          <p:nvPr/>
        </p:nvSpPr>
        <p:spPr>
          <a:xfrm>
            <a:off x="6582688" y="668725"/>
            <a:ext cx="25240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TM210 cavity: f=800MHz</a:t>
            </a:r>
            <a:endParaRPr lang="en-GB" dirty="0"/>
          </a:p>
        </p:txBody>
      </p:sp>
      <p:sp>
        <p:nvSpPr>
          <p:cNvPr id="45" name="Rectangle 44"/>
          <p:cNvSpPr/>
          <p:nvPr/>
        </p:nvSpPr>
        <p:spPr>
          <a:xfrm>
            <a:off x="6658997" y="2097717"/>
            <a:ext cx="491514" cy="54186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TextBox 47"/>
          <p:cNvSpPr txBox="1"/>
          <p:nvPr/>
        </p:nvSpPr>
        <p:spPr>
          <a:xfrm rot="16200000">
            <a:off x="7149512" y="2208748"/>
            <a:ext cx="6730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D650</a:t>
            </a:r>
            <a:endParaRPr lang="en-GB" dirty="0"/>
          </a:p>
        </p:txBody>
      </p:sp>
      <p:sp>
        <p:nvSpPr>
          <p:cNvPr id="51" name="Oval 50"/>
          <p:cNvSpPr/>
          <p:nvPr/>
        </p:nvSpPr>
        <p:spPr>
          <a:xfrm>
            <a:off x="10453154" y="2077678"/>
            <a:ext cx="488677" cy="52360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2" name="Right Arrow 51"/>
          <p:cNvSpPr/>
          <p:nvPr/>
        </p:nvSpPr>
        <p:spPr>
          <a:xfrm rot="13342151">
            <a:off x="9398657" y="1244645"/>
            <a:ext cx="862275" cy="56517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HOM</a:t>
            </a:r>
            <a:endParaRPr lang="en-GB" dirty="0"/>
          </a:p>
        </p:txBody>
      </p:sp>
      <p:sp>
        <p:nvSpPr>
          <p:cNvPr id="53" name="Right Arrow 52"/>
          <p:cNvSpPr/>
          <p:nvPr/>
        </p:nvSpPr>
        <p:spPr>
          <a:xfrm rot="18588288">
            <a:off x="9540457" y="2869114"/>
            <a:ext cx="862275" cy="56517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tuner</a:t>
            </a:r>
            <a:endParaRPr lang="en-GB" dirty="0"/>
          </a:p>
        </p:txBody>
      </p:sp>
      <p:cxnSp>
        <p:nvCxnSpPr>
          <p:cNvPr id="58" name="Straight Arrow Connector 57"/>
          <p:cNvCxnSpPr/>
          <p:nvPr/>
        </p:nvCxnSpPr>
        <p:spPr>
          <a:xfrm>
            <a:off x="6437065" y="2089103"/>
            <a:ext cx="3492" cy="550480"/>
          </a:xfrm>
          <a:prstGeom prst="straightConnector1">
            <a:avLst/>
          </a:prstGeom>
          <a:ln>
            <a:solidFill>
              <a:schemeClr val="tx1"/>
            </a:solidFill>
            <a:headEnd type="stealth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TextBox 59"/>
          <p:cNvSpPr txBox="1"/>
          <p:nvPr/>
        </p:nvSpPr>
        <p:spPr>
          <a:xfrm rot="16200000">
            <a:off x="5937843" y="2154812"/>
            <a:ext cx="6730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err="1" smtClean="0"/>
              <a:t>Dbp</a:t>
            </a:r>
            <a:endParaRPr lang="en-GB" dirty="0"/>
          </a:p>
        </p:txBody>
      </p:sp>
      <p:sp>
        <p:nvSpPr>
          <p:cNvPr id="61" name="TextBox 60"/>
          <p:cNvSpPr txBox="1"/>
          <p:nvPr/>
        </p:nvSpPr>
        <p:spPr>
          <a:xfrm>
            <a:off x="499531" y="4251523"/>
            <a:ext cx="3028393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Material Surface: </a:t>
            </a:r>
          </a:p>
          <a:p>
            <a:r>
              <a:rPr lang="en-GB" dirty="0" smtClean="0"/>
              <a:t>S ~ 5 x </a:t>
            </a:r>
            <a:r>
              <a:rPr lang="en-GB" dirty="0" err="1" smtClean="0"/>
              <a:t>Scell</a:t>
            </a:r>
            <a:r>
              <a:rPr lang="en-GB" dirty="0" smtClean="0"/>
              <a:t>                + 2 x </a:t>
            </a:r>
            <a:r>
              <a:rPr lang="en-GB" dirty="0" err="1" smtClean="0"/>
              <a:t>Sbp</a:t>
            </a:r>
            <a:r>
              <a:rPr lang="en-GB" dirty="0" smtClean="0"/>
              <a:t> </a:t>
            </a:r>
          </a:p>
          <a:p>
            <a:r>
              <a:rPr lang="en-GB" dirty="0"/>
              <a:t> </a:t>
            </a:r>
            <a:r>
              <a:rPr lang="en-GB" dirty="0" smtClean="0"/>
              <a:t>  ~ 5 x </a:t>
            </a:r>
            <a:r>
              <a:rPr lang="el-GR" dirty="0" smtClean="0"/>
              <a:t>π</a:t>
            </a:r>
            <a:r>
              <a:rPr lang="en-GB" dirty="0" smtClean="0"/>
              <a:t>(</a:t>
            </a:r>
            <a:r>
              <a:rPr lang="en-GB" dirty="0" err="1" smtClean="0"/>
              <a:t>Dc+Lc</a:t>
            </a:r>
            <a:r>
              <a:rPr lang="en-GB" dirty="0" smtClean="0"/>
              <a:t>)</a:t>
            </a:r>
            <a:r>
              <a:rPr lang="en-GB" baseline="30000" dirty="0" smtClean="0"/>
              <a:t>2</a:t>
            </a:r>
            <a:r>
              <a:rPr lang="en-GB" dirty="0" smtClean="0"/>
              <a:t>/2   + 0</a:t>
            </a:r>
          </a:p>
          <a:p>
            <a:r>
              <a:rPr lang="en-GB" dirty="0" smtClean="0"/>
              <a:t>   ~ 5 x </a:t>
            </a:r>
            <a:r>
              <a:rPr lang="el-GR" dirty="0" smtClean="0"/>
              <a:t>π</a:t>
            </a:r>
            <a:r>
              <a:rPr lang="en-GB" dirty="0" smtClean="0"/>
              <a:t>(0.4+0.214)</a:t>
            </a:r>
            <a:r>
              <a:rPr lang="en-GB" baseline="30000" dirty="0" smtClean="0"/>
              <a:t>2</a:t>
            </a:r>
            <a:r>
              <a:rPr lang="en-GB" dirty="0" smtClean="0"/>
              <a:t>/2 ~ 3 m</a:t>
            </a:r>
            <a:r>
              <a:rPr lang="en-GB" baseline="30000" dirty="0" smtClean="0"/>
              <a:t>2</a:t>
            </a:r>
            <a:r>
              <a:rPr lang="en-GB" dirty="0" smtClean="0"/>
              <a:t> </a:t>
            </a:r>
          </a:p>
          <a:p>
            <a:endParaRPr lang="en-GB" dirty="0" smtClean="0"/>
          </a:p>
          <a:p>
            <a:r>
              <a:rPr lang="en-GB" dirty="0" smtClean="0"/>
              <a:t>Cost: 80k / 3m</a:t>
            </a:r>
            <a:r>
              <a:rPr lang="en-GB" baseline="30000" dirty="0" smtClean="0"/>
              <a:t>2</a:t>
            </a:r>
            <a:r>
              <a:rPr lang="en-GB" dirty="0" smtClean="0"/>
              <a:t> ~ 27k/m</a:t>
            </a:r>
            <a:r>
              <a:rPr lang="en-GB" baseline="30000" dirty="0" smtClean="0"/>
              <a:t>2</a:t>
            </a:r>
            <a:r>
              <a:rPr lang="en-GB" dirty="0" smtClean="0"/>
              <a:t>  </a:t>
            </a:r>
            <a:endParaRPr lang="en-GB" baseline="30000" dirty="0" smtClean="0"/>
          </a:p>
        </p:txBody>
      </p:sp>
      <p:sp>
        <p:nvSpPr>
          <p:cNvPr id="62" name="TextBox 61"/>
          <p:cNvSpPr txBox="1"/>
          <p:nvPr/>
        </p:nvSpPr>
        <p:spPr>
          <a:xfrm>
            <a:off x="5367582" y="4276307"/>
            <a:ext cx="4386778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Material Surface: ~1/f</a:t>
            </a:r>
            <a:r>
              <a:rPr lang="en-GB" baseline="30000" dirty="0" smtClean="0"/>
              <a:t>2</a:t>
            </a:r>
            <a:endParaRPr lang="en-GB" dirty="0" smtClean="0"/>
          </a:p>
          <a:p>
            <a:r>
              <a:rPr lang="en-GB" dirty="0" smtClean="0"/>
              <a:t>S ~ 1 x </a:t>
            </a:r>
            <a:r>
              <a:rPr lang="en-GB" dirty="0" err="1" smtClean="0"/>
              <a:t>Scell</a:t>
            </a:r>
            <a:r>
              <a:rPr lang="en-GB" dirty="0" smtClean="0"/>
              <a:t>          + 2 x </a:t>
            </a:r>
            <a:r>
              <a:rPr lang="en-GB" dirty="0" err="1" smtClean="0"/>
              <a:t>Sbp</a:t>
            </a:r>
            <a:r>
              <a:rPr lang="en-GB" dirty="0" smtClean="0"/>
              <a:t> </a:t>
            </a:r>
          </a:p>
          <a:p>
            <a:r>
              <a:rPr lang="en-GB" dirty="0"/>
              <a:t> </a:t>
            </a:r>
            <a:r>
              <a:rPr lang="en-GB" dirty="0" smtClean="0"/>
              <a:t>  ~ </a:t>
            </a:r>
            <a:r>
              <a:rPr lang="el-GR" dirty="0" smtClean="0"/>
              <a:t>π</a:t>
            </a:r>
            <a:r>
              <a:rPr lang="en-GB" dirty="0" smtClean="0"/>
              <a:t>(</a:t>
            </a:r>
            <a:r>
              <a:rPr lang="en-GB" dirty="0" err="1" smtClean="0"/>
              <a:t>Dc+Lc</a:t>
            </a:r>
            <a:r>
              <a:rPr lang="en-GB" dirty="0" smtClean="0"/>
              <a:t>)</a:t>
            </a:r>
            <a:r>
              <a:rPr lang="en-GB" baseline="30000" dirty="0" smtClean="0"/>
              <a:t>2</a:t>
            </a:r>
            <a:r>
              <a:rPr lang="en-GB" dirty="0" smtClean="0"/>
              <a:t>/2   + 2 x </a:t>
            </a:r>
            <a:r>
              <a:rPr lang="el-GR" dirty="0" smtClean="0"/>
              <a:t>π</a:t>
            </a:r>
            <a:r>
              <a:rPr lang="en-GB" dirty="0" smtClean="0"/>
              <a:t>Dbp</a:t>
            </a:r>
            <a:r>
              <a:rPr lang="en-GB" baseline="30000" dirty="0" smtClean="0"/>
              <a:t>2</a:t>
            </a:r>
            <a:endParaRPr lang="en-GB" dirty="0" smtClean="0"/>
          </a:p>
          <a:p>
            <a:r>
              <a:rPr lang="en-GB" dirty="0" smtClean="0"/>
              <a:t>   ~ </a:t>
            </a:r>
            <a:r>
              <a:rPr lang="el-GR" dirty="0" smtClean="0"/>
              <a:t>π</a:t>
            </a:r>
            <a:r>
              <a:rPr lang="en-GB" dirty="0" smtClean="0"/>
              <a:t>(0.65+0.2)</a:t>
            </a:r>
            <a:r>
              <a:rPr lang="en-GB" baseline="30000" dirty="0" smtClean="0"/>
              <a:t>2</a:t>
            </a:r>
            <a:r>
              <a:rPr lang="en-GB" dirty="0" smtClean="0"/>
              <a:t>/2 + 8</a:t>
            </a:r>
            <a:r>
              <a:rPr lang="el-GR" dirty="0" smtClean="0"/>
              <a:t>π</a:t>
            </a:r>
            <a:r>
              <a:rPr lang="en-GB" dirty="0" smtClean="0"/>
              <a:t>Rbp</a:t>
            </a:r>
            <a:r>
              <a:rPr lang="en-GB" baseline="30000" dirty="0" smtClean="0"/>
              <a:t>2</a:t>
            </a:r>
            <a:r>
              <a:rPr lang="en-GB" dirty="0" smtClean="0"/>
              <a:t> </a:t>
            </a:r>
          </a:p>
          <a:p>
            <a:r>
              <a:rPr lang="en-GB" dirty="0"/>
              <a:t> </a:t>
            </a:r>
            <a:r>
              <a:rPr lang="en-GB" dirty="0" smtClean="0"/>
              <a:t>  ~ 1.1 + 8</a:t>
            </a:r>
            <a:r>
              <a:rPr lang="el-GR" dirty="0" smtClean="0"/>
              <a:t>π</a:t>
            </a:r>
            <a:r>
              <a:rPr lang="en-GB" dirty="0" smtClean="0"/>
              <a:t>Rbp</a:t>
            </a:r>
            <a:r>
              <a:rPr lang="en-GB" baseline="30000" dirty="0" smtClean="0"/>
              <a:t>2</a:t>
            </a:r>
            <a:r>
              <a:rPr lang="en-GB" dirty="0" smtClean="0"/>
              <a:t> m</a:t>
            </a:r>
            <a:r>
              <a:rPr lang="en-GB" baseline="30000" dirty="0" smtClean="0"/>
              <a:t>2</a:t>
            </a:r>
            <a:r>
              <a:rPr lang="en-GB" dirty="0" smtClean="0"/>
              <a:t> </a:t>
            </a:r>
          </a:p>
          <a:p>
            <a:r>
              <a:rPr lang="en-GB" b="1" dirty="0"/>
              <a:t>Cost: 30 + 670Rbp</a:t>
            </a:r>
            <a:r>
              <a:rPr lang="en-GB" b="1" baseline="30000" dirty="0"/>
              <a:t>2</a:t>
            </a:r>
            <a:r>
              <a:rPr lang="en-GB" b="1" dirty="0"/>
              <a:t> </a:t>
            </a:r>
            <a:r>
              <a:rPr lang="en-GB" b="1" dirty="0" err="1"/>
              <a:t>kCHF</a:t>
            </a:r>
            <a:r>
              <a:rPr lang="en-GB" b="1" dirty="0"/>
              <a:t> (</a:t>
            </a:r>
            <a:r>
              <a:rPr lang="en-GB" b="1" dirty="0" err="1"/>
              <a:t>Rbp</a:t>
            </a:r>
            <a:r>
              <a:rPr lang="en-GB" b="1" dirty="0"/>
              <a:t>[m]); </a:t>
            </a:r>
            <a:r>
              <a:rPr lang="en-GB" b="1" dirty="0" smtClean="0"/>
              <a:t>800 MHz</a:t>
            </a:r>
          </a:p>
        </p:txBody>
      </p:sp>
      <p:sp>
        <p:nvSpPr>
          <p:cNvPr id="63" name="TextBox 62"/>
          <p:cNvSpPr txBox="1"/>
          <p:nvPr/>
        </p:nvSpPr>
        <p:spPr>
          <a:xfrm>
            <a:off x="499531" y="3882192"/>
            <a:ext cx="16513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u="sng" dirty="0" smtClean="0"/>
              <a:t>Material cost:</a:t>
            </a:r>
            <a:endParaRPr lang="en-GB" sz="2000" b="1" u="sng" dirty="0"/>
          </a:p>
        </p:txBody>
      </p:sp>
      <p:sp>
        <p:nvSpPr>
          <p:cNvPr id="64" name="TextBox 63"/>
          <p:cNvSpPr txBox="1"/>
          <p:nvPr/>
        </p:nvSpPr>
        <p:spPr>
          <a:xfrm>
            <a:off x="499530" y="6212585"/>
            <a:ext cx="1180002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u="sng" dirty="0" smtClean="0"/>
              <a:t>Fabrication cost:</a:t>
            </a:r>
            <a:r>
              <a:rPr lang="en-GB" sz="2000" b="1" dirty="0" smtClean="0"/>
              <a:t> Assumed to be close to that one of SPL: 300+150k for the first cavity, 100k for each next one </a:t>
            </a:r>
            <a:endParaRPr lang="en-GB" sz="2000" b="1" dirty="0"/>
          </a:p>
        </p:txBody>
      </p:sp>
      <p:sp>
        <p:nvSpPr>
          <p:cNvPr id="65" name="TextBox 64"/>
          <p:cNvSpPr txBox="1"/>
          <p:nvPr/>
        </p:nvSpPr>
        <p:spPr>
          <a:xfrm>
            <a:off x="10216975" y="3480448"/>
            <a:ext cx="1013419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u="sng" dirty="0" smtClean="0"/>
              <a:t>1 cavity:</a:t>
            </a:r>
          </a:p>
          <a:p>
            <a:r>
              <a:rPr lang="en-GB" dirty="0" smtClean="0"/>
              <a:t>1 FPC</a:t>
            </a:r>
          </a:p>
          <a:p>
            <a:r>
              <a:rPr lang="en-GB" dirty="0" smtClean="0"/>
              <a:t>1 Tuner</a:t>
            </a:r>
          </a:p>
          <a:p>
            <a:r>
              <a:rPr lang="en-GB" dirty="0" smtClean="0"/>
              <a:t>2 HOMs</a:t>
            </a:r>
          </a:p>
          <a:p>
            <a:r>
              <a:rPr lang="en-GB" dirty="0" smtClean="0"/>
              <a:t>-------</a:t>
            </a:r>
          </a:p>
          <a:p>
            <a:r>
              <a:rPr lang="en-GB" b="1" dirty="0" smtClean="0"/>
              <a:t>210kCHF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182690791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Cryostat cost model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838199" y="1416509"/>
            <a:ext cx="5754511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t"/>
            <a:r>
              <a:rPr lang="en-GB" b="1" dirty="0" smtClean="0"/>
              <a:t>Parametrization is based on SPL series (design report)</a:t>
            </a:r>
            <a:r>
              <a:rPr lang="en-GB" dirty="0" smtClean="0"/>
              <a:t>:</a:t>
            </a:r>
          </a:p>
          <a:p>
            <a:pPr fontAlgn="t"/>
            <a:r>
              <a:rPr lang="en-GB" dirty="0" smtClean="0"/>
              <a:t>Cryostat </a:t>
            </a:r>
            <a:r>
              <a:rPr lang="en-GB" dirty="0"/>
              <a:t>beta=1, 8 cavities, 12 m  </a:t>
            </a:r>
            <a:r>
              <a:rPr lang="en-GB" dirty="0" smtClean="0"/>
              <a:t>         450+36 </a:t>
            </a:r>
            <a:r>
              <a:rPr lang="en-GB" dirty="0" err="1" smtClean="0"/>
              <a:t>kCHF</a:t>
            </a:r>
            <a:endParaRPr lang="en-GB" dirty="0"/>
          </a:p>
          <a:p>
            <a:pPr fontAlgn="t"/>
            <a:r>
              <a:rPr lang="en-GB" dirty="0"/>
              <a:t>Cryostat beta=0.65, 3 cavities, </a:t>
            </a:r>
            <a:r>
              <a:rPr lang="en-GB" dirty="0" smtClean="0"/>
              <a:t>4.5 </a:t>
            </a:r>
            <a:r>
              <a:rPr lang="en-GB" dirty="0"/>
              <a:t>m  </a:t>
            </a:r>
            <a:r>
              <a:rPr lang="en-GB" dirty="0" smtClean="0"/>
              <a:t>  300+36 </a:t>
            </a:r>
            <a:r>
              <a:rPr lang="en-GB" dirty="0" err="1" smtClean="0"/>
              <a:t>kCHF</a:t>
            </a:r>
            <a:endParaRPr lang="en-GB" dirty="0" smtClean="0"/>
          </a:p>
          <a:p>
            <a:pPr fontAlgn="t"/>
            <a:r>
              <a:rPr lang="en-GB" b="1" dirty="0" smtClean="0"/>
              <a:t>C1 = 150k / 7.5m / 0.4m </a:t>
            </a:r>
          </a:p>
          <a:p>
            <a:pPr fontAlgn="t"/>
            <a:r>
              <a:rPr lang="en-GB" b="1" dirty="0"/>
              <a:t> </a:t>
            </a:r>
            <a:r>
              <a:rPr lang="en-GB" b="1" dirty="0" smtClean="0"/>
              <a:t>     = 50 </a:t>
            </a:r>
            <a:r>
              <a:rPr lang="en-GB" b="1" dirty="0" err="1" smtClean="0"/>
              <a:t>kCHF</a:t>
            </a:r>
            <a:r>
              <a:rPr lang="en-GB" b="1" dirty="0" smtClean="0"/>
              <a:t>/m/m                  - material dominated</a:t>
            </a:r>
          </a:p>
          <a:p>
            <a:pPr fontAlgn="t"/>
            <a:r>
              <a:rPr lang="en-GB" b="1" dirty="0" smtClean="0"/>
              <a:t>C0 = 210k + 36k   ~250 </a:t>
            </a:r>
            <a:r>
              <a:rPr lang="en-GB" b="1" dirty="0" err="1" smtClean="0"/>
              <a:t>kCHF</a:t>
            </a:r>
            <a:r>
              <a:rPr lang="en-GB" b="1" dirty="0" smtClean="0"/>
              <a:t>  - fabrication dominated</a:t>
            </a:r>
          </a:p>
          <a:p>
            <a:pPr fontAlgn="t"/>
            <a:endParaRPr lang="en-GB" dirty="0" smtClean="0"/>
          </a:p>
          <a:p>
            <a:pPr fontAlgn="t"/>
            <a:r>
              <a:rPr lang="en-GB" b="1" dirty="0" smtClean="0"/>
              <a:t>BUT</a:t>
            </a:r>
            <a:endParaRPr lang="en-GB" b="1" dirty="0"/>
          </a:p>
          <a:p>
            <a:pPr fontAlgn="t"/>
            <a:endParaRPr lang="en-GB" dirty="0" smtClean="0"/>
          </a:p>
          <a:p>
            <a:pPr fontAlgn="t"/>
            <a:r>
              <a:rPr lang="en-GB" b="1" dirty="0" smtClean="0"/>
              <a:t>Absolut value is based on the SPL 6m short proto cost</a:t>
            </a:r>
            <a:r>
              <a:rPr lang="en-GB" dirty="0" smtClean="0"/>
              <a:t>, which is </a:t>
            </a:r>
            <a:r>
              <a:rPr lang="en-GB" b="1" dirty="0" smtClean="0"/>
              <a:t>factor 4 higher </a:t>
            </a:r>
            <a:r>
              <a:rPr lang="en-GB" dirty="0" smtClean="0"/>
              <a:t>than the SPL DR prediction : </a:t>
            </a:r>
          </a:p>
          <a:p>
            <a:pPr fontAlgn="t"/>
            <a:r>
              <a:rPr lang="en-GB" dirty="0" smtClean="0"/>
              <a:t>C0+C1*L*Dc = 250k + 6m*20k/m = 370 </a:t>
            </a:r>
            <a:r>
              <a:rPr lang="en-GB" dirty="0" err="1" smtClean="0"/>
              <a:t>kCHF</a:t>
            </a:r>
            <a:r>
              <a:rPr lang="en-GB" dirty="0"/>
              <a:t> </a:t>
            </a:r>
            <a:r>
              <a:rPr lang="en-GB" dirty="0" smtClean="0"/>
              <a:t>&lt; 1500 </a:t>
            </a:r>
            <a:r>
              <a:rPr lang="en-GB" dirty="0" err="1" smtClean="0"/>
              <a:t>kCHF</a:t>
            </a:r>
            <a:r>
              <a:rPr lang="en-GB" dirty="0" smtClean="0"/>
              <a:t> </a:t>
            </a:r>
          </a:p>
          <a:p>
            <a:pPr fontAlgn="t"/>
            <a:r>
              <a:rPr lang="en-GB" dirty="0" smtClean="0"/>
              <a:t>For RF quad system there will be only 2 </a:t>
            </a:r>
            <a:r>
              <a:rPr lang="en-GB" dirty="0" err="1" smtClean="0"/>
              <a:t>cryo</a:t>
            </a:r>
            <a:r>
              <a:rPr lang="en-GB" dirty="0" smtClean="0"/>
              <a:t>-modules. :</a:t>
            </a:r>
          </a:p>
          <a:p>
            <a:pPr marL="285750" indent="-285750" fontAlgn="t">
              <a:buFont typeface="Arial" panose="020B0604020202020204" pitchFamily="34" charset="0"/>
              <a:buChar char="•"/>
            </a:pPr>
            <a:r>
              <a:rPr lang="en-GB" b="1" dirty="0" smtClean="0"/>
              <a:t>Factor 4 will be used for fabrication + material cost with respect to the model</a:t>
            </a:r>
          </a:p>
          <a:p>
            <a:pPr marL="285750" indent="-285750" fontAlgn="t">
              <a:buFont typeface="Arial" panose="020B0604020202020204" pitchFamily="34" charset="0"/>
              <a:buChar char="•"/>
            </a:pPr>
            <a:r>
              <a:rPr lang="en-GB" b="1" dirty="0" smtClean="0"/>
              <a:t>Design + tolling cost is </a:t>
            </a:r>
            <a:r>
              <a:rPr lang="en-GB" b="1" dirty="0" err="1" smtClean="0"/>
              <a:t>devided</a:t>
            </a:r>
            <a:r>
              <a:rPr lang="en-GB" b="1" dirty="0" smtClean="0"/>
              <a:t> by number of </a:t>
            </a:r>
            <a:r>
              <a:rPr lang="en-GB" b="1" dirty="0" err="1" smtClean="0"/>
              <a:t>cryomodules</a:t>
            </a:r>
            <a:r>
              <a:rPr lang="en-GB" b="1" dirty="0" smtClean="0"/>
              <a:t> (2): (500+700)/2=600kCHF per cryostat</a:t>
            </a:r>
            <a:endParaRPr lang="en-GB" b="1" dirty="0"/>
          </a:p>
          <a:p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6831605" y="2061429"/>
            <a:ext cx="272196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 smtClean="0"/>
              <a:t>Cost = C0 + C1*L*Dc</a:t>
            </a:r>
            <a:endParaRPr lang="en-GB" sz="24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6831605" y="2893836"/>
            <a:ext cx="4985404" cy="2677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 smtClean="0"/>
              <a:t>Cost = 1600k + 200k/m/m * L * 0.65m</a:t>
            </a:r>
          </a:p>
          <a:p>
            <a:r>
              <a:rPr lang="en-GB" sz="2400" b="1" dirty="0"/>
              <a:t> </a:t>
            </a:r>
            <a:r>
              <a:rPr lang="en-GB" sz="2400" b="1" dirty="0" smtClean="0"/>
              <a:t>        = 1600k + 130k/m * L</a:t>
            </a:r>
          </a:p>
          <a:p>
            <a:r>
              <a:rPr lang="en-GB" sz="2400" b="1" dirty="0" smtClean="0"/>
              <a:t>         = 1600k + 130k/m * </a:t>
            </a:r>
            <a:r>
              <a:rPr lang="en-GB" sz="2400" b="1" dirty="0" err="1" smtClean="0"/>
              <a:t>Lcav</a:t>
            </a:r>
            <a:r>
              <a:rPr lang="en-GB" sz="2400" b="1" dirty="0" smtClean="0"/>
              <a:t> * </a:t>
            </a:r>
            <a:r>
              <a:rPr lang="en-GB" sz="2400" b="1" dirty="0" err="1" smtClean="0"/>
              <a:t>Ncav</a:t>
            </a:r>
            <a:endParaRPr lang="en-GB" sz="2400" b="1" dirty="0" smtClean="0"/>
          </a:p>
          <a:p>
            <a:endParaRPr lang="en-GB" sz="2400" b="1" dirty="0"/>
          </a:p>
          <a:p>
            <a:r>
              <a:rPr lang="en-GB" sz="2400" b="1" dirty="0" smtClean="0"/>
              <a:t>Limit:</a:t>
            </a:r>
          </a:p>
          <a:p>
            <a:r>
              <a:rPr lang="en-GB" sz="2400" dirty="0" smtClean="0"/>
              <a:t>L &lt; 10 m , see layout in IR4 =&gt;</a:t>
            </a:r>
          </a:p>
          <a:p>
            <a:r>
              <a:rPr lang="en-GB" sz="2400" dirty="0" smtClean="0"/>
              <a:t>Cost &lt; 2300 </a:t>
            </a:r>
            <a:r>
              <a:rPr lang="en-GB" sz="2400" dirty="0" err="1" smtClean="0"/>
              <a:t>kCHF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283616536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Total cost estimate per </a:t>
            </a:r>
            <a:r>
              <a:rPr lang="en-GB" dirty="0" smtClean="0"/>
              <a:t>beam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7752644" cy="4351338"/>
          </a:xfrm>
        </p:spPr>
        <p:txBody>
          <a:bodyPr>
            <a:normAutofit fontScale="92500" lnSpcReduction="10000"/>
          </a:bodyPr>
          <a:lstStyle/>
          <a:p>
            <a:r>
              <a:rPr lang="en-GB" dirty="0" smtClean="0"/>
              <a:t>Total cost of RF system:</a:t>
            </a:r>
          </a:p>
          <a:p>
            <a:pPr lvl="1"/>
            <a:r>
              <a:rPr lang="en-GB" dirty="0" err="1" smtClean="0"/>
              <a:t>Ctot</a:t>
            </a:r>
            <a:r>
              <a:rPr lang="en-GB" dirty="0" smtClean="0"/>
              <a:t> = </a:t>
            </a:r>
            <a:r>
              <a:rPr lang="en-GB" dirty="0" err="1" smtClean="0"/>
              <a:t>Ccry</a:t>
            </a:r>
            <a:r>
              <a:rPr lang="en-GB" dirty="0" smtClean="0"/>
              <a:t> + [Ccav0 + Ccav1*</a:t>
            </a:r>
            <a:r>
              <a:rPr lang="en-GB" dirty="0" err="1" smtClean="0"/>
              <a:t>Ncav</a:t>
            </a:r>
            <a:r>
              <a:rPr lang="en-GB" dirty="0" smtClean="0"/>
              <a:t>] + CRF*</a:t>
            </a:r>
            <a:r>
              <a:rPr lang="en-GB" dirty="0" err="1" smtClean="0"/>
              <a:t>Ncav</a:t>
            </a:r>
            <a:r>
              <a:rPr lang="en-GB" dirty="0" smtClean="0"/>
              <a:t>; </a:t>
            </a:r>
          </a:p>
          <a:p>
            <a:pPr lvl="1"/>
            <a:r>
              <a:rPr lang="en-GB" b="1" dirty="0" err="1" smtClean="0"/>
              <a:t>Ncav</a:t>
            </a:r>
            <a:r>
              <a:rPr lang="en-GB" b="1" dirty="0" smtClean="0"/>
              <a:t> = f(</a:t>
            </a:r>
            <a:r>
              <a:rPr lang="en-GB" b="1" dirty="0" err="1" smtClean="0"/>
              <a:t>Rbp</a:t>
            </a:r>
            <a:r>
              <a:rPr lang="en-GB" b="1" dirty="0" smtClean="0"/>
              <a:t>) due to RF design</a:t>
            </a:r>
          </a:p>
          <a:p>
            <a:r>
              <a:rPr lang="en-GB" dirty="0" smtClean="0"/>
              <a:t>Cryostat cost:</a:t>
            </a:r>
          </a:p>
          <a:p>
            <a:pPr lvl="1"/>
            <a:r>
              <a:rPr lang="en-GB" dirty="0" err="1" smtClean="0"/>
              <a:t>Ccry</a:t>
            </a:r>
            <a:r>
              <a:rPr lang="en-GB" dirty="0" smtClean="0"/>
              <a:t> = 1600k + 130k/m * </a:t>
            </a:r>
            <a:r>
              <a:rPr lang="en-GB" dirty="0" err="1" smtClean="0"/>
              <a:t>Lcav</a:t>
            </a:r>
            <a:r>
              <a:rPr lang="en-GB" dirty="0" smtClean="0"/>
              <a:t> * </a:t>
            </a:r>
            <a:r>
              <a:rPr lang="en-GB" dirty="0" err="1" smtClean="0"/>
              <a:t>Ncav</a:t>
            </a:r>
            <a:r>
              <a:rPr lang="en-GB" dirty="0" smtClean="0"/>
              <a:t>; </a:t>
            </a:r>
          </a:p>
          <a:p>
            <a:pPr lvl="1"/>
            <a:r>
              <a:rPr lang="en-GB" dirty="0" err="1" smtClean="0"/>
              <a:t>Lcav</a:t>
            </a:r>
            <a:r>
              <a:rPr lang="en-GB" dirty="0" smtClean="0"/>
              <a:t> = </a:t>
            </a:r>
            <a:r>
              <a:rPr lang="en-GB" dirty="0" err="1" smtClean="0"/>
              <a:t>Lc</a:t>
            </a:r>
            <a:r>
              <a:rPr lang="en-GB" dirty="0" smtClean="0"/>
              <a:t> + 2Lbp = </a:t>
            </a:r>
            <a:r>
              <a:rPr lang="en-GB" dirty="0" err="1" smtClean="0"/>
              <a:t>Lc</a:t>
            </a:r>
            <a:r>
              <a:rPr lang="en-GB" dirty="0" smtClean="0"/>
              <a:t> + 4Rbp = 0.2m + 4Rbp</a:t>
            </a:r>
          </a:p>
          <a:p>
            <a:r>
              <a:rPr lang="en-GB" dirty="0" smtClean="0"/>
              <a:t>Cost of the cavities</a:t>
            </a:r>
          </a:p>
          <a:p>
            <a:pPr lvl="1"/>
            <a:r>
              <a:rPr lang="en-GB" dirty="0" smtClean="0"/>
              <a:t>Ccav0 = 300k + 50k (design + tooling cost)</a:t>
            </a:r>
          </a:p>
          <a:p>
            <a:pPr lvl="1"/>
            <a:r>
              <a:rPr lang="en-GB" dirty="0" smtClean="0"/>
              <a:t>Ccav1 = 100k + 30k + 670Rbp</a:t>
            </a:r>
            <a:r>
              <a:rPr lang="en-GB" baseline="30000" dirty="0" smtClean="0"/>
              <a:t>2</a:t>
            </a:r>
            <a:r>
              <a:rPr lang="en-GB" dirty="0" smtClean="0"/>
              <a:t> k/m</a:t>
            </a:r>
            <a:r>
              <a:rPr lang="en-GB" baseline="30000" dirty="0" smtClean="0"/>
              <a:t>2</a:t>
            </a:r>
            <a:r>
              <a:rPr lang="en-GB" dirty="0"/>
              <a:t> </a:t>
            </a:r>
            <a:r>
              <a:rPr lang="en-GB" dirty="0" smtClean="0"/>
              <a:t>+ 210k; </a:t>
            </a:r>
          </a:p>
          <a:p>
            <a:r>
              <a:rPr lang="en-GB" dirty="0" smtClean="0"/>
              <a:t>Cost of RF power:</a:t>
            </a:r>
          </a:p>
          <a:p>
            <a:pPr lvl="1"/>
            <a:r>
              <a:rPr lang="en-GB" dirty="0" smtClean="0"/>
              <a:t>CRF = 400k (IOT based)</a:t>
            </a:r>
            <a:endParaRPr lang="en-GB" dirty="0"/>
          </a:p>
          <a:p>
            <a:endParaRPr lang="en-GB" dirty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9163327" y="1739136"/>
            <a:ext cx="2441651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u="sng" dirty="0" smtClean="0"/>
              <a:t>Cost includes: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design,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tooling,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material,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fabrication</a:t>
            </a:r>
          </a:p>
          <a:p>
            <a:r>
              <a:rPr lang="en-GB" u="sng" dirty="0" smtClean="0"/>
              <a:t>It does not include: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infrastructure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 smtClean="0"/>
              <a:t>electricity,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 smtClean="0"/>
              <a:t>controls,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 smtClean="0"/>
              <a:t>vacuum,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 smtClean="0"/>
              <a:t>cryogenics,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installation,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Testing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err="1" smtClean="0"/>
              <a:t>comissioning</a:t>
            </a:r>
            <a:r>
              <a:rPr lang="en-GB" dirty="0" smtClean="0"/>
              <a:t>,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….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7165528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10206" y="3324187"/>
            <a:ext cx="5462958" cy="3215179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66153" y="209271"/>
            <a:ext cx="5457992" cy="311491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5754511" cy="1325563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Cost versus Impedance per beam for Elliptical cavity</a:t>
            </a:r>
            <a:endParaRPr lang="en-GB" dirty="0"/>
          </a:p>
        </p:txBody>
      </p:sp>
      <p:cxnSp>
        <p:nvCxnSpPr>
          <p:cNvPr id="25" name="Straight Connector 24"/>
          <p:cNvCxnSpPr/>
          <p:nvPr/>
        </p:nvCxnSpPr>
        <p:spPr>
          <a:xfrm>
            <a:off x="8438804" y="794327"/>
            <a:ext cx="0" cy="5394037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838200" y="1766728"/>
            <a:ext cx="5163127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Most critical parameter is </a:t>
            </a:r>
            <a:r>
              <a:rPr lang="en-GB" b="1" dirty="0" smtClean="0"/>
              <a:t>Z/</a:t>
            </a:r>
            <a:r>
              <a:rPr lang="en-GB" b="1" dirty="0" err="1" smtClean="0"/>
              <a:t>n_eff</a:t>
            </a:r>
            <a:r>
              <a:rPr lang="en-GB" b="1" dirty="0" smtClean="0"/>
              <a:t>  = 12 m</a:t>
            </a:r>
            <a:r>
              <a:rPr lang="el-GR" b="1" dirty="0" smtClean="0"/>
              <a:t>Ω</a:t>
            </a:r>
            <a:r>
              <a:rPr lang="en-GB" dirty="0" smtClean="0"/>
              <a:t>, which is about </a:t>
            </a:r>
            <a:r>
              <a:rPr lang="en-GB" b="1" dirty="0" smtClean="0"/>
              <a:t>13% of the HL-LHC </a:t>
            </a:r>
            <a:r>
              <a:rPr lang="en-GB" dirty="0" smtClean="0"/>
              <a:t>longitudinal impedance budget.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Impedance versus cost indicated that </a:t>
            </a:r>
            <a:r>
              <a:rPr lang="en-GB" b="1" dirty="0" err="1" smtClean="0"/>
              <a:t>Rbp</a:t>
            </a:r>
            <a:r>
              <a:rPr lang="en-GB" b="1" dirty="0" smtClean="0"/>
              <a:t> </a:t>
            </a:r>
            <a:r>
              <a:rPr lang="en-GB" b="1" dirty="0"/>
              <a:t>=</a:t>
            </a:r>
            <a:r>
              <a:rPr lang="en-GB" b="1" dirty="0" smtClean="0"/>
              <a:t> 80 mm is about right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In this case, total </a:t>
            </a:r>
            <a:r>
              <a:rPr lang="en-GB" b="1" dirty="0" smtClean="0"/>
              <a:t>cost </a:t>
            </a:r>
            <a:r>
              <a:rPr lang="en-GB" dirty="0" smtClean="0"/>
              <a:t>is about </a:t>
            </a:r>
            <a:r>
              <a:rPr lang="en-GB" b="1" dirty="0" smtClean="0"/>
              <a:t>8.5 MCHF. </a:t>
            </a:r>
            <a:r>
              <a:rPr lang="en-GB" dirty="0" smtClean="0"/>
              <a:t>Total </a:t>
            </a:r>
            <a:r>
              <a:rPr lang="en-GB" dirty="0" err="1" smtClean="0"/>
              <a:t>cryo</a:t>
            </a:r>
            <a:r>
              <a:rPr lang="en-GB" dirty="0" smtClean="0"/>
              <a:t>-module</a:t>
            </a:r>
            <a:r>
              <a:rPr lang="en-GB" b="1" dirty="0" smtClean="0"/>
              <a:t> length </a:t>
            </a:r>
            <a:r>
              <a:rPr lang="en-GB" dirty="0" smtClean="0"/>
              <a:t>is about </a:t>
            </a:r>
            <a:r>
              <a:rPr lang="en-GB" b="1" dirty="0" smtClean="0"/>
              <a:t>5 m.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Increasing </a:t>
            </a:r>
            <a:r>
              <a:rPr lang="en-GB" dirty="0" err="1" smtClean="0"/>
              <a:t>Qext</a:t>
            </a:r>
            <a:r>
              <a:rPr lang="en-GB" dirty="0" smtClean="0"/>
              <a:t> from 1e6 to 1e7 reduces the Cost by </a:t>
            </a:r>
            <a:r>
              <a:rPr lang="en-GB" b="1" dirty="0" smtClean="0"/>
              <a:t>8</a:t>
            </a:r>
            <a:r>
              <a:rPr lang="en-GB" dirty="0" smtClean="0"/>
              <a:t>*(400-60)=</a:t>
            </a:r>
            <a:r>
              <a:rPr lang="en-GB" b="1" dirty="0" smtClean="0"/>
              <a:t>2700</a:t>
            </a:r>
            <a:r>
              <a:rPr lang="en-GB" dirty="0" smtClean="0"/>
              <a:t> </a:t>
            </a:r>
            <a:r>
              <a:rPr lang="en-GB" dirty="0" err="1" smtClean="0"/>
              <a:t>kCHF</a:t>
            </a:r>
            <a:endParaRPr lang="en-GB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 smtClean="0"/>
              <a:t>Increasing beta-function </a:t>
            </a:r>
            <a:r>
              <a:rPr lang="en-GB" dirty="0" smtClean="0"/>
              <a:t>in the RF quad location </a:t>
            </a:r>
            <a:r>
              <a:rPr lang="en-GB" b="1" dirty="0" smtClean="0"/>
              <a:t>helps </a:t>
            </a:r>
            <a:r>
              <a:rPr lang="en-GB" dirty="0" smtClean="0"/>
              <a:t>to reduce the number of cavities for the same </a:t>
            </a:r>
            <a:r>
              <a:rPr lang="en-GB" dirty="0" err="1" smtClean="0"/>
              <a:t>betatron</a:t>
            </a:r>
            <a:r>
              <a:rPr lang="en-GB" dirty="0" smtClean="0"/>
              <a:t> frequency detuning</a:t>
            </a:r>
            <a:r>
              <a:rPr lang="en-GB" dirty="0"/>
              <a:t> </a:t>
            </a:r>
            <a:r>
              <a:rPr lang="en-GB" dirty="0" smtClean="0"/>
              <a:t>(~1/beta)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 err="1" smtClean="0"/>
              <a:t>Zt_eff</a:t>
            </a:r>
            <a:r>
              <a:rPr lang="en-GB" b="1" dirty="0" smtClean="0"/>
              <a:t> is not critical </a:t>
            </a:r>
            <a:r>
              <a:rPr lang="en-GB" dirty="0" smtClean="0"/>
              <a:t>&lt; 0.1% of HL-LHC transverse impedance budget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8483960" y="2329262"/>
            <a:ext cx="12715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 smtClean="0">
                <a:solidFill>
                  <a:srgbClr val="C00000"/>
                </a:solidFill>
              </a:rPr>
              <a:t>Rbp</a:t>
            </a:r>
            <a:r>
              <a:rPr lang="en-GB" dirty="0" smtClean="0">
                <a:solidFill>
                  <a:srgbClr val="C00000"/>
                </a:solidFill>
              </a:rPr>
              <a:t>=80mm</a:t>
            </a:r>
            <a:endParaRPr lang="en-GB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0942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RF quad for LD in LHC. Short history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351338"/>
          </a:xfrm>
        </p:spPr>
        <p:txBody>
          <a:bodyPr>
            <a:normAutofit fontScale="85000" lnSpcReduction="20000"/>
          </a:bodyPr>
          <a:lstStyle/>
          <a:p>
            <a:r>
              <a:rPr lang="en-US" b="1" dirty="0" smtClean="0"/>
              <a:t>Idea (2013)</a:t>
            </a:r>
            <a:r>
              <a:rPr lang="en-US" dirty="0" smtClean="0"/>
              <a:t>: </a:t>
            </a:r>
          </a:p>
          <a:p>
            <a:pPr lvl="1"/>
            <a:r>
              <a:rPr lang="en-US" dirty="0" smtClean="0"/>
              <a:t>A. Grudiev, RF quadrupole for Landau damping, Talk at ICE meeting (23.10.2013), </a:t>
            </a:r>
            <a:r>
              <a:rPr lang="en-US" i="1" dirty="0" smtClean="0"/>
              <a:t>Radio frequency quadrupole for Landau damping in accelerators</a:t>
            </a:r>
            <a:r>
              <a:rPr lang="en-US" dirty="0" smtClean="0"/>
              <a:t>, PRSTAB </a:t>
            </a:r>
            <a:r>
              <a:rPr lang="en-US" b="1" dirty="0" smtClean="0"/>
              <a:t>17</a:t>
            </a:r>
            <a:r>
              <a:rPr lang="en-US" dirty="0" smtClean="0"/>
              <a:t>, 011001, (2014)</a:t>
            </a:r>
          </a:p>
          <a:p>
            <a:r>
              <a:rPr lang="en-US" b="1" dirty="0" smtClean="0"/>
              <a:t>Numerical verification for the case of LHC (2014)</a:t>
            </a:r>
            <a:r>
              <a:rPr lang="en-US" dirty="0" smtClean="0"/>
              <a:t>: </a:t>
            </a:r>
          </a:p>
          <a:p>
            <a:pPr lvl="1"/>
            <a:r>
              <a:rPr lang="en-US" dirty="0" smtClean="0"/>
              <a:t>A. Grudiev, K. Li, and M. Schenk, Radio Frequency Quadrupole for Landau Damping in Accelerators: Analytical and Numerical Study, Proceedings, HB2014.</a:t>
            </a:r>
          </a:p>
          <a:p>
            <a:r>
              <a:rPr lang="en-US" b="1" dirty="0" smtClean="0"/>
              <a:t>Proposal for proof-of-principle experiment in SPS (2015):</a:t>
            </a:r>
          </a:p>
          <a:p>
            <a:pPr lvl="1"/>
            <a:r>
              <a:rPr lang="en-US" dirty="0" smtClean="0"/>
              <a:t>M. Schenk, </a:t>
            </a:r>
            <a:r>
              <a:rPr lang="en-US" dirty="0"/>
              <a:t>Talk at </a:t>
            </a:r>
            <a:r>
              <a:rPr lang="en-US" dirty="0" smtClean="0"/>
              <a:t>HSC </a:t>
            </a:r>
            <a:r>
              <a:rPr lang="en-US" dirty="0"/>
              <a:t>meeting </a:t>
            </a:r>
            <a:r>
              <a:rPr lang="en-US" dirty="0" smtClean="0"/>
              <a:t>(16.11.2015), </a:t>
            </a:r>
            <a:r>
              <a:rPr lang="en-GB" sz="1400" u="sng" dirty="0" smtClean="0">
                <a:hlinkClick r:id="rId2"/>
              </a:rPr>
              <a:t>https</a:t>
            </a:r>
            <a:r>
              <a:rPr lang="en-GB" sz="1400" u="sng" dirty="0">
                <a:hlinkClick r:id="rId2"/>
              </a:rPr>
              <a:t>://</a:t>
            </a:r>
            <a:r>
              <a:rPr lang="en-GB" sz="1400" u="sng" dirty="0" smtClean="0">
                <a:hlinkClick r:id="rId2"/>
              </a:rPr>
              <a:t>espace.cern.ch/be-dep/ABP/HSC/Meetings/rfq_in_sps_hsc_161115_final.pptx</a:t>
            </a:r>
            <a:endParaRPr lang="en-US" dirty="0" smtClean="0"/>
          </a:p>
          <a:p>
            <a:r>
              <a:rPr lang="en-GB" b="1" dirty="0" smtClean="0"/>
              <a:t>Proposal </a:t>
            </a:r>
            <a:r>
              <a:rPr lang="en-GB" b="1" dirty="0" smtClean="0"/>
              <a:t>for HL-LHC (2016)</a:t>
            </a:r>
            <a:r>
              <a:rPr lang="en-GB" dirty="0" smtClean="0"/>
              <a:t>: </a:t>
            </a:r>
          </a:p>
          <a:p>
            <a:pPr lvl="1"/>
            <a:r>
              <a:rPr lang="en-US" dirty="0" smtClean="0"/>
              <a:t>M. Schenk et al., </a:t>
            </a:r>
            <a:r>
              <a:rPr lang="en-US" i="1" dirty="0" smtClean="0"/>
              <a:t>Use of RF Quadrupole Structures to Enhance Stability in Accelerator Rings</a:t>
            </a:r>
            <a:r>
              <a:rPr lang="en-US" dirty="0" smtClean="0"/>
              <a:t>, </a:t>
            </a:r>
            <a:r>
              <a:rPr lang="en-US" dirty="0" smtClean="0"/>
              <a:t>HB2016</a:t>
            </a:r>
          </a:p>
          <a:p>
            <a:pPr lvl="1"/>
            <a:r>
              <a:rPr lang="en-GB" dirty="0" smtClean="0"/>
              <a:t>Presentation </a:t>
            </a:r>
            <a:r>
              <a:rPr lang="en-GB" dirty="0" smtClean="0"/>
              <a:t>of the proposal at 72</a:t>
            </a:r>
            <a:r>
              <a:rPr lang="en-GB" baseline="30000" dirty="0" smtClean="0"/>
              <a:t>nd</a:t>
            </a:r>
            <a:r>
              <a:rPr lang="en-GB" dirty="0" smtClean="0"/>
              <a:t> </a:t>
            </a:r>
            <a:r>
              <a:rPr lang="en-GB" dirty="0" err="1" smtClean="0"/>
              <a:t>HiLumi</a:t>
            </a:r>
            <a:r>
              <a:rPr lang="en-GB" dirty="0" smtClean="0"/>
              <a:t> WP2 meeting: </a:t>
            </a:r>
            <a:r>
              <a:rPr lang="en-GB" sz="1400" dirty="0" smtClean="0">
                <a:hlinkClick r:id="rId3"/>
              </a:rPr>
              <a:t>https://</a:t>
            </a:r>
            <a:r>
              <a:rPr lang="en-GB" sz="1400" dirty="0" smtClean="0">
                <a:hlinkClick r:id="rId3"/>
              </a:rPr>
              <a:t>indico.cern.ch/event/544547/contributions/2243207/attachments/1318988/1977372/RFQuad_LD_WP2_020816_final.pptx</a:t>
            </a:r>
            <a:endParaRPr lang="en-GB" sz="1000" dirty="0" smtClean="0"/>
          </a:p>
          <a:p>
            <a:pPr lvl="1"/>
            <a:r>
              <a:rPr lang="en-US" dirty="0" smtClean="0"/>
              <a:t>RF design of the cavity, K</a:t>
            </a:r>
            <a:r>
              <a:rPr lang="en-US" dirty="0"/>
              <a:t>. Papke (to be presented at B252 seminar 7.10.2016), </a:t>
            </a:r>
            <a:r>
              <a:rPr lang="en-GB" sz="1200" u="sng" dirty="0">
                <a:hlinkClick r:id="rId4"/>
              </a:rPr>
              <a:t>https://indico.cern.ch/event/570104/</a:t>
            </a:r>
            <a:endParaRPr lang="en-US" dirty="0"/>
          </a:p>
          <a:p>
            <a:endParaRPr lang="en-GB" b="1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830306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89155" y="0"/>
            <a:ext cx="5271582" cy="349404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15033"/>
            <a:ext cx="5754511" cy="1325563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Cost versus Impedance per beam for 4-vane cavity</a:t>
            </a:r>
            <a:endParaRPr lang="en-GB" dirty="0"/>
          </a:p>
        </p:txBody>
      </p:sp>
      <p:sp>
        <p:nvSpPr>
          <p:cNvPr id="13" name="TextBox 12"/>
          <p:cNvSpPr txBox="1"/>
          <p:nvPr/>
        </p:nvSpPr>
        <p:spPr>
          <a:xfrm>
            <a:off x="838200" y="1321252"/>
            <a:ext cx="5163127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Most critical parameter is </a:t>
            </a:r>
            <a:r>
              <a:rPr lang="en-GB" b="1" dirty="0" smtClean="0"/>
              <a:t>Z/</a:t>
            </a:r>
            <a:r>
              <a:rPr lang="en-GB" b="1" dirty="0" err="1" smtClean="0"/>
              <a:t>n_eff</a:t>
            </a:r>
            <a:r>
              <a:rPr lang="en-GB" b="1" dirty="0" smtClean="0"/>
              <a:t>  = 2 - 3 m</a:t>
            </a:r>
            <a:r>
              <a:rPr lang="el-GR" b="1" dirty="0" smtClean="0"/>
              <a:t>Ω</a:t>
            </a:r>
            <a:r>
              <a:rPr lang="en-GB" dirty="0" smtClean="0"/>
              <a:t>, which is about </a:t>
            </a:r>
            <a:r>
              <a:rPr lang="en-GB" b="1" dirty="0" smtClean="0"/>
              <a:t>3% of the HL-LHC </a:t>
            </a:r>
            <a:r>
              <a:rPr lang="en-GB" dirty="0" smtClean="0"/>
              <a:t>longitudinal impedance budget.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The </a:t>
            </a:r>
            <a:r>
              <a:rPr lang="en-GB" b="1" dirty="0" smtClean="0"/>
              <a:t>smaller the aperture the better </a:t>
            </a:r>
            <a:r>
              <a:rPr lang="en-GB" dirty="0" smtClean="0"/>
              <a:t>both for the cost and impedance. It has to be decided based on </a:t>
            </a:r>
            <a:r>
              <a:rPr lang="en-GB" b="1" dirty="0" smtClean="0"/>
              <a:t>allowed aperture restriction </a:t>
            </a:r>
            <a:r>
              <a:rPr lang="en-GB" dirty="0" smtClean="0"/>
              <a:t>in this location.</a:t>
            </a:r>
            <a:endParaRPr lang="en-GB" b="1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Number of cavities is </a:t>
            </a:r>
            <a:r>
              <a:rPr lang="en-GB" b="1" dirty="0" smtClean="0"/>
              <a:t>2 – 4</a:t>
            </a:r>
            <a:r>
              <a:rPr lang="en-GB" dirty="0"/>
              <a:t> </a:t>
            </a:r>
            <a:r>
              <a:rPr lang="en-GB" dirty="0" smtClean="0"/>
              <a:t>is lower than for elliptical cavities </a:t>
            </a:r>
            <a:r>
              <a:rPr lang="en-GB" b="1" dirty="0" smtClean="0"/>
              <a:t>8</a:t>
            </a:r>
            <a:r>
              <a:rPr lang="en-GB" dirty="0" smtClean="0"/>
              <a:t>. So is the </a:t>
            </a:r>
            <a:r>
              <a:rPr lang="en-GB" b="1" dirty="0" smtClean="0"/>
              <a:t>cost: 3.6 – 5.4 MCHF </a:t>
            </a:r>
            <a:r>
              <a:rPr lang="en-GB" dirty="0"/>
              <a:t>a</a:t>
            </a:r>
            <a:r>
              <a:rPr lang="en-GB" dirty="0" smtClean="0"/>
              <a:t>nd the </a:t>
            </a:r>
            <a:r>
              <a:rPr lang="en-GB" dirty="0" err="1" smtClean="0"/>
              <a:t>cryo</a:t>
            </a:r>
            <a:r>
              <a:rPr lang="en-GB" dirty="0" smtClean="0"/>
              <a:t>-module</a:t>
            </a:r>
            <a:r>
              <a:rPr lang="en-GB" b="1" dirty="0" smtClean="0"/>
              <a:t> length: 1.5 – 3 m.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Increasing </a:t>
            </a:r>
            <a:r>
              <a:rPr lang="en-GB" dirty="0" err="1" smtClean="0"/>
              <a:t>Qext</a:t>
            </a:r>
            <a:r>
              <a:rPr lang="en-GB" dirty="0" smtClean="0"/>
              <a:t> from 1e6 to 1e7 reduces the Cost by </a:t>
            </a:r>
            <a:r>
              <a:rPr lang="en-GB" b="1" dirty="0" smtClean="0"/>
              <a:t>about 1000</a:t>
            </a:r>
            <a:r>
              <a:rPr lang="en-GB" dirty="0" smtClean="0"/>
              <a:t> </a:t>
            </a:r>
            <a:r>
              <a:rPr lang="en-GB" dirty="0" err="1" smtClean="0"/>
              <a:t>kCHF</a:t>
            </a:r>
            <a:endParaRPr lang="en-GB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 smtClean="0"/>
              <a:t>Increasing beta-function </a:t>
            </a:r>
            <a:r>
              <a:rPr lang="en-GB" dirty="0" smtClean="0"/>
              <a:t>in the RF quad location </a:t>
            </a:r>
            <a:r>
              <a:rPr lang="en-GB" b="1" dirty="0" smtClean="0"/>
              <a:t>helps </a:t>
            </a:r>
            <a:r>
              <a:rPr lang="en-GB" dirty="0" smtClean="0"/>
              <a:t>to reduce the number of cavities for the same </a:t>
            </a:r>
            <a:r>
              <a:rPr lang="en-GB" dirty="0" err="1" smtClean="0"/>
              <a:t>betatron</a:t>
            </a:r>
            <a:r>
              <a:rPr lang="en-GB" dirty="0" smtClean="0"/>
              <a:t> frequency detuning</a:t>
            </a:r>
            <a:r>
              <a:rPr lang="en-GB" dirty="0"/>
              <a:t> </a:t>
            </a:r>
            <a:r>
              <a:rPr lang="en-GB" dirty="0" smtClean="0"/>
              <a:t>(~1/beta)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 err="1" smtClean="0"/>
              <a:t>Zt_eff</a:t>
            </a:r>
            <a:r>
              <a:rPr lang="en-GB" b="1" dirty="0" smtClean="0"/>
              <a:t> is not critical </a:t>
            </a:r>
            <a:r>
              <a:rPr lang="en-GB" dirty="0" smtClean="0"/>
              <a:t>&lt; 0.1% of HL-LHC transverse impedance budget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 smtClean="0">
                <a:solidFill>
                  <a:srgbClr val="FF0000"/>
                </a:solidFill>
              </a:rPr>
              <a:t>Definitely 4-vane cavity is a better choice: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b="1" dirty="0" smtClean="0">
                <a:solidFill>
                  <a:srgbClr val="FF0000"/>
                </a:solidFill>
              </a:rPr>
              <a:t>Lower impedance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b="1" dirty="0" smtClean="0">
                <a:solidFill>
                  <a:srgbClr val="FF0000"/>
                </a:solidFill>
              </a:rPr>
              <a:t>More compact and less expensive system </a:t>
            </a:r>
            <a:endParaRPr lang="en-GB" b="1" dirty="0">
              <a:solidFill>
                <a:srgbClr val="FF0000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98843" y="3352800"/>
            <a:ext cx="4959323" cy="3505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695225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193447"/>
            <a:ext cx="10258397" cy="4351338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RF quad R&amp;D timeline (optimistic scenario)</a:t>
            </a:r>
            <a:endParaRPr lang="en-GB" dirty="0"/>
          </a:p>
        </p:txBody>
      </p:sp>
      <p:sp>
        <p:nvSpPr>
          <p:cNvPr id="5" name="Rectangle 4"/>
          <p:cNvSpPr/>
          <p:nvPr/>
        </p:nvSpPr>
        <p:spPr>
          <a:xfrm>
            <a:off x="4233334" y="5544785"/>
            <a:ext cx="1185334" cy="104792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b="1" dirty="0" smtClean="0">
                <a:solidFill>
                  <a:schemeClr val="accent1">
                    <a:lumMod val="50000"/>
                  </a:schemeClr>
                </a:solidFill>
              </a:rPr>
              <a:t>RF quad cavity:  design, fabrication and vertical test</a:t>
            </a:r>
            <a:endParaRPr lang="en-GB" sz="12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416457" y="5544784"/>
            <a:ext cx="1650388" cy="104792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b="1" dirty="0" smtClean="0">
                <a:solidFill>
                  <a:schemeClr val="accent1">
                    <a:lumMod val="50000"/>
                  </a:schemeClr>
                </a:solidFill>
              </a:rPr>
              <a:t>RF quad </a:t>
            </a:r>
            <a:r>
              <a:rPr lang="en-GB" sz="1200" b="1" dirty="0" err="1" smtClean="0">
                <a:solidFill>
                  <a:schemeClr val="accent1">
                    <a:lumMod val="50000"/>
                  </a:schemeClr>
                </a:solidFill>
              </a:rPr>
              <a:t>cryo</a:t>
            </a:r>
            <a:r>
              <a:rPr lang="en-GB" sz="1200" b="1" dirty="0" smtClean="0">
                <a:solidFill>
                  <a:schemeClr val="accent1">
                    <a:lumMod val="50000"/>
                  </a:schemeClr>
                </a:solidFill>
              </a:rPr>
              <a:t>-module prototype:  design, fabrication and proof of principle test in SPS </a:t>
            </a:r>
            <a:endParaRPr lang="en-GB" sz="12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8813801" y="5544784"/>
            <a:ext cx="2190045" cy="104792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b="1" dirty="0" smtClean="0">
                <a:solidFill>
                  <a:schemeClr val="accent1">
                    <a:lumMod val="50000"/>
                  </a:schemeClr>
                </a:solidFill>
              </a:rPr>
              <a:t>Decision about installation in HL-LHC to be taken based on Run4 experience</a:t>
            </a:r>
            <a:endParaRPr lang="en-GB" sz="16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7066844" y="5546724"/>
            <a:ext cx="1746957" cy="104792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b="1" dirty="0" smtClean="0">
                <a:solidFill>
                  <a:schemeClr val="accent1">
                    <a:lumMod val="50000"/>
                  </a:schemeClr>
                </a:solidFill>
              </a:rPr>
              <a:t>Fabrication of 2 RF quad </a:t>
            </a:r>
            <a:r>
              <a:rPr lang="en-GB" sz="1600" b="1" dirty="0" err="1" smtClean="0">
                <a:solidFill>
                  <a:schemeClr val="accent1">
                    <a:lumMod val="50000"/>
                  </a:schemeClr>
                </a:solidFill>
              </a:rPr>
              <a:t>cryo</a:t>
            </a:r>
            <a:r>
              <a:rPr lang="en-GB" sz="1600" b="1" dirty="0" smtClean="0">
                <a:solidFill>
                  <a:schemeClr val="accent1">
                    <a:lumMod val="50000"/>
                  </a:schemeClr>
                </a:solidFill>
              </a:rPr>
              <a:t>-modules for HL-LHC</a:t>
            </a:r>
            <a:endParaRPr lang="en-GB" sz="1600" b="1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621300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R&amp;D objectives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37443"/>
            <a:ext cx="10515600" cy="4351338"/>
          </a:xfrm>
        </p:spPr>
        <p:txBody>
          <a:bodyPr>
            <a:normAutofit fontScale="92500" lnSpcReduction="20000"/>
          </a:bodyPr>
          <a:lstStyle/>
          <a:p>
            <a:r>
              <a:rPr lang="en-GB" dirty="0" smtClean="0"/>
              <a:t>Single cell vertical tests (Could be done outside of CERN with minimum load on CERN manpower)</a:t>
            </a:r>
          </a:p>
          <a:p>
            <a:pPr lvl="1"/>
            <a:r>
              <a:rPr lang="en-GB" dirty="0" smtClean="0"/>
              <a:t>Achievable field level? Possible limitations:</a:t>
            </a:r>
          </a:p>
          <a:p>
            <a:pPr lvl="2"/>
            <a:r>
              <a:rPr lang="en-GB" dirty="0" smtClean="0"/>
              <a:t>Surface RF fields: </a:t>
            </a:r>
            <a:r>
              <a:rPr lang="en-GB" dirty="0"/>
              <a:t>I</a:t>
            </a:r>
            <a:r>
              <a:rPr lang="en-GB" dirty="0" smtClean="0"/>
              <a:t>s 100 </a:t>
            </a:r>
            <a:r>
              <a:rPr lang="en-GB" dirty="0" err="1" smtClean="0"/>
              <a:t>mT</a:t>
            </a:r>
            <a:r>
              <a:rPr lang="en-GB" dirty="0" smtClean="0"/>
              <a:t> and 50 MV/m achievable ?</a:t>
            </a:r>
          </a:p>
          <a:p>
            <a:pPr lvl="2"/>
            <a:r>
              <a:rPr lang="en-GB" dirty="0" err="1" smtClean="0"/>
              <a:t>Multipactor</a:t>
            </a:r>
            <a:endParaRPr lang="en-GB" dirty="0" smtClean="0"/>
          </a:p>
          <a:p>
            <a:pPr lvl="2"/>
            <a:r>
              <a:rPr lang="en-GB" dirty="0" smtClean="0"/>
              <a:t>Field emission</a:t>
            </a:r>
          </a:p>
          <a:p>
            <a:pPr lvl="2"/>
            <a:r>
              <a:rPr lang="en-GB" dirty="0" smtClean="0"/>
              <a:t>…</a:t>
            </a:r>
          </a:p>
          <a:p>
            <a:pPr lvl="1"/>
            <a:r>
              <a:rPr lang="en-GB" dirty="0" smtClean="0"/>
              <a:t>Frequency stability to </a:t>
            </a:r>
            <a:r>
              <a:rPr lang="en-GB" dirty="0" err="1" smtClean="0"/>
              <a:t>microphonics</a:t>
            </a:r>
            <a:r>
              <a:rPr lang="en-GB" dirty="0" smtClean="0"/>
              <a:t> (to some extent)</a:t>
            </a:r>
          </a:p>
          <a:p>
            <a:r>
              <a:rPr lang="en-GB" dirty="0" smtClean="0"/>
              <a:t>Single cavity </a:t>
            </a:r>
            <a:r>
              <a:rPr lang="en-GB" dirty="0" err="1" smtClean="0"/>
              <a:t>cryo</a:t>
            </a:r>
            <a:r>
              <a:rPr lang="en-GB" dirty="0" smtClean="0"/>
              <a:t>-module for test in SPS (Would require CERN manpower. May come </a:t>
            </a:r>
            <a:r>
              <a:rPr lang="en-GB" dirty="0" smtClean="0"/>
              <a:t>after and profit from </a:t>
            </a:r>
            <a:r>
              <a:rPr lang="en-GB" dirty="0" smtClean="0"/>
              <a:t>Crab cavity prototyping and testing in SPS)</a:t>
            </a:r>
          </a:p>
          <a:p>
            <a:pPr lvl="1"/>
            <a:r>
              <a:rPr lang="en-GB" dirty="0" smtClean="0"/>
              <a:t>Frequency stability to </a:t>
            </a:r>
            <a:r>
              <a:rPr lang="en-GB" dirty="0" err="1" smtClean="0"/>
              <a:t>microphonics</a:t>
            </a:r>
            <a:endParaRPr lang="en-GB" dirty="0" smtClean="0"/>
          </a:p>
          <a:p>
            <a:pPr lvl="1"/>
            <a:r>
              <a:rPr lang="en-GB" dirty="0" smtClean="0"/>
              <a:t>Alignment</a:t>
            </a:r>
          </a:p>
          <a:p>
            <a:pPr lvl="1"/>
            <a:r>
              <a:rPr lang="en-GB" dirty="0" smtClean="0"/>
              <a:t>Operating with the beam</a:t>
            </a:r>
          </a:p>
          <a:p>
            <a:pPr lvl="1"/>
            <a:r>
              <a:rPr lang="en-GB" dirty="0" smtClean="0"/>
              <a:t>Proof-of-principle </a:t>
            </a:r>
            <a:r>
              <a:rPr lang="en-GB" dirty="0" smtClean="0"/>
              <a:t>experiment of stabilizing the beam </a:t>
            </a:r>
            <a:r>
              <a:rPr lang="en-GB" dirty="0"/>
              <a:t>in SPS</a:t>
            </a:r>
          </a:p>
          <a:p>
            <a:pPr lvl="1"/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301662456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Summary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RF quadrupole system for enhancement of the Landau damping in </a:t>
            </a:r>
            <a:r>
              <a:rPr lang="en-GB" dirty="0" smtClean="0"/>
              <a:t>HL-LHC equivalent to LO system </a:t>
            </a:r>
            <a:r>
              <a:rPr lang="en-GB" dirty="0" smtClean="0"/>
              <a:t>has been proposed</a:t>
            </a:r>
          </a:p>
          <a:p>
            <a:r>
              <a:rPr lang="en-GB" dirty="0" smtClean="0"/>
              <a:t>Impedance and cost optimized design of </a:t>
            </a:r>
            <a:r>
              <a:rPr lang="en-GB" dirty="0" smtClean="0"/>
              <a:t>the RF </a:t>
            </a:r>
            <a:r>
              <a:rPr lang="en-GB" dirty="0" smtClean="0"/>
              <a:t>system for HL-LHC has been presented</a:t>
            </a:r>
          </a:p>
          <a:p>
            <a:r>
              <a:rPr lang="en-GB" dirty="0" smtClean="0"/>
              <a:t>Possible R&amp;D roadmap in line with the HL-LHC </a:t>
            </a:r>
            <a:r>
              <a:rPr lang="en-GB" dirty="0"/>
              <a:t>s</a:t>
            </a:r>
            <a:r>
              <a:rPr lang="en-GB" dirty="0" smtClean="0"/>
              <a:t>chedule </a:t>
            </a:r>
            <a:r>
              <a:rPr lang="en-GB" dirty="0" smtClean="0"/>
              <a:t>has been presented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0720196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References 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52650" y="1174451"/>
            <a:ext cx="7886700" cy="5450486"/>
          </a:xfrm>
        </p:spPr>
        <p:txBody>
          <a:bodyPr>
            <a:noAutofit/>
          </a:bodyPr>
          <a:lstStyle/>
          <a:p>
            <a:pPr marL="0" indent="0">
              <a:spcBef>
                <a:spcPts val="600"/>
              </a:spcBef>
              <a:buNone/>
              <a:tabLst>
                <a:tab pos="400050" algn="l"/>
              </a:tabLst>
            </a:pPr>
            <a:r>
              <a:rPr lang="en-US" sz="1800" dirty="0"/>
              <a:t>[1]	A. W. Chao, </a:t>
            </a:r>
            <a:r>
              <a:rPr lang="en-US" sz="1800" i="1" dirty="0"/>
              <a:t>Physics of collective beam instabilities in high energy accelerators</a:t>
            </a:r>
            <a:r>
              <a:rPr lang="en-US" sz="1800" dirty="0"/>
              <a:t>, 	Wiley, 1993.</a:t>
            </a:r>
          </a:p>
          <a:p>
            <a:pPr marL="0" indent="0">
              <a:spcBef>
                <a:spcPts val="600"/>
              </a:spcBef>
              <a:buNone/>
              <a:tabLst>
                <a:tab pos="400050" algn="l"/>
              </a:tabLst>
            </a:pPr>
            <a:r>
              <a:rPr lang="en-US" sz="1800" dirty="0"/>
              <a:t>[2]	A. </a:t>
            </a:r>
            <a:r>
              <a:rPr lang="en-US" sz="1800" dirty="0" err="1"/>
              <a:t>Grudiev</a:t>
            </a:r>
            <a:r>
              <a:rPr lang="en-US" sz="1800" dirty="0"/>
              <a:t>, </a:t>
            </a:r>
            <a:r>
              <a:rPr lang="en-US" sz="1800" i="1" dirty="0"/>
              <a:t>Radio frequency quadrupole for Landau damping in accelerators</a:t>
            </a:r>
            <a:r>
              <a:rPr lang="en-US" sz="1800" dirty="0"/>
              <a:t>, 	Phys. Rev. ST Accelerators and Beams </a:t>
            </a:r>
            <a:r>
              <a:rPr lang="en-US" sz="1800" b="1" dirty="0"/>
              <a:t>17</a:t>
            </a:r>
            <a:r>
              <a:rPr lang="en-US" sz="1800" dirty="0"/>
              <a:t>, 011001, 2014.</a:t>
            </a:r>
          </a:p>
          <a:p>
            <a:pPr marL="0" indent="0">
              <a:spcBef>
                <a:spcPts val="600"/>
              </a:spcBef>
              <a:buNone/>
              <a:tabLst>
                <a:tab pos="400050" algn="l"/>
              </a:tabLst>
            </a:pPr>
            <a:r>
              <a:rPr lang="en-US" sz="1800" dirty="0"/>
              <a:t>[3]	A. </a:t>
            </a:r>
            <a:r>
              <a:rPr lang="en-US" sz="1800" dirty="0" err="1"/>
              <a:t>Grudiev</a:t>
            </a:r>
            <a:r>
              <a:rPr lang="en-US" sz="1800" dirty="0"/>
              <a:t>, RF quadrupole for Landau damping, Talk at ICE meeting,	23.10.2013.</a:t>
            </a:r>
          </a:p>
          <a:p>
            <a:pPr marL="0" indent="0">
              <a:spcBef>
                <a:spcPts val="600"/>
              </a:spcBef>
              <a:buNone/>
              <a:tabLst>
                <a:tab pos="400050" algn="l"/>
              </a:tabLst>
            </a:pPr>
            <a:r>
              <a:rPr lang="en-US" sz="1800" dirty="0"/>
              <a:t>[4]	A. </a:t>
            </a:r>
            <a:r>
              <a:rPr lang="en-US" sz="1800" dirty="0" err="1"/>
              <a:t>Grudiev</a:t>
            </a:r>
            <a:r>
              <a:rPr lang="en-US" sz="1800" dirty="0"/>
              <a:t>, K. Li, and M. Schenk, Radio Frequency Quadrupole for Landau 	Damping in Accelerators: Analytical and Numerical Study, Proceedings,	HB2014 (USA), 2014.</a:t>
            </a:r>
          </a:p>
          <a:p>
            <a:pPr marL="0" indent="0">
              <a:spcBef>
                <a:spcPts val="600"/>
              </a:spcBef>
              <a:buNone/>
              <a:tabLst>
                <a:tab pos="400050" algn="l"/>
              </a:tabLst>
            </a:pPr>
            <a:r>
              <a:rPr lang="en-US" sz="1800" dirty="0"/>
              <a:t>[5]	J. Scott Berg and F. Ruggiero, </a:t>
            </a:r>
            <a:r>
              <a:rPr lang="en-US" sz="1800" i="1" dirty="0"/>
              <a:t>Stability Diagrams for Landau Damping, </a:t>
            </a:r>
            <a:r>
              <a:rPr lang="en-US" sz="1800" dirty="0"/>
              <a:t>LHC 	Project Report </a:t>
            </a:r>
            <a:r>
              <a:rPr lang="en-US" sz="1800" b="1" dirty="0"/>
              <a:t>121</a:t>
            </a:r>
            <a:r>
              <a:rPr lang="en-US" sz="1800" dirty="0"/>
              <a:t>, 1997.</a:t>
            </a:r>
          </a:p>
          <a:p>
            <a:pPr marL="0" indent="0">
              <a:spcBef>
                <a:spcPts val="600"/>
              </a:spcBef>
              <a:buNone/>
              <a:tabLst>
                <a:tab pos="400050" algn="l"/>
              </a:tabLst>
            </a:pPr>
            <a:r>
              <a:rPr lang="en-US" sz="1800" dirty="0"/>
              <a:t>[6]	K. </a:t>
            </a:r>
            <a:r>
              <a:rPr lang="en-US" sz="1800" dirty="0" err="1"/>
              <a:t>Papke</a:t>
            </a:r>
            <a:r>
              <a:rPr lang="en-US" sz="1800" dirty="0"/>
              <a:t>, A. </a:t>
            </a:r>
            <a:r>
              <a:rPr lang="en-US" sz="1800" dirty="0" err="1"/>
              <a:t>Grudiev</a:t>
            </a:r>
            <a:r>
              <a:rPr lang="en-US" sz="1800" dirty="0"/>
              <a:t>, </a:t>
            </a:r>
            <a:r>
              <a:rPr lang="en-US" sz="1800" i="1" dirty="0"/>
              <a:t>Design of RF quadrupole resonator</a:t>
            </a:r>
            <a:r>
              <a:rPr lang="en-US" sz="1800" dirty="0"/>
              <a:t>, Slides, 31.05.2016.</a:t>
            </a:r>
          </a:p>
          <a:p>
            <a:pPr marL="0" indent="0">
              <a:spcBef>
                <a:spcPts val="600"/>
              </a:spcBef>
              <a:buNone/>
              <a:tabLst>
                <a:tab pos="400050" algn="l"/>
              </a:tabLst>
            </a:pPr>
            <a:r>
              <a:rPr lang="en-US" sz="1800" dirty="0"/>
              <a:t>[7]	O. </a:t>
            </a:r>
            <a:r>
              <a:rPr lang="en-US" sz="1800" dirty="0" err="1"/>
              <a:t>Brüning</a:t>
            </a:r>
            <a:r>
              <a:rPr lang="en-US" sz="1800" dirty="0"/>
              <a:t> and L. Rossi (</a:t>
            </a:r>
            <a:r>
              <a:rPr lang="en-US" sz="1800" dirty="0" err="1"/>
              <a:t>Edts</a:t>
            </a:r>
            <a:r>
              <a:rPr lang="en-US" sz="1800" dirty="0"/>
              <a:t>.), The High Luminosity Large Hadron Collider, 	Advanced Series on Directions in High Energy Physics Vol. 24, 2015.</a:t>
            </a:r>
          </a:p>
          <a:p>
            <a:pPr marL="403225" indent="-403225">
              <a:spcBef>
                <a:spcPts val="600"/>
              </a:spcBef>
              <a:buNone/>
            </a:pPr>
            <a:r>
              <a:rPr lang="en-US" sz="1800" dirty="0"/>
              <a:t>[8]	C. </a:t>
            </a:r>
            <a:r>
              <a:rPr lang="en-US" sz="1800" dirty="0" err="1"/>
              <a:t>Zannini</a:t>
            </a:r>
            <a:r>
              <a:rPr lang="en-US" sz="1800" dirty="0"/>
              <a:t> et al., </a:t>
            </a:r>
            <a:r>
              <a:rPr lang="en-US" sz="1800" i="1" dirty="0"/>
              <a:t>Benchmarking the SPS transverse impedance model: </a:t>
            </a:r>
            <a:r>
              <a:rPr lang="en-US" sz="1800" i="1" dirty="0" err="1"/>
              <a:t>headtail</a:t>
            </a:r>
            <a:r>
              <a:rPr lang="en-US" sz="1800" i="1" dirty="0"/>
              <a:t> growth rates</a:t>
            </a:r>
            <a:r>
              <a:rPr lang="en-US" sz="1800" dirty="0"/>
              <a:t>, Talk at SPSU meeting, 09.10.2014.</a:t>
            </a:r>
          </a:p>
          <a:p>
            <a:pPr marL="403225" indent="-403225">
              <a:spcBef>
                <a:spcPts val="600"/>
              </a:spcBef>
              <a:buNone/>
            </a:pPr>
            <a:r>
              <a:rPr lang="en-US" sz="1800" dirty="0"/>
              <a:t>[9]	H. </a:t>
            </a:r>
            <a:r>
              <a:rPr lang="en-US" sz="1800" dirty="0" err="1"/>
              <a:t>Bartosik</a:t>
            </a:r>
            <a:r>
              <a:rPr lang="en-US" sz="1800" dirty="0"/>
              <a:t>, </a:t>
            </a:r>
            <a:r>
              <a:rPr lang="en-US" sz="1800" i="1" dirty="0"/>
              <a:t>Beam dynamics and optics studies for the LHC injectors upgrade</a:t>
            </a:r>
            <a:r>
              <a:rPr lang="en-US" sz="1800" dirty="0"/>
              <a:t>, PhD thesis, 2013.</a:t>
            </a:r>
          </a:p>
          <a:p>
            <a:pPr marL="403225" indent="-403225">
              <a:spcBef>
                <a:spcPts val="600"/>
              </a:spcBef>
              <a:buNone/>
            </a:pPr>
            <a:endParaRPr lang="en-US" sz="1700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smtClean="0"/>
              <a:t>02.08.2016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smtClean="0"/>
              <a:t>M. Schenk et al.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E02D04CC-0B1D-4DCE-AE55-9105744B0063}" type="slidenum">
              <a:rPr lang="en-US" smtClean="0"/>
              <a:pPr/>
              <a:t>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1452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References II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52650" y="1174451"/>
            <a:ext cx="7886700" cy="5450486"/>
          </a:xfrm>
        </p:spPr>
        <p:txBody>
          <a:bodyPr>
            <a:noAutofit/>
          </a:bodyPr>
          <a:lstStyle/>
          <a:p>
            <a:pPr marL="403225" indent="-403225">
              <a:spcBef>
                <a:spcPts val="400"/>
              </a:spcBef>
              <a:buNone/>
            </a:pPr>
            <a:r>
              <a:rPr lang="en-US" sz="1800" dirty="0"/>
              <a:t>[10]	M. Schenk et al., </a:t>
            </a:r>
            <a:r>
              <a:rPr lang="en-US" sz="1800" i="1" dirty="0"/>
              <a:t>Use of RF Quadrupole Structures to Enhance Stability in Accelerator Rings</a:t>
            </a:r>
            <a:r>
              <a:rPr lang="en-US" sz="1800" dirty="0"/>
              <a:t>, Proceedings of HB2016 (Sweden), 2016</a:t>
            </a:r>
            <a:r>
              <a:rPr lang="en-US" sz="1800" i="1" dirty="0"/>
              <a:t>.</a:t>
            </a:r>
          </a:p>
          <a:p>
            <a:pPr marL="403225" indent="-403225">
              <a:spcBef>
                <a:spcPts val="400"/>
              </a:spcBef>
              <a:buNone/>
            </a:pPr>
            <a:r>
              <a:rPr lang="en-US" sz="1800" dirty="0"/>
              <a:t>[11]	A. </a:t>
            </a:r>
            <a:r>
              <a:rPr lang="en-US" sz="1800" dirty="0" err="1"/>
              <a:t>Piwinski</a:t>
            </a:r>
            <a:r>
              <a:rPr lang="en-US" sz="1800" dirty="0"/>
              <a:t>, </a:t>
            </a:r>
            <a:r>
              <a:rPr lang="en-US" sz="1800" i="1" dirty="0"/>
              <a:t>Synchro-Betatron Resonances in Circular Accelerators</a:t>
            </a:r>
            <a:r>
              <a:rPr lang="en-US" sz="1800" dirty="0"/>
              <a:t>, DESY, 1995.</a:t>
            </a:r>
          </a:p>
          <a:p>
            <a:pPr marL="403225" indent="-403225">
              <a:spcBef>
                <a:spcPts val="400"/>
              </a:spcBef>
              <a:buNone/>
            </a:pPr>
            <a:r>
              <a:rPr lang="en-US" sz="1800" dirty="0"/>
              <a:t>[12]	H. </a:t>
            </a:r>
            <a:r>
              <a:rPr lang="en-US" sz="1800" dirty="0" err="1"/>
              <a:t>Bartosik</a:t>
            </a:r>
            <a:r>
              <a:rPr lang="en-US" sz="1800" dirty="0"/>
              <a:t> et al., </a:t>
            </a:r>
            <a:r>
              <a:rPr lang="en-US" sz="1800" i="1" dirty="0"/>
              <a:t>Improved methods for the measurement and simulation of the CERN SPS non-linear optics</a:t>
            </a:r>
            <a:r>
              <a:rPr lang="en-US" sz="1800" dirty="0"/>
              <a:t>, Proceedings of IPAC16 (Korea), 2016.</a:t>
            </a:r>
          </a:p>
          <a:p>
            <a:pPr marL="403225" indent="-403225">
              <a:spcBef>
                <a:spcPts val="400"/>
              </a:spcBef>
              <a:buNone/>
            </a:pPr>
            <a:r>
              <a:rPr lang="en-US" sz="1800" dirty="0"/>
              <a:t>[13]	C. </a:t>
            </a:r>
            <a:r>
              <a:rPr lang="en-US" sz="1800" dirty="0" err="1"/>
              <a:t>Vaccarezza</a:t>
            </a:r>
            <a:r>
              <a:rPr lang="en-US" sz="1800" dirty="0"/>
              <a:t> et al., </a:t>
            </a:r>
            <a:r>
              <a:rPr lang="en-US" sz="1800" i="1" dirty="0"/>
              <a:t>Preliminary results on Daphne operation with octupoles</a:t>
            </a:r>
            <a:r>
              <a:rPr lang="en-US" sz="1800" dirty="0"/>
              <a:t>, Proceedings, EPAC2002 (France), 2002.</a:t>
            </a:r>
          </a:p>
          <a:p>
            <a:pPr marL="403225" indent="-403225">
              <a:spcBef>
                <a:spcPts val="400"/>
              </a:spcBef>
              <a:buNone/>
            </a:pPr>
            <a:r>
              <a:rPr lang="en-US" sz="1800" dirty="0"/>
              <a:t>[14] V. V. Danilov, </a:t>
            </a:r>
            <a:r>
              <a:rPr lang="en-US" sz="1800" i="1" dirty="0"/>
              <a:t>Increasing the transverse mode coupling instability threshold by RF quadrupole</a:t>
            </a:r>
            <a:r>
              <a:rPr lang="en-US" sz="1800" dirty="0"/>
              <a:t>, Phys. Rev. ST </a:t>
            </a:r>
            <a:r>
              <a:rPr lang="en-US" sz="1800" dirty="0" err="1"/>
              <a:t>Accel</a:t>
            </a:r>
            <a:r>
              <a:rPr lang="en-US" sz="1800" dirty="0"/>
              <a:t>. Beams </a:t>
            </a:r>
            <a:r>
              <a:rPr lang="en-US" sz="1800" b="1" dirty="0"/>
              <a:t>1</a:t>
            </a:r>
            <a:r>
              <a:rPr lang="en-US" sz="1800" dirty="0"/>
              <a:t>, 041301, 1998.</a:t>
            </a:r>
          </a:p>
          <a:p>
            <a:pPr marL="403225" indent="-403225">
              <a:spcBef>
                <a:spcPts val="400"/>
              </a:spcBef>
              <a:buNone/>
            </a:pPr>
            <a:r>
              <a:rPr lang="en-US" sz="1800" dirty="0"/>
              <a:t>[15] E. A. </a:t>
            </a:r>
            <a:r>
              <a:rPr lang="en-US" sz="1800" dirty="0" err="1"/>
              <a:t>Perevedentsev</a:t>
            </a:r>
            <a:r>
              <a:rPr lang="en-US" sz="1800" dirty="0"/>
              <a:t> and A. A. </a:t>
            </a:r>
            <a:r>
              <a:rPr lang="en-US" sz="1800" dirty="0" err="1"/>
              <a:t>Valishev</a:t>
            </a:r>
            <a:r>
              <a:rPr lang="en-US" sz="1800" dirty="0"/>
              <a:t>, </a:t>
            </a:r>
            <a:r>
              <a:rPr lang="en-US" sz="1800" i="1" dirty="0" err="1"/>
              <a:t>Synchrobetatron</a:t>
            </a:r>
            <a:r>
              <a:rPr lang="en-US" sz="1800" i="1" dirty="0"/>
              <a:t> dynamics with a radio-frequency quadrupole</a:t>
            </a:r>
            <a:r>
              <a:rPr lang="en-US" sz="1800" dirty="0"/>
              <a:t>, Proceedings of EPAC2002, Paris (France), 2002.</a:t>
            </a:r>
          </a:p>
          <a:p>
            <a:pPr marL="403225" indent="-403225">
              <a:spcBef>
                <a:spcPts val="400"/>
              </a:spcBef>
              <a:buNone/>
            </a:pPr>
            <a:r>
              <a:rPr lang="en-US" sz="1800" dirty="0"/>
              <a:t>[16]	L. R. Carver et al., </a:t>
            </a:r>
            <a:r>
              <a:rPr lang="en-US" sz="1800" i="1" dirty="0"/>
              <a:t>Current status of instability threshold measurements in the LHC at 6.5 TeV</a:t>
            </a:r>
            <a:r>
              <a:rPr lang="en-US" sz="1800" dirty="0"/>
              <a:t>, Proceedings of IPAC16, Busan (Korea), 2016.</a:t>
            </a:r>
          </a:p>
          <a:p>
            <a:pPr marL="403225" indent="-403225">
              <a:spcBef>
                <a:spcPts val="400"/>
              </a:spcBef>
              <a:buNone/>
            </a:pPr>
            <a:r>
              <a:rPr lang="en-US" sz="1800" dirty="0"/>
              <a:t>[17] E. </a:t>
            </a:r>
            <a:r>
              <a:rPr lang="en-US" sz="1800" dirty="0" err="1"/>
              <a:t>M</a:t>
            </a:r>
            <a:r>
              <a:rPr lang="en-US" sz="1800" dirty="0" err="1">
                <a:latin typeface="Calibri" panose="020F0502020204030204" pitchFamily="34" charset="0"/>
              </a:rPr>
              <a:t>é</a:t>
            </a:r>
            <a:r>
              <a:rPr lang="en-US" sz="1800" dirty="0" err="1"/>
              <a:t>tral</a:t>
            </a:r>
            <a:r>
              <a:rPr lang="en-US" sz="1800" dirty="0"/>
              <a:t> et al., </a:t>
            </a:r>
            <a:r>
              <a:rPr lang="en-US" sz="1800" i="1" dirty="0"/>
              <a:t>Measurement and interpretation of transverse beam instabilities in the CERN Large Hadron Collider (LHC) and extrapolations to HL-LHC, </a:t>
            </a:r>
            <a:r>
              <a:rPr lang="en-US" sz="1800" dirty="0"/>
              <a:t>Proceedings of HB2016 (Sweden), 2016.</a:t>
            </a:r>
          </a:p>
          <a:p>
            <a:pPr marL="400050" indent="-400050">
              <a:spcBef>
                <a:spcPts val="400"/>
              </a:spcBef>
              <a:buNone/>
            </a:pPr>
            <a:r>
              <a:rPr lang="en-US" sz="1800" dirty="0"/>
              <a:t>[18]	E. </a:t>
            </a:r>
            <a:r>
              <a:rPr lang="en-US" sz="1800" dirty="0" err="1"/>
              <a:t>Métral</a:t>
            </a:r>
            <a:r>
              <a:rPr lang="en-US" sz="1800" dirty="0"/>
              <a:t> et al., </a:t>
            </a:r>
            <a:r>
              <a:rPr lang="en-US" sz="1800" i="1" dirty="0"/>
              <a:t>Status of the LHC Instabilities</a:t>
            </a:r>
            <a:r>
              <a:rPr lang="en-US" sz="1800" dirty="0"/>
              <a:t>, 1</a:t>
            </a:r>
            <a:r>
              <a:rPr lang="en-US" sz="1800" baseline="30000" dirty="0"/>
              <a:t>st</a:t>
            </a:r>
            <a:r>
              <a:rPr lang="en-US" sz="1800" dirty="0"/>
              <a:t> ICE Meeting, </a:t>
            </a:r>
            <a:r>
              <a:rPr lang="en-GB" sz="1800" dirty="0"/>
              <a:t>14.07.2010.</a:t>
            </a:r>
          </a:p>
          <a:p>
            <a:pPr marL="400050" indent="-400050">
              <a:spcBef>
                <a:spcPts val="400"/>
              </a:spcBef>
              <a:buNone/>
            </a:pPr>
            <a:r>
              <a:rPr lang="en-US" sz="1800" dirty="0"/>
              <a:t>[19]	E. </a:t>
            </a:r>
            <a:r>
              <a:rPr lang="en-US" sz="1800" dirty="0" err="1"/>
              <a:t>Métral</a:t>
            </a:r>
            <a:r>
              <a:rPr lang="en-US" sz="1800" dirty="0"/>
              <a:t>, B. </a:t>
            </a:r>
            <a:r>
              <a:rPr lang="en-US" sz="1800" dirty="0" err="1"/>
              <a:t>Salvant</a:t>
            </a:r>
            <a:r>
              <a:rPr lang="en-US" sz="1800" dirty="0"/>
              <a:t>, N. </a:t>
            </a:r>
            <a:r>
              <a:rPr lang="en-US" sz="1800" dirty="0" err="1"/>
              <a:t>Mounet</a:t>
            </a:r>
            <a:r>
              <a:rPr lang="en-US" sz="1800" dirty="0"/>
              <a:t>, </a:t>
            </a:r>
            <a:r>
              <a:rPr lang="en-US" sz="1800" i="1" dirty="0"/>
              <a:t>Stabilization of the LHC single-bunch transverse instability at high-energy by Landau </a:t>
            </a:r>
            <a:r>
              <a:rPr lang="en-GB" sz="1800" i="1" dirty="0"/>
              <a:t>octupoles</a:t>
            </a:r>
            <a:r>
              <a:rPr lang="en-GB" sz="1800" dirty="0"/>
              <a:t>, 13.09.2011.</a:t>
            </a:r>
            <a:endParaRPr lang="en-US" sz="1800" dirty="0"/>
          </a:p>
          <a:p>
            <a:pPr marL="0" indent="0">
              <a:spcBef>
                <a:spcPts val="400"/>
              </a:spcBef>
              <a:buNone/>
            </a:pPr>
            <a:endParaRPr lang="en-US" sz="1800" dirty="0"/>
          </a:p>
          <a:p>
            <a:pPr marL="403225" indent="-403225">
              <a:spcBef>
                <a:spcPts val="600"/>
              </a:spcBef>
              <a:buNone/>
            </a:pPr>
            <a:endParaRPr lang="en-US" sz="1700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smtClean="0"/>
              <a:t>02.08.2016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smtClean="0"/>
              <a:t>M. Schenk et al.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E02D04CC-0B1D-4DCE-AE55-9105744B0063}" type="slidenum">
              <a:rPr lang="en-US" smtClean="0"/>
              <a:pPr/>
              <a:t>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1156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Back up 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654559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RF system for a </a:t>
            </a:r>
            <a:r>
              <a:rPr lang="en-GB" dirty="0" err="1" smtClean="0"/>
              <a:t>quadrupolar</a:t>
            </a:r>
            <a:r>
              <a:rPr lang="en-GB" dirty="0" smtClean="0"/>
              <a:t> cavity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351338"/>
          </a:xfrm>
        </p:spPr>
        <p:txBody>
          <a:bodyPr>
            <a:normAutofit fontScale="70000" lnSpcReduction="20000"/>
          </a:bodyPr>
          <a:lstStyle/>
          <a:p>
            <a:r>
              <a:rPr lang="en-GB" dirty="0" smtClean="0"/>
              <a:t>No beam loading : Input RF power per cavity: P</a:t>
            </a:r>
            <a:r>
              <a:rPr lang="en-GB" baseline="-25000" dirty="0" smtClean="0"/>
              <a:t>in</a:t>
            </a:r>
            <a:r>
              <a:rPr lang="en-GB" dirty="0" smtClean="0"/>
              <a:t> = </a:t>
            </a:r>
            <a:r>
              <a:rPr lang="el-GR" dirty="0" smtClean="0"/>
              <a:t>ω</a:t>
            </a:r>
            <a:r>
              <a:rPr lang="en-GB" dirty="0" err="1" smtClean="0"/>
              <a:t>U</a:t>
            </a:r>
            <a:r>
              <a:rPr lang="en-GB" baseline="-25000" dirty="0" err="1" smtClean="0"/>
              <a:t>cav</a:t>
            </a:r>
            <a:r>
              <a:rPr lang="en-GB" dirty="0" smtClean="0"/>
              <a:t>/</a:t>
            </a:r>
            <a:r>
              <a:rPr lang="en-GB" dirty="0" err="1" smtClean="0"/>
              <a:t>Q</a:t>
            </a:r>
            <a:r>
              <a:rPr lang="en-GB" baseline="-25000" dirty="0" err="1" smtClean="0"/>
              <a:t>ext</a:t>
            </a:r>
            <a:r>
              <a:rPr lang="en-GB" dirty="0" smtClean="0"/>
              <a:t>. </a:t>
            </a:r>
          </a:p>
          <a:p>
            <a:pPr lvl="1"/>
            <a:r>
              <a:rPr lang="en-GB" dirty="0" smtClean="0"/>
              <a:t>Assuming </a:t>
            </a:r>
            <a:r>
              <a:rPr lang="en-GB" b="1" dirty="0" err="1" smtClean="0"/>
              <a:t>Q</a:t>
            </a:r>
            <a:r>
              <a:rPr lang="en-GB" b="1" baseline="-25000" dirty="0" err="1" smtClean="0"/>
              <a:t>ext</a:t>
            </a:r>
            <a:r>
              <a:rPr lang="en-GB" b="1" dirty="0" smtClean="0"/>
              <a:t> ~ 1e6</a:t>
            </a:r>
            <a:r>
              <a:rPr lang="en-GB" dirty="0" smtClean="0"/>
              <a:t>; frequency stability must be better than </a:t>
            </a:r>
            <a:r>
              <a:rPr lang="en-GB" dirty="0" err="1" smtClean="0"/>
              <a:t>df</a:t>
            </a:r>
            <a:r>
              <a:rPr lang="en-GB" dirty="0" smtClean="0"/>
              <a:t> ~ f/2Q</a:t>
            </a:r>
            <a:r>
              <a:rPr lang="en-GB" baseline="-25000" dirty="0" smtClean="0"/>
              <a:t>ext</a:t>
            </a:r>
            <a:r>
              <a:rPr lang="en-GB" dirty="0" smtClean="0"/>
              <a:t>~ 8e8/2e6 ~ 400Hz</a:t>
            </a:r>
          </a:p>
          <a:p>
            <a:pPr lvl="1"/>
            <a:r>
              <a:rPr lang="en-GB" dirty="0" err="1" smtClean="0"/>
              <a:t>U</a:t>
            </a:r>
            <a:r>
              <a:rPr lang="en-GB" baseline="-25000" dirty="0" err="1" smtClean="0"/>
              <a:t>cav</a:t>
            </a:r>
            <a:r>
              <a:rPr lang="en-GB" dirty="0" smtClean="0"/>
              <a:t> – stored energy per cavity</a:t>
            </a:r>
          </a:p>
          <a:p>
            <a:r>
              <a:rPr lang="en-GB" dirty="0" smtClean="0"/>
              <a:t>Number of cavities is defined: </a:t>
            </a:r>
            <a:r>
              <a:rPr lang="en-GB" dirty="0" err="1" smtClean="0"/>
              <a:t>N</a:t>
            </a:r>
            <a:r>
              <a:rPr lang="en-GB" baseline="-25000" dirty="0" err="1" smtClean="0"/>
              <a:t>cav</a:t>
            </a:r>
            <a:r>
              <a:rPr lang="en-GB" dirty="0" smtClean="0"/>
              <a:t> = b</a:t>
            </a:r>
            <a:r>
              <a:rPr lang="en-GB" baseline="30000" dirty="0" smtClean="0"/>
              <a:t>(2)</a:t>
            </a:r>
            <a:r>
              <a:rPr lang="en-GB" dirty="0" smtClean="0"/>
              <a:t>/b</a:t>
            </a:r>
            <a:r>
              <a:rPr lang="en-GB" baseline="30000" dirty="0" smtClean="0"/>
              <a:t>(2)</a:t>
            </a:r>
            <a:r>
              <a:rPr lang="en-GB" baseline="-25000" dirty="0" err="1" smtClean="0"/>
              <a:t>cav</a:t>
            </a:r>
            <a:r>
              <a:rPr lang="en-GB" dirty="0" smtClean="0"/>
              <a:t> </a:t>
            </a:r>
          </a:p>
          <a:p>
            <a:pPr lvl="1"/>
            <a:r>
              <a:rPr lang="en-GB" dirty="0" smtClean="0"/>
              <a:t>Specified total </a:t>
            </a:r>
            <a:r>
              <a:rPr lang="en-GB" dirty="0" err="1" smtClean="0"/>
              <a:t>RFquad</a:t>
            </a:r>
            <a:r>
              <a:rPr lang="en-GB" dirty="0" smtClean="0"/>
              <a:t> kick: b</a:t>
            </a:r>
            <a:r>
              <a:rPr lang="en-GB" baseline="30000" dirty="0" smtClean="0"/>
              <a:t>(2)</a:t>
            </a:r>
            <a:r>
              <a:rPr lang="en-GB" dirty="0" smtClean="0"/>
              <a:t> = 0.4 Tm/m;</a:t>
            </a:r>
          </a:p>
          <a:p>
            <a:pPr lvl="1"/>
            <a:r>
              <a:rPr lang="en-GB" dirty="0" smtClean="0"/>
              <a:t>b</a:t>
            </a:r>
            <a:r>
              <a:rPr lang="en-GB" baseline="30000" dirty="0" smtClean="0"/>
              <a:t>(2)</a:t>
            </a:r>
            <a:r>
              <a:rPr lang="en-GB" baseline="-25000" dirty="0" err="1" smtClean="0"/>
              <a:t>cav</a:t>
            </a:r>
            <a:r>
              <a:rPr lang="en-GB" dirty="0" smtClean="0"/>
              <a:t> – </a:t>
            </a:r>
            <a:r>
              <a:rPr lang="en-GB" dirty="0" err="1" smtClean="0"/>
              <a:t>RFquad</a:t>
            </a:r>
            <a:r>
              <a:rPr lang="en-GB" dirty="0" smtClean="0"/>
              <a:t> kick per cavity which is limited by max. </a:t>
            </a:r>
            <a:r>
              <a:rPr lang="en-GB" dirty="0" err="1" smtClean="0"/>
              <a:t>Bsurf</a:t>
            </a:r>
            <a:r>
              <a:rPr lang="en-GB" dirty="0" smtClean="0"/>
              <a:t> = 100 </a:t>
            </a:r>
            <a:r>
              <a:rPr lang="en-GB" dirty="0" err="1" smtClean="0"/>
              <a:t>mT</a:t>
            </a:r>
            <a:r>
              <a:rPr lang="en-GB" dirty="0" smtClean="0"/>
              <a:t>: </a:t>
            </a:r>
          </a:p>
          <a:p>
            <a:r>
              <a:rPr lang="en-GB" dirty="0" smtClean="0"/>
              <a:t>Example: </a:t>
            </a:r>
            <a:r>
              <a:rPr lang="en-GB" dirty="0" err="1" smtClean="0"/>
              <a:t>Rbp</a:t>
            </a:r>
            <a:r>
              <a:rPr lang="en-GB" dirty="0" smtClean="0"/>
              <a:t> = 0.08m</a:t>
            </a:r>
          </a:p>
          <a:p>
            <a:pPr lvl="1"/>
            <a:r>
              <a:rPr lang="en-GB" dirty="0" smtClean="0"/>
              <a:t>b</a:t>
            </a:r>
            <a:r>
              <a:rPr lang="en-GB" baseline="30000" dirty="0" smtClean="0"/>
              <a:t>(2)</a:t>
            </a:r>
            <a:r>
              <a:rPr lang="en-GB" baseline="-25000" dirty="0" err="1" smtClean="0"/>
              <a:t>cav</a:t>
            </a:r>
            <a:r>
              <a:rPr lang="en-GB" dirty="0" smtClean="0"/>
              <a:t>= 0.105 Tm/m; </a:t>
            </a:r>
          </a:p>
          <a:p>
            <a:pPr lvl="1"/>
            <a:r>
              <a:rPr lang="en-GB" dirty="0" err="1" smtClean="0"/>
              <a:t>U</a:t>
            </a:r>
            <a:r>
              <a:rPr lang="en-GB" baseline="-25000" dirty="0" err="1" smtClean="0"/>
              <a:t>cav</a:t>
            </a:r>
            <a:r>
              <a:rPr lang="en-GB" dirty="0" smtClean="0"/>
              <a:t>= 81*0.105 = 8.5 J                            ~1/f^2</a:t>
            </a:r>
          </a:p>
          <a:p>
            <a:pPr lvl="1"/>
            <a:r>
              <a:rPr lang="en-GB" dirty="0" smtClean="0"/>
              <a:t>P</a:t>
            </a:r>
            <a:r>
              <a:rPr lang="en-GB" baseline="-25000" dirty="0" smtClean="0"/>
              <a:t>in</a:t>
            </a:r>
            <a:r>
              <a:rPr lang="en-GB" dirty="0" smtClean="0"/>
              <a:t> = 2</a:t>
            </a:r>
            <a:r>
              <a:rPr lang="el-GR" dirty="0" smtClean="0"/>
              <a:t>π</a:t>
            </a:r>
            <a:r>
              <a:rPr lang="en-GB" dirty="0" smtClean="0"/>
              <a:t>*8e8*8.5/1e6 = </a:t>
            </a:r>
            <a:r>
              <a:rPr lang="en-GB" b="1" dirty="0" smtClean="0"/>
              <a:t>43 kW             ~1/f</a:t>
            </a:r>
          </a:p>
          <a:p>
            <a:pPr lvl="1"/>
            <a:r>
              <a:rPr lang="en-GB" dirty="0" err="1" smtClean="0"/>
              <a:t>N</a:t>
            </a:r>
            <a:r>
              <a:rPr lang="en-GB" baseline="-25000" dirty="0" err="1" smtClean="0"/>
              <a:t>cav</a:t>
            </a:r>
            <a:r>
              <a:rPr lang="en-GB" dirty="0" smtClean="0"/>
              <a:t> = 0.4/0.105 = 3.8 =&gt; </a:t>
            </a:r>
            <a:r>
              <a:rPr lang="en-GB" b="1" dirty="0" smtClean="0"/>
              <a:t>4</a:t>
            </a:r>
            <a:endParaRPr lang="en-GB" b="1" dirty="0"/>
          </a:p>
          <a:p>
            <a:r>
              <a:rPr lang="en-GB" dirty="0" smtClean="0"/>
              <a:t>SPS 800 MHz RF system is more relevant both from frequency and RF power point of view.</a:t>
            </a:r>
          </a:p>
          <a:p>
            <a:r>
              <a:rPr lang="en-GB" dirty="0" smtClean="0"/>
              <a:t>If we assume higher </a:t>
            </a:r>
            <a:r>
              <a:rPr lang="en-GB" b="1" dirty="0" err="1" smtClean="0"/>
              <a:t>Q</a:t>
            </a:r>
            <a:r>
              <a:rPr lang="en-GB" b="1" baseline="-25000" dirty="0" err="1" smtClean="0"/>
              <a:t>ext</a:t>
            </a:r>
            <a:r>
              <a:rPr lang="en-GB" b="1" dirty="0" smtClean="0"/>
              <a:t> -&gt; 1e7, P</a:t>
            </a:r>
            <a:r>
              <a:rPr lang="en-GB" b="1" baseline="-25000" dirty="0" smtClean="0"/>
              <a:t>in</a:t>
            </a:r>
            <a:r>
              <a:rPr lang="en-GB" b="1" dirty="0" smtClean="0"/>
              <a:t> -&gt; 4 </a:t>
            </a:r>
            <a:r>
              <a:rPr lang="en-GB" dirty="0" smtClean="0"/>
              <a:t>kW and a Solid State Amplifier becomes a very attractive solution</a:t>
            </a:r>
            <a:r>
              <a:rPr lang="en-GB" dirty="0"/>
              <a:t> </a:t>
            </a:r>
            <a:r>
              <a:rPr lang="en-GB" dirty="0" smtClean="0"/>
              <a:t>with lower cost. But the frequency stability must be &lt; 40 Hz for a cavity as big as an LHC main RF cavity is it feasible? </a:t>
            </a:r>
          </a:p>
        </p:txBody>
      </p:sp>
    </p:spTree>
    <p:extLst>
      <p:ext uri="{BB962C8B-B14F-4D97-AF65-F5344CB8AC3E}">
        <p14:creationId xmlns:p14="http://schemas.microsoft.com/office/powerpoint/2010/main" val="18488742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Outline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Introduction</a:t>
            </a:r>
          </a:p>
          <a:p>
            <a:r>
              <a:rPr lang="en-GB" dirty="0" smtClean="0"/>
              <a:t>Beam dynamics studies for HL-LHC</a:t>
            </a:r>
          </a:p>
          <a:p>
            <a:r>
              <a:rPr lang="en-GB" dirty="0" smtClean="0"/>
              <a:t>RF design of the cavity</a:t>
            </a:r>
          </a:p>
          <a:p>
            <a:r>
              <a:rPr lang="en-GB" dirty="0" smtClean="0"/>
              <a:t>Design of the RF system</a:t>
            </a:r>
          </a:p>
          <a:p>
            <a:r>
              <a:rPr lang="en-GB" dirty="0" smtClean="0"/>
              <a:t>Potential location in LHC tunnel</a:t>
            </a:r>
          </a:p>
          <a:p>
            <a:r>
              <a:rPr lang="en-GB" dirty="0" smtClean="0"/>
              <a:t>Cost estimate</a:t>
            </a:r>
          </a:p>
          <a:p>
            <a:r>
              <a:rPr lang="en-GB" dirty="0" smtClean="0"/>
              <a:t>R&amp;D timeline</a:t>
            </a:r>
          </a:p>
          <a:p>
            <a:r>
              <a:rPr lang="en-GB" dirty="0" smtClean="0"/>
              <a:t>Summary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435006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2259184" y="3554127"/>
            <a:ext cx="7780167" cy="2954477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1905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21" name="Picture 20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0161" y="5110136"/>
            <a:ext cx="5873568" cy="59741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de-CH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59185" y="1346421"/>
            <a:ext cx="3827939" cy="176566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200" b="1" dirty="0"/>
              <a:t>Proposal by </a:t>
            </a:r>
            <a:r>
              <a:rPr lang="en-US" sz="2200" b="1" dirty="0" err="1"/>
              <a:t>Alexej</a:t>
            </a:r>
            <a:r>
              <a:rPr lang="en-US" sz="2200" b="1" dirty="0"/>
              <a:t> </a:t>
            </a:r>
            <a:r>
              <a:rPr lang="en-US" sz="2200" b="1" dirty="0" err="1"/>
              <a:t>Grudiev</a:t>
            </a:r>
            <a:r>
              <a:rPr lang="en-US" sz="2200" baseline="30000" dirty="0"/>
              <a:t>[2,3]</a:t>
            </a:r>
          </a:p>
          <a:p>
            <a:pPr marL="177800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en-US" sz="2000" dirty="0"/>
              <a:t>An RF quadrupole introduces a </a:t>
            </a:r>
            <a:r>
              <a:rPr lang="en-US" sz="2000" dirty="0" err="1"/>
              <a:t>betatron</a:t>
            </a:r>
            <a:r>
              <a:rPr lang="en-US" sz="2000" dirty="0"/>
              <a:t> tune spread to ‘damp’ transverse collective instabilities via Landau damping.</a:t>
            </a:r>
          </a:p>
          <a:p>
            <a:endParaRPr lang="de-CH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smtClean="0"/>
              <a:t>02.08.2016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nl-NL" smtClean="0"/>
              <a:t>M. Schenk et al.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E02D04CC-0B1D-4DCE-AE55-9105744B0063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70530" y="930155"/>
            <a:ext cx="1339416" cy="2116694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64098" y="1056445"/>
            <a:ext cx="2263659" cy="1993038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6107559" y="3077267"/>
            <a:ext cx="4186860" cy="3770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Example: </a:t>
            </a:r>
            <a:r>
              <a:rPr lang="en-US" i="1" dirty="0"/>
              <a:t>Pillbox cavity with TM</a:t>
            </a:r>
            <a:r>
              <a:rPr lang="en-US" i="1" baseline="-25000" dirty="0"/>
              <a:t>210</a:t>
            </a:r>
            <a:r>
              <a:rPr lang="en-US" i="1" dirty="0"/>
              <a:t> mode.</a:t>
            </a:r>
            <a:endParaRPr lang="de-CH" i="1" dirty="0"/>
          </a:p>
        </p:txBody>
      </p:sp>
      <p:sp>
        <p:nvSpPr>
          <p:cNvPr id="15" name="TextBox 14"/>
          <p:cNvSpPr txBox="1"/>
          <p:nvPr/>
        </p:nvSpPr>
        <p:spPr>
          <a:xfrm>
            <a:off x="2490006" y="4756938"/>
            <a:ext cx="554138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587">
              <a:tabLst>
                <a:tab pos="171450" algn="l"/>
              </a:tabLst>
            </a:pPr>
            <a:r>
              <a:rPr lang="en-US" sz="2000" i="1" dirty="0"/>
              <a:t>translates into a </a:t>
            </a:r>
            <a:r>
              <a:rPr lang="en-US" sz="2000" i="1" dirty="0" err="1"/>
              <a:t>betatron</a:t>
            </a:r>
            <a:r>
              <a:rPr lang="en-US" sz="2000" i="1" dirty="0"/>
              <a:t> detuning (assume </a:t>
            </a:r>
            <a:r>
              <a:rPr lang="el-GR" sz="2000" dirty="0"/>
              <a:t>ϕ</a:t>
            </a:r>
            <a:r>
              <a:rPr lang="en-US" sz="2000" i="1" baseline="-25000" dirty="0"/>
              <a:t>0</a:t>
            </a:r>
            <a:r>
              <a:rPr lang="en-US" sz="2000" i="1" dirty="0"/>
              <a:t> = 0)</a:t>
            </a:r>
            <a:endParaRPr lang="en-GB" sz="2000" i="1" dirty="0"/>
          </a:p>
        </p:txBody>
      </p:sp>
      <p:sp>
        <p:nvSpPr>
          <p:cNvPr id="17" name="TextBox 16"/>
          <p:cNvSpPr txBox="1"/>
          <p:nvPr/>
        </p:nvSpPr>
        <p:spPr>
          <a:xfrm>
            <a:off x="2472251" y="3914542"/>
            <a:ext cx="396920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i="1" dirty="0">
                <a:solidFill>
                  <a:srgbClr val="0000FF"/>
                </a:solidFill>
              </a:rPr>
              <a:t>RF-modulated</a:t>
            </a:r>
            <a:r>
              <a:rPr lang="en-US" sz="2000" i="1" dirty="0"/>
              <a:t> quadrupole kick</a:t>
            </a:r>
            <a:endParaRPr lang="en-GB" sz="2000" i="1" dirty="0"/>
          </a:p>
        </p:txBody>
      </p:sp>
      <p:sp>
        <p:nvSpPr>
          <p:cNvPr id="19" name="TextBox 18"/>
          <p:cNvSpPr txBox="1"/>
          <p:nvPr/>
        </p:nvSpPr>
        <p:spPr>
          <a:xfrm>
            <a:off x="2280816" y="3544873"/>
            <a:ext cx="2255939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b="1" dirty="0"/>
              <a:t>Working principle</a:t>
            </a:r>
            <a:endParaRPr lang="de-CH" sz="2200" b="1" dirty="0"/>
          </a:p>
        </p:txBody>
      </p:sp>
      <p:cxnSp>
        <p:nvCxnSpPr>
          <p:cNvPr id="26" name="Straight Connector 25"/>
          <p:cNvCxnSpPr/>
          <p:nvPr/>
        </p:nvCxnSpPr>
        <p:spPr>
          <a:xfrm flipH="1">
            <a:off x="7771002" y="5162386"/>
            <a:ext cx="695324" cy="476180"/>
          </a:xfrm>
          <a:prstGeom prst="line">
            <a:avLst/>
          </a:prstGeom>
          <a:ln w="28575">
            <a:solidFill>
              <a:srgbClr val="59905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7" name="Picture 26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40498" y="4848567"/>
            <a:ext cx="1109669" cy="235858"/>
          </a:xfrm>
          <a:prstGeom prst="rect">
            <a:avLst/>
          </a:prstGeom>
        </p:spPr>
      </p:pic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Basic working principle of an RF quadrupole</a:t>
            </a:r>
            <a:endParaRPr lang="de-CH" dirty="0"/>
          </a:p>
        </p:txBody>
      </p:sp>
      <p:sp>
        <p:nvSpPr>
          <p:cNvPr id="28" name="TextBox 27"/>
          <p:cNvSpPr txBox="1"/>
          <p:nvPr/>
        </p:nvSpPr>
        <p:spPr>
          <a:xfrm>
            <a:off x="6036397" y="5649048"/>
            <a:ext cx="2712401" cy="877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700" i="1" dirty="0">
                <a:solidFill>
                  <a:srgbClr val="FF0000"/>
                </a:solidFill>
              </a:rPr>
              <a:t>At second order: </a:t>
            </a:r>
            <a:r>
              <a:rPr lang="en-US" sz="1700" dirty="0">
                <a:solidFill>
                  <a:srgbClr val="FF0000"/>
                </a:solidFill>
              </a:rPr>
              <a:t>Detuning with </a:t>
            </a:r>
            <a:r>
              <a:rPr lang="en-US" sz="1700" b="1" dirty="0">
                <a:solidFill>
                  <a:srgbClr val="FF0000"/>
                </a:solidFill>
              </a:rPr>
              <a:t>longitudinal</a:t>
            </a:r>
            <a:r>
              <a:rPr lang="en-US" sz="1700" dirty="0">
                <a:solidFill>
                  <a:srgbClr val="FF0000"/>
                </a:solidFill>
              </a:rPr>
              <a:t> amplitude (action).</a:t>
            </a:r>
            <a:endParaRPr lang="de-CH" sz="1700" dirty="0">
              <a:solidFill>
                <a:srgbClr val="FF0000"/>
              </a:solidFill>
            </a:endParaRPr>
          </a:p>
        </p:txBody>
      </p:sp>
      <p:pic>
        <p:nvPicPr>
          <p:cNvPr id="23" name="Picture 22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10433" y="4200110"/>
            <a:ext cx="5530065" cy="543829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8345" y="5780307"/>
            <a:ext cx="3222406" cy="5983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86953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5" grpId="0"/>
      <p:bldP spid="17" grpId="0"/>
      <p:bldP spid="19" grpId="0"/>
      <p:bldP spid="2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4726" y="2971389"/>
            <a:ext cx="3881089" cy="3492980"/>
          </a:xfrm>
          <a:prstGeom prst="rect">
            <a:avLst/>
          </a:prstGeom>
        </p:spPr>
      </p:pic>
      <p:sp>
        <p:nvSpPr>
          <p:cNvPr id="31" name="Rounded Rectangle 30"/>
          <p:cNvSpPr/>
          <p:nvPr/>
        </p:nvSpPr>
        <p:spPr>
          <a:xfrm>
            <a:off x="6606347" y="1187619"/>
            <a:ext cx="3776953" cy="1831472"/>
          </a:xfrm>
          <a:prstGeom prst="roundRect">
            <a:avLst/>
          </a:prstGeom>
          <a:solidFill>
            <a:schemeClr val="bg1">
              <a:lumMod val="85000"/>
              <a:alpha val="54000"/>
            </a:schemeClr>
          </a:solidFill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0264" y="2978461"/>
            <a:ext cx="3865373" cy="3478836"/>
          </a:xfrm>
          <a:prstGeom prst="rect">
            <a:avLst/>
          </a:prstGeom>
        </p:spPr>
      </p:pic>
      <p:sp>
        <p:nvSpPr>
          <p:cNvPr id="5" name="Date Placeholder 4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smtClean="0"/>
              <a:t>02.08.2016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nl-NL" dirty="0" smtClean="0"/>
              <a:t>M. Schenk et al.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E02D04CC-0B1D-4DCE-AE55-9105744B0063}" type="slidenum">
              <a:rPr lang="en-US" smtClean="0"/>
              <a:pPr/>
              <a:t>5</a:t>
            </a:fld>
            <a:endParaRPr lang="en-US" dirty="0"/>
          </a:p>
        </p:txBody>
      </p:sp>
      <p:grpSp>
        <p:nvGrpSpPr>
          <p:cNvPr id="2" name="Group 1"/>
          <p:cNvGrpSpPr/>
          <p:nvPr/>
        </p:nvGrpSpPr>
        <p:grpSpPr>
          <a:xfrm>
            <a:off x="2110781" y="1187619"/>
            <a:ext cx="3727769" cy="1831472"/>
            <a:chOff x="586780" y="1152107"/>
            <a:chExt cx="3727769" cy="1831472"/>
          </a:xfrm>
        </p:grpSpPr>
        <p:sp>
          <p:nvSpPr>
            <p:cNvPr id="11" name="Rounded Rectangle 10"/>
            <p:cNvSpPr/>
            <p:nvPr/>
          </p:nvSpPr>
          <p:spPr>
            <a:xfrm>
              <a:off x="586780" y="1152107"/>
              <a:ext cx="3647595" cy="1831472"/>
            </a:xfrm>
            <a:prstGeom prst="roundRect">
              <a:avLst/>
            </a:prstGeom>
            <a:solidFill>
              <a:schemeClr val="bg1">
                <a:lumMod val="85000"/>
                <a:alpha val="54000"/>
              </a:schemeClr>
            </a:solidFill>
            <a:ln w="190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712429" y="1972651"/>
              <a:ext cx="3017364" cy="35394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spcBef>
                  <a:spcPts val="600"/>
                </a:spcBef>
                <a:spcAft>
                  <a:spcPts val="600"/>
                </a:spcAft>
              </a:pPr>
              <a:r>
                <a:rPr lang="en-GB" sz="1700" dirty="0"/>
                <a:t>Example: </a:t>
              </a:r>
              <a:r>
                <a:rPr lang="en-GB" sz="1700" i="1" dirty="0"/>
                <a:t>Landau octupoles (LO)</a:t>
              </a:r>
              <a:endParaRPr lang="en-GB" sz="1500" dirty="0"/>
            </a:p>
          </p:txBody>
        </p:sp>
        <p:grpSp>
          <p:nvGrpSpPr>
            <p:cNvPr id="15" name="Group 14"/>
            <p:cNvGrpSpPr/>
            <p:nvPr/>
          </p:nvGrpSpPr>
          <p:grpSpPr>
            <a:xfrm>
              <a:off x="928665" y="2342610"/>
              <a:ext cx="1893420" cy="531199"/>
              <a:chOff x="2478125" y="4269832"/>
              <a:chExt cx="2973575" cy="834240"/>
            </a:xfrm>
            <a:noFill/>
          </p:grpSpPr>
          <p:pic>
            <p:nvPicPr>
              <p:cNvPr id="16" name="Picture 15"/>
              <p:cNvPicPr>
                <a:picLocks noChangeAspect="1"/>
              </p:cNvPicPr>
              <p:nvPr>
                <p:custDataLst>
                  <p:tags r:id="rId5"/>
                </p:custDataLst>
              </p:nvPr>
            </p:nvPicPr>
            <p:blipFill>
              <a:blip r:embed="rId10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478125" y="4710317"/>
                <a:ext cx="2948476" cy="393755"/>
              </a:xfrm>
              <a:prstGeom prst="rect">
                <a:avLst/>
              </a:prstGeom>
              <a:grpFill/>
            </p:spPr>
          </p:pic>
          <p:pic>
            <p:nvPicPr>
              <p:cNvPr id="17" name="Picture 16"/>
              <p:cNvPicPr>
                <a:picLocks noChangeAspect="1"/>
              </p:cNvPicPr>
              <p:nvPr>
                <p:custDataLst>
                  <p:tags r:id="rId6"/>
                </p:custDataLst>
              </p:nvPr>
            </p:nvPicPr>
            <p:blipFill>
              <a:blip r:embed="rId1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478965" y="4269832"/>
                <a:ext cx="2972735" cy="393753"/>
              </a:xfrm>
              <a:prstGeom prst="rect">
                <a:avLst/>
              </a:prstGeom>
              <a:grpFill/>
            </p:spPr>
          </p:pic>
        </p:grpSp>
        <p:sp>
          <p:nvSpPr>
            <p:cNvPr id="18" name="Rectangle 17"/>
            <p:cNvSpPr/>
            <p:nvPr/>
          </p:nvSpPr>
          <p:spPr>
            <a:xfrm>
              <a:off x="702537" y="1177040"/>
              <a:ext cx="3612012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b="1" dirty="0"/>
                <a:t>Detuning w. transverse amplitude</a:t>
              </a:r>
            </a:p>
          </p:txBody>
        </p:sp>
        <p:pic>
          <p:nvPicPr>
            <p:cNvPr id="19" name="Picture 18"/>
            <p:cNvPicPr>
              <a:picLocks noChangeAspect="1"/>
            </p:cNvPicPr>
            <p:nvPr>
              <p:custDataLst>
                <p:tags r:id="rId4"/>
              </p:custDataLst>
            </p:nvPr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417245" y="1562667"/>
              <a:ext cx="2192635" cy="269137"/>
            </a:xfrm>
            <a:prstGeom prst="rect">
              <a:avLst/>
            </a:prstGeom>
          </p:spPr>
        </p:pic>
      </p:grpSp>
      <p:pic>
        <p:nvPicPr>
          <p:cNvPr id="21" name="Picture 20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45559" y="1593619"/>
            <a:ext cx="1914758" cy="275778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50016" y="2362106"/>
            <a:ext cx="1191086" cy="231806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65628" y="2400817"/>
            <a:ext cx="868038" cy="204680"/>
          </a:xfrm>
          <a:prstGeom prst="rect">
            <a:avLst/>
          </a:prstGeom>
        </p:spPr>
      </p:pic>
      <p:sp>
        <p:nvSpPr>
          <p:cNvPr id="29" name="Title 1"/>
          <p:cNvSpPr>
            <a:spLocks noGrp="1"/>
          </p:cNvSpPr>
          <p:nvPr>
            <p:ph type="title"/>
          </p:nvPr>
        </p:nvSpPr>
        <p:spPr>
          <a:xfrm>
            <a:off x="2152650" y="114995"/>
            <a:ext cx="7886700" cy="682383"/>
          </a:xfrm>
        </p:spPr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0" name="Text Placeholder 22"/>
          <p:cNvSpPr>
            <a:spLocks noGrp="1"/>
          </p:cNvSpPr>
          <p:nvPr>
            <p:ph type="body" sz="quarter" idx="13"/>
          </p:nvPr>
        </p:nvSpPr>
        <p:spPr>
          <a:xfrm>
            <a:off x="2152650" y="575460"/>
            <a:ext cx="7886700" cy="914400"/>
          </a:xfrm>
        </p:spPr>
        <p:txBody>
          <a:bodyPr/>
          <a:lstStyle/>
          <a:p>
            <a:r>
              <a:rPr lang="en-US" dirty="0" smtClean="0"/>
              <a:t>Betatron detuning with amplitude</a:t>
            </a:r>
            <a:endParaRPr lang="en-US" baseline="30000" dirty="0"/>
          </a:p>
        </p:txBody>
      </p:sp>
      <p:sp>
        <p:nvSpPr>
          <p:cNvPr id="20" name="TextBox 19"/>
          <p:cNvSpPr txBox="1"/>
          <p:nvPr/>
        </p:nvSpPr>
        <p:spPr>
          <a:xfrm>
            <a:off x="6716043" y="1228571"/>
            <a:ext cx="35616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/>
              <a:t>Detuning w. longitudinal amplitude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6779263" y="1991371"/>
            <a:ext cx="2765565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GB" sz="1700" dirty="0"/>
              <a:t>Examples</a:t>
            </a:r>
            <a:r>
              <a:rPr lang="en-GB" sz="1700" i="1" dirty="0"/>
              <a:t>: RF quadrupole, Q’’</a:t>
            </a:r>
            <a:endParaRPr lang="en-GB" sz="1500" dirty="0"/>
          </a:p>
        </p:txBody>
      </p:sp>
      <p:cxnSp>
        <p:nvCxnSpPr>
          <p:cNvPr id="33" name="Straight Connector 32"/>
          <p:cNvCxnSpPr/>
          <p:nvPr/>
        </p:nvCxnSpPr>
        <p:spPr>
          <a:xfrm>
            <a:off x="6181819" y="1361707"/>
            <a:ext cx="0" cy="4923683"/>
          </a:xfrm>
          <a:prstGeom prst="line">
            <a:avLst/>
          </a:prstGeom>
          <a:ln w="19050" cap="rnd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75708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>
          <a:xfrm>
            <a:off x="2108685" y="4107560"/>
            <a:ext cx="7774846" cy="23852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31775" indent="-231775"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en-US" dirty="0"/>
              <a:t>RF quadrupole could be an ideal device to increase the margin for stable HL-LHC operation.</a:t>
            </a:r>
          </a:p>
          <a:p>
            <a:pPr marL="231775" indent="-231775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/>
              <a:t>Additional advantage for potential future high energy accelerators</a:t>
            </a:r>
          </a:p>
          <a:p>
            <a:pPr marL="568325" lvl="1" indent="-168275"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en-US" sz="1600" dirty="0"/>
              <a:t>On the energy ramp, the detuning from LO is affected by both adiabatic damping and increased beam rigidity, i.e.</a:t>
            </a:r>
          </a:p>
          <a:p>
            <a:pPr marL="568325" lvl="1" indent="-168275"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en-US" sz="1600" dirty="0"/>
              <a:t>An RF quadrupole is only affected by the increased beam rigidity, i.e. </a:t>
            </a:r>
          </a:p>
          <a:p>
            <a:pPr marL="400050" lvl="1">
              <a:spcBef>
                <a:spcPts val="100"/>
              </a:spcBef>
              <a:tabLst>
                <a:tab pos="568325" algn="l"/>
              </a:tabLst>
            </a:pPr>
            <a:r>
              <a:rPr lang="en-US" sz="1600" i="1" dirty="0"/>
              <a:t>	</a:t>
            </a:r>
            <a:r>
              <a:rPr lang="en-US" sz="1400" i="1" dirty="0"/>
              <a:t>(given that the longitudinal emittance is blown up along the ramp – as done in (HL-)LHC)</a:t>
            </a:r>
            <a:endParaRPr lang="en-GB" sz="1400" dirty="0"/>
          </a:p>
          <a:p>
            <a:pPr lvl="1">
              <a:spcBef>
                <a:spcPts val="300"/>
              </a:spcBef>
            </a:pPr>
            <a:endParaRPr lang="en-US" sz="16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98863" y="1211209"/>
            <a:ext cx="4243027" cy="1153515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  <a:spcAft>
                <a:spcPts val="300"/>
              </a:spcAft>
            </a:pPr>
            <a:r>
              <a:rPr lang="en-US" sz="1800" dirty="0"/>
              <a:t>LHC operation shows</a:t>
            </a:r>
            <a:r>
              <a:rPr lang="en-US" sz="1800" baseline="30000" dirty="0"/>
              <a:t>[16,17]</a:t>
            </a:r>
          </a:p>
          <a:p>
            <a:pPr marL="514350" lvl="1" indent="-168275">
              <a:spcBef>
                <a:spcPts val="0"/>
              </a:spcBef>
              <a:spcAft>
                <a:spcPts val="300"/>
              </a:spcAft>
            </a:pPr>
            <a:r>
              <a:rPr lang="en-US" sz="1600" dirty="0"/>
              <a:t>Landau damping is successfully used against instabilities.</a:t>
            </a:r>
          </a:p>
          <a:p>
            <a:pPr marL="514350" lvl="1" indent="-168275">
              <a:spcBef>
                <a:spcPts val="0"/>
              </a:spcBef>
              <a:spcAft>
                <a:spcPts val="300"/>
              </a:spcAft>
            </a:pPr>
            <a:r>
              <a:rPr lang="en-US" sz="1600" dirty="0"/>
              <a:t>LO are often operated close to their limit.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Motivation for an RF quadrupole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smtClean="0"/>
              <a:t>02.08.2016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nl-NL" dirty="0" smtClean="0"/>
              <a:t>M. Schenk et al.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E02D04CC-0B1D-4DCE-AE55-9105744B0063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2886" y="5368324"/>
            <a:ext cx="998483" cy="21189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80881" y="5646961"/>
            <a:ext cx="998483" cy="225085"/>
          </a:xfrm>
          <a:prstGeom prst="rect">
            <a:avLst/>
          </a:prstGeom>
        </p:spPr>
      </p:pic>
      <p:sp>
        <p:nvSpPr>
          <p:cNvPr id="18" name="Rectangle 17"/>
          <p:cNvSpPr/>
          <p:nvPr/>
        </p:nvSpPr>
        <p:spPr>
          <a:xfrm>
            <a:off x="2098861" y="2359928"/>
            <a:ext cx="7854524" cy="17338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30188" indent="-230188">
              <a:buFont typeface="Arial" panose="020B0604020202020204" pitchFamily="34" charset="0"/>
              <a:buChar char="•"/>
            </a:pPr>
            <a:r>
              <a:rPr lang="en-US" dirty="0"/>
              <a:t>HL-LHC will have to handle beams of higher intensities and higher </a:t>
            </a:r>
            <a:r>
              <a:rPr lang="en-US" dirty="0" err="1"/>
              <a:t>brightnesses</a:t>
            </a:r>
            <a:r>
              <a:rPr lang="en-US" baseline="30000" dirty="0"/>
              <a:t>[7]</a:t>
            </a:r>
          </a:p>
          <a:p>
            <a:pPr marL="568325" lvl="1" indent="-168275">
              <a:spcBef>
                <a:spcPts val="200"/>
              </a:spcBef>
              <a:buFont typeface="Arial" panose="020B0604020202020204" pitchFamily="34" charset="0"/>
              <a:buChar char="•"/>
            </a:pPr>
            <a:r>
              <a:rPr lang="en-US" sz="1600" dirty="0"/>
              <a:t>Potentially leads to more violent instabilities.</a:t>
            </a:r>
          </a:p>
          <a:p>
            <a:pPr marL="568325" lvl="1" indent="-168275">
              <a:spcBef>
                <a:spcPts val="200"/>
              </a:spcBef>
              <a:buFont typeface="Arial" panose="020B0604020202020204" pitchFamily="34" charset="0"/>
              <a:buChar char="•"/>
            </a:pPr>
            <a:r>
              <a:rPr lang="en-US" sz="1600" dirty="0"/>
              <a:t>LO less effective due to lower transverse beam size.</a:t>
            </a:r>
          </a:p>
          <a:p>
            <a:pPr marL="568325" lvl="1" indent="-168275">
              <a:spcBef>
                <a:spcPts val="200"/>
              </a:spcBef>
              <a:buFont typeface="Arial" panose="020B0604020202020204" pitchFamily="34" charset="0"/>
              <a:buChar char="•"/>
            </a:pPr>
            <a:r>
              <a:rPr lang="en-US" sz="1600" dirty="0"/>
              <a:t>At 7 TeV, spread in </a:t>
            </a:r>
            <a:r>
              <a:rPr lang="en-US" sz="1600" dirty="0" err="1"/>
              <a:t>J</a:t>
            </a:r>
            <a:r>
              <a:rPr lang="en-US" sz="1600" baseline="-25000" dirty="0" err="1"/>
              <a:t>z</a:t>
            </a:r>
            <a:r>
              <a:rPr lang="en-US" sz="1600" dirty="0"/>
              <a:t> is 10</a:t>
            </a:r>
            <a:r>
              <a:rPr lang="en-US" sz="1600" baseline="30000" dirty="0"/>
              <a:t>4</a:t>
            </a:r>
            <a:r>
              <a:rPr lang="en-US" sz="1600" dirty="0"/>
              <a:t> - 10</a:t>
            </a:r>
            <a:r>
              <a:rPr lang="en-US" sz="1600" baseline="30000" dirty="0"/>
              <a:t>5</a:t>
            </a:r>
            <a:r>
              <a:rPr lang="en-US" sz="1600" dirty="0"/>
              <a:t> times larger than that in </a:t>
            </a:r>
            <a:r>
              <a:rPr lang="en-US" sz="1600" dirty="0" err="1"/>
              <a:t>J</a:t>
            </a:r>
            <a:r>
              <a:rPr lang="en-US" sz="1600" baseline="-25000" dirty="0" err="1"/>
              <a:t>x,y</a:t>
            </a:r>
            <a:r>
              <a:rPr lang="en-US" sz="1600" dirty="0"/>
              <a:t>.</a:t>
            </a:r>
          </a:p>
          <a:p>
            <a:pPr marL="568325" lvl="1" indent="-168275">
              <a:spcBef>
                <a:spcPts val="200"/>
              </a:spcBef>
              <a:buFont typeface="Arial" panose="020B0604020202020204" pitchFamily="34" charset="0"/>
              <a:buChar char="•"/>
            </a:pPr>
            <a:r>
              <a:rPr lang="en-US" sz="1600" dirty="0"/>
              <a:t>Even compact RF quadrupole can produce a large incoherent </a:t>
            </a:r>
            <a:r>
              <a:rPr lang="en-US" sz="1600" dirty="0" err="1"/>
              <a:t>betatron</a:t>
            </a:r>
            <a:r>
              <a:rPr lang="en-US" sz="1600" dirty="0"/>
              <a:t> tune spread.</a:t>
            </a:r>
            <a:endParaRPr lang="en-US" sz="1600" i="1" dirty="0"/>
          </a:p>
        </p:txBody>
      </p:sp>
      <p:grpSp>
        <p:nvGrpSpPr>
          <p:cNvPr id="24" name="Group 23"/>
          <p:cNvGrpSpPr/>
          <p:nvPr/>
        </p:nvGrpSpPr>
        <p:grpSpPr>
          <a:xfrm>
            <a:off x="6675133" y="457327"/>
            <a:ext cx="3611495" cy="1330638"/>
            <a:chOff x="4416878" y="2489249"/>
            <a:chExt cx="3865069" cy="1424066"/>
          </a:xfrm>
        </p:grpSpPr>
        <p:grpSp>
          <p:nvGrpSpPr>
            <p:cNvPr id="17" name="Group 16"/>
            <p:cNvGrpSpPr/>
            <p:nvPr/>
          </p:nvGrpSpPr>
          <p:grpSpPr>
            <a:xfrm>
              <a:off x="4416878" y="2489249"/>
              <a:ext cx="3865069" cy="1424066"/>
              <a:chOff x="5209945" y="511303"/>
              <a:chExt cx="4115831" cy="1424066"/>
            </a:xfrm>
            <a:solidFill>
              <a:schemeClr val="tx2">
                <a:lumMod val="20000"/>
                <a:lumOff val="80000"/>
              </a:schemeClr>
            </a:solidFill>
          </p:grpSpPr>
          <p:sp>
            <p:nvSpPr>
              <p:cNvPr id="16" name="Rectangle 15"/>
              <p:cNvSpPr/>
              <p:nvPr/>
            </p:nvSpPr>
            <p:spPr>
              <a:xfrm>
                <a:off x="5209945" y="511303"/>
                <a:ext cx="4115831" cy="1424066"/>
              </a:xfrm>
              <a:prstGeom prst="rect">
                <a:avLst/>
              </a:prstGeom>
              <a:grpFill/>
              <a:ln w="19050"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" name="TextBox 13"/>
              <p:cNvSpPr txBox="1"/>
              <p:nvPr/>
            </p:nvSpPr>
            <p:spPr>
              <a:xfrm>
                <a:off x="5214251" y="734755"/>
                <a:ext cx="463949" cy="36232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b="1" dirty="0"/>
                  <a:t>LO</a:t>
                </a:r>
              </a:p>
            </p:txBody>
          </p:sp>
          <p:sp>
            <p:nvSpPr>
              <p:cNvPr id="15" name="TextBox 14"/>
              <p:cNvSpPr txBox="1"/>
              <p:nvPr/>
            </p:nvSpPr>
            <p:spPr>
              <a:xfrm>
                <a:off x="5212304" y="1359705"/>
                <a:ext cx="996003" cy="36232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b="1" dirty="0"/>
                  <a:t>RF quad</a:t>
                </a:r>
              </a:p>
            </p:txBody>
          </p:sp>
        </p:grpSp>
        <p:grpSp>
          <p:nvGrpSpPr>
            <p:cNvPr id="20" name="Group 19"/>
            <p:cNvGrpSpPr/>
            <p:nvPr/>
          </p:nvGrpSpPr>
          <p:grpSpPr>
            <a:xfrm>
              <a:off x="5337490" y="2644815"/>
              <a:ext cx="1725590" cy="497260"/>
              <a:chOff x="2710632" y="4232764"/>
              <a:chExt cx="2427732" cy="699596"/>
            </a:xfrm>
          </p:grpSpPr>
          <p:pic>
            <p:nvPicPr>
              <p:cNvPr id="21" name="Picture 20"/>
              <p:cNvPicPr>
                <a:picLocks noChangeAspect="1"/>
              </p:cNvPicPr>
              <p:nvPr>
                <p:custDataLst>
                  <p:tags r:id="rId4"/>
                </p:custDataLst>
              </p:nvPr>
            </p:nvPicPr>
            <p:blipFill>
              <a:blip r:embed="rId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710632" y="4610796"/>
                <a:ext cx="2407920" cy="321564"/>
              </a:xfrm>
              <a:prstGeom prst="rect">
                <a:avLst/>
              </a:prstGeom>
            </p:spPr>
          </p:pic>
          <p:pic>
            <p:nvPicPr>
              <p:cNvPr id="22" name="Picture 21"/>
              <p:cNvPicPr>
                <a:picLocks noChangeAspect="1"/>
              </p:cNvPicPr>
              <p:nvPr>
                <p:custDataLst>
                  <p:tags r:id="rId5"/>
                </p:custDataLst>
              </p:nvPr>
            </p:nvPicPr>
            <p:blipFill>
              <a:blip r:embed="rId10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710632" y="4232764"/>
                <a:ext cx="2427732" cy="321566"/>
              </a:xfrm>
              <a:prstGeom prst="rect">
                <a:avLst/>
              </a:prstGeom>
            </p:spPr>
          </p:pic>
        </p:grpSp>
        <p:pic>
          <p:nvPicPr>
            <p:cNvPr id="23" name="Picture 22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353918" y="3263301"/>
              <a:ext cx="2835904" cy="53945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2331850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RF </a:t>
            </a:r>
            <a:r>
              <a:rPr lang="en-US" dirty="0" err="1" smtClean="0"/>
              <a:t>quadrupole</a:t>
            </a:r>
            <a:r>
              <a:rPr lang="en-US" dirty="0" smtClean="0"/>
              <a:t> for HL-LHC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Simulation setup and chromaticity scan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smtClean="0"/>
              <a:t>02.08.2016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nl-NL" dirty="0" smtClean="0"/>
              <a:t>M. Schenk et al.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E02D04CC-0B1D-4DCE-AE55-9105744B0063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2049434" y="1134740"/>
            <a:ext cx="3895370" cy="5375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4488" lvl="1" indent="-231775"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US" dirty="0"/>
              <a:t>Single bunch at 7 </a:t>
            </a:r>
            <a:r>
              <a:rPr lang="en-US" dirty="0" err="1"/>
              <a:t>TeV</a:t>
            </a:r>
            <a:r>
              <a:rPr lang="en-US" dirty="0"/>
              <a:t> with HL-LHC design parameters</a:t>
            </a:r>
            <a:r>
              <a:rPr lang="en-US" baseline="30000" dirty="0"/>
              <a:t>[7]</a:t>
            </a:r>
            <a:r>
              <a:rPr lang="en-US" dirty="0"/>
              <a:t>.</a:t>
            </a:r>
          </a:p>
          <a:p>
            <a:pPr marL="344488" lvl="1" indent="-231775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US" dirty="0" err="1"/>
              <a:t>Stabilising</a:t>
            </a:r>
            <a:r>
              <a:rPr lang="en-US" dirty="0"/>
              <a:t> systems</a:t>
            </a:r>
          </a:p>
          <a:p>
            <a:pPr marL="568325" lvl="2" indent="-171450">
              <a:spcAft>
                <a:spcPts val="200"/>
              </a:spcAft>
              <a:buFontTx/>
              <a:buChar char="-"/>
            </a:pPr>
            <a:r>
              <a:rPr lang="en-US" sz="1600" dirty="0"/>
              <a:t>LHC transverse damper, </a:t>
            </a:r>
            <a:r>
              <a:rPr lang="en-US" sz="1600" dirty="0" err="1"/>
              <a:t>idealised</a:t>
            </a:r>
            <a:r>
              <a:rPr lang="en-US" sz="1600" dirty="0"/>
              <a:t>.</a:t>
            </a:r>
          </a:p>
          <a:p>
            <a:pPr marL="568325" lvl="2" indent="-171450">
              <a:spcAft>
                <a:spcPts val="200"/>
              </a:spcAft>
              <a:buFontTx/>
              <a:buChar char="-"/>
            </a:pPr>
            <a:r>
              <a:rPr lang="en-US" sz="1600" dirty="0"/>
              <a:t>LHC magnetic octupoles.</a:t>
            </a:r>
          </a:p>
          <a:p>
            <a:pPr marL="568325" lvl="2" indent="-171450">
              <a:spcAft>
                <a:spcPts val="200"/>
              </a:spcAft>
              <a:buFontTx/>
              <a:buChar char="-"/>
            </a:pPr>
            <a:r>
              <a:rPr lang="en-US" sz="1600" dirty="0"/>
              <a:t>Superconducting RF quadrupole at </a:t>
            </a:r>
            <a:r>
              <a:rPr lang="el-GR" sz="1600" dirty="0"/>
              <a:t>β</a:t>
            </a:r>
            <a:r>
              <a:rPr lang="en-US" sz="1600" baseline="-25000" dirty="0" err="1"/>
              <a:t>x,y</a:t>
            </a:r>
            <a:r>
              <a:rPr lang="en-US" sz="1600" dirty="0"/>
              <a:t> = 200 m (conservative)</a:t>
            </a:r>
            <a:r>
              <a:rPr lang="en-US" sz="1600" baseline="30000" dirty="0"/>
              <a:t>[1-3]</a:t>
            </a:r>
            <a:r>
              <a:rPr lang="en-US" sz="1600" dirty="0"/>
              <a:t>.</a:t>
            </a:r>
            <a:endParaRPr lang="en-US" sz="1600" i="1" dirty="0"/>
          </a:p>
          <a:p>
            <a:pPr marL="344488" lvl="1" indent="-231775">
              <a:spcBef>
                <a:spcPts val="60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US" dirty="0"/>
              <a:t>LHC operation shows that Q’ = 10 can be a potential working point.</a:t>
            </a:r>
          </a:p>
          <a:p>
            <a:pPr marL="344488" lvl="1" indent="-231775"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US" dirty="0"/>
              <a:t>With transverse feedback system, we observe a head-tail mode (0, 2).</a:t>
            </a:r>
          </a:p>
          <a:p>
            <a:pPr marL="344488" lvl="1" indent="-231775"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US" dirty="0"/>
              <a:t>Similar instability experimentally observed in LHC</a:t>
            </a:r>
            <a:r>
              <a:rPr lang="en-US" baseline="30000" dirty="0"/>
              <a:t>[16]</a:t>
            </a:r>
            <a:r>
              <a:rPr lang="en-US" dirty="0"/>
              <a:t>.</a:t>
            </a:r>
          </a:p>
          <a:p>
            <a:pPr marL="344488" lvl="1" indent="-231775"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US" dirty="0"/>
              <a:t>Without RF quadrupole, an LO current of </a:t>
            </a:r>
            <a:r>
              <a:rPr lang="en-US" b="1" dirty="0"/>
              <a:t>I</a:t>
            </a:r>
            <a:r>
              <a:rPr lang="en-US" b="1" baseline="-25000" dirty="0"/>
              <a:t>f</a:t>
            </a:r>
            <a:r>
              <a:rPr lang="en-US" b="1" dirty="0"/>
              <a:t> = (170 ± 10) A </a:t>
            </a:r>
            <a:r>
              <a:rPr lang="en-US" dirty="0"/>
              <a:t>is required for stabilisation.</a:t>
            </a:r>
            <a:br>
              <a:rPr lang="en-US" dirty="0"/>
            </a:br>
            <a:r>
              <a:rPr lang="en-US" sz="1600" i="1" dirty="0"/>
              <a:t>(only accounting for impedance)</a:t>
            </a:r>
          </a:p>
          <a:p>
            <a:pPr marL="344488" lvl="1" indent="-231775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1900" dirty="0"/>
          </a:p>
        </p:txBody>
      </p:sp>
      <p:grpSp>
        <p:nvGrpSpPr>
          <p:cNvPr id="11" name="Group 10"/>
          <p:cNvGrpSpPr/>
          <p:nvPr/>
        </p:nvGrpSpPr>
        <p:grpSpPr>
          <a:xfrm>
            <a:off x="6077649" y="1196795"/>
            <a:ext cx="4482936" cy="2725387"/>
            <a:chOff x="1279693" y="3717289"/>
            <a:chExt cx="4482936" cy="2725387"/>
          </a:xfrm>
        </p:grpSpPr>
        <p:grpSp>
          <p:nvGrpSpPr>
            <p:cNvPr id="12" name="Group 11"/>
            <p:cNvGrpSpPr/>
            <p:nvPr/>
          </p:nvGrpSpPr>
          <p:grpSpPr>
            <a:xfrm>
              <a:off x="1279693" y="3717289"/>
              <a:ext cx="4482936" cy="2725387"/>
              <a:chOff x="1279693" y="3717289"/>
              <a:chExt cx="4482936" cy="2725387"/>
            </a:xfrm>
          </p:grpSpPr>
          <p:pic>
            <p:nvPicPr>
              <p:cNvPr id="14" name="Picture 13"/>
              <p:cNvPicPr>
                <a:picLocks noChangeAspect="1"/>
              </p:cNvPicPr>
              <p:nvPr/>
            </p:nvPicPr>
            <p:blipFill rotWithShape="1"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3870" t="7004" r="8084" b="1236"/>
              <a:stretch/>
            </p:blipFill>
            <p:spPr>
              <a:xfrm>
                <a:off x="1279693" y="3717289"/>
                <a:ext cx="4482936" cy="2725387"/>
              </a:xfrm>
              <a:prstGeom prst="rect">
                <a:avLst/>
              </a:prstGeom>
              <a:ln>
                <a:solidFill>
                  <a:schemeClr val="accent5">
                    <a:lumMod val="75000"/>
                  </a:schemeClr>
                </a:solidFill>
              </a:ln>
            </p:spPr>
          </p:pic>
          <p:sp>
            <p:nvSpPr>
              <p:cNvPr id="15" name="Rectangle 14"/>
              <p:cNvSpPr/>
              <p:nvPr/>
            </p:nvSpPr>
            <p:spPr>
              <a:xfrm>
                <a:off x="1731169" y="5911932"/>
                <a:ext cx="3933825" cy="209550"/>
              </a:xfrm>
              <a:prstGeom prst="rect">
                <a:avLst/>
              </a:prstGeom>
              <a:solidFill>
                <a:srgbClr val="EFEBF7">
                  <a:alpha val="81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6" name="Rectangle 15"/>
              <p:cNvSpPr/>
              <p:nvPr/>
            </p:nvSpPr>
            <p:spPr>
              <a:xfrm>
                <a:off x="1697829" y="6121699"/>
                <a:ext cx="3968496" cy="18288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7" name="Rectangle 16"/>
              <p:cNvSpPr/>
              <p:nvPr/>
            </p:nvSpPr>
            <p:spPr>
              <a:xfrm>
                <a:off x="5665273" y="6061021"/>
                <a:ext cx="50866" cy="78966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13" name="Rounded Rectangle 12"/>
            <p:cNvSpPr/>
            <p:nvPr/>
          </p:nvSpPr>
          <p:spPr>
            <a:xfrm>
              <a:off x="1668083" y="3732698"/>
              <a:ext cx="1420956" cy="480405"/>
            </a:xfrm>
            <a:prstGeom prst="roundRect">
              <a:avLst/>
            </a:prstGeom>
            <a:noFill/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b="1" i="1" dirty="0">
                  <a:solidFill>
                    <a:schemeClr val="accent5">
                      <a:lumMod val="75000"/>
                    </a:schemeClr>
                  </a:solidFill>
                </a:rPr>
                <a:t>PyHEADTAIL</a:t>
              </a: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6522776" y="3380618"/>
            <a:ext cx="3933825" cy="243462"/>
            <a:chOff x="1184765" y="5907250"/>
            <a:chExt cx="3933825" cy="243462"/>
          </a:xfrm>
        </p:grpSpPr>
        <p:grpSp>
          <p:nvGrpSpPr>
            <p:cNvPr id="19" name="Group 18"/>
            <p:cNvGrpSpPr/>
            <p:nvPr/>
          </p:nvGrpSpPr>
          <p:grpSpPr>
            <a:xfrm>
              <a:off x="1509681" y="5907250"/>
              <a:ext cx="2993181" cy="243462"/>
              <a:chOff x="1509681" y="5907250"/>
              <a:chExt cx="2993181" cy="243462"/>
            </a:xfrm>
          </p:grpSpPr>
          <p:sp>
            <p:nvSpPr>
              <p:cNvPr id="21" name="Rounded Rectangle 20"/>
              <p:cNvSpPr/>
              <p:nvPr/>
            </p:nvSpPr>
            <p:spPr>
              <a:xfrm>
                <a:off x="1510967" y="5907250"/>
                <a:ext cx="2991895" cy="243462"/>
              </a:xfrm>
              <a:prstGeom prst="roundRect">
                <a:avLst/>
              </a:prstGeom>
              <a:no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r>
                  <a:rPr lang="en-US" sz="1300" b="1" i="1" dirty="0">
                    <a:solidFill>
                      <a:schemeClr val="bg1">
                        <a:lumMod val="65000"/>
                      </a:schemeClr>
                    </a:solidFill>
                  </a:rPr>
                  <a:t>Sensitivity too low (# turns)</a:t>
                </a:r>
              </a:p>
            </p:txBody>
          </p:sp>
          <p:cxnSp>
            <p:nvCxnSpPr>
              <p:cNvPr id="22" name="Straight Arrow Connector 21"/>
              <p:cNvCxnSpPr/>
              <p:nvPr/>
            </p:nvCxnSpPr>
            <p:spPr>
              <a:xfrm>
                <a:off x="1509681" y="5925358"/>
                <a:ext cx="0" cy="194971"/>
              </a:xfrm>
              <a:prstGeom prst="straightConnector1">
                <a:avLst/>
              </a:prstGeom>
              <a:ln w="15875">
                <a:solidFill>
                  <a:schemeClr val="bg1">
                    <a:lumMod val="65000"/>
                  </a:schemeClr>
                </a:solidFill>
                <a:headEnd type="stealth"/>
                <a:tailEnd type="stealt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20" name="Straight Connector 19"/>
            <p:cNvCxnSpPr/>
            <p:nvPr/>
          </p:nvCxnSpPr>
          <p:spPr>
            <a:xfrm flipH="1">
              <a:off x="1184765" y="5918069"/>
              <a:ext cx="3933825" cy="0"/>
            </a:xfrm>
            <a:prstGeom prst="line">
              <a:avLst/>
            </a:prstGeom>
            <a:ln w="9525">
              <a:solidFill>
                <a:schemeClr val="bg2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2" name="Group 41"/>
          <p:cNvGrpSpPr/>
          <p:nvPr/>
        </p:nvGrpSpPr>
        <p:grpSpPr>
          <a:xfrm>
            <a:off x="8925965" y="4761811"/>
            <a:ext cx="1601462" cy="1133664"/>
            <a:chOff x="4728375" y="4551465"/>
            <a:chExt cx="1601462" cy="1133664"/>
          </a:xfrm>
        </p:grpSpPr>
        <p:sp>
          <p:nvSpPr>
            <p:cNvPr id="23" name="TextBox 22"/>
            <p:cNvSpPr txBox="1"/>
            <p:nvPr/>
          </p:nvSpPr>
          <p:spPr>
            <a:xfrm>
              <a:off x="4871041" y="4551465"/>
              <a:ext cx="1458796" cy="5539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500" b="1" dirty="0">
                  <a:solidFill>
                    <a:schemeClr val="accent6"/>
                  </a:solidFill>
                </a:rPr>
                <a:t>Head-tail mode </a:t>
              </a:r>
            </a:p>
            <a:p>
              <a:pPr algn="ctr"/>
              <a:r>
                <a:rPr lang="en-US" sz="1500" b="1" dirty="0">
                  <a:solidFill>
                    <a:schemeClr val="accent6"/>
                  </a:solidFill>
                </a:rPr>
                <a:t>(0, 2)</a:t>
              </a: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5600531" y="5385975"/>
              <a:ext cx="564385" cy="29238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300" dirty="0"/>
                <a:t>radial</a:t>
              </a: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4728375" y="5392741"/>
              <a:ext cx="853119" cy="29238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300" dirty="0"/>
                <a:t>azimuthal</a:t>
              </a:r>
            </a:p>
          </p:txBody>
        </p:sp>
        <p:cxnSp>
          <p:nvCxnSpPr>
            <p:cNvPr id="26" name="Straight Arrow Connector 25"/>
            <p:cNvCxnSpPr/>
            <p:nvPr/>
          </p:nvCxnSpPr>
          <p:spPr>
            <a:xfrm flipV="1">
              <a:off x="5366937" y="5110360"/>
              <a:ext cx="107890" cy="309399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Arrow Connector 26"/>
            <p:cNvCxnSpPr/>
            <p:nvPr/>
          </p:nvCxnSpPr>
          <p:spPr>
            <a:xfrm flipH="1" flipV="1">
              <a:off x="5711169" y="5116093"/>
              <a:ext cx="89094" cy="310037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1" name="Group 50"/>
          <p:cNvGrpSpPr/>
          <p:nvPr/>
        </p:nvGrpSpPr>
        <p:grpSpPr>
          <a:xfrm>
            <a:off x="6168447" y="2280055"/>
            <a:ext cx="2668689" cy="4151843"/>
            <a:chOff x="4644190" y="2277729"/>
            <a:chExt cx="2668689" cy="4151843"/>
          </a:xfrm>
        </p:grpSpPr>
        <p:grpSp>
          <p:nvGrpSpPr>
            <p:cNvPr id="49" name="Group 48"/>
            <p:cNvGrpSpPr/>
            <p:nvPr/>
          </p:nvGrpSpPr>
          <p:grpSpPr>
            <a:xfrm>
              <a:off x="4644190" y="2277729"/>
              <a:ext cx="2668689" cy="4151843"/>
              <a:chOff x="4638174" y="2271713"/>
              <a:chExt cx="2668689" cy="4151843"/>
            </a:xfrm>
          </p:grpSpPr>
          <p:grpSp>
            <p:nvGrpSpPr>
              <p:cNvPr id="30" name="Group 29"/>
              <p:cNvGrpSpPr/>
              <p:nvPr/>
            </p:nvGrpSpPr>
            <p:grpSpPr>
              <a:xfrm>
                <a:off x="4638174" y="3022942"/>
                <a:ext cx="2668689" cy="3400614"/>
                <a:chOff x="2268402" y="3552994"/>
                <a:chExt cx="2240588" cy="2855100"/>
              </a:xfrm>
            </p:grpSpPr>
            <p:sp>
              <p:nvSpPr>
                <p:cNvPr id="38" name="Rectangle 37"/>
                <p:cNvSpPr/>
                <p:nvPr/>
              </p:nvSpPr>
              <p:spPr>
                <a:xfrm>
                  <a:off x="2268402" y="3552994"/>
                  <a:ext cx="2240588" cy="2855100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solidFill>
                    <a:schemeClr val="accent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grpSp>
              <p:nvGrpSpPr>
                <p:cNvPr id="39" name="Group 38"/>
                <p:cNvGrpSpPr/>
                <p:nvPr/>
              </p:nvGrpSpPr>
              <p:grpSpPr>
                <a:xfrm>
                  <a:off x="2289802" y="3591174"/>
                  <a:ext cx="2194402" cy="2766572"/>
                  <a:chOff x="294571" y="300709"/>
                  <a:chExt cx="4435981" cy="5592621"/>
                </a:xfrm>
              </p:grpSpPr>
              <p:pic>
                <p:nvPicPr>
                  <p:cNvPr id="40" name="Picture 39"/>
                  <p:cNvPicPr>
                    <a:picLocks noChangeAspect="1"/>
                  </p:cNvPicPr>
                  <p:nvPr/>
                </p:nvPicPr>
                <p:blipFill rotWithShape="1">
                  <a:blip r:embed="rId3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l="49329" r="2955" b="50659"/>
                  <a:stretch/>
                </p:blipFill>
                <p:spPr>
                  <a:xfrm>
                    <a:off x="367305" y="3043808"/>
                    <a:ext cx="4363247" cy="2849522"/>
                  </a:xfrm>
                  <a:prstGeom prst="rect">
                    <a:avLst/>
                  </a:prstGeom>
                </p:spPr>
              </p:pic>
              <p:pic>
                <p:nvPicPr>
                  <p:cNvPr id="41" name="Picture 40"/>
                  <p:cNvPicPr>
                    <a:picLocks noChangeAspect="1"/>
                  </p:cNvPicPr>
                  <p:nvPr/>
                </p:nvPicPr>
                <p:blipFill rotWithShape="1">
                  <a:blip r:embed="rId3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l="538" t="734" r="50949" b="50659"/>
                  <a:stretch/>
                </p:blipFill>
                <p:spPr>
                  <a:xfrm>
                    <a:off x="294571" y="300709"/>
                    <a:ext cx="4435980" cy="2807113"/>
                  </a:xfrm>
                  <a:prstGeom prst="rect">
                    <a:avLst/>
                  </a:prstGeom>
                </p:spPr>
              </p:pic>
            </p:grpSp>
          </p:grpSp>
          <p:cxnSp>
            <p:nvCxnSpPr>
              <p:cNvPr id="44" name="Straight Connector 43"/>
              <p:cNvCxnSpPr/>
              <p:nvPr/>
            </p:nvCxnSpPr>
            <p:spPr>
              <a:xfrm flipH="1">
                <a:off x="4638175" y="2271713"/>
                <a:ext cx="2327512" cy="751229"/>
              </a:xfrm>
              <a:prstGeom prst="line">
                <a:avLst/>
              </a:prstGeom>
              <a:ln w="12700">
                <a:solidFill>
                  <a:schemeClr val="accent6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Straight Connector 45"/>
              <p:cNvCxnSpPr/>
              <p:nvPr/>
            </p:nvCxnSpPr>
            <p:spPr>
              <a:xfrm>
                <a:off x="6956033" y="2271713"/>
                <a:ext cx="350830" cy="751229"/>
              </a:xfrm>
              <a:prstGeom prst="line">
                <a:avLst/>
              </a:prstGeom>
              <a:ln w="12700">
                <a:solidFill>
                  <a:schemeClr val="accent6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50" name="TextBox 49"/>
            <p:cNvSpPr txBox="1"/>
            <p:nvPr/>
          </p:nvSpPr>
          <p:spPr>
            <a:xfrm>
              <a:off x="6477113" y="3134225"/>
              <a:ext cx="63600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/>
                <a:t>Q’ = 10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8856961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7742" y="1629747"/>
            <a:ext cx="7503852" cy="4448416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846482" y="1489860"/>
            <a:ext cx="8427184" cy="4752190"/>
          </a:xfrm>
          <a:prstGeom prst="rect">
            <a:avLst/>
          </a:prstGeom>
          <a:noFill/>
          <a:ln w="1905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RF quadrupole for </a:t>
            </a:r>
            <a:r>
              <a:rPr lang="en-US" dirty="0" smtClean="0"/>
              <a:t>HL-LHC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800 MHz cavity</a:t>
            </a:r>
            <a:endParaRPr lang="en-US" dirty="0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smtClean="0"/>
              <a:t>02.08.2016</a:t>
            </a:r>
            <a:endParaRPr lang="en-US" dirty="0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nl-NL" smtClean="0"/>
              <a:t>M. Schenk et al.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E02D04CC-0B1D-4DCE-AE55-9105744B0063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8224913" y="2034733"/>
            <a:ext cx="104868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>
                <a:solidFill>
                  <a:srgbClr val="00B050"/>
                </a:solidFill>
              </a:rPr>
              <a:t>I</a:t>
            </a:r>
            <a:r>
              <a:rPr lang="en-US" sz="1400" b="1" baseline="-25000" dirty="0">
                <a:solidFill>
                  <a:srgbClr val="00B050"/>
                </a:solidFill>
              </a:rPr>
              <a:t>f, </a:t>
            </a:r>
            <a:r>
              <a:rPr lang="en-US" sz="1400" b="1" baseline="-25000" dirty="0" err="1">
                <a:solidFill>
                  <a:srgbClr val="00B050"/>
                </a:solidFill>
              </a:rPr>
              <a:t>thr</a:t>
            </a:r>
            <a:r>
              <a:rPr lang="en-US" sz="1400" b="1" baseline="-25000" dirty="0">
                <a:solidFill>
                  <a:srgbClr val="00B050"/>
                </a:solidFill>
              </a:rPr>
              <a:t> </a:t>
            </a:r>
            <a:r>
              <a:rPr lang="en-US" sz="1400" b="1" dirty="0">
                <a:solidFill>
                  <a:srgbClr val="00B050"/>
                </a:solidFill>
              </a:rPr>
              <a:t>w/o RF</a:t>
            </a:r>
          </a:p>
          <a:p>
            <a:pPr algn="ctr"/>
            <a:r>
              <a:rPr lang="en-US" sz="1400" b="1" dirty="0">
                <a:solidFill>
                  <a:srgbClr val="00B050"/>
                </a:solidFill>
              </a:rPr>
              <a:t>quadrupole</a:t>
            </a:r>
          </a:p>
        </p:txBody>
      </p:sp>
      <p:sp>
        <p:nvSpPr>
          <p:cNvPr id="3" name="Rectangle 2"/>
          <p:cNvSpPr/>
          <p:nvPr/>
        </p:nvSpPr>
        <p:spPr>
          <a:xfrm>
            <a:off x="5837583" y="2822297"/>
            <a:ext cx="3294499" cy="1564531"/>
          </a:xfrm>
          <a:prstGeom prst="rect">
            <a:avLst/>
          </a:prstGeom>
          <a:solidFill>
            <a:srgbClr val="EFEBF7"/>
          </a:solidFill>
          <a:ln w="12700">
            <a:solidFill>
              <a:schemeClr val="accent5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  <a:tabLst>
                <a:tab pos="1601788" algn="l"/>
              </a:tabLst>
            </a:pPr>
            <a:r>
              <a:rPr lang="en-US" sz="1600" i="1" dirty="0" err="1"/>
              <a:t>Tunespreads</a:t>
            </a:r>
            <a:r>
              <a:rPr lang="en-US" sz="1600" i="1" dirty="0"/>
              <a:t> for stabilisation with RF quadrupole and LO alone</a:t>
            </a:r>
          </a:p>
          <a:p>
            <a:pPr marL="285750" indent="-169863">
              <a:buFont typeface="Arial" panose="020B0604020202020204" pitchFamily="34" charset="0"/>
              <a:buChar char="•"/>
              <a:tabLst>
                <a:tab pos="1712913" algn="l"/>
              </a:tabLst>
            </a:pPr>
            <a:r>
              <a:rPr lang="en-US" sz="1600" dirty="0" err="1"/>
              <a:t>RFQuad</a:t>
            </a:r>
            <a:r>
              <a:rPr lang="en-US" sz="1600" dirty="0"/>
              <a:t>(</a:t>
            </a:r>
            <a:r>
              <a:rPr lang="el-GR" sz="1600" dirty="0"/>
              <a:t>Δ</a:t>
            </a:r>
            <a:r>
              <a:rPr lang="en-US" sz="1600" dirty="0" err="1"/>
              <a:t>Q</a:t>
            </a:r>
            <a:r>
              <a:rPr lang="en-US" sz="1600" baseline="-25000" dirty="0" err="1"/>
              <a:t>x</a:t>
            </a:r>
            <a:r>
              <a:rPr lang="en-US" sz="1600" dirty="0"/>
              <a:t>)</a:t>
            </a:r>
            <a:r>
              <a:rPr lang="en-US" sz="1600" baseline="-25000" dirty="0"/>
              <a:t>RMS</a:t>
            </a:r>
            <a:r>
              <a:rPr lang="en-US" sz="1600" dirty="0"/>
              <a:t> 	≈ (6.9 ± 0.4)∙10</a:t>
            </a:r>
            <a:r>
              <a:rPr lang="en-US" sz="1600" baseline="30000" dirty="0"/>
              <a:t>-5</a:t>
            </a:r>
            <a:br>
              <a:rPr lang="en-US" sz="1600" baseline="30000" dirty="0"/>
            </a:br>
            <a:r>
              <a:rPr lang="en-US" sz="1600" dirty="0" err="1"/>
              <a:t>RFQuad</a:t>
            </a:r>
            <a:r>
              <a:rPr lang="en-US" sz="1600" dirty="0"/>
              <a:t>(</a:t>
            </a:r>
            <a:r>
              <a:rPr lang="el-GR" sz="1600" dirty="0"/>
              <a:t>Δ</a:t>
            </a:r>
            <a:r>
              <a:rPr lang="en-US" sz="1600" dirty="0" err="1"/>
              <a:t>Q</a:t>
            </a:r>
            <a:r>
              <a:rPr lang="en-US" sz="1600" baseline="-25000" dirty="0" err="1"/>
              <a:t>y</a:t>
            </a:r>
            <a:r>
              <a:rPr lang="en-US" sz="1600" dirty="0"/>
              <a:t>)</a:t>
            </a:r>
            <a:r>
              <a:rPr lang="en-US" sz="1600" baseline="-25000" dirty="0"/>
              <a:t>RMS</a:t>
            </a:r>
            <a:r>
              <a:rPr lang="en-US" sz="1600" dirty="0"/>
              <a:t> 	≈ (4.5 ± 0.4)∙10</a:t>
            </a:r>
            <a:r>
              <a:rPr lang="en-US" sz="1600" baseline="30000" dirty="0"/>
              <a:t>-5</a:t>
            </a:r>
            <a:br>
              <a:rPr lang="en-US" sz="1600" baseline="30000" dirty="0"/>
            </a:br>
            <a:endParaRPr lang="en-US" sz="1600" baseline="30000" dirty="0"/>
          </a:p>
          <a:p>
            <a:pPr marL="285750" indent="-169863">
              <a:buFont typeface="Arial" panose="020B0604020202020204" pitchFamily="34" charset="0"/>
              <a:buChar char="•"/>
              <a:tabLst>
                <a:tab pos="1712913" algn="l"/>
              </a:tabLst>
            </a:pPr>
            <a:r>
              <a:rPr lang="en-US" sz="1600" dirty="0"/>
              <a:t>LO(</a:t>
            </a:r>
            <a:r>
              <a:rPr lang="el-GR" sz="1600" dirty="0"/>
              <a:t>Δ</a:t>
            </a:r>
            <a:r>
              <a:rPr lang="en-US" sz="1600" dirty="0" err="1"/>
              <a:t>Q</a:t>
            </a:r>
            <a:r>
              <a:rPr lang="en-US" sz="1600" baseline="-25000" dirty="0" err="1"/>
              <a:t>x,y</a:t>
            </a:r>
            <a:r>
              <a:rPr lang="en-US" sz="1600" dirty="0"/>
              <a:t>)</a:t>
            </a:r>
            <a:r>
              <a:rPr lang="en-US" sz="1600" baseline="-25000" dirty="0"/>
              <a:t>RMS</a:t>
            </a:r>
            <a:r>
              <a:rPr lang="en-US" sz="1600" dirty="0"/>
              <a:t> 	≈ (3.6 ± 0.2)∙10</a:t>
            </a:r>
            <a:r>
              <a:rPr lang="en-US" sz="1600" baseline="30000" dirty="0"/>
              <a:t>-5</a:t>
            </a:r>
            <a:endParaRPr lang="en-US" sz="1600" dirty="0"/>
          </a:p>
        </p:txBody>
      </p:sp>
      <p:sp>
        <p:nvSpPr>
          <p:cNvPr id="6" name="TextBox 5"/>
          <p:cNvSpPr txBox="1"/>
          <p:nvPr/>
        </p:nvSpPr>
        <p:spPr>
          <a:xfrm>
            <a:off x="9364926" y="3465747"/>
            <a:ext cx="2504532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/>
              <a:t>In this case:</a:t>
            </a:r>
          </a:p>
          <a:p>
            <a:r>
              <a:rPr lang="en-GB" sz="2000" dirty="0" smtClean="0"/>
              <a:t>LO at I = 500 A    ~</a:t>
            </a:r>
          </a:p>
          <a:p>
            <a:r>
              <a:rPr lang="en-GB" sz="2000" dirty="0" smtClean="0"/>
              <a:t>RFQ at b</a:t>
            </a:r>
            <a:r>
              <a:rPr lang="en-GB" sz="2000" baseline="30000" dirty="0" smtClean="0"/>
              <a:t>(2)</a:t>
            </a:r>
            <a:r>
              <a:rPr lang="en-GB" sz="2000" dirty="0" smtClean="0"/>
              <a:t> = 0.8 Tm/m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27771381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RF quadrupole for </a:t>
            </a:r>
            <a:r>
              <a:rPr lang="en-US" dirty="0" smtClean="0"/>
              <a:t>HL-LHC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322450"/>
            <a:ext cx="10515600" cy="4951601"/>
          </a:xfrm>
        </p:spPr>
        <p:txBody>
          <a:bodyPr>
            <a:noAutofit/>
          </a:bodyPr>
          <a:lstStyle/>
          <a:p>
            <a:r>
              <a:rPr lang="en-US" sz="2400" dirty="0" smtClean="0"/>
              <a:t>Mitigation of electron cloud instabilities</a:t>
            </a:r>
          </a:p>
          <a:p>
            <a:pPr lvl="1"/>
            <a:r>
              <a:rPr lang="en-US" sz="2000" dirty="0" smtClean="0"/>
              <a:t>Electron cloud instabilities are an important potential performance limitation in the LHC.</a:t>
            </a:r>
          </a:p>
          <a:p>
            <a:pPr lvl="1"/>
            <a:r>
              <a:rPr lang="en-US" sz="2000" dirty="0" smtClean="0"/>
              <a:t>Recent simulations of electron cloud instabilities in the LHC with Landau octupoles show a beneficial effect of Landau damping against this type of instabilities.</a:t>
            </a:r>
          </a:p>
          <a:p>
            <a:pPr marL="687388" lvl="1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1700" i="1" dirty="0" smtClean="0"/>
              <a:t>(https</a:t>
            </a:r>
            <a:r>
              <a:rPr lang="en-US" sz="1700" i="1" dirty="0"/>
              <a:t>://</a:t>
            </a:r>
            <a:r>
              <a:rPr lang="en-US" sz="1700" i="1" dirty="0" smtClean="0"/>
              <a:t>espace.cern.ch/be-dep/ABP/HSC/Meetings/hsc_lhc_elcoud_12-09-16.pptx</a:t>
            </a:r>
            <a:r>
              <a:rPr lang="en-US" sz="1700" dirty="0" smtClean="0"/>
              <a:t/>
            </a:r>
            <a:br>
              <a:rPr lang="en-US" sz="1700" dirty="0" smtClean="0"/>
            </a:br>
            <a:r>
              <a:rPr lang="en-US" sz="1700" dirty="0" smtClean="0"/>
              <a:t>Kevin Li, HSC meeting, 12.09.2016)</a:t>
            </a:r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US" sz="2000" dirty="0" smtClean="0"/>
              <a:t>A similar study is ongoing to evaluate the effect of an RF quadrupole against this type of instabilities.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sz="2400" dirty="0" smtClean="0"/>
              <a:t>Behaviour of dynamic aperture is different compared to Landau octupoles. This could be a potential benefit (the RF quadrupole is linear in the transverse plane).</a:t>
            </a:r>
            <a:endParaRPr lang="en-US" sz="2000" dirty="0" smtClean="0"/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sz="2400" dirty="0" smtClean="0"/>
              <a:t>Additional degrees of freedom</a:t>
            </a:r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US" sz="2000" dirty="0" smtClean="0"/>
              <a:t>Possibility to adjust the phase </a:t>
            </a:r>
            <a:r>
              <a:rPr lang="el-GR" sz="2000" dirty="0" smtClean="0"/>
              <a:t>ϕ</a:t>
            </a:r>
            <a:r>
              <a:rPr lang="en-US" sz="2000" baseline="-25000" dirty="0" smtClean="0"/>
              <a:t>0 </a:t>
            </a:r>
            <a:r>
              <a:rPr lang="en-US" sz="2000" dirty="0" smtClean="0"/>
              <a:t>to operate the RF quadrupole in different modes (e.g. let bunch enter the cavity off-crest to mimic a first order chromaticity effect).</a:t>
            </a:r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US" sz="2000" dirty="0" smtClean="0"/>
              <a:t>Possibility to change the </a:t>
            </a:r>
            <a:r>
              <a:rPr lang="en-US" sz="2000" dirty="0" err="1" smtClean="0"/>
              <a:t>betatron</a:t>
            </a:r>
            <a:r>
              <a:rPr lang="en-US" sz="2000" dirty="0" smtClean="0"/>
              <a:t> tune </a:t>
            </a:r>
            <a:r>
              <a:rPr lang="en-US" sz="2000" smtClean="0"/>
              <a:t>and the tune spread </a:t>
            </a:r>
            <a:r>
              <a:rPr lang="en-US" sz="2000" dirty="0" smtClean="0"/>
              <a:t>along the bunch train(s), e.g. by means of a mismatch of frequency of RF quad </a:t>
            </a:r>
            <a:r>
              <a:rPr lang="en-US" sz="2000" dirty="0" err="1" smtClean="0"/>
              <a:t>wrt</a:t>
            </a:r>
            <a:r>
              <a:rPr lang="en-US" sz="2000" dirty="0" smtClean="0"/>
              <a:t>. </a:t>
            </a:r>
            <a:r>
              <a:rPr lang="en-US" sz="2000" dirty="0"/>
              <a:t>m</a:t>
            </a:r>
            <a:r>
              <a:rPr lang="en-US" sz="2000" dirty="0" smtClean="0"/>
              <a:t>ain RF.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Additional arguments supporting the RF quadrupole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20017142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RIGINALHEIGHT" val="372.0519"/>
  <p:tag name="ORIGINALWIDTH" val="3660.511"/>
  <p:tag name="OUTPUTDPI" val="1200"/>
  <p:tag name="LATEXADDIN" val="\documentclass{article}&#10;\usepackage{amsmath}&#10;\usepackage{color}&#10;\pagestyle{empty}&#10;\begin{document}&#10;&#10;$$ \textcolor{blue}{\Delta Q_{x,y}^i (t) \propto}\,\,\pm \cos\left(\omega \frac{z_i(t)}{\beta c}\right) = \pm \left[1 - \frac{1}{2} \left(\frac{\omega}{\beta c}\right)^2 \textcolor{blue}{z_i(t)^2} + \mathcal{O}\left(z_i(t)^4\right) \right]$$&#10;  &#10;&#10;&#10;\end{document}"/>
  <p:tag name="IGUANATEXSIZE" val="20"/>
  <p:tag name="IGUANATEXCURSOR" val="196"/>
  <p:tag name="TRANSPARENCY" val="True"/>
  <p:tag name="FILENAME" val=""/>
  <p:tag name="INPUTTYPE" val="0"/>
  <p:tag name="LATEXENGINEID" val="1"/>
  <p:tag name="TEMPFOLDER" val=".\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RIGINALHEIGHT" val="158.25"/>
  <p:tag name="ORIGINALWIDTH" val="1194.75"/>
  <p:tag name="LATEXADDIN" val="\documentclass{article}&#10;\usepackage{color}&#10;\usepackage{amsmath}&#10;\pagestyle{empty}&#10;\begin{document}&#10;&#10;$$ \Delta Q_x^i = a_{xx} \textcolor{red}{J_x^i} + a_{xy} \textcolor{red}{J_y^i} $$&#10;&#10;\end{document}"/>
  <p:tag name="IGUANATEXSIZE" val="20"/>
  <p:tag name="IGUANATEXCURSOR" val="179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RIGINALHEIGHT" val="159"/>
  <p:tag name="ORIGINALWIDTH" val="749.25"/>
  <p:tag name="LATEXADDIN" val="\documentclass{article}&#10;\usepackage{amsmath}&#10;\usepackage{color}&#10;\pagestyle{empty}&#10;\begin{document}&#10;&#10;$$ \Delta Q_{x,y}^i \propto 1/\gamma^2$$&#10;&#10;&#10;\end{document}"/>
  <p:tag name="IGUANATEXSIZE" val="20"/>
  <p:tag name="IGUANATEXCURSOR" val="138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RIGINALHEIGHT" val="158.25"/>
  <p:tag name="ORIGINALWIDTH" val="702"/>
  <p:tag name="LATEXADDIN" val="\documentclass{article}&#10;\usepackage{amsmath}&#10;\usepackage{color}&#10;\pagestyle{empty}&#10;\begin{document}&#10;&#10;$$ \Delta Q_{x,y}^i \propto 1/\gamma$$&#10;&#10;&#10;\end{document}"/>
  <p:tag name="IGUANATEXSIZE" val="20"/>
  <p:tag name="IGUANATEXCURSOR" val="136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RIGINALHEIGHT" val="373.5"/>
  <p:tag name="ORIGINALWIDTH" val="1963.5"/>
  <p:tag name="LATEXADDIN" val="\documentclass{article}&#10;\usepackage{amsmath}&#10;\usepackage{color}&#10;\pagestyle{empty}&#10;\begin{document}&#10;&#10;$$ \Delta Q_{x,y}^i \approx K_{x,y} \cdot \left[ 1 - \frac{1}{2} \left(\frac{\omega}{\beta c}\right)^2 \beta_z \textcolor{red}{J_z^i} \right]$$&#10;&#10;\end{document}"/>
  <p:tag name="IGUANATEXSIZE" val="20"/>
  <p:tag name="IGUANATEXCURSOR" val="135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RIGINALHEIGHT" val="158.25"/>
  <p:tag name="ORIGINALWIDTH" val="1185"/>
  <p:tag name="LATEXADDIN" val="\documentclass{article}&#10;\usepackage{amsmath}&#10;\usepackage{color}&#10;\pagestyle{empty}&#10;\begin{document}&#10;&#10;$$ \Delta Q_y^i = a_{yy} \textcolor{red}{J_y^i} + a_{xy} \textcolor{red}{J_x^i}$$&#10;&#10;\end{document}"/>
  <p:tag name="IGUANATEXSIZE" val="20"/>
  <p:tag name="IGUANATEXCURSOR" val="63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RIGINALHEIGHT" val="158.25"/>
  <p:tag name="ORIGINALWIDTH" val="1194.75"/>
  <p:tag name="LATEXADDIN" val="\documentclass{article}&#10;\usepackage{color}&#10;\usepackage{amsmath}&#10;\pagestyle{empty}&#10;\begin{document}&#10;&#10;$$ \Delta Q_x^i = a_{xx} \textcolor{red}{J_x^i} + a_{xy} \textcolor{red}{J_y^i} $$&#10;&#10;\end{document}"/>
  <p:tag name="IGUANATEXSIZE" val="20"/>
  <p:tag name="IGUANATEXCURSOR" val="179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RIGINALHEIGHT" val="124.5174"/>
  <p:tag name="ORIGINALWIDTH" val="585.8317"/>
  <p:tag name="OUTPUTDPI" val="1200"/>
  <p:tag name="LATEXADDIN" val="\documentclass{article}&#10;\usepackage{amsmath}&#10;\usepackage[usenames, dvipsnames]{color}&#10;\pagestyle{empty}&#10;\begin{document}&#10;&#10;$$ \textcolor{OliveGreen}{\sigma_z \ll \beta c / \omega} $$&#10;&#10;&#10;\end{document}"/>
  <p:tag name="IGUANATEXSIZE" val="20"/>
  <p:tag name="IGUANATEXCURSOR" val="177"/>
  <p:tag name="TRANSPARENCY" val="True"/>
  <p:tag name="FILENAME" val=""/>
  <p:tag name="INPUTTYPE" val="0"/>
  <p:tag name="LATEXENGINEID" val="1"/>
  <p:tag name="TEMPFOLDER" val=".\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RIGINALHEIGHT" val="297.7916"/>
  <p:tag name="ORIGINALWIDTH" val="3028.173"/>
  <p:tag name="OUTPUTDPI" val="1200"/>
  <p:tag name="LATEXADDIN" val="\documentclass{article}&#10;\usepackage{amsmath}&#10;\usepackage{color}&#10;\pagestyle{empty}&#10;\begin{document}&#10;&#10;$$ \Delta \mathbf{p}_\perp^i (t) = q b^{(2)} \cdot \left[y_i(t) \, \mathbf{u}_y - x_i(t) \, \mathbf{u}_x \right] \cdot \textcolor{blue}{\cos\left(\omega \frac{z_i(t)}{\beta c} + \varphi_0\right)}$$&#10;  &#10;&#10;&#10;\end{document}"/>
  <p:tag name="IGUANATEXSIZE" val="20"/>
  <p:tag name="IGUANATEXCURSOR" val="287"/>
  <p:tag name="TRANSPARENCY" val="True"/>
  <p:tag name="FILENAME" val=""/>
  <p:tag name="INPUTTYPE" val="0"/>
  <p:tag name="LATEXENGINEID" val="1"/>
  <p:tag name="TEMPFOLDER" val=".\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RIGINALHEIGHT" val="372.0519"/>
  <p:tag name="ORIGINALWIDTH" val="2005.03"/>
  <p:tag name="OUTPUTDPI" val="1200"/>
  <p:tag name="LATEXADDIN" val="\documentclass{article}&#10;\usepackage{amsmath}&#10;\usepackage{color}&#10;\pagestyle{empty}&#10;\begin{document}&#10;&#10;&#10;$$ \textcolor{red}{\left&lt;\Delta Q_{x,y}^i \right&gt;_{T_s} \propto} \,\,\pm\left[ 1 - \frac{1}{2} \left(\frac{\omega}{\beta c}\right)^2 \beta_z \textcolor{red}{J_z^i} \right]$$&#10;&#10;\end{document}"/>
  <p:tag name="IGUANATEXSIZE" val="20"/>
  <p:tag name="IGUANATEXCURSOR" val="242"/>
  <p:tag name="TRANSPARENCY" val="True"/>
  <p:tag name="FILENAME" val=""/>
  <p:tag name="INPUTTYPE" val="0"/>
  <p:tag name="LATEXENGINEID" val="1"/>
  <p:tag name="TEMPFOLDER" val=".\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RIGINALHEIGHT" val="158.25"/>
  <p:tag name="ORIGINALWIDTH" val="1098.75"/>
  <p:tag name="LATEXADDIN" val="\documentclass{article}&#10;\usepackage{color}&#10;\usepackage{amsmath}&#10;\pagestyle{empty}&#10;\begin{document}&#10;&#10;$$ \Delta Q_{x,y}^i = \Delta Q_{x,y}^i\left(\textcolor{red}{J_z^i}\right) $$&#10;&#10;\end{document}"/>
  <p:tag name="IGUANATEXSIZE" val="20"/>
  <p:tag name="IGUANATEXCURSOR" val="166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RIGINALHEIGHT" val="141.0197"/>
  <p:tag name="ORIGINALWIDTH" val="724.6011"/>
  <p:tag name="OUTPUTDPI" val="1200"/>
  <p:tag name="LATEXADDIN" val="\documentclass{article}&#10;\usepackage{color}&#10;\usepackage{amsmath}&#10;\pagestyle{empty}&#10;\begin{document}&#10;&#10;$$ \Delta Q_{u}^i = a_{uz} \textcolor{red}{J_z^i}$$&#10;&#10;\end{document}"/>
  <p:tag name="IGUANATEXSIZE" val="20"/>
  <p:tag name="IGUANATEXCURSOR" val="149"/>
  <p:tag name="TRANSPARENCY" val="True"/>
  <p:tag name="FILENAME" val=""/>
  <p:tag name="INPUTTYPE" val="0"/>
  <p:tag name="LATEXENGINEID" val="1"/>
  <p:tag name="TEMPFOLDER" val=".\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RIGINALHEIGHT" val="124.5174"/>
  <p:tag name="ORIGINALWIDTH" val="528.0737"/>
  <p:tag name="OUTPUTDPI" val="1200"/>
  <p:tag name="LATEXADDIN" val="\documentclass{article}&#10;\usepackage{color}&#10;\usepackage{amsmath}&#10;\pagestyle{empty}&#10;\begin{document}&#10;&#10;$$ u \in \{x, y\} $$&#10;&#10;\end{document}"/>
  <p:tag name="IGUANATEXSIZE" val="20"/>
  <p:tag name="IGUANATEXCURSOR" val="118"/>
  <p:tag name="TRANSPARENCY" val="True"/>
  <p:tag name="FILENAME" val=""/>
  <p:tag name="INPUTTYPE" val="0"/>
  <p:tag name="LATEXENGINEID" val="1"/>
  <p:tag name="TEMPFOLDER" val=".\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RIGINALHEIGHT" val="158.25"/>
  <p:tag name="ORIGINALWIDTH" val="1289.25"/>
  <p:tag name="LATEXADDIN" val="\documentclass{article}&#10;\usepackage{color}&#10;\usepackage{amsmath}&#10;\pagestyle{empty}&#10;\begin{document}&#10;&#10;$$ \Delta Q_{x,y}^i = \Delta Q_{x,y}^i\left(\textcolor{red}{J_x^i}, \textcolor{red}{J_y^i}\right) $$&#10;&#10;\end{document}"/>
  <p:tag name="IGUANATEXSIZE" val="20"/>
  <p:tag name="IGUANATEXCURSOR" val="190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RIGINALHEIGHT" val="158.25"/>
  <p:tag name="ORIGINALWIDTH" val="1185"/>
  <p:tag name="LATEXADDIN" val="\documentclass{article}&#10;\usepackage{amsmath}&#10;\usepackage{color}&#10;\pagestyle{empty}&#10;\begin{document}&#10;&#10;$$ \Delta Q_y^i = a_{yy} \textcolor{red}{J_y^i} + a_{xy} \textcolor{red}{J_x^i}$$&#10;&#10;\end{document}"/>
  <p:tag name="IGUANATEXSIZE" val="20"/>
  <p:tag name="IGUANATEXCURSOR" val="63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826</TotalTime>
  <Words>2430</Words>
  <Application>Microsoft Office PowerPoint</Application>
  <PresentationFormat>Widescreen</PresentationFormat>
  <Paragraphs>393</Paragraphs>
  <Slides>27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32" baseType="lpstr">
      <vt:lpstr>Arial</vt:lpstr>
      <vt:lpstr>Calibri</vt:lpstr>
      <vt:lpstr>Calibri Light</vt:lpstr>
      <vt:lpstr>Symbol</vt:lpstr>
      <vt:lpstr>Office Theme</vt:lpstr>
      <vt:lpstr>Quadrupolar mode RF system for enhanced transverse Landau damping in HL-LHC: design proposal and R&amp;D needs</vt:lpstr>
      <vt:lpstr>RF quad for LD in LHC. Short history</vt:lpstr>
      <vt:lpstr>Outline</vt:lpstr>
      <vt:lpstr>Introduction</vt:lpstr>
      <vt:lpstr>Introduction</vt:lpstr>
      <vt:lpstr>Introduction</vt:lpstr>
      <vt:lpstr>RF quadrupole for HL-LHC</vt:lpstr>
      <vt:lpstr>RF quadrupole for HL-LHC</vt:lpstr>
      <vt:lpstr>RF quadrupole for HL-LHC</vt:lpstr>
      <vt:lpstr>Elliptical cavity RF design Parameter of the 800MHz with beam pipe radius: Rbp = 80 mm </vt:lpstr>
      <vt:lpstr>Elliptical cavity: RF design and Impedance</vt:lpstr>
      <vt:lpstr>RF design of the 4-vane cavity</vt:lpstr>
      <vt:lpstr>4-vane cavity design: RF design and impedance</vt:lpstr>
      <vt:lpstr>RF system potential location and Cost estimate</vt:lpstr>
      <vt:lpstr>Cost of RF power per quadrupolar cavity</vt:lpstr>
      <vt:lpstr>Elliptical Cavity cost model:</vt:lpstr>
      <vt:lpstr>Cryostat cost model</vt:lpstr>
      <vt:lpstr>Total cost estimate per beam</vt:lpstr>
      <vt:lpstr>Cost versus Impedance per beam for Elliptical cavity</vt:lpstr>
      <vt:lpstr>Cost versus Impedance per beam for 4-vane cavity</vt:lpstr>
      <vt:lpstr>RF quad R&amp;D timeline (optimistic scenario)</vt:lpstr>
      <vt:lpstr>R&amp;D objectives</vt:lpstr>
      <vt:lpstr>Summary</vt:lpstr>
      <vt:lpstr>References I</vt:lpstr>
      <vt:lpstr>References II</vt:lpstr>
      <vt:lpstr>Back up </vt:lpstr>
      <vt:lpstr>RF system for a quadrupolar cavity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Quadrupolar mode RF system for improuved transverse Landau damping in HL-LHC: design proposal and R&amp;D needs</dc:title>
  <dc:creator>Alexej Grudiev</dc:creator>
  <cp:lastModifiedBy>Alexej Grudiev</cp:lastModifiedBy>
  <cp:revision>63</cp:revision>
  <dcterms:created xsi:type="dcterms:W3CDTF">2016-09-12T07:20:25Z</dcterms:created>
  <dcterms:modified xsi:type="dcterms:W3CDTF">2016-09-22T11:39:15Z</dcterms:modified>
</cp:coreProperties>
</file>