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79" r:id="rId2"/>
    <p:sldId id="258" r:id="rId3"/>
    <p:sldId id="259" r:id="rId4"/>
    <p:sldId id="271" r:id="rId5"/>
    <p:sldId id="272" r:id="rId6"/>
    <p:sldId id="269" r:id="rId7"/>
    <p:sldId id="270" r:id="rId8"/>
    <p:sldId id="273" r:id="rId9"/>
    <p:sldId id="278" r:id="rId10"/>
    <p:sldId id="275" r:id="rId11"/>
    <p:sldId id="27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2" autoAdjust="0"/>
    <p:restoredTop sz="65889" autoAdjust="0"/>
  </p:normalViewPr>
  <p:slideViewPr>
    <p:cSldViewPr>
      <p:cViewPr varScale="1">
        <p:scale>
          <a:sx n="56" d="100"/>
          <a:sy n="56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709E4-6072-4206-A09D-57447F962C5E}" type="datetimeFigureOut">
              <a:rPr lang="en-GB" smtClean="0"/>
              <a:t>13/09/2016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327B0-3277-4758-B25E-AA3FDEA5C6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99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Leader slide change the footnotes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259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 this talk I</a:t>
            </a:r>
            <a:r>
              <a:rPr lang="en-GB" baseline="0" dirty="0" smtClean="0"/>
              <a:t> will concentrate how the work done these 3 years connects to: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Maynooth University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CERN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Intel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43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focused my studies on Intel</a:t>
            </a:r>
            <a:r>
              <a:rPr lang="en-GB" baseline="0" dirty="0" smtClean="0"/>
              <a:t> Xeon Phi Coprocessor codenamed: Knights Corner.</a:t>
            </a:r>
          </a:p>
          <a:p>
            <a:endParaRPr lang="en-GB" baseline="0" dirty="0" smtClean="0"/>
          </a:p>
          <a:p>
            <a:r>
              <a:rPr lang="en-GB" baseline="0" dirty="0" smtClean="0"/>
              <a:t>I find the symmetric mode particularly attractive since it is quite unique compared to say GPUs where you can use them as offloading engines. The fact that the coprocessor runs a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164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8024" y="2346450"/>
            <a:ext cx="3888432" cy="1658614"/>
          </a:xfr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 smtClean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8024" y="4149080"/>
            <a:ext cx="3888432" cy="1968219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Conference/Meeting Name</a:t>
            </a:r>
            <a:br>
              <a:rPr lang="en-US" dirty="0" smtClean="0"/>
            </a:br>
            <a:r>
              <a:rPr lang="en-US" dirty="0" smtClean="0"/>
              <a:t>Author 1 First and Family Names</a:t>
            </a:r>
            <a:br>
              <a:rPr lang="en-US" dirty="0" smtClean="0"/>
            </a:br>
            <a:r>
              <a:rPr lang="en-US" dirty="0" smtClean="0"/>
              <a:t>Author 2 First and Family Names</a:t>
            </a:r>
            <a:br>
              <a:rPr lang="en-US" dirty="0" smtClean="0"/>
            </a:br>
            <a:r>
              <a:rPr lang="en-US" dirty="0" smtClean="0"/>
              <a:t>Etc.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1403350" y="4149079"/>
            <a:ext cx="2376488" cy="1872837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 smtClean="0"/>
              <a:t>xx/xx/2014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96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ICE-DIP Project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7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ICE-DIP Project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8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ICE-DIP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ICE-DIP Project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2555776" y="2852936"/>
            <a:ext cx="4032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0" dirty="0" smtClean="0"/>
              <a:t>Questions?</a:t>
            </a:r>
            <a:endParaRPr lang="en-GB" sz="4400" b="0" dirty="0"/>
          </a:p>
        </p:txBody>
      </p:sp>
    </p:spTree>
    <p:extLst>
      <p:ext uri="{BB962C8B-B14F-4D97-AF65-F5344CB8AC3E}">
        <p14:creationId xmlns:p14="http://schemas.microsoft.com/office/powerpoint/2010/main" val="1706289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76243"/>
            <a:ext cx="1008112" cy="365125"/>
          </a:xfrm>
        </p:spPr>
        <p:txBody>
          <a:bodyPr/>
          <a:lstStyle/>
          <a:p>
            <a:r>
              <a:rPr lang="en-US" dirty="0" smtClean="0"/>
              <a:t>14/09/2016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Aram Santogidis – ICE-DIP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04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3236978"/>
            <a:ext cx="7283152" cy="288918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76256" y="6376243"/>
            <a:ext cx="1008112" cy="365125"/>
          </a:xfrm>
        </p:spPr>
        <p:txBody>
          <a:bodyPr/>
          <a:lstStyle/>
          <a:p>
            <a:r>
              <a:rPr lang="en-US" dirty="0" smtClean="0"/>
              <a:t>14/09/2016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Aram Santogidis – ICE-DIP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701800"/>
            <a:ext cx="7272338" cy="1246717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212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6216" y="6362278"/>
            <a:ext cx="1701552" cy="365125"/>
          </a:xfrm>
        </p:spPr>
        <p:txBody>
          <a:bodyPr/>
          <a:lstStyle/>
          <a:p>
            <a:r>
              <a:rPr lang="en-US" dirty="0" smtClean="0"/>
              <a:t>14/09/2016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Aram Santogidis – ICE-DIP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365125"/>
          </a:xfrm>
        </p:spPr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558536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ICE-DIP Project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72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ICE-DIP Project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617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ICE-DIP Project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548714"/>
            <a:ext cx="3959994" cy="456845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ICE-DIP Project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4" y="1604434"/>
            <a:ext cx="3959225" cy="4512733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9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-3560" y="1535113"/>
            <a:ext cx="313540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Pictures/Diagrams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3" y="1535113"/>
            <a:ext cx="5266929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3" y="2174875"/>
            <a:ext cx="5266929" cy="3951288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xx/xx/2014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 – ICE-DIP Project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0" y="2512641"/>
            <a:ext cx="313184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Pictures/Diagrams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-20535" y="3490169"/>
            <a:ext cx="313540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Pictures/Diagrams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0" y="4467697"/>
            <a:ext cx="3131840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Pictures/Diagrams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22496" y="5445224"/>
            <a:ext cx="3109345" cy="741760"/>
          </a:xfr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Pictures/Diagrams</a:t>
            </a:r>
          </a:p>
        </p:txBody>
      </p:sp>
    </p:spTree>
    <p:extLst>
      <p:ext uri="{BB962C8B-B14F-4D97-AF65-F5344CB8AC3E}">
        <p14:creationId xmlns:p14="http://schemas.microsoft.com/office/powerpoint/2010/main" val="214081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74637"/>
            <a:ext cx="7283152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648" y="1600201"/>
            <a:ext cx="72831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76256" y="6376243"/>
            <a:ext cx="936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xx/xx/2014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808" y="6356351"/>
            <a:ext cx="345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smtClean="0"/>
              <a:t>First Name and Family Name – ICE-DIP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356351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12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60" r:id="rId7"/>
    <p:sldLayoutId id="2147483671" r:id="rId8"/>
    <p:sldLayoutId id="2147483669" r:id="rId9"/>
    <p:sldLayoutId id="2147483654" r:id="rId10"/>
    <p:sldLayoutId id="2147483655" r:id="rId11"/>
    <p:sldLayoutId id="2147483657" r:id="rId12"/>
    <p:sldLayoutId id="2147483662" r:id="rId13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350" y="2346450"/>
            <a:ext cx="7273106" cy="165861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Data </a:t>
            </a:r>
            <a:r>
              <a:rPr lang="en-GB" dirty="0"/>
              <a:t>transfer on manycore processors for high throughput applications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ICE-DIP WP4a - ESR4 </a:t>
            </a:r>
            <a:br>
              <a:rPr lang="en-US" dirty="0"/>
            </a:br>
            <a:r>
              <a:rPr lang="en-US" dirty="0" smtClean="0"/>
              <a:t>Aram Santogidis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14/09/2016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15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and dissemination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7"/>
            <a:ext cx="8291264" cy="507342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Publication</a:t>
            </a:r>
          </a:p>
          <a:p>
            <a:pPr lvl="1"/>
            <a:r>
              <a:rPr lang="en-US" b="0" dirty="0"/>
              <a:t>A. Santogidis, A. Hirstius, and S. Lalis. </a:t>
            </a:r>
            <a:r>
              <a:rPr lang="en-US" b="0" dirty="0" smtClean="0"/>
              <a:t>“Optimizing the </a:t>
            </a:r>
            <a:r>
              <a:rPr lang="en-US" b="0" dirty="0"/>
              <a:t>transport layer of the ALFA framework for </a:t>
            </a:r>
            <a:r>
              <a:rPr lang="en-US" b="0" dirty="0" smtClean="0"/>
              <a:t>the Intel </a:t>
            </a:r>
            <a:r>
              <a:rPr lang="en-US" b="0" dirty="0"/>
              <a:t>Xeon </a:t>
            </a:r>
            <a:r>
              <a:rPr lang="en-US" b="0" dirty="0" smtClean="0"/>
              <a:t>Phi</a:t>
            </a:r>
            <a:r>
              <a:rPr lang="en-US" sz="400" dirty="0"/>
              <a:t> </a:t>
            </a:r>
            <a:r>
              <a:rPr lang="en-US" b="0" dirty="0" smtClean="0"/>
              <a:t>Coprocessor</a:t>
            </a:r>
            <a:r>
              <a:rPr lang="en-US" dirty="0" smtClean="0"/>
              <a:t>”</a:t>
            </a:r>
            <a:r>
              <a:rPr lang="en-US" b="0" dirty="0" smtClean="0"/>
              <a:t> Proceedings of </a:t>
            </a:r>
            <a:r>
              <a:rPr lang="en-US" b="0" dirty="0"/>
              <a:t>the 21st International Conference </a:t>
            </a:r>
            <a:r>
              <a:rPr lang="en-US" b="0" dirty="0" smtClean="0"/>
              <a:t>on Computing </a:t>
            </a:r>
            <a:r>
              <a:rPr lang="en-US" b="0" dirty="0"/>
              <a:t>in High Energy and Nuclear Physics, </a:t>
            </a:r>
            <a:r>
              <a:rPr lang="en-US" b="0" dirty="0" smtClean="0"/>
              <a:t>April </a:t>
            </a:r>
            <a:r>
              <a:rPr lang="en-GB" b="0" dirty="0" smtClean="0"/>
              <a:t>2015</a:t>
            </a:r>
            <a:r>
              <a:rPr lang="en-GB" b="0" dirty="0"/>
              <a:t>, Okinawa, Japan, 2015.</a:t>
            </a:r>
            <a:endParaRPr lang="en-US" dirty="0" smtClean="0"/>
          </a:p>
          <a:p>
            <a:r>
              <a:rPr lang="en-US" dirty="0" smtClean="0"/>
              <a:t>Many talks were given to diverse audiences and places</a:t>
            </a:r>
          </a:p>
          <a:p>
            <a:pPr lvl="1"/>
            <a:r>
              <a:rPr lang="en-US" dirty="0" smtClean="0"/>
              <a:t>CHEP’15, Okinawa, Japan</a:t>
            </a:r>
          </a:p>
          <a:p>
            <a:pPr lvl="1"/>
            <a:r>
              <a:rPr lang="en-US" dirty="0" smtClean="0"/>
              <a:t>Augmented reality lab, Hong Kong</a:t>
            </a:r>
          </a:p>
          <a:p>
            <a:pPr lvl="1"/>
            <a:r>
              <a:rPr lang="en-US" dirty="0" smtClean="0"/>
              <a:t>inverted CERN School of Computing, Geneva</a:t>
            </a:r>
          </a:p>
          <a:p>
            <a:pPr lvl="1"/>
            <a:r>
              <a:rPr lang="en-US" dirty="0" smtClean="0"/>
              <a:t>thematic CERN School of Computing, Split</a:t>
            </a:r>
          </a:p>
          <a:p>
            <a:r>
              <a:rPr lang="en-US" dirty="0" smtClean="0"/>
              <a:t>Some more are planned for the immediate future</a:t>
            </a:r>
          </a:p>
          <a:p>
            <a:pPr lvl="1"/>
            <a:r>
              <a:rPr lang="en-US" dirty="0" smtClean="0"/>
              <a:t>Huawei Labs, Paris</a:t>
            </a:r>
          </a:p>
          <a:p>
            <a:pPr lvl="1"/>
            <a:r>
              <a:rPr lang="en-US" dirty="0" smtClean="0"/>
              <a:t>Undergraduate students of University of Thessaly, Volos, Greece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81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br>
              <a:rPr lang="en-US" dirty="0" smtClean="0"/>
            </a:b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465" y="4454227"/>
            <a:ext cx="2143125" cy="2143125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12" y="4704756"/>
            <a:ext cx="3153660" cy="16734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704756"/>
            <a:ext cx="1642069" cy="16420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1356" y="1072412"/>
            <a:ext cx="82192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Many thanks to ICE-DIP and openlab colleagues for their support. Also thanks and regard to my 6! supervisors. Andrzej Nowak, Andreas Hirstius, Olof Barring, Fons Rademakers, Spyros Lalis, Bryan Hennelly.</a:t>
            </a:r>
          </a:p>
          <a:p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/>
              <a:t>research project has been supported by a Marie Curie Early European Industrial Doctorates Fellowship of the European Community's Seventh Framework </a:t>
            </a:r>
            <a:r>
              <a:rPr lang="en-US" sz="2400" dirty="0" err="1"/>
              <a:t>Programme</a:t>
            </a:r>
            <a:r>
              <a:rPr lang="en-US" sz="2400" dirty="0"/>
              <a:t> under contract number (PITN-GA-2012-316596-ICE-DIP).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4845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ICE-DIP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3" r="2823"/>
          <a:stretch/>
        </p:blipFill>
        <p:spPr bwMode="auto">
          <a:xfrm>
            <a:off x="2825086" y="0"/>
            <a:ext cx="6318913" cy="6419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26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Intel Xeon Phi </a:t>
            </a:r>
            <a:r>
              <a:rPr lang="fr-CH" dirty="0" err="1" smtClean="0"/>
              <a:t>Coprocessor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062" y="3097308"/>
            <a:ext cx="3386247" cy="1987876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3</a:t>
            </a:fld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68315" y="1801602"/>
            <a:ext cx="5108890" cy="4242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/>
              <a:t>Up to 61 Cores</a:t>
            </a:r>
          </a:p>
          <a:p>
            <a:r>
              <a:rPr lang="en-US" sz="3600" dirty="0" smtClean="0"/>
              <a:t>PCIe gen2 Peripheral</a:t>
            </a:r>
          </a:p>
          <a:p>
            <a:r>
              <a:rPr lang="en-US" sz="3600" dirty="0" smtClean="0"/>
              <a:t>Different computation modes</a:t>
            </a:r>
          </a:p>
          <a:p>
            <a:pPr lvl="1"/>
            <a:r>
              <a:rPr lang="en-US" sz="3200" dirty="0" smtClean="0"/>
              <a:t>Offloading</a:t>
            </a:r>
          </a:p>
          <a:p>
            <a:pPr lvl="1"/>
            <a:r>
              <a:rPr lang="en-US" sz="3200" dirty="0" smtClean="0">
                <a:solidFill>
                  <a:srgbClr val="FF0000"/>
                </a:solidFill>
              </a:rPr>
              <a:t>Symmetric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04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processing overview</a:t>
            </a:r>
            <a:br>
              <a:rPr lang="en-US" dirty="0" smtClean="0"/>
            </a:br>
            <a:r>
              <a:rPr lang="en-US" dirty="0" smtClean="0"/>
              <a:t>and my focus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598" y="1613993"/>
            <a:ext cx="6460451" cy="4742358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Coprocessor-Host communication</a:t>
            </a:r>
            <a:br>
              <a:rPr lang="en-US" dirty="0" smtClean="0"/>
            </a:br>
            <a:r>
              <a:rPr lang="en-US" dirty="0" smtClean="0"/>
              <a:t>in the online processing system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20" y="2338687"/>
            <a:ext cx="8651159" cy="3026419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3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Data transfer libraries for the data acquisition system of the ALICE experiment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6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82" y="2420888"/>
            <a:ext cx="3629025" cy="1133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10" y="4365104"/>
            <a:ext cx="3407567" cy="757237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067944" y="2132856"/>
            <a:ext cx="4844570" cy="3935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Instant messaging for computers</a:t>
            </a:r>
          </a:p>
          <a:p>
            <a:r>
              <a:rPr lang="en-US" dirty="0" smtClean="0"/>
              <a:t>Helps to create distributed systems</a:t>
            </a:r>
            <a:endParaRPr lang="en-US" dirty="0" smtClean="0"/>
          </a:p>
          <a:p>
            <a:r>
              <a:rPr lang="en-US" dirty="0" smtClean="0"/>
              <a:t>Provides good performance</a:t>
            </a:r>
          </a:p>
          <a:p>
            <a:r>
              <a:rPr lang="en-US" dirty="0" smtClean="0"/>
              <a:t>Easy to program from non-expert programmers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88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825" y="137217"/>
            <a:ext cx="7283152" cy="1143000"/>
          </a:xfrm>
        </p:spPr>
        <p:txBody>
          <a:bodyPr/>
          <a:lstStyle/>
          <a:p>
            <a:r>
              <a:rPr lang="en-US" dirty="0" smtClean="0"/>
              <a:t>An opportunity for improvement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7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649" y="708717"/>
            <a:ext cx="6369959" cy="5861028"/>
          </a:xfrm>
        </p:spPr>
      </p:pic>
    </p:spTree>
    <p:extLst>
      <p:ext uri="{BB962C8B-B14F-4D97-AF65-F5344CB8AC3E}">
        <p14:creationId xmlns:p14="http://schemas.microsoft.com/office/powerpoint/2010/main" val="377692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19" y="1192927"/>
            <a:ext cx="9152819" cy="5145948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8</a:t>
            </a:fld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377825" y="137217"/>
            <a:ext cx="7283152" cy="1143000"/>
          </a:xfrm>
        </p:spPr>
        <p:txBody>
          <a:bodyPr/>
          <a:lstStyle/>
          <a:p>
            <a:r>
              <a:rPr lang="en-US" dirty="0" smtClean="0"/>
              <a:t>CHEP’15 poster contest award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249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70362"/>
            <a:ext cx="7931224" cy="4968551"/>
          </a:xfrm>
        </p:spPr>
        <p:txBody>
          <a:bodyPr>
            <a:normAutofit/>
          </a:bodyPr>
          <a:lstStyle/>
          <a:p>
            <a:r>
              <a:rPr lang="en-GB" dirty="0" smtClean="0"/>
              <a:t>Easy-to-use socket-like interface</a:t>
            </a:r>
          </a:p>
          <a:p>
            <a:pPr lvl="1"/>
            <a:r>
              <a:rPr lang="en-GB" dirty="0" smtClean="0"/>
              <a:t>Send/</a:t>
            </a:r>
            <a:r>
              <a:rPr lang="en-GB" dirty="0" err="1" smtClean="0"/>
              <a:t>Recv</a:t>
            </a:r>
            <a:endParaRPr lang="en-GB" dirty="0" smtClean="0"/>
          </a:p>
          <a:p>
            <a:r>
              <a:rPr lang="en-US" dirty="0" smtClean="0"/>
              <a:t>E.g. up to 3 GB/s data throughput </a:t>
            </a:r>
            <a:r>
              <a:rPr lang="en-US" dirty="0" smtClean="0"/>
              <a:t>(4x </a:t>
            </a:r>
            <a:r>
              <a:rPr lang="en-US" dirty="0" err="1" smtClean="0"/>
              <a:t>imporovementwith</a:t>
            </a:r>
            <a:r>
              <a:rPr lang="en-US" dirty="0" smtClean="0"/>
              <a:t> </a:t>
            </a:r>
            <a:r>
              <a:rPr lang="en-US" dirty="0" smtClean="0"/>
              <a:t>the cost of 32 MB of memory space</a:t>
            </a:r>
          </a:p>
          <a:p>
            <a:r>
              <a:rPr lang="en-GB" dirty="0" smtClean="0"/>
              <a:t>Exploits </a:t>
            </a:r>
            <a:r>
              <a:rPr lang="en-GB" dirty="0" smtClean="0"/>
              <a:t>cache-aligned RDMA </a:t>
            </a:r>
            <a:r>
              <a:rPr lang="en-GB" dirty="0" smtClean="0"/>
              <a:t>transfers over </a:t>
            </a:r>
            <a:r>
              <a:rPr lang="en-GB" dirty="0" smtClean="0"/>
              <a:t>PCIe</a:t>
            </a:r>
            <a:endParaRPr lang="en-GB" dirty="0" smtClean="0"/>
          </a:p>
          <a:p>
            <a:r>
              <a:rPr lang="en-GB" dirty="0" smtClean="0"/>
              <a:t>ZeroMQ extension for SCIF </a:t>
            </a:r>
            <a:endParaRPr lang="en-GB" dirty="0" smtClean="0"/>
          </a:p>
          <a:p>
            <a:r>
              <a:rPr lang="en-GB" dirty="0" smtClean="0"/>
              <a:t>In principle can be re-used by other RDMA based transports (</a:t>
            </a:r>
            <a:r>
              <a:rPr lang="en-GB" dirty="0" err="1" smtClean="0"/>
              <a:t>e.g</a:t>
            </a:r>
            <a:r>
              <a:rPr lang="en-GB" dirty="0" smtClean="0"/>
              <a:t> OmniPath)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Trans4SCIF library the Intel Xeon Phi Coprocessor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416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3497</TotalTime>
  <Words>396</Words>
  <Application>Microsoft Office PowerPoint</Application>
  <PresentationFormat>On-screen Show (4:3)</PresentationFormat>
  <Paragraphs>62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Data transfer on manycore processors for high throughput applications </vt:lpstr>
      <vt:lpstr>The ICE-DIP Project</vt:lpstr>
      <vt:lpstr>Intel Xeon Phi Coprocessor</vt:lpstr>
      <vt:lpstr>Online processing overview and my focus</vt:lpstr>
      <vt:lpstr>Coprocessor-Host communication in the online processing system</vt:lpstr>
      <vt:lpstr>Data transfer libraries for the data acquisition system of the ALICE experiment </vt:lpstr>
      <vt:lpstr>An opportunity for improvement</vt:lpstr>
      <vt:lpstr>CHEP’15 poster contest award</vt:lpstr>
      <vt:lpstr>The Trans4SCIF library the Intel Xeon Phi Coprocessor </vt:lpstr>
      <vt:lpstr>Outreach and dissemination</vt:lpstr>
      <vt:lpstr>Acknowledgements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Mélissa Gaillard</dc:creator>
  <cp:lastModifiedBy>Aram Santogidis</cp:lastModifiedBy>
  <cp:revision>123</cp:revision>
  <dcterms:created xsi:type="dcterms:W3CDTF">2014-01-28T10:51:30Z</dcterms:created>
  <dcterms:modified xsi:type="dcterms:W3CDTF">2016-09-14T14:41:28Z</dcterms:modified>
</cp:coreProperties>
</file>