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69" r:id="rId2"/>
    <p:sldId id="275" r:id="rId3"/>
    <p:sldId id="260" r:id="rId4"/>
    <p:sldId id="261" r:id="rId5"/>
    <p:sldId id="270" r:id="rId6"/>
    <p:sldId id="273" r:id="rId7"/>
    <p:sldId id="272" r:id="rId8"/>
    <p:sldId id="263" r:id="rId9"/>
    <p:sldId id="274" r:id="rId10"/>
    <p:sldId id="265" r:id="rId11"/>
    <p:sldId id="276" r:id="rId12"/>
    <p:sldId id="277" r:id="rId13"/>
    <p:sldId id="266" r:id="rId14"/>
    <p:sldId id="267" r:id="rId15"/>
    <p:sldId id="264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70" autoAdjust="0"/>
  </p:normalViewPr>
  <p:slideViewPr>
    <p:cSldViewPr snapToGrid="0" snapToObjects="1">
      <p:cViewPr varScale="1">
        <p:scale>
          <a:sx n="100" d="100"/>
          <a:sy n="100" d="100"/>
        </p:scale>
        <p:origin x="191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DF5CAD-F389-45A1-AC4B-D518C2738D4B}" type="doc">
      <dgm:prSet loTypeId="urn:microsoft.com/office/officeart/2005/8/layout/gear1" loCatId="relationship" qsTypeId="urn:microsoft.com/office/officeart/2005/8/quickstyle/simple1" qsCatId="simple" csTypeId="urn:microsoft.com/office/officeart/2005/8/colors/accent0_3" csCatId="mainScheme" phldr="1"/>
      <dgm:spPr/>
    </dgm:pt>
    <dgm:pt modelId="{644DF9FB-EFD5-4625-841E-5155A0B92912}">
      <dgm:prSet phldrT="[Text]" custT="1"/>
      <dgm:spPr/>
      <dgm:t>
        <a:bodyPr/>
        <a:lstStyle/>
        <a:p>
          <a:r>
            <a:rPr lang="en-US" sz="2400" dirty="0"/>
            <a:t>Energy efficiency</a:t>
          </a:r>
        </a:p>
      </dgm:t>
    </dgm:pt>
    <dgm:pt modelId="{13E17140-4FC1-4B6D-AC5F-B0BE836C9535}" type="parTrans" cxnId="{2FA64FEF-A631-415E-8170-28D3AFCCF26C}">
      <dgm:prSet/>
      <dgm:spPr/>
      <dgm:t>
        <a:bodyPr/>
        <a:lstStyle/>
        <a:p>
          <a:endParaRPr lang="en-US"/>
        </a:p>
      </dgm:t>
    </dgm:pt>
    <dgm:pt modelId="{BF73E02F-557F-4EBA-99D8-452B1AA5C991}" type="sibTrans" cxnId="{2FA64FEF-A631-415E-8170-28D3AFCCF26C}">
      <dgm:prSet/>
      <dgm:spPr/>
      <dgm:t>
        <a:bodyPr/>
        <a:lstStyle/>
        <a:p>
          <a:endParaRPr lang="en-US"/>
        </a:p>
      </dgm:t>
    </dgm:pt>
    <dgm:pt modelId="{E221DF9A-7470-407B-ACFC-7E4782F59A5F}">
      <dgm:prSet phldrT="[Text]" custT="1"/>
      <dgm:spPr/>
      <dgm:t>
        <a:bodyPr/>
        <a:lstStyle/>
        <a:p>
          <a:r>
            <a:rPr lang="en-US" sz="1400" dirty="0"/>
            <a:t>Huge workload</a:t>
          </a:r>
        </a:p>
      </dgm:t>
    </dgm:pt>
    <dgm:pt modelId="{94E72E10-D59D-4D11-80EE-F6FFAEEBEF69}" type="parTrans" cxnId="{F49CD326-60C2-4802-8A5A-C4046F7CF5DE}">
      <dgm:prSet/>
      <dgm:spPr/>
      <dgm:t>
        <a:bodyPr/>
        <a:lstStyle/>
        <a:p>
          <a:endParaRPr lang="en-US"/>
        </a:p>
      </dgm:t>
    </dgm:pt>
    <dgm:pt modelId="{FB639B09-60A4-4CC1-93E4-554D188BBDD2}" type="sibTrans" cxnId="{F49CD326-60C2-4802-8A5A-C4046F7CF5DE}">
      <dgm:prSet/>
      <dgm:spPr/>
      <dgm:t>
        <a:bodyPr/>
        <a:lstStyle/>
        <a:p>
          <a:endParaRPr lang="en-US"/>
        </a:p>
      </dgm:t>
    </dgm:pt>
    <dgm:pt modelId="{377FE61B-337D-48F8-85BB-F96A5F769425}">
      <dgm:prSet phldrT="[Text]"/>
      <dgm:spPr/>
      <dgm:t>
        <a:bodyPr/>
        <a:lstStyle/>
        <a:p>
          <a:r>
            <a:rPr lang="en-US" dirty="0"/>
            <a:t>Architectural considerations</a:t>
          </a:r>
        </a:p>
      </dgm:t>
    </dgm:pt>
    <dgm:pt modelId="{5A65CE0E-4380-484A-ACC3-1AA63F664585}" type="parTrans" cxnId="{00EDCB51-4167-4A3A-92E8-DBC7754EE883}">
      <dgm:prSet/>
      <dgm:spPr/>
      <dgm:t>
        <a:bodyPr/>
        <a:lstStyle/>
        <a:p>
          <a:endParaRPr lang="en-US"/>
        </a:p>
      </dgm:t>
    </dgm:pt>
    <dgm:pt modelId="{781BBF03-1C4C-4AC8-8ABD-F578F8806E7F}" type="sibTrans" cxnId="{00EDCB51-4167-4A3A-92E8-DBC7754EE883}">
      <dgm:prSet/>
      <dgm:spPr/>
      <dgm:t>
        <a:bodyPr/>
        <a:lstStyle/>
        <a:p>
          <a:endParaRPr lang="en-US"/>
        </a:p>
      </dgm:t>
    </dgm:pt>
    <dgm:pt modelId="{AF0E17A8-E9EF-488C-BC0D-5E8B3FCE8806}" type="pres">
      <dgm:prSet presAssocID="{74DF5CAD-F389-45A1-AC4B-D518C2738D4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E1D9E61B-5811-4A0F-9625-FB881EA1C8B1}" type="pres">
      <dgm:prSet presAssocID="{644DF9FB-EFD5-4625-841E-5155A0B92912}" presName="gear1" presStyleLbl="node1" presStyleIdx="0" presStyleCnt="3">
        <dgm:presLayoutVars>
          <dgm:chMax val="1"/>
          <dgm:bulletEnabled val="1"/>
        </dgm:presLayoutVars>
      </dgm:prSet>
      <dgm:spPr/>
    </dgm:pt>
    <dgm:pt modelId="{B3E4AA6D-06A1-4D58-BC2A-2D8DFD9557A8}" type="pres">
      <dgm:prSet presAssocID="{644DF9FB-EFD5-4625-841E-5155A0B92912}" presName="gear1srcNode" presStyleLbl="node1" presStyleIdx="0" presStyleCnt="3"/>
      <dgm:spPr/>
    </dgm:pt>
    <dgm:pt modelId="{B07AF0F5-B0D1-4CB8-88CF-386FC3928749}" type="pres">
      <dgm:prSet presAssocID="{644DF9FB-EFD5-4625-841E-5155A0B92912}" presName="gear1dstNode" presStyleLbl="node1" presStyleIdx="0" presStyleCnt="3"/>
      <dgm:spPr/>
    </dgm:pt>
    <dgm:pt modelId="{A60B4467-13B9-402A-8BC2-C8B61FE28BF8}" type="pres">
      <dgm:prSet presAssocID="{E221DF9A-7470-407B-ACFC-7E4782F59A5F}" presName="gear2" presStyleLbl="node1" presStyleIdx="1" presStyleCnt="3">
        <dgm:presLayoutVars>
          <dgm:chMax val="1"/>
          <dgm:bulletEnabled val="1"/>
        </dgm:presLayoutVars>
      </dgm:prSet>
      <dgm:spPr/>
    </dgm:pt>
    <dgm:pt modelId="{6029FBD1-1FB0-4414-BF72-B662B0394343}" type="pres">
      <dgm:prSet presAssocID="{E221DF9A-7470-407B-ACFC-7E4782F59A5F}" presName="gear2srcNode" presStyleLbl="node1" presStyleIdx="1" presStyleCnt="3"/>
      <dgm:spPr/>
    </dgm:pt>
    <dgm:pt modelId="{BFD4AB49-2779-4D36-8272-0F4F0BA75026}" type="pres">
      <dgm:prSet presAssocID="{E221DF9A-7470-407B-ACFC-7E4782F59A5F}" presName="gear2dstNode" presStyleLbl="node1" presStyleIdx="1" presStyleCnt="3"/>
      <dgm:spPr/>
    </dgm:pt>
    <dgm:pt modelId="{CF5B40DE-2296-43E9-82ED-5712441C7628}" type="pres">
      <dgm:prSet presAssocID="{377FE61B-337D-48F8-85BB-F96A5F769425}" presName="gear3" presStyleLbl="node1" presStyleIdx="2" presStyleCnt="3"/>
      <dgm:spPr/>
    </dgm:pt>
    <dgm:pt modelId="{475FB7FC-3B0C-4B0E-B905-20603C8EB5BC}" type="pres">
      <dgm:prSet presAssocID="{377FE61B-337D-48F8-85BB-F96A5F769425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CB28036-699B-453F-818A-D5B51C22E0A9}" type="pres">
      <dgm:prSet presAssocID="{377FE61B-337D-48F8-85BB-F96A5F769425}" presName="gear3srcNode" presStyleLbl="node1" presStyleIdx="2" presStyleCnt="3"/>
      <dgm:spPr/>
    </dgm:pt>
    <dgm:pt modelId="{48C6DDE8-C67D-4979-9A80-7818D3C9E546}" type="pres">
      <dgm:prSet presAssocID="{377FE61B-337D-48F8-85BB-F96A5F769425}" presName="gear3dstNode" presStyleLbl="node1" presStyleIdx="2" presStyleCnt="3"/>
      <dgm:spPr/>
    </dgm:pt>
    <dgm:pt modelId="{C367F8F6-B07B-4A96-B192-960934DF88AF}" type="pres">
      <dgm:prSet presAssocID="{BF73E02F-557F-4EBA-99D8-452B1AA5C991}" presName="connector1" presStyleLbl="sibTrans2D1" presStyleIdx="0" presStyleCnt="3"/>
      <dgm:spPr/>
    </dgm:pt>
    <dgm:pt modelId="{C0C4565F-56B8-410F-9EE4-202FE1A1E947}" type="pres">
      <dgm:prSet presAssocID="{FB639B09-60A4-4CC1-93E4-554D188BBDD2}" presName="connector2" presStyleLbl="sibTrans2D1" presStyleIdx="1" presStyleCnt="3"/>
      <dgm:spPr/>
    </dgm:pt>
    <dgm:pt modelId="{3641F411-4E5E-4C60-BEDE-9030AE04A955}" type="pres">
      <dgm:prSet presAssocID="{781BBF03-1C4C-4AC8-8ABD-F578F8806E7F}" presName="connector3" presStyleLbl="sibTrans2D1" presStyleIdx="2" presStyleCnt="3"/>
      <dgm:spPr/>
    </dgm:pt>
  </dgm:ptLst>
  <dgm:cxnLst>
    <dgm:cxn modelId="{D1F7ACBE-C63E-4C70-9E44-BB9454F43047}" type="presOf" srcId="{377FE61B-337D-48F8-85BB-F96A5F769425}" destId="{CF5B40DE-2296-43E9-82ED-5712441C7628}" srcOrd="0" destOrd="0" presId="urn:microsoft.com/office/officeart/2005/8/layout/gear1"/>
    <dgm:cxn modelId="{F49CD326-60C2-4802-8A5A-C4046F7CF5DE}" srcId="{74DF5CAD-F389-45A1-AC4B-D518C2738D4B}" destId="{E221DF9A-7470-407B-ACFC-7E4782F59A5F}" srcOrd="1" destOrd="0" parTransId="{94E72E10-D59D-4D11-80EE-F6FFAEEBEF69}" sibTransId="{FB639B09-60A4-4CC1-93E4-554D188BBDD2}"/>
    <dgm:cxn modelId="{9A100BCA-5DE8-4758-8BD0-8A451B1EB8C7}" type="presOf" srcId="{E221DF9A-7470-407B-ACFC-7E4782F59A5F}" destId="{A60B4467-13B9-402A-8BC2-C8B61FE28BF8}" srcOrd="0" destOrd="0" presId="urn:microsoft.com/office/officeart/2005/8/layout/gear1"/>
    <dgm:cxn modelId="{7A723C43-D4F7-4E89-85D1-5C8E04350B55}" type="presOf" srcId="{E221DF9A-7470-407B-ACFC-7E4782F59A5F}" destId="{6029FBD1-1FB0-4414-BF72-B662B0394343}" srcOrd="1" destOrd="0" presId="urn:microsoft.com/office/officeart/2005/8/layout/gear1"/>
    <dgm:cxn modelId="{116DA0F7-FC2F-4872-B6CB-413B9A18A014}" type="presOf" srcId="{644DF9FB-EFD5-4625-841E-5155A0B92912}" destId="{B3E4AA6D-06A1-4D58-BC2A-2D8DFD9557A8}" srcOrd="1" destOrd="0" presId="urn:microsoft.com/office/officeart/2005/8/layout/gear1"/>
    <dgm:cxn modelId="{00EDCB51-4167-4A3A-92E8-DBC7754EE883}" srcId="{74DF5CAD-F389-45A1-AC4B-D518C2738D4B}" destId="{377FE61B-337D-48F8-85BB-F96A5F769425}" srcOrd="2" destOrd="0" parTransId="{5A65CE0E-4380-484A-ACC3-1AA63F664585}" sibTransId="{781BBF03-1C4C-4AC8-8ABD-F578F8806E7F}"/>
    <dgm:cxn modelId="{55448CAF-8709-4DBB-B06E-8163027B239D}" type="presOf" srcId="{377FE61B-337D-48F8-85BB-F96A5F769425}" destId="{48C6DDE8-C67D-4979-9A80-7818D3C9E546}" srcOrd="3" destOrd="0" presId="urn:microsoft.com/office/officeart/2005/8/layout/gear1"/>
    <dgm:cxn modelId="{2FA64FEF-A631-415E-8170-28D3AFCCF26C}" srcId="{74DF5CAD-F389-45A1-AC4B-D518C2738D4B}" destId="{644DF9FB-EFD5-4625-841E-5155A0B92912}" srcOrd="0" destOrd="0" parTransId="{13E17140-4FC1-4B6D-AC5F-B0BE836C9535}" sibTransId="{BF73E02F-557F-4EBA-99D8-452B1AA5C991}"/>
    <dgm:cxn modelId="{A7F5D400-22D6-483C-9948-F0CC57C4CA90}" type="presOf" srcId="{644DF9FB-EFD5-4625-841E-5155A0B92912}" destId="{E1D9E61B-5811-4A0F-9625-FB881EA1C8B1}" srcOrd="0" destOrd="0" presId="urn:microsoft.com/office/officeart/2005/8/layout/gear1"/>
    <dgm:cxn modelId="{4F4BA54E-2201-451A-849A-5F119563FF54}" type="presOf" srcId="{FB639B09-60A4-4CC1-93E4-554D188BBDD2}" destId="{C0C4565F-56B8-410F-9EE4-202FE1A1E947}" srcOrd="0" destOrd="0" presId="urn:microsoft.com/office/officeart/2005/8/layout/gear1"/>
    <dgm:cxn modelId="{74000B36-F5FF-4E8B-870D-BEB0C0E55BFA}" type="presOf" srcId="{644DF9FB-EFD5-4625-841E-5155A0B92912}" destId="{B07AF0F5-B0D1-4CB8-88CF-386FC3928749}" srcOrd="2" destOrd="0" presId="urn:microsoft.com/office/officeart/2005/8/layout/gear1"/>
    <dgm:cxn modelId="{C304FFD3-10F4-4D9F-82AB-A4D5484EEC63}" type="presOf" srcId="{74DF5CAD-F389-45A1-AC4B-D518C2738D4B}" destId="{AF0E17A8-E9EF-488C-BC0D-5E8B3FCE8806}" srcOrd="0" destOrd="0" presId="urn:microsoft.com/office/officeart/2005/8/layout/gear1"/>
    <dgm:cxn modelId="{B8781EB6-4349-43B9-9D4D-229EC9F92F91}" type="presOf" srcId="{377FE61B-337D-48F8-85BB-F96A5F769425}" destId="{9CB28036-699B-453F-818A-D5B51C22E0A9}" srcOrd="2" destOrd="0" presId="urn:microsoft.com/office/officeart/2005/8/layout/gear1"/>
    <dgm:cxn modelId="{02904715-6F6F-4839-88F5-3CB62BD62A02}" type="presOf" srcId="{377FE61B-337D-48F8-85BB-F96A5F769425}" destId="{475FB7FC-3B0C-4B0E-B905-20603C8EB5BC}" srcOrd="1" destOrd="0" presId="urn:microsoft.com/office/officeart/2005/8/layout/gear1"/>
    <dgm:cxn modelId="{7E480C9F-5707-4FA4-928D-1823D7616951}" type="presOf" srcId="{BF73E02F-557F-4EBA-99D8-452B1AA5C991}" destId="{C367F8F6-B07B-4A96-B192-960934DF88AF}" srcOrd="0" destOrd="0" presId="urn:microsoft.com/office/officeart/2005/8/layout/gear1"/>
    <dgm:cxn modelId="{D1E635A7-0F10-47FD-89B2-7DDBCC0ED042}" type="presOf" srcId="{781BBF03-1C4C-4AC8-8ABD-F578F8806E7F}" destId="{3641F411-4E5E-4C60-BEDE-9030AE04A955}" srcOrd="0" destOrd="0" presId="urn:microsoft.com/office/officeart/2005/8/layout/gear1"/>
    <dgm:cxn modelId="{9F676662-701C-4C4A-8499-662C3E83E4B5}" type="presOf" srcId="{E221DF9A-7470-407B-ACFC-7E4782F59A5F}" destId="{BFD4AB49-2779-4D36-8272-0F4F0BA75026}" srcOrd="2" destOrd="0" presId="urn:microsoft.com/office/officeart/2005/8/layout/gear1"/>
    <dgm:cxn modelId="{FFE64FE9-A9FB-4E11-839F-2C5CF7503755}" type="presParOf" srcId="{AF0E17A8-E9EF-488C-BC0D-5E8B3FCE8806}" destId="{E1D9E61B-5811-4A0F-9625-FB881EA1C8B1}" srcOrd="0" destOrd="0" presId="urn:microsoft.com/office/officeart/2005/8/layout/gear1"/>
    <dgm:cxn modelId="{B7752ABF-6BAA-4365-ABAD-347BABAA67CD}" type="presParOf" srcId="{AF0E17A8-E9EF-488C-BC0D-5E8B3FCE8806}" destId="{B3E4AA6D-06A1-4D58-BC2A-2D8DFD9557A8}" srcOrd="1" destOrd="0" presId="urn:microsoft.com/office/officeart/2005/8/layout/gear1"/>
    <dgm:cxn modelId="{227A5A22-6BB4-492A-AFE5-800E11C898B9}" type="presParOf" srcId="{AF0E17A8-E9EF-488C-BC0D-5E8B3FCE8806}" destId="{B07AF0F5-B0D1-4CB8-88CF-386FC3928749}" srcOrd="2" destOrd="0" presId="urn:microsoft.com/office/officeart/2005/8/layout/gear1"/>
    <dgm:cxn modelId="{50211145-EEE6-44E8-B375-F792EFC3B7D7}" type="presParOf" srcId="{AF0E17A8-E9EF-488C-BC0D-5E8B3FCE8806}" destId="{A60B4467-13B9-402A-8BC2-C8B61FE28BF8}" srcOrd="3" destOrd="0" presId="urn:microsoft.com/office/officeart/2005/8/layout/gear1"/>
    <dgm:cxn modelId="{D1ABB106-6D10-4BF2-AF70-195CF6FF2987}" type="presParOf" srcId="{AF0E17A8-E9EF-488C-BC0D-5E8B3FCE8806}" destId="{6029FBD1-1FB0-4414-BF72-B662B0394343}" srcOrd="4" destOrd="0" presId="urn:microsoft.com/office/officeart/2005/8/layout/gear1"/>
    <dgm:cxn modelId="{ABC3902C-A86F-450B-B2D7-CA7FEF03C106}" type="presParOf" srcId="{AF0E17A8-E9EF-488C-BC0D-5E8B3FCE8806}" destId="{BFD4AB49-2779-4D36-8272-0F4F0BA75026}" srcOrd="5" destOrd="0" presId="urn:microsoft.com/office/officeart/2005/8/layout/gear1"/>
    <dgm:cxn modelId="{C04B654F-E2A9-4475-B9AC-28F84C0910C9}" type="presParOf" srcId="{AF0E17A8-E9EF-488C-BC0D-5E8B3FCE8806}" destId="{CF5B40DE-2296-43E9-82ED-5712441C7628}" srcOrd="6" destOrd="0" presId="urn:microsoft.com/office/officeart/2005/8/layout/gear1"/>
    <dgm:cxn modelId="{450D8B0E-F5B8-4BC1-B9B1-B5451B5E9DC9}" type="presParOf" srcId="{AF0E17A8-E9EF-488C-BC0D-5E8B3FCE8806}" destId="{475FB7FC-3B0C-4B0E-B905-20603C8EB5BC}" srcOrd="7" destOrd="0" presId="urn:microsoft.com/office/officeart/2005/8/layout/gear1"/>
    <dgm:cxn modelId="{1599855C-6D11-4936-8B3C-5327169962F3}" type="presParOf" srcId="{AF0E17A8-E9EF-488C-BC0D-5E8B3FCE8806}" destId="{9CB28036-699B-453F-818A-D5B51C22E0A9}" srcOrd="8" destOrd="0" presId="urn:microsoft.com/office/officeart/2005/8/layout/gear1"/>
    <dgm:cxn modelId="{B12E7D87-D80B-49B2-99C7-E9A6A641CF7B}" type="presParOf" srcId="{AF0E17A8-E9EF-488C-BC0D-5E8B3FCE8806}" destId="{48C6DDE8-C67D-4979-9A80-7818D3C9E546}" srcOrd="9" destOrd="0" presId="urn:microsoft.com/office/officeart/2005/8/layout/gear1"/>
    <dgm:cxn modelId="{A65D8FC3-0061-44A0-A11B-730E03E2398C}" type="presParOf" srcId="{AF0E17A8-E9EF-488C-BC0D-5E8B3FCE8806}" destId="{C367F8F6-B07B-4A96-B192-960934DF88AF}" srcOrd="10" destOrd="0" presId="urn:microsoft.com/office/officeart/2005/8/layout/gear1"/>
    <dgm:cxn modelId="{B7A96EB8-926E-47F9-B899-CA2728767618}" type="presParOf" srcId="{AF0E17A8-E9EF-488C-BC0D-5E8B3FCE8806}" destId="{C0C4565F-56B8-410F-9EE4-202FE1A1E947}" srcOrd="11" destOrd="0" presId="urn:microsoft.com/office/officeart/2005/8/layout/gear1"/>
    <dgm:cxn modelId="{4EAA6E28-864E-446C-BD06-3863B9721405}" type="presParOf" srcId="{AF0E17A8-E9EF-488C-BC0D-5E8B3FCE8806}" destId="{3641F411-4E5E-4C60-BEDE-9030AE04A95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F275A9F-171C-448B-9833-449421375B0C}" type="doc">
      <dgm:prSet loTypeId="urn:microsoft.com/office/officeart/2005/8/layout/chevron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95B08EE8-C1C7-4F74-978E-591830C121E5}">
      <dgm:prSet phldrT="[Text]"/>
      <dgm:spPr/>
      <dgm:t>
        <a:bodyPr/>
        <a:lstStyle/>
        <a:p>
          <a:r>
            <a:rPr lang="en-US" dirty="0"/>
            <a:t>What?</a:t>
          </a:r>
        </a:p>
      </dgm:t>
    </dgm:pt>
    <dgm:pt modelId="{C1F39125-1C69-42D3-BD80-279DBCB782C3}" type="parTrans" cxnId="{1E00CE0B-B966-401D-B26E-B8EF526CC4DA}">
      <dgm:prSet/>
      <dgm:spPr/>
      <dgm:t>
        <a:bodyPr/>
        <a:lstStyle/>
        <a:p>
          <a:endParaRPr lang="en-US"/>
        </a:p>
      </dgm:t>
    </dgm:pt>
    <dgm:pt modelId="{6BBDB03A-1F91-4195-B550-0E9897FEB488}" type="sibTrans" cxnId="{1E00CE0B-B966-401D-B26E-B8EF526CC4DA}">
      <dgm:prSet/>
      <dgm:spPr/>
      <dgm:t>
        <a:bodyPr/>
        <a:lstStyle/>
        <a:p>
          <a:endParaRPr lang="en-US"/>
        </a:p>
      </dgm:t>
    </dgm:pt>
    <dgm:pt modelId="{D571055D-D3A4-47C2-9652-C7AD6E92E681}">
      <dgm:prSet phldrT="[Text]"/>
      <dgm:spPr/>
      <dgm:t>
        <a:bodyPr/>
        <a:lstStyle/>
        <a:p>
          <a:r>
            <a:rPr lang="en-US" dirty="0"/>
            <a:t>Compare AArch64 host vs. VM performance</a:t>
          </a:r>
        </a:p>
      </dgm:t>
    </dgm:pt>
    <dgm:pt modelId="{0777404F-6776-407A-B82D-A8E264E9496C}" type="parTrans" cxnId="{D2565500-498B-499A-A1ED-22B34885570B}">
      <dgm:prSet/>
      <dgm:spPr/>
      <dgm:t>
        <a:bodyPr/>
        <a:lstStyle/>
        <a:p>
          <a:endParaRPr lang="en-US"/>
        </a:p>
      </dgm:t>
    </dgm:pt>
    <dgm:pt modelId="{BA8A2552-86E2-42C4-9839-575C79FD8273}" type="sibTrans" cxnId="{D2565500-498B-499A-A1ED-22B34885570B}">
      <dgm:prSet/>
      <dgm:spPr/>
      <dgm:t>
        <a:bodyPr/>
        <a:lstStyle/>
        <a:p>
          <a:endParaRPr lang="en-US"/>
        </a:p>
      </dgm:t>
    </dgm:pt>
    <dgm:pt modelId="{13E85908-062B-4C65-9DFD-D0D3A357CC7C}">
      <dgm:prSet phldrT="[Text]"/>
      <dgm:spPr/>
      <dgm:t>
        <a:bodyPr/>
        <a:lstStyle/>
        <a:p>
          <a:r>
            <a:rPr lang="en-US" dirty="0"/>
            <a:t>How?</a:t>
          </a:r>
        </a:p>
      </dgm:t>
    </dgm:pt>
    <dgm:pt modelId="{3CCFFF57-D375-4056-880B-A93E4E90147E}" type="parTrans" cxnId="{353ECC44-1A11-4031-9E02-6F1FFE1B183B}">
      <dgm:prSet/>
      <dgm:spPr/>
      <dgm:t>
        <a:bodyPr/>
        <a:lstStyle/>
        <a:p>
          <a:endParaRPr lang="en-US"/>
        </a:p>
      </dgm:t>
    </dgm:pt>
    <dgm:pt modelId="{F3BFC4F5-FE93-4580-95B7-45D0674067AD}" type="sibTrans" cxnId="{353ECC44-1A11-4031-9E02-6F1FFE1B183B}">
      <dgm:prSet/>
      <dgm:spPr/>
      <dgm:t>
        <a:bodyPr/>
        <a:lstStyle/>
        <a:p>
          <a:endParaRPr lang="en-US"/>
        </a:p>
      </dgm:t>
    </dgm:pt>
    <dgm:pt modelId="{D0202288-765C-45F2-B63A-9B3D694F540D}">
      <dgm:prSet phldrT="[Text]"/>
      <dgm:spPr/>
      <dgm:t>
        <a:bodyPr/>
        <a:lstStyle/>
        <a:p>
          <a:r>
            <a:rPr lang="en-US" dirty="0"/>
            <a:t>Real-world benchmarks (ROOT6 stress and CMS GEN-SIM)</a:t>
          </a:r>
        </a:p>
      </dgm:t>
    </dgm:pt>
    <dgm:pt modelId="{00DB27AA-E6E7-44C9-BA0D-1947D7873602}" type="parTrans" cxnId="{38DB0F55-D825-49A4-90D1-B49147228661}">
      <dgm:prSet/>
      <dgm:spPr/>
      <dgm:t>
        <a:bodyPr/>
        <a:lstStyle/>
        <a:p>
          <a:endParaRPr lang="en-US"/>
        </a:p>
      </dgm:t>
    </dgm:pt>
    <dgm:pt modelId="{60422809-3B5F-4975-972F-242710959A83}" type="sibTrans" cxnId="{38DB0F55-D825-49A4-90D1-B49147228661}">
      <dgm:prSet/>
      <dgm:spPr/>
      <dgm:t>
        <a:bodyPr/>
        <a:lstStyle/>
        <a:p>
          <a:endParaRPr lang="en-US"/>
        </a:p>
      </dgm:t>
    </dgm:pt>
    <dgm:pt modelId="{9A818DCC-68C6-419F-981F-20297C729B6F}">
      <dgm:prSet phldrT="[Text]"/>
      <dgm:spPr/>
      <dgm:t>
        <a:bodyPr/>
        <a:lstStyle/>
        <a:p>
          <a:r>
            <a:rPr lang="en-US" dirty="0"/>
            <a:t>Low-level I/O benchmarks (disk and network throughput)</a:t>
          </a:r>
        </a:p>
      </dgm:t>
    </dgm:pt>
    <dgm:pt modelId="{A2D11ACC-4A83-468E-ABB6-BABC2F554440}" type="parTrans" cxnId="{6044E1E4-358A-4B7C-B945-40EE582D43E6}">
      <dgm:prSet/>
      <dgm:spPr/>
      <dgm:t>
        <a:bodyPr/>
        <a:lstStyle/>
        <a:p>
          <a:endParaRPr lang="en-US"/>
        </a:p>
      </dgm:t>
    </dgm:pt>
    <dgm:pt modelId="{40EE4D8C-29D0-40E2-978E-0C3CC06B2E6B}" type="sibTrans" cxnId="{6044E1E4-358A-4B7C-B945-40EE582D43E6}">
      <dgm:prSet/>
      <dgm:spPr/>
      <dgm:t>
        <a:bodyPr/>
        <a:lstStyle/>
        <a:p>
          <a:endParaRPr lang="en-US"/>
        </a:p>
      </dgm:t>
    </dgm:pt>
    <dgm:pt modelId="{293C0A4C-F0A1-4A14-B306-048331C78628}">
      <dgm:prSet phldrT="[Text]"/>
      <dgm:spPr/>
      <dgm:t>
        <a:bodyPr/>
        <a:lstStyle/>
        <a:p>
          <a:r>
            <a:rPr lang="en-GB" dirty="0"/>
            <a:t>time </a:t>
          </a:r>
          <a:r>
            <a:rPr lang="en-GB" dirty="0" err="1"/>
            <a:t>dd</a:t>
          </a:r>
          <a:r>
            <a:rPr lang="en-GB" dirty="0"/>
            <a:t> </a:t>
          </a:r>
          <a:r>
            <a:rPr lang="en-GB" dirty="0" err="1"/>
            <a:t>bs</a:t>
          </a:r>
          <a:r>
            <a:rPr lang="en-GB" dirty="0"/>
            <a:t>=1M count=4000 if=/dev/zero of=&lt;of&gt; conv=</a:t>
          </a:r>
          <a:r>
            <a:rPr lang="en-GB" dirty="0" err="1"/>
            <a:t>fsync</a:t>
          </a:r>
          <a:endParaRPr lang="en-US" dirty="0"/>
        </a:p>
      </dgm:t>
    </dgm:pt>
    <dgm:pt modelId="{709279E4-A69D-4EA7-8F61-43EABCAF9469}" type="parTrans" cxnId="{266EA4BE-A3E9-400E-87D5-41053FF6D44A}">
      <dgm:prSet/>
      <dgm:spPr/>
      <dgm:t>
        <a:bodyPr/>
        <a:lstStyle/>
        <a:p>
          <a:endParaRPr lang="en-US"/>
        </a:p>
      </dgm:t>
    </dgm:pt>
    <dgm:pt modelId="{94FD339B-998B-406D-BBFA-A2B9FF9D9FA0}" type="sibTrans" cxnId="{266EA4BE-A3E9-400E-87D5-41053FF6D44A}">
      <dgm:prSet/>
      <dgm:spPr/>
      <dgm:t>
        <a:bodyPr/>
        <a:lstStyle/>
        <a:p>
          <a:endParaRPr lang="en-US"/>
        </a:p>
      </dgm:t>
    </dgm:pt>
    <dgm:pt modelId="{C9CD50BF-D020-4BC3-99D4-1D985991D6DA}">
      <dgm:prSet phldrT="[Text]"/>
      <dgm:spPr/>
      <dgm:t>
        <a:bodyPr/>
        <a:lstStyle/>
        <a:p>
          <a:r>
            <a:rPr lang="en-US" dirty="0"/>
            <a:t>iperf3</a:t>
          </a:r>
        </a:p>
      </dgm:t>
    </dgm:pt>
    <dgm:pt modelId="{B83EEA72-3215-4ED3-8BC6-97DF50071EC8}" type="parTrans" cxnId="{890D9052-BE9A-4263-A8A2-88DCAE66C460}">
      <dgm:prSet/>
      <dgm:spPr/>
      <dgm:t>
        <a:bodyPr/>
        <a:lstStyle/>
        <a:p>
          <a:endParaRPr lang="en-US"/>
        </a:p>
      </dgm:t>
    </dgm:pt>
    <dgm:pt modelId="{005068F1-FD3C-41E0-918D-67C2305C6A0E}" type="sibTrans" cxnId="{890D9052-BE9A-4263-A8A2-88DCAE66C460}">
      <dgm:prSet/>
      <dgm:spPr/>
      <dgm:t>
        <a:bodyPr/>
        <a:lstStyle/>
        <a:p>
          <a:endParaRPr lang="en-US"/>
        </a:p>
      </dgm:t>
    </dgm:pt>
    <dgm:pt modelId="{0C9A6BF3-9FC7-4D3D-88F3-0715220CD406}" type="pres">
      <dgm:prSet presAssocID="{4F275A9F-171C-448B-9833-449421375B0C}" presName="linearFlow" presStyleCnt="0">
        <dgm:presLayoutVars>
          <dgm:dir/>
          <dgm:animLvl val="lvl"/>
          <dgm:resizeHandles val="exact"/>
        </dgm:presLayoutVars>
      </dgm:prSet>
      <dgm:spPr/>
    </dgm:pt>
    <dgm:pt modelId="{0B9F4779-6AE7-4165-A309-81CD7DC2AD5A}" type="pres">
      <dgm:prSet presAssocID="{95B08EE8-C1C7-4F74-978E-591830C121E5}" presName="composite" presStyleCnt="0"/>
      <dgm:spPr/>
    </dgm:pt>
    <dgm:pt modelId="{21713567-1302-4279-BF93-B97120D29042}" type="pres">
      <dgm:prSet presAssocID="{95B08EE8-C1C7-4F74-978E-591830C121E5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87D019D5-75BA-4FF7-9604-D5E3483C1E88}" type="pres">
      <dgm:prSet presAssocID="{95B08EE8-C1C7-4F74-978E-591830C121E5}" presName="descendantText" presStyleLbl="alignAcc1" presStyleIdx="0" presStyleCnt="2">
        <dgm:presLayoutVars>
          <dgm:bulletEnabled val="1"/>
        </dgm:presLayoutVars>
      </dgm:prSet>
      <dgm:spPr/>
    </dgm:pt>
    <dgm:pt modelId="{1EA0F532-30E8-45A7-A3CA-9822150C7CA5}" type="pres">
      <dgm:prSet presAssocID="{6BBDB03A-1F91-4195-B550-0E9897FEB488}" presName="sp" presStyleCnt="0"/>
      <dgm:spPr/>
    </dgm:pt>
    <dgm:pt modelId="{DC6EBEBC-ECC0-4909-A76D-199DB759932B}" type="pres">
      <dgm:prSet presAssocID="{13E85908-062B-4C65-9DFD-D0D3A357CC7C}" presName="composite" presStyleCnt="0"/>
      <dgm:spPr/>
    </dgm:pt>
    <dgm:pt modelId="{B1035EA0-C835-464A-B02D-E8B363581D06}" type="pres">
      <dgm:prSet presAssocID="{13E85908-062B-4C65-9DFD-D0D3A357CC7C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72036B08-E0C9-41C4-BE6B-EB31274EBE80}" type="pres">
      <dgm:prSet presAssocID="{13E85908-062B-4C65-9DFD-D0D3A357CC7C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353ECC44-1A11-4031-9E02-6F1FFE1B183B}" srcId="{4F275A9F-171C-448B-9833-449421375B0C}" destId="{13E85908-062B-4C65-9DFD-D0D3A357CC7C}" srcOrd="1" destOrd="0" parTransId="{3CCFFF57-D375-4056-880B-A93E4E90147E}" sibTransId="{F3BFC4F5-FE93-4580-95B7-45D0674067AD}"/>
    <dgm:cxn modelId="{1E00CE0B-B966-401D-B26E-B8EF526CC4DA}" srcId="{4F275A9F-171C-448B-9833-449421375B0C}" destId="{95B08EE8-C1C7-4F74-978E-591830C121E5}" srcOrd="0" destOrd="0" parTransId="{C1F39125-1C69-42D3-BD80-279DBCB782C3}" sibTransId="{6BBDB03A-1F91-4195-B550-0E9897FEB488}"/>
    <dgm:cxn modelId="{F1B9AA1B-B1E0-45D5-BA39-EFAFA45A3DAA}" type="presOf" srcId="{C9CD50BF-D020-4BC3-99D4-1D985991D6DA}" destId="{72036B08-E0C9-41C4-BE6B-EB31274EBE80}" srcOrd="0" destOrd="3" presId="urn:microsoft.com/office/officeart/2005/8/layout/chevron2"/>
    <dgm:cxn modelId="{38DB0F55-D825-49A4-90D1-B49147228661}" srcId="{13E85908-062B-4C65-9DFD-D0D3A357CC7C}" destId="{D0202288-765C-45F2-B63A-9B3D694F540D}" srcOrd="0" destOrd="0" parTransId="{00DB27AA-E6E7-44C9-BA0D-1947D7873602}" sibTransId="{60422809-3B5F-4975-972F-242710959A83}"/>
    <dgm:cxn modelId="{6044E1E4-358A-4B7C-B945-40EE582D43E6}" srcId="{13E85908-062B-4C65-9DFD-D0D3A357CC7C}" destId="{9A818DCC-68C6-419F-981F-20297C729B6F}" srcOrd="1" destOrd="0" parTransId="{A2D11ACC-4A83-468E-ABB6-BABC2F554440}" sibTransId="{40EE4D8C-29D0-40E2-978E-0C3CC06B2E6B}"/>
    <dgm:cxn modelId="{522E18E8-3B03-4881-895C-A74A8112EB00}" type="presOf" srcId="{293C0A4C-F0A1-4A14-B306-048331C78628}" destId="{72036B08-E0C9-41C4-BE6B-EB31274EBE80}" srcOrd="0" destOrd="2" presId="urn:microsoft.com/office/officeart/2005/8/layout/chevron2"/>
    <dgm:cxn modelId="{9D5F974B-726E-48F4-89CA-48E8338B69DE}" type="presOf" srcId="{9A818DCC-68C6-419F-981F-20297C729B6F}" destId="{72036B08-E0C9-41C4-BE6B-EB31274EBE80}" srcOrd="0" destOrd="1" presId="urn:microsoft.com/office/officeart/2005/8/layout/chevron2"/>
    <dgm:cxn modelId="{3475764F-90C5-4E14-B38A-506B3F73D431}" type="presOf" srcId="{95B08EE8-C1C7-4F74-978E-591830C121E5}" destId="{21713567-1302-4279-BF93-B97120D29042}" srcOrd="0" destOrd="0" presId="urn:microsoft.com/office/officeart/2005/8/layout/chevron2"/>
    <dgm:cxn modelId="{A2A07AEF-7165-437A-BDB5-C618476DB95B}" type="presOf" srcId="{13E85908-062B-4C65-9DFD-D0D3A357CC7C}" destId="{B1035EA0-C835-464A-B02D-E8B363581D06}" srcOrd="0" destOrd="0" presId="urn:microsoft.com/office/officeart/2005/8/layout/chevron2"/>
    <dgm:cxn modelId="{B06537C7-B133-4548-9E45-21AD98597BB6}" type="presOf" srcId="{D0202288-765C-45F2-B63A-9B3D694F540D}" destId="{72036B08-E0C9-41C4-BE6B-EB31274EBE80}" srcOrd="0" destOrd="0" presId="urn:microsoft.com/office/officeart/2005/8/layout/chevron2"/>
    <dgm:cxn modelId="{96678537-860A-496C-BC49-583F9D57F9F6}" type="presOf" srcId="{D571055D-D3A4-47C2-9652-C7AD6E92E681}" destId="{87D019D5-75BA-4FF7-9604-D5E3483C1E88}" srcOrd="0" destOrd="0" presId="urn:microsoft.com/office/officeart/2005/8/layout/chevron2"/>
    <dgm:cxn modelId="{940D9B95-4A56-483A-BD3F-F2505B3409BD}" type="presOf" srcId="{4F275A9F-171C-448B-9833-449421375B0C}" destId="{0C9A6BF3-9FC7-4D3D-88F3-0715220CD406}" srcOrd="0" destOrd="0" presId="urn:microsoft.com/office/officeart/2005/8/layout/chevron2"/>
    <dgm:cxn modelId="{890D9052-BE9A-4263-A8A2-88DCAE66C460}" srcId="{9A818DCC-68C6-419F-981F-20297C729B6F}" destId="{C9CD50BF-D020-4BC3-99D4-1D985991D6DA}" srcOrd="1" destOrd="0" parTransId="{B83EEA72-3215-4ED3-8BC6-97DF50071EC8}" sibTransId="{005068F1-FD3C-41E0-918D-67C2305C6A0E}"/>
    <dgm:cxn modelId="{266EA4BE-A3E9-400E-87D5-41053FF6D44A}" srcId="{9A818DCC-68C6-419F-981F-20297C729B6F}" destId="{293C0A4C-F0A1-4A14-B306-048331C78628}" srcOrd="0" destOrd="0" parTransId="{709279E4-A69D-4EA7-8F61-43EABCAF9469}" sibTransId="{94FD339B-998B-406D-BBFA-A2B9FF9D9FA0}"/>
    <dgm:cxn modelId="{D2565500-498B-499A-A1ED-22B34885570B}" srcId="{95B08EE8-C1C7-4F74-978E-591830C121E5}" destId="{D571055D-D3A4-47C2-9652-C7AD6E92E681}" srcOrd="0" destOrd="0" parTransId="{0777404F-6776-407A-B82D-A8E264E9496C}" sibTransId="{BA8A2552-86E2-42C4-9839-575C79FD8273}"/>
    <dgm:cxn modelId="{E6F679AE-11F2-423C-9292-0BD08468E1AE}" type="presParOf" srcId="{0C9A6BF3-9FC7-4D3D-88F3-0715220CD406}" destId="{0B9F4779-6AE7-4165-A309-81CD7DC2AD5A}" srcOrd="0" destOrd="0" presId="urn:microsoft.com/office/officeart/2005/8/layout/chevron2"/>
    <dgm:cxn modelId="{B26CAB9A-433A-40A8-89DB-48C75776F0F5}" type="presParOf" srcId="{0B9F4779-6AE7-4165-A309-81CD7DC2AD5A}" destId="{21713567-1302-4279-BF93-B97120D29042}" srcOrd="0" destOrd="0" presId="urn:microsoft.com/office/officeart/2005/8/layout/chevron2"/>
    <dgm:cxn modelId="{EA460A92-3B59-4892-9B2F-D9571D766433}" type="presParOf" srcId="{0B9F4779-6AE7-4165-A309-81CD7DC2AD5A}" destId="{87D019D5-75BA-4FF7-9604-D5E3483C1E88}" srcOrd="1" destOrd="0" presId="urn:microsoft.com/office/officeart/2005/8/layout/chevron2"/>
    <dgm:cxn modelId="{A696A776-68ED-4979-BCD9-06492FB9CE4D}" type="presParOf" srcId="{0C9A6BF3-9FC7-4D3D-88F3-0715220CD406}" destId="{1EA0F532-30E8-45A7-A3CA-9822150C7CA5}" srcOrd="1" destOrd="0" presId="urn:microsoft.com/office/officeart/2005/8/layout/chevron2"/>
    <dgm:cxn modelId="{3CD3F137-6898-42E9-83C1-49BD116F6293}" type="presParOf" srcId="{0C9A6BF3-9FC7-4D3D-88F3-0715220CD406}" destId="{DC6EBEBC-ECC0-4909-A76D-199DB759932B}" srcOrd="2" destOrd="0" presId="urn:microsoft.com/office/officeart/2005/8/layout/chevron2"/>
    <dgm:cxn modelId="{EE020FE6-3E98-4931-BF67-9E15C5419ED7}" type="presParOf" srcId="{DC6EBEBC-ECC0-4909-A76D-199DB759932B}" destId="{B1035EA0-C835-464A-B02D-E8B363581D06}" srcOrd="0" destOrd="0" presId="urn:microsoft.com/office/officeart/2005/8/layout/chevron2"/>
    <dgm:cxn modelId="{4D93FC4E-8E90-43AC-B40A-539D60DEDE9A}" type="presParOf" srcId="{DC6EBEBC-ECC0-4909-A76D-199DB759932B}" destId="{72036B08-E0C9-41C4-BE6B-EB31274EBE8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D9E61B-5811-4A0F-9625-FB881EA1C8B1}">
      <dsp:nvSpPr>
        <dsp:cNvPr id="0" name=""/>
        <dsp:cNvSpPr/>
      </dsp:nvSpPr>
      <dsp:spPr>
        <a:xfrm>
          <a:off x="3860074" y="2292531"/>
          <a:ext cx="2801982" cy="2801982"/>
        </a:xfrm>
        <a:prstGeom prst="gear9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Energy efficiency</a:t>
          </a:r>
        </a:p>
      </dsp:txBody>
      <dsp:txXfrm>
        <a:off x="4423397" y="2948882"/>
        <a:ext cx="1675336" cy="1440277"/>
      </dsp:txXfrm>
    </dsp:sp>
    <dsp:sp modelId="{A60B4467-13B9-402A-8BC2-C8B61FE28BF8}">
      <dsp:nvSpPr>
        <dsp:cNvPr id="0" name=""/>
        <dsp:cNvSpPr/>
      </dsp:nvSpPr>
      <dsp:spPr>
        <a:xfrm>
          <a:off x="2229829" y="1630244"/>
          <a:ext cx="2037805" cy="2037805"/>
        </a:xfrm>
        <a:prstGeom prst="gear6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Huge workload</a:t>
          </a:r>
        </a:p>
      </dsp:txBody>
      <dsp:txXfrm>
        <a:off x="2742853" y="2146368"/>
        <a:ext cx="1011757" cy="1005557"/>
      </dsp:txXfrm>
    </dsp:sp>
    <dsp:sp modelId="{CF5B40DE-2296-43E9-82ED-5712441C7628}">
      <dsp:nvSpPr>
        <dsp:cNvPr id="0" name=""/>
        <dsp:cNvSpPr/>
      </dsp:nvSpPr>
      <dsp:spPr>
        <a:xfrm rot="20700000">
          <a:off x="3371208" y="224366"/>
          <a:ext cx="1996633" cy="1996633"/>
        </a:xfrm>
        <a:prstGeom prst="gear6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Architectural considerations</a:t>
          </a:r>
        </a:p>
      </dsp:txBody>
      <dsp:txXfrm rot="-20700000">
        <a:off x="3809129" y="662286"/>
        <a:ext cx="1120793" cy="1120793"/>
      </dsp:txXfrm>
    </dsp:sp>
    <dsp:sp modelId="{C367F8F6-B07B-4A96-B192-960934DF88AF}">
      <dsp:nvSpPr>
        <dsp:cNvPr id="0" name=""/>
        <dsp:cNvSpPr/>
      </dsp:nvSpPr>
      <dsp:spPr>
        <a:xfrm>
          <a:off x="3654629" y="1864001"/>
          <a:ext cx="3586537" cy="3586537"/>
        </a:xfrm>
        <a:prstGeom prst="circularArrow">
          <a:avLst>
            <a:gd name="adj1" fmla="val 4688"/>
            <a:gd name="adj2" fmla="val 299029"/>
            <a:gd name="adj3" fmla="val 2534154"/>
            <a:gd name="adj4" fmla="val 15823056"/>
            <a:gd name="adj5" fmla="val 5469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C4565F-56B8-410F-9EE4-202FE1A1E947}">
      <dsp:nvSpPr>
        <dsp:cNvPr id="0" name=""/>
        <dsp:cNvSpPr/>
      </dsp:nvSpPr>
      <dsp:spPr>
        <a:xfrm>
          <a:off x="1868938" y="1175491"/>
          <a:ext cx="2605843" cy="260584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1F411-4E5E-4C60-BEDE-9030AE04A955}">
      <dsp:nvSpPr>
        <dsp:cNvPr id="0" name=""/>
        <dsp:cNvSpPr/>
      </dsp:nvSpPr>
      <dsp:spPr>
        <a:xfrm>
          <a:off x="2909366" y="-216834"/>
          <a:ext cx="2809624" cy="280962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713567-1302-4279-BF93-B97120D29042}">
      <dsp:nvSpPr>
        <dsp:cNvPr id="0" name=""/>
        <dsp:cNvSpPr/>
      </dsp:nvSpPr>
      <dsp:spPr>
        <a:xfrm rot="5400000">
          <a:off x="-361548" y="362054"/>
          <a:ext cx="2410321" cy="1687224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What?</a:t>
          </a:r>
        </a:p>
      </dsp:txBody>
      <dsp:txXfrm rot="-5400000">
        <a:off x="1" y="844117"/>
        <a:ext cx="1687224" cy="723097"/>
      </dsp:txXfrm>
    </dsp:sp>
    <dsp:sp modelId="{87D019D5-75BA-4FF7-9604-D5E3483C1E88}">
      <dsp:nvSpPr>
        <dsp:cNvPr id="0" name=""/>
        <dsp:cNvSpPr/>
      </dsp:nvSpPr>
      <dsp:spPr>
        <a:xfrm rot="5400000">
          <a:off x="4175058" y="-2487326"/>
          <a:ext cx="1566708" cy="654237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Compare AArch64 host vs. VM performance</a:t>
          </a:r>
        </a:p>
      </dsp:txBody>
      <dsp:txXfrm rot="-5400000">
        <a:off x="1687225" y="76987"/>
        <a:ext cx="6465895" cy="1413748"/>
      </dsp:txXfrm>
    </dsp:sp>
    <dsp:sp modelId="{B1035EA0-C835-464A-B02D-E8B363581D06}">
      <dsp:nvSpPr>
        <dsp:cNvPr id="0" name=""/>
        <dsp:cNvSpPr/>
      </dsp:nvSpPr>
      <dsp:spPr>
        <a:xfrm rot="5400000">
          <a:off x="-361548" y="2487795"/>
          <a:ext cx="2410321" cy="1687224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How?</a:t>
          </a:r>
        </a:p>
      </dsp:txBody>
      <dsp:txXfrm rot="-5400000">
        <a:off x="1" y="2969858"/>
        <a:ext cx="1687224" cy="723097"/>
      </dsp:txXfrm>
    </dsp:sp>
    <dsp:sp modelId="{72036B08-E0C9-41C4-BE6B-EB31274EBE80}">
      <dsp:nvSpPr>
        <dsp:cNvPr id="0" name=""/>
        <dsp:cNvSpPr/>
      </dsp:nvSpPr>
      <dsp:spPr>
        <a:xfrm rot="5400000">
          <a:off x="4175058" y="-361585"/>
          <a:ext cx="1566708" cy="6542375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Real-world benchmarks (ROOT6 stress and CMS GEN-SIM)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Low-level I/O benchmarks (disk and network throughput)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time </a:t>
          </a:r>
          <a:r>
            <a:rPr lang="en-GB" sz="1800" kern="1200" dirty="0" err="1"/>
            <a:t>dd</a:t>
          </a:r>
          <a:r>
            <a:rPr lang="en-GB" sz="1800" kern="1200" dirty="0"/>
            <a:t> </a:t>
          </a:r>
          <a:r>
            <a:rPr lang="en-GB" sz="1800" kern="1200" dirty="0" err="1"/>
            <a:t>bs</a:t>
          </a:r>
          <a:r>
            <a:rPr lang="en-GB" sz="1800" kern="1200" dirty="0"/>
            <a:t>=1M count=4000 if=/dev/zero of=&lt;of&gt; conv=</a:t>
          </a:r>
          <a:r>
            <a:rPr lang="en-GB" sz="1800" kern="1200" dirty="0" err="1"/>
            <a:t>fsync</a:t>
          </a:r>
          <a:endParaRPr lang="en-US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iperf3</a:t>
          </a:r>
        </a:p>
      </dsp:txBody>
      <dsp:txXfrm rot="-5400000">
        <a:off x="1687225" y="2202728"/>
        <a:ext cx="6465895" cy="14137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C5A36-BE7E-4669-A41B-49029E7050EB}" type="datetimeFigureOut">
              <a:rPr lang="en-GB" smtClean="0"/>
              <a:t>18/09/2016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62B52-1562-4A37-8B4E-B4706EBEEF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746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sz="1200" dirty="0"/>
              <a:t>strong standing in mobile devices and computing (particularly driven by </a:t>
            </a:r>
            <a:r>
              <a:rPr lang="en-GB" sz="1200" b="1" dirty="0"/>
              <a:t>energy considerations</a:t>
            </a:r>
            <a:r>
              <a:rPr lang="en-GB" sz="1200" dirty="0"/>
              <a:t>). The HEP community is confronted with </a:t>
            </a:r>
            <a:r>
              <a:rPr lang="en-GB" sz="1200" b="1" dirty="0"/>
              <a:t>computations carried out on millions of cores 24/7</a:t>
            </a:r>
            <a:r>
              <a:rPr lang="en-GB" sz="1200" dirty="0"/>
              <a:t>. Thus, computing is not only a technical, but also an </a:t>
            </a:r>
            <a:r>
              <a:rPr lang="en-GB" sz="1200" b="1" dirty="0"/>
              <a:t>economic problem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dirty="0"/>
              <a:t>The global chip market is primarily shared between Intel, AMD and ARM. Thus, porting </a:t>
            </a:r>
            <a:r>
              <a:rPr lang="en-GB" sz="1200" i="1" dirty="0"/>
              <a:t>µ</a:t>
            </a:r>
            <a:r>
              <a:rPr lang="en-GB" sz="1200" dirty="0" err="1"/>
              <a:t>CernVM</a:t>
            </a:r>
            <a:r>
              <a:rPr lang="en-GB" sz="1200" dirty="0"/>
              <a:t> to ARM also potentially opens up </a:t>
            </a:r>
            <a:r>
              <a:rPr lang="en-GB" sz="1200" b="1" dirty="0"/>
              <a:t>a new market to serve</a:t>
            </a:r>
            <a:r>
              <a:rPr lang="en-GB" sz="1200" dirty="0"/>
              <a:t>. Once ARM is more mature in the server market as well, it is desirable to have </a:t>
            </a:r>
            <a:r>
              <a:rPr lang="en-GB" sz="1200" b="1" dirty="0"/>
              <a:t>an HEP virtualisation solution to serve this architecture</a:t>
            </a:r>
            <a:r>
              <a:rPr lang="en-GB" sz="12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62B52-1562-4A37-8B4E-B4706EBEEF8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847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94944"/>
            <a:ext cx="7086600" cy="484557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7086600" cy="399927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260094"/>
            <a:ext cx="7086600" cy="45311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Porting </a:t>
            </a:r>
            <a:r>
              <a:rPr lang="en-US" dirty="0" err="1"/>
              <a:t>CernVM</a:t>
            </a:r>
            <a:r>
              <a:rPr lang="en-US" dirty="0"/>
              <a:t> to AArch64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Porting </a:t>
            </a:r>
            <a:r>
              <a:rPr lang="en-US" dirty="0" err="1"/>
              <a:t>CernVM</a:t>
            </a:r>
            <a:r>
              <a:rPr lang="en-US" dirty="0"/>
              <a:t> to AArch64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ekbox.tv/" TargetMode="External"/><Relationship Id="rId2" Type="http://schemas.openxmlformats.org/officeDocument/2006/relationships/hyperlink" Target="http://www8.hp.com/us/en/products/proliant-servers/product-detail.html?oid=7398907" TargetMode="Externa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1091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Benchmarking - Framework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de-DE" dirty="0"/>
              <a:t>Project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Porting CernVM to AArch64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7227032"/>
              </p:ext>
            </p:extLst>
          </p:nvPr>
        </p:nvGraphicFramePr>
        <p:xfrm>
          <a:off x="457200" y="1397000"/>
          <a:ext cx="8229600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5075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Benchmarking – ROOT6 and CMS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Project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84" y="1133475"/>
            <a:ext cx="6963833" cy="522287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Porting CernVM to AArch64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714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Benchmarking – Low-level I/O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Project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Porting CernVM to AArch64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42" y="1039812"/>
            <a:ext cx="7088717" cy="5316538"/>
          </a:xfrm>
        </p:spPr>
      </p:pic>
    </p:spTree>
    <p:extLst>
      <p:ext uri="{BB962C8B-B14F-4D97-AF65-F5344CB8AC3E}">
        <p14:creationId xmlns:p14="http://schemas.microsoft.com/office/powerpoint/2010/main" val="4265157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de-DE" dirty="0"/>
              <a:t>Project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260093"/>
            <a:ext cx="8229600" cy="4890335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Status quo</a:t>
            </a:r>
          </a:p>
          <a:p>
            <a:pPr lvl="1"/>
            <a:r>
              <a:rPr lang="de-DE" dirty="0" err="1"/>
              <a:t>Successfully</a:t>
            </a:r>
            <a:r>
              <a:rPr lang="de-DE" dirty="0"/>
              <a:t> </a:t>
            </a:r>
            <a:r>
              <a:rPr lang="de-DE" dirty="0" err="1"/>
              <a:t>ported</a:t>
            </a:r>
            <a:r>
              <a:rPr lang="de-DE" dirty="0"/>
              <a:t> </a:t>
            </a:r>
            <a:r>
              <a:rPr lang="en-GB" i="1" dirty="0"/>
              <a:t>µ</a:t>
            </a:r>
            <a:r>
              <a:rPr lang="de-DE" dirty="0" err="1"/>
              <a:t>CernVM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AArch64</a:t>
            </a:r>
          </a:p>
          <a:p>
            <a:pPr lvl="1"/>
            <a:r>
              <a:rPr lang="de-DE" dirty="0"/>
              <a:t>As a </a:t>
            </a:r>
            <a:r>
              <a:rPr lang="de-DE" dirty="0" err="1"/>
              <a:t>side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, </a:t>
            </a:r>
            <a:r>
              <a:rPr lang="de-DE" dirty="0" err="1"/>
              <a:t>ported</a:t>
            </a:r>
            <a:r>
              <a:rPr lang="de-DE" dirty="0"/>
              <a:t> </a:t>
            </a:r>
            <a:r>
              <a:rPr lang="en-GB" i="1" dirty="0"/>
              <a:t>µ</a:t>
            </a:r>
            <a:r>
              <a:rPr lang="de-DE" dirty="0" err="1"/>
              <a:t>CernVM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Intel 32bit (</a:t>
            </a:r>
            <a:r>
              <a:rPr lang="de-DE" dirty="0" err="1"/>
              <a:t>move</a:t>
            </a:r>
            <a:r>
              <a:rPr lang="de-DE" dirty="0"/>
              <a:t> BOINC-</a:t>
            </a:r>
            <a:r>
              <a:rPr lang="de-DE" dirty="0" err="1"/>
              <a:t>CernVM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en-GB" i="1" dirty="0"/>
              <a:t>µ</a:t>
            </a:r>
            <a:r>
              <a:rPr lang="de-DE" dirty="0" err="1"/>
              <a:t>CernVM</a:t>
            </a:r>
            <a:r>
              <a:rPr lang="de-DE" dirty="0"/>
              <a:t> </a:t>
            </a:r>
            <a:r>
              <a:rPr lang="de-DE" dirty="0" err="1"/>
              <a:t>framework</a:t>
            </a:r>
            <a:r>
              <a:rPr lang="de-DE" dirty="0"/>
              <a:t>)</a:t>
            </a:r>
          </a:p>
          <a:p>
            <a:pPr lvl="1"/>
            <a:r>
              <a:rPr lang="de-DE" dirty="0" err="1"/>
              <a:t>Proved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en-GB" i="1" dirty="0"/>
              <a:t>µ</a:t>
            </a:r>
            <a:r>
              <a:rPr lang="de-DE" dirty="0" err="1"/>
              <a:t>CernVM</a:t>
            </a:r>
            <a:r>
              <a:rPr lang="de-DE" dirty="0"/>
              <a:t> </a:t>
            </a:r>
            <a:r>
              <a:rPr lang="de-DE" dirty="0" err="1"/>
              <a:t>code</a:t>
            </a:r>
            <a:r>
              <a:rPr lang="de-DE" dirty="0"/>
              <a:t> </a:t>
            </a:r>
            <a:r>
              <a:rPr lang="de-DE" dirty="0" err="1"/>
              <a:t>base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portable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relatively</a:t>
            </a:r>
            <a:r>
              <a:rPr lang="de-DE" dirty="0"/>
              <a:t> </a:t>
            </a:r>
            <a:r>
              <a:rPr lang="de-DE" dirty="0" err="1"/>
              <a:t>little</a:t>
            </a:r>
            <a:r>
              <a:rPr lang="de-DE" dirty="0"/>
              <a:t> </a:t>
            </a:r>
            <a:r>
              <a:rPr lang="de-DE" dirty="0" err="1"/>
              <a:t>effort</a:t>
            </a:r>
            <a:endParaRPr lang="de-DE" dirty="0"/>
          </a:p>
          <a:p>
            <a:pPr lvl="1"/>
            <a:r>
              <a:rPr lang="de-DE" dirty="0" err="1"/>
              <a:t>Measured</a:t>
            </a:r>
            <a:r>
              <a:rPr lang="de-DE" dirty="0"/>
              <a:t> </a:t>
            </a:r>
            <a:r>
              <a:rPr lang="de-DE" dirty="0" err="1"/>
              <a:t>runtime</a:t>
            </a:r>
            <a:r>
              <a:rPr lang="de-DE" dirty="0"/>
              <a:t> </a:t>
            </a:r>
            <a:r>
              <a:rPr lang="de-DE" dirty="0" err="1"/>
              <a:t>performance</a:t>
            </a:r>
            <a:r>
              <a:rPr lang="de-DE" dirty="0"/>
              <a:t> via real-</a:t>
            </a:r>
            <a:r>
              <a:rPr lang="de-DE" dirty="0" err="1"/>
              <a:t>world</a:t>
            </a:r>
            <a:r>
              <a:rPr lang="de-DE" dirty="0"/>
              <a:t> (ROOT6 </a:t>
            </a:r>
            <a:r>
              <a:rPr lang="de-DE" dirty="0" err="1"/>
              <a:t>and</a:t>
            </a:r>
            <a:r>
              <a:rPr lang="de-DE" dirty="0"/>
              <a:t> CMS)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low</a:t>
            </a:r>
            <a:r>
              <a:rPr lang="de-DE" dirty="0"/>
              <a:t>-level I/O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network</a:t>
            </a:r>
            <a:r>
              <a:rPr lang="de-DE" dirty="0"/>
              <a:t> </a:t>
            </a:r>
            <a:r>
              <a:rPr lang="de-DE" dirty="0" err="1"/>
              <a:t>benchmarks</a:t>
            </a:r>
            <a:endParaRPr lang="de-DE" dirty="0"/>
          </a:p>
          <a:p>
            <a:r>
              <a:rPr lang="de-DE" dirty="0" err="1"/>
              <a:t>To</a:t>
            </a:r>
            <a:r>
              <a:rPr lang="de-DE" dirty="0"/>
              <a:t> Do</a:t>
            </a:r>
          </a:p>
          <a:p>
            <a:pPr lvl="1"/>
            <a:r>
              <a:rPr lang="de-DE" dirty="0"/>
              <a:t>Test </a:t>
            </a:r>
            <a:r>
              <a:rPr lang="en-GB" i="1" dirty="0"/>
              <a:t>µ</a:t>
            </a:r>
            <a:r>
              <a:rPr lang="de-DE" dirty="0" err="1"/>
              <a:t>CernVM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in </a:t>
            </a:r>
            <a:r>
              <a:rPr lang="de-DE" dirty="0" err="1"/>
              <a:t>Linaro</a:t>
            </a:r>
            <a:r>
              <a:rPr lang="de-DE" dirty="0"/>
              <a:t> </a:t>
            </a:r>
            <a:r>
              <a:rPr lang="de-DE" dirty="0" err="1"/>
              <a:t>Openstack</a:t>
            </a:r>
            <a:r>
              <a:rPr lang="de-DE" dirty="0"/>
              <a:t> </a:t>
            </a:r>
            <a:r>
              <a:rPr lang="de-DE" dirty="0" err="1"/>
              <a:t>cloud</a:t>
            </a:r>
            <a:r>
              <a:rPr lang="de-DE" dirty="0"/>
              <a:t> (mutual </a:t>
            </a:r>
            <a:r>
              <a:rPr lang="de-DE" dirty="0" err="1"/>
              <a:t>feedback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Further </a:t>
            </a:r>
            <a:r>
              <a:rPr lang="de-DE" dirty="0" err="1"/>
              <a:t>benchmarks</a:t>
            </a:r>
            <a:r>
              <a:rPr lang="de-DE" dirty="0"/>
              <a:t>/</a:t>
            </a:r>
            <a:r>
              <a:rPr lang="de-DE" dirty="0" err="1"/>
              <a:t>tests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en-GB" dirty="0"/>
              <a:t>varying conditions (VM or host configurations, load configurations, parallel threads etc.) to gain more insight into current bottlenecks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Porting CernVM to AArch64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162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Questions</a:t>
            </a:r>
            <a:r>
              <a:rPr lang="de-DE" dirty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Porting CernVM to AArch64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0005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457200" y="5954859"/>
            <a:ext cx="5861961" cy="2616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b="1" dirty="0" err="1">
                <a:solidFill>
                  <a:schemeClr val="bg1"/>
                </a:solidFill>
              </a:rPr>
              <a:t>Full</a:t>
            </a:r>
            <a:r>
              <a:rPr lang="de-DE" sz="1100" b="1" dirty="0">
                <a:solidFill>
                  <a:schemeClr val="bg1"/>
                </a:solidFill>
              </a:rPr>
              <a:t> </a:t>
            </a:r>
            <a:r>
              <a:rPr lang="de-DE" sz="1100" b="1" dirty="0" err="1">
                <a:solidFill>
                  <a:schemeClr val="bg1"/>
                </a:solidFill>
              </a:rPr>
              <a:t>disk</a:t>
            </a:r>
            <a:r>
              <a:rPr lang="de-DE" sz="1100" b="1" dirty="0">
                <a:solidFill>
                  <a:schemeClr val="bg1"/>
                </a:solidFill>
              </a:rPr>
              <a:t> (e.g. </a:t>
            </a:r>
            <a:r>
              <a:rPr lang="de-DE" sz="1100" b="1" dirty="0" err="1">
                <a:solidFill>
                  <a:schemeClr val="bg1"/>
                </a:solidFill>
              </a:rPr>
              <a:t>provided</a:t>
            </a:r>
            <a:r>
              <a:rPr lang="de-DE" sz="1100" b="1" dirty="0">
                <a:solidFill>
                  <a:schemeClr val="bg1"/>
                </a:solidFill>
              </a:rPr>
              <a:t> </a:t>
            </a:r>
            <a:r>
              <a:rPr lang="de-DE" sz="1100" b="1" dirty="0" err="1">
                <a:solidFill>
                  <a:schemeClr val="bg1"/>
                </a:solidFill>
              </a:rPr>
              <a:t>through</a:t>
            </a:r>
            <a:r>
              <a:rPr lang="de-DE" sz="1100" b="1" dirty="0">
                <a:solidFill>
                  <a:schemeClr val="bg1"/>
                </a:solidFill>
              </a:rPr>
              <a:t> </a:t>
            </a:r>
            <a:r>
              <a:rPr lang="de-DE" sz="1100" b="1" dirty="0" err="1">
                <a:solidFill>
                  <a:schemeClr val="bg1"/>
                </a:solidFill>
              </a:rPr>
              <a:t>Openstack</a:t>
            </a:r>
            <a:r>
              <a:rPr lang="de-DE" sz="1100" b="1" dirty="0">
                <a:solidFill>
                  <a:schemeClr val="bg1"/>
                </a:solidFill>
              </a:rPr>
              <a:t> after </a:t>
            </a:r>
            <a:r>
              <a:rPr lang="de-DE" sz="1100" b="1" dirty="0" err="1">
                <a:solidFill>
                  <a:schemeClr val="bg1"/>
                </a:solidFill>
              </a:rPr>
              <a:t>dd‘ing</a:t>
            </a:r>
            <a:r>
              <a:rPr lang="de-DE" sz="1100" b="1" dirty="0">
                <a:solidFill>
                  <a:schemeClr val="bg1"/>
                </a:solidFill>
              </a:rPr>
              <a:t> ESP)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Modified </a:t>
            </a:r>
            <a:r>
              <a:rPr lang="en-GB" i="1" dirty="0"/>
              <a:t>µ</a:t>
            </a:r>
            <a:r>
              <a:rPr lang="en-GB" dirty="0" err="1"/>
              <a:t>CernVM</a:t>
            </a:r>
            <a:r>
              <a:rPr lang="en-GB" dirty="0"/>
              <a:t> image - Details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de-DE" dirty="0"/>
              <a:t>Further Material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Porting CernVM to AArch64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991867"/>
            <a:ext cx="8153400" cy="461665"/>
          </a:xfrm>
          <a:prstGeom prst="rect">
            <a:avLst/>
          </a:prstGeom>
          <a:noFill/>
          <a:ln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/>
              <a:t>virt</a:t>
            </a:r>
            <a:r>
              <a:rPr lang="en-GB" sz="1200" dirty="0"/>
              <a:t>-install -n &lt;name&gt; --memory &lt;MB&gt; --</a:t>
            </a:r>
            <a:r>
              <a:rPr lang="en-GB" sz="1200" dirty="0" err="1"/>
              <a:t>vcpus</a:t>
            </a:r>
            <a:r>
              <a:rPr lang="en-GB" sz="1200" dirty="0"/>
              <a:t> &lt;#&gt; --</a:t>
            </a:r>
            <a:r>
              <a:rPr lang="en-GB" sz="1200" dirty="0" err="1"/>
              <a:t>cpu</a:t>
            </a:r>
            <a:r>
              <a:rPr lang="en-GB" sz="1200" dirty="0"/>
              <a:t> host --disk path=&lt;</a:t>
            </a:r>
            <a:r>
              <a:rPr lang="en-GB" sz="1200" dirty="0" err="1"/>
              <a:t>hdd</a:t>
            </a:r>
            <a:r>
              <a:rPr lang="en-GB" sz="1200" dirty="0"/>
              <a:t>&gt;,format=raw(,cache=</a:t>
            </a:r>
            <a:r>
              <a:rPr lang="en-GB" sz="1200" dirty="0" err="1"/>
              <a:t>none,bus</a:t>
            </a:r>
            <a:r>
              <a:rPr lang="en-GB" sz="1200" dirty="0"/>
              <a:t>=</a:t>
            </a:r>
            <a:r>
              <a:rPr lang="en-GB" sz="1200" dirty="0" err="1"/>
              <a:t>virtio</a:t>
            </a:r>
            <a:r>
              <a:rPr lang="en-GB" sz="1200" dirty="0"/>
              <a:t>) --</a:t>
            </a:r>
            <a:r>
              <a:rPr lang="en-GB" sz="1200" dirty="0" err="1"/>
              <a:t>cdrom</a:t>
            </a:r>
            <a:r>
              <a:rPr lang="en-GB" sz="1200" dirty="0"/>
              <a:t> &lt;context&gt; -v --</a:t>
            </a:r>
            <a:r>
              <a:rPr lang="en-GB" sz="1200" dirty="0" err="1"/>
              <a:t>virt</a:t>
            </a:r>
            <a:r>
              <a:rPr lang="en-GB" sz="1200" dirty="0"/>
              <a:t>-type </a:t>
            </a:r>
            <a:r>
              <a:rPr lang="en-GB" sz="1200" dirty="0" err="1"/>
              <a:t>kvm</a:t>
            </a:r>
            <a:r>
              <a:rPr lang="en-GB" sz="1200" dirty="0"/>
              <a:t> --accelerate --boot </a:t>
            </a:r>
            <a:r>
              <a:rPr lang="en-GB" sz="1200" dirty="0" err="1"/>
              <a:t>uefi</a:t>
            </a:r>
            <a:r>
              <a:rPr lang="en-GB" sz="1200" dirty="0"/>
              <a:t> </a:t>
            </a:r>
          </a:p>
        </p:txBody>
      </p:sp>
      <p:sp>
        <p:nvSpPr>
          <p:cNvPr id="9" name="Oval 8"/>
          <p:cNvSpPr/>
          <p:nvPr/>
        </p:nvSpPr>
        <p:spPr>
          <a:xfrm>
            <a:off x="3834494" y="1210979"/>
            <a:ext cx="812800" cy="230487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>
            <a:off x="4737100" y="1311945"/>
            <a:ext cx="4140200" cy="743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877300" y="1328468"/>
            <a:ext cx="0" cy="48191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8666479" y="1782288"/>
            <a:ext cx="203201" cy="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898969" y="1493456"/>
            <a:ext cx="2711631" cy="276999"/>
          </a:xfrm>
          <a:prstGeom prst="rect">
            <a:avLst/>
          </a:prstGeom>
          <a:noFill/>
          <a:ln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/</a:t>
            </a:r>
            <a:r>
              <a:rPr lang="de-DE" sz="1200" dirty="0" err="1"/>
              <a:t>usr</a:t>
            </a:r>
            <a:r>
              <a:rPr lang="de-DE" sz="1200" dirty="0"/>
              <a:t>/</a:t>
            </a:r>
            <a:r>
              <a:rPr lang="de-DE" sz="1200" dirty="0" err="1"/>
              <a:t>share</a:t>
            </a:r>
            <a:r>
              <a:rPr lang="de-DE" sz="1200" dirty="0"/>
              <a:t>/AAVMF/</a:t>
            </a:r>
            <a:r>
              <a:rPr lang="de-DE" sz="1200" dirty="0" err="1"/>
              <a:t>AAVMF_CODE.fd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5898968" y="1810379"/>
            <a:ext cx="2711631" cy="276999"/>
          </a:xfrm>
          <a:prstGeom prst="rect">
            <a:avLst/>
          </a:prstGeom>
          <a:noFill/>
          <a:ln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/</a:t>
            </a:r>
            <a:r>
              <a:rPr lang="de-DE" sz="1200" dirty="0" err="1"/>
              <a:t>usr</a:t>
            </a:r>
            <a:r>
              <a:rPr lang="de-DE" sz="1200" dirty="0"/>
              <a:t>/</a:t>
            </a:r>
            <a:r>
              <a:rPr lang="de-DE" sz="1200" dirty="0" err="1"/>
              <a:t>share</a:t>
            </a:r>
            <a:r>
              <a:rPr lang="de-DE" sz="1200" dirty="0"/>
              <a:t>/AAVMF/</a:t>
            </a:r>
            <a:r>
              <a:rPr lang="de-DE" sz="1200" dirty="0" err="1"/>
              <a:t>AAVMF_VARS.fd</a:t>
            </a:r>
            <a:endParaRPr lang="en-GB" sz="1200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5688695" y="1809184"/>
            <a:ext cx="192314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57200" y="1671879"/>
            <a:ext cx="5213245" cy="276999"/>
          </a:xfrm>
          <a:prstGeom prst="rect">
            <a:avLst/>
          </a:prstGeom>
          <a:noFill/>
          <a:ln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UEFI Shell </a:t>
            </a:r>
            <a:r>
              <a:rPr lang="de-DE" sz="1200" dirty="0">
                <a:sym typeface="Wingdings" panose="05000000000000000000" pitchFamily="2" charset="2"/>
              </a:rPr>
              <a:t> </a:t>
            </a:r>
            <a:r>
              <a:rPr lang="de-DE" sz="1200" dirty="0"/>
              <a:t>UEFI </a:t>
            </a:r>
            <a:r>
              <a:rPr lang="de-DE" sz="1200" dirty="0" err="1"/>
              <a:t>Application</a:t>
            </a:r>
            <a:r>
              <a:rPr lang="de-DE" sz="1200" dirty="0"/>
              <a:t>/Image </a:t>
            </a:r>
            <a:r>
              <a:rPr lang="de-DE" sz="1200" i="1" dirty="0"/>
              <a:t>n</a:t>
            </a:r>
            <a:r>
              <a:rPr lang="de-DE" sz="1200" dirty="0"/>
              <a:t> </a:t>
            </a:r>
            <a:r>
              <a:rPr lang="de-DE" sz="1200" dirty="0">
                <a:sym typeface="Wingdings" panose="05000000000000000000" pitchFamily="2" charset="2"/>
              </a:rPr>
              <a:t> … </a:t>
            </a:r>
            <a:r>
              <a:rPr lang="de-DE" sz="1200" dirty="0"/>
              <a:t> UEFI </a:t>
            </a:r>
            <a:r>
              <a:rPr lang="de-DE" sz="1200" dirty="0" err="1"/>
              <a:t>Application</a:t>
            </a:r>
            <a:r>
              <a:rPr lang="de-DE" sz="1200" dirty="0"/>
              <a:t>/Image 1 </a:t>
            </a:r>
            <a:endParaRPr lang="en-GB" sz="1200" dirty="0"/>
          </a:p>
        </p:txBody>
      </p:sp>
      <p:sp>
        <p:nvSpPr>
          <p:cNvPr id="50" name="Rectangle 49"/>
          <p:cNvSpPr/>
          <p:nvPr/>
        </p:nvSpPr>
        <p:spPr>
          <a:xfrm>
            <a:off x="457200" y="2132179"/>
            <a:ext cx="7010400" cy="3771141"/>
          </a:xfrm>
          <a:prstGeom prst="rect">
            <a:avLst/>
          </a:prstGeom>
          <a:noFill/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457199" y="2141694"/>
            <a:ext cx="7010401" cy="276999"/>
          </a:xfrm>
          <a:prstGeom prst="rect">
            <a:avLst/>
          </a:prstGeom>
          <a:noFill/>
          <a:ln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b="1" u="sng" dirty="0" err="1"/>
              <a:t>startup.nsh</a:t>
            </a:r>
            <a:r>
              <a:rPr lang="de-DE" sz="1200" dirty="0"/>
              <a:t> [</a:t>
            </a:r>
            <a:r>
              <a:rPr lang="en-GB" sz="1200" dirty="0"/>
              <a:t>“&lt;path-to-kernel-image&gt; </a:t>
            </a:r>
            <a:r>
              <a:rPr lang="en-GB" sz="1200" dirty="0" err="1"/>
              <a:t>initrd</a:t>
            </a:r>
            <a:r>
              <a:rPr lang="en-GB" sz="1200" dirty="0"/>
              <a:t>=&lt;path-to-</a:t>
            </a:r>
            <a:r>
              <a:rPr lang="en-GB" sz="1200" dirty="0" err="1"/>
              <a:t>initrd</a:t>
            </a:r>
            <a:r>
              <a:rPr lang="en-GB" sz="1200" dirty="0"/>
              <a:t>&gt; other-kernel-command-line-parameters”]</a:t>
            </a:r>
          </a:p>
        </p:txBody>
      </p:sp>
      <p:sp>
        <p:nvSpPr>
          <p:cNvPr id="57" name="Curved Right Arrow 56"/>
          <p:cNvSpPr/>
          <p:nvPr/>
        </p:nvSpPr>
        <p:spPr>
          <a:xfrm>
            <a:off x="228599" y="1796903"/>
            <a:ext cx="190499" cy="438297"/>
          </a:xfrm>
          <a:prstGeom prst="curvedRightArrow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57199" y="2449102"/>
            <a:ext cx="7010401" cy="276999"/>
          </a:xfrm>
          <a:prstGeom prst="rect">
            <a:avLst/>
          </a:prstGeom>
          <a:noFill/>
          <a:ln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b="1" u="sng" dirty="0" err="1"/>
              <a:t>custom</a:t>
            </a:r>
            <a:r>
              <a:rPr lang="de-DE" sz="1200" b="1" u="sng" dirty="0"/>
              <a:t> Linux </a:t>
            </a:r>
            <a:r>
              <a:rPr lang="de-DE" sz="1200" b="1" u="sng" dirty="0" err="1"/>
              <a:t>kernel</a:t>
            </a:r>
            <a:r>
              <a:rPr lang="de-DE" sz="1200" b="1" u="sng" dirty="0"/>
              <a:t> </a:t>
            </a:r>
            <a:r>
              <a:rPr lang="de-DE" sz="1200" dirty="0" err="1"/>
              <a:t>make</a:t>
            </a:r>
            <a:r>
              <a:rPr lang="de-DE" sz="1200" dirty="0"/>
              <a:t> </a:t>
            </a:r>
            <a:r>
              <a:rPr lang="de-DE" sz="1200" dirty="0" err="1"/>
              <a:t>oldconfig</a:t>
            </a:r>
            <a:r>
              <a:rPr lang="de-DE" sz="1200" dirty="0"/>
              <a:t> </a:t>
            </a:r>
            <a:r>
              <a:rPr lang="de-DE" sz="1200" dirty="0" err="1"/>
              <a:t>based</a:t>
            </a:r>
            <a:r>
              <a:rPr lang="de-DE" sz="1200" dirty="0"/>
              <a:t> on x86-64 </a:t>
            </a:r>
            <a:r>
              <a:rPr lang="en-GB" sz="1200" i="1" dirty="0"/>
              <a:t>µ</a:t>
            </a:r>
            <a:r>
              <a:rPr lang="en-GB" sz="1200" dirty="0" err="1"/>
              <a:t>CernVM</a:t>
            </a:r>
            <a:r>
              <a:rPr lang="en-GB" sz="1200" dirty="0"/>
              <a:t> kernel &amp; CONFIG_EFI_STUB=y</a:t>
            </a:r>
            <a:endParaRPr lang="en-GB" sz="1200" b="1" u="sng" dirty="0"/>
          </a:p>
        </p:txBody>
      </p:sp>
      <p:sp>
        <p:nvSpPr>
          <p:cNvPr id="61" name="TextBox 60"/>
          <p:cNvSpPr txBox="1"/>
          <p:nvPr/>
        </p:nvSpPr>
        <p:spPr>
          <a:xfrm>
            <a:off x="457199" y="2752378"/>
            <a:ext cx="6596742" cy="2677656"/>
          </a:xfrm>
          <a:prstGeom prst="rect">
            <a:avLst/>
          </a:prstGeom>
          <a:noFill/>
          <a:ln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b="1" u="sng" dirty="0" err="1"/>
              <a:t>Initrd</a:t>
            </a:r>
            <a:r>
              <a:rPr lang="de-DE" sz="1200" b="1" u="sng" dirty="0"/>
              <a:t> </a:t>
            </a:r>
            <a:r>
              <a:rPr lang="de-DE" sz="1200" dirty="0"/>
              <a:t>00setup 01modules 02network 03time 04devices 06context 07extracontext 11resize 12kexec 13context_epilog 14cvmfs 15rebase 20aufs 25inject 30cvmfs-save-pids 80drtini 95pinfiles 96save-logs 97hotfixes 98cleanup 99boot</a:t>
            </a:r>
          </a:p>
          <a:p>
            <a:r>
              <a:rPr lang="en-GB" sz="1200" u="sng" dirty="0"/>
              <a:t>10root</a:t>
            </a:r>
          </a:p>
          <a:p>
            <a:r>
              <a:rPr lang="de-DE" sz="1200" i="1" dirty="0" err="1"/>
              <a:t>if</a:t>
            </a:r>
            <a:r>
              <a:rPr lang="de-DE" sz="1200" i="1" dirty="0"/>
              <a:t> </a:t>
            </a:r>
            <a:r>
              <a:rPr lang="de-DE" sz="1200" i="1" dirty="0" err="1"/>
              <a:t>started</a:t>
            </a:r>
            <a:r>
              <a:rPr lang="de-DE" sz="1200" i="1" dirty="0"/>
              <a:t> </a:t>
            </a:r>
            <a:r>
              <a:rPr lang="de-DE" sz="1200" i="1" dirty="0" err="1"/>
              <a:t>up</a:t>
            </a:r>
            <a:r>
              <a:rPr lang="de-DE" sz="1200" i="1" dirty="0"/>
              <a:t> </a:t>
            </a:r>
            <a:r>
              <a:rPr lang="de-DE" sz="1200" i="1" dirty="0" err="1"/>
              <a:t>for</a:t>
            </a:r>
            <a:r>
              <a:rPr lang="de-DE" sz="1200" i="1" dirty="0"/>
              <a:t> </a:t>
            </a:r>
            <a:r>
              <a:rPr lang="de-DE" sz="1200" i="1" dirty="0" err="1"/>
              <a:t>the</a:t>
            </a:r>
            <a:r>
              <a:rPr lang="de-DE" sz="1200" i="1" dirty="0"/>
              <a:t> 1st time</a:t>
            </a:r>
          </a:p>
          <a:p>
            <a:r>
              <a:rPr lang="de-DE" sz="1200" i="1" dirty="0"/>
              <a:t>  </a:t>
            </a:r>
            <a:r>
              <a:rPr lang="de-DE" sz="1200" i="1" dirty="0" err="1"/>
              <a:t>if</a:t>
            </a:r>
            <a:r>
              <a:rPr lang="de-DE" sz="1200" i="1" dirty="0"/>
              <a:t> </a:t>
            </a:r>
            <a:r>
              <a:rPr lang="de-DE" sz="1200" i="1" dirty="0" err="1"/>
              <a:t>empty</a:t>
            </a:r>
            <a:r>
              <a:rPr lang="de-DE" sz="1200" i="1" dirty="0"/>
              <a:t> </a:t>
            </a:r>
            <a:r>
              <a:rPr lang="de-DE" sz="1200" i="1" dirty="0" err="1"/>
              <a:t>disk</a:t>
            </a:r>
            <a:r>
              <a:rPr lang="de-DE" sz="1200" i="1" dirty="0"/>
              <a:t> </a:t>
            </a:r>
            <a:r>
              <a:rPr lang="de-DE" sz="1200" i="1" dirty="0" err="1"/>
              <a:t>exists</a:t>
            </a:r>
            <a:endParaRPr lang="de-DE" sz="1200" i="1" dirty="0"/>
          </a:p>
          <a:p>
            <a:r>
              <a:rPr lang="de-DE" sz="1200" i="1" dirty="0"/>
              <a:t>    </a:t>
            </a:r>
            <a:r>
              <a:rPr lang="de-DE" sz="1200" i="1" dirty="0" err="1"/>
              <a:t>partition</a:t>
            </a:r>
            <a:r>
              <a:rPr lang="de-DE" sz="1200" i="1" dirty="0"/>
              <a:t> </a:t>
            </a:r>
            <a:r>
              <a:rPr lang="de-DE" sz="1200" i="1" dirty="0" err="1"/>
              <a:t>empty</a:t>
            </a:r>
            <a:r>
              <a:rPr lang="de-DE" sz="1200" i="1" dirty="0"/>
              <a:t> </a:t>
            </a:r>
            <a:r>
              <a:rPr lang="de-DE" sz="1200" i="1" dirty="0" err="1"/>
              <a:t>disk</a:t>
            </a:r>
            <a:r>
              <a:rPr lang="de-DE" sz="1200" i="1" dirty="0"/>
              <a:t> in MBR </a:t>
            </a:r>
            <a:r>
              <a:rPr lang="de-DE" sz="1200" i="1" dirty="0" err="1"/>
              <a:t>scheme</a:t>
            </a:r>
            <a:r>
              <a:rPr lang="de-DE" sz="1200" i="1" dirty="0"/>
              <a:t> &amp;&amp; update </a:t>
            </a:r>
            <a:r>
              <a:rPr lang="de-DE" sz="1200" i="1" dirty="0" err="1"/>
              <a:t>devices</a:t>
            </a:r>
            <a:endParaRPr lang="de-DE" sz="1200" i="1" dirty="0"/>
          </a:p>
          <a:p>
            <a:r>
              <a:rPr lang="de-DE" sz="1200" i="1" dirty="0"/>
              <a:t>  </a:t>
            </a:r>
            <a:r>
              <a:rPr lang="de-DE" sz="1200" i="1" dirty="0" err="1"/>
              <a:t>fi</a:t>
            </a:r>
            <a:endParaRPr lang="de-DE" sz="1200" i="1" dirty="0"/>
          </a:p>
          <a:p>
            <a:r>
              <a:rPr lang="de-DE" sz="1200" i="1" dirty="0"/>
              <a:t>  </a:t>
            </a:r>
            <a:r>
              <a:rPr lang="de-DE" sz="1200" i="1" dirty="0" err="1"/>
              <a:t>if</a:t>
            </a:r>
            <a:r>
              <a:rPr lang="de-DE" sz="1200" i="1" dirty="0"/>
              <a:t> </a:t>
            </a:r>
            <a:r>
              <a:rPr lang="de-DE" sz="1200" i="1" dirty="0" err="1"/>
              <a:t>no</a:t>
            </a:r>
            <a:r>
              <a:rPr lang="de-DE" sz="1200" i="1" dirty="0"/>
              <a:t> </a:t>
            </a:r>
            <a:r>
              <a:rPr lang="de-DE" sz="1200" i="1" dirty="0" err="1"/>
              <a:t>second</a:t>
            </a:r>
            <a:r>
              <a:rPr lang="de-DE" sz="1200" i="1" dirty="0"/>
              <a:t> </a:t>
            </a:r>
            <a:r>
              <a:rPr lang="de-DE" sz="1200" i="1" dirty="0" err="1"/>
              <a:t>partition</a:t>
            </a:r>
            <a:r>
              <a:rPr lang="de-DE" sz="1200" i="1" dirty="0"/>
              <a:t> on </a:t>
            </a:r>
            <a:r>
              <a:rPr lang="de-DE" sz="1200" i="1" dirty="0" err="1"/>
              <a:t>existing</a:t>
            </a:r>
            <a:r>
              <a:rPr lang="de-DE" sz="1200" i="1" dirty="0"/>
              <a:t> </a:t>
            </a:r>
            <a:r>
              <a:rPr lang="de-DE" sz="1200" i="1" dirty="0" err="1"/>
              <a:t>boot</a:t>
            </a:r>
            <a:r>
              <a:rPr lang="de-DE" sz="1200" i="1" dirty="0"/>
              <a:t> </a:t>
            </a:r>
            <a:r>
              <a:rPr lang="de-DE" sz="1200" i="1" dirty="0" err="1"/>
              <a:t>disk</a:t>
            </a:r>
            <a:endParaRPr lang="de-DE" sz="1200" i="1" dirty="0"/>
          </a:p>
          <a:p>
            <a:r>
              <a:rPr lang="de-DE" sz="1200" i="1" dirty="0"/>
              <a:t>    </a:t>
            </a:r>
            <a:r>
              <a:rPr lang="de-DE" sz="1200" i="1" dirty="0" err="1"/>
              <a:t>either</a:t>
            </a:r>
            <a:r>
              <a:rPr lang="de-DE" sz="1200" i="1" dirty="0"/>
              <a:t> </a:t>
            </a:r>
            <a:r>
              <a:rPr lang="de-DE" sz="1200" i="1" dirty="0" err="1"/>
              <a:t>partition</a:t>
            </a:r>
            <a:r>
              <a:rPr lang="de-DE" sz="1200" i="1" dirty="0"/>
              <a:t> </a:t>
            </a:r>
            <a:r>
              <a:rPr lang="de-DE" sz="1200" i="1" dirty="0" err="1"/>
              <a:t>remaining</a:t>
            </a:r>
            <a:r>
              <a:rPr lang="de-DE" sz="1200" i="1" dirty="0"/>
              <a:t> </a:t>
            </a:r>
            <a:r>
              <a:rPr lang="de-DE" sz="1200" i="1" dirty="0" err="1"/>
              <a:t>space</a:t>
            </a:r>
            <a:r>
              <a:rPr lang="de-DE" sz="1200" i="1" dirty="0"/>
              <a:t> </a:t>
            </a:r>
            <a:r>
              <a:rPr lang="de-DE" sz="1200" i="1" dirty="0" err="1"/>
              <a:t>using</a:t>
            </a:r>
            <a:r>
              <a:rPr lang="de-DE" sz="1200" i="1" dirty="0"/>
              <a:t> MBR </a:t>
            </a:r>
            <a:r>
              <a:rPr lang="de-DE" sz="1200" i="1" dirty="0" err="1"/>
              <a:t>or</a:t>
            </a:r>
            <a:r>
              <a:rPr lang="de-DE" sz="1200" i="1" dirty="0"/>
              <a:t> GPT </a:t>
            </a:r>
            <a:r>
              <a:rPr lang="de-DE" sz="1200" i="1" dirty="0" err="1"/>
              <a:t>scheme</a:t>
            </a:r>
            <a:r>
              <a:rPr lang="de-DE" sz="1200" i="1" dirty="0"/>
              <a:t> </a:t>
            </a:r>
            <a:r>
              <a:rPr lang="de-DE" sz="1200" i="1" dirty="0" err="1"/>
              <a:t>depending</a:t>
            </a:r>
            <a:r>
              <a:rPr lang="de-DE" sz="1200" i="1" dirty="0"/>
              <a:t> on </a:t>
            </a:r>
            <a:r>
              <a:rPr lang="de-DE" sz="1200" i="1" dirty="0" err="1"/>
              <a:t>primary</a:t>
            </a:r>
            <a:r>
              <a:rPr lang="de-DE" sz="1200" i="1" dirty="0"/>
              <a:t> </a:t>
            </a:r>
            <a:r>
              <a:rPr lang="de-DE" sz="1200" i="1" dirty="0" err="1"/>
              <a:t>partition</a:t>
            </a:r>
            <a:endParaRPr lang="de-DE" sz="1200" i="1" dirty="0"/>
          </a:p>
          <a:p>
            <a:r>
              <a:rPr lang="de-DE" sz="1200" i="1" dirty="0"/>
              <a:t>    </a:t>
            </a:r>
            <a:r>
              <a:rPr lang="de-DE" sz="1200" i="1" dirty="0" err="1"/>
              <a:t>format</a:t>
            </a:r>
            <a:r>
              <a:rPr lang="de-DE" sz="1200" i="1" dirty="0"/>
              <a:t> in ext4</a:t>
            </a:r>
          </a:p>
          <a:p>
            <a:r>
              <a:rPr lang="de-DE" sz="1200" i="1" dirty="0"/>
              <a:t>  </a:t>
            </a:r>
            <a:r>
              <a:rPr lang="de-DE" sz="1200" i="1" dirty="0" err="1"/>
              <a:t>fi</a:t>
            </a:r>
            <a:endParaRPr lang="de-DE" sz="1200" i="1" dirty="0"/>
          </a:p>
          <a:p>
            <a:r>
              <a:rPr lang="de-DE" sz="1200" i="1" dirty="0" err="1"/>
              <a:t>fi</a:t>
            </a:r>
            <a:endParaRPr lang="de-DE" sz="1200" i="1" dirty="0"/>
          </a:p>
          <a:p>
            <a:r>
              <a:rPr lang="de-DE" sz="1200" i="1" dirty="0" err="1"/>
              <a:t>mount</a:t>
            </a:r>
            <a:r>
              <a:rPr lang="de-DE" sz="1200" i="1" dirty="0"/>
              <a:t> </a:t>
            </a:r>
            <a:r>
              <a:rPr lang="de-DE" sz="1200" i="1" dirty="0" err="1"/>
              <a:t>root</a:t>
            </a:r>
            <a:r>
              <a:rPr lang="de-DE" sz="1200" i="1" dirty="0"/>
              <a:t> </a:t>
            </a:r>
            <a:r>
              <a:rPr lang="de-DE" sz="1200" i="1" dirty="0" err="1"/>
              <a:t>fs</a:t>
            </a:r>
            <a:endParaRPr lang="de-DE" sz="1200" i="1" dirty="0"/>
          </a:p>
        </p:txBody>
      </p:sp>
      <p:sp>
        <p:nvSpPr>
          <p:cNvPr id="62" name="Curved Right Arrow 61"/>
          <p:cNvSpPr/>
          <p:nvPr/>
        </p:nvSpPr>
        <p:spPr>
          <a:xfrm>
            <a:off x="228598" y="2283320"/>
            <a:ext cx="190499" cy="284347"/>
          </a:xfrm>
          <a:prstGeom prst="curvedRightArrow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3" name="Curved Right Arrow 62"/>
          <p:cNvSpPr/>
          <p:nvPr/>
        </p:nvSpPr>
        <p:spPr>
          <a:xfrm>
            <a:off x="228597" y="2597645"/>
            <a:ext cx="190499" cy="284347"/>
          </a:xfrm>
          <a:prstGeom prst="curvedRightArrow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092045" y="2752378"/>
            <a:ext cx="369332" cy="2677656"/>
          </a:xfrm>
          <a:prstGeom prst="rect">
            <a:avLst/>
          </a:prstGeom>
          <a:noFill/>
          <a:ln>
            <a:solidFill>
              <a:srgbClr val="104282"/>
            </a:solidFill>
          </a:ln>
        </p:spPr>
        <p:txBody>
          <a:bodyPr vert="vert" wrap="square" rtlCol="0">
            <a:spAutoFit/>
          </a:bodyPr>
          <a:lstStyle/>
          <a:p>
            <a:r>
              <a:rPr lang="de-DE" sz="1200" dirty="0"/>
              <a:t>.</a:t>
            </a:r>
            <a:r>
              <a:rPr lang="de-DE" sz="1200" dirty="0" err="1"/>
              <a:t>ucernvm_boot_loader</a:t>
            </a:r>
            <a:endParaRPr lang="en-GB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457200" y="5472433"/>
            <a:ext cx="5861961" cy="43088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b="1" dirty="0" err="1">
                <a:solidFill>
                  <a:schemeClr val="bg1"/>
                </a:solidFill>
              </a:rPr>
              <a:t>ucernvm-devel</a:t>
            </a:r>
            <a:r>
              <a:rPr lang="en-GB" sz="1100" b="1" dirty="0">
                <a:solidFill>
                  <a:schemeClr val="bg1"/>
                </a:solidFill>
              </a:rPr>
              <a:t>.$(UCERNVM_VERSION)-$(UCERNVM_RELEASE).cernvm.aarch64.hdd</a:t>
            </a:r>
          </a:p>
          <a:p>
            <a:r>
              <a:rPr lang="de-DE" sz="1100" b="1" dirty="0">
                <a:solidFill>
                  <a:schemeClr val="bg1"/>
                </a:solidFill>
              </a:rPr>
              <a:t>EFI System Partition (</a:t>
            </a:r>
            <a:r>
              <a:rPr lang="de-DE" sz="1100" b="1" dirty="0" err="1">
                <a:solidFill>
                  <a:schemeClr val="bg1"/>
                </a:solidFill>
              </a:rPr>
              <a:t>modified</a:t>
            </a:r>
            <a:r>
              <a:rPr lang="de-DE" sz="1100" b="1" dirty="0">
                <a:solidFill>
                  <a:schemeClr val="bg1"/>
                </a:solidFill>
              </a:rPr>
              <a:t> FAT32)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389917" y="5475059"/>
            <a:ext cx="1071459" cy="43088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b="1" u="sng" dirty="0">
                <a:solidFill>
                  <a:schemeClr val="bg1"/>
                </a:solidFill>
              </a:rPr>
              <a:t>Size:</a:t>
            </a:r>
          </a:p>
          <a:p>
            <a:r>
              <a:rPr lang="de-DE" sz="1100" b="1" dirty="0">
                <a:solidFill>
                  <a:schemeClr val="bg1"/>
                </a:solidFill>
              </a:rPr>
              <a:t>~15 … 50 MB 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389917" y="5937609"/>
            <a:ext cx="2220681" cy="2616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b="1" u="sng" dirty="0">
                <a:solidFill>
                  <a:schemeClr val="bg1"/>
                </a:solidFill>
              </a:rPr>
              <a:t>Size:</a:t>
            </a:r>
            <a:r>
              <a:rPr lang="de-DE" sz="1100" b="1" dirty="0">
                <a:solidFill>
                  <a:schemeClr val="bg1"/>
                </a:solidFill>
              </a:rPr>
              <a:t> O(GB) 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57199" y="2132179"/>
            <a:ext cx="8153399" cy="40842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/>
          <p:cNvSpPr txBox="1"/>
          <p:nvPr/>
        </p:nvSpPr>
        <p:spPr>
          <a:xfrm>
            <a:off x="7543800" y="2132179"/>
            <a:ext cx="1066798" cy="21236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Read-</a:t>
            </a:r>
            <a:r>
              <a:rPr lang="de-DE" sz="1200" dirty="0" err="1"/>
              <a:t>only</a:t>
            </a:r>
            <a:r>
              <a:rPr lang="de-DE" sz="1200" dirty="0"/>
              <a:t> </a:t>
            </a:r>
            <a:r>
              <a:rPr lang="de-DE" sz="1200" dirty="0" err="1"/>
              <a:t>cache</a:t>
            </a:r>
            <a:r>
              <a:rPr lang="de-DE" sz="1200" dirty="0"/>
              <a:t> (</a:t>
            </a:r>
            <a:r>
              <a:rPr lang="de-DE" sz="1200" dirty="0" err="1"/>
              <a:t>local</a:t>
            </a:r>
            <a:r>
              <a:rPr lang="de-DE" sz="1200" dirty="0"/>
              <a:t> </a:t>
            </a:r>
            <a:r>
              <a:rPr lang="de-DE" sz="1200" dirty="0" err="1"/>
              <a:t>copy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preliminary</a:t>
            </a:r>
            <a:r>
              <a:rPr lang="de-DE" sz="1200" dirty="0"/>
              <a:t> CVMFS </a:t>
            </a:r>
            <a:r>
              <a:rPr lang="de-DE" sz="1200" dirty="0" err="1"/>
              <a:t>repository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a limited </a:t>
            </a:r>
            <a:r>
              <a:rPr lang="de-DE" sz="1200" dirty="0" err="1"/>
              <a:t>set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packages</a:t>
            </a:r>
            <a:r>
              <a:rPr lang="de-DE" sz="1200" dirty="0"/>
              <a:t> </a:t>
            </a:r>
            <a:r>
              <a:rPr lang="de-DE" sz="1200" dirty="0" err="1"/>
              <a:t>ported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AArch64)</a:t>
            </a:r>
            <a:endParaRPr lang="en-GB" sz="1200" dirty="0"/>
          </a:p>
        </p:txBody>
      </p:sp>
      <p:sp>
        <p:nvSpPr>
          <p:cNvPr id="76" name="TextBox 75"/>
          <p:cNvSpPr txBox="1"/>
          <p:nvPr/>
        </p:nvSpPr>
        <p:spPr>
          <a:xfrm>
            <a:off x="7544957" y="4301747"/>
            <a:ext cx="106679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Read/Write </a:t>
            </a:r>
            <a:r>
              <a:rPr lang="de-DE" sz="1200" dirty="0" err="1"/>
              <a:t>scratch</a:t>
            </a:r>
            <a:r>
              <a:rPr lang="de-DE" sz="1200" dirty="0"/>
              <a:t> </a:t>
            </a:r>
            <a:r>
              <a:rPr lang="de-DE" sz="1200" dirty="0" err="1"/>
              <a:t>area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387715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207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Porting </a:t>
            </a:r>
            <a:r>
              <a:rPr lang="en-GB" dirty="0" err="1"/>
              <a:t>CernVM</a:t>
            </a:r>
            <a:r>
              <a:rPr lang="en-GB" dirty="0"/>
              <a:t> to AArch64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4953000" cy="419653"/>
          </a:xfrm>
        </p:spPr>
        <p:txBody>
          <a:bodyPr anchor="t">
            <a:normAutofit/>
          </a:bodyPr>
          <a:lstStyle/>
          <a:p>
            <a:r>
              <a:rPr lang="en-US" dirty="0"/>
              <a:t>CERN Summer Student </a:t>
            </a:r>
            <a:r>
              <a:rPr lang="en-US" dirty="0" err="1"/>
              <a:t>Programme</a:t>
            </a:r>
            <a:r>
              <a:rPr lang="en-US" dirty="0"/>
              <a:t> 2016, Dept.: EP-SFT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658988"/>
              </p:ext>
            </p:extLst>
          </p:nvPr>
        </p:nvGraphicFramePr>
        <p:xfrm>
          <a:off x="457198" y="3726327"/>
          <a:ext cx="7239003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57377">
                  <a:extLst>
                    <a:ext uri="{9D8B030D-6E8A-4147-A177-3AD203B41FA5}">
                      <a16:colId xmlns:a16="http://schemas.microsoft.com/office/drawing/2014/main" val="3392129398"/>
                    </a:ext>
                  </a:extLst>
                </a:gridCol>
                <a:gridCol w="2028825">
                  <a:extLst>
                    <a:ext uri="{9D8B030D-6E8A-4147-A177-3AD203B41FA5}">
                      <a16:colId xmlns:a16="http://schemas.microsoft.com/office/drawing/2014/main" val="155093522"/>
                    </a:ext>
                  </a:extLst>
                </a:gridCol>
                <a:gridCol w="3352801">
                  <a:extLst>
                    <a:ext uri="{9D8B030D-6E8A-4147-A177-3AD203B41FA5}">
                      <a16:colId xmlns:a16="http://schemas.microsoft.com/office/drawing/2014/main" val="22498809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Talk </a:t>
                      </a:r>
                      <a:r>
                        <a:rPr lang="de-DE" dirty="0" err="1"/>
                        <a:t>by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Felix Scheffler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felix.scheffler@in.tum.de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9374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Main Supervisor</a:t>
                      </a:r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Jakob </a:t>
                      </a:r>
                      <a:r>
                        <a:rPr lang="de-DE" dirty="0" err="1"/>
                        <a:t>Blomer</a:t>
                      </a:r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jakob.blomer@cern.ch</a:t>
                      </a:r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86984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2nd Supervisor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Gerardo Ganis</a:t>
                      </a:r>
                      <a:endParaRPr lang="en-GB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gerardo.ganis@cern.ch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69891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861313"/>
              </p:ext>
            </p:extLst>
          </p:nvPr>
        </p:nvGraphicFramePr>
        <p:xfrm>
          <a:off x="457199" y="5174050"/>
          <a:ext cx="8226855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26855">
                  <a:extLst>
                    <a:ext uri="{9D8B030D-6E8A-4147-A177-3AD203B41FA5}">
                      <a16:colId xmlns:a16="http://schemas.microsoft.com/office/drawing/2014/main" val="33921293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Special thanks to </a:t>
                      </a:r>
                      <a:r>
                        <a:rPr lang="en-US" dirty="0" err="1"/>
                        <a:t>TechLab</a:t>
                      </a:r>
                      <a:r>
                        <a:rPr lang="en-US" dirty="0"/>
                        <a:t> for providing</a:t>
                      </a:r>
                      <a:r>
                        <a:rPr lang="en-US" baseline="0" dirty="0"/>
                        <a:t> access to ARM64 infrastructure. Further information @ https://twiki.cern.ch/twiki/bin/viewauth/IT/TechLab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99374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8845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757694"/>
          </a:xfrm>
        </p:spPr>
        <p:txBody>
          <a:bodyPr>
            <a:normAutofit lnSpcReduction="1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GB" dirty="0"/>
              <a:t>Background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i="1" dirty="0"/>
              <a:t>µ</a:t>
            </a:r>
            <a:r>
              <a:rPr lang="en-GB" dirty="0" err="1"/>
              <a:t>CernVM</a:t>
            </a:r>
            <a:r>
              <a:rPr lang="en-GB" dirty="0"/>
              <a:t> – Virtualisation in HEP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/>
              <a:t>Why ARM?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/>
              <a:t>ARM &amp; Virtualisation</a:t>
            </a:r>
          </a:p>
          <a:p>
            <a:pPr marL="550926" indent="-514350">
              <a:buFont typeface="+mj-lt"/>
              <a:buAutoNum type="arabicPeriod"/>
            </a:pPr>
            <a:r>
              <a:rPr lang="de-DE" dirty="0"/>
              <a:t>Project</a:t>
            </a:r>
          </a:p>
          <a:p>
            <a:pPr marL="962406" lvl="1" indent="-514350">
              <a:buFont typeface="+mj-lt"/>
              <a:buAutoNum type="arabicPeriod"/>
            </a:pPr>
            <a:r>
              <a:rPr lang="de-DE" dirty="0"/>
              <a:t>Development </a:t>
            </a:r>
            <a:r>
              <a:rPr lang="de-DE" dirty="0" err="1"/>
              <a:t>environment</a:t>
            </a:r>
            <a:endParaRPr lang="de-DE" dirty="0"/>
          </a:p>
          <a:p>
            <a:pPr marL="962406" lvl="1" indent="-514350">
              <a:buFont typeface="+mj-lt"/>
              <a:buAutoNum type="arabicPeriod"/>
            </a:pPr>
            <a:r>
              <a:rPr lang="de-DE" dirty="0" err="1"/>
              <a:t>Modified</a:t>
            </a:r>
            <a:r>
              <a:rPr lang="de-DE" dirty="0"/>
              <a:t> </a:t>
            </a:r>
            <a:r>
              <a:rPr lang="en-GB" i="1" dirty="0"/>
              <a:t>µ</a:t>
            </a:r>
            <a:r>
              <a:rPr lang="en-GB" dirty="0" err="1"/>
              <a:t>CernVM</a:t>
            </a:r>
            <a:r>
              <a:rPr lang="en-GB" dirty="0"/>
              <a:t> image</a:t>
            </a:r>
          </a:p>
          <a:p>
            <a:pPr marL="962406" lvl="1" indent="-514350">
              <a:buFont typeface="+mj-lt"/>
              <a:buAutoNum type="arabicPeriod"/>
            </a:pPr>
            <a:r>
              <a:rPr lang="de-DE" dirty="0"/>
              <a:t>Benchmarking</a:t>
            </a:r>
          </a:p>
          <a:p>
            <a:pPr marL="962406" lvl="1" indent="-514350">
              <a:buFont typeface="+mj-lt"/>
              <a:buAutoNum type="arabicPeriod"/>
            </a:pPr>
            <a:r>
              <a:rPr lang="de-DE" dirty="0" err="1"/>
              <a:t>Conclusions</a:t>
            </a:r>
            <a:endParaRPr lang="de-DE" dirty="0"/>
          </a:p>
          <a:p>
            <a:pPr marL="550926" indent="-514350">
              <a:buFont typeface="+mj-lt"/>
              <a:buAutoNum type="arabicPeriod"/>
            </a:pPr>
            <a:r>
              <a:rPr lang="de-DE" dirty="0"/>
              <a:t>Further Material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Porting CernVM to AArch64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153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i="1" dirty="0"/>
              <a:t>µ</a:t>
            </a:r>
            <a:r>
              <a:rPr lang="en-GB" dirty="0" err="1"/>
              <a:t>CernVM</a:t>
            </a:r>
            <a:r>
              <a:rPr lang="en-GB" dirty="0"/>
              <a:t> – Virtualisation in HEP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de-DE" dirty="0"/>
              <a:t>Background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57613"/>
            <a:ext cx="7086600" cy="2740674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Porting CernVM to AArch64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3041839"/>
            <a:ext cx="708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Typical shortcomings of VM images:</a:t>
            </a:r>
          </a:p>
          <a:p>
            <a:pPr marL="285750" indent="-285750">
              <a:buFontTx/>
              <a:buChar char="-"/>
            </a:pPr>
            <a:r>
              <a:rPr lang="en-GB" dirty="0"/>
              <a:t>large size </a:t>
            </a:r>
            <a:r>
              <a:rPr lang="en-GB" dirty="0">
                <a:sym typeface="Wingdings" panose="05000000000000000000" pitchFamily="2" charset="2"/>
              </a:rPr>
              <a:t> difficult and not efficiently to distribute, slow start</a:t>
            </a:r>
          </a:p>
          <a:p>
            <a:pPr marL="285750" indent="-285750">
              <a:buFontTx/>
              <a:buChar char="-"/>
            </a:pPr>
            <a:r>
              <a:rPr lang="en-GB" dirty="0"/>
              <a:t>difficult to keep up to date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827313" y="3107155"/>
            <a:ext cx="6074230" cy="822590"/>
            <a:chOff x="827313" y="3107155"/>
            <a:chExt cx="6074230" cy="82259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827314" y="3107155"/>
              <a:ext cx="6074229" cy="82259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827313" y="3107155"/>
              <a:ext cx="6074229" cy="82259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Curved Left Arrow 18"/>
          <p:cNvSpPr/>
          <p:nvPr/>
        </p:nvSpPr>
        <p:spPr>
          <a:xfrm>
            <a:off x="7543800" y="1436912"/>
            <a:ext cx="711200" cy="1344388"/>
          </a:xfrm>
          <a:prstGeom prst="curvedLef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" y="4955681"/>
            <a:ext cx="7797800" cy="120032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 custom Linux kernel/</a:t>
            </a:r>
            <a:r>
              <a:rPr lang="en-GB" dirty="0" err="1"/>
              <a:t>initrd</a:t>
            </a:r>
            <a:r>
              <a:rPr lang="en-GB" dirty="0"/>
              <a:t> pair connects to a CVMFS repository that resides on a dedicated web server. In contrast to “usual” VMs, anything that is needed from this repository is only downloaded on demand, aggressively cached and eventually released again.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57200" y="4530628"/>
            <a:ext cx="7086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J.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Blomer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D.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Berzano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P.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Buncic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I.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Charalampidis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G.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Ganis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G.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Lestaris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R.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Meusel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V.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Nicolaou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“Micro-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CernVM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slashing the cost of building and deploying virtual machines,” </a:t>
            </a:r>
            <a:r>
              <a:rPr lang="en-GB" sz="105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Journal of Physics: Conference Series, 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vol. 513, no. 032009, pp. 1-7, 2014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959128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7037E-7 L -0.00052 -0.291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1460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96296E-6 L 0.00017 -0.2925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63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9" grpId="0" animBg="1"/>
      <p:bldP spid="20" grpId="0" animBg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i="1" dirty="0"/>
              <a:t>µ</a:t>
            </a:r>
            <a:r>
              <a:rPr lang="en-GB" dirty="0" err="1"/>
              <a:t>CernVM</a:t>
            </a:r>
            <a:r>
              <a:rPr lang="en-GB" dirty="0"/>
              <a:t> – Virtualisation in HEP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de-DE" dirty="0"/>
              <a:t>Background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57613"/>
            <a:ext cx="7086600" cy="2740674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Porting CernVM to AArch64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1071524"/>
            <a:ext cx="708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Typical shortcomings of VM images:</a:t>
            </a:r>
          </a:p>
          <a:p>
            <a:pPr marL="285750" indent="-285750">
              <a:buFontTx/>
              <a:buChar char="-"/>
            </a:pPr>
            <a:r>
              <a:rPr lang="en-GB" dirty="0"/>
              <a:t>large size </a:t>
            </a:r>
            <a:r>
              <a:rPr lang="en-GB" dirty="0">
                <a:sym typeface="Wingdings" panose="05000000000000000000" pitchFamily="2" charset="2"/>
              </a:rPr>
              <a:t> difficult and not efficiently to distribute, slow start</a:t>
            </a:r>
          </a:p>
          <a:p>
            <a:pPr marL="285750" indent="-285750">
              <a:buFontTx/>
              <a:buChar char="-"/>
            </a:pPr>
            <a:r>
              <a:rPr lang="en-GB" dirty="0"/>
              <a:t>difficult to keep up to date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827313" y="1136840"/>
            <a:ext cx="6074230" cy="822590"/>
            <a:chOff x="827313" y="3107155"/>
            <a:chExt cx="6074230" cy="82259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827314" y="3107155"/>
              <a:ext cx="6074229" cy="82259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827313" y="3107155"/>
              <a:ext cx="6074229" cy="82259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Curved Left Arrow 18"/>
          <p:cNvSpPr/>
          <p:nvPr/>
        </p:nvSpPr>
        <p:spPr>
          <a:xfrm>
            <a:off x="7543800" y="1436912"/>
            <a:ext cx="711200" cy="1344388"/>
          </a:xfrm>
          <a:prstGeom prst="curvedLef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" y="4955681"/>
            <a:ext cx="7797800" cy="120032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 custom Linux kernel/</a:t>
            </a:r>
            <a:r>
              <a:rPr lang="en-GB" dirty="0" err="1"/>
              <a:t>initrd</a:t>
            </a:r>
            <a:r>
              <a:rPr lang="en-GB" dirty="0"/>
              <a:t> pair connects to a CVMFS repository that resides on a dedicated web server. In contrast to “usual” VMs, anything that is needed from this repository is only downloaded on demand, aggressively cached and eventually released again.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57200" y="4530628"/>
            <a:ext cx="7086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J.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Blomer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D.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Berzano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P.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Buncic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I.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Charalampidis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G.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Ganis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G.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Lestaris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R.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Meusel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V.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Nicolaou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“Micro-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CernVM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slashing the cost of building and deploying virtual machines,” </a:t>
            </a:r>
            <a:r>
              <a:rPr lang="en-GB" sz="105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Journal of Physics: Conference Series, 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vol. 513, no. 032009, pp. 1-7, 2014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823153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3027628956"/>
              </p:ext>
            </p:extLst>
          </p:nvPr>
        </p:nvGraphicFramePr>
        <p:xfrm>
          <a:off x="141510" y="990602"/>
          <a:ext cx="8229600" cy="5094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ARM?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Porting CernVM to AArch64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069540" y="5015182"/>
            <a:ext cx="2373427" cy="84125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/>
              <a:t>more than 95% market share in smart phone processors</a:t>
            </a:r>
          </a:p>
          <a:p>
            <a:endParaRPr lang="en-GB" sz="1200" dirty="0"/>
          </a:p>
          <a:p>
            <a:r>
              <a:rPr lang="en-GB" sz="1050" i="1" dirty="0"/>
              <a:t>https://www.arm.com/markets/mobile</a:t>
            </a:r>
          </a:p>
        </p:txBody>
      </p:sp>
      <p:sp>
        <p:nvSpPr>
          <p:cNvPr id="10" name="Rectangle 9"/>
          <p:cNvSpPr/>
          <p:nvPr/>
        </p:nvSpPr>
        <p:spPr>
          <a:xfrm>
            <a:off x="313275" y="4096201"/>
            <a:ext cx="4291381" cy="176023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altLang="en-US" sz="1200" dirty="0"/>
              <a:t>[…] comparable core counts and clock frequencies at a </a:t>
            </a:r>
            <a:r>
              <a:rPr lang="en-GB" altLang="en-US" sz="1200" b="1" dirty="0"/>
              <a:t>fraction of the energy cost </a:t>
            </a:r>
            <a:r>
              <a:rPr lang="en-GB" altLang="en-US" sz="1200" dirty="0"/>
              <a:t>of traditional multicore systems</a:t>
            </a:r>
          </a:p>
          <a:p>
            <a:endParaRPr lang="en-GB" altLang="en-US" sz="1200" dirty="0"/>
          </a:p>
          <a:p>
            <a:r>
              <a:rPr lang="en-GB" altLang="en-US" sz="1200" dirty="0"/>
              <a:t>[However], resource imbalances […] may result in significantly longer execution time and higher energy cost …</a:t>
            </a:r>
          </a:p>
          <a:p>
            <a:endParaRPr lang="en-US" altLang="en-US" sz="1200" dirty="0"/>
          </a:p>
          <a:p>
            <a:r>
              <a:rPr lang="en-US" altLang="en-US" sz="1050" i="1" dirty="0"/>
              <a:t>Tudor, B.M., </a:t>
            </a:r>
            <a:r>
              <a:rPr lang="en-US" altLang="en-US" sz="1050" i="1" dirty="0" err="1"/>
              <a:t>Teo</a:t>
            </a:r>
            <a:r>
              <a:rPr lang="en-US" altLang="en-US" sz="1050" i="1" dirty="0"/>
              <a:t>, Y.M. On understanding the energy consumption of ARM-based multicore servers (2013) Performance Evaluation Review, 41 (1 SPEC. ISS.), pp. 267-278.</a:t>
            </a:r>
            <a:r>
              <a:rPr lang="en-US" altLang="en-US" sz="1200" dirty="0"/>
              <a:t>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127079" y="3685401"/>
            <a:ext cx="2503714" cy="96098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/>
              <a:t>Data </a:t>
            </a:r>
            <a:r>
              <a:rPr lang="en-GB" sz="1200" dirty="0" err="1"/>
              <a:t>centers</a:t>
            </a:r>
            <a:r>
              <a:rPr lang="en-GB" sz="1200" dirty="0"/>
              <a:t> can </a:t>
            </a:r>
            <a:r>
              <a:rPr lang="en-GB" sz="1200" b="1" dirty="0"/>
              <a:t>waste 90 percent or more of the electricity</a:t>
            </a:r>
            <a:r>
              <a:rPr lang="en-GB" sz="1200" dirty="0"/>
              <a:t> they pull off the grid.</a:t>
            </a:r>
          </a:p>
          <a:p>
            <a:endParaRPr lang="en-GB" sz="1200" dirty="0"/>
          </a:p>
          <a:p>
            <a:r>
              <a:rPr lang="en-GB" sz="1050" i="1" dirty="0"/>
              <a:t>The New York Times, SEPT. 22, 2012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9475" y="1903165"/>
            <a:ext cx="2939143" cy="139520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200" dirty="0"/>
              <a:t>By early 2013 CERN had increased the power capacity of the centre from 2.9 MW to </a:t>
            </a:r>
            <a:r>
              <a:rPr lang="en-GB" sz="1200" b="1" dirty="0"/>
              <a:t>3.5 MW </a:t>
            </a:r>
            <a:r>
              <a:rPr lang="en-GB" sz="1200" dirty="0"/>
              <a:t>[…] The Grid runs more than </a:t>
            </a:r>
            <a:r>
              <a:rPr lang="en-GB" sz="1200" b="1" dirty="0"/>
              <a:t>two million jobs per day</a:t>
            </a:r>
            <a:r>
              <a:rPr lang="en-GB" sz="1200" dirty="0"/>
              <a:t>. At peak rates, </a:t>
            </a:r>
            <a:r>
              <a:rPr lang="en-GB" sz="1200" b="1" dirty="0"/>
              <a:t>10 gigabytes […] every second.</a:t>
            </a:r>
          </a:p>
          <a:p>
            <a:endParaRPr lang="en-GB" sz="1200" dirty="0"/>
          </a:p>
          <a:p>
            <a:r>
              <a:rPr lang="en-GB" sz="1050" i="1" dirty="0"/>
              <a:t>https://home.cern/about/computing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396504" y="1336514"/>
            <a:ext cx="2832751" cy="22098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altLang="en-US" sz="1200" dirty="0"/>
              <a:t>[…] continue to increase in performance such that they are now within the range of x86 CPUs […]</a:t>
            </a:r>
          </a:p>
          <a:p>
            <a:endParaRPr lang="en-US" altLang="en-US" sz="1200" dirty="0"/>
          </a:p>
          <a:p>
            <a:r>
              <a:rPr lang="en-GB" sz="1200" dirty="0"/>
              <a:t>[…] development of new ARM-based </a:t>
            </a:r>
            <a:r>
              <a:rPr lang="en-GB" sz="1200" dirty="0" err="1"/>
              <a:t>microservers</a:t>
            </a:r>
            <a:r>
              <a:rPr lang="en-GB" sz="1200" dirty="0"/>
              <a:t> and an upward push of ARM CPUs into traditional server, PC, and network systems.</a:t>
            </a:r>
          </a:p>
          <a:p>
            <a:endParaRPr lang="en-GB" sz="1200" dirty="0"/>
          </a:p>
          <a:p>
            <a:r>
              <a:rPr lang="en-GB" altLang="en-US" sz="1050" i="1" dirty="0"/>
              <a:t>C. Dall and J. </a:t>
            </a:r>
            <a:r>
              <a:rPr lang="en-GB" altLang="en-US" sz="1050" i="1" dirty="0" err="1"/>
              <a:t>Nieh</a:t>
            </a:r>
            <a:r>
              <a:rPr lang="en-GB" altLang="en-US" sz="1050" i="1" dirty="0"/>
              <a:t>, “KVM/ARM: The Design and Implementation of the Linux ARM Hypervisor,” March 2014. 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1732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12" grpId="0" animBg="1"/>
      <p:bldP spid="15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ARM &amp; Virtualisation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40144239"/>
              </p:ext>
            </p:extLst>
          </p:nvPr>
        </p:nvGraphicFramePr>
        <p:xfrm>
          <a:off x="457200" y="1260475"/>
          <a:ext cx="8229600" cy="4119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01486">
                  <a:extLst>
                    <a:ext uri="{9D8B030D-6E8A-4147-A177-3AD203B41FA5}">
                      <a16:colId xmlns:a16="http://schemas.microsoft.com/office/drawing/2014/main" val="2574253906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1506856433"/>
                    </a:ext>
                  </a:extLst>
                </a:gridCol>
                <a:gridCol w="3037114">
                  <a:extLst>
                    <a:ext uri="{9D8B030D-6E8A-4147-A177-3AD203B41FA5}">
                      <a16:colId xmlns:a16="http://schemas.microsoft.com/office/drawing/2014/main" val="24245796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Benefit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99472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/>
                        <a:t>Introduction of</a:t>
                      </a:r>
                      <a:r>
                        <a:rPr lang="en-GB" baseline="0" noProof="0" dirty="0"/>
                        <a:t> hardware virtualisation to </a:t>
                      </a:r>
                      <a:r>
                        <a:rPr lang="en-GB" noProof="0" dirty="0"/>
                        <a:t>ARMv7-A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997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Merge KVM/ARM (Linux ARM hypervisor) into Linux 3.9 kernel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C. Dall and J. </a:t>
                      </a:r>
                      <a:r>
                        <a:rPr kumimoji="0" lang="en-GB" sz="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Nieh</a:t>
                      </a:r>
                      <a:r>
                        <a:rPr kumimoji="0" lang="en-GB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“KVM/ARM: The Design and Implementation of the Linux ARM Hypervisor,” March 2014. [Online]. Available: http://systems.cs.columbia.edu/files/wpid-asplos2014-kvm.pdf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 No need for 3</a:t>
                      </a:r>
                      <a:r>
                        <a:rPr lang="en-GB" baseline="30000" dirty="0"/>
                        <a:t>rd</a:t>
                      </a:r>
                      <a:r>
                        <a:rPr lang="en-GB" dirty="0"/>
                        <a:t> party hypervisors</a:t>
                      </a:r>
                    </a:p>
                    <a:p>
                      <a:r>
                        <a:rPr kumimoji="0" lang="en-GB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platform-wide standard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9763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Using UEFI in QEMU/KVM (AArch64 + AArch32)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https://wiki.linaro.org/LEG/UEFIforQEMU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 No industry standard for booting on ARM (like BIOS on x86-64), UBOOT is no standard either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064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2016 planned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Linaro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Openstack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development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cloud</a:t>
                      </a:r>
                      <a:r>
                        <a:rPr lang="de-DE" dirty="0"/>
                        <a:t> on AArch64</a:t>
                      </a:r>
                    </a:p>
                    <a:p>
                      <a:r>
                        <a:rPr kumimoji="0" lang="en-GB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https://www.linaro.cloud/</a:t>
                      </a:r>
                    </a:p>
                    <a:p>
                      <a:r>
                        <a:rPr kumimoji="0" lang="de-DE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Video </a:t>
                      </a:r>
                      <a:r>
                        <a:rPr kumimoji="0" lang="de-DE" sz="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conference</a:t>
                      </a:r>
                      <a:r>
                        <a:rPr kumimoji="0" lang="de-DE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de-DE" sz="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Linaro</a:t>
                      </a:r>
                      <a:endParaRPr kumimoji="0" lang="en-GB" sz="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 real-world test case, mutual feedback on </a:t>
                      </a:r>
                      <a:r>
                        <a:rPr lang="en-GB" dirty="0" err="1"/>
                        <a:t>Openstack</a:t>
                      </a:r>
                      <a:r>
                        <a:rPr lang="en-GB" dirty="0"/>
                        <a:t> and </a:t>
                      </a:r>
                      <a:r>
                        <a:rPr lang="en-GB" i="1" dirty="0"/>
                        <a:t>µ</a:t>
                      </a:r>
                      <a:r>
                        <a:rPr lang="en-GB" dirty="0" err="1"/>
                        <a:t>CernVM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457795"/>
                  </a:ext>
                </a:extLst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Porting CernVM to AArch64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027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Development </a:t>
            </a:r>
            <a:r>
              <a:rPr lang="de-DE" dirty="0" err="1"/>
              <a:t>environment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de-DE" dirty="0"/>
              <a:t>Project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68008873"/>
              </p:ext>
            </p:extLst>
          </p:nvPr>
        </p:nvGraphicFramePr>
        <p:xfrm>
          <a:off x="457200" y="1407744"/>
          <a:ext cx="8260716" cy="313436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619250">
                  <a:extLst>
                    <a:ext uri="{9D8B030D-6E8A-4147-A177-3AD203B41FA5}">
                      <a16:colId xmlns:a16="http://schemas.microsoft.com/office/drawing/2014/main" val="1177335511"/>
                    </a:ext>
                  </a:extLst>
                </a:gridCol>
                <a:gridCol w="3219450">
                  <a:extLst>
                    <a:ext uri="{9D8B030D-6E8A-4147-A177-3AD203B41FA5}">
                      <a16:colId xmlns:a16="http://schemas.microsoft.com/office/drawing/2014/main" val="1903688734"/>
                    </a:ext>
                  </a:extLst>
                </a:gridCol>
                <a:gridCol w="3422016">
                  <a:extLst>
                    <a:ext uri="{9D8B030D-6E8A-4147-A177-3AD203B41FA5}">
                      <a16:colId xmlns:a16="http://schemas.microsoft.com/office/drawing/2014/main" val="665090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HPE </a:t>
                      </a:r>
                      <a:r>
                        <a:rPr lang="de-DE" dirty="0" err="1"/>
                        <a:t>ProLiant</a:t>
                      </a:r>
                      <a:r>
                        <a:rPr lang="de-DE" dirty="0"/>
                        <a:t> m400 (</a:t>
                      </a:r>
                      <a:r>
                        <a:rPr lang="de-DE" dirty="0" err="1"/>
                        <a:t>Moonshot</a:t>
                      </a:r>
                      <a:r>
                        <a:rPr lang="de-DE" dirty="0"/>
                        <a:t>) [1]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Geekbox</a:t>
                      </a:r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9029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Architecture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AArch64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033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CentOS7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Android/Ubuntu Dual Boot OS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327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Software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Linux 4.2.0, </a:t>
                      </a:r>
                      <a:r>
                        <a:rPr lang="en-US" dirty="0" err="1"/>
                        <a:t>gcc</a:t>
                      </a:r>
                      <a:r>
                        <a:rPr lang="en-US" dirty="0"/>
                        <a:t> 4.8.5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Linux 3.10.0, </a:t>
                      </a:r>
                      <a:r>
                        <a:rPr lang="en-GB" dirty="0" err="1"/>
                        <a:t>gcc</a:t>
                      </a:r>
                      <a:r>
                        <a:rPr lang="en-GB" dirty="0"/>
                        <a:t> 4.8.4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959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Cores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8 cores 2.4GHz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 cores 1.5GHz (RK3368 </a:t>
                      </a:r>
                      <a:r>
                        <a:rPr lang="en-US" dirty="0" err="1"/>
                        <a:t>SoC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001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Memory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64GB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2GB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382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Further Information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hlinkClick r:id="rId2"/>
                        </a:rPr>
                        <a:t>http://www8.hp.com/us/en/products/proliant-servers/product-detail.html?oid=7398907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http://www.geekbox.tv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326492"/>
                  </a:ext>
                </a:extLst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Porting CernVM to AArch64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4639627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[1]</a:t>
            </a:r>
          </a:p>
          <a:p>
            <a:r>
              <a:rPr lang="en-US" dirty="0"/>
              <a:t>Special thanks to </a:t>
            </a:r>
            <a:r>
              <a:rPr lang="en-US" dirty="0" err="1"/>
              <a:t>TechLab</a:t>
            </a:r>
            <a:r>
              <a:rPr lang="en-US" dirty="0"/>
              <a:t> for providing access to ARM64 infrastructure. Further information @ https://twiki.cern.ch/twiki/bin/viewauth/IT/TechLab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816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Modified </a:t>
            </a:r>
            <a:r>
              <a:rPr lang="en-GB" i="1" dirty="0"/>
              <a:t>µ</a:t>
            </a:r>
            <a:r>
              <a:rPr lang="en-GB" dirty="0" err="1"/>
              <a:t>CernVM</a:t>
            </a:r>
            <a:r>
              <a:rPr lang="en-GB" dirty="0"/>
              <a:t> image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de-DE" dirty="0"/>
              <a:t>Project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Porting CernVM to AArch64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2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266" y="1138000"/>
            <a:ext cx="7086600" cy="2740674"/>
          </a:xfrm>
        </p:spPr>
      </p:pic>
      <p:sp>
        <p:nvSpPr>
          <p:cNvPr id="35" name="TextBox 34"/>
          <p:cNvSpPr txBox="1"/>
          <p:nvPr/>
        </p:nvSpPr>
        <p:spPr>
          <a:xfrm>
            <a:off x="533401" y="5477636"/>
            <a:ext cx="8153400" cy="461665"/>
          </a:xfrm>
          <a:prstGeom prst="rect">
            <a:avLst/>
          </a:prstGeom>
          <a:noFill/>
          <a:ln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/>
              <a:t>virt</a:t>
            </a:r>
            <a:r>
              <a:rPr lang="en-GB" sz="1200" dirty="0"/>
              <a:t>-install -n &lt;name&gt; -- boot </a:t>
            </a:r>
            <a:r>
              <a:rPr lang="en-GB" sz="1200" dirty="0" err="1"/>
              <a:t>uefi</a:t>
            </a:r>
            <a:r>
              <a:rPr lang="en-GB" sz="1200" dirty="0"/>
              <a:t> --memory &lt;MB&gt; --</a:t>
            </a:r>
            <a:r>
              <a:rPr lang="en-GB" sz="1200" dirty="0" err="1"/>
              <a:t>vcpus</a:t>
            </a:r>
            <a:r>
              <a:rPr lang="en-GB" sz="1200" dirty="0"/>
              <a:t> &lt;#&gt; --</a:t>
            </a:r>
            <a:r>
              <a:rPr lang="en-GB" sz="1200" dirty="0" err="1"/>
              <a:t>cpu</a:t>
            </a:r>
            <a:r>
              <a:rPr lang="en-GB" sz="1200" dirty="0"/>
              <a:t> host --disk path=&lt;</a:t>
            </a:r>
            <a:r>
              <a:rPr lang="en-GB" sz="1200" dirty="0" err="1"/>
              <a:t>hdd</a:t>
            </a:r>
            <a:r>
              <a:rPr lang="en-GB" sz="1200" dirty="0"/>
              <a:t>&gt;,format=raw(,cache=</a:t>
            </a:r>
            <a:r>
              <a:rPr lang="en-GB" sz="1200" dirty="0" err="1"/>
              <a:t>none,bus</a:t>
            </a:r>
            <a:r>
              <a:rPr lang="en-GB" sz="1200" dirty="0"/>
              <a:t>=</a:t>
            </a:r>
            <a:r>
              <a:rPr lang="en-GB" sz="1200" dirty="0" err="1"/>
              <a:t>virtio</a:t>
            </a:r>
            <a:r>
              <a:rPr lang="en-GB" sz="1200" dirty="0"/>
              <a:t>) --</a:t>
            </a:r>
            <a:r>
              <a:rPr lang="en-GB" sz="1200" dirty="0" err="1"/>
              <a:t>cdrom</a:t>
            </a:r>
            <a:r>
              <a:rPr lang="en-GB" sz="1200" dirty="0"/>
              <a:t> &lt;context&gt; -v --</a:t>
            </a:r>
            <a:r>
              <a:rPr lang="en-GB" sz="1200" dirty="0" err="1"/>
              <a:t>virt</a:t>
            </a:r>
            <a:r>
              <a:rPr lang="en-GB" sz="1200" dirty="0"/>
              <a:t>-type </a:t>
            </a:r>
            <a:r>
              <a:rPr lang="en-GB" sz="1200" dirty="0" err="1"/>
              <a:t>kvm</a:t>
            </a:r>
            <a:r>
              <a:rPr lang="en-GB" sz="1200" dirty="0"/>
              <a:t> --accelerate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33403" y="4794533"/>
            <a:ext cx="2711631" cy="276999"/>
          </a:xfrm>
          <a:prstGeom prst="rect">
            <a:avLst/>
          </a:prstGeom>
          <a:noFill/>
          <a:ln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/</a:t>
            </a:r>
            <a:r>
              <a:rPr lang="de-DE" sz="1200" dirty="0" err="1"/>
              <a:t>usr</a:t>
            </a:r>
            <a:r>
              <a:rPr lang="de-DE" sz="1200" dirty="0"/>
              <a:t>/</a:t>
            </a:r>
            <a:r>
              <a:rPr lang="de-DE" sz="1200" dirty="0" err="1"/>
              <a:t>share</a:t>
            </a:r>
            <a:r>
              <a:rPr lang="de-DE" sz="1200" dirty="0"/>
              <a:t>/AAVMF/</a:t>
            </a:r>
            <a:r>
              <a:rPr lang="de-DE" sz="1200" dirty="0" err="1"/>
              <a:t>AAVMF_CODE.fd</a:t>
            </a:r>
            <a:endParaRPr lang="en-GB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533402" y="5111456"/>
            <a:ext cx="2711631" cy="276999"/>
          </a:xfrm>
          <a:prstGeom prst="rect">
            <a:avLst/>
          </a:prstGeom>
          <a:noFill/>
          <a:ln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/</a:t>
            </a:r>
            <a:r>
              <a:rPr lang="de-DE" sz="1200" dirty="0" err="1"/>
              <a:t>usr</a:t>
            </a:r>
            <a:r>
              <a:rPr lang="de-DE" sz="1200" dirty="0"/>
              <a:t>/</a:t>
            </a:r>
            <a:r>
              <a:rPr lang="de-DE" sz="1200" dirty="0" err="1"/>
              <a:t>share</a:t>
            </a:r>
            <a:r>
              <a:rPr lang="de-DE" sz="1200" dirty="0"/>
              <a:t>/AAVMF/</a:t>
            </a:r>
            <a:r>
              <a:rPr lang="de-DE" sz="1200" dirty="0" err="1"/>
              <a:t>AAVMF_VARS.fd</a:t>
            </a:r>
            <a:endParaRPr lang="en-GB" sz="1200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3268090" y="5091494"/>
            <a:ext cx="205466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473557" y="4952995"/>
            <a:ext cx="5213244" cy="276999"/>
          </a:xfrm>
          <a:prstGeom prst="rect">
            <a:avLst/>
          </a:prstGeom>
          <a:noFill/>
          <a:ln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/>
              <a:t>UEFI </a:t>
            </a:r>
            <a:r>
              <a:rPr lang="de-DE" sz="1200" dirty="0" err="1"/>
              <a:t>Application</a:t>
            </a:r>
            <a:r>
              <a:rPr lang="de-DE" sz="1200" dirty="0"/>
              <a:t>/Image 1 </a:t>
            </a:r>
            <a:r>
              <a:rPr lang="de-DE" sz="1200" dirty="0">
                <a:sym typeface="Wingdings" panose="05000000000000000000" pitchFamily="2" charset="2"/>
              </a:rPr>
              <a:t> </a:t>
            </a:r>
            <a:r>
              <a:rPr lang="de-DE" sz="1200" dirty="0"/>
              <a:t>… </a:t>
            </a:r>
            <a:r>
              <a:rPr lang="de-DE" sz="1200" dirty="0">
                <a:sym typeface="Wingdings" panose="05000000000000000000" pitchFamily="2" charset="2"/>
              </a:rPr>
              <a:t> </a:t>
            </a:r>
            <a:r>
              <a:rPr lang="de-DE" sz="1200" dirty="0"/>
              <a:t>UEFI </a:t>
            </a:r>
            <a:r>
              <a:rPr lang="de-DE" sz="1200" dirty="0" err="1"/>
              <a:t>Application</a:t>
            </a:r>
            <a:r>
              <a:rPr lang="de-DE" sz="1200" dirty="0"/>
              <a:t>/Image </a:t>
            </a:r>
            <a:r>
              <a:rPr lang="de-DE" sz="1200" i="1" dirty="0"/>
              <a:t>n</a:t>
            </a:r>
            <a:r>
              <a:rPr lang="de-DE" sz="1200" dirty="0"/>
              <a:t> </a:t>
            </a:r>
            <a:r>
              <a:rPr lang="de-DE" sz="1200" dirty="0">
                <a:sym typeface="Wingdings" panose="05000000000000000000" pitchFamily="2" charset="2"/>
              </a:rPr>
              <a:t> </a:t>
            </a:r>
            <a:r>
              <a:rPr lang="de-DE" sz="1200" dirty="0"/>
              <a:t>UEFI Shell</a:t>
            </a:r>
            <a:endParaRPr lang="en-GB" sz="1200" dirty="0"/>
          </a:p>
        </p:txBody>
      </p:sp>
      <p:sp>
        <p:nvSpPr>
          <p:cNvPr id="4" name="Oval 3"/>
          <p:cNvSpPr/>
          <p:nvPr/>
        </p:nvSpPr>
        <p:spPr>
          <a:xfrm>
            <a:off x="2057401" y="5496686"/>
            <a:ext cx="866775" cy="246970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urved Right Arrow 11"/>
          <p:cNvSpPr/>
          <p:nvPr/>
        </p:nvSpPr>
        <p:spPr>
          <a:xfrm flipV="1">
            <a:off x="119140" y="5071531"/>
            <a:ext cx="371476" cy="673188"/>
          </a:xfrm>
          <a:prstGeom prst="curved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246874" y="3736803"/>
            <a:ext cx="3352797" cy="715089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b="1" u="sng" dirty="0" err="1"/>
              <a:t>startup.nsh</a:t>
            </a:r>
            <a:endParaRPr lang="de-DE" sz="1200" dirty="0"/>
          </a:p>
          <a:p>
            <a:r>
              <a:rPr lang="en-GB" sz="1200" dirty="0"/>
              <a:t>&lt;path-to-kernel-image&gt; </a:t>
            </a:r>
            <a:r>
              <a:rPr lang="en-GB" sz="1200" dirty="0" err="1"/>
              <a:t>initrd</a:t>
            </a:r>
            <a:r>
              <a:rPr lang="en-GB" sz="1200" dirty="0"/>
              <a:t>=&lt;path-to-</a:t>
            </a:r>
            <a:r>
              <a:rPr lang="en-GB" sz="1200" dirty="0" err="1"/>
              <a:t>initrd</a:t>
            </a:r>
            <a:r>
              <a:rPr lang="en-GB" sz="1200" dirty="0"/>
              <a:t>&gt;</a:t>
            </a:r>
          </a:p>
          <a:p>
            <a:r>
              <a:rPr lang="en-GB" sz="1200" dirty="0"/>
              <a:t>other-kernel-command-line-parameters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47675" y="3000988"/>
            <a:ext cx="914400" cy="40915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BIOS/</a:t>
            </a:r>
          </a:p>
          <a:p>
            <a:pPr algn="ctr"/>
            <a:r>
              <a:rPr lang="en-GB" sz="1100" dirty="0"/>
              <a:t>MBR</a:t>
            </a:r>
          </a:p>
        </p:txBody>
      </p:sp>
      <p:sp>
        <p:nvSpPr>
          <p:cNvPr id="47" name="Rectangle 46"/>
          <p:cNvSpPr/>
          <p:nvPr/>
        </p:nvSpPr>
        <p:spPr>
          <a:xfrm>
            <a:off x="328690" y="3561250"/>
            <a:ext cx="1459939" cy="63520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100" dirty="0"/>
              <a:t>EFI system partition</a:t>
            </a:r>
          </a:p>
          <a:p>
            <a:r>
              <a:rPr lang="en-GB" sz="1100" dirty="0"/>
              <a:t>GPT-partitioned</a:t>
            </a:r>
          </a:p>
          <a:p>
            <a:r>
              <a:rPr lang="en-GB" sz="1100" dirty="0"/>
              <a:t>Modified FAT32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481051" y="2992925"/>
            <a:ext cx="847647" cy="425282"/>
            <a:chOff x="827313" y="3107155"/>
            <a:chExt cx="6074230" cy="822590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827314" y="3107155"/>
              <a:ext cx="6074229" cy="82259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827313" y="3107155"/>
              <a:ext cx="6074229" cy="82259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Connector 14"/>
          <p:cNvCxnSpPr/>
          <p:nvPr/>
        </p:nvCxnSpPr>
        <p:spPr>
          <a:xfrm>
            <a:off x="2083594" y="3697301"/>
            <a:ext cx="0" cy="75459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2007394" y="4451892"/>
            <a:ext cx="1524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001044" y="3634929"/>
            <a:ext cx="152400" cy="1268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183328" y="3459979"/>
            <a:ext cx="44433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/>
              <a:t>make</a:t>
            </a:r>
            <a:r>
              <a:rPr lang="de-DE" sz="1000" dirty="0"/>
              <a:t> </a:t>
            </a:r>
            <a:r>
              <a:rPr lang="de-DE" sz="1000" dirty="0" err="1"/>
              <a:t>oldconfig</a:t>
            </a:r>
            <a:r>
              <a:rPr lang="de-DE" sz="1000" dirty="0"/>
              <a:t> </a:t>
            </a:r>
            <a:r>
              <a:rPr lang="de-DE" sz="1000" dirty="0" err="1"/>
              <a:t>based</a:t>
            </a:r>
            <a:r>
              <a:rPr lang="de-DE" sz="1000" dirty="0"/>
              <a:t> on x86-64 </a:t>
            </a:r>
            <a:r>
              <a:rPr lang="en-GB" sz="1000" i="1" dirty="0"/>
              <a:t>µ</a:t>
            </a:r>
            <a:r>
              <a:rPr lang="en-GB" sz="1000" dirty="0" err="1"/>
              <a:t>CernVM</a:t>
            </a:r>
            <a:r>
              <a:rPr lang="en-GB" sz="1000" dirty="0"/>
              <a:t> kernel &amp; CONFIG_EFI_STUB=y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675001" y="3661908"/>
            <a:ext cx="19145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err="1">
                <a:solidFill>
                  <a:srgbClr val="00B050"/>
                </a:solidFill>
              </a:rPr>
              <a:t>preliminary</a:t>
            </a:r>
            <a:r>
              <a:rPr lang="de-DE" sz="1600" dirty="0">
                <a:solidFill>
                  <a:srgbClr val="00B050"/>
                </a:solidFill>
              </a:rPr>
              <a:t> (limited </a:t>
            </a:r>
            <a:r>
              <a:rPr lang="de-DE" sz="1600" dirty="0" err="1">
                <a:solidFill>
                  <a:srgbClr val="00B050"/>
                </a:solidFill>
              </a:rPr>
              <a:t>set</a:t>
            </a:r>
            <a:r>
              <a:rPr lang="de-DE" sz="1600" dirty="0">
                <a:solidFill>
                  <a:srgbClr val="00B050"/>
                </a:solidFill>
              </a:rPr>
              <a:t> </a:t>
            </a:r>
            <a:r>
              <a:rPr lang="de-DE" sz="1600" dirty="0" err="1">
                <a:solidFill>
                  <a:srgbClr val="00B050"/>
                </a:solidFill>
              </a:rPr>
              <a:t>of</a:t>
            </a:r>
            <a:r>
              <a:rPr lang="de-DE" sz="1600" dirty="0">
                <a:solidFill>
                  <a:srgbClr val="00B050"/>
                </a:solidFill>
              </a:rPr>
              <a:t> </a:t>
            </a:r>
            <a:r>
              <a:rPr lang="de-DE" sz="1600" dirty="0" err="1">
                <a:solidFill>
                  <a:srgbClr val="00B050"/>
                </a:solidFill>
              </a:rPr>
              <a:t>packages</a:t>
            </a:r>
            <a:r>
              <a:rPr lang="de-DE" sz="1600" dirty="0">
                <a:solidFill>
                  <a:srgbClr val="00B050"/>
                </a:solidFill>
              </a:rPr>
              <a:t> </a:t>
            </a:r>
            <a:r>
              <a:rPr lang="de-DE" sz="1600" dirty="0" err="1">
                <a:solidFill>
                  <a:srgbClr val="00B050"/>
                </a:solidFill>
              </a:rPr>
              <a:t>ported</a:t>
            </a:r>
            <a:r>
              <a:rPr lang="de-DE" sz="1600" dirty="0">
                <a:solidFill>
                  <a:srgbClr val="00B050"/>
                </a:solidFill>
              </a:rPr>
              <a:t> </a:t>
            </a:r>
            <a:r>
              <a:rPr lang="de-DE" sz="1600" dirty="0" err="1">
                <a:solidFill>
                  <a:srgbClr val="00B050"/>
                </a:solidFill>
              </a:rPr>
              <a:t>to</a:t>
            </a:r>
            <a:r>
              <a:rPr lang="de-DE" sz="1600" dirty="0">
                <a:solidFill>
                  <a:srgbClr val="00B050"/>
                </a:solidFill>
              </a:rPr>
              <a:t> AArch64)</a:t>
            </a:r>
            <a:endParaRPr lang="en-GB" sz="1600" dirty="0">
              <a:solidFill>
                <a:srgbClr val="00B050"/>
              </a:solidFill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 flipH="1">
            <a:off x="328690" y="2722059"/>
            <a:ext cx="1547735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328690" y="4451892"/>
            <a:ext cx="1547735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7751988" y="4952994"/>
            <a:ext cx="934813" cy="276999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0" name="Straight Arrow Connector 79"/>
          <p:cNvCxnSpPr/>
          <p:nvPr/>
        </p:nvCxnSpPr>
        <p:spPr>
          <a:xfrm flipH="1" flipV="1">
            <a:off x="5648010" y="4401905"/>
            <a:ext cx="2247185" cy="51991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10159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CERNCobranding4-3.potx</Template>
  <TotalTime>0</TotalTime>
  <Words>1444</Words>
  <Application>Microsoft Office PowerPoint</Application>
  <PresentationFormat>On-screen Show (4:3)</PresentationFormat>
  <Paragraphs>218</Paragraphs>
  <Slides>16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Optima</vt:lpstr>
      <vt:lpstr>Times New Roman</vt:lpstr>
      <vt:lpstr>Wingdings</vt:lpstr>
      <vt:lpstr>CERNCobranding4-3</vt:lpstr>
      <vt:lpstr>PowerPoint Presentation</vt:lpstr>
      <vt:lpstr>Porting CernVM to AArch64</vt:lpstr>
      <vt:lpstr>Agenda</vt:lpstr>
      <vt:lpstr>µCernVM – Virtualisation in HEP </vt:lpstr>
      <vt:lpstr>µCernVM – Virtualisation in HEP </vt:lpstr>
      <vt:lpstr>Why ARM?</vt:lpstr>
      <vt:lpstr>ARM &amp; Virtualisation</vt:lpstr>
      <vt:lpstr>Development environment</vt:lpstr>
      <vt:lpstr>Modified µCernVM image </vt:lpstr>
      <vt:lpstr>Benchmarking - Framework</vt:lpstr>
      <vt:lpstr>Benchmarking – ROOT6 and CMS</vt:lpstr>
      <vt:lpstr>Benchmarking – Low-level I/O</vt:lpstr>
      <vt:lpstr>Conclusion</vt:lpstr>
      <vt:lpstr>Questions?</vt:lpstr>
      <vt:lpstr>Modified µCernVM image - Details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ga65hov</cp:lastModifiedBy>
  <cp:revision>98</cp:revision>
  <dcterms:created xsi:type="dcterms:W3CDTF">2012-11-30T11:04:26Z</dcterms:created>
  <dcterms:modified xsi:type="dcterms:W3CDTF">2016-09-18T22:03:40Z</dcterms:modified>
</cp:coreProperties>
</file>