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372" r:id="rId4"/>
    <p:sldId id="343" r:id="rId5"/>
    <p:sldId id="344" r:id="rId6"/>
    <p:sldId id="364" r:id="rId7"/>
    <p:sldId id="374" r:id="rId8"/>
    <p:sldId id="375" r:id="rId9"/>
    <p:sldId id="373" r:id="rId10"/>
    <p:sldId id="349" r:id="rId11"/>
    <p:sldId id="355" r:id="rId12"/>
    <p:sldId id="365" r:id="rId13"/>
    <p:sldId id="335" r:id="rId14"/>
    <p:sldId id="378" r:id="rId15"/>
    <p:sldId id="376" r:id="rId16"/>
    <p:sldId id="358" r:id="rId17"/>
    <p:sldId id="389" r:id="rId18"/>
    <p:sldId id="379" r:id="rId19"/>
    <p:sldId id="387" r:id="rId20"/>
    <p:sldId id="388" r:id="rId21"/>
    <p:sldId id="386" r:id="rId22"/>
    <p:sldId id="384" r:id="rId23"/>
    <p:sldId id="385" r:id="rId24"/>
    <p:sldId id="363" r:id="rId25"/>
  </p:sldIdLst>
  <p:sldSz cx="9144000" cy="6858000" type="screen4x3"/>
  <p:notesSz cx="6797675" cy="9926638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4" autoAdjust="0"/>
    <p:restoredTop sz="89876" autoAdjust="0"/>
  </p:normalViewPr>
  <p:slideViewPr>
    <p:cSldViewPr snapToGrid="0" snapToObjects="1">
      <p:cViewPr varScale="1">
        <p:scale>
          <a:sx n="79" d="100"/>
          <a:sy n="79" d="100"/>
        </p:scale>
        <p:origin x="992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5.30612" units="1/cm"/>
          <inkml:channelProperty channel="Y" name="resolution" value="65.45454" units="1/cm"/>
          <inkml:channelProperty channel="T" name="resolution" value="1" units="1/dev"/>
        </inkml:channelProperties>
      </inkml:inkSource>
      <inkml:timestamp xml:id="ts0" timeString="2017-05-06T14:38:58.6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865 7920 0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042AE-CCBC-0949-B8F8-03A46BAFEA90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D4569-CE0A-DF41-8CBA-8C5F30B297B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69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D4569-CE0A-DF41-8CBA-8C5F30B297B5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672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D4569-CE0A-DF41-8CBA-8C5F30B297B5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37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D4569-CE0A-DF41-8CBA-8C5F30B297B5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078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D4569-CE0A-DF41-8CBA-8C5F30B297B5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4016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D4569-CE0A-DF41-8CBA-8C5F30B297B5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383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0CF20-977F-B649-B5C6-DC65F15E3207}" type="datetimeFigureOut">
              <a:rPr lang="it-IT" smtClean="0"/>
              <a:pPr/>
              <a:t>18/08/2017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AAF00-AA2C-284E-9D6D-52C8C468BAD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quant-ph/010210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705.02657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07497" y="1553671"/>
            <a:ext cx="8294338" cy="1448474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mechanism</a:t>
            </a:r>
            <a:r>
              <a:rPr lang="it-IT" dirty="0"/>
              <a:t> of the quantum </a:t>
            </a:r>
            <a:r>
              <a:rPr lang="it-IT" dirty="0" err="1"/>
              <a:t>computational</a:t>
            </a:r>
            <a:r>
              <a:rPr lang="it-IT" dirty="0"/>
              <a:t> </a:t>
            </a:r>
            <a:r>
              <a:rPr lang="it-IT" dirty="0" err="1"/>
              <a:t>speedup</a:t>
            </a:r>
            <a:br>
              <a:rPr lang="it-IT" dirty="0"/>
            </a:b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366287"/>
            <a:ext cx="6400800" cy="1497026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Giuseppe </a:t>
            </a:r>
            <a:r>
              <a:rPr lang="en-US" dirty="0" err="1"/>
              <a:t>Castagnoli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5"/>
    </mc:Choice>
    <mc:Fallback xmlns="">
      <p:transition spd="slow" advTm="8275"/>
    </mc:Fallback>
  </mc:AlternateContent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3572"/>
            <a:ext cx="8229600" cy="451945"/>
          </a:xfrm>
        </p:spPr>
        <p:txBody>
          <a:bodyPr>
            <a:normAutofit fontScale="90000"/>
          </a:bodyPr>
          <a:lstStyle/>
          <a:p>
            <a:r>
              <a:rPr lang="en-US" dirty="0"/>
              <a:t>3) symmetrizing for time-reversal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6634" y="630621"/>
            <a:ext cx="9007366" cy="6227379"/>
          </a:xfrm>
        </p:spPr>
        <p:txBody>
          <a:bodyPr>
            <a:normAutofit fontScale="92500" lnSpcReduction="20000"/>
          </a:bodyPr>
          <a:lstStyle/>
          <a:p>
            <a:r>
              <a:rPr lang="it-IT" dirty="0"/>
              <a:t>1) </a:t>
            </a:r>
            <a:r>
              <a:rPr lang="it-IT" dirty="0" err="1"/>
              <a:t>outcome</a:t>
            </a:r>
            <a:r>
              <a:rPr lang="it-IT" dirty="0"/>
              <a:t> of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measurement</a:t>
            </a:r>
            <a:r>
              <a:rPr lang="it-IT" dirty="0"/>
              <a:t> random, 2) </a:t>
            </a:r>
            <a:r>
              <a:rPr lang="it-IT" dirty="0" err="1"/>
              <a:t>unitary</a:t>
            </a:r>
            <a:r>
              <a:rPr lang="it-IT" dirty="0"/>
              <a:t> </a:t>
            </a:r>
            <a:r>
              <a:rPr lang="it-IT" dirty="0" err="1"/>
              <a:t>transformation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initial</a:t>
            </a:r>
            <a:r>
              <a:rPr lang="it-IT" dirty="0"/>
              <a:t> and </a:t>
            </a: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dirty="0" err="1"/>
              <a:t>outcomes</a:t>
            </a:r>
            <a:endParaRPr lang="it-IT" dirty="0"/>
          </a:p>
          <a:p>
            <a:r>
              <a:rPr lang="it-IT" b="1" dirty="0" err="1"/>
              <a:t>Selection</a:t>
            </a:r>
            <a:r>
              <a:rPr lang="it-IT" b="1" dirty="0"/>
              <a:t> of the </a:t>
            </a:r>
            <a:r>
              <a:rPr lang="it-IT" b="1" dirty="0" err="1"/>
              <a:t>number</a:t>
            </a:r>
            <a:r>
              <a:rPr lang="it-IT" b="1" dirty="0"/>
              <a:t> of the </a:t>
            </a:r>
            <a:r>
              <a:rPr lang="it-IT" b="1" dirty="0" err="1"/>
              <a:t>drawer</a:t>
            </a:r>
            <a:r>
              <a:rPr lang="it-IT" b="1" dirty="0"/>
              <a:t> with the </a:t>
            </a:r>
            <a:r>
              <a:rPr lang="it-IT" b="1" dirty="0" err="1"/>
              <a:t>ball</a:t>
            </a:r>
            <a:r>
              <a:rPr lang="it-IT" b="1" dirty="0"/>
              <a:t> by</a:t>
            </a:r>
            <a:r>
              <a:rPr lang="it-IT" dirty="0"/>
              <a:t>:</a:t>
            </a:r>
          </a:p>
          <a:p>
            <a:r>
              <a:rPr lang="it-IT" b="1" dirty="0"/>
              <a:t>1) </a:t>
            </a:r>
            <a:r>
              <a:rPr lang="it-IT" b="1" dirty="0" err="1"/>
              <a:t>initial</a:t>
            </a:r>
            <a:r>
              <a:rPr lang="it-IT" b="1" dirty="0"/>
              <a:t> </a:t>
            </a:r>
            <a:r>
              <a:rPr lang="it-IT" b="1" dirty="0" err="1"/>
              <a:t>measurement</a:t>
            </a: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r>
              <a:rPr lang="it-IT" b="1" dirty="0"/>
              <a:t>2) </a:t>
            </a:r>
            <a:r>
              <a:rPr lang="it-IT" b="1" dirty="0" err="1"/>
              <a:t>final</a:t>
            </a:r>
            <a:r>
              <a:rPr lang="it-IT" b="1" dirty="0"/>
              <a:t> </a:t>
            </a:r>
            <a:r>
              <a:rPr lang="it-IT" b="1" dirty="0" err="1"/>
              <a:t>measurement</a:t>
            </a:r>
            <a:endParaRPr lang="it-IT" b="1" dirty="0"/>
          </a:p>
          <a:p>
            <a:r>
              <a:rPr lang="it-IT" b="1" dirty="0" err="1"/>
              <a:t>Which</a:t>
            </a:r>
            <a:r>
              <a:rPr lang="it-IT" b="1" dirty="0"/>
              <a:t> </a:t>
            </a:r>
            <a:r>
              <a:rPr lang="it-IT" b="1" dirty="0" err="1"/>
              <a:t>measurement</a:t>
            </a:r>
            <a:r>
              <a:rPr lang="it-IT" b="1" dirty="0"/>
              <a:t>?</a:t>
            </a:r>
          </a:p>
          <a:p>
            <a:r>
              <a:rPr lang="it-IT" b="1" dirty="0" err="1"/>
              <a:t>Neither</a:t>
            </a:r>
            <a:r>
              <a:rPr lang="it-IT" b="1" dirty="0"/>
              <a:t> one alone</a:t>
            </a:r>
            <a:r>
              <a:rPr lang="it-IT" dirty="0"/>
              <a:t>: </a:t>
            </a:r>
            <a:r>
              <a:rPr lang="it-IT" dirty="0" err="1"/>
              <a:t>would</a:t>
            </a:r>
            <a:r>
              <a:rPr lang="it-IT" dirty="0"/>
              <a:t> introduce </a:t>
            </a:r>
            <a:r>
              <a:rPr lang="it-IT" dirty="0" err="1"/>
              <a:t>preferred</a:t>
            </a:r>
            <a:r>
              <a:rPr lang="it-IT" dirty="0"/>
              <a:t> </a:t>
            </a:r>
            <a:r>
              <a:rPr lang="it-IT" dirty="0" err="1"/>
              <a:t>direction</a:t>
            </a:r>
            <a:r>
              <a:rPr lang="it-IT" dirty="0"/>
              <a:t> of time, </a:t>
            </a:r>
            <a:r>
              <a:rPr lang="it-IT" dirty="0" err="1"/>
              <a:t>unjustified</a:t>
            </a:r>
            <a:r>
              <a:rPr lang="it-IT" dirty="0"/>
              <a:t> in a </a:t>
            </a:r>
            <a:r>
              <a:rPr lang="it-IT" dirty="0" err="1"/>
              <a:t>reversible</a:t>
            </a:r>
            <a:r>
              <a:rPr lang="it-IT" dirty="0"/>
              <a:t> </a:t>
            </a:r>
            <a:r>
              <a:rPr lang="it-IT" dirty="0" err="1"/>
              <a:t>context</a:t>
            </a:r>
            <a:endParaRPr lang="it-IT" dirty="0"/>
          </a:p>
          <a:p>
            <a:r>
              <a:rPr lang="it-IT" b="1" dirty="0"/>
              <a:t>Share </a:t>
            </a:r>
            <a:r>
              <a:rPr lang="it-IT" b="1" dirty="0" err="1"/>
              <a:t>selection</a:t>
            </a:r>
            <a:r>
              <a:rPr lang="it-IT" b="1" dirty="0"/>
              <a:t> </a:t>
            </a:r>
            <a:r>
              <a:rPr lang="it-IT" b="1" dirty="0" err="1"/>
              <a:t>evenly</a:t>
            </a:r>
            <a:r>
              <a:rPr lang="it-IT" b="1" dirty="0"/>
              <a:t> </a:t>
            </a:r>
            <a:r>
              <a:rPr lang="it-IT" b="1" dirty="0" err="1"/>
              <a:t>between</a:t>
            </a:r>
            <a:r>
              <a:rPr lang="it-IT" b="1" dirty="0"/>
              <a:t> </a:t>
            </a:r>
            <a:r>
              <a:rPr lang="it-IT" b="1" dirty="0" err="1"/>
              <a:t>initial</a:t>
            </a:r>
            <a:r>
              <a:rPr lang="it-IT" b="1" dirty="0"/>
              <a:t> and </a:t>
            </a:r>
            <a:r>
              <a:rPr lang="it-IT" b="1" dirty="0" err="1"/>
              <a:t>final</a:t>
            </a:r>
            <a:r>
              <a:rPr lang="it-IT" b="1" dirty="0"/>
              <a:t> </a:t>
            </a:r>
            <a:r>
              <a:rPr lang="it-IT" b="1" dirty="0" err="1"/>
              <a:t>measurements</a:t>
            </a: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0644C389-A5F6-40D2-93EF-DE2D15493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884" y="3672862"/>
            <a:ext cx="4176975" cy="1141007"/>
          </a:xfrm>
          <a:prstGeom prst="rect">
            <a:avLst/>
          </a:prstGeom>
        </p:spPr>
      </p:pic>
      <p:pic>
        <p:nvPicPr>
          <p:cNvPr id="6" name="Immagine 5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F588838D-68E7-4077-AC41-2DF58AB6C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429" y="2351598"/>
            <a:ext cx="3601883" cy="121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6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8536" y="-120560"/>
            <a:ext cx="8229600" cy="830317"/>
          </a:xfrm>
        </p:spPr>
        <p:txBody>
          <a:bodyPr/>
          <a:lstStyle/>
          <a:p>
            <a:r>
              <a:rPr lang="en-US" dirty="0"/>
              <a:t>3) symmetrizing for time-reversal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8676" y="1065297"/>
            <a:ext cx="8786648" cy="59593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Initial and final measurements reduce to partial measurements that evenly and without redundancy contribute to the selection, e. g.: </a:t>
            </a:r>
          </a:p>
          <a:p>
            <a:r>
              <a:rPr lang="en-US" dirty="0"/>
              <a:t>initial measurement  of    , reduced to that of     , selects 0 of 01; outcome propagated forward in time</a:t>
            </a:r>
          </a:p>
          <a:p>
            <a:r>
              <a:rPr lang="en-US" dirty="0"/>
              <a:t>final measurement  of     , reduced to that of     , selects 1 of 01; outcome propagated backward in time</a:t>
            </a:r>
          </a:p>
          <a:p>
            <a:pPr marL="0" indent="0">
              <a:buNone/>
            </a:pPr>
            <a:r>
              <a:rPr lang="en-US" dirty="0"/>
              <a:t>Performing the two propagations in a sequence time-symmetrizes the representation                     </a:t>
            </a:r>
          </a:p>
          <a:p>
            <a:r>
              <a:rPr lang="en-US" dirty="0"/>
              <a:t>Superposition of all the possible ways of sharing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598" y="3808551"/>
            <a:ext cx="372803" cy="52468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024" y="3826215"/>
            <a:ext cx="328406" cy="51231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992" y="2458673"/>
            <a:ext cx="294289" cy="492632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0984" y="2465636"/>
            <a:ext cx="396596" cy="51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08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bo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98" y="3375651"/>
            <a:ext cx="524264" cy="660490"/>
          </a:xfrm>
          <a:prstGeom prst="rect">
            <a:avLst/>
          </a:prstGeom>
        </p:spPr>
      </p:pic>
      <p:pic>
        <p:nvPicPr>
          <p:cNvPr id="7" name="Immagine 6" descr="ali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45119" y="6211344"/>
            <a:ext cx="537387" cy="646656"/>
          </a:xfrm>
          <a:prstGeom prst="rect">
            <a:avLst/>
          </a:prstGeom>
        </p:spPr>
      </p:pic>
      <p:pic>
        <p:nvPicPr>
          <p:cNvPr id="4" name="Immagine 3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8EE6A414-107E-41A4-BBC8-5458C94120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427" y="0"/>
            <a:ext cx="5956028" cy="3449437"/>
          </a:xfrm>
          <a:prstGeom prst="rect">
            <a:avLst/>
          </a:prstGeom>
        </p:spPr>
      </p:pic>
      <p:pic>
        <p:nvPicPr>
          <p:cNvPr id="9" name="Immagine 8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C4C94023-79D6-4E5B-A4DB-2F14C87307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900" y="4078408"/>
            <a:ext cx="7879635" cy="2090669"/>
          </a:xfrm>
          <a:prstGeom prst="rect">
            <a:avLst/>
          </a:prstGeom>
        </p:spPr>
      </p:pic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B6EEF8AF-EAD3-4967-898B-C0075F728853}"/>
              </a:ext>
            </a:extLst>
          </p:cNvPr>
          <p:cNvSpPr/>
          <p:nvPr/>
        </p:nvSpPr>
        <p:spPr>
          <a:xfrm>
            <a:off x="1024977" y="5412828"/>
            <a:ext cx="1827648" cy="977462"/>
          </a:xfrm>
          <a:custGeom>
            <a:avLst/>
            <a:gdLst>
              <a:gd name="connsiteX0" fmla="*/ 110140 w 1827648"/>
              <a:gd name="connsiteY0" fmla="*/ 851338 h 977462"/>
              <a:gd name="connsiteX1" fmla="*/ 99630 w 1827648"/>
              <a:gd name="connsiteY1" fmla="*/ 735724 h 977462"/>
              <a:gd name="connsiteX2" fmla="*/ 173202 w 1827648"/>
              <a:gd name="connsiteY2" fmla="*/ 746234 h 977462"/>
              <a:gd name="connsiteX3" fmla="*/ 173202 w 1827648"/>
              <a:gd name="connsiteY3" fmla="*/ 882869 h 977462"/>
              <a:gd name="connsiteX4" fmla="*/ 89120 w 1827648"/>
              <a:gd name="connsiteY4" fmla="*/ 861848 h 977462"/>
              <a:gd name="connsiteX5" fmla="*/ 68099 w 1827648"/>
              <a:gd name="connsiteY5" fmla="*/ 830317 h 977462"/>
              <a:gd name="connsiteX6" fmla="*/ 78609 w 1827648"/>
              <a:gd name="connsiteY6" fmla="*/ 756744 h 977462"/>
              <a:gd name="connsiteX7" fmla="*/ 110140 w 1827648"/>
              <a:gd name="connsiteY7" fmla="*/ 746234 h 977462"/>
              <a:gd name="connsiteX8" fmla="*/ 152182 w 1827648"/>
              <a:gd name="connsiteY8" fmla="*/ 735724 h 977462"/>
              <a:gd name="connsiteX9" fmla="*/ 162692 w 1827648"/>
              <a:gd name="connsiteY9" fmla="*/ 704193 h 977462"/>
              <a:gd name="connsiteX10" fmla="*/ 173202 w 1827648"/>
              <a:gd name="connsiteY10" fmla="*/ 609600 h 977462"/>
              <a:gd name="connsiteX11" fmla="*/ 204733 w 1827648"/>
              <a:gd name="connsiteY11" fmla="*/ 620110 h 977462"/>
              <a:gd name="connsiteX12" fmla="*/ 246775 w 1827648"/>
              <a:gd name="connsiteY12" fmla="*/ 630620 h 977462"/>
              <a:gd name="connsiteX13" fmla="*/ 278306 w 1827648"/>
              <a:gd name="connsiteY13" fmla="*/ 693682 h 977462"/>
              <a:gd name="connsiteX14" fmla="*/ 257285 w 1827648"/>
              <a:gd name="connsiteY14" fmla="*/ 725213 h 977462"/>
              <a:gd name="connsiteX15" fmla="*/ 173202 w 1827648"/>
              <a:gd name="connsiteY15" fmla="*/ 714703 h 977462"/>
              <a:gd name="connsiteX16" fmla="*/ 152182 w 1827648"/>
              <a:gd name="connsiteY16" fmla="*/ 662151 h 977462"/>
              <a:gd name="connsiteX17" fmla="*/ 36568 w 1827648"/>
              <a:gd name="connsiteY17" fmla="*/ 651641 h 977462"/>
              <a:gd name="connsiteX18" fmla="*/ 26057 w 1827648"/>
              <a:gd name="connsiteY18" fmla="*/ 441434 h 977462"/>
              <a:gd name="connsiteX19" fmla="*/ 68099 w 1827648"/>
              <a:gd name="connsiteY19" fmla="*/ 378372 h 977462"/>
              <a:gd name="connsiteX20" fmla="*/ 141671 w 1827648"/>
              <a:gd name="connsiteY20" fmla="*/ 357351 h 977462"/>
              <a:gd name="connsiteX21" fmla="*/ 162692 w 1827648"/>
              <a:gd name="connsiteY21" fmla="*/ 325820 h 977462"/>
              <a:gd name="connsiteX22" fmla="*/ 131161 w 1827648"/>
              <a:gd name="connsiteY22" fmla="*/ 262758 h 977462"/>
              <a:gd name="connsiteX23" fmla="*/ 141671 w 1827648"/>
              <a:gd name="connsiteY23" fmla="*/ 189186 h 977462"/>
              <a:gd name="connsiteX24" fmla="*/ 173202 w 1827648"/>
              <a:gd name="connsiteY24" fmla="*/ 178675 h 977462"/>
              <a:gd name="connsiteX25" fmla="*/ 309837 w 1827648"/>
              <a:gd name="connsiteY25" fmla="*/ 147144 h 977462"/>
              <a:gd name="connsiteX26" fmla="*/ 425451 w 1827648"/>
              <a:gd name="connsiteY26" fmla="*/ 157655 h 977462"/>
              <a:gd name="connsiteX27" fmla="*/ 435961 w 1827648"/>
              <a:gd name="connsiteY27" fmla="*/ 252248 h 977462"/>
              <a:gd name="connsiteX28" fmla="*/ 478002 w 1827648"/>
              <a:gd name="connsiteY28" fmla="*/ 189186 h 977462"/>
              <a:gd name="connsiteX29" fmla="*/ 509533 w 1827648"/>
              <a:gd name="connsiteY29" fmla="*/ 178675 h 977462"/>
              <a:gd name="connsiteX30" fmla="*/ 562085 w 1827648"/>
              <a:gd name="connsiteY30" fmla="*/ 136634 h 977462"/>
              <a:gd name="connsiteX31" fmla="*/ 593616 w 1827648"/>
              <a:gd name="connsiteY31" fmla="*/ 105103 h 977462"/>
              <a:gd name="connsiteX32" fmla="*/ 625147 w 1827648"/>
              <a:gd name="connsiteY32" fmla="*/ 84082 h 977462"/>
              <a:gd name="connsiteX33" fmla="*/ 719740 w 1827648"/>
              <a:gd name="connsiteY33" fmla="*/ 94593 h 977462"/>
              <a:gd name="connsiteX34" fmla="*/ 761782 w 1827648"/>
              <a:gd name="connsiteY34" fmla="*/ 168165 h 977462"/>
              <a:gd name="connsiteX35" fmla="*/ 782802 w 1827648"/>
              <a:gd name="connsiteY35" fmla="*/ 199696 h 977462"/>
              <a:gd name="connsiteX36" fmla="*/ 803823 w 1827648"/>
              <a:gd name="connsiteY36" fmla="*/ 241738 h 977462"/>
              <a:gd name="connsiteX37" fmla="*/ 856375 w 1827648"/>
              <a:gd name="connsiteY37" fmla="*/ 178675 h 977462"/>
              <a:gd name="connsiteX38" fmla="*/ 898416 w 1827648"/>
              <a:gd name="connsiteY38" fmla="*/ 147144 h 977462"/>
              <a:gd name="connsiteX39" fmla="*/ 993009 w 1827648"/>
              <a:gd name="connsiteY39" fmla="*/ 73572 h 977462"/>
              <a:gd name="connsiteX40" fmla="*/ 1066582 w 1827648"/>
              <a:gd name="connsiteY40" fmla="*/ 10510 h 977462"/>
              <a:gd name="connsiteX41" fmla="*/ 1098113 w 1827648"/>
              <a:gd name="connsiteY41" fmla="*/ 0 h 977462"/>
              <a:gd name="connsiteX42" fmla="*/ 1234747 w 1827648"/>
              <a:gd name="connsiteY42" fmla="*/ 10510 h 977462"/>
              <a:gd name="connsiteX43" fmla="*/ 1245257 w 1827648"/>
              <a:gd name="connsiteY43" fmla="*/ 42041 h 977462"/>
              <a:gd name="connsiteX44" fmla="*/ 1276789 w 1827648"/>
              <a:gd name="connsiteY44" fmla="*/ 94593 h 977462"/>
              <a:gd name="connsiteX45" fmla="*/ 1308320 w 1827648"/>
              <a:gd name="connsiteY45" fmla="*/ 157655 h 977462"/>
              <a:gd name="connsiteX46" fmla="*/ 1318830 w 1827648"/>
              <a:gd name="connsiteY46" fmla="*/ 199696 h 977462"/>
              <a:gd name="connsiteX47" fmla="*/ 1329340 w 1827648"/>
              <a:gd name="connsiteY47" fmla="*/ 231227 h 977462"/>
              <a:gd name="connsiteX48" fmla="*/ 1371382 w 1827648"/>
              <a:gd name="connsiteY48" fmla="*/ 220717 h 977462"/>
              <a:gd name="connsiteX49" fmla="*/ 1434444 w 1827648"/>
              <a:gd name="connsiteY49" fmla="*/ 199696 h 977462"/>
              <a:gd name="connsiteX50" fmla="*/ 1465975 w 1827648"/>
              <a:gd name="connsiteY50" fmla="*/ 189186 h 977462"/>
              <a:gd name="connsiteX51" fmla="*/ 1655161 w 1827648"/>
              <a:gd name="connsiteY51" fmla="*/ 168165 h 977462"/>
              <a:gd name="connsiteX52" fmla="*/ 1802306 w 1827648"/>
              <a:gd name="connsiteY52" fmla="*/ 178675 h 977462"/>
              <a:gd name="connsiteX53" fmla="*/ 1760264 w 1827648"/>
              <a:gd name="connsiteY53" fmla="*/ 493986 h 977462"/>
              <a:gd name="connsiteX54" fmla="*/ 1728733 w 1827648"/>
              <a:gd name="connsiteY54" fmla="*/ 515006 h 977462"/>
              <a:gd name="connsiteX55" fmla="*/ 1707713 w 1827648"/>
              <a:gd name="connsiteY55" fmla="*/ 546538 h 977462"/>
              <a:gd name="connsiteX56" fmla="*/ 1770775 w 1827648"/>
              <a:gd name="connsiteY56" fmla="*/ 567558 h 977462"/>
              <a:gd name="connsiteX57" fmla="*/ 1791795 w 1827648"/>
              <a:gd name="connsiteY57" fmla="*/ 599089 h 977462"/>
              <a:gd name="connsiteX58" fmla="*/ 1791795 w 1827648"/>
              <a:gd name="connsiteY58" fmla="*/ 830317 h 977462"/>
              <a:gd name="connsiteX59" fmla="*/ 1497506 w 1827648"/>
              <a:gd name="connsiteY59" fmla="*/ 840827 h 977462"/>
              <a:gd name="connsiteX60" fmla="*/ 1476485 w 1827648"/>
              <a:gd name="connsiteY60" fmla="*/ 872358 h 977462"/>
              <a:gd name="connsiteX61" fmla="*/ 1402913 w 1827648"/>
              <a:gd name="connsiteY61" fmla="*/ 924910 h 977462"/>
              <a:gd name="connsiteX62" fmla="*/ 1339851 w 1827648"/>
              <a:gd name="connsiteY62" fmla="*/ 966951 h 977462"/>
              <a:gd name="connsiteX63" fmla="*/ 1213726 w 1827648"/>
              <a:gd name="connsiteY63" fmla="*/ 956441 h 977462"/>
              <a:gd name="connsiteX64" fmla="*/ 1182195 w 1827648"/>
              <a:gd name="connsiteY64" fmla="*/ 882869 h 977462"/>
              <a:gd name="connsiteX65" fmla="*/ 1150664 w 1827648"/>
              <a:gd name="connsiteY65" fmla="*/ 851338 h 977462"/>
              <a:gd name="connsiteX66" fmla="*/ 1140154 w 1827648"/>
              <a:gd name="connsiteY66" fmla="*/ 798786 h 977462"/>
              <a:gd name="connsiteX67" fmla="*/ 1119133 w 1827648"/>
              <a:gd name="connsiteY67" fmla="*/ 830317 h 977462"/>
              <a:gd name="connsiteX68" fmla="*/ 1087602 w 1827648"/>
              <a:gd name="connsiteY68" fmla="*/ 861848 h 977462"/>
              <a:gd name="connsiteX69" fmla="*/ 1077092 w 1827648"/>
              <a:gd name="connsiteY69" fmla="*/ 893379 h 977462"/>
              <a:gd name="connsiteX70" fmla="*/ 1056071 w 1827648"/>
              <a:gd name="connsiteY70" fmla="*/ 935420 h 977462"/>
              <a:gd name="connsiteX71" fmla="*/ 1045561 w 1827648"/>
              <a:gd name="connsiteY71" fmla="*/ 977462 h 977462"/>
              <a:gd name="connsiteX72" fmla="*/ 803823 w 1827648"/>
              <a:gd name="connsiteY72" fmla="*/ 966951 h 977462"/>
              <a:gd name="connsiteX73" fmla="*/ 793313 w 1827648"/>
              <a:gd name="connsiteY73" fmla="*/ 924910 h 977462"/>
              <a:gd name="connsiteX74" fmla="*/ 772292 w 1827648"/>
              <a:gd name="connsiteY74" fmla="*/ 861848 h 977462"/>
              <a:gd name="connsiteX75" fmla="*/ 761782 w 1827648"/>
              <a:gd name="connsiteY75" fmla="*/ 830317 h 977462"/>
              <a:gd name="connsiteX76" fmla="*/ 740761 w 1827648"/>
              <a:gd name="connsiteY76" fmla="*/ 893379 h 977462"/>
              <a:gd name="connsiteX77" fmla="*/ 698720 w 1827648"/>
              <a:gd name="connsiteY77" fmla="*/ 945931 h 977462"/>
              <a:gd name="connsiteX78" fmla="*/ 656678 w 1827648"/>
              <a:gd name="connsiteY78" fmla="*/ 956441 h 977462"/>
              <a:gd name="connsiteX79" fmla="*/ 467492 w 1827648"/>
              <a:gd name="connsiteY79" fmla="*/ 914400 h 977462"/>
              <a:gd name="connsiteX80" fmla="*/ 446471 w 1827648"/>
              <a:gd name="connsiteY80" fmla="*/ 882869 h 977462"/>
              <a:gd name="connsiteX81" fmla="*/ 435961 w 1827648"/>
              <a:gd name="connsiteY81" fmla="*/ 830317 h 977462"/>
              <a:gd name="connsiteX82" fmla="*/ 372899 w 1827648"/>
              <a:gd name="connsiteY82" fmla="*/ 861848 h 977462"/>
              <a:gd name="connsiteX83" fmla="*/ 288816 w 1827648"/>
              <a:gd name="connsiteY83" fmla="*/ 830317 h 977462"/>
              <a:gd name="connsiteX84" fmla="*/ 267795 w 1827648"/>
              <a:gd name="connsiteY84" fmla="*/ 798786 h 977462"/>
              <a:gd name="connsiteX85" fmla="*/ 257285 w 1827648"/>
              <a:gd name="connsiteY85" fmla="*/ 767255 h 977462"/>
              <a:gd name="connsiteX86" fmla="*/ 246775 w 1827648"/>
              <a:gd name="connsiteY86" fmla="*/ 714703 h 977462"/>
              <a:gd name="connsiteX87" fmla="*/ 204733 w 1827648"/>
              <a:gd name="connsiteY87" fmla="*/ 704193 h 977462"/>
              <a:gd name="connsiteX88" fmla="*/ 194223 w 1827648"/>
              <a:gd name="connsiteY88" fmla="*/ 683172 h 97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827648" h="977462">
                <a:moveTo>
                  <a:pt x="110140" y="851338"/>
                </a:moveTo>
                <a:cubicBezTo>
                  <a:pt x="101933" y="830819"/>
                  <a:pt x="62607" y="758864"/>
                  <a:pt x="99630" y="735724"/>
                </a:cubicBezTo>
                <a:cubicBezTo>
                  <a:pt x="120637" y="722594"/>
                  <a:pt x="148678" y="742731"/>
                  <a:pt x="173202" y="746234"/>
                </a:cubicBezTo>
                <a:cubicBezTo>
                  <a:pt x="187945" y="790462"/>
                  <a:pt x="206751" y="832545"/>
                  <a:pt x="173202" y="882869"/>
                </a:cubicBezTo>
                <a:cubicBezTo>
                  <a:pt x="168591" y="889786"/>
                  <a:pt x="101130" y="865851"/>
                  <a:pt x="89120" y="861848"/>
                </a:cubicBezTo>
                <a:cubicBezTo>
                  <a:pt x="82113" y="851338"/>
                  <a:pt x="69356" y="842886"/>
                  <a:pt x="68099" y="830317"/>
                </a:cubicBezTo>
                <a:cubicBezTo>
                  <a:pt x="65634" y="805667"/>
                  <a:pt x="67530" y="778902"/>
                  <a:pt x="78609" y="756744"/>
                </a:cubicBezTo>
                <a:cubicBezTo>
                  <a:pt x="83564" y="746835"/>
                  <a:pt x="99487" y="749277"/>
                  <a:pt x="110140" y="746234"/>
                </a:cubicBezTo>
                <a:cubicBezTo>
                  <a:pt x="124030" y="742266"/>
                  <a:pt x="138168" y="739227"/>
                  <a:pt x="152182" y="735724"/>
                </a:cubicBezTo>
                <a:cubicBezTo>
                  <a:pt x="155685" y="725214"/>
                  <a:pt x="160871" y="715121"/>
                  <a:pt x="162692" y="704193"/>
                </a:cubicBezTo>
                <a:cubicBezTo>
                  <a:pt x="167907" y="672900"/>
                  <a:pt x="159014" y="637976"/>
                  <a:pt x="173202" y="609600"/>
                </a:cubicBezTo>
                <a:cubicBezTo>
                  <a:pt x="178157" y="599691"/>
                  <a:pt x="194080" y="617067"/>
                  <a:pt x="204733" y="620110"/>
                </a:cubicBezTo>
                <a:cubicBezTo>
                  <a:pt x="218623" y="624078"/>
                  <a:pt x="232761" y="627117"/>
                  <a:pt x="246775" y="630620"/>
                </a:cubicBezTo>
                <a:cubicBezTo>
                  <a:pt x="254094" y="641599"/>
                  <a:pt x="281207" y="676278"/>
                  <a:pt x="278306" y="693682"/>
                </a:cubicBezTo>
                <a:cubicBezTo>
                  <a:pt x="276229" y="706142"/>
                  <a:pt x="264292" y="714703"/>
                  <a:pt x="257285" y="725213"/>
                </a:cubicBezTo>
                <a:cubicBezTo>
                  <a:pt x="229257" y="721710"/>
                  <a:pt x="197423" y="729235"/>
                  <a:pt x="173202" y="714703"/>
                </a:cubicBezTo>
                <a:cubicBezTo>
                  <a:pt x="157024" y="704996"/>
                  <a:pt x="169312" y="670057"/>
                  <a:pt x="152182" y="662151"/>
                </a:cubicBezTo>
                <a:cubicBezTo>
                  <a:pt x="117047" y="645935"/>
                  <a:pt x="75106" y="655144"/>
                  <a:pt x="36568" y="651641"/>
                </a:cubicBezTo>
                <a:cubicBezTo>
                  <a:pt x="-12705" y="577733"/>
                  <a:pt x="-8068" y="598410"/>
                  <a:pt x="26057" y="441434"/>
                </a:cubicBezTo>
                <a:cubicBezTo>
                  <a:pt x="31424" y="416747"/>
                  <a:pt x="44132" y="386361"/>
                  <a:pt x="68099" y="378372"/>
                </a:cubicBezTo>
                <a:cubicBezTo>
                  <a:pt x="113334" y="363294"/>
                  <a:pt x="88882" y="370549"/>
                  <a:pt x="141671" y="357351"/>
                </a:cubicBezTo>
                <a:cubicBezTo>
                  <a:pt x="148678" y="346841"/>
                  <a:pt x="160615" y="338280"/>
                  <a:pt x="162692" y="325820"/>
                </a:cubicBezTo>
                <a:cubicBezTo>
                  <a:pt x="165593" y="308413"/>
                  <a:pt x="138482" y="273739"/>
                  <a:pt x="131161" y="262758"/>
                </a:cubicBezTo>
                <a:cubicBezTo>
                  <a:pt x="134664" y="238234"/>
                  <a:pt x="130592" y="211344"/>
                  <a:pt x="141671" y="189186"/>
                </a:cubicBezTo>
                <a:cubicBezTo>
                  <a:pt x="146626" y="179277"/>
                  <a:pt x="163293" y="183630"/>
                  <a:pt x="173202" y="178675"/>
                </a:cubicBezTo>
                <a:cubicBezTo>
                  <a:pt x="259371" y="135590"/>
                  <a:pt x="121527" y="165976"/>
                  <a:pt x="309837" y="147144"/>
                </a:cubicBezTo>
                <a:cubicBezTo>
                  <a:pt x="348375" y="150648"/>
                  <a:pt x="395723" y="132882"/>
                  <a:pt x="425451" y="157655"/>
                </a:cubicBezTo>
                <a:cubicBezTo>
                  <a:pt x="449823" y="177965"/>
                  <a:pt x="408757" y="235925"/>
                  <a:pt x="435961" y="252248"/>
                </a:cubicBezTo>
                <a:cubicBezTo>
                  <a:pt x="457624" y="265246"/>
                  <a:pt x="454035" y="197176"/>
                  <a:pt x="478002" y="189186"/>
                </a:cubicBezTo>
                <a:lnTo>
                  <a:pt x="509533" y="178675"/>
                </a:lnTo>
                <a:cubicBezTo>
                  <a:pt x="529971" y="117364"/>
                  <a:pt x="502308" y="170792"/>
                  <a:pt x="562085" y="136634"/>
                </a:cubicBezTo>
                <a:cubicBezTo>
                  <a:pt x="574990" y="129259"/>
                  <a:pt x="582197" y="114619"/>
                  <a:pt x="593616" y="105103"/>
                </a:cubicBezTo>
                <a:cubicBezTo>
                  <a:pt x="603320" y="97016"/>
                  <a:pt x="614637" y="91089"/>
                  <a:pt x="625147" y="84082"/>
                </a:cubicBezTo>
                <a:cubicBezTo>
                  <a:pt x="656678" y="87586"/>
                  <a:pt x="689643" y="84561"/>
                  <a:pt x="719740" y="94593"/>
                </a:cubicBezTo>
                <a:cubicBezTo>
                  <a:pt x="759673" y="107904"/>
                  <a:pt x="749427" y="139337"/>
                  <a:pt x="761782" y="168165"/>
                </a:cubicBezTo>
                <a:cubicBezTo>
                  <a:pt x="766758" y="179775"/>
                  <a:pt x="776535" y="188729"/>
                  <a:pt x="782802" y="199696"/>
                </a:cubicBezTo>
                <a:cubicBezTo>
                  <a:pt x="790575" y="213300"/>
                  <a:pt x="796816" y="227724"/>
                  <a:pt x="803823" y="241738"/>
                </a:cubicBezTo>
                <a:cubicBezTo>
                  <a:pt x="825448" y="209301"/>
                  <a:pt x="824903" y="205651"/>
                  <a:pt x="856375" y="178675"/>
                </a:cubicBezTo>
                <a:cubicBezTo>
                  <a:pt x="869675" y="167275"/>
                  <a:pt x="885396" y="158862"/>
                  <a:pt x="898416" y="147144"/>
                </a:cubicBezTo>
                <a:cubicBezTo>
                  <a:pt x="981822" y="72078"/>
                  <a:pt x="928613" y="95037"/>
                  <a:pt x="993009" y="73572"/>
                </a:cubicBezTo>
                <a:cubicBezTo>
                  <a:pt x="1017859" y="48722"/>
                  <a:pt x="1035120" y="28488"/>
                  <a:pt x="1066582" y="10510"/>
                </a:cubicBezTo>
                <a:cubicBezTo>
                  <a:pt x="1076201" y="5013"/>
                  <a:pt x="1087603" y="3503"/>
                  <a:pt x="1098113" y="0"/>
                </a:cubicBezTo>
                <a:cubicBezTo>
                  <a:pt x="1143658" y="3503"/>
                  <a:pt x="1190825" y="-2039"/>
                  <a:pt x="1234747" y="10510"/>
                </a:cubicBezTo>
                <a:cubicBezTo>
                  <a:pt x="1245400" y="13554"/>
                  <a:pt x="1240302" y="32132"/>
                  <a:pt x="1245257" y="42041"/>
                </a:cubicBezTo>
                <a:cubicBezTo>
                  <a:pt x="1254393" y="60313"/>
                  <a:pt x="1267653" y="76321"/>
                  <a:pt x="1276789" y="94593"/>
                </a:cubicBezTo>
                <a:cubicBezTo>
                  <a:pt x="1320306" y="181626"/>
                  <a:pt x="1248074" y="67288"/>
                  <a:pt x="1308320" y="157655"/>
                </a:cubicBezTo>
                <a:cubicBezTo>
                  <a:pt x="1311823" y="171669"/>
                  <a:pt x="1314862" y="185807"/>
                  <a:pt x="1318830" y="199696"/>
                </a:cubicBezTo>
                <a:cubicBezTo>
                  <a:pt x="1321874" y="210349"/>
                  <a:pt x="1319054" y="227112"/>
                  <a:pt x="1329340" y="231227"/>
                </a:cubicBezTo>
                <a:cubicBezTo>
                  <a:pt x="1342752" y="236592"/>
                  <a:pt x="1357546" y="224868"/>
                  <a:pt x="1371382" y="220717"/>
                </a:cubicBezTo>
                <a:cubicBezTo>
                  <a:pt x="1392605" y="214350"/>
                  <a:pt x="1413423" y="206703"/>
                  <a:pt x="1434444" y="199696"/>
                </a:cubicBezTo>
                <a:lnTo>
                  <a:pt x="1465975" y="189186"/>
                </a:lnTo>
                <a:cubicBezTo>
                  <a:pt x="1547476" y="162019"/>
                  <a:pt x="1486429" y="179413"/>
                  <a:pt x="1655161" y="168165"/>
                </a:cubicBezTo>
                <a:cubicBezTo>
                  <a:pt x="1704209" y="171668"/>
                  <a:pt x="1780974" y="134370"/>
                  <a:pt x="1802306" y="178675"/>
                </a:cubicBezTo>
                <a:cubicBezTo>
                  <a:pt x="1844561" y="266435"/>
                  <a:pt x="1836219" y="418031"/>
                  <a:pt x="1760264" y="493986"/>
                </a:cubicBezTo>
                <a:cubicBezTo>
                  <a:pt x="1751332" y="502918"/>
                  <a:pt x="1739243" y="507999"/>
                  <a:pt x="1728733" y="515006"/>
                </a:cubicBezTo>
                <a:cubicBezTo>
                  <a:pt x="1721726" y="525517"/>
                  <a:pt x="1699822" y="536674"/>
                  <a:pt x="1707713" y="546538"/>
                </a:cubicBezTo>
                <a:cubicBezTo>
                  <a:pt x="1721555" y="563840"/>
                  <a:pt x="1770775" y="567558"/>
                  <a:pt x="1770775" y="567558"/>
                </a:cubicBezTo>
                <a:cubicBezTo>
                  <a:pt x="1777782" y="578068"/>
                  <a:pt x="1786146" y="587791"/>
                  <a:pt x="1791795" y="599089"/>
                </a:cubicBezTo>
                <a:cubicBezTo>
                  <a:pt x="1822578" y="660656"/>
                  <a:pt x="1807749" y="819314"/>
                  <a:pt x="1791795" y="830317"/>
                </a:cubicBezTo>
                <a:cubicBezTo>
                  <a:pt x="1710989" y="886045"/>
                  <a:pt x="1595602" y="837324"/>
                  <a:pt x="1497506" y="840827"/>
                </a:cubicBezTo>
                <a:cubicBezTo>
                  <a:pt x="1490499" y="851337"/>
                  <a:pt x="1485417" y="863426"/>
                  <a:pt x="1476485" y="872358"/>
                </a:cubicBezTo>
                <a:cubicBezTo>
                  <a:pt x="1438622" y="910221"/>
                  <a:pt x="1438719" y="895071"/>
                  <a:pt x="1402913" y="924910"/>
                </a:cubicBezTo>
                <a:cubicBezTo>
                  <a:pt x="1350427" y="968648"/>
                  <a:pt x="1395263" y="948481"/>
                  <a:pt x="1339851" y="966951"/>
                </a:cubicBezTo>
                <a:cubicBezTo>
                  <a:pt x="1297809" y="963448"/>
                  <a:pt x="1253456" y="970630"/>
                  <a:pt x="1213726" y="956441"/>
                </a:cubicBezTo>
                <a:cubicBezTo>
                  <a:pt x="1196388" y="950249"/>
                  <a:pt x="1191554" y="896907"/>
                  <a:pt x="1182195" y="882869"/>
                </a:cubicBezTo>
                <a:cubicBezTo>
                  <a:pt x="1173950" y="870502"/>
                  <a:pt x="1161174" y="861848"/>
                  <a:pt x="1150664" y="851338"/>
                </a:cubicBezTo>
                <a:cubicBezTo>
                  <a:pt x="1147161" y="833821"/>
                  <a:pt x="1155018" y="808695"/>
                  <a:pt x="1140154" y="798786"/>
                </a:cubicBezTo>
                <a:cubicBezTo>
                  <a:pt x="1129644" y="791779"/>
                  <a:pt x="1127220" y="820613"/>
                  <a:pt x="1119133" y="830317"/>
                </a:cubicBezTo>
                <a:cubicBezTo>
                  <a:pt x="1109617" y="841736"/>
                  <a:pt x="1098112" y="851338"/>
                  <a:pt x="1087602" y="861848"/>
                </a:cubicBezTo>
                <a:cubicBezTo>
                  <a:pt x="1084099" y="872358"/>
                  <a:pt x="1081456" y="883196"/>
                  <a:pt x="1077092" y="893379"/>
                </a:cubicBezTo>
                <a:cubicBezTo>
                  <a:pt x="1070920" y="907780"/>
                  <a:pt x="1061572" y="920750"/>
                  <a:pt x="1056071" y="935420"/>
                </a:cubicBezTo>
                <a:cubicBezTo>
                  <a:pt x="1050999" y="948946"/>
                  <a:pt x="1049064" y="963448"/>
                  <a:pt x="1045561" y="977462"/>
                </a:cubicBezTo>
                <a:lnTo>
                  <a:pt x="803823" y="966951"/>
                </a:lnTo>
                <a:cubicBezTo>
                  <a:pt x="789682" y="964005"/>
                  <a:pt x="797464" y="938746"/>
                  <a:pt x="793313" y="924910"/>
                </a:cubicBezTo>
                <a:cubicBezTo>
                  <a:pt x="786946" y="903687"/>
                  <a:pt x="779299" y="882869"/>
                  <a:pt x="772292" y="861848"/>
                </a:cubicBezTo>
                <a:lnTo>
                  <a:pt x="761782" y="830317"/>
                </a:lnTo>
                <a:lnTo>
                  <a:pt x="740761" y="893379"/>
                </a:lnTo>
                <a:cubicBezTo>
                  <a:pt x="729565" y="926966"/>
                  <a:pt x="735696" y="930084"/>
                  <a:pt x="698720" y="945931"/>
                </a:cubicBezTo>
                <a:cubicBezTo>
                  <a:pt x="685443" y="951621"/>
                  <a:pt x="670692" y="952938"/>
                  <a:pt x="656678" y="956441"/>
                </a:cubicBezTo>
                <a:cubicBezTo>
                  <a:pt x="385440" y="940486"/>
                  <a:pt x="512003" y="1003421"/>
                  <a:pt x="467492" y="914400"/>
                </a:cubicBezTo>
                <a:cubicBezTo>
                  <a:pt x="461843" y="903102"/>
                  <a:pt x="453478" y="893379"/>
                  <a:pt x="446471" y="882869"/>
                </a:cubicBezTo>
                <a:cubicBezTo>
                  <a:pt x="442968" y="865352"/>
                  <a:pt x="448593" y="842949"/>
                  <a:pt x="435961" y="830317"/>
                </a:cubicBezTo>
                <a:cubicBezTo>
                  <a:pt x="427258" y="821613"/>
                  <a:pt x="373957" y="861143"/>
                  <a:pt x="372899" y="861848"/>
                </a:cubicBezTo>
                <a:cubicBezTo>
                  <a:pt x="344611" y="854776"/>
                  <a:pt x="312372" y="849947"/>
                  <a:pt x="288816" y="830317"/>
                </a:cubicBezTo>
                <a:cubicBezTo>
                  <a:pt x="279112" y="822230"/>
                  <a:pt x="274802" y="809296"/>
                  <a:pt x="267795" y="798786"/>
                </a:cubicBezTo>
                <a:cubicBezTo>
                  <a:pt x="264292" y="788276"/>
                  <a:pt x="259972" y="778003"/>
                  <a:pt x="257285" y="767255"/>
                </a:cubicBezTo>
                <a:cubicBezTo>
                  <a:pt x="252952" y="749924"/>
                  <a:pt x="258211" y="728427"/>
                  <a:pt x="246775" y="714703"/>
                </a:cubicBezTo>
                <a:cubicBezTo>
                  <a:pt x="237527" y="703606"/>
                  <a:pt x="217120" y="711625"/>
                  <a:pt x="204733" y="704193"/>
                </a:cubicBezTo>
                <a:cubicBezTo>
                  <a:pt x="198015" y="700162"/>
                  <a:pt x="197726" y="690179"/>
                  <a:pt x="194223" y="683172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66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1600"/>
            <a:ext cx="8229600" cy="570039"/>
          </a:xfrm>
        </p:spPr>
        <p:txBody>
          <a:bodyPr>
            <a:normAutofit fontScale="90000"/>
          </a:bodyPr>
          <a:lstStyle/>
          <a:p>
            <a:r>
              <a:rPr lang="it-IT" dirty="0"/>
              <a:t>Advanced knowledge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0" y="933377"/>
                <a:ext cx="9144000" cy="593308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r>
                  <a:rPr lang="it-IT" dirty="0" err="1"/>
                  <a:t>Computational</a:t>
                </a:r>
                <a:r>
                  <a:rPr lang="it-IT" dirty="0"/>
                  <a:t> </a:t>
                </a:r>
                <a:r>
                  <a:rPr lang="it-IT" dirty="0" err="1"/>
                  <a:t>complexity</a:t>
                </a:r>
                <a:r>
                  <a:rPr lang="it-IT" dirty="0"/>
                  <a:t> of the </a:t>
                </a:r>
                <a:r>
                  <a:rPr lang="it-IT" dirty="0" err="1"/>
                  <a:t>problem</a:t>
                </a:r>
                <a:r>
                  <a:rPr lang="it-IT" dirty="0"/>
                  <a:t>: </a:t>
                </a:r>
                <a:r>
                  <a:rPr lang="it-IT" dirty="0" err="1"/>
                  <a:t>reduced</a:t>
                </a:r>
                <a:r>
                  <a:rPr lang="it-IT" dirty="0"/>
                  <a:t> to </a:t>
                </a:r>
                <a:r>
                  <a:rPr lang="it-IT" dirty="0" err="1"/>
                  <a:t>finding</a:t>
                </a:r>
                <a:r>
                  <a:rPr lang="it-IT" dirty="0"/>
                  <a:t> a </a:t>
                </a:r>
                <a:r>
                  <a:rPr lang="it-IT" dirty="0" err="1"/>
                  <a:t>ball</a:t>
                </a:r>
                <a:r>
                  <a:rPr lang="it-IT" dirty="0"/>
                  <a:t> </a:t>
                </a:r>
                <a:r>
                  <a:rPr lang="it-IT" dirty="0" err="1"/>
                  <a:t>hidden</a:t>
                </a:r>
                <a:r>
                  <a:rPr lang="it-IT" dirty="0"/>
                  <a:t> in one of </a:t>
                </a:r>
                <a:r>
                  <a:rPr lang="it-IT" dirty="0" err="1"/>
                  <a:t>two</a:t>
                </a:r>
                <a:r>
                  <a:rPr lang="it-IT" dirty="0"/>
                  <a:t> </a:t>
                </a:r>
                <a:r>
                  <a:rPr lang="it-IT" dirty="0" err="1"/>
                  <a:t>drawers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01,11</m:t>
                        </m:r>
                      </m:e>
                    </m:d>
                  </m:oMath>
                </a14:m>
                <a:endParaRPr lang="it-IT" dirty="0"/>
              </a:p>
              <a:p>
                <a:r>
                  <a:rPr lang="it-IT" dirty="0"/>
                  <a:t>Solving the </a:t>
                </a:r>
                <a:r>
                  <a:rPr lang="it-IT" dirty="0" err="1"/>
                  <a:t>reduced</a:t>
                </a:r>
                <a:r>
                  <a:rPr lang="it-IT" dirty="0"/>
                  <a:t> </a:t>
                </a:r>
                <a:r>
                  <a:rPr lang="it-IT" dirty="0" err="1"/>
                  <a:t>problem</a:t>
                </a:r>
                <a:r>
                  <a:rPr lang="it-IT" dirty="0"/>
                  <a:t> </a:t>
                </a:r>
                <a:r>
                  <a:rPr lang="it-IT" dirty="0" err="1"/>
                  <a:t>classically</a:t>
                </a:r>
                <a:r>
                  <a:rPr lang="it-IT" dirty="0"/>
                  <a:t> </a:t>
                </a:r>
                <a:r>
                  <a:rPr lang="it-IT" dirty="0" err="1"/>
                  <a:t>requires</a:t>
                </a:r>
                <a:r>
                  <a:rPr lang="it-IT" dirty="0"/>
                  <a:t> just one </a:t>
                </a:r>
                <a:r>
                  <a:rPr lang="it-IT" dirty="0" err="1"/>
                  <a:t>function</a:t>
                </a:r>
                <a:r>
                  <a:rPr lang="it-IT" dirty="0"/>
                  <a:t> </a:t>
                </a:r>
                <a:r>
                  <a:rPr lang="it-IT" dirty="0" err="1"/>
                  <a:t>evaluation</a:t>
                </a:r>
                <a:r>
                  <a:rPr lang="it-IT" dirty="0"/>
                  <a:t>, a fortiori </a:t>
                </a:r>
                <a:r>
                  <a:rPr lang="it-IT" dirty="0" err="1"/>
                  <a:t>quantumly</a:t>
                </a:r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33377"/>
                <a:ext cx="9144000" cy="5933089"/>
              </a:xfrm>
              <a:blipFill>
                <a:blip r:embed="rId3"/>
                <a:stretch>
                  <a:fillRect l="-1533" r="-2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FC42E7E2-6603-4D3A-954D-58CCF4CBD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540" y="3085507"/>
            <a:ext cx="5708878" cy="5582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5769C6A-F6AD-4D93-A5F4-C6B60A9B5B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8033" y="817213"/>
            <a:ext cx="5664491" cy="2057506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B341FCB-1BC8-4FFA-A7F1-30B6179F5BEE}"/>
              </a:ext>
            </a:extLst>
          </p:cNvPr>
          <p:cNvSpPr/>
          <p:nvPr/>
        </p:nvSpPr>
        <p:spPr>
          <a:xfrm>
            <a:off x="3914027" y="2372620"/>
            <a:ext cx="233744" cy="7177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537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19F312-3FF5-4F7A-83D3-5225F3761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012"/>
            <a:ext cx="8229600" cy="922492"/>
          </a:xfrm>
        </p:spPr>
        <p:txBody>
          <a:bodyPr/>
          <a:lstStyle/>
          <a:p>
            <a:r>
              <a:rPr lang="en-US" dirty="0"/>
              <a:t>Reduced problem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1AD44C-156F-42A5-872B-7D0FAA945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5186"/>
            <a:ext cx="9144000" cy="5522814"/>
          </a:xfrm>
        </p:spPr>
        <p:txBody>
          <a:bodyPr>
            <a:normAutofit/>
          </a:bodyPr>
          <a:lstStyle/>
          <a:p>
            <a:r>
              <a:rPr lang="it-IT" b="1" dirty="0"/>
              <a:t>Oracle </a:t>
            </a:r>
            <a:r>
              <a:rPr lang="it-IT" b="1" dirty="0" err="1"/>
              <a:t>problem</a:t>
            </a:r>
            <a:r>
              <a:rPr lang="it-IT" b="1" dirty="0"/>
              <a:t> can </a:t>
            </a:r>
            <a:r>
              <a:rPr lang="it-IT" b="1" dirty="0" err="1"/>
              <a:t>always</a:t>
            </a:r>
            <a:r>
              <a:rPr lang="it-IT" b="1" dirty="0"/>
              <a:t> be </a:t>
            </a:r>
            <a:r>
              <a:rPr lang="it-IT" b="1" dirty="0" err="1"/>
              <a:t>solved</a:t>
            </a:r>
            <a:r>
              <a:rPr lang="it-IT" b="1" dirty="0"/>
              <a:t> </a:t>
            </a:r>
            <a:r>
              <a:rPr lang="it-IT" b="1" dirty="0" err="1"/>
              <a:t>quantumly</a:t>
            </a:r>
            <a:r>
              <a:rPr lang="it-IT" b="1" dirty="0"/>
              <a:t> with the </a:t>
            </a:r>
            <a:r>
              <a:rPr lang="it-IT" b="1" dirty="0" err="1"/>
              <a:t>number</a:t>
            </a:r>
            <a:r>
              <a:rPr lang="it-IT" b="1" dirty="0"/>
              <a:t> of </a:t>
            </a:r>
            <a:r>
              <a:rPr lang="it-IT" b="1" dirty="0" err="1"/>
              <a:t>function</a:t>
            </a:r>
            <a:r>
              <a:rPr lang="it-IT" b="1" dirty="0"/>
              <a:t> </a:t>
            </a:r>
            <a:r>
              <a:rPr lang="it-IT" b="1" dirty="0" err="1"/>
              <a:t>evaluations</a:t>
            </a:r>
            <a:r>
              <a:rPr lang="it-IT" b="1" dirty="0"/>
              <a:t> </a:t>
            </a:r>
            <a:r>
              <a:rPr lang="it-IT" b="1" dirty="0" err="1"/>
              <a:t>required</a:t>
            </a:r>
            <a:r>
              <a:rPr lang="it-IT" b="1" dirty="0"/>
              <a:t> to solve </a:t>
            </a:r>
            <a:r>
              <a:rPr lang="it-IT" b="1" dirty="0" err="1"/>
              <a:t>its</a:t>
            </a:r>
            <a:r>
              <a:rPr lang="it-IT" b="1" dirty="0"/>
              <a:t> </a:t>
            </a:r>
            <a:r>
              <a:rPr lang="it-IT" b="1" dirty="0" err="1"/>
              <a:t>reduced</a:t>
            </a:r>
            <a:r>
              <a:rPr lang="it-IT" b="1" dirty="0"/>
              <a:t> </a:t>
            </a:r>
            <a:r>
              <a:rPr lang="it-IT" b="1" dirty="0" err="1"/>
              <a:t>problem</a:t>
            </a:r>
            <a:r>
              <a:rPr lang="it-IT" b="1" dirty="0"/>
              <a:t> </a:t>
            </a:r>
            <a:r>
              <a:rPr lang="it-IT" b="1" dirty="0" err="1"/>
              <a:t>classically</a:t>
            </a:r>
            <a:endParaRPr lang="it-IT" b="1" dirty="0"/>
          </a:p>
          <a:p>
            <a:r>
              <a:rPr lang="it-IT" b="1" dirty="0" err="1"/>
              <a:t>Reduced</a:t>
            </a:r>
            <a:r>
              <a:rPr lang="it-IT" b="1" dirty="0"/>
              <a:t> </a:t>
            </a:r>
            <a:r>
              <a:rPr lang="it-IT" b="1" dirty="0" err="1"/>
              <a:t>problem</a:t>
            </a:r>
            <a:r>
              <a:rPr lang="it-IT" b="1" dirty="0"/>
              <a:t>: </a:t>
            </a:r>
            <a:r>
              <a:rPr lang="it-IT" b="1" dirty="0" err="1"/>
              <a:t>original</a:t>
            </a:r>
            <a:r>
              <a:rPr lang="it-IT" b="1" dirty="0"/>
              <a:t> one </a:t>
            </a:r>
            <a:r>
              <a:rPr lang="it-IT" b="1" dirty="0" err="1"/>
              <a:t>but</a:t>
            </a:r>
            <a:r>
              <a:rPr lang="it-IT" b="1" dirty="0"/>
              <a:t> for the </a:t>
            </a:r>
            <a:r>
              <a:rPr lang="it-IT" b="1" dirty="0" err="1"/>
              <a:t>fact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the </a:t>
            </a:r>
            <a:r>
              <a:rPr lang="it-IT" b="1" dirty="0" err="1"/>
              <a:t>problem</a:t>
            </a:r>
            <a:r>
              <a:rPr lang="it-IT" b="1" dirty="0"/>
              <a:t> solver </a:t>
            </a:r>
            <a:r>
              <a:rPr lang="it-IT" b="1" dirty="0" err="1"/>
              <a:t>knows</a:t>
            </a:r>
            <a:r>
              <a:rPr lang="it-IT" b="1" dirty="0"/>
              <a:t> in </a:t>
            </a:r>
            <a:r>
              <a:rPr lang="it-IT" b="1" dirty="0" err="1"/>
              <a:t>advance</a:t>
            </a:r>
            <a:r>
              <a:rPr lang="it-IT" b="1" dirty="0"/>
              <a:t> a part of the </a:t>
            </a:r>
            <a:r>
              <a:rPr lang="it-IT" b="1" dirty="0" err="1"/>
              <a:t>problem</a:t>
            </a:r>
            <a:r>
              <a:rPr lang="it-IT" b="1" dirty="0"/>
              <a:t> setting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corresponds</a:t>
            </a:r>
            <a:r>
              <a:rPr lang="it-IT" b="1" dirty="0"/>
              <a:t> to </a:t>
            </a:r>
            <a:r>
              <a:rPr lang="it-IT" b="1" dirty="0" err="1"/>
              <a:t>half</a:t>
            </a:r>
            <a:r>
              <a:rPr lang="it-IT" b="1" dirty="0"/>
              <a:t> </a:t>
            </a:r>
            <a:r>
              <a:rPr lang="it-IT" b="1" dirty="0" err="1"/>
              <a:t>solution</a:t>
            </a:r>
            <a:endParaRPr lang="it-IT" b="1" dirty="0"/>
          </a:p>
          <a:p>
            <a:r>
              <a:rPr lang="it-IT" b="1" dirty="0" err="1"/>
              <a:t>Found</a:t>
            </a:r>
            <a:r>
              <a:rPr lang="it-IT" b="1" dirty="0"/>
              <a:t> an </a:t>
            </a:r>
            <a:r>
              <a:rPr lang="it-IT" b="1" dirty="0" err="1"/>
              <a:t>upper</a:t>
            </a:r>
            <a:r>
              <a:rPr lang="it-IT" b="1" dirty="0"/>
              <a:t> </a:t>
            </a:r>
            <a:r>
              <a:rPr lang="it-IT" b="1" dirty="0" err="1"/>
              <a:t>bound</a:t>
            </a:r>
            <a:r>
              <a:rPr lang="it-IT" b="1" dirty="0"/>
              <a:t> to the quantum </a:t>
            </a:r>
            <a:r>
              <a:rPr lang="it-IT" b="1" dirty="0" err="1"/>
              <a:t>computational</a:t>
            </a:r>
            <a:r>
              <a:rPr lang="it-IT" b="1" dirty="0"/>
              <a:t> </a:t>
            </a:r>
            <a:r>
              <a:rPr lang="it-IT" b="1" dirty="0" err="1"/>
              <a:t>complexity</a:t>
            </a:r>
            <a:r>
              <a:rPr lang="it-IT" b="1" dirty="0"/>
              <a:t> of </a:t>
            </a:r>
            <a:r>
              <a:rPr lang="it-IT" b="1" dirty="0" err="1"/>
              <a:t>oracle</a:t>
            </a:r>
            <a:r>
              <a:rPr lang="it-IT" b="1" dirty="0"/>
              <a:t> </a:t>
            </a:r>
            <a:r>
              <a:rPr lang="it-IT" b="1" dirty="0" err="1"/>
              <a:t>problem</a:t>
            </a:r>
            <a:endParaRPr lang="it-IT" b="1" dirty="0"/>
          </a:p>
          <a:p>
            <a:r>
              <a:rPr lang="it-IT" b="1" dirty="0" err="1"/>
              <a:t>It</a:t>
            </a:r>
            <a:r>
              <a:rPr lang="it-IT" b="1" dirty="0"/>
              <a:t> </a:t>
            </a:r>
            <a:r>
              <a:rPr lang="it-IT" b="1" dirty="0" err="1"/>
              <a:t>holds</a:t>
            </a:r>
            <a:r>
              <a:rPr lang="it-IT" b="1" dirty="0"/>
              <a:t> for </a:t>
            </a:r>
            <a:r>
              <a:rPr lang="it-IT" b="1" dirty="0" err="1"/>
              <a:t>any</a:t>
            </a:r>
            <a:r>
              <a:rPr lang="it-IT" b="1" dirty="0"/>
              <a:t> </a:t>
            </a:r>
            <a:r>
              <a:rPr lang="it-IT" b="1" dirty="0" err="1"/>
              <a:t>oracle</a:t>
            </a:r>
            <a:r>
              <a:rPr lang="it-IT" b="1" dirty="0"/>
              <a:t> </a:t>
            </a:r>
            <a:r>
              <a:rPr lang="it-IT" b="1" dirty="0" err="1"/>
              <a:t>problem</a:t>
            </a:r>
            <a:r>
              <a:rPr lang="it-IT" b="1" dirty="0"/>
              <a:t> and can be </a:t>
            </a:r>
            <a:r>
              <a:rPr lang="it-IT" b="1" dirty="0" err="1"/>
              <a:t>computed</a:t>
            </a:r>
            <a:r>
              <a:rPr lang="it-IT" b="1" dirty="0"/>
              <a:t> on the </a:t>
            </a:r>
            <a:r>
              <a:rPr lang="it-IT" b="1" dirty="0" err="1"/>
              <a:t>basis</a:t>
            </a:r>
            <a:r>
              <a:rPr lang="it-IT" b="1" dirty="0"/>
              <a:t> of the </a:t>
            </a:r>
            <a:r>
              <a:rPr lang="it-IT" b="1" dirty="0" err="1"/>
              <a:t>problem</a:t>
            </a:r>
            <a:r>
              <a:rPr lang="it-IT" b="1" dirty="0"/>
              <a:t> alone</a:t>
            </a:r>
          </a:p>
          <a:p>
            <a:pPr marL="0" indent="0">
              <a:buNone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018540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3AD6E8-0388-4D10-AD0D-ED45D37E3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737"/>
            <a:ext cx="8229600" cy="525982"/>
          </a:xfrm>
        </p:spPr>
        <p:txBody>
          <a:bodyPr>
            <a:normAutofit fontScale="90000"/>
          </a:bodyPr>
          <a:lstStyle/>
          <a:p>
            <a:r>
              <a:rPr lang="en-US" dirty="0"/>
              <a:t>Quantum superposition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6FB28A-97B6-4633-BD1E-8A735A414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34" y="768744"/>
            <a:ext cx="8891752" cy="608925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Taking the superposition of all the time-symmetric transformations rebuilds the original transformation with respect to Alice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Symmetrization</a:t>
            </a:r>
            <a:r>
              <a:rPr lang="en-US" dirty="0"/>
              <a:t> for time-reversal partitions the transformation with respect to Alice into a </a:t>
            </a:r>
            <a:r>
              <a:rPr lang="en-US" b="1" dirty="0"/>
              <a:t>superposition of time-symmetric transformations each solving an instance of the reduced problem</a:t>
            </a:r>
          </a:p>
        </p:txBody>
      </p:sp>
      <p:pic>
        <p:nvPicPr>
          <p:cNvPr id="6" name="Immagine 5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42E3939D-04D2-4AE3-A345-4E95A62CE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69" y="2199655"/>
            <a:ext cx="7437524" cy="258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7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61840"/>
            <a:ext cx="8229600" cy="1294725"/>
          </a:xfrm>
        </p:spPr>
        <p:txBody>
          <a:bodyPr>
            <a:normAutofit fontScale="90000"/>
          </a:bodyPr>
          <a:lstStyle/>
          <a:p>
            <a:r>
              <a:rPr lang="en-US" dirty="0"/>
              <a:t>Upper bound checked on the major quantum algorithms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4083" y="2160574"/>
            <a:ext cx="9059917" cy="4697426"/>
          </a:xfrm>
        </p:spPr>
        <p:txBody>
          <a:bodyPr>
            <a:normAutofit/>
          </a:bodyPr>
          <a:lstStyle/>
          <a:p>
            <a:r>
              <a:rPr lang="en-US" dirty="0"/>
              <a:t>Deutsch, </a:t>
            </a:r>
            <a:r>
              <a:rPr lang="en-US" dirty="0" err="1"/>
              <a:t>Deutsch&amp;Jozsa</a:t>
            </a:r>
            <a:r>
              <a:rPr lang="en-US" dirty="0"/>
              <a:t>, Simon, Shor, Grover, Abelian hidden subgroup (12 algorithms)</a:t>
            </a:r>
          </a:p>
          <a:p>
            <a:r>
              <a:rPr lang="en-US" dirty="0"/>
              <a:t>All optimal in character</a:t>
            </a:r>
          </a:p>
          <a:p>
            <a:r>
              <a:rPr lang="en-US" b="1" dirty="0"/>
              <a:t>Upper bound always coincides with the number of function evaluations required to solve the problem in an optimal quantum way</a:t>
            </a:r>
          </a:p>
          <a:p>
            <a:r>
              <a:rPr lang="en-US" b="1" dirty="0"/>
              <a:t>Conjecture: this holds in general, for any oracle problem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1771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FF956D-32B5-44F3-8E44-A41E5C620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1841"/>
            <a:ext cx="8229600" cy="809203"/>
          </a:xfrm>
        </p:spPr>
        <p:txBody>
          <a:bodyPr/>
          <a:lstStyle/>
          <a:p>
            <a:r>
              <a:rPr lang="en-US" dirty="0"/>
              <a:t>Conjecture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740C97-E87B-4640-81BA-32A68BFA6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1044"/>
            <a:ext cx="9144000" cy="5886956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b="1" dirty="0"/>
              <a:t>    </a:t>
            </a:r>
          </a:p>
          <a:p>
            <a:r>
              <a:rPr lang="en-US" dirty="0"/>
              <a:t>    requires just one function evaluation</a:t>
            </a:r>
          </a:p>
          <a:p>
            <a:r>
              <a:rPr lang="en-US" dirty="0"/>
              <a:t>By an optimal quantum algorithm, a non-optimal one would require a higher number</a:t>
            </a:r>
          </a:p>
          <a:p>
            <a:r>
              <a:rPr lang="en-US" dirty="0"/>
              <a:t>The symbolic description of a quantum process speaks to us in classical logic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4D84D20-D71A-48C0-93E7-9907582B6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612" y="1248623"/>
            <a:ext cx="5708878" cy="5582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4F05CED-011E-400B-AEDA-4252CFE66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90" y="2154693"/>
            <a:ext cx="427319" cy="58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7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05B07-65FF-407B-92F6-37A36C48E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510988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Summarizing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12A916-4410-4363-8A1D-A7C2332D8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82706"/>
            <a:ext cx="9144000" cy="6275294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In all cases, half of the random outcome of the initial measurement (half of the problem setting) selected back in time by final measurement</a:t>
            </a:r>
          </a:p>
          <a:p>
            <a:r>
              <a:rPr lang="en-US" b="1" dirty="0"/>
              <a:t>This tells nothing to Bob, who knows the outcome of the initial measurement to start with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To Alice, who is shielded from the outcome of the initial measurement, it tells half of it and thus a corresponding half of the solution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Time-</a:t>
            </a:r>
            <a:r>
              <a:rPr lang="en-US" dirty="0" err="1"/>
              <a:t>symmetrization</a:t>
            </a:r>
            <a:r>
              <a:rPr lang="en-US" dirty="0"/>
              <a:t> by reducing initial and final measurements to complementary partial measurements: inspired by the work of </a:t>
            </a:r>
            <a:r>
              <a:rPr lang="en-US" dirty="0" err="1"/>
              <a:t>Dolev</a:t>
            </a:r>
            <a:r>
              <a:rPr lang="en-US" dirty="0"/>
              <a:t> and </a:t>
            </a:r>
            <a:r>
              <a:rPr lang="en-US" dirty="0" err="1"/>
              <a:t>Elitzur</a:t>
            </a:r>
            <a:r>
              <a:rPr lang="en-US" dirty="0"/>
              <a:t> on the non sequential behavior of the wave function highlighted by partial measurement</a:t>
            </a:r>
          </a:p>
        </p:txBody>
      </p:sp>
      <p:pic>
        <p:nvPicPr>
          <p:cNvPr id="5" name="Immagine 4" descr="bob">
            <a:extLst>
              <a:ext uri="{FF2B5EF4-FFF2-40B4-BE49-F238E27FC236}">
                <a16:creationId xmlns:a16="http://schemas.microsoft.com/office/drawing/2014/main" id="{C04DE5B3-FA8B-407C-A75E-60F575431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111" y="2492349"/>
            <a:ext cx="448039" cy="564459"/>
          </a:xfrm>
          <a:prstGeom prst="rect">
            <a:avLst/>
          </a:prstGeom>
        </p:spPr>
      </p:pic>
      <p:pic>
        <p:nvPicPr>
          <p:cNvPr id="6" name="Immagine 5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0B7D0D55-F46B-4A28-A89D-9E51D0665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593" y="4396968"/>
            <a:ext cx="4839037" cy="1281774"/>
          </a:xfrm>
          <a:prstGeom prst="rect">
            <a:avLst/>
          </a:prstGeom>
        </p:spPr>
      </p:pic>
      <p:pic>
        <p:nvPicPr>
          <p:cNvPr id="7" name="Immagine 6" descr="alice">
            <a:extLst>
              <a:ext uri="{FF2B5EF4-FFF2-40B4-BE49-F238E27FC236}">
                <a16:creationId xmlns:a16="http://schemas.microsoft.com/office/drawing/2014/main" id="{27BF3E32-8ABF-40C5-8813-8396679E1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348796" y="4933828"/>
            <a:ext cx="442952" cy="533019"/>
          </a:xfrm>
          <a:prstGeom prst="rect">
            <a:avLst/>
          </a:prstGeom>
        </p:spPr>
      </p:pic>
      <p:sp>
        <p:nvSpPr>
          <p:cNvPr id="8" name="Figura a mano libera: forma 7">
            <a:extLst>
              <a:ext uri="{FF2B5EF4-FFF2-40B4-BE49-F238E27FC236}">
                <a16:creationId xmlns:a16="http://schemas.microsoft.com/office/drawing/2014/main" id="{B1DE0893-1EF5-4379-A31A-87A07D81AD7A}"/>
              </a:ext>
            </a:extLst>
          </p:cNvPr>
          <p:cNvSpPr/>
          <p:nvPr/>
        </p:nvSpPr>
        <p:spPr>
          <a:xfrm>
            <a:off x="2557081" y="4740126"/>
            <a:ext cx="1951992" cy="1017124"/>
          </a:xfrm>
          <a:custGeom>
            <a:avLst/>
            <a:gdLst>
              <a:gd name="connsiteX0" fmla="*/ 32368 w 1951992"/>
              <a:gd name="connsiteY0" fmla="*/ 163648 h 1017124"/>
              <a:gd name="connsiteX1" fmla="*/ 0 w 1951992"/>
              <a:gd name="connsiteY1" fmla="*/ 98912 h 1017124"/>
              <a:gd name="connsiteX2" fmla="*/ 8092 w 1951992"/>
              <a:gd name="connsiteY2" fmla="*/ 74635 h 1017124"/>
              <a:gd name="connsiteX3" fmla="*/ 89012 w 1951992"/>
              <a:gd name="connsiteY3" fmla="*/ 82727 h 1017124"/>
              <a:gd name="connsiteX4" fmla="*/ 97105 w 1951992"/>
              <a:gd name="connsiteY4" fmla="*/ 107004 h 1017124"/>
              <a:gd name="connsiteX5" fmla="*/ 89012 w 1951992"/>
              <a:gd name="connsiteY5" fmla="*/ 171740 h 1017124"/>
              <a:gd name="connsiteX6" fmla="*/ 129473 w 1951992"/>
              <a:gd name="connsiteY6" fmla="*/ 163648 h 1017124"/>
              <a:gd name="connsiteX7" fmla="*/ 137565 w 1951992"/>
              <a:gd name="connsiteY7" fmla="*/ 90820 h 1017124"/>
              <a:gd name="connsiteX8" fmla="*/ 72828 w 1951992"/>
              <a:gd name="connsiteY8" fmla="*/ 74635 h 1017124"/>
              <a:gd name="connsiteX9" fmla="*/ 80920 w 1951992"/>
              <a:gd name="connsiteY9" fmla="*/ 34175 h 1017124"/>
              <a:gd name="connsiteX10" fmla="*/ 129473 w 1951992"/>
              <a:gd name="connsiteY10" fmla="*/ 17991 h 1017124"/>
              <a:gd name="connsiteX11" fmla="*/ 153749 w 1951992"/>
              <a:gd name="connsiteY11" fmla="*/ 1807 h 1017124"/>
              <a:gd name="connsiteX12" fmla="*/ 234669 w 1951992"/>
              <a:gd name="connsiteY12" fmla="*/ 9899 h 1017124"/>
              <a:gd name="connsiteX13" fmla="*/ 226577 w 1951992"/>
              <a:gd name="connsiteY13" fmla="*/ 66543 h 1017124"/>
              <a:gd name="connsiteX14" fmla="*/ 202301 w 1951992"/>
              <a:gd name="connsiteY14" fmla="*/ 74635 h 1017124"/>
              <a:gd name="connsiteX15" fmla="*/ 145657 w 1951992"/>
              <a:gd name="connsiteY15" fmla="*/ 82727 h 1017124"/>
              <a:gd name="connsiteX16" fmla="*/ 202301 w 1951992"/>
              <a:gd name="connsiteY16" fmla="*/ 98912 h 1017124"/>
              <a:gd name="connsiteX17" fmla="*/ 299405 w 1951992"/>
              <a:gd name="connsiteY17" fmla="*/ 90820 h 1017124"/>
              <a:gd name="connsiteX18" fmla="*/ 291313 w 1951992"/>
              <a:gd name="connsiteY18" fmla="*/ 42267 h 1017124"/>
              <a:gd name="connsiteX19" fmla="*/ 364142 w 1951992"/>
              <a:gd name="connsiteY19" fmla="*/ 9899 h 1017124"/>
              <a:gd name="connsiteX20" fmla="*/ 436970 w 1951992"/>
              <a:gd name="connsiteY20" fmla="*/ 17991 h 1017124"/>
              <a:gd name="connsiteX21" fmla="*/ 453154 w 1951992"/>
              <a:gd name="connsiteY21" fmla="*/ 66543 h 1017124"/>
              <a:gd name="connsiteX22" fmla="*/ 445062 w 1951992"/>
              <a:gd name="connsiteY22" fmla="*/ 147464 h 1017124"/>
              <a:gd name="connsiteX23" fmla="*/ 412694 w 1951992"/>
              <a:gd name="connsiteY23" fmla="*/ 139372 h 1017124"/>
              <a:gd name="connsiteX24" fmla="*/ 396510 w 1951992"/>
              <a:gd name="connsiteY24" fmla="*/ 115096 h 1017124"/>
              <a:gd name="connsiteX25" fmla="*/ 372234 w 1951992"/>
              <a:gd name="connsiteY25" fmla="*/ 98912 h 1017124"/>
              <a:gd name="connsiteX26" fmla="*/ 356050 w 1951992"/>
              <a:gd name="connsiteY26" fmla="*/ 82727 h 1017124"/>
              <a:gd name="connsiteX27" fmla="*/ 331774 w 1951992"/>
              <a:gd name="connsiteY27" fmla="*/ 74635 h 1017124"/>
              <a:gd name="connsiteX28" fmla="*/ 380326 w 1951992"/>
              <a:gd name="connsiteY28" fmla="*/ 82727 h 1017124"/>
              <a:gd name="connsiteX29" fmla="*/ 420786 w 1951992"/>
              <a:gd name="connsiteY29" fmla="*/ 139372 h 1017124"/>
              <a:gd name="connsiteX30" fmla="*/ 428878 w 1951992"/>
              <a:gd name="connsiteY30" fmla="*/ 163648 h 1017124"/>
              <a:gd name="connsiteX31" fmla="*/ 436970 w 1951992"/>
              <a:gd name="connsiteY31" fmla="*/ 187924 h 1017124"/>
              <a:gd name="connsiteX32" fmla="*/ 420786 w 1951992"/>
              <a:gd name="connsiteY32" fmla="*/ 212200 h 1017124"/>
              <a:gd name="connsiteX33" fmla="*/ 404602 w 1951992"/>
              <a:gd name="connsiteY33" fmla="*/ 276936 h 1017124"/>
              <a:gd name="connsiteX34" fmla="*/ 412694 w 1951992"/>
              <a:gd name="connsiteY34" fmla="*/ 309304 h 1017124"/>
              <a:gd name="connsiteX35" fmla="*/ 501706 w 1951992"/>
              <a:gd name="connsiteY35" fmla="*/ 276936 h 1017124"/>
              <a:gd name="connsiteX36" fmla="*/ 493614 w 1951992"/>
              <a:gd name="connsiteY36" fmla="*/ 236476 h 1017124"/>
              <a:gd name="connsiteX37" fmla="*/ 412694 w 1951992"/>
              <a:gd name="connsiteY37" fmla="*/ 268844 h 1017124"/>
              <a:gd name="connsiteX38" fmla="*/ 428878 w 1951992"/>
              <a:gd name="connsiteY38" fmla="*/ 357857 h 1017124"/>
              <a:gd name="connsiteX39" fmla="*/ 436970 w 1951992"/>
              <a:gd name="connsiteY39" fmla="*/ 382133 h 1017124"/>
              <a:gd name="connsiteX40" fmla="*/ 420786 w 1951992"/>
              <a:gd name="connsiteY40" fmla="*/ 406409 h 1017124"/>
              <a:gd name="connsiteX41" fmla="*/ 380326 w 1951992"/>
              <a:gd name="connsiteY41" fmla="*/ 454961 h 1017124"/>
              <a:gd name="connsiteX42" fmla="*/ 388418 w 1951992"/>
              <a:gd name="connsiteY42" fmla="*/ 487329 h 1017124"/>
              <a:gd name="connsiteX43" fmla="*/ 453154 w 1951992"/>
              <a:gd name="connsiteY43" fmla="*/ 495421 h 1017124"/>
              <a:gd name="connsiteX44" fmla="*/ 477430 w 1951992"/>
              <a:gd name="connsiteY44" fmla="*/ 503513 h 1017124"/>
              <a:gd name="connsiteX45" fmla="*/ 485522 w 1951992"/>
              <a:gd name="connsiteY45" fmla="*/ 398317 h 1017124"/>
              <a:gd name="connsiteX46" fmla="*/ 461246 w 1951992"/>
              <a:gd name="connsiteY46" fmla="*/ 390225 h 1017124"/>
              <a:gd name="connsiteX47" fmla="*/ 356050 w 1951992"/>
              <a:gd name="connsiteY47" fmla="*/ 406409 h 1017124"/>
              <a:gd name="connsiteX48" fmla="*/ 347958 w 1951992"/>
              <a:gd name="connsiteY48" fmla="*/ 430685 h 1017124"/>
              <a:gd name="connsiteX49" fmla="*/ 356050 w 1951992"/>
              <a:gd name="connsiteY49" fmla="*/ 535881 h 1017124"/>
              <a:gd name="connsiteX50" fmla="*/ 372234 w 1951992"/>
              <a:gd name="connsiteY50" fmla="*/ 552066 h 1017124"/>
              <a:gd name="connsiteX51" fmla="*/ 453154 w 1951992"/>
              <a:gd name="connsiteY51" fmla="*/ 560158 h 1017124"/>
              <a:gd name="connsiteX52" fmla="*/ 461246 w 1951992"/>
              <a:gd name="connsiteY52" fmla="*/ 665354 h 1017124"/>
              <a:gd name="connsiteX53" fmla="*/ 493614 w 1951992"/>
              <a:gd name="connsiteY53" fmla="*/ 673446 h 1017124"/>
              <a:gd name="connsiteX54" fmla="*/ 542166 w 1951992"/>
              <a:gd name="connsiteY54" fmla="*/ 689630 h 1017124"/>
              <a:gd name="connsiteX55" fmla="*/ 614995 w 1951992"/>
              <a:gd name="connsiteY55" fmla="*/ 681538 h 1017124"/>
              <a:gd name="connsiteX56" fmla="*/ 606903 w 1951992"/>
              <a:gd name="connsiteY56" fmla="*/ 624894 h 1017124"/>
              <a:gd name="connsiteX57" fmla="*/ 534074 w 1951992"/>
              <a:gd name="connsiteY57" fmla="*/ 600618 h 1017124"/>
              <a:gd name="connsiteX58" fmla="*/ 453154 w 1951992"/>
              <a:gd name="connsiteY58" fmla="*/ 608710 h 1017124"/>
              <a:gd name="connsiteX59" fmla="*/ 461246 w 1951992"/>
              <a:gd name="connsiteY59" fmla="*/ 705814 h 1017124"/>
              <a:gd name="connsiteX60" fmla="*/ 623087 w 1951992"/>
              <a:gd name="connsiteY60" fmla="*/ 713906 h 1017124"/>
              <a:gd name="connsiteX61" fmla="*/ 639271 w 1951992"/>
              <a:gd name="connsiteY61" fmla="*/ 754366 h 1017124"/>
              <a:gd name="connsiteX62" fmla="*/ 647363 w 1951992"/>
              <a:gd name="connsiteY62" fmla="*/ 778643 h 1017124"/>
              <a:gd name="connsiteX63" fmla="*/ 809204 w 1951992"/>
              <a:gd name="connsiteY63" fmla="*/ 819103 h 1017124"/>
              <a:gd name="connsiteX64" fmla="*/ 817296 w 1951992"/>
              <a:gd name="connsiteY64" fmla="*/ 916207 h 1017124"/>
              <a:gd name="connsiteX65" fmla="*/ 841572 w 1951992"/>
              <a:gd name="connsiteY65" fmla="*/ 932391 h 1017124"/>
              <a:gd name="connsiteX66" fmla="*/ 882032 w 1951992"/>
              <a:gd name="connsiteY66" fmla="*/ 972851 h 1017124"/>
              <a:gd name="connsiteX67" fmla="*/ 1003412 w 1951992"/>
              <a:gd name="connsiteY67" fmla="*/ 964759 h 1017124"/>
              <a:gd name="connsiteX68" fmla="*/ 1011505 w 1951992"/>
              <a:gd name="connsiteY68" fmla="*/ 916207 h 1017124"/>
              <a:gd name="connsiteX69" fmla="*/ 1027689 w 1951992"/>
              <a:gd name="connsiteY69" fmla="*/ 859563 h 1017124"/>
              <a:gd name="connsiteX70" fmla="*/ 1051965 w 1951992"/>
              <a:gd name="connsiteY70" fmla="*/ 867655 h 1017124"/>
              <a:gd name="connsiteX71" fmla="*/ 1092425 w 1951992"/>
              <a:gd name="connsiteY71" fmla="*/ 916207 h 1017124"/>
              <a:gd name="connsiteX72" fmla="*/ 1116701 w 1951992"/>
              <a:gd name="connsiteY72" fmla="*/ 932391 h 1017124"/>
              <a:gd name="connsiteX73" fmla="*/ 1140977 w 1951992"/>
              <a:gd name="connsiteY73" fmla="*/ 964759 h 1017124"/>
              <a:gd name="connsiteX74" fmla="*/ 1173345 w 1951992"/>
              <a:gd name="connsiteY74" fmla="*/ 972851 h 1017124"/>
              <a:gd name="connsiteX75" fmla="*/ 1197621 w 1951992"/>
              <a:gd name="connsiteY75" fmla="*/ 989035 h 1017124"/>
              <a:gd name="connsiteX76" fmla="*/ 1286634 w 1951992"/>
              <a:gd name="connsiteY76" fmla="*/ 989035 h 1017124"/>
              <a:gd name="connsiteX77" fmla="*/ 1302818 w 1951992"/>
              <a:gd name="connsiteY77" fmla="*/ 956667 h 1017124"/>
              <a:gd name="connsiteX78" fmla="*/ 1310910 w 1951992"/>
              <a:gd name="connsiteY78" fmla="*/ 932391 h 1017124"/>
              <a:gd name="connsiteX79" fmla="*/ 1359462 w 1951992"/>
              <a:gd name="connsiteY79" fmla="*/ 948575 h 1017124"/>
              <a:gd name="connsiteX80" fmla="*/ 1383738 w 1951992"/>
              <a:gd name="connsiteY80" fmla="*/ 956667 h 1017124"/>
              <a:gd name="connsiteX81" fmla="*/ 1408014 w 1951992"/>
              <a:gd name="connsiteY81" fmla="*/ 964759 h 1017124"/>
              <a:gd name="connsiteX82" fmla="*/ 1440382 w 1951992"/>
              <a:gd name="connsiteY82" fmla="*/ 972851 h 1017124"/>
              <a:gd name="connsiteX83" fmla="*/ 1634591 w 1951992"/>
              <a:gd name="connsiteY83" fmla="*/ 980943 h 1017124"/>
              <a:gd name="connsiteX84" fmla="*/ 1699328 w 1951992"/>
              <a:gd name="connsiteY84" fmla="*/ 1013312 h 1017124"/>
              <a:gd name="connsiteX85" fmla="*/ 1844984 w 1951992"/>
              <a:gd name="connsiteY85" fmla="*/ 1005220 h 1017124"/>
              <a:gd name="connsiteX86" fmla="*/ 1836892 w 1951992"/>
              <a:gd name="connsiteY86" fmla="*/ 940483 h 1017124"/>
              <a:gd name="connsiteX87" fmla="*/ 1812616 w 1951992"/>
              <a:gd name="connsiteY87" fmla="*/ 875747 h 1017124"/>
              <a:gd name="connsiteX88" fmla="*/ 1804524 w 1951992"/>
              <a:gd name="connsiteY88" fmla="*/ 851471 h 1017124"/>
              <a:gd name="connsiteX89" fmla="*/ 1820708 w 1951992"/>
              <a:gd name="connsiteY89" fmla="*/ 819103 h 1017124"/>
              <a:gd name="connsiteX90" fmla="*/ 1844984 w 1951992"/>
              <a:gd name="connsiteY90" fmla="*/ 835287 h 1017124"/>
              <a:gd name="connsiteX91" fmla="*/ 1869260 w 1951992"/>
              <a:gd name="connsiteY91" fmla="*/ 843379 h 1017124"/>
              <a:gd name="connsiteX92" fmla="*/ 1901628 w 1951992"/>
              <a:gd name="connsiteY92" fmla="*/ 657262 h 1017124"/>
              <a:gd name="connsiteX93" fmla="*/ 1796432 w 1951992"/>
              <a:gd name="connsiteY93" fmla="*/ 649170 h 1017124"/>
              <a:gd name="connsiteX94" fmla="*/ 1788340 w 1951992"/>
              <a:gd name="connsiteY94" fmla="*/ 576342 h 1017124"/>
              <a:gd name="connsiteX95" fmla="*/ 1755972 w 1951992"/>
              <a:gd name="connsiteY95" fmla="*/ 568250 h 1017124"/>
              <a:gd name="connsiteX96" fmla="*/ 1707420 w 1951992"/>
              <a:gd name="connsiteY96" fmla="*/ 543974 h 1017124"/>
              <a:gd name="connsiteX97" fmla="*/ 1594131 w 1951992"/>
              <a:gd name="connsiteY97" fmla="*/ 552066 h 1017124"/>
              <a:gd name="connsiteX98" fmla="*/ 1569855 w 1951992"/>
              <a:gd name="connsiteY98" fmla="*/ 641078 h 1017124"/>
              <a:gd name="connsiteX99" fmla="*/ 1561763 w 1951992"/>
              <a:gd name="connsiteY99" fmla="*/ 665354 h 1017124"/>
              <a:gd name="connsiteX100" fmla="*/ 1497027 w 1951992"/>
              <a:gd name="connsiteY100" fmla="*/ 632986 h 1017124"/>
              <a:gd name="connsiteX101" fmla="*/ 1488935 w 1951992"/>
              <a:gd name="connsiteY101" fmla="*/ 608710 h 1017124"/>
              <a:gd name="connsiteX102" fmla="*/ 1448474 w 1951992"/>
              <a:gd name="connsiteY102" fmla="*/ 568250 h 1017124"/>
              <a:gd name="connsiteX103" fmla="*/ 1424198 w 1951992"/>
              <a:gd name="connsiteY103" fmla="*/ 543974 h 1017124"/>
              <a:gd name="connsiteX104" fmla="*/ 1319002 w 1951992"/>
              <a:gd name="connsiteY104" fmla="*/ 560158 h 1017124"/>
              <a:gd name="connsiteX105" fmla="*/ 1310910 w 1951992"/>
              <a:gd name="connsiteY105" fmla="*/ 608710 h 1017124"/>
              <a:gd name="connsiteX106" fmla="*/ 1270450 w 1951992"/>
              <a:gd name="connsiteY106" fmla="*/ 560158 h 1017124"/>
              <a:gd name="connsiteX107" fmla="*/ 1246174 w 1951992"/>
              <a:gd name="connsiteY107" fmla="*/ 543974 h 1017124"/>
              <a:gd name="connsiteX108" fmla="*/ 1205713 w 1951992"/>
              <a:gd name="connsiteY108" fmla="*/ 519697 h 1017124"/>
              <a:gd name="connsiteX109" fmla="*/ 1076241 w 1951992"/>
              <a:gd name="connsiteY109" fmla="*/ 543974 h 1017124"/>
              <a:gd name="connsiteX110" fmla="*/ 1051965 w 1951992"/>
              <a:gd name="connsiteY110" fmla="*/ 592526 h 1017124"/>
              <a:gd name="connsiteX111" fmla="*/ 1027689 w 1951992"/>
              <a:gd name="connsiteY111" fmla="*/ 600618 h 1017124"/>
              <a:gd name="connsiteX112" fmla="*/ 1011505 w 1951992"/>
              <a:gd name="connsiteY112" fmla="*/ 576342 h 1017124"/>
              <a:gd name="connsiteX113" fmla="*/ 987228 w 1951992"/>
              <a:gd name="connsiteY113" fmla="*/ 568250 h 1017124"/>
              <a:gd name="connsiteX114" fmla="*/ 962952 w 1951992"/>
              <a:gd name="connsiteY114" fmla="*/ 552066 h 1017124"/>
              <a:gd name="connsiteX115" fmla="*/ 849664 w 1951992"/>
              <a:gd name="connsiteY115" fmla="*/ 560158 h 1017124"/>
              <a:gd name="connsiteX116" fmla="*/ 841572 w 1951992"/>
              <a:gd name="connsiteY116" fmla="*/ 641078 h 1017124"/>
              <a:gd name="connsiteX117" fmla="*/ 752559 w 1951992"/>
              <a:gd name="connsiteY117" fmla="*/ 632986 h 1017124"/>
              <a:gd name="connsiteX118" fmla="*/ 647363 w 1951992"/>
              <a:gd name="connsiteY118" fmla="*/ 641078 h 1017124"/>
              <a:gd name="connsiteX119" fmla="*/ 631179 w 1951992"/>
              <a:gd name="connsiteY119" fmla="*/ 673446 h 1017124"/>
              <a:gd name="connsiteX120" fmla="*/ 623087 w 1951992"/>
              <a:gd name="connsiteY120" fmla="*/ 673446 h 101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951992" h="1017124">
                <a:moveTo>
                  <a:pt x="32368" y="163648"/>
                </a:moveTo>
                <a:cubicBezTo>
                  <a:pt x="27795" y="156027"/>
                  <a:pt x="0" y="116333"/>
                  <a:pt x="0" y="98912"/>
                </a:cubicBezTo>
                <a:cubicBezTo>
                  <a:pt x="0" y="90382"/>
                  <a:pt x="5395" y="82727"/>
                  <a:pt x="8092" y="74635"/>
                </a:cubicBezTo>
                <a:cubicBezTo>
                  <a:pt x="35065" y="77332"/>
                  <a:pt x="63536" y="73463"/>
                  <a:pt x="89012" y="82727"/>
                </a:cubicBezTo>
                <a:cubicBezTo>
                  <a:pt x="97029" y="85642"/>
                  <a:pt x="97105" y="98474"/>
                  <a:pt x="97105" y="107004"/>
                </a:cubicBezTo>
                <a:cubicBezTo>
                  <a:pt x="97105" y="128751"/>
                  <a:pt x="78223" y="152859"/>
                  <a:pt x="89012" y="171740"/>
                </a:cubicBezTo>
                <a:cubicBezTo>
                  <a:pt x="95836" y="183682"/>
                  <a:pt x="115986" y="166345"/>
                  <a:pt x="129473" y="163648"/>
                </a:cubicBezTo>
                <a:cubicBezTo>
                  <a:pt x="129810" y="162636"/>
                  <a:pt x="160324" y="103464"/>
                  <a:pt x="137565" y="90820"/>
                </a:cubicBezTo>
                <a:cubicBezTo>
                  <a:pt x="118121" y="80018"/>
                  <a:pt x="94407" y="80030"/>
                  <a:pt x="72828" y="74635"/>
                </a:cubicBezTo>
                <a:cubicBezTo>
                  <a:pt x="75525" y="61148"/>
                  <a:pt x="71195" y="43900"/>
                  <a:pt x="80920" y="34175"/>
                </a:cubicBezTo>
                <a:cubicBezTo>
                  <a:pt x="92983" y="22112"/>
                  <a:pt x="115278" y="27454"/>
                  <a:pt x="129473" y="17991"/>
                </a:cubicBezTo>
                <a:lnTo>
                  <a:pt x="153749" y="1807"/>
                </a:lnTo>
                <a:cubicBezTo>
                  <a:pt x="180722" y="4504"/>
                  <a:pt x="214408" y="-8110"/>
                  <a:pt x="234669" y="9899"/>
                </a:cubicBezTo>
                <a:cubicBezTo>
                  <a:pt x="248924" y="22570"/>
                  <a:pt x="235107" y="49484"/>
                  <a:pt x="226577" y="66543"/>
                </a:cubicBezTo>
                <a:cubicBezTo>
                  <a:pt x="222762" y="74172"/>
                  <a:pt x="210665" y="72962"/>
                  <a:pt x="202301" y="74635"/>
                </a:cubicBezTo>
                <a:cubicBezTo>
                  <a:pt x="183598" y="78376"/>
                  <a:pt x="164538" y="80030"/>
                  <a:pt x="145657" y="82727"/>
                </a:cubicBezTo>
                <a:cubicBezTo>
                  <a:pt x="157107" y="86544"/>
                  <a:pt x="192136" y="98912"/>
                  <a:pt x="202301" y="98912"/>
                </a:cubicBezTo>
                <a:cubicBezTo>
                  <a:pt x="234781" y="98912"/>
                  <a:pt x="267037" y="93517"/>
                  <a:pt x="299405" y="90820"/>
                </a:cubicBezTo>
                <a:cubicBezTo>
                  <a:pt x="296708" y="74636"/>
                  <a:pt x="287754" y="58284"/>
                  <a:pt x="291313" y="42267"/>
                </a:cubicBezTo>
                <a:cubicBezTo>
                  <a:pt x="298213" y="11219"/>
                  <a:pt x="345849" y="12948"/>
                  <a:pt x="364142" y="9899"/>
                </a:cubicBezTo>
                <a:cubicBezTo>
                  <a:pt x="388418" y="12596"/>
                  <a:pt x="416363" y="4878"/>
                  <a:pt x="436970" y="17991"/>
                </a:cubicBezTo>
                <a:cubicBezTo>
                  <a:pt x="451362" y="27150"/>
                  <a:pt x="453154" y="66543"/>
                  <a:pt x="453154" y="66543"/>
                </a:cubicBezTo>
                <a:cubicBezTo>
                  <a:pt x="450457" y="93517"/>
                  <a:pt x="458227" y="123767"/>
                  <a:pt x="445062" y="147464"/>
                </a:cubicBezTo>
                <a:cubicBezTo>
                  <a:pt x="439661" y="157186"/>
                  <a:pt x="421948" y="145541"/>
                  <a:pt x="412694" y="139372"/>
                </a:cubicBezTo>
                <a:cubicBezTo>
                  <a:pt x="404602" y="133977"/>
                  <a:pt x="403387" y="121973"/>
                  <a:pt x="396510" y="115096"/>
                </a:cubicBezTo>
                <a:cubicBezTo>
                  <a:pt x="389633" y="108219"/>
                  <a:pt x="379828" y="104988"/>
                  <a:pt x="372234" y="98912"/>
                </a:cubicBezTo>
                <a:cubicBezTo>
                  <a:pt x="366276" y="94146"/>
                  <a:pt x="362592" y="86652"/>
                  <a:pt x="356050" y="82727"/>
                </a:cubicBezTo>
                <a:cubicBezTo>
                  <a:pt x="348736" y="78338"/>
                  <a:pt x="323244" y="74635"/>
                  <a:pt x="331774" y="74635"/>
                </a:cubicBezTo>
                <a:cubicBezTo>
                  <a:pt x="348181" y="74635"/>
                  <a:pt x="364142" y="80030"/>
                  <a:pt x="380326" y="82727"/>
                </a:cubicBezTo>
                <a:cubicBezTo>
                  <a:pt x="420786" y="96215"/>
                  <a:pt x="401905" y="82728"/>
                  <a:pt x="420786" y="139372"/>
                </a:cubicBezTo>
                <a:lnTo>
                  <a:pt x="428878" y="163648"/>
                </a:lnTo>
                <a:lnTo>
                  <a:pt x="436970" y="187924"/>
                </a:lnTo>
                <a:cubicBezTo>
                  <a:pt x="431575" y="196016"/>
                  <a:pt x="425135" y="203501"/>
                  <a:pt x="420786" y="212200"/>
                </a:cubicBezTo>
                <a:cubicBezTo>
                  <a:pt x="412492" y="228788"/>
                  <a:pt x="407680" y="261547"/>
                  <a:pt x="404602" y="276936"/>
                </a:cubicBezTo>
                <a:cubicBezTo>
                  <a:pt x="407299" y="287725"/>
                  <a:pt x="402042" y="306108"/>
                  <a:pt x="412694" y="309304"/>
                </a:cubicBezTo>
                <a:cubicBezTo>
                  <a:pt x="476347" y="328400"/>
                  <a:pt x="479475" y="310282"/>
                  <a:pt x="501706" y="276936"/>
                </a:cubicBezTo>
                <a:cubicBezTo>
                  <a:pt x="499009" y="263449"/>
                  <a:pt x="506384" y="241584"/>
                  <a:pt x="493614" y="236476"/>
                </a:cubicBezTo>
                <a:cubicBezTo>
                  <a:pt x="424531" y="208843"/>
                  <a:pt x="424242" y="234201"/>
                  <a:pt x="412694" y="268844"/>
                </a:cubicBezTo>
                <a:cubicBezTo>
                  <a:pt x="418089" y="298515"/>
                  <a:pt x="422559" y="328369"/>
                  <a:pt x="428878" y="357857"/>
                </a:cubicBezTo>
                <a:cubicBezTo>
                  <a:pt x="430665" y="366197"/>
                  <a:pt x="438372" y="373719"/>
                  <a:pt x="436970" y="382133"/>
                </a:cubicBezTo>
                <a:cubicBezTo>
                  <a:pt x="435371" y="391726"/>
                  <a:pt x="427012" y="398938"/>
                  <a:pt x="420786" y="406409"/>
                </a:cubicBezTo>
                <a:cubicBezTo>
                  <a:pt x="368865" y="468715"/>
                  <a:pt x="420508" y="394688"/>
                  <a:pt x="380326" y="454961"/>
                </a:cubicBezTo>
                <a:cubicBezTo>
                  <a:pt x="383023" y="465750"/>
                  <a:pt x="378696" y="481928"/>
                  <a:pt x="388418" y="487329"/>
                </a:cubicBezTo>
                <a:cubicBezTo>
                  <a:pt x="407428" y="497890"/>
                  <a:pt x="431758" y="491531"/>
                  <a:pt x="453154" y="495421"/>
                </a:cubicBezTo>
                <a:cubicBezTo>
                  <a:pt x="461546" y="496947"/>
                  <a:pt x="469338" y="500816"/>
                  <a:pt x="477430" y="503513"/>
                </a:cubicBezTo>
                <a:cubicBezTo>
                  <a:pt x="497815" y="462744"/>
                  <a:pt x="508559" y="455909"/>
                  <a:pt x="485522" y="398317"/>
                </a:cubicBezTo>
                <a:cubicBezTo>
                  <a:pt x="482354" y="390397"/>
                  <a:pt x="469338" y="392922"/>
                  <a:pt x="461246" y="390225"/>
                </a:cubicBezTo>
                <a:cubicBezTo>
                  <a:pt x="426181" y="395620"/>
                  <a:pt x="389461" y="394476"/>
                  <a:pt x="356050" y="406409"/>
                </a:cubicBezTo>
                <a:cubicBezTo>
                  <a:pt x="348017" y="409278"/>
                  <a:pt x="347958" y="422155"/>
                  <a:pt x="347958" y="430685"/>
                </a:cubicBezTo>
                <a:cubicBezTo>
                  <a:pt x="347958" y="465854"/>
                  <a:pt x="349153" y="501395"/>
                  <a:pt x="356050" y="535881"/>
                </a:cubicBezTo>
                <a:cubicBezTo>
                  <a:pt x="357546" y="543362"/>
                  <a:pt x="364832" y="550216"/>
                  <a:pt x="372234" y="552066"/>
                </a:cubicBezTo>
                <a:cubicBezTo>
                  <a:pt x="398532" y="558641"/>
                  <a:pt x="426181" y="557461"/>
                  <a:pt x="453154" y="560158"/>
                </a:cubicBezTo>
                <a:cubicBezTo>
                  <a:pt x="455851" y="595223"/>
                  <a:pt x="449417" y="632234"/>
                  <a:pt x="461246" y="665354"/>
                </a:cubicBezTo>
                <a:cubicBezTo>
                  <a:pt x="464987" y="675827"/>
                  <a:pt x="482962" y="670250"/>
                  <a:pt x="493614" y="673446"/>
                </a:cubicBezTo>
                <a:cubicBezTo>
                  <a:pt x="509954" y="678348"/>
                  <a:pt x="542166" y="689630"/>
                  <a:pt x="542166" y="689630"/>
                </a:cubicBezTo>
                <a:cubicBezTo>
                  <a:pt x="566442" y="686933"/>
                  <a:pt x="597723" y="698809"/>
                  <a:pt x="614995" y="681538"/>
                </a:cubicBezTo>
                <a:cubicBezTo>
                  <a:pt x="628482" y="668051"/>
                  <a:pt x="614649" y="642323"/>
                  <a:pt x="606903" y="624894"/>
                </a:cubicBezTo>
                <a:cubicBezTo>
                  <a:pt x="597800" y="604413"/>
                  <a:pt x="543589" y="602204"/>
                  <a:pt x="534074" y="600618"/>
                </a:cubicBezTo>
                <a:cubicBezTo>
                  <a:pt x="507101" y="603315"/>
                  <a:pt x="468584" y="586422"/>
                  <a:pt x="453154" y="608710"/>
                </a:cubicBezTo>
                <a:cubicBezTo>
                  <a:pt x="434666" y="635415"/>
                  <a:pt x="433629" y="688718"/>
                  <a:pt x="461246" y="705814"/>
                </a:cubicBezTo>
                <a:cubicBezTo>
                  <a:pt x="507173" y="734245"/>
                  <a:pt x="569140" y="711209"/>
                  <a:pt x="623087" y="713906"/>
                </a:cubicBezTo>
                <a:cubicBezTo>
                  <a:pt x="628482" y="727393"/>
                  <a:pt x="634171" y="740765"/>
                  <a:pt x="639271" y="754366"/>
                </a:cubicBezTo>
                <a:cubicBezTo>
                  <a:pt x="642266" y="762353"/>
                  <a:pt x="641331" y="772611"/>
                  <a:pt x="647363" y="778643"/>
                </a:cubicBezTo>
                <a:cubicBezTo>
                  <a:pt x="698678" y="829959"/>
                  <a:pt x="732449" y="813621"/>
                  <a:pt x="809204" y="819103"/>
                </a:cubicBezTo>
                <a:cubicBezTo>
                  <a:pt x="811901" y="851471"/>
                  <a:pt x="808373" y="884977"/>
                  <a:pt x="817296" y="916207"/>
                </a:cubicBezTo>
                <a:cubicBezTo>
                  <a:pt x="819968" y="925558"/>
                  <a:pt x="834695" y="925514"/>
                  <a:pt x="841572" y="932391"/>
                </a:cubicBezTo>
                <a:cubicBezTo>
                  <a:pt x="895519" y="986338"/>
                  <a:pt x="817296" y="929694"/>
                  <a:pt x="882032" y="972851"/>
                </a:cubicBezTo>
                <a:cubicBezTo>
                  <a:pt x="922492" y="970154"/>
                  <a:pt x="966262" y="981012"/>
                  <a:pt x="1003412" y="964759"/>
                </a:cubicBezTo>
                <a:cubicBezTo>
                  <a:pt x="1018444" y="958183"/>
                  <a:pt x="1008287" y="932296"/>
                  <a:pt x="1011505" y="916207"/>
                </a:cubicBezTo>
                <a:cubicBezTo>
                  <a:pt x="1016586" y="890803"/>
                  <a:pt x="1019976" y="882702"/>
                  <a:pt x="1027689" y="859563"/>
                </a:cubicBezTo>
                <a:cubicBezTo>
                  <a:pt x="1035781" y="862260"/>
                  <a:pt x="1044868" y="862924"/>
                  <a:pt x="1051965" y="867655"/>
                </a:cubicBezTo>
                <a:cubicBezTo>
                  <a:pt x="1091735" y="894168"/>
                  <a:pt x="1062570" y="886352"/>
                  <a:pt x="1092425" y="916207"/>
                </a:cubicBezTo>
                <a:cubicBezTo>
                  <a:pt x="1099302" y="923084"/>
                  <a:pt x="1109824" y="925514"/>
                  <a:pt x="1116701" y="932391"/>
                </a:cubicBezTo>
                <a:cubicBezTo>
                  <a:pt x="1126238" y="941928"/>
                  <a:pt x="1130002" y="956920"/>
                  <a:pt x="1140977" y="964759"/>
                </a:cubicBezTo>
                <a:cubicBezTo>
                  <a:pt x="1150027" y="971223"/>
                  <a:pt x="1162556" y="970154"/>
                  <a:pt x="1173345" y="972851"/>
                </a:cubicBezTo>
                <a:cubicBezTo>
                  <a:pt x="1181437" y="978246"/>
                  <a:pt x="1188682" y="985204"/>
                  <a:pt x="1197621" y="989035"/>
                </a:cubicBezTo>
                <a:cubicBezTo>
                  <a:pt x="1232595" y="1004024"/>
                  <a:pt x="1246244" y="994805"/>
                  <a:pt x="1286634" y="989035"/>
                </a:cubicBezTo>
                <a:cubicBezTo>
                  <a:pt x="1292029" y="978246"/>
                  <a:pt x="1298066" y="967755"/>
                  <a:pt x="1302818" y="956667"/>
                </a:cubicBezTo>
                <a:cubicBezTo>
                  <a:pt x="1306178" y="948827"/>
                  <a:pt x="1302466" y="933597"/>
                  <a:pt x="1310910" y="932391"/>
                </a:cubicBezTo>
                <a:cubicBezTo>
                  <a:pt x="1327798" y="929978"/>
                  <a:pt x="1343278" y="943180"/>
                  <a:pt x="1359462" y="948575"/>
                </a:cubicBezTo>
                <a:lnTo>
                  <a:pt x="1383738" y="956667"/>
                </a:lnTo>
                <a:cubicBezTo>
                  <a:pt x="1391830" y="959364"/>
                  <a:pt x="1399739" y="962690"/>
                  <a:pt x="1408014" y="964759"/>
                </a:cubicBezTo>
                <a:cubicBezTo>
                  <a:pt x="1418803" y="967456"/>
                  <a:pt x="1429289" y="972059"/>
                  <a:pt x="1440382" y="972851"/>
                </a:cubicBezTo>
                <a:cubicBezTo>
                  <a:pt x="1505010" y="977467"/>
                  <a:pt x="1569855" y="978246"/>
                  <a:pt x="1634591" y="980943"/>
                </a:cubicBezTo>
                <a:cubicBezTo>
                  <a:pt x="1690381" y="999540"/>
                  <a:pt x="1671080" y="985064"/>
                  <a:pt x="1699328" y="1013312"/>
                </a:cubicBezTo>
                <a:cubicBezTo>
                  <a:pt x="1747880" y="1010615"/>
                  <a:pt x="1802008" y="1027972"/>
                  <a:pt x="1844984" y="1005220"/>
                </a:cubicBezTo>
                <a:cubicBezTo>
                  <a:pt x="1864204" y="995045"/>
                  <a:pt x="1840467" y="961934"/>
                  <a:pt x="1836892" y="940483"/>
                </a:cubicBezTo>
                <a:cubicBezTo>
                  <a:pt x="1830111" y="899795"/>
                  <a:pt x="1829179" y="914393"/>
                  <a:pt x="1812616" y="875747"/>
                </a:cubicBezTo>
                <a:cubicBezTo>
                  <a:pt x="1809256" y="867907"/>
                  <a:pt x="1807221" y="859563"/>
                  <a:pt x="1804524" y="851471"/>
                </a:cubicBezTo>
                <a:cubicBezTo>
                  <a:pt x="1809919" y="840682"/>
                  <a:pt x="1809508" y="823583"/>
                  <a:pt x="1820708" y="819103"/>
                </a:cubicBezTo>
                <a:cubicBezTo>
                  <a:pt x="1829738" y="815491"/>
                  <a:pt x="1836285" y="830938"/>
                  <a:pt x="1844984" y="835287"/>
                </a:cubicBezTo>
                <a:cubicBezTo>
                  <a:pt x="1852613" y="839102"/>
                  <a:pt x="1861168" y="840682"/>
                  <a:pt x="1869260" y="843379"/>
                </a:cubicBezTo>
                <a:cubicBezTo>
                  <a:pt x="1940202" y="815002"/>
                  <a:pt x="1996967" y="807082"/>
                  <a:pt x="1901628" y="657262"/>
                </a:cubicBezTo>
                <a:cubicBezTo>
                  <a:pt x="1882747" y="627591"/>
                  <a:pt x="1831497" y="651867"/>
                  <a:pt x="1796432" y="649170"/>
                </a:cubicBezTo>
                <a:cubicBezTo>
                  <a:pt x="1793735" y="624894"/>
                  <a:pt x="1799263" y="598189"/>
                  <a:pt x="1788340" y="576342"/>
                </a:cubicBezTo>
                <a:cubicBezTo>
                  <a:pt x="1783366" y="566395"/>
                  <a:pt x="1766665" y="571305"/>
                  <a:pt x="1755972" y="568250"/>
                </a:cubicBezTo>
                <a:cubicBezTo>
                  <a:pt x="1726657" y="559874"/>
                  <a:pt x="1734018" y="561706"/>
                  <a:pt x="1707420" y="543974"/>
                </a:cubicBezTo>
                <a:cubicBezTo>
                  <a:pt x="1669657" y="546671"/>
                  <a:pt x="1628816" y="536891"/>
                  <a:pt x="1594131" y="552066"/>
                </a:cubicBezTo>
                <a:cubicBezTo>
                  <a:pt x="1584385" y="556330"/>
                  <a:pt x="1572596" y="630116"/>
                  <a:pt x="1569855" y="641078"/>
                </a:cubicBezTo>
                <a:cubicBezTo>
                  <a:pt x="1567786" y="649353"/>
                  <a:pt x="1564460" y="657262"/>
                  <a:pt x="1561763" y="665354"/>
                </a:cubicBezTo>
                <a:cubicBezTo>
                  <a:pt x="1525799" y="658161"/>
                  <a:pt x="1517951" y="664372"/>
                  <a:pt x="1497027" y="632986"/>
                </a:cubicBezTo>
                <a:cubicBezTo>
                  <a:pt x="1492296" y="625889"/>
                  <a:pt x="1494053" y="615534"/>
                  <a:pt x="1488935" y="608710"/>
                </a:cubicBezTo>
                <a:cubicBezTo>
                  <a:pt x="1477491" y="593452"/>
                  <a:pt x="1461961" y="581737"/>
                  <a:pt x="1448474" y="568250"/>
                </a:cubicBezTo>
                <a:lnTo>
                  <a:pt x="1424198" y="543974"/>
                </a:lnTo>
                <a:cubicBezTo>
                  <a:pt x="1389133" y="549369"/>
                  <a:pt x="1349805" y="542556"/>
                  <a:pt x="1319002" y="560158"/>
                </a:cubicBezTo>
                <a:cubicBezTo>
                  <a:pt x="1304757" y="568298"/>
                  <a:pt x="1324036" y="598866"/>
                  <a:pt x="1310910" y="608710"/>
                </a:cubicBezTo>
                <a:cubicBezTo>
                  <a:pt x="1303335" y="614391"/>
                  <a:pt x="1272945" y="562653"/>
                  <a:pt x="1270450" y="560158"/>
                </a:cubicBezTo>
                <a:cubicBezTo>
                  <a:pt x="1263573" y="553281"/>
                  <a:pt x="1253768" y="550049"/>
                  <a:pt x="1246174" y="543974"/>
                </a:cubicBezTo>
                <a:cubicBezTo>
                  <a:pt x="1214437" y="518584"/>
                  <a:pt x="1247871" y="533750"/>
                  <a:pt x="1205713" y="519697"/>
                </a:cubicBezTo>
                <a:cubicBezTo>
                  <a:pt x="1162556" y="527789"/>
                  <a:pt x="1117897" y="530088"/>
                  <a:pt x="1076241" y="543974"/>
                </a:cubicBezTo>
                <a:cubicBezTo>
                  <a:pt x="1053729" y="551478"/>
                  <a:pt x="1064533" y="579958"/>
                  <a:pt x="1051965" y="592526"/>
                </a:cubicBezTo>
                <a:cubicBezTo>
                  <a:pt x="1045934" y="598557"/>
                  <a:pt x="1035781" y="597921"/>
                  <a:pt x="1027689" y="600618"/>
                </a:cubicBezTo>
                <a:cubicBezTo>
                  <a:pt x="1022294" y="592526"/>
                  <a:pt x="1019099" y="582417"/>
                  <a:pt x="1011505" y="576342"/>
                </a:cubicBezTo>
                <a:cubicBezTo>
                  <a:pt x="1004844" y="571013"/>
                  <a:pt x="994858" y="572065"/>
                  <a:pt x="987228" y="568250"/>
                </a:cubicBezTo>
                <a:cubicBezTo>
                  <a:pt x="978529" y="563901"/>
                  <a:pt x="971044" y="557461"/>
                  <a:pt x="962952" y="552066"/>
                </a:cubicBezTo>
                <a:cubicBezTo>
                  <a:pt x="925189" y="554763"/>
                  <a:pt x="880194" y="537770"/>
                  <a:pt x="849664" y="560158"/>
                </a:cubicBezTo>
                <a:cubicBezTo>
                  <a:pt x="827804" y="576189"/>
                  <a:pt x="863258" y="624813"/>
                  <a:pt x="841572" y="641078"/>
                </a:cubicBezTo>
                <a:cubicBezTo>
                  <a:pt x="817737" y="658954"/>
                  <a:pt x="782230" y="635683"/>
                  <a:pt x="752559" y="632986"/>
                </a:cubicBezTo>
                <a:cubicBezTo>
                  <a:pt x="717494" y="635683"/>
                  <a:pt x="680727" y="629957"/>
                  <a:pt x="647363" y="641078"/>
                </a:cubicBezTo>
                <a:cubicBezTo>
                  <a:pt x="635919" y="644893"/>
                  <a:pt x="638417" y="663796"/>
                  <a:pt x="631179" y="673446"/>
                </a:cubicBezTo>
                <a:cubicBezTo>
                  <a:pt x="629561" y="675604"/>
                  <a:pt x="625784" y="673446"/>
                  <a:pt x="623087" y="673446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8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F2454565-6E72-4C0E-9107-B1A0B7D82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7866" y="1572902"/>
            <a:ext cx="2994056" cy="17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1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A0663B-7C82-4D73-8D09-5352605D7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Positioning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815731-7643-4243-894D-B48BEED07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Two main approaches to the quantum speedup:</a:t>
            </a:r>
          </a:p>
          <a:p>
            <a:r>
              <a:rPr lang="en-US" b="1" dirty="0"/>
              <a:t>Quantum computer science</a:t>
            </a:r>
            <a:r>
              <a:rPr lang="en-US" dirty="0"/>
              <a:t> (quantum complexity classes and their relations to the classical ones)</a:t>
            </a:r>
          </a:p>
          <a:p>
            <a:r>
              <a:rPr lang="en-US" b="1" dirty="0"/>
              <a:t>Relation between speedup and fundamental quantum features</a:t>
            </a:r>
            <a:r>
              <a:rPr lang="en-US" dirty="0"/>
              <a:t> (entanglement/discord)</a:t>
            </a:r>
          </a:p>
        </p:txBody>
      </p:sp>
    </p:spTree>
    <p:extLst>
      <p:ext uri="{BB962C8B-B14F-4D97-AF65-F5344CB8AC3E}">
        <p14:creationId xmlns:p14="http://schemas.microsoft.com/office/powerpoint/2010/main" val="288635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3557"/>
            <a:ext cx="8229600" cy="17298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Example</a:t>
            </a:r>
            <a:r>
              <a:rPr lang="it-IT" dirty="0"/>
              <a:t> of quantum </a:t>
            </a:r>
            <a:r>
              <a:rPr lang="it-IT" dirty="0" err="1"/>
              <a:t>speedup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" y="1093694"/>
            <a:ext cx="9144000" cy="5778820"/>
          </a:xfrm>
        </p:spPr>
        <p:txBody>
          <a:bodyPr>
            <a:normAutofit fontScale="70000" lnSpcReduction="20000"/>
          </a:bodyPr>
          <a:lstStyle/>
          <a:p>
            <a:endParaRPr lang="it-IT" dirty="0"/>
          </a:p>
          <a:p>
            <a:r>
              <a:rPr lang="it-IT" dirty="0"/>
              <a:t>Bob, the </a:t>
            </a:r>
            <a:r>
              <a:rPr lang="it-IT" dirty="0" err="1"/>
              <a:t>problem</a:t>
            </a:r>
            <a:r>
              <a:rPr lang="it-IT" dirty="0"/>
              <a:t> setter, </a:t>
            </a:r>
            <a:r>
              <a:rPr lang="it-IT" dirty="0" err="1"/>
              <a:t>hides</a:t>
            </a:r>
            <a:r>
              <a:rPr lang="it-IT" dirty="0"/>
              <a:t> a </a:t>
            </a:r>
            <a:r>
              <a:rPr lang="it-IT" dirty="0" err="1"/>
              <a:t>ball</a:t>
            </a:r>
            <a:r>
              <a:rPr lang="it-IT" dirty="0"/>
              <a:t> in one of </a:t>
            </a:r>
            <a:r>
              <a:rPr lang="it-IT" dirty="0" err="1"/>
              <a:t>four</a:t>
            </a:r>
            <a:r>
              <a:rPr lang="it-IT" dirty="0"/>
              <a:t> </a:t>
            </a:r>
            <a:r>
              <a:rPr lang="it-IT" dirty="0" err="1"/>
              <a:t>drawers</a:t>
            </a:r>
            <a:r>
              <a:rPr lang="it-IT" dirty="0"/>
              <a:t> </a:t>
            </a:r>
          </a:p>
          <a:p>
            <a:r>
              <a:rPr lang="it-IT" dirty="0"/>
              <a:t>Alice, the </a:t>
            </a:r>
            <a:r>
              <a:rPr lang="it-IT" dirty="0" err="1"/>
              <a:t>problem</a:t>
            </a:r>
            <a:r>
              <a:rPr lang="it-IT" dirty="0"/>
              <a:t> solver, </a:t>
            </a:r>
            <a:r>
              <a:rPr lang="it-IT" dirty="0" err="1"/>
              <a:t>is</a:t>
            </a:r>
            <a:r>
              <a:rPr lang="it-IT" dirty="0"/>
              <a:t> to locate </a:t>
            </a:r>
            <a:r>
              <a:rPr lang="it-IT" dirty="0" err="1"/>
              <a:t>it</a:t>
            </a:r>
            <a:r>
              <a:rPr lang="it-IT" dirty="0"/>
              <a:t> by opening </a:t>
            </a:r>
            <a:r>
              <a:rPr lang="it-IT" dirty="0" err="1"/>
              <a:t>drawers</a:t>
            </a:r>
            <a:endParaRPr lang="it-IT" dirty="0"/>
          </a:p>
          <a:p>
            <a:r>
              <a:rPr lang="it-IT" dirty="0"/>
              <a:t>In the </a:t>
            </a:r>
            <a:r>
              <a:rPr lang="it-IT" dirty="0" err="1"/>
              <a:t>classical</a:t>
            </a:r>
            <a:r>
              <a:rPr lang="it-IT" dirty="0"/>
              <a:t> case </a:t>
            </a:r>
            <a:r>
              <a:rPr lang="it-IT" dirty="0" err="1"/>
              <a:t>she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open up to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drawers</a:t>
            </a:r>
            <a:r>
              <a:rPr lang="it-IT" dirty="0"/>
              <a:t>, in the quantum case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always</a:t>
            </a:r>
            <a:r>
              <a:rPr lang="it-IT" dirty="0"/>
              <a:t> </a:t>
            </a:r>
            <a:r>
              <a:rPr lang="it-IT" dirty="0" err="1"/>
              <a:t>takes</a:t>
            </a:r>
            <a:r>
              <a:rPr lang="it-IT" dirty="0"/>
              <a:t> one </a:t>
            </a:r>
          </a:p>
          <a:p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b="1" dirty="0"/>
              <a:t>quantum speed-up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/>
              <a:t>                       BOB                                                                                      ALICE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/>
              <a:t>                                                                                                  00</a:t>
            </a:r>
          </a:p>
          <a:p>
            <a:pPr>
              <a:buNone/>
            </a:pPr>
            <a:r>
              <a:rPr lang="it-IT" dirty="0"/>
              <a:t>                                                                                                  01</a:t>
            </a:r>
          </a:p>
          <a:p>
            <a:pPr>
              <a:buNone/>
            </a:pPr>
            <a:r>
              <a:rPr lang="it-IT" dirty="0"/>
              <a:t>                                                                                                  10</a:t>
            </a:r>
          </a:p>
          <a:p>
            <a:pPr>
              <a:buFont typeface="Lucida Grande"/>
              <a:buChar char=" "/>
            </a:pPr>
            <a:r>
              <a:rPr lang="it-IT" dirty="0"/>
              <a:t>                                                                                             11</a:t>
            </a:r>
          </a:p>
          <a:p>
            <a:endParaRPr lang="it-IT" dirty="0"/>
          </a:p>
          <a:p>
            <a:pPr>
              <a:buNone/>
            </a:pPr>
            <a:r>
              <a:rPr lang="it-IT" dirty="0"/>
              <a:t>                                                                      </a:t>
            </a:r>
          </a:p>
        </p:txBody>
      </p:sp>
      <p:pic>
        <p:nvPicPr>
          <p:cNvPr id="4" name="Immagine 3" descr="Cassettiera_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062" y="3933364"/>
            <a:ext cx="2728526" cy="2463748"/>
          </a:xfrm>
          <a:prstGeom prst="rect">
            <a:avLst/>
          </a:prstGeom>
        </p:spPr>
      </p:pic>
      <p:pic>
        <p:nvPicPr>
          <p:cNvPr id="5" name="Immagine 4" descr="ali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328" y="4268761"/>
            <a:ext cx="1723227" cy="2073616"/>
          </a:xfrm>
          <a:prstGeom prst="rect">
            <a:avLst/>
          </a:prstGeom>
        </p:spPr>
      </p:pic>
      <p:pic>
        <p:nvPicPr>
          <p:cNvPr id="6" name="Immagine 5" descr="bo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772" y="4214026"/>
            <a:ext cx="1732824" cy="2183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0"/>
    </mc:Choice>
    <mc:Fallback xmlns="">
      <p:transition spd="slow" advTm="15500"/>
    </mc:Fallback>
  </mc:AlternateContent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94D4A9-4A54-40EB-95AA-EAA765982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012"/>
            <a:ext cx="8229600" cy="1019597"/>
          </a:xfrm>
        </p:spPr>
        <p:txBody>
          <a:bodyPr>
            <a:normAutofit fontScale="90000"/>
          </a:bodyPr>
          <a:lstStyle/>
          <a:p>
            <a:r>
              <a:rPr lang="en-US" dirty="0"/>
              <a:t>Positioning – quantum computer science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A79853-FE1B-4F62-BEFE-6B9C2F15A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4265"/>
            <a:ext cx="9144000" cy="560373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Quantum computer science is analytic </a:t>
            </a:r>
            <a:r>
              <a:rPr lang="en-US" dirty="0"/>
              <a:t>in character</a:t>
            </a:r>
          </a:p>
          <a:p>
            <a:r>
              <a:rPr lang="en-US" b="1" dirty="0"/>
              <a:t>The present explanation of the speedup is synthetic</a:t>
            </a:r>
            <a:r>
              <a:rPr lang="en-US" dirty="0"/>
              <a:t>, derived from the foundations</a:t>
            </a:r>
          </a:p>
          <a:p>
            <a:r>
              <a:rPr lang="en-US" dirty="0"/>
              <a:t>Like in analytic geometry (mathematics on coordinates) and the synthetic one (derivation of theorems from postulates)</a:t>
            </a:r>
          </a:p>
          <a:p>
            <a:r>
              <a:rPr lang="en-US" b="1" dirty="0"/>
              <a:t>Analytic counterpart of the upper bound</a:t>
            </a:r>
          </a:p>
          <a:p>
            <a:r>
              <a:rPr lang="en-US" dirty="0"/>
              <a:t>Difficulty of deriving it?</a:t>
            </a:r>
          </a:p>
          <a:p>
            <a:r>
              <a:rPr lang="en-US" b="1" dirty="0"/>
              <a:t>Upper bound vs today’s quantum complexity classes</a:t>
            </a:r>
          </a:p>
          <a:p>
            <a:r>
              <a:rPr lang="en-US" dirty="0"/>
              <a:t>If the conjecture that the upper bound is the number of function evaluations required by an optimal quantum algorithm were true, </a:t>
            </a:r>
            <a:r>
              <a:rPr lang="en-US" b="1" dirty="0"/>
              <a:t>it would solve the well known open problem of quantum query complexity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16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9B24C0-C6D7-4FE0-AF80-24D3559E0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2302"/>
            <a:ext cx="8229600" cy="1149068"/>
          </a:xfrm>
        </p:spPr>
        <p:txBody>
          <a:bodyPr>
            <a:normAutofit fontScale="90000"/>
          </a:bodyPr>
          <a:lstStyle/>
          <a:p>
            <a:r>
              <a:rPr lang="en-US" dirty="0"/>
              <a:t>Positioning – relation between speedup and the foundations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441254-00F4-46D3-9796-9E4774D3B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03929"/>
            <a:ext cx="9144000" cy="4022234"/>
          </a:xfrm>
        </p:spPr>
        <p:txBody>
          <a:bodyPr/>
          <a:lstStyle/>
          <a:p>
            <a:r>
              <a:rPr lang="en-US" i="1" dirty="0"/>
              <a:t>The speedup appears to always depend on the exact nature of the problem while the reason for it varies from problem to problem </a:t>
            </a:r>
            <a:r>
              <a:rPr lang="en-US" dirty="0"/>
              <a:t>(</a:t>
            </a:r>
            <a:r>
              <a:rPr lang="en-US" dirty="0" err="1"/>
              <a:t>Vedral</a:t>
            </a:r>
            <a:r>
              <a:rPr lang="en-US" dirty="0"/>
              <a:t>, Henderson)</a:t>
            </a:r>
          </a:p>
          <a:p>
            <a:r>
              <a:rPr lang="en-US" dirty="0"/>
              <a:t>Present fundamental explanation applies to all oracle problems and is quantitative in character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50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BF5DF6-65DA-48FD-B473-8C50E9C3B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5657"/>
            <a:ext cx="8229600" cy="1068149"/>
          </a:xfrm>
        </p:spPr>
        <p:txBody>
          <a:bodyPr>
            <a:normAutofit/>
          </a:bodyPr>
          <a:lstStyle/>
          <a:p>
            <a:r>
              <a:rPr lang="en-US" dirty="0"/>
              <a:t>Conclusion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FEC774-A682-4FF2-8FDA-6F5FAF6EF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91512"/>
            <a:ext cx="9144000" cy="6042212"/>
          </a:xfrm>
        </p:spPr>
        <p:txBody>
          <a:bodyPr>
            <a:normAutofit/>
          </a:bodyPr>
          <a:lstStyle/>
          <a:p>
            <a:endParaRPr lang="en-US" b="1" dirty="0"/>
          </a:p>
          <a:p>
            <a:r>
              <a:rPr lang="en-US" b="1" dirty="0"/>
              <a:t>Found an upper bound to the computational complexity of any oracle problem, always coinciding with the number of function evaluations required by the optimal quantum algorithm</a:t>
            </a:r>
          </a:p>
          <a:p>
            <a:r>
              <a:rPr lang="en-US" b="1" dirty="0"/>
              <a:t>Derived in a synthetic way from the foundations of quantum mechanics</a:t>
            </a:r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53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189C1F-7E66-4154-88BE-9C4A0D70A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10910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AE15EB-9504-4860-B5EC-A5217DCEC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0516"/>
            <a:ext cx="8229600" cy="56239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Both"/>
            </a:pPr>
            <a:r>
              <a:rPr lang="en-US" dirty="0"/>
              <a:t>Checking whether the upper bound always coincides with the number of function evaluations required by the optimal quantum algorithm</a:t>
            </a:r>
          </a:p>
          <a:p>
            <a:pPr marL="514350" indent="-514350">
              <a:buAutoNum type="arabicParenBoth"/>
            </a:pPr>
            <a:r>
              <a:rPr lang="en-US" dirty="0"/>
              <a:t>Finding oracle problems liable of interesting speedups, classifying quantum complexity of oracle problems (compare with existing quantum complexity classes)</a:t>
            </a:r>
          </a:p>
          <a:p>
            <a:pPr marL="514350" indent="-514350">
              <a:buAutoNum type="arabicParenBoth"/>
            </a:pPr>
            <a:r>
              <a:rPr lang="en-US" dirty="0"/>
              <a:t>Further studying the fundamental implications of an explanation of the speedup that merges time-symmetric quantum mechanics and quantum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49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9473"/>
            <a:ext cx="8229600" cy="802856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847023"/>
            <a:ext cx="9144000" cy="60109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Aharonov</a:t>
            </a:r>
            <a:r>
              <a:rPr lang="en-US" dirty="0"/>
              <a:t>, Y., Cohen, E.,  </a:t>
            </a:r>
            <a:r>
              <a:rPr lang="en-US" dirty="0" err="1"/>
              <a:t>Elitzur</a:t>
            </a:r>
            <a:r>
              <a:rPr lang="en-US" dirty="0"/>
              <a:t>, A. C.: Can a future choice affect a past measurement’s outcome? Ann. Phys. 355, 258-268 (2015).</a:t>
            </a:r>
          </a:p>
          <a:p>
            <a:r>
              <a:rPr lang="en-US" dirty="0" err="1"/>
              <a:t>Dolev</a:t>
            </a:r>
            <a:r>
              <a:rPr lang="en-US" dirty="0"/>
              <a:t>, S. and </a:t>
            </a:r>
            <a:r>
              <a:rPr lang="en-US" dirty="0" err="1"/>
              <a:t>Elitzur</a:t>
            </a:r>
            <a:r>
              <a:rPr lang="en-US" dirty="0"/>
              <a:t>, A. C.: Non-Sequential Behavior of the Wave Function. </a:t>
            </a:r>
            <a:r>
              <a:rPr lang="en-US" b="1" dirty="0" err="1">
                <a:hlinkClick r:id="rId3" tooltip="Abstract"/>
              </a:rPr>
              <a:t>arXiv:quant-ph</a:t>
            </a:r>
            <a:r>
              <a:rPr lang="en-US" b="1" dirty="0">
                <a:hlinkClick r:id="rId3" tooltip="Abstract"/>
              </a:rPr>
              <a:t>/0102109</a:t>
            </a:r>
            <a:r>
              <a:rPr lang="en-US" b="1" dirty="0"/>
              <a:t> </a:t>
            </a:r>
            <a:r>
              <a:rPr lang="en-US" dirty="0"/>
              <a:t>(2001)</a:t>
            </a:r>
          </a:p>
          <a:p>
            <a:r>
              <a:rPr lang="en-US" dirty="0"/>
              <a:t>Castagnoli, G. and Finkelstein, D. R.: Theory of the quantum speedup. Proc. Roy. Soc. A 1799, 457, 1799-1807 (2001) </a:t>
            </a:r>
          </a:p>
          <a:p>
            <a:r>
              <a:rPr lang="en-US" dirty="0"/>
              <a:t>Castagnoli, G.: The quantum correlation between the selection of the problem and that of the solution sheds light on the mechanism of the quantum speed up. Phys. Rev. A 82, 052334-052342 (2010)</a:t>
            </a:r>
          </a:p>
          <a:p>
            <a:r>
              <a:rPr lang="en-US" dirty="0"/>
              <a:t>Castagnoli, G.: Highlighting the mechanism of the quantum speedup by time-symmetric and relational quantum mechanics. Found. Phys. Vol. 46, Issue 3. 360--381 (2016) </a:t>
            </a:r>
          </a:p>
          <a:p>
            <a:r>
              <a:rPr lang="en-US" dirty="0"/>
              <a:t>Castagnoli, G.: On the relation between quantum computational speedup and </a:t>
            </a:r>
            <a:r>
              <a:rPr lang="en-US" dirty="0" err="1"/>
              <a:t>retrocausality</a:t>
            </a:r>
            <a:r>
              <a:rPr lang="en-US" dirty="0"/>
              <a:t>. Quanta Vol. 5, No 1, 34-52 (2016) </a:t>
            </a:r>
          </a:p>
          <a:p>
            <a:r>
              <a:rPr lang="en-US" dirty="0"/>
              <a:t>Castagnoli, G.: Completing the physical representation of quantum algorithms explains their computational speedup. </a:t>
            </a:r>
            <a:r>
              <a:rPr lang="en-US" b="1" dirty="0">
                <a:hlinkClick r:id="rId4" tooltip="Abstract"/>
              </a:rPr>
              <a:t>arXiv:quant-ph1705.02657</a:t>
            </a:r>
            <a:r>
              <a:rPr lang="en-US" b="1" dirty="0"/>
              <a:t>  </a:t>
            </a:r>
            <a:r>
              <a:rPr lang="en-US" dirty="0"/>
              <a:t>(2017)</a:t>
            </a:r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575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2390C-6A4D-44B5-8A26-C19055527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jargon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E503A6-8EDC-49AF-B6E4-C50A7CA0B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Drawer and ball problem: </a:t>
            </a:r>
            <a:r>
              <a:rPr lang="en-US" b="1" i="1" dirty="0"/>
              <a:t>oracle problem</a:t>
            </a:r>
          </a:p>
          <a:p>
            <a:r>
              <a:rPr lang="en-US" dirty="0"/>
              <a:t>Checking whether the ball is in a drawer: </a:t>
            </a:r>
            <a:r>
              <a:rPr lang="en-US" b="1" i="1" dirty="0"/>
              <a:t>function evaluation </a:t>
            </a:r>
            <a:r>
              <a:rPr lang="en-US" dirty="0"/>
              <a:t>(oracle query)</a:t>
            </a:r>
          </a:p>
          <a:p>
            <a:r>
              <a:rPr lang="en-US" i="1" dirty="0"/>
              <a:t>b</a:t>
            </a:r>
            <a:r>
              <a:rPr lang="en-US" dirty="0"/>
              <a:t> = number of the drawer with the ball; checking whether the ball is in drawer </a:t>
            </a:r>
            <a:r>
              <a:rPr lang="en-US" i="1" dirty="0"/>
              <a:t>a</a:t>
            </a:r>
            <a:r>
              <a:rPr lang="en-US" dirty="0"/>
              <a:t>: computing (evaluating)  the </a:t>
            </a:r>
            <a:r>
              <a:rPr lang="en-US" dirty="0" err="1"/>
              <a:t>Kronecker</a:t>
            </a:r>
            <a:r>
              <a:rPr lang="en-US" dirty="0"/>
              <a:t> function</a:t>
            </a:r>
            <a:endParaRPr lang="en-US" i="1" dirty="0"/>
          </a:p>
          <a:p>
            <a:r>
              <a:rPr lang="en-US" dirty="0"/>
              <a:t>Quantum speedup:  number of function evaluations required by the quantum algorithm vs number required by the best known classical algorithm </a:t>
            </a:r>
          </a:p>
        </p:txBody>
      </p:sp>
      <p:pic>
        <p:nvPicPr>
          <p:cNvPr id="6" name="Immagine 5" descr="Immagine che contiene cosa&#10;&#10;Descrizione generata con affidabilità molto elevata">
            <a:extLst>
              <a:ext uri="{FF2B5EF4-FFF2-40B4-BE49-F238E27FC236}">
                <a16:creationId xmlns:a16="http://schemas.microsoft.com/office/drawing/2014/main" id="{7B1CA68A-3922-499B-8933-D1EC18704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511" y="4408402"/>
            <a:ext cx="1120328" cy="64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50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0458"/>
          </a:xfrm>
        </p:spPr>
        <p:txBody>
          <a:bodyPr/>
          <a:lstStyle/>
          <a:p>
            <a:r>
              <a:rPr lang="it-IT" dirty="0" err="1"/>
              <a:t>Speedup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poorly</a:t>
            </a:r>
            <a:r>
              <a:rPr lang="it-IT" dirty="0"/>
              <a:t> </a:t>
            </a:r>
            <a:r>
              <a:rPr lang="it-IT" dirty="0" err="1"/>
              <a:t>understood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7144" y="1416106"/>
            <a:ext cx="8912773" cy="5694142"/>
          </a:xfrm>
        </p:spPr>
        <p:txBody>
          <a:bodyPr>
            <a:normAutofit/>
          </a:bodyPr>
          <a:lstStyle/>
          <a:p>
            <a:r>
              <a:rPr lang="it-IT" dirty="0" err="1"/>
              <a:t>Dozens</a:t>
            </a:r>
            <a:r>
              <a:rPr lang="it-IT" dirty="0"/>
              <a:t> of </a:t>
            </a:r>
            <a:r>
              <a:rPr lang="it-IT" dirty="0" err="1"/>
              <a:t>speedups</a:t>
            </a:r>
            <a:r>
              <a:rPr lang="it-IT" dirty="0"/>
              <a:t> </a:t>
            </a:r>
            <a:r>
              <a:rPr lang="it-IT" dirty="0" err="1"/>
              <a:t>discovered</a:t>
            </a:r>
            <a:r>
              <a:rPr lang="it-IT" dirty="0"/>
              <a:t> </a:t>
            </a:r>
          </a:p>
          <a:p>
            <a:r>
              <a:rPr lang="it-IT" dirty="0" err="1"/>
              <a:t>All</a:t>
            </a:r>
            <a:r>
              <a:rPr lang="it-IT" dirty="0"/>
              <a:t> by </a:t>
            </a:r>
            <a:r>
              <a:rPr lang="it-IT" dirty="0" err="1"/>
              <a:t>means</a:t>
            </a:r>
            <a:r>
              <a:rPr lang="it-IT" dirty="0"/>
              <a:t> of </a:t>
            </a:r>
            <a:r>
              <a:rPr lang="it-IT" dirty="0" err="1"/>
              <a:t>ingenuity</a:t>
            </a:r>
            <a:endParaRPr lang="it-IT" dirty="0"/>
          </a:p>
          <a:p>
            <a:r>
              <a:rPr lang="it-IT" b="1" dirty="0"/>
              <a:t>No </a:t>
            </a:r>
            <a:r>
              <a:rPr lang="it-IT" b="1" dirty="0" err="1"/>
              <a:t>fundamental</a:t>
            </a:r>
            <a:r>
              <a:rPr lang="it-IT" b="1" dirty="0"/>
              <a:t> </a:t>
            </a:r>
            <a:r>
              <a:rPr lang="it-IT" b="1" dirty="0" err="1"/>
              <a:t>explanation</a:t>
            </a:r>
            <a:r>
              <a:rPr lang="it-IT" b="1" dirty="0"/>
              <a:t> of the </a:t>
            </a:r>
            <a:r>
              <a:rPr lang="it-IT" b="1" dirty="0" err="1"/>
              <a:t>speedup</a:t>
            </a:r>
            <a:endParaRPr lang="it-IT" b="1" dirty="0"/>
          </a:p>
          <a:p>
            <a:r>
              <a:rPr lang="it-IT" b="1" dirty="0"/>
              <a:t>No </a:t>
            </a:r>
            <a:r>
              <a:rPr lang="it-IT" b="1" dirty="0" err="1"/>
              <a:t>unified</a:t>
            </a:r>
            <a:r>
              <a:rPr lang="it-IT" b="1" dirty="0"/>
              <a:t> </a:t>
            </a:r>
            <a:r>
              <a:rPr lang="it-IT" b="1" dirty="0" err="1"/>
              <a:t>explanation</a:t>
            </a:r>
            <a:r>
              <a:rPr lang="it-IT" b="1" dirty="0"/>
              <a:t> of the </a:t>
            </a:r>
            <a:r>
              <a:rPr lang="it-IT" b="1" dirty="0" err="1"/>
              <a:t>amount</a:t>
            </a:r>
            <a:r>
              <a:rPr lang="it-IT" b="1" dirty="0"/>
              <a:t> of </a:t>
            </a:r>
            <a:r>
              <a:rPr lang="it-IT" b="1" dirty="0" err="1"/>
              <a:t>speedup</a:t>
            </a:r>
            <a:endParaRPr lang="it-IT" b="1" dirty="0"/>
          </a:p>
          <a:p>
            <a:r>
              <a:rPr lang="it-IT" dirty="0"/>
              <a:t>A lacuna of quantum computer science </a:t>
            </a:r>
          </a:p>
          <a:p>
            <a:r>
              <a:rPr lang="it-IT" dirty="0"/>
              <a:t>Quantum </a:t>
            </a:r>
            <a:r>
              <a:rPr lang="it-IT" dirty="0" err="1"/>
              <a:t>cryptography</a:t>
            </a:r>
            <a:r>
              <a:rPr lang="it-IT" dirty="0"/>
              <a:t>, the </a:t>
            </a:r>
            <a:r>
              <a:rPr lang="it-IT" dirty="0" err="1"/>
              <a:t>other</a:t>
            </a:r>
            <a:r>
              <a:rPr lang="it-IT" dirty="0"/>
              <a:t> pillar of quantum information, </a:t>
            </a:r>
            <a:r>
              <a:rPr lang="it-IT" dirty="0" err="1"/>
              <a:t>directly</a:t>
            </a:r>
            <a:r>
              <a:rPr lang="it-IT" dirty="0"/>
              <a:t> </a:t>
            </a:r>
            <a:r>
              <a:rPr lang="it-IT" dirty="0" err="1"/>
              <a:t>relies</a:t>
            </a:r>
            <a:r>
              <a:rPr lang="it-IT" dirty="0"/>
              <a:t> on the </a:t>
            </a:r>
            <a:r>
              <a:rPr lang="it-IT" dirty="0" err="1"/>
              <a:t>foundations</a:t>
            </a:r>
            <a:r>
              <a:rPr lang="it-IT" dirty="0"/>
              <a:t> of quantum </a:t>
            </a:r>
            <a:r>
              <a:rPr lang="it-IT" dirty="0" err="1"/>
              <a:t>mechanics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139372" y="609826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369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84"/>
    </mc:Choice>
    <mc:Fallback xmlns="">
      <p:transition spd="slow" advTm="37784"/>
    </mc:Fallback>
  </mc:AlternateContent>
  <p:extLst mod="1">
    <p:ext uri="{3A86A75C-4F4B-4683-9AE1-C65F6400EC91}">
      <p14:laserTraceLst xmlns:p14="http://schemas.microsoft.com/office/powerpoint/2010/main">
        <p14:tracePtLst>
          <p14:tracePt t="1502" x="393700" y="1962150"/>
          <p14:tracePt t="1509" x="355600" y="1905000"/>
          <p14:tracePt t="1516" x="311150" y="1847850"/>
          <p14:tracePt t="1533" x="254000" y="1727200"/>
          <p14:tracePt t="1554" x="203200" y="1606550"/>
          <p14:tracePt t="1559" x="190500" y="1574800"/>
          <p14:tracePt t="1567" x="184150" y="1536700"/>
          <p14:tracePt t="1584" x="184150" y="1498600"/>
          <p14:tracePt t="1600" x="184150" y="1460500"/>
          <p14:tracePt t="1617" x="184150" y="1409700"/>
          <p14:tracePt t="1634" x="190500" y="1377950"/>
          <p14:tracePt t="1650" x="203200" y="1327150"/>
          <p14:tracePt t="1667" x="260350" y="1231900"/>
          <p14:tracePt t="1684" x="273050" y="1181100"/>
          <p14:tracePt t="1701" x="273050" y="1155700"/>
          <p14:tracePt t="1717" x="273050" y="1143000"/>
          <p14:tracePt t="1734" x="273050" y="1123950"/>
          <p14:tracePt t="1751" x="273050" y="1117600"/>
          <p14:tracePt t="1767" x="273050" y="1111250"/>
          <p14:tracePt t="1801" x="285750" y="1092200"/>
          <p14:tracePt t="1817" x="317500" y="1060450"/>
          <p14:tracePt t="1834" x="349250" y="1035050"/>
          <p14:tracePt t="1851" x="374650" y="984250"/>
          <p14:tracePt t="1867" x="387350" y="965200"/>
          <p14:tracePt t="1884" x="400050" y="933450"/>
          <p14:tracePt t="1901" x="450850" y="876300"/>
          <p14:tracePt t="1917" x="476250" y="825500"/>
          <p14:tracePt t="1934" x="514350" y="774700"/>
          <p14:tracePt t="1951" x="558800" y="723900"/>
          <p14:tracePt t="1967" x="603250" y="685800"/>
          <p14:tracePt t="1984" x="673100" y="647700"/>
          <p14:tracePt t="2001" x="774700" y="596900"/>
          <p14:tracePt t="2017" x="800100" y="584200"/>
          <p14:tracePt t="2034" x="812800" y="584200"/>
          <p14:tracePt t="2051" x="825500" y="584200"/>
          <p14:tracePt t="5284" x="819150" y="584200"/>
          <p14:tracePt t="5292" x="806450" y="590550"/>
          <p14:tracePt t="5298" x="787400" y="603250"/>
          <p14:tracePt t="5306" x="755650" y="622300"/>
          <p14:tracePt t="5321" x="711200" y="666750"/>
          <p14:tracePt t="5339" x="660400" y="704850"/>
          <p14:tracePt t="5356" x="577850" y="781050"/>
          <p14:tracePt t="5372" x="520700" y="831850"/>
          <p14:tracePt t="5388" x="482600" y="869950"/>
          <p14:tracePt t="5405" x="431800" y="933450"/>
          <p14:tracePt t="5422" x="406400" y="971550"/>
          <p14:tracePt t="5439" x="393700" y="984250"/>
          <p14:tracePt t="5455" x="355600" y="1003300"/>
          <p14:tracePt t="5472" x="330200" y="1016000"/>
          <p14:tracePt t="5488" x="298450" y="1041400"/>
          <p14:tracePt t="5505" x="273050" y="1054100"/>
          <p14:tracePt t="5522" x="241300" y="1060450"/>
          <p14:tracePt t="5539" x="222250" y="1073150"/>
          <p14:tracePt t="5555" x="177800" y="1092200"/>
          <p14:tracePt t="5572" x="171450" y="1098550"/>
          <p14:tracePt t="5588" x="158750" y="1104900"/>
          <p14:tracePt t="5605" x="127000" y="1123950"/>
          <p14:tracePt t="5622" x="114300" y="1123950"/>
          <p14:tracePt t="5627" x="107950" y="1123950"/>
          <p14:tracePt t="5639" x="101600" y="1123950"/>
          <p14:tracePt t="5655" x="82550" y="1123950"/>
          <p14:tracePt t="5672" x="69850" y="1123950"/>
          <p14:tracePt t="5689" x="57150" y="1123950"/>
          <p14:tracePt t="5705" x="38100" y="1130300"/>
          <p14:tracePt t="5722" x="31750" y="1130300"/>
          <p14:tracePt t="5739" x="12700" y="1130300"/>
          <p14:tracePt t="5755" x="0" y="1130300"/>
          <p14:tracePt t="8325" x="0" y="1136650"/>
          <p14:tracePt t="8333" x="0" y="1143000"/>
          <p14:tracePt t="8342" x="0" y="1149350"/>
          <p14:tracePt t="8359" x="0" y="1162050"/>
          <p14:tracePt t="8447" x="0" y="1168400"/>
          <p14:tracePt t="8546" x="0" y="1174750"/>
          <p14:tracePt t="8553" x="0" y="1187450"/>
          <p14:tracePt t="8561" x="0" y="1193800"/>
          <p14:tracePt t="8575" x="0" y="1206500"/>
          <p14:tracePt t="8592" x="0" y="1212850"/>
          <p14:tracePt t="8610" x="0" y="1231900"/>
          <p14:tracePt t="8626" x="0" y="1244600"/>
          <p14:tracePt t="8642" x="0" y="1257300"/>
          <p14:tracePt t="8659" x="0" y="1270000"/>
          <p14:tracePt t="8676" x="0" y="1282700"/>
          <p14:tracePt t="8692" x="0" y="1301750"/>
          <p14:tracePt t="8710" x="0" y="1320800"/>
          <p14:tracePt t="8726" x="0" y="1327150"/>
          <p14:tracePt t="8742" x="0" y="1339850"/>
          <p14:tracePt t="8760" x="0" y="1365250"/>
          <p14:tracePt t="8793" x="0" y="1371600"/>
          <p14:tracePt t="10306" x="25400" y="2076450"/>
          <p14:tracePt t="10313" x="57150" y="2095500"/>
          <p14:tracePt t="10320" x="76200" y="2114550"/>
          <p14:tracePt t="10328" x="107950" y="2127250"/>
          <p14:tracePt t="10345" x="133350" y="2139950"/>
          <p14:tracePt t="10362" x="171450" y="2171700"/>
          <p14:tracePt t="10378" x="190500" y="2190750"/>
          <p14:tracePt t="10395" x="203200" y="2203450"/>
          <p14:tracePt t="10412" x="234950" y="2216150"/>
          <p14:tracePt t="10428" x="260350" y="2235200"/>
          <p14:tracePt t="10445" x="273050" y="2247900"/>
          <p14:tracePt t="10462" x="317500" y="2266950"/>
          <p14:tracePt t="10478" x="355600" y="2279650"/>
          <p14:tracePt t="10495" x="374650" y="2305050"/>
          <p14:tracePt t="10512" x="387350" y="2324100"/>
          <p14:tracePt t="10528" x="400050" y="2336800"/>
          <p14:tracePt t="10545" x="419100" y="2343150"/>
          <p14:tracePt t="10561" x="431800" y="2362200"/>
          <p14:tracePt t="10578" x="444500" y="2362200"/>
          <p14:tracePt t="10595" x="457200" y="2362200"/>
          <p14:tracePt t="10611" x="476250" y="2362200"/>
          <p14:tracePt t="10628" x="482600" y="2362200"/>
          <p14:tracePt t="10661" x="488950" y="2362200"/>
          <p14:tracePt t="10755" x="488950" y="2349500"/>
          <p14:tracePt t="10769" x="488950" y="2343150"/>
          <p14:tracePt t="10775" x="488950" y="2336800"/>
          <p14:tracePt t="10783" x="482600" y="2330450"/>
          <p14:tracePt t="10795" x="476250" y="2324100"/>
          <p14:tracePt t="10812" x="476250" y="2317750"/>
          <p14:tracePt t="10840" x="463550" y="2317750"/>
          <p14:tracePt t="10862" x="457200" y="2317750"/>
          <p14:tracePt t="10868" x="450850" y="2317750"/>
          <p14:tracePt t="10882" x="444500" y="2317750"/>
          <p14:tracePt t="10897" x="438150" y="2317750"/>
          <p14:tracePt t="10912" x="431800" y="2317750"/>
          <p14:tracePt t="11288" x="419100" y="2298700"/>
          <p14:tracePt t="11295" x="412750" y="2286000"/>
          <p14:tracePt t="11303" x="406400" y="2266950"/>
          <p14:tracePt t="11313" x="400050" y="2247900"/>
          <p14:tracePt t="11329" x="387350" y="2222500"/>
          <p14:tracePt t="11346" x="368300" y="2203450"/>
          <p14:tracePt t="11362" x="355600" y="2184400"/>
          <p14:tracePt t="11379" x="342900" y="2178050"/>
          <p14:tracePt t="11396" x="336550" y="2178050"/>
          <p14:tracePt t="11412" x="330200" y="2178050"/>
          <p14:tracePt t="11459" x="317500" y="2178050"/>
          <p14:tracePt t="11481" x="311150" y="2178050"/>
          <p14:tracePt t="11496" x="304800" y="2178050"/>
          <p14:tracePt t="13283" x="298450" y="2184400"/>
          <p14:tracePt t="13289" x="292100" y="2197100"/>
          <p14:tracePt t="13298" x="285750" y="2209800"/>
          <p14:tracePt t="13315" x="273050" y="2247900"/>
          <p14:tracePt t="13332" x="254000" y="2317750"/>
          <p14:tracePt t="13348" x="228600" y="2343150"/>
          <p14:tracePt t="13365" x="222250" y="2374900"/>
          <p14:tracePt t="13381" x="222250" y="2406650"/>
          <p14:tracePt t="13398" x="222250" y="2419350"/>
          <p14:tracePt t="13415" x="222250" y="2432050"/>
          <p14:tracePt t="13432" x="222250" y="2451100"/>
          <p14:tracePt t="13448" x="222250" y="2463800"/>
          <p14:tracePt t="13465" x="222250" y="2482850"/>
          <p14:tracePt t="13482" x="215900" y="2533650"/>
          <p14:tracePt t="13499" x="215900" y="2552700"/>
          <p14:tracePt t="13515" x="215900" y="2590800"/>
          <p14:tracePt t="13532" x="215900" y="2635250"/>
          <p14:tracePt t="13549" x="215900" y="2641600"/>
          <p14:tracePt t="13565" x="215900" y="2654300"/>
          <p14:tracePt t="13582" x="215900" y="2673350"/>
          <p14:tracePt t="13599" x="215900" y="2686050"/>
          <p14:tracePt t="13615" x="215900" y="2698750"/>
          <p14:tracePt t="13632" x="209550" y="2711450"/>
          <p14:tracePt t="13649" x="203200" y="2730500"/>
          <p14:tracePt t="13666" x="203200" y="2749550"/>
          <p14:tracePt t="13682" x="203200" y="2768600"/>
          <p14:tracePt t="13699" x="203200" y="2774950"/>
          <p14:tracePt t="13717" x="203200" y="2800350"/>
          <p14:tracePt t="13732" x="203200" y="2806700"/>
          <p14:tracePt t="13823" x="196850" y="2806700"/>
          <p14:tracePt t="13837" x="190500" y="2806700"/>
          <p14:tracePt t="24585" x="190500" y="2825750"/>
          <p14:tracePt t="24592" x="190500" y="2851150"/>
          <p14:tracePt t="24600" x="190500" y="2876550"/>
          <p14:tracePt t="24613" x="190500" y="2901950"/>
          <p14:tracePt t="24629" x="190500" y="2940050"/>
          <p14:tracePt t="24648" x="177800" y="3022600"/>
          <p14:tracePt t="24664" x="171450" y="3060700"/>
          <p14:tracePt t="24679" x="171450" y="3111500"/>
          <p14:tracePt t="24697" x="171450" y="3162300"/>
          <p14:tracePt t="24713" x="171450" y="3194050"/>
          <p14:tracePt t="24729" x="171450" y="3213100"/>
          <p14:tracePt t="24746" x="171450" y="3232150"/>
          <p14:tracePt t="24763" x="171450" y="3244850"/>
          <p14:tracePt t="24779" x="171450" y="3257550"/>
          <p14:tracePt t="24796" x="171450" y="3270250"/>
          <p14:tracePt t="24813" x="171450" y="3314700"/>
          <p14:tracePt t="24829" x="171450" y="3333750"/>
          <p14:tracePt t="24846" x="171450" y="3346450"/>
          <p14:tracePt t="24863" x="171450" y="3365500"/>
          <p14:tracePt t="24880" x="171450" y="3371850"/>
          <p14:tracePt t="24896" x="171450" y="3378200"/>
          <p14:tracePt t="24948" x="177800" y="3378200"/>
          <p14:tracePt t="34648" x="177800" y="3390900"/>
          <p14:tracePt t="34655" x="177800" y="3403600"/>
          <p14:tracePt t="34663" x="177800" y="3435350"/>
          <p14:tracePt t="34676" x="165100" y="3511550"/>
          <p14:tracePt t="34692" x="152400" y="3594100"/>
          <p14:tracePt t="34709" x="133350" y="3702050"/>
          <p14:tracePt t="34726" x="95250" y="3860800"/>
          <p14:tracePt t="34742" x="88900" y="3943350"/>
          <p14:tracePt t="34759" x="88900" y="4013200"/>
          <p14:tracePt t="34776" x="88900" y="4114800"/>
          <p14:tracePt t="34792" x="88900" y="4216400"/>
          <p14:tracePt t="34809" x="95250" y="4286250"/>
          <p14:tracePt t="34826" x="114300" y="4375150"/>
          <p14:tracePt t="34842" x="120650" y="4400550"/>
          <p14:tracePt t="34859" x="120650" y="4425950"/>
          <p14:tracePt t="34876" x="120650" y="4464050"/>
          <p14:tracePt t="34892" x="120650" y="4476750"/>
          <p14:tracePt t="34909" x="120650" y="4489450"/>
          <p14:tracePt t="34926" x="120650" y="4508500"/>
          <p14:tracePt t="34962" x="120650" y="4514850"/>
          <p14:tracePt t="34976" x="127000" y="4521200"/>
          <p14:tracePt t="34992" x="139700" y="4533900"/>
          <p14:tracePt t="35009" x="152400" y="4540250"/>
          <p14:tracePt t="35026" x="165100" y="4565650"/>
          <p14:tracePt t="35042" x="177800" y="4565650"/>
          <p14:tracePt t="35047" x="184150" y="4572000"/>
          <p14:tracePt t="35059" x="190500" y="4578350"/>
          <p14:tracePt t="35076" x="209550" y="4591050"/>
          <p14:tracePt t="35092" x="222250" y="4610100"/>
          <p14:tracePt t="35109" x="234950" y="4622800"/>
          <p14:tracePt t="35126" x="254000" y="4635500"/>
          <p14:tracePt t="35142" x="266700" y="4648200"/>
          <p14:tracePt t="35160" x="285750" y="4654550"/>
          <p14:tracePt t="35176" x="304800" y="4660900"/>
          <p14:tracePt t="35192" x="311150" y="4660900"/>
          <p14:tracePt t="35210" x="323850" y="4660900"/>
          <p14:tracePt t="35226" x="323850" y="4673600"/>
          <p14:tracePt t="35243" x="330200" y="4679950"/>
          <p14:tracePt t="35260" x="336550" y="4692650"/>
          <p14:tracePt t="35276" x="342900" y="4692650"/>
          <p14:tracePt t="35293" x="342900" y="4699000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1829"/>
          </a:xfrm>
        </p:spPr>
        <p:txBody>
          <a:bodyPr>
            <a:normAutofit/>
          </a:bodyPr>
          <a:lstStyle/>
          <a:p>
            <a:r>
              <a:rPr lang="it-IT"/>
              <a:t>Representation incompleteness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841829"/>
            <a:ext cx="9144000" cy="6016171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it-IT" b="1" dirty="0" err="1"/>
              <a:t>Poor</a:t>
            </a:r>
            <a:r>
              <a:rPr lang="it-IT" b="1" dirty="0"/>
              <a:t> </a:t>
            </a:r>
            <a:r>
              <a:rPr lang="it-IT" b="1" dirty="0" err="1"/>
              <a:t>understanding</a:t>
            </a:r>
            <a:r>
              <a:rPr lang="it-IT" b="1" dirty="0"/>
              <a:t> </a:t>
            </a:r>
            <a:r>
              <a:rPr lang="it-IT" dirty="0"/>
              <a:t>of the </a:t>
            </a:r>
            <a:r>
              <a:rPr lang="it-IT" dirty="0" err="1"/>
              <a:t>speedup</a:t>
            </a:r>
            <a:r>
              <a:rPr lang="it-IT" dirty="0"/>
              <a:t>: the </a:t>
            </a:r>
            <a:r>
              <a:rPr lang="it-IT" dirty="0" err="1"/>
              <a:t>usual</a:t>
            </a:r>
            <a:r>
              <a:rPr lang="it-IT" dirty="0"/>
              <a:t> </a:t>
            </a:r>
            <a:r>
              <a:rPr lang="it-IT" dirty="0" err="1"/>
              <a:t>representation</a:t>
            </a:r>
            <a:r>
              <a:rPr lang="it-IT" dirty="0"/>
              <a:t> of quantum </a:t>
            </a:r>
            <a:r>
              <a:rPr lang="it-IT" dirty="0" err="1"/>
              <a:t>algorithms</a:t>
            </a:r>
            <a:r>
              <a:rPr lang="it-IT" dirty="0"/>
              <a:t>, </a:t>
            </a:r>
            <a:r>
              <a:rPr lang="it-IT" dirty="0" err="1"/>
              <a:t>limited</a:t>
            </a:r>
            <a:r>
              <a:rPr lang="it-IT" dirty="0"/>
              <a:t> to the </a:t>
            </a:r>
            <a:r>
              <a:rPr lang="it-IT" dirty="0" err="1"/>
              <a:t>process</a:t>
            </a:r>
            <a:r>
              <a:rPr lang="it-IT" dirty="0"/>
              <a:t> of solving the </a:t>
            </a:r>
            <a:r>
              <a:rPr lang="it-IT" dirty="0" err="1"/>
              <a:t>problem</a:t>
            </a:r>
            <a:r>
              <a:rPr lang="it-IT" dirty="0"/>
              <a:t>,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b="1" dirty="0" err="1"/>
              <a:t>physically</a:t>
            </a:r>
            <a:r>
              <a:rPr lang="it-IT" b="1" dirty="0"/>
              <a:t> incomplete</a:t>
            </a:r>
          </a:p>
          <a:p>
            <a:r>
              <a:rPr lang="it-IT" dirty="0" err="1"/>
              <a:t>Drawer</a:t>
            </a:r>
            <a:r>
              <a:rPr lang="it-IT" dirty="0"/>
              <a:t> </a:t>
            </a:r>
            <a:r>
              <a:rPr lang="it-IT" dirty="0" err="1"/>
              <a:t>number</a:t>
            </a:r>
            <a:r>
              <a:rPr lang="it-IT" dirty="0"/>
              <a:t>: 01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Quantum </a:t>
            </a:r>
            <a:r>
              <a:rPr lang="it-IT" dirty="0" err="1"/>
              <a:t>register</a:t>
            </a:r>
            <a:r>
              <a:rPr lang="it-IT" dirty="0"/>
              <a:t> </a:t>
            </a:r>
            <a:r>
              <a:rPr lang="it-IT" i="1" dirty="0"/>
              <a:t>A:</a:t>
            </a:r>
            <a:r>
              <a:rPr lang="it-IT" dirty="0"/>
              <a:t>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drawer</a:t>
            </a:r>
            <a:r>
              <a:rPr lang="it-IT" dirty="0"/>
              <a:t> </a:t>
            </a:r>
            <a:r>
              <a:rPr lang="it-IT" dirty="0" err="1"/>
              <a:t>number</a:t>
            </a:r>
            <a:r>
              <a:rPr lang="it-IT" dirty="0"/>
              <a:t> </a:t>
            </a:r>
            <a:r>
              <a:rPr lang="it-IT" i="1" dirty="0"/>
              <a:t>a</a:t>
            </a:r>
            <a:r>
              <a:rPr lang="it-IT" dirty="0"/>
              <a:t>. </a:t>
            </a:r>
          </a:p>
          <a:p>
            <a:r>
              <a:rPr lang="it-IT" dirty="0"/>
              <a:t>Alice </a:t>
            </a:r>
            <a:r>
              <a:rPr lang="it-IT" dirty="0" err="1"/>
              <a:t>unitarily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input state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an output state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encodes</a:t>
            </a:r>
            <a:r>
              <a:rPr lang="it-IT" dirty="0"/>
              <a:t> the </a:t>
            </a:r>
            <a:r>
              <a:rPr lang="it-IT" dirty="0" err="1"/>
              <a:t>solution</a:t>
            </a:r>
            <a:r>
              <a:rPr lang="it-IT" dirty="0"/>
              <a:t>,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acquired</a:t>
            </a:r>
            <a:r>
              <a:rPr lang="it-IT" dirty="0"/>
              <a:t> by a </a:t>
            </a: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measurement</a:t>
            </a:r>
            <a:r>
              <a:rPr lang="it-IT" dirty="0"/>
              <a:t> </a:t>
            </a:r>
          </a:p>
          <a:p>
            <a:r>
              <a:rPr lang="it-IT" b="1" dirty="0" err="1"/>
              <a:t>Initial</a:t>
            </a:r>
            <a:r>
              <a:rPr lang="it-IT" b="1" dirty="0"/>
              <a:t> </a:t>
            </a:r>
            <a:r>
              <a:rPr lang="it-IT" b="1" dirty="0" err="1"/>
              <a:t>measurement</a:t>
            </a:r>
            <a:r>
              <a:rPr lang="it-IT" b="1" dirty="0"/>
              <a:t>: </a:t>
            </a:r>
            <a:r>
              <a:rPr lang="it-IT" b="1" dirty="0" err="1"/>
              <a:t>missing</a:t>
            </a:r>
            <a:endParaRPr lang="it-IT" b="1" dirty="0"/>
          </a:p>
          <a:p>
            <a:r>
              <a:rPr lang="it-IT" b="1" dirty="0" err="1"/>
              <a:t>Number</a:t>
            </a:r>
            <a:r>
              <a:rPr lang="it-IT" b="1" dirty="0"/>
              <a:t> of the </a:t>
            </a:r>
            <a:r>
              <a:rPr lang="it-IT" b="1" dirty="0" err="1"/>
              <a:t>drawer</a:t>
            </a:r>
            <a:r>
              <a:rPr lang="it-IT" b="1" dirty="0"/>
              <a:t> with the </a:t>
            </a:r>
            <a:r>
              <a:rPr lang="it-IT" b="1" dirty="0" err="1"/>
              <a:t>ball</a:t>
            </a:r>
            <a:r>
              <a:rPr lang="it-IT" b="1" dirty="0"/>
              <a:t>: </a:t>
            </a:r>
            <a:r>
              <a:rPr lang="it-IT" b="1" dirty="0" err="1"/>
              <a:t>not</a:t>
            </a:r>
            <a:r>
              <a:rPr lang="it-IT" b="1" dirty="0"/>
              <a:t> </a:t>
            </a:r>
            <a:r>
              <a:rPr lang="it-IT" b="1" dirty="0" err="1"/>
              <a:t>represented</a:t>
            </a:r>
            <a:r>
              <a:rPr lang="it-IT" b="1" dirty="0"/>
              <a:t> </a:t>
            </a:r>
            <a:r>
              <a:rPr lang="it-IT" b="1" dirty="0" err="1"/>
              <a:t>physically</a:t>
            </a:r>
            <a:endParaRPr lang="it-IT" b="1" dirty="0"/>
          </a:p>
          <a:p>
            <a:r>
              <a:rPr lang="it-IT" b="1" dirty="0" err="1"/>
              <a:t>Completing</a:t>
            </a:r>
            <a:r>
              <a:rPr lang="it-IT" b="1" dirty="0"/>
              <a:t> the </a:t>
            </a:r>
            <a:r>
              <a:rPr lang="it-IT" b="1" dirty="0" err="1"/>
              <a:t>physical</a:t>
            </a:r>
            <a:r>
              <a:rPr lang="it-IT" b="1" dirty="0"/>
              <a:t> </a:t>
            </a:r>
            <a:r>
              <a:rPr lang="it-IT" b="1" dirty="0" err="1"/>
              <a:t>representation</a:t>
            </a:r>
            <a:r>
              <a:rPr lang="it-IT" b="1" dirty="0"/>
              <a:t> </a:t>
            </a:r>
            <a:r>
              <a:rPr lang="it-IT" b="1" dirty="0" err="1"/>
              <a:t>explains</a:t>
            </a:r>
            <a:r>
              <a:rPr lang="it-IT" b="1" dirty="0"/>
              <a:t> the </a:t>
            </a:r>
            <a:r>
              <a:rPr lang="it-IT" b="1" dirty="0" err="1"/>
              <a:t>speedup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175" y="2442132"/>
            <a:ext cx="3122548" cy="180831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put penna 4"/>
              <p14:cNvContentPartPr/>
              <p14:nvPr/>
            </p14:nvContentPartPr>
            <p14:xfrm>
              <a:off x="311400" y="2851200"/>
              <a:ext cx="360" cy="360"/>
            </p14:xfrm>
          </p:contentPart>
        </mc:Choice>
        <mc:Fallback xmlns="">
          <p:pic>
            <p:nvPicPr>
              <p:cNvPr id="5" name="Input penna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2040" y="284184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656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636"/>
    </mc:Choice>
    <mc:Fallback xmlns="">
      <p:transition spd="slow" advTm="113636"/>
    </mc:Fallback>
  </mc:AlternateContent>
  <p:extLst mod="1">
    <p:ext uri="{3A86A75C-4F4B-4683-9AE1-C65F6400EC91}">
      <p14:laserTraceLst xmlns:p14="http://schemas.microsoft.com/office/powerpoint/2010/main">
        <p14:tracePtLst>
          <p14:tracePt t="1751" x="330200" y="4686300"/>
          <p14:tracePt t="1757" x="304800" y="4654550"/>
          <p14:tracePt t="1764" x="266700" y="4597400"/>
          <p14:tracePt t="1781" x="228600" y="4495800"/>
          <p14:tracePt t="1797" x="171450" y="4362450"/>
          <p14:tracePt t="1814" x="120650" y="4089400"/>
          <p14:tracePt t="1831" x="107950" y="3898900"/>
          <p14:tracePt t="1848" x="114300" y="3695700"/>
          <p14:tracePt t="1864" x="146050" y="3397250"/>
          <p14:tracePt t="1881" x="184150" y="3181350"/>
          <p14:tracePt t="1899" x="215900" y="2921000"/>
          <p14:tracePt t="1914" x="234950" y="2813050"/>
          <p14:tracePt t="1931" x="234950" y="2755900"/>
          <p14:tracePt t="1948" x="234950" y="2711450"/>
          <p14:tracePt t="1964" x="234950" y="2692400"/>
          <p14:tracePt t="1981" x="234950" y="2679700"/>
          <p14:tracePt t="2213" x="222250" y="2527300"/>
          <p14:tracePt t="2220" x="196850" y="2311400"/>
          <p14:tracePt t="2232" x="177800" y="2070100"/>
          <p14:tracePt t="2248" x="177800" y="1441450"/>
          <p14:tracePt t="2265" x="177800" y="1193800"/>
          <p14:tracePt t="2281" x="184150" y="1035050"/>
          <p14:tracePt t="2298" x="184150" y="939800"/>
          <p14:tracePt t="2315" x="184150" y="908050"/>
          <p14:tracePt t="2331" x="184150" y="895350"/>
          <p14:tracePt t="2336" x="184150" y="889000"/>
          <p14:tracePt t="2348" x="177800" y="889000"/>
          <p14:tracePt t="2647" x="177800" y="895350"/>
          <p14:tracePt t="2654" x="177800" y="908050"/>
          <p14:tracePt t="2665" x="177800" y="927100"/>
          <p14:tracePt t="2682" x="177800" y="1003300"/>
          <p14:tracePt t="2699" x="177800" y="1054100"/>
          <p14:tracePt t="2716" x="177800" y="1085850"/>
          <p14:tracePt t="2732" x="177800" y="1123950"/>
          <p14:tracePt t="2749" x="177800" y="1155700"/>
          <p14:tracePt t="2766" x="177800" y="1174750"/>
          <p14:tracePt t="2782" x="177800" y="1187450"/>
          <p14:tracePt t="2799" x="177800" y="1200150"/>
          <p14:tracePt t="2816" x="177800" y="1219200"/>
          <p14:tracePt t="2832" x="177800" y="1231900"/>
          <p14:tracePt t="2849" x="177800" y="1244600"/>
          <p14:tracePt t="2866" x="177800" y="1257300"/>
          <p14:tracePt t="3309" x="177800" y="1250950"/>
          <p14:tracePt t="3346" x="177800" y="1244600"/>
          <p14:tracePt t="3394" x="177800" y="1238250"/>
          <p14:tracePt t="3401" x="177800" y="1231900"/>
          <p14:tracePt t="3408" x="177800" y="1225550"/>
          <p14:tracePt t="3431" x="171450" y="1212850"/>
          <p14:tracePt t="3438" x="171450" y="1206500"/>
          <p14:tracePt t="3451" x="171450" y="1193800"/>
          <p14:tracePt t="3467" x="171450" y="1181100"/>
          <p14:tracePt t="3484" x="171450" y="1168400"/>
          <p14:tracePt t="3501" x="171450" y="1143000"/>
          <p14:tracePt t="3517" x="171450" y="1136650"/>
          <p14:tracePt t="13435" x="171450" y="1143000"/>
          <p14:tracePt t="13443" x="165100" y="1149350"/>
          <p14:tracePt t="13450" x="165100" y="1155700"/>
          <p14:tracePt t="13462" x="165100" y="1162050"/>
          <p14:tracePt t="13479" x="152400" y="1200150"/>
          <p14:tracePt t="13496" x="152400" y="1219200"/>
          <p14:tracePt t="13512" x="152400" y="1238250"/>
          <p14:tracePt t="13529" x="152400" y="1263650"/>
          <p14:tracePt t="13546" x="152400" y="1276350"/>
          <p14:tracePt t="13563" x="152400" y="1289050"/>
          <p14:tracePt t="13579" x="152400" y="1327150"/>
          <p14:tracePt t="13596" x="152400" y="1346200"/>
          <p14:tracePt t="13613" x="152400" y="1365250"/>
          <p14:tracePt t="13629" x="152400" y="1397000"/>
          <p14:tracePt t="13646" x="158750" y="1422400"/>
          <p14:tracePt t="13663" x="171450" y="1485900"/>
          <p14:tracePt t="13679" x="177800" y="1536700"/>
          <p14:tracePt t="13696" x="184150" y="1562100"/>
          <p14:tracePt t="13714" x="184150" y="1600200"/>
          <p14:tracePt t="13729" x="184150" y="1606550"/>
          <p14:tracePt t="13746" x="184150" y="1619250"/>
          <p14:tracePt t="13763" x="184150" y="1644650"/>
          <p14:tracePt t="13780" x="184150" y="1651000"/>
          <p14:tracePt t="13796" x="184150" y="1663700"/>
          <p14:tracePt t="13813" x="184150" y="1682750"/>
          <p14:tracePt t="13863" x="190500" y="1682750"/>
          <p14:tracePt t="13884" x="196850" y="1689100"/>
          <p14:tracePt t="13898" x="196850" y="1695450"/>
          <p14:tracePt t="13919" x="196850" y="1701800"/>
          <p14:tracePt t="24239" x="215900" y="1720850"/>
          <p14:tracePt t="24247" x="234950" y="1746250"/>
          <p14:tracePt t="24259" x="260350" y="1778000"/>
          <p14:tracePt t="24276" x="342900" y="1854200"/>
          <p14:tracePt t="24293" x="393700" y="1905000"/>
          <p14:tracePt t="24311" x="469900" y="1962150"/>
          <p14:tracePt t="24326" x="508000" y="1993900"/>
          <p14:tracePt t="24343" x="552450" y="2025650"/>
          <p14:tracePt t="24360" x="596900" y="2051050"/>
          <p14:tracePt t="24376" x="622300" y="2063750"/>
          <p14:tracePt t="24393" x="654050" y="2082800"/>
          <p14:tracePt t="24410" x="704850" y="2101850"/>
          <p14:tracePt t="24426" x="755650" y="2108200"/>
          <p14:tracePt t="24443" x="793750" y="2108200"/>
          <p14:tracePt t="24459" x="863600" y="2114550"/>
          <p14:tracePt t="24476" x="908050" y="2120900"/>
          <p14:tracePt t="24493" x="952500" y="2139950"/>
          <p14:tracePt t="24509" x="1047750" y="2165350"/>
          <p14:tracePt t="24526" x="1117600" y="2184400"/>
          <p14:tracePt t="24543" x="1181100" y="2184400"/>
          <p14:tracePt t="24548" x="1212850" y="2184400"/>
          <p14:tracePt t="24560" x="1276350" y="2184400"/>
          <p14:tracePt t="24577" x="1358900" y="2184400"/>
          <p14:tracePt t="24593" x="1422400" y="2184400"/>
          <p14:tracePt t="24610" x="1511300" y="2184400"/>
          <p14:tracePt t="24627" x="1574800" y="2184400"/>
          <p14:tracePt t="24643" x="1663700" y="2184400"/>
          <p14:tracePt t="24660" x="1835150" y="2190750"/>
          <p14:tracePt t="24677" x="1962150" y="2209800"/>
          <p14:tracePt t="24693" x="2133600" y="2222500"/>
          <p14:tracePt t="24710" x="2413000" y="2260600"/>
          <p14:tracePt t="24727" x="2590800" y="2273300"/>
          <p14:tracePt t="24743" x="2724150" y="2279650"/>
          <p14:tracePt t="24760" x="2844800" y="2305050"/>
          <p14:tracePt t="24777" x="2882900" y="2305050"/>
          <p14:tracePt t="24793" x="2889250" y="2305050"/>
          <p14:tracePt t="25123" x="2952750" y="2305050"/>
          <p14:tracePt t="25130" x="3041650" y="2305050"/>
          <p14:tracePt t="25144" x="3194050" y="2305050"/>
          <p14:tracePt t="25161" x="3282950" y="2305050"/>
          <p14:tracePt t="25177" x="3371850" y="2305050"/>
          <p14:tracePt t="25194" x="3473450" y="2305050"/>
          <p14:tracePt t="25211" x="3536950" y="2305050"/>
          <p14:tracePt t="25228" x="3575050" y="2305050"/>
          <p14:tracePt t="25244" x="3600450" y="2305050"/>
          <p14:tracePt t="25261" x="3613150" y="2305050"/>
          <p14:tracePt t="25277" x="3625850" y="2305050"/>
          <p14:tracePt t="25311" x="3632200" y="2305050"/>
          <p14:tracePt t="25328" x="3644900" y="2305050"/>
          <p14:tracePt t="25344" x="3657600" y="2305050"/>
          <p14:tracePt t="25361" x="3663950" y="2305050"/>
          <p14:tracePt t="25378" x="3676650" y="2305050"/>
          <p14:tracePt t="25394" x="3683000" y="2305050"/>
          <p14:tracePt t="25411" x="3695700" y="2305050"/>
          <p14:tracePt t="25428" x="3702050" y="2305050"/>
          <p14:tracePt t="25444" x="3708400" y="2305050"/>
          <p14:tracePt t="25905" x="3714750" y="2298700"/>
          <p14:tracePt t="25912" x="3721100" y="2292350"/>
          <p14:tracePt t="25919" x="3727450" y="2292350"/>
          <p14:tracePt t="25928" x="3740150" y="2292350"/>
          <p14:tracePt t="25945" x="3771900" y="2286000"/>
          <p14:tracePt t="25963" x="3803650" y="2279650"/>
          <p14:tracePt t="25978" x="3816350" y="2279650"/>
          <p14:tracePt t="25995" x="3829050" y="2279650"/>
          <p14:tracePt t="30059" x="3790950" y="2279650"/>
          <p14:tracePt t="30065" x="3714750" y="2279650"/>
          <p14:tracePt t="30072" x="3644900" y="2279650"/>
          <p14:tracePt t="30084" x="3594100" y="2279650"/>
          <p14:tracePt t="30100" x="3416300" y="2279650"/>
          <p14:tracePt t="30117" x="3276600" y="2279650"/>
          <p14:tracePt t="30133" x="3143250" y="2298700"/>
          <p14:tracePt t="30150" x="2971800" y="2317750"/>
          <p14:tracePt t="30167" x="2882900" y="2317750"/>
          <p14:tracePt t="30183" x="2787650" y="2317750"/>
          <p14:tracePt t="30200" x="2705100" y="2317750"/>
          <p14:tracePt t="30217" x="2654300" y="2317750"/>
          <p14:tracePt t="30233" x="2603500" y="2317750"/>
          <p14:tracePt t="30250" x="2533650" y="2317750"/>
          <p14:tracePt t="30267" x="2495550" y="2317750"/>
          <p14:tracePt t="30284" x="2463800" y="2317750"/>
          <p14:tracePt t="30300" x="2425700" y="2317750"/>
          <p14:tracePt t="30317" x="2393950" y="2317750"/>
          <p14:tracePt t="30334" x="2343150" y="2317750"/>
          <p14:tracePt t="30350" x="2266950" y="2324100"/>
          <p14:tracePt t="30367" x="2197100" y="2324100"/>
          <p14:tracePt t="30384" x="2146300" y="2330450"/>
          <p14:tracePt t="30400" x="2070100" y="2330450"/>
          <p14:tracePt t="30417" x="2019300" y="2330450"/>
          <p14:tracePt t="30434" x="1936750" y="2336800"/>
          <p14:tracePt t="30450" x="1866900" y="2336800"/>
          <p14:tracePt t="30467" x="1803400" y="2336800"/>
          <p14:tracePt t="30484" x="1708150" y="2336800"/>
          <p14:tracePt t="30500" x="1638300" y="2336800"/>
          <p14:tracePt t="30517" x="1574800" y="2336800"/>
          <p14:tracePt t="30534" x="1498600" y="2336800"/>
          <p14:tracePt t="30551" x="1435100" y="2336800"/>
          <p14:tracePt t="30567" x="1365250" y="2330450"/>
          <p14:tracePt t="30585" x="1282700" y="2330450"/>
          <p14:tracePt t="30601" x="1231900" y="2330450"/>
          <p14:tracePt t="30617" x="1200150" y="2330450"/>
          <p14:tracePt t="30621" x="1187450" y="2330450"/>
          <p14:tracePt t="30634" x="1149350" y="2330450"/>
          <p14:tracePt t="30651" x="1123950" y="2330450"/>
          <p14:tracePt t="30668" x="1073150" y="2330450"/>
          <p14:tracePt t="30684" x="1003300" y="2330450"/>
          <p14:tracePt t="30701" x="952500" y="2330450"/>
          <p14:tracePt t="30718" x="914400" y="2330450"/>
          <p14:tracePt t="30734" x="876300" y="2330450"/>
          <p14:tracePt t="30751" x="863600" y="2330450"/>
          <p14:tracePt t="30768" x="857250" y="2330450"/>
          <p14:tracePt t="30784" x="844550" y="2330450"/>
          <p14:tracePt t="31112" x="838200" y="2330450"/>
          <p14:tracePt t="31119" x="831850" y="2336800"/>
          <p14:tracePt t="31147" x="831850" y="2343150"/>
          <p14:tracePt t="31190" x="831850" y="2349500"/>
          <p14:tracePt t="31211" x="831850" y="2355850"/>
          <p14:tracePt t="31226" x="831850" y="2362200"/>
          <p14:tracePt t="31232" x="831850" y="2368550"/>
          <p14:tracePt t="31239" x="831850" y="2374900"/>
          <p14:tracePt t="31251" x="831850" y="2381250"/>
          <p14:tracePt t="31268" x="831850" y="2393950"/>
          <p14:tracePt t="31285" x="831850" y="2400300"/>
          <p14:tracePt t="31538" x="844550" y="2400300"/>
          <p14:tracePt t="31546" x="850900" y="2400300"/>
          <p14:tracePt t="31560" x="857250" y="2400300"/>
          <p14:tracePt t="31569" x="863600" y="2400300"/>
          <p14:tracePt t="31585" x="882650" y="2406650"/>
          <p14:tracePt t="31603" x="895350" y="2406650"/>
          <p14:tracePt t="31619" x="908050" y="2406650"/>
          <p14:tracePt t="31635" x="920750" y="2406650"/>
          <p14:tracePt t="31652" x="939800" y="2406650"/>
          <p14:tracePt t="31669" x="952500" y="2406650"/>
          <p14:tracePt t="31686" x="958850" y="2406650"/>
          <p14:tracePt t="31702" x="971550" y="2406650"/>
          <p14:tracePt t="31719" x="996950" y="2406650"/>
          <p14:tracePt t="31736" x="1028700" y="2406650"/>
          <p14:tracePt t="31752" x="1085850" y="2413000"/>
          <p14:tracePt t="31769" x="1111250" y="2432050"/>
          <p14:tracePt t="31786" x="1162050" y="2438400"/>
          <p14:tracePt t="31802" x="1276350" y="2444750"/>
          <p14:tracePt t="31819" x="1314450" y="2457450"/>
          <p14:tracePt t="31836" x="1485900" y="2457450"/>
          <p14:tracePt t="31852" x="1663700" y="2463800"/>
          <p14:tracePt t="31869" x="1746250" y="2463800"/>
          <p14:tracePt t="31886" x="1803400" y="2463800"/>
          <p14:tracePt t="31902" x="1873250" y="2463800"/>
          <p14:tracePt t="31919" x="1930400" y="2463800"/>
          <p14:tracePt t="31936" x="2006600" y="2463800"/>
          <p14:tracePt t="31952" x="2152650" y="2463800"/>
          <p14:tracePt t="31969" x="2216150" y="2463800"/>
          <p14:tracePt t="31986" x="2286000" y="2463800"/>
          <p14:tracePt t="32002" x="2355850" y="2470150"/>
          <p14:tracePt t="32019" x="2381250" y="2476500"/>
          <p14:tracePt t="32037" x="2413000" y="2482850"/>
          <p14:tracePt t="32053" x="2425700" y="2482850"/>
          <p14:tracePt t="32069" x="2444750" y="2489200"/>
          <p14:tracePt t="32087" x="2489200" y="2489200"/>
          <p14:tracePt t="32103" x="2501900" y="2489200"/>
          <p14:tracePt t="32119" x="2520950" y="2495550"/>
          <p14:tracePt t="32137" x="2540000" y="2495550"/>
          <p14:tracePt t="32153" x="2552700" y="2495550"/>
          <p14:tracePt t="32169" x="2559050" y="2495550"/>
          <p14:tracePt t="32587" x="2565400" y="2495550"/>
          <p14:tracePt t="32598" x="2584450" y="2495550"/>
          <p14:tracePt t="32609" x="2711450" y="2495550"/>
          <p14:tracePt t="32621" x="2914650" y="2482850"/>
          <p14:tracePt t="32637" x="3105150" y="2482850"/>
          <p14:tracePt t="32653" x="3257550" y="2482850"/>
          <p14:tracePt t="32670" x="3384550" y="2482850"/>
          <p14:tracePt t="32687" x="3448050" y="2482850"/>
          <p14:tracePt t="32704" x="3492500" y="2482850"/>
          <p14:tracePt t="32721" x="3581400" y="2482850"/>
          <p14:tracePt t="32737" x="3644900" y="2482850"/>
          <p14:tracePt t="32754" x="3740150" y="2482850"/>
          <p14:tracePt t="32770" x="3867150" y="2482850"/>
          <p14:tracePt t="32787" x="3930650" y="2489200"/>
          <p14:tracePt t="32804" x="3975100" y="2495550"/>
          <p14:tracePt t="32820" x="4032250" y="2520950"/>
          <p14:tracePt t="32837" x="4051300" y="2520950"/>
          <p14:tracePt t="32853" x="4076700" y="2527300"/>
          <p14:tracePt t="32870" x="4089400" y="2527300"/>
          <p14:tracePt t="32887" x="4108450" y="2527300"/>
          <p14:tracePt t="32903" x="4140200" y="2527300"/>
          <p14:tracePt t="32920" x="4178300" y="2527300"/>
          <p14:tracePt t="32937" x="4203700" y="2527300"/>
          <p14:tracePt t="32953" x="4210050" y="2527300"/>
          <p14:tracePt t="32970" x="4229100" y="2527300"/>
          <p14:tracePt t="32987" x="4260850" y="2527300"/>
          <p14:tracePt t="33003" x="4292600" y="2527300"/>
          <p14:tracePt t="33020" x="4445000" y="2527300"/>
          <p14:tracePt t="33037" x="4584700" y="2527300"/>
          <p14:tracePt t="33054" x="4768850" y="2520950"/>
          <p14:tracePt t="33071" x="4959350" y="2520950"/>
          <p14:tracePt t="33087" x="5048250" y="2520950"/>
          <p14:tracePt t="33104" x="5111750" y="2520950"/>
          <p14:tracePt t="33120" x="5181600" y="2527300"/>
          <p14:tracePt t="33137" x="5232400" y="2533650"/>
          <p14:tracePt t="33155" x="5327650" y="2540000"/>
          <p14:tracePt t="33171" x="5416550" y="2540000"/>
          <p14:tracePt t="33187" x="5505450" y="2540000"/>
          <p14:tracePt t="33192" x="5543550" y="2540000"/>
          <p14:tracePt t="33204" x="5613400" y="2540000"/>
          <p14:tracePt t="33221" x="5657850" y="2540000"/>
          <p14:tracePt t="33237" x="5702300" y="2540000"/>
          <p14:tracePt t="33254" x="5721350" y="2540000"/>
          <p14:tracePt t="33271" x="5740400" y="2540000"/>
          <p14:tracePt t="33288" x="5753100" y="2540000"/>
          <p14:tracePt t="33304" x="5765800" y="2540000"/>
          <p14:tracePt t="33321" x="5791200" y="2540000"/>
          <p14:tracePt t="33338" x="5810250" y="2540000"/>
          <p14:tracePt t="33354" x="5854700" y="2540000"/>
          <p14:tracePt t="33371" x="5873750" y="2540000"/>
          <p14:tracePt t="33387" x="5918200" y="2559050"/>
          <p14:tracePt t="33404" x="5930900" y="2559050"/>
          <p14:tracePt t="34231" x="5937250" y="2559050"/>
          <p14:tracePt t="34330" x="5943600" y="2559050"/>
          <p14:tracePt t="34337" x="5949950" y="2559050"/>
          <p14:tracePt t="34352" x="5956300" y="2559050"/>
          <p14:tracePt t="34697" x="5962650" y="2559050"/>
          <p14:tracePt t="34708" x="5975350" y="2559050"/>
          <p14:tracePt t="34729" x="5981700" y="2559050"/>
          <p14:tracePt t="34800" x="5988050" y="2559050"/>
          <p14:tracePt t="34808" x="5994400" y="2559050"/>
          <p14:tracePt t="34823" x="6007100" y="2559050"/>
          <p14:tracePt t="34840" x="6019800" y="2559050"/>
          <p14:tracePt t="34857" x="6038850" y="2559050"/>
          <p14:tracePt t="34873" x="6051550" y="2559050"/>
          <p14:tracePt t="34890" x="6057900" y="2559050"/>
          <p14:tracePt t="34907" x="6083300" y="2559050"/>
          <p14:tracePt t="34923" x="6102350" y="2559050"/>
          <p14:tracePt t="34940" x="6108700" y="2559050"/>
          <p14:tracePt t="34957" x="6127750" y="2559050"/>
          <p14:tracePt t="34973" x="6153150" y="2559050"/>
          <p14:tracePt t="34990" x="6172200" y="2559050"/>
          <p14:tracePt t="35006" x="6197600" y="2559050"/>
          <p14:tracePt t="35023" x="6210300" y="2559050"/>
          <p14:tracePt t="35040" x="6216650" y="2559050"/>
          <p14:tracePt t="35242" x="6223000" y="2559050"/>
          <p14:tracePt t="35248" x="6229350" y="2559050"/>
          <p14:tracePt t="35257" x="6235700" y="2559050"/>
          <p14:tracePt t="35273" x="6248400" y="2559050"/>
          <p14:tracePt t="35290" x="6254750" y="2559050"/>
          <p14:tracePt t="35323" x="6261100" y="2559050"/>
          <p14:tracePt t="35340" x="6286500" y="2559050"/>
          <p14:tracePt t="35384" x="6292850" y="2559050"/>
          <p14:tracePt t="35605" x="6299200" y="2559050"/>
          <p14:tracePt t="35618" x="6305550" y="2559050"/>
          <p14:tracePt t="35626" x="6311900" y="2565400"/>
          <p14:tracePt t="35640" x="6324600" y="2565400"/>
          <p14:tracePt t="35657" x="6337300" y="2565400"/>
          <p14:tracePt t="35674" x="6343650" y="2565400"/>
          <p14:tracePt t="35690" x="6356350" y="2565400"/>
          <p14:tracePt t="35707" x="6369050" y="2565400"/>
          <p14:tracePt t="35724" x="6375400" y="2571750"/>
          <p14:tracePt t="35740" x="6400800" y="2571750"/>
          <p14:tracePt t="35757" x="6413500" y="2571750"/>
          <p14:tracePt t="35774" x="6419850" y="2571750"/>
          <p14:tracePt t="35790" x="6432550" y="2571750"/>
          <p14:tracePt t="35832" x="6438900" y="2571750"/>
          <p14:tracePt t="35854" x="6445250" y="2571750"/>
          <p14:tracePt t="35869" x="6457950" y="2571750"/>
          <p14:tracePt t="35882" x="6464300" y="2571750"/>
          <p14:tracePt t="35891" x="6470650" y="2571750"/>
          <p14:tracePt t="35907" x="6483350" y="2571750"/>
          <p14:tracePt t="35924" x="6515100" y="2578100"/>
          <p14:tracePt t="35941" x="6527800" y="2584450"/>
          <p14:tracePt t="35957" x="6540500" y="2584450"/>
          <p14:tracePt t="35974" x="6553200" y="2584450"/>
          <p14:tracePt t="36007" x="6559550" y="2584450"/>
          <p14:tracePt t="36074" x="6572250" y="2590800"/>
          <p14:tracePt t="36103" x="6578600" y="2590800"/>
          <p14:tracePt t="37557" x="6578600" y="2597150"/>
          <p14:tracePt t="37565" x="6578600" y="2603500"/>
          <p14:tracePt t="37577" x="6572250" y="2616200"/>
          <p14:tracePt t="37593" x="6565900" y="2622550"/>
          <p14:tracePt t="37614" x="6546850" y="2647950"/>
          <p14:tracePt t="37626" x="6527800" y="2660650"/>
          <p14:tracePt t="37643" x="6521450" y="2667000"/>
          <p14:tracePt t="37660" x="6508750" y="2679700"/>
          <p14:tracePt t="37676" x="6489700" y="2692400"/>
          <p14:tracePt t="37693" x="6483350" y="2705100"/>
          <p14:tracePt t="37710" x="6477000" y="2717800"/>
          <p14:tracePt t="37726" x="6464300" y="2736850"/>
          <p14:tracePt t="37743" x="6457950" y="2749550"/>
          <p14:tracePt t="37759" x="6451600" y="2762250"/>
          <p14:tracePt t="37776" x="6445250" y="2781300"/>
          <p14:tracePt t="37795" x="6438900" y="2787650"/>
          <p14:tracePt t="37797" x="6438900" y="2794000"/>
          <p14:tracePt t="37810" x="6438900" y="2800350"/>
          <p14:tracePt t="37826" x="6426200" y="2825750"/>
          <p14:tracePt t="37843" x="6407150" y="2838450"/>
          <p14:tracePt t="37860" x="6394450" y="2844800"/>
          <p14:tracePt t="37876" x="6381750" y="2863850"/>
          <p14:tracePt t="37893" x="6369050" y="2882900"/>
          <p14:tracePt t="37910" x="6350000" y="2889250"/>
          <p14:tracePt t="37926" x="6337300" y="2908300"/>
          <p14:tracePt t="37943" x="6330950" y="2921000"/>
          <p14:tracePt t="37976" x="6324600" y="2940050"/>
          <p14:tracePt t="37993" x="6318250" y="2952750"/>
          <p14:tracePt t="38010" x="6311900" y="2965450"/>
          <p14:tracePt t="38560" x="6229350" y="2965450"/>
          <p14:tracePt t="38568" x="6051550" y="2978150"/>
          <p14:tracePt t="38587" x="5626100" y="2990850"/>
          <p14:tracePt t="38611" x="4495800" y="3117850"/>
          <p14:tracePt t="38627" x="3822700" y="3213100"/>
          <p14:tracePt t="38645" x="3009900" y="3384550"/>
          <p14:tracePt t="38661" x="2647950" y="3486150"/>
          <p14:tracePt t="38677" x="2400300" y="3562350"/>
          <p14:tracePt t="38694" x="2165350" y="3619500"/>
          <p14:tracePt t="38711" x="2032000" y="3670300"/>
          <p14:tracePt t="38727" x="1936750" y="3695700"/>
          <p14:tracePt t="38744" x="1809750" y="3733800"/>
          <p14:tracePt t="38761" x="1733550" y="3752850"/>
          <p14:tracePt t="38778" x="1663700" y="3765550"/>
          <p14:tracePt t="38794" x="1600200" y="3790950"/>
          <p14:tracePt t="38811" x="1574800" y="3790950"/>
          <p14:tracePt t="38828" x="1543050" y="3803650"/>
          <p14:tracePt t="38844" x="1498600" y="3829050"/>
          <p14:tracePt t="38861" x="1454150" y="3860800"/>
          <p14:tracePt t="38878" x="1403350" y="3892550"/>
          <p14:tracePt t="38894" x="1320800" y="3968750"/>
          <p14:tracePt t="38911" x="1270000" y="4006850"/>
          <p14:tracePt t="38928" x="1238250" y="4038600"/>
          <p14:tracePt t="38944" x="1187450" y="4083050"/>
          <p14:tracePt t="38961" x="1168400" y="4108450"/>
          <p14:tracePt t="38978" x="1155700" y="4114800"/>
          <p14:tracePt t="38994" x="1143000" y="4133850"/>
          <p14:tracePt t="39011" x="1143000" y="4165600"/>
          <p14:tracePt t="39028" x="1168400" y="4191000"/>
          <p14:tracePt t="39045" x="1263650" y="4248150"/>
          <p14:tracePt t="39061" x="1333500" y="4279900"/>
          <p14:tracePt t="39079" x="1384300" y="4305300"/>
          <p14:tracePt t="39095" x="1409700" y="4330700"/>
          <p14:tracePt t="39111" x="1422400" y="4337050"/>
          <p14:tracePt t="39129" x="1447800" y="4356100"/>
          <p14:tracePt t="39145" x="1447800" y="4362450"/>
          <p14:tracePt t="39162" x="1454150" y="4362450"/>
          <p14:tracePt t="39178" x="1473200" y="4362450"/>
          <p14:tracePt t="39195" x="1498600" y="4362450"/>
          <p14:tracePt t="39212" x="1536700" y="4362450"/>
          <p14:tracePt t="39229" x="1619250" y="4362450"/>
          <p14:tracePt t="39245" x="1670050" y="4368800"/>
          <p14:tracePt t="39262" x="1689100" y="4375150"/>
          <p14:tracePt t="39278" x="1714500" y="4375150"/>
          <p14:tracePt t="39295" x="1720850" y="4375150"/>
          <p14:tracePt t="39312" x="1727200" y="4375150"/>
          <p14:tracePt t="39328" x="1739900" y="4375150"/>
          <p14:tracePt t="39345" x="1758950" y="4375150"/>
          <p14:tracePt t="39362" x="1765300" y="4375150"/>
          <p14:tracePt t="39378" x="1784350" y="4375150"/>
          <p14:tracePt t="39395" x="1797050" y="4375150"/>
          <p14:tracePt t="39412" x="1809750" y="4375150"/>
          <p14:tracePt t="39429" x="1822450" y="4375150"/>
          <p14:tracePt t="39445" x="1835150" y="4375150"/>
          <p14:tracePt t="39462" x="1841500" y="4375150"/>
          <p14:tracePt t="39806" x="1841500" y="4381500"/>
          <p14:tracePt t="39820" x="1841500" y="4387850"/>
          <p14:tracePt t="39834" x="1841500" y="4394200"/>
          <p14:tracePt t="39841" x="1841500" y="4400550"/>
          <p14:tracePt t="39850" x="1841500" y="4406900"/>
          <p14:tracePt t="39862" x="1841500" y="4413250"/>
          <p14:tracePt t="39879" x="1841500" y="4432300"/>
          <p14:tracePt t="39912" x="1828800" y="4445000"/>
          <p14:tracePt t="39929" x="1822450" y="4457700"/>
          <p14:tracePt t="39946" x="1803400" y="4470400"/>
          <p14:tracePt t="39962" x="1797050" y="4489450"/>
          <p14:tracePt t="39979" x="1797050" y="4495800"/>
          <p14:tracePt t="40033" x="1790700" y="4495800"/>
          <p14:tracePt t="40090" x="1784350" y="4495800"/>
          <p14:tracePt t="40176" x="1778000" y="4495800"/>
          <p14:tracePt t="40233" x="1771650" y="4495800"/>
          <p14:tracePt t="40254" x="1765300" y="4495800"/>
          <p14:tracePt t="40347" x="1758950" y="4495800"/>
          <p14:tracePt t="40411" x="1752600" y="4495800"/>
          <p14:tracePt t="40432" x="1746250" y="4495800"/>
          <p14:tracePt t="40439" x="1739900" y="4495800"/>
          <p14:tracePt t="40447" x="1733550" y="4495800"/>
          <p14:tracePt t="40463" x="1720850" y="4489450"/>
          <p14:tracePt t="40480" x="1714500" y="4489450"/>
          <p14:tracePt t="40496" x="1714500" y="4470400"/>
          <p14:tracePt t="40533" x="1708150" y="4470400"/>
          <p14:tracePt t="40547" x="1708150" y="4464050"/>
          <p14:tracePt t="40563" x="1708150" y="4457700"/>
          <p14:tracePt t="41102" x="1714500" y="4464050"/>
          <p14:tracePt t="41113" x="1727200" y="4476750"/>
          <p14:tracePt t="41142" x="1816100" y="4521200"/>
          <p14:tracePt t="41163" x="1873250" y="4546600"/>
          <p14:tracePt t="41181" x="1924050" y="4565650"/>
          <p14:tracePt t="41197" x="1943100" y="4565650"/>
          <p14:tracePt t="41214" x="1981200" y="4565650"/>
          <p14:tracePt t="41231" x="2012950" y="4565650"/>
          <p14:tracePt t="41247" x="2044700" y="4565650"/>
          <p14:tracePt t="41264" x="2070100" y="4565650"/>
          <p14:tracePt t="41281" x="2127250" y="4565650"/>
          <p14:tracePt t="41298" x="2171700" y="4565650"/>
          <p14:tracePt t="41315" x="2241550" y="4565650"/>
          <p14:tracePt t="41331" x="2286000" y="4552950"/>
          <p14:tracePt t="41348" x="2336800" y="4540250"/>
          <p14:tracePt t="41365" x="2387600" y="4521200"/>
          <p14:tracePt t="41381" x="2400300" y="4514850"/>
          <p14:tracePt t="41398" x="2413000" y="4514850"/>
          <p14:tracePt t="41401" x="2419350" y="4514850"/>
          <p14:tracePt t="41664" x="2413000" y="4514850"/>
          <p14:tracePt t="41671" x="2406650" y="4514850"/>
          <p14:tracePt t="41681" x="2400300" y="4514850"/>
          <p14:tracePt t="41698" x="2387600" y="4514850"/>
          <p14:tracePt t="41715" x="2374900" y="4514850"/>
          <p14:tracePt t="41731" x="2355850" y="4514850"/>
          <p14:tracePt t="41748" x="2343150" y="4514850"/>
          <p14:tracePt t="42532" x="2343150" y="4521200"/>
          <p14:tracePt t="42547" x="2343150" y="4527550"/>
          <p14:tracePt t="42568" x="2343150" y="4533900"/>
          <p14:tracePt t="42583" x="2343150" y="4540250"/>
          <p14:tracePt t="50432" x="2343150" y="4546600"/>
          <p14:tracePt t="50438" x="2336800" y="4552950"/>
          <p14:tracePt t="50455" x="2324100" y="4559300"/>
          <p14:tracePt t="50480" x="2305050" y="4584700"/>
          <p14:tracePt t="50498" x="2286000" y="4603750"/>
          <p14:tracePt t="50509" x="2266950" y="4610100"/>
          <p14:tracePt t="50526" x="2241550" y="4629150"/>
          <p14:tracePt t="50542" x="2209800" y="4635500"/>
          <p14:tracePt t="50545" x="2197100" y="4641850"/>
          <p14:tracePt t="50559" x="2165350" y="4641850"/>
          <p14:tracePt t="50576" x="2139950" y="4641850"/>
          <p14:tracePt t="50592" x="2127250" y="4641850"/>
          <p14:tracePt t="50609" x="2101850" y="4641850"/>
          <p14:tracePt t="50626" x="2095500" y="4641850"/>
          <p14:tracePt t="50642" x="2082800" y="4641850"/>
          <p14:tracePt t="50659" x="2070100" y="4641850"/>
          <p14:tracePt t="50676" x="2051050" y="4641850"/>
          <p14:tracePt t="50693" x="2038350" y="4641850"/>
          <p14:tracePt t="50709" x="2025650" y="4641850"/>
          <p14:tracePt t="50726" x="2012950" y="4635500"/>
          <p14:tracePt t="50743" x="2006600" y="4629150"/>
          <p14:tracePt t="50760" x="2006600" y="4622800"/>
          <p14:tracePt t="50776" x="2006600" y="4616450"/>
          <p14:tracePt t="50793" x="2006600" y="4597400"/>
          <p14:tracePt t="50826" x="2006600" y="4591050"/>
          <p14:tracePt t="50858" x="2006600" y="4584700"/>
          <p14:tracePt t="50879" x="2006600" y="4578350"/>
          <p14:tracePt t="50886" x="2006600" y="4572000"/>
          <p14:tracePt t="50901" x="2006600" y="4565650"/>
          <p14:tracePt t="50910" x="2006600" y="4559300"/>
          <p14:tracePt t="50927" x="2006600" y="4546600"/>
          <p14:tracePt t="50943" x="2006600" y="4533900"/>
          <p14:tracePt t="50960" x="2006600" y="4521200"/>
          <p14:tracePt t="50993" x="2006600" y="4508500"/>
          <p14:tracePt t="51026" x="2006600" y="4495800"/>
          <p14:tracePt t="51129" x="1993900" y="4495800"/>
          <p14:tracePt t="51385" x="1987550" y="4495800"/>
          <p14:tracePt t="51785" x="1981200" y="4495800"/>
          <p14:tracePt t="51834" x="1981200" y="4489450"/>
          <p14:tracePt t="51855" x="1981200" y="4483100"/>
          <p14:tracePt t="51948" x="1987550" y="4483100"/>
          <p14:tracePt t="51970" x="1993900" y="4483100"/>
          <p14:tracePt t="51983" x="2000250" y="4483100"/>
          <p14:tracePt t="51991" x="2000250" y="4476750"/>
          <p14:tracePt t="52033" x="2012950" y="4476750"/>
          <p14:tracePt t="52076" x="2019300" y="4476750"/>
          <p14:tracePt t="52082" x="2025650" y="4476750"/>
          <p14:tracePt t="52094" x="2032000" y="4476750"/>
          <p14:tracePt t="52111" x="2044700" y="4476750"/>
          <p14:tracePt t="52128" x="2051050" y="4476750"/>
          <p14:tracePt t="52239" x="2063750" y="4476750"/>
          <p14:tracePt t="52253" x="2070100" y="4476750"/>
          <p14:tracePt t="52261" x="2076450" y="4476750"/>
          <p14:tracePt t="52268" x="2076450" y="4470400"/>
          <p14:tracePt t="52278" x="2082800" y="4470400"/>
          <p14:tracePt t="52295" x="2089150" y="4470400"/>
          <p14:tracePt t="52318" x="2095500" y="4470400"/>
          <p14:tracePt t="52417" x="2095500" y="4457700"/>
          <p14:tracePt t="52431" x="2095500" y="4451350"/>
          <p14:tracePt t="52445" x="2101850" y="4451350"/>
          <p14:tracePt t="54761" x="2101850" y="4457700"/>
          <p14:tracePt t="54768" x="2101850" y="4464050"/>
          <p14:tracePt t="54781" x="2101850" y="4476750"/>
          <p14:tracePt t="54798" x="2101850" y="4483100"/>
          <p14:tracePt t="56441" x="2101850" y="4489450"/>
          <p14:tracePt t="56448" x="2101850" y="4495800"/>
          <p14:tracePt t="56455" x="2101850" y="4502150"/>
          <p14:tracePt t="56467" x="2101850" y="4508500"/>
          <p14:tracePt t="56484" x="2108200" y="4521200"/>
          <p14:tracePt t="56501" x="2108200" y="4540250"/>
          <p14:tracePt t="56533" x="2114550" y="4552950"/>
          <p14:tracePt t="56550" x="2127250" y="4559300"/>
          <p14:tracePt t="56567" x="2133600" y="4565650"/>
          <p14:tracePt t="56570" x="2139950" y="4572000"/>
          <p14:tracePt t="56590" x="2165350" y="4591050"/>
          <p14:tracePt t="56609" x="2178050" y="4610100"/>
          <p14:tracePt t="56624" x="2184400" y="4616450"/>
          <p14:tracePt t="56634" x="2197100" y="4629150"/>
          <p14:tracePt t="56650" x="2216150" y="4641850"/>
          <p14:tracePt t="56667" x="2228850" y="4654550"/>
          <p14:tracePt t="56683" x="2235200" y="4660900"/>
          <p14:tracePt t="56700" x="2241550" y="4660900"/>
          <p14:tracePt t="56717" x="2247900" y="4660900"/>
          <p14:tracePt t="56733" x="2254250" y="4660900"/>
          <p14:tracePt t="56750" x="2260600" y="4660900"/>
          <p14:tracePt t="56767" x="2266950" y="4660900"/>
          <p14:tracePt t="56784" x="2273300" y="4660900"/>
          <p14:tracePt t="56800" x="2279650" y="4660900"/>
          <p14:tracePt t="56817" x="2292350" y="4660900"/>
          <p14:tracePt t="56834" x="2298700" y="4660900"/>
          <p14:tracePt t="56850" x="2305050" y="4660900"/>
          <p14:tracePt t="56936" x="2311400" y="4654550"/>
          <p14:tracePt t="56951" x="2330450" y="4641850"/>
          <p14:tracePt t="56967" x="2349500" y="4622800"/>
          <p14:tracePt t="56984" x="2355850" y="4616450"/>
          <p14:tracePt t="57017" x="2362200" y="4616450"/>
          <p14:tracePt t="57034" x="2362200" y="4610100"/>
          <p14:tracePt t="57089" x="2362200" y="4597400"/>
          <p14:tracePt t="57096" x="2368550" y="4591050"/>
          <p14:tracePt t="57112" x="2387600" y="4584700"/>
          <p14:tracePt t="57136" x="2400300" y="4572000"/>
          <p14:tracePt t="57155" x="2419350" y="4552950"/>
          <p14:tracePt t="57172" x="2438400" y="4527550"/>
          <p14:tracePt t="57188" x="2457450" y="4508500"/>
          <p14:tracePt t="57381" x="2457450" y="4502150"/>
          <p14:tracePt t="57389" x="2463800" y="4502150"/>
          <p14:tracePt t="57801" x="2470150" y="4502150"/>
          <p14:tracePt t="57809" x="2476500" y="4495800"/>
          <p14:tracePt t="57828" x="2489200" y="4489450"/>
          <p14:tracePt t="57854" x="2495550" y="4483100"/>
          <p14:tracePt t="57936" x="2501900" y="4483100"/>
          <p14:tracePt t="57945" x="2501900" y="4476750"/>
          <p14:tracePt t="57957" x="2508250" y="4470400"/>
          <p14:tracePt t="57969" x="2514600" y="4470400"/>
          <p14:tracePt t="57985" x="2527300" y="4470400"/>
          <p14:tracePt t="58002" x="2546350" y="4470400"/>
          <p14:tracePt t="58019" x="2552700" y="4470400"/>
          <p14:tracePt t="58035" x="2559050" y="4464050"/>
          <p14:tracePt t="58052" x="2565400" y="4464050"/>
          <p14:tracePt t="58085" x="2584450" y="4451350"/>
          <p14:tracePt t="58102" x="2590800" y="4438650"/>
          <p14:tracePt t="58106" x="2603500" y="4438650"/>
          <p14:tracePt t="58119" x="2609850" y="4438650"/>
          <p14:tracePt t="58135" x="2628900" y="4438650"/>
          <p14:tracePt t="58152" x="2635250" y="4438650"/>
          <p14:tracePt t="58169" x="2647950" y="4438650"/>
          <p14:tracePt t="58186" x="2667000" y="4438650"/>
          <p14:tracePt t="58202" x="2679700" y="4432300"/>
          <p14:tracePt t="58219" x="2692400" y="4425950"/>
          <p14:tracePt t="58238" x="2711450" y="4425950"/>
          <p14:tracePt t="58252" x="2724150" y="4419600"/>
          <p14:tracePt t="58269" x="2736850" y="4419600"/>
          <p14:tracePt t="58286" x="2749550" y="4419600"/>
          <p14:tracePt t="58302" x="2768600" y="4419600"/>
          <p14:tracePt t="58320" x="2781300" y="4419600"/>
          <p14:tracePt t="58336" x="2806700" y="4419600"/>
          <p14:tracePt t="58352" x="2832100" y="4419600"/>
          <p14:tracePt t="58370" x="2851150" y="4419600"/>
          <p14:tracePt t="58386" x="2857500" y="4419600"/>
          <p14:tracePt t="58402" x="2870200" y="4419600"/>
          <p14:tracePt t="58420" x="2895600" y="4419600"/>
          <p14:tracePt t="58436" x="2901950" y="4419600"/>
          <p14:tracePt t="58453" x="2914650" y="4419600"/>
          <p14:tracePt t="58470" x="2933700" y="4419600"/>
          <p14:tracePt t="58486" x="2946400" y="4419600"/>
          <p14:tracePt t="58503" x="2959100" y="4419600"/>
          <p14:tracePt t="58519" x="2978150" y="4419600"/>
          <p14:tracePt t="58536" x="3003550" y="4419600"/>
          <p14:tracePt t="58553" x="3016250" y="4419600"/>
          <p14:tracePt t="58569" x="3035300" y="4419600"/>
          <p14:tracePt t="58586" x="3054350" y="4419600"/>
          <p14:tracePt t="58603" x="3067050" y="4419600"/>
          <p14:tracePt t="58620" x="3079750" y="4419600"/>
          <p14:tracePt t="58636" x="3092450" y="4419600"/>
          <p14:tracePt t="58653" x="3111500" y="4419600"/>
          <p14:tracePt t="58670" x="3124200" y="4419600"/>
          <p14:tracePt t="58686" x="3136900" y="4419600"/>
          <p14:tracePt t="58703" x="3149600" y="4419600"/>
          <p14:tracePt t="58720" x="3168650" y="4425950"/>
          <p14:tracePt t="58736" x="3181350" y="4425950"/>
          <p14:tracePt t="58753" x="3194050" y="4432300"/>
          <p14:tracePt t="58786" x="3206750" y="4438650"/>
          <p14:tracePt t="58804" x="3219450" y="4438650"/>
          <p14:tracePt t="58820" x="3238500" y="4438650"/>
          <p14:tracePt t="58836" x="3244850" y="4438650"/>
          <p14:tracePt t="58854" x="3263900" y="4445000"/>
          <p14:tracePt t="58870" x="3282950" y="4457700"/>
          <p14:tracePt t="58904" x="3289300" y="4457700"/>
          <p14:tracePt t="58920" x="3302000" y="4457700"/>
          <p14:tracePt t="58937" x="3308350" y="4464050"/>
          <p14:tracePt t="58954" x="3327400" y="4464050"/>
          <p14:tracePt t="58970" x="3340100" y="4464050"/>
          <p14:tracePt t="59003" x="3346450" y="4470400"/>
          <p14:tracePt t="59040" x="3352800" y="4470400"/>
          <p14:tracePt t="59051" x="3352800" y="4476750"/>
          <p14:tracePt t="59061" x="3359150" y="4476750"/>
          <p14:tracePt t="59082" x="3365500" y="4476750"/>
          <p14:tracePt t="59089" x="3371850" y="4476750"/>
          <p14:tracePt t="59103" x="3384550" y="4483100"/>
          <p14:tracePt t="59122" x="3397250" y="4489450"/>
          <p14:tracePt t="59125" x="3403600" y="4489450"/>
          <p14:tracePt t="59142" x="3409950" y="4502150"/>
          <p14:tracePt t="59160" x="3429000" y="4502150"/>
          <p14:tracePt t="59170" x="3441700" y="4502150"/>
          <p14:tracePt t="59203" x="3448050" y="4502150"/>
          <p14:tracePt t="59246" x="3454400" y="4502150"/>
          <p14:tracePt t="59254" x="3460750" y="4502150"/>
          <p14:tracePt t="59261" x="3467100" y="4502150"/>
          <p14:tracePt t="59270" x="3473450" y="4502150"/>
          <p14:tracePt t="59287" x="3479800" y="4502150"/>
          <p14:tracePt t="59345" x="3492500" y="4502150"/>
          <p14:tracePt t="59360" x="3498850" y="4502150"/>
          <p14:tracePt t="59367" x="3505200" y="4508500"/>
          <p14:tracePt t="59381" x="3511550" y="4508500"/>
          <p14:tracePt t="59391" x="3517900" y="4508500"/>
          <p14:tracePt t="59404" x="3524250" y="4508500"/>
          <p14:tracePt t="59420" x="3536950" y="4508500"/>
          <p14:tracePt t="59437" x="3549650" y="4508500"/>
          <p14:tracePt t="59538" x="3556000" y="4508500"/>
          <p14:tracePt t="59860" x="3568700" y="4508500"/>
          <p14:tracePt t="59868" x="3575050" y="4508500"/>
          <p14:tracePt t="59878" x="3581400" y="4508500"/>
          <p14:tracePt t="59888" x="3594100" y="4508500"/>
          <p14:tracePt t="59905" x="3606800" y="4508500"/>
          <p14:tracePt t="59922" x="3613150" y="4508500"/>
          <p14:tracePt t="60001" x="3625850" y="4508500"/>
          <p14:tracePt t="60008" x="3632200" y="4508500"/>
          <p14:tracePt t="60022" x="3644900" y="4508500"/>
          <p14:tracePt t="60038" x="3651250" y="4508500"/>
          <p14:tracePt t="60071" x="3657600" y="4508500"/>
          <p14:tracePt t="60114" x="3663950" y="4508500"/>
          <p14:tracePt t="60122" x="3670300" y="4508500"/>
          <p14:tracePt t="60132" x="3683000" y="4508500"/>
          <p14:tracePt t="60138" x="3689350" y="4508500"/>
          <p14:tracePt t="60155" x="3695700" y="4508500"/>
          <p14:tracePt t="60171" x="3714750" y="4508500"/>
          <p14:tracePt t="60188" x="3721100" y="4508500"/>
          <p14:tracePt t="60205" x="3727450" y="4508500"/>
          <p14:tracePt t="60221" x="3740150" y="4508500"/>
          <p14:tracePt t="60238" x="3746500" y="4508500"/>
          <p14:tracePt t="60255" x="3752850" y="4508500"/>
          <p14:tracePt t="60271" x="3765550" y="4508500"/>
          <p14:tracePt t="60288" x="3771900" y="4508500"/>
          <p14:tracePt t="60305" x="3778250" y="4508500"/>
          <p14:tracePt t="60364" x="3790950" y="4508500"/>
          <p14:tracePt t="60373" x="3797300" y="4508500"/>
          <p14:tracePt t="60389" x="3803650" y="4508500"/>
          <p14:tracePt t="60406" x="3810000" y="4508500"/>
          <p14:tracePt t="60492" x="3816350" y="4508500"/>
          <p14:tracePt t="60522" x="3822700" y="4508500"/>
          <p14:tracePt t="60550" x="3829050" y="4508500"/>
          <p14:tracePt t="60561" x="3835400" y="4508500"/>
          <p14:tracePt t="60586" x="3841750" y="4508500"/>
          <p14:tracePt t="60628" x="3854450" y="4508500"/>
          <p14:tracePt t="60720" x="3860800" y="4508500"/>
          <p14:tracePt t="60727" x="3867150" y="4508500"/>
          <p14:tracePt t="60739" x="3873500" y="4508500"/>
          <p14:tracePt t="60756" x="3886200" y="4508500"/>
          <p14:tracePt t="60772" x="3905250" y="4508500"/>
          <p14:tracePt t="63675" x="3937000" y="4508500"/>
          <p14:tracePt t="63682" x="3962400" y="4508500"/>
          <p14:tracePt t="63692" x="4000500" y="4508500"/>
          <p14:tracePt t="63710" x="4095750" y="4508500"/>
          <p14:tracePt t="63726" x="4152900" y="4508500"/>
          <p14:tracePt t="63743" x="4210050" y="4508500"/>
          <p14:tracePt t="63760" x="4305300" y="4508500"/>
          <p14:tracePt t="63776" x="4394200" y="4508500"/>
          <p14:tracePt t="63793" x="4508500" y="4508500"/>
          <p14:tracePt t="63810" x="4629150" y="4508500"/>
          <p14:tracePt t="63826" x="4660900" y="4508500"/>
          <p14:tracePt t="63843" x="4692650" y="4508500"/>
          <p14:tracePt t="63859" x="4711700" y="4508500"/>
          <p14:tracePt t="63876" x="4718050" y="4508500"/>
          <p14:tracePt t="63893" x="4737100" y="4508500"/>
          <p14:tracePt t="63909" x="4756150" y="4508500"/>
          <p14:tracePt t="63926" x="4762500" y="4508500"/>
          <p14:tracePt t="63974" x="4768850" y="4508500"/>
          <p14:tracePt t="63981" x="4775200" y="4508500"/>
          <p14:tracePt t="63993" x="4781550" y="4508500"/>
          <p14:tracePt t="64010" x="4806950" y="4514850"/>
          <p14:tracePt t="64026" x="4813300" y="4514850"/>
          <p14:tracePt t="64043" x="4819650" y="4521200"/>
          <p14:tracePt t="64076" x="4826000" y="4521200"/>
          <p14:tracePt t="64109" x="4832350" y="4521200"/>
          <p14:tracePt t="64116" x="4838700" y="4521200"/>
          <p14:tracePt t="64126" x="4845050" y="4521200"/>
          <p14:tracePt t="64143" x="4857750" y="4521200"/>
          <p14:tracePt t="64160" x="4883150" y="4527550"/>
          <p14:tracePt t="64176" x="4902200" y="4533900"/>
          <p14:tracePt t="64193" x="4921250" y="4533900"/>
          <p14:tracePt t="64210" x="4946650" y="4546600"/>
          <p14:tracePt t="64227" x="4965700" y="4552950"/>
          <p14:tracePt t="64244" x="4991100" y="4552950"/>
          <p14:tracePt t="64260" x="5003800" y="4552950"/>
          <p14:tracePt t="64779" x="5010150" y="4552950"/>
          <p14:tracePt t="64871" x="5016500" y="4552950"/>
          <p14:tracePt t="64879" x="5022850" y="4552950"/>
          <p14:tracePt t="64894" x="5035550" y="4552950"/>
          <p14:tracePt t="64911" x="5048250" y="4552950"/>
          <p14:tracePt t="64928" x="5073650" y="4552950"/>
          <p14:tracePt t="64945" x="5086350" y="4552950"/>
          <p14:tracePt t="64961" x="5092700" y="4552950"/>
          <p14:tracePt t="65029" x="5099050" y="4552950"/>
          <p14:tracePt t="65043" x="5105400" y="4552950"/>
          <p14:tracePt t="65051" x="5111750" y="4552950"/>
          <p14:tracePt t="65061" x="5118100" y="4552950"/>
          <p14:tracePt t="65078" x="5137150" y="4552950"/>
          <p14:tracePt t="65095" x="5149850" y="4552950"/>
          <p14:tracePt t="65111" x="5162550" y="4552950"/>
          <p14:tracePt t="65128" x="5181600" y="4552950"/>
          <p14:tracePt t="65145" x="5194300" y="4552950"/>
          <p14:tracePt t="65161" x="5200650" y="4552950"/>
          <p14:tracePt t="65241" x="5207000" y="4552950"/>
          <p14:tracePt t="65248" x="5213350" y="4552950"/>
          <p14:tracePt t="65261" x="5219700" y="4552950"/>
          <p14:tracePt t="65278" x="5238750" y="4552950"/>
          <p14:tracePt t="65295" x="5251450" y="4552950"/>
          <p14:tracePt t="65312" x="5257800" y="4552950"/>
          <p14:tracePt t="65328" x="5270500" y="4552950"/>
          <p14:tracePt t="66345" x="5283200" y="4552950"/>
          <p14:tracePt t="66353" x="5289550" y="4552950"/>
          <p14:tracePt t="66363" x="5295900" y="4552950"/>
          <p14:tracePt t="66380" x="5302250" y="4552950"/>
          <p14:tracePt t="67149" x="5334000" y="4546600"/>
          <p14:tracePt t="67158" x="5378450" y="4521200"/>
          <p14:tracePt t="67172" x="5467350" y="4470400"/>
          <p14:tracePt t="67186" x="5537200" y="4438650"/>
          <p14:tracePt t="67201" x="5594350" y="4413250"/>
          <p14:tracePt t="67215" x="5619750" y="4394200"/>
          <p14:tracePt t="67230" x="5645150" y="4381500"/>
          <p14:tracePt t="67247" x="5664200" y="4368800"/>
          <p14:tracePt t="67264" x="5676900" y="4356100"/>
          <p14:tracePt t="67280" x="5708650" y="4337050"/>
          <p14:tracePt t="67297" x="5727700" y="4318000"/>
          <p14:tracePt t="67300" x="5740400" y="4292600"/>
          <p14:tracePt t="67314" x="5797550" y="4222750"/>
          <p14:tracePt t="67330" x="5854700" y="4140200"/>
          <p14:tracePt t="67347" x="5873750" y="4108450"/>
          <p14:tracePt t="67364" x="5892800" y="4076700"/>
          <p14:tracePt t="67380" x="5892800" y="4064000"/>
          <p14:tracePt t="67397" x="5892800" y="4057650"/>
          <p14:tracePt t="67414" x="5911850" y="4038600"/>
          <p14:tracePt t="67430" x="5918200" y="4025900"/>
          <p14:tracePt t="67447" x="5924550" y="4013200"/>
          <p14:tracePt t="67464" x="5924550" y="4000500"/>
          <p14:tracePt t="67497" x="5924550" y="3994150"/>
          <p14:tracePt t="67526" x="5924550" y="3981450"/>
          <p14:tracePt t="67533" x="5924550" y="3975100"/>
          <p14:tracePt t="67547" x="5924550" y="3968750"/>
          <p14:tracePt t="67564" x="5930900" y="3956050"/>
          <p14:tracePt t="67581" x="5937250" y="3943350"/>
          <p14:tracePt t="67597" x="5937250" y="3924300"/>
          <p14:tracePt t="67647" x="5937250" y="3917950"/>
          <p14:tracePt t="67676" x="5937250" y="3911600"/>
          <p14:tracePt t="67683" x="5937250" y="3905250"/>
          <p14:tracePt t="67690" x="5943600" y="3898900"/>
          <p14:tracePt t="67719" x="5943600" y="3892550"/>
          <p14:tracePt t="67926" x="5943600" y="3886200"/>
          <p14:tracePt t="67932" x="5962650" y="3879850"/>
          <p14:tracePt t="67948" x="5994400" y="3867150"/>
          <p14:tracePt t="67968" x="6019800" y="3867150"/>
          <p14:tracePt t="67981" x="6051550" y="3867150"/>
          <p14:tracePt t="67998" x="6083300" y="3867150"/>
          <p14:tracePt t="68015" x="6115050" y="3867150"/>
          <p14:tracePt t="68032" x="6134100" y="3867150"/>
          <p14:tracePt t="68048" x="6146800" y="3867150"/>
          <p14:tracePt t="68065" x="6159500" y="3867150"/>
          <p14:tracePt t="68082" x="6178550" y="3867150"/>
          <p14:tracePt t="68098" x="6191250" y="3867150"/>
          <p14:tracePt t="68115" x="6197600" y="3867150"/>
          <p14:tracePt t="68723" x="6165850" y="3892550"/>
          <p14:tracePt t="68734" x="6108700" y="3924300"/>
          <p14:tracePt t="68753" x="5949950" y="4013200"/>
          <p14:tracePt t="68772" x="5880100" y="4070350"/>
          <p14:tracePt t="68785" x="5803900" y="4114800"/>
          <p14:tracePt t="68799" x="5753100" y="4146550"/>
          <p14:tracePt t="68815" x="5695950" y="4191000"/>
          <p14:tracePt t="68832" x="5670550" y="4203700"/>
          <p14:tracePt t="68849" x="5638800" y="4216400"/>
          <p14:tracePt t="68852" x="5626100" y="4229100"/>
          <p14:tracePt t="68866" x="5600700" y="4241800"/>
          <p14:tracePt t="68882" x="5562600" y="4254500"/>
          <p14:tracePt t="68899" x="5556250" y="4260850"/>
          <p14:tracePt t="68916" x="5537200" y="4260850"/>
          <p14:tracePt t="68932" x="5524500" y="4260850"/>
          <p14:tracePt t="68949" x="5511800" y="4260850"/>
          <p14:tracePt t="68966" x="5505450" y="4260850"/>
          <p14:tracePt t="68999" x="5505450" y="4248150"/>
          <p14:tracePt t="69215" x="5492750" y="4248150"/>
          <p14:tracePt t="69223" x="5480050" y="4248150"/>
          <p14:tracePt t="69233" x="5467350" y="4248150"/>
          <p14:tracePt t="69250" x="5435600" y="4248150"/>
          <p14:tracePt t="69266" x="5429250" y="4248150"/>
          <p14:tracePt t="69283" x="5416550" y="4248150"/>
          <p14:tracePt t="69300" x="5391150" y="4248150"/>
          <p14:tracePt t="69423" x="5391150" y="4260850"/>
          <p14:tracePt t="69444" x="5391150" y="4267200"/>
          <p14:tracePt t="69454" x="5391150" y="4273550"/>
          <p14:tracePt t="69467" x="5391150" y="4286250"/>
          <p14:tracePt t="69483" x="5391150" y="4305300"/>
          <p14:tracePt t="69500" x="5372100" y="4413250"/>
          <p14:tracePt t="69517" x="5359400" y="4457700"/>
          <p14:tracePt t="69533" x="5321300" y="4502150"/>
          <p14:tracePt t="69550" x="5276850" y="4565650"/>
          <p14:tracePt t="69567" x="5251450" y="4584700"/>
          <p14:tracePt t="69583" x="5238750" y="4603750"/>
          <p14:tracePt t="69600" x="5226050" y="4610100"/>
          <p14:tracePt t="69617" x="5213350" y="4610100"/>
          <p14:tracePt t="69634" x="5187950" y="4597400"/>
          <p14:tracePt t="69650" x="5181600" y="4597400"/>
          <p14:tracePt t="69667" x="5168900" y="4597400"/>
          <p14:tracePt t="69684" x="5149850" y="4597400"/>
          <p14:tracePt t="69700" x="5143500" y="4597400"/>
          <p14:tracePt t="69820" x="5143500" y="4591050"/>
          <p14:tracePt t="69891" x="5149850" y="4591050"/>
          <p14:tracePt t="69899" x="5156200" y="4591050"/>
          <p14:tracePt t="69920" x="5162550" y="4591050"/>
          <p14:tracePt t="69928" x="5168900" y="4591050"/>
          <p14:tracePt t="69935" x="5175250" y="4591050"/>
          <p14:tracePt t="69951" x="5181600" y="4591050"/>
          <p14:tracePt t="69968" x="5187950" y="4591050"/>
          <p14:tracePt t="69984" x="5207000" y="4591050"/>
          <p14:tracePt t="70019" x="5213350" y="4591050"/>
          <p14:tracePt t="70034" x="5219700" y="4578350"/>
          <p14:tracePt t="70051" x="5232400" y="4572000"/>
          <p14:tracePt t="70067" x="5264150" y="4559300"/>
          <p14:tracePt t="70085" x="5295900" y="4546600"/>
          <p14:tracePt t="70101" x="5308600" y="4546600"/>
          <p14:tracePt t="70117" x="5327650" y="4546600"/>
          <p14:tracePt t="70134" x="5340350" y="4546600"/>
          <p14:tracePt t="70795" x="5346700" y="4546600"/>
          <p14:tracePt t="70802" x="5353050" y="4546600"/>
          <p14:tracePt t="70809" x="5359400" y="4546600"/>
          <p14:tracePt t="70818" x="5365750" y="4546600"/>
          <p14:tracePt t="70835" x="5372100" y="4546600"/>
          <p14:tracePt t="70894" x="5378450" y="4546600"/>
          <p14:tracePt t="70902" x="5384800" y="4546600"/>
          <p14:tracePt t="70912" x="5397500" y="4546600"/>
          <p14:tracePt t="71387" x="5397500" y="4552950"/>
          <p14:tracePt t="71396" x="5391150" y="4559300"/>
          <p14:tracePt t="71414" x="5378450" y="4559300"/>
          <p14:tracePt t="71433" x="5365750" y="4565650"/>
          <p14:tracePt t="71436" x="5353050" y="4565650"/>
          <p14:tracePt t="71447" x="5340350" y="4565650"/>
          <p14:tracePt t="71459" x="5302250" y="4565650"/>
          <p14:tracePt t="71469" x="5270500" y="4565650"/>
          <p14:tracePt t="71486" x="5226050" y="4565650"/>
          <p14:tracePt t="71503" x="5194300" y="4565650"/>
          <p14:tracePt t="71519" x="5168900" y="4565650"/>
          <p14:tracePt t="71536" x="5149850" y="4565650"/>
          <p14:tracePt t="71552" x="5137150" y="4565650"/>
          <p14:tracePt t="71569" x="5124450" y="4565650"/>
          <p14:tracePt t="71586" x="5111750" y="4565650"/>
          <p14:tracePt t="71603" x="5092700" y="4565650"/>
          <p14:tracePt t="71619" x="5080000" y="4559300"/>
          <p14:tracePt t="71636" x="5067300" y="4552950"/>
          <p14:tracePt t="71653" x="5054600" y="4552950"/>
          <p14:tracePt t="71669" x="5035550" y="4540250"/>
          <p14:tracePt t="71686" x="5022850" y="4533900"/>
          <p14:tracePt t="71703" x="5016500" y="4533900"/>
          <p14:tracePt t="71749" x="5016500" y="4527550"/>
          <p14:tracePt t="71778" x="5016500" y="4521200"/>
          <p14:tracePt t="71878" x="5010150" y="4521200"/>
          <p14:tracePt t="71914" x="5003800" y="4521200"/>
          <p14:tracePt t="71922" x="4997450" y="4521200"/>
          <p14:tracePt t="71936" x="4984750" y="4521200"/>
          <p14:tracePt t="71953" x="4972050" y="4521200"/>
          <p14:tracePt t="71957" x="4965700" y="4521200"/>
          <p14:tracePt t="71970" x="4953000" y="4521200"/>
          <p14:tracePt t="71986" x="4946650" y="4521200"/>
          <p14:tracePt t="72003" x="4927600" y="4521200"/>
          <p14:tracePt t="72020" x="4921250" y="4521200"/>
          <p14:tracePt t="72113" x="4933950" y="4521200"/>
          <p14:tracePt t="72122" x="4946650" y="4521200"/>
          <p14:tracePt t="72137" x="4972050" y="4514850"/>
          <p14:tracePt t="72155" x="5016500" y="4514850"/>
          <p14:tracePt t="72170" x="5029200" y="4514850"/>
          <p14:tracePt t="72187" x="5041900" y="4514850"/>
          <p14:tracePt t="72203" x="5060950" y="4514850"/>
          <p14:tracePt t="72220" x="5080000" y="4514850"/>
          <p14:tracePt t="72237" x="5092700" y="4514850"/>
          <p14:tracePt t="72253" x="5111750" y="4514850"/>
          <p14:tracePt t="72270" x="5124450" y="4514850"/>
          <p14:tracePt t="73807" x="5105400" y="4521200"/>
          <p14:tracePt t="73821" x="5029200" y="4559300"/>
          <p14:tracePt t="73848" x="4895850" y="4635500"/>
          <p14:tracePt t="73864" x="4787900" y="4692650"/>
          <p14:tracePt t="73879" x="4756150" y="4718050"/>
          <p14:tracePt t="73895" x="4724400" y="4730750"/>
          <p14:tracePt t="73909" x="4699000" y="4749800"/>
          <p14:tracePt t="73924" x="4692650" y="4756150"/>
          <p14:tracePt t="73939" x="4679950" y="4768850"/>
          <p14:tracePt t="73956" x="4648200" y="4781550"/>
          <p14:tracePt t="73972" x="4635500" y="4787900"/>
          <p14:tracePt t="73989" x="4616450" y="4794250"/>
          <p14:tracePt t="74006" x="4584700" y="4800600"/>
          <p14:tracePt t="74023" x="4578350" y="4813300"/>
          <p14:tracePt t="74039" x="4565650" y="4813300"/>
          <p14:tracePt t="74056" x="4540250" y="4813300"/>
          <p14:tracePt t="74072" x="4533900" y="4826000"/>
          <p14:tracePt t="74089" x="4521200" y="4832350"/>
          <p14:tracePt t="74106" x="4495800" y="4838700"/>
          <p14:tracePt t="74122" x="4464050" y="4838700"/>
          <p14:tracePt t="74139" x="4438650" y="4838700"/>
          <p14:tracePt t="74156" x="4419600" y="4838700"/>
          <p14:tracePt t="74173" x="4406900" y="4838700"/>
          <p14:tracePt t="74189" x="4394200" y="4845050"/>
          <p14:tracePt t="74206" x="4349750" y="4870450"/>
          <p14:tracePt t="74222" x="4324350" y="4876800"/>
          <p14:tracePt t="74239" x="4292600" y="4876800"/>
          <p14:tracePt t="74256" x="4260850" y="4883150"/>
          <p14:tracePt t="74273" x="4229100" y="4895850"/>
          <p14:tracePt t="74289" x="4203700" y="4902200"/>
          <p14:tracePt t="74306" x="4159250" y="4914900"/>
          <p14:tracePt t="74323" x="4133850" y="4914900"/>
          <p14:tracePt t="74339" x="4102100" y="4921250"/>
          <p14:tracePt t="74356" x="4083050" y="4921250"/>
          <p14:tracePt t="74373" x="4076700" y="4921250"/>
          <p14:tracePt t="74389" x="4064000" y="4921250"/>
          <p14:tracePt t="74406" x="4038600" y="4921250"/>
          <p14:tracePt t="74423" x="4032250" y="4927600"/>
          <p14:tracePt t="74440" x="4025900" y="4927600"/>
          <p14:tracePt t="74633" x="4032250" y="4940300"/>
          <p14:tracePt t="74643" x="4044950" y="4946650"/>
          <p14:tracePt t="74660" x="4070350" y="4972050"/>
          <p14:tracePt t="74673" x="4083050" y="4984750"/>
          <p14:tracePt t="74690" x="4095750" y="5003800"/>
          <p14:tracePt t="74706" x="4114800" y="5010150"/>
          <p14:tracePt t="74723" x="4127500" y="5029200"/>
          <p14:tracePt t="74740" x="4140200" y="5048250"/>
          <p14:tracePt t="74757" x="4152900" y="5048250"/>
          <p14:tracePt t="74773" x="4171950" y="5060950"/>
          <p14:tracePt t="74790" x="4191000" y="5086350"/>
          <p14:tracePt t="74807" x="4197350" y="5092700"/>
          <p14:tracePt t="74823" x="4210050" y="5099050"/>
          <p14:tracePt t="74840" x="4235450" y="5111750"/>
          <p14:tracePt t="74857" x="4241800" y="5124450"/>
          <p14:tracePt t="74873" x="4254500" y="5130800"/>
          <p14:tracePt t="74890" x="4273550" y="5143500"/>
          <p14:tracePt t="74907" x="4279900" y="5143500"/>
          <p14:tracePt t="74923" x="4292600" y="5143500"/>
          <p14:tracePt t="74940" x="4305300" y="5156200"/>
          <p14:tracePt t="74957" x="4318000" y="5156200"/>
          <p14:tracePt t="74974" x="4318000" y="5168900"/>
          <p14:tracePt t="74990" x="4324350" y="5168900"/>
          <p14:tracePt t="75007" x="4343400" y="5168900"/>
          <p14:tracePt t="75012" x="4349750" y="5168900"/>
          <p14:tracePt t="75024" x="4362450" y="5168900"/>
          <p14:tracePt t="75040" x="4381500" y="5168900"/>
          <p14:tracePt t="75057" x="4406900" y="5168900"/>
          <p14:tracePt t="75074" x="4432300" y="5168900"/>
          <p14:tracePt t="75090" x="4445000" y="5168900"/>
          <p14:tracePt t="75107" x="4457700" y="5168900"/>
          <p14:tracePt t="75124" x="4464050" y="5168900"/>
          <p14:tracePt t="75140" x="4470400" y="5168900"/>
          <p14:tracePt t="75157" x="4476750" y="5168900"/>
          <p14:tracePt t="75174" x="4489450" y="5162550"/>
          <p14:tracePt t="75190" x="4495800" y="5149850"/>
          <p14:tracePt t="75207" x="4502150" y="5149850"/>
          <p14:tracePt t="75302" x="4514850" y="5149850"/>
          <p14:tracePt t="75310" x="4521200" y="5149850"/>
          <p14:tracePt t="75316" x="4527550" y="5149850"/>
          <p14:tracePt t="75324" x="4533900" y="5137150"/>
          <p14:tracePt t="75341" x="4540250" y="5130800"/>
          <p14:tracePt t="75357" x="4552950" y="5130800"/>
          <p14:tracePt t="75374" x="4578350" y="5111750"/>
          <p14:tracePt t="75391" x="4584700" y="5099050"/>
          <p14:tracePt t="75407" x="4597400" y="5092700"/>
          <p14:tracePt t="75424" x="4610100" y="5092700"/>
          <p14:tracePt t="75441" x="4622800" y="5092700"/>
          <p14:tracePt t="75457" x="4629150" y="5092700"/>
          <p14:tracePt t="75531" x="4635500" y="5092700"/>
          <p14:tracePt t="75573" x="4641850" y="5092700"/>
          <p14:tracePt t="75651" x="4648200" y="5092700"/>
          <p14:tracePt t="75673" x="4654550" y="5092700"/>
          <p14:tracePt t="75708" x="4660900" y="5092700"/>
          <p14:tracePt t="75716" x="4660900" y="5099050"/>
          <p14:tracePt t="75730" x="4667250" y="5105400"/>
          <p14:tracePt t="75794" x="4667250" y="5111750"/>
          <p14:tracePt t="75809" x="4667250" y="5118100"/>
          <p14:tracePt t="75815" x="4667250" y="5124450"/>
          <p14:tracePt t="75825" x="4667250" y="5130800"/>
          <p14:tracePt t="75841" x="4667250" y="5143500"/>
          <p14:tracePt t="75858" x="4667250" y="5162550"/>
          <p14:tracePt t="75875" x="4667250" y="5168900"/>
          <p14:tracePt t="75972" x="4667250" y="5175250"/>
          <p14:tracePt t="91592" x="4660900" y="5181600"/>
          <p14:tracePt t="91598" x="4660900" y="5187950"/>
          <p14:tracePt t="91612" x="4635500" y="5200650"/>
          <p14:tracePt t="91628" x="4597400" y="5213350"/>
          <p14:tracePt t="91645" x="4565650" y="5226050"/>
          <p14:tracePt t="91661" x="4489450" y="5264150"/>
          <p14:tracePt t="91678" x="4445000" y="5295900"/>
          <p14:tracePt t="91695" x="4394200" y="5334000"/>
          <p14:tracePt t="91711" x="4311650" y="5365750"/>
          <p14:tracePt t="91728" x="4260850" y="5397500"/>
          <p14:tracePt t="91745" x="4210050" y="5416550"/>
          <p14:tracePt t="91761" x="4127500" y="5441950"/>
          <p14:tracePt t="91778" x="4057650" y="5473700"/>
          <p14:tracePt t="91795" x="3987800" y="5499100"/>
          <p14:tracePt t="91811" x="3867150" y="5543550"/>
          <p14:tracePt t="91828" x="3797300" y="5562600"/>
          <p14:tracePt t="91833" x="3778250" y="5575300"/>
          <p14:tracePt t="91845" x="3746500" y="5575300"/>
          <p14:tracePt t="91862" x="3708400" y="5575300"/>
          <p14:tracePt t="91878" x="3676650" y="5575300"/>
          <p14:tracePt t="91895" x="3651250" y="5575300"/>
          <p14:tracePt t="91912" x="3606800" y="5575300"/>
          <p14:tracePt t="91929" x="3587750" y="5575300"/>
          <p14:tracePt t="91946" x="3530600" y="5562600"/>
          <p14:tracePt t="91962" x="3479800" y="5549900"/>
          <p14:tracePt t="91979" x="3454400" y="5543550"/>
          <p14:tracePt t="91997" x="3403600" y="5530850"/>
          <p14:tracePt t="92012" x="3352800" y="5530850"/>
          <p14:tracePt t="92029" x="3321050" y="5530850"/>
          <p14:tracePt t="92046" x="3276600" y="5524500"/>
          <p14:tracePt t="92062" x="3225800" y="5524500"/>
          <p14:tracePt t="92079" x="3200400" y="5518150"/>
          <p14:tracePt t="92096" x="3149600" y="5518150"/>
          <p14:tracePt t="92112" x="3098800" y="5511800"/>
          <p14:tracePt t="92129" x="3054350" y="5505450"/>
          <p14:tracePt t="92146" x="2984500" y="5499100"/>
          <p14:tracePt t="92162" x="2927350" y="5499100"/>
          <p14:tracePt t="92179" x="2863850" y="5499100"/>
          <p14:tracePt t="92196" x="2781300" y="5499100"/>
          <p14:tracePt t="92212" x="2717800" y="5499100"/>
          <p14:tracePt t="92229" x="2679700" y="5499100"/>
          <p14:tracePt t="92246" x="2609850" y="5499100"/>
          <p14:tracePt t="92263" x="2552700" y="5499100"/>
          <p14:tracePt t="92279" x="2489200" y="5499100"/>
          <p14:tracePt t="92296" x="2400300" y="5499100"/>
          <p14:tracePt t="92312" x="2349500" y="5499100"/>
          <p14:tracePt t="92329" x="2317750" y="5499100"/>
          <p14:tracePt t="92346" x="2286000" y="5499100"/>
          <p14:tracePt t="92766" x="2266950" y="5499100"/>
          <p14:tracePt t="92773" x="2241550" y="5499100"/>
          <p14:tracePt t="92780" x="2216150" y="5499100"/>
          <p14:tracePt t="92796" x="2171700" y="5499100"/>
          <p14:tracePt t="92813" x="2114550" y="5499100"/>
          <p14:tracePt t="92829" x="2038350" y="5499100"/>
          <p14:tracePt t="92846" x="1981200" y="5499100"/>
          <p14:tracePt t="92863" x="1930400" y="5499100"/>
          <p14:tracePt t="92880" x="1860550" y="5499100"/>
          <p14:tracePt t="92896" x="1822450" y="5499100"/>
          <p14:tracePt t="92913" x="1771650" y="5499100"/>
          <p14:tracePt t="92930" x="1720850" y="5499100"/>
          <p14:tracePt t="92946" x="1676400" y="5499100"/>
          <p14:tracePt t="92963" x="1631950" y="5499100"/>
          <p14:tracePt t="92980" x="1562100" y="5499100"/>
          <p14:tracePt t="92996" x="1517650" y="5499100"/>
          <p14:tracePt t="93013" x="1473200" y="5499100"/>
          <p14:tracePt t="93030" x="1409700" y="5499100"/>
          <p14:tracePt t="93047" x="1352550" y="5499100"/>
          <p14:tracePt t="93064" x="1282700" y="5499100"/>
          <p14:tracePt t="93080" x="1212850" y="5499100"/>
          <p14:tracePt t="93097" x="1174750" y="5499100"/>
          <p14:tracePt t="93114" x="1104900" y="5499100"/>
          <p14:tracePt t="93130" x="1047750" y="5499100"/>
          <p14:tracePt t="93147" x="977900" y="5499100"/>
          <p14:tracePt t="93164" x="914400" y="5499100"/>
          <p14:tracePt t="93180" x="869950" y="5499100"/>
          <p14:tracePt t="93197" x="844550" y="5499100"/>
          <p14:tracePt t="93214" x="800100" y="5486400"/>
          <p14:tracePt t="93230" x="774700" y="5486400"/>
          <p14:tracePt t="93247" x="762000" y="5486400"/>
          <p14:tracePt t="93264" x="742950" y="5486400"/>
          <p14:tracePt t="93280" x="730250" y="5486400"/>
          <p14:tracePt t="93335" x="736600" y="5486400"/>
          <p14:tracePt t="93342" x="742950" y="5480050"/>
          <p14:tracePt t="93350" x="755650" y="5473700"/>
          <p14:tracePt t="93364" x="787400" y="5467350"/>
          <p14:tracePt t="93381" x="844550" y="5448300"/>
          <p14:tracePt t="93397" x="914400" y="5441950"/>
          <p14:tracePt t="93414" x="1073150" y="5429250"/>
          <p14:tracePt t="93431" x="1162050" y="5429250"/>
          <p14:tracePt t="93447" x="1231900" y="5429250"/>
          <p14:tracePt t="93464" x="1314450" y="5429250"/>
          <p14:tracePt t="93481" x="1384300" y="5441950"/>
          <p14:tracePt t="93497" x="1466850" y="5448300"/>
          <p14:tracePt t="93514" x="1606550" y="5461000"/>
          <p14:tracePt t="93531" x="1771650" y="5461000"/>
          <p14:tracePt t="93547" x="1949450" y="5461000"/>
          <p14:tracePt t="93564" x="2266950" y="5454650"/>
          <p14:tracePt t="93581" x="2470150" y="5454650"/>
          <p14:tracePt t="93597" x="2647950" y="5454650"/>
          <p14:tracePt t="93614" x="2844800" y="5467350"/>
          <p14:tracePt t="93631" x="2952750" y="5486400"/>
          <p14:tracePt t="93648" x="3098800" y="5492750"/>
          <p14:tracePt t="93664" x="3187700" y="5492750"/>
          <p14:tracePt t="93681" x="3270250" y="5505450"/>
          <p14:tracePt t="93698" x="3390900" y="5524500"/>
          <p14:tracePt t="93714" x="3486150" y="5537200"/>
          <p14:tracePt t="93731" x="3581400" y="5556250"/>
          <p14:tracePt t="93748" x="3721100" y="5562600"/>
          <p14:tracePt t="93764" x="3816350" y="5562600"/>
          <p14:tracePt t="93781" x="3911600" y="5549900"/>
          <p14:tracePt t="93798" x="4044950" y="5537200"/>
          <p14:tracePt t="93814" x="4108450" y="5537200"/>
          <p14:tracePt t="93831" x="4178300" y="5537200"/>
          <p14:tracePt t="93847" x="4305300" y="5537200"/>
          <p14:tracePt t="93864" x="4432300" y="5537200"/>
          <p14:tracePt t="93881" x="4546600" y="5537200"/>
          <p14:tracePt t="93898" x="4597400" y="5537200"/>
          <p14:tracePt t="94609" x="4603750" y="5537200"/>
          <p14:tracePt t="94617" x="4610100" y="5537200"/>
          <p14:tracePt t="94624" x="4616450" y="5543550"/>
          <p14:tracePt t="94632" x="4616450" y="5549900"/>
          <p14:tracePt t="94648" x="4616450" y="5562600"/>
          <p14:tracePt t="94682" x="4622800" y="5562600"/>
          <p14:tracePt t="94699" x="4629150" y="5562600"/>
          <p14:tracePt t="94715" x="4641850" y="5562600"/>
          <p14:tracePt t="94732" x="4660900" y="5562600"/>
          <p14:tracePt t="94749" x="4686300" y="5562600"/>
          <p14:tracePt t="94766" x="4749800" y="5562600"/>
          <p14:tracePt t="94782" x="4800600" y="5575300"/>
          <p14:tracePt t="94799" x="4826000" y="5588000"/>
          <p14:tracePt t="94816" x="4857750" y="5588000"/>
          <p14:tracePt t="94832" x="4870450" y="5588000"/>
          <p14:tracePt t="94849" x="4883150" y="5588000"/>
          <p14:tracePt t="94852" x="4889500" y="5588000"/>
          <p14:tracePt t="94866" x="4895850" y="5588000"/>
          <p14:tracePt t="94882" x="4914900" y="5588000"/>
          <p14:tracePt t="94899" x="4921250" y="5588000"/>
          <p14:tracePt t="94916" x="4933950" y="5588000"/>
          <p14:tracePt t="94932" x="4940300" y="5588000"/>
          <p14:tracePt t="94949" x="4953000" y="5588000"/>
          <p14:tracePt t="94966" x="4978400" y="5588000"/>
          <p14:tracePt t="94982" x="4984750" y="5588000"/>
          <p14:tracePt t="94999" x="4997450" y="5588000"/>
          <p14:tracePt t="95016" x="5003800" y="5588000"/>
          <p14:tracePt t="95387" x="5010150" y="5588000"/>
          <p14:tracePt t="95394" x="5029200" y="5588000"/>
          <p14:tracePt t="95408" x="5035550" y="5588000"/>
          <p14:tracePt t="95416" x="5041900" y="5588000"/>
          <p14:tracePt t="95433" x="5054600" y="5588000"/>
          <p14:tracePt t="95450" x="5073650" y="5588000"/>
          <p14:tracePt t="95466" x="5086350" y="5588000"/>
          <p14:tracePt t="95483" x="5099050" y="5588000"/>
          <p14:tracePt t="95500" x="5143500" y="5588000"/>
          <p14:tracePt t="95516" x="5175250" y="5600700"/>
          <p14:tracePt t="95533" x="5226050" y="5613400"/>
          <p14:tracePt t="95550" x="5295900" y="5632450"/>
          <p14:tracePt t="95567" x="5346700" y="5645150"/>
          <p14:tracePt t="95583" x="5391150" y="5664200"/>
          <p14:tracePt t="95600" x="5492750" y="5664200"/>
          <p14:tracePt t="95617" x="5549900" y="5664200"/>
          <p14:tracePt t="95633" x="5626100" y="5664200"/>
          <p14:tracePt t="95650" x="5715000" y="5664200"/>
          <p14:tracePt t="95667" x="5772150" y="5664200"/>
          <p14:tracePt t="95683" x="5829300" y="5670550"/>
          <p14:tracePt t="95700" x="5981700" y="5670550"/>
          <p14:tracePt t="95717" x="6115050" y="5683250"/>
          <p14:tracePt t="95733" x="6280150" y="5683250"/>
          <p14:tracePt t="95750" x="6508750" y="5689600"/>
          <p14:tracePt t="95767" x="6648450" y="5702300"/>
          <p14:tracePt t="95783" x="6794500" y="5721350"/>
          <p14:tracePt t="95800" x="6972300" y="5721350"/>
          <p14:tracePt t="95817" x="7118350" y="5727700"/>
          <p14:tracePt t="95834" x="7258050" y="5727700"/>
          <p14:tracePt t="95850" x="7486650" y="5727700"/>
          <p14:tracePt t="95867" x="7651750" y="5727700"/>
          <p14:tracePt t="95884" x="7867650" y="5727700"/>
          <p14:tracePt t="95900" x="7956550" y="5727700"/>
          <p14:tracePt t="95917" x="8077200" y="5727700"/>
          <p14:tracePt t="95934" x="8191500" y="5727700"/>
          <p14:tracePt t="95951" x="8235950" y="5727700"/>
          <p14:tracePt t="96327" x="8248650" y="5727700"/>
          <p14:tracePt t="96334" x="8261350" y="5721350"/>
          <p14:tracePt t="96341" x="8274050" y="5715000"/>
          <p14:tracePt t="96351" x="8280400" y="5708650"/>
          <p14:tracePt t="96368" x="8293100" y="5702300"/>
          <p14:tracePt t="96372" x="8299450" y="5702300"/>
          <p14:tracePt t="96384" x="8312150" y="5702300"/>
          <p14:tracePt t="96401" x="8324850" y="5702300"/>
          <p14:tracePt t="96418" x="8337550" y="5695950"/>
          <p14:tracePt t="96451" x="8350250" y="5695950"/>
          <p14:tracePt t="96468" x="8356600" y="5695950"/>
          <p14:tracePt t="96484" x="8362950" y="5695950"/>
          <p14:tracePt t="96519" x="8369300" y="5695950"/>
          <p14:tracePt t="96533" x="8369300" y="5689600"/>
          <p14:tracePt t="96548" x="8375650" y="5689600"/>
          <p14:tracePt t="96619" x="8375650" y="5683250"/>
          <p14:tracePt t="96640" x="8375650" y="5670550"/>
          <p14:tracePt t="96647" x="8382000" y="5664200"/>
          <p14:tracePt t="96655" x="8388350" y="5657850"/>
          <p14:tracePt t="96668" x="8394700" y="5657850"/>
          <p14:tracePt t="96685" x="8407400" y="5651500"/>
          <p14:tracePt t="96702" x="8407400" y="5645150"/>
          <p14:tracePt t="96718" x="8420100" y="5626100"/>
          <p14:tracePt t="96735" x="8426450" y="5613400"/>
          <p14:tracePt t="96751" x="8439150" y="5581650"/>
          <p14:tracePt t="96768" x="8502650" y="5499100"/>
          <p14:tracePt t="96785" x="8553450" y="5422900"/>
          <p14:tracePt t="96801" x="8578850" y="5378450"/>
          <p14:tracePt t="96818" x="8585200" y="5340350"/>
          <p14:tracePt t="96835" x="8559800" y="5295900"/>
          <p14:tracePt t="96852" x="8432800" y="5200650"/>
          <p14:tracePt t="96868" x="7759700" y="4813300"/>
          <p14:tracePt t="96885" x="6953250" y="4546600"/>
          <p14:tracePt t="96902" x="6140450" y="4368800"/>
          <p14:tracePt t="96918" x="5003800" y="4159250"/>
          <p14:tracePt t="96935" x="4368800" y="4032250"/>
          <p14:tracePt t="96953" x="3613150" y="3879850"/>
          <p14:tracePt t="96968" x="3200400" y="3829050"/>
          <p14:tracePt t="96985" x="2851150" y="3816350"/>
          <p14:tracePt t="97004" x="2508250" y="3835400"/>
          <p14:tracePt t="97026" x="2298700" y="3860800"/>
          <p14:tracePt t="97041" x="2216150" y="3886200"/>
          <p14:tracePt t="97054" x="2171700" y="3892550"/>
          <p14:tracePt t="97068" x="2146300" y="3892550"/>
          <p14:tracePt t="97331" x="2190750" y="3924300"/>
          <p14:tracePt t="97352" x="2451100" y="4070350"/>
          <p14:tracePt t="97382" x="2749550" y="4229100"/>
          <p14:tracePt t="97401" x="2857500" y="4298950"/>
          <p14:tracePt t="97418" x="2908300" y="4318000"/>
          <p14:tracePt t="97435" x="2952750" y="4324350"/>
          <p14:tracePt t="97451" x="3028950" y="4324350"/>
          <p14:tracePt t="97462" x="3067050" y="4324350"/>
          <p14:tracePt t="97469" x="3086100" y="4318000"/>
          <p14:tracePt t="97486" x="3187700" y="4298950"/>
          <p14:tracePt t="97502" x="3257550" y="4273550"/>
          <p14:tracePt t="97519" x="3327400" y="4254500"/>
          <p14:tracePt t="97536" x="3454400" y="4229100"/>
          <p14:tracePt t="97552" x="3505200" y="4216400"/>
          <p14:tracePt t="97569" x="3543300" y="4216400"/>
          <p14:tracePt t="97586" x="3562350" y="4216400"/>
          <p14:tracePt t="97602" x="3568700" y="4216400"/>
          <p14:tracePt t="97619" x="3581400" y="4216400"/>
          <p14:tracePt t="97635" x="3587750" y="4216400"/>
          <p14:tracePt t="97652" x="3600450" y="4216400"/>
          <p14:tracePt t="97669" x="3606800" y="4229100"/>
          <p14:tracePt t="97686" x="3613150" y="4241800"/>
          <p14:tracePt t="97702" x="3619500" y="4260850"/>
          <p14:tracePt t="97720" x="3619500" y="4273550"/>
          <p14:tracePt t="97736" x="3638550" y="4286250"/>
          <p14:tracePt t="97752" x="3644900" y="4298950"/>
          <p14:tracePt t="97769" x="3651250" y="4311650"/>
          <p14:tracePt t="97786" x="3651250" y="4330700"/>
          <p14:tracePt t="97802" x="3651250" y="4343400"/>
          <p14:tracePt t="97819" x="3651250" y="4356100"/>
          <p14:tracePt t="97836" x="3651250" y="4368800"/>
          <p14:tracePt t="97852" x="3632200" y="4387850"/>
          <p14:tracePt t="97869" x="3619500" y="4400550"/>
          <p14:tracePt t="97872" x="3613150" y="4406900"/>
          <p14:tracePt t="97889" x="3606800" y="4413250"/>
          <p14:tracePt t="97905" x="3606800" y="4425950"/>
          <p14:tracePt t="97919" x="3606800" y="4438650"/>
          <p14:tracePt t="97977" x="3606800" y="4432300"/>
          <p14:tracePt t="97984" x="3606800" y="4425950"/>
          <p14:tracePt t="97991" x="3606800" y="4419600"/>
          <p14:tracePt t="98002" x="3606800" y="4413250"/>
          <p14:tracePt t="98019" x="3594100" y="4400550"/>
          <p14:tracePt t="98036" x="3587750" y="4387850"/>
          <p14:tracePt t="98053" x="3587750" y="4375150"/>
          <p14:tracePt t="98086" x="3575050" y="4375150"/>
          <p14:tracePt t="98127" x="3575050" y="4368800"/>
          <p14:tracePt t="98134" x="3568700" y="4362450"/>
          <p14:tracePt t="98141" x="3568700" y="4356100"/>
          <p14:tracePt t="98153" x="3568700" y="4343400"/>
          <p14:tracePt t="98169" x="3562350" y="4298950"/>
          <p14:tracePt t="98186" x="3562350" y="4279900"/>
          <p14:tracePt t="98203" x="3562350" y="4267200"/>
          <p14:tracePt t="98219" x="3562350" y="4235450"/>
          <p14:tracePt t="98236" x="3562350" y="4222750"/>
          <p14:tracePt t="98319" x="3568700" y="4222750"/>
          <p14:tracePt t="98333" x="3568700" y="4229100"/>
          <p14:tracePt t="98340" x="3568700" y="4235450"/>
          <p14:tracePt t="98353" x="3568700" y="4241800"/>
          <p14:tracePt t="98370" x="3568700" y="4260850"/>
          <p14:tracePt t="98387" x="3568700" y="4279900"/>
          <p14:tracePt t="98403" x="3562350" y="4305300"/>
          <p14:tracePt t="98420" x="3543300" y="4330700"/>
          <p14:tracePt t="98437" x="3536950" y="4337050"/>
          <p14:tracePt t="98453" x="3517900" y="4343400"/>
          <p14:tracePt t="98471" x="3498850" y="4343400"/>
          <p14:tracePt t="98504" x="3498850" y="4337050"/>
          <p14:tracePt t="98520" x="3498850" y="4324350"/>
          <p14:tracePt t="98537" x="3511550" y="4305300"/>
          <p14:tracePt t="98554" x="3536950" y="4292600"/>
          <p14:tracePt t="98570" x="3543300" y="4292600"/>
          <p14:tracePt t="98639" x="3543300" y="4298950"/>
          <p14:tracePt t="98647" x="3543300" y="4305300"/>
          <p14:tracePt t="98654" x="3543300" y="4318000"/>
          <p14:tracePt t="98670" x="3543300" y="4330700"/>
          <p14:tracePt t="98687" x="3543300" y="4337050"/>
          <p14:tracePt t="98789" x="3549650" y="4337050"/>
          <p14:tracePt t="98826" x="3549650" y="4343400"/>
          <p14:tracePt t="98835" x="3549650" y="4349750"/>
          <p14:tracePt t="98845" x="3549650" y="4356100"/>
          <p14:tracePt t="98854" x="3549650" y="4368800"/>
          <p14:tracePt t="98871" x="3549650" y="4381500"/>
          <p14:tracePt t="98887" x="3549650" y="4394200"/>
          <p14:tracePt t="100973" x="3543300" y="4400550"/>
          <p14:tracePt t="102635" x="3581400" y="4413250"/>
          <p14:tracePt t="102644" x="3638550" y="4432300"/>
          <p14:tracePt t="102660" x="3733800" y="4457700"/>
          <p14:tracePt t="102675" x="3822700" y="4489450"/>
          <p14:tracePt t="102692" x="3917950" y="4514850"/>
          <p14:tracePt t="102709" x="3994150" y="4533900"/>
          <p14:tracePt t="102725" x="4095750" y="4546600"/>
          <p14:tracePt t="102742" x="4356100" y="4578350"/>
          <p14:tracePt t="102759" x="4610100" y="4597400"/>
          <p14:tracePt t="102775" x="4927600" y="4622800"/>
          <p14:tracePt t="102792" x="5448300" y="4654550"/>
          <p14:tracePt t="102809" x="5765800" y="4705350"/>
          <p14:tracePt t="102825" x="6089650" y="4762500"/>
          <p14:tracePt t="102842" x="6438900" y="4889500"/>
          <p14:tracePt t="102859" x="6635750" y="4965700"/>
          <p14:tracePt t="102876" x="6832600" y="5035550"/>
          <p14:tracePt t="102892" x="7181850" y="5111750"/>
          <p14:tracePt t="102909" x="7385050" y="5156200"/>
          <p14:tracePt t="102927" x="7569200" y="5162550"/>
          <p14:tracePt t="102942" x="7689850" y="5168900"/>
          <p14:tracePt t="102959" x="7734300" y="5168900"/>
          <p14:tracePt t="102977" x="7797800" y="5168900"/>
          <p14:tracePt t="102992" x="7829550" y="5168900"/>
          <p14:tracePt t="103009" x="7880350" y="5168900"/>
          <p14:tracePt t="103026" x="7931150" y="5181600"/>
          <p14:tracePt t="103043" x="7950200" y="5181600"/>
          <p14:tracePt t="103059" x="7956550" y="5181600"/>
          <p14:tracePt t="103710" x="7943850" y="5200650"/>
          <p14:tracePt t="103717" x="7918450" y="5238750"/>
          <p14:tracePt t="103727" x="7880350" y="5283200"/>
          <p14:tracePt t="103743" x="7816850" y="5372100"/>
          <p14:tracePt t="103760" x="7696200" y="5499100"/>
          <p14:tracePt t="103777" x="7600950" y="5607050"/>
          <p14:tracePt t="103793" x="7493000" y="5721350"/>
          <p14:tracePt t="103813" x="7340600" y="5911850"/>
          <p14:tracePt t="103827" x="7245350" y="5994400"/>
          <p14:tracePt t="103844" x="7143750" y="6070600"/>
          <p14:tracePt t="103860" x="6953250" y="6146800"/>
          <p14:tracePt t="103877" x="6769100" y="6184900"/>
          <p14:tracePt t="103894" x="6578600" y="6210300"/>
          <p14:tracePt t="103899" x="6483350" y="6216650"/>
          <p14:tracePt t="103911" x="6305550" y="6235700"/>
          <p14:tracePt t="103927" x="6140450" y="6254750"/>
          <p14:tracePt t="103944" x="5956300" y="6280150"/>
          <p14:tracePt t="103961" x="5664200" y="6318250"/>
          <p14:tracePt t="103977" x="5473700" y="6318250"/>
          <p14:tracePt t="103994" x="5283200" y="6311900"/>
          <p14:tracePt t="104011" x="5022850" y="6273800"/>
          <p14:tracePt t="104027" x="4826000" y="6223000"/>
          <p14:tracePt t="104045" x="4495800" y="6153150"/>
          <p14:tracePt t="104061" x="4273550" y="6108700"/>
          <p14:tracePt t="104078" x="4083050" y="6089650"/>
          <p14:tracePt t="104095" x="3860800" y="6070600"/>
          <p14:tracePt t="104111" x="3733800" y="6051550"/>
          <p14:tracePt t="104128" x="3594100" y="6013450"/>
          <p14:tracePt t="104145" x="3333750" y="5949950"/>
          <p14:tracePt t="104161" x="3155950" y="5899150"/>
          <p14:tracePt t="104178" x="2997200" y="5861050"/>
          <p14:tracePt t="104195" x="2806700" y="5816600"/>
          <p14:tracePt t="104211" x="2781300" y="5816600"/>
          <p14:tracePt t="105020" x="2882900" y="5835650"/>
          <p14:tracePt t="105027" x="3009900" y="5867400"/>
          <p14:tracePt t="105035" x="3130550" y="5911850"/>
          <p14:tracePt t="105045" x="3232150" y="5930900"/>
          <p14:tracePt t="105062" x="3429000" y="5969000"/>
          <p14:tracePt t="105078" x="3625850" y="6007100"/>
          <p14:tracePt t="105095" x="3721100" y="6026150"/>
          <p14:tracePt t="105112" x="3810000" y="6032500"/>
          <p14:tracePt t="105128" x="4006850" y="6051550"/>
          <p14:tracePt t="105145" x="4191000" y="6076950"/>
          <p14:tracePt t="105163" x="4578350" y="6115050"/>
          <p14:tracePt t="105178" x="4857750" y="6115050"/>
          <p14:tracePt t="105196" x="5124450" y="6115050"/>
          <p14:tracePt t="105213" x="5441950" y="6127750"/>
          <p14:tracePt t="105229" x="5594350" y="6146800"/>
          <p14:tracePt t="105246" x="5727700" y="6165850"/>
          <p14:tracePt t="105263" x="5949950" y="6197600"/>
          <p14:tracePt t="105279" x="6076950" y="6197600"/>
          <p14:tracePt t="105296" x="6216650" y="6197600"/>
          <p14:tracePt t="105313" x="6407150" y="6191250"/>
          <p14:tracePt t="105329" x="6502400" y="6191250"/>
          <p14:tracePt t="105345" x="6565900" y="6191250"/>
          <p14:tracePt t="105362" x="6635750" y="6191250"/>
          <p14:tracePt t="105379" x="6686550" y="6216650"/>
          <p14:tracePt t="105399" x="6769100" y="6235700"/>
          <p14:tracePt t="105412" x="6826250" y="6242050"/>
          <p14:tracePt t="105429" x="6946900" y="6261100"/>
          <p14:tracePt t="105446" x="7054850" y="6280150"/>
          <p14:tracePt t="105462" x="7181850" y="6280150"/>
          <p14:tracePt t="105479" x="7245350" y="6292850"/>
          <p14:tracePt t="105496" x="7277100" y="6299200"/>
          <p14:tracePt t="105512" x="7315200" y="6305550"/>
          <p14:tracePt t="105529" x="7346950" y="6305550"/>
          <p14:tracePt t="105546" x="7372350" y="6305550"/>
          <p14:tracePt t="105562" x="7454900" y="6305550"/>
          <p14:tracePt t="105579" x="7556500" y="6305550"/>
          <p14:tracePt t="105596" x="7639050" y="6305550"/>
          <p14:tracePt t="105612" x="7715250" y="6305550"/>
          <p14:tracePt t="105629" x="7740650" y="6305550"/>
          <p14:tracePt t="105646" x="7747000" y="6305550"/>
          <p14:tracePt t="110797" x="7740650" y="6324600"/>
          <p14:tracePt t="110804" x="7727950" y="6350000"/>
          <p14:tracePt t="110820" x="7696200" y="6432550"/>
          <p14:tracePt t="110836" x="7651750" y="6508750"/>
          <p14:tracePt t="110853" x="7626350" y="6591300"/>
          <p14:tracePt t="110869" x="7607300" y="6648450"/>
          <p14:tracePt t="110886" x="7575550" y="6743700"/>
          <p14:tracePt t="110902" x="7556500" y="6813550"/>
          <p14:tracePt t="110919" x="7556500" y="6832600"/>
          <p14:tracePt t="110936" x="7543800" y="6851650"/>
          <p14:tracePt t="110953" x="7518400" y="6851650"/>
          <p14:tracePt t="110969" x="7505700" y="6851650"/>
          <p14:tracePt t="110986" x="7493000" y="6851650"/>
          <p14:tracePt t="111002" x="7473950" y="6851650"/>
          <p14:tracePt t="111310" x="7493000" y="6851650"/>
          <p14:tracePt t="111316" x="7524750" y="6851650"/>
          <p14:tracePt t="111323" x="7543800" y="6851650"/>
          <p14:tracePt t="111337" x="7575550" y="6851650"/>
          <p14:tracePt t="111353" x="7588250" y="6851650"/>
          <p14:tracePt t="111370" x="7600950" y="6851650"/>
          <p14:tracePt t="111387" x="7607300" y="6851650"/>
          <p14:tracePt t="111403" x="7651750" y="6832600"/>
          <p14:tracePt t="111420" x="7702550" y="6813550"/>
          <p14:tracePt t="111437" x="7753350" y="6794500"/>
          <p14:tracePt t="111453" x="7785100" y="6781800"/>
          <p14:tracePt t="111470" x="7804150" y="6762750"/>
          <p14:tracePt t="111487" x="7829550" y="6750050"/>
          <p14:tracePt t="111523" x="7829550" y="6743700"/>
          <p14:tracePt t="111537" x="7829550" y="6737350"/>
          <p14:tracePt t="111554" x="7829550" y="6731000"/>
          <p14:tracePt t="111615" x="7835900" y="6731000"/>
          <p14:tracePt t="111623" x="7835900" y="6724650"/>
          <p14:tracePt t="111637" x="7842250" y="6711950"/>
          <p14:tracePt t="111644" x="7848600" y="6705600"/>
          <p14:tracePt t="111654" x="7854950" y="6705600"/>
          <p14:tracePt t="111670" x="7867650" y="6705600"/>
          <p14:tracePt t="111687" x="7886700" y="6699250"/>
          <p14:tracePt t="111704" x="7899400" y="6699250"/>
          <p14:tracePt t="111720" x="7905750" y="6699250"/>
          <p14:tracePt t="111737" x="7905750" y="6692900"/>
          <p14:tracePt t="113293" x="7232650" y="6299200"/>
          <p14:tracePt t="113314" x="7226300" y="6299200"/>
          <p14:tracePt t="113378" x="7219950" y="6299200"/>
          <p14:tracePt t="113449" x="7213600" y="6299200"/>
          <p14:tracePt t="113514" x="7207250" y="6292850"/>
          <p14:tracePt t="113570" x="7200900" y="6286500"/>
          <p14:tracePt t="113592" x="7200900" y="6280150"/>
          <p14:tracePt t="113621" x="7194550" y="627380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56644"/>
            <a:ext cx="8229600" cy="1327094"/>
          </a:xfrm>
        </p:spPr>
        <p:txBody>
          <a:bodyPr>
            <a:normAutofit/>
          </a:bodyPr>
          <a:lstStyle/>
          <a:p>
            <a:r>
              <a:rPr lang="en-US" dirty="0"/>
              <a:t>Three steps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4083" y="1577946"/>
            <a:ext cx="8912772" cy="5280053"/>
          </a:xfrm>
        </p:spPr>
        <p:txBody>
          <a:bodyPr>
            <a:normAutofit fontScale="92500"/>
          </a:bodyPr>
          <a:lstStyle/>
          <a:p>
            <a:r>
              <a:rPr lang="en-US" dirty="0"/>
              <a:t>1) </a:t>
            </a:r>
            <a:r>
              <a:rPr lang="en-US" b="1" dirty="0"/>
              <a:t>extending the usual representation</a:t>
            </a:r>
            <a:r>
              <a:rPr lang="en-US" dirty="0"/>
              <a:t>, limited to the process of solving the problem, to that of setting it </a:t>
            </a:r>
          </a:p>
          <a:p>
            <a:r>
              <a:rPr lang="en-US" dirty="0"/>
              <a:t>2) </a:t>
            </a:r>
            <a:r>
              <a:rPr lang="en-US" b="1" dirty="0"/>
              <a:t>relativizing the extended representation </a:t>
            </a:r>
            <a:r>
              <a:rPr lang="en-US" dirty="0"/>
              <a:t>to Alice, who cannot see the problem setting selected by Bob (should be hidden inside the black box)</a:t>
            </a:r>
          </a:p>
          <a:p>
            <a:r>
              <a:rPr lang="en-US" dirty="0"/>
              <a:t>3) </a:t>
            </a:r>
            <a:r>
              <a:rPr lang="en-US" b="1" dirty="0"/>
              <a:t>symmetrizing the relativized representation for time-reversal</a:t>
            </a:r>
            <a:r>
              <a:rPr lang="en-US" dirty="0"/>
              <a:t> – to represent the reversibility of the computation process </a:t>
            </a:r>
          </a:p>
          <a:p>
            <a:pPr marL="0" indent="0">
              <a:buNone/>
            </a:pPr>
            <a:r>
              <a:rPr lang="en-US" b="1" dirty="0"/>
              <a:t>Step </a:t>
            </a:r>
            <a:r>
              <a:rPr lang="en-US" dirty="0"/>
              <a:t>3)</a:t>
            </a:r>
            <a:r>
              <a:rPr lang="en-US" b="1" dirty="0"/>
              <a:t> provides a quantitative explanation of the speedup</a:t>
            </a:r>
          </a:p>
        </p:txBody>
      </p:sp>
    </p:spTree>
    <p:extLst>
      <p:ext uri="{BB962C8B-B14F-4D97-AF65-F5344CB8AC3E}">
        <p14:creationId xmlns:p14="http://schemas.microsoft.com/office/powerpoint/2010/main" val="2201696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7C1A46-41EF-4A33-BB89-B30A6D0EA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84083"/>
            <a:ext cx="8229600" cy="809297"/>
          </a:xfrm>
        </p:spPr>
        <p:txBody>
          <a:bodyPr/>
          <a:lstStyle/>
          <a:p>
            <a:r>
              <a:rPr lang="en-US" dirty="0"/>
              <a:t>1) extending the representation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1DDEDD-DCBD-4E97-803E-575128FF2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3380"/>
            <a:ext cx="9144000" cy="5964620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Adding a quantum register </a:t>
            </a:r>
            <a:r>
              <a:rPr lang="en-US" i="1" dirty="0"/>
              <a:t>B</a:t>
            </a:r>
            <a:r>
              <a:rPr lang="en-US" dirty="0"/>
              <a:t> that contains the number of the drawer with the ball</a:t>
            </a:r>
          </a:p>
          <a:p>
            <a:r>
              <a:rPr lang="en-US" dirty="0"/>
              <a:t>Unitary transformation between initial and final measurement outcomes</a:t>
            </a:r>
          </a:p>
          <a:p>
            <a:r>
              <a:rPr lang="en-US" dirty="0"/>
              <a:t>Extended representation works for Bob (and any external observer)</a:t>
            </a:r>
          </a:p>
          <a:p>
            <a:r>
              <a:rPr lang="en-US" dirty="0"/>
              <a:t>Not for Alice</a:t>
            </a:r>
          </a:p>
          <a:p>
            <a:r>
              <a:rPr lang="en-US" dirty="0"/>
              <a:t>Input state                  would tell her the number of the drawer with the ball before she begins her problem solving action</a:t>
            </a:r>
          </a:p>
        </p:txBody>
      </p:sp>
      <p:pic>
        <p:nvPicPr>
          <p:cNvPr id="5" name="Immagine 4" descr="bob">
            <a:extLst>
              <a:ext uri="{FF2B5EF4-FFF2-40B4-BE49-F238E27FC236}">
                <a16:creationId xmlns:a16="http://schemas.microsoft.com/office/drawing/2014/main" id="{E52F36C4-859C-4EF7-A041-40FC90B69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90" y="2598872"/>
            <a:ext cx="524264" cy="660490"/>
          </a:xfrm>
          <a:prstGeom prst="rect">
            <a:avLst/>
          </a:prstGeom>
        </p:spPr>
      </p:pic>
      <p:pic>
        <p:nvPicPr>
          <p:cNvPr id="7" name="Immagine 6" descr="Immagine che contiene cosa, oggetto&#10;&#10;Descrizione generata con affidabilità molto elevata">
            <a:extLst>
              <a:ext uri="{FF2B5EF4-FFF2-40B4-BE49-F238E27FC236}">
                <a16:creationId xmlns:a16="http://schemas.microsoft.com/office/drawing/2014/main" id="{A7D6DA8A-B580-4FB9-8386-9F666E771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989" y="5936444"/>
            <a:ext cx="1269348" cy="463588"/>
          </a:xfrm>
          <a:prstGeom prst="rect">
            <a:avLst/>
          </a:prstGeom>
        </p:spPr>
      </p:pic>
      <p:pic>
        <p:nvPicPr>
          <p:cNvPr id="8" name="Immagine 7" descr="Immagine che contiene screenshot&#10;&#10;Descrizione generata con affidabilità elevata">
            <a:extLst>
              <a:ext uri="{FF2B5EF4-FFF2-40B4-BE49-F238E27FC236}">
                <a16:creationId xmlns:a16="http://schemas.microsoft.com/office/drawing/2014/main" id="{3BAA8722-668F-46B9-BF68-D7616891F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036" y="723045"/>
            <a:ext cx="7914232" cy="269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07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B23355-6D78-40C0-B72D-42154C22A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747880"/>
          </a:xfrm>
        </p:spPr>
        <p:txBody>
          <a:bodyPr>
            <a:normAutofit/>
          </a:bodyPr>
          <a:lstStyle/>
          <a:p>
            <a:r>
              <a:rPr lang="en-US" dirty="0"/>
              <a:t>Relational quantum mechanics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92CAB3-1D45-4262-8794-E27F6ABC3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17813"/>
            <a:ext cx="9144000" cy="4940188"/>
          </a:xfrm>
        </p:spPr>
        <p:txBody>
          <a:bodyPr>
            <a:normAutofit/>
          </a:bodyPr>
          <a:lstStyle/>
          <a:p>
            <a:r>
              <a:rPr lang="en-US" dirty="0"/>
              <a:t>Quantum state has meaning to an observer </a:t>
            </a:r>
          </a:p>
          <a:p>
            <a:r>
              <a:rPr lang="en-US" dirty="0"/>
              <a:t>Rejects the notion of absolute, or observer independent, state of a system</a:t>
            </a:r>
          </a:p>
          <a:p>
            <a:r>
              <a:rPr lang="en-US" dirty="0"/>
              <a:t>E. g. a quantum state could be sharp to an observer and a superposition to another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1747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78F9EE-ADB8-4712-9858-6291990D7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01" y="0"/>
            <a:ext cx="8960597" cy="798786"/>
          </a:xfrm>
        </p:spPr>
        <p:txBody>
          <a:bodyPr>
            <a:normAutofit fontScale="90000"/>
          </a:bodyPr>
          <a:lstStyle/>
          <a:p>
            <a:r>
              <a:rPr lang="en-US" dirty="0"/>
              <a:t>2) relativizing the representation to Alice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D87CB1E-EB5A-4A01-B1F2-74A417C0F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676" y="1583570"/>
            <a:ext cx="8873622" cy="51684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postponing the projection of the quantum state due to the initial measurement </a:t>
            </a:r>
            <a:r>
              <a:rPr lang="en-US" dirty="0"/>
              <a:t>at the end of the unitary part of Alice’s action</a:t>
            </a:r>
          </a:p>
          <a:p>
            <a:r>
              <a:rPr lang="en-US" dirty="0"/>
              <a:t>Throughout it, Alice remains completely ignorant of number of the drawer with the ball selected by Bob</a:t>
            </a:r>
          </a:p>
          <a:p>
            <a:r>
              <a:rPr lang="en-US" dirty="0"/>
              <a:t>Legitimate: degree of freedom of quantum description</a:t>
            </a:r>
          </a:p>
          <a:p>
            <a:endParaRPr lang="en-US" dirty="0"/>
          </a:p>
        </p:txBody>
      </p:sp>
      <p:pic>
        <p:nvPicPr>
          <p:cNvPr id="7" name="Immagine 6" descr="Immagine che contiene screenshot&#10;&#10;Descrizione generata con affidabilità molto elevata">
            <a:extLst>
              <a:ext uri="{FF2B5EF4-FFF2-40B4-BE49-F238E27FC236}">
                <a16:creationId xmlns:a16="http://schemas.microsoft.com/office/drawing/2014/main" id="{B260D69B-C613-420D-8F13-D726246AD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1" y="1097746"/>
            <a:ext cx="8960597" cy="2367408"/>
          </a:xfrm>
          <a:prstGeom prst="rect">
            <a:avLst/>
          </a:prstGeom>
        </p:spPr>
      </p:pic>
      <p:pic>
        <p:nvPicPr>
          <p:cNvPr id="9" name="Immagine 8" descr="alice">
            <a:extLst>
              <a:ext uri="{FF2B5EF4-FFF2-40B4-BE49-F238E27FC236}">
                <a16:creationId xmlns:a16="http://schemas.microsoft.com/office/drawing/2014/main" id="{39FDFF6F-5CD2-4824-9ABD-CBD171C8B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61675" y="3520856"/>
            <a:ext cx="537387" cy="646656"/>
          </a:xfrm>
          <a:prstGeom prst="rect">
            <a:avLst/>
          </a:prstGeom>
        </p:spPr>
      </p:pic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E70846C7-0021-46AE-8CB5-A87635E890B4}"/>
              </a:ext>
            </a:extLst>
          </p:cNvPr>
          <p:cNvSpPr/>
          <p:nvPr/>
        </p:nvSpPr>
        <p:spPr>
          <a:xfrm>
            <a:off x="178676" y="1596671"/>
            <a:ext cx="3103387" cy="1929014"/>
          </a:xfrm>
          <a:custGeom>
            <a:avLst/>
            <a:gdLst>
              <a:gd name="connsiteX0" fmla="*/ 1545020 w 3103387"/>
              <a:gd name="connsiteY0" fmla="*/ 1902372 h 1929014"/>
              <a:gd name="connsiteX1" fmla="*/ 1492469 w 3103387"/>
              <a:gd name="connsiteY1" fmla="*/ 1734207 h 1929014"/>
              <a:gd name="connsiteX2" fmla="*/ 1681655 w 3103387"/>
              <a:gd name="connsiteY2" fmla="*/ 1744717 h 1929014"/>
              <a:gd name="connsiteX3" fmla="*/ 1671145 w 3103387"/>
              <a:gd name="connsiteY3" fmla="*/ 1881351 h 1929014"/>
              <a:gd name="connsiteX4" fmla="*/ 1492469 w 3103387"/>
              <a:gd name="connsiteY4" fmla="*/ 1839310 h 1929014"/>
              <a:gd name="connsiteX5" fmla="*/ 1481958 w 3103387"/>
              <a:gd name="connsiteY5" fmla="*/ 1765738 h 1929014"/>
              <a:gd name="connsiteX6" fmla="*/ 1450427 w 3103387"/>
              <a:gd name="connsiteY6" fmla="*/ 1744717 h 1929014"/>
              <a:gd name="connsiteX7" fmla="*/ 1418896 w 3103387"/>
              <a:gd name="connsiteY7" fmla="*/ 1713186 h 1929014"/>
              <a:gd name="connsiteX8" fmla="*/ 1418896 w 3103387"/>
              <a:gd name="connsiteY8" fmla="*/ 1576551 h 1929014"/>
              <a:gd name="connsiteX9" fmla="*/ 1545020 w 3103387"/>
              <a:gd name="connsiteY9" fmla="*/ 1587062 h 1929014"/>
              <a:gd name="connsiteX10" fmla="*/ 1555531 w 3103387"/>
              <a:gd name="connsiteY10" fmla="*/ 1618593 h 1929014"/>
              <a:gd name="connsiteX11" fmla="*/ 1397876 w 3103387"/>
              <a:gd name="connsiteY11" fmla="*/ 1744717 h 1929014"/>
              <a:gd name="connsiteX12" fmla="*/ 1387365 w 3103387"/>
              <a:gd name="connsiteY12" fmla="*/ 1702676 h 1929014"/>
              <a:gd name="connsiteX13" fmla="*/ 1387365 w 3103387"/>
              <a:gd name="connsiteY13" fmla="*/ 1555531 h 1929014"/>
              <a:gd name="connsiteX14" fmla="*/ 1324303 w 3103387"/>
              <a:gd name="connsiteY14" fmla="*/ 1524000 h 1929014"/>
              <a:gd name="connsiteX15" fmla="*/ 1313793 w 3103387"/>
              <a:gd name="connsiteY15" fmla="*/ 1324303 h 1929014"/>
              <a:gd name="connsiteX16" fmla="*/ 1450427 w 3103387"/>
              <a:gd name="connsiteY16" fmla="*/ 1334813 h 1929014"/>
              <a:gd name="connsiteX17" fmla="*/ 1460938 w 3103387"/>
              <a:gd name="connsiteY17" fmla="*/ 1366344 h 1929014"/>
              <a:gd name="connsiteX18" fmla="*/ 1418896 w 3103387"/>
              <a:gd name="connsiteY18" fmla="*/ 1524000 h 1929014"/>
              <a:gd name="connsiteX19" fmla="*/ 1397876 w 3103387"/>
              <a:gd name="connsiteY19" fmla="*/ 1555531 h 1929014"/>
              <a:gd name="connsiteX20" fmla="*/ 1334814 w 3103387"/>
              <a:gd name="connsiteY20" fmla="*/ 1597572 h 1929014"/>
              <a:gd name="connsiteX21" fmla="*/ 1324303 w 3103387"/>
              <a:gd name="connsiteY21" fmla="*/ 1313793 h 1929014"/>
              <a:gd name="connsiteX22" fmla="*/ 1292772 w 3103387"/>
              <a:gd name="connsiteY22" fmla="*/ 1303282 h 1929014"/>
              <a:gd name="connsiteX23" fmla="*/ 1219200 w 3103387"/>
              <a:gd name="connsiteY23" fmla="*/ 1282262 h 1929014"/>
              <a:gd name="connsiteX24" fmla="*/ 1198179 w 3103387"/>
              <a:gd name="connsiteY24" fmla="*/ 1219200 h 1929014"/>
              <a:gd name="connsiteX25" fmla="*/ 1187669 w 3103387"/>
              <a:gd name="connsiteY25" fmla="*/ 1187669 h 1929014"/>
              <a:gd name="connsiteX26" fmla="*/ 1198179 w 3103387"/>
              <a:gd name="connsiteY26" fmla="*/ 1124607 h 1929014"/>
              <a:gd name="connsiteX27" fmla="*/ 1229710 w 3103387"/>
              <a:gd name="connsiteY27" fmla="*/ 1114096 h 1929014"/>
              <a:gd name="connsiteX28" fmla="*/ 1366345 w 3103387"/>
              <a:gd name="connsiteY28" fmla="*/ 1124607 h 1929014"/>
              <a:gd name="connsiteX29" fmla="*/ 1345324 w 3103387"/>
              <a:gd name="connsiteY29" fmla="*/ 1282262 h 1929014"/>
              <a:gd name="connsiteX30" fmla="*/ 1324303 w 3103387"/>
              <a:gd name="connsiteY30" fmla="*/ 1313793 h 1929014"/>
              <a:gd name="connsiteX31" fmla="*/ 1282262 w 3103387"/>
              <a:gd name="connsiteY31" fmla="*/ 1324303 h 1929014"/>
              <a:gd name="connsiteX32" fmla="*/ 1250731 w 3103387"/>
              <a:gd name="connsiteY32" fmla="*/ 1313793 h 1929014"/>
              <a:gd name="connsiteX33" fmla="*/ 1240220 w 3103387"/>
              <a:gd name="connsiteY33" fmla="*/ 1282262 h 1929014"/>
              <a:gd name="connsiteX34" fmla="*/ 1229710 w 3103387"/>
              <a:gd name="connsiteY34" fmla="*/ 1166648 h 1929014"/>
              <a:gd name="connsiteX35" fmla="*/ 1198179 w 3103387"/>
              <a:gd name="connsiteY35" fmla="*/ 1145627 h 1929014"/>
              <a:gd name="connsiteX36" fmla="*/ 1166648 w 3103387"/>
              <a:gd name="connsiteY36" fmla="*/ 1114096 h 1929014"/>
              <a:gd name="connsiteX37" fmla="*/ 1166648 w 3103387"/>
              <a:gd name="connsiteY37" fmla="*/ 914400 h 1929014"/>
              <a:gd name="connsiteX38" fmla="*/ 1198179 w 3103387"/>
              <a:gd name="connsiteY38" fmla="*/ 893379 h 1929014"/>
              <a:gd name="connsiteX39" fmla="*/ 1313793 w 3103387"/>
              <a:gd name="connsiteY39" fmla="*/ 903889 h 1929014"/>
              <a:gd name="connsiteX40" fmla="*/ 1324303 w 3103387"/>
              <a:gd name="connsiteY40" fmla="*/ 935420 h 1929014"/>
              <a:gd name="connsiteX41" fmla="*/ 1282262 w 3103387"/>
              <a:gd name="connsiteY41" fmla="*/ 1051034 h 1929014"/>
              <a:gd name="connsiteX42" fmla="*/ 1240220 w 3103387"/>
              <a:gd name="connsiteY42" fmla="*/ 1103586 h 1929014"/>
              <a:gd name="connsiteX43" fmla="*/ 1198179 w 3103387"/>
              <a:gd name="connsiteY43" fmla="*/ 1040524 h 1929014"/>
              <a:gd name="connsiteX44" fmla="*/ 1187669 w 3103387"/>
              <a:gd name="connsiteY44" fmla="*/ 987972 h 1929014"/>
              <a:gd name="connsiteX45" fmla="*/ 1177158 w 3103387"/>
              <a:gd name="connsiteY45" fmla="*/ 809296 h 1929014"/>
              <a:gd name="connsiteX46" fmla="*/ 1156138 w 3103387"/>
              <a:gd name="connsiteY46" fmla="*/ 840827 h 1929014"/>
              <a:gd name="connsiteX47" fmla="*/ 1093076 w 3103387"/>
              <a:gd name="connsiteY47" fmla="*/ 882869 h 1929014"/>
              <a:gd name="connsiteX48" fmla="*/ 977462 w 3103387"/>
              <a:gd name="connsiteY48" fmla="*/ 872358 h 1929014"/>
              <a:gd name="connsiteX49" fmla="*/ 945931 w 3103387"/>
              <a:gd name="connsiteY49" fmla="*/ 851338 h 1929014"/>
              <a:gd name="connsiteX50" fmla="*/ 935420 w 3103387"/>
              <a:gd name="connsiteY50" fmla="*/ 714703 h 1929014"/>
              <a:gd name="connsiteX51" fmla="*/ 830317 w 3103387"/>
              <a:gd name="connsiteY51" fmla="*/ 798786 h 1929014"/>
              <a:gd name="connsiteX52" fmla="*/ 798786 w 3103387"/>
              <a:gd name="connsiteY52" fmla="*/ 830317 h 1929014"/>
              <a:gd name="connsiteX53" fmla="*/ 693683 w 3103387"/>
              <a:gd name="connsiteY53" fmla="*/ 851338 h 1929014"/>
              <a:gd name="connsiteX54" fmla="*/ 525517 w 3103387"/>
              <a:gd name="connsiteY54" fmla="*/ 851338 h 1929014"/>
              <a:gd name="connsiteX55" fmla="*/ 504496 w 3103387"/>
              <a:gd name="connsiteY55" fmla="*/ 788276 h 1929014"/>
              <a:gd name="connsiteX56" fmla="*/ 126124 w 3103387"/>
              <a:gd name="connsiteY56" fmla="*/ 777765 h 1929014"/>
              <a:gd name="connsiteX57" fmla="*/ 94593 w 3103387"/>
              <a:gd name="connsiteY57" fmla="*/ 441434 h 1929014"/>
              <a:gd name="connsiteX58" fmla="*/ 63062 w 3103387"/>
              <a:gd name="connsiteY58" fmla="*/ 378372 h 1929014"/>
              <a:gd name="connsiteX59" fmla="*/ 42041 w 3103387"/>
              <a:gd name="connsiteY59" fmla="*/ 315310 h 1929014"/>
              <a:gd name="connsiteX60" fmla="*/ 0 w 3103387"/>
              <a:gd name="connsiteY60" fmla="*/ 252248 h 1929014"/>
              <a:gd name="connsiteX61" fmla="*/ 10510 w 3103387"/>
              <a:gd name="connsiteY61" fmla="*/ 178676 h 1929014"/>
              <a:gd name="connsiteX62" fmla="*/ 42041 w 3103387"/>
              <a:gd name="connsiteY62" fmla="*/ 168165 h 1929014"/>
              <a:gd name="connsiteX63" fmla="*/ 73572 w 3103387"/>
              <a:gd name="connsiteY63" fmla="*/ 136634 h 1929014"/>
              <a:gd name="connsiteX64" fmla="*/ 105103 w 3103387"/>
              <a:gd name="connsiteY64" fmla="*/ 115613 h 1929014"/>
              <a:gd name="connsiteX65" fmla="*/ 315310 w 3103387"/>
              <a:gd name="connsiteY65" fmla="*/ 136634 h 1929014"/>
              <a:gd name="connsiteX66" fmla="*/ 336331 w 3103387"/>
              <a:gd name="connsiteY66" fmla="*/ 199696 h 1929014"/>
              <a:gd name="connsiteX67" fmla="*/ 346841 w 3103387"/>
              <a:gd name="connsiteY67" fmla="*/ 294289 h 1929014"/>
              <a:gd name="connsiteX68" fmla="*/ 378372 w 3103387"/>
              <a:gd name="connsiteY68" fmla="*/ 273269 h 1929014"/>
              <a:gd name="connsiteX69" fmla="*/ 399393 w 3103387"/>
              <a:gd name="connsiteY69" fmla="*/ 210207 h 1929014"/>
              <a:gd name="connsiteX70" fmla="*/ 420414 w 3103387"/>
              <a:gd name="connsiteY70" fmla="*/ 178676 h 1929014"/>
              <a:gd name="connsiteX71" fmla="*/ 493986 w 3103387"/>
              <a:gd name="connsiteY71" fmla="*/ 147144 h 1929014"/>
              <a:gd name="connsiteX72" fmla="*/ 662151 w 3103387"/>
              <a:gd name="connsiteY72" fmla="*/ 157655 h 1929014"/>
              <a:gd name="connsiteX73" fmla="*/ 683172 w 3103387"/>
              <a:gd name="connsiteY73" fmla="*/ 220717 h 1929014"/>
              <a:gd name="connsiteX74" fmla="*/ 756745 w 3103387"/>
              <a:gd name="connsiteY74" fmla="*/ 210207 h 1929014"/>
              <a:gd name="connsiteX75" fmla="*/ 809296 w 3103387"/>
              <a:gd name="connsiteY75" fmla="*/ 147144 h 1929014"/>
              <a:gd name="connsiteX76" fmla="*/ 914400 w 3103387"/>
              <a:gd name="connsiteY76" fmla="*/ 94593 h 1929014"/>
              <a:gd name="connsiteX77" fmla="*/ 1166648 w 3103387"/>
              <a:gd name="connsiteY77" fmla="*/ 136634 h 1929014"/>
              <a:gd name="connsiteX78" fmla="*/ 1187669 w 3103387"/>
              <a:gd name="connsiteY78" fmla="*/ 178676 h 1929014"/>
              <a:gd name="connsiteX79" fmla="*/ 1198179 w 3103387"/>
              <a:gd name="connsiteY79" fmla="*/ 220717 h 1929014"/>
              <a:gd name="connsiteX80" fmla="*/ 1271751 w 3103387"/>
              <a:gd name="connsiteY80" fmla="*/ 220717 h 1929014"/>
              <a:gd name="connsiteX81" fmla="*/ 1303283 w 3103387"/>
              <a:gd name="connsiteY81" fmla="*/ 199696 h 1929014"/>
              <a:gd name="connsiteX82" fmla="*/ 1355834 w 3103387"/>
              <a:gd name="connsiteY82" fmla="*/ 136634 h 1929014"/>
              <a:gd name="connsiteX83" fmla="*/ 1387365 w 3103387"/>
              <a:gd name="connsiteY83" fmla="*/ 115613 h 1929014"/>
              <a:gd name="connsiteX84" fmla="*/ 1534510 w 3103387"/>
              <a:gd name="connsiteY84" fmla="*/ 105103 h 1929014"/>
              <a:gd name="connsiteX85" fmla="*/ 1566041 w 3103387"/>
              <a:gd name="connsiteY85" fmla="*/ 84082 h 1929014"/>
              <a:gd name="connsiteX86" fmla="*/ 1597572 w 3103387"/>
              <a:gd name="connsiteY86" fmla="*/ 52551 h 1929014"/>
              <a:gd name="connsiteX87" fmla="*/ 1702676 w 3103387"/>
              <a:gd name="connsiteY87" fmla="*/ 63062 h 1929014"/>
              <a:gd name="connsiteX88" fmla="*/ 1744717 w 3103387"/>
              <a:gd name="connsiteY88" fmla="*/ 168165 h 1929014"/>
              <a:gd name="connsiteX89" fmla="*/ 1755227 w 3103387"/>
              <a:gd name="connsiteY89" fmla="*/ 262758 h 1929014"/>
              <a:gd name="connsiteX90" fmla="*/ 1828800 w 3103387"/>
              <a:gd name="connsiteY90" fmla="*/ 210207 h 1929014"/>
              <a:gd name="connsiteX91" fmla="*/ 1891862 w 3103387"/>
              <a:gd name="connsiteY91" fmla="*/ 168165 h 1929014"/>
              <a:gd name="connsiteX92" fmla="*/ 1933903 w 3103387"/>
              <a:gd name="connsiteY92" fmla="*/ 115613 h 1929014"/>
              <a:gd name="connsiteX93" fmla="*/ 1975945 w 3103387"/>
              <a:gd name="connsiteY93" fmla="*/ 52551 h 1929014"/>
              <a:gd name="connsiteX94" fmla="*/ 2060027 w 3103387"/>
              <a:gd name="connsiteY94" fmla="*/ 63062 h 1929014"/>
              <a:gd name="connsiteX95" fmla="*/ 2091558 w 3103387"/>
              <a:gd name="connsiteY95" fmla="*/ 84082 h 1929014"/>
              <a:gd name="connsiteX96" fmla="*/ 2123089 w 3103387"/>
              <a:gd name="connsiteY96" fmla="*/ 94593 h 1929014"/>
              <a:gd name="connsiteX97" fmla="*/ 2133600 w 3103387"/>
              <a:gd name="connsiteY97" fmla="*/ 126124 h 1929014"/>
              <a:gd name="connsiteX98" fmla="*/ 2228193 w 3103387"/>
              <a:gd name="connsiteY98" fmla="*/ 157655 h 1929014"/>
              <a:gd name="connsiteX99" fmla="*/ 2312276 w 3103387"/>
              <a:gd name="connsiteY99" fmla="*/ 115613 h 1929014"/>
              <a:gd name="connsiteX100" fmla="*/ 2375338 w 3103387"/>
              <a:gd name="connsiteY100" fmla="*/ 84082 h 1929014"/>
              <a:gd name="connsiteX101" fmla="*/ 2427889 w 3103387"/>
              <a:gd name="connsiteY101" fmla="*/ 42041 h 1929014"/>
              <a:gd name="connsiteX102" fmla="*/ 2522483 w 3103387"/>
              <a:gd name="connsiteY102" fmla="*/ 0 h 1929014"/>
              <a:gd name="connsiteX103" fmla="*/ 2669627 w 3103387"/>
              <a:gd name="connsiteY103" fmla="*/ 63062 h 1929014"/>
              <a:gd name="connsiteX104" fmla="*/ 2680138 w 3103387"/>
              <a:gd name="connsiteY104" fmla="*/ 94593 h 1929014"/>
              <a:gd name="connsiteX105" fmla="*/ 2711669 w 3103387"/>
              <a:gd name="connsiteY105" fmla="*/ 168165 h 1929014"/>
              <a:gd name="connsiteX106" fmla="*/ 2785241 w 3103387"/>
              <a:gd name="connsiteY106" fmla="*/ 136634 h 1929014"/>
              <a:gd name="connsiteX107" fmla="*/ 2816772 w 3103387"/>
              <a:gd name="connsiteY107" fmla="*/ 105103 h 1929014"/>
              <a:gd name="connsiteX108" fmla="*/ 2984938 w 3103387"/>
              <a:gd name="connsiteY108" fmla="*/ 31531 h 1929014"/>
              <a:gd name="connsiteX109" fmla="*/ 3090041 w 3103387"/>
              <a:gd name="connsiteY109" fmla="*/ 42041 h 1929014"/>
              <a:gd name="connsiteX110" fmla="*/ 3100551 w 3103387"/>
              <a:gd name="connsiteY110" fmla="*/ 115613 h 1929014"/>
              <a:gd name="connsiteX111" fmla="*/ 3037489 w 3103387"/>
              <a:gd name="connsiteY111" fmla="*/ 336331 h 1929014"/>
              <a:gd name="connsiteX112" fmla="*/ 3026979 w 3103387"/>
              <a:gd name="connsiteY112" fmla="*/ 367862 h 1929014"/>
              <a:gd name="connsiteX113" fmla="*/ 3079531 w 3103387"/>
              <a:gd name="connsiteY113" fmla="*/ 430924 h 1929014"/>
              <a:gd name="connsiteX114" fmla="*/ 3090041 w 3103387"/>
              <a:gd name="connsiteY114" fmla="*/ 472965 h 1929014"/>
              <a:gd name="connsiteX115" fmla="*/ 3069020 w 3103387"/>
              <a:gd name="connsiteY115" fmla="*/ 725213 h 1929014"/>
              <a:gd name="connsiteX116" fmla="*/ 3026979 w 3103387"/>
              <a:gd name="connsiteY116" fmla="*/ 735724 h 1929014"/>
              <a:gd name="connsiteX117" fmla="*/ 2900855 w 3103387"/>
              <a:gd name="connsiteY117" fmla="*/ 746234 h 1929014"/>
              <a:gd name="connsiteX118" fmla="*/ 2627586 w 3103387"/>
              <a:gd name="connsiteY118" fmla="*/ 893379 h 1929014"/>
              <a:gd name="connsiteX119" fmla="*/ 2596055 w 3103387"/>
              <a:gd name="connsiteY119" fmla="*/ 872358 h 1929014"/>
              <a:gd name="connsiteX120" fmla="*/ 2585545 w 3103387"/>
              <a:gd name="connsiteY120" fmla="*/ 840827 h 1929014"/>
              <a:gd name="connsiteX121" fmla="*/ 2564524 w 3103387"/>
              <a:gd name="connsiteY121" fmla="*/ 809296 h 1929014"/>
              <a:gd name="connsiteX122" fmla="*/ 2554014 w 3103387"/>
              <a:gd name="connsiteY122" fmla="*/ 746234 h 1929014"/>
              <a:gd name="connsiteX123" fmla="*/ 2490951 w 3103387"/>
              <a:gd name="connsiteY123" fmla="*/ 809296 h 1929014"/>
              <a:gd name="connsiteX124" fmla="*/ 2459420 w 3103387"/>
              <a:gd name="connsiteY124" fmla="*/ 819807 h 1929014"/>
              <a:gd name="connsiteX125" fmla="*/ 2417379 w 3103387"/>
              <a:gd name="connsiteY125" fmla="*/ 872358 h 1929014"/>
              <a:gd name="connsiteX126" fmla="*/ 2186151 w 3103387"/>
              <a:gd name="connsiteY126" fmla="*/ 914400 h 1929014"/>
              <a:gd name="connsiteX127" fmla="*/ 2144110 w 3103387"/>
              <a:gd name="connsiteY127" fmla="*/ 851338 h 1929014"/>
              <a:gd name="connsiteX128" fmla="*/ 2123089 w 3103387"/>
              <a:gd name="connsiteY128" fmla="*/ 819807 h 1929014"/>
              <a:gd name="connsiteX129" fmla="*/ 2091558 w 3103387"/>
              <a:gd name="connsiteY129" fmla="*/ 809296 h 1929014"/>
              <a:gd name="connsiteX130" fmla="*/ 2017986 w 3103387"/>
              <a:gd name="connsiteY130" fmla="*/ 819807 h 1929014"/>
              <a:gd name="connsiteX131" fmla="*/ 1986455 w 3103387"/>
              <a:gd name="connsiteY131" fmla="*/ 830317 h 1929014"/>
              <a:gd name="connsiteX132" fmla="*/ 1713186 w 3103387"/>
              <a:gd name="connsiteY132" fmla="*/ 819807 h 1929014"/>
              <a:gd name="connsiteX133" fmla="*/ 1681655 w 3103387"/>
              <a:gd name="connsiteY133" fmla="*/ 798786 h 1929014"/>
              <a:gd name="connsiteX134" fmla="*/ 1650124 w 3103387"/>
              <a:gd name="connsiteY134" fmla="*/ 725213 h 1929014"/>
              <a:gd name="connsiteX135" fmla="*/ 1618593 w 3103387"/>
              <a:gd name="connsiteY135" fmla="*/ 714703 h 1929014"/>
              <a:gd name="connsiteX136" fmla="*/ 1597572 w 3103387"/>
              <a:gd name="connsiteY136" fmla="*/ 756744 h 1929014"/>
              <a:gd name="connsiteX137" fmla="*/ 1555531 w 3103387"/>
              <a:gd name="connsiteY137" fmla="*/ 777765 h 1929014"/>
              <a:gd name="connsiteX138" fmla="*/ 1366345 w 3103387"/>
              <a:gd name="connsiteY138" fmla="*/ 788276 h 1929014"/>
              <a:gd name="connsiteX139" fmla="*/ 1334814 w 3103387"/>
              <a:gd name="connsiteY139" fmla="*/ 809296 h 1929014"/>
              <a:gd name="connsiteX140" fmla="*/ 1303283 w 3103387"/>
              <a:gd name="connsiteY140" fmla="*/ 819807 h 1929014"/>
              <a:gd name="connsiteX141" fmla="*/ 1271751 w 3103387"/>
              <a:gd name="connsiteY141" fmla="*/ 882869 h 1929014"/>
              <a:gd name="connsiteX142" fmla="*/ 1261241 w 3103387"/>
              <a:gd name="connsiteY142" fmla="*/ 893379 h 192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3103387" h="1929014">
                <a:moveTo>
                  <a:pt x="1545020" y="1902372"/>
                </a:moveTo>
                <a:cubicBezTo>
                  <a:pt x="1506196" y="1895901"/>
                  <a:pt x="1292241" y="1881743"/>
                  <a:pt x="1492469" y="1734207"/>
                </a:cubicBezTo>
                <a:cubicBezTo>
                  <a:pt x="1543316" y="1696741"/>
                  <a:pt x="1618593" y="1741214"/>
                  <a:pt x="1681655" y="1744717"/>
                </a:cubicBezTo>
                <a:cubicBezTo>
                  <a:pt x="1678152" y="1790262"/>
                  <a:pt x="1708463" y="1855009"/>
                  <a:pt x="1671145" y="1881351"/>
                </a:cubicBezTo>
                <a:cubicBezTo>
                  <a:pt x="1529081" y="1981631"/>
                  <a:pt x="1513409" y="1902133"/>
                  <a:pt x="1492469" y="1839310"/>
                </a:cubicBezTo>
                <a:cubicBezTo>
                  <a:pt x="1488965" y="1814786"/>
                  <a:pt x="1492019" y="1788376"/>
                  <a:pt x="1481958" y="1765738"/>
                </a:cubicBezTo>
                <a:cubicBezTo>
                  <a:pt x="1476828" y="1754195"/>
                  <a:pt x="1460131" y="1752804"/>
                  <a:pt x="1450427" y="1744717"/>
                </a:cubicBezTo>
                <a:cubicBezTo>
                  <a:pt x="1439008" y="1735201"/>
                  <a:pt x="1429406" y="1723696"/>
                  <a:pt x="1418896" y="1713186"/>
                </a:cubicBezTo>
                <a:cubicBezTo>
                  <a:pt x="1413690" y="1687154"/>
                  <a:pt x="1389026" y="1592635"/>
                  <a:pt x="1418896" y="1576551"/>
                </a:cubicBezTo>
                <a:cubicBezTo>
                  <a:pt x="1456041" y="1556550"/>
                  <a:pt x="1502979" y="1583558"/>
                  <a:pt x="1545020" y="1587062"/>
                </a:cubicBezTo>
                <a:cubicBezTo>
                  <a:pt x="1548524" y="1597572"/>
                  <a:pt x="1555531" y="1607514"/>
                  <a:pt x="1555531" y="1618593"/>
                </a:cubicBezTo>
                <a:cubicBezTo>
                  <a:pt x="1555531" y="1805275"/>
                  <a:pt x="1575208" y="1757383"/>
                  <a:pt x="1397876" y="1744717"/>
                </a:cubicBezTo>
                <a:cubicBezTo>
                  <a:pt x="1394372" y="1730703"/>
                  <a:pt x="1387365" y="1717121"/>
                  <a:pt x="1387365" y="1702676"/>
                </a:cubicBezTo>
                <a:cubicBezTo>
                  <a:pt x="1387365" y="1700673"/>
                  <a:pt x="1413410" y="1588087"/>
                  <a:pt x="1387365" y="1555531"/>
                </a:cubicBezTo>
                <a:cubicBezTo>
                  <a:pt x="1372546" y="1537008"/>
                  <a:pt x="1345076" y="1530924"/>
                  <a:pt x="1324303" y="1524000"/>
                </a:cubicBezTo>
                <a:cubicBezTo>
                  <a:pt x="1288838" y="1417602"/>
                  <a:pt x="1301584" y="1483030"/>
                  <a:pt x="1313793" y="1324303"/>
                </a:cubicBezTo>
                <a:cubicBezTo>
                  <a:pt x="1359338" y="1327806"/>
                  <a:pt x="1406505" y="1322264"/>
                  <a:pt x="1450427" y="1334813"/>
                </a:cubicBezTo>
                <a:cubicBezTo>
                  <a:pt x="1461080" y="1337857"/>
                  <a:pt x="1460938" y="1355265"/>
                  <a:pt x="1460938" y="1366344"/>
                </a:cubicBezTo>
                <a:cubicBezTo>
                  <a:pt x="1460938" y="1520773"/>
                  <a:pt x="1494531" y="1498787"/>
                  <a:pt x="1418896" y="1524000"/>
                </a:cubicBezTo>
                <a:cubicBezTo>
                  <a:pt x="1411889" y="1534510"/>
                  <a:pt x="1407382" y="1547213"/>
                  <a:pt x="1397876" y="1555531"/>
                </a:cubicBezTo>
                <a:cubicBezTo>
                  <a:pt x="1378863" y="1572167"/>
                  <a:pt x="1334814" y="1597572"/>
                  <a:pt x="1334814" y="1597572"/>
                </a:cubicBezTo>
                <a:cubicBezTo>
                  <a:pt x="1261615" y="1487775"/>
                  <a:pt x="1349887" y="1633591"/>
                  <a:pt x="1324303" y="1313793"/>
                </a:cubicBezTo>
                <a:cubicBezTo>
                  <a:pt x="1323419" y="1302749"/>
                  <a:pt x="1303425" y="1306326"/>
                  <a:pt x="1292772" y="1303282"/>
                </a:cubicBezTo>
                <a:cubicBezTo>
                  <a:pt x="1200364" y="1276879"/>
                  <a:pt x="1294821" y="1307468"/>
                  <a:pt x="1219200" y="1282262"/>
                </a:cubicBezTo>
                <a:lnTo>
                  <a:pt x="1198179" y="1219200"/>
                </a:lnTo>
                <a:lnTo>
                  <a:pt x="1187669" y="1187669"/>
                </a:lnTo>
                <a:cubicBezTo>
                  <a:pt x="1191172" y="1166648"/>
                  <a:pt x="1187606" y="1143110"/>
                  <a:pt x="1198179" y="1124607"/>
                </a:cubicBezTo>
                <a:cubicBezTo>
                  <a:pt x="1203676" y="1114988"/>
                  <a:pt x="1218631" y="1114096"/>
                  <a:pt x="1229710" y="1114096"/>
                </a:cubicBezTo>
                <a:cubicBezTo>
                  <a:pt x="1275390" y="1114096"/>
                  <a:pt x="1320800" y="1121103"/>
                  <a:pt x="1366345" y="1124607"/>
                </a:cubicBezTo>
                <a:cubicBezTo>
                  <a:pt x="1363997" y="1152776"/>
                  <a:pt x="1366789" y="1239332"/>
                  <a:pt x="1345324" y="1282262"/>
                </a:cubicBezTo>
                <a:cubicBezTo>
                  <a:pt x="1339675" y="1293560"/>
                  <a:pt x="1334813" y="1306786"/>
                  <a:pt x="1324303" y="1313793"/>
                </a:cubicBezTo>
                <a:cubicBezTo>
                  <a:pt x="1312284" y="1321806"/>
                  <a:pt x="1296276" y="1320800"/>
                  <a:pt x="1282262" y="1324303"/>
                </a:cubicBezTo>
                <a:cubicBezTo>
                  <a:pt x="1271752" y="1320800"/>
                  <a:pt x="1258565" y="1321627"/>
                  <a:pt x="1250731" y="1313793"/>
                </a:cubicBezTo>
                <a:cubicBezTo>
                  <a:pt x="1242897" y="1305959"/>
                  <a:pt x="1241787" y="1293230"/>
                  <a:pt x="1240220" y="1282262"/>
                </a:cubicBezTo>
                <a:cubicBezTo>
                  <a:pt x="1234747" y="1243954"/>
                  <a:pt x="1241090" y="1203634"/>
                  <a:pt x="1229710" y="1166648"/>
                </a:cubicBezTo>
                <a:cubicBezTo>
                  <a:pt x="1225995" y="1154575"/>
                  <a:pt x="1207883" y="1153714"/>
                  <a:pt x="1198179" y="1145627"/>
                </a:cubicBezTo>
                <a:cubicBezTo>
                  <a:pt x="1186760" y="1136111"/>
                  <a:pt x="1177158" y="1124606"/>
                  <a:pt x="1166648" y="1114096"/>
                </a:cubicBezTo>
                <a:cubicBezTo>
                  <a:pt x="1141766" y="1039447"/>
                  <a:pt x="1138272" y="1042095"/>
                  <a:pt x="1166648" y="914400"/>
                </a:cubicBezTo>
                <a:cubicBezTo>
                  <a:pt x="1169388" y="902069"/>
                  <a:pt x="1187669" y="900386"/>
                  <a:pt x="1198179" y="893379"/>
                </a:cubicBezTo>
                <a:cubicBezTo>
                  <a:pt x="1236717" y="896882"/>
                  <a:pt x="1277082" y="891652"/>
                  <a:pt x="1313793" y="903889"/>
                </a:cubicBezTo>
                <a:cubicBezTo>
                  <a:pt x="1324303" y="907392"/>
                  <a:pt x="1324303" y="924341"/>
                  <a:pt x="1324303" y="935420"/>
                </a:cubicBezTo>
                <a:cubicBezTo>
                  <a:pt x="1324303" y="1021899"/>
                  <a:pt x="1327265" y="1006031"/>
                  <a:pt x="1282262" y="1051034"/>
                </a:cubicBezTo>
                <a:cubicBezTo>
                  <a:pt x="1280147" y="1057380"/>
                  <a:pt x="1266842" y="1118798"/>
                  <a:pt x="1240220" y="1103586"/>
                </a:cubicBezTo>
                <a:cubicBezTo>
                  <a:pt x="1218285" y="1091052"/>
                  <a:pt x="1198179" y="1040524"/>
                  <a:pt x="1198179" y="1040524"/>
                </a:cubicBezTo>
                <a:cubicBezTo>
                  <a:pt x="1194676" y="1023007"/>
                  <a:pt x="1189286" y="1005763"/>
                  <a:pt x="1187669" y="987972"/>
                </a:cubicBezTo>
                <a:cubicBezTo>
                  <a:pt x="1182267" y="928555"/>
                  <a:pt x="1189659" y="867633"/>
                  <a:pt x="1177158" y="809296"/>
                </a:cubicBezTo>
                <a:cubicBezTo>
                  <a:pt x="1174511" y="796945"/>
                  <a:pt x="1165644" y="832509"/>
                  <a:pt x="1156138" y="840827"/>
                </a:cubicBezTo>
                <a:cubicBezTo>
                  <a:pt x="1137125" y="857464"/>
                  <a:pt x="1093076" y="882869"/>
                  <a:pt x="1093076" y="882869"/>
                </a:cubicBezTo>
                <a:cubicBezTo>
                  <a:pt x="1054538" y="879365"/>
                  <a:pt x="1015300" y="880466"/>
                  <a:pt x="977462" y="872358"/>
                </a:cubicBezTo>
                <a:cubicBezTo>
                  <a:pt x="965111" y="869711"/>
                  <a:pt x="949186" y="863543"/>
                  <a:pt x="945931" y="851338"/>
                </a:cubicBezTo>
                <a:cubicBezTo>
                  <a:pt x="934161" y="807201"/>
                  <a:pt x="938924" y="760248"/>
                  <a:pt x="935420" y="714703"/>
                </a:cubicBezTo>
                <a:cubicBezTo>
                  <a:pt x="866790" y="749019"/>
                  <a:pt x="904458" y="724645"/>
                  <a:pt x="830317" y="798786"/>
                </a:cubicBezTo>
                <a:cubicBezTo>
                  <a:pt x="819807" y="809296"/>
                  <a:pt x="812887" y="825617"/>
                  <a:pt x="798786" y="830317"/>
                </a:cubicBezTo>
                <a:cubicBezTo>
                  <a:pt x="743753" y="848661"/>
                  <a:pt x="778222" y="839260"/>
                  <a:pt x="693683" y="851338"/>
                </a:cubicBezTo>
                <a:cubicBezTo>
                  <a:pt x="636266" y="870476"/>
                  <a:pt x="601248" y="886679"/>
                  <a:pt x="525517" y="851338"/>
                </a:cubicBezTo>
                <a:cubicBezTo>
                  <a:pt x="505438" y="841968"/>
                  <a:pt x="526645" y="788891"/>
                  <a:pt x="504496" y="788276"/>
                </a:cubicBezTo>
                <a:lnTo>
                  <a:pt x="126124" y="777765"/>
                </a:lnTo>
                <a:cubicBezTo>
                  <a:pt x="89887" y="632814"/>
                  <a:pt x="129408" y="801195"/>
                  <a:pt x="94593" y="441434"/>
                </a:cubicBezTo>
                <a:cubicBezTo>
                  <a:pt x="91036" y="404682"/>
                  <a:pt x="77746" y="411410"/>
                  <a:pt x="63062" y="378372"/>
                </a:cubicBezTo>
                <a:cubicBezTo>
                  <a:pt x="54063" y="358124"/>
                  <a:pt x="54332" y="333746"/>
                  <a:pt x="42041" y="315310"/>
                </a:cubicBezTo>
                <a:lnTo>
                  <a:pt x="0" y="252248"/>
                </a:lnTo>
                <a:cubicBezTo>
                  <a:pt x="3503" y="227724"/>
                  <a:pt x="-569" y="200834"/>
                  <a:pt x="10510" y="178676"/>
                </a:cubicBezTo>
                <a:cubicBezTo>
                  <a:pt x="15465" y="168767"/>
                  <a:pt x="32823" y="174311"/>
                  <a:pt x="42041" y="168165"/>
                </a:cubicBezTo>
                <a:cubicBezTo>
                  <a:pt x="54408" y="159920"/>
                  <a:pt x="62153" y="146150"/>
                  <a:pt x="73572" y="136634"/>
                </a:cubicBezTo>
                <a:cubicBezTo>
                  <a:pt x="83276" y="128547"/>
                  <a:pt x="94593" y="122620"/>
                  <a:pt x="105103" y="115613"/>
                </a:cubicBezTo>
                <a:cubicBezTo>
                  <a:pt x="175172" y="122620"/>
                  <a:pt x="249131" y="112569"/>
                  <a:pt x="315310" y="136634"/>
                </a:cubicBezTo>
                <a:cubicBezTo>
                  <a:pt x="336134" y="144206"/>
                  <a:pt x="336331" y="199696"/>
                  <a:pt x="336331" y="199696"/>
                </a:cubicBezTo>
                <a:cubicBezTo>
                  <a:pt x="339834" y="231227"/>
                  <a:pt x="331101" y="266744"/>
                  <a:pt x="346841" y="294289"/>
                </a:cubicBezTo>
                <a:cubicBezTo>
                  <a:pt x="353108" y="305256"/>
                  <a:pt x="371677" y="283981"/>
                  <a:pt x="378372" y="273269"/>
                </a:cubicBezTo>
                <a:cubicBezTo>
                  <a:pt x="390116" y="254479"/>
                  <a:pt x="387102" y="228643"/>
                  <a:pt x="399393" y="210207"/>
                </a:cubicBezTo>
                <a:cubicBezTo>
                  <a:pt x="406400" y="199697"/>
                  <a:pt x="410710" y="186763"/>
                  <a:pt x="420414" y="178676"/>
                </a:cubicBezTo>
                <a:cubicBezTo>
                  <a:pt x="437730" y="164246"/>
                  <a:pt x="472081" y="154446"/>
                  <a:pt x="493986" y="147144"/>
                </a:cubicBezTo>
                <a:cubicBezTo>
                  <a:pt x="550041" y="150648"/>
                  <a:pt x="609806" y="137298"/>
                  <a:pt x="662151" y="157655"/>
                </a:cubicBezTo>
                <a:cubicBezTo>
                  <a:pt x="682802" y="165686"/>
                  <a:pt x="683172" y="220717"/>
                  <a:pt x="683172" y="220717"/>
                </a:cubicBezTo>
                <a:cubicBezTo>
                  <a:pt x="707696" y="217214"/>
                  <a:pt x="733744" y="219407"/>
                  <a:pt x="756745" y="210207"/>
                </a:cubicBezTo>
                <a:cubicBezTo>
                  <a:pt x="791412" y="196340"/>
                  <a:pt x="784957" y="168441"/>
                  <a:pt x="809296" y="147144"/>
                </a:cubicBezTo>
                <a:cubicBezTo>
                  <a:pt x="859349" y="103347"/>
                  <a:pt x="862159" y="107653"/>
                  <a:pt x="914400" y="94593"/>
                </a:cubicBezTo>
                <a:cubicBezTo>
                  <a:pt x="1101071" y="103078"/>
                  <a:pt x="1112189" y="41332"/>
                  <a:pt x="1166648" y="136634"/>
                </a:cubicBezTo>
                <a:cubicBezTo>
                  <a:pt x="1174422" y="150238"/>
                  <a:pt x="1180662" y="164662"/>
                  <a:pt x="1187669" y="178676"/>
                </a:cubicBezTo>
                <a:cubicBezTo>
                  <a:pt x="1191172" y="192690"/>
                  <a:pt x="1189155" y="209437"/>
                  <a:pt x="1198179" y="220717"/>
                </a:cubicBezTo>
                <a:cubicBezTo>
                  <a:pt x="1215770" y="242706"/>
                  <a:pt x="1255005" y="224903"/>
                  <a:pt x="1271751" y="220717"/>
                </a:cubicBezTo>
                <a:cubicBezTo>
                  <a:pt x="1282262" y="213710"/>
                  <a:pt x="1294351" y="208628"/>
                  <a:pt x="1303283" y="199696"/>
                </a:cubicBezTo>
                <a:cubicBezTo>
                  <a:pt x="1385967" y="117012"/>
                  <a:pt x="1252512" y="222736"/>
                  <a:pt x="1355834" y="136634"/>
                </a:cubicBezTo>
                <a:cubicBezTo>
                  <a:pt x="1365538" y="128547"/>
                  <a:pt x="1374925" y="117808"/>
                  <a:pt x="1387365" y="115613"/>
                </a:cubicBezTo>
                <a:cubicBezTo>
                  <a:pt x="1435790" y="107067"/>
                  <a:pt x="1485462" y="108606"/>
                  <a:pt x="1534510" y="105103"/>
                </a:cubicBezTo>
                <a:cubicBezTo>
                  <a:pt x="1545020" y="98096"/>
                  <a:pt x="1556337" y="92169"/>
                  <a:pt x="1566041" y="84082"/>
                </a:cubicBezTo>
                <a:cubicBezTo>
                  <a:pt x="1577460" y="74566"/>
                  <a:pt x="1582881" y="54811"/>
                  <a:pt x="1597572" y="52551"/>
                </a:cubicBezTo>
                <a:cubicBezTo>
                  <a:pt x="1632372" y="47197"/>
                  <a:pt x="1667641" y="59558"/>
                  <a:pt x="1702676" y="63062"/>
                </a:cubicBezTo>
                <a:cubicBezTo>
                  <a:pt x="1728650" y="140988"/>
                  <a:pt x="1713787" y="106306"/>
                  <a:pt x="1744717" y="168165"/>
                </a:cubicBezTo>
                <a:cubicBezTo>
                  <a:pt x="1748220" y="199696"/>
                  <a:pt x="1734581" y="238670"/>
                  <a:pt x="1755227" y="262758"/>
                </a:cubicBezTo>
                <a:cubicBezTo>
                  <a:pt x="1784578" y="297001"/>
                  <a:pt x="1820700" y="217294"/>
                  <a:pt x="1828800" y="210207"/>
                </a:cubicBezTo>
                <a:cubicBezTo>
                  <a:pt x="1847813" y="193571"/>
                  <a:pt x="1891862" y="168165"/>
                  <a:pt x="1891862" y="168165"/>
                </a:cubicBezTo>
                <a:cubicBezTo>
                  <a:pt x="1915529" y="97160"/>
                  <a:pt x="1882706" y="174123"/>
                  <a:pt x="1933903" y="115613"/>
                </a:cubicBezTo>
                <a:cubicBezTo>
                  <a:pt x="1950539" y="96600"/>
                  <a:pt x="1975945" y="52551"/>
                  <a:pt x="1975945" y="52551"/>
                </a:cubicBezTo>
                <a:cubicBezTo>
                  <a:pt x="2003972" y="56055"/>
                  <a:pt x="2032777" y="55630"/>
                  <a:pt x="2060027" y="63062"/>
                </a:cubicBezTo>
                <a:cubicBezTo>
                  <a:pt x="2072214" y="66386"/>
                  <a:pt x="2080260" y="78433"/>
                  <a:pt x="2091558" y="84082"/>
                </a:cubicBezTo>
                <a:cubicBezTo>
                  <a:pt x="2101467" y="89037"/>
                  <a:pt x="2112579" y="91089"/>
                  <a:pt x="2123089" y="94593"/>
                </a:cubicBezTo>
                <a:cubicBezTo>
                  <a:pt x="2126593" y="105103"/>
                  <a:pt x="2130556" y="115471"/>
                  <a:pt x="2133600" y="126124"/>
                </a:cubicBezTo>
                <a:cubicBezTo>
                  <a:pt x="2153356" y="195268"/>
                  <a:pt x="2125093" y="170542"/>
                  <a:pt x="2228193" y="157655"/>
                </a:cubicBezTo>
                <a:cubicBezTo>
                  <a:pt x="2256221" y="143641"/>
                  <a:pt x="2286203" y="132995"/>
                  <a:pt x="2312276" y="115613"/>
                </a:cubicBezTo>
                <a:cubicBezTo>
                  <a:pt x="2353025" y="88448"/>
                  <a:pt x="2331824" y="98588"/>
                  <a:pt x="2375338" y="84082"/>
                </a:cubicBezTo>
                <a:cubicBezTo>
                  <a:pt x="2422348" y="13565"/>
                  <a:pt x="2366969" y="82654"/>
                  <a:pt x="2427889" y="42041"/>
                </a:cubicBezTo>
                <a:cubicBezTo>
                  <a:pt x="2505556" y="-9737"/>
                  <a:pt x="2400216" y="20377"/>
                  <a:pt x="2522483" y="0"/>
                </a:cubicBezTo>
                <a:cubicBezTo>
                  <a:pt x="2683736" y="24807"/>
                  <a:pt x="2644700" y="-24183"/>
                  <a:pt x="2669627" y="63062"/>
                </a:cubicBezTo>
                <a:cubicBezTo>
                  <a:pt x="2672671" y="73715"/>
                  <a:pt x="2676634" y="84083"/>
                  <a:pt x="2680138" y="94593"/>
                </a:cubicBezTo>
                <a:cubicBezTo>
                  <a:pt x="2698273" y="294089"/>
                  <a:pt x="2670829" y="217173"/>
                  <a:pt x="2711669" y="168165"/>
                </a:cubicBezTo>
                <a:cubicBezTo>
                  <a:pt x="2730770" y="145243"/>
                  <a:pt x="2758903" y="143218"/>
                  <a:pt x="2785241" y="136634"/>
                </a:cubicBezTo>
                <a:cubicBezTo>
                  <a:pt x="2795751" y="126124"/>
                  <a:pt x="2804113" y="112893"/>
                  <a:pt x="2816772" y="105103"/>
                </a:cubicBezTo>
                <a:cubicBezTo>
                  <a:pt x="2890592" y="59675"/>
                  <a:pt x="2913624" y="55302"/>
                  <a:pt x="2984938" y="31531"/>
                </a:cubicBezTo>
                <a:cubicBezTo>
                  <a:pt x="3019972" y="35034"/>
                  <a:pt x="3061566" y="21332"/>
                  <a:pt x="3090041" y="42041"/>
                </a:cubicBezTo>
                <a:cubicBezTo>
                  <a:pt x="3110076" y="56612"/>
                  <a:pt x="3101503" y="90858"/>
                  <a:pt x="3100551" y="115613"/>
                </a:cubicBezTo>
                <a:cubicBezTo>
                  <a:pt x="3092553" y="323561"/>
                  <a:pt x="3135966" y="287093"/>
                  <a:pt x="3037489" y="336331"/>
                </a:cubicBezTo>
                <a:cubicBezTo>
                  <a:pt x="3033986" y="346841"/>
                  <a:pt x="3025158" y="356934"/>
                  <a:pt x="3026979" y="367862"/>
                </a:cubicBezTo>
                <a:cubicBezTo>
                  <a:pt x="3029906" y="385421"/>
                  <a:pt x="3070061" y="421454"/>
                  <a:pt x="3079531" y="430924"/>
                </a:cubicBezTo>
                <a:cubicBezTo>
                  <a:pt x="3083034" y="444938"/>
                  <a:pt x="3090557" y="458529"/>
                  <a:pt x="3090041" y="472965"/>
                </a:cubicBezTo>
                <a:cubicBezTo>
                  <a:pt x="3087029" y="557285"/>
                  <a:pt x="3088711" y="643169"/>
                  <a:pt x="3069020" y="725213"/>
                </a:cubicBezTo>
                <a:cubicBezTo>
                  <a:pt x="3065649" y="739259"/>
                  <a:pt x="3041312" y="733932"/>
                  <a:pt x="3026979" y="735724"/>
                </a:cubicBezTo>
                <a:cubicBezTo>
                  <a:pt x="2985118" y="740957"/>
                  <a:pt x="2942896" y="742731"/>
                  <a:pt x="2900855" y="746234"/>
                </a:cubicBezTo>
                <a:cubicBezTo>
                  <a:pt x="2870466" y="974148"/>
                  <a:pt x="2930020" y="926983"/>
                  <a:pt x="2627586" y="893379"/>
                </a:cubicBezTo>
                <a:cubicBezTo>
                  <a:pt x="2615031" y="891984"/>
                  <a:pt x="2606565" y="879365"/>
                  <a:pt x="2596055" y="872358"/>
                </a:cubicBezTo>
                <a:cubicBezTo>
                  <a:pt x="2592552" y="861848"/>
                  <a:pt x="2590500" y="850736"/>
                  <a:pt x="2585545" y="840827"/>
                </a:cubicBezTo>
                <a:cubicBezTo>
                  <a:pt x="2579896" y="829529"/>
                  <a:pt x="2568519" y="821280"/>
                  <a:pt x="2564524" y="809296"/>
                </a:cubicBezTo>
                <a:cubicBezTo>
                  <a:pt x="2557785" y="789079"/>
                  <a:pt x="2557517" y="767255"/>
                  <a:pt x="2554014" y="746234"/>
                </a:cubicBezTo>
                <a:cubicBezTo>
                  <a:pt x="2482913" y="769934"/>
                  <a:pt x="2565412" y="734835"/>
                  <a:pt x="2490951" y="809296"/>
                </a:cubicBezTo>
                <a:cubicBezTo>
                  <a:pt x="2483117" y="817130"/>
                  <a:pt x="2469930" y="816303"/>
                  <a:pt x="2459420" y="819807"/>
                </a:cubicBezTo>
                <a:cubicBezTo>
                  <a:pt x="2445406" y="837324"/>
                  <a:pt x="2428921" y="853122"/>
                  <a:pt x="2417379" y="872358"/>
                </a:cubicBezTo>
                <a:cubicBezTo>
                  <a:pt x="2347450" y="988906"/>
                  <a:pt x="2500178" y="930101"/>
                  <a:pt x="2186151" y="914400"/>
                </a:cubicBezTo>
                <a:lnTo>
                  <a:pt x="2144110" y="851338"/>
                </a:lnTo>
                <a:cubicBezTo>
                  <a:pt x="2137103" y="840828"/>
                  <a:pt x="2135073" y="823802"/>
                  <a:pt x="2123089" y="819807"/>
                </a:cubicBezTo>
                <a:lnTo>
                  <a:pt x="2091558" y="809296"/>
                </a:lnTo>
                <a:cubicBezTo>
                  <a:pt x="2067034" y="812800"/>
                  <a:pt x="2042278" y="814949"/>
                  <a:pt x="2017986" y="819807"/>
                </a:cubicBezTo>
                <a:cubicBezTo>
                  <a:pt x="2007122" y="821980"/>
                  <a:pt x="1997534" y="830317"/>
                  <a:pt x="1986455" y="830317"/>
                </a:cubicBezTo>
                <a:cubicBezTo>
                  <a:pt x="1895298" y="830317"/>
                  <a:pt x="1804276" y="823310"/>
                  <a:pt x="1713186" y="819807"/>
                </a:cubicBezTo>
                <a:cubicBezTo>
                  <a:pt x="1702676" y="812800"/>
                  <a:pt x="1688662" y="809296"/>
                  <a:pt x="1681655" y="798786"/>
                </a:cubicBezTo>
                <a:cubicBezTo>
                  <a:pt x="1652804" y="755508"/>
                  <a:pt x="1692518" y="759128"/>
                  <a:pt x="1650124" y="725213"/>
                </a:cubicBezTo>
                <a:cubicBezTo>
                  <a:pt x="1641473" y="718292"/>
                  <a:pt x="1629103" y="718206"/>
                  <a:pt x="1618593" y="714703"/>
                </a:cubicBezTo>
                <a:cubicBezTo>
                  <a:pt x="1611586" y="728717"/>
                  <a:pt x="1608651" y="745665"/>
                  <a:pt x="1597572" y="756744"/>
                </a:cubicBezTo>
                <a:cubicBezTo>
                  <a:pt x="1586493" y="767823"/>
                  <a:pt x="1571055" y="775648"/>
                  <a:pt x="1555531" y="777765"/>
                </a:cubicBezTo>
                <a:cubicBezTo>
                  <a:pt x="1492951" y="786299"/>
                  <a:pt x="1429407" y="784772"/>
                  <a:pt x="1366345" y="788276"/>
                </a:cubicBezTo>
                <a:cubicBezTo>
                  <a:pt x="1355835" y="795283"/>
                  <a:pt x="1346112" y="803647"/>
                  <a:pt x="1334814" y="809296"/>
                </a:cubicBezTo>
                <a:cubicBezTo>
                  <a:pt x="1324905" y="814251"/>
                  <a:pt x="1311934" y="812886"/>
                  <a:pt x="1303283" y="819807"/>
                </a:cubicBezTo>
                <a:cubicBezTo>
                  <a:pt x="1278182" y="839888"/>
                  <a:pt x="1284445" y="857482"/>
                  <a:pt x="1271751" y="882869"/>
                </a:cubicBezTo>
                <a:cubicBezTo>
                  <a:pt x="1269535" y="887300"/>
                  <a:pt x="1264744" y="889876"/>
                  <a:pt x="1261241" y="893379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547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Viale.thmx</Template>
  <TotalTime>35029</TotalTime>
  <Words>1327</Words>
  <Application>Microsoft Office PowerPoint</Application>
  <PresentationFormat>Presentazione su schermo (4:3)</PresentationFormat>
  <Paragraphs>193</Paragraphs>
  <Slides>24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Lucida Grande</vt:lpstr>
      <vt:lpstr>Tema di Office</vt:lpstr>
      <vt:lpstr>Fundamental mechanism of the quantum computational speedup </vt:lpstr>
      <vt:lpstr>Example of quantum speedup</vt:lpstr>
      <vt:lpstr>Some jargon</vt:lpstr>
      <vt:lpstr>Speedup is poorly understood</vt:lpstr>
      <vt:lpstr>Representation incompleteness</vt:lpstr>
      <vt:lpstr>Three steps</vt:lpstr>
      <vt:lpstr>1) extending the representation</vt:lpstr>
      <vt:lpstr>Relational quantum mechanics</vt:lpstr>
      <vt:lpstr>2) relativizing the representation to Alice</vt:lpstr>
      <vt:lpstr>3) symmetrizing for time-reversal</vt:lpstr>
      <vt:lpstr>3) symmetrizing for time-reversal</vt:lpstr>
      <vt:lpstr>Presentazione standard di PowerPoint</vt:lpstr>
      <vt:lpstr>Advanced knowledge</vt:lpstr>
      <vt:lpstr>Reduced problem</vt:lpstr>
      <vt:lpstr>Quantum superposition </vt:lpstr>
      <vt:lpstr>Upper bound checked on the major quantum algorithms</vt:lpstr>
      <vt:lpstr>Conjecture </vt:lpstr>
      <vt:lpstr>Summarizing </vt:lpstr>
      <vt:lpstr>Positioning</vt:lpstr>
      <vt:lpstr>Positioning – quantum computer science </vt:lpstr>
      <vt:lpstr>Positioning – relation between speedup and the foundations </vt:lpstr>
      <vt:lpstr>Conclusion  </vt:lpstr>
      <vt:lpstr>Future work</vt:lpstr>
      <vt:lpstr>References </vt:lpstr>
    </vt:vector>
  </TitlesOfParts>
  <Company>Elsag bailey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Mechanism of the quantum speed-up</dc:title>
  <dc:creator>Giuseppe Castagnoli</dc:creator>
  <cp:lastModifiedBy>Giuseppe Castagnoli</cp:lastModifiedBy>
  <cp:revision>2823</cp:revision>
  <cp:lastPrinted>2016-06-09T09:28:07Z</cp:lastPrinted>
  <dcterms:created xsi:type="dcterms:W3CDTF">2012-04-15T11:58:22Z</dcterms:created>
  <dcterms:modified xsi:type="dcterms:W3CDTF">2017-08-18T09:28:28Z</dcterms:modified>
</cp:coreProperties>
</file>