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Default Extension="wmv" ContentType="video/x-ms-wmv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6" r:id="rId2"/>
    <p:sldMasterId id="2147483699" r:id="rId3"/>
    <p:sldMasterId id="2147483713" r:id="rId4"/>
    <p:sldMasterId id="2147483725" r:id="rId5"/>
    <p:sldMasterId id="2147483739" r:id="rId6"/>
  </p:sldMasterIdLst>
  <p:notesMasterIdLst>
    <p:notesMasterId r:id="rId31"/>
  </p:notesMasterIdLst>
  <p:sldIdLst>
    <p:sldId id="256" r:id="rId7"/>
    <p:sldId id="280" r:id="rId8"/>
    <p:sldId id="283" r:id="rId9"/>
    <p:sldId id="284" r:id="rId10"/>
    <p:sldId id="282" r:id="rId11"/>
    <p:sldId id="259" r:id="rId12"/>
    <p:sldId id="263" r:id="rId13"/>
    <p:sldId id="285" r:id="rId14"/>
    <p:sldId id="260" r:id="rId15"/>
    <p:sldId id="264" r:id="rId16"/>
    <p:sldId id="265" r:id="rId17"/>
    <p:sldId id="266" r:id="rId18"/>
    <p:sldId id="267" r:id="rId19"/>
    <p:sldId id="291" r:id="rId20"/>
    <p:sldId id="268" r:id="rId21"/>
    <p:sldId id="269" r:id="rId22"/>
    <p:sldId id="274" r:id="rId23"/>
    <p:sldId id="275" r:id="rId24"/>
    <p:sldId id="270" r:id="rId25"/>
    <p:sldId id="276" r:id="rId26"/>
    <p:sldId id="278" r:id="rId27"/>
    <p:sldId id="279" r:id="rId28"/>
    <p:sldId id="272" r:id="rId29"/>
    <p:sldId id="288" r:id="rId3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92" autoAdjust="0"/>
    <p:restoredTop sz="89919" autoAdjust="0"/>
  </p:normalViewPr>
  <p:slideViewPr>
    <p:cSldViewPr snapToGrid="0">
      <p:cViewPr varScale="1">
        <p:scale>
          <a:sx n="90" d="100"/>
          <a:sy n="90" d="100"/>
        </p:scale>
        <p:origin x="1876" y="64"/>
      </p:cViewPr>
      <p:guideLst/>
    </p:cSldViewPr>
  </p:slideViewPr>
  <p:outlineViewPr>
    <p:cViewPr>
      <p:scale>
        <a:sx n="33" d="100"/>
        <a:sy n="33" d="100"/>
      </p:scale>
      <p:origin x="0" y="-11092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dd\asada\Emulsion\data\SRIMtest\EMdata\ver2015-03-11_NIT\00deg\E600_0de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dd\asada\Emulsion\data\SRIMtest\EMdata\ver2015-03-11_NIT\00deg\E600_0deg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Tracking Efficiency</a:t>
            </a:r>
          </a:p>
        </c:rich>
      </c:tx>
      <c:layout>
        <c:manualLayout>
          <c:xMode val="edge"/>
          <c:yMode val="edge"/>
          <c:x val="0.3195227821814246"/>
          <c:y val="7.29660623927628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all track</c:v>
          </c:tx>
          <c:spPr>
            <a:ln w="25400" cap="flat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'all energy'!$D$11:$D$20</c:f>
                <c:numCache>
                  <c:formatCode>General</c:formatCode>
                  <c:ptCount val="10"/>
                  <c:pt idx="0">
                    <c:v>4.4557800000000003E-3</c:v>
                  </c:pt>
                  <c:pt idx="1">
                    <c:v>6.8643999999999997E-3</c:v>
                  </c:pt>
                  <c:pt idx="2">
                    <c:v>8.1234199999999993E-3</c:v>
                  </c:pt>
                  <c:pt idx="3">
                    <c:v>8.8243999999999996E-3</c:v>
                  </c:pt>
                  <c:pt idx="4">
                    <c:v>9.2682300000000006E-3</c:v>
                  </c:pt>
                  <c:pt idx="5">
                    <c:v>9.5330999999999992E-3</c:v>
                  </c:pt>
                  <c:pt idx="6">
                    <c:v>9.6871000000000006E-3</c:v>
                  </c:pt>
                  <c:pt idx="7">
                    <c:v>9.7958799999999999E-3</c:v>
                  </c:pt>
                  <c:pt idx="8">
                    <c:v>9.8463200000000004E-3</c:v>
                  </c:pt>
                  <c:pt idx="9">
                    <c:v>9.87472E-3</c:v>
                  </c:pt>
                </c:numCache>
              </c:numRef>
            </c:plus>
            <c:minus>
              <c:numRef>
                <c:f>'all energy'!$D$11:$D$20</c:f>
                <c:numCache>
                  <c:formatCode>General</c:formatCode>
                  <c:ptCount val="10"/>
                  <c:pt idx="0">
                    <c:v>4.4557800000000003E-3</c:v>
                  </c:pt>
                  <c:pt idx="1">
                    <c:v>6.8643999999999997E-3</c:v>
                  </c:pt>
                  <c:pt idx="2">
                    <c:v>8.1234199999999993E-3</c:v>
                  </c:pt>
                  <c:pt idx="3">
                    <c:v>8.8243999999999996E-3</c:v>
                  </c:pt>
                  <c:pt idx="4">
                    <c:v>9.2682300000000006E-3</c:v>
                  </c:pt>
                  <c:pt idx="5">
                    <c:v>9.5330999999999992E-3</c:v>
                  </c:pt>
                  <c:pt idx="6">
                    <c:v>9.6871000000000006E-3</c:v>
                  </c:pt>
                  <c:pt idx="7">
                    <c:v>9.7958799999999999E-3</c:v>
                  </c:pt>
                  <c:pt idx="8">
                    <c:v>9.8463200000000004E-3</c:v>
                  </c:pt>
                  <c:pt idx="9">
                    <c:v>9.87472E-3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'all energy'!$A$11:$A$20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'all energy'!$C$11:$C$20</c:f>
              <c:numCache>
                <c:formatCode>General</c:formatCode>
                <c:ptCount val="10"/>
                <c:pt idx="0">
                  <c:v>0.19852</c:v>
                </c:pt>
                <c:pt idx="1">
                  <c:v>0.47120000000000001</c:v>
                </c:pt>
                <c:pt idx="2">
                  <c:v>0.65990000000000004</c:v>
                </c:pt>
                <c:pt idx="3">
                  <c:v>0.77869999999999995</c:v>
                </c:pt>
                <c:pt idx="4">
                  <c:v>0.85899999999999999</c:v>
                </c:pt>
                <c:pt idx="5">
                  <c:v>0.90880000000000005</c:v>
                </c:pt>
                <c:pt idx="6">
                  <c:v>0.93840000000000001</c:v>
                </c:pt>
                <c:pt idx="7">
                  <c:v>0.95949600000000002</c:v>
                </c:pt>
                <c:pt idx="8">
                  <c:v>0.96950000000000003</c:v>
                </c:pt>
                <c:pt idx="9">
                  <c:v>0.97509999999999997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347-42A2-9263-292F8056FC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5107224"/>
        <c:axId val="645113104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1"/>
                <c:tx>
                  <c:strRef>
                    <c:extLst>
                      <c:ext uri="{02D57815-91ED-43cb-92C2-25804820EDAC}">
                        <c15:formulaRef>
                          <c15:sqref>'all energy'!$B$21</c15:sqref>
                        </c15:formulaRef>
                      </c:ext>
                    </c:extLst>
                    <c:strCache>
                      <c:ptCount val="1"/>
                      <c:pt idx="0">
                        <c:v>1.25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'all energy'!$D$21:$D$30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8.1248500000000005E-4</c:v>
                        </c:pt>
                        <c:pt idx="1">
                          <c:v>1.9849400000000001E-3</c:v>
                        </c:pt>
                        <c:pt idx="2">
                          <c:v>3.65103E-3</c:v>
                        </c:pt>
                        <c:pt idx="3">
                          <c:v>5.0980399999999999E-3</c:v>
                        </c:pt>
                        <c:pt idx="4">
                          <c:v>6.4046900000000002E-3</c:v>
                        </c:pt>
                        <c:pt idx="5">
                          <c:v>7.4080999999999999E-3</c:v>
                        </c:pt>
                        <c:pt idx="6">
                          <c:v>8.1160299999999998E-3</c:v>
                        </c:pt>
                        <c:pt idx="7">
                          <c:v>8.6246699999999992E-3</c:v>
                        </c:pt>
                        <c:pt idx="8">
                          <c:v>8.9977800000000004E-3</c:v>
                        </c:pt>
                        <c:pt idx="9">
                          <c:v>9.2065199999999993E-3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'all energy'!$D$21:$D$30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8.1248500000000005E-4</c:v>
                        </c:pt>
                        <c:pt idx="1">
                          <c:v>1.9849400000000001E-3</c:v>
                        </c:pt>
                        <c:pt idx="2">
                          <c:v>3.65103E-3</c:v>
                        </c:pt>
                        <c:pt idx="3">
                          <c:v>5.0980399999999999E-3</c:v>
                        </c:pt>
                        <c:pt idx="4">
                          <c:v>6.4046900000000002E-3</c:v>
                        </c:pt>
                        <c:pt idx="5">
                          <c:v>7.4080999999999999E-3</c:v>
                        </c:pt>
                        <c:pt idx="6">
                          <c:v>8.1160299999999998E-3</c:v>
                        </c:pt>
                        <c:pt idx="7">
                          <c:v>8.6246699999999992E-3</c:v>
                        </c:pt>
                        <c:pt idx="8">
                          <c:v>8.9977800000000004E-3</c:v>
                        </c:pt>
                        <c:pt idx="9">
                          <c:v>9.2065199999999993E-3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'all energy'!$A$21:$A$30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10</c:v>
                      </c:pt>
                      <c:pt idx="1">
                        <c:v>20</c:v>
                      </c:pt>
                      <c:pt idx="2">
                        <c:v>30</c:v>
                      </c:pt>
                      <c:pt idx="3">
                        <c:v>40</c:v>
                      </c:pt>
                      <c:pt idx="4">
                        <c:v>50</c:v>
                      </c:pt>
                      <c:pt idx="5">
                        <c:v>60</c:v>
                      </c:pt>
                      <c:pt idx="6">
                        <c:v>70</c:v>
                      </c:pt>
                      <c:pt idx="7">
                        <c:v>80</c:v>
                      </c:pt>
                      <c:pt idx="8">
                        <c:v>90</c:v>
                      </c:pt>
                      <c:pt idx="9">
                        <c:v>100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'all energy'!$C$21:$C$30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6.6006600000000004E-3</c:v>
                      </c:pt>
                      <c:pt idx="1">
                        <c:v>3.9399999999999998E-2</c:v>
                      </c:pt>
                      <c:pt idx="2">
                        <c:v>0.1333</c:v>
                      </c:pt>
                      <c:pt idx="3">
                        <c:v>0.25990000000000002</c:v>
                      </c:pt>
                      <c:pt idx="4">
                        <c:v>0.41020000000000001</c:v>
                      </c:pt>
                      <c:pt idx="5">
                        <c:v>0.54879999999999995</c:v>
                      </c:pt>
                      <c:pt idx="6">
                        <c:v>0.65869999999999995</c:v>
                      </c:pt>
                      <c:pt idx="7">
                        <c:v>0.74377400000000005</c:v>
                      </c:pt>
                      <c:pt idx="8">
                        <c:v>0.80959999999999999</c:v>
                      </c:pt>
                      <c:pt idx="9">
                        <c:v>0.84760000000000002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C347-42A2-9263-292F8056FC61}"/>
                  </c:ext>
                </c:extLst>
              </c15:ser>
            </c15:filteredScatterSeries>
            <c15:filteredScatterSeries>
              <c15:ser>
                <c:idx val="3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energy'!$B$31</c15:sqref>
                        </c15:formulaRef>
                      </c:ext>
                    </c:extLst>
                    <c:strCache>
                      <c:ptCount val="1"/>
                      <c:pt idx="0">
                        <c:v>1.4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'all energy'!$D$31:$D$40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</c:v>
                        </c:pt>
                        <c:pt idx="1">
                          <c:v>5.6568500000000002E-4</c:v>
                        </c:pt>
                        <c:pt idx="2">
                          <c:v>1.8601100000000001E-3</c:v>
                        </c:pt>
                        <c:pt idx="3">
                          <c:v>3.30606E-3</c:v>
                        </c:pt>
                        <c:pt idx="4">
                          <c:v>4.7947900000000002E-3</c:v>
                        </c:pt>
                        <c:pt idx="5">
                          <c:v>6.0497900000000002E-3</c:v>
                        </c:pt>
                        <c:pt idx="6">
                          <c:v>7.0753099999999996E-3</c:v>
                        </c:pt>
                        <c:pt idx="7">
                          <c:v>7.8601799999999996E-3</c:v>
                        </c:pt>
                        <c:pt idx="8">
                          <c:v>8.4148699999999996E-3</c:v>
                        </c:pt>
                        <c:pt idx="9">
                          <c:v>8.7527100000000004E-3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'all energy'!$D$31:$D$40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</c:v>
                        </c:pt>
                        <c:pt idx="1">
                          <c:v>5.6568500000000002E-4</c:v>
                        </c:pt>
                        <c:pt idx="2">
                          <c:v>1.8601100000000001E-3</c:v>
                        </c:pt>
                        <c:pt idx="3">
                          <c:v>3.30606E-3</c:v>
                        </c:pt>
                        <c:pt idx="4">
                          <c:v>4.7947900000000002E-3</c:v>
                        </c:pt>
                        <c:pt idx="5">
                          <c:v>6.0497900000000002E-3</c:v>
                        </c:pt>
                        <c:pt idx="6">
                          <c:v>7.0753099999999996E-3</c:v>
                        </c:pt>
                        <c:pt idx="7">
                          <c:v>7.8601799999999996E-3</c:v>
                        </c:pt>
                        <c:pt idx="8">
                          <c:v>8.4148699999999996E-3</c:v>
                        </c:pt>
                        <c:pt idx="9">
                          <c:v>8.7527100000000004E-3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energy'!$A$31:$A$40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10</c:v>
                      </c:pt>
                      <c:pt idx="1">
                        <c:v>20</c:v>
                      </c:pt>
                      <c:pt idx="2">
                        <c:v>30</c:v>
                      </c:pt>
                      <c:pt idx="3">
                        <c:v>40</c:v>
                      </c:pt>
                      <c:pt idx="4">
                        <c:v>50</c:v>
                      </c:pt>
                      <c:pt idx="5">
                        <c:v>60</c:v>
                      </c:pt>
                      <c:pt idx="6">
                        <c:v>70</c:v>
                      </c:pt>
                      <c:pt idx="7">
                        <c:v>80</c:v>
                      </c:pt>
                      <c:pt idx="8">
                        <c:v>90</c:v>
                      </c:pt>
                      <c:pt idx="9">
                        <c:v>100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energy'!$C$31:$C$40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0</c:v>
                      </c:pt>
                      <c:pt idx="1">
                        <c:v>3.2000000000000002E-3</c:v>
                      </c:pt>
                      <c:pt idx="2">
                        <c:v>3.4599999999999999E-2</c:v>
                      </c:pt>
                      <c:pt idx="3">
                        <c:v>0.10929999999999999</c:v>
                      </c:pt>
                      <c:pt idx="4">
                        <c:v>0.22989999999999999</c:v>
                      </c:pt>
                      <c:pt idx="5">
                        <c:v>0.36599999999999999</c:v>
                      </c:pt>
                      <c:pt idx="6">
                        <c:v>0.50060000000000004</c:v>
                      </c:pt>
                      <c:pt idx="7">
                        <c:v>0.61776200000000003</c:v>
                      </c:pt>
                      <c:pt idx="8">
                        <c:v>0.70809999999999995</c:v>
                      </c:pt>
                      <c:pt idx="9">
                        <c:v>0.7661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C347-42A2-9263-292F8056FC61}"/>
                  </c:ext>
                </c:extLst>
              </c15:ser>
            </c15:filteredScatterSeries>
            <c15:filteredScatterSeries>
              <c15:ser>
                <c:idx val="4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energy'!$B$41</c15:sqref>
                        </c15:formulaRef>
                      </c:ext>
                    </c:extLst>
                    <c:strCache>
                      <c:ptCount val="1"/>
                      <c:pt idx="0">
                        <c:v>1.6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'all energy'!$D$41:$D$50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</c:v>
                        </c:pt>
                        <c:pt idx="1">
                          <c:v>2.0000000000000001E-4</c:v>
                        </c:pt>
                        <c:pt idx="2">
                          <c:v>7.4833099999999997E-4</c:v>
                        </c:pt>
                        <c:pt idx="3">
                          <c:v>1.74642E-3</c:v>
                        </c:pt>
                        <c:pt idx="4">
                          <c:v>3.1480200000000001E-3</c:v>
                        </c:pt>
                        <c:pt idx="5">
                          <c:v>4.4877600000000004E-3</c:v>
                        </c:pt>
                        <c:pt idx="6">
                          <c:v>5.7523899999999996E-3</c:v>
                        </c:pt>
                        <c:pt idx="7">
                          <c:v>6.7453000000000001E-3</c:v>
                        </c:pt>
                        <c:pt idx="8">
                          <c:v>7.4960000000000001E-3</c:v>
                        </c:pt>
                        <c:pt idx="9">
                          <c:v>8.0758900000000005E-3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'all energy'!$D$41:$D$50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</c:v>
                        </c:pt>
                        <c:pt idx="1">
                          <c:v>2.0000000000000001E-4</c:v>
                        </c:pt>
                        <c:pt idx="2">
                          <c:v>7.4833099999999997E-4</c:v>
                        </c:pt>
                        <c:pt idx="3">
                          <c:v>1.74642E-3</c:v>
                        </c:pt>
                        <c:pt idx="4">
                          <c:v>3.1480200000000001E-3</c:v>
                        </c:pt>
                        <c:pt idx="5">
                          <c:v>4.4877600000000004E-3</c:v>
                        </c:pt>
                        <c:pt idx="6">
                          <c:v>5.7523899999999996E-3</c:v>
                        </c:pt>
                        <c:pt idx="7">
                          <c:v>6.7453000000000001E-3</c:v>
                        </c:pt>
                        <c:pt idx="8">
                          <c:v>7.4960000000000001E-3</c:v>
                        </c:pt>
                        <c:pt idx="9">
                          <c:v>8.0758900000000005E-3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energy'!$A$41:$A$50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10</c:v>
                      </c:pt>
                      <c:pt idx="1">
                        <c:v>20</c:v>
                      </c:pt>
                      <c:pt idx="2">
                        <c:v>30</c:v>
                      </c:pt>
                      <c:pt idx="3">
                        <c:v>40</c:v>
                      </c:pt>
                      <c:pt idx="4">
                        <c:v>50</c:v>
                      </c:pt>
                      <c:pt idx="5">
                        <c:v>60</c:v>
                      </c:pt>
                      <c:pt idx="6">
                        <c:v>70</c:v>
                      </c:pt>
                      <c:pt idx="7">
                        <c:v>80</c:v>
                      </c:pt>
                      <c:pt idx="8">
                        <c:v>90</c:v>
                      </c:pt>
                      <c:pt idx="9">
                        <c:v>100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energy'!$C$41:$C$50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0</c:v>
                      </c:pt>
                      <c:pt idx="1">
                        <c:v>4.0000000000000002E-4</c:v>
                      </c:pt>
                      <c:pt idx="2">
                        <c:v>5.5999999999999999E-3</c:v>
                      </c:pt>
                      <c:pt idx="3">
                        <c:v>3.0499999999999999E-2</c:v>
                      </c:pt>
                      <c:pt idx="4">
                        <c:v>9.9099999999999994E-2</c:v>
                      </c:pt>
                      <c:pt idx="5">
                        <c:v>0.2014</c:v>
                      </c:pt>
                      <c:pt idx="6">
                        <c:v>0.33090000000000003</c:v>
                      </c:pt>
                      <c:pt idx="7">
                        <c:v>0.45494499999999999</c:v>
                      </c:pt>
                      <c:pt idx="8">
                        <c:v>0.56189999999999996</c:v>
                      </c:pt>
                      <c:pt idx="9">
                        <c:v>0.6522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C347-42A2-9263-292F8056FC61}"/>
                  </c:ext>
                </c:extLst>
              </c15:ser>
            </c15:filteredScatterSeries>
          </c:ext>
        </c:extLst>
      </c:scatterChart>
      <c:valAx>
        <c:axId val="645107224"/>
        <c:scaling>
          <c:orientation val="minMax"/>
          <c:max val="1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Energy [keV]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45113104"/>
        <c:crosses val="autoZero"/>
        <c:crossBetween val="midCat"/>
        <c:majorUnit val="20"/>
      </c:valAx>
      <c:valAx>
        <c:axId val="64511310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detected / exposed 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45107224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Angular Distribution</a:t>
            </a:r>
          </a:p>
        </c:rich>
      </c:tx>
      <c:layout>
        <c:manualLayout>
          <c:xMode val="edge"/>
          <c:yMode val="edge"/>
          <c:x val="0.28018357794168103"/>
          <c:y val="6.71287774013418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5"/>
          <c:order val="0"/>
          <c:tx>
            <c:v>SRIM</c:v>
          </c:tx>
          <c:spPr>
            <a:ln w="25400" cap="flat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beam!$F$11:$F$20</c:f>
                <c:numCache>
                  <c:formatCode>General</c:formatCode>
                  <c:ptCount val="10"/>
                  <c:pt idx="0">
                    <c:v>7.5110799999999998E-3</c:v>
                  </c:pt>
                  <c:pt idx="1">
                    <c:v>6.92057E-3</c:v>
                  </c:pt>
                  <c:pt idx="2">
                    <c:v>6.40838E-3</c:v>
                  </c:pt>
                  <c:pt idx="3">
                    <c:v>6.1670900000000001E-3</c:v>
                  </c:pt>
                  <c:pt idx="4">
                    <c:v>5.49571E-3</c:v>
                  </c:pt>
                  <c:pt idx="5">
                    <c:v>5.3518699999999999E-3</c:v>
                  </c:pt>
                  <c:pt idx="6">
                    <c:v>4.9906400000000002E-3</c:v>
                  </c:pt>
                  <c:pt idx="7">
                    <c:v>4.8583400000000001E-3</c:v>
                  </c:pt>
                  <c:pt idx="8">
                    <c:v>4.6308399999999998E-3</c:v>
                  </c:pt>
                  <c:pt idx="9">
                    <c:v>4.43378E-3</c:v>
                  </c:pt>
                </c:numCache>
              </c:numRef>
            </c:plus>
            <c:minus>
              <c:numRef>
                <c:f>beam!$F$11:$F$20</c:f>
                <c:numCache>
                  <c:formatCode>General</c:formatCode>
                  <c:ptCount val="10"/>
                  <c:pt idx="0">
                    <c:v>7.5110799999999998E-3</c:v>
                  </c:pt>
                  <c:pt idx="1">
                    <c:v>6.92057E-3</c:v>
                  </c:pt>
                  <c:pt idx="2">
                    <c:v>6.40838E-3</c:v>
                  </c:pt>
                  <c:pt idx="3">
                    <c:v>6.1670900000000001E-3</c:v>
                  </c:pt>
                  <c:pt idx="4">
                    <c:v>5.49571E-3</c:v>
                  </c:pt>
                  <c:pt idx="5">
                    <c:v>5.3518699999999999E-3</c:v>
                  </c:pt>
                  <c:pt idx="6">
                    <c:v>4.9906400000000002E-3</c:v>
                  </c:pt>
                  <c:pt idx="7">
                    <c:v>4.8583400000000001E-3</c:v>
                  </c:pt>
                  <c:pt idx="8">
                    <c:v>4.6308399999999998E-3</c:v>
                  </c:pt>
                  <c:pt idx="9">
                    <c:v>4.43378E-3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beam!$A$11:$A$20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beam!$E$11:$E$20</c:f>
              <c:numCache>
                <c:formatCode>General</c:formatCode>
                <c:ptCount val="10"/>
                <c:pt idx="0">
                  <c:v>0.447357</c:v>
                </c:pt>
                <c:pt idx="1">
                  <c:v>0.44342599999999999</c:v>
                </c:pt>
                <c:pt idx="2">
                  <c:v>0.43045600000000001</c:v>
                </c:pt>
                <c:pt idx="3">
                  <c:v>0.44267400000000001</c:v>
                </c:pt>
                <c:pt idx="4">
                  <c:v>0.418404</c:v>
                </c:pt>
                <c:pt idx="5">
                  <c:v>0.41765099999999999</c:v>
                </c:pt>
                <c:pt idx="6">
                  <c:v>0.40564299999999998</c:v>
                </c:pt>
                <c:pt idx="7">
                  <c:v>0.40029399999999998</c:v>
                </c:pt>
                <c:pt idx="8">
                  <c:v>0.39306799999999997</c:v>
                </c:pt>
                <c:pt idx="9">
                  <c:v>0.38626700000000003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ADA-460B-8CAC-0BF0E8A82736}"/>
            </c:ext>
          </c:extLst>
        </c:ser>
        <c:ser>
          <c:idx val="0"/>
          <c:order val="2"/>
          <c:tx>
            <c:v>all track</c:v>
          </c:tx>
          <c:spPr>
            <a:ln w="25400" cap="flat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'all energy'!$F$11:$F$20</c:f>
                <c:numCache>
                  <c:formatCode>General</c:formatCode>
                  <c:ptCount val="10"/>
                  <c:pt idx="0">
                    <c:v>8.6249500000000007E-2</c:v>
                  </c:pt>
                  <c:pt idx="1">
                    <c:v>2.1523400000000002E-2</c:v>
                  </c:pt>
                  <c:pt idx="2">
                    <c:v>1.3705E-2</c:v>
                  </c:pt>
                  <c:pt idx="3">
                    <c:v>9.4149999999999998E-3</c:v>
                  </c:pt>
                  <c:pt idx="4">
                    <c:v>7.7000799999999998E-3</c:v>
                  </c:pt>
                  <c:pt idx="5">
                    <c:v>6.98776E-3</c:v>
                  </c:pt>
                  <c:pt idx="6">
                    <c:v>5.8587300000000004E-3</c:v>
                  </c:pt>
                  <c:pt idx="7">
                    <c:v>5.4702700000000002E-3</c:v>
                  </c:pt>
                  <c:pt idx="8">
                    <c:v>5.2914499999999996E-3</c:v>
                  </c:pt>
                  <c:pt idx="9">
                    <c:v>4.8200999999999999E-3</c:v>
                  </c:pt>
                </c:numCache>
              </c:numRef>
            </c:plus>
            <c:minus>
              <c:numRef>
                <c:f>'all energy'!$F$11:$F$20</c:f>
                <c:numCache>
                  <c:formatCode>General</c:formatCode>
                  <c:ptCount val="10"/>
                  <c:pt idx="0">
                    <c:v>8.6249500000000007E-2</c:v>
                  </c:pt>
                  <c:pt idx="1">
                    <c:v>2.1523400000000002E-2</c:v>
                  </c:pt>
                  <c:pt idx="2">
                    <c:v>1.3705E-2</c:v>
                  </c:pt>
                  <c:pt idx="3">
                    <c:v>9.4149999999999998E-3</c:v>
                  </c:pt>
                  <c:pt idx="4">
                    <c:v>7.7000799999999998E-3</c:v>
                  </c:pt>
                  <c:pt idx="5">
                    <c:v>6.98776E-3</c:v>
                  </c:pt>
                  <c:pt idx="6">
                    <c:v>5.8587300000000004E-3</c:v>
                  </c:pt>
                  <c:pt idx="7">
                    <c:v>5.4702700000000002E-3</c:v>
                  </c:pt>
                  <c:pt idx="8">
                    <c:v>5.2914499999999996E-3</c:v>
                  </c:pt>
                  <c:pt idx="9">
                    <c:v>4.8200999999999999E-3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'all energy'!$A$11:$A$20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'all energy'!$E$11:$E$20</c:f>
              <c:numCache>
                <c:formatCode>General</c:formatCode>
                <c:ptCount val="10"/>
                <c:pt idx="0">
                  <c:v>0.75149500000000002</c:v>
                </c:pt>
                <c:pt idx="1">
                  <c:v>0.56176499999999996</c:v>
                </c:pt>
                <c:pt idx="2">
                  <c:v>0.53699799999999998</c:v>
                </c:pt>
                <c:pt idx="3">
                  <c:v>0.47433799999999998</c:v>
                </c:pt>
                <c:pt idx="4">
                  <c:v>0.458652</c:v>
                </c:pt>
                <c:pt idx="5">
                  <c:v>0.45157799999999998</c:v>
                </c:pt>
                <c:pt idx="6">
                  <c:v>0.41980800000000001</c:v>
                </c:pt>
                <c:pt idx="7">
                  <c:v>0.417381</c:v>
                </c:pt>
                <c:pt idx="8">
                  <c:v>0.408696</c:v>
                </c:pt>
                <c:pt idx="9">
                  <c:v>0.39704899999999999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ADA-460B-8CAC-0BF0E8A827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5105264"/>
        <c:axId val="64510565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all hit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'all energy'!$F$1:$F$10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0.18451100000000001</c:v>
                        </c:pt>
                        <c:pt idx="1">
                          <c:v>2.8488200000000002E-2</c:v>
                        </c:pt>
                        <c:pt idx="2">
                          <c:v>1.7164499999999999E-2</c:v>
                        </c:pt>
                        <c:pt idx="3">
                          <c:v>1.14343E-2</c:v>
                        </c:pt>
                        <c:pt idx="4">
                          <c:v>8.7568400000000001E-3</c:v>
                        </c:pt>
                        <c:pt idx="5">
                          <c:v>7.7007200000000003E-3</c:v>
                        </c:pt>
                        <c:pt idx="6">
                          <c:v>6.2015100000000004E-3</c:v>
                        </c:pt>
                        <c:pt idx="7">
                          <c:v>5.7923499999999999E-3</c:v>
                        </c:pt>
                        <c:pt idx="8">
                          <c:v>5.5004499999999996E-3</c:v>
                        </c:pt>
                        <c:pt idx="9">
                          <c:v>4.9751999999999999E-3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'all energy'!$F$1:$F$10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0.18451100000000001</c:v>
                        </c:pt>
                        <c:pt idx="1">
                          <c:v>2.8488200000000002E-2</c:v>
                        </c:pt>
                        <c:pt idx="2">
                          <c:v>1.7164499999999999E-2</c:v>
                        </c:pt>
                        <c:pt idx="3">
                          <c:v>1.14343E-2</c:v>
                        </c:pt>
                        <c:pt idx="4">
                          <c:v>8.7568400000000001E-3</c:v>
                        </c:pt>
                        <c:pt idx="5">
                          <c:v>7.7007200000000003E-3</c:v>
                        </c:pt>
                        <c:pt idx="6">
                          <c:v>6.2015100000000004E-3</c:v>
                        </c:pt>
                        <c:pt idx="7">
                          <c:v>5.7923499999999999E-3</c:v>
                        </c:pt>
                        <c:pt idx="8">
                          <c:v>5.5004499999999996E-3</c:v>
                        </c:pt>
                        <c:pt idx="9">
                          <c:v>4.9751999999999999E-3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'all energy'!$A$1:$A$10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10</c:v>
                      </c:pt>
                      <c:pt idx="1">
                        <c:v>20</c:v>
                      </c:pt>
                      <c:pt idx="2">
                        <c:v>30</c:v>
                      </c:pt>
                      <c:pt idx="3">
                        <c:v>40</c:v>
                      </c:pt>
                      <c:pt idx="4">
                        <c:v>50</c:v>
                      </c:pt>
                      <c:pt idx="5">
                        <c:v>60</c:v>
                      </c:pt>
                      <c:pt idx="6">
                        <c:v>70</c:v>
                      </c:pt>
                      <c:pt idx="7">
                        <c:v>80</c:v>
                      </c:pt>
                      <c:pt idx="8">
                        <c:v>90</c:v>
                      </c:pt>
                      <c:pt idx="9">
                        <c:v>100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'all energy'!$E$1:$E$10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0.79176800000000003</c:v>
                      </c:pt>
                      <c:pt idx="1">
                        <c:v>0.55210300000000001</c:v>
                      </c:pt>
                      <c:pt idx="2">
                        <c:v>0.534748</c:v>
                      </c:pt>
                      <c:pt idx="3">
                        <c:v>0.48654199999999997</c:v>
                      </c:pt>
                      <c:pt idx="4">
                        <c:v>0.464034</c:v>
                      </c:pt>
                      <c:pt idx="5">
                        <c:v>0.457177</c:v>
                      </c:pt>
                      <c:pt idx="6">
                        <c:v>0.42053499999999999</c:v>
                      </c:pt>
                      <c:pt idx="7">
                        <c:v>0.42115900000000001</c:v>
                      </c:pt>
                      <c:pt idx="8">
                        <c:v>0.40936299999999998</c:v>
                      </c:pt>
                      <c:pt idx="9">
                        <c:v>0.39585999999999999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3ADA-460B-8CAC-0BF0E8A82736}"/>
                  </c:ext>
                </c:extLst>
              </c15:ser>
            </c15:filteredScatterSeries>
            <c15:filteredScatterSeries>
              <c15:ser>
                <c:idx val="2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energy'!$B$21</c15:sqref>
                        </c15:formulaRef>
                      </c:ext>
                    </c:extLst>
                    <c:strCache>
                      <c:ptCount val="1"/>
                      <c:pt idx="0">
                        <c:v>1.25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'all energy'!$F$21:$F$30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0.71849799999999997</c:v>
                        </c:pt>
                        <c:pt idx="1">
                          <c:v>3.2004600000000001E-2</c:v>
                        </c:pt>
                        <c:pt idx="2">
                          <c:v>1.3528399999999999E-2</c:v>
                        </c:pt>
                        <c:pt idx="3">
                          <c:v>9.6578299999999992E-3</c:v>
                        </c:pt>
                        <c:pt idx="4">
                          <c:v>7.0602399999999997E-3</c:v>
                        </c:pt>
                        <c:pt idx="5">
                          <c:v>6.1327999999999999E-3</c:v>
                        </c:pt>
                        <c:pt idx="6">
                          <c:v>5.2846200000000003E-3</c:v>
                        </c:pt>
                        <c:pt idx="7">
                          <c:v>5.0181000000000002E-3</c:v>
                        </c:pt>
                        <c:pt idx="8">
                          <c:v>4.8079100000000003E-3</c:v>
                        </c:pt>
                        <c:pt idx="9">
                          <c:v>4.4728499999999996E-3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'all energy'!$F$21:$F$30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0.71849799999999997</c:v>
                        </c:pt>
                        <c:pt idx="1">
                          <c:v>3.2004600000000001E-2</c:v>
                        </c:pt>
                        <c:pt idx="2">
                          <c:v>1.3528399999999999E-2</c:v>
                        </c:pt>
                        <c:pt idx="3">
                          <c:v>9.6578299999999992E-3</c:v>
                        </c:pt>
                        <c:pt idx="4">
                          <c:v>7.0602399999999997E-3</c:v>
                        </c:pt>
                        <c:pt idx="5">
                          <c:v>6.1327999999999999E-3</c:v>
                        </c:pt>
                        <c:pt idx="6">
                          <c:v>5.2846200000000003E-3</c:v>
                        </c:pt>
                        <c:pt idx="7">
                          <c:v>5.0181000000000002E-3</c:v>
                        </c:pt>
                        <c:pt idx="8">
                          <c:v>4.8079100000000003E-3</c:v>
                        </c:pt>
                        <c:pt idx="9">
                          <c:v>4.4728499999999996E-3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energy'!$A$21:$A$30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10</c:v>
                      </c:pt>
                      <c:pt idx="1">
                        <c:v>20</c:v>
                      </c:pt>
                      <c:pt idx="2">
                        <c:v>30</c:v>
                      </c:pt>
                      <c:pt idx="3">
                        <c:v>40</c:v>
                      </c:pt>
                      <c:pt idx="4">
                        <c:v>50</c:v>
                      </c:pt>
                      <c:pt idx="5">
                        <c:v>60</c:v>
                      </c:pt>
                      <c:pt idx="6">
                        <c:v>70</c:v>
                      </c:pt>
                      <c:pt idx="7">
                        <c:v>80</c:v>
                      </c:pt>
                      <c:pt idx="8">
                        <c:v>90</c:v>
                      </c:pt>
                      <c:pt idx="9">
                        <c:v>100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energy'!$E$21:$E$30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1">
                        <c:v>0.39809899999999998</c:v>
                      </c:pt>
                      <c:pt idx="2">
                        <c:v>0.40922199999999997</c:v>
                      </c:pt>
                      <c:pt idx="3">
                        <c:v>0.43858000000000003</c:v>
                      </c:pt>
                      <c:pt idx="4">
                        <c:v>0.426894</c:v>
                      </c:pt>
                      <c:pt idx="5">
                        <c:v>0.43273</c:v>
                      </c:pt>
                      <c:pt idx="6">
                        <c:v>0.40178900000000001</c:v>
                      </c:pt>
                      <c:pt idx="7">
                        <c:v>0.40438499999999999</c:v>
                      </c:pt>
                      <c:pt idx="8">
                        <c:v>0.40246700000000002</c:v>
                      </c:pt>
                      <c:pt idx="9">
                        <c:v>0.39007500000000001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3ADA-460B-8CAC-0BF0E8A82736}"/>
                  </c:ext>
                </c:extLst>
              </c15:ser>
            </c15:filteredScatterSeries>
            <c15:filteredScatterSeries>
              <c15:ser>
                <c:idx val="3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energy'!$B$31</c15:sqref>
                        </c15:formulaRef>
                      </c:ext>
                    </c:extLst>
                    <c:strCache>
                      <c:ptCount val="1"/>
                      <c:pt idx="0">
                        <c:v>1.4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'all energy'!$F$31:$F$40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</c:v>
                        </c:pt>
                        <c:pt idx="1">
                          <c:v>5.9941399999999999E-2</c:v>
                        </c:pt>
                        <c:pt idx="2">
                          <c:v>2.8134900000000001E-2</c:v>
                        </c:pt>
                        <c:pt idx="3">
                          <c:v>1.30782E-2</c:v>
                        </c:pt>
                        <c:pt idx="4">
                          <c:v>8.1685400000000002E-3</c:v>
                        </c:pt>
                        <c:pt idx="5">
                          <c:v>6.4062900000000002E-3</c:v>
                        </c:pt>
                        <c:pt idx="6">
                          <c:v>5.3112699999999999E-3</c:v>
                        </c:pt>
                        <c:pt idx="7">
                          <c:v>4.9616599999999997E-3</c:v>
                        </c:pt>
                        <c:pt idx="8">
                          <c:v>4.6954700000000002E-3</c:v>
                        </c:pt>
                        <c:pt idx="9">
                          <c:v>4.3720699999999996E-3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'all energy'!$F$31:$F$40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</c:v>
                        </c:pt>
                        <c:pt idx="1">
                          <c:v>5.9941399999999999E-2</c:v>
                        </c:pt>
                        <c:pt idx="2">
                          <c:v>2.8134900000000001E-2</c:v>
                        </c:pt>
                        <c:pt idx="3">
                          <c:v>1.30782E-2</c:v>
                        </c:pt>
                        <c:pt idx="4">
                          <c:v>8.1685400000000002E-3</c:v>
                        </c:pt>
                        <c:pt idx="5">
                          <c:v>6.4062900000000002E-3</c:v>
                        </c:pt>
                        <c:pt idx="6">
                          <c:v>5.3112699999999999E-3</c:v>
                        </c:pt>
                        <c:pt idx="7">
                          <c:v>4.9616599999999997E-3</c:v>
                        </c:pt>
                        <c:pt idx="8">
                          <c:v>4.6954700000000002E-3</c:v>
                        </c:pt>
                        <c:pt idx="9">
                          <c:v>4.3720699999999996E-3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energy'!$A$31:$A$40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10</c:v>
                      </c:pt>
                      <c:pt idx="1">
                        <c:v>20</c:v>
                      </c:pt>
                      <c:pt idx="2">
                        <c:v>30</c:v>
                      </c:pt>
                      <c:pt idx="3">
                        <c:v>40</c:v>
                      </c:pt>
                      <c:pt idx="4">
                        <c:v>50</c:v>
                      </c:pt>
                      <c:pt idx="5">
                        <c:v>60</c:v>
                      </c:pt>
                      <c:pt idx="6">
                        <c:v>70</c:v>
                      </c:pt>
                      <c:pt idx="7">
                        <c:v>80</c:v>
                      </c:pt>
                      <c:pt idx="8">
                        <c:v>90</c:v>
                      </c:pt>
                      <c:pt idx="9">
                        <c:v>100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energy'!$E$31:$E$40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0</c:v>
                      </c:pt>
                      <c:pt idx="1">
                        <c:v>9.0134800000000001E-2</c:v>
                      </c:pt>
                      <c:pt idx="2">
                        <c:v>0.35737400000000002</c:v>
                      </c:pt>
                      <c:pt idx="3">
                        <c:v>0.38599699999999998</c:v>
                      </c:pt>
                      <c:pt idx="4">
                        <c:v>0.393735</c:v>
                      </c:pt>
                      <c:pt idx="5">
                        <c:v>0.40330199999999999</c:v>
                      </c:pt>
                      <c:pt idx="6">
                        <c:v>0.39011200000000001</c:v>
                      </c:pt>
                      <c:pt idx="7">
                        <c:v>0.39093299999999997</c:v>
                      </c:pt>
                      <c:pt idx="8">
                        <c:v>0.39122200000000001</c:v>
                      </c:pt>
                      <c:pt idx="9">
                        <c:v>0.38089699999999999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3ADA-460B-8CAC-0BF0E8A82736}"/>
                  </c:ext>
                </c:extLst>
              </c15:ser>
            </c15:filteredScatterSeries>
            <c15:filteredScatterSeries>
              <c15:ser>
                <c:idx val="4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energy'!$B$41</c15:sqref>
                        </c15:formulaRef>
                      </c:ext>
                    </c:extLst>
                    <c:strCache>
                      <c:ptCount val="1"/>
                      <c:pt idx="0">
                        <c:v>1.6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'all energy'!$F$41:$F$50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</c:v>
                        </c:pt>
                        <c:pt idx="1">
                          <c:v>0.35956500000000002</c:v>
                        </c:pt>
                        <c:pt idx="2">
                          <c:v>4.4788700000000001E-2</c:v>
                        </c:pt>
                        <c:pt idx="3">
                          <c:v>3.13236E-2</c:v>
                        </c:pt>
                        <c:pt idx="4">
                          <c:v>1.12345E-2</c:v>
                        </c:pt>
                        <c:pt idx="5">
                          <c:v>8.5109999999999995E-3</c:v>
                        </c:pt>
                        <c:pt idx="6">
                          <c:v>5.9440200000000004E-3</c:v>
                        </c:pt>
                        <c:pt idx="7">
                          <c:v>5.1249599999999996E-3</c:v>
                        </c:pt>
                        <c:pt idx="8">
                          <c:v>4.6958700000000004E-3</c:v>
                        </c:pt>
                        <c:pt idx="9">
                          <c:v>4.3001799999999998E-3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'all energy'!$F$41:$F$50</c15:sqref>
                          </c15:formulaRef>
                        </c:ext>
                      </c:extLst>
                      <c:numCache>
                        <c:formatCode>General</c:formatCode>
                        <c:ptCount val="10"/>
                        <c:pt idx="0">
                          <c:v>0</c:v>
                        </c:pt>
                        <c:pt idx="1">
                          <c:v>0.35956500000000002</c:v>
                        </c:pt>
                        <c:pt idx="2">
                          <c:v>4.4788700000000001E-2</c:v>
                        </c:pt>
                        <c:pt idx="3">
                          <c:v>3.13236E-2</c:v>
                        </c:pt>
                        <c:pt idx="4">
                          <c:v>1.12345E-2</c:v>
                        </c:pt>
                        <c:pt idx="5">
                          <c:v>8.5109999999999995E-3</c:v>
                        </c:pt>
                        <c:pt idx="6">
                          <c:v>5.9440200000000004E-3</c:v>
                        </c:pt>
                        <c:pt idx="7">
                          <c:v>5.1249599999999996E-3</c:v>
                        </c:pt>
                        <c:pt idx="8">
                          <c:v>4.6958700000000004E-3</c:v>
                        </c:pt>
                        <c:pt idx="9">
                          <c:v>4.3001799999999998E-3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energy'!$A$41:$A$50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10</c:v>
                      </c:pt>
                      <c:pt idx="1">
                        <c:v>20</c:v>
                      </c:pt>
                      <c:pt idx="2">
                        <c:v>30</c:v>
                      </c:pt>
                      <c:pt idx="3">
                        <c:v>40</c:v>
                      </c:pt>
                      <c:pt idx="4">
                        <c:v>50</c:v>
                      </c:pt>
                      <c:pt idx="5">
                        <c:v>60</c:v>
                      </c:pt>
                      <c:pt idx="6">
                        <c:v>70</c:v>
                      </c:pt>
                      <c:pt idx="7">
                        <c:v>80</c:v>
                      </c:pt>
                      <c:pt idx="8">
                        <c:v>90</c:v>
                      </c:pt>
                      <c:pt idx="9">
                        <c:v>100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'all energy'!$E$41:$E$50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0</c:v>
                      </c:pt>
                      <c:pt idx="2">
                        <c:v>0.11085100000000001</c:v>
                      </c:pt>
                      <c:pt idx="3">
                        <c:v>0.30867800000000001</c:v>
                      </c:pt>
                      <c:pt idx="4">
                        <c:v>0.36109000000000002</c:v>
                      </c:pt>
                      <c:pt idx="5">
                        <c:v>0.362508</c:v>
                      </c:pt>
                      <c:pt idx="6">
                        <c:v>0.36908099999999999</c:v>
                      </c:pt>
                      <c:pt idx="7">
                        <c:v>0.36845099999999997</c:v>
                      </c:pt>
                      <c:pt idx="8">
                        <c:v>0.37459399999999998</c:v>
                      </c:pt>
                      <c:pt idx="9">
                        <c:v>0.370091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3ADA-460B-8CAC-0BF0E8A82736}"/>
                  </c:ext>
                </c:extLst>
              </c15:ser>
            </c15:filteredScatterSeries>
          </c:ext>
        </c:extLst>
      </c:scatterChart>
      <c:valAx>
        <c:axId val="645105264"/>
        <c:scaling>
          <c:orientation val="minMax"/>
          <c:max val="1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Energy [keV]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45105656"/>
        <c:crosses val="autoZero"/>
        <c:crossBetween val="midCat"/>
        <c:majorUnit val="20"/>
      </c:valAx>
      <c:valAx>
        <c:axId val="645105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1 sigma [rad]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45105264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325634285651571"/>
          <c:y val="0.11292506784993502"/>
          <c:w val="0.77108146736541205"/>
          <c:h val="0.79977715378295278"/>
        </c:manualLayout>
      </c:layout>
      <c:bar3DChart>
        <c:barDir val="col"/>
        <c:grouping val="standard"/>
        <c:varyColors val="0"/>
        <c:ser>
          <c:idx val="0"/>
          <c:order val="0"/>
          <c:tx>
            <c:v>-2016</c:v>
          </c:tx>
          <c:spPr>
            <a:gradFill rotWithShape="1">
              <a:gsLst>
                <a:gs pos="0">
                  <a:schemeClr val="accent2">
                    <a:tint val="50000"/>
                    <a:satMod val="300000"/>
                  </a:schemeClr>
                </a:gs>
                <a:gs pos="35000">
                  <a:schemeClr val="accent2">
                    <a:tint val="37000"/>
                    <a:satMod val="300000"/>
                  </a:schemeClr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accent2">
                  <a:shade val="95000"/>
                  <a:satMod val="105000"/>
                </a:schemeClr>
              </a:contourClr>
            </a:sp3d>
          </c:spPr>
          <c:invertIfNegative val="0"/>
          <c:val>
            <c:numRef>
              <c:f>Sheet1!$C$8</c:f>
              <c:numCache>
                <c:formatCode>General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56-45C8-8BA6-BE451AEB12D2}"/>
            </c:ext>
          </c:extLst>
        </c:ser>
        <c:ser>
          <c:idx val="1"/>
          <c:order val="1"/>
          <c:tx>
            <c:v>2017-</c:v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accent1">
                  <a:shade val="95000"/>
                  <a:satMod val="105000"/>
                </a:schemeClr>
              </a:contourClr>
            </a:sp3d>
          </c:spPr>
          <c:invertIfNegative val="0"/>
          <c:val>
            <c:numRef>
              <c:f>Sheet1!$C$9</c:f>
              <c:numCache>
                <c:formatCode>General</c:formatCode>
                <c:ptCount val="1"/>
                <c:pt idx="0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856-45C8-8BA6-BE451AEB12D2}"/>
            </c:ext>
          </c:extLst>
        </c:ser>
        <c:ser>
          <c:idx val="2"/>
          <c:order val="2"/>
          <c:tx>
            <c:v>2018-</c:v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accent1">
                  <a:shade val="95000"/>
                  <a:satMod val="105000"/>
                </a:schemeClr>
              </a:contourClr>
            </a:sp3d>
          </c:spPr>
          <c:invertIfNegative val="0"/>
          <c:val>
            <c:numRef>
              <c:f>Sheet1!$C$10</c:f>
              <c:numCache>
                <c:formatCode>General</c:formatCode>
                <c:ptCount val="1"/>
                <c:pt idx="0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856-45C8-8BA6-BE451AEB12D2}"/>
            </c:ext>
          </c:extLst>
        </c:ser>
        <c:ser>
          <c:idx val="3"/>
          <c:order val="3"/>
          <c:tx>
            <c:v>2019 -</c:v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accent1">
                  <a:shade val="95000"/>
                  <a:satMod val="105000"/>
                </a:schemeClr>
              </a:contourClr>
            </a:sp3d>
          </c:spPr>
          <c:invertIfNegative val="0"/>
          <c:val>
            <c:numRef>
              <c:f>Sheet1!$C$11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856-45C8-8BA6-BE451AEB12D2}"/>
            </c:ext>
          </c:extLst>
        </c:ser>
        <c:ser>
          <c:idx val="4"/>
          <c:order val="4"/>
          <c:tx>
            <c:v>2020- </c:v>
          </c:tx>
          <c:spPr>
            <a:gradFill rotWithShape="1">
              <a:gsLst>
                <a:gs pos="0">
                  <a:schemeClr val="accent3">
                    <a:tint val="50000"/>
                    <a:satMod val="300000"/>
                  </a:schemeClr>
                </a:gs>
                <a:gs pos="35000">
                  <a:schemeClr val="accent3">
                    <a:tint val="37000"/>
                    <a:satMod val="300000"/>
                  </a:schemeClr>
                </a:gs>
                <a:gs pos="100000">
                  <a:schemeClr val="accent3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accent3">
                  <a:shade val="95000"/>
                  <a:satMod val="105000"/>
                </a:schemeClr>
              </a:contourClr>
            </a:sp3d>
          </c:spPr>
          <c:invertIfNegative val="0"/>
          <c:val>
            <c:numRef>
              <c:f>Sheet1!$C$12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856-45C8-8BA6-BE451AEB12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8452664"/>
        <c:axId val="348451880"/>
        <c:axId val="364090976"/>
      </c:bar3DChart>
      <c:catAx>
        <c:axId val="3484526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8451880"/>
        <c:crosses val="autoZero"/>
        <c:auto val="1"/>
        <c:lblAlgn val="ctr"/>
        <c:lblOffset val="100"/>
        <c:noMultiLvlLbl val="0"/>
      </c:catAx>
      <c:valAx>
        <c:axId val="348451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cap="none" baseline="0" dirty="0"/>
                  <a:t>Scanning speed [kg/year/1system]</a:t>
                </a:r>
                <a:endParaRPr lang="ja-JP" cap="none" baseline="0" dirty="0"/>
              </a:p>
            </c:rich>
          </c:tx>
          <c:layout>
            <c:manualLayout>
              <c:xMode val="edge"/>
              <c:yMode val="edge"/>
              <c:x val="5.83735822415049E-2"/>
              <c:y val="0.24226305993857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8452664"/>
        <c:crosses val="autoZero"/>
        <c:crossBetween val="between"/>
      </c:valAx>
      <c:serAx>
        <c:axId val="364090976"/>
        <c:scaling>
          <c:orientation val="minMax"/>
        </c:scaling>
        <c:delete val="1"/>
        <c:axPos val="b"/>
        <c:majorTickMark val="none"/>
        <c:minorTickMark val="none"/>
        <c:tickLblPos val="nextTo"/>
        <c:crossAx val="348451880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1173C-8263-4087-B951-1D720FBE8BB5}" type="datetimeFigureOut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F056F-7840-4C61-97E2-EFE710C6AB4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6765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9294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SRIM and crystal size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9561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90812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3614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30261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70983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21646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226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19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46080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78617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21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0854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There is several talks of dark matter search in the conference.</a:t>
            </a:r>
          </a:p>
          <a:p>
            <a:r>
              <a:rPr kumimoji="1" lang="en-US" altLang="ja-JP" dirty="0"/>
              <a:t>One is …</a:t>
            </a:r>
          </a:p>
          <a:p>
            <a:r>
              <a:rPr kumimoji="1" lang="en-US" altLang="ja-JP" dirty="0"/>
              <a:t>Our target is the direct detection of nuclear recoil…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WIMP is thought that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09185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62004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5955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CRESST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8069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6077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5096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4122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8646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9563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5205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gradFill rotWithShape="1">
            <a:gsLst>
              <a:gs pos="0">
                <a:srgbClr val="4D4D4D"/>
              </a:gs>
              <a:gs pos="100000">
                <a:srgbClr val="4D4D4D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6453188"/>
            <a:ext cx="9144000" cy="431800"/>
          </a:xfrm>
          <a:prstGeom prst="rect">
            <a:avLst/>
          </a:prstGeom>
          <a:gradFill rotWithShape="1">
            <a:gsLst>
              <a:gs pos="0">
                <a:srgbClr val="4D4D4D"/>
              </a:gs>
              <a:gs pos="100000">
                <a:srgbClr val="4D4D4D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836613"/>
            <a:ext cx="9144000" cy="5616575"/>
          </a:xfrm>
          <a:prstGeom prst="rect">
            <a:avLst/>
          </a:prstGeom>
          <a:gradFill rotWithShape="1">
            <a:gsLst>
              <a:gs pos="0">
                <a:srgbClr val="4D4D4D">
                  <a:gamma/>
                  <a:shade val="46275"/>
                  <a:invGamma/>
                </a:srgbClr>
              </a:gs>
              <a:gs pos="100000">
                <a:srgbClr val="4D4D4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3085" name="Rectangle 13" descr="5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5">
            <a:fgClr>
              <a:srgbClr val="003366">
                <a:alpha val="10001"/>
              </a:srgbClr>
            </a:fgClr>
            <a:bgClr>
              <a:schemeClr val="bg1">
                <a:alpha val="10001"/>
              </a:schemeClr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 sz="20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298575"/>
          </a:xfrm>
        </p:spPr>
        <p:txBody>
          <a:bodyPr/>
          <a:lstStyle>
            <a:lvl1pPr algn="ctr">
              <a:defRPr sz="4000" b="0"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73463"/>
            <a:ext cx="6400800" cy="695325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505200" y="5373688"/>
            <a:ext cx="2133600" cy="476250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fld id="{CD378F1D-63B5-4DB4-9872-C5FD266A5440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4797425"/>
            <a:ext cx="2895600" cy="47625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5992218"/>
      </p:ext>
    </p:extLst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63008A-2557-4DED-BEB5-C2DEED4812F0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19959442"/>
      </p:ext>
    </p:extLst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3B9BB5-D1A2-4A12-9B11-7F7E2CB117A7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7845875"/>
      </p:ext>
    </p:extLst>
  </p:cSld>
  <p:clrMapOvr>
    <a:masterClrMapping/>
  </p:clrMapOvr>
  <p:transition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BADCC8-422C-4102-904F-0A0429DF0A99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1663964"/>
      </p:ext>
    </p:extLst>
  </p:cSld>
  <p:clrMapOvr>
    <a:masterClrMapping/>
  </p:clrMapOvr>
  <p:transition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15113" y="-26988"/>
            <a:ext cx="2071687" cy="615315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95288" y="-26988"/>
            <a:ext cx="6067425" cy="61531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7DAD39-0021-4302-86F9-D0F58DE2F0CD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5449481"/>
      </p:ext>
    </p:extLst>
  </p:cSld>
  <p:clrMapOvr>
    <a:masterClrMapping/>
  </p:clrMapOvr>
  <p:transition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10F5FF-C7FE-4792-B307-177C1C7C81B2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107E-7E08-4B33-9C3E-A2D9D8A29647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9828314"/>
      </p:ext>
    </p:extLst>
  </p:cSld>
  <p:clrMapOvr>
    <a:masterClrMapping/>
  </p:clrMapOvr>
  <p:transition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4CCEE6-0866-4307-A7B1-72B02DF5342B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7" name="フッター プレースホルダ 4">
            <a:extLst>
              <a:ext uri="{FF2B5EF4-FFF2-40B4-BE49-F238E27FC236}">
                <a16:creationId xmlns:a16="http://schemas.microsoft.com/office/drawing/2014/main" id="{AC4BE4BD-6ED6-4499-B318-C3F986B3E3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8247132"/>
      </p:ext>
    </p:extLst>
  </p:cSld>
  <p:clrMapOvr>
    <a:masterClrMapping/>
  </p:clrMapOvr>
  <p:transition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538AF6-94E3-4ED5-A2D4-A224390813F4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E3787B-8FB0-4016-BAB1-37C7AA955E2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4113619"/>
      </p:ext>
    </p:extLst>
  </p:cSld>
  <p:clrMapOvr>
    <a:masterClrMapping/>
  </p:clrMapOvr>
  <p:transition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3A60D7-07D9-4016-84CC-DE7C715E23E7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901630-17AC-41E8-AF4B-07B4A088F12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87619457"/>
      </p:ext>
    </p:extLst>
  </p:cSld>
  <p:clrMapOvr>
    <a:masterClrMapping/>
  </p:clrMapOvr>
  <p:transition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A4CD37-6449-49E9-B825-6F3AB27CD568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BE0A-F9D8-4CCE-9C07-A7D172FF0B53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0809593"/>
      </p:ext>
    </p:extLst>
  </p:cSld>
  <p:clrMapOvr>
    <a:masterClrMapping/>
  </p:clrMapOvr>
  <p:transition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8E5E7-6743-4C9C-881B-16635B75CDBA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8BB3F-1D4A-4992-B3B6-74E33F89C56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6323053"/>
      </p:ext>
    </p:extLst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E2AE41-3FB7-4F95-805B-082C341F780F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2748848"/>
      </p:ext>
    </p:extLst>
  </p:cSld>
  <p:clrMapOvr>
    <a:masterClrMapping/>
  </p:clrMapOvr>
  <p:transition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D8E3C7-D329-4946-9B6D-8C789B916CA0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37D98-222F-48D9-BEED-DAC1D4CB61C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1778748"/>
      </p:ext>
    </p:extLst>
  </p:cSld>
  <p:clrMapOvr>
    <a:masterClrMapping/>
  </p:clrMapOvr>
  <p:transition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EACDB2-EC54-40D8-ACDE-43A075F08C58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37F30-F15C-449F-B5FA-F7593F0BB97C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8596175"/>
      </p:ext>
    </p:extLst>
  </p:cSld>
  <p:clrMapOvr>
    <a:masterClrMapping/>
  </p:clrMapOvr>
  <p:transition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dirty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A2CF88-97C0-4489-AE91-13759BE20107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ED71D-39C9-4136-A194-1FBE2256A6B4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2263448"/>
      </p:ext>
    </p:extLst>
  </p:cSld>
  <p:clrMapOvr>
    <a:masterClrMapping/>
  </p:clrMapOvr>
  <p:transition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A09DA7-DDFC-48B7-8712-150CDA5B95AD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A38CB1-6C4A-4194-A0EE-9FFC916032B1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147441"/>
      </p:ext>
    </p:extLst>
  </p:cSld>
  <p:clrMapOvr>
    <a:masterClrMapping/>
  </p:clrMapOvr>
  <p:transition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E41ACE-C511-48F0-86CA-052EC8A16CE5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B684FB-4717-483E-A2BC-06144E02E4C4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2921899"/>
      </p:ext>
    </p:extLst>
  </p:cSld>
  <p:clrMapOvr>
    <a:masterClrMapping/>
  </p:clrMapOvr>
  <p:transition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84168" y="908720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F51947-876A-46B0-B97B-48B793B92964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0" name="コンテンツ プレースホルダ 3"/>
          <p:cNvSpPr>
            <a:spLocks noGrp="1"/>
          </p:cNvSpPr>
          <p:nvPr>
            <p:ph sz="half" idx="15"/>
          </p:nvPr>
        </p:nvSpPr>
        <p:spPr>
          <a:xfrm>
            <a:off x="3131840" y="908720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2" name="コンテンツ プレースホルダ 2"/>
          <p:cNvSpPr>
            <a:spLocks noGrp="1"/>
          </p:cNvSpPr>
          <p:nvPr>
            <p:ph sz="half" idx="16"/>
          </p:nvPr>
        </p:nvSpPr>
        <p:spPr>
          <a:xfrm>
            <a:off x="179512" y="3717032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3" name="コンテンツ プレースホルダ 3"/>
          <p:cNvSpPr>
            <a:spLocks noGrp="1"/>
          </p:cNvSpPr>
          <p:nvPr>
            <p:ph sz="half" idx="17"/>
          </p:nvPr>
        </p:nvSpPr>
        <p:spPr>
          <a:xfrm>
            <a:off x="6084168" y="3717032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4" name="コンテンツ プレースホルダ 3"/>
          <p:cNvSpPr>
            <a:spLocks noGrp="1"/>
          </p:cNvSpPr>
          <p:nvPr>
            <p:ph sz="half" idx="18"/>
          </p:nvPr>
        </p:nvSpPr>
        <p:spPr>
          <a:xfrm>
            <a:off x="3131840" y="3717032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9289893"/>
      </p:ext>
    </p:extLst>
  </p:cSld>
  <p:clrMapOvr>
    <a:masterClrMapping/>
  </p:clrMapOvr>
  <p:transition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754" y="112474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304B-5700-4D71-BE2D-80EFDE9B7893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4343151"/>
      </p:ext>
    </p:extLst>
  </p:cSld>
  <p:clrMapOvr>
    <a:masterClrMapping/>
  </p:clrMapOvr>
  <p:transition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0DA47-9798-4A85-B9B8-875EEC23E55E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7428101"/>
      </p:ext>
    </p:extLst>
  </p:cSld>
  <p:clrMapOvr>
    <a:masterClrMapping/>
  </p:clrMapOvr>
  <p:transition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E207E-43E1-4157-8F30-54FF63CD12E0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1280440"/>
      </p:ext>
    </p:extLst>
  </p:cSld>
  <p:clrMapOvr>
    <a:masterClrMapping/>
  </p:clrMapOvr>
  <p:transition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66DA-5C91-495E-B643-345C23B74FE4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9981671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1362075"/>
          </a:xfrm>
        </p:spPr>
        <p:txBody>
          <a:bodyPr anchor="t"/>
          <a:lstStyle>
            <a:lvl1pPr algn="ctr">
              <a:defRPr sz="3200" b="1" cap="all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 algn="ctr">
              <a:buNone/>
              <a:defRPr sz="4000" b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6DE7AB-8B5A-4169-A72F-1B8BB321C24B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3110339"/>
      </p:ext>
    </p:extLst>
  </p:cSld>
  <p:clrMapOvr>
    <a:masterClrMapping/>
  </p:clrMapOvr>
  <p:transition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CB194-C0FE-40CE-8C04-9DA95408B39C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6316617"/>
      </p:ext>
    </p:extLst>
  </p:cSld>
  <p:clrMapOvr>
    <a:masterClrMapping/>
  </p:clrMapOvr>
  <p:transition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9D80-896B-42FF-963D-57C99DEE92AE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5997938"/>
      </p:ext>
    </p:extLst>
  </p:cSld>
  <p:clrMapOvr>
    <a:masterClrMapping/>
  </p:clrMapOvr>
  <p:transition>
    <p:push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0904-A2FA-4037-8F7A-9EDE7A6CA3CE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6901431"/>
      </p:ext>
    </p:extLst>
  </p:cSld>
  <p:clrMapOvr>
    <a:masterClrMapping/>
  </p:clrMapOvr>
  <p:transition>
    <p:push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E577-2CAC-4172-AD1B-145D4F48EF24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2770566"/>
      </p:ext>
    </p:extLst>
  </p:cSld>
  <p:clrMapOvr>
    <a:masterClrMapping/>
  </p:clrMapOvr>
  <p:transition>
    <p:push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3D390-9CF0-4B67-9FAF-1468CB7605D8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5498869"/>
      </p:ext>
    </p:extLst>
  </p:cSld>
  <p:clrMapOvr>
    <a:masterClrMapping/>
  </p:clrMapOvr>
  <p:transition>
    <p:push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46F85-DAA0-491D-BBF9-E195473C16CD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4414097"/>
      </p:ext>
    </p:extLst>
  </p:cSld>
  <p:clrMapOvr>
    <a:masterClrMapping/>
  </p:clrMapOvr>
  <p:transition>
    <p:push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46DA-0A49-4CF3-9CAF-004004B84376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9654606"/>
      </p:ext>
    </p:extLst>
  </p:cSld>
  <p:clrMapOvr>
    <a:masterClrMapping/>
  </p:clrMapOvr>
  <p:transition>
    <p:push dir="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4008" y="908720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57DD36-A539-40B8-8057-870319BD2847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コンテンツ プレースホルダ 2"/>
          <p:cNvSpPr>
            <a:spLocks noGrp="1"/>
          </p:cNvSpPr>
          <p:nvPr>
            <p:ph sz="half" idx="13"/>
          </p:nvPr>
        </p:nvSpPr>
        <p:spPr>
          <a:xfrm>
            <a:off x="179512" y="3789039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9" name="コンテンツ プレースホルダ 3"/>
          <p:cNvSpPr>
            <a:spLocks noGrp="1"/>
          </p:cNvSpPr>
          <p:nvPr>
            <p:ph sz="half" idx="14"/>
          </p:nvPr>
        </p:nvSpPr>
        <p:spPr>
          <a:xfrm>
            <a:off x="4644008" y="3789039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58447640"/>
      </p:ext>
    </p:extLst>
  </p:cSld>
  <p:clrMapOvr>
    <a:masterClrMapping/>
  </p:clrMapOvr>
  <p:transition>
    <p:push dir="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84168" y="908720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5CFABB-0A83-479E-A936-58B00A3C04A2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0" name="コンテンツ プレースホルダ 3"/>
          <p:cNvSpPr>
            <a:spLocks noGrp="1"/>
          </p:cNvSpPr>
          <p:nvPr>
            <p:ph sz="half" idx="15"/>
          </p:nvPr>
        </p:nvSpPr>
        <p:spPr>
          <a:xfrm>
            <a:off x="3131840" y="908720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2" name="コンテンツ プレースホルダ 2"/>
          <p:cNvSpPr>
            <a:spLocks noGrp="1"/>
          </p:cNvSpPr>
          <p:nvPr>
            <p:ph sz="half" idx="16"/>
          </p:nvPr>
        </p:nvSpPr>
        <p:spPr>
          <a:xfrm>
            <a:off x="179512" y="3717032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3" name="コンテンツ プレースホルダ 3"/>
          <p:cNvSpPr>
            <a:spLocks noGrp="1"/>
          </p:cNvSpPr>
          <p:nvPr>
            <p:ph sz="half" idx="17"/>
          </p:nvPr>
        </p:nvSpPr>
        <p:spPr>
          <a:xfrm>
            <a:off x="6084168" y="3717032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4" name="コンテンツ プレースホルダ 3"/>
          <p:cNvSpPr>
            <a:spLocks noGrp="1"/>
          </p:cNvSpPr>
          <p:nvPr>
            <p:ph sz="half" idx="18"/>
          </p:nvPr>
        </p:nvSpPr>
        <p:spPr>
          <a:xfrm>
            <a:off x="3131840" y="3717032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6753244"/>
      </p:ext>
    </p:extLst>
  </p:cSld>
  <p:clrMapOvr>
    <a:masterClrMapping/>
  </p:clrMapOvr>
  <p:transition>
    <p:push dir="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1CE8-5C1D-45A9-BF14-7CB87FE333DF}" type="datetime1">
              <a:rPr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>
                <a:solidFill>
                  <a:prstClr val="white"/>
                </a:solidFill>
              </a:rPr>
              <a:t>T. Asada      ICNFP2017 </a:t>
            </a:r>
          </a:p>
        </p:txBody>
      </p:sp>
    </p:spTree>
    <p:extLst>
      <p:ext uri="{BB962C8B-B14F-4D97-AF65-F5344CB8AC3E}">
        <p14:creationId xmlns:p14="http://schemas.microsoft.com/office/powerpoint/2010/main" val="614882502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 noChangeAspect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 noChangeAspect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7A6C86-CC35-4BE8-9B4F-5FB3D9B81FC6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1977605"/>
      </p:ext>
    </p:extLst>
  </p:cSld>
  <p:clrMapOvr>
    <a:masterClrMapping/>
  </p:clrMapOvr>
  <p:transition>
    <p:push dir="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FF38-90A0-46D8-8A8A-D364101F1676}" type="datetime1">
              <a:rPr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prstClr val="white"/>
                </a:solidFill>
              </a:rPr>
              <a:t>T. Asada      ICNFP2017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863450"/>
      </p:ext>
    </p:extLst>
  </p:cSld>
  <p:clrMapOvr>
    <a:masterClrMapping/>
  </p:clrMapOvr>
  <p:transition>
    <p:push dir="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FD8E-3189-4AE7-BDDF-E2C1AF4E4B06}" type="datetime1">
              <a:rPr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prstClr val="white"/>
                </a:solidFill>
              </a:rPr>
              <a:t>T. Asada      ICNFP2017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01888"/>
      </p:ext>
    </p:extLst>
  </p:cSld>
  <p:clrMapOvr>
    <a:masterClrMapping/>
  </p:clrMapOvr>
  <p:transition>
    <p:push dir="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FD-7661-46C4-8C3D-2082DA15E5F8}" type="datetime1">
              <a:rPr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prstClr val="white"/>
                </a:solidFill>
              </a:rPr>
              <a:t>T. Asada      ICNFP2017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49709"/>
      </p:ext>
    </p:extLst>
  </p:cSld>
  <p:clrMapOvr>
    <a:masterClrMapping/>
  </p:clrMapOvr>
  <p:transition>
    <p:push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DA3-8103-4B2C-A9D1-7E44CE8E4F5B}" type="datetime1">
              <a:rPr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prstClr val="white"/>
                </a:solidFill>
              </a:rPr>
              <a:t>T. Asada      ICNFP2017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378253"/>
      </p:ext>
    </p:extLst>
  </p:cSld>
  <p:clrMapOvr>
    <a:masterClrMapping/>
  </p:clrMapOvr>
  <p:transition>
    <p:push dir="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355D-939C-4C88-B8D2-967619CF8B09}" type="datetime1">
              <a:rPr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prstClr val="white"/>
                </a:solidFill>
              </a:rPr>
              <a:t>T. Asada      ICNFP2017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582501"/>
      </p:ext>
    </p:extLst>
  </p:cSld>
  <p:clrMapOvr>
    <a:masterClrMapping/>
  </p:clrMapOvr>
  <p:transition>
    <p:push dir="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8EA5-43D4-4418-9CEF-6CC5B21E4313}" type="datetime1">
              <a:rPr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prstClr val="white"/>
                </a:solidFill>
              </a:rPr>
              <a:t>T. Asada      ICNFP2017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856253"/>
      </p:ext>
    </p:extLst>
  </p:cSld>
  <p:clrMapOvr>
    <a:masterClrMapping/>
  </p:clrMapOvr>
  <p:transition>
    <p:push dir="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535D-F77F-4F36-B6C5-7BF7C0BAD12F}" type="datetime1">
              <a:rPr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prstClr val="white"/>
                </a:solidFill>
              </a:rPr>
              <a:t>T. Asada      ICNFP2017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203465"/>
      </p:ext>
    </p:extLst>
  </p:cSld>
  <p:clrMapOvr>
    <a:masterClrMapping/>
  </p:clrMapOvr>
  <p:transition>
    <p:push dir="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8E973-516D-46B8-8B9F-4ED52607B41B}" type="datetime1">
              <a:rPr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prstClr val="white"/>
                </a:solidFill>
              </a:rPr>
              <a:t>T. Asada      ICNFP2017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486544"/>
      </p:ext>
    </p:extLst>
  </p:cSld>
  <p:clrMapOvr>
    <a:masterClrMapping/>
  </p:clrMapOvr>
  <p:transition>
    <p:push dir="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9CE-BF9B-4FEE-A555-4690AECA644E}" type="datetime1">
              <a:rPr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prstClr val="white"/>
                </a:solidFill>
              </a:rPr>
              <a:t>T. Asada      ICNFP2017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23154"/>
      </p:ext>
    </p:extLst>
  </p:cSld>
  <p:clrMapOvr>
    <a:masterClrMapping/>
  </p:clrMapOvr>
  <p:transition>
    <p:push dir="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28A75-EC8E-4ECA-B56B-CD916BD2EA8A}" type="datetime1">
              <a:rPr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prstClr val="white"/>
                </a:solidFill>
              </a:rPr>
              <a:t>T. Asada      ICNFP2017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353728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4008" y="908720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6CA7A9-F4E4-4134-9DD2-5F35F8E689C1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コンテンツ プレースホルダ 2"/>
          <p:cNvSpPr>
            <a:spLocks noGrp="1"/>
          </p:cNvSpPr>
          <p:nvPr>
            <p:ph sz="half" idx="13"/>
          </p:nvPr>
        </p:nvSpPr>
        <p:spPr>
          <a:xfrm>
            <a:off x="179512" y="3789039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9" name="コンテンツ プレースホルダ 3"/>
          <p:cNvSpPr>
            <a:spLocks noGrp="1"/>
          </p:cNvSpPr>
          <p:nvPr>
            <p:ph sz="half" idx="14"/>
          </p:nvPr>
        </p:nvSpPr>
        <p:spPr>
          <a:xfrm>
            <a:off x="4644008" y="3789039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80801406"/>
      </p:ext>
    </p:extLst>
  </p:cSld>
  <p:clrMapOvr>
    <a:masterClrMapping/>
  </p:clrMapOvr>
  <p:transition>
    <p:push dir="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7388" r="17603"/>
          <a:stretch>
            <a:fillRect/>
          </a:stretch>
        </p:blipFill>
        <p:spPr bwMode="auto">
          <a:xfrm>
            <a:off x="0" y="0"/>
            <a:ext cx="9144000" cy="685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254681" cy="865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298575"/>
          </a:xfrm>
        </p:spPr>
        <p:txBody>
          <a:bodyPr/>
          <a:lstStyle>
            <a:lvl1pPr algn="ctr">
              <a:defRPr sz="4000" b="1"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73463"/>
            <a:ext cx="6400800" cy="695325"/>
          </a:xfrm>
        </p:spPr>
        <p:txBody>
          <a:bodyPr/>
          <a:lstStyle>
            <a:lvl1pPr marL="0" indent="0" algn="ctr">
              <a:buFontTx/>
              <a:buNone/>
              <a:defRPr sz="32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505200" y="5373688"/>
            <a:ext cx="2133600" cy="476250"/>
          </a:xfrm>
        </p:spPr>
        <p:txBody>
          <a:bodyPr/>
          <a:lstStyle>
            <a:lvl1pPr algn="ctr">
              <a:defRPr sz="20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fld id="{A4246476-05A7-4512-9F1A-E3927D75CEEB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4797425"/>
            <a:ext cx="2895600" cy="47625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6597352"/>
            <a:ext cx="9254681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0094815"/>
      </p:ext>
    </p:extLst>
  </p:cSld>
  <p:clrMapOvr>
    <a:masterClrMapping/>
  </p:clrMapOvr>
  <p:transition>
    <p:push dir="u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3903E-225E-4CFB-9517-D6765098F396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1249637"/>
      </p:ext>
    </p:extLst>
  </p:cSld>
  <p:clrMapOvr>
    <a:masterClrMapping/>
  </p:clrMapOvr>
  <p:transition>
    <p:push dir="u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1362075"/>
          </a:xfrm>
        </p:spPr>
        <p:txBody>
          <a:bodyPr anchor="t"/>
          <a:lstStyle>
            <a:lvl1pPr algn="ctr">
              <a:defRPr sz="3200" b="1" cap="all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 algn="ctr">
              <a:buNone/>
              <a:defRPr sz="4000" b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43C32-74E4-493E-B4A3-77C70A01FB95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3787B-8FB0-4016-BAB1-37C7AA955E2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8621027"/>
      </p:ext>
    </p:extLst>
  </p:cSld>
  <p:clrMapOvr>
    <a:masterClrMapping/>
  </p:clrMapOvr>
  <p:transition>
    <p:push dir="u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 noChangeAspect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 noChangeAspect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27321-2244-4ED2-9C23-5DC1F7D5E7F6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01630-17AC-41E8-AF4B-07B4A088F12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8290224"/>
      </p:ext>
    </p:extLst>
  </p:cSld>
  <p:clrMapOvr>
    <a:masterClrMapping/>
  </p:clrMapOvr>
  <p:transition>
    <p:push dir="u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4008" y="908720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1A27-4966-459C-A13E-E3D98763829A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AF17D-A5C5-4A7A-AB1C-1D8BC32E4EA0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8" name="コンテンツ プレースホルダ 2"/>
          <p:cNvSpPr>
            <a:spLocks noGrp="1"/>
          </p:cNvSpPr>
          <p:nvPr>
            <p:ph sz="half" idx="13"/>
          </p:nvPr>
        </p:nvSpPr>
        <p:spPr>
          <a:xfrm>
            <a:off x="179512" y="3789039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9" name="コンテンツ プレースホルダ 3"/>
          <p:cNvSpPr>
            <a:spLocks noGrp="1"/>
          </p:cNvSpPr>
          <p:nvPr>
            <p:ph sz="half" idx="14"/>
          </p:nvPr>
        </p:nvSpPr>
        <p:spPr>
          <a:xfrm>
            <a:off x="4644008" y="3789039"/>
            <a:ext cx="4320480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103413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5496" y="908720"/>
            <a:ext cx="3024336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84168" y="908720"/>
            <a:ext cx="3024336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080E37-8CF1-47B5-B6D4-125A452B32AA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0" name="コンテンツ プレースホルダ 3"/>
          <p:cNvSpPr>
            <a:spLocks noGrp="1"/>
          </p:cNvSpPr>
          <p:nvPr>
            <p:ph sz="half" idx="15"/>
          </p:nvPr>
        </p:nvSpPr>
        <p:spPr>
          <a:xfrm>
            <a:off x="3059832" y="908720"/>
            <a:ext cx="3024336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2" name="コンテンツ プレースホルダ 2"/>
          <p:cNvSpPr>
            <a:spLocks noGrp="1"/>
          </p:cNvSpPr>
          <p:nvPr>
            <p:ph sz="half" idx="16"/>
          </p:nvPr>
        </p:nvSpPr>
        <p:spPr>
          <a:xfrm>
            <a:off x="35496" y="3717032"/>
            <a:ext cx="3024336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3" name="コンテンツ プレースホルダ 3"/>
          <p:cNvSpPr>
            <a:spLocks noGrp="1"/>
          </p:cNvSpPr>
          <p:nvPr>
            <p:ph sz="half" idx="17"/>
          </p:nvPr>
        </p:nvSpPr>
        <p:spPr>
          <a:xfrm>
            <a:off x="6084168" y="3717032"/>
            <a:ext cx="3024336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4" name="コンテンツ プレースホルダ 3"/>
          <p:cNvSpPr>
            <a:spLocks noGrp="1"/>
          </p:cNvSpPr>
          <p:nvPr>
            <p:ph sz="half" idx="18"/>
          </p:nvPr>
        </p:nvSpPr>
        <p:spPr>
          <a:xfrm>
            <a:off x="3059832" y="3717032"/>
            <a:ext cx="3024336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1543548"/>
      </p:ext>
    </p:extLst>
  </p:cSld>
  <p:clrMapOvr>
    <a:masterClrMapping/>
  </p:clrMapOvr>
  <p:transition>
    <p:push dir="u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2142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18539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2142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8539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ECC0F-1E95-47EB-B105-A5D77803801C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3BE0A-F9D8-4CCE-9C07-A7D172FF0B53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395288" y="-26988"/>
            <a:ext cx="8229600" cy="83661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7201975"/>
      </p:ext>
    </p:extLst>
  </p:cSld>
  <p:clrMapOvr>
    <a:masterClrMapping/>
  </p:clrMapOvr>
  <p:transition>
    <p:push dir="u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B27EC-1944-4F45-BDAB-66DEBD13B202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8BB3F-1D4A-4992-B3B6-74E33F89C56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06474735"/>
      </p:ext>
    </p:extLst>
  </p:cSld>
  <p:clrMapOvr>
    <a:masterClrMapping/>
  </p:clrMapOvr>
  <p:transition>
    <p:push dir="u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A250-5C5C-4DE5-B883-BE8D330A81FD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37D98-222F-48D9-BEED-DAC1D4CB61C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9176490"/>
      </p:ext>
    </p:extLst>
  </p:cSld>
  <p:clrMapOvr>
    <a:masterClrMapping/>
  </p:clrMapOvr>
  <p:transition>
    <p:push dir="u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8DDB0-6858-46D3-9C31-915F7D749A7D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37F30-F15C-449F-B5FA-F7593F0BB97C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9601354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84168" y="908720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630CD3-50AD-4E4D-88CE-E51B1ABB5D19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コンテンツ プレースホルダ 3"/>
          <p:cNvSpPr>
            <a:spLocks noGrp="1"/>
          </p:cNvSpPr>
          <p:nvPr>
            <p:ph sz="half" idx="15"/>
          </p:nvPr>
        </p:nvSpPr>
        <p:spPr>
          <a:xfrm>
            <a:off x="3131840" y="908720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2" name="コンテンツ プレースホルダ 2"/>
          <p:cNvSpPr>
            <a:spLocks noGrp="1"/>
          </p:cNvSpPr>
          <p:nvPr>
            <p:ph sz="half" idx="16"/>
          </p:nvPr>
        </p:nvSpPr>
        <p:spPr>
          <a:xfrm>
            <a:off x="179512" y="3717032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3" name="コンテンツ プレースホルダ 3"/>
          <p:cNvSpPr>
            <a:spLocks noGrp="1"/>
          </p:cNvSpPr>
          <p:nvPr>
            <p:ph sz="half" idx="17"/>
          </p:nvPr>
        </p:nvSpPr>
        <p:spPr>
          <a:xfrm>
            <a:off x="6084168" y="3717032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14" name="コンテンツ プレースホルダ 3"/>
          <p:cNvSpPr>
            <a:spLocks noGrp="1"/>
          </p:cNvSpPr>
          <p:nvPr>
            <p:ph sz="half" idx="18"/>
          </p:nvPr>
        </p:nvSpPr>
        <p:spPr>
          <a:xfrm>
            <a:off x="3131840" y="3717032"/>
            <a:ext cx="2808312" cy="2736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4399803"/>
      </p:ext>
    </p:extLst>
  </p:cSld>
  <p:clrMapOvr>
    <a:masterClrMapping/>
  </p:clrMapOvr>
  <p:transition>
    <p:push dir="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A8DFA-E94A-4643-9A80-73437FFD4167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ED71D-39C9-4136-A194-1FBE2256A6B4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7060672"/>
      </p:ext>
    </p:extLst>
  </p:cSld>
  <p:clrMapOvr>
    <a:masterClrMapping/>
  </p:clrMapOvr>
  <p:transition>
    <p:push dir="u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0D402-4FF2-4D8C-8032-FD757B57AF27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38CB1-6C4A-4194-A0EE-9FFC916032B1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4242219"/>
      </p:ext>
    </p:extLst>
  </p:cSld>
  <p:clrMapOvr>
    <a:masterClrMapping/>
  </p:clrMapOvr>
  <p:transition>
    <p:push dir="u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15113" y="-26988"/>
            <a:ext cx="2071687" cy="615315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95288" y="-26988"/>
            <a:ext cx="6067425" cy="61531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59D22-06B9-4756-BBA2-05FFAD9BAFAE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684FB-4717-483E-A2BC-06144E02E4C4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3355520"/>
      </p:ext>
    </p:extLst>
  </p:cSld>
  <p:clrMapOvr>
    <a:masterClrMapping/>
  </p:clrMapOvr>
  <p:transition>
    <p:push dir="u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E43BCF-857B-4692-94D4-CC3AF335ABA4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107E-7E08-4B33-9C3E-A2D9D8A29647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61592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5BD08B-3400-4947-A3C0-6EF20116D2D6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98085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0885A1-023F-4B6F-B739-CCBF9A287370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E3787B-8FB0-4016-BAB1-37C7AA955E2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42759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077E13-B7C4-4D53-9139-555E3756151E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901630-17AC-41E8-AF4B-07B4A088F12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97992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D5E948-4524-45C8-BF7F-01B5ECE579AF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BE0A-F9D8-4CCE-9C07-A7D172FF0B53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427918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65181A-8C6D-4670-8AC4-C3A23CA16988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8BB3F-1D4A-4992-B3B6-74E33F89C56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482223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CD8F19-3ED5-4B5B-B2B4-9F3D655BE091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37D98-222F-48D9-BEED-DAC1D4CB61C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28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2142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18539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2142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8539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18C07D-97D4-4B59-8873-AD9B54D8FD81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395288" y="-26988"/>
            <a:ext cx="8229600" cy="83661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5101287"/>
      </p:ext>
    </p:extLst>
  </p:cSld>
  <p:clrMapOvr>
    <a:masterClrMapping/>
  </p:clrMapOvr>
  <p:transition>
    <p:push dir="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4540CC-C0D5-4D8F-AD08-01C114D67DDD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37F30-F15C-449F-B5FA-F7593F0BB97C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393592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dirty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D77FF8-7ADF-4FE9-972B-3B984101B7B3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ED71D-39C9-4136-A194-1FBE2256A6B4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87030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A4FBFD-8368-44F0-B262-2AA51044B16C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A38CB1-6C4A-4194-A0EE-9FFC916032B1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72153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681395-CCD0-47F6-B527-A9ACCFC38F2D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B684FB-4717-483E-A2BC-06144E02E4C4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77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BBBCE5-B3DC-4E16-B0B1-599E836E62EC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6953069"/>
      </p:ext>
    </p:extLst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0AF71-1314-4196-9D0D-E2F23E67D8A2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9263332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23913"/>
            <a:ext cx="9144000" cy="144462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 baseline="0" dirty="0">
              <a:latin typeface="Times New Roman" pitchFamily="18" charset="0"/>
              <a:ea typeface="Meiryo UI" pitchFamily="50" charset="-128"/>
              <a:cs typeface="Times New Roman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gradFill rotWithShape="1">
            <a:gsLst>
              <a:gs pos="0">
                <a:srgbClr val="4D4D4D"/>
              </a:gs>
              <a:gs pos="100000">
                <a:srgbClr val="4D4D4D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 baseline="0" dirty="0">
              <a:latin typeface="Times New Roman" pitchFamily="18" charset="0"/>
              <a:ea typeface="Meiryo UI" pitchFamily="50" charset="-128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524625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>
                <a:latin typeface="Times New Roman" pitchFamily="18" charset="0"/>
                <a:ea typeface="Meiryo UI" pitchFamily="50" charset="-128"/>
                <a:cs typeface="Times New Roman" pitchFamily="18" charset="0"/>
              </a:defRPr>
            </a:lvl1pPr>
          </a:lstStyle>
          <a:p>
            <a:fld id="{5333DC67-1228-4239-BC6D-02AC7681D8EA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24625"/>
            <a:ext cx="2895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>
                <a:latin typeface="Times New Roman" pitchFamily="18" charset="0"/>
                <a:ea typeface="Meiryo UI" pitchFamily="50" charset="-128"/>
                <a:cs typeface="Times New Roman" pitchFamily="18" charset="0"/>
              </a:defRPr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0946" y="1664758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>
                <a:latin typeface="Times New Roman" pitchFamily="18" charset="0"/>
                <a:ea typeface="Meiryo UI" pitchFamily="50" charset="-128"/>
                <a:cs typeface="Times New Roman" pitchFamily="18" charset="0"/>
              </a:defRPr>
            </a:lvl1pPr>
          </a:lstStyle>
          <a:p>
            <a:fld id="{BB700390-B454-4841-8E72-ECF95D6215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36" name="Rectangle 12" descr="5%"/>
          <p:cNvSpPr>
            <a:spLocks noChangeArrowheads="1"/>
          </p:cNvSpPr>
          <p:nvPr/>
        </p:nvSpPr>
        <p:spPr bwMode="auto">
          <a:xfrm>
            <a:off x="0" y="-27384"/>
            <a:ext cx="9144000" cy="836613"/>
          </a:xfrm>
          <a:prstGeom prst="rect">
            <a:avLst/>
          </a:prstGeom>
          <a:pattFill prst="pct5">
            <a:fgClr>
              <a:srgbClr val="003366">
                <a:alpha val="10001"/>
              </a:srgbClr>
            </a:fgClr>
            <a:bgClr>
              <a:schemeClr val="bg1">
                <a:alpha val="10001"/>
              </a:schemeClr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en-US" baseline="0" dirty="0">
              <a:latin typeface="Times New Roman" pitchFamily="18" charset="0"/>
              <a:ea typeface="Meiryo UI" pitchFamily="50" charset="-128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26988"/>
            <a:ext cx="82296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24761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>
    <p:push dir="u"/>
  </p:transition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 baseline="0">
          <a:solidFill>
            <a:schemeClr val="bg1"/>
          </a:solidFill>
          <a:latin typeface="Times New Roman" pitchFamily="18" charset="0"/>
          <a:ea typeface="Meiryo UI" pitchFamily="50" charset="-128"/>
          <a:cs typeface="Times New Roman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 baseline="0">
          <a:solidFill>
            <a:schemeClr val="tx1"/>
          </a:solidFill>
          <a:latin typeface="Times New Roman" pitchFamily="18" charset="0"/>
          <a:ea typeface="Meiryo UI" pitchFamily="50" charset="-128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 baseline="0">
          <a:solidFill>
            <a:schemeClr val="tx1"/>
          </a:solidFill>
          <a:latin typeface="Times New Roman" pitchFamily="18" charset="0"/>
          <a:ea typeface="Meiryo UI" pitchFamily="50" charset="-128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 baseline="0">
          <a:solidFill>
            <a:schemeClr val="tx1"/>
          </a:solidFill>
          <a:latin typeface="Times New Roman" pitchFamily="18" charset="0"/>
          <a:ea typeface="Meiryo UI" pitchFamily="50" charset="-128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 baseline="0">
          <a:solidFill>
            <a:schemeClr val="tx1"/>
          </a:solidFill>
          <a:latin typeface="Times New Roman" pitchFamily="18" charset="0"/>
          <a:ea typeface="Meiryo UI" pitchFamily="50" charset="-128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 baseline="0">
          <a:solidFill>
            <a:schemeClr val="tx1"/>
          </a:solidFill>
          <a:latin typeface="Times New Roman" pitchFamily="18" charset="0"/>
          <a:ea typeface="Meiryo UI" pitchFamily="50" charset="-128"/>
          <a:cs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381D3F-BD5F-4D0E-9D37-61087EA69234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0" y="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858000" y="-190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E8AF17D-A5C5-4A7A-AB1C-1D8BC32E4EA0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461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>
    <p:push dir="u"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5068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80A67-A8B8-4DD7-A35D-1AFCC38B732D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6360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  <p:transition>
    <p:push dir="u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0D75A4B8-C2FC-4F24-89A3-5F3C6494471E}" type="datetime1">
              <a:rPr kumimoji="0" lang="ja-JP" altLang="en-US" smtClean="0">
                <a:solidFill>
                  <a:prstClr val="white">
                    <a:alpha val="50000"/>
                  </a:prstClr>
                </a:solidFill>
              </a:rPr>
              <a:t>2017/8/29</a:t>
            </a:fld>
            <a:endParaRPr kumimoji="0" lang="it-IT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7A41E1B-4F70-4964-A407-84C68BE8251C}" type="slidenum">
              <a:rPr kumimoji="0" lang="it-IT" smtClean="0">
                <a:solidFill>
                  <a:prstClr val="white"/>
                </a:solidFill>
              </a:rPr>
              <a:pPr/>
              <a:t>‹#›</a:t>
            </a:fld>
            <a:endParaRPr kumimoji="0" lang="it-IT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kumimoji="0" lang="it-IT">
                <a:solidFill>
                  <a:prstClr val="white"/>
                </a:solidFill>
              </a:rPr>
              <a:t>T. Asada      ICNFP2017 </a:t>
            </a:r>
          </a:p>
        </p:txBody>
      </p:sp>
    </p:spTree>
    <p:extLst>
      <p:ext uri="{BB962C8B-B14F-4D97-AF65-F5344CB8AC3E}">
        <p14:creationId xmlns:p14="http://schemas.microsoft.com/office/powerpoint/2010/main" val="71213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5" cstate="print"/>
          <a:srcRect l="6616" t="5360" r="34083" b="14625"/>
          <a:stretch>
            <a:fillRect/>
          </a:stretch>
        </p:blipFill>
        <p:spPr bwMode="auto">
          <a:xfrm>
            <a:off x="107504" y="0"/>
            <a:ext cx="90364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6" cstate="print"/>
          <a:srcRect l="395" r="801"/>
          <a:stretch>
            <a:fillRect/>
          </a:stretch>
        </p:blipFill>
        <p:spPr bwMode="auto">
          <a:xfrm>
            <a:off x="0" y="-27384"/>
            <a:ext cx="9144000" cy="865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524625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>
                <a:latin typeface="+mn-ea"/>
                <a:ea typeface="+mn-ea"/>
                <a:cs typeface="Times New Roman" pitchFamily="18" charset="0"/>
              </a:defRPr>
            </a:lvl1pPr>
          </a:lstStyle>
          <a:p>
            <a:fld id="{4FA0E7AD-0838-4298-99EF-F19145660DC2}" type="datetime1">
              <a:rPr kumimoji="1" lang="ja-JP" altLang="en-US" smtClean="0"/>
              <a:t>2017/8/29</a:t>
            </a:fld>
            <a:endParaRPr kumimoji="1" lang="ja-JP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24625"/>
            <a:ext cx="2895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>
                <a:latin typeface="+mn-ea"/>
                <a:ea typeface="+mn-ea"/>
                <a:cs typeface="Times New Roman" pitchFamily="18" charset="0"/>
              </a:defRPr>
            </a:lvl1pPr>
          </a:lstStyle>
          <a:p>
            <a:r>
              <a:rPr kumimoji="1" lang="en-US" altLang="ja-JP" dirty="0"/>
              <a:t>T. Asada      ICNFP2017 </a:t>
            </a:r>
            <a:endParaRPr kumimoji="1" lang="ja-JP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1013" y="6524625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>
                <a:latin typeface="+mn-ea"/>
                <a:ea typeface="+mn-ea"/>
                <a:cs typeface="Times New Roman" pitchFamily="18" charset="0"/>
              </a:defRPr>
            </a:lvl1pPr>
          </a:lstStyle>
          <a:p>
            <a:fld id="{BF26BE85-D583-4451-BBB5-F4760D724E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26988"/>
            <a:ext cx="82296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28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  <p:transition>
    <p:push dir="u"/>
  </p:transition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 b="1" baseline="0">
          <a:solidFill>
            <a:schemeClr val="tx1"/>
          </a:solidFill>
          <a:latin typeface="+mn-ea"/>
          <a:ea typeface="+mn-ea"/>
          <a:cs typeface="Times New Roman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 baseline="0">
          <a:solidFill>
            <a:schemeClr val="tx1"/>
          </a:solidFill>
          <a:latin typeface="+mn-ea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 baseline="0">
          <a:solidFill>
            <a:schemeClr val="tx1"/>
          </a:solidFill>
          <a:latin typeface="+mn-ea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 baseline="0">
          <a:solidFill>
            <a:schemeClr val="tx1"/>
          </a:solidFill>
          <a:latin typeface="+mn-ea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 baseline="0">
          <a:solidFill>
            <a:schemeClr val="tx1"/>
          </a:solidFill>
          <a:latin typeface="+mn-ea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 baseline="0">
          <a:solidFill>
            <a:schemeClr val="tx1"/>
          </a:solidFill>
          <a:latin typeface="+mn-ea"/>
          <a:ea typeface="+mn-ea"/>
          <a:cs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3981A3-D229-477F-90E8-46BFE9595FBD}" type="datetime1">
              <a:rPr lang="ja-JP" altLang="en-US" smtClean="0"/>
              <a:t>2017/8/29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E8AF17D-A5C5-4A7A-AB1C-1D8BC32E4EA0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9477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dx.doi.org/10.1093/ptep/ptx076" TargetMode="External"/><Relationship Id="rId3" Type="http://schemas.openxmlformats.org/officeDocument/2006/relationships/image" Target="../media/image27.png"/><Relationship Id="rId7" Type="http://schemas.openxmlformats.org/officeDocument/2006/relationships/image" Target="../media/image2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microsoft.com/office/2007/relationships/hdphoto" Target="../media/hdphoto4.wdp"/><Relationship Id="rId4" Type="http://schemas.openxmlformats.org/officeDocument/2006/relationships/image" Target="../media/image28.png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opscience.iop.org/article/10.1088/1748-0221/12/04/T04002" TargetMode="External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oleObject" Target="../embeddings/oleObject1.bin"/><Relationship Id="rId18" Type="http://schemas.openxmlformats.org/officeDocument/2006/relationships/image" Target="../media/image45.wmf"/><Relationship Id="rId3" Type="http://schemas.openxmlformats.org/officeDocument/2006/relationships/video" Target="../media/media1.wmv"/><Relationship Id="rId7" Type="http://schemas.openxmlformats.org/officeDocument/2006/relationships/notesSlide" Target="../notesSlides/notesSlide16.xml"/><Relationship Id="rId12" Type="http://schemas.openxmlformats.org/officeDocument/2006/relationships/image" Target="../media/image50.png"/><Relationship Id="rId17" Type="http://schemas.openxmlformats.org/officeDocument/2006/relationships/oleObject" Target="../embeddings/oleObject3.bin"/><Relationship Id="rId2" Type="http://schemas.microsoft.com/office/2007/relationships/media" Target="../media/media1.wmv"/><Relationship Id="rId16" Type="http://schemas.openxmlformats.org/officeDocument/2006/relationships/image" Target="../media/image44.wmf"/><Relationship Id="rId20" Type="http://schemas.openxmlformats.org/officeDocument/2006/relationships/hyperlink" Target="http://dx.doi.org/10.1063/1.1461072" TargetMode="Externa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49.png"/><Relationship Id="rId5" Type="http://schemas.microsoft.com/office/2007/relationships/media" Target="../media/media2.wmv"/><Relationship Id="rId15" Type="http://schemas.openxmlformats.org/officeDocument/2006/relationships/oleObject" Target="../embeddings/oleObject2.bin"/><Relationship Id="rId10" Type="http://schemas.openxmlformats.org/officeDocument/2006/relationships/image" Target="../media/image48.png"/><Relationship Id="rId19" Type="http://schemas.openxmlformats.org/officeDocument/2006/relationships/hyperlink" Target="http://www.annualreviews.org/doi/abs/10.1146/annurev.physchem.58.032806.104607" TargetMode="External"/><Relationship Id="rId4" Type="http://schemas.openxmlformats.org/officeDocument/2006/relationships/video" Target="NULL" TargetMode="External"/><Relationship Id="rId9" Type="http://schemas.openxmlformats.org/officeDocument/2006/relationships/image" Target="../media/image47.png"/><Relationship Id="rId14" Type="http://schemas.openxmlformats.org/officeDocument/2006/relationships/image" Target="../media/image43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1.gif"/><Relationship Id="rId7" Type="http://schemas.openxmlformats.org/officeDocument/2006/relationships/image" Target="../media/image54.gif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6" Type="http://schemas.microsoft.com/office/2007/relationships/hdphoto" Target="../media/hdphoto3.wdp"/><Relationship Id="rId11" Type="http://schemas.openxmlformats.org/officeDocument/2006/relationships/image" Target="../media/image58.png"/><Relationship Id="rId5" Type="http://schemas.openxmlformats.org/officeDocument/2006/relationships/image" Target="../media/image53.png"/><Relationship Id="rId10" Type="http://schemas.openxmlformats.org/officeDocument/2006/relationships/image" Target="../media/image57.png"/><Relationship Id="rId4" Type="http://schemas.openxmlformats.org/officeDocument/2006/relationships/image" Target="../media/image52.gif"/><Relationship Id="rId9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63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hyperlink" Target="https://arxiv.org/abs/1705.00613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0.png"/><Relationship Id="rId5" Type="http://schemas.openxmlformats.org/officeDocument/2006/relationships/image" Target="../media/image79.jpeg"/><Relationship Id="rId4" Type="http://schemas.openxmlformats.org/officeDocument/2006/relationships/image" Target="../media/image78.png"/><Relationship Id="rId9" Type="http://schemas.microsoft.com/office/2007/relationships/hdphoto" Target="../media/hdphoto7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s://arxiv.org/abs/1604.04199" TargetMode="External"/><Relationship Id="rId7" Type="http://schemas.openxmlformats.org/officeDocument/2006/relationships/image" Target="../media/image16.png"/><Relationship Id="rId2" Type="http://schemas.openxmlformats.org/officeDocument/2006/relationships/hyperlink" Target="http://news-dm.lngs.infn.it/" TargetMode="Externa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microsoft.com/office/2007/relationships/hdphoto" Target="../media/hdphoto2.wdp"/><Relationship Id="rId5" Type="http://schemas.openxmlformats.org/officeDocument/2006/relationships/image" Target="../media/image23.png"/><Relationship Id="rId10" Type="http://schemas.openxmlformats.org/officeDocument/2006/relationships/image" Target="../media/image26.jpg"/><Relationship Id="rId4" Type="http://schemas.openxmlformats.org/officeDocument/2006/relationships/image" Target="../media/image22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CE82CE-8F84-43CF-A3BA-071D86E0F6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Directional dark matter search with nuclear emulsion</a:t>
            </a:r>
            <a:endParaRPr kumimoji="1" lang="ja-JP" altLang="en-US" dirty="0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8E128910-E9CB-49AB-BE1A-F6C0196EEC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/>
              <a:t>Takashi Asada</a:t>
            </a:r>
          </a:p>
          <a:p>
            <a:r>
              <a:rPr lang="en-US" altLang="ja-JP" sz="2000" dirty="0"/>
              <a:t>University of Naples/LNGS/JSPS</a:t>
            </a:r>
          </a:p>
          <a:p>
            <a:endParaRPr lang="en-US" altLang="ja-JP" sz="2000" dirty="0"/>
          </a:p>
          <a:p>
            <a:r>
              <a:rPr lang="en-US" altLang="ja-JP" sz="2800" dirty="0"/>
              <a:t>On behalf of NEWSdm collaboration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4785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7" descr="Cover">
            <a:extLst>
              <a:ext uri="{FF2B5EF4-FFF2-40B4-BE49-F238E27FC236}">
                <a16:creationId xmlns:a16="http://schemas.microsoft.com/office/drawing/2014/main" id="{FBDCFA97-ACEE-4265-9939-35EBAE678D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89" t="5043" b="-1"/>
          <a:stretch/>
        </p:blipFill>
        <p:spPr bwMode="auto">
          <a:xfrm>
            <a:off x="266966" y="1489752"/>
            <a:ext cx="2746559" cy="234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EC56170F-9660-4BD2-96F4-3E80D43EE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4" y="30819"/>
            <a:ext cx="9127355" cy="1143000"/>
          </a:xfrm>
        </p:spPr>
        <p:txBody>
          <a:bodyPr>
            <a:noAutofit/>
          </a:bodyPr>
          <a:lstStyle/>
          <a:p>
            <a:r>
              <a:rPr lang="en-US" altLang="ja-JP" sz="3200" dirty="0"/>
              <a:t>Super Fine-grained Nuclear Emulsion : NIT</a:t>
            </a:r>
            <a:endParaRPr kumimoji="1" lang="ja-JP" altLang="en-US" sz="3200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A59558F-5F14-4CD7-9084-43DFCACDECE6}"/>
              </a:ext>
            </a:extLst>
          </p:cNvPr>
          <p:cNvGrpSpPr/>
          <p:nvPr/>
        </p:nvGrpSpPr>
        <p:grpSpPr>
          <a:xfrm>
            <a:off x="3146107" y="1550906"/>
            <a:ext cx="5997893" cy="2200793"/>
            <a:chOff x="3221038" y="3660774"/>
            <a:chExt cx="6541946" cy="2400421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212D77CD-25D6-47ED-9537-63AE901A52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80769" y="5677697"/>
              <a:ext cx="1395412" cy="36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メイリオ" pitchFamily="50" charset="-128"/>
                </a:rPr>
                <a:t>500nm</a:t>
              </a:r>
              <a:endParaRPr lang="ja-JP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メイリオ" pitchFamily="50" charset="-128"/>
              </a:endParaRPr>
            </a:p>
          </p:txBody>
        </p:sp>
        <p:grpSp>
          <p:nvGrpSpPr>
            <p:cNvPr id="7" name="グループ化 23">
              <a:extLst>
                <a:ext uri="{FF2B5EF4-FFF2-40B4-BE49-F238E27FC236}">
                  <a16:creationId xmlns:a16="http://schemas.microsoft.com/office/drawing/2014/main" id="{40190C63-7C19-4875-9E97-22D530E441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1038" y="3660774"/>
              <a:ext cx="5863777" cy="2206421"/>
              <a:chOff x="3220436" y="3661375"/>
              <a:chExt cx="5864613" cy="2206594"/>
            </a:xfrm>
          </p:grpSpPr>
          <p:pic>
            <p:nvPicPr>
              <p:cNvPr id="10" name="Picture 2">
                <a:extLst>
                  <a:ext uri="{FF2B5EF4-FFF2-40B4-BE49-F238E27FC236}">
                    <a16:creationId xmlns:a16="http://schemas.microsoft.com/office/drawing/2014/main" id="{94198B6D-875A-41E0-A19A-DA2965A6829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55" b="10353"/>
              <a:stretch>
                <a:fillRect/>
              </a:stretch>
            </p:blipFill>
            <p:spPr bwMode="auto">
              <a:xfrm>
                <a:off x="3220436" y="3662147"/>
                <a:ext cx="1958630" cy="2017939"/>
              </a:xfrm>
              <a:prstGeom prst="rect">
                <a:avLst/>
              </a:prstGeom>
              <a:noFill/>
              <a:ln w="38100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4">
                <a:extLst>
                  <a:ext uri="{FF2B5EF4-FFF2-40B4-BE49-F238E27FC236}">
                    <a16:creationId xmlns:a16="http://schemas.microsoft.com/office/drawing/2014/main" id="{483A797D-5EFD-40E7-A35B-CAA0C21D1A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575" t="10753" r="40532" b="46236"/>
              <a:stretch>
                <a:fillRect/>
              </a:stretch>
            </p:blipFill>
            <p:spPr bwMode="auto">
              <a:xfrm>
                <a:off x="5201529" y="3661375"/>
                <a:ext cx="1965932" cy="20179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FAFE38E3-55B3-480C-BB01-2E7F77424313}"/>
                  </a:ext>
                </a:extLst>
              </p:cNvPr>
              <p:cNvCxnSpPr/>
              <p:nvPr/>
            </p:nvCxnSpPr>
            <p:spPr bwMode="auto">
              <a:xfrm>
                <a:off x="5485904" y="5867969"/>
                <a:ext cx="76211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" name="図 1">
                <a:extLst>
                  <a:ext uri="{FF2B5EF4-FFF2-40B4-BE49-F238E27FC236}">
                    <a16:creationId xmlns:a16="http://schemas.microsoft.com/office/drawing/2014/main" id="{8D92D1CE-63D7-44E2-B6A0-8237AEA756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022" t="75555" r="1450" b="10620"/>
              <a:stretch>
                <a:fillRect/>
              </a:stretch>
            </p:blipFill>
            <p:spPr bwMode="auto">
              <a:xfrm>
                <a:off x="7165888" y="3662232"/>
                <a:ext cx="1919161" cy="2016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61AECDC4-999E-4C9E-A2FD-C292479D0199}"/>
                  </a:ext>
                </a:extLst>
              </p:cNvPr>
              <p:cNvCxnSpPr/>
              <p:nvPr/>
            </p:nvCxnSpPr>
            <p:spPr bwMode="auto">
              <a:xfrm>
                <a:off x="3511501" y="5867969"/>
                <a:ext cx="76211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E585EBA2-0449-4035-9EE6-95F8E4494527}"/>
                  </a:ext>
                </a:extLst>
              </p:cNvPr>
              <p:cNvCxnSpPr/>
              <p:nvPr/>
            </p:nvCxnSpPr>
            <p:spPr bwMode="auto">
              <a:xfrm>
                <a:off x="7460308" y="5867969"/>
                <a:ext cx="76211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FA7FB9B5-18CB-497D-993B-BEA762D1FF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0699" y="5691932"/>
              <a:ext cx="1395412" cy="36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メイリオ" pitchFamily="50" charset="-128"/>
                </a:rPr>
                <a:t>500nm</a:t>
              </a:r>
              <a:endParaRPr lang="ja-JP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メイリオ" pitchFamily="50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493038-A36B-40D9-8D4D-5C3B9A62A2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67572" y="5677697"/>
              <a:ext cx="1395412" cy="36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メイリオ" pitchFamily="50" charset="-128"/>
                </a:rPr>
                <a:t>500nm</a:t>
              </a:r>
              <a:endParaRPr lang="ja-JP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メイリオ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11C0D8F-0109-40EB-930F-F36C77C848F7}"/>
                  </a:ext>
                </a:extLst>
              </p:cNvPr>
              <p:cNvSpPr txBox="1"/>
              <p:nvPr/>
            </p:nvSpPr>
            <p:spPr>
              <a:xfrm>
                <a:off x="1725163" y="1842875"/>
                <a:ext cx="140134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2000" dirty="0"/>
                  <a:t>crystal size</a:t>
                </a:r>
              </a:p>
              <a:p>
                <a:pPr algn="r"/>
                <a14:m>
                  <m:oMath xmlns:m="http://schemas.openxmlformats.org/officeDocument/2006/math">
                    <m:r>
                      <a:rPr lang="en-US" altLang="ja-JP" sz="200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altLang="ja-JP" sz="2000" b="0" i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±7 </m:t>
                    </m:r>
                  </m:oMath>
                </a14:m>
                <a:r>
                  <a:rPr lang="en-US" altLang="ja-JP" sz="2000" dirty="0"/>
                  <a:t>n</a:t>
                </a:r>
                <a:r>
                  <a:rPr kumimoji="1" lang="en-US" altLang="ja-JP" sz="2000" dirty="0"/>
                  <a:t>m</a:t>
                </a:r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11C0D8F-0109-40EB-930F-F36C77C848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5163" y="1842875"/>
                <a:ext cx="1401345" cy="707886"/>
              </a:xfrm>
              <a:prstGeom prst="rect">
                <a:avLst/>
              </a:prstGeom>
              <a:blipFill>
                <a:blip r:embed="rId7"/>
                <a:stretch>
                  <a:fillRect l="-3478" t="-4310" r="-4348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44465D9B-5F10-49B5-BDE7-08CFF4760676}"/>
              </a:ext>
            </a:extLst>
          </p:cNvPr>
          <p:cNvSpPr/>
          <p:nvPr/>
        </p:nvSpPr>
        <p:spPr>
          <a:xfrm>
            <a:off x="158910" y="1110808"/>
            <a:ext cx="4700958" cy="40011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000" b="1" dirty="0"/>
              <a:t>NIT(Nano Imaging Tracker)</a:t>
            </a:r>
            <a:r>
              <a:rPr lang="en-US" altLang="ja-JP" b="1" dirty="0"/>
              <a:t> </a:t>
            </a:r>
            <a:endParaRPr lang="ja-JP" altLang="en-US" b="1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97B9B79-60EB-4B0A-A604-898BF458B4FA}"/>
              </a:ext>
            </a:extLst>
          </p:cNvPr>
          <p:cNvSpPr/>
          <p:nvPr/>
        </p:nvSpPr>
        <p:spPr>
          <a:xfrm>
            <a:off x="3508292" y="1101665"/>
            <a:ext cx="2438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altLang="ja-JP" dirty="0">
                <a:hlinkClick r:id="rId8"/>
              </a:rPr>
              <a:t>PTEP (2017) 063H01</a:t>
            </a:r>
            <a:endParaRPr lang="pt-BR" altLang="ja-JP" dirty="0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A8ECA9F7-8F1D-4CF2-9EC1-F7CF6467BEE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40813" y="4236576"/>
            <a:ext cx="3313198" cy="2484899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AD1C254E-77C3-42E0-A71A-31967411FF7B}"/>
              </a:ext>
            </a:extLst>
          </p:cNvPr>
          <p:cNvSpPr/>
          <p:nvPr/>
        </p:nvSpPr>
        <p:spPr>
          <a:xfrm>
            <a:off x="80945" y="5076860"/>
            <a:ext cx="48598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/>
              <a:t>Self production facility in Japan</a:t>
            </a:r>
          </a:p>
          <a:p>
            <a:r>
              <a:rPr lang="ja-JP" altLang="en-US" sz="2000" dirty="0"/>
              <a:t>Production time : 4</a:t>
            </a:r>
            <a:r>
              <a:rPr lang="en-US" altLang="ja-JP" sz="2000" dirty="0"/>
              <a:t>–</a:t>
            </a:r>
            <a:r>
              <a:rPr lang="ja-JP" altLang="en-US" sz="2000" dirty="0"/>
              <a:t>5 hours /batch</a:t>
            </a:r>
          </a:p>
          <a:p>
            <a:r>
              <a:rPr lang="en-US" altLang="ja-JP" sz="2000" dirty="0"/>
              <a:t>Production</a:t>
            </a:r>
            <a:r>
              <a:rPr lang="ja-JP" altLang="en-US" sz="2000" dirty="0"/>
              <a:t> </a:t>
            </a:r>
            <a:r>
              <a:rPr lang="en-US" altLang="ja-JP" sz="2000" dirty="0"/>
              <a:t>amount</a:t>
            </a:r>
            <a:r>
              <a:rPr lang="ja-JP" altLang="en-US" sz="2000" dirty="0"/>
              <a:t> : ~ 100 g (+ 300 g)</a:t>
            </a:r>
          </a:p>
          <a:p>
            <a:pPr algn="r"/>
            <a:r>
              <a:rPr lang="ja-JP" altLang="en-US" sz="2000" dirty="0"/>
              <a:t>(</a:t>
            </a:r>
            <a:r>
              <a:rPr lang="en-US" altLang="ja-JP" sz="2000" dirty="0"/>
              <a:t>2nd machine</a:t>
            </a:r>
            <a:r>
              <a:rPr lang="ja-JP" altLang="en-US" sz="2000" dirty="0"/>
              <a:t>)</a:t>
            </a:r>
          </a:p>
          <a:p>
            <a:r>
              <a:rPr lang="en-US" altLang="ja-JP" sz="2400" u="sng" dirty="0"/>
              <a:t>​large mass easily achievable!</a:t>
            </a:r>
            <a:endParaRPr lang="ja-JP" altLang="en-US" sz="2400" u="sng" dirty="0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8E924AD-D409-44AC-8640-59E9E342D11D}"/>
              </a:ext>
            </a:extLst>
          </p:cNvPr>
          <p:cNvSpPr/>
          <p:nvPr/>
        </p:nvSpPr>
        <p:spPr>
          <a:xfrm>
            <a:off x="3422394" y="3689972"/>
            <a:ext cx="44422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u="sng" dirty="0">
                <a:solidFill>
                  <a:schemeClr val="accent2"/>
                </a:solidFill>
              </a:rPr>
              <a:t>Smaller crystals give higher resolution</a:t>
            </a:r>
            <a:endParaRPr lang="ja-JP" altLang="en-US" sz="2000" b="1" u="sng" dirty="0">
              <a:solidFill>
                <a:schemeClr val="accent2"/>
              </a:solidFill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2803786-05EF-4BEB-A19D-3BF59DBA4885}"/>
              </a:ext>
            </a:extLst>
          </p:cNvPr>
          <p:cNvSpPr/>
          <p:nvPr/>
        </p:nvSpPr>
        <p:spPr>
          <a:xfrm>
            <a:off x="319410" y="3939917"/>
            <a:ext cx="305083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/>
              <a:t>theoretical resolution</a:t>
            </a:r>
          </a:p>
          <a:p>
            <a:r>
              <a:rPr lang="en-US" altLang="ja-JP" sz="2000" dirty="0"/>
              <a:t>(average crystal distance)</a:t>
            </a:r>
          </a:p>
          <a:p>
            <a:pPr algn="r"/>
            <a:r>
              <a:rPr lang="ja-JP" altLang="en-US" sz="2000" dirty="0"/>
              <a:t>→ </a:t>
            </a:r>
            <a:r>
              <a:rPr lang="en-US" altLang="ja-JP" sz="2000" u="sng" dirty="0"/>
              <a:t>71 nm </a:t>
            </a:r>
            <a:r>
              <a:rPr lang="en-US" altLang="ja-JP" sz="2000" dirty="0"/>
              <a:t>!</a:t>
            </a:r>
            <a:endParaRPr lang="ja-JP" altLang="en-US" sz="2000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FF94D6C-9577-49F4-99D8-8851678B609B}"/>
              </a:ext>
            </a:extLst>
          </p:cNvPr>
          <p:cNvSpPr/>
          <p:nvPr/>
        </p:nvSpPr>
        <p:spPr>
          <a:xfrm>
            <a:off x="3089026" y="2815319"/>
            <a:ext cx="18982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u="sng" dirty="0">
                <a:solidFill>
                  <a:schemeClr val="bg1"/>
                </a:solidFill>
              </a:rPr>
              <a:t>NIT</a:t>
            </a:r>
          </a:p>
          <a:p>
            <a:r>
              <a:rPr lang="en-US" altLang="ja-JP" sz="1600" b="1" dirty="0">
                <a:solidFill>
                  <a:schemeClr val="bg1"/>
                </a:solidFill>
              </a:rPr>
              <a:t>Super Fine-grained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10CFECA-8F1A-49B0-8FA5-9F13067FC4A1}"/>
              </a:ext>
            </a:extLst>
          </p:cNvPr>
          <p:cNvSpPr/>
          <p:nvPr/>
        </p:nvSpPr>
        <p:spPr>
          <a:xfrm>
            <a:off x="6680641" y="3078187"/>
            <a:ext cx="883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0.8 um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184E4CDC-7D0E-4E43-98A6-965F6D1DC4C8}"/>
              </a:ext>
            </a:extLst>
          </p:cNvPr>
          <p:cNvSpPr/>
          <p:nvPr/>
        </p:nvSpPr>
        <p:spPr>
          <a:xfrm>
            <a:off x="4905019" y="3023877"/>
            <a:ext cx="883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0.2 um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28" name="フッター プレースホルダー 27">
            <a:extLst>
              <a:ext uri="{FF2B5EF4-FFF2-40B4-BE49-F238E27FC236}">
                <a16:creationId xmlns:a16="http://schemas.microsoft.com/office/drawing/2014/main" id="{6B90E2EB-CE5F-4F5D-9785-30A6A375D2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29" name="スライド番号プレースホルダー 28">
            <a:extLst>
              <a:ext uri="{FF2B5EF4-FFF2-40B4-BE49-F238E27FC236}">
                <a16:creationId xmlns:a16="http://schemas.microsoft.com/office/drawing/2014/main" id="{46F10818-4A61-4BF7-9C9E-C38DB759E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350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B42A3C-21F1-4EAB-AB3B-430E9374E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Potential of NIT</a:t>
            </a: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F8A6F56-7566-48ED-8D5A-587635860E05}"/>
              </a:ext>
            </a:extLst>
          </p:cNvPr>
          <p:cNvSpPr/>
          <p:nvPr/>
        </p:nvSpPr>
        <p:spPr>
          <a:xfrm>
            <a:off x="7499826" y="1098759"/>
            <a:ext cx="14917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/>
              <a:t>*case of </a:t>
            </a:r>
            <a:r>
              <a:rPr lang="en-US" altLang="ja-JP" sz="1600" baseline="30000" dirty="0"/>
              <a:t>12</a:t>
            </a:r>
            <a:r>
              <a:rPr lang="en-US" altLang="ja-JP" sz="1600" dirty="0"/>
              <a:t>C </a:t>
            </a:r>
          </a:p>
          <a:p>
            <a:r>
              <a:rPr lang="en-US" altLang="ja-JP" sz="1600" dirty="0"/>
              <a:t>  in emulsion</a:t>
            </a:r>
            <a:endParaRPr lang="ja-JP" altLang="en-US" sz="1600" dirty="0"/>
          </a:p>
        </p:txBody>
      </p:sp>
      <p:graphicFrame>
        <p:nvGraphicFramePr>
          <p:cNvPr id="6" name="コンテンツ プレースホルダー 10">
            <a:extLst>
              <a:ext uri="{FF2B5EF4-FFF2-40B4-BE49-F238E27FC236}">
                <a16:creationId xmlns:a16="http://schemas.microsoft.com/office/drawing/2014/main" id="{C3F154D4-EFE6-444A-B85B-F40ABFA490B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25593252"/>
              </p:ext>
            </p:extLst>
          </p:nvPr>
        </p:nvGraphicFramePr>
        <p:xfrm>
          <a:off x="0" y="1556959"/>
          <a:ext cx="4408972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コンテンツ プレースホルダー 15">
            <a:extLst>
              <a:ext uri="{FF2B5EF4-FFF2-40B4-BE49-F238E27FC236}">
                <a16:creationId xmlns:a16="http://schemas.microsoft.com/office/drawing/2014/main" id="{657829DF-2063-4923-B8BF-127D971612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5823608"/>
              </p:ext>
            </p:extLst>
          </p:nvPr>
        </p:nvGraphicFramePr>
        <p:xfrm>
          <a:off x="4197637" y="1556959"/>
          <a:ext cx="421183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FCAFED0-D56B-41B0-9E5D-6BFB3765A154}"/>
              </a:ext>
            </a:extLst>
          </p:cNvPr>
          <p:cNvSpPr/>
          <p:nvPr/>
        </p:nvSpPr>
        <p:spPr>
          <a:xfrm>
            <a:off x="901545" y="1160315"/>
            <a:ext cx="659828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400" b="1" dirty="0"/>
              <a:t>MC of scattering (SRIM) and crystal size of NIT</a:t>
            </a:r>
            <a:endParaRPr lang="ja-JP" altLang="en-US" sz="2400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7370988-4898-4956-ADE1-57645B982910}"/>
              </a:ext>
            </a:extLst>
          </p:cNvPr>
          <p:cNvSpPr txBox="1"/>
          <p:nvPr/>
        </p:nvSpPr>
        <p:spPr>
          <a:xfrm>
            <a:off x="2885798" y="3418079"/>
            <a:ext cx="152317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chemeClr val="accent2"/>
                </a:solidFill>
              </a:rPr>
              <a:t>－</a:t>
            </a:r>
            <a:r>
              <a:rPr lang="ja-JP" altLang="en-US" sz="2000" dirty="0">
                <a:solidFill>
                  <a:schemeClr val="accent2"/>
                </a:solidFill>
              </a:rPr>
              <a:t> </a:t>
            </a:r>
            <a:r>
              <a:rPr lang="en-US" altLang="ja-JP" sz="2000" dirty="0">
                <a:solidFill>
                  <a:schemeClr val="accent2"/>
                </a:solidFill>
              </a:rPr>
              <a:t>Tracking</a:t>
            </a:r>
            <a:endParaRPr kumimoji="1" lang="ja-JP" altLang="en-US" sz="2000" dirty="0">
              <a:solidFill>
                <a:schemeClr val="accent2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E28B17-18AD-4DBC-BABD-B2922C4873DE}"/>
              </a:ext>
            </a:extLst>
          </p:cNvPr>
          <p:cNvSpPr txBox="1"/>
          <p:nvPr/>
        </p:nvSpPr>
        <p:spPr>
          <a:xfrm>
            <a:off x="5862499" y="2348735"/>
            <a:ext cx="2266247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chemeClr val="accent1"/>
                </a:solidFill>
              </a:rPr>
              <a:t>－ </a:t>
            </a:r>
            <a:r>
              <a:rPr lang="en-US" altLang="ja-JP" sz="2000" dirty="0">
                <a:solidFill>
                  <a:schemeClr val="accent1"/>
                </a:solidFill>
              </a:rPr>
              <a:t>Scattering limit </a:t>
            </a:r>
          </a:p>
          <a:p>
            <a:r>
              <a:rPr lang="ja-JP" altLang="en-US" sz="2000" dirty="0">
                <a:solidFill>
                  <a:schemeClr val="accent2"/>
                </a:solidFill>
              </a:rPr>
              <a:t>－ </a:t>
            </a:r>
            <a:r>
              <a:rPr lang="en-US" altLang="ja-JP" sz="2000" dirty="0">
                <a:solidFill>
                  <a:schemeClr val="accent2"/>
                </a:solidFill>
              </a:rPr>
              <a:t>Tracking</a:t>
            </a:r>
            <a:endParaRPr kumimoji="1" lang="ja-JP" altLang="en-US" sz="2000" dirty="0">
              <a:solidFill>
                <a:schemeClr val="accent2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D63DFE5-B20E-4EA9-B0A6-223AC0559F4C}"/>
              </a:ext>
            </a:extLst>
          </p:cNvPr>
          <p:cNvSpPr/>
          <p:nvPr/>
        </p:nvSpPr>
        <p:spPr>
          <a:xfrm>
            <a:off x="1460705" y="4586076"/>
            <a:ext cx="950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accent3"/>
                </a:solidFill>
              </a:rPr>
              <a:t>100 nm</a:t>
            </a:r>
            <a:endParaRPr lang="ja-JP" altLang="en-US" dirty="0">
              <a:solidFill>
                <a:schemeClr val="accent3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870C69E-2B02-4F91-8F26-4543104564C4}"/>
              </a:ext>
            </a:extLst>
          </p:cNvPr>
          <p:cNvSpPr/>
          <p:nvPr/>
        </p:nvSpPr>
        <p:spPr>
          <a:xfrm>
            <a:off x="2407995" y="4586076"/>
            <a:ext cx="950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accent3"/>
                </a:solidFill>
              </a:rPr>
              <a:t>200 nm</a:t>
            </a:r>
            <a:endParaRPr lang="ja-JP" altLang="en-US" dirty="0">
              <a:solidFill>
                <a:schemeClr val="accent3"/>
              </a:solidFill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A2B8ACB-310B-45E3-B757-310F6CADA086}"/>
              </a:ext>
            </a:extLst>
          </p:cNvPr>
          <p:cNvCxnSpPr/>
          <p:nvPr/>
        </p:nvCxnSpPr>
        <p:spPr>
          <a:xfrm flipV="1">
            <a:off x="1897673" y="4866360"/>
            <a:ext cx="0" cy="190005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0FBC64E-0B4F-4335-A378-51991D2F521F}"/>
              </a:ext>
            </a:extLst>
          </p:cNvPr>
          <p:cNvCxnSpPr/>
          <p:nvPr/>
        </p:nvCxnSpPr>
        <p:spPr>
          <a:xfrm flipV="1">
            <a:off x="2749594" y="4865672"/>
            <a:ext cx="0" cy="190005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B3F7FF3-8568-4BF1-A8BD-C4348DBE26F0}"/>
              </a:ext>
            </a:extLst>
          </p:cNvPr>
          <p:cNvSpPr/>
          <p:nvPr/>
        </p:nvSpPr>
        <p:spPr>
          <a:xfrm>
            <a:off x="3209513" y="4370633"/>
            <a:ext cx="15930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</a:rPr>
              <a:t>average range of SRIM</a:t>
            </a:r>
            <a:endParaRPr lang="ja-JP" altLang="en-US" sz="1600" dirty="0">
              <a:solidFill>
                <a:schemeClr val="accent3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4E27EB5-904A-4B25-8FC7-9AF82303C90C}"/>
              </a:ext>
            </a:extLst>
          </p:cNvPr>
          <p:cNvSpPr/>
          <p:nvPr/>
        </p:nvSpPr>
        <p:spPr>
          <a:xfrm>
            <a:off x="690093" y="5789997"/>
            <a:ext cx="2807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u="sng" dirty="0"/>
              <a:t>tracking : at least 2 crystal</a:t>
            </a:r>
            <a:endParaRPr lang="ja-JP" altLang="en-US" u="sng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41A90BB-EF6E-44EF-AE9B-21569CCFBDF4}"/>
              </a:ext>
            </a:extLst>
          </p:cNvPr>
          <p:cNvSpPr/>
          <p:nvPr/>
        </p:nvSpPr>
        <p:spPr>
          <a:xfrm>
            <a:off x="8006156" y="3575333"/>
            <a:ext cx="806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23</a:t>
            </a:r>
            <a:r>
              <a:rPr lang="ja-JP" altLang="en-US" dirty="0"/>
              <a:t> </a:t>
            </a:r>
            <a:r>
              <a:rPr lang="en-US" altLang="ja-JP" dirty="0"/>
              <a:t>deg</a:t>
            </a:r>
            <a:endParaRPr lang="ja-JP" altLang="en-US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62EB62B-6DE9-4AA7-81EB-3815522A479B}"/>
              </a:ext>
            </a:extLst>
          </p:cNvPr>
          <p:cNvSpPr/>
          <p:nvPr/>
        </p:nvSpPr>
        <p:spPr>
          <a:xfrm>
            <a:off x="8006156" y="2379572"/>
            <a:ext cx="806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46</a:t>
            </a:r>
            <a:r>
              <a:rPr lang="ja-JP" altLang="en-US" dirty="0"/>
              <a:t> </a:t>
            </a:r>
            <a:r>
              <a:rPr lang="en-US" altLang="ja-JP" dirty="0"/>
              <a:t>deg</a:t>
            </a:r>
            <a:endParaRPr lang="ja-JP" altLang="en-US" dirty="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1D9F81E0-6404-4DCC-BFFF-EA0D33CD8C24}"/>
              </a:ext>
            </a:extLst>
          </p:cNvPr>
          <p:cNvSpPr/>
          <p:nvPr/>
        </p:nvSpPr>
        <p:spPr>
          <a:xfrm>
            <a:off x="4321691" y="3040926"/>
            <a:ext cx="288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*</a:t>
            </a:r>
            <a:endParaRPr lang="ja-JP" altLang="en-US" dirty="0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331E379-0F31-43B3-B4B6-7451EBD99F56}"/>
              </a:ext>
            </a:extLst>
          </p:cNvPr>
          <p:cNvSpPr/>
          <p:nvPr/>
        </p:nvSpPr>
        <p:spPr>
          <a:xfrm>
            <a:off x="1328625" y="6259810"/>
            <a:ext cx="62913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u="sng" dirty="0"/>
              <a:t>high angular resolution for low energy track</a:t>
            </a:r>
            <a:endParaRPr lang="ja-JP" altLang="en-US" sz="2400" b="1" u="sng" dirty="0"/>
          </a:p>
        </p:txBody>
      </p:sp>
      <p:sp>
        <p:nvSpPr>
          <p:cNvPr id="21" name="フッター プレースホルダー 20">
            <a:extLst>
              <a:ext uri="{FF2B5EF4-FFF2-40B4-BE49-F238E27FC236}">
                <a16:creationId xmlns:a16="http://schemas.microsoft.com/office/drawing/2014/main" id="{FA4EAD39-8E22-4078-9761-424851BD76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22" name="スライド番号プレースホルダー 21">
            <a:extLst>
              <a:ext uri="{FF2B5EF4-FFF2-40B4-BE49-F238E27FC236}">
                <a16:creationId xmlns:a16="http://schemas.microsoft.com/office/drawing/2014/main" id="{2F22107A-B2B2-42F0-82FA-484E8CD0E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316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4E3E04-6E2C-49CF-8353-1C5A9F512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Readout strategy</a:t>
            </a:r>
            <a:endParaRPr kumimoji="1" lang="ja-JP" altLang="en-US" dirty="0"/>
          </a:p>
        </p:txBody>
      </p:sp>
      <p:sp>
        <p:nvSpPr>
          <p:cNvPr id="5" name="下矢印 33">
            <a:extLst>
              <a:ext uri="{FF2B5EF4-FFF2-40B4-BE49-F238E27FC236}">
                <a16:creationId xmlns:a16="http://schemas.microsoft.com/office/drawing/2014/main" id="{D87BB967-7312-4D27-9E1B-1EA7A4717CCD}"/>
              </a:ext>
            </a:extLst>
          </p:cNvPr>
          <p:cNvSpPr/>
          <p:nvPr/>
        </p:nvSpPr>
        <p:spPr>
          <a:xfrm>
            <a:off x="1031704" y="1586169"/>
            <a:ext cx="792088" cy="3760417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FD56C68-4D53-45C3-BFBC-92B007DD5C6B}"/>
              </a:ext>
            </a:extLst>
          </p:cNvPr>
          <p:cNvGrpSpPr/>
          <p:nvPr/>
        </p:nvGrpSpPr>
        <p:grpSpPr>
          <a:xfrm>
            <a:off x="270460" y="1586170"/>
            <a:ext cx="3926681" cy="4316156"/>
            <a:chOff x="595312" y="1497013"/>
            <a:chExt cx="3926681" cy="4316156"/>
          </a:xfrm>
        </p:grpSpPr>
        <p:sp>
          <p:nvSpPr>
            <p:cNvPr id="7" name="フリーフォーム 7">
              <a:extLst>
                <a:ext uri="{FF2B5EF4-FFF2-40B4-BE49-F238E27FC236}">
                  <a16:creationId xmlns:a16="http://schemas.microsoft.com/office/drawing/2014/main" id="{CEB13C72-7DFE-466A-A50A-03BC9BBEE89C}"/>
                </a:ext>
              </a:extLst>
            </p:cNvPr>
            <p:cNvSpPr/>
            <p:nvPr/>
          </p:nvSpPr>
          <p:spPr>
            <a:xfrm>
              <a:off x="595312" y="1497013"/>
              <a:ext cx="3926681" cy="678600"/>
            </a:xfrm>
            <a:custGeom>
              <a:avLst/>
              <a:gdLst>
                <a:gd name="connsiteX0" fmla="*/ 0 w 3926681"/>
                <a:gd name="connsiteY0" fmla="*/ 113102 h 678600"/>
                <a:gd name="connsiteX1" fmla="*/ 113102 w 3926681"/>
                <a:gd name="connsiteY1" fmla="*/ 0 h 678600"/>
                <a:gd name="connsiteX2" fmla="*/ 3813579 w 3926681"/>
                <a:gd name="connsiteY2" fmla="*/ 0 h 678600"/>
                <a:gd name="connsiteX3" fmla="*/ 3926681 w 3926681"/>
                <a:gd name="connsiteY3" fmla="*/ 113102 h 678600"/>
                <a:gd name="connsiteX4" fmla="*/ 3926681 w 3926681"/>
                <a:gd name="connsiteY4" fmla="*/ 565498 h 678600"/>
                <a:gd name="connsiteX5" fmla="*/ 3813579 w 3926681"/>
                <a:gd name="connsiteY5" fmla="*/ 678600 h 678600"/>
                <a:gd name="connsiteX6" fmla="*/ 113102 w 3926681"/>
                <a:gd name="connsiteY6" fmla="*/ 678600 h 678600"/>
                <a:gd name="connsiteX7" fmla="*/ 0 w 3926681"/>
                <a:gd name="connsiteY7" fmla="*/ 565498 h 678600"/>
                <a:gd name="connsiteX8" fmla="*/ 0 w 3926681"/>
                <a:gd name="connsiteY8" fmla="*/ 113102 h 67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26681" h="678600">
                  <a:moveTo>
                    <a:pt x="0" y="113102"/>
                  </a:moveTo>
                  <a:cubicBezTo>
                    <a:pt x="0" y="50637"/>
                    <a:pt x="50637" y="0"/>
                    <a:pt x="113102" y="0"/>
                  </a:cubicBezTo>
                  <a:lnTo>
                    <a:pt x="3813579" y="0"/>
                  </a:lnTo>
                  <a:cubicBezTo>
                    <a:pt x="3876044" y="0"/>
                    <a:pt x="3926681" y="50637"/>
                    <a:pt x="3926681" y="113102"/>
                  </a:cubicBezTo>
                  <a:lnTo>
                    <a:pt x="3926681" y="565498"/>
                  </a:lnTo>
                  <a:cubicBezTo>
                    <a:pt x="3926681" y="627963"/>
                    <a:pt x="3876044" y="678600"/>
                    <a:pt x="3813579" y="678600"/>
                  </a:cubicBezTo>
                  <a:lnTo>
                    <a:pt x="113102" y="678600"/>
                  </a:lnTo>
                  <a:cubicBezTo>
                    <a:pt x="50637" y="678600"/>
                    <a:pt x="0" y="627963"/>
                    <a:pt x="0" y="565498"/>
                  </a:cubicBezTo>
                  <a:lnTo>
                    <a:pt x="0" y="11310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277" tIns="90277" rIns="90277" bIns="90277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en-US" altLang="en-US" sz="2400" kern="1200" dirty="0"/>
                <a:t>overall scan : 1</a:t>
              </a:r>
              <a:r>
                <a:rPr kumimoji="1" lang="en-US" altLang="en-US" sz="2400" kern="1200" baseline="30000" dirty="0"/>
                <a:t>st</a:t>
              </a:r>
              <a:r>
                <a:rPr kumimoji="1" lang="en-US" altLang="en-US" sz="2400" kern="1200" dirty="0"/>
                <a:t> selection</a:t>
              </a:r>
              <a:endParaRPr kumimoji="1" lang="ja-JP" altLang="en-US" sz="2400" kern="1200" dirty="0"/>
            </a:p>
          </p:txBody>
        </p:sp>
        <p:sp>
          <p:nvSpPr>
            <p:cNvPr id="8" name="フリーフォーム 9">
              <a:extLst>
                <a:ext uri="{FF2B5EF4-FFF2-40B4-BE49-F238E27FC236}">
                  <a16:creationId xmlns:a16="http://schemas.microsoft.com/office/drawing/2014/main" id="{12FAAFF1-AC7C-46F7-8D4D-3E640630B1DA}"/>
                </a:ext>
              </a:extLst>
            </p:cNvPr>
            <p:cNvSpPr/>
            <p:nvPr/>
          </p:nvSpPr>
          <p:spPr>
            <a:xfrm>
              <a:off x="595312" y="2903358"/>
              <a:ext cx="3926681" cy="546457"/>
            </a:xfrm>
            <a:custGeom>
              <a:avLst/>
              <a:gdLst>
                <a:gd name="connsiteX0" fmla="*/ 0 w 3926681"/>
                <a:gd name="connsiteY0" fmla="*/ 60238 h 361422"/>
                <a:gd name="connsiteX1" fmla="*/ 60238 w 3926681"/>
                <a:gd name="connsiteY1" fmla="*/ 0 h 361422"/>
                <a:gd name="connsiteX2" fmla="*/ 3866443 w 3926681"/>
                <a:gd name="connsiteY2" fmla="*/ 0 h 361422"/>
                <a:gd name="connsiteX3" fmla="*/ 3926681 w 3926681"/>
                <a:gd name="connsiteY3" fmla="*/ 60238 h 361422"/>
                <a:gd name="connsiteX4" fmla="*/ 3926681 w 3926681"/>
                <a:gd name="connsiteY4" fmla="*/ 301184 h 361422"/>
                <a:gd name="connsiteX5" fmla="*/ 3866443 w 3926681"/>
                <a:gd name="connsiteY5" fmla="*/ 361422 h 361422"/>
                <a:gd name="connsiteX6" fmla="*/ 60238 w 3926681"/>
                <a:gd name="connsiteY6" fmla="*/ 361422 h 361422"/>
                <a:gd name="connsiteX7" fmla="*/ 0 w 3926681"/>
                <a:gd name="connsiteY7" fmla="*/ 301184 h 361422"/>
                <a:gd name="connsiteX8" fmla="*/ 0 w 3926681"/>
                <a:gd name="connsiteY8" fmla="*/ 60238 h 361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26681" h="361422">
                  <a:moveTo>
                    <a:pt x="0" y="60238"/>
                  </a:moveTo>
                  <a:cubicBezTo>
                    <a:pt x="0" y="26969"/>
                    <a:pt x="26969" y="0"/>
                    <a:pt x="60238" y="0"/>
                  </a:cubicBezTo>
                  <a:lnTo>
                    <a:pt x="3866443" y="0"/>
                  </a:lnTo>
                  <a:cubicBezTo>
                    <a:pt x="3899712" y="0"/>
                    <a:pt x="3926681" y="26969"/>
                    <a:pt x="3926681" y="60238"/>
                  </a:cubicBezTo>
                  <a:lnTo>
                    <a:pt x="3926681" y="301184"/>
                  </a:lnTo>
                  <a:cubicBezTo>
                    <a:pt x="3926681" y="334453"/>
                    <a:pt x="3899712" y="361422"/>
                    <a:pt x="3866443" y="361422"/>
                  </a:cubicBezTo>
                  <a:lnTo>
                    <a:pt x="60238" y="361422"/>
                  </a:lnTo>
                  <a:cubicBezTo>
                    <a:pt x="26969" y="361422"/>
                    <a:pt x="0" y="334453"/>
                    <a:pt x="0" y="301184"/>
                  </a:cubicBezTo>
                  <a:lnTo>
                    <a:pt x="0" y="6023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4793" tIns="74793" rIns="74793" bIns="74793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en-US" altLang="en-US" sz="2400" kern="1200" dirty="0"/>
                <a:t>Higher level selection 1</a:t>
              </a:r>
              <a:endParaRPr kumimoji="1" lang="ja-JP" altLang="en-US" sz="2400" kern="1200" dirty="0"/>
            </a:p>
          </p:txBody>
        </p:sp>
        <p:sp>
          <p:nvSpPr>
            <p:cNvPr id="9" name="フリーフォーム 10">
              <a:extLst>
                <a:ext uri="{FF2B5EF4-FFF2-40B4-BE49-F238E27FC236}">
                  <a16:creationId xmlns:a16="http://schemas.microsoft.com/office/drawing/2014/main" id="{DF600088-DABA-45C5-B83E-958F52E3B918}"/>
                </a:ext>
              </a:extLst>
            </p:cNvPr>
            <p:cNvSpPr/>
            <p:nvPr/>
          </p:nvSpPr>
          <p:spPr>
            <a:xfrm>
              <a:off x="595312" y="3348300"/>
              <a:ext cx="3926681" cy="546457"/>
            </a:xfrm>
            <a:custGeom>
              <a:avLst/>
              <a:gdLst>
                <a:gd name="connsiteX0" fmla="*/ 0 w 3926681"/>
                <a:gd name="connsiteY0" fmla="*/ 60238 h 361422"/>
                <a:gd name="connsiteX1" fmla="*/ 60238 w 3926681"/>
                <a:gd name="connsiteY1" fmla="*/ 0 h 361422"/>
                <a:gd name="connsiteX2" fmla="*/ 3866443 w 3926681"/>
                <a:gd name="connsiteY2" fmla="*/ 0 h 361422"/>
                <a:gd name="connsiteX3" fmla="*/ 3926681 w 3926681"/>
                <a:gd name="connsiteY3" fmla="*/ 60238 h 361422"/>
                <a:gd name="connsiteX4" fmla="*/ 3926681 w 3926681"/>
                <a:gd name="connsiteY4" fmla="*/ 301184 h 361422"/>
                <a:gd name="connsiteX5" fmla="*/ 3866443 w 3926681"/>
                <a:gd name="connsiteY5" fmla="*/ 361422 h 361422"/>
                <a:gd name="connsiteX6" fmla="*/ 60238 w 3926681"/>
                <a:gd name="connsiteY6" fmla="*/ 361422 h 361422"/>
                <a:gd name="connsiteX7" fmla="*/ 0 w 3926681"/>
                <a:gd name="connsiteY7" fmla="*/ 301184 h 361422"/>
                <a:gd name="connsiteX8" fmla="*/ 0 w 3926681"/>
                <a:gd name="connsiteY8" fmla="*/ 60238 h 361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26681" h="361422">
                  <a:moveTo>
                    <a:pt x="0" y="60238"/>
                  </a:moveTo>
                  <a:cubicBezTo>
                    <a:pt x="0" y="26969"/>
                    <a:pt x="26969" y="0"/>
                    <a:pt x="60238" y="0"/>
                  </a:cubicBezTo>
                  <a:lnTo>
                    <a:pt x="3866443" y="0"/>
                  </a:lnTo>
                  <a:cubicBezTo>
                    <a:pt x="3899712" y="0"/>
                    <a:pt x="3926681" y="26969"/>
                    <a:pt x="3926681" y="60238"/>
                  </a:cubicBezTo>
                  <a:lnTo>
                    <a:pt x="3926681" y="301184"/>
                  </a:lnTo>
                  <a:cubicBezTo>
                    <a:pt x="3926681" y="334453"/>
                    <a:pt x="3899712" y="361422"/>
                    <a:pt x="3866443" y="361422"/>
                  </a:cubicBezTo>
                  <a:lnTo>
                    <a:pt x="60238" y="361422"/>
                  </a:lnTo>
                  <a:cubicBezTo>
                    <a:pt x="26969" y="361422"/>
                    <a:pt x="0" y="334453"/>
                    <a:pt x="0" y="301184"/>
                  </a:cubicBezTo>
                  <a:lnTo>
                    <a:pt x="0" y="6023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4793" tIns="74793" rIns="74793" bIns="74793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en-US" altLang="en-US" sz="2400" kern="1200" dirty="0"/>
                <a:t>Higher level selection 2</a:t>
              </a:r>
              <a:endParaRPr kumimoji="1" lang="ja-JP" altLang="en-US" sz="2400" kern="1200" dirty="0"/>
            </a:p>
          </p:txBody>
        </p:sp>
        <p:sp>
          <p:nvSpPr>
            <p:cNvPr id="10" name="フリーフォーム 11">
              <a:extLst>
                <a:ext uri="{FF2B5EF4-FFF2-40B4-BE49-F238E27FC236}">
                  <a16:creationId xmlns:a16="http://schemas.microsoft.com/office/drawing/2014/main" id="{6D67A41C-CA30-4DFF-8001-24944175FE49}"/>
                </a:ext>
              </a:extLst>
            </p:cNvPr>
            <p:cNvSpPr/>
            <p:nvPr/>
          </p:nvSpPr>
          <p:spPr>
            <a:xfrm>
              <a:off x="595312" y="3793243"/>
              <a:ext cx="3926681" cy="546457"/>
            </a:xfrm>
            <a:custGeom>
              <a:avLst/>
              <a:gdLst>
                <a:gd name="connsiteX0" fmla="*/ 0 w 3926681"/>
                <a:gd name="connsiteY0" fmla="*/ 60238 h 361422"/>
                <a:gd name="connsiteX1" fmla="*/ 60238 w 3926681"/>
                <a:gd name="connsiteY1" fmla="*/ 0 h 361422"/>
                <a:gd name="connsiteX2" fmla="*/ 3866443 w 3926681"/>
                <a:gd name="connsiteY2" fmla="*/ 0 h 361422"/>
                <a:gd name="connsiteX3" fmla="*/ 3926681 w 3926681"/>
                <a:gd name="connsiteY3" fmla="*/ 60238 h 361422"/>
                <a:gd name="connsiteX4" fmla="*/ 3926681 w 3926681"/>
                <a:gd name="connsiteY4" fmla="*/ 301184 h 361422"/>
                <a:gd name="connsiteX5" fmla="*/ 3866443 w 3926681"/>
                <a:gd name="connsiteY5" fmla="*/ 361422 h 361422"/>
                <a:gd name="connsiteX6" fmla="*/ 60238 w 3926681"/>
                <a:gd name="connsiteY6" fmla="*/ 361422 h 361422"/>
                <a:gd name="connsiteX7" fmla="*/ 0 w 3926681"/>
                <a:gd name="connsiteY7" fmla="*/ 301184 h 361422"/>
                <a:gd name="connsiteX8" fmla="*/ 0 w 3926681"/>
                <a:gd name="connsiteY8" fmla="*/ 60238 h 361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26681" h="361422">
                  <a:moveTo>
                    <a:pt x="0" y="60238"/>
                  </a:moveTo>
                  <a:cubicBezTo>
                    <a:pt x="0" y="26969"/>
                    <a:pt x="26969" y="0"/>
                    <a:pt x="60238" y="0"/>
                  </a:cubicBezTo>
                  <a:lnTo>
                    <a:pt x="3866443" y="0"/>
                  </a:lnTo>
                  <a:cubicBezTo>
                    <a:pt x="3899712" y="0"/>
                    <a:pt x="3926681" y="26969"/>
                    <a:pt x="3926681" y="60238"/>
                  </a:cubicBezTo>
                  <a:lnTo>
                    <a:pt x="3926681" y="301184"/>
                  </a:lnTo>
                  <a:cubicBezTo>
                    <a:pt x="3926681" y="334453"/>
                    <a:pt x="3899712" y="361422"/>
                    <a:pt x="3866443" y="361422"/>
                  </a:cubicBezTo>
                  <a:lnTo>
                    <a:pt x="60238" y="361422"/>
                  </a:lnTo>
                  <a:cubicBezTo>
                    <a:pt x="26969" y="361422"/>
                    <a:pt x="0" y="334453"/>
                    <a:pt x="0" y="301184"/>
                  </a:cubicBezTo>
                  <a:lnTo>
                    <a:pt x="0" y="6023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4793" tIns="74793" rIns="74793" bIns="74793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en-US" altLang="en-US" sz="2400" kern="1200" dirty="0"/>
                <a:t>Higher level selection 3</a:t>
              </a:r>
              <a:endParaRPr kumimoji="1" lang="ja-JP" altLang="en-US" sz="2400" kern="1200" dirty="0"/>
            </a:p>
          </p:txBody>
        </p:sp>
        <p:sp>
          <p:nvSpPr>
            <p:cNvPr id="11" name="フリーフォーム 12">
              <a:extLst>
                <a:ext uri="{FF2B5EF4-FFF2-40B4-BE49-F238E27FC236}">
                  <a16:creationId xmlns:a16="http://schemas.microsoft.com/office/drawing/2014/main" id="{3720FAF5-360E-4C5A-94F0-9F9C8E2F502C}"/>
                </a:ext>
              </a:extLst>
            </p:cNvPr>
            <p:cNvSpPr/>
            <p:nvPr/>
          </p:nvSpPr>
          <p:spPr>
            <a:xfrm>
              <a:off x="595312" y="5134569"/>
              <a:ext cx="3926681" cy="678600"/>
            </a:xfrm>
            <a:custGeom>
              <a:avLst/>
              <a:gdLst>
                <a:gd name="connsiteX0" fmla="*/ 0 w 3926681"/>
                <a:gd name="connsiteY0" fmla="*/ 113102 h 678600"/>
                <a:gd name="connsiteX1" fmla="*/ 113102 w 3926681"/>
                <a:gd name="connsiteY1" fmla="*/ 0 h 678600"/>
                <a:gd name="connsiteX2" fmla="*/ 3813579 w 3926681"/>
                <a:gd name="connsiteY2" fmla="*/ 0 h 678600"/>
                <a:gd name="connsiteX3" fmla="*/ 3926681 w 3926681"/>
                <a:gd name="connsiteY3" fmla="*/ 113102 h 678600"/>
                <a:gd name="connsiteX4" fmla="*/ 3926681 w 3926681"/>
                <a:gd name="connsiteY4" fmla="*/ 565498 h 678600"/>
                <a:gd name="connsiteX5" fmla="*/ 3813579 w 3926681"/>
                <a:gd name="connsiteY5" fmla="*/ 678600 h 678600"/>
                <a:gd name="connsiteX6" fmla="*/ 113102 w 3926681"/>
                <a:gd name="connsiteY6" fmla="*/ 678600 h 678600"/>
                <a:gd name="connsiteX7" fmla="*/ 0 w 3926681"/>
                <a:gd name="connsiteY7" fmla="*/ 565498 h 678600"/>
                <a:gd name="connsiteX8" fmla="*/ 0 w 3926681"/>
                <a:gd name="connsiteY8" fmla="*/ 113102 h 67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26681" h="678600">
                  <a:moveTo>
                    <a:pt x="0" y="113102"/>
                  </a:moveTo>
                  <a:cubicBezTo>
                    <a:pt x="0" y="50637"/>
                    <a:pt x="50637" y="0"/>
                    <a:pt x="113102" y="0"/>
                  </a:cubicBezTo>
                  <a:lnTo>
                    <a:pt x="3813579" y="0"/>
                  </a:lnTo>
                  <a:cubicBezTo>
                    <a:pt x="3876044" y="0"/>
                    <a:pt x="3926681" y="50637"/>
                    <a:pt x="3926681" y="113102"/>
                  </a:cubicBezTo>
                  <a:lnTo>
                    <a:pt x="3926681" y="565498"/>
                  </a:lnTo>
                  <a:cubicBezTo>
                    <a:pt x="3926681" y="627963"/>
                    <a:pt x="3876044" y="678600"/>
                    <a:pt x="3813579" y="678600"/>
                  </a:cubicBezTo>
                  <a:lnTo>
                    <a:pt x="113102" y="678600"/>
                  </a:lnTo>
                  <a:cubicBezTo>
                    <a:pt x="50637" y="678600"/>
                    <a:pt x="0" y="627963"/>
                    <a:pt x="0" y="565498"/>
                  </a:cubicBezTo>
                  <a:lnTo>
                    <a:pt x="0" y="113102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90277" tIns="90277" rIns="90277" bIns="90277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en-US" altLang="ja-JP" sz="2400" kern="1200" dirty="0"/>
                <a:t>signal confirmation</a:t>
              </a:r>
              <a:endParaRPr kumimoji="1" lang="ja-JP" altLang="en-US" sz="2400" kern="1200" dirty="0"/>
            </a:p>
          </p:txBody>
        </p:sp>
      </p:grp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1031A95-BB3A-40BB-896F-9FBB720C9BDA}"/>
              </a:ext>
            </a:extLst>
          </p:cNvPr>
          <p:cNvSpPr/>
          <p:nvPr/>
        </p:nvSpPr>
        <p:spPr>
          <a:xfrm>
            <a:off x="4267503" y="3139331"/>
            <a:ext cx="48231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ja-JP" sz="2000" dirty="0"/>
              <a:t>multiple scanning for higher precision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altLang="ja-JP" sz="2000" dirty="0"/>
              <a:t>complex software analysis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altLang="ja-JP" sz="2000" dirty="0"/>
              <a:t>repeat scanning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altLang="ja-JP" sz="2000" dirty="0"/>
              <a:t>analysis by other imaging system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ja-JP" sz="2000" dirty="0"/>
              <a:t>plasmon effect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ja-JP" sz="2000" dirty="0"/>
              <a:t>3 dimensional readout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6AF02A9-9D47-4936-93D0-7A76C682E45A}"/>
              </a:ext>
            </a:extLst>
          </p:cNvPr>
          <p:cNvSpPr txBox="1"/>
          <p:nvPr/>
        </p:nvSpPr>
        <p:spPr>
          <a:xfrm>
            <a:off x="4267503" y="1557779"/>
            <a:ext cx="4683992" cy="1015663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000" dirty="0"/>
              <a:t>trigger of signal candidates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high speed scanning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minimum selection for next analysis</a:t>
            </a:r>
            <a:endParaRPr kumimoji="1" lang="en-US" altLang="ja-JP" sz="2000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A882B06-1141-442E-9CC5-6D59E747A958}"/>
              </a:ext>
            </a:extLst>
          </p:cNvPr>
          <p:cNvSpPr/>
          <p:nvPr/>
        </p:nvSpPr>
        <p:spPr>
          <a:xfrm>
            <a:off x="3004136" y="4401215"/>
            <a:ext cx="508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ja-JP" altLang="en-US" sz="1400" b="1" dirty="0"/>
              <a:t>・</a:t>
            </a:r>
            <a:endParaRPr lang="en-US" altLang="ja-JP" sz="1400" b="1" dirty="0"/>
          </a:p>
          <a:p>
            <a:pPr lvl="0">
              <a:defRPr/>
            </a:pPr>
            <a:r>
              <a:rPr lang="ja-JP" altLang="en-US" sz="1400" b="1" dirty="0"/>
              <a:t>・</a:t>
            </a:r>
            <a:endParaRPr lang="en-US" altLang="ja-JP" sz="1400" b="1" dirty="0"/>
          </a:p>
          <a:p>
            <a:pPr lvl="0">
              <a:defRPr/>
            </a:pPr>
            <a:r>
              <a:rPr lang="ja-JP" altLang="en-US" sz="1400" b="1" dirty="0"/>
              <a:t>・</a:t>
            </a:r>
          </a:p>
        </p:txBody>
      </p:sp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00ED8A69-A465-4B2F-8296-E6064FEB70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EC152960-FCFF-4162-88E3-EC5C42130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280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FD4E38-8DCE-43AE-A405-03B1EF434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</a:t>
            </a:r>
            <a:r>
              <a:rPr lang="en-US" altLang="en-US" baseline="30000" dirty="0"/>
              <a:t>st</a:t>
            </a:r>
            <a:r>
              <a:rPr lang="en-US" altLang="en-US" dirty="0"/>
              <a:t> selection : shape analysis</a:t>
            </a:r>
            <a:endParaRPr kumimoji="1" lang="ja-JP" altLang="en-US" dirty="0"/>
          </a:p>
        </p:txBody>
      </p:sp>
      <p:sp>
        <p:nvSpPr>
          <p:cNvPr id="12" name="右矢印 295">
            <a:extLst>
              <a:ext uri="{FF2B5EF4-FFF2-40B4-BE49-F238E27FC236}">
                <a16:creationId xmlns:a16="http://schemas.microsoft.com/office/drawing/2014/main" id="{88609D07-8A94-4841-8CDB-EF833EFABC31}"/>
              </a:ext>
            </a:extLst>
          </p:cNvPr>
          <p:cNvSpPr/>
          <p:nvPr/>
        </p:nvSpPr>
        <p:spPr>
          <a:xfrm rot="2700000">
            <a:off x="5423056" y="1561049"/>
            <a:ext cx="718533" cy="5240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A970321-6C67-48C2-9246-154DFA979D69}"/>
              </a:ext>
            </a:extLst>
          </p:cNvPr>
          <p:cNvGrpSpPr/>
          <p:nvPr/>
        </p:nvGrpSpPr>
        <p:grpSpPr>
          <a:xfrm>
            <a:off x="3955008" y="1886552"/>
            <a:ext cx="351782" cy="623668"/>
            <a:chOff x="3876796" y="1747892"/>
            <a:chExt cx="508205" cy="90098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8C56A9E-CE49-453D-9492-7DA27256009C}"/>
                </a:ext>
              </a:extLst>
            </p:cNvPr>
            <p:cNvGrpSpPr/>
            <p:nvPr/>
          </p:nvGrpSpPr>
          <p:grpSpPr>
            <a:xfrm rot="1581075">
              <a:off x="3876796" y="1747892"/>
              <a:ext cx="253139" cy="263303"/>
              <a:chOff x="7067053" y="2072278"/>
              <a:chExt cx="687682" cy="715294"/>
            </a:xfrm>
          </p:grpSpPr>
          <p:sp>
            <p:nvSpPr>
              <p:cNvPr id="87" name="円/楕円 277">
                <a:extLst>
                  <a:ext uri="{FF2B5EF4-FFF2-40B4-BE49-F238E27FC236}">
                    <a16:creationId xmlns:a16="http://schemas.microsoft.com/office/drawing/2014/main" id="{B9F46470-BE76-437E-8960-12151184F5A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91364" y="257157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円/楕円 278">
                <a:extLst>
                  <a:ext uri="{FF2B5EF4-FFF2-40B4-BE49-F238E27FC236}">
                    <a16:creationId xmlns:a16="http://schemas.microsoft.com/office/drawing/2014/main" id="{C130258B-4E9A-40D8-A7F7-450A0B65F16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42328" y="257157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円/楕円 279">
                <a:extLst>
                  <a:ext uri="{FF2B5EF4-FFF2-40B4-BE49-F238E27FC236}">
                    <a16:creationId xmlns:a16="http://schemas.microsoft.com/office/drawing/2014/main" id="{CCCB824C-EE81-40EF-B29F-336C9772DC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37031" y="2426879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円/楕円 280">
                <a:extLst>
                  <a:ext uri="{FF2B5EF4-FFF2-40B4-BE49-F238E27FC236}">
                    <a16:creationId xmlns:a16="http://schemas.microsoft.com/office/drawing/2014/main" id="{D0DDC7B7-FCA2-4035-84AE-C2B1755D70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03475" y="239904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円/楕円 281">
                <a:extLst>
                  <a:ext uri="{FF2B5EF4-FFF2-40B4-BE49-F238E27FC236}">
                    <a16:creationId xmlns:a16="http://schemas.microsoft.com/office/drawing/2014/main" id="{647004F7-7EAE-4138-837D-223A913BA32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86203" y="2336783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円/楕円 282">
                <a:extLst>
                  <a:ext uri="{FF2B5EF4-FFF2-40B4-BE49-F238E27FC236}">
                    <a16:creationId xmlns:a16="http://schemas.microsoft.com/office/drawing/2014/main" id="{303E718F-AE73-4F89-9757-487FA51D5A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39400" y="2304665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" name="円/楕円 283">
                <a:extLst>
                  <a:ext uri="{FF2B5EF4-FFF2-40B4-BE49-F238E27FC236}">
                    <a16:creationId xmlns:a16="http://schemas.microsoft.com/office/drawing/2014/main" id="{54BF7448-AA0C-429D-8E33-311FEA90EA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19689" y="224240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円/楕円 284">
                <a:extLst>
                  <a:ext uri="{FF2B5EF4-FFF2-40B4-BE49-F238E27FC236}">
                    <a16:creationId xmlns:a16="http://schemas.microsoft.com/office/drawing/2014/main" id="{4FA2B339-E37E-4294-96AE-2229C17F7F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19689" y="211250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5" name="円/楕円 285">
                <a:extLst>
                  <a:ext uri="{FF2B5EF4-FFF2-40B4-BE49-F238E27FC236}">
                    <a16:creationId xmlns:a16="http://schemas.microsoft.com/office/drawing/2014/main" id="{711542A5-C923-4CF2-B882-E24B57A364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11273" y="2072278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円/楕円 286">
                <a:extLst>
                  <a:ext uri="{FF2B5EF4-FFF2-40B4-BE49-F238E27FC236}">
                    <a16:creationId xmlns:a16="http://schemas.microsoft.com/office/drawing/2014/main" id="{DFA175E1-8497-427A-96ED-1E35FFAC066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358481" y="222069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円/楕円 287">
                <a:extLst>
                  <a:ext uri="{FF2B5EF4-FFF2-40B4-BE49-F238E27FC236}">
                    <a16:creationId xmlns:a16="http://schemas.microsoft.com/office/drawing/2014/main" id="{64D2879F-178B-4B93-8F44-7EFD0FC669B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66494" y="2308491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円/楕円 288">
                <a:extLst>
                  <a:ext uri="{FF2B5EF4-FFF2-40B4-BE49-F238E27FC236}">
                    <a16:creationId xmlns:a16="http://schemas.microsoft.com/office/drawing/2014/main" id="{279B85C8-BE32-4C97-A5ED-ECC16AA7BB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530209" y="2361801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円/楕円 289">
                <a:extLst>
                  <a:ext uri="{FF2B5EF4-FFF2-40B4-BE49-F238E27FC236}">
                    <a16:creationId xmlns:a16="http://schemas.microsoft.com/office/drawing/2014/main" id="{5BE51BC1-9C8D-4CEA-9255-D850E242322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67053" y="2229409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円/楕円 290">
                <a:extLst>
                  <a:ext uri="{FF2B5EF4-FFF2-40B4-BE49-F238E27FC236}">
                    <a16:creationId xmlns:a16="http://schemas.microsoft.com/office/drawing/2014/main" id="{D35997D7-83A5-48D8-A08E-7CB4F156760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538735" y="2458950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円/楕円 291">
                <a:extLst>
                  <a:ext uri="{FF2B5EF4-FFF2-40B4-BE49-F238E27FC236}">
                    <a16:creationId xmlns:a16="http://schemas.microsoft.com/office/drawing/2014/main" id="{D3162A83-CB96-4AE4-8A48-E7F4DA6495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97852" y="215321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円/楕円 292">
                <a:extLst>
                  <a:ext uri="{FF2B5EF4-FFF2-40B4-BE49-F238E27FC236}">
                    <a16:creationId xmlns:a16="http://schemas.microsoft.com/office/drawing/2014/main" id="{7EC3F843-51B3-40DB-8C2F-4D8DE425BEF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41841" y="2484540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3" name="円/楕円 293">
                <a:extLst>
                  <a:ext uri="{FF2B5EF4-FFF2-40B4-BE49-F238E27FC236}">
                    <a16:creationId xmlns:a16="http://schemas.microsoft.com/office/drawing/2014/main" id="{A1E69427-979D-4FEC-86B8-7C68863A509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00958" y="217880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478F6E6-451C-485F-BC0C-DB8D05796931}"/>
                </a:ext>
              </a:extLst>
            </p:cNvPr>
            <p:cNvGrpSpPr/>
            <p:nvPr/>
          </p:nvGrpSpPr>
          <p:grpSpPr>
            <a:xfrm rot="17060969">
              <a:off x="4194825" y="2318172"/>
              <a:ext cx="186433" cy="193918"/>
              <a:chOff x="7067053" y="2072278"/>
              <a:chExt cx="687682" cy="715294"/>
            </a:xfrm>
          </p:grpSpPr>
          <p:sp>
            <p:nvSpPr>
              <p:cNvPr id="70" name="円/楕円 260">
                <a:extLst>
                  <a:ext uri="{FF2B5EF4-FFF2-40B4-BE49-F238E27FC236}">
                    <a16:creationId xmlns:a16="http://schemas.microsoft.com/office/drawing/2014/main" id="{3F1820F8-0787-4F95-9CC6-B29F3A1A8D9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91364" y="257157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1" name="円/楕円 261">
                <a:extLst>
                  <a:ext uri="{FF2B5EF4-FFF2-40B4-BE49-F238E27FC236}">
                    <a16:creationId xmlns:a16="http://schemas.microsoft.com/office/drawing/2014/main" id="{8CCCCBDD-4287-4978-A703-AF09C64DF63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42328" y="257157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" name="円/楕円 262">
                <a:extLst>
                  <a:ext uri="{FF2B5EF4-FFF2-40B4-BE49-F238E27FC236}">
                    <a16:creationId xmlns:a16="http://schemas.microsoft.com/office/drawing/2014/main" id="{7ABE23C0-D10E-455C-BCE1-D862F129497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37031" y="2426879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3" name="円/楕円 263">
                <a:extLst>
                  <a:ext uri="{FF2B5EF4-FFF2-40B4-BE49-F238E27FC236}">
                    <a16:creationId xmlns:a16="http://schemas.microsoft.com/office/drawing/2014/main" id="{3907FB3E-28E1-438A-A020-782D14A4CAC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03475" y="239904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円/楕円 264">
                <a:extLst>
                  <a:ext uri="{FF2B5EF4-FFF2-40B4-BE49-F238E27FC236}">
                    <a16:creationId xmlns:a16="http://schemas.microsoft.com/office/drawing/2014/main" id="{CDBC7004-6F24-4A41-A010-C5FE50C2A4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86203" y="2336783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円/楕円 265">
                <a:extLst>
                  <a:ext uri="{FF2B5EF4-FFF2-40B4-BE49-F238E27FC236}">
                    <a16:creationId xmlns:a16="http://schemas.microsoft.com/office/drawing/2014/main" id="{3E131DDF-B0D8-42E5-9A41-0131680B63F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39400" y="2304665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円/楕円 266">
                <a:extLst>
                  <a:ext uri="{FF2B5EF4-FFF2-40B4-BE49-F238E27FC236}">
                    <a16:creationId xmlns:a16="http://schemas.microsoft.com/office/drawing/2014/main" id="{DC4D81E8-24E4-4919-920C-75CBB37685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19689" y="224240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円/楕円 267">
                <a:extLst>
                  <a:ext uri="{FF2B5EF4-FFF2-40B4-BE49-F238E27FC236}">
                    <a16:creationId xmlns:a16="http://schemas.microsoft.com/office/drawing/2014/main" id="{160E8FC4-4ACA-483A-829F-1F68AB4D8B1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19689" y="211250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円/楕円 268">
                <a:extLst>
                  <a:ext uri="{FF2B5EF4-FFF2-40B4-BE49-F238E27FC236}">
                    <a16:creationId xmlns:a16="http://schemas.microsoft.com/office/drawing/2014/main" id="{F5CC9E12-A428-465F-A3ED-67387E9E630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11273" y="2072278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円/楕円 269">
                <a:extLst>
                  <a:ext uri="{FF2B5EF4-FFF2-40B4-BE49-F238E27FC236}">
                    <a16:creationId xmlns:a16="http://schemas.microsoft.com/office/drawing/2014/main" id="{13B790EE-7849-4525-8E5A-ED9CA05E9B3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358481" y="222069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円/楕円 270">
                <a:extLst>
                  <a:ext uri="{FF2B5EF4-FFF2-40B4-BE49-F238E27FC236}">
                    <a16:creationId xmlns:a16="http://schemas.microsoft.com/office/drawing/2014/main" id="{9AF32E00-6085-4CE8-8EF5-1A6FDEEA372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66494" y="2308491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" name="円/楕円 271">
                <a:extLst>
                  <a:ext uri="{FF2B5EF4-FFF2-40B4-BE49-F238E27FC236}">
                    <a16:creationId xmlns:a16="http://schemas.microsoft.com/office/drawing/2014/main" id="{D582350D-E2EB-4072-BA8D-30F66C8AAA7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530209" y="2361801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円/楕円 272">
                <a:extLst>
                  <a:ext uri="{FF2B5EF4-FFF2-40B4-BE49-F238E27FC236}">
                    <a16:creationId xmlns:a16="http://schemas.microsoft.com/office/drawing/2014/main" id="{852B881A-BA75-4EB9-9F1F-91FAA01E5E4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67053" y="2229409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円/楕円 273">
                <a:extLst>
                  <a:ext uri="{FF2B5EF4-FFF2-40B4-BE49-F238E27FC236}">
                    <a16:creationId xmlns:a16="http://schemas.microsoft.com/office/drawing/2014/main" id="{353294C3-6CDC-4768-9044-4D12CA5977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538735" y="2458950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円/楕円 274">
                <a:extLst>
                  <a:ext uri="{FF2B5EF4-FFF2-40B4-BE49-F238E27FC236}">
                    <a16:creationId xmlns:a16="http://schemas.microsoft.com/office/drawing/2014/main" id="{462B2D8D-C8CF-4B1C-955D-353CF6CC6A3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97852" y="215321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円/楕円 275">
                <a:extLst>
                  <a:ext uri="{FF2B5EF4-FFF2-40B4-BE49-F238E27FC236}">
                    <a16:creationId xmlns:a16="http://schemas.microsoft.com/office/drawing/2014/main" id="{9035F594-B56F-4C6E-9F6B-7E44BB43791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41841" y="2484540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円/楕円 276">
                <a:extLst>
                  <a:ext uri="{FF2B5EF4-FFF2-40B4-BE49-F238E27FC236}">
                    <a16:creationId xmlns:a16="http://schemas.microsoft.com/office/drawing/2014/main" id="{405A629C-E862-4A29-BAC7-45E95A99035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00958" y="217880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2EEBB1B3-3276-41B8-BCA3-A6C0E7A6A760}"/>
                </a:ext>
              </a:extLst>
            </p:cNvPr>
            <p:cNvGrpSpPr/>
            <p:nvPr/>
          </p:nvGrpSpPr>
          <p:grpSpPr>
            <a:xfrm rot="6325035">
              <a:off x="4038169" y="2121052"/>
              <a:ext cx="250396" cy="260449"/>
              <a:chOff x="7067053" y="2072278"/>
              <a:chExt cx="687682" cy="715294"/>
            </a:xfrm>
          </p:grpSpPr>
          <p:sp>
            <p:nvSpPr>
              <p:cNvPr id="53" name="円/楕円 243">
                <a:extLst>
                  <a:ext uri="{FF2B5EF4-FFF2-40B4-BE49-F238E27FC236}">
                    <a16:creationId xmlns:a16="http://schemas.microsoft.com/office/drawing/2014/main" id="{2463F744-3A1B-46B1-9A09-8CBD8EC4C2A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91364" y="257157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円/楕円 244">
                <a:extLst>
                  <a:ext uri="{FF2B5EF4-FFF2-40B4-BE49-F238E27FC236}">
                    <a16:creationId xmlns:a16="http://schemas.microsoft.com/office/drawing/2014/main" id="{2E1C1699-1CDB-46AB-AF3D-03CF7402F4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42328" y="257157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円/楕円 245">
                <a:extLst>
                  <a:ext uri="{FF2B5EF4-FFF2-40B4-BE49-F238E27FC236}">
                    <a16:creationId xmlns:a16="http://schemas.microsoft.com/office/drawing/2014/main" id="{BF85B0EB-6624-4B71-9D45-8B7B13F768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37031" y="2426879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円/楕円 246">
                <a:extLst>
                  <a:ext uri="{FF2B5EF4-FFF2-40B4-BE49-F238E27FC236}">
                    <a16:creationId xmlns:a16="http://schemas.microsoft.com/office/drawing/2014/main" id="{6BE4711F-D1B6-4AA0-8CAE-914C659A82F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03475" y="239904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円/楕円 247">
                <a:extLst>
                  <a:ext uri="{FF2B5EF4-FFF2-40B4-BE49-F238E27FC236}">
                    <a16:creationId xmlns:a16="http://schemas.microsoft.com/office/drawing/2014/main" id="{5C1001DF-0AA9-449D-9C83-4469ADE4F3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86203" y="2336783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円/楕円 248">
                <a:extLst>
                  <a:ext uri="{FF2B5EF4-FFF2-40B4-BE49-F238E27FC236}">
                    <a16:creationId xmlns:a16="http://schemas.microsoft.com/office/drawing/2014/main" id="{BFF2870D-3E3B-4DC7-898B-DD9BAD73500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39400" y="2304665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" name="円/楕円 249">
                <a:extLst>
                  <a:ext uri="{FF2B5EF4-FFF2-40B4-BE49-F238E27FC236}">
                    <a16:creationId xmlns:a16="http://schemas.microsoft.com/office/drawing/2014/main" id="{8155E139-A2FB-4715-875D-47B52FC9FC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19689" y="224240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円/楕円 250">
                <a:extLst>
                  <a:ext uri="{FF2B5EF4-FFF2-40B4-BE49-F238E27FC236}">
                    <a16:creationId xmlns:a16="http://schemas.microsoft.com/office/drawing/2014/main" id="{07CD4EA7-53E3-4F34-A4F8-7F0FA14D839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19689" y="211250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1" name="円/楕円 251">
                <a:extLst>
                  <a:ext uri="{FF2B5EF4-FFF2-40B4-BE49-F238E27FC236}">
                    <a16:creationId xmlns:a16="http://schemas.microsoft.com/office/drawing/2014/main" id="{54E294A1-382D-4477-B06D-00C95BE8A16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11273" y="2072278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2" name="円/楕円 252">
                <a:extLst>
                  <a:ext uri="{FF2B5EF4-FFF2-40B4-BE49-F238E27FC236}">
                    <a16:creationId xmlns:a16="http://schemas.microsoft.com/office/drawing/2014/main" id="{6740B6D8-6BD6-4465-A9A3-F492CCDC0C8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358481" y="222069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円/楕円 253">
                <a:extLst>
                  <a:ext uri="{FF2B5EF4-FFF2-40B4-BE49-F238E27FC236}">
                    <a16:creationId xmlns:a16="http://schemas.microsoft.com/office/drawing/2014/main" id="{49F2366A-F28D-42DC-A7E6-63BAFCD6E43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66494" y="2308491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円/楕円 254">
                <a:extLst>
                  <a:ext uri="{FF2B5EF4-FFF2-40B4-BE49-F238E27FC236}">
                    <a16:creationId xmlns:a16="http://schemas.microsoft.com/office/drawing/2014/main" id="{B78CF6EA-C80F-491F-AD16-102BBCFA9A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530209" y="2361801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円/楕円 255">
                <a:extLst>
                  <a:ext uri="{FF2B5EF4-FFF2-40B4-BE49-F238E27FC236}">
                    <a16:creationId xmlns:a16="http://schemas.microsoft.com/office/drawing/2014/main" id="{5A8124D1-760B-4234-BC63-805F4FBD41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67053" y="2229409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円/楕円 256">
                <a:extLst>
                  <a:ext uri="{FF2B5EF4-FFF2-40B4-BE49-F238E27FC236}">
                    <a16:creationId xmlns:a16="http://schemas.microsoft.com/office/drawing/2014/main" id="{0B5BAE51-E430-42A6-8A04-16E5B9BB4D6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538735" y="2458950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円/楕円 257">
                <a:extLst>
                  <a:ext uri="{FF2B5EF4-FFF2-40B4-BE49-F238E27FC236}">
                    <a16:creationId xmlns:a16="http://schemas.microsoft.com/office/drawing/2014/main" id="{E5B07F78-6E59-47E2-A836-B3EA4B5A921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97852" y="215321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円/楕円 258">
                <a:extLst>
                  <a:ext uri="{FF2B5EF4-FFF2-40B4-BE49-F238E27FC236}">
                    <a16:creationId xmlns:a16="http://schemas.microsoft.com/office/drawing/2014/main" id="{DE279219-1962-49F0-8D94-EB226240CE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41841" y="2484540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円/楕円 259">
                <a:extLst>
                  <a:ext uri="{FF2B5EF4-FFF2-40B4-BE49-F238E27FC236}">
                    <a16:creationId xmlns:a16="http://schemas.microsoft.com/office/drawing/2014/main" id="{8FDB6416-E39E-4057-AC93-7BF746C4577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00958" y="217880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4655DAAA-007C-4709-A636-7AA9D55A18F8}"/>
                </a:ext>
              </a:extLst>
            </p:cNvPr>
            <p:cNvGrpSpPr/>
            <p:nvPr/>
          </p:nvGrpSpPr>
          <p:grpSpPr>
            <a:xfrm rot="8722656">
              <a:off x="4040606" y="1873619"/>
              <a:ext cx="209098" cy="217494"/>
              <a:chOff x="7067053" y="2072278"/>
              <a:chExt cx="687682" cy="715294"/>
            </a:xfrm>
          </p:grpSpPr>
          <p:sp>
            <p:nvSpPr>
              <p:cNvPr id="36" name="円/楕円 226">
                <a:extLst>
                  <a:ext uri="{FF2B5EF4-FFF2-40B4-BE49-F238E27FC236}">
                    <a16:creationId xmlns:a16="http://schemas.microsoft.com/office/drawing/2014/main" id="{284C44F2-A002-4F3B-9D4F-7771002D55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91364" y="257157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" name="円/楕円 227">
                <a:extLst>
                  <a:ext uri="{FF2B5EF4-FFF2-40B4-BE49-F238E27FC236}">
                    <a16:creationId xmlns:a16="http://schemas.microsoft.com/office/drawing/2014/main" id="{22B2B3D4-CD5F-4BD0-8E65-E75631C4D7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42328" y="257157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" name="円/楕円 228">
                <a:extLst>
                  <a:ext uri="{FF2B5EF4-FFF2-40B4-BE49-F238E27FC236}">
                    <a16:creationId xmlns:a16="http://schemas.microsoft.com/office/drawing/2014/main" id="{69053435-A716-4797-A0BC-1D22DA253EB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37031" y="2426879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" name="円/楕円 229">
                <a:extLst>
                  <a:ext uri="{FF2B5EF4-FFF2-40B4-BE49-F238E27FC236}">
                    <a16:creationId xmlns:a16="http://schemas.microsoft.com/office/drawing/2014/main" id="{E2D0B2BF-EBE4-4A4B-B2FD-1B03CFC640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03475" y="239904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" name="円/楕円 230">
                <a:extLst>
                  <a:ext uri="{FF2B5EF4-FFF2-40B4-BE49-F238E27FC236}">
                    <a16:creationId xmlns:a16="http://schemas.microsoft.com/office/drawing/2014/main" id="{2438FDDB-5EF6-4529-B34C-D1688FB968C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86203" y="2336783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円/楕円 231">
                <a:extLst>
                  <a:ext uri="{FF2B5EF4-FFF2-40B4-BE49-F238E27FC236}">
                    <a16:creationId xmlns:a16="http://schemas.microsoft.com/office/drawing/2014/main" id="{086F9E61-898F-4565-932A-5B33938A2E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39400" y="2304665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円/楕円 232">
                <a:extLst>
                  <a:ext uri="{FF2B5EF4-FFF2-40B4-BE49-F238E27FC236}">
                    <a16:creationId xmlns:a16="http://schemas.microsoft.com/office/drawing/2014/main" id="{61A360CD-CFF9-4483-8887-2D3B67618BD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19689" y="224240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円/楕円 233">
                <a:extLst>
                  <a:ext uri="{FF2B5EF4-FFF2-40B4-BE49-F238E27FC236}">
                    <a16:creationId xmlns:a16="http://schemas.microsoft.com/office/drawing/2014/main" id="{8AA5EE36-D160-4C07-8F0B-E23226DCE5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19689" y="211250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円/楕円 234">
                <a:extLst>
                  <a:ext uri="{FF2B5EF4-FFF2-40B4-BE49-F238E27FC236}">
                    <a16:creationId xmlns:a16="http://schemas.microsoft.com/office/drawing/2014/main" id="{94FCA743-049D-4F55-89C5-3090A6FA7BA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11273" y="2072278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円/楕円 235">
                <a:extLst>
                  <a:ext uri="{FF2B5EF4-FFF2-40B4-BE49-F238E27FC236}">
                    <a16:creationId xmlns:a16="http://schemas.microsoft.com/office/drawing/2014/main" id="{7D56EE73-1AE4-4560-8E13-3CE17BD72A4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358481" y="222069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円/楕円 236">
                <a:extLst>
                  <a:ext uri="{FF2B5EF4-FFF2-40B4-BE49-F238E27FC236}">
                    <a16:creationId xmlns:a16="http://schemas.microsoft.com/office/drawing/2014/main" id="{17E4C704-3907-4839-B370-A98E79E8E2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66494" y="2308491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円/楕円 237">
                <a:extLst>
                  <a:ext uri="{FF2B5EF4-FFF2-40B4-BE49-F238E27FC236}">
                    <a16:creationId xmlns:a16="http://schemas.microsoft.com/office/drawing/2014/main" id="{EA7418DA-2D90-42B5-AE49-AC7B6E5BC5C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530209" y="2361801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8" name="円/楕円 238">
                <a:extLst>
                  <a:ext uri="{FF2B5EF4-FFF2-40B4-BE49-F238E27FC236}">
                    <a16:creationId xmlns:a16="http://schemas.microsoft.com/office/drawing/2014/main" id="{15504A27-50C9-4056-8D16-36F3992E0B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67053" y="2229409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" name="円/楕円 239">
                <a:extLst>
                  <a:ext uri="{FF2B5EF4-FFF2-40B4-BE49-F238E27FC236}">
                    <a16:creationId xmlns:a16="http://schemas.microsoft.com/office/drawing/2014/main" id="{97C38510-F1B4-415C-879F-08311CFB50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538735" y="2458950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" name="円/楕円 240">
                <a:extLst>
                  <a:ext uri="{FF2B5EF4-FFF2-40B4-BE49-F238E27FC236}">
                    <a16:creationId xmlns:a16="http://schemas.microsoft.com/office/drawing/2014/main" id="{47D23ECE-1AE4-4F57-BF09-B42B3D8656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97852" y="215321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円/楕円 241">
                <a:extLst>
                  <a:ext uri="{FF2B5EF4-FFF2-40B4-BE49-F238E27FC236}">
                    <a16:creationId xmlns:a16="http://schemas.microsoft.com/office/drawing/2014/main" id="{AE9EC14B-2920-4EB1-859A-A5BAE584F0C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41841" y="2484540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円/楕円 242">
                <a:extLst>
                  <a:ext uri="{FF2B5EF4-FFF2-40B4-BE49-F238E27FC236}">
                    <a16:creationId xmlns:a16="http://schemas.microsoft.com/office/drawing/2014/main" id="{9C3AB3E0-B5E2-4124-97D3-200EE5C96C0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00958" y="217880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B40B893B-E1BE-4A21-86F1-65C62E86154C}"/>
                </a:ext>
              </a:extLst>
            </p:cNvPr>
            <p:cNvGrpSpPr/>
            <p:nvPr/>
          </p:nvGrpSpPr>
          <p:grpSpPr>
            <a:xfrm rot="809942">
              <a:off x="4177335" y="2454962"/>
              <a:ext cx="186433" cy="193918"/>
              <a:chOff x="7067053" y="2072278"/>
              <a:chExt cx="687682" cy="715294"/>
            </a:xfrm>
          </p:grpSpPr>
          <p:sp>
            <p:nvSpPr>
              <p:cNvPr id="19" name="円/楕円 209">
                <a:extLst>
                  <a:ext uri="{FF2B5EF4-FFF2-40B4-BE49-F238E27FC236}">
                    <a16:creationId xmlns:a16="http://schemas.microsoft.com/office/drawing/2014/main" id="{1266B05E-4C7C-4385-8A31-831C5F036CC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91364" y="257157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円/楕円 210">
                <a:extLst>
                  <a:ext uri="{FF2B5EF4-FFF2-40B4-BE49-F238E27FC236}">
                    <a16:creationId xmlns:a16="http://schemas.microsoft.com/office/drawing/2014/main" id="{8C6B592D-4A3F-48F3-9ABB-60B861B3D0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42328" y="257157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円/楕円 211">
                <a:extLst>
                  <a:ext uri="{FF2B5EF4-FFF2-40B4-BE49-F238E27FC236}">
                    <a16:creationId xmlns:a16="http://schemas.microsoft.com/office/drawing/2014/main" id="{CCF27522-18D5-4A1F-9A38-9AC544BA05A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37031" y="2426879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円/楕円 212">
                <a:extLst>
                  <a:ext uri="{FF2B5EF4-FFF2-40B4-BE49-F238E27FC236}">
                    <a16:creationId xmlns:a16="http://schemas.microsoft.com/office/drawing/2014/main" id="{1A4B6F47-DCC9-4E5F-A2A3-BE3812F07B8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03475" y="239904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円/楕円 213">
                <a:extLst>
                  <a:ext uri="{FF2B5EF4-FFF2-40B4-BE49-F238E27FC236}">
                    <a16:creationId xmlns:a16="http://schemas.microsoft.com/office/drawing/2014/main" id="{4971F447-372E-4DB0-904F-770049B5D2A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86203" y="2336783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円/楕円 214">
                <a:extLst>
                  <a:ext uri="{FF2B5EF4-FFF2-40B4-BE49-F238E27FC236}">
                    <a16:creationId xmlns:a16="http://schemas.microsoft.com/office/drawing/2014/main" id="{D3F7C9AE-7B8B-4AB3-9489-92B43B8810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39400" y="2304665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円/楕円 215">
                <a:extLst>
                  <a:ext uri="{FF2B5EF4-FFF2-40B4-BE49-F238E27FC236}">
                    <a16:creationId xmlns:a16="http://schemas.microsoft.com/office/drawing/2014/main" id="{A1A426BE-B57F-4327-AA69-847A2603CAE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19689" y="224240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" name="円/楕円 216">
                <a:extLst>
                  <a:ext uri="{FF2B5EF4-FFF2-40B4-BE49-F238E27FC236}">
                    <a16:creationId xmlns:a16="http://schemas.microsoft.com/office/drawing/2014/main" id="{D1A0C053-B59E-4706-BF4B-E885796C4A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19689" y="211250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円/楕円 217">
                <a:extLst>
                  <a:ext uri="{FF2B5EF4-FFF2-40B4-BE49-F238E27FC236}">
                    <a16:creationId xmlns:a16="http://schemas.microsoft.com/office/drawing/2014/main" id="{98FEDC5E-85F3-47A0-A14F-2E09906D940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11273" y="2072278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" name="円/楕円 218">
                <a:extLst>
                  <a:ext uri="{FF2B5EF4-FFF2-40B4-BE49-F238E27FC236}">
                    <a16:creationId xmlns:a16="http://schemas.microsoft.com/office/drawing/2014/main" id="{F162C1BE-A5D6-4760-95B5-E62A8F9AF46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358481" y="2220692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" name="円/楕円 219">
                <a:extLst>
                  <a:ext uri="{FF2B5EF4-FFF2-40B4-BE49-F238E27FC236}">
                    <a16:creationId xmlns:a16="http://schemas.microsoft.com/office/drawing/2014/main" id="{D079FFE0-2F1D-4550-817C-E8533957EF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66494" y="2308491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円/楕円 220">
                <a:extLst>
                  <a:ext uri="{FF2B5EF4-FFF2-40B4-BE49-F238E27FC236}">
                    <a16:creationId xmlns:a16="http://schemas.microsoft.com/office/drawing/2014/main" id="{44A8AE11-0C6B-4B98-AC40-2B99184B143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530209" y="2361801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円/楕円 221">
                <a:extLst>
                  <a:ext uri="{FF2B5EF4-FFF2-40B4-BE49-F238E27FC236}">
                    <a16:creationId xmlns:a16="http://schemas.microsoft.com/office/drawing/2014/main" id="{17C83FB7-D802-4988-BD0E-22B73ADAE0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67053" y="2229409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円/楕円 222">
                <a:extLst>
                  <a:ext uri="{FF2B5EF4-FFF2-40B4-BE49-F238E27FC236}">
                    <a16:creationId xmlns:a16="http://schemas.microsoft.com/office/drawing/2014/main" id="{DD8DE368-CC39-4992-A551-DEC244AE7C0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538735" y="2458950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円/楕円 223">
                <a:extLst>
                  <a:ext uri="{FF2B5EF4-FFF2-40B4-BE49-F238E27FC236}">
                    <a16:creationId xmlns:a16="http://schemas.microsoft.com/office/drawing/2014/main" id="{AD98AB62-3F13-48B3-AAA0-D57DB6DEB0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97852" y="215321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円/楕円 224">
                <a:extLst>
                  <a:ext uri="{FF2B5EF4-FFF2-40B4-BE49-F238E27FC236}">
                    <a16:creationId xmlns:a16="http://schemas.microsoft.com/office/drawing/2014/main" id="{303C5186-D4D2-4AF6-9362-A80382C27D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41841" y="2484540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円/楕円 225">
                <a:extLst>
                  <a:ext uri="{FF2B5EF4-FFF2-40B4-BE49-F238E27FC236}">
                    <a16:creationId xmlns:a16="http://schemas.microsoft.com/office/drawing/2014/main" id="{F6A4CDE5-2E9B-4E68-875E-1647DC38B4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00958" y="217880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14B2C81-CEA4-405D-B1A5-4BDCE6011B99}"/>
              </a:ext>
            </a:extLst>
          </p:cNvPr>
          <p:cNvSpPr/>
          <p:nvPr/>
        </p:nvSpPr>
        <p:spPr>
          <a:xfrm>
            <a:off x="3407964" y="1185635"/>
            <a:ext cx="1536180" cy="17689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6" name="Picture 2">
            <a:extLst>
              <a:ext uri="{FF2B5EF4-FFF2-40B4-BE49-F238E27FC236}">
                <a16:creationId xmlns:a16="http://schemas.microsoft.com/office/drawing/2014/main" id="{C5A9EC9B-36C2-47B7-87DD-73B11E3B3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4521" y="1225073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Picture 9">
            <a:extLst>
              <a:ext uri="{FF2B5EF4-FFF2-40B4-BE49-F238E27FC236}">
                <a16:creationId xmlns:a16="http://schemas.microsoft.com/office/drawing/2014/main" id="{6F5C06FE-0B86-4488-9221-09B664D1D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2781" y="1228991"/>
            <a:ext cx="1721347" cy="173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" name="タイトル 6">
            <a:extLst>
              <a:ext uri="{FF2B5EF4-FFF2-40B4-BE49-F238E27FC236}">
                <a16:creationId xmlns:a16="http://schemas.microsoft.com/office/drawing/2014/main" id="{D1D29AF8-B3EF-48D4-B799-9B2782FB5EB9}"/>
              </a:ext>
            </a:extLst>
          </p:cNvPr>
          <p:cNvSpPr txBox="1">
            <a:spLocks/>
          </p:cNvSpPr>
          <p:nvPr/>
        </p:nvSpPr>
        <p:spPr bwMode="auto">
          <a:xfrm>
            <a:off x="4934694" y="1228991"/>
            <a:ext cx="1941019" cy="28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1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Meiryo UI" pitchFamily="50" charset="-128"/>
                <a:cs typeface="+mj-cs"/>
              </a:rPr>
              <a:t>raw image</a:t>
            </a:r>
          </a:p>
        </p:txBody>
      </p:sp>
      <p:sp>
        <p:nvSpPr>
          <p:cNvPr id="109" name="タイトル 9">
            <a:extLst>
              <a:ext uri="{FF2B5EF4-FFF2-40B4-BE49-F238E27FC236}">
                <a16:creationId xmlns:a16="http://schemas.microsoft.com/office/drawing/2014/main" id="{B024B415-02DE-45DD-B7C0-E2E5772D99F7}"/>
              </a:ext>
            </a:extLst>
          </p:cNvPr>
          <p:cNvSpPr txBox="1">
            <a:spLocks/>
          </p:cNvSpPr>
          <p:nvPr/>
        </p:nvSpPr>
        <p:spPr bwMode="auto">
          <a:xfrm>
            <a:off x="6794460" y="1229790"/>
            <a:ext cx="1941019" cy="28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1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Meiryo UI" pitchFamily="50" charset="-128"/>
                <a:cs typeface="+mj-cs"/>
              </a:rPr>
              <a:t>Elliptical fitting</a:t>
            </a:r>
          </a:p>
        </p:txBody>
      </p:sp>
      <p:sp>
        <p:nvSpPr>
          <p:cNvPr id="110" name="タイトル 11">
            <a:extLst>
              <a:ext uri="{FF2B5EF4-FFF2-40B4-BE49-F238E27FC236}">
                <a16:creationId xmlns:a16="http://schemas.microsoft.com/office/drawing/2014/main" id="{6C0006AD-A4FC-4F5E-B7C2-0B86E0F0CF49}"/>
              </a:ext>
            </a:extLst>
          </p:cNvPr>
          <p:cNvSpPr txBox="1">
            <a:spLocks/>
          </p:cNvSpPr>
          <p:nvPr/>
        </p:nvSpPr>
        <p:spPr bwMode="auto">
          <a:xfrm>
            <a:off x="5672593" y="2665233"/>
            <a:ext cx="1225547" cy="28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1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Meiryo UI" pitchFamily="50" charset="-128"/>
                <a:cs typeface="+mj-cs"/>
              </a:rPr>
              <a:t>1.7µm</a:t>
            </a:r>
          </a:p>
        </p:txBody>
      </p:sp>
      <p:sp>
        <p:nvSpPr>
          <p:cNvPr id="111" name="直線コネクタ 110">
            <a:extLst>
              <a:ext uri="{FF2B5EF4-FFF2-40B4-BE49-F238E27FC236}">
                <a16:creationId xmlns:a16="http://schemas.microsoft.com/office/drawing/2014/main" id="{F9773603-1A0A-4B6B-8D8B-3FF240F4FF47}"/>
              </a:ext>
            </a:extLst>
          </p:cNvPr>
          <p:cNvSpPr/>
          <p:nvPr/>
        </p:nvSpPr>
        <p:spPr>
          <a:xfrm>
            <a:off x="5020577" y="2974591"/>
            <a:ext cx="1774478" cy="0"/>
          </a:xfrm>
          <a:prstGeom prst="line">
            <a:avLst/>
          </a:prstGeom>
          <a:noFill/>
          <a:ln w="36000">
            <a:solidFill>
              <a:srgbClr val="FFFF00"/>
            </a:solidFill>
            <a:prstDash val="solid"/>
            <a:headEnd type="arrow"/>
            <a:tailEnd type="arrow"/>
          </a:ln>
        </p:spPr>
        <p:txBody>
          <a:bodyPr vert="horz" lIns="97967" tIns="57147" rIns="97967" bIns="57147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Arial" pitchFamily="18"/>
              <a:ea typeface="ＭＳ Ｐゴシック" pitchFamily="2"/>
              <a:cs typeface="Mangal" pitchFamily="2"/>
            </a:endParaRPr>
          </a:p>
        </p:txBody>
      </p:sp>
      <p:pic>
        <p:nvPicPr>
          <p:cNvPr id="112" name="図 111">
            <a:extLst>
              <a:ext uri="{FF2B5EF4-FFF2-40B4-BE49-F238E27FC236}">
                <a16:creationId xmlns:a16="http://schemas.microsoft.com/office/drawing/2014/main" id="{36F98BE6-354C-4FFA-AC08-6F3A74F271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15" y="1594668"/>
            <a:ext cx="2767093" cy="2075509"/>
          </a:xfrm>
          <a:prstGeom prst="rect">
            <a:avLst/>
          </a:prstGeom>
        </p:spPr>
      </p:pic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7B8A92EE-BE7E-4FFC-827A-4A14710E8E31}"/>
              </a:ext>
            </a:extLst>
          </p:cNvPr>
          <p:cNvSpPr/>
          <p:nvPr/>
        </p:nvSpPr>
        <p:spPr>
          <a:xfrm>
            <a:off x="3367475" y="1201891"/>
            <a:ext cx="13965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/>
              <a:t>grain (image)</a:t>
            </a:r>
          </a:p>
        </p:txBody>
      </p: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D6B98F30-65E1-423D-91C2-3CAE7FD23CE7}"/>
              </a:ext>
            </a:extLst>
          </p:cNvPr>
          <p:cNvCxnSpPr>
            <a:cxnSpLocks/>
          </p:cNvCxnSpPr>
          <p:nvPr/>
        </p:nvCxnSpPr>
        <p:spPr>
          <a:xfrm>
            <a:off x="7680359" y="1736403"/>
            <a:ext cx="272507" cy="82264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5" name="直線コネクタ 114">
            <a:extLst>
              <a:ext uri="{FF2B5EF4-FFF2-40B4-BE49-F238E27FC236}">
                <a16:creationId xmlns:a16="http://schemas.microsoft.com/office/drawing/2014/main" id="{948BE8EC-932B-4FAA-9EBB-2F237D4D1735}"/>
              </a:ext>
            </a:extLst>
          </p:cNvPr>
          <p:cNvCxnSpPr>
            <a:cxnSpLocks/>
          </p:cNvCxnSpPr>
          <p:nvPr/>
        </p:nvCxnSpPr>
        <p:spPr>
          <a:xfrm flipV="1">
            <a:off x="7569200" y="2063554"/>
            <a:ext cx="525707" cy="165735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F34FB683-0711-4B9A-8B46-5267EC5A10EF}"/>
              </a:ext>
            </a:extLst>
          </p:cNvPr>
          <p:cNvSpPr/>
          <p:nvPr/>
        </p:nvSpPr>
        <p:spPr>
          <a:xfrm>
            <a:off x="6260740" y="3074566"/>
            <a:ext cx="28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accent1"/>
                </a:solidFill>
              </a:rPr>
              <a:t>ellipticity</a:t>
            </a:r>
            <a:r>
              <a:rPr lang="en-US" altLang="ja-JP" dirty="0"/>
              <a:t> = </a:t>
            </a:r>
            <a:r>
              <a:rPr lang="en-US" altLang="ja-JP" dirty="0">
                <a:solidFill>
                  <a:srgbClr val="FF0000"/>
                </a:solidFill>
              </a:rPr>
              <a:t>major</a:t>
            </a:r>
            <a:r>
              <a:rPr lang="en-US" altLang="ja-JP" dirty="0"/>
              <a:t> /</a:t>
            </a:r>
            <a:r>
              <a:rPr lang="en-US" altLang="ja-JP" dirty="0">
                <a:solidFill>
                  <a:srgbClr val="00B050"/>
                </a:solidFill>
              </a:rPr>
              <a:t> minor</a:t>
            </a: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817532B7-9E61-403B-9D40-A7DF171DC2B8}"/>
              </a:ext>
            </a:extLst>
          </p:cNvPr>
          <p:cNvSpPr/>
          <p:nvPr/>
        </p:nvSpPr>
        <p:spPr>
          <a:xfrm>
            <a:off x="213626" y="1253110"/>
            <a:ext cx="294586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b="1" dirty="0"/>
              <a:t>Optical Microscope PTS-2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729E056-BBB6-4646-B0E3-1B5E2E28A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34" y="5283334"/>
            <a:ext cx="5050916" cy="1224186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high speed scanning</a:t>
            </a:r>
          </a:p>
          <a:p>
            <a:r>
              <a:rPr lang="en-US" altLang="ja-JP" sz="1800" dirty="0"/>
              <a:t>3D positioning for each events</a:t>
            </a:r>
          </a:p>
          <a:p>
            <a:r>
              <a:rPr lang="en-US" altLang="ja-JP" sz="1800" dirty="0"/>
              <a:t>minimum amount selection for next analysis</a:t>
            </a:r>
          </a:p>
        </p:txBody>
      </p:sp>
      <p:pic>
        <p:nvPicPr>
          <p:cNvPr id="130" name="図 129">
            <a:extLst>
              <a:ext uri="{FF2B5EF4-FFF2-40B4-BE49-F238E27FC236}">
                <a16:creationId xmlns:a16="http://schemas.microsoft.com/office/drawing/2014/main" id="{D4EE0E09-F32A-486D-A846-51BAE88096A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470"/>
          <a:stretch/>
        </p:blipFill>
        <p:spPr>
          <a:xfrm>
            <a:off x="5174200" y="4171361"/>
            <a:ext cx="1683800" cy="1800278"/>
          </a:xfrm>
          <a:prstGeom prst="rect">
            <a:avLst/>
          </a:prstGeom>
        </p:spPr>
      </p:pic>
      <p:sp>
        <p:nvSpPr>
          <p:cNvPr id="7" name="矢印: 上下 6">
            <a:extLst>
              <a:ext uri="{FF2B5EF4-FFF2-40B4-BE49-F238E27FC236}">
                <a16:creationId xmlns:a16="http://schemas.microsoft.com/office/drawing/2014/main" id="{27F4C8C7-B93D-4068-9BA5-5C53F4638513}"/>
              </a:ext>
            </a:extLst>
          </p:cNvPr>
          <p:cNvSpPr/>
          <p:nvPr/>
        </p:nvSpPr>
        <p:spPr>
          <a:xfrm>
            <a:off x="5762473" y="3388040"/>
            <a:ext cx="387847" cy="66113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98FBDB4-6AF5-4256-8F0A-CB118A3100A0}"/>
              </a:ext>
            </a:extLst>
          </p:cNvPr>
          <p:cNvSpPr/>
          <p:nvPr/>
        </p:nvSpPr>
        <p:spPr>
          <a:xfrm>
            <a:off x="5124450" y="5915297"/>
            <a:ext cx="393088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/>
              <a:t>dominant noise (spherical shape)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unexpected developing crystal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tiny dust from material</a:t>
            </a:r>
            <a:endParaRPr lang="ja-JP" altLang="en-US" dirty="0"/>
          </a:p>
        </p:txBody>
      </p: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1372F518-88EA-4599-8B82-BA1BD3A85C64}"/>
              </a:ext>
            </a:extLst>
          </p:cNvPr>
          <p:cNvGrpSpPr/>
          <p:nvPr/>
        </p:nvGrpSpPr>
        <p:grpSpPr>
          <a:xfrm>
            <a:off x="2105690" y="3202764"/>
            <a:ext cx="3068510" cy="2064183"/>
            <a:chOff x="1935286" y="3285691"/>
            <a:chExt cx="2946696" cy="1982238"/>
          </a:xfrm>
        </p:grpSpPr>
        <p:pic>
          <p:nvPicPr>
            <p:cNvPr id="133" name="図 4">
              <a:extLst>
                <a:ext uri="{FF2B5EF4-FFF2-40B4-BE49-F238E27FC236}">
                  <a16:creationId xmlns:a16="http://schemas.microsoft.com/office/drawing/2014/main" id="{457A4DB8-826E-4579-A68B-A81D423711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4280" y="3285691"/>
              <a:ext cx="2717702" cy="184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2" name="直線矢印コネクタ 141">
              <a:extLst>
                <a:ext uri="{FF2B5EF4-FFF2-40B4-BE49-F238E27FC236}">
                  <a16:creationId xmlns:a16="http://schemas.microsoft.com/office/drawing/2014/main" id="{E6775E91-E147-41A4-8538-EFC4B40EA0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0735" y="5008304"/>
              <a:ext cx="1296167" cy="7224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45F256B8-1195-467F-B1B3-F74FCB622208}"/>
                </a:ext>
              </a:extLst>
            </p:cNvPr>
            <p:cNvSpPr/>
            <p:nvPr/>
          </p:nvSpPr>
          <p:spPr>
            <a:xfrm>
              <a:off x="3565313" y="4973928"/>
              <a:ext cx="706292" cy="294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50 um</a:t>
              </a:r>
              <a:endParaRPr lang="ja-JP" altLang="en-US" sz="1200" dirty="0"/>
            </a:p>
          </p:txBody>
        </p:sp>
        <p:cxnSp>
          <p:nvCxnSpPr>
            <p:cNvPr id="144" name="直線矢印コネクタ 143">
              <a:extLst>
                <a:ext uri="{FF2B5EF4-FFF2-40B4-BE49-F238E27FC236}">
                  <a16:creationId xmlns:a16="http://schemas.microsoft.com/office/drawing/2014/main" id="{28A696C2-7778-4893-A346-68663A5D598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90604" y="3847205"/>
              <a:ext cx="1" cy="84287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74CE7F99-E894-4659-B9F9-A7185362A380}"/>
                </a:ext>
              </a:extLst>
            </p:cNvPr>
            <p:cNvSpPr/>
            <p:nvPr/>
          </p:nvSpPr>
          <p:spPr>
            <a:xfrm rot="16200000">
              <a:off x="1704251" y="3987143"/>
              <a:ext cx="756071" cy="294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20 um</a:t>
              </a:r>
              <a:endParaRPr lang="ja-JP" altLang="en-US" sz="1200" dirty="0"/>
            </a:p>
          </p:txBody>
        </p:sp>
      </p:grpSp>
      <p:cxnSp>
        <p:nvCxnSpPr>
          <p:cNvPr id="150" name="直線コネクタ 149">
            <a:extLst>
              <a:ext uri="{FF2B5EF4-FFF2-40B4-BE49-F238E27FC236}">
                <a16:creationId xmlns:a16="http://schemas.microsoft.com/office/drawing/2014/main" id="{9CAE476E-0CDE-4BF6-A6EC-539C9AF5B092}"/>
              </a:ext>
            </a:extLst>
          </p:cNvPr>
          <p:cNvCxnSpPr>
            <a:cxnSpLocks/>
          </p:cNvCxnSpPr>
          <p:nvPr/>
        </p:nvCxnSpPr>
        <p:spPr>
          <a:xfrm flipH="1" flipV="1">
            <a:off x="3698853" y="3074567"/>
            <a:ext cx="487660" cy="90878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線コネクタ 150">
            <a:extLst>
              <a:ext uri="{FF2B5EF4-FFF2-40B4-BE49-F238E27FC236}">
                <a16:creationId xmlns:a16="http://schemas.microsoft.com/office/drawing/2014/main" id="{482F4D4C-6CCD-4A31-9CD2-03EFB4352FB8}"/>
              </a:ext>
            </a:extLst>
          </p:cNvPr>
          <p:cNvCxnSpPr>
            <a:cxnSpLocks/>
            <a:stCxn id="155" idx="6"/>
          </p:cNvCxnSpPr>
          <p:nvPr/>
        </p:nvCxnSpPr>
        <p:spPr>
          <a:xfrm flipV="1">
            <a:off x="4289040" y="3439542"/>
            <a:ext cx="1295349" cy="62264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楕円 154">
            <a:extLst>
              <a:ext uri="{FF2B5EF4-FFF2-40B4-BE49-F238E27FC236}">
                <a16:creationId xmlns:a16="http://schemas.microsoft.com/office/drawing/2014/main" id="{195BAF68-1A5C-448B-BBA5-884A4BB01D02}"/>
              </a:ext>
            </a:extLst>
          </p:cNvPr>
          <p:cNvSpPr/>
          <p:nvPr/>
        </p:nvSpPr>
        <p:spPr>
          <a:xfrm>
            <a:off x="4181730" y="3942921"/>
            <a:ext cx="107310" cy="238533"/>
          </a:xfrm>
          <a:prstGeom prst="ellipse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4CFBAB72-3AF8-441C-96F7-23D51B0A9492}"/>
              </a:ext>
            </a:extLst>
          </p:cNvPr>
          <p:cNvSpPr/>
          <p:nvPr/>
        </p:nvSpPr>
        <p:spPr>
          <a:xfrm>
            <a:off x="-26124" y="3847207"/>
            <a:ext cx="2188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hlinkClick r:id="rId8"/>
              </a:rPr>
              <a:t>JINST 12 (2017) T04002</a:t>
            </a:r>
            <a:endParaRPr lang="ja-JP" altLang="en-US" sz="1400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3B2F1DEE-2EBC-42D7-8A34-BA05076F2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04654A46-1222-4EB5-B5D6-2B60D8B56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95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タイトル 31">
            <a:extLst>
              <a:ext uri="{FF2B5EF4-FFF2-40B4-BE49-F238E27FC236}">
                <a16:creationId xmlns:a16="http://schemas.microsoft.com/office/drawing/2014/main" id="{36ABF9C6-464A-4658-ACC3-5C4ABF563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ja-JP" dirty="0"/>
              <a:t>Detection of low energy tracks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3E1E908-1287-4F43-96DC-48B6C2E437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554" t="10462" r="9724" b="48789"/>
          <a:stretch/>
        </p:blipFill>
        <p:spPr>
          <a:xfrm>
            <a:off x="4485904" y="3566256"/>
            <a:ext cx="4658096" cy="3212619"/>
          </a:xfrm>
          <a:prstGeom prst="rect">
            <a:avLst/>
          </a:prstGeom>
        </p:spPr>
      </p:pic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564F007-E57C-4A43-90C1-34229FC70751}"/>
              </a:ext>
            </a:extLst>
          </p:cNvPr>
          <p:cNvGrpSpPr/>
          <p:nvPr/>
        </p:nvGrpSpPr>
        <p:grpSpPr>
          <a:xfrm>
            <a:off x="-3085" y="3598409"/>
            <a:ext cx="5208404" cy="3251859"/>
            <a:chOff x="309315" y="3786345"/>
            <a:chExt cx="4533648" cy="2830577"/>
          </a:xfrm>
        </p:grpSpPr>
        <p:pic>
          <p:nvPicPr>
            <p:cNvPr id="6" name="コンテンツ プレースホルダー 110">
              <a:extLst>
                <a:ext uri="{FF2B5EF4-FFF2-40B4-BE49-F238E27FC236}">
                  <a16:creationId xmlns:a16="http://schemas.microsoft.com/office/drawing/2014/main" id="{16CA0780-E453-4C12-ABAE-405873346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315" y="3786345"/>
              <a:ext cx="4023675" cy="2796419"/>
            </a:xfrm>
            <a:prstGeom prst="rect">
              <a:avLst/>
            </a:prstGeom>
          </p:spPr>
        </p:pic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5148384-3682-4895-BF0D-6F7FD3C8403B}"/>
                </a:ext>
              </a:extLst>
            </p:cNvPr>
            <p:cNvSpPr/>
            <p:nvPr/>
          </p:nvSpPr>
          <p:spPr>
            <a:xfrm>
              <a:off x="2938074" y="6384514"/>
              <a:ext cx="1146112" cy="232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</a:rPr>
                <a:t>Minor [pix]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D50DEB7-CA3A-4D95-8B90-4F139C1729AE}"/>
                </a:ext>
              </a:extLst>
            </p:cNvPr>
            <p:cNvSpPr/>
            <p:nvPr/>
          </p:nvSpPr>
          <p:spPr>
            <a:xfrm>
              <a:off x="4071820" y="6375063"/>
              <a:ext cx="771143" cy="240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100" dirty="0">
                  <a:solidFill>
                    <a:schemeClr val="tx1"/>
                  </a:solidFill>
                </a:rPr>
                <a:t>(1pix = 55 nm)</a:t>
              </a:r>
              <a:endParaRPr lang="ja-JP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0" name="矢印: 上 9">
              <a:extLst>
                <a:ext uri="{FF2B5EF4-FFF2-40B4-BE49-F238E27FC236}">
                  <a16:creationId xmlns:a16="http://schemas.microsoft.com/office/drawing/2014/main" id="{1A5841B3-DB90-4A4D-81C7-464390FF8AD2}"/>
                </a:ext>
              </a:extLst>
            </p:cNvPr>
            <p:cNvSpPr/>
            <p:nvPr/>
          </p:nvSpPr>
          <p:spPr>
            <a:xfrm>
              <a:off x="880533" y="4863263"/>
              <a:ext cx="304800" cy="448733"/>
            </a:xfrm>
            <a:prstGeom prst="up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6C831A9-D43F-4295-9F77-6CC4089EA2A3}"/>
                </a:ext>
              </a:extLst>
            </p:cNvPr>
            <p:cNvCxnSpPr>
              <a:cxnSpLocks/>
            </p:cNvCxnSpPr>
            <p:nvPr/>
          </p:nvCxnSpPr>
          <p:spPr>
            <a:xfrm>
              <a:off x="1193800" y="5445125"/>
              <a:ext cx="1463675" cy="441325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54F1CE7F-39C8-44C8-A7A0-07DA68FA57EA}"/>
                </a:ext>
              </a:extLst>
            </p:cNvPr>
            <p:cNvSpPr/>
            <p:nvPr/>
          </p:nvSpPr>
          <p:spPr>
            <a:xfrm rot="16200000">
              <a:off x="-127888" y="4398369"/>
              <a:ext cx="1146112" cy="232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</a:rPr>
                <a:t>Ellipticity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矢印: 上 12">
              <a:extLst>
                <a:ext uri="{FF2B5EF4-FFF2-40B4-BE49-F238E27FC236}">
                  <a16:creationId xmlns:a16="http://schemas.microsoft.com/office/drawing/2014/main" id="{87C7B30D-B116-4ABC-AE82-3F58298AFA8C}"/>
                </a:ext>
              </a:extLst>
            </p:cNvPr>
            <p:cNvSpPr/>
            <p:nvPr/>
          </p:nvSpPr>
          <p:spPr>
            <a:xfrm rot="10800000">
              <a:off x="879634" y="5590151"/>
              <a:ext cx="304800" cy="448733"/>
            </a:xfrm>
            <a:prstGeom prst="up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A444676B-D9F9-434B-9489-BD791EDDC7E1}"/>
                </a:ext>
              </a:extLst>
            </p:cNvPr>
            <p:cNvSpPr/>
            <p:nvPr/>
          </p:nvSpPr>
          <p:spPr>
            <a:xfrm>
              <a:off x="658547" y="5972270"/>
              <a:ext cx="148951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/>
                <a:t>spherical noise</a:t>
              </a:r>
              <a:endParaRPr lang="ja-JP" altLang="en-US" sz="1600" b="1" dirty="0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F51F7215-6E29-4EF1-8491-A5CC1323319A}"/>
                </a:ext>
              </a:extLst>
            </p:cNvPr>
            <p:cNvSpPr/>
            <p:nvPr/>
          </p:nvSpPr>
          <p:spPr>
            <a:xfrm>
              <a:off x="645549" y="4530000"/>
              <a:ext cx="7729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chemeClr val="accent2"/>
                  </a:solidFill>
                </a:rPr>
                <a:t>signal</a:t>
              </a:r>
              <a:endParaRPr lang="ja-JP" alt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95571F2-104B-4F6F-B072-BBFE7E8405A0}"/>
                </a:ext>
              </a:extLst>
            </p:cNvPr>
            <p:cNvSpPr/>
            <p:nvPr/>
          </p:nvSpPr>
          <p:spPr>
            <a:xfrm>
              <a:off x="2751826" y="3786345"/>
              <a:ext cx="1563702" cy="82878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ja-JP" sz="1600" dirty="0"/>
                <a:t>Carbon </a:t>
              </a:r>
              <a:r>
                <a:rPr kumimoji="1" lang="en-US" altLang="ja-JP" sz="1600" dirty="0"/>
                <a:t>100 keV </a:t>
              </a:r>
            </a:p>
            <a:p>
              <a:r>
                <a:rPr lang="en-US" altLang="ja-JP" sz="1600" dirty="0"/>
                <a:t>mean length :</a:t>
              </a:r>
            </a:p>
            <a:p>
              <a:r>
                <a:rPr lang="en-US" altLang="ja-JP" sz="1600" dirty="0"/>
                <a:t>255 nm</a:t>
              </a:r>
              <a:endParaRPr kumimoji="1" lang="ja-JP" altLang="en-US" sz="1600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6528EEB9-CE9B-4577-9EDF-6BB7C140CCAD}"/>
              </a:ext>
            </a:extLst>
          </p:cNvPr>
          <p:cNvGrpSpPr/>
          <p:nvPr/>
        </p:nvGrpSpPr>
        <p:grpSpPr>
          <a:xfrm>
            <a:off x="5302700" y="1267093"/>
            <a:ext cx="3024504" cy="2252311"/>
            <a:chOff x="5756421" y="4269442"/>
            <a:chExt cx="1721457" cy="1281948"/>
          </a:xfrm>
        </p:grpSpPr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66B9372B-C692-4297-9327-BA3AA5A88A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9" t="40227" r="32909"/>
            <a:stretch/>
          </p:blipFill>
          <p:spPr>
            <a:xfrm rot="16200000">
              <a:off x="5976176" y="4049687"/>
              <a:ext cx="1281948" cy="1721457"/>
            </a:xfrm>
            <a:prstGeom prst="rect">
              <a:avLst/>
            </a:prstGeom>
          </p:spPr>
        </p:pic>
        <p:sp>
          <p:nvSpPr>
            <p:cNvPr id="23" name="Line 10">
              <a:extLst>
                <a:ext uri="{FF2B5EF4-FFF2-40B4-BE49-F238E27FC236}">
                  <a16:creationId xmlns:a16="http://schemas.microsoft.com/office/drawing/2014/main" id="{C63B48DB-8AD8-46BD-9B21-A0BFAD7439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37381" y="5475215"/>
              <a:ext cx="262274" cy="0"/>
            </a:xfrm>
            <a:prstGeom prst="line">
              <a:avLst/>
            </a:prstGeom>
            <a:noFill/>
            <a:ln w="36000" cap="flat">
              <a:solidFill>
                <a:srgbClr val="FFFF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4" name="Text Box 11">
              <a:extLst>
                <a:ext uri="{FF2B5EF4-FFF2-40B4-BE49-F238E27FC236}">
                  <a16:creationId xmlns:a16="http://schemas.microsoft.com/office/drawing/2014/main" id="{D31DEF04-0DE4-4F57-916C-92FB143144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82076" y="5216266"/>
              <a:ext cx="332309" cy="319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19404" rIns="0" bIns="0" anchor="ctr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600" dirty="0">
                  <a:solidFill>
                    <a:srgbClr val="FFFF00"/>
                  </a:solidFill>
                </a:rPr>
                <a:t>1 µm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B890206-EEE8-4222-B351-25B88F3B716D}"/>
              </a:ext>
            </a:extLst>
          </p:cNvPr>
          <p:cNvGrpSpPr/>
          <p:nvPr/>
        </p:nvGrpSpPr>
        <p:grpSpPr>
          <a:xfrm>
            <a:off x="206121" y="1123497"/>
            <a:ext cx="5725501" cy="2405388"/>
            <a:chOff x="206121" y="1123497"/>
            <a:chExt cx="5725501" cy="2405388"/>
          </a:xfrm>
        </p:grpSpPr>
        <p:pic>
          <p:nvPicPr>
            <p:cNvPr id="25" name="Picture 3">
              <a:extLst>
                <a:ext uri="{FF2B5EF4-FFF2-40B4-BE49-F238E27FC236}">
                  <a16:creationId xmlns:a16="http://schemas.microsoft.com/office/drawing/2014/main" id="{688E828A-4EC9-4E56-B32F-628AF7FF76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290" y="1440810"/>
              <a:ext cx="2783063" cy="2088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EC52DB6-90DA-4FB6-BE4D-20ADA28EB6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121" y="1123497"/>
              <a:ext cx="3902065" cy="338554"/>
            </a:xfrm>
            <a:custGeom>
              <a:avLst/>
              <a:gdLst>
                <a:gd name="T0" fmla="*/ 0 w 21600"/>
                <a:gd name="T1" fmla="*/ 0 h 21600"/>
                <a:gd name="T2" fmla="*/ 2147483646 w 21600"/>
                <a:gd name="T3" fmla="*/ 0 h 21600"/>
                <a:gd name="T4" fmla="*/ 2147483646 w 21600"/>
                <a:gd name="T5" fmla="*/ 2147483646 h 21600"/>
                <a:gd name="T6" fmla="*/ 0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600" dirty="0"/>
                <a:t>Ion implantation system @Nagoya Univ.</a:t>
              </a:r>
            </a:p>
          </p:txBody>
        </p:sp>
        <p:sp>
          <p:nvSpPr>
            <p:cNvPr id="33" name="矢印: 右 32">
              <a:extLst>
                <a:ext uri="{FF2B5EF4-FFF2-40B4-BE49-F238E27FC236}">
                  <a16:creationId xmlns:a16="http://schemas.microsoft.com/office/drawing/2014/main" id="{B0A0049F-0DA8-41B0-A42D-0FC882550CE7}"/>
                </a:ext>
              </a:extLst>
            </p:cNvPr>
            <p:cNvSpPr/>
            <p:nvPr/>
          </p:nvSpPr>
          <p:spPr>
            <a:xfrm rot="416662">
              <a:off x="1621749" y="2328866"/>
              <a:ext cx="524934" cy="205039"/>
            </a:xfrm>
            <a:prstGeom prst="rightArrow">
              <a:avLst>
                <a:gd name="adj1" fmla="val 50000"/>
                <a:gd name="adj2" fmla="val 92488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4113C931-CA8D-47B7-9D33-0885DAF20A4D}"/>
                </a:ext>
              </a:extLst>
            </p:cNvPr>
            <p:cNvSpPr/>
            <p:nvPr/>
          </p:nvSpPr>
          <p:spPr>
            <a:xfrm>
              <a:off x="745762" y="2894460"/>
              <a:ext cx="1611312" cy="584775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ja-JP" sz="1600" dirty="0"/>
                <a:t>5–200 keV</a:t>
              </a:r>
            </a:p>
            <a:p>
              <a:r>
                <a:rPr lang="pt-BR" altLang="ja-JP" sz="1600" dirty="0"/>
                <a:t>C, N, O, Kr  etc.</a:t>
              </a:r>
            </a:p>
          </p:txBody>
        </p:sp>
        <p:sp>
          <p:nvSpPr>
            <p:cNvPr id="27" name="矢印: 右 26">
              <a:extLst>
                <a:ext uri="{FF2B5EF4-FFF2-40B4-BE49-F238E27FC236}">
                  <a16:creationId xmlns:a16="http://schemas.microsoft.com/office/drawing/2014/main" id="{5FCF024A-E33F-442A-AAC7-C60E340155D1}"/>
                </a:ext>
              </a:extLst>
            </p:cNvPr>
            <p:cNvSpPr/>
            <p:nvPr/>
          </p:nvSpPr>
          <p:spPr>
            <a:xfrm>
              <a:off x="5191211" y="2104728"/>
              <a:ext cx="740411" cy="420152"/>
            </a:xfrm>
            <a:prstGeom prst="rightArrow">
              <a:avLst>
                <a:gd name="adj1" fmla="val 50000"/>
                <a:gd name="adj2" fmla="val 80234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13533945-B204-4361-AC80-FA500BCE11E2}"/>
              </a:ext>
            </a:extLst>
          </p:cNvPr>
          <p:cNvSpPr/>
          <p:nvPr/>
        </p:nvSpPr>
        <p:spPr>
          <a:xfrm>
            <a:off x="2523067" y="1882576"/>
            <a:ext cx="2682252" cy="572757"/>
          </a:xfrm>
          <a:custGeom>
            <a:avLst/>
            <a:gdLst>
              <a:gd name="connsiteX0" fmla="*/ 0 w 1820333"/>
              <a:gd name="connsiteY0" fmla="*/ 572757 h 572757"/>
              <a:gd name="connsiteX1" fmla="*/ 381000 w 1820333"/>
              <a:gd name="connsiteY1" fmla="*/ 47824 h 572757"/>
              <a:gd name="connsiteX2" fmla="*/ 1820333 w 1820333"/>
              <a:gd name="connsiteY2" fmla="*/ 56291 h 57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0333" h="572757">
                <a:moveTo>
                  <a:pt x="0" y="572757"/>
                </a:moveTo>
                <a:cubicBezTo>
                  <a:pt x="38805" y="353329"/>
                  <a:pt x="77611" y="133902"/>
                  <a:pt x="381000" y="47824"/>
                </a:cubicBezTo>
                <a:cubicBezTo>
                  <a:pt x="684389" y="-38254"/>
                  <a:pt x="1252361" y="9018"/>
                  <a:pt x="1820333" y="56291"/>
                </a:cubicBezTo>
              </a:path>
            </a:pathLst>
          </a:custGeom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A85E168-6CED-4936-BC09-CA587F3915B9}"/>
              </a:ext>
            </a:extLst>
          </p:cNvPr>
          <p:cNvSpPr/>
          <p:nvPr/>
        </p:nvSpPr>
        <p:spPr>
          <a:xfrm>
            <a:off x="4872927" y="3598409"/>
            <a:ext cx="224292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/>
              <a:t>Carbon 100 keV</a:t>
            </a:r>
          </a:p>
          <a:p>
            <a:r>
              <a:rPr lang="en-US" altLang="ja-JP" dirty="0"/>
              <a:t>Angular distribution</a:t>
            </a:r>
            <a:endParaRPr lang="ja-JP" altLang="en-US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777DA5C-770B-42EF-9AC3-EBF7403EF641}"/>
              </a:ext>
            </a:extLst>
          </p:cNvPr>
          <p:cNvSpPr/>
          <p:nvPr/>
        </p:nvSpPr>
        <p:spPr>
          <a:xfrm>
            <a:off x="7165781" y="3588528"/>
            <a:ext cx="1965519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600" dirty="0"/>
              <a:t>distribution</a:t>
            </a:r>
          </a:p>
          <a:p>
            <a:pPr algn="r"/>
            <a:r>
              <a:rPr lang="en-US" altLang="ja-JP" sz="1600" dirty="0"/>
              <a:t> ~350 mrad</a:t>
            </a:r>
          </a:p>
          <a:p>
            <a:r>
              <a:rPr lang="en-US" altLang="ja-JP" sz="1600" dirty="0"/>
              <a:t>est. scattering </a:t>
            </a:r>
          </a:p>
          <a:p>
            <a:pPr algn="r"/>
            <a:r>
              <a:rPr lang="en-US" altLang="ja-JP" sz="1600" dirty="0"/>
              <a:t>300 mrad </a:t>
            </a:r>
          </a:p>
          <a:p>
            <a:pPr algn="r"/>
            <a:r>
              <a:rPr lang="en-US" altLang="ja-JP" sz="1600" dirty="0"/>
              <a:t>(SRIM)</a:t>
            </a:r>
          </a:p>
          <a:p>
            <a:pPr algn="r"/>
            <a:endParaRPr lang="en-US" altLang="ja-JP" sz="1600" dirty="0"/>
          </a:p>
          <a:p>
            <a:pPr algn="r"/>
            <a:r>
              <a:rPr lang="ja-JP" altLang="en-US" sz="1600" u="sng" dirty="0"/>
              <a:t>→ </a:t>
            </a:r>
            <a:r>
              <a:rPr lang="en-US" altLang="ja-JP" sz="1600" u="sng" dirty="0"/>
              <a:t>~scattering limit</a:t>
            </a:r>
          </a:p>
        </p:txBody>
      </p:sp>
      <p:sp>
        <p:nvSpPr>
          <p:cNvPr id="18" name="フッター プレースホルダー 17">
            <a:extLst>
              <a:ext uri="{FF2B5EF4-FFF2-40B4-BE49-F238E27FC236}">
                <a16:creationId xmlns:a16="http://schemas.microsoft.com/office/drawing/2014/main" id="{8B6B35F0-2498-4680-B751-1C7565FDF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9" name="スライド番号プレースホルダー 18">
            <a:extLst>
              <a:ext uri="{FF2B5EF4-FFF2-40B4-BE49-F238E27FC236}">
                <a16:creationId xmlns:a16="http://schemas.microsoft.com/office/drawing/2014/main" id="{C2698066-276B-4C34-977D-CB04E0D9D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8BB3F-1D4A-4992-B3B6-74E33F89C562}" type="slidenum">
              <a:rPr lang="ja-JP" altLang="en-US" smtClean="0"/>
              <a:pPr>
                <a:defRPr/>
              </a:pPr>
              <a:t>14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809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19E7539A-7FAC-4214-B0D9-4CC5B0F40AAD}"/>
              </a:ext>
            </a:extLst>
          </p:cNvPr>
          <p:cNvGrpSpPr/>
          <p:nvPr/>
        </p:nvGrpSpPr>
        <p:grpSpPr>
          <a:xfrm>
            <a:off x="-119751" y="846138"/>
            <a:ext cx="4267773" cy="5909733"/>
            <a:chOff x="748356" y="846138"/>
            <a:chExt cx="4267773" cy="5909733"/>
          </a:xfrm>
        </p:grpSpPr>
        <p:graphicFrame>
          <p:nvGraphicFramePr>
            <p:cNvPr id="30" name="グラフ 29">
              <a:extLst>
                <a:ext uri="{FF2B5EF4-FFF2-40B4-BE49-F238E27FC236}">
                  <a16:creationId xmlns:a16="http://schemas.microsoft.com/office/drawing/2014/main" id="{39EF8524-AC76-4792-9964-5CD06B6C03B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89373039"/>
                </p:ext>
              </p:extLst>
            </p:nvPr>
          </p:nvGraphicFramePr>
          <p:xfrm>
            <a:off x="748356" y="846138"/>
            <a:ext cx="4191211" cy="5909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B4A3A917-1EBE-48A8-BD79-B14AD50E600F}"/>
                </a:ext>
              </a:extLst>
            </p:cNvPr>
            <p:cNvGrpSpPr/>
            <p:nvPr/>
          </p:nvGrpSpPr>
          <p:grpSpPr>
            <a:xfrm>
              <a:off x="2927227" y="5248823"/>
              <a:ext cx="2088902" cy="1076014"/>
              <a:chOff x="3420036" y="4646004"/>
              <a:chExt cx="2195860" cy="1509732"/>
            </a:xfrm>
          </p:grpSpPr>
          <p:sp>
            <p:nvSpPr>
              <p:cNvPr id="53" name="テキスト ボックス 6">
                <a:extLst>
                  <a:ext uri="{FF2B5EF4-FFF2-40B4-BE49-F238E27FC236}">
                    <a16:creationId xmlns:a16="http://schemas.microsoft.com/office/drawing/2014/main" id="{5E65271D-1D10-4ADA-B563-73047BAA3BD5}"/>
                  </a:ext>
                </a:extLst>
              </p:cNvPr>
              <p:cNvSpPr txBox="1"/>
              <p:nvPr/>
            </p:nvSpPr>
            <p:spPr>
              <a:xfrm>
                <a:off x="4538255" y="4646004"/>
                <a:ext cx="1077641" cy="4750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en-US" altLang="ja-JP" sz="1600" b="1" dirty="0">
                    <a:solidFill>
                      <a:srgbClr val="00B050"/>
                    </a:solidFill>
                  </a:rPr>
                  <a:t>PTS-4</a:t>
                </a:r>
                <a:endParaRPr kumimoji="1" lang="ja-JP" altLang="en-US" sz="16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E0F8E15D-C70E-459E-8037-A8C6BCDFDA39}"/>
                  </a:ext>
                </a:extLst>
              </p:cNvPr>
              <p:cNvSpPr txBox="1"/>
              <p:nvPr/>
            </p:nvSpPr>
            <p:spPr>
              <a:xfrm>
                <a:off x="4235444" y="4926047"/>
                <a:ext cx="1077641" cy="4750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en-US" altLang="ja-JP" sz="1600" b="1" dirty="0">
                    <a:solidFill>
                      <a:srgbClr val="0000FF"/>
                    </a:solidFill>
                  </a:rPr>
                  <a:t>PTS-3b’</a:t>
                </a:r>
                <a:endParaRPr kumimoji="1" lang="ja-JP" altLang="en-US" sz="16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55" name="テキスト ボックス 6">
                <a:extLst>
                  <a:ext uri="{FF2B5EF4-FFF2-40B4-BE49-F238E27FC236}">
                    <a16:creationId xmlns:a16="http://schemas.microsoft.com/office/drawing/2014/main" id="{72CEC6E7-8BF5-43CF-ADFC-FC6522FE973A}"/>
                  </a:ext>
                </a:extLst>
              </p:cNvPr>
              <p:cNvSpPr txBox="1"/>
              <p:nvPr/>
            </p:nvSpPr>
            <p:spPr>
              <a:xfrm>
                <a:off x="3932632" y="5163932"/>
                <a:ext cx="1077641" cy="4750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en-US" altLang="ja-JP" sz="1600" b="1" dirty="0">
                    <a:solidFill>
                      <a:srgbClr val="0000FF"/>
                    </a:solidFill>
                  </a:rPr>
                  <a:t>PTS-3b</a:t>
                </a:r>
                <a:endParaRPr kumimoji="1" lang="ja-JP" altLang="en-US" sz="16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56" name="テキスト ボックス 6">
                <a:extLst>
                  <a:ext uri="{FF2B5EF4-FFF2-40B4-BE49-F238E27FC236}">
                    <a16:creationId xmlns:a16="http://schemas.microsoft.com/office/drawing/2014/main" id="{CBD8361A-934F-4788-802B-8F8F558E5558}"/>
                  </a:ext>
                </a:extLst>
              </p:cNvPr>
              <p:cNvSpPr txBox="1"/>
              <p:nvPr/>
            </p:nvSpPr>
            <p:spPr>
              <a:xfrm>
                <a:off x="3629820" y="5413075"/>
                <a:ext cx="1077641" cy="4750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en-US" altLang="ja-JP" sz="1600" b="1" dirty="0">
                    <a:solidFill>
                      <a:srgbClr val="0000FF"/>
                    </a:solidFill>
                  </a:rPr>
                  <a:t>PTS-3a</a:t>
                </a:r>
                <a:endParaRPr kumimoji="1" lang="ja-JP" altLang="en-US" sz="16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CA865A1A-EF57-4756-B43C-711FCECE456B}"/>
                  </a:ext>
                </a:extLst>
              </p:cNvPr>
              <p:cNvSpPr txBox="1"/>
              <p:nvPr/>
            </p:nvSpPr>
            <p:spPr>
              <a:xfrm>
                <a:off x="3420036" y="5680718"/>
                <a:ext cx="984613" cy="4750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b="1" dirty="0">
                    <a:solidFill>
                      <a:srgbClr val="FF0000"/>
                    </a:solidFill>
                  </a:rPr>
                  <a:t>PTS-2</a:t>
                </a:r>
                <a:endParaRPr kumimoji="1" lang="ja-JP" altLang="en-US" sz="1600" b="1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61" name="コンテンツ プレースホルダー 8">
            <a:extLst>
              <a:ext uri="{FF2B5EF4-FFF2-40B4-BE49-F238E27FC236}">
                <a16:creationId xmlns:a16="http://schemas.microsoft.com/office/drawing/2014/main" id="{1B980625-099F-4257-A497-8DB739BB321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2" t="2812" r="20882" b="-1"/>
          <a:stretch/>
        </p:blipFill>
        <p:spPr>
          <a:xfrm>
            <a:off x="5727191" y="4110035"/>
            <a:ext cx="2773675" cy="25467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3" name="矢印: 上 62">
            <a:extLst>
              <a:ext uri="{FF2B5EF4-FFF2-40B4-BE49-F238E27FC236}">
                <a16:creationId xmlns:a16="http://schemas.microsoft.com/office/drawing/2014/main" id="{797E258D-80B6-44B2-9EFC-53D109AB668C}"/>
              </a:ext>
            </a:extLst>
          </p:cNvPr>
          <p:cNvSpPr/>
          <p:nvPr/>
        </p:nvSpPr>
        <p:spPr>
          <a:xfrm rot="10800000">
            <a:off x="5727191" y="1691229"/>
            <a:ext cx="398443" cy="5180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FF72F32-2D18-4408-A328-A7D332DD8153}"/>
              </a:ext>
            </a:extLst>
          </p:cNvPr>
          <p:cNvSpPr/>
          <p:nvPr/>
        </p:nvSpPr>
        <p:spPr>
          <a:xfrm>
            <a:off x="3571070" y="1353446"/>
            <a:ext cx="35429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[ PTS2 ] </a:t>
            </a:r>
            <a:r>
              <a:rPr lang="ja-JP" altLang="en-US" b="1" dirty="0"/>
              <a:t>40 g/y</a:t>
            </a:r>
            <a:r>
              <a:rPr lang="ja-JP" altLang="en-US" dirty="0"/>
              <a:t> (current system)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3E2D920-1CBB-4AB5-B912-165729150200}"/>
              </a:ext>
            </a:extLst>
          </p:cNvPr>
          <p:cNvSpPr/>
          <p:nvPr/>
        </p:nvSpPr>
        <p:spPr>
          <a:xfrm>
            <a:off x="3563690" y="2301326"/>
            <a:ext cx="54902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[PTS3a] </a:t>
            </a:r>
            <a:r>
              <a:rPr lang="ja-JP" altLang="en-US" b="1" dirty="0"/>
              <a:t>120 g/y </a:t>
            </a:r>
            <a:r>
              <a:rPr lang="ja-JP" altLang="en-US" dirty="0"/>
              <a:t>expected (x 3 higher than PTS2])</a:t>
            </a:r>
          </a:p>
          <a:p>
            <a:pPr lvl="1"/>
            <a:r>
              <a:rPr lang="ja-JP" altLang="en-US" dirty="0"/>
              <a:t>Wider FOV due to higher vision camera</a:t>
            </a:r>
          </a:p>
          <a:p>
            <a:r>
              <a:rPr lang="ja-JP" altLang="en-US" dirty="0"/>
              <a:t>[PTS3b] </a:t>
            </a:r>
            <a:r>
              <a:rPr lang="ja-JP" altLang="en-US" b="1" dirty="0"/>
              <a:t>500 g/y </a:t>
            </a:r>
            <a:r>
              <a:rPr lang="ja-JP" altLang="en-US" dirty="0"/>
              <a:t>expected</a:t>
            </a:r>
            <a:endParaRPr lang="en-US" altLang="ja-JP" dirty="0"/>
          </a:p>
          <a:p>
            <a:pPr lvl="1"/>
            <a:r>
              <a:rPr lang="ja-JP" altLang="en-US" dirty="0"/>
              <a:t>PTS3a + large DOF system</a:t>
            </a:r>
          </a:p>
          <a:p>
            <a:r>
              <a:rPr lang="ja-JP" altLang="en-US" dirty="0"/>
              <a:t>[PTS3b’, PTS4] </a:t>
            </a:r>
            <a:r>
              <a:rPr lang="ja-JP" altLang="en-US" b="1" dirty="0"/>
              <a:t>1000 - 3000 g/y </a:t>
            </a:r>
            <a:r>
              <a:rPr lang="ja-JP" altLang="en-US" dirty="0"/>
              <a:t>expected</a:t>
            </a:r>
            <a:endParaRPr lang="en-US" altLang="ja-JP" dirty="0"/>
          </a:p>
          <a:p>
            <a:pPr lvl="1"/>
            <a:r>
              <a:rPr lang="ja-JP" altLang="en-US" dirty="0"/>
              <a:t>PTS3b + custom special lens, high framerate</a:t>
            </a:r>
          </a:p>
        </p:txBody>
      </p:sp>
      <p:sp>
        <p:nvSpPr>
          <p:cNvPr id="67" name="タイトル 66">
            <a:extLst>
              <a:ext uri="{FF2B5EF4-FFF2-40B4-BE49-F238E27FC236}">
                <a16:creationId xmlns:a16="http://schemas.microsoft.com/office/drawing/2014/main" id="{0C258A82-BAC9-4C07-9A35-E8771341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Roadmap of 1</a:t>
            </a:r>
            <a:r>
              <a:rPr lang="en-US" altLang="ja-JP" baseline="30000" dirty="0"/>
              <a:t>st</a:t>
            </a:r>
            <a:r>
              <a:rPr lang="en-US" altLang="ja-JP" dirty="0"/>
              <a:t> selection system</a:t>
            </a:r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46914B6-CE62-48AF-B011-086323B8ED2C}"/>
              </a:ext>
            </a:extLst>
          </p:cNvPr>
          <p:cNvSpPr/>
          <p:nvPr/>
        </p:nvSpPr>
        <p:spPr>
          <a:xfrm>
            <a:off x="64101" y="6382953"/>
            <a:ext cx="573285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000" dirty="0"/>
              <a:t>scan-sharing with multi-laboratory/multi-systems</a:t>
            </a:r>
            <a:endParaRPr lang="ja-JP" altLang="en-US" sz="2000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0172E9-22CD-42A0-A84A-7E3F5DFE8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60EBED-2800-40A5-BE00-B3F11A31B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8BB3F-1D4A-4992-B3B6-74E33F89C562}" type="slidenum">
              <a:rPr lang="ja-JP" altLang="en-US" smtClean="0"/>
              <a:pPr>
                <a:defRPr/>
              </a:pPr>
              <a:t>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27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4D4594-61D2-463A-ABF6-A3570ED7B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</a:t>
            </a:r>
            <a:r>
              <a:rPr kumimoji="1" lang="en-US" altLang="ja-JP" dirty="0"/>
              <a:t>igher Level Analysis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D5AE865-C975-42B1-9207-6A2B334B7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307" y="1600200"/>
            <a:ext cx="1872493" cy="1872493"/>
          </a:xfrm>
          <a:prstGeom prst="rect">
            <a:avLst/>
          </a:prstGeom>
        </p:spPr>
      </p:pic>
      <p:sp>
        <p:nvSpPr>
          <p:cNvPr id="6" name="Line 6">
            <a:extLst>
              <a:ext uri="{FF2B5EF4-FFF2-40B4-BE49-F238E27FC236}">
                <a16:creationId xmlns:a16="http://schemas.microsoft.com/office/drawing/2014/main" id="{0ECFDD26-5B53-4C66-9581-4B764DD63BD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4994" y="3617947"/>
            <a:ext cx="1854520" cy="0"/>
          </a:xfrm>
          <a:prstGeom prst="line">
            <a:avLst/>
          </a:prstGeom>
          <a:ln>
            <a:headEnd type="triangle" w="med" len="med"/>
            <a:tailEnd type="triangl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ja-JP" altLang="en-US" sz="1633" dirty="0"/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F23E6530-164C-4126-A7B9-C33135BE1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4738" y="3554368"/>
            <a:ext cx="1008000" cy="326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4401" rIns="0" bIns="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μm</a:t>
            </a:r>
            <a:endParaRPr lang="ja-JP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C2FB54A4-5FCE-4C17-8314-82491C291AD8}"/>
              </a:ext>
            </a:extLst>
          </p:cNvPr>
          <p:cNvGrpSpPr/>
          <p:nvPr/>
        </p:nvGrpSpPr>
        <p:grpSpPr>
          <a:xfrm>
            <a:off x="213131" y="1417638"/>
            <a:ext cx="5672397" cy="2320993"/>
            <a:chOff x="0" y="1375105"/>
            <a:chExt cx="6402477" cy="2619723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B405F1B-8E4E-460E-9DF0-E00D66CF14A9}"/>
                </a:ext>
              </a:extLst>
            </p:cNvPr>
            <p:cNvGrpSpPr/>
            <p:nvPr/>
          </p:nvGrpSpPr>
          <p:grpSpPr>
            <a:xfrm>
              <a:off x="734818" y="1867795"/>
              <a:ext cx="2116951" cy="2057009"/>
              <a:chOff x="3599655" y="2247196"/>
              <a:chExt cx="2116951" cy="2057009"/>
            </a:xfrm>
          </p:grpSpPr>
          <p:sp>
            <p:nvSpPr>
              <p:cNvPr id="9" name="円/楕円 22">
                <a:extLst>
                  <a:ext uri="{FF2B5EF4-FFF2-40B4-BE49-F238E27FC236}">
                    <a16:creationId xmlns:a16="http://schemas.microsoft.com/office/drawing/2014/main" id="{8F876740-9B0E-4137-A44A-246E5E2BF3FC}"/>
                  </a:ext>
                </a:extLst>
              </p:cNvPr>
              <p:cNvSpPr/>
              <p:nvPr/>
            </p:nvSpPr>
            <p:spPr>
              <a:xfrm>
                <a:off x="3785759" y="3477005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0" name="直線矢印コネクタ 9">
                <a:extLst>
                  <a:ext uri="{FF2B5EF4-FFF2-40B4-BE49-F238E27FC236}">
                    <a16:creationId xmlns:a16="http://schemas.microsoft.com/office/drawing/2014/main" id="{338C8BE4-C984-477B-AF21-8F68CBF30695}"/>
                  </a:ext>
                </a:extLst>
              </p:cNvPr>
              <p:cNvCxnSpPr/>
              <p:nvPr/>
            </p:nvCxnSpPr>
            <p:spPr>
              <a:xfrm>
                <a:off x="3715629" y="2247196"/>
                <a:ext cx="1685973" cy="2057009"/>
              </a:xfrm>
              <a:prstGeom prst="straightConnector1">
                <a:avLst/>
              </a:prstGeom>
              <a:ln>
                <a:prstDash val="sysDot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" name="円/楕円 24">
                <a:extLst>
                  <a:ext uri="{FF2B5EF4-FFF2-40B4-BE49-F238E27FC236}">
                    <a16:creationId xmlns:a16="http://schemas.microsoft.com/office/drawing/2014/main" id="{55FF3C98-3326-4699-AEDD-4DC5DD814405}"/>
                  </a:ext>
                </a:extLst>
              </p:cNvPr>
              <p:cNvSpPr/>
              <p:nvPr/>
            </p:nvSpPr>
            <p:spPr>
              <a:xfrm>
                <a:off x="4777188" y="2906763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円/楕円 25">
                <a:extLst>
                  <a:ext uri="{FF2B5EF4-FFF2-40B4-BE49-F238E27FC236}">
                    <a16:creationId xmlns:a16="http://schemas.microsoft.com/office/drawing/2014/main" id="{2528E8BA-CBAE-4AB9-A3F5-6501BCE3CF36}"/>
                  </a:ext>
                </a:extLst>
              </p:cNvPr>
              <p:cNvSpPr/>
              <p:nvPr/>
            </p:nvSpPr>
            <p:spPr>
              <a:xfrm>
                <a:off x="3599655" y="3019883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円/楕円 26">
                <a:extLst>
                  <a:ext uri="{FF2B5EF4-FFF2-40B4-BE49-F238E27FC236}">
                    <a16:creationId xmlns:a16="http://schemas.microsoft.com/office/drawing/2014/main" id="{8114FB03-1521-4DAD-BF83-1A9252BC190B}"/>
                  </a:ext>
                </a:extLst>
              </p:cNvPr>
              <p:cNvSpPr/>
              <p:nvPr/>
            </p:nvSpPr>
            <p:spPr>
              <a:xfrm>
                <a:off x="3736915" y="2299883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円/楕円 27">
                <a:extLst>
                  <a:ext uri="{FF2B5EF4-FFF2-40B4-BE49-F238E27FC236}">
                    <a16:creationId xmlns:a16="http://schemas.microsoft.com/office/drawing/2014/main" id="{6571D3A0-F663-4BF1-A307-486F5EC68F05}"/>
                  </a:ext>
                </a:extLst>
              </p:cNvPr>
              <p:cNvSpPr/>
              <p:nvPr/>
            </p:nvSpPr>
            <p:spPr>
              <a:xfrm>
                <a:off x="4253473" y="3216390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円/楕円 28">
                <a:extLst>
                  <a:ext uri="{FF2B5EF4-FFF2-40B4-BE49-F238E27FC236}">
                    <a16:creationId xmlns:a16="http://schemas.microsoft.com/office/drawing/2014/main" id="{D12231B1-FA58-489B-97F3-7D1F70D80FB2}"/>
                  </a:ext>
                </a:extLst>
              </p:cNvPr>
              <p:cNvSpPr/>
              <p:nvPr/>
            </p:nvSpPr>
            <p:spPr>
              <a:xfrm>
                <a:off x="4476520" y="2510908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円/楕円 29">
                <a:extLst>
                  <a:ext uri="{FF2B5EF4-FFF2-40B4-BE49-F238E27FC236}">
                    <a16:creationId xmlns:a16="http://schemas.microsoft.com/office/drawing/2014/main" id="{D4127AB2-75E3-4A5C-89AB-51B9549D8010}"/>
                  </a:ext>
                </a:extLst>
              </p:cNvPr>
              <p:cNvSpPr/>
              <p:nvPr/>
            </p:nvSpPr>
            <p:spPr>
              <a:xfrm>
                <a:off x="4996606" y="3584205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356FA61-A053-4321-BC04-3341C9D6B955}"/>
                </a:ext>
              </a:extLst>
            </p:cNvPr>
            <p:cNvGrpSpPr/>
            <p:nvPr/>
          </p:nvGrpSpPr>
          <p:grpSpPr>
            <a:xfrm>
              <a:off x="1010254" y="2028640"/>
              <a:ext cx="391103" cy="407331"/>
              <a:chOff x="5345012" y="3708402"/>
              <a:chExt cx="896116" cy="933300"/>
            </a:xfrm>
          </p:grpSpPr>
          <p:cxnSp>
            <p:nvCxnSpPr>
              <p:cNvPr id="18" name="曲線コネクタ 106">
                <a:extLst>
                  <a:ext uri="{FF2B5EF4-FFF2-40B4-BE49-F238E27FC236}">
                    <a16:creationId xmlns:a16="http://schemas.microsoft.com/office/drawing/2014/main" id="{B236DCD0-704A-48AE-975F-8DA4FB9689DF}"/>
                  </a:ext>
                </a:extLst>
              </p:cNvPr>
              <p:cNvCxnSpPr/>
              <p:nvPr/>
            </p:nvCxnSpPr>
            <p:spPr>
              <a:xfrm flipV="1">
                <a:off x="5805701" y="3882570"/>
                <a:ext cx="391884" cy="353255"/>
              </a:xfrm>
              <a:prstGeom prst="curvedConnector3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曲線コネクタ 108">
                <a:extLst>
                  <a:ext uri="{FF2B5EF4-FFF2-40B4-BE49-F238E27FC236}">
                    <a16:creationId xmlns:a16="http://schemas.microsoft.com/office/drawing/2014/main" id="{DFEC88BA-90AA-4BE9-804A-FDA5EDAF076D}"/>
                  </a:ext>
                </a:extLst>
              </p:cNvPr>
              <p:cNvCxnSpPr/>
              <p:nvPr/>
            </p:nvCxnSpPr>
            <p:spPr>
              <a:xfrm flipV="1">
                <a:off x="5740386" y="3827763"/>
                <a:ext cx="391884" cy="353255"/>
              </a:xfrm>
              <a:prstGeom prst="curvedConnector3">
                <a:avLst>
                  <a:gd name="adj1" fmla="val -7407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曲線コネクタ 109">
                <a:extLst>
                  <a:ext uri="{FF2B5EF4-FFF2-40B4-BE49-F238E27FC236}">
                    <a16:creationId xmlns:a16="http://schemas.microsoft.com/office/drawing/2014/main" id="{1BD365CF-5849-4C23-A6AF-FF07A1B15520}"/>
                  </a:ext>
                </a:extLst>
              </p:cNvPr>
              <p:cNvCxnSpPr/>
              <p:nvPr/>
            </p:nvCxnSpPr>
            <p:spPr>
              <a:xfrm rot="10800000" flipV="1">
                <a:off x="5345012" y="4235822"/>
                <a:ext cx="308288" cy="202939"/>
              </a:xfrm>
              <a:prstGeom prst="curvedConnector3">
                <a:avLst>
                  <a:gd name="adj1" fmla="val 191241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曲線コネクタ 110">
                <a:extLst>
                  <a:ext uri="{FF2B5EF4-FFF2-40B4-BE49-F238E27FC236}">
                    <a16:creationId xmlns:a16="http://schemas.microsoft.com/office/drawing/2014/main" id="{64EFB52A-A6E6-4C53-9F3F-ECD5386A485E}"/>
                  </a:ext>
                </a:extLst>
              </p:cNvPr>
              <p:cNvCxnSpPr/>
              <p:nvPr/>
            </p:nvCxnSpPr>
            <p:spPr>
              <a:xfrm rot="10800000" flipV="1">
                <a:off x="5442982" y="4438763"/>
                <a:ext cx="308288" cy="202939"/>
              </a:xfrm>
              <a:prstGeom prst="curvedConnector3">
                <a:avLst>
                  <a:gd name="adj1" fmla="val 17044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曲線コネクタ 112">
                <a:extLst>
                  <a:ext uri="{FF2B5EF4-FFF2-40B4-BE49-F238E27FC236}">
                    <a16:creationId xmlns:a16="http://schemas.microsoft.com/office/drawing/2014/main" id="{5B3B48FF-0DCC-454D-A836-88567AFBBEFD}"/>
                  </a:ext>
                </a:extLst>
              </p:cNvPr>
              <p:cNvCxnSpPr/>
              <p:nvPr/>
            </p:nvCxnSpPr>
            <p:spPr>
              <a:xfrm>
                <a:off x="5805701" y="4286690"/>
                <a:ext cx="435427" cy="241764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曲線コネクタ 113">
                <a:extLst>
                  <a:ext uri="{FF2B5EF4-FFF2-40B4-BE49-F238E27FC236}">
                    <a16:creationId xmlns:a16="http://schemas.microsoft.com/office/drawing/2014/main" id="{9A49F003-1A6A-4190-A79B-272B404B8EEF}"/>
                  </a:ext>
                </a:extLst>
              </p:cNvPr>
              <p:cNvCxnSpPr/>
              <p:nvPr/>
            </p:nvCxnSpPr>
            <p:spPr>
              <a:xfrm rot="16200000" flipV="1">
                <a:off x="5414299" y="3845806"/>
                <a:ext cx="419951" cy="145144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C46EDC0A-AB59-4AE4-9C15-DC4C23633E43}"/>
                </a:ext>
              </a:extLst>
            </p:cNvPr>
            <p:cNvSpPr txBox="1"/>
            <p:nvPr/>
          </p:nvSpPr>
          <p:spPr>
            <a:xfrm>
              <a:off x="0" y="1881336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00B050"/>
                  </a:solidFill>
                </a:rPr>
                <a:t>electron</a:t>
              </a:r>
              <a:r>
                <a:rPr kumimoji="1" lang="en-US" altLang="ja-JP" baseline="30000" dirty="0">
                  <a:solidFill>
                    <a:srgbClr val="00B050"/>
                  </a:solidFill>
                </a:rPr>
                <a:t>-</a:t>
              </a:r>
              <a:endParaRPr kumimoji="1" lang="ja-JP" altLang="en-US" baseline="30000" dirty="0">
                <a:solidFill>
                  <a:srgbClr val="FF0000"/>
                </a:solidFill>
              </a:endParaRPr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EAFDA4B3-DFA3-44D5-B572-018B1F8E5062}"/>
                </a:ext>
              </a:extLst>
            </p:cNvPr>
            <p:cNvGrpSpPr/>
            <p:nvPr/>
          </p:nvGrpSpPr>
          <p:grpSpPr>
            <a:xfrm rot="12232902">
              <a:off x="1482085" y="2887532"/>
              <a:ext cx="490614" cy="425589"/>
              <a:chOff x="5345012" y="3666568"/>
              <a:chExt cx="1124122" cy="975134"/>
            </a:xfrm>
          </p:grpSpPr>
          <p:cxnSp>
            <p:nvCxnSpPr>
              <p:cNvPr id="26" name="曲線コネクタ 118">
                <a:extLst>
                  <a:ext uri="{FF2B5EF4-FFF2-40B4-BE49-F238E27FC236}">
                    <a16:creationId xmlns:a16="http://schemas.microsoft.com/office/drawing/2014/main" id="{6C4E3F12-7448-4CFE-8AC0-59BD30765678}"/>
                  </a:ext>
                </a:extLst>
              </p:cNvPr>
              <p:cNvCxnSpPr/>
              <p:nvPr/>
            </p:nvCxnSpPr>
            <p:spPr>
              <a:xfrm rot="20167098">
                <a:off x="5777079" y="4095520"/>
                <a:ext cx="692055" cy="4979"/>
              </a:xfrm>
              <a:prstGeom prst="curvedConnector3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曲線コネクタ 119">
                <a:extLst>
                  <a:ext uri="{FF2B5EF4-FFF2-40B4-BE49-F238E27FC236}">
                    <a16:creationId xmlns:a16="http://schemas.microsoft.com/office/drawing/2014/main" id="{B0F4D0E4-D4D7-4093-9F8E-D80B6821414C}"/>
                  </a:ext>
                </a:extLst>
              </p:cNvPr>
              <p:cNvCxnSpPr/>
              <p:nvPr/>
            </p:nvCxnSpPr>
            <p:spPr>
              <a:xfrm rot="20167098" flipV="1">
                <a:off x="5631588" y="3666568"/>
                <a:ext cx="522319" cy="426999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曲線コネクタ 120">
                <a:extLst>
                  <a:ext uri="{FF2B5EF4-FFF2-40B4-BE49-F238E27FC236}">
                    <a16:creationId xmlns:a16="http://schemas.microsoft.com/office/drawing/2014/main" id="{53838CBA-1C6C-4F7F-8E78-F0E911D137E8}"/>
                  </a:ext>
                </a:extLst>
              </p:cNvPr>
              <p:cNvCxnSpPr/>
              <p:nvPr/>
            </p:nvCxnSpPr>
            <p:spPr>
              <a:xfrm rot="10800000" flipV="1">
                <a:off x="5345012" y="4235822"/>
                <a:ext cx="308288" cy="202939"/>
              </a:xfrm>
              <a:prstGeom prst="curvedConnector3">
                <a:avLst>
                  <a:gd name="adj1" fmla="val 191241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曲線コネクタ 121">
                <a:extLst>
                  <a:ext uri="{FF2B5EF4-FFF2-40B4-BE49-F238E27FC236}">
                    <a16:creationId xmlns:a16="http://schemas.microsoft.com/office/drawing/2014/main" id="{4961CAEF-884F-4F5F-B6F4-AF72B963F22E}"/>
                  </a:ext>
                </a:extLst>
              </p:cNvPr>
              <p:cNvCxnSpPr/>
              <p:nvPr/>
            </p:nvCxnSpPr>
            <p:spPr>
              <a:xfrm rot="10800000" flipV="1">
                <a:off x="5442982" y="4438763"/>
                <a:ext cx="308288" cy="202939"/>
              </a:xfrm>
              <a:prstGeom prst="curvedConnector3">
                <a:avLst>
                  <a:gd name="adj1" fmla="val 17044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曲線コネクタ 122">
                <a:extLst>
                  <a:ext uri="{FF2B5EF4-FFF2-40B4-BE49-F238E27FC236}">
                    <a16:creationId xmlns:a16="http://schemas.microsoft.com/office/drawing/2014/main" id="{0963DAB1-FD30-43A8-A8DB-AEF37A6ABA1B}"/>
                  </a:ext>
                </a:extLst>
              </p:cNvPr>
              <p:cNvCxnSpPr/>
              <p:nvPr/>
            </p:nvCxnSpPr>
            <p:spPr>
              <a:xfrm>
                <a:off x="5805701" y="4286690"/>
                <a:ext cx="435427" cy="241764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曲線コネクタ 123">
                <a:extLst>
                  <a:ext uri="{FF2B5EF4-FFF2-40B4-BE49-F238E27FC236}">
                    <a16:creationId xmlns:a16="http://schemas.microsoft.com/office/drawing/2014/main" id="{035A55BA-CD07-4C1A-8744-C8BB7348B33B}"/>
                  </a:ext>
                </a:extLst>
              </p:cNvPr>
              <p:cNvCxnSpPr/>
              <p:nvPr/>
            </p:nvCxnSpPr>
            <p:spPr>
              <a:xfrm rot="16200000" flipV="1">
                <a:off x="5414299" y="3845806"/>
                <a:ext cx="419951" cy="145144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645B0BD8-51EB-442E-944B-0EE0BCF81261}"/>
                </a:ext>
              </a:extLst>
            </p:cNvPr>
            <p:cNvGrpSpPr/>
            <p:nvPr/>
          </p:nvGrpSpPr>
          <p:grpSpPr>
            <a:xfrm>
              <a:off x="2126032" y="3414745"/>
              <a:ext cx="539177" cy="407331"/>
              <a:chOff x="5273529" y="3708402"/>
              <a:chExt cx="1235390" cy="933300"/>
            </a:xfrm>
          </p:grpSpPr>
          <p:cxnSp>
            <p:nvCxnSpPr>
              <p:cNvPr id="33" name="曲線コネクタ 127">
                <a:extLst>
                  <a:ext uri="{FF2B5EF4-FFF2-40B4-BE49-F238E27FC236}">
                    <a16:creationId xmlns:a16="http://schemas.microsoft.com/office/drawing/2014/main" id="{D933B94E-8103-4224-B7B8-D186A5172B63}"/>
                  </a:ext>
                </a:extLst>
              </p:cNvPr>
              <p:cNvCxnSpPr/>
              <p:nvPr/>
            </p:nvCxnSpPr>
            <p:spPr>
              <a:xfrm flipV="1">
                <a:off x="5805702" y="4052228"/>
                <a:ext cx="703217" cy="183599"/>
              </a:xfrm>
              <a:prstGeom prst="curvedConnector3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曲線コネクタ 129">
                <a:extLst>
                  <a:ext uri="{FF2B5EF4-FFF2-40B4-BE49-F238E27FC236}">
                    <a16:creationId xmlns:a16="http://schemas.microsoft.com/office/drawing/2014/main" id="{5F09446E-D62D-4CAE-95FD-245605B586C4}"/>
                  </a:ext>
                </a:extLst>
              </p:cNvPr>
              <p:cNvCxnSpPr/>
              <p:nvPr/>
            </p:nvCxnSpPr>
            <p:spPr>
              <a:xfrm rot="10800000" flipV="1">
                <a:off x="5273529" y="4235820"/>
                <a:ext cx="379773" cy="50868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曲線コネクタ 130">
                <a:extLst>
                  <a:ext uri="{FF2B5EF4-FFF2-40B4-BE49-F238E27FC236}">
                    <a16:creationId xmlns:a16="http://schemas.microsoft.com/office/drawing/2014/main" id="{1BF376F3-B59A-4274-BEE6-AC0933666F44}"/>
                  </a:ext>
                </a:extLst>
              </p:cNvPr>
              <p:cNvCxnSpPr/>
              <p:nvPr/>
            </p:nvCxnSpPr>
            <p:spPr>
              <a:xfrm rot="10800000" flipV="1">
                <a:off x="5442982" y="4438763"/>
                <a:ext cx="308288" cy="202939"/>
              </a:xfrm>
              <a:prstGeom prst="curvedConnector3">
                <a:avLst>
                  <a:gd name="adj1" fmla="val 17044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曲線コネクタ 131">
                <a:extLst>
                  <a:ext uri="{FF2B5EF4-FFF2-40B4-BE49-F238E27FC236}">
                    <a16:creationId xmlns:a16="http://schemas.microsoft.com/office/drawing/2014/main" id="{FA433DC8-4E70-44B7-9D49-B03156B209BC}"/>
                  </a:ext>
                </a:extLst>
              </p:cNvPr>
              <p:cNvCxnSpPr/>
              <p:nvPr/>
            </p:nvCxnSpPr>
            <p:spPr>
              <a:xfrm>
                <a:off x="5805701" y="4286690"/>
                <a:ext cx="435427" cy="241764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曲線コネクタ 132">
                <a:extLst>
                  <a:ext uri="{FF2B5EF4-FFF2-40B4-BE49-F238E27FC236}">
                    <a16:creationId xmlns:a16="http://schemas.microsoft.com/office/drawing/2014/main" id="{1BD67876-4A3C-4A20-B734-13E965377E88}"/>
                  </a:ext>
                </a:extLst>
              </p:cNvPr>
              <p:cNvCxnSpPr/>
              <p:nvPr/>
            </p:nvCxnSpPr>
            <p:spPr>
              <a:xfrm rot="16200000" flipV="1">
                <a:off x="5414299" y="3845806"/>
                <a:ext cx="419951" cy="145144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DBCCF7D-3DFC-4B43-A202-8C6FEC12BA21}"/>
                </a:ext>
              </a:extLst>
            </p:cNvPr>
            <p:cNvGrpSpPr/>
            <p:nvPr/>
          </p:nvGrpSpPr>
          <p:grpSpPr>
            <a:xfrm>
              <a:off x="3405770" y="1766441"/>
              <a:ext cx="2996707" cy="2228387"/>
              <a:chOff x="5736343" y="2197322"/>
              <a:chExt cx="2996707" cy="2228387"/>
            </a:xfrm>
          </p:grpSpPr>
          <p:sp>
            <p:nvSpPr>
              <p:cNvPr id="39" name="右矢印 136">
                <a:extLst>
                  <a:ext uri="{FF2B5EF4-FFF2-40B4-BE49-F238E27FC236}">
                    <a16:creationId xmlns:a16="http://schemas.microsoft.com/office/drawing/2014/main" id="{8C79DF80-E482-462C-9266-6FE9CE82EA76}"/>
                  </a:ext>
                </a:extLst>
              </p:cNvPr>
              <p:cNvSpPr/>
              <p:nvPr/>
            </p:nvSpPr>
            <p:spPr>
              <a:xfrm>
                <a:off x="5736343" y="3447621"/>
                <a:ext cx="766173" cy="521577"/>
              </a:xfrm>
              <a:prstGeom prst="rightArrow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endParaRPr lang="en-US" altLang="ja-JP" dirty="0"/>
              </a:p>
              <a:p>
                <a:pPr algn="ctr"/>
                <a:endParaRPr kumimoji="1" lang="en-US" altLang="ja-JP" dirty="0"/>
              </a:p>
              <a:p>
                <a:pPr algn="ctr"/>
                <a:endParaRPr lang="en-US" altLang="ja-JP" dirty="0"/>
              </a:p>
              <a:p>
                <a:pPr algn="ctr"/>
                <a:r>
                  <a:rPr kumimoji="1" lang="en-US" altLang="ja-JP" dirty="0"/>
                  <a:t>Development</a:t>
                </a:r>
              </a:p>
            </p:txBody>
          </p:sp>
          <p:sp>
            <p:nvSpPr>
              <p:cNvPr id="40" name="円/楕円 32">
                <a:extLst>
                  <a:ext uri="{FF2B5EF4-FFF2-40B4-BE49-F238E27FC236}">
                    <a16:creationId xmlns:a16="http://schemas.microsoft.com/office/drawing/2014/main" id="{6C92F499-17FF-42BF-A18A-16105D67A426}"/>
                  </a:ext>
                </a:extLst>
              </p:cNvPr>
              <p:cNvSpPr/>
              <p:nvPr/>
            </p:nvSpPr>
            <p:spPr>
              <a:xfrm>
                <a:off x="6802203" y="3466690"/>
                <a:ext cx="720000" cy="720000"/>
              </a:xfrm>
              <a:prstGeom prst="ellipse">
                <a:avLst/>
              </a:prstGeom>
              <a:solidFill>
                <a:srgbClr val="FFFF00">
                  <a:alpha val="10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41" name="直線矢印コネクタ 40">
                <a:extLst>
                  <a:ext uri="{FF2B5EF4-FFF2-40B4-BE49-F238E27FC236}">
                    <a16:creationId xmlns:a16="http://schemas.microsoft.com/office/drawing/2014/main" id="{0B60B708-36F0-41D7-92BA-2D025FF6AD16}"/>
                  </a:ext>
                </a:extLst>
              </p:cNvPr>
              <p:cNvCxnSpPr/>
              <p:nvPr/>
            </p:nvCxnSpPr>
            <p:spPr>
              <a:xfrm>
                <a:off x="6732073" y="2236881"/>
                <a:ext cx="1685973" cy="2057009"/>
              </a:xfrm>
              <a:prstGeom prst="straightConnector1">
                <a:avLst/>
              </a:prstGeom>
              <a:ln>
                <a:prstDash val="sysDot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円/楕円 34">
                <a:extLst>
                  <a:ext uri="{FF2B5EF4-FFF2-40B4-BE49-F238E27FC236}">
                    <a16:creationId xmlns:a16="http://schemas.microsoft.com/office/drawing/2014/main" id="{FB960410-FEB6-4184-8D9A-74B3268D5E40}"/>
                  </a:ext>
                </a:extLst>
              </p:cNvPr>
              <p:cNvSpPr/>
              <p:nvPr/>
            </p:nvSpPr>
            <p:spPr>
              <a:xfrm>
                <a:off x="7793632" y="2896448"/>
                <a:ext cx="720000" cy="720000"/>
              </a:xfrm>
              <a:prstGeom prst="ellipse">
                <a:avLst/>
              </a:prstGeom>
              <a:solidFill>
                <a:srgbClr val="FFFF00">
                  <a:alpha val="10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円/楕円 35">
                <a:extLst>
                  <a:ext uri="{FF2B5EF4-FFF2-40B4-BE49-F238E27FC236}">
                    <a16:creationId xmlns:a16="http://schemas.microsoft.com/office/drawing/2014/main" id="{AF28DDE4-A4BD-4874-A8A3-756C7A237908}"/>
                  </a:ext>
                </a:extLst>
              </p:cNvPr>
              <p:cNvSpPr/>
              <p:nvPr/>
            </p:nvSpPr>
            <p:spPr>
              <a:xfrm>
                <a:off x="6616099" y="3009568"/>
                <a:ext cx="720000" cy="720000"/>
              </a:xfrm>
              <a:prstGeom prst="ellipse">
                <a:avLst/>
              </a:prstGeom>
              <a:solidFill>
                <a:srgbClr val="FFFF00">
                  <a:alpha val="10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円/楕円 36">
                <a:extLst>
                  <a:ext uri="{FF2B5EF4-FFF2-40B4-BE49-F238E27FC236}">
                    <a16:creationId xmlns:a16="http://schemas.microsoft.com/office/drawing/2014/main" id="{1BF612C9-F4B2-4DEA-B951-1A4D0E07DD14}"/>
                  </a:ext>
                </a:extLst>
              </p:cNvPr>
              <p:cNvSpPr/>
              <p:nvPr/>
            </p:nvSpPr>
            <p:spPr>
              <a:xfrm>
                <a:off x="6753359" y="2289568"/>
                <a:ext cx="720000" cy="720000"/>
              </a:xfrm>
              <a:prstGeom prst="ellipse">
                <a:avLst/>
              </a:prstGeom>
              <a:solidFill>
                <a:srgbClr val="FFFF00">
                  <a:alpha val="10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円/楕円 37">
                <a:extLst>
                  <a:ext uri="{FF2B5EF4-FFF2-40B4-BE49-F238E27FC236}">
                    <a16:creationId xmlns:a16="http://schemas.microsoft.com/office/drawing/2014/main" id="{21DFAEF5-F417-4B57-A582-EE3C456CCE5C}"/>
                  </a:ext>
                </a:extLst>
              </p:cNvPr>
              <p:cNvSpPr/>
              <p:nvPr/>
            </p:nvSpPr>
            <p:spPr>
              <a:xfrm>
                <a:off x="7269917" y="3206075"/>
                <a:ext cx="720000" cy="720000"/>
              </a:xfrm>
              <a:prstGeom prst="ellipse">
                <a:avLst/>
              </a:prstGeom>
              <a:solidFill>
                <a:srgbClr val="FFFF00">
                  <a:alpha val="10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円/楕円 38">
                <a:extLst>
                  <a:ext uri="{FF2B5EF4-FFF2-40B4-BE49-F238E27FC236}">
                    <a16:creationId xmlns:a16="http://schemas.microsoft.com/office/drawing/2014/main" id="{0AA96BAF-7EC3-4F72-9178-6EA749DA8390}"/>
                  </a:ext>
                </a:extLst>
              </p:cNvPr>
              <p:cNvSpPr/>
              <p:nvPr/>
            </p:nvSpPr>
            <p:spPr>
              <a:xfrm>
                <a:off x="7492964" y="2500593"/>
                <a:ext cx="720000" cy="720000"/>
              </a:xfrm>
              <a:prstGeom prst="ellipse">
                <a:avLst/>
              </a:prstGeom>
              <a:solidFill>
                <a:srgbClr val="FFFF00">
                  <a:alpha val="10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円/楕円 39">
                <a:extLst>
                  <a:ext uri="{FF2B5EF4-FFF2-40B4-BE49-F238E27FC236}">
                    <a16:creationId xmlns:a16="http://schemas.microsoft.com/office/drawing/2014/main" id="{AC0636F9-7072-4751-80CC-6CE5994FD699}"/>
                  </a:ext>
                </a:extLst>
              </p:cNvPr>
              <p:cNvSpPr/>
              <p:nvPr/>
            </p:nvSpPr>
            <p:spPr>
              <a:xfrm>
                <a:off x="8013050" y="3573890"/>
                <a:ext cx="720000" cy="720000"/>
              </a:xfrm>
              <a:prstGeom prst="ellipse">
                <a:avLst/>
              </a:prstGeom>
              <a:solidFill>
                <a:srgbClr val="FFFF00">
                  <a:alpha val="10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2B47A022-5D1D-445B-94D5-9AD84B644D14}"/>
                  </a:ext>
                </a:extLst>
              </p:cNvPr>
              <p:cNvGrpSpPr/>
              <p:nvPr/>
            </p:nvGrpSpPr>
            <p:grpSpPr>
              <a:xfrm>
                <a:off x="6454736" y="2197322"/>
                <a:ext cx="693008" cy="720834"/>
                <a:chOff x="7067053" y="2072278"/>
                <a:chExt cx="687682" cy="715294"/>
              </a:xfrm>
            </p:grpSpPr>
            <p:sp>
              <p:nvSpPr>
                <p:cNvPr id="122" name="円/楕円 58">
                  <a:extLst>
                    <a:ext uri="{FF2B5EF4-FFF2-40B4-BE49-F238E27FC236}">
                      <a16:creationId xmlns:a16="http://schemas.microsoft.com/office/drawing/2014/main" id="{431AA4A6-B193-4187-B906-20539353890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91364" y="257157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3" name="円/楕円 59">
                  <a:extLst>
                    <a:ext uri="{FF2B5EF4-FFF2-40B4-BE49-F238E27FC236}">
                      <a16:creationId xmlns:a16="http://schemas.microsoft.com/office/drawing/2014/main" id="{6A161759-B62D-43C1-88EB-121B9653C1A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42328" y="257157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4" name="円/楕円 60">
                  <a:extLst>
                    <a:ext uri="{FF2B5EF4-FFF2-40B4-BE49-F238E27FC236}">
                      <a16:creationId xmlns:a16="http://schemas.microsoft.com/office/drawing/2014/main" id="{4A2E8FF5-E1B2-409A-8B8F-9AF0B2E338D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37031" y="2426879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" name="円/楕円 61">
                  <a:extLst>
                    <a:ext uri="{FF2B5EF4-FFF2-40B4-BE49-F238E27FC236}">
                      <a16:creationId xmlns:a16="http://schemas.microsoft.com/office/drawing/2014/main" id="{3C97ADC2-6264-4DFF-B910-0A1F642865A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03475" y="239904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6" name="円/楕円 62">
                  <a:extLst>
                    <a:ext uri="{FF2B5EF4-FFF2-40B4-BE49-F238E27FC236}">
                      <a16:creationId xmlns:a16="http://schemas.microsoft.com/office/drawing/2014/main" id="{588A7660-D3E9-4E68-8421-110428444F5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86203" y="2336783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7" name="円/楕円 63">
                  <a:extLst>
                    <a:ext uri="{FF2B5EF4-FFF2-40B4-BE49-F238E27FC236}">
                      <a16:creationId xmlns:a16="http://schemas.microsoft.com/office/drawing/2014/main" id="{460ADEFB-6DF7-444B-8E66-BD41821AC0F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39400" y="2304665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8" name="円/楕円 64">
                  <a:extLst>
                    <a:ext uri="{FF2B5EF4-FFF2-40B4-BE49-F238E27FC236}">
                      <a16:creationId xmlns:a16="http://schemas.microsoft.com/office/drawing/2014/main" id="{464CD891-15DA-49EB-AED2-D57B833F472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19689" y="224240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9" name="円/楕円 65">
                  <a:extLst>
                    <a:ext uri="{FF2B5EF4-FFF2-40B4-BE49-F238E27FC236}">
                      <a16:creationId xmlns:a16="http://schemas.microsoft.com/office/drawing/2014/main" id="{10E15A91-BCEA-4152-91DB-1A70046D765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19689" y="211250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0" name="円/楕円 66">
                  <a:extLst>
                    <a:ext uri="{FF2B5EF4-FFF2-40B4-BE49-F238E27FC236}">
                      <a16:creationId xmlns:a16="http://schemas.microsoft.com/office/drawing/2014/main" id="{507304E4-A022-4327-82C8-6FF7083C016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11273" y="2072278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1" name="円/楕円 67">
                  <a:extLst>
                    <a:ext uri="{FF2B5EF4-FFF2-40B4-BE49-F238E27FC236}">
                      <a16:creationId xmlns:a16="http://schemas.microsoft.com/office/drawing/2014/main" id="{6732971A-FD54-4F47-9D32-C95994A9D81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358481" y="222069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2" name="円/楕円 68">
                  <a:extLst>
                    <a:ext uri="{FF2B5EF4-FFF2-40B4-BE49-F238E27FC236}">
                      <a16:creationId xmlns:a16="http://schemas.microsoft.com/office/drawing/2014/main" id="{9FE68D97-9D9C-4E06-9D0A-19B39007570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466494" y="2308491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3" name="円/楕円 69">
                  <a:extLst>
                    <a:ext uri="{FF2B5EF4-FFF2-40B4-BE49-F238E27FC236}">
                      <a16:creationId xmlns:a16="http://schemas.microsoft.com/office/drawing/2014/main" id="{325CF2BE-1969-4369-B730-104846945B5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530209" y="2361801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4" name="円/楕円 70">
                  <a:extLst>
                    <a:ext uri="{FF2B5EF4-FFF2-40B4-BE49-F238E27FC236}">
                      <a16:creationId xmlns:a16="http://schemas.microsoft.com/office/drawing/2014/main" id="{927A0EB7-AFCD-44BD-9D6E-A3724D4F872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67053" y="2229409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5" name="円/楕円 71">
                  <a:extLst>
                    <a:ext uri="{FF2B5EF4-FFF2-40B4-BE49-F238E27FC236}">
                      <a16:creationId xmlns:a16="http://schemas.microsoft.com/office/drawing/2014/main" id="{A00498CD-7585-4C87-92C7-2974B99CF90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538735" y="2458950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" name="円/楕円 72">
                  <a:extLst>
                    <a:ext uri="{FF2B5EF4-FFF2-40B4-BE49-F238E27FC236}">
                      <a16:creationId xmlns:a16="http://schemas.microsoft.com/office/drawing/2014/main" id="{80F7DA88-E2A9-4D61-80F6-DC8B3AFAE4E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97852" y="215321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" name="円/楕円 73">
                  <a:extLst>
                    <a:ext uri="{FF2B5EF4-FFF2-40B4-BE49-F238E27FC236}">
                      <a16:creationId xmlns:a16="http://schemas.microsoft.com/office/drawing/2014/main" id="{FD9FF762-3820-4F24-A31C-C3FE84C7B21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441841" y="2484540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" name="円/楕円 74">
                  <a:extLst>
                    <a:ext uri="{FF2B5EF4-FFF2-40B4-BE49-F238E27FC236}">
                      <a16:creationId xmlns:a16="http://schemas.microsoft.com/office/drawing/2014/main" id="{0E85714B-BBF5-49D7-9E32-C839B7EDC9F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00958" y="217880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5DA23F2C-82F8-45B7-B5A6-AEA421D3D49F}"/>
                  </a:ext>
                </a:extLst>
              </p:cNvPr>
              <p:cNvGrpSpPr/>
              <p:nvPr/>
            </p:nvGrpSpPr>
            <p:grpSpPr>
              <a:xfrm rot="15479894">
                <a:off x="8230905" y="3841273"/>
                <a:ext cx="228285" cy="190166"/>
                <a:chOff x="7119689" y="2072278"/>
                <a:chExt cx="307584" cy="256224"/>
              </a:xfrm>
            </p:grpSpPr>
            <p:sp>
              <p:nvSpPr>
                <p:cNvPr id="112" name="円/楕円 83">
                  <a:extLst>
                    <a:ext uri="{FF2B5EF4-FFF2-40B4-BE49-F238E27FC236}">
                      <a16:creationId xmlns:a16="http://schemas.microsoft.com/office/drawing/2014/main" id="{ABA29965-7D03-49E1-B302-1DFC9842040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19689" y="211250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3" name="円/楕円 84">
                  <a:extLst>
                    <a:ext uri="{FF2B5EF4-FFF2-40B4-BE49-F238E27FC236}">
                      <a16:creationId xmlns:a16="http://schemas.microsoft.com/office/drawing/2014/main" id="{5F466A9C-75B6-4420-A363-E2784CBBB3D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11273" y="2072278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42A25CA8-072E-48D2-9986-8FC6F577C691}"/>
                  </a:ext>
                </a:extLst>
              </p:cNvPr>
              <p:cNvGrpSpPr/>
              <p:nvPr/>
            </p:nvGrpSpPr>
            <p:grpSpPr>
              <a:xfrm rot="4743960">
                <a:off x="7376069" y="3059879"/>
                <a:ext cx="685498" cy="713022"/>
                <a:chOff x="7067053" y="2072278"/>
                <a:chExt cx="687682" cy="715294"/>
              </a:xfrm>
            </p:grpSpPr>
            <p:sp>
              <p:nvSpPr>
                <p:cNvPr id="88" name="円/楕円 99">
                  <a:extLst>
                    <a:ext uri="{FF2B5EF4-FFF2-40B4-BE49-F238E27FC236}">
                      <a16:creationId xmlns:a16="http://schemas.microsoft.com/office/drawing/2014/main" id="{A067F183-320F-426E-AD9E-22D0E9AF752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91364" y="257157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" name="円/楕円 100">
                  <a:extLst>
                    <a:ext uri="{FF2B5EF4-FFF2-40B4-BE49-F238E27FC236}">
                      <a16:creationId xmlns:a16="http://schemas.microsoft.com/office/drawing/2014/main" id="{69CA16BC-2821-486A-BAF3-BD72DA17DF4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42328" y="257157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" name="円/楕円 101">
                  <a:extLst>
                    <a:ext uri="{FF2B5EF4-FFF2-40B4-BE49-F238E27FC236}">
                      <a16:creationId xmlns:a16="http://schemas.microsoft.com/office/drawing/2014/main" id="{4CEE3982-452D-4DEA-B5B9-5DAD36A2C10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37031" y="2426879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" name="円/楕円 102">
                  <a:extLst>
                    <a:ext uri="{FF2B5EF4-FFF2-40B4-BE49-F238E27FC236}">
                      <a16:creationId xmlns:a16="http://schemas.microsoft.com/office/drawing/2014/main" id="{AC8E3FDB-3FAD-4C11-8013-BAE841E07C2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03475" y="239904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2" name="円/楕円 103">
                  <a:extLst>
                    <a:ext uri="{FF2B5EF4-FFF2-40B4-BE49-F238E27FC236}">
                      <a16:creationId xmlns:a16="http://schemas.microsoft.com/office/drawing/2014/main" id="{61A9F7D7-A243-4480-BF5D-6DEBE16B5E1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86203" y="2336783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円/楕円 104">
                  <a:extLst>
                    <a:ext uri="{FF2B5EF4-FFF2-40B4-BE49-F238E27FC236}">
                      <a16:creationId xmlns:a16="http://schemas.microsoft.com/office/drawing/2014/main" id="{2232A217-F458-47EF-A517-48B6718CFF3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39400" y="2304665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" name="円/楕円 105">
                  <a:extLst>
                    <a:ext uri="{FF2B5EF4-FFF2-40B4-BE49-F238E27FC236}">
                      <a16:creationId xmlns:a16="http://schemas.microsoft.com/office/drawing/2014/main" id="{47C4099A-2979-4B19-8154-C769CBDCB71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19689" y="224240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" name="円/楕円 107">
                  <a:extLst>
                    <a:ext uri="{FF2B5EF4-FFF2-40B4-BE49-F238E27FC236}">
                      <a16:creationId xmlns:a16="http://schemas.microsoft.com/office/drawing/2014/main" id="{AAC90CA6-0C66-45F7-9641-4D1FEFCACDA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19689" y="211250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" name="円/楕円 111">
                  <a:extLst>
                    <a:ext uri="{FF2B5EF4-FFF2-40B4-BE49-F238E27FC236}">
                      <a16:creationId xmlns:a16="http://schemas.microsoft.com/office/drawing/2014/main" id="{FD86B925-1789-4D0F-899B-C897063B92D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11273" y="2072278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" name="円/楕円 114">
                  <a:extLst>
                    <a:ext uri="{FF2B5EF4-FFF2-40B4-BE49-F238E27FC236}">
                      <a16:creationId xmlns:a16="http://schemas.microsoft.com/office/drawing/2014/main" id="{965F1624-F1D8-41F6-B5AD-024C82E881B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358481" y="222069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" name="円/楕円 115">
                  <a:extLst>
                    <a:ext uri="{FF2B5EF4-FFF2-40B4-BE49-F238E27FC236}">
                      <a16:creationId xmlns:a16="http://schemas.microsoft.com/office/drawing/2014/main" id="{AF37AED2-59F2-46D6-862E-44B7AF1838D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466494" y="2308491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" name="円/楕円 124">
                  <a:extLst>
                    <a:ext uri="{FF2B5EF4-FFF2-40B4-BE49-F238E27FC236}">
                      <a16:creationId xmlns:a16="http://schemas.microsoft.com/office/drawing/2014/main" id="{CDB0572D-8419-430B-BE1C-C0B50F4CDAC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530209" y="2361801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" name="円/楕円 125">
                  <a:extLst>
                    <a:ext uri="{FF2B5EF4-FFF2-40B4-BE49-F238E27FC236}">
                      <a16:creationId xmlns:a16="http://schemas.microsoft.com/office/drawing/2014/main" id="{8540C2F1-585A-4CC5-8EDC-048D8833882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67053" y="2229409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" name="円/楕円 133">
                  <a:extLst>
                    <a:ext uri="{FF2B5EF4-FFF2-40B4-BE49-F238E27FC236}">
                      <a16:creationId xmlns:a16="http://schemas.microsoft.com/office/drawing/2014/main" id="{AD726289-2F5E-441F-A1E9-8CF435CB01B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538735" y="2458950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円/楕円 134">
                  <a:extLst>
                    <a:ext uri="{FF2B5EF4-FFF2-40B4-BE49-F238E27FC236}">
                      <a16:creationId xmlns:a16="http://schemas.microsoft.com/office/drawing/2014/main" id="{19541578-0DEB-4CCA-99D6-FF80147D4DE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97852" y="215321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" name="円/楕円 135">
                  <a:extLst>
                    <a:ext uri="{FF2B5EF4-FFF2-40B4-BE49-F238E27FC236}">
                      <a16:creationId xmlns:a16="http://schemas.microsoft.com/office/drawing/2014/main" id="{DAC6A777-7E33-4D78-941C-8E33FAF644E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441841" y="2484540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" name="円/楕円 137">
                  <a:extLst>
                    <a:ext uri="{FF2B5EF4-FFF2-40B4-BE49-F238E27FC236}">
                      <a16:creationId xmlns:a16="http://schemas.microsoft.com/office/drawing/2014/main" id="{22EBBCCA-E98B-44C4-9148-B3C4B79AA3C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00958" y="217880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389ABEC8-F7FD-42C9-9809-CAFD90A26901}"/>
                  </a:ext>
                </a:extLst>
              </p:cNvPr>
              <p:cNvGrpSpPr/>
              <p:nvPr/>
            </p:nvGrpSpPr>
            <p:grpSpPr>
              <a:xfrm rot="7141581">
                <a:off x="6898657" y="2326448"/>
                <a:ext cx="572439" cy="595424"/>
                <a:chOff x="7067053" y="2072278"/>
                <a:chExt cx="687682" cy="715294"/>
              </a:xfrm>
            </p:grpSpPr>
            <p:sp>
              <p:nvSpPr>
                <p:cNvPr id="71" name="円/楕円 139">
                  <a:extLst>
                    <a:ext uri="{FF2B5EF4-FFF2-40B4-BE49-F238E27FC236}">
                      <a16:creationId xmlns:a16="http://schemas.microsoft.com/office/drawing/2014/main" id="{061D5EC9-6068-440B-B2CF-C914BEECE5F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91364" y="257157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円/楕円 140">
                  <a:extLst>
                    <a:ext uri="{FF2B5EF4-FFF2-40B4-BE49-F238E27FC236}">
                      <a16:creationId xmlns:a16="http://schemas.microsoft.com/office/drawing/2014/main" id="{38E5A419-EF23-4E98-9474-EE89D8C9270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42328" y="257157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" name="円/楕円 141">
                  <a:extLst>
                    <a:ext uri="{FF2B5EF4-FFF2-40B4-BE49-F238E27FC236}">
                      <a16:creationId xmlns:a16="http://schemas.microsoft.com/office/drawing/2014/main" id="{F30A9D2F-51FC-4AA5-9F3E-B5B23D2AE5E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37031" y="2426879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円/楕円 142">
                  <a:extLst>
                    <a:ext uri="{FF2B5EF4-FFF2-40B4-BE49-F238E27FC236}">
                      <a16:creationId xmlns:a16="http://schemas.microsoft.com/office/drawing/2014/main" id="{7F62A50E-293E-46DC-8F93-E103DFC128F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03475" y="239904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5" name="円/楕円 143">
                  <a:extLst>
                    <a:ext uri="{FF2B5EF4-FFF2-40B4-BE49-F238E27FC236}">
                      <a16:creationId xmlns:a16="http://schemas.microsoft.com/office/drawing/2014/main" id="{32BFD431-53F1-4F89-BC6D-79BFE562F3D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86203" y="2336783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6" name="円/楕円 144">
                  <a:extLst>
                    <a:ext uri="{FF2B5EF4-FFF2-40B4-BE49-F238E27FC236}">
                      <a16:creationId xmlns:a16="http://schemas.microsoft.com/office/drawing/2014/main" id="{272C796E-CA91-458A-B61E-C7E9442A8E8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39400" y="2304665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7" name="円/楕円 145">
                  <a:extLst>
                    <a:ext uri="{FF2B5EF4-FFF2-40B4-BE49-F238E27FC236}">
                      <a16:creationId xmlns:a16="http://schemas.microsoft.com/office/drawing/2014/main" id="{33D0C5E0-E2A9-45D1-87C1-9EB19BDBC45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19689" y="224240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8" name="円/楕円 146">
                  <a:extLst>
                    <a:ext uri="{FF2B5EF4-FFF2-40B4-BE49-F238E27FC236}">
                      <a16:creationId xmlns:a16="http://schemas.microsoft.com/office/drawing/2014/main" id="{072D6175-4481-442B-B7CE-72124A71675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19689" y="211250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9" name="円/楕円 147">
                  <a:extLst>
                    <a:ext uri="{FF2B5EF4-FFF2-40B4-BE49-F238E27FC236}">
                      <a16:creationId xmlns:a16="http://schemas.microsoft.com/office/drawing/2014/main" id="{0DE153ED-ED14-4644-B0F1-9744F3C319B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11273" y="2072278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0" name="円/楕円 148">
                  <a:extLst>
                    <a:ext uri="{FF2B5EF4-FFF2-40B4-BE49-F238E27FC236}">
                      <a16:creationId xmlns:a16="http://schemas.microsoft.com/office/drawing/2014/main" id="{7DE5A7D4-5AFB-4874-9DB1-D678479CADC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358481" y="222069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1" name="円/楕円 149">
                  <a:extLst>
                    <a:ext uri="{FF2B5EF4-FFF2-40B4-BE49-F238E27FC236}">
                      <a16:creationId xmlns:a16="http://schemas.microsoft.com/office/drawing/2014/main" id="{A03177E9-0AF6-4D29-8D81-E3D8745D351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466494" y="2308491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2" name="円/楕円 150">
                  <a:extLst>
                    <a:ext uri="{FF2B5EF4-FFF2-40B4-BE49-F238E27FC236}">
                      <a16:creationId xmlns:a16="http://schemas.microsoft.com/office/drawing/2014/main" id="{572A8EDC-1EED-4EA0-8472-E586214135E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530209" y="2361801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3" name="円/楕円 151">
                  <a:extLst>
                    <a:ext uri="{FF2B5EF4-FFF2-40B4-BE49-F238E27FC236}">
                      <a16:creationId xmlns:a16="http://schemas.microsoft.com/office/drawing/2014/main" id="{667C9535-D9C8-46DE-8DC6-3A94D1F73A7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67053" y="2229409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円/楕円 152">
                  <a:extLst>
                    <a:ext uri="{FF2B5EF4-FFF2-40B4-BE49-F238E27FC236}">
                      <a16:creationId xmlns:a16="http://schemas.microsoft.com/office/drawing/2014/main" id="{820D41DB-BC07-4CDE-92F3-9D1A7CF1AEE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538735" y="2458950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5" name="円/楕円 153">
                  <a:extLst>
                    <a:ext uri="{FF2B5EF4-FFF2-40B4-BE49-F238E27FC236}">
                      <a16:creationId xmlns:a16="http://schemas.microsoft.com/office/drawing/2014/main" id="{37EB927D-6E13-467F-B10E-7836CA3134F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97852" y="215321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" name="円/楕円 154">
                  <a:extLst>
                    <a:ext uri="{FF2B5EF4-FFF2-40B4-BE49-F238E27FC236}">
                      <a16:creationId xmlns:a16="http://schemas.microsoft.com/office/drawing/2014/main" id="{5F46C8E9-F862-48EC-8A30-4785D212AB6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441841" y="2484540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" name="円/楕円 155">
                  <a:extLst>
                    <a:ext uri="{FF2B5EF4-FFF2-40B4-BE49-F238E27FC236}">
                      <a16:creationId xmlns:a16="http://schemas.microsoft.com/office/drawing/2014/main" id="{2F3CC69E-5004-412E-8F06-045A557178C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00958" y="217880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C438A0A0-7E03-4FFE-B9E1-EF7E0AB73DF3}"/>
                  </a:ext>
                </a:extLst>
              </p:cNvPr>
              <p:cNvGrpSpPr/>
              <p:nvPr/>
            </p:nvGrpSpPr>
            <p:grpSpPr>
              <a:xfrm rot="20828867">
                <a:off x="8152866" y="3894827"/>
                <a:ext cx="331609" cy="530882"/>
                <a:chOff x="7067053" y="2072278"/>
                <a:chExt cx="446799" cy="715294"/>
              </a:xfrm>
            </p:grpSpPr>
            <p:sp>
              <p:nvSpPr>
                <p:cNvPr id="54" name="円/楕円 157">
                  <a:extLst>
                    <a:ext uri="{FF2B5EF4-FFF2-40B4-BE49-F238E27FC236}">
                      <a16:creationId xmlns:a16="http://schemas.microsoft.com/office/drawing/2014/main" id="{0DECC5F4-546B-4362-909B-48B25367756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91364" y="257157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" name="円/楕円 158">
                  <a:extLst>
                    <a:ext uri="{FF2B5EF4-FFF2-40B4-BE49-F238E27FC236}">
                      <a16:creationId xmlns:a16="http://schemas.microsoft.com/office/drawing/2014/main" id="{0021CFEE-977C-4F42-9093-803AF882827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42328" y="257157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6" name="円/楕円 159">
                  <a:extLst>
                    <a:ext uri="{FF2B5EF4-FFF2-40B4-BE49-F238E27FC236}">
                      <a16:creationId xmlns:a16="http://schemas.microsoft.com/office/drawing/2014/main" id="{C6F4F545-172D-413C-AA94-65BD32E5329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37031" y="2426879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" name="円/楕円 160">
                  <a:extLst>
                    <a:ext uri="{FF2B5EF4-FFF2-40B4-BE49-F238E27FC236}">
                      <a16:creationId xmlns:a16="http://schemas.microsoft.com/office/drawing/2014/main" id="{A55F9EC3-C5B5-415C-BBD9-891065FD13D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03475" y="239904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" name="円/楕円 161">
                  <a:extLst>
                    <a:ext uri="{FF2B5EF4-FFF2-40B4-BE49-F238E27FC236}">
                      <a16:creationId xmlns:a16="http://schemas.microsoft.com/office/drawing/2014/main" id="{DD11E5D7-EBC2-4BD4-A5DA-E3E463BC3D2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86203" y="2336783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" name="円/楕円 162">
                  <a:extLst>
                    <a:ext uri="{FF2B5EF4-FFF2-40B4-BE49-F238E27FC236}">
                      <a16:creationId xmlns:a16="http://schemas.microsoft.com/office/drawing/2014/main" id="{F7407285-80F9-498C-AE34-A4159E40ABF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39400" y="2304665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" name="円/楕円 163">
                  <a:extLst>
                    <a:ext uri="{FF2B5EF4-FFF2-40B4-BE49-F238E27FC236}">
                      <a16:creationId xmlns:a16="http://schemas.microsoft.com/office/drawing/2014/main" id="{0D91BB5B-3806-426B-A966-A0CC0C2A181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19689" y="224240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1" name="円/楕円 164">
                  <a:extLst>
                    <a:ext uri="{FF2B5EF4-FFF2-40B4-BE49-F238E27FC236}">
                      <a16:creationId xmlns:a16="http://schemas.microsoft.com/office/drawing/2014/main" id="{E00BB860-3F02-4641-8D57-5DFD7728312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19689" y="2112502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" name="円/楕円 165">
                  <a:extLst>
                    <a:ext uri="{FF2B5EF4-FFF2-40B4-BE49-F238E27FC236}">
                      <a16:creationId xmlns:a16="http://schemas.microsoft.com/office/drawing/2014/main" id="{9FAA3AA9-B3BE-411D-9513-34A197E2AB5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11273" y="2072278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6" name="円/楕円 169">
                  <a:extLst>
                    <a:ext uri="{FF2B5EF4-FFF2-40B4-BE49-F238E27FC236}">
                      <a16:creationId xmlns:a16="http://schemas.microsoft.com/office/drawing/2014/main" id="{14C31545-6BBF-47CF-875E-E35C9A25086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67053" y="2229409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8" name="円/楕円 171">
                  <a:extLst>
                    <a:ext uri="{FF2B5EF4-FFF2-40B4-BE49-F238E27FC236}">
                      <a16:creationId xmlns:a16="http://schemas.microsoft.com/office/drawing/2014/main" id="{79FC8E84-85CC-4330-8E9C-1E61EF6D3CF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97852" y="215321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円/楕円 173">
                  <a:extLst>
                    <a:ext uri="{FF2B5EF4-FFF2-40B4-BE49-F238E27FC236}">
                      <a16:creationId xmlns:a16="http://schemas.microsoft.com/office/drawing/2014/main" id="{77D1BE3C-42F8-4DDA-BE06-BBFDDA2BD3A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00958" y="2178806"/>
                  <a:ext cx="216000" cy="21600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cxnSp>
            <p:nvCxnSpPr>
              <p:cNvPr id="53" name="直線矢印コネクタ 52">
                <a:extLst>
                  <a:ext uri="{FF2B5EF4-FFF2-40B4-BE49-F238E27FC236}">
                    <a16:creationId xmlns:a16="http://schemas.microsoft.com/office/drawing/2014/main" id="{A8ACCD5E-3B42-48E2-9DC3-C8DC3504FE59}"/>
                  </a:ext>
                </a:extLst>
              </p:cNvPr>
              <p:cNvCxnSpPr>
                <a:cxnSpLocks/>
                <a:stCxn id="125" idx="6"/>
                <a:endCxn id="70" idx="4"/>
              </p:cNvCxnSpPr>
              <p:nvPr/>
            </p:nvCxnSpPr>
            <p:spPr>
              <a:xfrm>
                <a:off x="6809888" y="2635454"/>
                <a:ext cx="1516376" cy="149634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F916733-8778-4EF5-A1CF-1E4265AFFAB5}"/>
                </a:ext>
              </a:extLst>
            </p:cNvPr>
            <p:cNvSpPr/>
            <p:nvPr/>
          </p:nvSpPr>
          <p:spPr>
            <a:xfrm>
              <a:off x="5450655" y="2074145"/>
              <a:ext cx="8643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/>
                <a:t>dissolved</a:t>
              </a:r>
              <a:endParaRPr lang="ja-JP" altLang="en-US" sz="1400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F44FE607-7143-44F3-920F-80EB54D445AC}"/>
                </a:ext>
              </a:extLst>
            </p:cNvPr>
            <p:cNvSpPr/>
            <p:nvPr/>
          </p:nvSpPr>
          <p:spPr>
            <a:xfrm>
              <a:off x="3788856" y="1375105"/>
              <a:ext cx="13410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/>
                <a:t>Silver grain</a:t>
              </a:r>
              <a:endParaRPr lang="ja-JP" altLang="en-US" b="1" dirty="0"/>
            </a:p>
          </p:txBody>
        </p:sp>
        <p:sp>
          <p:nvSpPr>
            <p:cNvPr id="141" name="円/楕円 7">
              <a:extLst>
                <a:ext uri="{FF2B5EF4-FFF2-40B4-BE49-F238E27FC236}">
                  <a16:creationId xmlns:a16="http://schemas.microsoft.com/office/drawing/2014/main" id="{4045ED27-45F4-49AB-8B1A-EF2313C227D8}"/>
                </a:ext>
              </a:extLst>
            </p:cNvPr>
            <p:cNvSpPr/>
            <p:nvPr/>
          </p:nvSpPr>
          <p:spPr>
            <a:xfrm>
              <a:off x="1352314" y="1959699"/>
              <a:ext cx="235154" cy="23515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円/楕円 176">
              <a:extLst>
                <a:ext uri="{FF2B5EF4-FFF2-40B4-BE49-F238E27FC236}">
                  <a16:creationId xmlns:a16="http://schemas.microsoft.com/office/drawing/2014/main" id="{073858D4-5526-4CFC-B497-89E9B8936074}"/>
                </a:ext>
              </a:extLst>
            </p:cNvPr>
            <p:cNvSpPr/>
            <p:nvPr/>
          </p:nvSpPr>
          <p:spPr>
            <a:xfrm>
              <a:off x="1579674" y="3269212"/>
              <a:ext cx="235154" cy="23515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円/楕円 177">
              <a:extLst>
                <a:ext uri="{FF2B5EF4-FFF2-40B4-BE49-F238E27FC236}">
                  <a16:creationId xmlns:a16="http://schemas.microsoft.com/office/drawing/2014/main" id="{3B57681E-E29B-4024-B402-E5A86562E5D7}"/>
                </a:ext>
              </a:extLst>
            </p:cNvPr>
            <p:cNvSpPr/>
            <p:nvPr/>
          </p:nvSpPr>
          <p:spPr>
            <a:xfrm>
              <a:off x="1978059" y="3671775"/>
              <a:ext cx="235154" cy="23515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A3B8723D-A6F2-4B82-A3A7-80687010DF26}"/>
                </a:ext>
              </a:extLst>
            </p:cNvPr>
            <p:cNvSpPr/>
            <p:nvPr/>
          </p:nvSpPr>
          <p:spPr>
            <a:xfrm>
              <a:off x="1306092" y="1448561"/>
              <a:ext cx="9220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Ag core</a:t>
              </a:r>
              <a:endParaRPr lang="ja-JP" altLang="en-US" dirty="0"/>
            </a:p>
          </p:txBody>
        </p:sp>
        <p:sp>
          <p:nvSpPr>
            <p:cNvPr id="149" name="円/楕円 7">
              <a:extLst>
                <a:ext uri="{FF2B5EF4-FFF2-40B4-BE49-F238E27FC236}">
                  <a16:creationId xmlns:a16="http://schemas.microsoft.com/office/drawing/2014/main" id="{32E2BBCB-2768-4BC3-90DD-40E12DE9B864}"/>
                </a:ext>
              </a:extLst>
            </p:cNvPr>
            <p:cNvSpPr/>
            <p:nvPr/>
          </p:nvSpPr>
          <p:spPr>
            <a:xfrm>
              <a:off x="889532" y="2353861"/>
              <a:ext cx="235154" cy="23515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0" name="円/楕円 7">
              <a:extLst>
                <a:ext uri="{FF2B5EF4-FFF2-40B4-BE49-F238E27FC236}">
                  <a16:creationId xmlns:a16="http://schemas.microsoft.com/office/drawing/2014/main" id="{4E2A54D8-C940-4537-9341-D109C72FAAF1}"/>
                </a:ext>
              </a:extLst>
            </p:cNvPr>
            <p:cNvSpPr/>
            <p:nvPr/>
          </p:nvSpPr>
          <p:spPr>
            <a:xfrm>
              <a:off x="1002709" y="1811571"/>
              <a:ext cx="235154" cy="23515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1" name="円/楕円 176">
              <a:extLst>
                <a:ext uri="{FF2B5EF4-FFF2-40B4-BE49-F238E27FC236}">
                  <a16:creationId xmlns:a16="http://schemas.microsoft.com/office/drawing/2014/main" id="{D77DEAC9-B2B8-4286-B377-4DFC1F4F222A}"/>
                </a:ext>
              </a:extLst>
            </p:cNvPr>
            <p:cNvSpPr/>
            <p:nvPr/>
          </p:nvSpPr>
          <p:spPr>
            <a:xfrm>
              <a:off x="1976430" y="2867913"/>
              <a:ext cx="235154" cy="23515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2" name="円/楕円 176">
              <a:extLst>
                <a:ext uri="{FF2B5EF4-FFF2-40B4-BE49-F238E27FC236}">
                  <a16:creationId xmlns:a16="http://schemas.microsoft.com/office/drawing/2014/main" id="{200BF1F8-DC45-495A-A76D-4CE5759534AC}"/>
                </a:ext>
              </a:extLst>
            </p:cNvPr>
            <p:cNvSpPr/>
            <p:nvPr/>
          </p:nvSpPr>
          <p:spPr>
            <a:xfrm>
              <a:off x="1321496" y="2882905"/>
              <a:ext cx="235154" cy="23515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C23C57BB-F3F3-41F3-8509-B9BCFB9BDA7F}"/>
              </a:ext>
            </a:extLst>
          </p:cNvPr>
          <p:cNvSpPr/>
          <p:nvPr/>
        </p:nvSpPr>
        <p:spPr>
          <a:xfrm>
            <a:off x="6419234" y="1297338"/>
            <a:ext cx="26260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/>
              <a:t>Electron microscopic image</a:t>
            </a:r>
            <a:endParaRPr lang="ja-JP" altLang="en-US" sz="1600" b="1" dirty="0"/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B8E1F625-7BA6-448A-9ED7-EC671A9F58CB}"/>
              </a:ext>
            </a:extLst>
          </p:cNvPr>
          <p:cNvSpPr/>
          <p:nvPr/>
        </p:nvSpPr>
        <p:spPr>
          <a:xfrm>
            <a:off x="404143" y="4052551"/>
            <a:ext cx="83102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/>
              <a:t>Purpose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signal confirmation and BG separation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accurate measurement of track details (angle, length…)</a:t>
            </a:r>
          </a:p>
          <a:p>
            <a:endParaRPr lang="en-US" altLang="ja-JP" sz="2400" dirty="0"/>
          </a:p>
          <a:p>
            <a:pPr algn="ctr"/>
            <a:r>
              <a:rPr lang="en-US" altLang="ja-JP" sz="2400" dirty="0"/>
              <a:t>characteristic nano-structure of silver grain is not negligible </a:t>
            </a:r>
            <a:r>
              <a:rPr lang="ja-JP" altLang="en-US" sz="2400" dirty="0"/>
              <a:t>→</a:t>
            </a:r>
            <a:r>
              <a:rPr lang="en-US" altLang="ja-JP" sz="2400" dirty="0"/>
              <a:t> super-resolution</a:t>
            </a:r>
          </a:p>
        </p:txBody>
      </p:sp>
      <p:sp>
        <p:nvSpPr>
          <p:cNvPr id="288" name="フッター プレースホルダー 287">
            <a:extLst>
              <a:ext uri="{FF2B5EF4-FFF2-40B4-BE49-F238E27FC236}">
                <a16:creationId xmlns:a16="http://schemas.microsoft.com/office/drawing/2014/main" id="{7F0DB4C4-FCE4-4D6A-BC5C-8311565F4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289" name="スライド番号プレースホルダー 288">
            <a:extLst>
              <a:ext uri="{FF2B5EF4-FFF2-40B4-BE49-F238E27FC236}">
                <a16:creationId xmlns:a16="http://schemas.microsoft.com/office/drawing/2014/main" id="{30193A87-0726-491A-8D96-572338F52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16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612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2EF14C-6D9C-467C-91E6-7DF36F2BD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Imaging beyond the optical resolution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17C6E6-A291-4CF6-B75F-71A563653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053" y="1417638"/>
            <a:ext cx="3095226" cy="51255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000" dirty="0"/>
              <a:t>The position accuracy is superior than the optical resolution</a:t>
            </a:r>
          </a:p>
          <a:p>
            <a:pPr marL="0" indent="0">
              <a:buNone/>
            </a:pPr>
            <a:endParaRPr lang="en-US" altLang="ja-JP" sz="2000" dirty="0"/>
          </a:p>
          <a:p>
            <a:pPr marL="0" indent="0">
              <a:buNone/>
            </a:pPr>
            <a:r>
              <a:rPr lang="en-US" altLang="ja-JP" sz="2000" dirty="0"/>
              <a:t>each fluorescence molecular can be observed</a:t>
            </a:r>
          </a:p>
          <a:p>
            <a:pPr marL="0" indent="0">
              <a:buNone/>
            </a:pPr>
            <a:r>
              <a:rPr lang="ja-JP" altLang="en-US" sz="2000" dirty="0"/>
              <a:t>→ </a:t>
            </a:r>
            <a:r>
              <a:rPr lang="en-US" altLang="ja-JP" sz="2000" dirty="0"/>
              <a:t>super resolution</a:t>
            </a:r>
          </a:p>
          <a:p>
            <a:pPr marL="0" indent="0" algn="ctr">
              <a:buNone/>
            </a:pPr>
            <a:endParaRPr lang="en-US" altLang="ja-JP" sz="2000" dirty="0"/>
          </a:p>
          <a:p>
            <a:pPr marL="0" indent="0" algn="ctr">
              <a:buNone/>
            </a:pPr>
            <a:endParaRPr lang="en-US" altLang="ja-JP" sz="2000" dirty="0"/>
          </a:p>
          <a:p>
            <a:pPr marL="0" indent="0">
              <a:buNone/>
            </a:pPr>
            <a:r>
              <a:rPr lang="en-US" altLang="ja-JP" sz="2000" dirty="0"/>
              <a:t>How our case is?</a:t>
            </a:r>
          </a:p>
          <a:p>
            <a:pPr marL="0" indent="0">
              <a:buNone/>
            </a:pPr>
            <a:r>
              <a:rPr lang="en-US" altLang="ja-JP" sz="2000" dirty="0"/>
              <a:t>Silver (metal) structure</a:t>
            </a:r>
          </a:p>
          <a:p>
            <a:pPr marL="0" indent="0">
              <a:buNone/>
            </a:pPr>
            <a:r>
              <a:rPr lang="ja-JP" altLang="en-US" sz="2000" dirty="0"/>
              <a:t>→ </a:t>
            </a:r>
            <a:r>
              <a:rPr lang="en-US" altLang="ja-JP" sz="2000" u="sng" dirty="0"/>
              <a:t>Local Surface Plasmon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D77A020D-9800-485B-8222-D4C220AEDD92}"/>
              </a:ext>
            </a:extLst>
          </p:cNvPr>
          <p:cNvGrpSpPr/>
          <p:nvPr/>
        </p:nvGrpSpPr>
        <p:grpSpPr>
          <a:xfrm>
            <a:off x="3160662" y="1292261"/>
            <a:ext cx="5983338" cy="3717215"/>
            <a:chOff x="2837134" y="1438236"/>
            <a:chExt cx="5983338" cy="3717215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3B6C438-DBF9-4EFA-AEA9-521926C51DB2}"/>
                </a:ext>
              </a:extLst>
            </p:cNvPr>
            <p:cNvSpPr txBox="1"/>
            <p:nvPr/>
          </p:nvSpPr>
          <p:spPr>
            <a:xfrm>
              <a:off x="3923928" y="4509120"/>
              <a:ext cx="4896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/>
                <a:t>Eric Betzig </a:t>
              </a:r>
              <a:r>
                <a:rPr kumimoji="1" lang="en-US" altLang="ja-JP" b="1" i="1" dirty="0"/>
                <a:t>et al</a:t>
              </a:r>
              <a:r>
                <a:rPr kumimoji="1" lang="en-US" altLang="ja-JP" b="1" dirty="0"/>
                <a:t>., Science 313, 1642 (2006)</a:t>
              </a:r>
            </a:p>
            <a:p>
              <a:r>
                <a:rPr lang="en-US" altLang="ja-JP" b="1" dirty="0"/>
                <a:t>2014 Nobel Prize in Chemistry</a:t>
              </a:r>
              <a:r>
                <a:rPr kumimoji="1" lang="en-US" altLang="ja-JP" b="1" dirty="0"/>
                <a:t> </a:t>
              </a:r>
              <a:endParaRPr kumimoji="1" lang="ja-JP" altLang="en-US" b="1" dirty="0"/>
            </a:p>
          </p:txBody>
        </p:sp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4E55FC84-A3B9-49C5-8721-4DBFD11CE3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1097"/>
            <a:stretch/>
          </p:blipFill>
          <p:spPr>
            <a:xfrm>
              <a:off x="2837134" y="1770056"/>
              <a:ext cx="5552904" cy="2715516"/>
            </a:xfrm>
            <a:prstGeom prst="rect">
              <a:avLst/>
            </a:prstGeom>
          </p:spPr>
        </p:pic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01DE885D-4C49-4F25-9B16-E11DBD8E94BB}"/>
                </a:ext>
              </a:extLst>
            </p:cNvPr>
            <p:cNvSpPr/>
            <p:nvPr/>
          </p:nvSpPr>
          <p:spPr>
            <a:xfrm>
              <a:off x="3959031" y="1438236"/>
              <a:ext cx="3281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/>
                <a:t>COS-7 cell</a:t>
              </a:r>
              <a:r>
                <a:rPr lang="ja-JP" altLang="en-US" sz="2000" dirty="0"/>
                <a:t>　</a:t>
              </a:r>
              <a:r>
                <a:rPr lang="en-US" altLang="ja-JP" sz="2000" dirty="0"/>
                <a:t>optical images</a:t>
              </a:r>
              <a:endParaRPr lang="ja-JP" altLang="en-US" sz="2000" dirty="0"/>
            </a:p>
          </p:txBody>
        </p:sp>
      </p:grpSp>
      <p:sp>
        <p:nvSpPr>
          <p:cNvPr id="31" name="円/楕円 3">
            <a:extLst>
              <a:ext uri="{FF2B5EF4-FFF2-40B4-BE49-F238E27FC236}">
                <a16:creationId xmlns:a16="http://schemas.microsoft.com/office/drawing/2014/main" id="{FB085364-39C6-4B2A-B2AA-B4E41B79BFF7}"/>
              </a:ext>
            </a:extLst>
          </p:cNvPr>
          <p:cNvSpPr>
            <a:spLocks noChangeAspect="1"/>
          </p:cNvSpPr>
          <p:nvPr/>
        </p:nvSpPr>
        <p:spPr>
          <a:xfrm>
            <a:off x="4763639" y="6039117"/>
            <a:ext cx="432000" cy="43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円/楕円 4">
            <a:extLst>
              <a:ext uri="{FF2B5EF4-FFF2-40B4-BE49-F238E27FC236}">
                <a16:creationId xmlns:a16="http://schemas.microsoft.com/office/drawing/2014/main" id="{4B7F41C7-68D5-43B8-882F-31117BE9D060}"/>
              </a:ext>
            </a:extLst>
          </p:cNvPr>
          <p:cNvSpPr>
            <a:spLocks noChangeAspect="1"/>
          </p:cNvSpPr>
          <p:nvPr/>
        </p:nvSpPr>
        <p:spPr>
          <a:xfrm>
            <a:off x="5339703" y="5931237"/>
            <a:ext cx="432000" cy="432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prstDash val="sysDash"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円/楕円 12">
            <a:extLst>
              <a:ext uri="{FF2B5EF4-FFF2-40B4-BE49-F238E27FC236}">
                <a16:creationId xmlns:a16="http://schemas.microsoft.com/office/drawing/2014/main" id="{5E432BA5-FEB8-4B60-B843-AEB1C583965B}"/>
              </a:ext>
            </a:extLst>
          </p:cNvPr>
          <p:cNvSpPr>
            <a:spLocks noChangeAspect="1"/>
          </p:cNvSpPr>
          <p:nvPr/>
        </p:nvSpPr>
        <p:spPr>
          <a:xfrm>
            <a:off x="4979615" y="5391093"/>
            <a:ext cx="432000" cy="432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prstDash val="sysDash"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円/楕円 14">
            <a:extLst>
              <a:ext uri="{FF2B5EF4-FFF2-40B4-BE49-F238E27FC236}">
                <a16:creationId xmlns:a16="http://schemas.microsoft.com/office/drawing/2014/main" id="{6858E9BE-E637-444B-B228-BA61A9165EB2}"/>
              </a:ext>
            </a:extLst>
          </p:cNvPr>
          <p:cNvSpPr>
            <a:spLocks noChangeAspect="1"/>
          </p:cNvSpPr>
          <p:nvPr/>
        </p:nvSpPr>
        <p:spPr>
          <a:xfrm>
            <a:off x="4547567" y="5607117"/>
            <a:ext cx="432000" cy="432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prstDash val="sysDash"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" name="円/楕円 15">
            <a:extLst>
              <a:ext uri="{FF2B5EF4-FFF2-40B4-BE49-F238E27FC236}">
                <a16:creationId xmlns:a16="http://schemas.microsoft.com/office/drawing/2014/main" id="{D3CE17B6-FEEA-4BAC-92C4-4F0AF349B278}"/>
              </a:ext>
            </a:extLst>
          </p:cNvPr>
          <p:cNvSpPr>
            <a:spLocks noChangeAspect="1"/>
          </p:cNvSpPr>
          <p:nvPr/>
        </p:nvSpPr>
        <p:spPr>
          <a:xfrm>
            <a:off x="4115519" y="6111173"/>
            <a:ext cx="432000" cy="432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prstDash val="sysDash"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円/楕円 26">
            <a:extLst>
              <a:ext uri="{FF2B5EF4-FFF2-40B4-BE49-F238E27FC236}">
                <a16:creationId xmlns:a16="http://schemas.microsoft.com/office/drawing/2014/main" id="{4E65B8F6-FA4C-4ECF-818E-8B5FD8787524}"/>
              </a:ext>
            </a:extLst>
          </p:cNvPr>
          <p:cNvSpPr>
            <a:spLocks noChangeAspect="1"/>
          </p:cNvSpPr>
          <p:nvPr/>
        </p:nvSpPr>
        <p:spPr>
          <a:xfrm>
            <a:off x="7787975" y="5859277"/>
            <a:ext cx="432000" cy="432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円/楕円 28">
            <a:extLst>
              <a:ext uri="{FF2B5EF4-FFF2-40B4-BE49-F238E27FC236}">
                <a16:creationId xmlns:a16="http://schemas.microsoft.com/office/drawing/2014/main" id="{2056576A-67C8-4BA7-9C53-AF11573586D8}"/>
              </a:ext>
            </a:extLst>
          </p:cNvPr>
          <p:cNvSpPr>
            <a:spLocks noChangeAspect="1"/>
          </p:cNvSpPr>
          <p:nvPr/>
        </p:nvSpPr>
        <p:spPr>
          <a:xfrm>
            <a:off x="7427887" y="5319133"/>
            <a:ext cx="432000" cy="432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円/楕円 29">
            <a:extLst>
              <a:ext uri="{FF2B5EF4-FFF2-40B4-BE49-F238E27FC236}">
                <a16:creationId xmlns:a16="http://schemas.microsoft.com/office/drawing/2014/main" id="{2520E893-556E-45C7-B713-FB7B74D01568}"/>
              </a:ext>
            </a:extLst>
          </p:cNvPr>
          <p:cNvSpPr>
            <a:spLocks noChangeAspect="1"/>
          </p:cNvSpPr>
          <p:nvPr/>
        </p:nvSpPr>
        <p:spPr>
          <a:xfrm>
            <a:off x="6995839" y="5535157"/>
            <a:ext cx="432000" cy="432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1" name="円/楕円 30">
            <a:extLst>
              <a:ext uri="{FF2B5EF4-FFF2-40B4-BE49-F238E27FC236}">
                <a16:creationId xmlns:a16="http://schemas.microsoft.com/office/drawing/2014/main" id="{DAB24C47-AD27-474E-9743-AAE7A6DD4AEA}"/>
              </a:ext>
            </a:extLst>
          </p:cNvPr>
          <p:cNvSpPr>
            <a:spLocks noChangeAspect="1"/>
          </p:cNvSpPr>
          <p:nvPr/>
        </p:nvSpPr>
        <p:spPr>
          <a:xfrm>
            <a:off x="6563791" y="6039213"/>
            <a:ext cx="432000" cy="432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77B8C38B-B100-41CF-89ED-042A2309B6B0}"/>
              </a:ext>
            </a:extLst>
          </p:cNvPr>
          <p:cNvCxnSpPr/>
          <p:nvPr/>
        </p:nvCxnSpPr>
        <p:spPr>
          <a:xfrm>
            <a:off x="6718227" y="6789339"/>
            <a:ext cx="169200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22A03A0-B626-4841-BDC4-AC7310343AD0}"/>
              </a:ext>
            </a:extLst>
          </p:cNvPr>
          <p:cNvSpPr txBox="1"/>
          <p:nvPr/>
        </p:nvSpPr>
        <p:spPr>
          <a:xfrm>
            <a:off x="7942363" y="6357291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100nm</a:t>
            </a:r>
            <a:endParaRPr kumimoji="1" lang="ja-JP" altLang="en-US" b="1" dirty="0"/>
          </a:p>
        </p:txBody>
      </p:sp>
      <p:sp>
        <p:nvSpPr>
          <p:cNvPr id="45" name="円/楕円 37">
            <a:extLst>
              <a:ext uri="{FF2B5EF4-FFF2-40B4-BE49-F238E27FC236}">
                <a16:creationId xmlns:a16="http://schemas.microsoft.com/office/drawing/2014/main" id="{FD8B2218-FE82-49E2-B3DC-78A7444EFE19}"/>
              </a:ext>
            </a:extLst>
          </p:cNvPr>
          <p:cNvSpPr>
            <a:spLocks noChangeAspect="1"/>
          </p:cNvSpPr>
          <p:nvPr/>
        </p:nvSpPr>
        <p:spPr>
          <a:xfrm>
            <a:off x="3719879" y="5733173"/>
            <a:ext cx="1188000" cy="11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6" name="円/楕円 37">
            <a:extLst>
              <a:ext uri="{FF2B5EF4-FFF2-40B4-BE49-F238E27FC236}">
                <a16:creationId xmlns:a16="http://schemas.microsoft.com/office/drawing/2014/main" id="{0B12CD40-7B24-41CC-9F03-2B0E9EC374BA}"/>
              </a:ext>
            </a:extLst>
          </p:cNvPr>
          <p:cNvSpPr>
            <a:spLocks noChangeAspect="1"/>
          </p:cNvSpPr>
          <p:nvPr/>
        </p:nvSpPr>
        <p:spPr>
          <a:xfrm>
            <a:off x="4156283" y="5229141"/>
            <a:ext cx="1188000" cy="11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円/楕円 37">
            <a:extLst>
              <a:ext uri="{FF2B5EF4-FFF2-40B4-BE49-F238E27FC236}">
                <a16:creationId xmlns:a16="http://schemas.microsoft.com/office/drawing/2014/main" id="{297B9A82-9AE8-42D6-A50E-C6BAC749ADC9}"/>
              </a:ext>
            </a:extLst>
          </p:cNvPr>
          <p:cNvSpPr>
            <a:spLocks noChangeAspect="1"/>
          </p:cNvSpPr>
          <p:nvPr/>
        </p:nvSpPr>
        <p:spPr>
          <a:xfrm>
            <a:off x="4673647" y="4923197"/>
            <a:ext cx="1188000" cy="11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円/楕円 37">
            <a:extLst>
              <a:ext uri="{FF2B5EF4-FFF2-40B4-BE49-F238E27FC236}">
                <a16:creationId xmlns:a16="http://schemas.microsoft.com/office/drawing/2014/main" id="{FF4B70FD-072C-4AA2-A5F0-1A566A9407ED}"/>
              </a:ext>
            </a:extLst>
          </p:cNvPr>
          <p:cNvSpPr>
            <a:spLocks noChangeAspect="1"/>
          </p:cNvSpPr>
          <p:nvPr/>
        </p:nvSpPr>
        <p:spPr>
          <a:xfrm>
            <a:off x="4983923" y="5495695"/>
            <a:ext cx="1188000" cy="11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円/楕円 37">
            <a:extLst>
              <a:ext uri="{FF2B5EF4-FFF2-40B4-BE49-F238E27FC236}">
                <a16:creationId xmlns:a16="http://schemas.microsoft.com/office/drawing/2014/main" id="{A8EF49D2-579F-4D85-B9F8-1B071F4CB2D6}"/>
              </a:ext>
            </a:extLst>
          </p:cNvPr>
          <p:cNvSpPr>
            <a:spLocks noChangeAspect="1"/>
          </p:cNvSpPr>
          <p:nvPr/>
        </p:nvSpPr>
        <p:spPr>
          <a:xfrm>
            <a:off x="4425504" y="5683404"/>
            <a:ext cx="1188000" cy="11880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円/楕円 28">
            <a:extLst>
              <a:ext uri="{FF2B5EF4-FFF2-40B4-BE49-F238E27FC236}">
                <a16:creationId xmlns:a16="http://schemas.microsoft.com/office/drawing/2014/main" id="{00FD7A70-AC12-49FC-9CED-A8584ED13F98}"/>
              </a:ext>
            </a:extLst>
          </p:cNvPr>
          <p:cNvSpPr>
            <a:spLocks noChangeAspect="1"/>
          </p:cNvSpPr>
          <p:nvPr/>
        </p:nvSpPr>
        <p:spPr>
          <a:xfrm>
            <a:off x="7211887" y="5969212"/>
            <a:ext cx="432000" cy="4320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2EF7A6D-5937-47AE-80E4-5283DE8742B7}"/>
              </a:ext>
            </a:extLst>
          </p:cNvPr>
          <p:cNvGrpSpPr/>
          <p:nvPr/>
        </p:nvGrpSpPr>
        <p:grpSpPr>
          <a:xfrm>
            <a:off x="6851823" y="5571245"/>
            <a:ext cx="1188000" cy="1188000"/>
            <a:chOff x="6851823" y="5571245"/>
            <a:chExt cx="1188000" cy="1188000"/>
          </a:xfrm>
        </p:grpSpPr>
        <p:sp>
          <p:nvSpPr>
            <p:cNvPr id="29" name="円/楕円 22">
              <a:extLst>
                <a:ext uri="{FF2B5EF4-FFF2-40B4-BE49-F238E27FC236}">
                  <a16:creationId xmlns:a16="http://schemas.microsoft.com/office/drawing/2014/main" id="{BE32AEF6-2F1A-4809-A0BA-47C4C68DC1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11911" y="5967157"/>
              <a:ext cx="432000" cy="432000"/>
            </a:xfrm>
            <a:prstGeom prst="ellipse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prstDash val="solid"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円/楕円 37">
              <a:extLst>
                <a:ext uri="{FF2B5EF4-FFF2-40B4-BE49-F238E27FC236}">
                  <a16:creationId xmlns:a16="http://schemas.microsoft.com/office/drawing/2014/main" id="{A578439B-F9ED-47D1-AA1C-B35E319B4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51823" y="5571245"/>
              <a:ext cx="1188000" cy="1188000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9C80AD9-D856-4F4A-9A0A-D038B04FC87D}"/>
              </a:ext>
            </a:extLst>
          </p:cNvPr>
          <p:cNvGrpSpPr/>
          <p:nvPr/>
        </p:nvGrpSpPr>
        <p:grpSpPr>
          <a:xfrm>
            <a:off x="7319899" y="6076185"/>
            <a:ext cx="216000" cy="216000"/>
            <a:chOff x="9517263" y="5535133"/>
            <a:chExt cx="216000" cy="216000"/>
          </a:xfrm>
        </p:grpSpPr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ADBD60BD-590D-42F9-91E3-483396DDDBF8}"/>
                </a:ext>
              </a:extLst>
            </p:cNvPr>
            <p:cNvCxnSpPr>
              <a:cxnSpLocks/>
            </p:cNvCxnSpPr>
            <p:nvPr/>
          </p:nvCxnSpPr>
          <p:spPr>
            <a:xfrm>
              <a:off x="9625263" y="5535133"/>
              <a:ext cx="0" cy="216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92A47931-E390-4269-87B9-554551B3F29E}"/>
                </a:ext>
              </a:extLst>
            </p:cNvPr>
            <p:cNvCxnSpPr>
              <a:cxnSpLocks/>
            </p:cNvCxnSpPr>
            <p:nvPr/>
          </p:nvCxnSpPr>
          <p:spPr>
            <a:xfrm>
              <a:off x="9517263" y="5643133"/>
              <a:ext cx="2160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445E1493-1995-457D-AFA5-062A0835FB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ED13B5F1-F18C-4821-9B37-6113262E2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17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468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32367D-3410-48FE-A1FE-F6349E417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800" dirty="0"/>
              <a:t>LSP (Localized Surface Plasmon resonance)</a:t>
            </a:r>
            <a:endParaRPr kumimoji="1" lang="ja-JP" altLang="en-US" sz="2800" dirty="0"/>
          </a:p>
        </p:txBody>
      </p:sp>
      <p:pic>
        <p:nvPicPr>
          <p:cNvPr id="9" name="45x80nm_00002">
            <a:hlinkClick r:id="" action="ppaction://media"/>
            <a:extLst>
              <a:ext uri="{FF2B5EF4-FFF2-40B4-BE49-F238E27FC236}">
                <a16:creationId xmlns:a16="http://schemas.microsoft.com/office/drawing/2014/main" id="{76EA69A8-E9D3-4A7F-A7F6-28C150DB5033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8">
            <a:lum bright="40000" contrast="60000"/>
          </a:blip>
          <a:srcRect l="45017" t="46136" r="50739" b="49620"/>
          <a:stretch>
            <a:fillRect/>
          </a:stretch>
        </p:blipFill>
        <p:spPr>
          <a:xfrm>
            <a:off x="5263980" y="1748232"/>
            <a:ext cx="1656000" cy="1656000"/>
          </a:xfrm>
          <a:prstGeom prst="rect">
            <a:avLst/>
          </a:prstGeom>
        </p:spPr>
      </p:pic>
      <p:pic>
        <p:nvPicPr>
          <p:cNvPr id="10" name="45x120-2nm_00008">
            <a:hlinkClick r:id="" action="ppaction://media"/>
            <a:extLst>
              <a:ext uri="{FF2B5EF4-FFF2-40B4-BE49-F238E27FC236}">
                <a16:creationId xmlns:a16="http://schemas.microsoft.com/office/drawing/2014/main" id="{63FF3FE4-DCBB-40D2-826B-6E9CB191FA0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>
                  <p14:trim end="25"/>
                </p14:media>
              </p:ext>
            </p:extLst>
          </p:nvPr>
        </p:nvPicPr>
        <p:blipFill rotWithShape="1">
          <a:blip r:embed="rId9">
            <a:lum bright="40000" contrast="60000"/>
          </a:blip>
          <a:srcRect l="47915" t="44059" r="47841" b="51697"/>
          <a:stretch>
            <a:fillRect/>
          </a:stretch>
        </p:blipFill>
        <p:spPr>
          <a:xfrm>
            <a:off x="7168365" y="1757854"/>
            <a:ext cx="1656000" cy="1656000"/>
          </a:xfrm>
          <a:prstGeom prst="rect">
            <a:avLst/>
          </a:prstGeom>
        </p:spPr>
      </p:pic>
      <p:sp>
        <p:nvSpPr>
          <p:cNvPr id="11" name="TextBox 5">
            <a:extLst>
              <a:ext uri="{FF2B5EF4-FFF2-40B4-BE49-F238E27FC236}">
                <a16:creationId xmlns:a16="http://schemas.microsoft.com/office/drawing/2014/main" id="{A6382652-DAB3-4E97-8131-10DF5B3F90B5}"/>
              </a:ext>
            </a:extLst>
          </p:cNvPr>
          <p:cNvSpPr txBox="1"/>
          <p:nvPr/>
        </p:nvSpPr>
        <p:spPr>
          <a:xfrm>
            <a:off x="7121454" y="1777223"/>
            <a:ext cx="951725" cy="401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45x120</a:t>
            </a: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5ECCB411-71CA-4E47-804A-167CBF58638A}"/>
              </a:ext>
            </a:extLst>
          </p:cNvPr>
          <p:cNvSpPr txBox="1"/>
          <p:nvPr/>
        </p:nvSpPr>
        <p:spPr>
          <a:xfrm>
            <a:off x="6131194" y="1777223"/>
            <a:ext cx="823588" cy="401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45x80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99615177-34F2-43D8-8164-FADB6037EB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30358" y="3338115"/>
            <a:ext cx="1133856" cy="1112139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8CB71C14-58B7-49D8-A346-E8D014298EE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13010"/>
          <a:stretch/>
        </p:blipFill>
        <p:spPr>
          <a:xfrm>
            <a:off x="7654626" y="3444175"/>
            <a:ext cx="1169289" cy="975407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F4D8735-F19A-4E1E-AD42-2C67ACA5C73B}"/>
              </a:ext>
            </a:extLst>
          </p:cNvPr>
          <p:cNvSpPr/>
          <p:nvPr/>
        </p:nvSpPr>
        <p:spPr>
          <a:xfrm>
            <a:off x="7208372" y="1440454"/>
            <a:ext cx="1877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*polarization rotating</a:t>
            </a:r>
            <a:endParaRPr lang="ja-JP" altLang="en-US" sz="1400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1B22B90-E44B-4A08-86BF-1CC2B06B736D}"/>
              </a:ext>
            </a:extLst>
          </p:cNvPr>
          <p:cNvSpPr/>
          <p:nvPr/>
        </p:nvSpPr>
        <p:spPr>
          <a:xfrm>
            <a:off x="5079162" y="1239096"/>
            <a:ext cx="32255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/>
              <a:t>Colored optical image of silver rod</a:t>
            </a:r>
            <a:endParaRPr lang="ja-JP" altLang="en-US" sz="1600" b="1" dirty="0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2D995CA-6C6F-4A63-A8ED-E9FC7E6793EB}"/>
              </a:ext>
            </a:extLst>
          </p:cNvPr>
          <p:cNvGrpSpPr/>
          <p:nvPr/>
        </p:nvGrpSpPr>
        <p:grpSpPr>
          <a:xfrm>
            <a:off x="28609" y="1250202"/>
            <a:ext cx="5041733" cy="2434832"/>
            <a:chOff x="152611" y="1513722"/>
            <a:chExt cx="5333236" cy="2575609"/>
          </a:xfrm>
        </p:grpSpPr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28A8E010-8D5B-4F4A-B818-A8606188D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611" y="1513722"/>
              <a:ext cx="2088202" cy="2575609"/>
            </a:xfrm>
            <a:prstGeom prst="rect">
              <a:avLst/>
            </a:prstGeom>
          </p:spPr>
        </p:pic>
        <p:graphicFrame>
          <p:nvGraphicFramePr>
            <p:cNvPr id="22" name="オブジェクト 21">
              <a:extLst>
                <a:ext uri="{FF2B5EF4-FFF2-40B4-BE49-F238E27FC236}">
                  <a16:creationId xmlns:a16="http://schemas.microsoft.com/office/drawing/2014/main" id="{6AB5AAF0-2366-4120-8B83-5E9851B1701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29362074"/>
                </p:ext>
              </p:extLst>
            </p:nvPr>
          </p:nvGraphicFramePr>
          <p:xfrm>
            <a:off x="2326207" y="2209354"/>
            <a:ext cx="3159640" cy="7358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8" name="数式" r:id="rId13" imgW="1854000" imgH="431640" progId="Equation.3">
                    <p:embed/>
                  </p:oleObj>
                </mc:Choice>
                <mc:Fallback>
                  <p:oleObj name="数式" r:id="rId13" imgW="1854000" imgH="431640" progId="Equation.3">
                    <p:embed/>
                    <p:pic>
                      <p:nvPicPr>
                        <p:cNvPr id="8" name="オブジェクト 7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2326207" y="2209354"/>
                          <a:ext cx="3159640" cy="73580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D4193772-2279-49E9-A6EA-53B7BD7937EA}"/>
                </a:ext>
              </a:extLst>
            </p:cNvPr>
            <p:cNvSpPr txBox="1"/>
            <p:nvPr/>
          </p:nvSpPr>
          <p:spPr>
            <a:xfrm>
              <a:off x="2295326" y="1580767"/>
              <a:ext cx="3150228" cy="423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solidFill>
                    <a:schemeClr val="accent2"/>
                  </a:solidFill>
                </a:rPr>
                <a:t>dipole in </a:t>
              </a:r>
              <a:r>
                <a:rPr lang="en-US" altLang="ja-JP" sz="2000" b="1" dirty="0" err="1">
                  <a:solidFill>
                    <a:schemeClr val="accent2"/>
                  </a:solidFill>
                </a:rPr>
                <a:t>metalic</a:t>
              </a:r>
              <a:r>
                <a:rPr lang="en-US" altLang="ja-JP" sz="2000" b="1" dirty="0">
                  <a:solidFill>
                    <a:schemeClr val="accent2"/>
                  </a:solidFill>
                </a:rPr>
                <a:t> particle</a:t>
              </a:r>
              <a:endParaRPr kumimoji="1" lang="ja-JP" altLang="en-US" sz="2400" b="1" dirty="0">
                <a:solidFill>
                  <a:schemeClr val="accent2"/>
                </a:solidFill>
              </a:endParaRPr>
            </a:p>
          </p:txBody>
        </p:sp>
        <p:graphicFrame>
          <p:nvGraphicFramePr>
            <p:cNvPr id="24" name="オブジェクト 23">
              <a:extLst>
                <a:ext uri="{FF2B5EF4-FFF2-40B4-BE49-F238E27FC236}">
                  <a16:creationId xmlns:a16="http://schemas.microsoft.com/office/drawing/2014/main" id="{2FD860F9-428D-43BF-97C6-551AF2A8191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92433148"/>
                </p:ext>
              </p:extLst>
            </p:nvPr>
          </p:nvGraphicFramePr>
          <p:xfrm>
            <a:off x="2600317" y="3450198"/>
            <a:ext cx="2330695" cy="428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9" name="数式" r:id="rId15" imgW="1231560" imgH="228600" progId="Equation.3">
                    <p:embed/>
                  </p:oleObj>
                </mc:Choice>
                <mc:Fallback>
                  <p:oleObj name="数式" r:id="rId15" imgW="1231560" imgH="228600" progId="Equation.3">
                    <p:embed/>
                    <p:pic>
                      <p:nvPicPr>
                        <p:cNvPr id="10" name="オブジェクト 9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2600317" y="3450198"/>
                          <a:ext cx="2330695" cy="428190"/>
                        </a:xfrm>
                        <a:prstGeom prst="rect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オブジェクト 24">
              <a:extLst>
                <a:ext uri="{FF2B5EF4-FFF2-40B4-BE49-F238E27FC236}">
                  <a16:creationId xmlns:a16="http://schemas.microsoft.com/office/drawing/2014/main" id="{FEB04726-47D4-4598-94D4-F0517A67379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12773000"/>
                </p:ext>
              </p:extLst>
            </p:nvPr>
          </p:nvGraphicFramePr>
          <p:xfrm>
            <a:off x="310056" y="2286249"/>
            <a:ext cx="661988" cy="320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0" name="数式" r:id="rId17" imgW="368280" imgH="215640" progId="Equation.3">
                    <p:embed/>
                  </p:oleObj>
                </mc:Choice>
                <mc:Fallback>
                  <p:oleObj name="数式" r:id="rId17" imgW="368280" imgH="215640" progId="Equation.3">
                    <p:embed/>
                    <p:pic>
                      <p:nvPicPr>
                        <p:cNvPr id="11" name="オブジェクト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056" y="2286249"/>
                          <a:ext cx="661988" cy="32067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8EF68DF2-49C6-4E85-B258-582761E10ABD}"/>
                </a:ext>
              </a:extLst>
            </p:cNvPr>
            <p:cNvSpPr txBox="1"/>
            <p:nvPr/>
          </p:nvSpPr>
          <p:spPr>
            <a:xfrm>
              <a:off x="2420236" y="1986875"/>
              <a:ext cx="16530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/>
                <a:t>dipole moment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63720328-26E6-4F6F-A095-413329E25B2D}"/>
                </a:ext>
              </a:extLst>
            </p:cNvPr>
            <p:cNvSpPr/>
            <p:nvPr/>
          </p:nvSpPr>
          <p:spPr>
            <a:xfrm>
              <a:off x="3070710" y="3002284"/>
              <a:ext cx="1370453" cy="4232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>
                  <a:solidFill>
                    <a:srgbClr val="FF0000"/>
                  </a:solidFill>
                </a:rPr>
                <a:t>resonance</a:t>
              </a:r>
              <a:endParaRPr lang="ja-JP" altLang="en-US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371A537-D0B4-4994-8D04-B720031196BB}"/>
              </a:ext>
            </a:extLst>
          </p:cNvPr>
          <p:cNvSpPr/>
          <p:nvPr/>
        </p:nvSpPr>
        <p:spPr>
          <a:xfrm>
            <a:off x="3049993" y="5600054"/>
            <a:ext cx="596990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/>
              <a:t>the shape of particle affect to resonance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particle direction</a:t>
            </a:r>
            <a:r>
              <a:rPr lang="ja-JP" altLang="en-US" sz="2400" dirty="0"/>
              <a:t> → </a:t>
            </a:r>
            <a:r>
              <a:rPr lang="en-US" altLang="ja-JP" sz="2400" dirty="0"/>
              <a:t>resonance pol 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particle length </a:t>
            </a:r>
            <a:r>
              <a:rPr lang="ja-JP" altLang="en-US" sz="2400" dirty="0"/>
              <a:t>→ </a:t>
            </a:r>
            <a:r>
              <a:rPr lang="en-US" altLang="ja-JP" sz="2400" dirty="0"/>
              <a:t>resonance wavelength</a:t>
            </a:r>
          </a:p>
          <a:p>
            <a:endParaRPr lang="en-US" altLang="ja-JP" sz="2400" dirty="0"/>
          </a:p>
        </p:txBody>
      </p:sp>
      <p:sp>
        <p:nvSpPr>
          <p:cNvPr id="32" name="円/楕円 3">
            <a:extLst>
              <a:ext uri="{FF2B5EF4-FFF2-40B4-BE49-F238E27FC236}">
                <a16:creationId xmlns:a16="http://schemas.microsoft.com/office/drawing/2014/main" id="{595282E0-7BD9-4573-B6EC-5BB29D693396}"/>
              </a:ext>
            </a:extLst>
          </p:cNvPr>
          <p:cNvSpPr/>
          <p:nvPr/>
        </p:nvSpPr>
        <p:spPr>
          <a:xfrm flipH="1" flipV="1">
            <a:off x="772119" y="4701645"/>
            <a:ext cx="459269" cy="170688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AD915C97-D57F-4858-ADED-D5553487AE2A}"/>
              </a:ext>
            </a:extLst>
          </p:cNvPr>
          <p:cNvCxnSpPr/>
          <p:nvPr/>
        </p:nvCxnSpPr>
        <p:spPr>
          <a:xfrm flipH="1" flipV="1">
            <a:off x="2037816" y="4735524"/>
            <a:ext cx="0" cy="18000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5C3C4B1B-84C3-44B3-ABBE-2010AECA46DB}"/>
              </a:ext>
            </a:extLst>
          </p:cNvPr>
          <p:cNvCxnSpPr/>
          <p:nvPr/>
        </p:nvCxnSpPr>
        <p:spPr>
          <a:xfrm>
            <a:off x="1751189" y="5383645"/>
            <a:ext cx="626226" cy="625151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37D1CBE-14E1-4101-B9B4-5FB5BA40BE31}"/>
              </a:ext>
            </a:extLst>
          </p:cNvPr>
          <p:cNvSpPr txBox="1"/>
          <p:nvPr/>
        </p:nvSpPr>
        <p:spPr>
          <a:xfrm>
            <a:off x="1769764" y="4388948"/>
            <a:ext cx="192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reflecting wave</a:t>
            </a:r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D6967403-1544-4469-BA0E-571E82F69BDD}"/>
              </a:ext>
            </a:extLst>
          </p:cNvPr>
          <p:cNvCxnSpPr/>
          <p:nvPr/>
        </p:nvCxnSpPr>
        <p:spPr>
          <a:xfrm flipH="1" flipV="1">
            <a:off x="2037816" y="4735524"/>
            <a:ext cx="0" cy="18000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3214A6D-46CD-4E35-9DA5-E498D2B4C0B3}"/>
              </a:ext>
            </a:extLst>
          </p:cNvPr>
          <p:cNvSpPr txBox="1"/>
          <p:nvPr/>
        </p:nvSpPr>
        <p:spPr>
          <a:xfrm>
            <a:off x="2277646" y="5927803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0°</a:t>
            </a:r>
            <a:endParaRPr kumimoji="1" lang="ja-JP" altLang="en-US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F021C44-861E-4E13-BCF4-B42D729896F9}"/>
              </a:ext>
            </a:extLst>
          </p:cNvPr>
          <p:cNvSpPr txBox="1"/>
          <p:nvPr/>
        </p:nvSpPr>
        <p:spPr>
          <a:xfrm>
            <a:off x="2082144" y="4640939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90°</a:t>
            </a:r>
            <a:endParaRPr kumimoji="1" lang="ja-JP" altLang="en-US" dirty="0"/>
          </a:p>
        </p:txBody>
      </p:sp>
      <p:sp>
        <p:nvSpPr>
          <p:cNvPr id="39" name="矢印: 右 38">
            <a:extLst>
              <a:ext uri="{FF2B5EF4-FFF2-40B4-BE49-F238E27FC236}">
                <a16:creationId xmlns:a16="http://schemas.microsoft.com/office/drawing/2014/main" id="{EBDF6D43-9589-4D80-BE05-60D920B25E39}"/>
              </a:ext>
            </a:extLst>
          </p:cNvPr>
          <p:cNvSpPr/>
          <p:nvPr/>
        </p:nvSpPr>
        <p:spPr>
          <a:xfrm>
            <a:off x="1352053" y="5495046"/>
            <a:ext cx="485680" cy="25432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4142D9C-6707-47CF-B7D4-4E01A478C5EC}"/>
              </a:ext>
            </a:extLst>
          </p:cNvPr>
          <p:cNvSpPr/>
          <p:nvPr/>
        </p:nvSpPr>
        <p:spPr>
          <a:xfrm>
            <a:off x="5006740" y="4440281"/>
            <a:ext cx="18574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~45 nm : blue</a:t>
            </a:r>
          </a:p>
          <a:p>
            <a:r>
              <a:rPr lang="en-US" altLang="ja-JP" dirty="0"/>
              <a:t>~80 nm : green</a:t>
            </a:r>
            <a:endParaRPr lang="ja-JP" altLang="en-US" dirty="0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53F083C1-8013-4F39-8C1E-340F8B154D7B}"/>
              </a:ext>
            </a:extLst>
          </p:cNvPr>
          <p:cNvSpPr/>
          <p:nvPr/>
        </p:nvSpPr>
        <p:spPr>
          <a:xfrm>
            <a:off x="6747933" y="4449903"/>
            <a:ext cx="2382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~45 nm : blue</a:t>
            </a:r>
          </a:p>
          <a:p>
            <a:r>
              <a:rPr lang="en-US" altLang="ja-JP" dirty="0"/>
              <a:t>~120 nm :orang–red</a:t>
            </a:r>
            <a:endParaRPr lang="ja-JP" altLang="en-US" dirty="0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FE27B73-4D29-4C00-8C69-73AB0A34F2EF}"/>
              </a:ext>
            </a:extLst>
          </p:cNvPr>
          <p:cNvSpPr/>
          <p:nvPr/>
        </p:nvSpPr>
        <p:spPr>
          <a:xfrm>
            <a:off x="32431" y="6324909"/>
            <a:ext cx="1805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metallic particle</a:t>
            </a:r>
            <a:endParaRPr lang="ja-JP" altLang="en-US" dirty="0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F87CA49-3B5E-4A99-9F18-9BA0C1A0F5B2}"/>
              </a:ext>
            </a:extLst>
          </p:cNvPr>
          <p:cNvCxnSpPr/>
          <p:nvPr/>
        </p:nvCxnSpPr>
        <p:spPr>
          <a:xfrm>
            <a:off x="6470650" y="3239602"/>
            <a:ext cx="284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66E11B99-FC77-4482-9529-843A23161B3A}"/>
              </a:ext>
            </a:extLst>
          </p:cNvPr>
          <p:cNvCxnSpPr/>
          <p:nvPr/>
        </p:nvCxnSpPr>
        <p:spPr>
          <a:xfrm>
            <a:off x="10204450" y="3233252"/>
            <a:ext cx="387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3B2ADBD-6366-4320-9E05-604E848CA2FB}"/>
              </a:ext>
            </a:extLst>
          </p:cNvPr>
          <p:cNvSpPr/>
          <p:nvPr/>
        </p:nvSpPr>
        <p:spPr>
          <a:xfrm>
            <a:off x="10090188" y="2891454"/>
            <a:ext cx="61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5pix</a:t>
            </a:r>
            <a:endParaRPr lang="ja-JP" altLang="en-US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6CA8084-7A4E-4320-BF32-9D8A46DAE285}"/>
              </a:ext>
            </a:extLst>
          </p:cNvPr>
          <p:cNvSpPr/>
          <p:nvPr/>
        </p:nvSpPr>
        <p:spPr>
          <a:xfrm>
            <a:off x="6270867" y="2996344"/>
            <a:ext cx="6960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100 nm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EEC92DB2-DFF5-4E7A-98D2-DA630D49092B}"/>
              </a:ext>
            </a:extLst>
          </p:cNvPr>
          <p:cNvCxnSpPr/>
          <p:nvPr/>
        </p:nvCxnSpPr>
        <p:spPr>
          <a:xfrm>
            <a:off x="8385586" y="3304374"/>
            <a:ext cx="284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746AFDCF-4B20-4F45-A30F-938936DB3F2D}"/>
              </a:ext>
            </a:extLst>
          </p:cNvPr>
          <p:cNvSpPr/>
          <p:nvPr/>
        </p:nvSpPr>
        <p:spPr>
          <a:xfrm>
            <a:off x="8185803" y="3061116"/>
            <a:ext cx="6960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100 nm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F666E9A-CD23-47C2-B5E9-61726BBE8C68}"/>
              </a:ext>
            </a:extLst>
          </p:cNvPr>
          <p:cNvSpPr/>
          <p:nvPr/>
        </p:nvSpPr>
        <p:spPr>
          <a:xfrm>
            <a:off x="27585" y="3712089"/>
            <a:ext cx="3216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ja-JP" sz="1200" i="1" dirty="0">
                <a:solidFill>
                  <a:srgbClr val="222222"/>
                </a:solidFill>
                <a:latin typeface="Arial" panose="020B0604020202020204" pitchFamily="34" charset="0"/>
                <a:hlinkClick r:id="rId19"/>
              </a:rPr>
              <a:t>Annu. Rev. Phys. Chem.</a:t>
            </a:r>
            <a:r>
              <a:rPr lang="fr-FR" altLang="ja-JP" sz="1200" dirty="0">
                <a:solidFill>
                  <a:srgbClr val="222222"/>
                </a:solidFill>
                <a:latin typeface="Arial" panose="020B0604020202020204" pitchFamily="34" charset="0"/>
                <a:hlinkClick r:id="rId19"/>
              </a:rPr>
              <a:t> 58 (2007) 267-297</a:t>
            </a:r>
            <a:endParaRPr lang="ja-JP" altLang="en-US" sz="12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5E16B4-916C-401A-A154-FEFBDB0C41B7}"/>
              </a:ext>
            </a:extLst>
          </p:cNvPr>
          <p:cNvSpPr/>
          <p:nvPr/>
        </p:nvSpPr>
        <p:spPr>
          <a:xfrm>
            <a:off x="90166" y="6542277"/>
            <a:ext cx="25321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1400" i="1" dirty="0">
                <a:solidFill>
                  <a:srgbClr val="000000"/>
                </a:solidFill>
                <a:latin typeface="Montserrat"/>
                <a:hlinkClick r:id="rId20"/>
              </a:rPr>
              <a:t>Appl. Phys. Lett.</a:t>
            </a:r>
            <a:r>
              <a:rPr lang="fr-FR" altLang="ja-JP" sz="1400" dirty="0">
                <a:solidFill>
                  <a:srgbClr val="000000"/>
                </a:solidFill>
                <a:latin typeface="Montserrat"/>
                <a:hlinkClick r:id="rId20"/>
              </a:rPr>
              <a:t> </a:t>
            </a:r>
            <a:r>
              <a:rPr lang="fr-FR" altLang="ja-JP" sz="1400" b="1" dirty="0">
                <a:solidFill>
                  <a:srgbClr val="000000"/>
                </a:solidFill>
                <a:latin typeface="Montserrat"/>
                <a:hlinkClick r:id="rId20"/>
              </a:rPr>
              <a:t>80</a:t>
            </a:r>
            <a:r>
              <a:rPr lang="fr-FR" altLang="ja-JP" sz="1400" dirty="0">
                <a:solidFill>
                  <a:srgbClr val="000000"/>
                </a:solidFill>
                <a:latin typeface="Montserrat"/>
                <a:hlinkClick r:id="rId20"/>
              </a:rPr>
              <a:t>, 1826 (2002)</a:t>
            </a:r>
            <a:endParaRPr lang="ja-JP" altLang="en-US" sz="1400" dirty="0"/>
          </a:p>
        </p:txBody>
      </p:sp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B8B62895-B2EE-4C28-B3BA-C620F1728B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1375A0FD-9683-439F-B841-12143E30F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18</a:t>
            </a:fld>
            <a:endParaRPr lang="ja-JP" altLang="en-US" dirty="0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FD80F0E0-D4A8-42B3-B126-EB7494AECBD4}"/>
              </a:ext>
            </a:extLst>
          </p:cNvPr>
          <p:cNvSpPr txBox="1"/>
          <p:nvPr/>
        </p:nvSpPr>
        <p:spPr>
          <a:xfrm>
            <a:off x="93093" y="4304737"/>
            <a:ext cx="1583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solidFill>
                  <a:schemeClr val="accent2"/>
                </a:solidFill>
              </a:rPr>
              <a:t>polarization</a:t>
            </a:r>
            <a:endParaRPr kumimoji="1" lang="ja-JP" altLang="en-US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9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7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27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A430A9-FCB7-4692-8C27-B22BA5D33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kumimoji="1" lang="en-US" altLang="ja-JP" sz="3200" dirty="0"/>
              <a:t>Super resolution analysis with LSP polarization</a:t>
            </a:r>
            <a:endParaRPr kumimoji="1" lang="ja-JP" altLang="en-US" sz="3200" dirty="0"/>
          </a:p>
        </p:txBody>
      </p:sp>
      <p:pic>
        <p:nvPicPr>
          <p:cNvPr id="26" name="コンテンツ プレースホルダー 17">
            <a:extLst>
              <a:ext uri="{FF2B5EF4-FFF2-40B4-BE49-F238E27FC236}">
                <a16:creationId xmlns:a16="http://schemas.microsoft.com/office/drawing/2014/main" id="{08276D99-8A49-43C6-A205-3B747FB3CB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29330" y="1415630"/>
            <a:ext cx="2808287" cy="2730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コンテンツ プレースホルダー 24">
            <a:extLst>
              <a:ext uri="{FF2B5EF4-FFF2-40B4-BE49-F238E27FC236}">
                <a16:creationId xmlns:a16="http://schemas.microsoft.com/office/drawing/2014/main" id="{AE9DC071-1C8E-416C-A6BD-EABF4CF070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807" y="4121932"/>
            <a:ext cx="2808287" cy="2730671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916911F5-43FB-4E12-93FC-9AFCAC35A67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l="10683" t="11237" r="4346" b="14033"/>
          <a:stretch/>
        </p:blipFill>
        <p:spPr>
          <a:xfrm>
            <a:off x="103686" y="1295140"/>
            <a:ext cx="2785708" cy="2675976"/>
          </a:xfrm>
          <a:prstGeom prst="rect">
            <a:avLst/>
          </a:prstGeom>
        </p:spPr>
      </p:pic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928F24C-EDB3-403E-A8F7-F8A7CC060C01}"/>
              </a:ext>
            </a:extLst>
          </p:cNvPr>
          <p:cNvSpPr/>
          <p:nvPr/>
        </p:nvSpPr>
        <p:spPr>
          <a:xfrm>
            <a:off x="381870" y="5428658"/>
            <a:ext cx="5803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/>
              <a:t>The positions of indistinguishable silver grains </a:t>
            </a:r>
          </a:p>
          <a:p>
            <a:r>
              <a:rPr lang="en-US" altLang="ja-JP" sz="2000" dirty="0"/>
              <a:t>can be measured as barycenter moving</a:t>
            </a:r>
            <a:endParaRPr lang="ja-JP" altLang="en-US" sz="2000" dirty="0"/>
          </a:p>
        </p:txBody>
      </p:sp>
      <p:sp>
        <p:nvSpPr>
          <p:cNvPr id="55" name="TextBox 5">
            <a:extLst>
              <a:ext uri="{FF2B5EF4-FFF2-40B4-BE49-F238E27FC236}">
                <a16:creationId xmlns:a16="http://schemas.microsoft.com/office/drawing/2014/main" id="{F9E7B59E-364D-4456-A900-B9CAAB774A41}"/>
              </a:ext>
            </a:extLst>
          </p:cNvPr>
          <p:cNvSpPr txBox="1"/>
          <p:nvPr/>
        </p:nvSpPr>
        <p:spPr>
          <a:xfrm>
            <a:off x="2889394" y="2249898"/>
            <a:ext cx="2607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LC Polarization Rotator</a:t>
            </a:r>
          </a:p>
        </p:txBody>
      </p:sp>
      <p:sp>
        <p:nvSpPr>
          <p:cNvPr id="56" name="TextBox 4">
            <a:extLst>
              <a:ext uri="{FF2B5EF4-FFF2-40B4-BE49-F238E27FC236}">
                <a16:creationId xmlns:a16="http://schemas.microsoft.com/office/drawing/2014/main" id="{CF3F362E-8A1F-4D16-BE48-4EA00959F15A}"/>
              </a:ext>
            </a:extLst>
          </p:cNvPr>
          <p:cNvSpPr txBox="1"/>
          <p:nvPr/>
        </p:nvSpPr>
        <p:spPr>
          <a:xfrm>
            <a:off x="2889394" y="1826670"/>
            <a:ext cx="2171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Exit polarizer plate</a:t>
            </a:r>
          </a:p>
        </p:txBody>
      </p: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964CFE41-8D38-4F24-9798-988D3E8F4330}"/>
              </a:ext>
            </a:extLst>
          </p:cNvPr>
          <p:cNvCxnSpPr/>
          <p:nvPr/>
        </p:nvCxnSpPr>
        <p:spPr>
          <a:xfrm flipH="1" flipV="1">
            <a:off x="1054679" y="2350079"/>
            <a:ext cx="1834715" cy="99874"/>
          </a:xfrm>
          <a:prstGeom prst="straightConnector1">
            <a:avLst/>
          </a:prstGeom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9DFF9B44-6281-4CC4-8FA1-AC8C59121A4D}"/>
              </a:ext>
            </a:extLst>
          </p:cNvPr>
          <p:cNvCxnSpPr>
            <a:cxnSpLocks/>
          </p:cNvCxnSpPr>
          <p:nvPr/>
        </p:nvCxnSpPr>
        <p:spPr>
          <a:xfrm flipH="1" flipV="1">
            <a:off x="1083541" y="1904786"/>
            <a:ext cx="1863578" cy="107773"/>
          </a:xfrm>
          <a:prstGeom prst="straightConnector1">
            <a:avLst/>
          </a:prstGeom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39A968D0-17D1-4E83-8AAA-0B4BDCFB7AB0}"/>
              </a:ext>
            </a:extLst>
          </p:cNvPr>
          <p:cNvCxnSpPr/>
          <p:nvPr/>
        </p:nvCxnSpPr>
        <p:spPr>
          <a:xfrm flipH="1">
            <a:off x="1054679" y="2882255"/>
            <a:ext cx="1451776" cy="170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181FE913-9E9B-4D4A-AEC2-E05757AD7CA7}"/>
              </a:ext>
            </a:extLst>
          </p:cNvPr>
          <p:cNvCxnSpPr>
            <a:cxnSpLocks/>
          </p:cNvCxnSpPr>
          <p:nvPr/>
        </p:nvCxnSpPr>
        <p:spPr>
          <a:xfrm>
            <a:off x="1054679" y="3038382"/>
            <a:ext cx="0" cy="206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62DE965F-3790-484E-8924-644049F400CD}"/>
              </a:ext>
            </a:extLst>
          </p:cNvPr>
          <p:cNvCxnSpPr>
            <a:cxnSpLocks/>
          </p:cNvCxnSpPr>
          <p:nvPr/>
        </p:nvCxnSpPr>
        <p:spPr>
          <a:xfrm flipV="1">
            <a:off x="1014575" y="1904786"/>
            <a:ext cx="0" cy="1339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AECA8553-3673-4CAD-A05A-F4932DC1AD49}"/>
              </a:ext>
            </a:extLst>
          </p:cNvPr>
          <p:cNvSpPr/>
          <p:nvPr/>
        </p:nvSpPr>
        <p:spPr>
          <a:xfrm>
            <a:off x="1780567" y="1195124"/>
            <a:ext cx="405571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b="1" dirty="0"/>
              <a:t>New Microscope</a:t>
            </a:r>
          </a:p>
          <a:p>
            <a:r>
              <a:rPr lang="ja-JP" altLang="en-US" b="1" dirty="0"/>
              <a:t> Equipped with liquid crystal polarizer</a:t>
            </a: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AC372B98-39B6-416A-94C5-6D2626C498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064" y="3657723"/>
            <a:ext cx="675165" cy="66405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2D78979-2271-43EB-8F25-7184BA9DEFB0}"/>
              </a:ext>
            </a:extLst>
          </p:cNvPr>
          <p:cNvSpPr/>
          <p:nvPr/>
        </p:nvSpPr>
        <p:spPr>
          <a:xfrm>
            <a:off x="8216547" y="4352972"/>
            <a:ext cx="908662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sz="1400" dirty="0"/>
              <a:t>pol angle</a:t>
            </a:r>
            <a:endParaRPr lang="ja-JP" altLang="en-US" sz="1400" dirty="0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08C00A20-DA60-4932-A209-6B7B44B141A6}"/>
              </a:ext>
            </a:extLst>
          </p:cNvPr>
          <p:cNvSpPr/>
          <p:nvPr/>
        </p:nvSpPr>
        <p:spPr>
          <a:xfrm>
            <a:off x="6513621" y="1312682"/>
            <a:ext cx="203970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sz="1400" dirty="0"/>
              <a:t>100</a:t>
            </a:r>
            <a:r>
              <a:rPr lang="ja-JP" altLang="en-US" sz="1400" dirty="0"/>
              <a:t> </a:t>
            </a:r>
            <a:r>
              <a:rPr lang="en-US" altLang="ja-JP" sz="1400" dirty="0"/>
              <a:t>keV</a:t>
            </a:r>
            <a:r>
              <a:rPr lang="ja-JP" altLang="en-US" sz="1400" dirty="0"/>
              <a:t> </a:t>
            </a:r>
            <a:r>
              <a:rPr lang="en-US" altLang="ja-JP" sz="1400" dirty="0"/>
              <a:t>Carbon</a:t>
            </a:r>
            <a:r>
              <a:rPr lang="ja-JP" altLang="en-US" sz="1400" dirty="0"/>
              <a:t> </a:t>
            </a:r>
            <a:r>
              <a:rPr lang="en-US" altLang="ja-JP" sz="1400" dirty="0"/>
              <a:t>track</a:t>
            </a:r>
            <a:endParaRPr lang="ja-JP" altLang="en-US" sz="1400" dirty="0"/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D13C01E4-72CD-46E1-9882-EE15DEC0AAFE}"/>
              </a:ext>
            </a:extLst>
          </p:cNvPr>
          <p:cNvGrpSpPr/>
          <p:nvPr/>
        </p:nvGrpSpPr>
        <p:grpSpPr>
          <a:xfrm>
            <a:off x="2715597" y="2937887"/>
            <a:ext cx="3469445" cy="2333828"/>
            <a:chOff x="571547" y="7577775"/>
            <a:chExt cx="4685989" cy="3152175"/>
          </a:xfrm>
        </p:grpSpPr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A9712D2-8A80-4D16-A458-78B14AACE7B1}"/>
                </a:ext>
              </a:extLst>
            </p:cNvPr>
            <p:cNvSpPr/>
            <p:nvPr/>
          </p:nvSpPr>
          <p:spPr>
            <a:xfrm>
              <a:off x="579834" y="7577775"/>
              <a:ext cx="4677702" cy="3152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grpSp>
          <p:nvGrpSpPr>
            <p:cNvPr id="33" name="Group 277">
              <a:extLst>
                <a:ext uri="{FF2B5EF4-FFF2-40B4-BE49-F238E27FC236}">
                  <a16:creationId xmlns:a16="http://schemas.microsoft.com/office/drawing/2014/main" id="{0AF6106B-493A-4F50-B71B-8B87318E9288}"/>
                </a:ext>
              </a:extLst>
            </p:cNvPr>
            <p:cNvGrpSpPr/>
            <p:nvPr/>
          </p:nvGrpSpPr>
          <p:grpSpPr>
            <a:xfrm>
              <a:off x="571547" y="7577775"/>
              <a:ext cx="4670427" cy="3067589"/>
              <a:chOff x="122106" y="0"/>
              <a:chExt cx="4670427" cy="3067588"/>
            </a:xfrm>
          </p:grpSpPr>
          <p:sp>
            <p:nvSpPr>
              <p:cNvPr id="34" name="Shape 270">
                <a:extLst>
                  <a:ext uri="{FF2B5EF4-FFF2-40B4-BE49-F238E27FC236}">
                    <a16:creationId xmlns:a16="http://schemas.microsoft.com/office/drawing/2014/main" id="{348F443B-41E0-4330-A26D-2B77519E27A4}"/>
                  </a:ext>
                </a:extLst>
              </p:cNvPr>
              <p:cNvSpPr/>
              <p:nvPr/>
            </p:nvSpPr>
            <p:spPr>
              <a:xfrm rot="16200000">
                <a:off x="-543426" y="1636539"/>
                <a:ext cx="1696453" cy="3653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1pPr>
                <a:lvl2pPr marL="0" marR="0" indent="3429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2pPr>
                <a:lvl3pPr marL="0" marR="0" indent="6858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3pPr>
                <a:lvl4pPr marL="0" marR="0" indent="10287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4pPr>
                <a:lvl5pPr marL="0" marR="0" indent="13716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5pPr>
                <a:lvl6pPr marL="0" marR="0" indent="17145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6pPr>
                <a:lvl7pPr marL="0" marR="0" indent="20574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7pPr>
                <a:lvl8pPr marL="0" marR="0" indent="24003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8pPr>
                <a:lvl9pPr marL="0" marR="0" indent="27432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9pPr>
              </a:lstStyle>
              <a:p>
                <a:r>
                  <a:rPr sz="1200" dirty="0"/>
                  <a:t>Scattering  intensity</a:t>
                </a:r>
              </a:p>
            </p:txBody>
          </p:sp>
          <p:sp>
            <p:nvSpPr>
              <p:cNvPr id="35" name="Shape 271">
                <a:extLst>
                  <a:ext uri="{FF2B5EF4-FFF2-40B4-BE49-F238E27FC236}">
                    <a16:creationId xmlns:a16="http://schemas.microsoft.com/office/drawing/2014/main" id="{AEF92644-802C-439A-A4F6-6EB5FDE6DE22}"/>
                  </a:ext>
                </a:extLst>
              </p:cNvPr>
              <p:cNvSpPr/>
              <p:nvPr/>
            </p:nvSpPr>
            <p:spPr>
              <a:xfrm>
                <a:off x="1127739" y="2702198"/>
                <a:ext cx="3108424" cy="3653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1pPr>
                <a:lvl2pPr marL="0" marR="0" indent="3429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2pPr>
                <a:lvl3pPr marL="0" marR="0" indent="6858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3pPr>
                <a:lvl4pPr marL="0" marR="0" indent="10287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4pPr>
                <a:lvl5pPr marL="0" marR="0" indent="13716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5pPr>
                <a:lvl6pPr marL="0" marR="0" indent="17145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6pPr>
                <a:lvl7pPr marL="0" marR="0" indent="20574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7pPr>
                <a:lvl8pPr marL="0" marR="0" indent="24003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8pPr>
                <a:lvl9pPr marL="0" marR="0" indent="27432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9pPr>
              </a:lstStyle>
              <a:p>
                <a:r>
                  <a:rPr sz="1200" dirty="0"/>
                  <a:t>polarization direction of incident light</a:t>
                </a:r>
              </a:p>
            </p:txBody>
          </p:sp>
          <p:pic>
            <p:nvPicPr>
              <p:cNvPr id="36" name="pasted-image.pdf">
                <a:extLst>
                  <a:ext uri="{FF2B5EF4-FFF2-40B4-BE49-F238E27FC236}">
                    <a16:creationId xmlns:a16="http://schemas.microsoft.com/office/drawing/2014/main" id="{62A3EC36-240A-49B1-ACCA-8D1A94D0D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3865432" y="0"/>
                <a:ext cx="927101" cy="8763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" name="pasted-image.pdf">
                <a:extLst>
                  <a:ext uri="{FF2B5EF4-FFF2-40B4-BE49-F238E27FC236}">
                    <a16:creationId xmlns:a16="http://schemas.microsoft.com/office/drawing/2014/main" id="{B4022EE6-6B0E-4B3A-B750-18D4F8B9EE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>
                <a:off x="1827082" y="50800"/>
                <a:ext cx="1346201" cy="12192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" name="pasted-image.pdf">
                <a:extLst>
                  <a:ext uri="{FF2B5EF4-FFF2-40B4-BE49-F238E27FC236}">
                    <a16:creationId xmlns:a16="http://schemas.microsoft.com/office/drawing/2014/main" id="{98BAD8CF-8C6E-4F15-ADDC-AB084C2CAD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tretch>
                <a:fillRect/>
              </a:stretch>
            </p:blipFill>
            <p:spPr>
              <a:xfrm>
                <a:off x="3475404" y="167876"/>
                <a:ext cx="1016001" cy="7620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9" name="Shape 275">
                <a:extLst>
                  <a:ext uri="{FF2B5EF4-FFF2-40B4-BE49-F238E27FC236}">
                    <a16:creationId xmlns:a16="http://schemas.microsoft.com/office/drawing/2014/main" id="{58D62A4A-EBF6-4DFA-B73C-0BE283760CA9}"/>
                  </a:ext>
                </a:extLst>
              </p:cNvPr>
              <p:cNvSpPr/>
              <p:nvPr/>
            </p:nvSpPr>
            <p:spPr>
              <a:xfrm>
                <a:off x="1820633" y="7196"/>
                <a:ext cx="1468639" cy="6002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1pPr>
                <a:lvl2pPr marL="0" marR="0" indent="3429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2pPr>
                <a:lvl3pPr marL="0" marR="0" indent="6858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3pPr>
                <a:lvl4pPr marL="0" marR="0" indent="10287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4pPr>
                <a:lvl5pPr marL="0" marR="0" indent="13716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5pPr>
                <a:lvl6pPr marL="0" marR="0" indent="17145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6pPr>
                <a:lvl7pPr marL="0" marR="0" indent="20574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7pPr>
                <a:lvl8pPr marL="0" marR="0" indent="24003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8pPr>
                <a:lvl9pPr marL="0" marR="0" indent="27432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9pPr>
              </a:lstStyle>
              <a:p>
                <a:r>
                  <a:rPr sz="1200" dirty="0"/>
                  <a:t>polarization direction</a:t>
                </a:r>
              </a:p>
            </p:txBody>
          </p:sp>
          <p:pic>
            <p:nvPicPr>
              <p:cNvPr id="40" name="pasted-image.pdf">
                <a:extLst>
                  <a:ext uri="{FF2B5EF4-FFF2-40B4-BE49-F238E27FC236}">
                    <a16:creationId xmlns:a16="http://schemas.microsoft.com/office/drawing/2014/main" id="{C2282B6B-3445-466E-8198-BB0443DC98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/>
              </a:blip>
              <a:stretch>
                <a:fillRect/>
              </a:stretch>
            </p:blipFill>
            <p:spPr>
              <a:xfrm>
                <a:off x="303082" y="765135"/>
                <a:ext cx="4394201" cy="2133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0AF4177F-1B9A-4DC9-BC14-E5B4A9369D8C}"/>
              </a:ext>
            </a:extLst>
          </p:cNvPr>
          <p:cNvCxnSpPr>
            <a:cxnSpLocks/>
          </p:cNvCxnSpPr>
          <p:nvPr/>
        </p:nvCxnSpPr>
        <p:spPr>
          <a:xfrm flipV="1">
            <a:off x="5580900" y="5553176"/>
            <a:ext cx="946160" cy="113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D30F703-702A-4569-B98C-E280A638238F}"/>
              </a:ext>
            </a:extLst>
          </p:cNvPr>
          <p:cNvGrpSpPr/>
          <p:nvPr/>
        </p:nvGrpSpPr>
        <p:grpSpPr>
          <a:xfrm>
            <a:off x="2715597" y="2943665"/>
            <a:ext cx="3469445" cy="2335773"/>
            <a:chOff x="-4106154" y="7648666"/>
            <a:chExt cx="4685989" cy="3154801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076F6F41-084D-4C38-848D-5038FB789CFB}"/>
                </a:ext>
              </a:extLst>
            </p:cNvPr>
            <p:cNvSpPr/>
            <p:nvPr/>
          </p:nvSpPr>
          <p:spPr>
            <a:xfrm>
              <a:off x="-4097867" y="7651292"/>
              <a:ext cx="4677702" cy="3152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grpSp>
          <p:nvGrpSpPr>
            <p:cNvPr id="32" name="Group 269">
              <a:extLst>
                <a:ext uri="{FF2B5EF4-FFF2-40B4-BE49-F238E27FC236}">
                  <a16:creationId xmlns:a16="http://schemas.microsoft.com/office/drawing/2014/main" id="{3A4FFFC1-EE2F-418E-BEC0-7FBAE31A147F}"/>
                </a:ext>
              </a:extLst>
            </p:cNvPr>
            <p:cNvGrpSpPr/>
            <p:nvPr/>
          </p:nvGrpSpPr>
          <p:grpSpPr>
            <a:xfrm>
              <a:off x="-4106154" y="7648666"/>
              <a:ext cx="4575182" cy="3071696"/>
              <a:chOff x="122106" y="-43604"/>
              <a:chExt cx="4575179" cy="3071693"/>
            </a:xfrm>
          </p:grpSpPr>
          <p:grpSp>
            <p:nvGrpSpPr>
              <p:cNvPr id="41" name="Group 267">
                <a:extLst>
                  <a:ext uri="{FF2B5EF4-FFF2-40B4-BE49-F238E27FC236}">
                    <a16:creationId xmlns:a16="http://schemas.microsoft.com/office/drawing/2014/main" id="{85AF5FAB-2FF9-468D-A18D-C2CFF0A9C1F3}"/>
                  </a:ext>
                </a:extLst>
              </p:cNvPr>
              <p:cNvGrpSpPr/>
              <p:nvPr/>
            </p:nvGrpSpPr>
            <p:grpSpPr>
              <a:xfrm>
                <a:off x="122106" y="25300"/>
                <a:ext cx="4575179" cy="3002789"/>
                <a:chOff x="122106" y="0"/>
                <a:chExt cx="4575177" cy="3002788"/>
              </a:xfrm>
            </p:grpSpPr>
            <p:pic>
              <p:nvPicPr>
                <p:cNvPr id="43" name="pasted-image.pdf">
                  <a:extLst>
                    <a:ext uri="{FF2B5EF4-FFF2-40B4-BE49-F238E27FC236}">
                      <a16:creationId xmlns:a16="http://schemas.microsoft.com/office/drawing/2014/main" id="{49DC127A-7365-4DD0-AE90-E08084A498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/>
                </a:blip>
                <a:stretch>
                  <a:fillRect/>
                </a:stretch>
              </p:blipFill>
              <p:spPr>
                <a:xfrm>
                  <a:off x="303082" y="676334"/>
                  <a:ext cx="4394201" cy="21336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44" name="Shape 262">
                  <a:extLst>
                    <a:ext uri="{FF2B5EF4-FFF2-40B4-BE49-F238E27FC236}">
                      <a16:creationId xmlns:a16="http://schemas.microsoft.com/office/drawing/2014/main" id="{7EF585C7-621F-4AEE-9722-E2528152E5E7}"/>
                    </a:ext>
                  </a:extLst>
                </p:cNvPr>
                <p:cNvSpPr/>
                <p:nvPr/>
              </p:nvSpPr>
              <p:spPr>
                <a:xfrm rot="16200000">
                  <a:off x="-543425" y="1560439"/>
                  <a:ext cx="1696451" cy="36538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xmlns:lc="http://schemas.openxmlformats.org/drawingml/2006/lockedCanvas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def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defPPr>
                  <a:lvl1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1pPr>
                  <a:lvl2pPr marL="0" marR="0" indent="3429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2pPr>
                  <a:lvl3pPr marL="0" marR="0" indent="6858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3pPr>
                  <a:lvl4pPr marL="0" marR="0" indent="10287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4pPr>
                  <a:lvl5pPr marL="0" marR="0" indent="13716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5pPr>
                  <a:lvl6pPr marL="0" marR="0" indent="17145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6pPr>
                  <a:lvl7pPr marL="0" marR="0" indent="20574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7pPr>
                  <a:lvl8pPr marL="0" marR="0" indent="24003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8pPr>
                  <a:lvl9pPr marL="0" marR="0" indent="27432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9pPr>
                </a:lstStyle>
                <a:p>
                  <a:r>
                    <a:rPr sz="1200" dirty="0"/>
                    <a:t>Scattering  intensity</a:t>
                  </a:r>
                </a:p>
              </p:txBody>
            </p:sp>
            <p:sp>
              <p:nvSpPr>
                <p:cNvPr id="45" name="Shape 263">
                  <a:extLst>
                    <a:ext uri="{FF2B5EF4-FFF2-40B4-BE49-F238E27FC236}">
                      <a16:creationId xmlns:a16="http://schemas.microsoft.com/office/drawing/2014/main" id="{A9D97B91-7CEE-4FAB-95C0-2003DB101202}"/>
                    </a:ext>
                  </a:extLst>
                </p:cNvPr>
                <p:cNvSpPr/>
                <p:nvPr/>
              </p:nvSpPr>
              <p:spPr>
                <a:xfrm>
                  <a:off x="1031638" y="2614805"/>
                  <a:ext cx="3300630" cy="38798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xmlns:lc="http://schemas.openxmlformats.org/drawingml/2006/lockedCanvas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def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defPPr>
                  <a:lvl1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1pPr>
                  <a:lvl2pPr marL="0" marR="0" indent="3429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2pPr>
                  <a:lvl3pPr marL="0" marR="0" indent="6858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3pPr>
                  <a:lvl4pPr marL="0" marR="0" indent="10287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4pPr>
                  <a:lvl5pPr marL="0" marR="0" indent="13716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5pPr>
                  <a:lvl6pPr marL="0" marR="0" indent="17145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6pPr>
                  <a:lvl7pPr marL="0" marR="0" indent="20574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7pPr>
                  <a:lvl8pPr marL="0" marR="0" indent="24003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8pPr>
                  <a:lvl9pPr marL="0" marR="0" indent="274320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42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Gill Sans"/>
                      <a:ea typeface="Gill Sans"/>
                      <a:cs typeface="Gill Sans"/>
                      <a:sym typeface="Gill Sans"/>
                    </a:defRPr>
                  </a:lvl9pPr>
                </a:lstStyle>
                <a:p>
                  <a:r>
                    <a:rPr sz="1200" dirty="0"/>
                    <a:t>polarization direction</a:t>
                  </a:r>
                  <a:r>
                    <a:rPr lang="en-US" altLang="ja-JP" sz="1200" dirty="0"/>
                    <a:t> </a:t>
                  </a:r>
                  <a:r>
                    <a:rPr lang="en-US" sz="1200" dirty="0"/>
                    <a:t>of</a:t>
                  </a:r>
                  <a:r>
                    <a:rPr sz="1200" dirty="0"/>
                    <a:t> incident light</a:t>
                  </a:r>
                </a:p>
              </p:txBody>
            </p:sp>
            <p:pic>
              <p:nvPicPr>
                <p:cNvPr id="46" name="pasted-image.pdf">
                  <a:extLst>
                    <a:ext uri="{FF2B5EF4-FFF2-40B4-BE49-F238E27FC236}">
                      <a16:creationId xmlns:a16="http://schemas.microsoft.com/office/drawing/2014/main" id="{DC7EC010-D58C-4FFA-96A4-1149FD6429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/>
                </a:blip>
                <a:stretch>
                  <a:fillRect/>
                </a:stretch>
              </p:blipFill>
              <p:spPr>
                <a:xfrm>
                  <a:off x="3270249" y="141849"/>
                  <a:ext cx="927101" cy="8763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" name="pasted-image.pdf">
                  <a:extLst>
                    <a:ext uri="{FF2B5EF4-FFF2-40B4-BE49-F238E27FC236}">
                      <a16:creationId xmlns:a16="http://schemas.microsoft.com/office/drawing/2014/main" id="{FD6DBC39-D793-41DC-93AD-E85408824F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/>
                </a:blip>
                <a:stretch>
                  <a:fillRect/>
                </a:stretch>
              </p:blipFill>
              <p:spPr>
                <a:xfrm>
                  <a:off x="3475404" y="91775"/>
                  <a:ext cx="1016001" cy="7620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" name="pasted-image.pdf">
                  <a:extLst>
                    <a:ext uri="{FF2B5EF4-FFF2-40B4-BE49-F238E27FC236}">
                      <a16:creationId xmlns:a16="http://schemas.microsoft.com/office/drawing/2014/main" id="{F13492BE-DCFC-4A1B-8764-5452C01A17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/>
                </a:blip>
                <a:stretch>
                  <a:fillRect/>
                </a:stretch>
              </p:blipFill>
              <p:spPr>
                <a:xfrm>
                  <a:off x="1979482" y="0"/>
                  <a:ext cx="1168651" cy="10584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42" name="Shape 268">
                <a:extLst>
                  <a:ext uri="{FF2B5EF4-FFF2-40B4-BE49-F238E27FC236}">
                    <a16:creationId xmlns:a16="http://schemas.microsoft.com/office/drawing/2014/main" id="{DEFD65FA-184E-43A7-93EF-C24F9531AE59}"/>
                  </a:ext>
                </a:extLst>
              </p:cNvPr>
              <p:cNvSpPr/>
              <p:nvPr/>
            </p:nvSpPr>
            <p:spPr>
              <a:xfrm>
                <a:off x="1820633" y="-43604"/>
                <a:ext cx="1468639" cy="6002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1pPr>
                <a:lvl2pPr marL="0" marR="0" indent="3429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2pPr>
                <a:lvl3pPr marL="0" marR="0" indent="6858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3pPr>
                <a:lvl4pPr marL="0" marR="0" indent="10287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4pPr>
                <a:lvl5pPr marL="0" marR="0" indent="13716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5pPr>
                <a:lvl6pPr marL="0" marR="0" indent="17145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6pPr>
                <a:lvl7pPr marL="0" marR="0" indent="20574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7pPr>
                <a:lvl8pPr marL="0" marR="0" indent="24003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8pPr>
                <a:lvl9pPr marL="0" marR="0" indent="274320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4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Gill Sans"/>
                    <a:ea typeface="Gill Sans"/>
                    <a:cs typeface="Gill Sans"/>
                    <a:sym typeface="Gill Sans"/>
                  </a:defRPr>
                </a:lvl9pPr>
              </a:lstStyle>
              <a:p>
                <a:r>
                  <a:rPr sz="1200" dirty="0"/>
                  <a:t>polarization direction</a:t>
                </a:r>
              </a:p>
            </p:txBody>
          </p:sp>
        </p:grp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0597D87-8654-4BB6-89DE-0B5BB6B08424}"/>
              </a:ext>
            </a:extLst>
          </p:cNvPr>
          <p:cNvSpPr/>
          <p:nvPr/>
        </p:nvSpPr>
        <p:spPr>
          <a:xfrm>
            <a:off x="8431976" y="6576024"/>
            <a:ext cx="5597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pixel</a:t>
            </a:r>
            <a:endParaRPr lang="ja-JP" altLang="en-US" sz="1400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2F0AFA3-FC1C-4ACB-8826-914B4EB50F87}"/>
              </a:ext>
            </a:extLst>
          </p:cNvPr>
          <p:cNvGrpSpPr/>
          <p:nvPr/>
        </p:nvGrpSpPr>
        <p:grpSpPr>
          <a:xfrm>
            <a:off x="6411555" y="6093887"/>
            <a:ext cx="696024" cy="276999"/>
            <a:chOff x="7950302" y="6111604"/>
            <a:chExt cx="696024" cy="276999"/>
          </a:xfrm>
        </p:grpSpPr>
        <p:cxnSp>
          <p:nvCxnSpPr>
            <p:cNvPr id="5" name="直線矢印コネクタ 4">
              <a:extLst>
                <a:ext uri="{FF2B5EF4-FFF2-40B4-BE49-F238E27FC236}">
                  <a16:creationId xmlns:a16="http://schemas.microsoft.com/office/drawing/2014/main" id="{9A7FC089-3718-42F1-921B-CE5477C378BD}"/>
                </a:ext>
              </a:extLst>
            </p:cNvPr>
            <p:cNvCxnSpPr/>
            <p:nvPr/>
          </p:nvCxnSpPr>
          <p:spPr>
            <a:xfrm>
              <a:off x="8094914" y="6370961"/>
              <a:ext cx="406800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ACE46BC1-14B5-49A0-85CA-39AD87439A0E}"/>
                </a:ext>
              </a:extLst>
            </p:cNvPr>
            <p:cNvSpPr/>
            <p:nvPr/>
          </p:nvSpPr>
          <p:spPr>
            <a:xfrm>
              <a:off x="7950302" y="6111604"/>
              <a:ext cx="6960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/>
                <a:t>200 nm</a:t>
              </a:r>
              <a:endParaRPr lang="ja-JP" altLang="en-US" sz="1200" dirty="0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E69D185-EA0A-4B13-80B5-A82839F84CB6}"/>
              </a:ext>
            </a:extLst>
          </p:cNvPr>
          <p:cNvGrpSpPr/>
          <p:nvPr/>
        </p:nvGrpSpPr>
        <p:grpSpPr>
          <a:xfrm>
            <a:off x="6423272" y="3384890"/>
            <a:ext cx="696024" cy="276999"/>
            <a:chOff x="7950302" y="6111604"/>
            <a:chExt cx="696024" cy="276999"/>
          </a:xfrm>
        </p:grpSpPr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id="{02564524-06E5-4226-8531-E73A00097DFF}"/>
                </a:ext>
              </a:extLst>
            </p:cNvPr>
            <p:cNvCxnSpPr/>
            <p:nvPr/>
          </p:nvCxnSpPr>
          <p:spPr>
            <a:xfrm>
              <a:off x="8094914" y="6370961"/>
              <a:ext cx="406800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AD0E0290-A4A0-4BB1-A982-957EAEF5A3FD}"/>
                </a:ext>
              </a:extLst>
            </p:cNvPr>
            <p:cNvSpPr/>
            <p:nvPr/>
          </p:nvSpPr>
          <p:spPr>
            <a:xfrm>
              <a:off x="7950302" y="6111604"/>
              <a:ext cx="6960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/>
                <a:t>200 nm</a:t>
              </a:r>
              <a:endParaRPr lang="ja-JP" altLang="en-US" sz="1200" dirty="0"/>
            </a:p>
          </p:txBody>
        </p:sp>
      </p:grp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3B4EA5F3-0475-4D76-B06D-031DA35AA3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FE545304-170A-4247-B255-7269A556E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19</a:t>
            </a:fld>
            <a:endParaRPr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73B90D5-1472-49DF-B8A6-66F918BACE3A}"/>
              </a:ext>
            </a:extLst>
          </p:cNvPr>
          <p:cNvSpPr/>
          <p:nvPr/>
        </p:nvSpPr>
        <p:spPr>
          <a:xfrm>
            <a:off x="5829347" y="4671588"/>
            <a:ext cx="474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ja-JP" dirty="0"/>
              <a:t> φ</a:t>
            </a:r>
            <a:endParaRPr lang="ja-JP" altLang="en-US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234731C-F2C3-47E0-985C-260AC708597A}"/>
              </a:ext>
            </a:extLst>
          </p:cNvPr>
          <p:cNvSpPr/>
          <p:nvPr/>
        </p:nvSpPr>
        <p:spPr>
          <a:xfrm>
            <a:off x="284904" y="6255460"/>
            <a:ext cx="5803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/>
              <a:t>We are evaluating this new system now</a:t>
            </a:r>
            <a:endParaRPr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1941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66FD2-F4AE-4A64-96EA-85DAA0FBA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569" y="274638"/>
            <a:ext cx="8770862" cy="1143000"/>
          </a:xfrm>
        </p:spPr>
        <p:txBody>
          <a:bodyPr>
            <a:noAutofit/>
          </a:bodyPr>
          <a:lstStyle/>
          <a:p>
            <a:r>
              <a:rPr kumimoji="1" lang="en-US" altLang="ja-JP" sz="3200" dirty="0"/>
              <a:t>Direct Dark Matter Search</a:t>
            </a:r>
            <a:endParaRPr kumimoji="1" lang="ja-JP" altLang="en-US" sz="3200" dirty="0"/>
          </a:p>
        </p:txBody>
      </p: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E1D5098F-6D39-4162-A0A9-1C2A88CBF35B}"/>
              </a:ext>
            </a:extLst>
          </p:cNvPr>
          <p:cNvGrpSpPr/>
          <p:nvPr/>
        </p:nvGrpSpPr>
        <p:grpSpPr>
          <a:xfrm>
            <a:off x="85173" y="3677916"/>
            <a:ext cx="9103277" cy="2798332"/>
            <a:chOff x="98459" y="1286087"/>
            <a:chExt cx="9103277" cy="2798332"/>
          </a:xfrm>
        </p:grpSpPr>
        <p:grpSp>
          <p:nvGrpSpPr>
            <p:cNvPr id="42" name="グループ化 119">
              <a:extLst>
                <a:ext uri="{FF2B5EF4-FFF2-40B4-BE49-F238E27FC236}">
                  <a16:creationId xmlns:a16="http://schemas.microsoft.com/office/drawing/2014/main" id="{873BC807-5689-4C75-ACEF-7EDAF17105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86087" y="1586064"/>
              <a:ext cx="2759621" cy="1944216"/>
              <a:chOff x="-542324" y="852006"/>
              <a:chExt cx="4686618" cy="3301830"/>
            </a:xfrm>
          </p:grpSpPr>
          <p:cxnSp>
            <p:nvCxnSpPr>
              <p:cNvPr id="43" name="AutoShape 7">
                <a:extLst>
                  <a:ext uri="{FF2B5EF4-FFF2-40B4-BE49-F238E27FC236}">
                    <a16:creationId xmlns:a16="http://schemas.microsoft.com/office/drawing/2014/main" id="{FC053DC5-5065-479F-9867-B44315997B2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368947" y="1211667"/>
                <a:ext cx="713660" cy="1763"/>
              </a:xfrm>
              <a:prstGeom prst="straightConnector1">
                <a:avLst/>
              </a:prstGeom>
              <a:noFill/>
              <a:ln w="9360">
                <a:solidFill>
                  <a:srgbClr val="4A7EBB"/>
                </a:solidFill>
                <a:miter lim="800000"/>
                <a:headEnd/>
                <a:tailEnd type="triangle" w="med" len="med"/>
              </a:ln>
            </p:spPr>
          </p:cxnSp>
          <p:cxnSp>
            <p:nvCxnSpPr>
              <p:cNvPr id="44" name="AutoShape 8">
                <a:extLst>
                  <a:ext uri="{FF2B5EF4-FFF2-40B4-BE49-F238E27FC236}">
                    <a16:creationId xmlns:a16="http://schemas.microsoft.com/office/drawing/2014/main" id="{80CD3728-72BF-47C5-A153-FA6D1AA599D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368947" y="1378464"/>
                <a:ext cx="634365" cy="1763"/>
              </a:xfrm>
              <a:prstGeom prst="straightConnector1">
                <a:avLst/>
              </a:prstGeom>
              <a:noFill/>
              <a:ln w="9360">
                <a:solidFill>
                  <a:srgbClr val="4A7EBB"/>
                </a:solidFill>
                <a:miter lim="800000"/>
                <a:headEnd/>
                <a:tailEnd type="triangle" w="med" len="med"/>
              </a:ln>
            </p:spPr>
          </p:cxnSp>
          <p:cxnSp>
            <p:nvCxnSpPr>
              <p:cNvPr id="45" name="AutoShape 9">
                <a:extLst>
                  <a:ext uri="{FF2B5EF4-FFF2-40B4-BE49-F238E27FC236}">
                    <a16:creationId xmlns:a16="http://schemas.microsoft.com/office/drawing/2014/main" id="{DA1A35EB-15B0-4C01-A451-2099E9ADF71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448242" y="1537057"/>
                <a:ext cx="713661" cy="1763"/>
              </a:xfrm>
              <a:prstGeom prst="straightConnector1">
                <a:avLst/>
              </a:prstGeom>
              <a:noFill/>
              <a:ln w="9360">
                <a:solidFill>
                  <a:srgbClr val="4A7EBB"/>
                </a:solidFill>
                <a:miter lim="800000"/>
                <a:headEnd/>
                <a:tailEnd type="triangle" w="med" len="med"/>
              </a:ln>
            </p:spPr>
          </p:cxnSp>
          <p:cxnSp>
            <p:nvCxnSpPr>
              <p:cNvPr id="46" name="AutoShape 10">
                <a:extLst>
                  <a:ext uri="{FF2B5EF4-FFF2-40B4-BE49-F238E27FC236}">
                    <a16:creationId xmlns:a16="http://schemas.microsoft.com/office/drawing/2014/main" id="{63A8E72F-0495-4BBA-AF31-63F6E64788F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79512" y="2710670"/>
                <a:ext cx="713661" cy="1762"/>
              </a:xfrm>
              <a:prstGeom prst="straightConnector1">
                <a:avLst/>
              </a:prstGeom>
              <a:noFill/>
              <a:ln w="9360">
                <a:solidFill>
                  <a:srgbClr val="4A7EBB"/>
                </a:solidFill>
                <a:miter lim="800000"/>
                <a:headEnd/>
                <a:tailEnd type="triangle" w="med" len="med"/>
              </a:ln>
            </p:spPr>
          </p:cxnSp>
          <p:sp>
            <p:nvSpPr>
              <p:cNvPr id="47" name="Oval 2">
                <a:extLst>
                  <a:ext uri="{FF2B5EF4-FFF2-40B4-BE49-F238E27FC236}">
                    <a16:creationId xmlns:a16="http://schemas.microsoft.com/office/drawing/2014/main" id="{5CF320BC-43E3-4307-8D16-E5BE15B6F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8242" y="1457785"/>
                <a:ext cx="2696052" cy="2696051"/>
              </a:xfrm>
              <a:prstGeom prst="ellipse">
                <a:avLst/>
              </a:prstGeom>
              <a:noFill/>
              <a:ln w="2556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19334" dir="1510411" algn="ctr" rotWithShape="0">
                  <a:srgbClr val="000000">
                    <a:alpha val="55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14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8" name="Oval 3">
                <a:extLst>
                  <a:ext uri="{FF2B5EF4-FFF2-40B4-BE49-F238E27FC236}">
                    <a16:creationId xmlns:a16="http://schemas.microsoft.com/office/drawing/2014/main" id="{AE247ED2-8D2C-4293-932B-D3C3EADCE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880000">
                <a:off x="2559272" y="1407414"/>
                <a:ext cx="419386" cy="2715435"/>
              </a:xfrm>
              <a:prstGeom prst="ellipse">
                <a:avLst/>
              </a:prstGeom>
              <a:noFill/>
              <a:ln w="25560">
                <a:solidFill>
                  <a:srgbClr val="385D8A"/>
                </a:solidFill>
                <a:miter lim="800000"/>
                <a:headEnd/>
                <a:tailEnd/>
              </a:ln>
              <a:effectLst>
                <a:outerShdw dist="119334" dir="1510411" algn="ctr" rotWithShape="0">
                  <a:srgbClr val="000000">
                    <a:alpha val="55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14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cxnSp>
            <p:nvCxnSpPr>
              <p:cNvPr id="49" name="AutoShape 4">
                <a:extLst>
                  <a:ext uri="{FF2B5EF4-FFF2-40B4-BE49-F238E27FC236}">
                    <a16:creationId xmlns:a16="http://schemas.microsoft.com/office/drawing/2014/main" id="{FF26D554-7E60-4CCD-974E-9379EC43783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 flipV="1">
                <a:off x="1606834" y="1537057"/>
                <a:ext cx="2220278" cy="2299594"/>
              </a:xfrm>
              <a:prstGeom prst="straightConnector1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</p:cxnSp>
          <p:cxnSp>
            <p:nvCxnSpPr>
              <p:cNvPr id="50" name="AutoShape 11">
                <a:extLst>
                  <a:ext uri="{FF2B5EF4-FFF2-40B4-BE49-F238E27FC236}">
                    <a16:creationId xmlns:a16="http://schemas.microsoft.com/office/drawing/2014/main" id="{824ADF59-6E03-4733-943E-0F3FC5088E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79512" y="2948559"/>
                <a:ext cx="544497" cy="10573"/>
              </a:xfrm>
              <a:prstGeom prst="straightConnector1">
                <a:avLst/>
              </a:prstGeom>
              <a:noFill/>
              <a:ln w="9360">
                <a:solidFill>
                  <a:srgbClr val="4A7EBB"/>
                </a:solidFill>
                <a:miter lim="800000"/>
                <a:headEnd/>
                <a:tailEnd type="triangle" w="med" len="med"/>
              </a:ln>
            </p:spPr>
          </p:cxnSp>
          <p:cxnSp>
            <p:nvCxnSpPr>
              <p:cNvPr id="51" name="AutoShape 12">
                <a:extLst>
                  <a:ext uri="{FF2B5EF4-FFF2-40B4-BE49-F238E27FC236}">
                    <a16:creationId xmlns:a16="http://schemas.microsoft.com/office/drawing/2014/main" id="{534B45A2-F091-4986-AE6C-2F069FD4F7B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79512" y="3186448"/>
                <a:ext cx="713661" cy="1762"/>
              </a:xfrm>
              <a:prstGeom prst="straightConnector1">
                <a:avLst/>
              </a:prstGeom>
              <a:noFill/>
              <a:ln w="9360">
                <a:solidFill>
                  <a:srgbClr val="4A7EBB"/>
                </a:solidFill>
                <a:miter lim="800000"/>
                <a:headEnd/>
                <a:tailEnd type="triangle" w="med" len="med"/>
              </a:ln>
            </p:spPr>
          </p:cxnSp>
          <p:sp>
            <p:nvSpPr>
              <p:cNvPr id="52" name="Text Box 13">
                <a:extLst>
                  <a:ext uri="{FF2B5EF4-FFF2-40B4-BE49-F238E27FC236}">
                    <a16:creationId xmlns:a16="http://schemas.microsoft.com/office/drawing/2014/main" id="{44844499-5388-42BD-AFE4-558D5B4402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225" y="852006"/>
                <a:ext cx="1585913" cy="89228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>
                    <a:srgbClr val="3366FF"/>
                  </a:buCl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altLang="ja-JP" sz="1400" dirty="0">
                    <a:solidFill>
                      <a:srgbClr val="3366FF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WIMP wind</a:t>
                </a:r>
              </a:p>
            </p:txBody>
          </p:sp>
          <p:sp>
            <p:nvSpPr>
              <p:cNvPr id="53" name="Text Box 14">
                <a:extLst>
                  <a:ext uri="{FF2B5EF4-FFF2-40B4-BE49-F238E27FC236}">
                    <a16:creationId xmlns:a16="http://schemas.microsoft.com/office/drawing/2014/main" id="{F0D44882-A4AF-4E20-A903-D049B0B91A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542324" y="2337829"/>
                <a:ext cx="1585913" cy="78774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Clr>
                    <a:srgbClr val="3366FF"/>
                  </a:buCl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altLang="ja-JP" sz="1200" dirty="0">
                    <a:solidFill>
                      <a:srgbClr val="3366FF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WIMP wind</a:t>
                </a:r>
              </a:p>
            </p:txBody>
          </p:sp>
          <p:sp>
            <p:nvSpPr>
              <p:cNvPr id="54" name="AutoShape 6">
                <a:extLst>
                  <a:ext uri="{FF2B5EF4-FFF2-40B4-BE49-F238E27FC236}">
                    <a16:creationId xmlns:a16="http://schemas.microsoft.com/office/drawing/2014/main" id="{5D049190-0C11-4D41-A65D-4A491843C8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060" y="2789952"/>
                <a:ext cx="634365" cy="317182"/>
              </a:xfrm>
              <a:prstGeom prst="cube">
                <a:avLst>
                  <a:gd name="adj" fmla="val 25000"/>
                </a:avLst>
              </a:prstGeom>
              <a:solidFill>
                <a:srgbClr val="66FF33"/>
              </a:solidFill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19334" dir="1510411" algn="ctr" rotWithShape="0">
                  <a:srgbClr val="000000">
                    <a:alpha val="55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14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cxnSp>
            <p:nvCxnSpPr>
              <p:cNvPr id="55" name="曲線コネクタ 16">
                <a:extLst>
                  <a:ext uri="{FF2B5EF4-FFF2-40B4-BE49-F238E27FC236}">
                    <a16:creationId xmlns:a16="http://schemas.microsoft.com/office/drawing/2014/main" id="{A4B0699D-609E-48D6-8240-2138BB02CD86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8280000" flipH="1">
                <a:off x="2877136" y="2081151"/>
                <a:ext cx="1219447" cy="812957"/>
              </a:xfrm>
              <a:prstGeom prst="curvedConnector3">
                <a:avLst>
                  <a:gd name="adj1" fmla="val 153528"/>
                </a:avLst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AutoShape 5">
                <a:extLst>
                  <a:ext uri="{FF2B5EF4-FFF2-40B4-BE49-F238E27FC236}">
                    <a16:creationId xmlns:a16="http://schemas.microsoft.com/office/drawing/2014/main" id="{31CFE4BE-5AFB-4A33-AC3E-FEA0D49CD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495" y="1299194"/>
                <a:ext cx="634365" cy="317182"/>
              </a:xfrm>
              <a:prstGeom prst="cube">
                <a:avLst>
                  <a:gd name="adj" fmla="val 25000"/>
                </a:avLst>
              </a:prstGeom>
              <a:solidFill>
                <a:srgbClr val="66FF33"/>
              </a:solidFill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19334" dir="1510411" algn="ctr" rotWithShape="0">
                  <a:srgbClr val="000000">
                    <a:alpha val="55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14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57" name="グループ化 80">
              <a:extLst>
                <a:ext uri="{FF2B5EF4-FFF2-40B4-BE49-F238E27FC236}">
                  <a16:creationId xmlns:a16="http://schemas.microsoft.com/office/drawing/2014/main" id="{ED46F330-A953-4F52-917A-A4354CCCC5EA}"/>
                </a:ext>
              </a:extLst>
            </p:cNvPr>
            <p:cNvGrpSpPr/>
            <p:nvPr/>
          </p:nvGrpSpPr>
          <p:grpSpPr>
            <a:xfrm>
              <a:off x="822229" y="1586064"/>
              <a:ext cx="2478042" cy="1872208"/>
              <a:chOff x="1459377" y="914413"/>
              <a:chExt cx="3396761" cy="2566318"/>
            </a:xfrm>
          </p:grpSpPr>
          <p:sp>
            <p:nvSpPr>
              <p:cNvPr id="58" name="円/楕円 5">
                <a:extLst>
                  <a:ext uri="{FF2B5EF4-FFF2-40B4-BE49-F238E27FC236}">
                    <a16:creationId xmlns:a16="http://schemas.microsoft.com/office/drawing/2014/main" id="{4709E43F-7137-4072-B2E3-83E12BE15105}"/>
                  </a:ext>
                </a:extLst>
              </p:cNvPr>
              <p:cNvSpPr/>
              <p:nvPr/>
            </p:nvSpPr>
            <p:spPr bwMode="auto">
              <a:xfrm>
                <a:off x="3085681" y="1662114"/>
                <a:ext cx="719999" cy="72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 w="12700">
                <a:solidFill>
                  <a:srgbClr val="FF66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1600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59" name="正方形/長方形 15">
                <a:extLst>
                  <a:ext uri="{FF2B5EF4-FFF2-40B4-BE49-F238E27FC236}">
                    <a16:creationId xmlns:a16="http://schemas.microsoft.com/office/drawing/2014/main" id="{6E92E157-9D8B-4D87-97A8-632CC5B79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9377" y="1224405"/>
                <a:ext cx="1655013" cy="46407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ctr"/>
                <a:r>
                  <a:rPr lang="en-US" altLang="ja-JP" sz="1600" b="1" dirty="0">
                    <a:latin typeface="+mn-ea"/>
                    <a:ea typeface="+mn-ea"/>
                  </a:rPr>
                  <a:t>240 km/sec</a:t>
                </a:r>
              </a:p>
            </p:txBody>
          </p:sp>
          <p:sp>
            <p:nvSpPr>
              <p:cNvPr id="60" name="正方形/長方形 25">
                <a:extLst>
                  <a:ext uri="{FF2B5EF4-FFF2-40B4-BE49-F238E27FC236}">
                    <a16:creationId xmlns:a16="http://schemas.microsoft.com/office/drawing/2014/main" id="{03538482-6B2F-47A0-8DDB-C50C3CE79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6462" y="3016660"/>
                <a:ext cx="1439676" cy="46407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eaLnBrk="0" hangingPunct="0">
                  <a:spcBef>
                    <a:spcPct val="30000"/>
                  </a:spcBef>
                </a:pPr>
                <a:r>
                  <a:rPr lang="en-US" altLang="ja-JP" sz="1600" b="1" dirty="0">
                    <a:latin typeface="+mn-ea"/>
                    <a:ea typeface="+mn-ea"/>
                  </a:rPr>
                  <a:t>30km/sec</a:t>
                </a:r>
              </a:p>
            </p:txBody>
          </p:sp>
          <p:sp>
            <p:nvSpPr>
              <p:cNvPr id="61" name="円/楕円 5">
                <a:extLst>
                  <a:ext uri="{FF2B5EF4-FFF2-40B4-BE49-F238E27FC236}">
                    <a16:creationId xmlns:a16="http://schemas.microsoft.com/office/drawing/2014/main" id="{25DC2699-0AB1-486D-8925-92457847DB23}"/>
                  </a:ext>
                </a:extLst>
              </p:cNvPr>
              <p:cNvSpPr/>
              <p:nvPr/>
            </p:nvSpPr>
            <p:spPr bwMode="auto">
              <a:xfrm rot="17942834">
                <a:off x="2326824" y="1465052"/>
                <a:ext cx="2351239" cy="124996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1600" dirty="0">
                  <a:solidFill>
                    <a:srgbClr val="FF0000"/>
                  </a:solidFill>
                  <a:latin typeface="+mn-ea"/>
                </a:endParaRPr>
              </a:p>
            </p:txBody>
          </p:sp>
          <p:sp>
            <p:nvSpPr>
              <p:cNvPr id="62" name="円/楕円 47">
                <a:extLst>
                  <a:ext uri="{FF2B5EF4-FFF2-40B4-BE49-F238E27FC236}">
                    <a16:creationId xmlns:a16="http://schemas.microsoft.com/office/drawing/2014/main" id="{9C72FECD-E749-4A43-A05C-AB86A8AFB5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43400" y="2517444"/>
                <a:ext cx="191923" cy="191923"/>
              </a:xfrm>
              <a:prstGeom prst="ellipse">
                <a:avLst/>
              </a:prstGeom>
              <a:ln/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左矢印 23">
                <a:extLst>
                  <a:ext uri="{FF2B5EF4-FFF2-40B4-BE49-F238E27FC236}">
                    <a16:creationId xmlns:a16="http://schemas.microsoft.com/office/drawing/2014/main" id="{4A3422C0-C8A4-4005-A601-60C10EDBF0D4}"/>
                  </a:ext>
                </a:extLst>
              </p:cNvPr>
              <p:cNvSpPr/>
              <p:nvPr/>
            </p:nvSpPr>
            <p:spPr bwMode="auto">
              <a:xfrm>
                <a:off x="1833071" y="1643890"/>
                <a:ext cx="935037" cy="579437"/>
              </a:xfrm>
              <a:prstGeom prst="leftArrow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ja-JP" sz="1600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64" name="左矢印 23">
                <a:extLst>
                  <a:ext uri="{FF2B5EF4-FFF2-40B4-BE49-F238E27FC236}">
                    <a16:creationId xmlns:a16="http://schemas.microsoft.com/office/drawing/2014/main" id="{1EF38F62-A7A6-43C9-9B42-4C825D277977}"/>
                  </a:ext>
                </a:extLst>
              </p:cNvPr>
              <p:cNvSpPr/>
              <p:nvPr/>
            </p:nvSpPr>
            <p:spPr bwMode="auto">
              <a:xfrm rot="18000000" flipH="1">
                <a:off x="3806035" y="2724759"/>
                <a:ext cx="457015" cy="178807"/>
              </a:xfrm>
              <a:prstGeom prst="leftArrow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ja-JP" sz="1600" dirty="0">
                  <a:solidFill>
                    <a:schemeClr val="tx1"/>
                  </a:solidFill>
                  <a:latin typeface="+mn-ea"/>
                </a:endParaRPr>
              </a:p>
            </p:txBody>
          </p:sp>
        </p:grp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B4CEAA1E-375E-4264-8723-1E140DF9FBE6}"/>
                </a:ext>
              </a:extLst>
            </p:cNvPr>
            <p:cNvCxnSpPr>
              <a:cxnSpLocks/>
              <a:stCxn id="62" idx="0"/>
            </p:cNvCxnSpPr>
            <p:nvPr/>
          </p:nvCxnSpPr>
          <p:spPr>
            <a:xfrm flipV="1">
              <a:off x="2558501" y="1586064"/>
              <a:ext cx="1275658" cy="116946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D44EA1BA-E187-4C29-86A4-A2B4F7FCDB03}"/>
                </a:ext>
              </a:extLst>
            </p:cNvPr>
            <p:cNvCxnSpPr>
              <a:cxnSpLocks/>
              <a:stCxn id="62" idx="5"/>
            </p:cNvCxnSpPr>
            <p:nvPr/>
          </p:nvCxnSpPr>
          <p:spPr>
            <a:xfrm>
              <a:off x="2608003" y="2875034"/>
              <a:ext cx="1514188" cy="5832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25460BD1-2766-406F-B46F-B30CAEE5E3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24372" y="1555005"/>
              <a:ext cx="2042377" cy="294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126D63E3-1689-4F05-995D-65D7A8F028F3}"/>
                </a:ext>
              </a:extLst>
            </p:cNvPr>
            <p:cNvCxnSpPr>
              <a:cxnSpLocks/>
            </p:cNvCxnSpPr>
            <p:nvPr/>
          </p:nvCxnSpPr>
          <p:spPr>
            <a:xfrm>
              <a:off x="5273874" y="1969181"/>
              <a:ext cx="2034074" cy="163798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434D2B40-F6C4-4DC2-BA14-A9F7E11D2955}"/>
                </a:ext>
              </a:extLst>
            </p:cNvPr>
            <p:cNvGrpSpPr/>
            <p:nvPr/>
          </p:nvGrpSpPr>
          <p:grpSpPr>
            <a:xfrm>
              <a:off x="210706" y="2180437"/>
              <a:ext cx="900000" cy="900577"/>
              <a:chOff x="-26782" y="1732276"/>
              <a:chExt cx="900000" cy="900577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15C1677-1F82-4259-9EB4-A94E441F2FBC}"/>
                  </a:ext>
                </a:extLst>
              </p:cNvPr>
              <p:cNvGrpSpPr/>
              <p:nvPr/>
            </p:nvGrpSpPr>
            <p:grpSpPr>
              <a:xfrm>
                <a:off x="-26782" y="1732853"/>
                <a:ext cx="900000" cy="900000"/>
                <a:chOff x="-26782" y="1732853"/>
                <a:chExt cx="900000" cy="900000"/>
              </a:xfrm>
            </p:grpSpPr>
            <p:cxnSp>
              <p:nvCxnSpPr>
                <p:cNvPr id="75" name="直線矢印コネクタ 74">
                  <a:extLst>
                    <a:ext uri="{FF2B5EF4-FFF2-40B4-BE49-F238E27FC236}">
                      <a16:creationId xmlns:a16="http://schemas.microsoft.com/office/drawing/2014/main" id="{A91BD2EE-9251-45A2-83F2-C12B4157CD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3218" y="1732853"/>
                  <a:ext cx="0" cy="90000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線矢印コネクタ 75">
                  <a:extLst>
                    <a:ext uri="{FF2B5EF4-FFF2-40B4-BE49-F238E27FC236}">
                      <a16:creationId xmlns:a16="http://schemas.microsoft.com/office/drawing/2014/main" id="{62F19B10-C6FE-4050-9F1A-1C3A92CD5F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-26782" y="2182853"/>
                  <a:ext cx="900000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E9407E65-07CB-4C10-92A4-A36E457FC19D}"/>
                  </a:ext>
                </a:extLst>
              </p:cNvPr>
              <p:cNvGrpSpPr/>
              <p:nvPr/>
            </p:nvGrpSpPr>
            <p:grpSpPr>
              <a:xfrm rot="2700000">
                <a:off x="-26782" y="1732276"/>
                <a:ext cx="900000" cy="900000"/>
                <a:chOff x="-26782" y="1732853"/>
                <a:chExt cx="900000" cy="900000"/>
              </a:xfrm>
            </p:grpSpPr>
            <p:cxnSp>
              <p:nvCxnSpPr>
                <p:cNvPr id="73" name="直線矢印コネクタ 72">
                  <a:extLst>
                    <a:ext uri="{FF2B5EF4-FFF2-40B4-BE49-F238E27FC236}">
                      <a16:creationId xmlns:a16="http://schemas.microsoft.com/office/drawing/2014/main" id="{D7C83114-8CEC-4898-91A3-7DE1FFF480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3218" y="1732853"/>
                  <a:ext cx="0" cy="90000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線矢印コネクタ 73">
                  <a:extLst>
                    <a:ext uri="{FF2B5EF4-FFF2-40B4-BE49-F238E27FC236}">
                      <a16:creationId xmlns:a16="http://schemas.microsoft.com/office/drawing/2014/main" id="{20BE8A03-3B0A-4377-9773-ABF015080C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-26782" y="2182853"/>
                  <a:ext cx="900000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7" name="Text Box 14">
              <a:extLst>
                <a:ext uri="{FF2B5EF4-FFF2-40B4-BE49-F238E27FC236}">
                  <a16:creationId xmlns:a16="http://schemas.microsoft.com/office/drawing/2014/main" id="{AF047CA2-0129-40DC-965C-B41B3843B4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569" y="1863393"/>
              <a:ext cx="933833" cy="27918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Clr>
                  <a:srgbClr val="3366FF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ja-JP" sz="1200" dirty="0">
                  <a:solidFill>
                    <a:srgbClr val="3366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WIMP</a:t>
              </a:r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2FD974A6-342E-48A9-8F9D-15C7FD423204}"/>
                </a:ext>
              </a:extLst>
            </p:cNvPr>
            <p:cNvGrpSpPr/>
            <p:nvPr/>
          </p:nvGrpSpPr>
          <p:grpSpPr>
            <a:xfrm>
              <a:off x="6094370" y="1286087"/>
              <a:ext cx="3107366" cy="2798332"/>
              <a:chOff x="6163728" y="1136132"/>
              <a:chExt cx="3107366" cy="2798332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38AA5D64-B969-406D-BE54-E9FE2C002344}"/>
                  </a:ext>
                </a:extLst>
              </p:cNvPr>
              <p:cNvGrpSpPr/>
              <p:nvPr/>
            </p:nvGrpSpPr>
            <p:grpSpPr>
              <a:xfrm>
                <a:off x="7659064" y="2389130"/>
                <a:ext cx="638659" cy="555729"/>
                <a:chOff x="5940152" y="4365104"/>
                <a:chExt cx="576064" cy="504056"/>
              </a:xfrm>
            </p:grpSpPr>
            <p:sp>
              <p:nvSpPr>
                <p:cNvPr id="88" name="円/楕円 16">
                  <a:extLst>
                    <a:ext uri="{FF2B5EF4-FFF2-40B4-BE49-F238E27FC236}">
                      <a16:creationId xmlns:a16="http://schemas.microsoft.com/office/drawing/2014/main" id="{83A352A1-A6D1-454A-9BCF-5F1216645ABA}"/>
                    </a:ext>
                  </a:extLst>
                </p:cNvPr>
                <p:cNvSpPr/>
                <p:nvPr/>
              </p:nvSpPr>
              <p:spPr>
                <a:xfrm>
                  <a:off x="5940152" y="4365104"/>
                  <a:ext cx="288032" cy="288032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80000" h="180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9" name="円/楕円 17">
                  <a:extLst>
                    <a:ext uri="{FF2B5EF4-FFF2-40B4-BE49-F238E27FC236}">
                      <a16:creationId xmlns:a16="http://schemas.microsoft.com/office/drawing/2014/main" id="{455E5EBE-20CA-4AB5-8759-713A0D5239D2}"/>
                    </a:ext>
                  </a:extLst>
                </p:cNvPr>
                <p:cNvSpPr/>
                <p:nvPr/>
              </p:nvSpPr>
              <p:spPr>
                <a:xfrm>
                  <a:off x="6084168" y="4581128"/>
                  <a:ext cx="288032" cy="288032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80000" h="180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0" name="円/楕円 18">
                  <a:extLst>
                    <a:ext uri="{FF2B5EF4-FFF2-40B4-BE49-F238E27FC236}">
                      <a16:creationId xmlns:a16="http://schemas.microsoft.com/office/drawing/2014/main" id="{7788124E-D257-4953-9E80-D45166C8AB7A}"/>
                    </a:ext>
                  </a:extLst>
                </p:cNvPr>
                <p:cNvSpPr/>
                <p:nvPr/>
              </p:nvSpPr>
              <p:spPr>
                <a:xfrm>
                  <a:off x="6228184" y="4509120"/>
                  <a:ext cx="288032" cy="28803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80000" h="180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1" name="円/楕円 26">
                  <a:extLst>
                    <a:ext uri="{FF2B5EF4-FFF2-40B4-BE49-F238E27FC236}">
                      <a16:creationId xmlns:a16="http://schemas.microsoft.com/office/drawing/2014/main" id="{F2A9F43C-FA82-4D47-A9B0-BF551FCCDD4A}"/>
                    </a:ext>
                  </a:extLst>
                </p:cNvPr>
                <p:cNvSpPr/>
                <p:nvPr/>
              </p:nvSpPr>
              <p:spPr>
                <a:xfrm>
                  <a:off x="6084168" y="4365104"/>
                  <a:ext cx="288032" cy="288032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80000" h="180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2" name="円/楕円 20">
                  <a:extLst>
                    <a:ext uri="{FF2B5EF4-FFF2-40B4-BE49-F238E27FC236}">
                      <a16:creationId xmlns:a16="http://schemas.microsoft.com/office/drawing/2014/main" id="{ADABB670-E738-4FC2-AEFD-A92004596569}"/>
                    </a:ext>
                  </a:extLst>
                </p:cNvPr>
                <p:cNvSpPr/>
                <p:nvPr/>
              </p:nvSpPr>
              <p:spPr>
                <a:xfrm>
                  <a:off x="5940152" y="4581128"/>
                  <a:ext cx="288032" cy="288032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80000" h="180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id="{B0C32324-B2D3-4321-BB02-4BCBAE722A7B}"/>
                  </a:ext>
                </a:extLst>
              </p:cNvPr>
              <p:cNvSpPr txBox="1"/>
              <p:nvPr/>
            </p:nvSpPr>
            <p:spPr>
              <a:xfrm>
                <a:off x="8187864" y="2046427"/>
                <a:ext cx="8694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/>
                  <a:t>Target</a:t>
                </a:r>
              </a:p>
              <a:p>
                <a:r>
                  <a:rPr lang="en-US" altLang="ja-JP" dirty="0"/>
                  <a:t> nuclei</a:t>
                </a:r>
                <a:endParaRPr lang="ja-JP" altLang="en-US" dirty="0"/>
              </a:p>
            </p:txBody>
          </p:sp>
          <p:sp>
            <p:nvSpPr>
              <p:cNvPr id="81" name="テキスト ボックス 80">
                <a:extLst>
                  <a:ext uri="{FF2B5EF4-FFF2-40B4-BE49-F238E27FC236}">
                    <a16:creationId xmlns:a16="http://schemas.microsoft.com/office/drawing/2014/main" id="{4E77BE3A-8B82-4F9F-B918-14CB8FB6DB22}"/>
                  </a:ext>
                </a:extLst>
              </p:cNvPr>
              <p:cNvSpPr txBox="1"/>
              <p:nvPr/>
            </p:nvSpPr>
            <p:spPr>
              <a:xfrm>
                <a:off x="6163728" y="2102326"/>
                <a:ext cx="14369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>
                    <a:solidFill>
                      <a:srgbClr val="00B050"/>
                    </a:solidFill>
                  </a:rPr>
                  <a:t>WIMP</a:t>
                </a:r>
                <a:endParaRPr lang="ja-JP" alt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AB333452-A7D9-48B2-908A-CD4FC8CBDF86}"/>
                  </a:ext>
                </a:extLst>
              </p:cNvPr>
              <p:cNvSpPr txBox="1"/>
              <p:nvPr/>
            </p:nvSpPr>
            <p:spPr>
              <a:xfrm>
                <a:off x="6539099" y="3318911"/>
                <a:ext cx="2731995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</a:rPr>
                  <a:t>Nuclear recoil</a:t>
                </a:r>
              </a:p>
              <a:p>
                <a:r>
                  <a:rPr lang="en-US" altLang="ja-JP" sz="1600" dirty="0">
                    <a:solidFill>
                      <a:schemeClr val="accent2"/>
                    </a:solidFill>
                  </a:rPr>
                  <a:t>Low energy, few events</a:t>
                </a:r>
                <a:endParaRPr lang="ja-JP" altLang="en-US" sz="16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9FB84163-41BD-4831-8513-9390E4194DC8}"/>
                  </a:ext>
                </a:extLst>
              </p:cNvPr>
              <p:cNvSpPr txBox="1"/>
              <p:nvPr/>
            </p:nvSpPr>
            <p:spPr>
              <a:xfrm>
                <a:off x="7704489" y="1136132"/>
                <a:ext cx="14369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>
                    <a:solidFill>
                      <a:srgbClr val="00B050"/>
                    </a:solidFill>
                  </a:rPr>
                  <a:t>WIMP</a:t>
                </a:r>
                <a:endParaRPr lang="ja-JP" altLang="en-US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E6066429-F719-41AF-8507-0CE1CAB78778}"/>
                  </a:ext>
                </a:extLst>
              </p:cNvPr>
              <p:cNvGrpSpPr/>
              <p:nvPr/>
            </p:nvGrpSpPr>
            <p:grpSpPr>
              <a:xfrm rot="19523369">
                <a:off x="6791265" y="1900204"/>
                <a:ext cx="2245807" cy="1838553"/>
                <a:chOff x="6791265" y="1900204"/>
                <a:chExt cx="2245807" cy="1838553"/>
              </a:xfrm>
            </p:grpSpPr>
            <p:sp>
              <p:nvSpPr>
                <p:cNvPr id="85" name="右矢印 13">
                  <a:extLst>
                    <a:ext uri="{FF2B5EF4-FFF2-40B4-BE49-F238E27FC236}">
                      <a16:creationId xmlns:a16="http://schemas.microsoft.com/office/drawing/2014/main" id="{E0657E87-88FF-4E72-8DFE-9AAF10C3858D}"/>
                    </a:ext>
                  </a:extLst>
                </p:cNvPr>
                <p:cNvSpPr/>
                <p:nvPr/>
              </p:nvSpPr>
              <p:spPr>
                <a:xfrm rot="2150158">
                  <a:off x="6791265" y="1900204"/>
                  <a:ext cx="878156" cy="317559"/>
                </a:xfrm>
                <a:prstGeom prst="rightArrow">
                  <a:avLst/>
                </a:prstGeom>
                <a:noFill/>
                <a:ln>
                  <a:solidFill>
                    <a:srgbClr val="00CC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6" name="右矢印 14">
                  <a:extLst>
                    <a:ext uri="{FF2B5EF4-FFF2-40B4-BE49-F238E27FC236}">
                      <a16:creationId xmlns:a16="http://schemas.microsoft.com/office/drawing/2014/main" id="{60169C84-A419-4825-8D93-CD07946E7C9B}"/>
                    </a:ext>
                  </a:extLst>
                </p:cNvPr>
                <p:cNvSpPr/>
                <p:nvPr/>
              </p:nvSpPr>
              <p:spPr>
                <a:xfrm rot="19793874">
                  <a:off x="8158916" y="1951592"/>
                  <a:ext cx="878156" cy="317559"/>
                </a:xfrm>
                <a:prstGeom prst="rightArrow">
                  <a:avLst/>
                </a:prstGeom>
                <a:noFill/>
                <a:ln>
                  <a:solidFill>
                    <a:srgbClr val="00CC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7" name="下矢印 15">
                  <a:extLst>
                    <a:ext uri="{FF2B5EF4-FFF2-40B4-BE49-F238E27FC236}">
                      <a16:creationId xmlns:a16="http://schemas.microsoft.com/office/drawing/2014/main" id="{42655B05-566E-47BA-B077-1848829B9A72}"/>
                    </a:ext>
                  </a:extLst>
                </p:cNvPr>
                <p:cNvSpPr/>
                <p:nvPr/>
              </p:nvSpPr>
              <p:spPr>
                <a:xfrm>
                  <a:off x="7659062" y="3103638"/>
                  <a:ext cx="558826" cy="635119"/>
                </a:xfrm>
                <a:prstGeom prst="downArrow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93" name="正方形/長方形 15">
              <a:extLst>
                <a:ext uri="{FF2B5EF4-FFF2-40B4-BE49-F238E27FC236}">
                  <a16:creationId xmlns:a16="http://schemas.microsoft.com/office/drawing/2014/main" id="{43F90354-A3D3-4651-AF90-0FDD5006A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59" y="3171573"/>
              <a:ext cx="1575017" cy="5847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600" b="1" dirty="0">
                  <a:solidFill>
                    <a:schemeClr val="accent1"/>
                  </a:solidFill>
                  <a:latin typeface="+mn-ea"/>
                  <a:ea typeface="+mn-ea"/>
                </a:rPr>
                <a:t>&lt; 540 km/sec</a:t>
              </a:r>
            </a:p>
            <a:p>
              <a:pPr algn="ctr"/>
              <a:r>
                <a:rPr lang="en-US" altLang="ja-JP" sz="1600" b="1" dirty="0">
                  <a:solidFill>
                    <a:schemeClr val="accent1"/>
                  </a:solidFill>
                </a:rPr>
                <a:t> 0.3 GeV/cm</a:t>
              </a:r>
              <a:r>
                <a:rPr lang="en-US" altLang="ja-JP" sz="1600" b="1" baseline="30000" dirty="0">
                  <a:solidFill>
                    <a:schemeClr val="accent1"/>
                  </a:solidFill>
                </a:rPr>
                <a:t>3</a:t>
              </a:r>
              <a:endParaRPr lang="ja-JP" altLang="en-US" sz="1600" b="1" baseline="30000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67" name="図 66">
            <a:extLst>
              <a:ext uri="{FF2B5EF4-FFF2-40B4-BE49-F238E27FC236}">
                <a16:creationId xmlns:a16="http://schemas.microsoft.com/office/drawing/2014/main" id="{3505B40F-CB41-4D70-835E-840E169AA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875" y="1131348"/>
            <a:ext cx="4413998" cy="2421055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E0AA1C0-6FCF-4FD7-892D-7B226E31A4C9}"/>
              </a:ext>
            </a:extLst>
          </p:cNvPr>
          <p:cNvSpPr/>
          <p:nvPr/>
        </p:nvSpPr>
        <p:spPr>
          <a:xfrm>
            <a:off x="6249326" y="1301750"/>
            <a:ext cx="1199224" cy="22025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2334621-D11F-4280-A99A-7ECBAB88C4F6}"/>
              </a:ext>
            </a:extLst>
          </p:cNvPr>
          <p:cNvSpPr/>
          <p:nvPr/>
        </p:nvSpPr>
        <p:spPr>
          <a:xfrm>
            <a:off x="68421" y="1694311"/>
            <a:ext cx="479009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/>
              <a:t>The aim is the detection of nuclear recoil</a:t>
            </a:r>
          </a:p>
          <a:p>
            <a:r>
              <a:rPr lang="en-US" altLang="ja-JP" sz="2000" dirty="0"/>
              <a:t>come from WIMP interaction</a:t>
            </a:r>
          </a:p>
          <a:p>
            <a:endParaRPr lang="en-US" altLang="ja-JP" sz="2000" dirty="0"/>
          </a:p>
          <a:p>
            <a:r>
              <a:rPr lang="en-US" altLang="ja-JP" sz="2000" dirty="0"/>
              <a:t>WIMP wind is good feature to proof </a:t>
            </a:r>
          </a:p>
          <a:p>
            <a:r>
              <a:rPr lang="en-US" altLang="ja-JP" sz="2000" dirty="0"/>
              <a:t>the detection</a:t>
            </a:r>
            <a:r>
              <a:rPr lang="ja-JP" altLang="en-US" sz="2000" dirty="0"/>
              <a:t> </a:t>
            </a:r>
            <a:r>
              <a:rPr lang="en-US" altLang="ja-JP" sz="2000" dirty="0"/>
              <a:t>and</a:t>
            </a:r>
            <a:r>
              <a:rPr lang="ja-JP" altLang="en-US" sz="2000" dirty="0"/>
              <a:t> </a:t>
            </a:r>
            <a:r>
              <a:rPr lang="en-US" altLang="ja-JP" sz="2000" dirty="0"/>
              <a:t>the</a:t>
            </a:r>
            <a:r>
              <a:rPr lang="ja-JP" altLang="en-US" sz="2000" dirty="0"/>
              <a:t> </a:t>
            </a:r>
            <a:r>
              <a:rPr lang="en-US" altLang="ja-JP" sz="2000" dirty="0"/>
              <a:t>galactic</a:t>
            </a:r>
            <a:r>
              <a:rPr lang="ja-JP" altLang="en-US" sz="2000" dirty="0"/>
              <a:t> </a:t>
            </a:r>
            <a:r>
              <a:rPr lang="en-US" altLang="ja-JP" sz="2000" dirty="0"/>
              <a:t>origin</a:t>
            </a:r>
            <a:endParaRPr lang="ja-JP" altLang="en-US" sz="2000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1E0FD9C-5BEA-48F4-BA28-620AF5640D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548A114-087E-4C29-A2F1-05667A7A9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102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99CC27-0B64-430B-8AF7-615809798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1" lang="en-US" altLang="ja-JP" dirty="0"/>
              <a:t>R&amp;D of further analysis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018F1A-65C8-4DBB-AB7C-26837A4EC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06445"/>
            <a:ext cx="5652465" cy="1715029"/>
          </a:xfrm>
        </p:spPr>
        <p:txBody>
          <a:bodyPr>
            <a:noAutofit/>
          </a:bodyPr>
          <a:lstStyle/>
          <a:p>
            <a:r>
              <a:rPr lang="en-US" altLang="ja-JP" sz="1800" dirty="0"/>
              <a:t>3D reconstruction</a:t>
            </a:r>
          </a:p>
          <a:p>
            <a:pPr lvl="1"/>
            <a:r>
              <a:rPr lang="en-US" altLang="ja-JP" sz="1800" dirty="0"/>
              <a:t>super-resolved analysis with LSP of z axis</a:t>
            </a:r>
          </a:p>
          <a:p>
            <a:r>
              <a:rPr lang="en-US" altLang="ja-JP" sz="1800" dirty="0"/>
              <a:t>multi-wavelength analysis</a:t>
            </a:r>
          </a:p>
          <a:p>
            <a:pPr lvl="1"/>
            <a:r>
              <a:rPr lang="en-US" altLang="ja-JP" sz="1800" dirty="0"/>
              <a:t>super-resolution by color difference</a:t>
            </a:r>
          </a:p>
          <a:p>
            <a:pPr lvl="1"/>
            <a:r>
              <a:rPr lang="en-US" altLang="ja-JP" sz="1800" dirty="0"/>
              <a:t>dE/dx information by grain length</a:t>
            </a:r>
          </a:p>
          <a:p>
            <a:pPr lvl="1"/>
            <a:endParaRPr lang="ja-JP" altLang="en-US" sz="18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F92CB69-00FC-410E-B3A4-F5A1BA790F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67" t="457" r="1069" b="673"/>
          <a:stretch/>
        </p:blipFill>
        <p:spPr>
          <a:xfrm>
            <a:off x="112296" y="1219201"/>
            <a:ext cx="5840269" cy="3720696"/>
          </a:xfrm>
          <a:prstGeom prst="rect">
            <a:avLst/>
          </a:prstGeom>
          <a:ln>
            <a:noFill/>
          </a:ln>
        </p:spPr>
      </p:pic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A0F0B892-32C1-42E0-A421-9734EB3C7EC3}"/>
              </a:ext>
            </a:extLst>
          </p:cNvPr>
          <p:cNvGrpSpPr/>
          <p:nvPr/>
        </p:nvGrpSpPr>
        <p:grpSpPr>
          <a:xfrm>
            <a:off x="0" y="1251077"/>
            <a:ext cx="6296586" cy="3688819"/>
            <a:chOff x="194310" y="751424"/>
            <a:chExt cx="8945065" cy="5240414"/>
          </a:xfrm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F417330E-118C-4396-BACF-FB98A436811B}"/>
                </a:ext>
              </a:extLst>
            </p:cNvPr>
            <p:cNvSpPr/>
            <p:nvPr/>
          </p:nvSpPr>
          <p:spPr>
            <a:xfrm>
              <a:off x="194310" y="751424"/>
              <a:ext cx="8869682" cy="524041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C67512D6-1999-4D57-99EB-B518C18527D4}"/>
                </a:ext>
              </a:extLst>
            </p:cNvPr>
            <p:cNvGrpSpPr/>
            <p:nvPr/>
          </p:nvGrpSpPr>
          <p:grpSpPr>
            <a:xfrm>
              <a:off x="269404" y="751424"/>
              <a:ext cx="8869971" cy="5072031"/>
              <a:chOff x="269404" y="751424"/>
              <a:chExt cx="8869971" cy="5072031"/>
            </a:xfrm>
          </p:grpSpPr>
          <p:sp>
            <p:nvSpPr>
              <p:cNvPr id="139" name="Rectangle 228">
                <a:extLst>
                  <a:ext uri="{FF2B5EF4-FFF2-40B4-BE49-F238E27FC236}">
                    <a16:creationId xmlns:a16="http://schemas.microsoft.com/office/drawing/2014/main" id="{786CCE82-3DE6-4521-82B2-34156DFE7D1A}"/>
                  </a:ext>
                </a:extLst>
              </p:cNvPr>
              <p:cNvSpPr/>
              <p:nvPr/>
            </p:nvSpPr>
            <p:spPr>
              <a:xfrm>
                <a:off x="269404" y="5041197"/>
                <a:ext cx="2371225" cy="299429"/>
              </a:xfrm>
              <a:prstGeom prst="rect">
                <a:avLst/>
              </a:prstGeom>
              <a:pattFill prst="smConfetti">
                <a:fgClr>
                  <a:srgbClr val="FFC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cxnSp>
            <p:nvCxnSpPr>
              <p:cNvPr id="140" name="Straight Connector 98">
                <a:extLst>
                  <a:ext uri="{FF2B5EF4-FFF2-40B4-BE49-F238E27FC236}">
                    <a16:creationId xmlns:a16="http://schemas.microsoft.com/office/drawing/2014/main" id="{B9C6EFB9-34C8-4C43-A35E-58FA1FE798DB}"/>
                  </a:ext>
                </a:extLst>
              </p:cNvPr>
              <p:cNvCxnSpPr/>
              <p:nvPr/>
            </p:nvCxnSpPr>
            <p:spPr>
              <a:xfrm>
                <a:off x="5948606" y="3228106"/>
                <a:ext cx="1076" cy="14859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29">
                <a:extLst>
                  <a:ext uri="{FF2B5EF4-FFF2-40B4-BE49-F238E27FC236}">
                    <a16:creationId xmlns:a16="http://schemas.microsoft.com/office/drawing/2014/main" id="{27890E64-9D7C-4A63-B0A7-5D18306BD35F}"/>
                  </a:ext>
                </a:extLst>
              </p:cNvPr>
              <p:cNvCxnSpPr/>
              <p:nvPr/>
            </p:nvCxnSpPr>
            <p:spPr>
              <a:xfrm flipH="1">
                <a:off x="2628654" y="3011774"/>
                <a:ext cx="2393821" cy="885501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31">
                <a:extLst>
                  <a:ext uri="{FF2B5EF4-FFF2-40B4-BE49-F238E27FC236}">
                    <a16:creationId xmlns:a16="http://schemas.microsoft.com/office/drawing/2014/main" id="{3BC6FE6C-6D5B-4B2F-8A96-8306E2038286}"/>
                  </a:ext>
                </a:extLst>
              </p:cNvPr>
              <p:cNvCxnSpPr/>
              <p:nvPr/>
            </p:nvCxnSpPr>
            <p:spPr>
              <a:xfrm flipH="1">
                <a:off x="2636787" y="3235091"/>
                <a:ext cx="2393152" cy="41162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74">
                <a:extLst>
                  <a:ext uri="{FF2B5EF4-FFF2-40B4-BE49-F238E27FC236}">
                    <a16:creationId xmlns:a16="http://schemas.microsoft.com/office/drawing/2014/main" id="{B6983E78-97FD-40A0-9618-FF1F840C68BB}"/>
                  </a:ext>
                </a:extLst>
              </p:cNvPr>
              <p:cNvCxnSpPr/>
              <p:nvPr/>
            </p:nvCxnSpPr>
            <p:spPr>
              <a:xfrm rot="60000" flipV="1">
                <a:off x="5964798" y="3257876"/>
                <a:ext cx="0" cy="1453896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19">
                <a:extLst>
                  <a:ext uri="{FF2B5EF4-FFF2-40B4-BE49-F238E27FC236}">
                    <a16:creationId xmlns:a16="http://schemas.microsoft.com/office/drawing/2014/main" id="{C0B4AF47-D10B-44AD-B682-33DB997A832E}"/>
                  </a:ext>
                </a:extLst>
              </p:cNvPr>
              <p:cNvCxnSpPr/>
              <p:nvPr/>
            </p:nvCxnSpPr>
            <p:spPr>
              <a:xfrm rot="21540000" flipV="1">
                <a:off x="5938298" y="3203512"/>
                <a:ext cx="0" cy="1508760"/>
              </a:xfrm>
              <a:prstGeom prst="line">
                <a:avLst/>
              </a:prstGeom>
              <a:ln>
                <a:solidFill>
                  <a:srgbClr val="0579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Arrow Connector 12">
                <a:extLst>
                  <a:ext uri="{FF2B5EF4-FFF2-40B4-BE49-F238E27FC236}">
                    <a16:creationId xmlns:a16="http://schemas.microsoft.com/office/drawing/2014/main" id="{DD93BBB2-134B-40C6-9F00-B08AA052D3AC}"/>
                  </a:ext>
                </a:extLst>
              </p:cNvPr>
              <p:cNvCxnSpPr/>
              <p:nvPr/>
            </p:nvCxnSpPr>
            <p:spPr>
              <a:xfrm rot="8100000">
                <a:off x="5859251" y="5209056"/>
                <a:ext cx="685800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9">
                <a:extLst>
                  <a:ext uri="{FF2B5EF4-FFF2-40B4-BE49-F238E27FC236}">
                    <a16:creationId xmlns:a16="http://schemas.microsoft.com/office/drawing/2014/main" id="{0DAEF9DC-D832-4FDC-B130-BF2910A84545}"/>
                  </a:ext>
                </a:extLst>
              </p:cNvPr>
              <p:cNvCxnSpPr/>
              <p:nvPr/>
            </p:nvCxnSpPr>
            <p:spPr>
              <a:xfrm flipH="1" flipV="1">
                <a:off x="5726156" y="4710906"/>
                <a:ext cx="526531" cy="497812"/>
              </a:xfrm>
              <a:prstGeom prst="line">
                <a:avLst/>
              </a:prstGeom>
              <a:ln>
                <a:solidFill>
                  <a:srgbClr val="0579CD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51">
                <a:extLst>
                  <a:ext uri="{FF2B5EF4-FFF2-40B4-BE49-F238E27FC236}">
                    <a16:creationId xmlns:a16="http://schemas.microsoft.com/office/drawing/2014/main" id="{CA4C2C59-DB0B-4D92-916B-2D5F4E2B08E1}"/>
                  </a:ext>
                </a:extLst>
              </p:cNvPr>
              <p:cNvCxnSpPr/>
              <p:nvPr/>
            </p:nvCxnSpPr>
            <p:spPr>
              <a:xfrm flipH="1" flipV="1">
                <a:off x="5948607" y="4710906"/>
                <a:ext cx="307831" cy="497812"/>
              </a:xfrm>
              <a:prstGeom prst="line">
                <a:avLst/>
              </a:prstGeom>
              <a:ln>
                <a:solidFill>
                  <a:srgbClr val="0579CD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4">
                <a:extLst>
                  <a:ext uri="{FF2B5EF4-FFF2-40B4-BE49-F238E27FC236}">
                    <a16:creationId xmlns:a16="http://schemas.microsoft.com/office/drawing/2014/main" id="{8B39F7A0-F333-41BD-92FC-A65FD343F5D0}"/>
                  </a:ext>
                </a:extLst>
              </p:cNvPr>
              <p:cNvCxnSpPr/>
              <p:nvPr/>
            </p:nvCxnSpPr>
            <p:spPr>
              <a:xfrm>
                <a:off x="920400" y="4714031"/>
                <a:ext cx="1088796" cy="0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Arrow Connector 9">
                <a:extLst>
                  <a:ext uri="{FF2B5EF4-FFF2-40B4-BE49-F238E27FC236}">
                    <a16:creationId xmlns:a16="http://schemas.microsoft.com/office/drawing/2014/main" id="{AED7F698-1FA1-4915-9916-45C27129F74D}"/>
                  </a:ext>
                </a:extLst>
              </p:cNvPr>
              <p:cNvCxnSpPr/>
              <p:nvPr/>
            </p:nvCxnSpPr>
            <p:spPr>
              <a:xfrm rot="2700000">
                <a:off x="5423588" y="3474459"/>
                <a:ext cx="1543050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Arrow Connector 10">
                <a:extLst>
                  <a:ext uri="{FF2B5EF4-FFF2-40B4-BE49-F238E27FC236}">
                    <a16:creationId xmlns:a16="http://schemas.microsoft.com/office/drawing/2014/main" id="{427266CB-E7D6-4D36-BB8E-7D95FBACDBB0}"/>
                  </a:ext>
                </a:extLst>
              </p:cNvPr>
              <p:cNvCxnSpPr/>
              <p:nvPr/>
            </p:nvCxnSpPr>
            <p:spPr>
              <a:xfrm rot="8100000">
                <a:off x="694426" y="3474459"/>
                <a:ext cx="1543050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1">
                <a:extLst>
                  <a:ext uri="{FF2B5EF4-FFF2-40B4-BE49-F238E27FC236}">
                    <a16:creationId xmlns:a16="http://schemas.microsoft.com/office/drawing/2014/main" id="{4676AB58-BA2B-4E43-9489-D9FE6C5D30D2}"/>
                  </a:ext>
                </a:extLst>
              </p:cNvPr>
              <p:cNvCxnSpPr/>
              <p:nvPr/>
            </p:nvCxnSpPr>
            <p:spPr>
              <a:xfrm>
                <a:off x="5649563" y="2285156"/>
                <a:ext cx="1088796" cy="0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4">
                <a:extLst>
                  <a:ext uri="{FF2B5EF4-FFF2-40B4-BE49-F238E27FC236}">
                    <a16:creationId xmlns:a16="http://schemas.microsoft.com/office/drawing/2014/main" id="{344E5DA4-54A2-4AAD-9F9E-BF582FDAD4B5}"/>
                  </a:ext>
                </a:extLst>
              </p:cNvPr>
              <p:cNvCxnSpPr/>
              <p:nvPr/>
            </p:nvCxnSpPr>
            <p:spPr>
              <a:xfrm flipH="1" flipV="1">
                <a:off x="979170" y="4714032"/>
                <a:ext cx="485628" cy="48754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6">
                <a:extLst>
                  <a:ext uri="{FF2B5EF4-FFF2-40B4-BE49-F238E27FC236}">
                    <a16:creationId xmlns:a16="http://schemas.microsoft.com/office/drawing/2014/main" id="{8A27671C-8CBE-434C-8A07-C3982CB76C21}"/>
                  </a:ext>
                </a:extLst>
              </p:cNvPr>
              <p:cNvCxnSpPr/>
              <p:nvPr/>
            </p:nvCxnSpPr>
            <p:spPr>
              <a:xfrm flipH="1" flipV="1">
                <a:off x="1214915" y="4714032"/>
                <a:ext cx="246720" cy="48754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8">
                <a:extLst>
                  <a:ext uri="{FF2B5EF4-FFF2-40B4-BE49-F238E27FC236}">
                    <a16:creationId xmlns:a16="http://schemas.microsoft.com/office/drawing/2014/main" id="{BB75F39A-509A-45AC-AD26-8B9274ACDFC9}"/>
                  </a:ext>
                </a:extLst>
              </p:cNvPr>
              <p:cNvCxnSpPr/>
              <p:nvPr/>
            </p:nvCxnSpPr>
            <p:spPr>
              <a:xfrm flipV="1">
                <a:off x="979170" y="3958562"/>
                <a:ext cx="0" cy="75189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20">
                <a:extLst>
                  <a:ext uri="{FF2B5EF4-FFF2-40B4-BE49-F238E27FC236}">
                    <a16:creationId xmlns:a16="http://schemas.microsoft.com/office/drawing/2014/main" id="{5B562453-DB32-4EA0-9273-72EBA59CDEB1}"/>
                  </a:ext>
                </a:extLst>
              </p:cNvPr>
              <p:cNvCxnSpPr/>
              <p:nvPr/>
            </p:nvCxnSpPr>
            <p:spPr>
              <a:xfrm flipV="1">
                <a:off x="1214914" y="3729962"/>
                <a:ext cx="0" cy="98407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34">
                <a:extLst>
                  <a:ext uri="{FF2B5EF4-FFF2-40B4-BE49-F238E27FC236}">
                    <a16:creationId xmlns:a16="http://schemas.microsoft.com/office/drawing/2014/main" id="{8F19CA60-AC19-4EF0-9E1A-61C726286669}"/>
                  </a:ext>
                </a:extLst>
              </p:cNvPr>
              <p:cNvCxnSpPr/>
              <p:nvPr/>
            </p:nvCxnSpPr>
            <p:spPr>
              <a:xfrm>
                <a:off x="5726156" y="4710460"/>
                <a:ext cx="467806" cy="49825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36">
                <a:extLst>
                  <a:ext uri="{FF2B5EF4-FFF2-40B4-BE49-F238E27FC236}">
                    <a16:creationId xmlns:a16="http://schemas.microsoft.com/office/drawing/2014/main" id="{F09AD0B0-A172-4132-9AB0-9DBB92F20B98}"/>
                  </a:ext>
                </a:extLst>
              </p:cNvPr>
              <p:cNvCxnSpPr/>
              <p:nvPr/>
            </p:nvCxnSpPr>
            <p:spPr>
              <a:xfrm>
                <a:off x="5951711" y="4713422"/>
                <a:ext cx="243402" cy="49529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38">
                <a:extLst>
                  <a:ext uri="{FF2B5EF4-FFF2-40B4-BE49-F238E27FC236}">
                    <a16:creationId xmlns:a16="http://schemas.microsoft.com/office/drawing/2014/main" id="{F460B1DB-C0B5-43BC-B4A9-2EFA3588238C}"/>
                  </a:ext>
                </a:extLst>
              </p:cNvPr>
              <p:cNvCxnSpPr/>
              <p:nvPr/>
            </p:nvCxnSpPr>
            <p:spPr>
              <a:xfrm flipH="1" flipV="1">
                <a:off x="979170" y="4708186"/>
                <a:ext cx="481817" cy="54982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40">
                <a:extLst>
                  <a:ext uri="{FF2B5EF4-FFF2-40B4-BE49-F238E27FC236}">
                    <a16:creationId xmlns:a16="http://schemas.microsoft.com/office/drawing/2014/main" id="{50EEC665-EFBB-4ECB-9A9D-A77B42F701DE}"/>
                  </a:ext>
                </a:extLst>
              </p:cNvPr>
              <p:cNvCxnSpPr/>
              <p:nvPr/>
            </p:nvCxnSpPr>
            <p:spPr>
              <a:xfrm flipH="1" flipV="1">
                <a:off x="1215490" y="4707246"/>
                <a:ext cx="246698" cy="55076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42">
                <a:extLst>
                  <a:ext uri="{FF2B5EF4-FFF2-40B4-BE49-F238E27FC236}">
                    <a16:creationId xmlns:a16="http://schemas.microsoft.com/office/drawing/2014/main" id="{646F0CB7-A017-49AF-8495-310145D7238D}"/>
                  </a:ext>
                </a:extLst>
              </p:cNvPr>
              <p:cNvCxnSpPr/>
              <p:nvPr/>
            </p:nvCxnSpPr>
            <p:spPr>
              <a:xfrm rot="60000" flipH="1" flipV="1">
                <a:off x="987386" y="3951421"/>
                <a:ext cx="1153" cy="761238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44">
                <a:extLst>
                  <a:ext uri="{FF2B5EF4-FFF2-40B4-BE49-F238E27FC236}">
                    <a16:creationId xmlns:a16="http://schemas.microsoft.com/office/drawing/2014/main" id="{3C7BF6B6-F931-433A-A03A-7345884E10B2}"/>
                  </a:ext>
                </a:extLst>
              </p:cNvPr>
              <p:cNvCxnSpPr/>
              <p:nvPr/>
            </p:nvCxnSpPr>
            <p:spPr>
              <a:xfrm rot="60000" flipV="1">
                <a:off x="1226895" y="3692338"/>
                <a:ext cx="3611" cy="101966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65">
                <a:extLst>
                  <a:ext uri="{FF2B5EF4-FFF2-40B4-BE49-F238E27FC236}">
                    <a16:creationId xmlns:a16="http://schemas.microsoft.com/office/drawing/2014/main" id="{021430EC-997F-43D2-B21C-030F051C633C}"/>
                  </a:ext>
                </a:extLst>
              </p:cNvPr>
              <p:cNvCxnSpPr/>
              <p:nvPr/>
            </p:nvCxnSpPr>
            <p:spPr>
              <a:xfrm>
                <a:off x="5918359" y="5206199"/>
                <a:ext cx="61722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68">
                <a:extLst>
                  <a:ext uri="{FF2B5EF4-FFF2-40B4-BE49-F238E27FC236}">
                    <a16:creationId xmlns:a16="http://schemas.microsoft.com/office/drawing/2014/main" id="{32F779D3-48FE-4BC7-B222-631448FD7939}"/>
                  </a:ext>
                </a:extLst>
              </p:cNvPr>
              <p:cNvCxnSpPr/>
              <p:nvPr/>
            </p:nvCxnSpPr>
            <p:spPr>
              <a:xfrm flipH="1">
                <a:off x="6179031" y="4960873"/>
                <a:ext cx="16959" cy="825737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Arrow Connector 79">
                <a:extLst>
                  <a:ext uri="{FF2B5EF4-FFF2-40B4-BE49-F238E27FC236}">
                    <a16:creationId xmlns:a16="http://schemas.microsoft.com/office/drawing/2014/main" id="{C1E16903-AB34-47BC-BA46-44729887C574}"/>
                  </a:ext>
                </a:extLst>
              </p:cNvPr>
              <p:cNvCxnSpPr/>
              <p:nvPr/>
            </p:nvCxnSpPr>
            <p:spPr>
              <a:xfrm rot="5400000">
                <a:off x="2086451" y="3490013"/>
                <a:ext cx="1088796" cy="0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Arrow Connector 80">
                <a:extLst>
                  <a:ext uri="{FF2B5EF4-FFF2-40B4-BE49-F238E27FC236}">
                    <a16:creationId xmlns:a16="http://schemas.microsoft.com/office/drawing/2014/main" id="{43F123BF-BAD2-4648-9E78-D0AE0E46F9FD}"/>
                  </a:ext>
                </a:extLst>
              </p:cNvPr>
              <p:cNvCxnSpPr/>
              <p:nvPr/>
            </p:nvCxnSpPr>
            <p:spPr>
              <a:xfrm rot="5400000">
                <a:off x="4483806" y="3464295"/>
                <a:ext cx="1088796" cy="0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82">
                <a:extLst>
                  <a:ext uri="{FF2B5EF4-FFF2-40B4-BE49-F238E27FC236}">
                    <a16:creationId xmlns:a16="http://schemas.microsoft.com/office/drawing/2014/main" id="{CF814283-4A0C-449C-9EB4-7DBEC2ED3434}"/>
                  </a:ext>
                </a:extLst>
              </p:cNvPr>
              <p:cNvCxnSpPr/>
              <p:nvPr/>
            </p:nvCxnSpPr>
            <p:spPr>
              <a:xfrm>
                <a:off x="976864" y="3958562"/>
                <a:ext cx="165398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84">
                <a:extLst>
                  <a:ext uri="{FF2B5EF4-FFF2-40B4-BE49-F238E27FC236}">
                    <a16:creationId xmlns:a16="http://schemas.microsoft.com/office/drawing/2014/main" id="{115CFC46-D8F1-471B-9548-2597036EDDAB}"/>
                  </a:ext>
                </a:extLst>
              </p:cNvPr>
              <p:cNvCxnSpPr/>
              <p:nvPr/>
            </p:nvCxnSpPr>
            <p:spPr>
              <a:xfrm>
                <a:off x="1207845" y="3729962"/>
                <a:ext cx="14230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86">
                <a:extLst>
                  <a:ext uri="{FF2B5EF4-FFF2-40B4-BE49-F238E27FC236}">
                    <a16:creationId xmlns:a16="http://schemas.microsoft.com/office/drawing/2014/main" id="{FF0A68DF-B34C-473F-96DC-608D90885965}"/>
                  </a:ext>
                </a:extLst>
              </p:cNvPr>
              <p:cNvCxnSpPr/>
              <p:nvPr/>
            </p:nvCxnSpPr>
            <p:spPr>
              <a:xfrm flipV="1">
                <a:off x="2630848" y="3013748"/>
                <a:ext cx="2397356" cy="94481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88">
                <a:extLst>
                  <a:ext uri="{FF2B5EF4-FFF2-40B4-BE49-F238E27FC236}">
                    <a16:creationId xmlns:a16="http://schemas.microsoft.com/office/drawing/2014/main" id="{1A6B1D64-FF5E-4603-8A3C-68FEC4949038}"/>
                  </a:ext>
                </a:extLst>
              </p:cNvPr>
              <p:cNvCxnSpPr/>
              <p:nvPr/>
            </p:nvCxnSpPr>
            <p:spPr>
              <a:xfrm flipV="1">
                <a:off x="2630849" y="3228106"/>
                <a:ext cx="2392273" cy="50185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90">
                <a:extLst>
                  <a:ext uri="{FF2B5EF4-FFF2-40B4-BE49-F238E27FC236}">
                    <a16:creationId xmlns:a16="http://schemas.microsoft.com/office/drawing/2014/main" id="{6F5D9896-B51A-4AA8-A238-11D789FB6852}"/>
                  </a:ext>
                </a:extLst>
              </p:cNvPr>
              <p:cNvCxnSpPr/>
              <p:nvPr/>
            </p:nvCxnSpPr>
            <p:spPr>
              <a:xfrm>
                <a:off x="5028204" y="3011300"/>
                <a:ext cx="70156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92">
                <a:extLst>
                  <a:ext uri="{FF2B5EF4-FFF2-40B4-BE49-F238E27FC236}">
                    <a16:creationId xmlns:a16="http://schemas.microsoft.com/office/drawing/2014/main" id="{907CE208-E7C0-4B1C-9F06-A0935585CB13}"/>
                  </a:ext>
                </a:extLst>
              </p:cNvPr>
              <p:cNvCxnSpPr/>
              <p:nvPr/>
            </p:nvCxnSpPr>
            <p:spPr>
              <a:xfrm flipV="1">
                <a:off x="5019632" y="3226055"/>
                <a:ext cx="93185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94">
                <a:extLst>
                  <a:ext uri="{FF2B5EF4-FFF2-40B4-BE49-F238E27FC236}">
                    <a16:creationId xmlns:a16="http://schemas.microsoft.com/office/drawing/2014/main" id="{2EADC0F0-EDB8-4685-93F7-55A1605C67B2}"/>
                  </a:ext>
                </a:extLst>
              </p:cNvPr>
              <p:cNvCxnSpPr/>
              <p:nvPr/>
            </p:nvCxnSpPr>
            <p:spPr>
              <a:xfrm flipH="1">
                <a:off x="5729764" y="3011300"/>
                <a:ext cx="2765" cy="170273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08">
                <a:extLst>
                  <a:ext uri="{FF2B5EF4-FFF2-40B4-BE49-F238E27FC236}">
                    <a16:creationId xmlns:a16="http://schemas.microsoft.com/office/drawing/2014/main" id="{D54E87F4-477D-435D-8892-CC59DCCE87E5}"/>
                  </a:ext>
                </a:extLst>
              </p:cNvPr>
              <p:cNvCxnSpPr/>
              <p:nvPr/>
            </p:nvCxnSpPr>
            <p:spPr>
              <a:xfrm rot="21480000">
                <a:off x="991368" y="3925996"/>
                <a:ext cx="1645920" cy="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10">
                <a:extLst>
                  <a:ext uri="{FF2B5EF4-FFF2-40B4-BE49-F238E27FC236}">
                    <a16:creationId xmlns:a16="http://schemas.microsoft.com/office/drawing/2014/main" id="{205A4CEA-4A72-4454-8F43-7564F9E3A9FB}"/>
                  </a:ext>
                </a:extLst>
              </p:cNvPr>
              <p:cNvCxnSpPr/>
              <p:nvPr/>
            </p:nvCxnSpPr>
            <p:spPr>
              <a:xfrm rot="21480000">
                <a:off x="1235166" y="3671247"/>
                <a:ext cx="1405890" cy="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15">
                <a:extLst>
                  <a:ext uri="{FF2B5EF4-FFF2-40B4-BE49-F238E27FC236}">
                    <a16:creationId xmlns:a16="http://schemas.microsoft.com/office/drawing/2014/main" id="{C0361DC7-E59C-4E9F-B7A1-5F951521FA9A}"/>
                  </a:ext>
                </a:extLst>
              </p:cNvPr>
              <p:cNvCxnSpPr/>
              <p:nvPr/>
            </p:nvCxnSpPr>
            <p:spPr>
              <a:xfrm flipH="1" flipV="1">
                <a:off x="5726157" y="4711953"/>
                <a:ext cx="504602" cy="457055"/>
              </a:xfrm>
              <a:prstGeom prst="line">
                <a:avLst/>
              </a:prstGeom>
              <a:ln>
                <a:solidFill>
                  <a:srgbClr val="0579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17">
                <a:extLst>
                  <a:ext uri="{FF2B5EF4-FFF2-40B4-BE49-F238E27FC236}">
                    <a16:creationId xmlns:a16="http://schemas.microsoft.com/office/drawing/2014/main" id="{4A430214-ABC6-49A7-8EEA-511363769368}"/>
                  </a:ext>
                </a:extLst>
              </p:cNvPr>
              <p:cNvCxnSpPr/>
              <p:nvPr/>
            </p:nvCxnSpPr>
            <p:spPr>
              <a:xfrm flipH="1" flipV="1">
                <a:off x="5951716" y="4710907"/>
                <a:ext cx="266873" cy="468440"/>
              </a:xfrm>
              <a:prstGeom prst="line">
                <a:avLst/>
              </a:prstGeom>
              <a:ln>
                <a:solidFill>
                  <a:srgbClr val="0579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20">
                <a:extLst>
                  <a:ext uri="{FF2B5EF4-FFF2-40B4-BE49-F238E27FC236}">
                    <a16:creationId xmlns:a16="http://schemas.microsoft.com/office/drawing/2014/main" id="{CAD8089B-9E53-4323-9D5F-953D53572D66}"/>
                  </a:ext>
                </a:extLst>
              </p:cNvPr>
              <p:cNvCxnSpPr/>
              <p:nvPr/>
            </p:nvCxnSpPr>
            <p:spPr>
              <a:xfrm flipH="1" flipV="1">
                <a:off x="5702128" y="2987517"/>
                <a:ext cx="30401" cy="1731032"/>
              </a:xfrm>
              <a:prstGeom prst="line">
                <a:avLst/>
              </a:prstGeom>
              <a:ln>
                <a:solidFill>
                  <a:srgbClr val="0579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26">
                <a:extLst>
                  <a:ext uri="{FF2B5EF4-FFF2-40B4-BE49-F238E27FC236}">
                    <a16:creationId xmlns:a16="http://schemas.microsoft.com/office/drawing/2014/main" id="{ACE86281-AE4D-4231-91ED-34D455209CBA}"/>
                  </a:ext>
                </a:extLst>
              </p:cNvPr>
              <p:cNvCxnSpPr/>
              <p:nvPr/>
            </p:nvCxnSpPr>
            <p:spPr>
              <a:xfrm flipV="1">
                <a:off x="5022475" y="2987516"/>
                <a:ext cx="679652" cy="24257"/>
              </a:xfrm>
              <a:prstGeom prst="line">
                <a:avLst/>
              </a:prstGeom>
              <a:ln>
                <a:solidFill>
                  <a:srgbClr val="0579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27">
                <a:extLst>
                  <a:ext uri="{FF2B5EF4-FFF2-40B4-BE49-F238E27FC236}">
                    <a16:creationId xmlns:a16="http://schemas.microsoft.com/office/drawing/2014/main" id="{423C8062-37BE-4F6C-BD7B-E71E0A47C6C4}"/>
                  </a:ext>
                </a:extLst>
              </p:cNvPr>
              <p:cNvCxnSpPr/>
              <p:nvPr/>
            </p:nvCxnSpPr>
            <p:spPr>
              <a:xfrm rot="21480000" flipV="1">
                <a:off x="5032082" y="3219533"/>
                <a:ext cx="891540" cy="0"/>
              </a:xfrm>
              <a:prstGeom prst="line">
                <a:avLst/>
              </a:prstGeom>
              <a:ln>
                <a:solidFill>
                  <a:srgbClr val="0579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57">
                <a:extLst>
                  <a:ext uri="{FF2B5EF4-FFF2-40B4-BE49-F238E27FC236}">
                    <a16:creationId xmlns:a16="http://schemas.microsoft.com/office/drawing/2014/main" id="{A5370354-3576-44E3-B31D-2C60D4085A7B}"/>
                  </a:ext>
                </a:extLst>
              </p:cNvPr>
              <p:cNvCxnSpPr/>
              <p:nvPr/>
            </p:nvCxnSpPr>
            <p:spPr>
              <a:xfrm flipH="1" flipV="1">
                <a:off x="976865" y="4710907"/>
                <a:ext cx="486299" cy="42869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59">
                <a:extLst>
                  <a:ext uri="{FF2B5EF4-FFF2-40B4-BE49-F238E27FC236}">
                    <a16:creationId xmlns:a16="http://schemas.microsoft.com/office/drawing/2014/main" id="{81D6B2C3-94F9-4FE7-9E7F-092EB92A1D19}"/>
                  </a:ext>
                </a:extLst>
              </p:cNvPr>
              <p:cNvCxnSpPr/>
              <p:nvPr/>
            </p:nvCxnSpPr>
            <p:spPr>
              <a:xfrm flipH="1" flipV="1">
                <a:off x="1217996" y="4714031"/>
                <a:ext cx="245168" cy="425566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62">
                <a:extLst>
                  <a:ext uri="{FF2B5EF4-FFF2-40B4-BE49-F238E27FC236}">
                    <a16:creationId xmlns:a16="http://schemas.microsoft.com/office/drawing/2014/main" id="{EE77BB8F-B1FF-4C7F-815C-E02CFD9DB987}"/>
                  </a:ext>
                </a:extLst>
              </p:cNvPr>
              <p:cNvCxnSpPr/>
              <p:nvPr/>
            </p:nvCxnSpPr>
            <p:spPr>
              <a:xfrm rot="21540000" flipV="1">
                <a:off x="972107" y="3968719"/>
                <a:ext cx="0" cy="74752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63">
                <a:extLst>
                  <a:ext uri="{FF2B5EF4-FFF2-40B4-BE49-F238E27FC236}">
                    <a16:creationId xmlns:a16="http://schemas.microsoft.com/office/drawing/2014/main" id="{9EA1CB30-5B06-488A-8A64-148E172C65EF}"/>
                  </a:ext>
                </a:extLst>
              </p:cNvPr>
              <p:cNvCxnSpPr/>
              <p:nvPr/>
            </p:nvCxnSpPr>
            <p:spPr>
              <a:xfrm rot="21540000" flipV="1">
                <a:off x="1206086" y="3735412"/>
                <a:ext cx="0" cy="980694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65">
                <a:extLst>
                  <a:ext uri="{FF2B5EF4-FFF2-40B4-BE49-F238E27FC236}">
                    <a16:creationId xmlns:a16="http://schemas.microsoft.com/office/drawing/2014/main" id="{DBBB0B52-3829-4E98-836D-B275F2814AB7}"/>
                  </a:ext>
                </a:extLst>
              </p:cNvPr>
              <p:cNvCxnSpPr/>
              <p:nvPr/>
            </p:nvCxnSpPr>
            <p:spPr>
              <a:xfrm rot="120000">
                <a:off x="963679" y="4001969"/>
                <a:ext cx="1671203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66">
                <a:extLst>
                  <a:ext uri="{FF2B5EF4-FFF2-40B4-BE49-F238E27FC236}">
                    <a16:creationId xmlns:a16="http://schemas.microsoft.com/office/drawing/2014/main" id="{A54F43FE-E89C-49BF-BE46-2745F191CE9A}"/>
                  </a:ext>
                </a:extLst>
              </p:cNvPr>
              <p:cNvCxnSpPr/>
              <p:nvPr/>
            </p:nvCxnSpPr>
            <p:spPr>
              <a:xfrm rot="120000">
                <a:off x="1191359" y="3766196"/>
                <a:ext cx="1440180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68">
                <a:extLst>
                  <a:ext uri="{FF2B5EF4-FFF2-40B4-BE49-F238E27FC236}">
                    <a16:creationId xmlns:a16="http://schemas.microsoft.com/office/drawing/2014/main" id="{C0D3F02E-8E02-419D-92A6-E42A178BEFAD}"/>
                  </a:ext>
                </a:extLst>
              </p:cNvPr>
              <p:cNvCxnSpPr/>
              <p:nvPr/>
            </p:nvCxnSpPr>
            <p:spPr>
              <a:xfrm flipH="1" flipV="1">
                <a:off x="5732531" y="4713423"/>
                <a:ext cx="461678" cy="58102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70">
                <a:extLst>
                  <a:ext uri="{FF2B5EF4-FFF2-40B4-BE49-F238E27FC236}">
                    <a16:creationId xmlns:a16="http://schemas.microsoft.com/office/drawing/2014/main" id="{00D0C170-1DA6-487D-A3AB-DB7FB3C08A30}"/>
                  </a:ext>
                </a:extLst>
              </p:cNvPr>
              <p:cNvCxnSpPr/>
              <p:nvPr/>
            </p:nvCxnSpPr>
            <p:spPr>
              <a:xfrm flipH="1" flipV="1">
                <a:off x="5954685" y="4721668"/>
                <a:ext cx="239276" cy="57277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73">
                <a:extLst>
                  <a:ext uri="{FF2B5EF4-FFF2-40B4-BE49-F238E27FC236}">
                    <a16:creationId xmlns:a16="http://schemas.microsoft.com/office/drawing/2014/main" id="{5E9FBB48-7EBD-47A1-8582-A3D578D83896}"/>
                  </a:ext>
                </a:extLst>
              </p:cNvPr>
              <p:cNvCxnSpPr/>
              <p:nvPr/>
            </p:nvCxnSpPr>
            <p:spPr>
              <a:xfrm flipV="1">
                <a:off x="5732530" y="3038595"/>
                <a:ext cx="25333" cy="167995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5">
                <a:extLst>
                  <a:ext uri="{FF2B5EF4-FFF2-40B4-BE49-F238E27FC236}">
                    <a16:creationId xmlns:a16="http://schemas.microsoft.com/office/drawing/2014/main" id="{E7D6052F-895A-451E-8281-92323E28131F}"/>
                  </a:ext>
                </a:extLst>
              </p:cNvPr>
              <p:cNvCxnSpPr/>
              <p:nvPr/>
            </p:nvCxnSpPr>
            <p:spPr>
              <a:xfrm flipH="1" flipV="1">
                <a:off x="5030970" y="3228503"/>
                <a:ext cx="946515" cy="2964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8">
                <a:extLst>
                  <a:ext uri="{FF2B5EF4-FFF2-40B4-BE49-F238E27FC236}">
                    <a16:creationId xmlns:a16="http://schemas.microsoft.com/office/drawing/2014/main" id="{95A71D9D-A6A8-48EA-A821-C1AAA83AA32E}"/>
                  </a:ext>
                </a:extLst>
              </p:cNvPr>
              <p:cNvCxnSpPr/>
              <p:nvPr/>
            </p:nvCxnSpPr>
            <p:spPr>
              <a:xfrm flipH="1" flipV="1">
                <a:off x="5028204" y="3011301"/>
                <a:ext cx="729659" cy="2729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3B30AF37-FFFE-45E6-8911-53B6F3359D10}"/>
                  </a:ext>
                </a:extLst>
              </p:cNvPr>
              <p:cNvCxnSpPr/>
              <p:nvPr/>
            </p:nvCxnSpPr>
            <p:spPr>
              <a:xfrm flipV="1">
                <a:off x="2628654" y="3011300"/>
                <a:ext cx="2399551" cy="1019831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2">
                <a:extLst>
                  <a:ext uri="{FF2B5EF4-FFF2-40B4-BE49-F238E27FC236}">
                    <a16:creationId xmlns:a16="http://schemas.microsoft.com/office/drawing/2014/main" id="{CC12CE71-AE5B-4274-82C5-7BC466787BD2}"/>
                  </a:ext>
                </a:extLst>
              </p:cNvPr>
              <p:cNvCxnSpPr/>
              <p:nvPr/>
            </p:nvCxnSpPr>
            <p:spPr>
              <a:xfrm flipV="1">
                <a:off x="2626759" y="3226055"/>
                <a:ext cx="2401445" cy="56527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4">
                <a:extLst>
                  <a:ext uri="{FF2B5EF4-FFF2-40B4-BE49-F238E27FC236}">
                    <a16:creationId xmlns:a16="http://schemas.microsoft.com/office/drawing/2014/main" id="{6CAD4AA4-E508-4E59-81F8-12A462E458A6}"/>
                  </a:ext>
                </a:extLst>
              </p:cNvPr>
              <p:cNvCxnSpPr/>
              <p:nvPr/>
            </p:nvCxnSpPr>
            <p:spPr>
              <a:xfrm flipH="1" flipV="1">
                <a:off x="5948608" y="4708188"/>
                <a:ext cx="208496" cy="539108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6">
                <a:extLst>
                  <a:ext uri="{FF2B5EF4-FFF2-40B4-BE49-F238E27FC236}">
                    <a16:creationId xmlns:a16="http://schemas.microsoft.com/office/drawing/2014/main" id="{0DE07835-D684-45AA-BFA9-7C3373A6EB73}"/>
                  </a:ext>
                </a:extLst>
              </p:cNvPr>
              <p:cNvCxnSpPr/>
              <p:nvPr/>
            </p:nvCxnSpPr>
            <p:spPr>
              <a:xfrm flipH="1" flipV="1">
                <a:off x="5726156" y="4708186"/>
                <a:ext cx="441986" cy="527678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5">
                <a:extLst>
                  <a:ext uri="{FF2B5EF4-FFF2-40B4-BE49-F238E27FC236}">
                    <a16:creationId xmlns:a16="http://schemas.microsoft.com/office/drawing/2014/main" id="{770EA2A7-FD90-422B-AB91-25C3FC1996B3}"/>
                  </a:ext>
                </a:extLst>
              </p:cNvPr>
              <p:cNvCxnSpPr/>
              <p:nvPr/>
            </p:nvCxnSpPr>
            <p:spPr>
              <a:xfrm>
                <a:off x="5649563" y="4714031"/>
                <a:ext cx="1088796" cy="0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Oval 200">
                <a:extLst>
                  <a:ext uri="{FF2B5EF4-FFF2-40B4-BE49-F238E27FC236}">
                    <a16:creationId xmlns:a16="http://schemas.microsoft.com/office/drawing/2014/main" id="{D211306C-0C09-4EA9-9680-121F259A070D}"/>
                  </a:ext>
                </a:extLst>
              </p:cNvPr>
              <p:cNvSpPr/>
              <p:nvPr/>
            </p:nvSpPr>
            <p:spPr>
              <a:xfrm>
                <a:off x="6179032" y="5188478"/>
                <a:ext cx="34289" cy="34289"/>
              </a:xfrm>
              <a:prstGeom prst="ellipse">
                <a:avLst/>
              </a:prstGeom>
              <a:solidFill>
                <a:srgbClr val="FF0000">
                  <a:alpha val="67000"/>
                </a:srgb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7" name="Oval 201">
                <a:extLst>
                  <a:ext uri="{FF2B5EF4-FFF2-40B4-BE49-F238E27FC236}">
                    <a16:creationId xmlns:a16="http://schemas.microsoft.com/office/drawing/2014/main" id="{752C8F4B-13F1-4961-B0E4-207B4297F62C}"/>
                  </a:ext>
                </a:extLst>
              </p:cNvPr>
              <p:cNvSpPr/>
              <p:nvPr/>
            </p:nvSpPr>
            <p:spPr>
              <a:xfrm>
                <a:off x="6127060" y="5190469"/>
                <a:ext cx="34289" cy="34289"/>
              </a:xfrm>
              <a:prstGeom prst="ellipse">
                <a:avLst/>
              </a:prstGeom>
              <a:solidFill>
                <a:srgbClr val="00B050">
                  <a:alpha val="67000"/>
                </a:srgb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8" name="Oval 202">
                <a:extLst>
                  <a:ext uri="{FF2B5EF4-FFF2-40B4-BE49-F238E27FC236}">
                    <a16:creationId xmlns:a16="http://schemas.microsoft.com/office/drawing/2014/main" id="{C88C697F-D953-4B81-A8A1-E4DCDB2ED02C}"/>
                  </a:ext>
                </a:extLst>
              </p:cNvPr>
              <p:cNvSpPr/>
              <p:nvPr/>
            </p:nvSpPr>
            <p:spPr>
              <a:xfrm>
                <a:off x="6233645" y="5189431"/>
                <a:ext cx="34289" cy="34289"/>
              </a:xfrm>
              <a:prstGeom prst="ellipse">
                <a:avLst/>
              </a:prstGeom>
              <a:solidFill>
                <a:srgbClr val="0579CD">
                  <a:alpha val="67000"/>
                </a:srgbClr>
              </a:solidFill>
              <a:ln w="6350">
                <a:solidFill>
                  <a:srgbClr val="0579C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9" name="Oval 204">
                <a:extLst>
                  <a:ext uri="{FF2B5EF4-FFF2-40B4-BE49-F238E27FC236}">
                    <a16:creationId xmlns:a16="http://schemas.microsoft.com/office/drawing/2014/main" id="{FC3BBE51-4B1B-416E-B499-98FBE01AAE2A}"/>
                  </a:ext>
                </a:extLst>
              </p:cNvPr>
              <p:cNvSpPr/>
              <p:nvPr/>
            </p:nvSpPr>
            <p:spPr>
              <a:xfrm>
                <a:off x="1444321" y="5184430"/>
                <a:ext cx="34289" cy="34289"/>
              </a:xfrm>
              <a:prstGeom prst="ellipse">
                <a:avLst/>
              </a:prstGeom>
              <a:solidFill>
                <a:srgbClr val="FF0000">
                  <a:alpha val="67000"/>
                </a:srgb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0" name="Oval 205">
                <a:extLst>
                  <a:ext uri="{FF2B5EF4-FFF2-40B4-BE49-F238E27FC236}">
                    <a16:creationId xmlns:a16="http://schemas.microsoft.com/office/drawing/2014/main" id="{867FEBDE-7C88-4500-91C7-B85AF3BFE7B7}"/>
                  </a:ext>
                </a:extLst>
              </p:cNvPr>
              <p:cNvSpPr/>
              <p:nvPr/>
            </p:nvSpPr>
            <p:spPr>
              <a:xfrm>
                <a:off x="1443843" y="5241795"/>
                <a:ext cx="34289" cy="34289"/>
              </a:xfrm>
              <a:prstGeom prst="ellipse">
                <a:avLst/>
              </a:prstGeom>
              <a:solidFill>
                <a:srgbClr val="00B050">
                  <a:alpha val="67000"/>
                </a:srgb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1" name="Oval 206">
                <a:extLst>
                  <a:ext uri="{FF2B5EF4-FFF2-40B4-BE49-F238E27FC236}">
                    <a16:creationId xmlns:a16="http://schemas.microsoft.com/office/drawing/2014/main" id="{F5306B3A-BCA4-4A5B-AB9A-E94D07BFB51E}"/>
                  </a:ext>
                </a:extLst>
              </p:cNvPr>
              <p:cNvSpPr/>
              <p:nvPr/>
            </p:nvSpPr>
            <p:spPr>
              <a:xfrm>
                <a:off x="1445872" y="5121278"/>
                <a:ext cx="34289" cy="34289"/>
              </a:xfrm>
              <a:prstGeom prst="ellipse">
                <a:avLst/>
              </a:prstGeom>
              <a:solidFill>
                <a:srgbClr val="0070C0">
                  <a:alpha val="67000"/>
                </a:srgb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cxnSp>
            <p:nvCxnSpPr>
              <p:cNvPr id="202" name="Straight Connector 2">
                <a:extLst>
                  <a:ext uri="{FF2B5EF4-FFF2-40B4-BE49-F238E27FC236}">
                    <a16:creationId xmlns:a16="http://schemas.microsoft.com/office/drawing/2014/main" id="{F92E2610-0DBF-46B6-8CF3-0AB649E613B1}"/>
                  </a:ext>
                </a:extLst>
              </p:cNvPr>
              <p:cNvCxnSpPr/>
              <p:nvPr/>
            </p:nvCxnSpPr>
            <p:spPr>
              <a:xfrm flipV="1">
                <a:off x="5732529" y="2285156"/>
                <a:ext cx="0" cy="726144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6">
                <a:extLst>
                  <a:ext uri="{FF2B5EF4-FFF2-40B4-BE49-F238E27FC236}">
                    <a16:creationId xmlns:a16="http://schemas.microsoft.com/office/drawing/2014/main" id="{20F4BF3C-D038-4C3A-9201-FA52B1510A0E}"/>
                  </a:ext>
                </a:extLst>
              </p:cNvPr>
              <p:cNvCxnSpPr/>
              <p:nvPr/>
            </p:nvCxnSpPr>
            <p:spPr>
              <a:xfrm flipV="1">
                <a:off x="5948606" y="2285157"/>
                <a:ext cx="0" cy="940898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8">
                <a:extLst>
                  <a:ext uri="{FF2B5EF4-FFF2-40B4-BE49-F238E27FC236}">
                    <a16:creationId xmlns:a16="http://schemas.microsoft.com/office/drawing/2014/main" id="{663B7315-8A07-4D4C-9FC6-D86CE36310A2}"/>
                  </a:ext>
                </a:extLst>
              </p:cNvPr>
              <p:cNvCxnSpPr/>
              <p:nvPr/>
            </p:nvCxnSpPr>
            <p:spPr>
              <a:xfrm flipV="1">
                <a:off x="5948607" y="1384382"/>
                <a:ext cx="245354" cy="900775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19">
                <a:extLst>
                  <a:ext uri="{FF2B5EF4-FFF2-40B4-BE49-F238E27FC236}">
                    <a16:creationId xmlns:a16="http://schemas.microsoft.com/office/drawing/2014/main" id="{9B82A983-98AA-4F17-AA4D-2C9690C9587C}"/>
                  </a:ext>
                </a:extLst>
              </p:cNvPr>
              <p:cNvCxnSpPr/>
              <p:nvPr/>
            </p:nvCxnSpPr>
            <p:spPr>
              <a:xfrm flipV="1">
                <a:off x="5732529" y="1384382"/>
                <a:ext cx="461432" cy="900775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2">
                <a:extLst>
                  <a:ext uri="{FF2B5EF4-FFF2-40B4-BE49-F238E27FC236}">
                    <a16:creationId xmlns:a16="http://schemas.microsoft.com/office/drawing/2014/main" id="{F4B6F245-B152-4B52-A99A-6E79F0FEC2C8}"/>
                  </a:ext>
                </a:extLst>
              </p:cNvPr>
              <p:cNvCxnSpPr/>
              <p:nvPr/>
            </p:nvCxnSpPr>
            <p:spPr>
              <a:xfrm flipV="1">
                <a:off x="5948607" y="2285156"/>
                <a:ext cx="94054" cy="2423031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5">
                <a:extLst>
                  <a:ext uri="{FF2B5EF4-FFF2-40B4-BE49-F238E27FC236}">
                    <a16:creationId xmlns:a16="http://schemas.microsoft.com/office/drawing/2014/main" id="{2A8FD703-9FEC-4023-8AFD-E09F41B7085D}"/>
                  </a:ext>
                </a:extLst>
              </p:cNvPr>
              <p:cNvCxnSpPr/>
              <p:nvPr/>
            </p:nvCxnSpPr>
            <p:spPr>
              <a:xfrm flipV="1">
                <a:off x="5726155" y="2285157"/>
                <a:ext cx="91715" cy="2423030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7">
                <a:extLst>
                  <a:ext uri="{FF2B5EF4-FFF2-40B4-BE49-F238E27FC236}">
                    <a16:creationId xmlns:a16="http://schemas.microsoft.com/office/drawing/2014/main" id="{65E502E1-A3FB-4A59-B210-7BC86F4D1E12}"/>
                  </a:ext>
                </a:extLst>
              </p:cNvPr>
              <p:cNvCxnSpPr/>
              <p:nvPr/>
            </p:nvCxnSpPr>
            <p:spPr>
              <a:xfrm flipV="1">
                <a:off x="5817870" y="1384382"/>
                <a:ext cx="450064" cy="900775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9">
                <a:extLst>
                  <a:ext uri="{FF2B5EF4-FFF2-40B4-BE49-F238E27FC236}">
                    <a16:creationId xmlns:a16="http://schemas.microsoft.com/office/drawing/2014/main" id="{702FE15A-7822-4DF1-A042-18604EBD594E}"/>
                  </a:ext>
                </a:extLst>
              </p:cNvPr>
              <p:cNvCxnSpPr/>
              <p:nvPr/>
            </p:nvCxnSpPr>
            <p:spPr>
              <a:xfrm flipV="1">
                <a:off x="6042660" y="1384382"/>
                <a:ext cx="225274" cy="900775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31">
                <a:extLst>
                  <a:ext uri="{FF2B5EF4-FFF2-40B4-BE49-F238E27FC236}">
                    <a16:creationId xmlns:a16="http://schemas.microsoft.com/office/drawing/2014/main" id="{3C9F4938-867D-46E9-8FDC-382181C7AF1C}"/>
                  </a:ext>
                </a:extLst>
              </p:cNvPr>
              <p:cNvCxnSpPr/>
              <p:nvPr/>
            </p:nvCxnSpPr>
            <p:spPr>
              <a:xfrm flipH="1" flipV="1">
                <a:off x="5649563" y="2285156"/>
                <a:ext cx="76593" cy="2423031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35">
                <a:extLst>
                  <a:ext uri="{FF2B5EF4-FFF2-40B4-BE49-F238E27FC236}">
                    <a16:creationId xmlns:a16="http://schemas.microsoft.com/office/drawing/2014/main" id="{E66DFD1F-50FA-4B11-A3D8-A6CE78F604B9}"/>
                  </a:ext>
                </a:extLst>
              </p:cNvPr>
              <p:cNvCxnSpPr/>
              <p:nvPr/>
            </p:nvCxnSpPr>
            <p:spPr>
              <a:xfrm flipH="1" flipV="1">
                <a:off x="5875021" y="2285157"/>
                <a:ext cx="73586" cy="2428265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39">
                <a:extLst>
                  <a:ext uri="{FF2B5EF4-FFF2-40B4-BE49-F238E27FC236}">
                    <a16:creationId xmlns:a16="http://schemas.microsoft.com/office/drawing/2014/main" id="{7D19A519-6201-42BF-9BFF-31FE74DA0244}"/>
                  </a:ext>
                </a:extLst>
              </p:cNvPr>
              <p:cNvCxnSpPr/>
              <p:nvPr/>
            </p:nvCxnSpPr>
            <p:spPr>
              <a:xfrm flipV="1">
                <a:off x="5875020" y="1384382"/>
                <a:ext cx="252039" cy="900775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43">
                <a:extLst>
                  <a:ext uri="{FF2B5EF4-FFF2-40B4-BE49-F238E27FC236}">
                    <a16:creationId xmlns:a16="http://schemas.microsoft.com/office/drawing/2014/main" id="{93004E11-D17D-4DF9-8232-47BCEA8543F5}"/>
                  </a:ext>
                </a:extLst>
              </p:cNvPr>
              <p:cNvCxnSpPr/>
              <p:nvPr/>
            </p:nvCxnSpPr>
            <p:spPr>
              <a:xfrm flipV="1">
                <a:off x="5649562" y="1384382"/>
                <a:ext cx="477497" cy="900775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46">
                <a:extLst>
                  <a:ext uri="{FF2B5EF4-FFF2-40B4-BE49-F238E27FC236}">
                    <a16:creationId xmlns:a16="http://schemas.microsoft.com/office/drawing/2014/main" id="{79AC6C6D-1CBD-4AE5-BAF9-BC32E1AF039C}"/>
                  </a:ext>
                </a:extLst>
              </p:cNvPr>
              <p:cNvCxnSpPr/>
              <p:nvPr/>
            </p:nvCxnSpPr>
            <p:spPr>
              <a:xfrm>
                <a:off x="5835106" y="1384382"/>
                <a:ext cx="717709" cy="0"/>
              </a:xfrm>
              <a:prstGeom prst="line">
                <a:avLst/>
              </a:prstGeom>
              <a:ln w="50800" cmpd="dbl">
                <a:solidFill>
                  <a:srgbClr val="7030A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" name="TextBox 230">
                <a:extLst>
                  <a:ext uri="{FF2B5EF4-FFF2-40B4-BE49-F238E27FC236}">
                    <a16:creationId xmlns:a16="http://schemas.microsoft.com/office/drawing/2014/main" id="{A32EDCC1-4EEE-4528-BC75-21E174DC21F5}"/>
                  </a:ext>
                </a:extLst>
              </p:cNvPr>
              <p:cNvSpPr txBox="1"/>
              <p:nvPr/>
            </p:nvSpPr>
            <p:spPr>
              <a:xfrm>
                <a:off x="312337" y="5047874"/>
                <a:ext cx="950073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Sample</a:t>
                </a:r>
              </a:p>
            </p:txBody>
          </p:sp>
          <p:sp>
            <p:nvSpPr>
              <p:cNvPr id="216" name="TextBox 231">
                <a:extLst>
                  <a:ext uri="{FF2B5EF4-FFF2-40B4-BE49-F238E27FC236}">
                    <a16:creationId xmlns:a16="http://schemas.microsoft.com/office/drawing/2014/main" id="{B00389CD-5CCB-4CF0-AB6A-50306AB3A77A}"/>
                  </a:ext>
                </a:extLst>
              </p:cNvPr>
              <p:cNvSpPr txBox="1"/>
              <p:nvPr/>
            </p:nvSpPr>
            <p:spPr>
              <a:xfrm>
                <a:off x="5377571" y="5284442"/>
                <a:ext cx="895419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Mirror</a:t>
                </a:r>
              </a:p>
            </p:txBody>
          </p:sp>
          <p:sp>
            <p:nvSpPr>
              <p:cNvPr id="217" name="Curved Left Arrow 232">
                <a:extLst>
                  <a:ext uri="{FF2B5EF4-FFF2-40B4-BE49-F238E27FC236}">
                    <a16:creationId xmlns:a16="http://schemas.microsoft.com/office/drawing/2014/main" id="{29A458FA-4A75-484E-9B3B-5719E4D5BF1A}"/>
                  </a:ext>
                </a:extLst>
              </p:cNvPr>
              <p:cNvSpPr/>
              <p:nvPr/>
            </p:nvSpPr>
            <p:spPr>
              <a:xfrm>
                <a:off x="6193007" y="5575469"/>
                <a:ext cx="200329" cy="211140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Curved Left Arrow 234">
                <a:extLst>
                  <a:ext uri="{FF2B5EF4-FFF2-40B4-BE49-F238E27FC236}">
                    <a16:creationId xmlns:a16="http://schemas.microsoft.com/office/drawing/2014/main" id="{3D4B5949-0DEA-4F89-86AC-804BAE38AE8C}"/>
                  </a:ext>
                </a:extLst>
              </p:cNvPr>
              <p:cNvSpPr/>
              <p:nvPr/>
            </p:nvSpPr>
            <p:spPr>
              <a:xfrm rot="10800000">
                <a:off x="5969231" y="5546999"/>
                <a:ext cx="200329" cy="211140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TextBox 235">
                <a:extLst>
                  <a:ext uri="{FF2B5EF4-FFF2-40B4-BE49-F238E27FC236}">
                    <a16:creationId xmlns:a16="http://schemas.microsoft.com/office/drawing/2014/main" id="{AB996CD7-CB69-46A0-B083-CECA0054EA02}"/>
                  </a:ext>
                </a:extLst>
              </p:cNvPr>
              <p:cNvSpPr txBox="1"/>
              <p:nvPr/>
            </p:nvSpPr>
            <p:spPr>
              <a:xfrm>
                <a:off x="579247" y="3830273"/>
                <a:ext cx="647198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BS1</a:t>
                </a:r>
              </a:p>
            </p:txBody>
          </p:sp>
          <p:sp>
            <p:nvSpPr>
              <p:cNvPr id="220" name="TextBox 236">
                <a:extLst>
                  <a:ext uri="{FF2B5EF4-FFF2-40B4-BE49-F238E27FC236}">
                    <a16:creationId xmlns:a16="http://schemas.microsoft.com/office/drawing/2014/main" id="{5B7704AD-89E1-46C8-B98B-068A5DF9CDB1}"/>
                  </a:ext>
                </a:extLst>
              </p:cNvPr>
              <p:cNvSpPr txBox="1"/>
              <p:nvPr/>
            </p:nvSpPr>
            <p:spPr>
              <a:xfrm>
                <a:off x="2055215" y="4567299"/>
                <a:ext cx="1350870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Objective 1</a:t>
                </a:r>
              </a:p>
            </p:txBody>
          </p:sp>
          <p:sp>
            <p:nvSpPr>
              <p:cNvPr id="221" name="TextBox 237">
                <a:extLst>
                  <a:ext uri="{FF2B5EF4-FFF2-40B4-BE49-F238E27FC236}">
                    <a16:creationId xmlns:a16="http://schemas.microsoft.com/office/drawing/2014/main" id="{47366493-A881-4FB7-A7E2-BA43DA65BB59}"/>
                  </a:ext>
                </a:extLst>
              </p:cNvPr>
              <p:cNvSpPr txBox="1"/>
              <p:nvPr/>
            </p:nvSpPr>
            <p:spPr>
              <a:xfrm>
                <a:off x="4676207" y="4568747"/>
                <a:ext cx="1350870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Objective 2</a:t>
                </a:r>
              </a:p>
            </p:txBody>
          </p:sp>
          <p:sp>
            <p:nvSpPr>
              <p:cNvPr id="222" name="TextBox 238">
                <a:extLst>
                  <a:ext uri="{FF2B5EF4-FFF2-40B4-BE49-F238E27FC236}">
                    <a16:creationId xmlns:a16="http://schemas.microsoft.com/office/drawing/2014/main" id="{9A25C299-2155-44CB-9009-1A4E0EFEE37D}"/>
                  </a:ext>
                </a:extLst>
              </p:cNvPr>
              <p:cNvSpPr txBox="1"/>
              <p:nvPr/>
            </p:nvSpPr>
            <p:spPr>
              <a:xfrm>
                <a:off x="2614120" y="2644343"/>
                <a:ext cx="515117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L1</a:t>
                </a:r>
              </a:p>
            </p:txBody>
          </p:sp>
          <p:sp>
            <p:nvSpPr>
              <p:cNvPr id="223" name="TextBox 239">
                <a:extLst>
                  <a:ext uri="{FF2B5EF4-FFF2-40B4-BE49-F238E27FC236}">
                    <a16:creationId xmlns:a16="http://schemas.microsoft.com/office/drawing/2014/main" id="{2264341A-0C86-444D-AE63-841BFDEC95BA}"/>
                  </a:ext>
                </a:extLst>
              </p:cNvPr>
              <p:cNvSpPr txBox="1"/>
              <p:nvPr/>
            </p:nvSpPr>
            <p:spPr>
              <a:xfrm>
                <a:off x="4732752" y="2648227"/>
                <a:ext cx="515117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L2</a:t>
                </a:r>
              </a:p>
            </p:txBody>
          </p:sp>
          <p:sp>
            <p:nvSpPr>
              <p:cNvPr id="224" name="TextBox 240">
                <a:extLst>
                  <a:ext uri="{FF2B5EF4-FFF2-40B4-BE49-F238E27FC236}">
                    <a16:creationId xmlns:a16="http://schemas.microsoft.com/office/drawing/2014/main" id="{5414FF43-4ABD-4979-8429-C6F03D550E5C}"/>
                  </a:ext>
                </a:extLst>
              </p:cNvPr>
              <p:cNvSpPr txBox="1"/>
              <p:nvPr/>
            </p:nvSpPr>
            <p:spPr>
              <a:xfrm>
                <a:off x="6718886" y="3830273"/>
                <a:ext cx="647198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BS2</a:t>
                </a:r>
              </a:p>
            </p:txBody>
          </p:sp>
          <p:sp>
            <p:nvSpPr>
              <p:cNvPr id="225" name="TextBox 241">
                <a:extLst>
                  <a:ext uri="{FF2B5EF4-FFF2-40B4-BE49-F238E27FC236}">
                    <a16:creationId xmlns:a16="http://schemas.microsoft.com/office/drawing/2014/main" id="{51486B9E-AB20-4D1E-9214-8C39DF77F09E}"/>
                  </a:ext>
                </a:extLst>
              </p:cNvPr>
              <p:cNvSpPr txBox="1"/>
              <p:nvPr/>
            </p:nvSpPr>
            <p:spPr>
              <a:xfrm>
                <a:off x="6756659" y="2146659"/>
                <a:ext cx="515117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L3</a:t>
                </a:r>
              </a:p>
            </p:txBody>
          </p:sp>
          <p:cxnSp>
            <p:nvCxnSpPr>
              <p:cNvPr id="226" name="Straight Arrow Connector 242">
                <a:extLst>
                  <a:ext uri="{FF2B5EF4-FFF2-40B4-BE49-F238E27FC236}">
                    <a16:creationId xmlns:a16="http://schemas.microsoft.com/office/drawing/2014/main" id="{1CC50DB0-F304-456C-ACF5-5F2D202B9AEA}"/>
                  </a:ext>
                </a:extLst>
              </p:cNvPr>
              <p:cNvCxnSpPr/>
              <p:nvPr/>
            </p:nvCxnSpPr>
            <p:spPr>
              <a:xfrm rot="5400000">
                <a:off x="6813006" y="3468225"/>
                <a:ext cx="1088796" cy="0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TextBox 243">
                <a:extLst>
                  <a:ext uri="{FF2B5EF4-FFF2-40B4-BE49-F238E27FC236}">
                    <a16:creationId xmlns:a16="http://schemas.microsoft.com/office/drawing/2014/main" id="{C078DABE-B2DE-4902-A79F-435364C1706B}"/>
                  </a:ext>
                </a:extLst>
              </p:cNvPr>
              <p:cNvSpPr txBox="1"/>
              <p:nvPr/>
            </p:nvSpPr>
            <p:spPr>
              <a:xfrm>
                <a:off x="7207604" y="2617104"/>
                <a:ext cx="515117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L4</a:t>
                </a:r>
              </a:p>
            </p:txBody>
          </p:sp>
          <p:cxnSp>
            <p:nvCxnSpPr>
              <p:cNvPr id="228" name="Straight Connector 244">
                <a:extLst>
                  <a:ext uri="{FF2B5EF4-FFF2-40B4-BE49-F238E27FC236}">
                    <a16:creationId xmlns:a16="http://schemas.microsoft.com/office/drawing/2014/main" id="{5E691F0A-0FA5-464C-B2F5-7FA14BB7EB8F}"/>
                  </a:ext>
                </a:extLst>
              </p:cNvPr>
              <p:cNvCxnSpPr/>
              <p:nvPr/>
            </p:nvCxnSpPr>
            <p:spPr>
              <a:xfrm rot="5400000">
                <a:off x="8128590" y="3474459"/>
                <a:ext cx="717709" cy="0"/>
              </a:xfrm>
              <a:prstGeom prst="line">
                <a:avLst/>
              </a:prstGeom>
              <a:ln w="50800" cmpd="dbl">
                <a:solidFill>
                  <a:srgbClr val="7030A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48">
                <a:extLst>
                  <a:ext uri="{FF2B5EF4-FFF2-40B4-BE49-F238E27FC236}">
                    <a16:creationId xmlns:a16="http://schemas.microsoft.com/office/drawing/2014/main" id="{1766A518-2EAA-46FA-9C6B-8690DECAB9FB}"/>
                  </a:ext>
                </a:extLst>
              </p:cNvPr>
              <p:cNvCxnSpPr/>
              <p:nvPr/>
            </p:nvCxnSpPr>
            <p:spPr>
              <a:xfrm flipV="1">
                <a:off x="1463016" y="4713372"/>
                <a:ext cx="475095" cy="48820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50">
                <a:extLst>
                  <a:ext uri="{FF2B5EF4-FFF2-40B4-BE49-F238E27FC236}">
                    <a16:creationId xmlns:a16="http://schemas.microsoft.com/office/drawing/2014/main" id="{30564E0D-9192-4EC6-8EE8-E075B029908E}"/>
                  </a:ext>
                </a:extLst>
              </p:cNvPr>
              <p:cNvCxnSpPr/>
              <p:nvPr/>
            </p:nvCxnSpPr>
            <p:spPr>
              <a:xfrm flipV="1">
                <a:off x="1931857" y="3011301"/>
                <a:ext cx="0" cy="1702121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53">
                <a:extLst>
                  <a:ext uri="{FF2B5EF4-FFF2-40B4-BE49-F238E27FC236}">
                    <a16:creationId xmlns:a16="http://schemas.microsoft.com/office/drawing/2014/main" id="{049324AE-2621-4684-BE8A-054FA41E4288}"/>
                  </a:ext>
                </a:extLst>
              </p:cNvPr>
              <p:cNvCxnSpPr/>
              <p:nvPr/>
            </p:nvCxnSpPr>
            <p:spPr>
              <a:xfrm flipV="1">
                <a:off x="1931857" y="3016951"/>
                <a:ext cx="694903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55">
                <a:extLst>
                  <a:ext uri="{FF2B5EF4-FFF2-40B4-BE49-F238E27FC236}">
                    <a16:creationId xmlns:a16="http://schemas.microsoft.com/office/drawing/2014/main" id="{5FC6B5E9-A8D6-433D-9226-2AAB0BADB5DC}"/>
                  </a:ext>
                </a:extLst>
              </p:cNvPr>
              <p:cNvCxnSpPr/>
              <p:nvPr/>
            </p:nvCxnSpPr>
            <p:spPr>
              <a:xfrm>
                <a:off x="2626759" y="3016951"/>
                <a:ext cx="2401445" cy="880324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57">
                <a:extLst>
                  <a:ext uri="{FF2B5EF4-FFF2-40B4-BE49-F238E27FC236}">
                    <a16:creationId xmlns:a16="http://schemas.microsoft.com/office/drawing/2014/main" id="{76B3804F-ED95-4E81-B8B9-781BD5A3F6FE}"/>
                  </a:ext>
                </a:extLst>
              </p:cNvPr>
              <p:cNvCxnSpPr/>
              <p:nvPr/>
            </p:nvCxnSpPr>
            <p:spPr>
              <a:xfrm>
                <a:off x="5028204" y="3897275"/>
                <a:ext cx="2329200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59">
                <a:extLst>
                  <a:ext uri="{FF2B5EF4-FFF2-40B4-BE49-F238E27FC236}">
                    <a16:creationId xmlns:a16="http://schemas.microsoft.com/office/drawing/2014/main" id="{B0F77FB3-AB9C-4104-A9C3-C5FDB8604AF9}"/>
                  </a:ext>
                </a:extLst>
              </p:cNvPr>
              <p:cNvCxnSpPr/>
              <p:nvPr/>
            </p:nvCxnSpPr>
            <p:spPr>
              <a:xfrm>
                <a:off x="5731146" y="3011300"/>
                <a:ext cx="1626258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61">
                <a:extLst>
                  <a:ext uri="{FF2B5EF4-FFF2-40B4-BE49-F238E27FC236}">
                    <a16:creationId xmlns:a16="http://schemas.microsoft.com/office/drawing/2014/main" id="{E2A56D60-F626-4698-A610-51B6D82AACD7}"/>
                  </a:ext>
                </a:extLst>
              </p:cNvPr>
              <p:cNvCxnSpPr/>
              <p:nvPr/>
            </p:nvCxnSpPr>
            <p:spPr>
              <a:xfrm>
                <a:off x="7357405" y="3011301"/>
                <a:ext cx="1130039" cy="42960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63">
                <a:extLst>
                  <a:ext uri="{FF2B5EF4-FFF2-40B4-BE49-F238E27FC236}">
                    <a16:creationId xmlns:a16="http://schemas.microsoft.com/office/drawing/2014/main" id="{6E86CF64-7DCA-4048-9D40-FCE2AFEAB5CF}"/>
                  </a:ext>
                </a:extLst>
              </p:cNvPr>
              <p:cNvCxnSpPr/>
              <p:nvPr/>
            </p:nvCxnSpPr>
            <p:spPr>
              <a:xfrm flipV="1">
                <a:off x="7357404" y="3454524"/>
                <a:ext cx="1125629" cy="445789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7" name="TextBox 264">
                <a:extLst>
                  <a:ext uri="{FF2B5EF4-FFF2-40B4-BE49-F238E27FC236}">
                    <a16:creationId xmlns:a16="http://schemas.microsoft.com/office/drawing/2014/main" id="{CF627690-138A-4BDF-9D64-4076878B06DB}"/>
                  </a:ext>
                </a:extLst>
              </p:cNvPr>
              <p:cNvSpPr txBox="1"/>
              <p:nvPr/>
            </p:nvSpPr>
            <p:spPr>
              <a:xfrm>
                <a:off x="6550785" y="1281233"/>
                <a:ext cx="1073045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Sensor 1</a:t>
                </a:r>
              </a:p>
            </p:txBody>
          </p:sp>
          <p:sp>
            <p:nvSpPr>
              <p:cNvPr id="238" name="TextBox 265">
                <a:extLst>
                  <a:ext uri="{FF2B5EF4-FFF2-40B4-BE49-F238E27FC236}">
                    <a16:creationId xmlns:a16="http://schemas.microsoft.com/office/drawing/2014/main" id="{522C0994-6A4F-42A7-A0CC-A691CC9AE321}"/>
                  </a:ext>
                </a:extLst>
              </p:cNvPr>
              <p:cNvSpPr txBox="1"/>
              <p:nvPr/>
            </p:nvSpPr>
            <p:spPr>
              <a:xfrm>
                <a:off x="7482600" y="2795004"/>
                <a:ext cx="1073045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Sensor 2</a:t>
                </a:r>
              </a:p>
            </p:txBody>
          </p:sp>
          <p:sp>
            <p:nvSpPr>
              <p:cNvPr id="239" name="TextBox 266">
                <a:extLst>
                  <a:ext uri="{FF2B5EF4-FFF2-40B4-BE49-F238E27FC236}">
                    <a16:creationId xmlns:a16="http://schemas.microsoft.com/office/drawing/2014/main" id="{DB5365FE-CF19-4F9F-8C31-22D7BBA35172}"/>
                  </a:ext>
                </a:extLst>
              </p:cNvPr>
              <p:cNvSpPr txBox="1"/>
              <p:nvPr/>
            </p:nvSpPr>
            <p:spPr>
              <a:xfrm>
                <a:off x="5393034" y="751424"/>
                <a:ext cx="1801768" cy="6558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i="1" dirty="0"/>
                  <a:t>Vertical</a:t>
                </a:r>
                <a:br>
                  <a:rPr lang="en-US" sz="1200" b="1" i="1" dirty="0"/>
                </a:br>
                <a:r>
                  <a:rPr lang="el-GR" sz="1200" b="1" i="1" dirty="0"/>
                  <a:t>ξ</a:t>
                </a:r>
                <a:r>
                  <a:rPr lang="en-US" sz="1200" b="1" i="1" dirty="0"/>
                  <a:t>Z plane image</a:t>
                </a:r>
              </a:p>
            </p:txBody>
          </p:sp>
          <p:sp>
            <p:nvSpPr>
              <p:cNvPr id="240" name="TextBox 267">
                <a:extLst>
                  <a:ext uri="{FF2B5EF4-FFF2-40B4-BE49-F238E27FC236}">
                    <a16:creationId xmlns:a16="http://schemas.microsoft.com/office/drawing/2014/main" id="{01E04604-4E21-429A-A5F6-17A3AFE9BE90}"/>
                  </a:ext>
                </a:extLst>
              </p:cNvPr>
              <p:cNvSpPr txBox="1"/>
              <p:nvPr/>
            </p:nvSpPr>
            <p:spPr>
              <a:xfrm rot="5400000">
                <a:off x="7944724" y="3014352"/>
                <a:ext cx="1733451" cy="6558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i="1" dirty="0"/>
                  <a:t>Horizontal</a:t>
                </a:r>
                <a:br>
                  <a:rPr lang="en-US" sz="1200" b="1" i="1" dirty="0"/>
                </a:br>
                <a:r>
                  <a:rPr lang="en-US" sz="1200" b="1" i="1" dirty="0"/>
                  <a:t>XY plane image</a:t>
                </a:r>
              </a:p>
            </p:txBody>
          </p:sp>
          <p:cxnSp>
            <p:nvCxnSpPr>
              <p:cNvPr id="241" name="Straight Connector 269">
                <a:extLst>
                  <a:ext uri="{FF2B5EF4-FFF2-40B4-BE49-F238E27FC236}">
                    <a16:creationId xmlns:a16="http://schemas.microsoft.com/office/drawing/2014/main" id="{B122A389-208E-4B59-B891-C1848B11DB93}"/>
                  </a:ext>
                </a:extLst>
              </p:cNvPr>
              <p:cNvCxnSpPr/>
              <p:nvPr/>
            </p:nvCxnSpPr>
            <p:spPr>
              <a:xfrm>
                <a:off x="3135530" y="2852714"/>
                <a:ext cx="0" cy="1394140"/>
              </a:xfrm>
              <a:prstGeom prst="line">
                <a:avLst/>
              </a:prstGeom>
              <a:ln w="57150" cmpd="sng">
                <a:solidFill>
                  <a:srgbClr val="CC33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2" name="Curved Left Arrow 270">
                <a:extLst>
                  <a:ext uri="{FF2B5EF4-FFF2-40B4-BE49-F238E27FC236}">
                    <a16:creationId xmlns:a16="http://schemas.microsoft.com/office/drawing/2014/main" id="{E9FA4D57-AC69-4119-8C1B-C679882BEE9D}"/>
                  </a:ext>
                </a:extLst>
              </p:cNvPr>
              <p:cNvSpPr/>
              <p:nvPr/>
            </p:nvSpPr>
            <p:spPr>
              <a:xfrm rot="5400000">
                <a:off x="3023898" y="4273363"/>
                <a:ext cx="200329" cy="211140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Curved Left Arrow 271">
                <a:extLst>
                  <a:ext uri="{FF2B5EF4-FFF2-40B4-BE49-F238E27FC236}">
                    <a16:creationId xmlns:a16="http://schemas.microsoft.com/office/drawing/2014/main" id="{7524731D-7DA7-4BC6-B0EB-F750282A12D1}"/>
                  </a:ext>
                </a:extLst>
              </p:cNvPr>
              <p:cNvSpPr/>
              <p:nvPr/>
            </p:nvSpPr>
            <p:spPr>
              <a:xfrm rot="16200000">
                <a:off x="3017192" y="2540835"/>
                <a:ext cx="200329" cy="211140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TextBox 272">
                <a:extLst>
                  <a:ext uri="{FF2B5EF4-FFF2-40B4-BE49-F238E27FC236}">
                    <a16:creationId xmlns:a16="http://schemas.microsoft.com/office/drawing/2014/main" id="{595F2A1A-8CAD-41AE-9BE0-4997D36EEFBB}"/>
                  </a:ext>
                </a:extLst>
              </p:cNvPr>
              <p:cNvSpPr txBox="1"/>
              <p:nvPr/>
            </p:nvSpPr>
            <p:spPr>
              <a:xfrm>
                <a:off x="2751924" y="2230031"/>
                <a:ext cx="1111760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Polarizer</a:t>
                </a:r>
              </a:p>
            </p:txBody>
          </p:sp>
          <p:sp>
            <p:nvSpPr>
              <p:cNvPr id="245" name="Down Arrow 273">
                <a:extLst>
                  <a:ext uri="{FF2B5EF4-FFF2-40B4-BE49-F238E27FC236}">
                    <a16:creationId xmlns:a16="http://schemas.microsoft.com/office/drawing/2014/main" id="{EE06562C-FA27-4FA8-AD86-EB4D5B90AE63}"/>
                  </a:ext>
                </a:extLst>
              </p:cNvPr>
              <p:cNvSpPr/>
              <p:nvPr/>
            </p:nvSpPr>
            <p:spPr>
              <a:xfrm>
                <a:off x="985834" y="2231855"/>
                <a:ext cx="885263" cy="852831"/>
              </a:xfrm>
              <a:prstGeom prst="downArrow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6" name="TextBox 274">
                <a:extLst>
                  <a:ext uri="{FF2B5EF4-FFF2-40B4-BE49-F238E27FC236}">
                    <a16:creationId xmlns:a16="http://schemas.microsoft.com/office/drawing/2014/main" id="{A664108B-7730-4A0F-8F58-C82596B896C6}"/>
                  </a:ext>
                </a:extLst>
              </p:cNvPr>
              <p:cNvSpPr txBox="1"/>
              <p:nvPr/>
            </p:nvSpPr>
            <p:spPr>
              <a:xfrm>
                <a:off x="762522" y="1897858"/>
                <a:ext cx="1421467" cy="39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Illumination</a:t>
                </a:r>
              </a:p>
            </p:txBody>
          </p:sp>
          <p:grpSp>
            <p:nvGrpSpPr>
              <p:cNvPr id="247" name="Group 334">
                <a:extLst>
                  <a:ext uri="{FF2B5EF4-FFF2-40B4-BE49-F238E27FC236}">
                    <a16:creationId xmlns:a16="http://schemas.microsoft.com/office/drawing/2014/main" id="{D36EC1B4-3C10-408D-8DF3-42B9BD3B79CF}"/>
                  </a:ext>
                </a:extLst>
              </p:cNvPr>
              <p:cNvGrpSpPr/>
              <p:nvPr/>
            </p:nvGrpSpPr>
            <p:grpSpPr>
              <a:xfrm>
                <a:off x="7026732" y="4584694"/>
                <a:ext cx="1633195" cy="1238761"/>
                <a:chOff x="4920793" y="65990"/>
                <a:chExt cx="2177593" cy="1651679"/>
              </a:xfrm>
            </p:grpSpPr>
            <p:sp>
              <p:nvSpPr>
                <p:cNvPr id="249" name="Rectangle 335">
                  <a:extLst>
                    <a:ext uri="{FF2B5EF4-FFF2-40B4-BE49-F238E27FC236}">
                      <a16:creationId xmlns:a16="http://schemas.microsoft.com/office/drawing/2014/main" id="{5C669AEE-F583-4E6B-B0CA-452E2E5B8612}"/>
                    </a:ext>
                  </a:extLst>
                </p:cNvPr>
                <p:cNvSpPr/>
                <p:nvPr/>
              </p:nvSpPr>
              <p:spPr>
                <a:xfrm>
                  <a:off x="4920793" y="65990"/>
                  <a:ext cx="2177593" cy="1602556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</p:txBody>
            </p:sp>
            <p:grpSp>
              <p:nvGrpSpPr>
                <p:cNvPr id="250" name="Group 336">
                  <a:extLst>
                    <a:ext uri="{FF2B5EF4-FFF2-40B4-BE49-F238E27FC236}">
                      <a16:creationId xmlns:a16="http://schemas.microsoft.com/office/drawing/2014/main" id="{43F1E8B7-91DC-4CB3-B7F0-D88F234F40B2}"/>
                    </a:ext>
                  </a:extLst>
                </p:cNvPr>
                <p:cNvGrpSpPr/>
                <p:nvPr/>
              </p:nvGrpSpPr>
              <p:grpSpPr>
                <a:xfrm>
                  <a:off x="5124605" y="167917"/>
                  <a:ext cx="1773132" cy="1549752"/>
                  <a:chOff x="2686639" y="1749365"/>
                  <a:chExt cx="5008662" cy="3893326"/>
                </a:xfrm>
              </p:grpSpPr>
              <p:cxnSp>
                <p:nvCxnSpPr>
                  <p:cNvPr id="251" name="Straight Arrow Connector 337">
                    <a:extLst>
                      <a:ext uri="{FF2B5EF4-FFF2-40B4-BE49-F238E27FC236}">
                        <a16:creationId xmlns:a16="http://schemas.microsoft.com/office/drawing/2014/main" id="{BFF871B4-1159-45FE-8F79-ED3A8DA926E4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4034672" y="1800520"/>
                    <a:ext cx="0" cy="2168166"/>
                  </a:xfrm>
                  <a:prstGeom prst="straightConnector1">
                    <a:avLst/>
                  </a:prstGeom>
                  <a:ln w="158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Straight Arrow Connector 338">
                    <a:extLst>
                      <a:ext uri="{FF2B5EF4-FFF2-40B4-BE49-F238E27FC236}">
                        <a16:creationId xmlns:a16="http://schemas.microsoft.com/office/drawing/2014/main" id="{FD867B75-783C-48CD-8B95-46716992761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828041" y="3638746"/>
                    <a:ext cx="4798244" cy="0"/>
                  </a:xfrm>
                  <a:prstGeom prst="straightConnector1">
                    <a:avLst/>
                  </a:prstGeom>
                  <a:ln w="158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Straight Arrow Connector 339">
                    <a:extLst>
                      <a:ext uri="{FF2B5EF4-FFF2-40B4-BE49-F238E27FC236}">
                        <a16:creationId xmlns:a16="http://schemas.microsoft.com/office/drawing/2014/main" id="{8B458909-948C-4D33-B410-11B28E8C629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686639" y="3374796"/>
                    <a:ext cx="1621411" cy="1472270"/>
                  </a:xfrm>
                  <a:prstGeom prst="straightConnector1">
                    <a:avLst/>
                  </a:prstGeom>
                  <a:ln w="158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Straight Connector 340">
                    <a:extLst>
                      <a:ext uri="{FF2B5EF4-FFF2-40B4-BE49-F238E27FC236}">
                        <a16:creationId xmlns:a16="http://schemas.microsoft.com/office/drawing/2014/main" id="{FBB5C325-86E6-47FD-9E8B-F35454799CD9}"/>
                      </a:ext>
                    </a:extLst>
                  </p:cNvPr>
                  <p:cNvCxnSpPr/>
                  <p:nvPr/>
                </p:nvCxnSpPr>
                <p:spPr>
                  <a:xfrm>
                    <a:off x="4034672" y="3638746"/>
                    <a:ext cx="3440784" cy="1208320"/>
                  </a:xfrm>
                  <a:prstGeom prst="line">
                    <a:avLst/>
                  </a:prstGeom>
                  <a:ln w="15875">
                    <a:prstDash val="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5" name="Oval 341">
                    <a:extLst>
                      <a:ext uri="{FF2B5EF4-FFF2-40B4-BE49-F238E27FC236}">
                        <a16:creationId xmlns:a16="http://schemas.microsoft.com/office/drawing/2014/main" id="{06D06D78-2744-46F3-9C94-C13483E5FB5F}"/>
                      </a:ext>
                    </a:extLst>
                  </p:cNvPr>
                  <p:cNvSpPr/>
                  <p:nvPr/>
                </p:nvSpPr>
                <p:spPr>
                  <a:xfrm>
                    <a:off x="5052767" y="2677212"/>
                    <a:ext cx="546755" cy="527901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/>
                  </a:p>
                </p:txBody>
              </p:sp>
              <p:cxnSp>
                <p:nvCxnSpPr>
                  <p:cNvPr id="256" name="Straight Connector 342">
                    <a:extLst>
                      <a:ext uri="{FF2B5EF4-FFF2-40B4-BE49-F238E27FC236}">
                        <a16:creationId xmlns:a16="http://schemas.microsoft.com/office/drawing/2014/main" id="{E15B64F8-1A56-4126-8E26-4F1A23E23E46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4034672" y="2535808"/>
                    <a:ext cx="1291472" cy="433634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" name="Straight Connector 343">
                    <a:extLst>
                      <a:ext uri="{FF2B5EF4-FFF2-40B4-BE49-F238E27FC236}">
                        <a16:creationId xmlns:a16="http://schemas.microsoft.com/office/drawing/2014/main" id="{3EC6CB1B-DD95-41E4-AFE9-9AECB4501815}"/>
                      </a:ext>
                    </a:extLst>
                  </p:cNvPr>
                  <p:cNvCxnSpPr/>
                  <p:nvPr/>
                </p:nvCxnSpPr>
                <p:spPr>
                  <a:xfrm>
                    <a:off x="5326144" y="2960016"/>
                    <a:ext cx="0" cy="1112364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8" name="Oval 344">
                    <a:extLst>
                      <a:ext uri="{FF2B5EF4-FFF2-40B4-BE49-F238E27FC236}">
                        <a16:creationId xmlns:a16="http://schemas.microsoft.com/office/drawing/2014/main" id="{EABC8E88-85DC-4380-BEFD-1DF3C323744C}"/>
                      </a:ext>
                    </a:extLst>
                  </p:cNvPr>
                  <p:cNvSpPr/>
                  <p:nvPr/>
                </p:nvSpPr>
                <p:spPr>
                  <a:xfrm>
                    <a:off x="6344238" y="3808429"/>
                    <a:ext cx="546755" cy="527901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/>
                  </a:p>
                </p:txBody>
              </p:sp>
              <p:cxnSp>
                <p:nvCxnSpPr>
                  <p:cNvPr id="259" name="Straight Connector 345">
                    <a:extLst>
                      <a:ext uri="{FF2B5EF4-FFF2-40B4-BE49-F238E27FC236}">
                        <a16:creationId xmlns:a16="http://schemas.microsoft.com/office/drawing/2014/main" id="{3775D02C-BD52-4A5E-BAAF-6271942E381D}"/>
                      </a:ext>
                    </a:extLst>
                  </p:cNvPr>
                  <p:cNvCxnSpPr/>
                  <p:nvPr/>
                </p:nvCxnSpPr>
                <p:spPr>
                  <a:xfrm>
                    <a:off x="6617615" y="4065310"/>
                    <a:ext cx="1" cy="473696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0" name="Straight Connector 346">
                    <a:extLst>
                      <a:ext uri="{FF2B5EF4-FFF2-40B4-BE49-F238E27FC236}">
                        <a16:creationId xmlns:a16="http://schemas.microsoft.com/office/drawing/2014/main" id="{7AC54455-A87C-4FE4-8257-7548E8C01141}"/>
                      </a:ext>
                    </a:extLst>
                  </p:cNvPr>
                  <p:cNvCxnSpPr/>
                  <p:nvPr/>
                </p:nvCxnSpPr>
                <p:spPr>
                  <a:xfrm>
                    <a:off x="4036240" y="3187829"/>
                    <a:ext cx="2581375" cy="884551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1" name="TextBox 347">
                    <a:extLst>
                      <a:ext uri="{FF2B5EF4-FFF2-40B4-BE49-F238E27FC236}">
                        <a16:creationId xmlns:a16="http://schemas.microsoft.com/office/drawing/2014/main" id="{A6FF7938-0F8D-4A5A-8255-928925FB1646}"/>
                      </a:ext>
                    </a:extLst>
                  </p:cNvPr>
                  <p:cNvSpPr txBox="1"/>
                  <p:nvPr/>
                </p:nvSpPr>
                <p:spPr>
                  <a:xfrm>
                    <a:off x="2828043" y="4324576"/>
                    <a:ext cx="744720" cy="13181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/>
                      <a:t>X</a:t>
                    </a:r>
                  </a:p>
                </p:txBody>
              </p:sp>
              <p:sp>
                <p:nvSpPr>
                  <p:cNvPr id="262" name="TextBox 348">
                    <a:extLst>
                      <a:ext uri="{FF2B5EF4-FFF2-40B4-BE49-F238E27FC236}">
                        <a16:creationId xmlns:a16="http://schemas.microsoft.com/office/drawing/2014/main" id="{FA5F5F92-5A6C-47E6-B735-F27185278ABB}"/>
                      </a:ext>
                    </a:extLst>
                  </p:cNvPr>
                  <p:cNvSpPr txBox="1"/>
                  <p:nvPr/>
                </p:nvSpPr>
                <p:spPr>
                  <a:xfrm>
                    <a:off x="6975487" y="2765697"/>
                    <a:ext cx="719814" cy="13181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/>
                      <a:t>Y</a:t>
                    </a:r>
                  </a:p>
                </p:txBody>
              </p:sp>
              <p:sp>
                <p:nvSpPr>
                  <p:cNvPr id="263" name="TextBox 349">
                    <a:extLst>
                      <a:ext uri="{FF2B5EF4-FFF2-40B4-BE49-F238E27FC236}">
                        <a16:creationId xmlns:a16="http://schemas.microsoft.com/office/drawing/2014/main" id="{9222348B-FF39-46B2-9DA3-335A60352B05}"/>
                      </a:ext>
                    </a:extLst>
                  </p:cNvPr>
                  <p:cNvSpPr txBox="1"/>
                  <p:nvPr/>
                </p:nvSpPr>
                <p:spPr>
                  <a:xfrm>
                    <a:off x="3259821" y="1749365"/>
                    <a:ext cx="568650" cy="13181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/>
                      <a:t>Z</a:t>
                    </a:r>
                  </a:p>
                </p:txBody>
              </p:sp>
              <p:sp>
                <p:nvSpPr>
                  <p:cNvPr id="264" name="TextBox 350">
                    <a:extLst>
                      <a:ext uri="{FF2B5EF4-FFF2-40B4-BE49-F238E27FC236}">
                        <a16:creationId xmlns:a16="http://schemas.microsoft.com/office/drawing/2014/main" id="{9C1FBBE9-7B5E-45D3-8C5C-88A4B1C9663F}"/>
                      </a:ext>
                    </a:extLst>
                  </p:cNvPr>
                  <p:cNvSpPr txBox="1"/>
                  <p:nvPr/>
                </p:nvSpPr>
                <p:spPr>
                  <a:xfrm>
                    <a:off x="6994749" y="3957496"/>
                    <a:ext cx="603643" cy="13181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l-GR" sz="1200" b="1" dirty="0"/>
                      <a:t>ξ</a:t>
                    </a:r>
                    <a:endParaRPr lang="en-US" sz="1200" b="1" dirty="0"/>
                  </a:p>
                </p:txBody>
              </p:sp>
            </p:grpSp>
          </p:grpSp>
          <p:sp>
            <p:nvSpPr>
              <p:cNvPr id="248" name="Title 17">
                <a:extLst>
                  <a:ext uri="{FF2B5EF4-FFF2-40B4-BE49-F238E27FC236}">
                    <a16:creationId xmlns:a16="http://schemas.microsoft.com/office/drawing/2014/main" id="{59DD4285-AABE-458B-854B-F7AE067AB32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193" y="1006214"/>
                <a:ext cx="5100943" cy="76385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7500"/>
              </a:bodyPr>
              <a:lstStyle>
                <a:lvl1pPr algn="l" defTabSz="6858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3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Setup for 3D Plasmon Analysis</a:t>
                </a:r>
              </a:p>
            </p:txBody>
          </p:sp>
        </p:grpSp>
      </p:grp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49B40F7-2F7E-4321-A240-D301FEA66DAB}"/>
              </a:ext>
            </a:extLst>
          </p:cNvPr>
          <p:cNvSpPr/>
          <p:nvPr/>
        </p:nvSpPr>
        <p:spPr>
          <a:xfrm>
            <a:off x="6369159" y="2795790"/>
            <a:ext cx="27462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color camera image</a:t>
            </a:r>
          </a:p>
          <a:p>
            <a:r>
              <a:rPr lang="en-US" altLang="ja-JP" sz="2400" b="1" dirty="0"/>
              <a:t>of carbon tracks</a:t>
            </a:r>
            <a:endParaRPr lang="ja-JP" altLang="en-US" sz="2400" b="1" dirty="0"/>
          </a:p>
        </p:txBody>
      </p:sp>
      <p:pic>
        <p:nvPicPr>
          <p:cNvPr id="266" name="col2">
            <a:hlinkClick r:id="" action="ppaction://media"/>
            <a:extLst>
              <a:ext uri="{FF2B5EF4-FFF2-40B4-BE49-F238E27FC236}">
                <a16:creationId xmlns:a16="http://schemas.microsoft.com/office/drawing/2014/main" id="{2EB32F94-4638-4DE8-BE45-9E3DB7540F4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>
            <a:lum contrast="40000"/>
          </a:blip>
          <a:srcRect l="56222" t="57244" r="35171" b="33677"/>
          <a:stretch/>
        </p:blipFill>
        <p:spPr>
          <a:xfrm>
            <a:off x="6069059" y="3600296"/>
            <a:ext cx="3026724" cy="319281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D15B9E84-8488-44E4-BFE2-D2EAD2ABB8F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61024" t="63125" r="23795" b="21729"/>
          <a:stretch/>
        </p:blipFill>
        <p:spPr>
          <a:xfrm>
            <a:off x="6069600" y="3636439"/>
            <a:ext cx="3026183" cy="3030065"/>
          </a:xfrm>
          <a:prstGeom prst="rect">
            <a:avLst/>
          </a:prstGeom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0E7915F-6223-451F-9355-7629B5818BE4}"/>
              </a:ext>
            </a:extLst>
          </p:cNvPr>
          <p:cNvCxnSpPr/>
          <p:nvPr/>
        </p:nvCxnSpPr>
        <p:spPr>
          <a:xfrm>
            <a:off x="6284184" y="6604072"/>
            <a:ext cx="1162929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FA59D03-E995-47A7-A9AF-49A353D25132}"/>
              </a:ext>
            </a:extLst>
          </p:cNvPr>
          <p:cNvSpPr txBox="1"/>
          <p:nvPr/>
        </p:nvSpPr>
        <p:spPr>
          <a:xfrm>
            <a:off x="6426274" y="6177505"/>
            <a:ext cx="723250" cy="426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accent6"/>
                </a:solidFill>
              </a:rPr>
              <a:t>1um</a:t>
            </a:r>
            <a:endParaRPr kumimoji="1" lang="ja-JP" altLang="en-US" sz="2000" b="1" dirty="0">
              <a:solidFill>
                <a:schemeClr val="accent6"/>
              </a:solidFill>
            </a:endParaRPr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D44A61B4-8885-4081-8FB8-6D9A937B10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2991BB55-3FEE-4FE0-8F27-ECF36CA61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20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735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74" fill="hold"/>
                                        <p:tgtEl>
                                          <p:spTgt spid="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874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remove" display="0">
                  <p:stCondLst>
                    <p:cond delay="indefinite"/>
                  </p:stCondLst>
                </p:cTn>
                <p:tgtEl>
                  <p:spTgt spid="266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AB5B98EA-8204-4D7F-B52E-198126756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4860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Exploit Directionality</a:t>
            </a:r>
            <a:endParaRPr kumimoji="1" lang="ja-JP" altLang="en-US" sz="2800" dirty="0"/>
          </a:p>
        </p:txBody>
      </p:sp>
      <p:grpSp>
        <p:nvGrpSpPr>
          <p:cNvPr id="13" name="Group 393">
            <a:extLst>
              <a:ext uri="{FF2B5EF4-FFF2-40B4-BE49-F238E27FC236}">
                <a16:creationId xmlns:a16="http://schemas.microsoft.com/office/drawing/2014/main" id="{BE421A4A-CFFC-4F52-8181-3B83EBA4C594}"/>
              </a:ext>
            </a:extLst>
          </p:cNvPr>
          <p:cNvGrpSpPr/>
          <p:nvPr/>
        </p:nvGrpSpPr>
        <p:grpSpPr>
          <a:xfrm>
            <a:off x="-203199" y="4786243"/>
            <a:ext cx="5777678" cy="2026891"/>
            <a:chOff x="-672314" y="-59403"/>
            <a:chExt cx="6915444" cy="2426035"/>
          </a:xfrm>
        </p:grpSpPr>
        <p:pic>
          <p:nvPicPr>
            <p:cNvPr id="17" name="Immagine 368">
              <a:extLst>
                <a:ext uri="{FF2B5EF4-FFF2-40B4-BE49-F238E27FC236}">
                  <a16:creationId xmlns:a16="http://schemas.microsoft.com/office/drawing/2014/main" id="{A1D875D8-3C07-4945-A55C-AE4327F68F4B}"/>
                </a:ext>
              </a:extLst>
            </p:cNvPr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5922" y="916571"/>
              <a:ext cx="6159071" cy="941233"/>
            </a:xfrm>
            <a:prstGeom prst="rect">
              <a:avLst/>
            </a:prstGeom>
            <a:effectLst>
              <a:outerShdw blurRad="190500" dist="25400" dir="5400000" rotWithShape="0">
                <a:srgbClr val="000000">
                  <a:alpha val="50000"/>
                </a:srgbClr>
              </a:outerShdw>
            </a:effectLst>
          </p:spPr>
        </p:pic>
        <p:grpSp>
          <p:nvGrpSpPr>
            <p:cNvPr id="18" name="Group 372">
              <a:extLst>
                <a:ext uri="{FF2B5EF4-FFF2-40B4-BE49-F238E27FC236}">
                  <a16:creationId xmlns:a16="http://schemas.microsoft.com/office/drawing/2014/main" id="{0A7F5FE2-6AE5-4D86-B932-74B4F20E49B8}"/>
                </a:ext>
              </a:extLst>
            </p:cNvPr>
            <p:cNvGrpSpPr/>
            <p:nvPr/>
          </p:nvGrpSpPr>
          <p:grpSpPr>
            <a:xfrm>
              <a:off x="118626" y="966038"/>
              <a:ext cx="5875552" cy="784495"/>
              <a:chOff x="0" y="11561"/>
              <a:chExt cx="5875550" cy="784494"/>
            </a:xfrm>
          </p:grpSpPr>
          <p:pic>
            <p:nvPicPr>
              <p:cNvPr id="32" name="Schermata 2015-11-12 alle 07.43.33.png">
                <a:extLst>
                  <a:ext uri="{FF2B5EF4-FFF2-40B4-BE49-F238E27FC236}">
                    <a16:creationId xmlns:a16="http://schemas.microsoft.com/office/drawing/2014/main" id="{22BCB9FA-921A-49DB-82E6-3ECD400A30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32312" t="39453" b="17654"/>
              <a:stretch>
                <a:fillRect/>
              </a:stretch>
            </p:blipFill>
            <p:spPr>
              <a:xfrm>
                <a:off x="2833826" y="11561"/>
                <a:ext cx="3041724" cy="78449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" name="Schermata 2015-11-12 alle 07.43.33.png">
                <a:extLst>
                  <a:ext uri="{FF2B5EF4-FFF2-40B4-BE49-F238E27FC236}">
                    <a16:creationId xmlns:a16="http://schemas.microsoft.com/office/drawing/2014/main" id="{F9EEFD0C-D316-486C-A9C7-94B0A415EE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t="2745" r="36863" b="58506"/>
              <a:stretch>
                <a:fillRect/>
              </a:stretch>
            </p:blipFill>
            <p:spPr>
              <a:xfrm>
                <a:off x="0" y="18671"/>
                <a:ext cx="2837212" cy="70870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9" name="Shape 373">
              <a:extLst>
                <a:ext uri="{FF2B5EF4-FFF2-40B4-BE49-F238E27FC236}">
                  <a16:creationId xmlns:a16="http://schemas.microsoft.com/office/drawing/2014/main" id="{E7B7420A-E9B6-4913-84EB-DC106A89D097}"/>
                </a:ext>
              </a:extLst>
            </p:cNvPr>
            <p:cNvSpPr/>
            <p:nvPr/>
          </p:nvSpPr>
          <p:spPr>
            <a:xfrm>
              <a:off x="-311067" y="133035"/>
              <a:ext cx="2140963" cy="763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r>
                <a:rPr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expected number of WIMP events</a:t>
              </a:r>
            </a:p>
          </p:txBody>
        </p:sp>
        <p:sp>
          <p:nvSpPr>
            <p:cNvPr id="20" name="Shape 374">
              <a:extLst>
                <a:ext uri="{FF2B5EF4-FFF2-40B4-BE49-F238E27FC236}">
                  <a16:creationId xmlns:a16="http://schemas.microsoft.com/office/drawing/2014/main" id="{139EEC16-9DCA-4562-940A-D148A6BC8736}"/>
                </a:ext>
              </a:extLst>
            </p:cNvPr>
            <p:cNvSpPr/>
            <p:nvPr/>
          </p:nvSpPr>
          <p:spPr>
            <a:xfrm>
              <a:off x="1875777" y="193377"/>
              <a:ext cx="2002299" cy="6710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r>
                <a:rPr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expected number of </a:t>
              </a:r>
              <a:r>
                <a: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BG</a:t>
              </a:r>
              <a:r>
                <a:rPr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events</a:t>
              </a:r>
            </a:p>
          </p:txBody>
        </p:sp>
        <p:sp>
          <p:nvSpPr>
            <p:cNvPr id="21" name="Shape 375">
              <a:extLst>
                <a:ext uri="{FF2B5EF4-FFF2-40B4-BE49-F238E27FC236}">
                  <a16:creationId xmlns:a16="http://schemas.microsoft.com/office/drawing/2014/main" id="{19FFDD01-78C3-4580-87ED-6FC2F69CEE8F}"/>
                </a:ext>
              </a:extLst>
            </p:cNvPr>
            <p:cNvSpPr/>
            <p:nvPr/>
          </p:nvSpPr>
          <p:spPr>
            <a:xfrm>
              <a:off x="-311067" y="1828348"/>
              <a:ext cx="3997454" cy="5382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r>
                <a:rPr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total number of observed events</a:t>
              </a:r>
            </a:p>
          </p:txBody>
        </p:sp>
        <p:sp>
          <p:nvSpPr>
            <p:cNvPr id="22" name="Shape 376">
              <a:extLst>
                <a:ext uri="{FF2B5EF4-FFF2-40B4-BE49-F238E27FC236}">
                  <a16:creationId xmlns:a16="http://schemas.microsoft.com/office/drawing/2014/main" id="{65F79FAF-B2A1-4860-8B23-6D4D0C02A375}"/>
                </a:ext>
              </a:extLst>
            </p:cNvPr>
            <p:cNvSpPr/>
            <p:nvPr/>
          </p:nvSpPr>
          <p:spPr>
            <a:xfrm>
              <a:off x="3686387" y="1870115"/>
              <a:ext cx="2148298" cy="4438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r>
                <a:rPr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set of observables</a:t>
              </a:r>
            </a:p>
          </p:txBody>
        </p:sp>
        <p:sp>
          <p:nvSpPr>
            <p:cNvPr id="23" name="Shape 377">
              <a:extLst>
                <a:ext uri="{FF2B5EF4-FFF2-40B4-BE49-F238E27FC236}">
                  <a16:creationId xmlns:a16="http://schemas.microsoft.com/office/drawing/2014/main" id="{807D75DE-CE2F-4316-A396-477D2A0314A0}"/>
                </a:ext>
              </a:extLst>
            </p:cNvPr>
            <p:cNvSpPr/>
            <p:nvPr/>
          </p:nvSpPr>
          <p:spPr>
            <a:xfrm>
              <a:off x="3769660" y="298958"/>
              <a:ext cx="1091699" cy="4247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r>
                <a:rPr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 pdf</a:t>
              </a:r>
            </a:p>
          </p:txBody>
        </p:sp>
        <p:sp>
          <p:nvSpPr>
            <p:cNvPr id="24" name="Shape 378">
              <a:extLst>
                <a:ext uri="{FF2B5EF4-FFF2-40B4-BE49-F238E27FC236}">
                  <a16:creationId xmlns:a16="http://schemas.microsoft.com/office/drawing/2014/main" id="{4DB90C1E-6FA8-4460-AE99-A3C2CA451437}"/>
                </a:ext>
              </a:extLst>
            </p:cNvPr>
            <p:cNvSpPr/>
            <p:nvPr/>
          </p:nvSpPr>
          <p:spPr>
            <a:xfrm>
              <a:off x="4730352" y="284098"/>
              <a:ext cx="1512778" cy="454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r>
                <a:rPr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background pdf</a:t>
              </a:r>
            </a:p>
          </p:txBody>
        </p:sp>
        <p:pic>
          <p:nvPicPr>
            <p:cNvPr id="25" name="Immagine 378">
              <a:extLst>
                <a:ext uri="{FF2B5EF4-FFF2-40B4-BE49-F238E27FC236}">
                  <a16:creationId xmlns:a16="http://schemas.microsoft.com/office/drawing/2014/main" id="{D7D99BD0-2ADE-48EE-9C96-ABED1DB6D0F9}"/>
                </a:ext>
              </a:extLst>
            </p:cNvPr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7215193">
              <a:off x="2511216" y="841319"/>
              <a:ext cx="500249" cy="256103"/>
            </a:xfrm>
            <a:prstGeom prst="rect">
              <a:avLst/>
            </a:prstGeom>
            <a:effectLst/>
          </p:spPr>
        </p:pic>
        <p:pic>
          <p:nvPicPr>
            <p:cNvPr id="26" name="Immagine 380">
              <a:extLst>
                <a:ext uri="{FF2B5EF4-FFF2-40B4-BE49-F238E27FC236}">
                  <a16:creationId xmlns:a16="http://schemas.microsoft.com/office/drawing/2014/main" id="{CCDCA06E-CEE2-45E3-B4AC-F71B1A2FA58F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rot="2700000">
              <a:off x="1572207" y="680580"/>
              <a:ext cx="877788" cy="256103"/>
            </a:xfrm>
            <a:prstGeom prst="rect">
              <a:avLst/>
            </a:prstGeom>
            <a:effectLst/>
          </p:spPr>
        </p:pic>
        <p:pic>
          <p:nvPicPr>
            <p:cNvPr id="27" name="Immagine 382">
              <a:extLst>
                <a:ext uri="{FF2B5EF4-FFF2-40B4-BE49-F238E27FC236}">
                  <a16:creationId xmlns:a16="http://schemas.microsoft.com/office/drawing/2014/main" id="{A56B00AF-175A-4EA2-9546-75F872D73ACA}"/>
                </a:ext>
              </a:extLst>
            </p:cNvPr>
            <p:cNvPicPr>
              <a:picLocks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 rot="17668530">
              <a:off x="1853707" y="1596721"/>
              <a:ext cx="537904" cy="256103"/>
            </a:xfrm>
            <a:prstGeom prst="rect">
              <a:avLst/>
            </a:prstGeom>
            <a:effectLst/>
          </p:spPr>
        </p:pic>
        <p:pic>
          <p:nvPicPr>
            <p:cNvPr id="28" name="Immagine 384">
              <a:extLst>
                <a:ext uri="{FF2B5EF4-FFF2-40B4-BE49-F238E27FC236}">
                  <a16:creationId xmlns:a16="http://schemas.microsoft.com/office/drawing/2014/main" id="{CCBC1070-A214-475C-896D-F95D2A1EB52B}"/>
                </a:ext>
              </a:extLst>
            </p:cNvPr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5400000">
              <a:off x="5087453" y="948698"/>
              <a:ext cx="500249" cy="256103"/>
            </a:xfrm>
            <a:prstGeom prst="rect">
              <a:avLst/>
            </a:prstGeom>
            <a:effectLst/>
          </p:spPr>
        </p:pic>
        <p:pic>
          <p:nvPicPr>
            <p:cNvPr id="29" name="Immagine 386">
              <a:extLst>
                <a:ext uri="{FF2B5EF4-FFF2-40B4-BE49-F238E27FC236}">
                  <a16:creationId xmlns:a16="http://schemas.microsoft.com/office/drawing/2014/main" id="{526DE361-971C-42E8-BAF3-0E309B4B43E8}"/>
                </a:ext>
              </a:extLst>
            </p:cNvPr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6142308">
              <a:off x="3778001" y="886419"/>
              <a:ext cx="500249" cy="256103"/>
            </a:xfrm>
            <a:prstGeom prst="rect">
              <a:avLst/>
            </a:prstGeom>
            <a:effectLst/>
          </p:spPr>
        </p:pic>
        <p:pic>
          <p:nvPicPr>
            <p:cNvPr id="30" name="Immagine 388">
              <a:extLst>
                <a:ext uri="{FF2B5EF4-FFF2-40B4-BE49-F238E27FC236}">
                  <a16:creationId xmlns:a16="http://schemas.microsoft.com/office/drawing/2014/main" id="{655F1CE0-FB6F-42DC-B784-526CFC35FCB5}"/>
                </a:ext>
              </a:extLst>
            </p:cNvPr>
            <p:cNvPicPr>
              <a:picLocks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 rot="15464716">
              <a:off x="4137240" y="1597776"/>
              <a:ext cx="507333" cy="256104"/>
            </a:xfrm>
            <a:prstGeom prst="rect">
              <a:avLst/>
            </a:prstGeom>
            <a:effectLst/>
          </p:spPr>
        </p:pic>
        <p:pic>
          <p:nvPicPr>
            <p:cNvPr id="31" name="Immagine 390">
              <a:extLst>
                <a:ext uri="{FF2B5EF4-FFF2-40B4-BE49-F238E27FC236}">
                  <a16:creationId xmlns:a16="http://schemas.microsoft.com/office/drawing/2014/main" id="{AB87C614-A9DA-4ACC-B9BC-5053658FB9FC}"/>
                </a:ext>
              </a:extLst>
            </p:cNvPr>
            <p:cNvPicPr>
              <a:picLocks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 rot="19739158">
              <a:off x="4932495" y="1586388"/>
              <a:ext cx="857448" cy="256104"/>
            </a:xfrm>
            <a:prstGeom prst="rect">
              <a:avLst/>
            </a:prstGeom>
            <a:effectLst/>
          </p:spPr>
        </p:pic>
        <p:sp>
          <p:nvSpPr>
            <p:cNvPr id="38" name="Shape 373">
              <a:extLst>
                <a:ext uri="{FF2B5EF4-FFF2-40B4-BE49-F238E27FC236}">
                  <a16:creationId xmlns:a16="http://schemas.microsoft.com/office/drawing/2014/main" id="{42180810-5DE4-403E-A5B8-8748B8C8BF83}"/>
                </a:ext>
              </a:extLst>
            </p:cNvPr>
            <p:cNvSpPr/>
            <p:nvPr/>
          </p:nvSpPr>
          <p:spPr>
            <a:xfrm>
              <a:off x="-672314" y="-59403"/>
              <a:ext cx="3589698" cy="273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Likelihood function</a:t>
              </a:r>
              <a:endParaRPr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5" name="Immagine 394">
            <a:extLst>
              <a:ext uri="{FF2B5EF4-FFF2-40B4-BE49-F238E27FC236}">
                <a16:creationId xmlns:a16="http://schemas.microsoft.com/office/drawing/2014/main" id="{EA4C2845-8386-48C5-8032-C729E85F5170}"/>
              </a:ext>
            </a:extLst>
          </p:cNvPr>
          <p:cNvPicPr>
            <a:picLocks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942535" y="1235362"/>
            <a:ext cx="4230140" cy="3579447"/>
          </a:xfrm>
          <a:prstGeom prst="rect">
            <a:avLst/>
          </a:prstGeom>
          <a:effectLst>
            <a:outerShdw blurRad="190500" dist="25400" dir="5400000" rotWithShape="0">
              <a:srgbClr val="000000">
                <a:alpha val="50000"/>
              </a:srgbClr>
            </a:outerShdw>
          </a:effectLst>
        </p:spPr>
      </p:pic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6A2E6A31-0CCC-4871-92AA-8EC5B5A2A9E8}"/>
              </a:ext>
            </a:extLst>
          </p:cNvPr>
          <p:cNvGrpSpPr/>
          <p:nvPr/>
        </p:nvGrpSpPr>
        <p:grpSpPr>
          <a:xfrm>
            <a:off x="98613" y="939498"/>
            <a:ext cx="4727387" cy="3616891"/>
            <a:chOff x="-1321359" y="570969"/>
            <a:chExt cx="5472170" cy="4186719"/>
          </a:xfrm>
        </p:grpSpPr>
        <p:pic>
          <p:nvPicPr>
            <p:cNvPr id="9" name="Immagine 364">
              <a:extLst>
                <a:ext uri="{FF2B5EF4-FFF2-40B4-BE49-F238E27FC236}">
                  <a16:creationId xmlns:a16="http://schemas.microsoft.com/office/drawing/2014/main" id="{453F09E5-CCB2-4096-BA3C-B55CB97A6752}"/>
                </a:ext>
              </a:extLst>
            </p:cNvPr>
            <p:cNvPicPr>
              <a:picLocks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-1213041" y="1304477"/>
              <a:ext cx="5016104" cy="3453211"/>
            </a:xfrm>
            <a:prstGeom prst="rect">
              <a:avLst/>
            </a:prstGeom>
            <a:effectLst>
              <a:outerShdw blurRad="190500" dist="25400" dir="5400000" rotWithShape="0">
                <a:srgbClr val="000000">
                  <a:alpha val="50000"/>
                </a:srgbClr>
              </a:outerShdw>
            </a:effectLst>
          </p:spPr>
        </p:pic>
        <p:sp>
          <p:nvSpPr>
            <p:cNvPr id="11" name="Shape 367">
              <a:extLst>
                <a:ext uri="{FF2B5EF4-FFF2-40B4-BE49-F238E27FC236}">
                  <a16:creationId xmlns:a16="http://schemas.microsoft.com/office/drawing/2014/main" id="{A13B8F92-7480-4962-A802-E86AD006D1B9}"/>
                </a:ext>
              </a:extLst>
            </p:cNvPr>
            <p:cNvSpPr/>
            <p:nvPr/>
          </p:nvSpPr>
          <p:spPr>
            <a:xfrm>
              <a:off x="-1321359" y="570969"/>
              <a:ext cx="5472170" cy="79579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r>
                <a:rPr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Evaluation of upper limit and sensitivity based on the profile likelihood ratio test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834E166D-0D4B-47EF-86E1-299D6D155DDA}"/>
                </a:ext>
              </a:extLst>
            </p:cNvPr>
            <p:cNvSpPr/>
            <p:nvPr/>
          </p:nvSpPr>
          <p:spPr>
            <a:xfrm>
              <a:off x="2152532" y="1543843"/>
              <a:ext cx="1854498" cy="784427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ja-JP" sz="2000" dirty="0">
                  <a:solidFill>
                    <a:schemeClr val="accent1"/>
                  </a:solidFill>
                </a:rPr>
                <a:t>Signal</a:t>
              </a:r>
            </a:p>
            <a:p>
              <a:r>
                <a:rPr lang="en-US" altLang="ja-JP" sz="2000" dirty="0">
                  <a:solidFill>
                    <a:schemeClr val="accent2"/>
                  </a:solidFill>
                </a:rPr>
                <a:t>Background</a:t>
              </a:r>
              <a:endParaRPr lang="ja-JP" altLang="en-US" sz="20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D3EBB66-1977-4A85-A441-F0B26434ABE3}"/>
              </a:ext>
            </a:extLst>
          </p:cNvPr>
          <p:cNvSpPr/>
          <p:nvPr/>
        </p:nvSpPr>
        <p:spPr>
          <a:xfrm>
            <a:off x="5603359" y="490060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Threshold = 100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Straggling estimated by TRIM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Exposure= 100 kg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N</a:t>
            </a:r>
            <a:r>
              <a:rPr lang="en-US" altLang="ja-JP" baseline="-25000" dirty="0"/>
              <a:t>background</a:t>
            </a:r>
            <a:r>
              <a:rPr lang="en-US" altLang="ja-JP" dirty="0"/>
              <a:t> = 100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E6DD3D9-547C-4AA6-92CE-A21453FE0F92}"/>
              </a:ext>
            </a:extLst>
          </p:cNvPr>
          <p:cNvSpPr/>
          <p:nvPr/>
        </p:nvSpPr>
        <p:spPr>
          <a:xfrm>
            <a:off x="5842857" y="6279547"/>
            <a:ext cx="2008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u="sng" dirty="0">
                <a:hlinkClick r:id="rId12"/>
              </a:rPr>
              <a:t>arXiv:1705.00613</a:t>
            </a:r>
            <a:r>
              <a:rPr lang="en-US" altLang="ja-JP" b="1" dirty="0"/>
              <a:t> </a:t>
            </a:r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753488-2453-4954-AC70-B99E3DD54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4D64DA-D84F-4E10-BF06-217B52CD0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8BB3F-1D4A-4992-B3B6-74E33F89C562}" type="slidenum">
              <a:rPr lang="ja-JP" altLang="en-US" smtClean="0"/>
              <a:pPr>
                <a:defRPr/>
              </a:pPr>
              <a:t>21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544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CDC62E-35DA-4545-9C9E-0D2F0DE15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Towards Neutrino Floor</a:t>
            </a:r>
            <a:endParaRPr kumimoji="1" lang="ja-JP" altLang="en-US" dirty="0"/>
          </a:p>
        </p:txBody>
      </p:sp>
      <p:pic>
        <p:nvPicPr>
          <p:cNvPr id="4" name="Immagine 415">
            <a:extLst>
              <a:ext uri="{FF2B5EF4-FFF2-40B4-BE49-F238E27FC236}">
                <a16:creationId xmlns:a16="http://schemas.microsoft.com/office/drawing/2014/main" id="{5EAA88E8-9EA5-4E7A-8CB4-5C1EC6C95D21}"/>
              </a:ext>
            </a:extLst>
          </p:cNvPr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89832" y="1262899"/>
            <a:ext cx="4463668" cy="4010927"/>
          </a:xfrm>
          <a:prstGeom prst="rect">
            <a:avLst/>
          </a:prstGeom>
          <a:effectLst>
            <a:outerShdw blurRad="190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5" name="Shape 417">
            <a:extLst>
              <a:ext uri="{FF2B5EF4-FFF2-40B4-BE49-F238E27FC236}">
                <a16:creationId xmlns:a16="http://schemas.microsoft.com/office/drawing/2014/main" id="{14AB7CEC-F23A-486C-AA96-B9B0A1377971}"/>
              </a:ext>
            </a:extLst>
          </p:cNvPr>
          <p:cNvSpPr/>
          <p:nvPr/>
        </p:nvSpPr>
        <p:spPr>
          <a:xfrm>
            <a:off x="-308697" y="1219495"/>
            <a:ext cx="4725001" cy="1261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3429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10287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5pPr>
            <a:lvl6pPr marL="0" marR="0" indent="17145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6pPr>
            <a:lvl7pPr marL="0" marR="0" indent="2057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7pPr>
            <a:lvl8pPr marL="0" marR="0" indent="24003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8pPr>
            <a:lvl9pPr marL="0" marR="0" indent="2743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546100" indent="-203200" algn="l" defTabSz="914400">
              <a:spcBef>
                <a:spcPts val="400"/>
              </a:spcBef>
              <a:buClr>
                <a:srgbClr val="008500"/>
              </a:buClr>
              <a:buSzPct val="140000"/>
              <a:buFont typeface="Arial"/>
              <a:buChar char="•"/>
              <a:defRPr sz="2400" spc="-24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</a:defRPr>
            </a:pPr>
            <a:r>
              <a:rPr sz="1800" dirty="0"/>
              <a:t>Discrimination based on measurement of recoil direction</a:t>
            </a:r>
          </a:p>
          <a:p>
            <a:pPr marL="546100" indent="-203200" algn="l" defTabSz="914400">
              <a:spcBef>
                <a:spcPts val="400"/>
              </a:spcBef>
              <a:buClr>
                <a:srgbClr val="008500"/>
              </a:buClr>
              <a:buSzPct val="140000"/>
              <a:buFont typeface="Arial"/>
              <a:buChar char="•"/>
              <a:defRPr sz="2400" spc="-24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</a:defRPr>
            </a:pPr>
            <a:r>
              <a:rPr sz="1800" dirty="0"/>
              <a:t>Unique possibility to search for WIMP signal beyond “neutrino floor”</a:t>
            </a:r>
          </a:p>
        </p:txBody>
      </p:sp>
      <p:pic>
        <p:nvPicPr>
          <p:cNvPr id="7" name="Immagine 418">
            <a:extLst>
              <a:ext uri="{FF2B5EF4-FFF2-40B4-BE49-F238E27FC236}">
                <a16:creationId xmlns:a16="http://schemas.microsoft.com/office/drawing/2014/main" id="{1FF34B44-B655-4094-98E0-0FE17B9A3C6D}"/>
              </a:ext>
            </a:extLst>
          </p:cNvPr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68192" y="3053998"/>
            <a:ext cx="1065304" cy="258950"/>
          </a:xfrm>
          <a:prstGeom prst="rect">
            <a:avLst/>
          </a:prstGeom>
        </p:spPr>
      </p:pic>
      <p:grpSp>
        <p:nvGrpSpPr>
          <p:cNvPr id="8" name="Group 423">
            <a:extLst>
              <a:ext uri="{FF2B5EF4-FFF2-40B4-BE49-F238E27FC236}">
                <a16:creationId xmlns:a16="http://schemas.microsoft.com/office/drawing/2014/main" id="{CBEF8F95-70B5-4840-A5B2-BAEA90FE09A7}"/>
              </a:ext>
            </a:extLst>
          </p:cNvPr>
          <p:cNvGrpSpPr/>
          <p:nvPr/>
        </p:nvGrpSpPr>
        <p:grpSpPr>
          <a:xfrm>
            <a:off x="302351" y="2441717"/>
            <a:ext cx="3783315" cy="1664042"/>
            <a:chOff x="0" y="-1"/>
            <a:chExt cx="5094001" cy="2240529"/>
          </a:xfrm>
        </p:grpSpPr>
        <p:sp>
          <p:nvSpPr>
            <p:cNvPr id="12" name="Shape 422">
              <a:extLst>
                <a:ext uri="{FF2B5EF4-FFF2-40B4-BE49-F238E27FC236}">
                  <a16:creationId xmlns:a16="http://schemas.microsoft.com/office/drawing/2014/main" id="{5C1A3AC9-4AF1-444C-8395-6D78F9846AFE}"/>
                </a:ext>
              </a:extLst>
            </p:cNvPr>
            <p:cNvSpPr/>
            <p:nvPr/>
          </p:nvSpPr>
          <p:spPr>
            <a:xfrm>
              <a:off x="62861" y="84259"/>
              <a:ext cx="4968279" cy="2072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pPr algn="l" defTabSz="914400">
                <a:lnSpc>
                  <a:spcPct val="90000"/>
                </a:lnSpc>
                <a:spcBef>
                  <a:spcPts val="400"/>
                </a:spcBef>
                <a:buClr>
                  <a:srgbClr val="008500"/>
                </a:buClr>
                <a:buFont typeface="Arial"/>
                <a:defRPr sz="2400" spc="-24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Palatino"/>
                </a:defRPr>
              </a:pPr>
              <a:r>
                <a:rPr sz="2000" dirty="0"/>
                <a:t>Neutrino coherent scattering indistinguishable from WIMP interactions </a:t>
              </a:r>
            </a:p>
            <a:p>
              <a:pPr defTabSz="914400">
                <a:lnSpc>
                  <a:spcPct val="90000"/>
                </a:lnSpc>
                <a:spcBef>
                  <a:spcPts val="400"/>
                </a:spcBef>
                <a:buClr>
                  <a:srgbClr val="008500"/>
                </a:buClr>
                <a:buFont typeface="Arial"/>
                <a:defRPr sz="2400" spc="-24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Palatino"/>
                </a:defRPr>
              </a:pPr>
              <a:r>
                <a:rPr sz="2000" i="1" dirty="0"/>
                <a:t>Phys.Rev.D89 (2014) no.2, 023524 </a:t>
              </a:r>
              <a:r>
                <a:rPr sz="2000" dirty="0"/>
                <a:t>(Xe/Ge target)</a:t>
              </a:r>
            </a:p>
          </p:txBody>
        </p:sp>
        <p:pic>
          <p:nvPicPr>
            <p:cNvPr id="13" name="Immagine 420">
              <a:extLst>
                <a:ext uri="{FF2B5EF4-FFF2-40B4-BE49-F238E27FC236}">
                  <a16:creationId xmlns:a16="http://schemas.microsoft.com/office/drawing/2014/main" id="{B7E00108-36FF-4406-A8C1-8FE628FD45E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-1"/>
              <a:ext cx="5094001" cy="2240529"/>
            </a:xfrm>
            <a:prstGeom prst="rect">
              <a:avLst/>
            </a:prstGeom>
            <a:effectLst/>
          </p:spPr>
        </p:pic>
      </p:grpSp>
      <p:grpSp>
        <p:nvGrpSpPr>
          <p:cNvPr id="9" name="Group 426">
            <a:extLst>
              <a:ext uri="{FF2B5EF4-FFF2-40B4-BE49-F238E27FC236}">
                <a16:creationId xmlns:a16="http://schemas.microsoft.com/office/drawing/2014/main" id="{A39D901D-60A5-4B90-8265-B0220ADCEAFC}"/>
              </a:ext>
            </a:extLst>
          </p:cNvPr>
          <p:cNvGrpSpPr/>
          <p:nvPr/>
        </p:nvGrpSpPr>
        <p:grpSpPr>
          <a:xfrm>
            <a:off x="4374776" y="5319662"/>
            <a:ext cx="4769224" cy="1145024"/>
            <a:chOff x="0" y="-1"/>
            <a:chExt cx="7219186" cy="1535425"/>
          </a:xfrm>
        </p:grpSpPr>
        <p:sp>
          <p:nvSpPr>
            <p:cNvPr id="10" name="Shape 425">
              <a:extLst>
                <a:ext uri="{FF2B5EF4-FFF2-40B4-BE49-F238E27FC236}">
                  <a16:creationId xmlns:a16="http://schemas.microsoft.com/office/drawing/2014/main" id="{510A5647-5368-4527-AA4D-129076733AA2}"/>
                </a:ext>
              </a:extLst>
            </p:cNvPr>
            <p:cNvSpPr/>
            <p:nvPr/>
          </p:nvSpPr>
          <p:spPr>
            <a:xfrm>
              <a:off x="62861" y="139202"/>
              <a:ext cx="7093464" cy="12570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pPr algn="l" defTabSz="457200">
                <a:defRPr sz="24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sz="1800" dirty="0"/>
                <a:t>The neutrino bound is reached with:</a:t>
              </a:r>
            </a:p>
            <a:p>
              <a:pPr algn="l" defTabSz="457200">
                <a:defRPr sz="24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sz="1800" dirty="0">
                  <a:solidFill>
                    <a:srgbClr val="009400"/>
                  </a:solidFill>
                </a:rPr>
                <a:t>➡</a:t>
              </a:r>
              <a:r>
                <a:rPr sz="1800" dirty="0"/>
                <a:t>10 ton x year exposure if 30 nm threshold</a:t>
              </a:r>
            </a:p>
            <a:p>
              <a:pPr algn="l" defTabSz="457200">
                <a:defRPr sz="24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sz="1800" dirty="0">
                  <a:solidFill>
                    <a:srgbClr val="009400"/>
                  </a:solidFill>
                </a:rPr>
                <a:t>➡</a:t>
              </a:r>
              <a:r>
                <a:rPr sz="1800" dirty="0"/>
                <a:t>100 ton x year exposure if 50 nm threshold</a:t>
              </a:r>
            </a:p>
          </p:txBody>
        </p:sp>
        <p:pic>
          <p:nvPicPr>
            <p:cNvPr id="11" name="Immagine 423">
              <a:extLst>
                <a:ext uri="{FF2B5EF4-FFF2-40B4-BE49-F238E27FC236}">
                  <a16:creationId xmlns:a16="http://schemas.microsoft.com/office/drawing/2014/main" id="{F8142298-9BA4-412D-9599-94854DA664B8}"/>
                </a:ext>
              </a:extLst>
            </p:cNvPr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-1"/>
              <a:ext cx="7219186" cy="1535425"/>
            </a:xfrm>
            <a:prstGeom prst="rect">
              <a:avLst/>
            </a:prstGeom>
            <a:effectLst/>
          </p:spPr>
        </p:pic>
      </p:grp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8A4D5B9-1BF2-47F5-883D-E33FF41759C7}"/>
              </a:ext>
            </a:extLst>
          </p:cNvPr>
          <p:cNvSpPr/>
          <p:nvPr/>
        </p:nvSpPr>
        <p:spPr>
          <a:xfrm>
            <a:off x="135756" y="4272677"/>
            <a:ext cx="415199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chemeClr val="accent2"/>
                </a:solidFill>
              </a:rPr>
              <a:t>REQUIREMENTS</a:t>
            </a:r>
          </a:p>
          <a:p>
            <a:r>
              <a:rPr lang="en-US" altLang="ja-JP" b="1" dirty="0"/>
              <a:t>Reduction of track length 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Ultra-NIT (25nm crystal) has 40 nm  theoretical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high resolution analysis with LSP</a:t>
            </a:r>
          </a:p>
          <a:p>
            <a:r>
              <a:rPr lang="en-US" altLang="ja-JP" b="1" dirty="0"/>
              <a:t>Larger mass scale detector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further high speed scanning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extreme low BG detector</a:t>
            </a:r>
          </a:p>
          <a:p>
            <a:endParaRPr lang="en-US" altLang="ja-JP" dirty="0"/>
          </a:p>
        </p:txBody>
      </p:sp>
      <p:sp>
        <p:nvSpPr>
          <p:cNvPr id="15" name="フッター プレースホルダー 14">
            <a:extLst>
              <a:ext uri="{FF2B5EF4-FFF2-40B4-BE49-F238E27FC236}">
                <a16:creationId xmlns:a16="http://schemas.microsoft.com/office/drawing/2014/main" id="{F9BEC070-2C8E-4108-B9F9-2E0051D96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C56D8ED9-C031-49F2-9956-932C021C8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8BB3F-1D4A-4992-B3B6-74E33F89C562}" type="slidenum">
              <a:rPr lang="ja-JP" altLang="en-US" smtClean="0"/>
              <a:pPr>
                <a:defRPr/>
              </a:pPr>
              <a:t>22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96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656AD0E-E3E9-49DA-B5E6-091740EC8F4B}"/>
              </a:ext>
            </a:extLst>
          </p:cNvPr>
          <p:cNvGrpSpPr/>
          <p:nvPr/>
        </p:nvGrpSpPr>
        <p:grpSpPr>
          <a:xfrm>
            <a:off x="2397" y="3914449"/>
            <a:ext cx="4951318" cy="2943551"/>
            <a:chOff x="5775948" y="3192906"/>
            <a:chExt cx="5579805" cy="3317185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DB2A399-FDAB-4E37-BFBC-3F2FA788069F}"/>
                </a:ext>
              </a:extLst>
            </p:cNvPr>
            <p:cNvGrpSpPr/>
            <p:nvPr/>
          </p:nvGrpSpPr>
          <p:grpSpPr>
            <a:xfrm>
              <a:off x="5775948" y="3192906"/>
              <a:ext cx="5579805" cy="3317185"/>
              <a:chOff x="0" y="-3788"/>
              <a:chExt cx="6686597" cy="4163352"/>
            </a:xfrm>
          </p:grpSpPr>
          <p:pic>
            <p:nvPicPr>
              <p:cNvPr id="15" name="図 14">
                <a:extLst>
                  <a:ext uri="{FF2B5EF4-FFF2-40B4-BE49-F238E27FC236}">
                    <a16:creationId xmlns:a16="http://schemas.microsoft.com/office/drawing/2014/main" id="{4C10BB47-E0FE-46B4-80D8-BB6FE869E6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06" t="7038" r="1028" b="11452"/>
              <a:stretch/>
            </p:blipFill>
            <p:spPr>
              <a:xfrm>
                <a:off x="0" y="-3788"/>
                <a:ext cx="6686597" cy="4163352"/>
              </a:xfrm>
              <a:prstGeom prst="rect">
                <a:avLst/>
              </a:prstGeom>
            </p:spPr>
          </p:pic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A1B17509-30FD-48B1-A4D9-CA273EF6A641}"/>
                  </a:ext>
                </a:extLst>
              </p:cNvPr>
              <p:cNvSpPr txBox="1"/>
              <p:nvPr/>
            </p:nvSpPr>
            <p:spPr>
              <a:xfrm>
                <a:off x="1704109" y="561049"/>
                <a:ext cx="4491759" cy="979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b="1" u="sng" dirty="0"/>
                  <a:t>Temperature monitor for BG run </a:t>
                </a:r>
                <a:endParaRPr kumimoji="1" lang="ja-JP" altLang="en-US" sz="1600" b="1" u="sng" dirty="0"/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DFCB691D-67B3-44BF-AEE7-7A8672A60361}"/>
                  </a:ext>
                </a:extLst>
              </p:cNvPr>
              <p:cNvSpPr txBox="1"/>
              <p:nvPr/>
            </p:nvSpPr>
            <p:spPr>
              <a:xfrm>
                <a:off x="1722297" y="1087820"/>
                <a:ext cx="4850353" cy="827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srgbClr val="FF0000"/>
                    </a:solidFill>
                  </a:rPr>
                  <a:t>-10 - -20 </a:t>
                </a:r>
                <a:r>
                  <a:rPr lang="ja-JP" altLang="en-US" sz="1600" b="1" dirty="0">
                    <a:solidFill>
                      <a:srgbClr val="FF0000"/>
                    </a:solidFill>
                  </a:rPr>
                  <a:t>℃ </a:t>
                </a:r>
                <a:r>
                  <a:rPr lang="en-US" altLang="ja-JP" sz="1600" b="1" dirty="0">
                    <a:solidFill>
                      <a:srgbClr val="FF0000"/>
                    </a:solidFill>
                  </a:rPr>
                  <a:t>operating </a:t>
                </a:r>
              </a:p>
              <a:p>
                <a:r>
                  <a:rPr kumimoji="1" lang="en-US" altLang="ja-JP" sz="1600" b="1" dirty="0">
                    <a:solidFill>
                      <a:srgbClr val="FF0000"/>
                    </a:solidFill>
                  </a:rPr>
                  <a:t>(system will be upgraded for next run)</a:t>
                </a:r>
                <a:endParaRPr kumimoji="1" lang="ja-JP" altLang="en-US" sz="16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8" name="直線矢印コネクタ 17">
                <a:extLst>
                  <a:ext uri="{FF2B5EF4-FFF2-40B4-BE49-F238E27FC236}">
                    <a16:creationId xmlns:a16="http://schemas.microsoft.com/office/drawing/2014/main" id="{12038025-587E-4037-A02C-DED47349E726}"/>
                  </a:ext>
                </a:extLst>
              </p:cNvPr>
              <p:cNvCxnSpPr/>
              <p:nvPr/>
            </p:nvCxnSpPr>
            <p:spPr>
              <a:xfrm flipV="1">
                <a:off x="1147156" y="3192087"/>
                <a:ext cx="4840894" cy="16626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7F9A6718-DF45-4DAA-AED4-F809F97A8DBD}"/>
                  </a:ext>
                </a:extLst>
              </p:cNvPr>
              <p:cNvSpPr txBox="1"/>
              <p:nvPr/>
            </p:nvSpPr>
            <p:spPr>
              <a:xfrm>
                <a:off x="3125584" y="3142214"/>
                <a:ext cx="1662546" cy="567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>
                    <a:solidFill>
                      <a:srgbClr val="0000FF"/>
                    </a:solidFill>
                  </a:rPr>
                  <a:t>38 days</a:t>
                </a:r>
                <a:endParaRPr kumimoji="1" lang="ja-JP" altLang="en-US" sz="16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945DDB6E-C557-49EF-982E-4DB7556A0291}"/>
                </a:ext>
              </a:extLst>
            </p:cNvPr>
            <p:cNvSpPr txBox="1"/>
            <p:nvPr/>
          </p:nvSpPr>
          <p:spPr>
            <a:xfrm>
              <a:off x="7373684" y="4686709"/>
              <a:ext cx="3934526" cy="944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u="sng" dirty="0"/>
                <a:t>0.3 kg</a:t>
              </a:r>
              <a:r>
                <a:rPr kumimoji="1" lang="ja-JP" altLang="en-US" sz="2000" u="sng" dirty="0"/>
                <a:t>・</a:t>
              </a:r>
              <a:r>
                <a:rPr kumimoji="1" lang="en-US" altLang="ja-JP" sz="2000" u="sng" dirty="0"/>
                <a:t>day technical run </a:t>
              </a:r>
              <a:endParaRPr kumimoji="1" lang="ja-JP" altLang="en-US" sz="2000" u="sng" dirty="0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5DA5B847-36CF-4E64-8A8A-58716B133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170" y="274638"/>
            <a:ext cx="6303660" cy="1143000"/>
          </a:xfrm>
        </p:spPr>
        <p:txBody>
          <a:bodyPr/>
          <a:lstStyle/>
          <a:p>
            <a:pPr algn="l"/>
            <a:r>
              <a:rPr kumimoji="1" lang="en-US" altLang="ja-JP" dirty="0"/>
              <a:t>pilot-run</a:t>
            </a:r>
            <a:endParaRPr kumimoji="1" lang="ja-JP" altLang="en-US" dirty="0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1D4AC2F-ED9F-4671-82D9-5A00373FDEBB}"/>
              </a:ext>
            </a:extLst>
          </p:cNvPr>
          <p:cNvGrpSpPr/>
          <p:nvPr/>
        </p:nvGrpSpPr>
        <p:grpSpPr>
          <a:xfrm>
            <a:off x="248141" y="1433193"/>
            <a:ext cx="5799884" cy="2919678"/>
            <a:chOff x="650326" y="1484302"/>
            <a:chExt cx="7389387" cy="3719838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F4629415-FBC5-423A-9CA8-B778A00B865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7448" t="10411" r="1660" b="4802"/>
            <a:stretch/>
          </p:blipFill>
          <p:spPr bwMode="auto">
            <a:xfrm>
              <a:off x="650326" y="1484302"/>
              <a:ext cx="5313305" cy="3719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円/楕円 88">
              <a:extLst>
                <a:ext uri="{FF2B5EF4-FFF2-40B4-BE49-F238E27FC236}">
                  <a16:creationId xmlns:a16="http://schemas.microsoft.com/office/drawing/2014/main" id="{D67F5996-5273-4126-8EAB-CE8E98AFDB2E}"/>
                </a:ext>
              </a:extLst>
            </p:cNvPr>
            <p:cNvSpPr/>
            <p:nvPr/>
          </p:nvSpPr>
          <p:spPr>
            <a:xfrm rot="1294373">
              <a:off x="3720998" y="2681649"/>
              <a:ext cx="594125" cy="34228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122E0D28-8E3F-4BB8-B693-38F988AB9CA3}"/>
                </a:ext>
              </a:extLst>
            </p:cNvPr>
            <p:cNvCxnSpPr>
              <a:cxnSpLocks/>
              <a:stCxn id="8" idx="7"/>
            </p:cNvCxnSpPr>
            <p:nvPr/>
          </p:nvCxnSpPr>
          <p:spPr>
            <a:xfrm flipV="1">
              <a:off x="4257896" y="1586343"/>
              <a:ext cx="3781817" cy="123114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EBB9D26-159D-47B8-81FE-A81AC1AFDD24}"/>
              </a:ext>
            </a:extLst>
          </p:cNvPr>
          <p:cNvSpPr txBox="1"/>
          <p:nvPr/>
        </p:nvSpPr>
        <p:spPr>
          <a:xfrm>
            <a:off x="120115" y="1173206"/>
            <a:ext cx="5682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u="sng" dirty="0"/>
              <a:t>Gran Sasso underground laboratory, Italy </a:t>
            </a:r>
            <a:endParaRPr kumimoji="1" lang="ja-JP" altLang="en-US" sz="2000" b="1" u="sng" dirty="0"/>
          </a:p>
        </p:txBody>
      </p:sp>
      <p:pic>
        <p:nvPicPr>
          <p:cNvPr id="13" name="Immagine 6" descr="IMG_20170224_153532.jpg">
            <a:extLst>
              <a:ext uri="{FF2B5EF4-FFF2-40B4-BE49-F238E27FC236}">
                <a16:creationId xmlns:a16="http://schemas.microsoft.com/office/drawing/2014/main" id="{7C403EA3-2FD2-4BFD-BFF4-6DA2192B4F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7744" t="8060" r="17230"/>
          <a:stretch/>
        </p:blipFill>
        <p:spPr>
          <a:xfrm>
            <a:off x="6156075" y="214449"/>
            <a:ext cx="2861467" cy="210471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24" name="Immagine 433">
            <a:extLst>
              <a:ext uri="{FF2B5EF4-FFF2-40B4-BE49-F238E27FC236}">
                <a16:creationId xmlns:a16="http://schemas.microsoft.com/office/drawing/2014/main" id="{370D0FCB-E7D2-4252-97C3-9BC30DF02146}"/>
              </a:ext>
            </a:extLst>
          </p:cNvPr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600144" y="1995182"/>
            <a:ext cx="2834021" cy="2235255"/>
          </a:xfrm>
          <a:prstGeom prst="rect">
            <a:avLst/>
          </a:prstGeom>
          <a:ln>
            <a:noFill/>
          </a:ln>
          <a:effectLst>
            <a:outerShdw blurRad="1905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3DA2C5A-CE51-4B12-A6DD-6D07BB41D85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041" t="7142"/>
          <a:stretch/>
        </p:blipFill>
        <p:spPr>
          <a:xfrm>
            <a:off x="4767755" y="4464854"/>
            <a:ext cx="3029023" cy="23191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C2E2F381-936F-436C-942E-2D5299B7B47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t="14624" r="11424" b="7079"/>
          <a:stretch/>
        </p:blipFill>
        <p:spPr>
          <a:xfrm>
            <a:off x="7348089" y="2834914"/>
            <a:ext cx="1750977" cy="22878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8512E9-94C6-437B-AC68-D27D5E7B3C0C}"/>
              </a:ext>
            </a:extLst>
          </p:cNvPr>
          <p:cNvSpPr/>
          <p:nvPr/>
        </p:nvSpPr>
        <p:spPr>
          <a:xfrm>
            <a:off x="4373413" y="2102860"/>
            <a:ext cx="1188146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1400" dirty="0"/>
              <a:t>polyethylene</a:t>
            </a:r>
            <a:endParaRPr lang="ja-JP" altLang="en-US" sz="1400" dirty="0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583CA79-F585-4DD0-A162-AB6AA988AEA4}"/>
              </a:ext>
            </a:extLst>
          </p:cNvPr>
          <p:cNvSpPr/>
          <p:nvPr/>
        </p:nvSpPr>
        <p:spPr>
          <a:xfrm>
            <a:off x="6112958" y="3653079"/>
            <a:ext cx="1018227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1400" dirty="0"/>
              <a:t>lead shield</a:t>
            </a:r>
            <a:endParaRPr lang="ja-JP" altLang="en-US" sz="1400" dirty="0"/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B68E5759-8972-4836-A266-D2A077BEC18B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5561559" y="2256749"/>
            <a:ext cx="240722" cy="70434"/>
          </a:xfrm>
          <a:prstGeom prst="straightConnector1">
            <a:avLst/>
          </a:prstGeom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91529810-42C2-4477-8E71-D4FB4B222CF4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4967486" y="2410637"/>
            <a:ext cx="607259" cy="1039690"/>
          </a:xfrm>
          <a:prstGeom prst="straightConnector1">
            <a:avLst/>
          </a:prstGeom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B56B861D-D403-4517-B425-07ADD4C76931}"/>
              </a:ext>
            </a:extLst>
          </p:cNvPr>
          <p:cNvCxnSpPr>
            <a:cxnSpLocks/>
          </p:cNvCxnSpPr>
          <p:nvPr/>
        </p:nvCxnSpPr>
        <p:spPr>
          <a:xfrm flipH="1" flipV="1">
            <a:off x="6129730" y="3223219"/>
            <a:ext cx="62135" cy="4298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D9CBF437-659B-4482-9DB9-9C675F0ADA02}"/>
              </a:ext>
            </a:extLst>
          </p:cNvPr>
          <p:cNvCxnSpPr>
            <a:cxnSpLocks/>
          </p:cNvCxnSpPr>
          <p:nvPr/>
        </p:nvCxnSpPr>
        <p:spPr>
          <a:xfrm>
            <a:off x="6112958" y="2841970"/>
            <a:ext cx="1536092" cy="8085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8762B406-9D0A-42E5-BCCE-AB0CF1529AED}"/>
              </a:ext>
            </a:extLst>
          </p:cNvPr>
          <p:cNvSpPr/>
          <p:nvPr/>
        </p:nvSpPr>
        <p:spPr>
          <a:xfrm>
            <a:off x="7470807" y="2657883"/>
            <a:ext cx="1505540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1600" dirty="0"/>
              <a:t>cooling system</a:t>
            </a:r>
            <a:endParaRPr lang="ja-JP" altLang="en-US" sz="1600" dirty="0"/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FA92F0DD-B7AE-49DA-9707-464E4DCD956C}"/>
              </a:ext>
            </a:extLst>
          </p:cNvPr>
          <p:cNvCxnSpPr>
            <a:cxnSpLocks/>
          </p:cNvCxnSpPr>
          <p:nvPr/>
        </p:nvCxnSpPr>
        <p:spPr>
          <a:xfrm flipH="1">
            <a:off x="7131185" y="4164741"/>
            <a:ext cx="882497" cy="10072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BA4BF51F-F36F-4400-9FC4-0E759B6557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3527727D-F46D-452B-AC7B-4718E413E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23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814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42269C-E452-4FA6-BC00-9763F1F0E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FF6754-F64A-4369-A5BD-2B382536F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660" y="1600200"/>
            <a:ext cx="8712680" cy="4525963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800" dirty="0"/>
              <a:t>Directionality is good parameter to discover WIMP</a:t>
            </a:r>
          </a:p>
          <a:p>
            <a:r>
              <a:rPr kumimoji="1" lang="en-US" altLang="ja-JP" sz="2800" dirty="0"/>
              <a:t>NEWSdm is directional dark matter search experiment using many new techniques</a:t>
            </a:r>
          </a:p>
          <a:p>
            <a:pPr lvl="1"/>
            <a:r>
              <a:rPr lang="en-US" altLang="ja-JP" sz="2400" dirty="0"/>
              <a:t>super-high resolution detector of nuclear emulsion</a:t>
            </a:r>
          </a:p>
          <a:p>
            <a:pPr lvl="1"/>
            <a:r>
              <a:rPr lang="en-US" altLang="ja-JP" sz="2400" dirty="0"/>
              <a:t>multiple readout with high-speed/high-precision</a:t>
            </a:r>
          </a:p>
          <a:p>
            <a:r>
              <a:rPr lang="en-US" altLang="ja-JP" sz="2800" dirty="0"/>
              <a:t>We are now R&amp;D status and performed pilot run at Gran Sasso in 2017 and analyzing it now</a:t>
            </a:r>
          </a:p>
          <a:p>
            <a:endParaRPr lang="en-US" altLang="ja-JP" sz="2800" dirty="0"/>
          </a:p>
          <a:p>
            <a:r>
              <a:rPr lang="en-US" altLang="ja-JP" sz="2800" dirty="0"/>
              <a:t>We plan to start physics run of kg</a:t>
            </a:r>
            <a:r>
              <a:rPr lang="ja-JP" altLang="en-US" sz="2800" dirty="0"/>
              <a:t>⋅</a:t>
            </a:r>
            <a:r>
              <a:rPr lang="en-US" altLang="ja-JP" sz="2800" dirty="0"/>
              <a:t>year scale</a:t>
            </a:r>
            <a:r>
              <a:rPr lang="ja-JP" altLang="en-US" sz="2800" dirty="0"/>
              <a:t> </a:t>
            </a:r>
            <a:r>
              <a:rPr lang="en-US" altLang="ja-JP" sz="2800" dirty="0"/>
              <a:t>exposure in 2019</a:t>
            </a:r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343DA9DD-AC97-48D4-B65A-99635539F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5BFC0345-B1C2-4BAA-BC10-359F74218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24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445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D02DB-8AA7-4E50-9A3D-D8978B330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274638"/>
            <a:ext cx="8737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Recent Direct Dark Matter Searches</a:t>
            </a:r>
            <a:endParaRPr kumimoji="1" lang="ja-JP" altLang="en-US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7D853CF-00A0-4D13-9D72-DD0DD8E8E7E6}"/>
              </a:ext>
            </a:extLst>
          </p:cNvPr>
          <p:cNvSpPr/>
          <p:nvPr/>
        </p:nvSpPr>
        <p:spPr>
          <a:xfrm>
            <a:off x="985254" y="5863660"/>
            <a:ext cx="7247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/>
              <a:t>The direct detection is approaching to neutrino floor</a:t>
            </a:r>
            <a:endParaRPr lang="ja-JP" altLang="en-US" sz="2400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64CA337-35C7-43EC-9595-D48E09852C57}"/>
              </a:ext>
            </a:extLst>
          </p:cNvPr>
          <p:cNvGrpSpPr/>
          <p:nvPr/>
        </p:nvGrpSpPr>
        <p:grpSpPr>
          <a:xfrm>
            <a:off x="3115584" y="1529481"/>
            <a:ext cx="6161460" cy="4190882"/>
            <a:chOff x="3115584" y="1529481"/>
            <a:chExt cx="6161460" cy="4190882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0522298-181D-4D2D-8194-999E4D9CD6BD}"/>
                </a:ext>
              </a:extLst>
            </p:cNvPr>
            <p:cNvGrpSpPr/>
            <p:nvPr/>
          </p:nvGrpSpPr>
          <p:grpSpPr>
            <a:xfrm>
              <a:off x="3115584" y="1539751"/>
              <a:ext cx="6161460" cy="3765114"/>
              <a:chOff x="628650" y="1223777"/>
              <a:chExt cx="7647690" cy="4673312"/>
            </a:xfrm>
          </p:grpSpPr>
          <p:pic>
            <p:nvPicPr>
              <p:cNvPr id="6" name="コンテンツ プレースホルダー 4">
                <a:extLst>
                  <a:ext uri="{FF2B5EF4-FFF2-40B4-BE49-F238E27FC236}">
                    <a16:creationId xmlns:a16="http://schemas.microsoft.com/office/drawing/2014/main" id="{1F0080E0-B70C-448F-85D4-DF65C6A770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8650" y="1223777"/>
                <a:ext cx="7647690" cy="4673312"/>
              </a:xfrm>
              <a:prstGeom prst="rect">
                <a:avLst/>
              </a:prstGeom>
            </p:spPr>
          </p:pic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E66BD773-9364-4F28-BEDA-1510E43176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38302" y="1643600"/>
                <a:ext cx="163131" cy="72249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F7AAE4D7-DBFC-422C-B4E9-FDA02EB5B8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66070" y="1598223"/>
                <a:ext cx="1335363" cy="463779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EE519DA7-4035-483B-AFDC-7FE8D2C1CC04}"/>
                  </a:ext>
                </a:extLst>
              </p:cNvPr>
              <p:cNvSpPr txBox="1"/>
              <p:nvPr/>
            </p:nvSpPr>
            <p:spPr>
              <a:xfrm>
                <a:off x="5038302" y="1387297"/>
                <a:ext cx="854170" cy="343815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200" dirty="0"/>
                  <a:t>DAMA</a:t>
                </a:r>
                <a:endParaRPr lang="ja-JP" altLang="en-US" sz="1200" dirty="0"/>
              </a:p>
            </p:txBody>
          </p:sp>
        </p:grp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E6E8C436-D227-4F0B-9D5B-194189E77445}"/>
                </a:ext>
              </a:extLst>
            </p:cNvPr>
            <p:cNvSpPr/>
            <p:nvPr/>
          </p:nvSpPr>
          <p:spPr>
            <a:xfrm>
              <a:off x="7474838" y="5074032"/>
              <a:ext cx="153760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/>
                <a:t>arXiv:1307.5458 </a:t>
              </a:r>
            </a:p>
            <a:p>
              <a:r>
                <a:rPr lang="en-US" altLang="ja-JP" sz="1200" dirty="0"/>
                <a:t>+ IDM2016 reports</a:t>
              </a:r>
            </a:p>
            <a:p>
              <a:r>
                <a:rPr lang="en-US" altLang="ja-JP" sz="1200" dirty="0"/>
                <a:t>+ ICNFP2017</a:t>
              </a:r>
              <a:endParaRPr lang="ja-JP" altLang="en-US" sz="1200" dirty="0"/>
            </a:p>
          </p:txBody>
        </p:sp>
        <p:pic>
          <p:nvPicPr>
            <p:cNvPr id="10" name="図 9" descr="室内 が含まれている画像&#10;&#10;高い精度で生成された説明">
              <a:extLst>
                <a:ext uri="{FF2B5EF4-FFF2-40B4-BE49-F238E27FC236}">
                  <a16:creationId xmlns:a16="http://schemas.microsoft.com/office/drawing/2014/main" id="{CAE2F990-76C1-4AFF-9821-DA44CAB4AC7F}"/>
                </a:ext>
              </a:extLst>
            </p:cNvPr>
            <p:cNvPicPr>
              <a:picLocks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95" t="53614" r="11229" b="13114"/>
            <a:stretch/>
          </p:blipFill>
          <p:spPr>
            <a:xfrm>
              <a:off x="4076700" y="1606551"/>
              <a:ext cx="1860550" cy="1149350"/>
            </a:xfrm>
            <a:prstGeom prst="rect">
              <a:avLst/>
            </a:prstGeom>
          </p:spPr>
        </p:pic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3F0B2ECA-DC4A-40EA-B90B-5CB68302D4D7}"/>
                </a:ext>
              </a:extLst>
            </p:cNvPr>
            <p:cNvSpPr/>
            <p:nvPr/>
          </p:nvSpPr>
          <p:spPr>
            <a:xfrm rot="2753760">
              <a:off x="4081644" y="1840464"/>
              <a:ext cx="806631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ja-JP" sz="600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CRESST (2017)</a:t>
              </a:r>
              <a:endParaRPr lang="ja-JP" altLang="en-US" sz="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757F80B2-FDB6-4F8D-928E-32D0AE5FB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2781A867-8B15-41FF-BD3B-96DF36261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135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D02DB-8AA7-4E50-9A3D-D8978B330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The Advantage of Directionality</a:t>
            </a:r>
            <a:endParaRPr kumimoji="1"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0522298-181D-4D2D-8194-999E4D9CD6BD}"/>
              </a:ext>
            </a:extLst>
          </p:cNvPr>
          <p:cNvGrpSpPr/>
          <p:nvPr/>
        </p:nvGrpSpPr>
        <p:grpSpPr>
          <a:xfrm>
            <a:off x="3115584" y="1539751"/>
            <a:ext cx="6161460" cy="3765114"/>
            <a:chOff x="628650" y="1223777"/>
            <a:chExt cx="7647690" cy="4673312"/>
          </a:xfrm>
        </p:grpSpPr>
        <p:pic>
          <p:nvPicPr>
            <p:cNvPr id="6" name="コンテンツ プレースホルダー 4">
              <a:extLst>
                <a:ext uri="{FF2B5EF4-FFF2-40B4-BE49-F238E27FC236}">
                  <a16:creationId xmlns:a16="http://schemas.microsoft.com/office/drawing/2014/main" id="{1F0080E0-B70C-448F-85D4-DF65C6A77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650" y="1223777"/>
              <a:ext cx="7647690" cy="4673312"/>
            </a:xfrm>
            <a:prstGeom prst="rect">
              <a:avLst/>
            </a:prstGeom>
          </p:spPr>
        </p:pic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E66BD773-9364-4F28-BEDA-1510E43176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38302" y="1643600"/>
              <a:ext cx="163131" cy="72249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F7AAE4D7-DBFC-422C-B4E9-FDA02EB5B8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66070" y="1598223"/>
              <a:ext cx="1335363" cy="46377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EE519DA7-4035-483B-AFDC-7FE8D2C1CC04}"/>
                </a:ext>
              </a:extLst>
            </p:cNvPr>
            <p:cNvSpPr txBox="1"/>
            <p:nvPr/>
          </p:nvSpPr>
          <p:spPr>
            <a:xfrm>
              <a:off x="5065919" y="1245900"/>
              <a:ext cx="1172231" cy="397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solidFill>
                    <a:srgbClr val="FF0000"/>
                  </a:solidFill>
                </a:rPr>
                <a:t>DAMA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6E8C436-D227-4F0B-9D5B-194189E77445}"/>
              </a:ext>
            </a:extLst>
          </p:cNvPr>
          <p:cNvSpPr/>
          <p:nvPr/>
        </p:nvSpPr>
        <p:spPr>
          <a:xfrm>
            <a:off x="7474838" y="4903410"/>
            <a:ext cx="1516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/>
              <a:t>arXiv:1307.5458 </a:t>
            </a:r>
          </a:p>
          <a:p>
            <a:r>
              <a:rPr lang="en-US" altLang="ja-JP" sz="1200" dirty="0"/>
              <a:t>+ IDM2016 reports</a:t>
            </a:r>
            <a:endParaRPr lang="ja-JP" altLang="en-US" sz="12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8FA72A4-27AC-4273-91EF-22381C7BB1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5041" y="1417638"/>
            <a:ext cx="5788959" cy="3887227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727EDEA-638C-4E18-B65D-15E890351F00}"/>
              </a:ext>
            </a:extLst>
          </p:cNvPr>
          <p:cNvSpPr/>
          <p:nvPr/>
        </p:nvSpPr>
        <p:spPr>
          <a:xfrm>
            <a:off x="5002306" y="2787134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aseline="30000" dirty="0"/>
              <a:t>8</a:t>
            </a:r>
            <a:r>
              <a:rPr lang="en-US" altLang="ja-JP" dirty="0"/>
              <a:t>B</a:t>
            </a:r>
            <a:endParaRPr lang="ja-JP" altLang="en-US" dirty="0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9D93754-8721-4D4B-9874-11B216F006EE}"/>
              </a:ext>
            </a:extLst>
          </p:cNvPr>
          <p:cNvGrpSpPr/>
          <p:nvPr/>
        </p:nvGrpSpPr>
        <p:grpSpPr>
          <a:xfrm>
            <a:off x="66078" y="2386853"/>
            <a:ext cx="3259968" cy="2851073"/>
            <a:chOff x="322730" y="2611313"/>
            <a:chExt cx="3003316" cy="2626613"/>
          </a:xfrm>
        </p:grpSpPr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248D2E8E-D5D7-437B-A15D-D4C5ECB552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809"/>
            <a:stretch/>
          </p:blipFill>
          <p:spPr>
            <a:xfrm>
              <a:off x="376518" y="2611313"/>
              <a:ext cx="2920534" cy="2626613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232FA0E-88D8-4340-AC36-582155AA1123}"/>
                </a:ext>
              </a:extLst>
            </p:cNvPr>
            <p:cNvSpPr/>
            <p:nvPr/>
          </p:nvSpPr>
          <p:spPr>
            <a:xfrm>
              <a:off x="322730" y="2881263"/>
              <a:ext cx="4267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aseline="30000" dirty="0"/>
                <a:t>8</a:t>
              </a:r>
              <a:r>
                <a:rPr lang="en-US" altLang="ja-JP" dirty="0"/>
                <a:t>B</a:t>
              </a:r>
              <a:endParaRPr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A796EF64-0E93-4324-A912-EA0A7334B91B}"/>
                </a:ext>
              </a:extLst>
            </p:cNvPr>
            <p:cNvSpPr/>
            <p:nvPr/>
          </p:nvSpPr>
          <p:spPr>
            <a:xfrm>
              <a:off x="2532239" y="2771309"/>
              <a:ext cx="79380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/>
                <a:t>WIMP</a:t>
              </a:r>
              <a:endParaRPr lang="ja-JP" altLang="en-US" sz="1600" dirty="0"/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0129CD39-F7D1-43CE-B5BD-6B96A00E98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5766" y="3065929"/>
              <a:ext cx="277175" cy="8145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D8D7D2AB-1FDF-495A-811B-901EEB0FDE39}"/>
                </a:ext>
              </a:extLst>
            </p:cNvPr>
            <p:cNvCxnSpPr>
              <a:cxnSpLocks/>
            </p:cNvCxnSpPr>
            <p:nvPr/>
          </p:nvCxnSpPr>
          <p:spPr>
            <a:xfrm>
              <a:off x="662900" y="3156466"/>
              <a:ext cx="278394" cy="2658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BB5ECAC-18F9-4FDC-8F13-3279C6913C4C}"/>
              </a:ext>
            </a:extLst>
          </p:cNvPr>
          <p:cNvSpPr/>
          <p:nvPr/>
        </p:nvSpPr>
        <p:spPr>
          <a:xfrm>
            <a:off x="2209800" y="518753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altLang="ja-JP" sz="14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 Mayet </a:t>
            </a:r>
            <a:r>
              <a:rPr lang="fr-FR" altLang="ja-JP" sz="1400" i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fr-FR" altLang="ja-JP" sz="14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Physics Reports 627 (2016) 1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4C901333-752F-4FF4-A645-1FC6AD1C4284}"/>
              </a:ext>
            </a:extLst>
          </p:cNvPr>
          <p:cNvSpPr/>
          <p:nvPr/>
        </p:nvSpPr>
        <p:spPr>
          <a:xfrm>
            <a:off x="0" y="4215896"/>
            <a:ext cx="209865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/>
              <a:t>Lab Coord Sys </a:t>
            </a:r>
            <a:r>
              <a:rPr lang="ja-JP" altLang="en-US" sz="1050" dirty="0"/>
              <a:t>at September 6th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59AB925-792E-4ADA-95DE-B4B709628ABC}"/>
              </a:ext>
            </a:extLst>
          </p:cNvPr>
          <p:cNvSpPr/>
          <p:nvPr/>
        </p:nvSpPr>
        <p:spPr>
          <a:xfrm>
            <a:off x="811835" y="5883929"/>
            <a:ext cx="779790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400" dirty="0"/>
              <a:t>Directional detection will overcome the neutrino floor</a:t>
            </a:r>
            <a:endParaRPr lang="ja-JP" altLang="en-US" sz="2400" dirty="0"/>
          </a:p>
        </p:txBody>
      </p:sp>
      <p:sp>
        <p:nvSpPr>
          <p:cNvPr id="18" name="フッター プレースホルダー 17">
            <a:extLst>
              <a:ext uri="{FF2B5EF4-FFF2-40B4-BE49-F238E27FC236}">
                <a16:creationId xmlns:a16="http://schemas.microsoft.com/office/drawing/2014/main" id="{98779A6D-5E1E-4BE8-A3DC-8772CF8581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9" name="スライド番号プレースホルダー 18">
            <a:extLst>
              <a:ext uri="{FF2B5EF4-FFF2-40B4-BE49-F238E27FC236}">
                <a16:creationId xmlns:a16="http://schemas.microsoft.com/office/drawing/2014/main" id="{6669F232-12FD-447B-A13D-B587325F3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50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C6F6E5-A6AF-4D40-BE11-957F977A9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The Advantage of Directionality</a:t>
            </a:r>
            <a:endParaRPr kumimoji="1" lang="ja-JP" altLang="en-US" dirty="0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074567A9-04D3-4214-9751-12A2A9000E83}"/>
              </a:ext>
            </a:extLst>
          </p:cNvPr>
          <p:cNvGrpSpPr/>
          <p:nvPr/>
        </p:nvGrpSpPr>
        <p:grpSpPr>
          <a:xfrm>
            <a:off x="29201" y="1435683"/>
            <a:ext cx="4726114" cy="3336962"/>
            <a:chOff x="-45853" y="972622"/>
            <a:chExt cx="4282634" cy="3023835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F4E271A4-C6F1-44E0-820C-F62E9BF182A5}"/>
                </a:ext>
              </a:extLst>
            </p:cNvPr>
            <p:cNvSpPr/>
            <p:nvPr/>
          </p:nvSpPr>
          <p:spPr>
            <a:xfrm>
              <a:off x="451057" y="3689672"/>
              <a:ext cx="3785724" cy="3067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/>
                <a:t>this effect is emphasized with heavier target!</a:t>
              </a:r>
              <a:endParaRPr lang="ja-JP" altLang="en-US" sz="1600" dirty="0"/>
            </a:p>
          </p:txBody>
        </p:sp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C6395C5A-6533-4E00-A8D6-AD4F673E1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5853" y="972622"/>
              <a:ext cx="4208114" cy="2717050"/>
            </a:xfrm>
            <a:prstGeom prst="rect">
              <a:avLst/>
            </a:prstGeom>
          </p:spPr>
        </p:pic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5AB8AA6D-4D1E-41A1-9D31-FD50DD5BE6F3}"/>
                </a:ext>
              </a:extLst>
            </p:cNvPr>
            <p:cNvSpPr/>
            <p:nvPr/>
          </p:nvSpPr>
          <p:spPr>
            <a:xfrm>
              <a:off x="1451211" y="1295215"/>
              <a:ext cx="2619628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/>
                <a:t>FFeDM: form factor elastic dark matter</a:t>
              </a:r>
            </a:p>
            <a:p>
              <a:r>
                <a:rPr lang="en-US" altLang="ja-JP" sz="1200" dirty="0"/>
                <a:t>iDM: </a:t>
              </a:r>
              <a:r>
                <a:rPr lang="ja-JP" altLang="en-US" sz="1200" dirty="0"/>
                <a:t>inelastic dark matter</a:t>
              </a:r>
              <a:endParaRPr lang="en-US" altLang="ja-JP" sz="1200" dirty="0"/>
            </a:p>
          </p:txBody>
        </p:sp>
      </p:grpSp>
      <p:pic>
        <p:nvPicPr>
          <p:cNvPr id="23" name="図 22">
            <a:extLst>
              <a:ext uri="{FF2B5EF4-FFF2-40B4-BE49-F238E27FC236}">
                <a16:creationId xmlns:a16="http://schemas.microsoft.com/office/drawing/2014/main" id="{686480CF-AD94-4C0C-A4C8-177AA9A0E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7470" y="1416338"/>
            <a:ext cx="3349062" cy="3216163"/>
          </a:xfrm>
          <a:prstGeom prst="rect">
            <a:avLst/>
          </a:prstGeom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94767A1C-0E37-4026-B34B-6F97C5A70624}"/>
              </a:ext>
            </a:extLst>
          </p:cNvPr>
          <p:cNvSpPr/>
          <p:nvPr/>
        </p:nvSpPr>
        <p:spPr>
          <a:xfrm>
            <a:off x="6023258" y="1407840"/>
            <a:ext cx="30941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/>
              <a:t>PHYSICAL REVIEW D </a:t>
            </a:r>
            <a:r>
              <a:rPr lang="ja-JP" altLang="en-US" sz="1200" b="1" dirty="0"/>
              <a:t>90</a:t>
            </a:r>
            <a:r>
              <a:rPr lang="ja-JP" altLang="en-US" sz="1200" dirty="0"/>
              <a:t>, 123511 (2014)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5ADC693-54E0-47B5-90D9-27169D10545A}"/>
              </a:ext>
            </a:extLst>
          </p:cNvPr>
          <p:cNvSpPr/>
          <p:nvPr/>
        </p:nvSpPr>
        <p:spPr>
          <a:xfrm>
            <a:off x="7692269" y="1627866"/>
            <a:ext cx="9861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/>
              <a:t>halo only</a:t>
            </a:r>
            <a:endParaRPr lang="ja-JP" altLang="en-US" sz="1600" b="1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EB80BE3-D809-4587-9BA1-985E07B2C83A}"/>
              </a:ext>
            </a:extLst>
          </p:cNvPr>
          <p:cNvSpPr/>
          <p:nvPr/>
        </p:nvSpPr>
        <p:spPr>
          <a:xfrm>
            <a:off x="7368603" y="2992525"/>
            <a:ext cx="17764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/>
              <a:t>Sagittarius stream</a:t>
            </a:r>
          </a:p>
          <a:p>
            <a:r>
              <a:rPr lang="en-US" altLang="ja-JP" sz="1600" b="1" dirty="0"/>
              <a:t>	+halo</a:t>
            </a:r>
            <a:endParaRPr lang="ja-JP" altLang="en-US" sz="1600" b="1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7BD0B8F-E7E1-4EE4-9616-4DFC2E57409B}"/>
              </a:ext>
            </a:extLst>
          </p:cNvPr>
          <p:cNvGrpSpPr/>
          <p:nvPr/>
        </p:nvGrpSpPr>
        <p:grpSpPr>
          <a:xfrm>
            <a:off x="6275698" y="4515765"/>
            <a:ext cx="2950182" cy="2357393"/>
            <a:chOff x="6023242" y="3916017"/>
            <a:chExt cx="3275183" cy="261709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5A21F9F-1705-40D7-A0BA-26E443512A68}"/>
                </a:ext>
              </a:extLst>
            </p:cNvPr>
            <p:cNvGrpSpPr/>
            <p:nvPr/>
          </p:nvGrpSpPr>
          <p:grpSpPr>
            <a:xfrm>
              <a:off x="6023242" y="3916017"/>
              <a:ext cx="3275183" cy="2617092"/>
              <a:chOff x="8410171" y="3903786"/>
              <a:chExt cx="3275183" cy="2617092"/>
            </a:xfrm>
          </p:grpSpPr>
          <p:pic>
            <p:nvPicPr>
              <p:cNvPr id="10" name="図 9">
                <a:extLst>
                  <a:ext uri="{FF2B5EF4-FFF2-40B4-BE49-F238E27FC236}">
                    <a16:creationId xmlns:a16="http://schemas.microsoft.com/office/drawing/2014/main" id="{66FEFBFF-AB4B-44CB-B796-8A27243E88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15643" y="3903786"/>
                <a:ext cx="2653993" cy="2364914"/>
              </a:xfrm>
              <a:prstGeom prst="rect">
                <a:avLst/>
              </a:prstGeom>
            </p:spPr>
          </p:pic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A2C518EE-183D-4842-A927-1E99FFBB3073}"/>
                  </a:ext>
                </a:extLst>
              </p:cNvPr>
              <p:cNvSpPr/>
              <p:nvPr/>
            </p:nvSpPr>
            <p:spPr>
              <a:xfrm>
                <a:off x="8971002" y="4008530"/>
                <a:ext cx="1058120" cy="580860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Sgr stars</a:t>
                </a:r>
              </a:p>
              <a:p>
                <a:pPr algn="ctr"/>
                <a:r>
                  <a:rPr lang="en-US" altLang="ja-JP" sz="1400" b="1" dirty="0">
                    <a:solidFill>
                      <a:schemeClr val="bg1">
                        <a:lumMod val="75000"/>
                      </a:schemeClr>
                    </a:solidFill>
                  </a:rPr>
                  <a:t>Sgr DM</a:t>
                </a:r>
                <a:endParaRPr lang="ja-JP" altLang="en-US" sz="1400" b="1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7610976A-95C3-46C2-8278-15C949572201}"/>
                  </a:ext>
                </a:extLst>
              </p:cNvPr>
              <p:cNvSpPr/>
              <p:nvPr/>
            </p:nvSpPr>
            <p:spPr>
              <a:xfrm>
                <a:off x="8410171" y="6243879"/>
                <a:ext cx="295946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/>
                  <a:t>C. W. Purcell et al., JCAP 08, 027 (2012)</a:t>
                </a:r>
                <a:endParaRPr lang="ja-JP" altLang="en-US" sz="1200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D42D9319-18F0-45A1-A4E5-C5D08D074C92}"/>
                  </a:ext>
                </a:extLst>
              </p:cNvPr>
              <p:cNvSpPr/>
              <p:nvPr/>
            </p:nvSpPr>
            <p:spPr>
              <a:xfrm>
                <a:off x="10029122" y="6093447"/>
                <a:ext cx="1656232" cy="3088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200" b="1" dirty="0">
                    <a:solidFill>
                      <a:srgbClr val="FF0000"/>
                    </a:solidFill>
                  </a:rPr>
                  <a:t>DM near the sun</a:t>
                </a:r>
                <a:endParaRPr lang="ja-JP" altLang="en-US" sz="1200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1F7BE350-67CA-4C17-BF5E-00A92EFB0559}"/>
                </a:ext>
              </a:extLst>
            </p:cNvPr>
            <p:cNvCxnSpPr>
              <a:cxnSpLocks/>
            </p:cNvCxnSpPr>
            <p:nvPr/>
          </p:nvCxnSpPr>
          <p:spPr>
            <a:xfrm>
              <a:off x="7573898" y="5240867"/>
              <a:ext cx="223986" cy="864811"/>
            </a:xfrm>
            <a:prstGeom prst="line">
              <a:avLst/>
            </a:prstGeom>
            <a:ln w="9525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92AD2834-C592-4FC6-9881-F544212A0075}"/>
                </a:ext>
              </a:extLst>
            </p:cNvPr>
            <p:cNvCxnSpPr>
              <a:cxnSpLocks/>
            </p:cNvCxnSpPr>
            <p:nvPr/>
          </p:nvCxnSpPr>
          <p:spPr>
            <a:xfrm>
              <a:off x="7830170" y="5141643"/>
              <a:ext cx="878601" cy="520714"/>
            </a:xfrm>
            <a:prstGeom prst="line">
              <a:avLst/>
            </a:prstGeom>
            <a:ln w="9525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31" name="矢印: 上 30">
            <a:extLst>
              <a:ext uri="{FF2B5EF4-FFF2-40B4-BE49-F238E27FC236}">
                <a16:creationId xmlns:a16="http://schemas.microsoft.com/office/drawing/2014/main" id="{0745E822-C307-431B-9DB1-F89546778C6C}"/>
              </a:ext>
            </a:extLst>
          </p:cNvPr>
          <p:cNvSpPr/>
          <p:nvPr/>
        </p:nvSpPr>
        <p:spPr>
          <a:xfrm rot="19424078">
            <a:off x="7772445" y="4328871"/>
            <a:ext cx="318308" cy="25273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DE87D6C-B0F6-4EBA-B87F-DDC99511EA19}"/>
              </a:ext>
            </a:extLst>
          </p:cNvPr>
          <p:cNvSpPr/>
          <p:nvPr/>
        </p:nvSpPr>
        <p:spPr>
          <a:xfrm>
            <a:off x="535558" y="5827087"/>
            <a:ext cx="467288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400" dirty="0"/>
              <a:t>Directionality will contribute </a:t>
            </a:r>
          </a:p>
          <a:p>
            <a:r>
              <a:rPr lang="en-US" altLang="ja-JP" sz="2400" dirty="0"/>
              <a:t>for the physics of WIMP</a:t>
            </a:r>
            <a:endParaRPr lang="ja-JP" altLang="en-US" sz="2400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F13800B-3A76-4500-A4BD-0C612A099825}"/>
              </a:ext>
            </a:extLst>
          </p:cNvPr>
          <p:cNvSpPr/>
          <p:nvPr/>
        </p:nvSpPr>
        <p:spPr>
          <a:xfrm>
            <a:off x="4847175" y="1047071"/>
            <a:ext cx="2379177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ja-JP" altLang="en-US" sz="2000" b="1" dirty="0"/>
              <a:t>dark matter streams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1C94769-9D23-4706-9A30-5390EFACCE78}"/>
              </a:ext>
            </a:extLst>
          </p:cNvPr>
          <p:cNvSpPr/>
          <p:nvPr/>
        </p:nvSpPr>
        <p:spPr>
          <a:xfrm>
            <a:off x="152400" y="1047071"/>
            <a:ext cx="243848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b="1" dirty="0"/>
              <a:t>inelastic dark matter</a:t>
            </a:r>
            <a:endParaRPr lang="ja-JP" altLang="en-US" sz="2000" b="1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3EA8CAA-5BA3-4959-A849-0BF60C4B7275}"/>
              </a:ext>
            </a:extLst>
          </p:cNvPr>
          <p:cNvSpPr/>
          <p:nvPr/>
        </p:nvSpPr>
        <p:spPr>
          <a:xfrm>
            <a:off x="668867" y="5006613"/>
            <a:ext cx="53395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ja-JP" dirty="0"/>
              <a:t>And other anisotropic DM velocity models…</a:t>
            </a:r>
          </a:p>
          <a:p>
            <a:pPr algn="r"/>
            <a:r>
              <a:rPr lang="en-US" altLang="ja-JP" dirty="0"/>
              <a:t> (cf. Nagao’s talk, 22 Aug)</a:t>
            </a:r>
            <a:endParaRPr lang="ja-JP" altLang="en-US" dirty="0"/>
          </a:p>
        </p:txBody>
      </p:sp>
      <p:sp>
        <p:nvSpPr>
          <p:cNvPr id="18" name="フッター プレースホルダー 17">
            <a:extLst>
              <a:ext uri="{FF2B5EF4-FFF2-40B4-BE49-F238E27FC236}">
                <a16:creationId xmlns:a16="http://schemas.microsoft.com/office/drawing/2014/main" id="{26368FF5-7A63-4CBF-ADE8-5A1CE8F984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9" name="スライド番号プレースホルダー 18">
            <a:extLst>
              <a:ext uri="{FF2B5EF4-FFF2-40B4-BE49-F238E27FC236}">
                <a16:creationId xmlns:a16="http://schemas.microsoft.com/office/drawing/2014/main" id="{0A485068-10C8-4BA2-9C9D-FA8C1F148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19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92AC66D-9292-4FBE-952C-8BAE16044504}"/>
              </a:ext>
            </a:extLst>
          </p:cNvPr>
          <p:cNvSpPr/>
          <p:nvPr/>
        </p:nvSpPr>
        <p:spPr>
          <a:xfrm>
            <a:off x="4751294" y="1739153"/>
            <a:ext cx="4329953" cy="50168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48B954F-D98E-4956-B7DC-CFB266C42BED}"/>
              </a:ext>
            </a:extLst>
          </p:cNvPr>
          <p:cNvSpPr/>
          <p:nvPr/>
        </p:nvSpPr>
        <p:spPr>
          <a:xfrm>
            <a:off x="71718" y="1249988"/>
            <a:ext cx="5440815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/>
              <a:t>N</a:t>
            </a:r>
            <a:r>
              <a:rPr lang="en-US" altLang="ja-JP" sz="2400" dirty="0"/>
              <a:t>uclear </a:t>
            </a:r>
            <a:r>
              <a:rPr lang="en-US" altLang="ja-JP" sz="2800" b="1" dirty="0"/>
              <a:t>E</a:t>
            </a:r>
            <a:r>
              <a:rPr lang="en-US" altLang="ja-JP" sz="2400" dirty="0"/>
              <a:t>mulsions for </a:t>
            </a:r>
            <a:r>
              <a:rPr lang="en-US" altLang="ja-JP" sz="2800" b="1" dirty="0"/>
              <a:t>W</a:t>
            </a:r>
            <a:r>
              <a:rPr lang="en-US" altLang="ja-JP" sz="2400" dirty="0"/>
              <a:t>IMP </a:t>
            </a:r>
            <a:r>
              <a:rPr lang="en-US" altLang="ja-JP" sz="2800" b="1" dirty="0"/>
              <a:t>S</a:t>
            </a:r>
            <a:r>
              <a:rPr lang="en-US" altLang="ja-JP" sz="2400" dirty="0"/>
              <a:t>earch </a:t>
            </a:r>
          </a:p>
          <a:p>
            <a:r>
              <a:rPr lang="en-US" altLang="ja-JP" sz="2400" dirty="0"/>
              <a:t>+ </a:t>
            </a:r>
            <a:r>
              <a:rPr lang="en-US" altLang="ja-JP" sz="2800" b="1" dirty="0"/>
              <a:t>d</a:t>
            </a:r>
            <a:r>
              <a:rPr lang="en-US" altLang="ja-JP" sz="2400" dirty="0"/>
              <a:t>irectional </a:t>
            </a:r>
            <a:r>
              <a:rPr lang="en-US" altLang="ja-JP" sz="2800" b="1" dirty="0"/>
              <a:t>m</a:t>
            </a:r>
            <a:r>
              <a:rPr lang="en-US" altLang="ja-JP" sz="2400" dirty="0"/>
              <a:t>easurement</a:t>
            </a:r>
          </a:p>
          <a:p>
            <a:pPr algn="r"/>
            <a:r>
              <a:rPr lang="en-US" altLang="ja-JP" u="sng" dirty="0">
                <a:hlinkClick r:id="rId2"/>
              </a:rPr>
              <a:t>http://news-dm.lngs.infn.it</a:t>
            </a:r>
            <a:r>
              <a:rPr lang="en-US" altLang="ja-JP" dirty="0"/>
              <a:t>	</a:t>
            </a:r>
            <a:endParaRPr lang="en-US" altLang="ja-JP" sz="2400" dirty="0"/>
          </a:p>
          <a:p>
            <a:pPr algn="r"/>
            <a:endParaRPr lang="en-US" altLang="ja-JP" sz="2400" b="1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r>
              <a:rPr lang="ja-JP" altLang="en-US" sz="2400" dirty="0"/>
              <a:t>LoI under review by </a:t>
            </a:r>
            <a:endParaRPr lang="en-US" altLang="ja-JP" sz="2400" dirty="0"/>
          </a:p>
          <a:p>
            <a:r>
              <a:rPr lang="ja-JP" altLang="en-US" sz="2400" dirty="0"/>
              <a:t>the LNGS Scientific Committee</a:t>
            </a:r>
          </a:p>
          <a:p>
            <a:pPr algn="r"/>
            <a:r>
              <a:rPr lang="ja-JP" altLang="en-US" sz="2000" dirty="0">
                <a:hlinkClick r:id="rId3"/>
              </a:rPr>
              <a:t>https://arxiv.org/abs/1604.04199</a:t>
            </a:r>
            <a:r>
              <a:rPr lang="ja-JP" altLang="en-US" sz="2000" dirty="0"/>
              <a:t> </a:t>
            </a:r>
            <a:r>
              <a:rPr lang="en-US" altLang="ja-JP" sz="2000" dirty="0"/>
              <a:t>	</a:t>
            </a:r>
            <a:endParaRPr lang="ja-JP" altLang="en-US" sz="20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98D3C3F-7D9C-4283-9977-BAB9CA87F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NEWSdm collaboration</a:t>
            </a:r>
            <a:endParaRPr kumimoji="1" lang="ja-JP" altLang="en-US" dirty="0"/>
          </a:p>
        </p:txBody>
      </p:sp>
      <p:pic>
        <p:nvPicPr>
          <p:cNvPr id="5" name="NEWSdm_logo.png">
            <a:extLst>
              <a:ext uri="{FF2B5EF4-FFF2-40B4-BE49-F238E27FC236}">
                <a16:creationId xmlns:a16="http://schemas.microsoft.com/office/drawing/2014/main" id="{34A7F97E-31DA-47B0-8B78-4EC3F68DFE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rcRect l="2" t="2413" r="2280" b="2408"/>
          <a:stretch>
            <a:fillRect/>
          </a:stretch>
        </p:blipFill>
        <p:spPr>
          <a:xfrm>
            <a:off x="346102" y="2774450"/>
            <a:ext cx="3954988" cy="2490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" y="0"/>
                </a:moveTo>
                <a:cubicBezTo>
                  <a:pt x="425" y="0"/>
                  <a:pt x="154" y="263"/>
                  <a:pt x="0" y="653"/>
                </a:cubicBezTo>
                <a:lnTo>
                  <a:pt x="0" y="20946"/>
                </a:lnTo>
                <a:cubicBezTo>
                  <a:pt x="154" y="21337"/>
                  <a:pt x="425" y="21600"/>
                  <a:pt x="736" y="21600"/>
                </a:cubicBezTo>
                <a:lnTo>
                  <a:pt x="20730" y="21600"/>
                </a:lnTo>
                <a:cubicBezTo>
                  <a:pt x="21210" y="21600"/>
                  <a:pt x="21600" y="20981"/>
                  <a:pt x="21600" y="20218"/>
                </a:cubicBezTo>
                <a:lnTo>
                  <a:pt x="21600" y="1382"/>
                </a:lnTo>
                <a:cubicBezTo>
                  <a:pt x="21600" y="619"/>
                  <a:pt x="21210" y="0"/>
                  <a:pt x="20730" y="0"/>
                </a:cubicBezTo>
                <a:lnTo>
                  <a:pt x="736" y="0"/>
                </a:lnTo>
                <a:close/>
              </a:path>
            </a:pathLst>
          </a:custGeom>
          <a:ln w="12700" cap="flat">
            <a:noFill/>
            <a:miter lim="400000"/>
          </a:ln>
          <a:effectLst/>
        </p:spPr>
      </p:pic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A5EB025A-A5AA-4ADC-8EF5-57FA8A474A0A}"/>
              </a:ext>
            </a:extLst>
          </p:cNvPr>
          <p:cNvGrpSpPr/>
          <p:nvPr/>
        </p:nvGrpSpPr>
        <p:grpSpPr>
          <a:xfrm>
            <a:off x="4876463" y="1851150"/>
            <a:ext cx="4290513" cy="4760149"/>
            <a:chOff x="3989829" y="2150699"/>
            <a:chExt cx="5041258" cy="5593071"/>
          </a:xfrm>
        </p:grpSpPr>
        <p:pic>
          <p:nvPicPr>
            <p:cNvPr id="46" name="pasted-image.pdf">
              <a:extLst>
                <a:ext uri="{FF2B5EF4-FFF2-40B4-BE49-F238E27FC236}">
                  <a16:creationId xmlns:a16="http://schemas.microsoft.com/office/drawing/2014/main" id="{BBD69D9C-BF2B-4E55-923D-79E45E37C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989829" y="6876994"/>
              <a:ext cx="1147356" cy="7874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7" name="pasted-image.pdf">
              <a:extLst>
                <a:ext uri="{FF2B5EF4-FFF2-40B4-BE49-F238E27FC236}">
                  <a16:creationId xmlns:a16="http://schemas.microsoft.com/office/drawing/2014/main" id="{33391828-32A0-4DAF-9A5E-03D05B4FE0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989829" y="3587689"/>
              <a:ext cx="1147356" cy="7874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8" name="pasted-image.pdf">
              <a:extLst>
                <a:ext uri="{FF2B5EF4-FFF2-40B4-BE49-F238E27FC236}">
                  <a16:creationId xmlns:a16="http://schemas.microsoft.com/office/drawing/2014/main" id="{C1063E90-5425-46F9-9DB7-BD61442E3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989829" y="2349437"/>
              <a:ext cx="1147356" cy="78740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9" name="Shape 55">
              <a:extLst>
                <a:ext uri="{FF2B5EF4-FFF2-40B4-BE49-F238E27FC236}">
                  <a16:creationId xmlns:a16="http://schemas.microsoft.com/office/drawing/2014/main" id="{5B91CB35-1CA4-4CD5-B98C-283FDA8458FA}"/>
                </a:ext>
              </a:extLst>
            </p:cNvPr>
            <p:cNvSpPr/>
            <p:nvPr/>
          </p:nvSpPr>
          <p:spPr>
            <a:xfrm>
              <a:off x="5141838" y="2150699"/>
              <a:ext cx="2851369" cy="13716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pPr indent="109854" algn="l" defTabSz="457200">
                <a:defRPr sz="1600" b="1" u="sng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ITALY</a:t>
              </a:r>
            </a:p>
            <a:p>
              <a:pPr indent="109854" algn="l" defTabSz="457200">
                <a:defRPr sz="16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INFN e Univ. Bari, </a:t>
              </a:r>
            </a:p>
            <a:p>
              <a:pPr indent="109854" algn="l" defTabSz="457200">
                <a:defRPr sz="16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LNGS, INFN e Univ. Napoli,</a:t>
              </a:r>
            </a:p>
            <a:p>
              <a:pPr indent="109854" algn="l" defTabSz="457200">
                <a:defRPr sz="16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INFN e Univ. Roma</a:t>
              </a:r>
            </a:p>
            <a:p>
              <a:pPr indent="109854" algn="l" defTabSz="457200">
                <a:defRPr sz="16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GSSI Institute</a:t>
              </a:r>
            </a:p>
          </p:txBody>
        </p:sp>
        <p:sp>
          <p:nvSpPr>
            <p:cNvPr id="50" name="Shape 56">
              <a:extLst>
                <a:ext uri="{FF2B5EF4-FFF2-40B4-BE49-F238E27FC236}">
                  <a16:creationId xmlns:a16="http://schemas.microsoft.com/office/drawing/2014/main" id="{EEA56468-E743-463F-9981-B49C0C0A8236}"/>
                </a:ext>
              </a:extLst>
            </p:cNvPr>
            <p:cNvSpPr/>
            <p:nvPr/>
          </p:nvSpPr>
          <p:spPr>
            <a:xfrm>
              <a:off x="5141838" y="3557747"/>
              <a:ext cx="1621057" cy="8636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pPr indent="109854" algn="l" defTabSz="457200">
                <a:defRPr sz="1600" b="1" u="sng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JAPAN</a:t>
              </a:r>
            </a:p>
            <a:p>
              <a:pPr indent="109854" algn="l" defTabSz="457200">
                <a:defRPr sz="16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Chiba, Nagoya</a:t>
              </a:r>
            </a:p>
          </p:txBody>
        </p:sp>
        <p:pic>
          <p:nvPicPr>
            <p:cNvPr id="51" name="pasted-image.pdf">
              <a:extLst>
                <a:ext uri="{FF2B5EF4-FFF2-40B4-BE49-F238E27FC236}">
                  <a16:creationId xmlns:a16="http://schemas.microsoft.com/office/drawing/2014/main" id="{F2332A79-C553-4CE0-929E-AAF11FC93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3989829" y="4698942"/>
              <a:ext cx="1147356" cy="78740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2" name="Shape 58">
              <a:extLst>
                <a:ext uri="{FF2B5EF4-FFF2-40B4-BE49-F238E27FC236}">
                  <a16:creationId xmlns:a16="http://schemas.microsoft.com/office/drawing/2014/main" id="{76A86386-B828-422E-937D-6DD24466980B}"/>
                </a:ext>
              </a:extLst>
            </p:cNvPr>
            <p:cNvSpPr/>
            <p:nvPr/>
          </p:nvSpPr>
          <p:spPr>
            <a:xfrm>
              <a:off x="5133762" y="4606161"/>
              <a:ext cx="3897325" cy="12777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pPr indent="109854" algn="l" defTabSz="457200">
                <a:defRPr sz="1600" b="1" u="sng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RUSSIA</a:t>
              </a:r>
            </a:p>
            <a:p>
              <a:pPr indent="109854" algn="l" defTabSz="457200">
                <a:defRPr sz="16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LPI	RAS Moscow, JINR Dubna</a:t>
              </a:r>
            </a:p>
            <a:p>
              <a:pPr indent="109854" algn="l" defTabSz="457200">
                <a:defRPr sz="16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SINP MSU Moscow, INR Moscow</a:t>
              </a:r>
            </a:p>
            <a:p>
              <a:pPr indent="109854" algn="l" defTabSz="457200">
                <a:defRPr sz="16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Yandex School of Data Analysis</a:t>
              </a:r>
            </a:p>
          </p:txBody>
        </p:sp>
        <p:sp>
          <p:nvSpPr>
            <p:cNvPr id="53" name="Shape 59">
              <a:extLst>
                <a:ext uri="{FF2B5EF4-FFF2-40B4-BE49-F238E27FC236}">
                  <a16:creationId xmlns:a16="http://schemas.microsoft.com/office/drawing/2014/main" id="{46620AF6-DAD6-4418-9707-AD153D3361C4}"/>
                </a:ext>
              </a:extLst>
            </p:cNvPr>
            <p:cNvSpPr/>
            <p:nvPr/>
          </p:nvSpPr>
          <p:spPr>
            <a:xfrm>
              <a:off x="5157366" y="6880169"/>
              <a:ext cx="1590001" cy="8636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pPr indent="109854" algn="l" defTabSz="457200">
                <a:defRPr sz="1600" b="1" u="sng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TURKEY</a:t>
              </a:r>
            </a:p>
            <a:p>
              <a:pPr indent="109854" algn="l" defTabSz="457200">
                <a:defRPr sz="16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METU Ankara</a:t>
              </a:r>
            </a:p>
          </p:txBody>
        </p:sp>
        <p:sp>
          <p:nvSpPr>
            <p:cNvPr id="54" name="Shape 60">
              <a:extLst>
                <a:ext uri="{FF2B5EF4-FFF2-40B4-BE49-F238E27FC236}">
                  <a16:creationId xmlns:a16="http://schemas.microsoft.com/office/drawing/2014/main" id="{B8CA53E7-7382-4D56-AEF4-E94B5DC12815}"/>
                </a:ext>
              </a:extLst>
            </p:cNvPr>
            <p:cNvSpPr/>
            <p:nvPr/>
          </p:nvSpPr>
          <p:spPr>
            <a:xfrm>
              <a:off x="5157366" y="6009892"/>
              <a:ext cx="2051501" cy="6991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pPr indent="109854" algn="l" defTabSz="457200">
                <a:defRPr sz="1600" b="1" u="sng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SOUTH KOREA</a:t>
              </a:r>
            </a:p>
            <a:p>
              <a:pPr indent="109854" algn="l" defTabSz="457200">
                <a:defRPr sz="1600">
                  <a:latin typeface="+mn-lt"/>
                  <a:ea typeface="+mn-ea"/>
                  <a:cs typeface="+mn-cs"/>
                  <a:sym typeface="Palatino"/>
                </a:defRPr>
              </a:pPr>
              <a:r>
                <a:rPr dirty="0"/>
                <a:t>Gyeongsang</a:t>
              </a:r>
            </a:p>
          </p:txBody>
        </p:sp>
        <p:pic>
          <p:nvPicPr>
            <p:cNvPr id="55" name="pasted-image.png">
              <a:extLst>
                <a:ext uri="{FF2B5EF4-FFF2-40B4-BE49-F238E27FC236}">
                  <a16:creationId xmlns:a16="http://schemas.microsoft.com/office/drawing/2014/main" id="{51E8947B-25C5-4DFD-8BA0-50AB2C7FD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3999417" y="5876869"/>
              <a:ext cx="1128180" cy="750752"/>
            </a:xfrm>
            <a:prstGeom prst="rect">
              <a:avLst/>
            </a:prstGeom>
            <a:ln w="12700">
              <a:solidFill>
                <a:srgbClr val="000000"/>
              </a:solidFill>
              <a:miter lim="400000"/>
            </a:ln>
          </p:spPr>
        </p:pic>
      </p:grpSp>
      <p:sp>
        <p:nvSpPr>
          <p:cNvPr id="57" name="Shape 50">
            <a:extLst>
              <a:ext uri="{FF2B5EF4-FFF2-40B4-BE49-F238E27FC236}">
                <a16:creationId xmlns:a16="http://schemas.microsoft.com/office/drawing/2014/main" id="{6EFAB7BD-59FD-420E-A2EA-49379F1A0E8E}"/>
              </a:ext>
            </a:extLst>
          </p:cNvPr>
          <p:cNvSpPr/>
          <p:nvPr/>
        </p:nvSpPr>
        <p:spPr>
          <a:xfrm>
            <a:off x="5364708" y="1135260"/>
            <a:ext cx="3174267" cy="657168"/>
          </a:xfrm>
          <a:prstGeom prst="rect">
            <a:avLst/>
          </a:prstGeom>
          <a:ln/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3429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10287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5pPr>
            <a:lvl6pPr marL="0" marR="0" indent="17145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6pPr>
            <a:lvl7pPr marL="0" marR="0" indent="2057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7pPr>
            <a:lvl8pPr marL="0" marR="0" indent="24003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8pPr>
            <a:lvl9pPr marL="0" marR="0" indent="2743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109854" defTabSz="457200">
              <a:lnSpc>
                <a:spcPct val="90000"/>
              </a:lnSpc>
              <a:defRPr sz="2700" b="1">
                <a:solidFill>
                  <a:srgbClr val="006E1F"/>
                </a:solidFill>
                <a:latin typeface="+mn-lt"/>
                <a:ea typeface="+mn-ea"/>
                <a:cs typeface="+mn-cs"/>
                <a:sym typeface="Palatino"/>
              </a:defRPr>
            </a:pPr>
            <a:r>
              <a:rPr sz="2000" dirty="0"/>
              <a:t>NEWSdm Collaboration</a:t>
            </a:r>
          </a:p>
          <a:p>
            <a:pPr indent="109854" defTabSz="457200">
              <a:lnSpc>
                <a:spcPct val="90000"/>
              </a:lnSpc>
              <a:defRPr sz="2700" b="1">
                <a:solidFill>
                  <a:srgbClr val="006E1F"/>
                </a:solidFill>
                <a:latin typeface="+mn-lt"/>
                <a:ea typeface="+mn-ea"/>
                <a:cs typeface="+mn-cs"/>
                <a:sym typeface="Palatino"/>
              </a:defRPr>
            </a:pPr>
            <a:r>
              <a:rPr sz="2000" dirty="0"/>
              <a:t>70 physicists, 14 institutes </a:t>
            </a:r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C4E5B611-BFCA-49FB-9DB7-5BDB00646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21875C06-D412-4A9E-A4D4-44840D611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8BB3F-1D4A-4992-B3B6-74E33F89C562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833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F65698-1A94-4404-9C3C-A11AB68C5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ja-JP" dirty="0"/>
              <a:t>N</a:t>
            </a:r>
            <a:r>
              <a:rPr kumimoji="1" lang="en-US" altLang="ja-JP" dirty="0"/>
              <a:t>uclear </a:t>
            </a:r>
            <a:r>
              <a:rPr lang="en-US" altLang="ja-JP" dirty="0"/>
              <a:t>E</a:t>
            </a:r>
            <a:r>
              <a:rPr kumimoji="1" lang="en-US" altLang="ja-JP" dirty="0"/>
              <a:t>mulsion</a:t>
            </a:r>
            <a:endParaRPr kumimoji="1" lang="ja-JP" altLang="en-US" dirty="0"/>
          </a:p>
        </p:txBody>
      </p:sp>
      <p:pic>
        <p:nvPicPr>
          <p:cNvPr id="6" name="コンテンツ プレースホルダー 5" descr="建物, 屋外, 座っている が含まれている画像&#10;&#10;高い精度で生成された説明">
            <a:extLst>
              <a:ext uri="{FF2B5EF4-FFF2-40B4-BE49-F238E27FC236}">
                <a16:creationId xmlns:a16="http://schemas.microsoft.com/office/drawing/2014/main" id="{2EA15032-8298-4C37-AF95-9233FB978D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96" y="1492623"/>
            <a:ext cx="6034617" cy="4525963"/>
          </a:xfrm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295335A4-864E-4F3F-9809-BCB5F4DCC33F}"/>
              </a:ext>
            </a:extLst>
          </p:cNvPr>
          <p:cNvCxnSpPr/>
          <p:nvPr/>
        </p:nvCxnSpPr>
        <p:spPr>
          <a:xfrm>
            <a:off x="2939738" y="1404191"/>
            <a:ext cx="603461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9A856DF-4C86-4441-9041-5CF51B203DAF}"/>
              </a:ext>
            </a:extLst>
          </p:cNvPr>
          <p:cNvSpPr/>
          <p:nvPr/>
        </p:nvSpPr>
        <p:spPr>
          <a:xfrm>
            <a:off x="5506118" y="1123291"/>
            <a:ext cx="891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μm</a:t>
            </a:r>
            <a:endParaRPr lang="ja-JP" alt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0" name="グループ化 154">
            <a:extLst>
              <a:ext uri="{FF2B5EF4-FFF2-40B4-BE49-F238E27FC236}">
                <a16:creationId xmlns:a16="http://schemas.microsoft.com/office/drawing/2014/main" id="{2E3FC69C-AEAB-4941-A319-3045A94E848B}"/>
              </a:ext>
            </a:extLst>
          </p:cNvPr>
          <p:cNvGrpSpPr/>
          <p:nvPr/>
        </p:nvGrpSpPr>
        <p:grpSpPr>
          <a:xfrm>
            <a:off x="277388" y="1633553"/>
            <a:ext cx="2484033" cy="1656022"/>
            <a:chOff x="251520" y="1412776"/>
            <a:chExt cx="3456384" cy="2304256"/>
          </a:xfrm>
        </p:grpSpPr>
        <p:grpSp>
          <p:nvGrpSpPr>
            <p:cNvPr id="191" name="グループ化 118">
              <a:extLst>
                <a:ext uri="{FF2B5EF4-FFF2-40B4-BE49-F238E27FC236}">
                  <a16:creationId xmlns:a16="http://schemas.microsoft.com/office/drawing/2014/main" id="{E21DEBD6-E1E6-4DE0-823F-45F4F4BE3382}"/>
                </a:ext>
              </a:extLst>
            </p:cNvPr>
            <p:cNvGrpSpPr/>
            <p:nvPr/>
          </p:nvGrpSpPr>
          <p:grpSpPr>
            <a:xfrm>
              <a:off x="395536" y="1412776"/>
              <a:ext cx="2808312" cy="2232248"/>
              <a:chOff x="5148064" y="1628800"/>
              <a:chExt cx="2808312" cy="2232248"/>
            </a:xfrm>
          </p:grpSpPr>
          <p:sp>
            <p:nvSpPr>
              <p:cNvPr id="194" name="円/楕円 121">
                <a:extLst>
                  <a:ext uri="{FF2B5EF4-FFF2-40B4-BE49-F238E27FC236}">
                    <a16:creationId xmlns:a16="http://schemas.microsoft.com/office/drawing/2014/main" id="{0E101B8D-DDCC-42B1-AA1F-8885CEF79B6D}"/>
                  </a:ext>
                </a:extLst>
              </p:cNvPr>
              <p:cNvSpPr/>
              <p:nvPr/>
            </p:nvSpPr>
            <p:spPr>
              <a:xfrm>
                <a:off x="5436096" y="1916832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7FD4C2C3-A300-4151-A6AA-F199E193ADE2}"/>
                  </a:ext>
                </a:extLst>
              </p:cNvPr>
              <p:cNvSpPr/>
              <p:nvPr/>
            </p:nvSpPr>
            <p:spPr>
              <a:xfrm>
                <a:off x="6084168" y="1700808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6" name="円/楕円 123">
                <a:extLst>
                  <a:ext uri="{FF2B5EF4-FFF2-40B4-BE49-F238E27FC236}">
                    <a16:creationId xmlns:a16="http://schemas.microsoft.com/office/drawing/2014/main" id="{9F880A18-6078-4A7A-99A5-B483705985BE}"/>
                  </a:ext>
                </a:extLst>
              </p:cNvPr>
              <p:cNvSpPr/>
              <p:nvPr/>
            </p:nvSpPr>
            <p:spPr>
              <a:xfrm>
                <a:off x="6084168" y="2348880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7" name="円/楕円 124">
                <a:extLst>
                  <a:ext uri="{FF2B5EF4-FFF2-40B4-BE49-F238E27FC236}">
                    <a16:creationId xmlns:a16="http://schemas.microsoft.com/office/drawing/2014/main" id="{05BF37BF-ED46-4328-8CC7-B1B8C0298A02}"/>
                  </a:ext>
                </a:extLst>
              </p:cNvPr>
              <p:cNvSpPr/>
              <p:nvPr/>
            </p:nvSpPr>
            <p:spPr>
              <a:xfrm>
                <a:off x="5508104" y="2564904"/>
                <a:ext cx="432048" cy="432048"/>
              </a:xfrm>
              <a:prstGeom prst="ellipse">
                <a:avLst/>
              </a:prstGeom>
              <a:solidFill>
                <a:srgbClr val="FF99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8" name="円/楕円 125">
                <a:extLst>
                  <a:ext uri="{FF2B5EF4-FFF2-40B4-BE49-F238E27FC236}">
                    <a16:creationId xmlns:a16="http://schemas.microsoft.com/office/drawing/2014/main" id="{6EBD2CD0-6080-4675-A766-D4608B514933}"/>
                  </a:ext>
                </a:extLst>
              </p:cNvPr>
              <p:cNvSpPr/>
              <p:nvPr/>
            </p:nvSpPr>
            <p:spPr>
              <a:xfrm>
                <a:off x="6876256" y="2636912"/>
                <a:ext cx="432048" cy="432048"/>
              </a:xfrm>
              <a:prstGeom prst="ellipse">
                <a:avLst/>
              </a:prstGeom>
              <a:solidFill>
                <a:srgbClr val="FF99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9" name="円/楕円 126">
                <a:extLst>
                  <a:ext uri="{FF2B5EF4-FFF2-40B4-BE49-F238E27FC236}">
                    <a16:creationId xmlns:a16="http://schemas.microsoft.com/office/drawing/2014/main" id="{8EA58A40-AB03-4EAA-9DCD-B71CDFF81899}"/>
                  </a:ext>
                </a:extLst>
              </p:cNvPr>
              <p:cNvSpPr/>
              <p:nvPr/>
            </p:nvSpPr>
            <p:spPr>
              <a:xfrm>
                <a:off x="6012160" y="2852936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0" name="円/楕円 127">
                <a:extLst>
                  <a:ext uri="{FF2B5EF4-FFF2-40B4-BE49-F238E27FC236}">
                    <a16:creationId xmlns:a16="http://schemas.microsoft.com/office/drawing/2014/main" id="{268C5E34-FA1A-41E7-9BA2-B81417A08A50}"/>
                  </a:ext>
                </a:extLst>
              </p:cNvPr>
              <p:cNvSpPr/>
              <p:nvPr/>
            </p:nvSpPr>
            <p:spPr>
              <a:xfrm>
                <a:off x="6804248" y="1628800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1" name="円/楕円 128">
                <a:extLst>
                  <a:ext uri="{FF2B5EF4-FFF2-40B4-BE49-F238E27FC236}">
                    <a16:creationId xmlns:a16="http://schemas.microsoft.com/office/drawing/2014/main" id="{CAD1AC3B-3374-4D34-A0C4-666B5D016915}"/>
                  </a:ext>
                </a:extLst>
              </p:cNvPr>
              <p:cNvSpPr/>
              <p:nvPr/>
            </p:nvSpPr>
            <p:spPr>
              <a:xfrm>
                <a:off x="7308304" y="1916832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2" name="円/楕円 129">
                <a:extLst>
                  <a:ext uri="{FF2B5EF4-FFF2-40B4-BE49-F238E27FC236}">
                    <a16:creationId xmlns:a16="http://schemas.microsoft.com/office/drawing/2014/main" id="{9BBE42EB-5003-4A8D-819D-D284F4879611}"/>
                  </a:ext>
                </a:extLst>
              </p:cNvPr>
              <p:cNvSpPr/>
              <p:nvPr/>
            </p:nvSpPr>
            <p:spPr>
              <a:xfrm>
                <a:off x="6516216" y="2132856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3" name="円/楕円 130">
                <a:extLst>
                  <a:ext uri="{FF2B5EF4-FFF2-40B4-BE49-F238E27FC236}">
                    <a16:creationId xmlns:a16="http://schemas.microsoft.com/office/drawing/2014/main" id="{ED8AC27B-1741-4F70-BD4B-54F5B1E9CD8C}"/>
                  </a:ext>
                </a:extLst>
              </p:cNvPr>
              <p:cNvSpPr/>
              <p:nvPr/>
            </p:nvSpPr>
            <p:spPr>
              <a:xfrm>
                <a:off x="7308304" y="2492896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4" name="円/楕円 131">
                <a:extLst>
                  <a:ext uri="{FF2B5EF4-FFF2-40B4-BE49-F238E27FC236}">
                    <a16:creationId xmlns:a16="http://schemas.microsoft.com/office/drawing/2014/main" id="{D047C604-4F8A-4FE2-8BA0-134C88E1D900}"/>
                  </a:ext>
                </a:extLst>
              </p:cNvPr>
              <p:cNvSpPr/>
              <p:nvPr/>
            </p:nvSpPr>
            <p:spPr>
              <a:xfrm>
                <a:off x="6876256" y="2996952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5" name="円/楕円 132">
                <a:extLst>
                  <a:ext uri="{FF2B5EF4-FFF2-40B4-BE49-F238E27FC236}">
                    <a16:creationId xmlns:a16="http://schemas.microsoft.com/office/drawing/2014/main" id="{E403BAB0-0EE2-4530-B3F5-E3DDE697F9BA}"/>
                  </a:ext>
                </a:extLst>
              </p:cNvPr>
              <p:cNvSpPr/>
              <p:nvPr/>
            </p:nvSpPr>
            <p:spPr>
              <a:xfrm>
                <a:off x="6444208" y="3356992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6" name="円/楕円 133">
                <a:extLst>
                  <a:ext uri="{FF2B5EF4-FFF2-40B4-BE49-F238E27FC236}">
                    <a16:creationId xmlns:a16="http://schemas.microsoft.com/office/drawing/2014/main" id="{4D88E445-87DB-4077-8FBD-1A776B4CF009}"/>
                  </a:ext>
                </a:extLst>
              </p:cNvPr>
              <p:cNvSpPr/>
              <p:nvPr/>
            </p:nvSpPr>
            <p:spPr>
              <a:xfrm>
                <a:off x="7380312" y="2996952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7" name="円/楕円 134">
                <a:extLst>
                  <a:ext uri="{FF2B5EF4-FFF2-40B4-BE49-F238E27FC236}">
                    <a16:creationId xmlns:a16="http://schemas.microsoft.com/office/drawing/2014/main" id="{23A03AD5-4684-46D6-8FDD-F3AE262EA598}"/>
                  </a:ext>
                </a:extLst>
              </p:cNvPr>
              <p:cNvSpPr/>
              <p:nvPr/>
            </p:nvSpPr>
            <p:spPr>
              <a:xfrm>
                <a:off x="5724128" y="3284984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8" name="円/楕円 135">
                <a:extLst>
                  <a:ext uri="{FF2B5EF4-FFF2-40B4-BE49-F238E27FC236}">
                    <a16:creationId xmlns:a16="http://schemas.microsoft.com/office/drawing/2014/main" id="{D1B41BD7-8F41-4DAA-AC33-BEEC162B469D}"/>
                  </a:ext>
                </a:extLst>
              </p:cNvPr>
              <p:cNvSpPr/>
              <p:nvPr/>
            </p:nvSpPr>
            <p:spPr>
              <a:xfrm>
                <a:off x="5148064" y="2780928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9" name="円/楕円 136">
                <a:extLst>
                  <a:ext uri="{FF2B5EF4-FFF2-40B4-BE49-F238E27FC236}">
                    <a16:creationId xmlns:a16="http://schemas.microsoft.com/office/drawing/2014/main" id="{03D525F8-EDAB-4E29-AB0F-D98D675E3A3E}"/>
                  </a:ext>
                </a:extLst>
              </p:cNvPr>
              <p:cNvSpPr/>
              <p:nvPr/>
            </p:nvSpPr>
            <p:spPr>
              <a:xfrm>
                <a:off x="5796136" y="2204864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0" name="円/楕円 137">
                <a:extLst>
                  <a:ext uri="{FF2B5EF4-FFF2-40B4-BE49-F238E27FC236}">
                    <a16:creationId xmlns:a16="http://schemas.microsoft.com/office/drawing/2014/main" id="{14BE3131-6C79-4D6A-B8A8-D68E2978ABAB}"/>
                  </a:ext>
                </a:extLst>
              </p:cNvPr>
              <p:cNvSpPr/>
              <p:nvPr/>
            </p:nvSpPr>
            <p:spPr>
              <a:xfrm>
                <a:off x="6588224" y="1772816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1" name="円/楕円 138">
                <a:extLst>
                  <a:ext uri="{FF2B5EF4-FFF2-40B4-BE49-F238E27FC236}">
                    <a16:creationId xmlns:a16="http://schemas.microsoft.com/office/drawing/2014/main" id="{3CFEA3A8-2BA7-4DBB-8552-1BBEB8612260}"/>
                  </a:ext>
                </a:extLst>
              </p:cNvPr>
              <p:cNvSpPr/>
              <p:nvPr/>
            </p:nvSpPr>
            <p:spPr>
              <a:xfrm>
                <a:off x="6156176" y="2492896"/>
                <a:ext cx="432048" cy="432048"/>
              </a:xfrm>
              <a:prstGeom prst="ellipse">
                <a:avLst/>
              </a:prstGeom>
              <a:solidFill>
                <a:srgbClr val="FF99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2" name="円/楕円 140">
                <a:extLst>
                  <a:ext uri="{FF2B5EF4-FFF2-40B4-BE49-F238E27FC236}">
                    <a16:creationId xmlns:a16="http://schemas.microsoft.com/office/drawing/2014/main" id="{B9485D33-9CFA-40DC-9B1B-0C70C8914018}"/>
                  </a:ext>
                </a:extLst>
              </p:cNvPr>
              <p:cNvSpPr/>
              <p:nvPr/>
            </p:nvSpPr>
            <p:spPr>
              <a:xfrm>
                <a:off x="6660232" y="2852936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3" name="円/楕円 141">
                <a:extLst>
                  <a:ext uri="{FF2B5EF4-FFF2-40B4-BE49-F238E27FC236}">
                    <a16:creationId xmlns:a16="http://schemas.microsoft.com/office/drawing/2014/main" id="{694DBAE0-CA8D-4586-99FD-18A13B8F7797}"/>
                  </a:ext>
                </a:extLst>
              </p:cNvPr>
              <p:cNvSpPr/>
              <p:nvPr/>
            </p:nvSpPr>
            <p:spPr>
              <a:xfrm>
                <a:off x="6228184" y="2996952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4" name="円/楕円 142">
                <a:extLst>
                  <a:ext uri="{FF2B5EF4-FFF2-40B4-BE49-F238E27FC236}">
                    <a16:creationId xmlns:a16="http://schemas.microsoft.com/office/drawing/2014/main" id="{4CB79A02-6297-4EEC-8769-E943BBA6EAD5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5" name="円/楕円 143">
                <a:extLst>
                  <a:ext uri="{FF2B5EF4-FFF2-40B4-BE49-F238E27FC236}">
                    <a16:creationId xmlns:a16="http://schemas.microsoft.com/office/drawing/2014/main" id="{412A6DB7-90FE-41E1-9D3F-28D45EBED299}"/>
                  </a:ext>
                </a:extLst>
              </p:cNvPr>
              <p:cNvSpPr/>
              <p:nvPr/>
            </p:nvSpPr>
            <p:spPr>
              <a:xfrm>
                <a:off x="7236296" y="2276872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6" name="円/楕円 144">
                <a:extLst>
                  <a:ext uri="{FF2B5EF4-FFF2-40B4-BE49-F238E27FC236}">
                    <a16:creationId xmlns:a16="http://schemas.microsoft.com/office/drawing/2014/main" id="{3ED43E12-01DC-4419-A53F-443AC55F1B57}"/>
                  </a:ext>
                </a:extLst>
              </p:cNvPr>
              <p:cNvSpPr/>
              <p:nvPr/>
            </p:nvSpPr>
            <p:spPr>
              <a:xfrm>
                <a:off x="6732240" y="2276872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7" name="円/楕円 145">
                <a:extLst>
                  <a:ext uri="{FF2B5EF4-FFF2-40B4-BE49-F238E27FC236}">
                    <a16:creationId xmlns:a16="http://schemas.microsoft.com/office/drawing/2014/main" id="{B738FEF0-C9E7-4F94-8D65-FF0B54A6C6EC}"/>
                  </a:ext>
                </a:extLst>
              </p:cNvPr>
              <p:cNvSpPr/>
              <p:nvPr/>
            </p:nvSpPr>
            <p:spPr>
              <a:xfrm>
                <a:off x="7524328" y="2636912"/>
                <a:ext cx="432048" cy="432048"/>
              </a:xfrm>
              <a:prstGeom prst="ellipse">
                <a:avLst/>
              </a:prstGeom>
              <a:solidFill>
                <a:srgbClr val="FF99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8" name="円/楕円 146">
                <a:extLst>
                  <a:ext uri="{FF2B5EF4-FFF2-40B4-BE49-F238E27FC236}">
                    <a16:creationId xmlns:a16="http://schemas.microsoft.com/office/drawing/2014/main" id="{41501C4C-F795-49DB-9680-D0651EB8D47E}"/>
                  </a:ext>
                </a:extLst>
              </p:cNvPr>
              <p:cNvSpPr/>
              <p:nvPr/>
            </p:nvSpPr>
            <p:spPr>
              <a:xfrm>
                <a:off x="7092280" y="3140968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9" name="円/楕円 147">
                <a:extLst>
                  <a:ext uri="{FF2B5EF4-FFF2-40B4-BE49-F238E27FC236}">
                    <a16:creationId xmlns:a16="http://schemas.microsoft.com/office/drawing/2014/main" id="{8407E80D-14FC-450B-AC95-F65D86E22EFA}"/>
                  </a:ext>
                </a:extLst>
              </p:cNvPr>
              <p:cNvSpPr/>
              <p:nvPr/>
            </p:nvSpPr>
            <p:spPr>
              <a:xfrm>
                <a:off x="6948264" y="3429000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0" name="円/楕円 148">
                <a:extLst>
                  <a:ext uri="{FF2B5EF4-FFF2-40B4-BE49-F238E27FC236}">
                    <a16:creationId xmlns:a16="http://schemas.microsoft.com/office/drawing/2014/main" id="{ED4270FA-2EDC-49A0-9497-3E55CD6BF6FB}"/>
                  </a:ext>
                </a:extLst>
              </p:cNvPr>
              <p:cNvSpPr/>
              <p:nvPr/>
            </p:nvSpPr>
            <p:spPr>
              <a:xfrm>
                <a:off x="7452320" y="2996952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1" name="円/楕円 149">
                <a:extLst>
                  <a:ext uri="{FF2B5EF4-FFF2-40B4-BE49-F238E27FC236}">
                    <a16:creationId xmlns:a16="http://schemas.microsoft.com/office/drawing/2014/main" id="{8ACE7758-6F1A-432D-87A2-D63E218731C9}"/>
                  </a:ext>
                </a:extLst>
              </p:cNvPr>
              <p:cNvSpPr/>
              <p:nvPr/>
            </p:nvSpPr>
            <p:spPr>
              <a:xfrm>
                <a:off x="5940152" y="3429000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2" name="円/楕円 150">
                <a:extLst>
                  <a:ext uri="{FF2B5EF4-FFF2-40B4-BE49-F238E27FC236}">
                    <a16:creationId xmlns:a16="http://schemas.microsoft.com/office/drawing/2014/main" id="{406F49F2-CF94-4416-9780-DF7C8659646A}"/>
                  </a:ext>
                </a:extLst>
              </p:cNvPr>
              <p:cNvSpPr/>
              <p:nvPr/>
            </p:nvSpPr>
            <p:spPr>
              <a:xfrm>
                <a:off x="5508104" y="3068960"/>
                <a:ext cx="432048" cy="43204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192" name="直線矢印コネクタ 191">
              <a:extLst>
                <a:ext uri="{FF2B5EF4-FFF2-40B4-BE49-F238E27FC236}">
                  <a16:creationId xmlns:a16="http://schemas.microsoft.com/office/drawing/2014/main" id="{C00D9087-473D-42BB-91AE-E1A1941F6DE1}"/>
                </a:ext>
              </a:extLst>
            </p:cNvPr>
            <p:cNvCxnSpPr/>
            <p:nvPr/>
          </p:nvCxnSpPr>
          <p:spPr>
            <a:xfrm>
              <a:off x="251520" y="2564904"/>
              <a:ext cx="3456384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直方体 192">
              <a:extLst>
                <a:ext uri="{FF2B5EF4-FFF2-40B4-BE49-F238E27FC236}">
                  <a16:creationId xmlns:a16="http://schemas.microsoft.com/office/drawing/2014/main" id="{AE6BA152-C4DC-429B-AF1E-33A5A283D11C}"/>
                </a:ext>
              </a:extLst>
            </p:cNvPr>
            <p:cNvSpPr/>
            <p:nvPr/>
          </p:nvSpPr>
          <p:spPr>
            <a:xfrm>
              <a:off x="323528" y="1412776"/>
              <a:ext cx="3096344" cy="2304256"/>
            </a:xfrm>
            <a:prstGeom prst="cube">
              <a:avLst/>
            </a:prstGeom>
            <a:solidFill>
              <a:schemeClr val="accent5">
                <a:lumMod val="20000"/>
                <a:lumOff val="80000"/>
                <a:alpha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1182FA39-1A13-4E59-9F32-08F5D525E055}"/>
              </a:ext>
            </a:extLst>
          </p:cNvPr>
          <p:cNvGrpSpPr/>
          <p:nvPr/>
        </p:nvGrpSpPr>
        <p:grpSpPr>
          <a:xfrm>
            <a:off x="251512" y="4491561"/>
            <a:ext cx="2225280" cy="1656022"/>
            <a:chOff x="303263" y="4116300"/>
            <a:chExt cx="2225280" cy="1656022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36DB19D7-227F-4BC4-9D12-22BBBB547FE7}"/>
                </a:ext>
              </a:extLst>
            </p:cNvPr>
            <p:cNvGrpSpPr/>
            <p:nvPr/>
          </p:nvGrpSpPr>
          <p:grpSpPr>
            <a:xfrm>
              <a:off x="329503" y="4116300"/>
              <a:ext cx="2173529" cy="1604271"/>
              <a:chOff x="329503" y="4116300"/>
              <a:chExt cx="2173529" cy="1604271"/>
            </a:xfrm>
          </p:grpSpPr>
          <p:sp>
            <p:nvSpPr>
              <p:cNvPr id="161" name="円/楕円 83">
                <a:extLst>
                  <a:ext uri="{FF2B5EF4-FFF2-40B4-BE49-F238E27FC236}">
                    <a16:creationId xmlns:a16="http://schemas.microsoft.com/office/drawing/2014/main" id="{ED3FA368-CD92-46B8-A9A8-5E5EB79AD571}"/>
                  </a:ext>
                </a:extLst>
              </p:cNvPr>
              <p:cNvSpPr/>
              <p:nvPr/>
            </p:nvSpPr>
            <p:spPr>
              <a:xfrm>
                <a:off x="536506" y="4323303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2" name="円/楕円 84">
                <a:extLst>
                  <a:ext uri="{FF2B5EF4-FFF2-40B4-BE49-F238E27FC236}">
                    <a16:creationId xmlns:a16="http://schemas.microsoft.com/office/drawing/2014/main" id="{7B504DEB-BA99-409C-9111-2903CA32DACD}"/>
                  </a:ext>
                </a:extLst>
              </p:cNvPr>
              <p:cNvSpPr/>
              <p:nvPr/>
            </p:nvSpPr>
            <p:spPr>
              <a:xfrm>
                <a:off x="1002262" y="4168051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3" name="円/楕円 85">
                <a:extLst>
                  <a:ext uri="{FF2B5EF4-FFF2-40B4-BE49-F238E27FC236}">
                    <a16:creationId xmlns:a16="http://schemas.microsoft.com/office/drawing/2014/main" id="{9F0023F7-E02A-4047-8F51-FE509F1084C9}"/>
                  </a:ext>
                </a:extLst>
              </p:cNvPr>
              <p:cNvSpPr/>
              <p:nvPr/>
            </p:nvSpPr>
            <p:spPr>
              <a:xfrm>
                <a:off x="1002262" y="4633807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4" name="円/楕円 86">
                <a:extLst>
                  <a:ext uri="{FF2B5EF4-FFF2-40B4-BE49-F238E27FC236}">
                    <a16:creationId xmlns:a16="http://schemas.microsoft.com/office/drawing/2014/main" id="{3DF190DD-B788-451F-A279-BFAADEAE250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8256" y="4789059"/>
                <a:ext cx="465756" cy="46575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5" name="円/楕円 87">
                <a:extLst>
                  <a:ext uri="{FF2B5EF4-FFF2-40B4-BE49-F238E27FC236}">
                    <a16:creationId xmlns:a16="http://schemas.microsoft.com/office/drawing/2014/main" id="{F78768C8-75FF-47DF-9556-964C7948A1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19769" y="4840809"/>
                <a:ext cx="465756" cy="46575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6" name="円/楕円 88">
                <a:extLst>
                  <a:ext uri="{FF2B5EF4-FFF2-40B4-BE49-F238E27FC236}">
                    <a16:creationId xmlns:a16="http://schemas.microsoft.com/office/drawing/2014/main" id="{A9E25366-77EE-4C65-B7A1-6F44A22DC619}"/>
                  </a:ext>
                </a:extLst>
              </p:cNvPr>
              <p:cNvSpPr/>
              <p:nvPr/>
            </p:nvSpPr>
            <p:spPr>
              <a:xfrm>
                <a:off x="950511" y="4996062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7" name="円/楕円 89">
                <a:extLst>
                  <a:ext uri="{FF2B5EF4-FFF2-40B4-BE49-F238E27FC236}">
                    <a16:creationId xmlns:a16="http://schemas.microsoft.com/office/drawing/2014/main" id="{1DE25085-2A53-4345-AE18-53AB3173FDC4}"/>
                  </a:ext>
                </a:extLst>
              </p:cNvPr>
              <p:cNvSpPr/>
              <p:nvPr/>
            </p:nvSpPr>
            <p:spPr>
              <a:xfrm>
                <a:off x="1519769" y="4116300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8" name="円/楕円 90">
                <a:extLst>
                  <a:ext uri="{FF2B5EF4-FFF2-40B4-BE49-F238E27FC236}">
                    <a16:creationId xmlns:a16="http://schemas.microsoft.com/office/drawing/2014/main" id="{3AA93DB5-08F2-415A-B159-B88D5002AB35}"/>
                  </a:ext>
                </a:extLst>
              </p:cNvPr>
              <p:cNvSpPr/>
              <p:nvPr/>
            </p:nvSpPr>
            <p:spPr>
              <a:xfrm>
                <a:off x="1882024" y="4323303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9" name="円/楕円 91">
                <a:extLst>
                  <a:ext uri="{FF2B5EF4-FFF2-40B4-BE49-F238E27FC236}">
                    <a16:creationId xmlns:a16="http://schemas.microsoft.com/office/drawing/2014/main" id="{911D4B6F-03F3-49C4-861E-8856C79EA898}"/>
                  </a:ext>
                </a:extLst>
              </p:cNvPr>
              <p:cNvSpPr/>
              <p:nvPr/>
            </p:nvSpPr>
            <p:spPr>
              <a:xfrm>
                <a:off x="1312766" y="4478555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0" name="円/楕円 92">
                <a:extLst>
                  <a:ext uri="{FF2B5EF4-FFF2-40B4-BE49-F238E27FC236}">
                    <a16:creationId xmlns:a16="http://schemas.microsoft.com/office/drawing/2014/main" id="{8691CF6D-12CB-4406-BD0F-1003F0D88DF8}"/>
                  </a:ext>
                </a:extLst>
              </p:cNvPr>
              <p:cNvSpPr/>
              <p:nvPr/>
            </p:nvSpPr>
            <p:spPr>
              <a:xfrm>
                <a:off x="1882024" y="4737308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1" name="円/楕円 93">
                <a:extLst>
                  <a:ext uri="{FF2B5EF4-FFF2-40B4-BE49-F238E27FC236}">
                    <a16:creationId xmlns:a16="http://schemas.microsoft.com/office/drawing/2014/main" id="{AE7282F7-4C7C-4B6F-8E50-F5559CE2D438}"/>
                  </a:ext>
                </a:extLst>
              </p:cNvPr>
              <p:cNvSpPr/>
              <p:nvPr/>
            </p:nvSpPr>
            <p:spPr>
              <a:xfrm>
                <a:off x="1571520" y="5099563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2" name="円/楕円 94">
                <a:extLst>
                  <a:ext uri="{FF2B5EF4-FFF2-40B4-BE49-F238E27FC236}">
                    <a16:creationId xmlns:a16="http://schemas.microsoft.com/office/drawing/2014/main" id="{CC249D77-C40A-4909-8E1C-73C79274ED72}"/>
                  </a:ext>
                </a:extLst>
              </p:cNvPr>
              <p:cNvSpPr/>
              <p:nvPr/>
            </p:nvSpPr>
            <p:spPr>
              <a:xfrm>
                <a:off x="1261015" y="5358316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3" name="円/楕円 95">
                <a:extLst>
                  <a:ext uri="{FF2B5EF4-FFF2-40B4-BE49-F238E27FC236}">
                    <a16:creationId xmlns:a16="http://schemas.microsoft.com/office/drawing/2014/main" id="{2005F26C-F728-4FDD-9815-24D121172F41}"/>
                  </a:ext>
                </a:extLst>
              </p:cNvPr>
              <p:cNvSpPr/>
              <p:nvPr/>
            </p:nvSpPr>
            <p:spPr>
              <a:xfrm>
                <a:off x="1933774" y="5099563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4" name="円/楕円 96">
                <a:extLst>
                  <a:ext uri="{FF2B5EF4-FFF2-40B4-BE49-F238E27FC236}">
                    <a16:creationId xmlns:a16="http://schemas.microsoft.com/office/drawing/2014/main" id="{18B1F19C-6205-4D8B-B263-21BEE30FD2D3}"/>
                  </a:ext>
                </a:extLst>
              </p:cNvPr>
              <p:cNvSpPr/>
              <p:nvPr/>
            </p:nvSpPr>
            <p:spPr>
              <a:xfrm>
                <a:off x="743509" y="5306566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5" name="円/楕円 97">
                <a:extLst>
                  <a:ext uri="{FF2B5EF4-FFF2-40B4-BE49-F238E27FC236}">
                    <a16:creationId xmlns:a16="http://schemas.microsoft.com/office/drawing/2014/main" id="{CE36577E-C555-4130-8976-EE3DC0C36EF3}"/>
                  </a:ext>
                </a:extLst>
              </p:cNvPr>
              <p:cNvSpPr/>
              <p:nvPr/>
            </p:nvSpPr>
            <p:spPr>
              <a:xfrm>
                <a:off x="329503" y="4944311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6" name="円/楕円 98">
                <a:extLst>
                  <a:ext uri="{FF2B5EF4-FFF2-40B4-BE49-F238E27FC236}">
                    <a16:creationId xmlns:a16="http://schemas.microsoft.com/office/drawing/2014/main" id="{49718EC0-E2F3-4206-B795-315323C66F58}"/>
                  </a:ext>
                </a:extLst>
              </p:cNvPr>
              <p:cNvSpPr/>
              <p:nvPr/>
            </p:nvSpPr>
            <p:spPr>
              <a:xfrm>
                <a:off x="795259" y="4530305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7" name="円/楕円 99">
                <a:extLst>
                  <a:ext uri="{FF2B5EF4-FFF2-40B4-BE49-F238E27FC236}">
                    <a16:creationId xmlns:a16="http://schemas.microsoft.com/office/drawing/2014/main" id="{35D180E1-2C23-4B3A-9BDD-95D79A66B4D1}"/>
                  </a:ext>
                </a:extLst>
              </p:cNvPr>
              <p:cNvSpPr/>
              <p:nvPr/>
            </p:nvSpPr>
            <p:spPr>
              <a:xfrm>
                <a:off x="1364517" y="4219801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8" name="円/楕円 100">
                <a:extLst>
                  <a:ext uri="{FF2B5EF4-FFF2-40B4-BE49-F238E27FC236}">
                    <a16:creationId xmlns:a16="http://schemas.microsoft.com/office/drawing/2014/main" id="{6BA32E86-FD16-47A9-942B-7D120E74FD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54013" y="4737308"/>
                <a:ext cx="465756" cy="46575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9" name="円/楕円 102">
                <a:extLst>
                  <a:ext uri="{FF2B5EF4-FFF2-40B4-BE49-F238E27FC236}">
                    <a16:creationId xmlns:a16="http://schemas.microsoft.com/office/drawing/2014/main" id="{64974525-BA43-471A-AF91-EA39B9E7BEF3}"/>
                  </a:ext>
                </a:extLst>
              </p:cNvPr>
              <p:cNvSpPr/>
              <p:nvPr/>
            </p:nvSpPr>
            <p:spPr>
              <a:xfrm>
                <a:off x="1468018" y="5047812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0" name="円/楕円 103">
                <a:extLst>
                  <a:ext uri="{FF2B5EF4-FFF2-40B4-BE49-F238E27FC236}">
                    <a16:creationId xmlns:a16="http://schemas.microsoft.com/office/drawing/2014/main" id="{8288924D-8EAA-4448-94B1-F2ABFEAC5C18}"/>
                  </a:ext>
                </a:extLst>
              </p:cNvPr>
              <p:cNvSpPr/>
              <p:nvPr/>
            </p:nvSpPr>
            <p:spPr>
              <a:xfrm>
                <a:off x="1105763" y="5099563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1" name="円/楕円 104">
                <a:extLst>
                  <a:ext uri="{FF2B5EF4-FFF2-40B4-BE49-F238E27FC236}">
                    <a16:creationId xmlns:a16="http://schemas.microsoft.com/office/drawing/2014/main" id="{1299B465-A8D6-4CA8-A0EB-62CAC28E7F12}"/>
                  </a:ext>
                </a:extLst>
              </p:cNvPr>
              <p:cNvSpPr/>
              <p:nvPr/>
            </p:nvSpPr>
            <p:spPr>
              <a:xfrm>
                <a:off x="1675021" y="4219801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" name="円/楕円 105">
                <a:extLst>
                  <a:ext uri="{FF2B5EF4-FFF2-40B4-BE49-F238E27FC236}">
                    <a16:creationId xmlns:a16="http://schemas.microsoft.com/office/drawing/2014/main" id="{8AFB5A10-D942-429A-8B16-E5C841817100}"/>
                  </a:ext>
                </a:extLst>
              </p:cNvPr>
              <p:cNvSpPr/>
              <p:nvPr/>
            </p:nvSpPr>
            <p:spPr>
              <a:xfrm>
                <a:off x="1830273" y="4582056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3" name="円/楕円 106">
                <a:extLst>
                  <a:ext uri="{FF2B5EF4-FFF2-40B4-BE49-F238E27FC236}">
                    <a16:creationId xmlns:a16="http://schemas.microsoft.com/office/drawing/2014/main" id="{2072B4ED-1DC1-4B09-8DBF-2244795FE783}"/>
                  </a:ext>
                </a:extLst>
              </p:cNvPr>
              <p:cNvSpPr/>
              <p:nvPr/>
            </p:nvSpPr>
            <p:spPr>
              <a:xfrm>
                <a:off x="1468018" y="4582056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4" name="円/楕円 107">
                <a:extLst>
                  <a:ext uri="{FF2B5EF4-FFF2-40B4-BE49-F238E27FC236}">
                    <a16:creationId xmlns:a16="http://schemas.microsoft.com/office/drawing/2014/main" id="{E4162620-45ED-4BD9-877F-24B2B920A4E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37276" y="4840809"/>
                <a:ext cx="465756" cy="46575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5" name="円/楕円 108">
                <a:extLst>
                  <a:ext uri="{FF2B5EF4-FFF2-40B4-BE49-F238E27FC236}">
                    <a16:creationId xmlns:a16="http://schemas.microsoft.com/office/drawing/2014/main" id="{D0C91F96-4E5D-439B-8D31-326E894C5105}"/>
                  </a:ext>
                </a:extLst>
              </p:cNvPr>
              <p:cNvSpPr/>
              <p:nvPr/>
            </p:nvSpPr>
            <p:spPr>
              <a:xfrm>
                <a:off x="1726772" y="5203064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6" name="円/楕円 109">
                <a:extLst>
                  <a:ext uri="{FF2B5EF4-FFF2-40B4-BE49-F238E27FC236}">
                    <a16:creationId xmlns:a16="http://schemas.microsoft.com/office/drawing/2014/main" id="{279E4303-D81A-4284-BAA7-5AB50E2FA1A0}"/>
                  </a:ext>
                </a:extLst>
              </p:cNvPr>
              <p:cNvSpPr/>
              <p:nvPr/>
            </p:nvSpPr>
            <p:spPr>
              <a:xfrm>
                <a:off x="1623270" y="5410067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7" name="円/楕円 110">
                <a:extLst>
                  <a:ext uri="{FF2B5EF4-FFF2-40B4-BE49-F238E27FC236}">
                    <a16:creationId xmlns:a16="http://schemas.microsoft.com/office/drawing/2014/main" id="{68244699-0D72-4A5A-AA31-9FDBCFCD2088}"/>
                  </a:ext>
                </a:extLst>
              </p:cNvPr>
              <p:cNvSpPr/>
              <p:nvPr/>
            </p:nvSpPr>
            <p:spPr>
              <a:xfrm>
                <a:off x="1985525" y="5099563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8" name="円/楕円 111">
                <a:extLst>
                  <a:ext uri="{FF2B5EF4-FFF2-40B4-BE49-F238E27FC236}">
                    <a16:creationId xmlns:a16="http://schemas.microsoft.com/office/drawing/2014/main" id="{C841DEA9-E4AD-48E1-AFF8-50F2756916D2}"/>
                  </a:ext>
                </a:extLst>
              </p:cNvPr>
              <p:cNvSpPr/>
              <p:nvPr/>
            </p:nvSpPr>
            <p:spPr>
              <a:xfrm>
                <a:off x="898761" y="5410067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9" name="円/楕円 112">
                <a:extLst>
                  <a:ext uri="{FF2B5EF4-FFF2-40B4-BE49-F238E27FC236}">
                    <a16:creationId xmlns:a16="http://schemas.microsoft.com/office/drawing/2014/main" id="{7DD7B6E2-2C26-4899-9966-983A50652303}"/>
                  </a:ext>
                </a:extLst>
              </p:cNvPr>
              <p:cNvSpPr/>
              <p:nvPr/>
            </p:nvSpPr>
            <p:spPr>
              <a:xfrm>
                <a:off x="588256" y="5151314"/>
                <a:ext cx="310504" cy="31050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24" name="直方体 223">
              <a:extLst>
                <a:ext uri="{FF2B5EF4-FFF2-40B4-BE49-F238E27FC236}">
                  <a16:creationId xmlns:a16="http://schemas.microsoft.com/office/drawing/2014/main" id="{7AA4AB44-6DE7-4B4D-8589-06635B53DC5C}"/>
                </a:ext>
              </a:extLst>
            </p:cNvPr>
            <p:cNvSpPr/>
            <p:nvPr/>
          </p:nvSpPr>
          <p:spPr>
            <a:xfrm>
              <a:off x="303263" y="4116300"/>
              <a:ext cx="2225280" cy="1656022"/>
            </a:xfrm>
            <a:prstGeom prst="cube">
              <a:avLst/>
            </a:prstGeom>
            <a:solidFill>
              <a:schemeClr val="accent5">
                <a:lumMod val="20000"/>
                <a:lumOff val="80000"/>
                <a:alpha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6" name="正方形/長方形 225">
            <a:extLst>
              <a:ext uri="{FF2B5EF4-FFF2-40B4-BE49-F238E27FC236}">
                <a16:creationId xmlns:a16="http://schemas.microsoft.com/office/drawing/2014/main" id="{19223D8C-E9F5-4415-81E6-655BB609B915}"/>
              </a:ext>
            </a:extLst>
          </p:cNvPr>
          <p:cNvSpPr/>
          <p:nvPr/>
        </p:nvSpPr>
        <p:spPr>
          <a:xfrm>
            <a:off x="2003834" y="3201721"/>
            <a:ext cx="946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accent2"/>
                </a:solidFill>
              </a:rPr>
              <a:t>particle</a:t>
            </a:r>
            <a:endParaRPr lang="ja-JP" altLang="en-US" dirty="0">
              <a:solidFill>
                <a:schemeClr val="accent2"/>
              </a:solidFill>
            </a:endParaRPr>
          </a:p>
        </p:txBody>
      </p:sp>
      <p:sp>
        <p:nvSpPr>
          <p:cNvPr id="227" name="正方形/長方形 226">
            <a:extLst>
              <a:ext uri="{FF2B5EF4-FFF2-40B4-BE49-F238E27FC236}">
                <a16:creationId xmlns:a16="http://schemas.microsoft.com/office/drawing/2014/main" id="{FE4DCE6C-112A-420F-B6F1-A87986837DF9}"/>
              </a:ext>
            </a:extLst>
          </p:cNvPr>
          <p:cNvSpPr/>
          <p:nvPr/>
        </p:nvSpPr>
        <p:spPr>
          <a:xfrm>
            <a:off x="516433" y="1170973"/>
            <a:ext cx="1433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AgBr crystal</a:t>
            </a:r>
            <a:endParaRPr lang="ja-JP" altLang="en-US" dirty="0"/>
          </a:p>
        </p:txBody>
      </p:sp>
      <p:cxnSp>
        <p:nvCxnSpPr>
          <p:cNvPr id="229" name="直線コネクタ 228">
            <a:extLst>
              <a:ext uri="{FF2B5EF4-FFF2-40B4-BE49-F238E27FC236}">
                <a16:creationId xmlns:a16="http://schemas.microsoft.com/office/drawing/2014/main" id="{D5147533-86F9-4ED2-A64F-2F69FF23E825}"/>
              </a:ext>
            </a:extLst>
          </p:cNvPr>
          <p:cNvCxnSpPr>
            <a:cxnSpLocks/>
          </p:cNvCxnSpPr>
          <p:nvPr/>
        </p:nvCxnSpPr>
        <p:spPr>
          <a:xfrm flipH="1">
            <a:off x="1208900" y="1443027"/>
            <a:ext cx="51750" cy="4086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矢印: 下 231">
            <a:extLst>
              <a:ext uri="{FF2B5EF4-FFF2-40B4-BE49-F238E27FC236}">
                <a16:creationId xmlns:a16="http://schemas.microsoft.com/office/drawing/2014/main" id="{C0F8D88C-2CE5-464F-A272-C1A20E45B04B}"/>
              </a:ext>
            </a:extLst>
          </p:cNvPr>
          <p:cNvSpPr/>
          <p:nvPr/>
        </p:nvSpPr>
        <p:spPr>
          <a:xfrm>
            <a:off x="1208900" y="3629493"/>
            <a:ext cx="569258" cy="713907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3" name="正方形/長方形 232">
            <a:extLst>
              <a:ext uri="{FF2B5EF4-FFF2-40B4-BE49-F238E27FC236}">
                <a16:creationId xmlns:a16="http://schemas.microsoft.com/office/drawing/2014/main" id="{2F40F08F-215D-4ED0-AEA5-B47CFC27B887}"/>
              </a:ext>
            </a:extLst>
          </p:cNvPr>
          <p:cNvSpPr/>
          <p:nvPr/>
        </p:nvSpPr>
        <p:spPr>
          <a:xfrm>
            <a:off x="183715" y="3703579"/>
            <a:ext cx="2619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Development treatment</a:t>
            </a:r>
          </a:p>
        </p:txBody>
      </p:sp>
      <p:sp>
        <p:nvSpPr>
          <p:cNvPr id="234" name="正方形/長方形 233">
            <a:extLst>
              <a:ext uri="{FF2B5EF4-FFF2-40B4-BE49-F238E27FC236}">
                <a16:creationId xmlns:a16="http://schemas.microsoft.com/office/drawing/2014/main" id="{73283913-8A3B-4672-991C-D96869156FE5}"/>
              </a:ext>
            </a:extLst>
          </p:cNvPr>
          <p:cNvSpPr/>
          <p:nvPr/>
        </p:nvSpPr>
        <p:spPr>
          <a:xfrm>
            <a:off x="898396" y="6354585"/>
            <a:ext cx="75836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/>
              <a:t>3 dimensional tracking with high spatial resolution</a:t>
            </a:r>
            <a:endParaRPr lang="ja-JP" altLang="en-US" sz="2400" dirty="0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259A7F05-E703-40C8-A2B4-2F67CDD30C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803FC7EC-2DD2-4EDF-9C39-690407D8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216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0D18F8-B253-4971-8CD4-AE39434F5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The challenge of NEWSdm</a:t>
            </a:r>
            <a:endParaRPr kumimoji="1" lang="ja-JP" altLang="en-US" dirty="0"/>
          </a:p>
        </p:txBody>
      </p:sp>
      <p:grpSp>
        <p:nvGrpSpPr>
          <p:cNvPr id="6" name="グループ化 69">
            <a:extLst>
              <a:ext uri="{FF2B5EF4-FFF2-40B4-BE49-F238E27FC236}">
                <a16:creationId xmlns:a16="http://schemas.microsoft.com/office/drawing/2014/main" id="{50930C5E-6EC0-4FF9-B683-841D37963931}"/>
              </a:ext>
            </a:extLst>
          </p:cNvPr>
          <p:cNvGrpSpPr>
            <a:grpSpLocks noChangeAspect="1"/>
          </p:cNvGrpSpPr>
          <p:nvPr/>
        </p:nvGrpSpPr>
        <p:grpSpPr>
          <a:xfrm>
            <a:off x="1277471" y="1127572"/>
            <a:ext cx="7805725" cy="4025277"/>
            <a:chOff x="4067944" y="1031912"/>
            <a:chExt cx="4847575" cy="3660713"/>
          </a:xfrm>
        </p:grpSpPr>
        <p:grpSp>
          <p:nvGrpSpPr>
            <p:cNvPr id="9" name="グループ化 62">
              <a:extLst>
                <a:ext uri="{FF2B5EF4-FFF2-40B4-BE49-F238E27FC236}">
                  <a16:creationId xmlns:a16="http://schemas.microsoft.com/office/drawing/2014/main" id="{97D55080-59F3-4D44-BC5D-96545059D55F}"/>
                </a:ext>
              </a:extLst>
            </p:cNvPr>
            <p:cNvGrpSpPr/>
            <p:nvPr/>
          </p:nvGrpSpPr>
          <p:grpSpPr>
            <a:xfrm>
              <a:off x="4067944" y="1340768"/>
              <a:ext cx="4579787" cy="3240360"/>
              <a:chOff x="4788024" y="4005064"/>
              <a:chExt cx="3838939" cy="2664296"/>
            </a:xfrm>
          </p:grpSpPr>
          <p:pic>
            <p:nvPicPr>
              <p:cNvPr id="13" name="Picture 2">
                <a:extLst>
                  <a:ext uri="{FF2B5EF4-FFF2-40B4-BE49-F238E27FC236}">
                    <a16:creationId xmlns:a16="http://schemas.microsoft.com/office/drawing/2014/main" id="{B9E86559-7FDF-4DF4-AACB-4E21E900F7A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l="3207" t="11331" r="41498" b="32771"/>
              <a:stretch/>
            </p:blipFill>
            <p:spPr bwMode="auto">
              <a:xfrm>
                <a:off x="4788024" y="4005064"/>
                <a:ext cx="3724689" cy="2664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26B6C48A-C1CF-4C48-9260-BB935B8C8053}"/>
                  </a:ext>
                </a:extLst>
              </p:cNvPr>
              <p:cNvSpPr txBox="1"/>
              <p:nvPr/>
            </p:nvSpPr>
            <p:spPr>
              <a:xfrm>
                <a:off x="6018287" y="6121207"/>
                <a:ext cx="936104" cy="207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rgbClr val="7030A0"/>
                    </a:solidFill>
                  </a:rPr>
                  <a:t>2</a:t>
                </a:r>
                <a:r>
                  <a:rPr kumimoji="1" lang="en-US" altLang="ja-JP" sz="1200" b="1" dirty="0">
                    <a:solidFill>
                      <a:srgbClr val="7030A0"/>
                    </a:solidFill>
                  </a:rPr>
                  <a:t>0 GeV/c</a:t>
                </a:r>
                <a:r>
                  <a:rPr kumimoji="1" lang="en-US" altLang="ja-JP" sz="1200" b="1" baseline="30000" dirty="0">
                    <a:solidFill>
                      <a:srgbClr val="7030A0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2B5D52E8-2E50-4B97-8BFE-2EAA5771EF01}"/>
                  </a:ext>
                </a:extLst>
              </p:cNvPr>
              <p:cNvSpPr txBox="1"/>
              <p:nvPr/>
            </p:nvSpPr>
            <p:spPr>
              <a:xfrm>
                <a:off x="6768017" y="6129467"/>
                <a:ext cx="936104" cy="207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chemeClr val="accent1"/>
                    </a:solidFill>
                  </a:rPr>
                  <a:t>5</a:t>
                </a:r>
                <a:r>
                  <a:rPr kumimoji="1" lang="en-US" altLang="ja-JP" sz="1200" b="1" dirty="0">
                    <a:solidFill>
                      <a:schemeClr val="accent1"/>
                    </a:solidFill>
                  </a:rPr>
                  <a:t>0 GeV/c</a:t>
                </a:r>
                <a:r>
                  <a:rPr kumimoji="1" lang="en-US" altLang="ja-JP" sz="1200" b="1" baseline="30000" dirty="0">
                    <a:solidFill>
                      <a:schemeClr val="accent1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CCB8F08D-C8BD-47CA-9331-9ED289481838}"/>
                  </a:ext>
                </a:extLst>
              </p:cNvPr>
              <p:cNvSpPr txBox="1"/>
              <p:nvPr/>
            </p:nvSpPr>
            <p:spPr>
              <a:xfrm>
                <a:off x="7690859" y="5886718"/>
                <a:ext cx="936104" cy="207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rgbClr val="FF0000"/>
                    </a:solidFill>
                  </a:rPr>
                  <a:t>10</a:t>
                </a:r>
                <a:r>
                  <a:rPr kumimoji="1" lang="en-US" altLang="ja-JP" sz="1200" b="1" dirty="0">
                    <a:solidFill>
                      <a:srgbClr val="FF0000"/>
                    </a:solidFill>
                  </a:rPr>
                  <a:t>0 GeV/c</a:t>
                </a:r>
                <a:r>
                  <a:rPr kumimoji="1" lang="en-US" altLang="ja-JP" sz="1200" b="1" baseline="30000" dirty="0">
                    <a:solidFill>
                      <a:srgbClr val="FF0000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C79587C0-2C3F-44E3-8168-CD629C744F65}"/>
                  </a:ext>
                </a:extLst>
              </p:cNvPr>
              <p:cNvSpPr txBox="1"/>
              <p:nvPr/>
            </p:nvSpPr>
            <p:spPr>
              <a:xfrm>
                <a:off x="5268557" y="6124651"/>
                <a:ext cx="936104" cy="207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b="1" dirty="0">
                    <a:solidFill>
                      <a:srgbClr val="00B050"/>
                    </a:solidFill>
                  </a:rPr>
                  <a:t>10 GeV/c</a:t>
                </a:r>
                <a:r>
                  <a:rPr kumimoji="1" lang="en-US" altLang="ja-JP" sz="1200" b="1" baseline="30000" dirty="0">
                    <a:solidFill>
                      <a:srgbClr val="00B050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9C0A8AE3-7C98-495C-AF15-382BB688D8A9}"/>
                </a:ext>
              </a:extLst>
            </p:cNvPr>
            <p:cNvSpPr txBox="1"/>
            <p:nvPr/>
          </p:nvSpPr>
          <p:spPr>
            <a:xfrm>
              <a:off x="5600709" y="4412723"/>
              <a:ext cx="3314810" cy="2799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Track length</a:t>
              </a:r>
              <a:r>
                <a:rPr lang="ja-JP" altLang="en-US" sz="1400" dirty="0"/>
                <a:t> </a:t>
              </a:r>
              <a:r>
                <a:rPr lang="en-US" altLang="ja-JP" sz="1400" dirty="0"/>
                <a:t>[nm]</a:t>
              </a:r>
              <a:endParaRPr kumimoji="1" lang="ja-JP" altLang="en-US" sz="1400" dirty="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A2603D27-1C15-4ECA-8BCA-981E18ED589B}"/>
                </a:ext>
              </a:extLst>
            </p:cNvPr>
            <p:cNvSpPr txBox="1"/>
            <p:nvPr/>
          </p:nvSpPr>
          <p:spPr>
            <a:xfrm>
              <a:off x="4513360" y="1031912"/>
              <a:ext cx="3758470" cy="3638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/>
                <a:t>expected recoil length in the nuclear emulsion</a:t>
              </a:r>
              <a:endParaRPr kumimoji="1" lang="ja-JP" altLang="en-US" sz="2000" b="1" dirty="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DCB41EB-8579-4ABA-9EF5-2A92707F82D4}"/>
                </a:ext>
              </a:extLst>
            </p:cNvPr>
            <p:cNvSpPr txBox="1"/>
            <p:nvPr/>
          </p:nvSpPr>
          <p:spPr>
            <a:xfrm>
              <a:off x="7355598" y="1325346"/>
              <a:ext cx="1378240" cy="109161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ja-JP" sz="1600" dirty="0"/>
                <a:t>WIMP mass</a:t>
              </a:r>
            </a:p>
            <a:p>
              <a:r>
                <a:rPr lang="en-US" altLang="ja-JP" sz="1400" dirty="0">
                  <a:solidFill>
                    <a:schemeClr val="accent2"/>
                  </a:solidFill>
                </a:rPr>
                <a:t>―</a:t>
              </a:r>
              <a:r>
                <a:rPr lang="ja-JP" altLang="en-US" sz="1400" dirty="0"/>
                <a:t> </a:t>
              </a:r>
              <a:r>
                <a:rPr lang="en-US" altLang="ja-JP" sz="1400" dirty="0"/>
                <a:t>: 100 GeV/c</a:t>
              </a:r>
              <a:r>
                <a:rPr lang="en-US" altLang="ja-JP" sz="1400" baseline="30000" dirty="0"/>
                <a:t>2</a:t>
              </a:r>
              <a:r>
                <a:rPr lang="en-US" altLang="ja-JP" sz="1400" dirty="0"/>
                <a:t>  </a:t>
              </a:r>
            </a:p>
            <a:p>
              <a:r>
                <a:rPr lang="en-US" altLang="ja-JP" sz="1400" dirty="0">
                  <a:solidFill>
                    <a:schemeClr val="accent1"/>
                  </a:solidFill>
                </a:rPr>
                <a:t>―</a:t>
              </a:r>
              <a:r>
                <a:rPr lang="en-US" altLang="ja-JP" sz="1400" dirty="0"/>
                <a:t> :   50 GeV/c</a:t>
              </a:r>
              <a:r>
                <a:rPr lang="en-US" altLang="ja-JP" sz="1400" baseline="30000" dirty="0"/>
                <a:t>2</a:t>
              </a:r>
            </a:p>
            <a:p>
              <a:r>
                <a:rPr kumimoji="1" lang="en-US" altLang="ja-JP" sz="1400" dirty="0">
                  <a:solidFill>
                    <a:srgbClr val="CC00CC"/>
                  </a:solidFill>
                </a:rPr>
                <a:t>―</a:t>
              </a:r>
              <a:r>
                <a:rPr kumimoji="1" lang="en-US" altLang="ja-JP" sz="1400" dirty="0"/>
                <a:t> :   20 GeV/c</a:t>
              </a:r>
              <a:r>
                <a:rPr kumimoji="1" lang="en-US" altLang="ja-JP" sz="1400" baseline="30000" dirty="0"/>
                <a:t>2</a:t>
              </a:r>
            </a:p>
            <a:p>
              <a:r>
                <a:rPr lang="en-US" altLang="ja-JP" sz="1400" dirty="0">
                  <a:solidFill>
                    <a:srgbClr val="33CC33"/>
                  </a:solidFill>
                </a:rPr>
                <a:t>―</a:t>
              </a:r>
              <a:r>
                <a:rPr lang="en-US" altLang="ja-JP" sz="1400" dirty="0"/>
                <a:t> :   10 GeV/c</a:t>
              </a:r>
              <a:r>
                <a:rPr lang="en-US" altLang="ja-JP" sz="1400" baseline="30000" dirty="0"/>
                <a:t>2</a:t>
              </a:r>
              <a:r>
                <a:rPr kumimoji="1" lang="en-US" altLang="ja-JP" sz="1400" dirty="0"/>
                <a:t> 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157611F-44FD-4654-A35B-7A46460DB78D}"/>
              </a:ext>
            </a:extLst>
          </p:cNvPr>
          <p:cNvSpPr/>
          <p:nvPr/>
        </p:nvSpPr>
        <p:spPr>
          <a:xfrm>
            <a:off x="5669316" y="2793855"/>
            <a:ext cx="20116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3.2 g/cm</a:t>
            </a:r>
            <a:r>
              <a:rPr lang="en-US" altLang="ja-JP" sz="1400" baseline="30000" dirty="0"/>
              <a:t>3</a:t>
            </a:r>
            <a:r>
              <a:rPr lang="en-US" altLang="ja-JP" sz="1400" dirty="0"/>
              <a:t> </a:t>
            </a:r>
          </a:p>
          <a:p>
            <a:r>
              <a:rPr lang="en-US" altLang="ja-JP" sz="1400" dirty="0"/>
              <a:t>target : C,N,O, Ag, Br</a:t>
            </a:r>
            <a:endParaRPr lang="ja-JP" altLang="en-US" sz="1400" dirty="0"/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25C93CDC-CCBE-4EB8-BA1C-C3374CF77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927110"/>
            <a:ext cx="7830512" cy="15903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800" dirty="0"/>
              <a:t>recoil length  &lt; 1 um</a:t>
            </a:r>
          </a:p>
          <a:p>
            <a:pPr marL="0" indent="0">
              <a:buNone/>
            </a:pPr>
            <a:r>
              <a:rPr lang="en-US" altLang="ja-JP" sz="1800" dirty="0"/>
              <a:t>Angular dispersion due to straggling  ~ 25 deg</a:t>
            </a:r>
          </a:p>
          <a:p>
            <a:pPr marL="0" indent="0">
              <a:buNone/>
            </a:pPr>
            <a:r>
              <a:rPr lang="en-US" altLang="ja-JP" sz="1800" dirty="0"/>
              <a:t>low background</a:t>
            </a:r>
          </a:p>
          <a:p>
            <a:pPr marL="0" indent="0">
              <a:buNone/>
            </a:pPr>
            <a:r>
              <a:rPr lang="en-US" altLang="ja-JP" sz="1800" dirty="0"/>
              <a:t>scalability</a:t>
            </a:r>
          </a:p>
          <a:p>
            <a:pPr marL="0" indent="0">
              <a:buNone/>
            </a:pPr>
            <a:r>
              <a:rPr lang="ja-JP" altLang="en-US" sz="2800" dirty="0"/>
              <a:t>→ </a:t>
            </a:r>
            <a:r>
              <a:rPr lang="en-US" altLang="ja-JP" sz="2800" dirty="0"/>
              <a:t>new technologies both detector and analysis</a:t>
            </a:r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4549790C-5D4C-4CF5-A939-CFA9E1A8E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CABE385A-EF7C-4388-8718-6D332C517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328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06DFD63-B744-4E56-B247-EB8EC42938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0408" y="1474208"/>
            <a:ext cx="2587081" cy="198033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A3D438E2-8728-47F7-96BE-34A695C7E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NEWSdm Experiment</a:t>
            </a:r>
            <a:endParaRPr kumimoji="1" lang="ja-JP" altLang="en-US" dirty="0"/>
          </a:p>
        </p:txBody>
      </p:sp>
      <p:grpSp>
        <p:nvGrpSpPr>
          <p:cNvPr id="7" name="Group 124">
            <a:extLst>
              <a:ext uri="{FF2B5EF4-FFF2-40B4-BE49-F238E27FC236}">
                <a16:creationId xmlns:a16="http://schemas.microsoft.com/office/drawing/2014/main" id="{00C7C031-D0BD-4E36-ACB6-05338351DC0D}"/>
              </a:ext>
            </a:extLst>
          </p:cNvPr>
          <p:cNvGrpSpPr/>
          <p:nvPr/>
        </p:nvGrpSpPr>
        <p:grpSpPr>
          <a:xfrm>
            <a:off x="2640749" y="1417637"/>
            <a:ext cx="2176534" cy="2149479"/>
            <a:chOff x="-554264" y="0"/>
            <a:chExt cx="4130782" cy="4079436"/>
          </a:xfrm>
        </p:grpSpPr>
        <p:pic>
          <p:nvPicPr>
            <p:cNvPr id="13" name="telescope.png">
              <a:extLst>
                <a:ext uri="{FF2B5EF4-FFF2-40B4-BE49-F238E27FC236}">
                  <a16:creationId xmlns:a16="http://schemas.microsoft.com/office/drawing/2014/main" id="{07E3BEAD-FFE2-47F3-BD3E-37DE332178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/>
            </a:blip>
            <a:srcRect r="761"/>
            <a:stretch/>
          </p:blipFill>
          <p:spPr>
            <a:xfrm>
              <a:off x="1" y="0"/>
              <a:ext cx="3483183" cy="4079436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9" name="Shape 120">
              <a:extLst>
                <a:ext uri="{FF2B5EF4-FFF2-40B4-BE49-F238E27FC236}">
                  <a16:creationId xmlns:a16="http://schemas.microsoft.com/office/drawing/2014/main" id="{65B3B8A0-E74B-4821-8D5C-4AB30DFFC445}"/>
                </a:ext>
              </a:extLst>
            </p:cNvPr>
            <p:cNvSpPr/>
            <p:nvPr/>
          </p:nvSpPr>
          <p:spPr>
            <a:xfrm>
              <a:off x="-554264" y="3139"/>
              <a:ext cx="4130782" cy="5941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r>
                <a:rPr sz="1800" dirty="0"/>
                <a:t>Equatorial Telescope</a:t>
              </a:r>
            </a:p>
          </p:txBody>
        </p:sp>
        <p:sp>
          <p:nvSpPr>
            <p:cNvPr id="10" name="Shape 121">
              <a:extLst>
                <a:ext uri="{FF2B5EF4-FFF2-40B4-BE49-F238E27FC236}">
                  <a16:creationId xmlns:a16="http://schemas.microsoft.com/office/drawing/2014/main" id="{AE3DA858-81E4-4A37-9D4D-751C4C28A739}"/>
                </a:ext>
              </a:extLst>
            </p:cNvPr>
            <p:cNvSpPr/>
            <p:nvPr/>
          </p:nvSpPr>
          <p:spPr>
            <a:xfrm rot="3496959">
              <a:off x="2236123" y="1248763"/>
              <a:ext cx="903424" cy="335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78" y="65"/>
                  </a:moveTo>
                  <a:lnTo>
                    <a:pt x="0" y="21178"/>
                  </a:lnTo>
                  <a:lnTo>
                    <a:pt x="16729" y="21600"/>
                  </a:lnTo>
                  <a:lnTo>
                    <a:pt x="21600" y="0"/>
                  </a:lnTo>
                  <a:lnTo>
                    <a:pt x="4678" y="65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lIns="50800" tIns="50800" rIns="50800" bIns="50800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1" name="Shape 122">
              <a:extLst>
                <a:ext uri="{FF2B5EF4-FFF2-40B4-BE49-F238E27FC236}">
                  <a16:creationId xmlns:a16="http://schemas.microsoft.com/office/drawing/2014/main" id="{C9FC14EF-8560-422F-9865-E1D4EB05455F}"/>
                </a:ext>
              </a:extLst>
            </p:cNvPr>
            <p:cNvSpPr/>
            <p:nvPr/>
          </p:nvSpPr>
          <p:spPr>
            <a:xfrm rot="3496959">
              <a:off x="2248238" y="1188188"/>
              <a:ext cx="903424" cy="335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78" y="65"/>
                  </a:moveTo>
                  <a:lnTo>
                    <a:pt x="0" y="21178"/>
                  </a:lnTo>
                  <a:lnTo>
                    <a:pt x="16729" y="21600"/>
                  </a:lnTo>
                  <a:lnTo>
                    <a:pt x="21600" y="0"/>
                  </a:lnTo>
                  <a:lnTo>
                    <a:pt x="4678" y="65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lIns="50800" tIns="50800" rIns="50800" bIns="50800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2" name="Shape 123">
              <a:extLst>
                <a:ext uri="{FF2B5EF4-FFF2-40B4-BE49-F238E27FC236}">
                  <a16:creationId xmlns:a16="http://schemas.microsoft.com/office/drawing/2014/main" id="{7234A267-0CAB-4C51-A92B-118DF18FA239}"/>
                </a:ext>
              </a:extLst>
            </p:cNvPr>
            <p:cNvSpPr/>
            <p:nvPr/>
          </p:nvSpPr>
          <p:spPr>
            <a:xfrm rot="3496959">
              <a:off x="2273276" y="1129499"/>
              <a:ext cx="903425" cy="335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78" y="65"/>
                  </a:moveTo>
                  <a:lnTo>
                    <a:pt x="0" y="21178"/>
                  </a:lnTo>
                  <a:lnTo>
                    <a:pt x="16729" y="21600"/>
                  </a:lnTo>
                  <a:lnTo>
                    <a:pt x="21600" y="0"/>
                  </a:lnTo>
                  <a:lnTo>
                    <a:pt x="4678" y="65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lIns="50800" tIns="50800" rIns="50800" bIns="50800" numCol="1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1pPr>
              <a:lvl2pPr marL="0" marR="0" indent="3429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2pPr>
              <a:lvl3pPr marL="0" marR="0" indent="6858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3pPr>
              <a:lvl4pPr marL="0" marR="0" indent="10287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4pPr>
              <a:lvl5pPr marL="0" marR="0" indent="13716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5pPr>
              <a:lvl6pPr marL="0" marR="0" indent="17145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6pPr>
              <a:lvl7pPr marL="0" marR="0" indent="20574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7pPr>
              <a:lvl8pPr marL="0" marR="0" indent="24003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8pPr>
              <a:lvl9pPr marL="0" marR="0" indent="274320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42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ill Sans"/>
                  <a:ea typeface="Gill Sans"/>
                  <a:cs typeface="Gill Sans"/>
                  <a:sym typeface="Gill Sans"/>
                </a:defRPr>
              </a:lvl9pPr>
            </a:lstStyle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79500A2-655B-462A-B052-3DF8BEFF083C}"/>
              </a:ext>
            </a:extLst>
          </p:cNvPr>
          <p:cNvGrpSpPr/>
          <p:nvPr/>
        </p:nvGrpSpPr>
        <p:grpSpPr>
          <a:xfrm>
            <a:off x="7386325" y="4442199"/>
            <a:ext cx="1672510" cy="2348540"/>
            <a:chOff x="4171368" y="2730142"/>
            <a:chExt cx="1749411" cy="2456524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84C66C4-657E-423C-916C-5A9BF0DDDA3F}"/>
                </a:ext>
              </a:extLst>
            </p:cNvPr>
            <p:cNvGrpSpPr/>
            <p:nvPr/>
          </p:nvGrpSpPr>
          <p:grpSpPr>
            <a:xfrm>
              <a:off x="4171368" y="2730142"/>
              <a:ext cx="1749411" cy="2099189"/>
              <a:chOff x="407420" y="1579884"/>
              <a:chExt cx="2353294" cy="2823813"/>
            </a:xfrm>
          </p:grpSpPr>
          <p:sp>
            <p:nvSpPr>
              <p:cNvPr id="22" name="円/楕円 596">
                <a:extLst>
                  <a:ext uri="{FF2B5EF4-FFF2-40B4-BE49-F238E27FC236}">
                    <a16:creationId xmlns:a16="http://schemas.microsoft.com/office/drawing/2014/main" id="{BDA1F2B3-38D4-4EB5-8DD7-27A859B196A0}"/>
                  </a:ext>
                </a:extLst>
              </p:cNvPr>
              <p:cNvSpPr/>
              <p:nvPr/>
            </p:nvSpPr>
            <p:spPr>
              <a:xfrm>
                <a:off x="811978" y="3477005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円/楕円 598">
                <a:extLst>
                  <a:ext uri="{FF2B5EF4-FFF2-40B4-BE49-F238E27FC236}">
                    <a16:creationId xmlns:a16="http://schemas.microsoft.com/office/drawing/2014/main" id="{B99E14D9-4055-47A9-B3A4-4C0DB81A154E}"/>
                  </a:ext>
                </a:extLst>
              </p:cNvPr>
              <p:cNvSpPr/>
              <p:nvPr/>
            </p:nvSpPr>
            <p:spPr>
              <a:xfrm>
                <a:off x="1818055" y="2906763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円/楕円 599">
                <a:extLst>
                  <a:ext uri="{FF2B5EF4-FFF2-40B4-BE49-F238E27FC236}">
                    <a16:creationId xmlns:a16="http://schemas.microsoft.com/office/drawing/2014/main" id="{ABD31B40-1D0F-425B-90A4-674A1B72AD3B}"/>
                  </a:ext>
                </a:extLst>
              </p:cNvPr>
              <p:cNvSpPr/>
              <p:nvPr/>
            </p:nvSpPr>
            <p:spPr>
              <a:xfrm>
                <a:off x="623124" y="3019883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円/楕円 600">
                <a:extLst>
                  <a:ext uri="{FF2B5EF4-FFF2-40B4-BE49-F238E27FC236}">
                    <a16:creationId xmlns:a16="http://schemas.microsoft.com/office/drawing/2014/main" id="{696B6F79-3A8F-4955-A55D-B752D8C6C12A}"/>
                  </a:ext>
                </a:extLst>
              </p:cNvPr>
              <p:cNvSpPr/>
              <p:nvPr/>
            </p:nvSpPr>
            <p:spPr>
              <a:xfrm>
                <a:off x="762412" y="2299883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" name="円/楕円 601">
                <a:extLst>
                  <a:ext uri="{FF2B5EF4-FFF2-40B4-BE49-F238E27FC236}">
                    <a16:creationId xmlns:a16="http://schemas.microsoft.com/office/drawing/2014/main" id="{8A1B38A4-27AA-4493-8184-D19B7A31E0BF}"/>
                  </a:ext>
                </a:extLst>
              </p:cNvPr>
              <p:cNvSpPr/>
              <p:nvPr/>
            </p:nvSpPr>
            <p:spPr>
              <a:xfrm>
                <a:off x="1286602" y="3216390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円/楕円 602">
                <a:extLst>
                  <a:ext uri="{FF2B5EF4-FFF2-40B4-BE49-F238E27FC236}">
                    <a16:creationId xmlns:a16="http://schemas.microsoft.com/office/drawing/2014/main" id="{E8DE8679-A1D3-4D59-B606-5DB823C987D9}"/>
                  </a:ext>
                </a:extLst>
              </p:cNvPr>
              <p:cNvSpPr/>
              <p:nvPr/>
            </p:nvSpPr>
            <p:spPr>
              <a:xfrm>
                <a:off x="1512944" y="2510908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" name="円/楕円 603">
                <a:extLst>
                  <a:ext uri="{FF2B5EF4-FFF2-40B4-BE49-F238E27FC236}">
                    <a16:creationId xmlns:a16="http://schemas.microsoft.com/office/drawing/2014/main" id="{5E4BD094-CBCB-4801-841F-28F435544638}"/>
                  </a:ext>
                </a:extLst>
              </p:cNvPr>
              <p:cNvSpPr/>
              <p:nvPr/>
            </p:nvSpPr>
            <p:spPr>
              <a:xfrm>
                <a:off x="2040714" y="3584205"/>
                <a:ext cx="720000" cy="720000"/>
              </a:xfrm>
              <a:prstGeom prst="ellipse">
                <a:avLst/>
              </a:prstGeom>
              <a:solidFill>
                <a:srgbClr val="FFFF00">
                  <a:alpha val="74000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360000" h="360000"/>
                <a:bevelB w="360000" h="360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29" name="直線矢印コネクタ 28">
                <a:extLst>
                  <a:ext uri="{FF2B5EF4-FFF2-40B4-BE49-F238E27FC236}">
                    <a16:creationId xmlns:a16="http://schemas.microsoft.com/office/drawing/2014/main" id="{446A0AD0-E2D5-4BC7-A8B5-FB082925DDCE}"/>
                  </a:ext>
                </a:extLst>
              </p:cNvPr>
              <p:cNvCxnSpPr/>
              <p:nvPr/>
            </p:nvCxnSpPr>
            <p:spPr>
              <a:xfrm>
                <a:off x="966774" y="2243481"/>
                <a:ext cx="1572029" cy="2160216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線矢印コネクタ 29">
                <a:extLst>
                  <a:ext uri="{FF2B5EF4-FFF2-40B4-BE49-F238E27FC236}">
                    <a16:creationId xmlns:a16="http://schemas.microsoft.com/office/drawing/2014/main" id="{20C7DC5A-1D01-46A6-A9F6-253F90C630DD}"/>
                  </a:ext>
                </a:extLst>
              </p:cNvPr>
              <p:cNvCxnSpPr/>
              <p:nvPr/>
            </p:nvCxnSpPr>
            <p:spPr>
              <a:xfrm>
                <a:off x="407420" y="1579884"/>
                <a:ext cx="563774" cy="66359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線矢印コネクタ 30">
                <a:extLst>
                  <a:ext uri="{FF2B5EF4-FFF2-40B4-BE49-F238E27FC236}">
                    <a16:creationId xmlns:a16="http://schemas.microsoft.com/office/drawing/2014/main" id="{C6F17C9E-45A8-4DD0-910C-0F45844A30F2}"/>
                  </a:ext>
                </a:extLst>
              </p:cNvPr>
              <p:cNvCxnSpPr/>
              <p:nvPr/>
            </p:nvCxnSpPr>
            <p:spPr>
              <a:xfrm flipV="1">
                <a:off x="937723" y="2109965"/>
                <a:ext cx="1560726" cy="10261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BBC1C61-A360-4FA8-8B42-04EEF41A379B}"/>
                </a:ext>
              </a:extLst>
            </p:cNvPr>
            <p:cNvSpPr/>
            <p:nvPr/>
          </p:nvSpPr>
          <p:spPr>
            <a:xfrm>
              <a:off x="4838409" y="2785303"/>
              <a:ext cx="8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WIMP</a:t>
              </a:r>
              <a:endParaRPr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854525A-1AD7-4BFE-89C0-E7B607B32E7F}"/>
                </a:ext>
              </a:extLst>
            </p:cNvPr>
            <p:cNvSpPr/>
            <p:nvPr/>
          </p:nvSpPr>
          <p:spPr>
            <a:xfrm>
              <a:off x="4531252" y="4639389"/>
              <a:ext cx="778328" cy="5472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/>
                <a:t>AgBr</a:t>
              </a:r>
            </a:p>
            <a:p>
              <a:r>
                <a:rPr lang="en-US" altLang="ja-JP" sz="1400" dirty="0"/>
                <a:t>Crystal</a:t>
              </a:r>
              <a:endParaRPr lang="ja-JP" altLang="en-US" sz="1400" dirty="0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5ED61923-7290-415D-B0D3-7DEEEA763671}"/>
              </a:ext>
            </a:extLst>
          </p:cNvPr>
          <p:cNvGrpSpPr/>
          <p:nvPr/>
        </p:nvGrpSpPr>
        <p:grpSpPr>
          <a:xfrm>
            <a:off x="5365387" y="4543995"/>
            <a:ext cx="1871939" cy="1946606"/>
            <a:chOff x="2154693" y="4847893"/>
            <a:chExt cx="1540794" cy="1602252"/>
          </a:xfrm>
        </p:grpSpPr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07ECC03D-0078-4C27-A918-DF051AD259D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85" t="57452" r="46822" b="18135"/>
            <a:stretch/>
          </p:blipFill>
          <p:spPr bwMode="auto">
            <a:xfrm>
              <a:off x="2154693" y="4847893"/>
              <a:ext cx="1540794" cy="160225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FA083E3F-184D-46B7-889E-11D17106084E}"/>
                </a:ext>
              </a:extLst>
            </p:cNvPr>
            <p:cNvCxnSpPr/>
            <p:nvPr/>
          </p:nvCxnSpPr>
          <p:spPr bwMode="auto">
            <a:xfrm>
              <a:off x="2703812" y="6356348"/>
              <a:ext cx="442799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C99FBAA-12EE-4B53-9E14-AB833A353284}"/>
                </a:ext>
              </a:extLst>
            </p:cNvPr>
            <p:cNvSpPr/>
            <p:nvPr/>
          </p:nvSpPr>
          <p:spPr>
            <a:xfrm>
              <a:off x="2589536" y="6025983"/>
              <a:ext cx="9509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100 nm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 descr="6pjhztby">
            <a:extLst>
              <a:ext uri="{FF2B5EF4-FFF2-40B4-BE49-F238E27FC236}">
                <a16:creationId xmlns:a16="http://schemas.microsoft.com/office/drawing/2014/main" id="{1108D32F-CDC3-4253-A3E6-F1BA2850C6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5" t="11653"/>
          <a:stretch/>
        </p:blipFill>
        <p:spPr bwMode="auto">
          <a:xfrm>
            <a:off x="112659" y="1142110"/>
            <a:ext cx="2488473" cy="264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5CDCFF1C-2AAA-4EE9-9D43-58EAAA2C762A}"/>
              </a:ext>
            </a:extLst>
          </p:cNvPr>
          <p:cNvSpPr/>
          <p:nvPr/>
        </p:nvSpPr>
        <p:spPr>
          <a:xfrm>
            <a:off x="4343852" y="1888264"/>
            <a:ext cx="1252552" cy="332422"/>
          </a:xfrm>
          <a:custGeom>
            <a:avLst/>
            <a:gdLst>
              <a:gd name="connsiteX0" fmla="*/ 0 w 1141281"/>
              <a:gd name="connsiteY0" fmla="*/ 119291 h 332422"/>
              <a:gd name="connsiteX1" fmla="*/ 563765 w 1141281"/>
              <a:gd name="connsiteY1" fmla="*/ 9288 h 332422"/>
              <a:gd name="connsiteX2" fmla="*/ 1141281 w 1141281"/>
              <a:gd name="connsiteY2" fmla="*/ 332422 h 332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1281" h="332422">
                <a:moveTo>
                  <a:pt x="0" y="119291"/>
                </a:moveTo>
                <a:cubicBezTo>
                  <a:pt x="186775" y="46528"/>
                  <a:pt x="373551" y="-26234"/>
                  <a:pt x="563765" y="9288"/>
                </a:cubicBezTo>
                <a:cubicBezTo>
                  <a:pt x="753979" y="44810"/>
                  <a:pt x="947630" y="188616"/>
                  <a:pt x="1141281" y="332422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048" name="直線コネクタ 2047">
            <a:extLst>
              <a:ext uri="{FF2B5EF4-FFF2-40B4-BE49-F238E27FC236}">
                <a16:creationId xmlns:a16="http://schemas.microsoft.com/office/drawing/2014/main" id="{2793EDC3-04EF-4A5D-8532-5D89E600C261}"/>
              </a:ext>
            </a:extLst>
          </p:cNvPr>
          <p:cNvCxnSpPr>
            <a:cxnSpLocks/>
          </p:cNvCxnSpPr>
          <p:nvPr/>
        </p:nvCxnSpPr>
        <p:spPr>
          <a:xfrm flipV="1">
            <a:off x="1354347" y="2496985"/>
            <a:ext cx="1693621" cy="31900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66" name="図 65">
            <a:extLst>
              <a:ext uri="{FF2B5EF4-FFF2-40B4-BE49-F238E27FC236}">
                <a16:creationId xmlns:a16="http://schemas.microsoft.com/office/drawing/2014/main" id="{597404C2-0740-442A-9EF8-B164875B122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0683" t="11237" r="4346" b="14033"/>
          <a:stretch/>
        </p:blipFill>
        <p:spPr>
          <a:xfrm>
            <a:off x="281173" y="4521816"/>
            <a:ext cx="2279082" cy="2189307"/>
          </a:xfrm>
          <a:prstGeom prst="rect">
            <a:avLst/>
          </a:prstGeom>
        </p:spPr>
      </p:pic>
      <p:pic>
        <p:nvPicPr>
          <p:cNvPr id="67" name="コンテンツ プレースホルダー 8">
            <a:extLst>
              <a:ext uri="{FF2B5EF4-FFF2-40B4-BE49-F238E27FC236}">
                <a16:creationId xmlns:a16="http://schemas.microsoft.com/office/drawing/2014/main" id="{8FB5CB78-1871-4C56-BC6D-5A1C0015999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2" t="2812" r="20882" b="-1"/>
          <a:stretch/>
        </p:blipFill>
        <p:spPr>
          <a:xfrm>
            <a:off x="2598039" y="4521817"/>
            <a:ext cx="2384339" cy="218930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049" name="矢印: 下 2048">
            <a:extLst>
              <a:ext uri="{FF2B5EF4-FFF2-40B4-BE49-F238E27FC236}">
                <a16:creationId xmlns:a16="http://schemas.microsoft.com/office/drawing/2014/main" id="{C50344E1-3BB6-469D-96B8-5090EE02F454}"/>
              </a:ext>
            </a:extLst>
          </p:cNvPr>
          <p:cNvSpPr/>
          <p:nvPr/>
        </p:nvSpPr>
        <p:spPr>
          <a:xfrm rot="5400000">
            <a:off x="4700831" y="5229383"/>
            <a:ext cx="728770" cy="594223"/>
          </a:xfrm>
          <a:prstGeom prst="downArrow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52" name="正方形/長方形 2051">
            <a:extLst>
              <a:ext uri="{FF2B5EF4-FFF2-40B4-BE49-F238E27FC236}">
                <a16:creationId xmlns:a16="http://schemas.microsoft.com/office/drawing/2014/main" id="{9FB84C1C-66B0-45B6-AB93-EBF62BEA4E8E}"/>
              </a:ext>
            </a:extLst>
          </p:cNvPr>
          <p:cNvSpPr/>
          <p:nvPr/>
        </p:nvSpPr>
        <p:spPr>
          <a:xfrm>
            <a:off x="108807" y="4130319"/>
            <a:ext cx="5174815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b="1" dirty="0"/>
              <a:t>multiple analysis(high-speed/high-precision)</a:t>
            </a:r>
            <a:endParaRPr lang="ja-JP" altLang="en-US" sz="2000" b="1" dirty="0"/>
          </a:p>
        </p:txBody>
      </p:sp>
      <p:sp>
        <p:nvSpPr>
          <p:cNvPr id="2053" name="正方形/長方形 2052">
            <a:extLst>
              <a:ext uri="{FF2B5EF4-FFF2-40B4-BE49-F238E27FC236}">
                <a16:creationId xmlns:a16="http://schemas.microsoft.com/office/drawing/2014/main" id="{CAF78D7B-C87C-4BFC-93CB-E6F7CD52FF44}"/>
              </a:ext>
            </a:extLst>
          </p:cNvPr>
          <p:cNvSpPr/>
          <p:nvPr/>
        </p:nvSpPr>
        <p:spPr>
          <a:xfrm>
            <a:off x="32128" y="928330"/>
            <a:ext cx="3757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/>
              <a:t>Gran Sasso </a:t>
            </a:r>
          </a:p>
          <a:p>
            <a:r>
              <a:rPr lang="en-US" altLang="ja-JP" b="1" dirty="0"/>
              <a:t>underground laboratory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3DEF4C2-A3E7-407E-AD5D-15E7E501F980}"/>
              </a:ext>
            </a:extLst>
          </p:cNvPr>
          <p:cNvSpPr/>
          <p:nvPr/>
        </p:nvSpPr>
        <p:spPr>
          <a:xfrm>
            <a:off x="5905993" y="1161215"/>
            <a:ext cx="160172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/>
              <a:t>Emulsion film</a:t>
            </a:r>
            <a:endParaRPr lang="ja-JP" altLang="en-US" dirty="0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AE6042EF-DE67-4C77-A9B2-D42D454E14D9}"/>
              </a:ext>
            </a:extLst>
          </p:cNvPr>
          <p:cNvCxnSpPr>
            <a:cxnSpLocks/>
          </p:cNvCxnSpPr>
          <p:nvPr/>
        </p:nvCxnSpPr>
        <p:spPr>
          <a:xfrm flipH="1">
            <a:off x="5385556" y="2566520"/>
            <a:ext cx="888855" cy="19240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722752C2-BE9A-4885-B5B7-08F646BB2E74}"/>
              </a:ext>
            </a:extLst>
          </p:cNvPr>
          <p:cNvCxnSpPr>
            <a:cxnSpLocks/>
          </p:cNvCxnSpPr>
          <p:nvPr/>
        </p:nvCxnSpPr>
        <p:spPr>
          <a:xfrm>
            <a:off x="6332468" y="2566520"/>
            <a:ext cx="896923" cy="195529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21875D70-9784-4A6B-BF8E-0EDC4F65A386}"/>
              </a:ext>
            </a:extLst>
          </p:cNvPr>
          <p:cNvSpPr/>
          <p:nvPr/>
        </p:nvSpPr>
        <p:spPr>
          <a:xfrm>
            <a:off x="5532852" y="3841297"/>
            <a:ext cx="2727029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1600" b="1" dirty="0"/>
              <a:t>Super-high resolution device</a:t>
            </a:r>
            <a:endParaRPr lang="ja-JP" altLang="en-US" sz="1600" b="1" dirty="0"/>
          </a:p>
        </p:txBody>
      </p:sp>
      <p:sp>
        <p:nvSpPr>
          <p:cNvPr id="15" name="フッター プレースホルダー 14">
            <a:extLst>
              <a:ext uri="{FF2B5EF4-FFF2-40B4-BE49-F238E27FC236}">
                <a16:creationId xmlns:a16="http://schemas.microsoft.com/office/drawing/2014/main" id="{E2CBB0CA-8E02-467C-9C2D-033237EA9E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T. Asada      ICNFP2017 </a:t>
            </a:r>
            <a:endParaRPr lang="ja-JP" altLang="en-US" dirty="0"/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1D5203B4-E417-4870-8E53-604378797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6C7C7-93D6-458A-8D9F-25E1F1F57FBE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1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imulation">
  <a:themeElements>
    <a:clrScheme name="vivi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F0000"/>
      </a:accent2>
      <a:accent3>
        <a:srgbClr val="00B050"/>
      </a:accent3>
      <a:accent4>
        <a:srgbClr val="7030A0"/>
      </a:accent4>
      <a:accent5>
        <a:srgbClr val="00B0F0"/>
      </a:accent5>
      <a:accent6>
        <a:srgbClr val="FFFF00"/>
      </a:accent6>
      <a:hlink>
        <a:srgbClr val="0000FF"/>
      </a:hlink>
      <a:folHlink>
        <a:srgbClr val="800080"/>
      </a:folHlink>
    </a:clrScheme>
    <a:fontScheme name="meiryo">
      <a:majorFont>
        <a:latin typeface="Times New Roman"/>
        <a:ea typeface="Meiryo UI"/>
        <a:cs typeface=""/>
      </a:majorFont>
      <a:minorFont>
        <a:latin typeface="Times New Roman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-cool1-w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-cool1-wi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-cool1-wi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-cool1-wi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-cool1-wi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-cool1-wi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imulation" id="{63D43038-F6A3-48E0-B7E8-0C72EF5D0FF6}" vid="{645AE51E-64C2-4D3A-BDF8-BFB1FF3F84C9}"/>
    </a:ext>
  </a:extLst>
</a:theme>
</file>

<file path=ppt/theme/theme2.xml><?xml version="1.0" encoding="utf-8"?>
<a:theme xmlns:a="http://schemas.openxmlformats.org/drawingml/2006/main" name="1_Office テーマ">
  <a:themeElements>
    <a:clrScheme name="vivi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F0000"/>
      </a:accent2>
      <a:accent3>
        <a:srgbClr val="00B050"/>
      </a:accent3>
      <a:accent4>
        <a:srgbClr val="FFAA00"/>
      </a:accent4>
      <a:accent5>
        <a:srgbClr val="00B0F0"/>
      </a:accent5>
      <a:accent6>
        <a:srgbClr val="FFFF00"/>
      </a:accent6>
      <a:hlink>
        <a:srgbClr val="0000FF"/>
      </a:hlink>
      <a:folHlink>
        <a:srgbClr val="800080"/>
      </a:folHlink>
    </a:clrScheme>
    <a:fontScheme name="ユーザー定義 3">
      <a:majorFont>
        <a:latin typeface="游明朝 Demibold"/>
        <a:ea typeface="游明朝 Demibold"/>
        <a:cs typeface=""/>
      </a:majorFont>
      <a:minorFont>
        <a:latin typeface="游明朝"/>
        <a:ea typeface="游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ue-line">
  <a:themeElements>
    <a:clrScheme name="vivi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FF0000"/>
      </a:accent2>
      <a:accent3>
        <a:srgbClr val="00B050"/>
      </a:accent3>
      <a:accent4>
        <a:srgbClr val="FFC000"/>
      </a:accent4>
      <a:accent5>
        <a:srgbClr val="00B0F0"/>
      </a:accent5>
      <a:accent6>
        <a:srgbClr val="7030A0"/>
      </a:accent6>
      <a:hlink>
        <a:srgbClr val="0563C1"/>
      </a:hlink>
      <a:folHlink>
        <a:srgbClr val="954F72"/>
      </a:folHlink>
    </a:clrScheme>
    <a:fontScheme name="times &amp; 明朝">
      <a:majorFont>
        <a:latin typeface="Times New Roman"/>
        <a:ea typeface="HGS明朝B"/>
        <a:cs typeface=""/>
      </a:majorFont>
      <a:minorFont>
        <a:latin typeface="Times New Roman"/>
        <a:ea typeface="HGS明朝B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ue-line" id="{09CBCEBE-F2F8-402C-9B7B-146C264F61F7}" vid="{2971EADF-A908-4FB6-9EFC-AD433CE24A78}"/>
    </a:ext>
  </a:extLst>
</a:theme>
</file>

<file path=ppt/theme/theme4.xml><?xml version="1.0" encoding="utf-8"?>
<a:theme xmlns:a="http://schemas.openxmlformats.org/drawingml/2006/main" name="Prospettiva">
  <a:themeElements>
    <a:clrScheme name="Prospettiva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spettiv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Simulation">
  <a:themeElements>
    <a:clrScheme name="vivi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FF0000"/>
      </a:accent2>
      <a:accent3>
        <a:srgbClr val="00B050"/>
      </a:accent3>
      <a:accent4>
        <a:srgbClr val="FFC000"/>
      </a:accent4>
      <a:accent5>
        <a:srgbClr val="00B0F0"/>
      </a:accent5>
      <a:accent6>
        <a:srgbClr val="7030A0"/>
      </a:accent6>
      <a:hlink>
        <a:srgbClr val="0563C1"/>
      </a:hlink>
      <a:folHlink>
        <a:srgbClr val="954F72"/>
      </a:folHlink>
    </a:clrScheme>
    <a:fontScheme name="times &amp; 明朝">
      <a:majorFont>
        <a:latin typeface="Times New Roman"/>
        <a:ea typeface="HGS明朝B"/>
        <a:cs typeface=""/>
      </a:majorFont>
      <a:minorFont>
        <a:latin typeface="Times New Roman"/>
        <a:ea typeface="HGS明朝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-cool1-w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-cool1-wi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-cool1-wi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-cool1-wi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-cool1-wi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-cool1-wi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-cool1-wi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imulation" id="{C8D5179C-E933-440E-AEB0-C288FE0A64DA}" vid="{975B8B3A-9FE6-4C44-890B-9379A1936DB0}"/>
    </a:ext>
  </a:extLst>
</a:theme>
</file>

<file path=ppt/theme/theme6.xml><?xml version="1.0" encoding="utf-8"?>
<a:theme xmlns:a="http://schemas.openxmlformats.org/drawingml/2006/main" name="2_Office テーマ">
  <a:themeElements>
    <a:clrScheme name="vivi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F0000"/>
      </a:accent2>
      <a:accent3>
        <a:srgbClr val="00B050"/>
      </a:accent3>
      <a:accent4>
        <a:srgbClr val="FFAA00"/>
      </a:accent4>
      <a:accent5>
        <a:srgbClr val="00B0F0"/>
      </a:accent5>
      <a:accent6>
        <a:srgbClr val="FFFF00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Ke_UIGothic"/>
        <a:ea typeface="MeiryoKe_UIGothic"/>
        <a:cs typeface=""/>
      </a:majorFont>
      <a:minorFont>
        <a:latin typeface="MeiryoKe_UIGothic"/>
        <a:ea typeface="MeiryoKe_UI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Simulation</Template>
  <TotalTime>15029</TotalTime>
  <Words>1631</Words>
  <Application>Microsoft Office PowerPoint</Application>
  <PresentationFormat>画面に合わせる (4:3)</PresentationFormat>
  <Paragraphs>468</Paragraphs>
  <Slides>24</Slides>
  <Notes>21</Notes>
  <HiddenSlides>0</HiddenSlides>
  <MMClips>3</MMClips>
  <ScaleCrop>false</ScaleCrop>
  <HeadingPairs>
    <vt:vector size="8" baseType="variant">
      <vt:variant>
        <vt:lpstr>使用されているフォント</vt:lpstr>
      </vt:variant>
      <vt:variant>
        <vt:i4>17</vt:i4>
      </vt:variant>
      <vt:variant>
        <vt:lpstr>テーマ</vt:lpstr>
      </vt:variant>
      <vt:variant>
        <vt:i4>6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48" baseType="lpstr">
      <vt:lpstr>Gill Sans</vt:lpstr>
      <vt:lpstr>HGS明朝B</vt:lpstr>
      <vt:lpstr>Meiryo UI</vt:lpstr>
      <vt:lpstr>MeiryoKe_UIGothic</vt:lpstr>
      <vt:lpstr>Montserrat</vt:lpstr>
      <vt:lpstr>ＭＳ Ｐゴシック</vt:lpstr>
      <vt:lpstr>Palatino</vt:lpstr>
      <vt:lpstr>StarSymbol</vt:lpstr>
      <vt:lpstr>メイリオ</vt:lpstr>
      <vt:lpstr>游ゴシック</vt:lpstr>
      <vt:lpstr>游明朝</vt:lpstr>
      <vt:lpstr>游明朝 Demibold</vt:lpstr>
      <vt:lpstr>Arial</vt:lpstr>
      <vt:lpstr>Cambria Math</vt:lpstr>
      <vt:lpstr>Mangal</vt:lpstr>
      <vt:lpstr>Times New Roman</vt:lpstr>
      <vt:lpstr>Wingdings</vt:lpstr>
      <vt:lpstr>Simulation</vt:lpstr>
      <vt:lpstr>1_Office テーマ</vt:lpstr>
      <vt:lpstr>blue-line</vt:lpstr>
      <vt:lpstr>Prospettiva</vt:lpstr>
      <vt:lpstr>1_Simulation</vt:lpstr>
      <vt:lpstr>2_Office テーマ</vt:lpstr>
      <vt:lpstr>数式</vt:lpstr>
      <vt:lpstr>Directional dark matter search with nuclear emulsion</vt:lpstr>
      <vt:lpstr>Direct Dark Matter Search</vt:lpstr>
      <vt:lpstr>Recent Direct Dark Matter Searches</vt:lpstr>
      <vt:lpstr>The Advantage of Directionality</vt:lpstr>
      <vt:lpstr>The Advantage of Directionality</vt:lpstr>
      <vt:lpstr>NEWSdm collaboration</vt:lpstr>
      <vt:lpstr>Nuclear Emulsion</vt:lpstr>
      <vt:lpstr>The challenge of NEWSdm</vt:lpstr>
      <vt:lpstr>NEWSdm Experiment</vt:lpstr>
      <vt:lpstr>Super Fine-grained Nuclear Emulsion : NIT</vt:lpstr>
      <vt:lpstr>Potential of NIT</vt:lpstr>
      <vt:lpstr>Readout strategy</vt:lpstr>
      <vt:lpstr>1st selection : shape analysis</vt:lpstr>
      <vt:lpstr>Detection of low energy tracks</vt:lpstr>
      <vt:lpstr>Roadmap of 1st selection system</vt:lpstr>
      <vt:lpstr>Higher Level Analysis</vt:lpstr>
      <vt:lpstr>Imaging beyond the optical resolution</vt:lpstr>
      <vt:lpstr>LSP (Localized Surface Plasmon resonance)</vt:lpstr>
      <vt:lpstr>Super resolution analysis with LSP polarization</vt:lpstr>
      <vt:lpstr>R&amp;D of further analysis</vt:lpstr>
      <vt:lpstr>Exploit Directionality</vt:lpstr>
      <vt:lpstr>Towards Neutrino Floor</vt:lpstr>
      <vt:lpstr>pilot-run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浅田貴志</dc:creator>
  <cp:lastModifiedBy>浅田貴志</cp:lastModifiedBy>
  <cp:revision>428</cp:revision>
  <dcterms:created xsi:type="dcterms:W3CDTF">2017-08-03T15:08:05Z</dcterms:created>
  <dcterms:modified xsi:type="dcterms:W3CDTF">2017-08-29T07:43:10Z</dcterms:modified>
</cp:coreProperties>
</file>