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60" r:id="rId3"/>
    <p:sldId id="259" r:id="rId4"/>
    <p:sldId id="262" r:id="rId5"/>
    <p:sldId id="263" r:id="rId6"/>
    <p:sldId id="258" r:id="rId7"/>
    <p:sldId id="264" r:id="rId8"/>
    <p:sldId id="265" r:id="rId9"/>
    <p:sldId id="266" r:id="rId10"/>
    <p:sldId id="267"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5" d="100"/>
          <a:sy n="75" d="100"/>
        </p:scale>
        <p:origin x="84" y="7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B01831-8DA8-4A75-9F92-3C748D4AF5EF}" type="datetimeFigureOut">
              <a:rPr lang="en-GB" smtClean="0"/>
              <a:t>27/07/2016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00F3DE-5284-41FF-81E0-CA515E37FAE6}" type="slidenum">
              <a:rPr lang="en-GB" smtClean="0"/>
              <a:t>‹#›</a:t>
            </a:fld>
            <a:endParaRPr lang="en-GB"/>
          </a:p>
        </p:txBody>
      </p:sp>
    </p:spTree>
    <p:extLst>
      <p:ext uri="{BB962C8B-B14F-4D97-AF65-F5344CB8AC3E}">
        <p14:creationId xmlns:p14="http://schemas.microsoft.com/office/powerpoint/2010/main" val="1845073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00F3DE-5284-41FF-81E0-CA515E37FAE6}" type="slidenum">
              <a:rPr lang="en-GB" smtClean="0"/>
              <a:t>8</a:t>
            </a:fld>
            <a:endParaRPr lang="en-GB"/>
          </a:p>
        </p:txBody>
      </p:sp>
    </p:spTree>
    <p:extLst>
      <p:ext uri="{BB962C8B-B14F-4D97-AF65-F5344CB8AC3E}">
        <p14:creationId xmlns:p14="http://schemas.microsoft.com/office/powerpoint/2010/main" val="169037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938B8F3-C35B-467C-B694-7BE4BB4DFA89}" type="datetimeFigureOut">
              <a:rPr lang="en-GB" smtClean="0"/>
              <a:t>27/07/2016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A200EB-AA2D-4736-8E41-E2BF9C6B457F}" type="slidenum">
              <a:rPr lang="en-GB" smtClean="0"/>
              <a:t>‹#›</a:t>
            </a:fld>
            <a:endParaRPr lang="en-GB"/>
          </a:p>
        </p:txBody>
      </p:sp>
    </p:spTree>
    <p:extLst>
      <p:ext uri="{BB962C8B-B14F-4D97-AF65-F5344CB8AC3E}">
        <p14:creationId xmlns:p14="http://schemas.microsoft.com/office/powerpoint/2010/main" val="3860228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938B8F3-C35B-467C-B694-7BE4BB4DFA89}" type="datetimeFigureOut">
              <a:rPr lang="en-GB" smtClean="0"/>
              <a:t>27/07/2016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A200EB-AA2D-4736-8E41-E2BF9C6B457F}" type="slidenum">
              <a:rPr lang="en-GB" smtClean="0"/>
              <a:t>‹#›</a:t>
            </a:fld>
            <a:endParaRPr lang="en-GB"/>
          </a:p>
        </p:txBody>
      </p:sp>
    </p:spTree>
    <p:extLst>
      <p:ext uri="{BB962C8B-B14F-4D97-AF65-F5344CB8AC3E}">
        <p14:creationId xmlns:p14="http://schemas.microsoft.com/office/powerpoint/2010/main" val="3673041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938B8F3-C35B-467C-B694-7BE4BB4DFA89}" type="datetimeFigureOut">
              <a:rPr lang="en-GB" smtClean="0"/>
              <a:t>27/07/2016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A200EB-AA2D-4736-8E41-E2BF9C6B457F}" type="slidenum">
              <a:rPr lang="en-GB" smtClean="0"/>
              <a:t>‹#›</a:t>
            </a:fld>
            <a:endParaRPr lang="en-GB"/>
          </a:p>
        </p:txBody>
      </p:sp>
    </p:spTree>
    <p:extLst>
      <p:ext uri="{BB962C8B-B14F-4D97-AF65-F5344CB8AC3E}">
        <p14:creationId xmlns:p14="http://schemas.microsoft.com/office/powerpoint/2010/main" val="679921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938B8F3-C35B-467C-B694-7BE4BB4DFA89}" type="datetimeFigureOut">
              <a:rPr lang="en-GB" smtClean="0"/>
              <a:t>27/07/2016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A200EB-AA2D-4736-8E41-E2BF9C6B457F}" type="slidenum">
              <a:rPr lang="en-GB" smtClean="0"/>
              <a:t>‹#›</a:t>
            </a:fld>
            <a:endParaRPr lang="en-GB"/>
          </a:p>
        </p:txBody>
      </p:sp>
    </p:spTree>
    <p:extLst>
      <p:ext uri="{BB962C8B-B14F-4D97-AF65-F5344CB8AC3E}">
        <p14:creationId xmlns:p14="http://schemas.microsoft.com/office/powerpoint/2010/main" val="504985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38B8F3-C35B-467C-B694-7BE4BB4DFA89}" type="datetimeFigureOut">
              <a:rPr lang="en-GB" smtClean="0"/>
              <a:t>27/07/2016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A200EB-AA2D-4736-8E41-E2BF9C6B457F}" type="slidenum">
              <a:rPr lang="en-GB" smtClean="0"/>
              <a:t>‹#›</a:t>
            </a:fld>
            <a:endParaRPr lang="en-GB"/>
          </a:p>
        </p:txBody>
      </p:sp>
    </p:spTree>
    <p:extLst>
      <p:ext uri="{BB962C8B-B14F-4D97-AF65-F5344CB8AC3E}">
        <p14:creationId xmlns:p14="http://schemas.microsoft.com/office/powerpoint/2010/main" val="3351096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938B8F3-C35B-467C-B694-7BE4BB4DFA89}" type="datetimeFigureOut">
              <a:rPr lang="en-GB" smtClean="0"/>
              <a:t>27/07/2016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4A200EB-AA2D-4736-8E41-E2BF9C6B457F}" type="slidenum">
              <a:rPr lang="en-GB" smtClean="0"/>
              <a:t>‹#›</a:t>
            </a:fld>
            <a:endParaRPr lang="en-GB"/>
          </a:p>
        </p:txBody>
      </p:sp>
    </p:spTree>
    <p:extLst>
      <p:ext uri="{BB962C8B-B14F-4D97-AF65-F5344CB8AC3E}">
        <p14:creationId xmlns:p14="http://schemas.microsoft.com/office/powerpoint/2010/main" val="2815833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938B8F3-C35B-467C-B694-7BE4BB4DFA89}" type="datetimeFigureOut">
              <a:rPr lang="en-GB" smtClean="0"/>
              <a:t>27/07/2016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4A200EB-AA2D-4736-8E41-E2BF9C6B457F}" type="slidenum">
              <a:rPr lang="en-GB" smtClean="0"/>
              <a:t>‹#›</a:t>
            </a:fld>
            <a:endParaRPr lang="en-GB"/>
          </a:p>
        </p:txBody>
      </p:sp>
    </p:spTree>
    <p:extLst>
      <p:ext uri="{BB962C8B-B14F-4D97-AF65-F5344CB8AC3E}">
        <p14:creationId xmlns:p14="http://schemas.microsoft.com/office/powerpoint/2010/main" val="705404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938B8F3-C35B-467C-B694-7BE4BB4DFA89}" type="datetimeFigureOut">
              <a:rPr lang="en-GB" smtClean="0"/>
              <a:t>27/07/2016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4A200EB-AA2D-4736-8E41-E2BF9C6B457F}" type="slidenum">
              <a:rPr lang="en-GB" smtClean="0"/>
              <a:t>‹#›</a:t>
            </a:fld>
            <a:endParaRPr lang="en-GB"/>
          </a:p>
        </p:txBody>
      </p:sp>
    </p:spTree>
    <p:extLst>
      <p:ext uri="{BB962C8B-B14F-4D97-AF65-F5344CB8AC3E}">
        <p14:creationId xmlns:p14="http://schemas.microsoft.com/office/powerpoint/2010/main" val="3574087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38B8F3-C35B-467C-B694-7BE4BB4DFA89}" type="datetimeFigureOut">
              <a:rPr lang="en-GB" smtClean="0"/>
              <a:t>27/07/2016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4A200EB-AA2D-4736-8E41-E2BF9C6B457F}" type="slidenum">
              <a:rPr lang="en-GB" smtClean="0"/>
              <a:t>‹#›</a:t>
            </a:fld>
            <a:endParaRPr lang="en-GB"/>
          </a:p>
        </p:txBody>
      </p:sp>
    </p:spTree>
    <p:extLst>
      <p:ext uri="{BB962C8B-B14F-4D97-AF65-F5344CB8AC3E}">
        <p14:creationId xmlns:p14="http://schemas.microsoft.com/office/powerpoint/2010/main" val="3750157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38B8F3-C35B-467C-B694-7BE4BB4DFA89}" type="datetimeFigureOut">
              <a:rPr lang="en-GB" smtClean="0"/>
              <a:t>27/07/2016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4A200EB-AA2D-4736-8E41-E2BF9C6B457F}" type="slidenum">
              <a:rPr lang="en-GB" smtClean="0"/>
              <a:t>‹#›</a:t>
            </a:fld>
            <a:endParaRPr lang="en-GB"/>
          </a:p>
        </p:txBody>
      </p:sp>
    </p:spTree>
    <p:extLst>
      <p:ext uri="{BB962C8B-B14F-4D97-AF65-F5344CB8AC3E}">
        <p14:creationId xmlns:p14="http://schemas.microsoft.com/office/powerpoint/2010/main" val="3736552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38B8F3-C35B-467C-B694-7BE4BB4DFA89}" type="datetimeFigureOut">
              <a:rPr lang="en-GB" smtClean="0"/>
              <a:t>27/07/2016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4A200EB-AA2D-4736-8E41-E2BF9C6B457F}" type="slidenum">
              <a:rPr lang="en-GB" smtClean="0"/>
              <a:t>‹#›</a:t>
            </a:fld>
            <a:endParaRPr lang="en-GB"/>
          </a:p>
        </p:txBody>
      </p:sp>
    </p:spTree>
    <p:extLst>
      <p:ext uri="{BB962C8B-B14F-4D97-AF65-F5344CB8AC3E}">
        <p14:creationId xmlns:p14="http://schemas.microsoft.com/office/powerpoint/2010/main" val="2400864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38B8F3-C35B-467C-B694-7BE4BB4DFA89}" type="datetimeFigureOut">
              <a:rPr lang="en-GB" smtClean="0"/>
              <a:t>27/07/2016</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A200EB-AA2D-4736-8E41-E2BF9C6B457F}" type="slidenum">
              <a:rPr lang="en-GB" smtClean="0"/>
              <a:t>‹#›</a:t>
            </a:fld>
            <a:endParaRPr lang="en-GB"/>
          </a:p>
        </p:txBody>
      </p:sp>
    </p:spTree>
    <p:extLst>
      <p:ext uri="{BB962C8B-B14F-4D97-AF65-F5344CB8AC3E}">
        <p14:creationId xmlns:p14="http://schemas.microsoft.com/office/powerpoint/2010/main" val="16445083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indico.cern.ch/event/334750/contributions/780065/attachments/653690/898839/Impedance_of_current_TCP_compared_to_new_TCP1.ppt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ECRs and requests</a:t>
            </a:r>
            <a:endParaRPr lang="en-GB" dirty="0"/>
          </a:p>
        </p:txBody>
      </p:sp>
      <p:sp>
        <p:nvSpPr>
          <p:cNvPr id="3" name="Subtitle 2"/>
          <p:cNvSpPr>
            <a:spLocks noGrp="1"/>
          </p:cNvSpPr>
          <p:nvPr>
            <p:ph type="subTitle" idx="1"/>
          </p:nvPr>
        </p:nvSpPr>
        <p:spPr/>
        <p:txBody>
          <a:bodyPr/>
          <a:lstStyle/>
          <a:p>
            <a:r>
              <a:rPr lang="en-GB" dirty="0" smtClean="0"/>
              <a:t>28 July 2016</a:t>
            </a:r>
            <a:endParaRPr lang="en-GB" dirty="0"/>
          </a:p>
        </p:txBody>
      </p:sp>
    </p:spTree>
    <p:extLst>
      <p:ext uri="{BB962C8B-B14F-4D97-AF65-F5344CB8AC3E}">
        <p14:creationId xmlns:p14="http://schemas.microsoft.com/office/powerpoint/2010/main" val="8478611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04874"/>
          </a:xfrm>
        </p:spPr>
        <p:txBody>
          <a:bodyPr>
            <a:normAutofit/>
          </a:bodyPr>
          <a:lstStyle/>
          <a:p>
            <a:r>
              <a:rPr lang="en-GB" sz="3200" dirty="0" smtClean="0"/>
              <a:t>New ECRs for LHC (got access only yesterday)</a:t>
            </a:r>
            <a:endParaRPr lang="en-GB" sz="3200" dirty="0"/>
          </a:p>
        </p:txBody>
      </p:sp>
      <p:sp>
        <p:nvSpPr>
          <p:cNvPr id="3" name="Content Placeholder 2"/>
          <p:cNvSpPr>
            <a:spLocks noGrp="1"/>
          </p:cNvSpPr>
          <p:nvPr>
            <p:ph idx="1"/>
          </p:nvPr>
        </p:nvSpPr>
        <p:spPr>
          <a:xfrm>
            <a:off x="628650" y="1473200"/>
            <a:ext cx="7886700" cy="4703763"/>
          </a:xfrm>
        </p:spPr>
        <p:txBody>
          <a:bodyPr>
            <a:normAutofit/>
          </a:bodyPr>
          <a:lstStyle/>
          <a:p>
            <a:r>
              <a:rPr lang="en-GB" sz="2400" dirty="0" smtClean="0"/>
              <a:t>TCPP: primary collimators with buttons (</a:t>
            </a:r>
            <a:r>
              <a:rPr lang="en-GB" sz="2400" dirty="0" smtClean="0">
                <a:hlinkClick r:id="rId2"/>
              </a:rPr>
              <a:t>already studied</a:t>
            </a:r>
            <a:r>
              <a:rPr lang="en-GB" sz="2400" dirty="0" smtClean="0"/>
              <a:t> and presented at impedance meeting in August 2014 </a:t>
            </a:r>
            <a:r>
              <a:rPr lang="en-GB" sz="2400" dirty="0" smtClean="0">
                <a:sym typeface="Wingdings" panose="05000000000000000000" pitchFamily="2" charset="2"/>
              </a:rPr>
              <a:t> ok from tapering point of view if design has not changed</a:t>
            </a:r>
            <a:r>
              <a:rPr lang="en-GB" sz="2400" dirty="0" smtClean="0"/>
              <a:t>)</a:t>
            </a:r>
          </a:p>
          <a:p>
            <a:r>
              <a:rPr lang="en-GB" sz="2400" dirty="0" smtClean="0"/>
              <a:t>TCSPM: additional prototype collimator with stripes and BPM</a:t>
            </a:r>
            <a:r>
              <a:rPr lang="en-GB" sz="2400" dirty="0" smtClean="0">
                <a:sym typeface="Wingdings" panose="05000000000000000000" pitchFamily="2" charset="2"/>
              </a:rPr>
              <a:t> no mention of ferrite or RF finger</a:t>
            </a:r>
            <a:endParaRPr lang="en-GB" sz="2400" dirty="0" smtClean="0"/>
          </a:p>
          <a:p>
            <a:r>
              <a:rPr lang="en-GB" sz="2400" dirty="0" smtClean="0"/>
              <a:t>Two wire collimator to replace TCT </a:t>
            </a:r>
            <a:r>
              <a:rPr lang="en-GB" sz="2400" dirty="0" smtClean="0">
                <a:sym typeface="Wingdings" panose="05000000000000000000" pitchFamily="2" charset="2"/>
              </a:rPr>
              <a:t> no expected change</a:t>
            </a:r>
            <a:endParaRPr lang="en-GB" sz="2400" dirty="0" smtClean="0"/>
          </a:p>
          <a:p>
            <a:r>
              <a:rPr lang="en-GB" sz="2400" dirty="0"/>
              <a:t>Ionization Gauge Integration in Vacuum Sector A1L8.X for SMOG </a:t>
            </a:r>
            <a:r>
              <a:rPr lang="en-GB" sz="2400" dirty="0" smtClean="0"/>
              <a:t>Accuracy </a:t>
            </a:r>
            <a:r>
              <a:rPr lang="en-GB" sz="2400" dirty="0" smtClean="0">
                <a:sym typeface="Wingdings" panose="05000000000000000000" pitchFamily="2" charset="2"/>
              </a:rPr>
              <a:t> need more information</a:t>
            </a:r>
            <a:endParaRPr lang="en-GB" sz="2400" dirty="0" smtClean="0"/>
          </a:p>
          <a:p>
            <a:endParaRPr lang="en-GB" sz="2400" dirty="0" smtClean="0"/>
          </a:p>
          <a:p>
            <a:endParaRPr lang="en-GB" sz="2400" dirty="0"/>
          </a:p>
        </p:txBody>
      </p:sp>
    </p:spTree>
    <p:extLst>
      <p:ext uri="{BB962C8B-B14F-4D97-AF65-F5344CB8AC3E}">
        <p14:creationId xmlns:p14="http://schemas.microsoft.com/office/powerpoint/2010/main" val="23741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150" y="174626"/>
            <a:ext cx="7886700" cy="1325563"/>
          </a:xfrm>
        </p:spPr>
        <p:txBody>
          <a:bodyPr/>
          <a:lstStyle/>
          <a:p>
            <a:r>
              <a:rPr lang="en-GB" dirty="0" smtClean="0"/>
              <a:t>New request: CMS beam pipe</a:t>
            </a:r>
            <a:endParaRPr lang="en-GB" dirty="0"/>
          </a:p>
        </p:txBody>
      </p:sp>
      <p:pic>
        <p:nvPicPr>
          <p:cNvPr id="4" name="Content Placeholder 3"/>
          <p:cNvPicPr>
            <a:picLocks noGrp="1" noChangeAspect="1"/>
          </p:cNvPicPr>
          <p:nvPr>
            <p:ph idx="1"/>
          </p:nvPr>
        </p:nvPicPr>
        <p:blipFill>
          <a:blip r:embed="rId2"/>
          <a:stretch>
            <a:fillRect/>
          </a:stretch>
        </p:blipFill>
        <p:spPr>
          <a:xfrm>
            <a:off x="774700" y="1361708"/>
            <a:ext cx="7740650" cy="5380696"/>
          </a:xfrm>
          <a:prstGeom prst="rect">
            <a:avLst/>
          </a:prstGeom>
        </p:spPr>
      </p:pic>
    </p:spTree>
    <p:extLst>
      <p:ext uri="{BB962C8B-B14F-4D97-AF65-F5344CB8AC3E}">
        <p14:creationId xmlns:p14="http://schemas.microsoft.com/office/powerpoint/2010/main" val="2951967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data:image/png;base64,iVBORw0KGgoAAAANSUhEUgAAAA4AAAAOCAYAAAAfSC3RAAAAcUlEQVR42mNgGDSgpn3yfxCuqG//T5ImZD5BzTUtEA0whTklzWA6I7+cSI01qBpj0ovxa8wpR7UhJgWiwSc8Gb9GmMkR8ekQDSEQDR7+4fg1wkyGa/CBaLBxDyZOI7otBDUi24aLjxeAbABhgn6jKwAACWZIbaXs3GEAAAAASUVORK5CYII="/>
          <p:cNvSpPr>
            <a:spLocks noGrp="1" noChangeAspect="1" noChangeArrowheads="1"/>
          </p:cNvSpPr>
          <p:nvPr>
            <p:ph type="title"/>
          </p:nvPr>
        </p:nvSpPr>
        <p:spPr bwMode="auto">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r>
              <a:rPr lang="en-GB" sz="2800" dirty="0"/>
              <a:t>Removal of the scraper BSHV.51659 from LSS5 of the SPS</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t="5578" b="5969"/>
          <a:stretch/>
        </p:blipFill>
        <p:spPr>
          <a:xfrm>
            <a:off x="249630" y="1244600"/>
            <a:ext cx="8985166" cy="5613400"/>
          </a:xfrm>
          <a:prstGeom prst="rect">
            <a:avLst/>
          </a:prstGeom>
        </p:spPr>
      </p:pic>
    </p:spTree>
    <p:extLst>
      <p:ext uri="{BB962C8B-B14F-4D97-AF65-F5344CB8AC3E}">
        <p14:creationId xmlns:p14="http://schemas.microsoft.com/office/powerpoint/2010/main" val="15405130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t>Removal of the scraper BSHV.51659 from LSS5 of the </a:t>
            </a:r>
            <a:r>
              <a:rPr lang="en-GB" sz="3200" dirty="0" smtClean="0"/>
              <a:t>SPS</a:t>
            </a:r>
            <a:r>
              <a:rPr lang="en-GB" sz="3200" dirty="0"/>
              <a:t/>
            </a:r>
            <a:br>
              <a:rPr lang="en-GB" sz="3200" dirty="0"/>
            </a:br>
            <a:endParaRPr lang="en-GB" sz="3200" dirty="0"/>
          </a:p>
        </p:txBody>
      </p:sp>
      <p:sp>
        <p:nvSpPr>
          <p:cNvPr id="3" name="Content Placeholder 2"/>
          <p:cNvSpPr>
            <a:spLocks noGrp="1"/>
          </p:cNvSpPr>
          <p:nvPr>
            <p:ph idx="1"/>
          </p:nvPr>
        </p:nvSpPr>
        <p:spPr>
          <a:xfrm>
            <a:off x="397243" y="1690689"/>
            <a:ext cx="7886700" cy="3381643"/>
          </a:xfrm>
        </p:spPr>
        <p:txBody>
          <a:bodyPr>
            <a:normAutofit/>
          </a:bodyPr>
          <a:lstStyle/>
          <a:p>
            <a:pPr lvl="0"/>
            <a:r>
              <a:rPr lang="en-GB" sz="1800" dirty="0" smtClean="0"/>
              <a:t>Proposed recommendation: </a:t>
            </a:r>
            <a:r>
              <a:rPr lang="en-GB" sz="1800" dirty="0" smtClean="0">
                <a:solidFill>
                  <a:srgbClr val="00B050"/>
                </a:solidFill>
              </a:rPr>
              <a:t>Approved</a:t>
            </a:r>
            <a:endParaRPr lang="en-GB" sz="1800" dirty="0">
              <a:solidFill>
                <a:srgbClr val="00B050"/>
              </a:solidFill>
            </a:endParaRPr>
          </a:p>
          <a:p>
            <a:pPr marL="0" indent="0">
              <a:buNone/>
            </a:pPr>
            <a:endParaRPr lang="en-GB" sz="1800" dirty="0"/>
          </a:p>
          <a:p>
            <a:pPr lvl="0"/>
            <a:r>
              <a:rPr lang="en-GB" sz="1800" dirty="0" smtClean="0"/>
              <a:t>Comment</a:t>
            </a:r>
            <a:br>
              <a:rPr lang="en-GB" sz="1800" dirty="0" smtClean="0"/>
            </a:br>
            <a:endParaRPr lang="en-GB" sz="1800" dirty="0" smtClean="0"/>
          </a:p>
          <a:p>
            <a:pPr marL="0" lvl="0" indent="0">
              <a:buNone/>
            </a:pPr>
            <a:r>
              <a:rPr lang="en-GB" sz="1800" dirty="0" smtClean="0"/>
              <a:t>“comment </a:t>
            </a:r>
            <a:r>
              <a:rPr lang="en-GB" sz="1800" dirty="0"/>
              <a:t>from the impedance Working Group: the replacement of the scraper by straight DN159 pipes is expected to be beneficial for the impedance of the SPS. Our comments were requested well in advance and were implemented in the proposed version of the layout, in particular the removal of the pipe with ID103 </a:t>
            </a:r>
            <a:r>
              <a:rPr lang="en-GB" sz="1800" dirty="0" smtClean="0"/>
              <a:t>(with its transitions) </a:t>
            </a:r>
            <a:r>
              <a:rPr lang="en-GB" sz="1800" dirty="0"/>
              <a:t>to avoid unnecessary changes of diameter. If feasible, it would be useful to perform impedance bench measurements of the scraper after removal to also remove its potential contribution from the SPS impedance model</a:t>
            </a:r>
            <a:r>
              <a:rPr lang="en-GB" sz="1800" dirty="0" smtClean="0"/>
              <a:t>”</a:t>
            </a:r>
            <a:endParaRPr lang="en-GB" sz="1800" dirty="0"/>
          </a:p>
        </p:txBody>
      </p:sp>
    </p:spTree>
    <p:extLst>
      <p:ext uri="{BB962C8B-B14F-4D97-AF65-F5344CB8AC3E}">
        <p14:creationId xmlns:p14="http://schemas.microsoft.com/office/powerpoint/2010/main" val="27638249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Requirements for Amorphous Carbon Coating of SPS vacuum chambers</a:t>
            </a:r>
            <a:endParaRPr lang="en-GB" dirty="0"/>
          </a:p>
        </p:txBody>
      </p:sp>
      <p:pic>
        <p:nvPicPr>
          <p:cNvPr id="6" name="Content Placeholder 5"/>
          <p:cNvPicPr>
            <a:picLocks noGrp="1" noChangeAspect="1"/>
          </p:cNvPicPr>
          <p:nvPr>
            <p:ph idx="1"/>
          </p:nvPr>
        </p:nvPicPr>
        <p:blipFill>
          <a:blip r:embed="rId2"/>
          <a:stretch>
            <a:fillRect/>
          </a:stretch>
        </p:blipFill>
        <p:spPr>
          <a:xfrm>
            <a:off x="539750" y="1690689"/>
            <a:ext cx="7886700" cy="3777089"/>
          </a:xfrm>
          <a:prstGeom prst="rect">
            <a:avLst/>
          </a:prstGeom>
        </p:spPr>
      </p:pic>
      <p:sp>
        <p:nvSpPr>
          <p:cNvPr id="8" name="Content Placeholder 2"/>
          <p:cNvSpPr txBox="1">
            <a:spLocks/>
          </p:cNvSpPr>
          <p:nvPr/>
        </p:nvSpPr>
        <p:spPr>
          <a:xfrm>
            <a:off x="539750" y="5564190"/>
            <a:ext cx="7886700" cy="12291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smtClean="0"/>
              <a:t>Proposed recommendation: </a:t>
            </a:r>
            <a:r>
              <a:rPr lang="en-GB" sz="1800" dirty="0" smtClean="0">
                <a:solidFill>
                  <a:srgbClr val="00B050"/>
                </a:solidFill>
              </a:rPr>
              <a:t>Approved</a:t>
            </a:r>
          </a:p>
          <a:p>
            <a:pPr marL="0" indent="0">
              <a:buFont typeface="Arial" panose="020B0604020202020204" pitchFamily="34" charset="0"/>
              <a:buNone/>
            </a:pPr>
            <a:endParaRPr lang="en-GB" sz="1800" dirty="0" smtClean="0"/>
          </a:p>
          <a:p>
            <a:r>
              <a:rPr lang="en-GB" sz="1800" dirty="0" smtClean="0"/>
              <a:t>Any additional comment to be added?</a:t>
            </a:r>
            <a:endParaRPr lang="en-GB" sz="1800" dirty="0"/>
          </a:p>
        </p:txBody>
      </p:sp>
    </p:spTree>
    <p:extLst>
      <p:ext uri="{BB962C8B-B14F-4D97-AF65-F5344CB8AC3E}">
        <p14:creationId xmlns:p14="http://schemas.microsoft.com/office/powerpoint/2010/main" val="2505594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a:t>Installation of the ATLAS/AFP stations, </a:t>
            </a:r>
            <a:r>
              <a:rPr lang="en-GB" sz="3200" dirty="0" smtClean="0"/>
              <a:t>Phase-2</a:t>
            </a:r>
            <a:endParaRPr lang="en-GB" sz="3200" dirty="0"/>
          </a:p>
        </p:txBody>
      </p:sp>
      <p:sp>
        <p:nvSpPr>
          <p:cNvPr id="3" name="Content Placeholder 2"/>
          <p:cNvSpPr>
            <a:spLocks noGrp="1"/>
          </p:cNvSpPr>
          <p:nvPr>
            <p:ph idx="1"/>
          </p:nvPr>
        </p:nvSpPr>
        <p:spPr>
          <a:xfrm>
            <a:off x="146050" y="1812925"/>
            <a:ext cx="7886700" cy="4351338"/>
          </a:xfrm>
        </p:spPr>
        <p:txBody>
          <a:bodyPr>
            <a:normAutofit/>
          </a:bodyPr>
          <a:lstStyle/>
          <a:p>
            <a:r>
              <a:rPr lang="en-GB" sz="2000" dirty="0" smtClean="0"/>
              <a:t>In principle same as phase 1 (actually paragraph </a:t>
            </a:r>
            <a:br>
              <a:rPr lang="en-GB" sz="2000" dirty="0" smtClean="0"/>
            </a:br>
            <a:r>
              <a:rPr lang="en-GB" sz="2000" dirty="0" smtClean="0"/>
              <a:t>for impedance was not changed!).</a:t>
            </a:r>
          </a:p>
          <a:p>
            <a:r>
              <a:rPr lang="en-GB" sz="2000" dirty="0" smtClean="0"/>
              <a:t>New stripline BPM + 2 new Roman pot stations</a:t>
            </a:r>
          </a:p>
          <a:p>
            <a:r>
              <a:rPr lang="en-GB" sz="2000" dirty="0" smtClean="0"/>
              <a:t>Not easy to check the final vacuum layout, but </a:t>
            </a:r>
            <a:br>
              <a:rPr lang="en-GB" sz="2000" dirty="0" smtClean="0"/>
            </a:br>
            <a:r>
              <a:rPr lang="en-GB" sz="2000" dirty="0" smtClean="0"/>
              <a:t>seems all shielded and 80 mm throughout. </a:t>
            </a:r>
            <a:br>
              <a:rPr lang="en-GB" sz="2000" dirty="0" smtClean="0"/>
            </a:br>
            <a:r>
              <a:rPr lang="en-GB" sz="2000" dirty="0" smtClean="0"/>
              <a:t>Will confirm with Josef Sestak.</a:t>
            </a:r>
          </a:p>
          <a:p>
            <a:r>
              <a:rPr lang="en-GB" sz="2000" dirty="0" smtClean="0"/>
              <a:t>Propose to request to add results from previous </a:t>
            </a:r>
            <a:br>
              <a:rPr lang="en-GB" sz="2000" dirty="0" smtClean="0"/>
            </a:br>
            <a:r>
              <a:rPr lang="en-GB" sz="2000" dirty="0" smtClean="0"/>
              <a:t>bench measurements and experience of </a:t>
            </a:r>
            <a:br>
              <a:rPr lang="en-GB" sz="2000" dirty="0" smtClean="0"/>
            </a:br>
            <a:r>
              <a:rPr lang="en-GB" sz="2000" dirty="0" smtClean="0"/>
              <a:t>running with currently installed stations.</a:t>
            </a:r>
          </a:p>
          <a:p>
            <a:endParaRPr lang="en-GB" sz="2000" dirty="0"/>
          </a:p>
        </p:txBody>
      </p:sp>
      <p:pic>
        <p:nvPicPr>
          <p:cNvPr id="4" name="Picture 3"/>
          <p:cNvPicPr>
            <a:picLocks noChangeAspect="1"/>
          </p:cNvPicPr>
          <p:nvPr/>
        </p:nvPicPr>
        <p:blipFill>
          <a:blip r:embed="rId2"/>
          <a:stretch>
            <a:fillRect/>
          </a:stretch>
        </p:blipFill>
        <p:spPr>
          <a:xfrm>
            <a:off x="5422900" y="1577976"/>
            <a:ext cx="3618864" cy="3284537"/>
          </a:xfrm>
          <a:prstGeom prst="rect">
            <a:avLst/>
          </a:prstGeom>
        </p:spPr>
      </p:pic>
      <p:pic>
        <p:nvPicPr>
          <p:cNvPr id="5" name="Picture 4"/>
          <p:cNvPicPr>
            <a:picLocks noChangeAspect="1"/>
          </p:cNvPicPr>
          <p:nvPr/>
        </p:nvPicPr>
        <p:blipFill>
          <a:blip r:embed="rId3"/>
          <a:stretch>
            <a:fillRect/>
          </a:stretch>
        </p:blipFill>
        <p:spPr>
          <a:xfrm>
            <a:off x="5193664" y="5092700"/>
            <a:ext cx="3848100" cy="1314450"/>
          </a:xfrm>
          <a:prstGeom prst="rect">
            <a:avLst/>
          </a:prstGeom>
        </p:spPr>
      </p:pic>
    </p:spTree>
    <p:extLst>
      <p:ext uri="{BB962C8B-B14F-4D97-AF65-F5344CB8AC3E}">
        <p14:creationId xmlns:p14="http://schemas.microsoft.com/office/powerpoint/2010/main" val="2117155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ECRs with no impact</a:t>
            </a:r>
            <a:endParaRPr lang="en-GB" dirty="0"/>
          </a:p>
        </p:txBody>
      </p:sp>
      <p:sp>
        <p:nvSpPr>
          <p:cNvPr id="3" name="Content Placeholder 2"/>
          <p:cNvSpPr>
            <a:spLocks noGrp="1"/>
          </p:cNvSpPr>
          <p:nvPr>
            <p:ph idx="1"/>
          </p:nvPr>
        </p:nvSpPr>
        <p:spPr/>
        <p:txBody>
          <a:bodyPr>
            <a:normAutofit lnSpcReduction="10000"/>
          </a:bodyPr>
          <a:lstStyle/>
          <a:p>
            <a:r>
              <a:rPr lang="en-GB" sz="2400" dirty="0" smtClean="0"/>
              <a:t>PSB: Installation </a:t>
            </a:r>
            <a:r>
              <a:rPr lang="en-GB" sz="2400" dirty="0"/>
              <a:t>of a Wideband Pickup in the BTP </a:t>
            </a:r>
            <a:r>
              <a:rPr lang="en-GB" sz="2400" dirty="0">
                <a:solidFill>
                  <a:srgbClr val="FF0000"/>
                </a:solidFill>
              </a:rPr>
              <a:t>Transfer </a:t>
            </a:r>
            <a:r>
              <a:rPr lang="en-GB" sz="2400" dirty="0" smtClean="0">
                <a:solidFill>
                  <a:srgbClr val="FF0000"/>
                </a:solidFill>
              </a:rPr>
              <a:t>Line</a:t>
            </a:r>
          </a:p>
          <a:p>
            <a:r>
              <a:rPr lang="en-GB" sz="2400" dirty="0"/>
              <a:t>Installation of New Power Converters for the 40MHz RF Cavities in the PS </a:t>
            </a:r>
            <a:r>
              <a:rPr lang="en-GB" sz="2400" dirty="0" smtClean="0"/>
              <a:t>Ring</a:t>
            </a:r>
          </a:p>
          <a:p>
            <a:pPr marL="0" indent="0">
              <a:buNone/>
            </a:pPr>
            <a:r>
              <a:rPr lang="en-GB" sz="2400" dirty="0"/>
              <a:t>	</a:t>
            </a:r>
            <a:r>
              <a:rPr lang="en-GB" sz="2400" dirty="0">
                <a:solidFill>
                  <a:srgbClr val="FF0000"/>
                </a:solidFill>
                <a:sym typeface="Wingdings" panose="05000000000000000000" pitchFamily="2" charset="2"/>
              </a:rPr>
              <a:t>  no mention of impact on beam surrounding</a:t>
            </a:r>
            <a:endParaRPr lang="en-GB" sz="2400" dirty="0"/>
          </a:p>
          <a:p>
            <a:r>
              <a:rPr lang="en-GB" sz="2400" dirty="0" smtClean="0"/>
              <a:t>PSB </a:t>
            </a:r>
            <a:r>
              <a:rPr lang="en-GB" sz="2400" dirty="0"/>
              <a:t>BCER Switchboards and </a:t>
            </a:r>
            <a:r>
              <a:rPr lang="en-GB" sz="2400" dirty="0" smtClean="0"/>
              <a:t>Distribution </a:t>
            </a:r>
            <a:br>
              <a:rPr lang="en-GB" sz="2400" dirty="0" smtClean="0"/>
            </a:br>
            <a:r>
              <a:rPr lang="en-GB" sz="2400" dirty="0" smtClean="0"/>
              <a:t>	</a:t>
            </a:r>
            <a:r>
              <a:rPr lang="en-GB" sz="2400" dirty="0" smtClean="0">
                <a:solidFill>
                  <a:srgbClr val="FF0000"/>
                </a:solidFill>
                <a:sym typeface="Wingdings" panose="05000000000000000000" pitchFamily="2" charset="2"/>
              </a:rPr>
              <a:t> no mention of impact on beam surrounding</a:t>
            </a:r>
          </a:p>
          <a:p>
            <a:r>
              <a:rPr lang="en-GB" sz="2400" dirty="0"/>
              <a:t>New Alcove Construction for PSB Injection BSW Power Converter's Pulse </a:t>
            </a:r>
            <a:r>
              <a:rPr lang="en-GB" sz="2400" dirty="0" smtClean="0"/>
              <a:t>Transformers</a:t>
            </a:r>
          </a:p>
          <a:p>
            <a:pPr marL="0" indent="0">
              <a:buNone/>
            </a:pPr>
            <a:r>
              <a:rPr lang="en-GB" sz="2400" dirty="0"/>
              <a:t>	</a:t>
            </a:r>
            <a:r>
              <a:rPr lang="en-GB" sz="2400" dirty="0">
                <a:solidFill>
                  <a:srgbClr val="FF0000"/>
                </a:solidFill>
                <a:sym typeface="Wingdings" panose="05000000000000000000" pitchFamily="2" charset="2"/>
              </a:rPr>
              <a:t> no mention of impact on beam surrounding</a:t>
            </a:r>
          </a:p>
          <a:p>
            <a:pPr marL="0" indent="0">
              <a:buNone/>
            </a:pPr>
            <a:r>
              <a:rPr lang="en-GB" sz="2400" dirty="0" smtClean="0">
                <a:sym typeface="Wingdings" panose="05000000000000000000" pitchFamily="2" charset="2"/>
              </a:rPr>
              <a:t> </a:t>
            </a:r>
            <a:endParaRPr lang="en-GB" sz="2400" dirty="0"/>
          </a:p>
          <a:p>
            <a:pPr marL="0" indent="0">
              <a:buNone/>
            </a:pPr>
            <a:endParaRPr lang="en-GB" sz="2400" dirty="0"/>
          </a:p>
          <a:p>
            <a:endParaRPr lang="en-GB" sz="2400" dirty="0">
              <a:solidFill>
                <a:srgbClr val="FF0000"/>
              </a:solidFill>
            </a:endParaRPr>
          </a:p>
        </p:txBody>
      </p:sp>
    </p:spTree>
    <p:extLst>
      <p:ext uri="{BB962C8B-B14F-4D97-AF65-F5344CB8AC3E}">
        <p14:creationId xmlns:p14="http://schemas.microsoft.com/office/powerpoint/2010/main" val="1763212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739774"/>
          </a:xfrm>
        </p:spPr>
        <p:txBody>
          <a:bodyPr>
            <a:normAutofit/>
          </a:bodyPr>
          <a:lstStyle/>
          <a:p>
            <a:r>
              <a:rPr lang="en-GB" dirty="0" smtClean="0"/>
              <a:t>Space reservations</a:t>
            </a:r>
            <a:endParaRPr lang="en-GB" dirty="0"/>
          </a:p>
        </p:txBody>
      </p:sp>
      <p:sp>
        <p:nvSpPr>
          <p:cNvPr id="3" name="Content Placeholder 2"/>
          <p:cNvSpPr>
            <a:spLocks noGrp="1"/>
          </p:cNvSpPr>
          <p:nvPr>
            <p:ph idx="1"/>
          </p:nvPr>
        </p:nvSpPr>
        <p:spPr>
          <a:xfrm>
            <a:off x="628650" y="1384301"/>
            <a:ext cx="7886700" cy="4351338"/>
          </a:xfrm>
        </p:spPr>
        <p:txBody>
          <a:bodyPr>
            <a:normAutofit/>
          </a:bodyPr>
          <a:lstStyle/>
          <a:p>
            <a:pPr>
              <a:buFont typeface="Wingdings" panose="05000000000000000000" pitchFamily="2" charset="2"/>
              <a:buChar char="à"/>
            </a:pPr>
            <a:r>
              <a:rPr lang="en-GB" sz="2000" dirty="0" smtClean="0"/>
              <a:t> no </a:t>
            </a:r>
            <a:r>
              <a:rPr lang="en-GB" sz="2000" dirty="0"/>
              <a:t>need for impedance to approve, but good </a:t>
            </a:r>
            <a:r>
              <a:rPr lang="en-GB" sz="2000" dirty="0" smtClean="0"/>
              <a:t>time to discuss</a:t>
            </a:r>
          </a:p>
          <a:p>
            <a:pPr marL="0" indent="0">
              <a:buNone/>
            </a:pPr>
            <a:endParaRPr lang="en-GB" sz="2000" dirty="0" smtClean="0"/>
          </a:p>
          <a:p>
            <a:r>
              <a:rPr lang="en-GB" sz="2000" dirty="0"/>
              <a:t>Crab-cavity cryomodule and related infrastructure in SPS LSS6 (EYETS 2016-2017</a:t>
            </a:r>
            <a:r>
              <a:rPr lang="en-GB" sz="2000" dirty="0" smtClean="0"/>
              <a:t>) </a:t>
            </a:r>
            <a:r>
              <a:rPr lang="en-GB" sz="2000" dirty="0" smtClean="0">
                <a:sym typeface="Wingdings" panose="05000000000000000000" pitchFamily="2" charset="2"/>
              </a:rPr>
              <a:t> will need to insist on minimizing the unnecessary changes of diameters.  </a:t>
            </a:r>
            <a:r>
              <a:rPr lang="en-GB" sz="2000" dirty="0" smtClean="0">
                <a:solidFill>
                  <a:srgbClr val="00B0F0"/>
                </a:solidFill>
                <a:sym typeface="Wingdings" panose="05000000000000000000" pitchFamily="2" charset="2"/>
              </a:rPr>
              <a:t>seen</a:t>
            </a:r>
            <a:endParaRPr lang="en-GB" sz="2000" dirty="0">
              <a:solidFill>
                <a:srgbClr val="00B0F0"/>
              </a:solidFill>
            </a:endParaRPr>
          </a:p>
        </p:txBody>
      </p:sp>
      <p:pic>
        <p:nvPicPr>
          <p:cNvPr id="4" name="Picture 3"/>
          <p:cNvPicPr>
            <a:picLocks noChangeAspect="1"/>
          </p:cNvPicPr>
          <p:nvPr/>
        </p:nvPicPr>
        <p:blipFill>
          <a:blip r:embed="rId2"/>
          <a:stretch>
            <a:fillRect/>
          </a:stretch>
        </p:blipFill>
        <p:spPr>
          <a:xfrm>
            <a:off x="469900" y="3052719"/>
            <a:ext cx="6845300" cy="3973556"/>
          </a:xfrm>
          <a:prstGeom prst="rect">
            <a:avLst/>
          </a:prstGeom>
        </p:spPr>
      </p:pic>
    </p:spTree>
    <p:extLst>
      <p:ext uri="{BB962C8B-B14F-4D97-AF65-F5344CB8AC3E}">
        <p14:creationId xmlns:p14="http://schemas.microsoft.com/office/powerpoint/2010/main" val="2195404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2" descr="data:image/png;base64,iVBORw0KGgoAAAANSUhEUgAAAA4AAAAOCAYAAAAfSC3RAAAAcUlEQVR42mNgGDSgpn3yfxCuqG//T5ImZD5BzTUtEA0whTklzWA6I7+cSI01qBpj0ovxa8wpR7UhJgWiwSc8Gb9GmMkR8ekQDSEQDR7+4fg1wkyGa/CBaLBxDyZOI7otBDUi24aLjxeAbABhgn6jKwAACWZIbaXs3GEAAAAASUVORK5CYII="/>
          <p:cNvSpPr>
            <a:spLocks noGrp="1" noChangeAspect="1" noChangeArrowheads="1"/>
          </p:cNvSpPr>
          <p:nvPr>
            <p:ph type="title"/>
          </p:nvPr>
        </p:nvSpPr>
        <p:spPr bwMode="auto">
          <a:xfrm>
            <a:off x="628650" y="365127"/>
            <a:ext cx="7886700" cy="64452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r>
              <a:rPr lang="en-GB" sz="2800" dirty="0"/>
              <a:t>New Fast BCT for SPS LSS5 (EYETS 2016-2017)</a:t>
            </a:r>
            <a:br>
              <a:rPr lang="en-GB" sz="2800" dirty="0"/>
            </a:br>
            <a:endParaRPr lang="en-GB" sz="2800" dirty="0"/>
          </a:p>
        </p:txBody>
      </p:sp>
      <p:pic>
        <p:nvPicPr>
          <p:cNvPr id="9" name="Picture 8"/>
          <p:cNvPicPr>
            <a:picLocks noChangeAspect="1"/>
          </p:cNvPicPr>
          <p:nvPr/>
        </p:nvPicPr>
        <p:blipFill>
          <a:blip r:embed="rId3"/>
          <a:stretch>
            <a:fillRect/>
          </a:stretch>
        </p:blipFill>
        <p:spPr>
          <a:xfrm>
            <a:off x="7275716" y="558265"/>
            <a:ext cx="1868284" cy="1997343"/>
          </a:xfrm>
          <a:prstGeom prst="rect">
            <a:avLst/>
          </a:prstGeom>
        </p:spPr>
      </p:pic>
      <p:sp>
        <p:nvSpPr>
          <p:cNvPr id="10" name="Content Placeholder 9"/>
          <p:cNvSpPr>
            <a:spLocks noGrp="1"/>
          </p:cNvSpPr>
          <p:nvPr>
            <p:ph idx="1"/>
          </p:nvPr>
        </p:nvSpPr>
        <p:spPr>
          <a:xfrm>
            <a:off x="426518" y="1094105"/>
            <a:ext cx="8303595" cy="4351338"/>
          </a:xfrm>
        </p:spPr>
        <p:txBody>
          <a:bodyPr>
            <a:noAutofit/>
          </a:bodyPr>
          <a:lstStyle/>
          <a:p>
            <a:r>
              <a:rPr lang="en-GB" sz="1800" dirty="0"/>
              <a:t>2 issues</a:t>
            </a:r>
            <a:r>
              <a:rPr lang="en-GB" sz="1800" dirty="0" smtClean="0"/>
              <a:t>:</a:t>
            </a:r>
            <a:endParaRPr lang="en-GB" sz="1800" dirty="0"/>
          </a:p>
          <a:p>
            <a:pPr marL="285750" indent="-285750">
              <a:buFontTx/>
              <a:buChar char="-"/>
            </a:pPr>
            <a:r>
              <a:rPr lang="en-GB" sz="1800" dirty="0"/>
              <a:t>BCT model not evaluated (to my knowledge) </a:t>
            </a:r>
          </a:p>
          <a:p>
            <a:pPr marL="0" indent="0">
              <a:buNone/>
            </a:pPr>
            <a:r>
              <a:rPr lang="en-GB" sz="1800" dirty="0" smtClean="0">
                <a:sym typeface="Wingdings" panose="05000000000000000000" pitchFamily="2" charset="2"/>
              </a:rPr>
              <a:t>	 </a:t>
            </a:r>
            <a:r>
              <a:rPr lang="en-GB" sz="1800" dirty="0">
                <a:sym typeface="Wingdings" panose="05000000000000000000" pitchFamily="2" charset="2"/>
              </a:rPr>
              <a:t>quite likely ok though as installed in LHC without major issues</a:t>
            </a:r>
          </a:p>
          <a:p>
            <a:pPr marL="0" indent="0">
              <a:buNone/>
            </a:pPr>
            <a:r>
              <a:rPr lang="en-GB" sz="1800" dirty="0" smtClean="0">
                <a:sym typeface="Wingdings" panose="05000000000000000000" pitchFamily="2" charset="2"/>
              </a:rPr>
              <a:t>	 </a:t>
            </a:r>
            <a:r>
              <a:rPr lang="en-GB" sz="1800" dirty="0">
                <a:sym typeface="Wingdings" panose="05000000000000000000" pitchFamily="2" charset="2"/>
              </a:rPr>
              <a:t>should still be evaluated to evaluate the impact and potential </a:t>
            </a:r>
            <a:r>
              <a:rPr lang="en-GB" sz="1800" dirty="0" smtClean="0">
                <a:sym typeface="Wingdings" panose="05000000000000000000" pitchFamily="2" charset="2"/>
              </a:rPr>
              <a:t>modes</a:t>
            </a:r>
            <a:r>
              <a:rPr lang="en-GB" sz="1800" dirty="0">
                <a:sym typeface="Wingdings" panose="05000000000000000000" pitchFamily="2" charset="2"/>
              </a:rPr>
              <a:t>, </a:t>
            </a:r>
            <a:r>
              <a:rPr lang="en-GB" sz="1800" dirty="0" smtClean="0">
                <a:sym typeface="Wingdings" panose="05000000000000000000" pitchFamily="2" charset="2"/>
              </a:rPr>
              <a:t>if </a:t>
            </a:r>
            <a:r>
              <a:rPr lang="en-GB" sz="1800" dirty="0">
                <a:sym typeface="Wingdings" panose="05000000000000000000" pitchFamily="2" charset="2"/>
              </a:rPr>
              <a:t>it </a:t>
            </a:r>
            <a:r>
              <a:rPr lang="en-GB" sz="1800" dirty="0" smtClean="0">
                <a:sym typeface="Wingdings" panose="05000000000000000000" pitchFamily="2" charset="2"/>
              </a:rPr>
              <a:t>	was </a:t>
            </a:r>
            <a:r>
              <a:rPr lang="en-GB" sz="1800" dirty="0">
                <a:sym typeface="Wingdings" panose="05000000000000000000" pitchFamily="2" charset="2"/>
              </a:rPr>
              <a:t>not done before for the </a:t>
            </a:r>
            <a:r>
              <a:rPr lang="en-GB" sz="1800" dirty="0" smtClean="0">
                <a:sym typeface="Wingdings" panose="05000000000000000000" pitchFamily="2" charset="2"/>
              </a:rPr>
              <a:t>LHC</a:t>
            </a:r>
          </a:p>
          <a:p>
            <a:pPr marL="0" indent="0">
              <a:buNone/>
            </a:pPr>
            <a:endParaRPr lang="en-GB" sz="1800" dirty="0">
              <a:sym typeface="Wingdings" panose="05000000000000000000" pitchFamily="2" charset="2"/>
            </a:endParaRPr>
          </a:p>
          <a:p>
            <a:pPr marL="285750" indent="-285750">
              <a:buFontTx/>
              <a:buChar char="-"/>
            </a:pPr>
            <a:r>
              <a:rPr lang="en-GB" sz="1800" dirty="0">
                <a:sym typeface="Wingdings" panose="05000000000000000000" pitchFamily="2" charset="2"/>
              </a:rPr>
              <a:t>The integration foresees installation right after a QD with </a:t>
            </a:r>
            <a:r>
              <a:rPr lang="en-GB" sz="1800" dirty="0" smtClean="0">
                <a:sym typeface="Wingdings" panose="05000000000000000000" pitchFamily="2" charset="2"/>
              </a:rPr>
              <a:t>ID80 and a pipe of ID159</a:t>
            </a:r>
          </a:p>
          <a:p>
            <a:pPr marL="0" indent="0">
              <a:buNone/>
            </a:pPr>
            <a:r>
              <a:rPr lang="en-GB" sz="1800" dirty="0">
                <a:sym typeface="Wingdings" panose="05000000000000000000" pitchFamily="2" charset="2"/>
              </a:rPr>
              <a:t>	</a:t>
            </a:r>
            <a:r>
              <a:rPr lang="en-GB" sz="1800" dirty="0" smtClean="0">
                <a:sym typeface="Wingdings" panose="05000000000000000000" pitchFamily="2" charset="2"/>
              </a:rPr>
              <a:t> creates a cavity</a:t>
            </a:r>
          </a:p>
          <a:p>
            <a:pPr marL="0" indent="0">
              <a:buNone/>
            </a:pPr>
            <a:r>
              <a:rPr lang="en-GB" sz="1800" dirty="0">
                <a:sym typeface="Wingdings" panose="05000000000000000000" pitchFamily="2" charset="2"/>
              </a:rPr>
              <a:t>	</a:t>
            </a:r>
            <a:r>
              <a:rPr lang="en-GB" sz="1800" dirty="0" smtClean="0">
                <a:sym typeface="Wingdings" panose="05000000000000000000" pitchFamily="2" charset="2"/>
              </a:rPr>
              <a:t>is this ID159 pipe necessary?</a:t>
            </a:r>
          </a:p>
          <a:p>
            <a:pPr marL="0" indent="0">
              <a:buNone/>
            </a:pPr>
            <a:r>
              <a:rPr lang="en-GB" sz="1800" dirty="0">
                <a:sym typeface="Wingdings" panose="05000000000000000000" pitchFamily="2" charset="2"/>
              </a:rPr>
              <a:t>	</a:t>
            </a:r>
            <a:r>
              <a:rPr lang="en-GB" sz="1800" dirty="0" smtClean="0">
                <a:sym typeface="Wingdings" panose="05000000000000000000" pitchFamily="2" charset="2"/>
              </a:rPr>
              <a:t> if yes, need to know the length of the cavity, and to compute the modes</a:t>
            </a:r>
          </a:p>
          <a:p>
            <a:pPr marL="0" indent="0">
              <a:buNone/>
            </a:pPr>
            <a:r>
              <a:rPr lang="en-GB" sz="1800" dirty="0">
                <a:sym typeface="Wingdings" panose="05000000000000000000" pitchFamily="2" charset="2"/>
              </a:rPr>
              <a:t>	</a:t>
            </a:r>
            <a:r>
              <a:rPr lang="en-GB" sz="1800" dirty="0" smtClean="0">
                <a:sym typeface="Wingdings" panose="05000000000000000000" pitchFamily="2" charset="2"/>
              </a:rPr>
              <a:t> BI (Lars Soby) proposes tapers, need to check if useful.</a:t>
            </a:r>
            <a:endParaRPr lang="en-GB" sz="1800" dirty="0"/>
          </a:p>
          <a:p>
            <a:pPr marL="0" indent="0">
              <a:buNone/>
            </a:pPr>
            <a:endParaRPr lang="en-GB" sz="1800" dirty="0"/>
          </a:p>
        </p:txBody>
      </p:sp>
      <p:pic>
        <p:nvPicPr>
          <p:cNvPr id="11" name="Picture 10"/>
          <p:cNvPicPr>
            <a:picLocks noChangeAspect="1"/>
          </p:cNvPicPr>
          <p:nvPr/>
        </p:nvPicPr>
        <p:blipFill rotWithShape="1">
          <a:blip r:embed="rId4"/>
          <a:srcRect t="11739" r="24338" b="41183"/>
          <a:stretch/>
        </p:blipFill>
        <p:spPr>
          <a:xfrm>
            <a:off x="1552918" y="5014763"/>
            <a:ext cx="6469850" cy="1756794"/>
          </a:xfrm>
          <a:prstGeom prst="rect">
            <a:avLst/>
          </a:prstGeom>
        </p:spPr>
      </p:pic>
    </p:spTree>
    <p:extLst>
      <p:ext uri="{BB962C8B-B14F-4D97-AF65-F5344CB8AC3E}">
        <p14:creationId xmlns:p14="http://schemas.microsoft.com/office/powerpoint/2010/main" val="9564977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26526"/>
            <a:ext cx="7886700" cy="1325563"/>
          </a:xfrm>
        </p:spPr>
        <p:txBody>
          <a:bodyPr>
            <a:noAutofit/>
          </a:bodyPr>
          <a:lstStyle/>
          <a:p>
            <a:r>
              <a:rPr lang="en-GB" sz="3200" dirty="0"/>
              <a:t>New Fast BCT for SPS LSS5 (EYETS 2016-2017)</a:t>
            </a:r>
            <a:br>
              <a:rPr lang="en-GB" sz="3200" dirty="0"/>
            </a:br>
            <a:endParaRPr lang="en-GB" sz="3200" dirty="0"/>
          </a:p>
        </p:txBody>
      </p:sp>
      <p:sp>
        <p:nvSpPr>
          <p:cNvPr id="3" name="Content Placeholder 2"/>
          <p:cNvSpPr>
            <a:spLocks noGrp="1"/>
          </p:cNvSpPr>
          <p:nvPr>
            <p:ph idx="1"/>
          </p:nvPr>
        </p:nvSpPr>
        <p:spPr>
          <a:xfrm>
            <a:off x="359143" y="3057659"/>
            <a:ext cx="7886700" cy="3381643"/>
          </a:xfrm>
        </p:spPr>
        <p:txBody>
          <a:bodyPr>
            <a:normAutofit lnSpcReduction="10000"/>
          </a:bodyPr>
          <a:lstStyle/>
          <a:p>
            <a:pPr lvl="0"/>
            <a:r>
              <a:rPr lang="en-GB" sz="1800" dirty="0" smtClean="0"/>
              <a:t>Proposed recommendation: </a:t>
            </a:r>
            <a:r>
              <a:rPr lang="en-GB" sz="1800" dirty="0" smtClean="0">
                <a:solidFill>
                  <a:srgbClr val="FF0000"/>
                </a:solidFill>
              </a:rPr>
              <a:t>Seen (as only space reservation)</a:t>
            </a:r>
            <a:endParaRPr lang="en-GB" sz="1800" dirty="0">
              <a:solidFill>
                <a:srgbClr val="FF0000"/>
              </a:solidFill>
            </a:endParaRPr>
          </a:p>
          <a:p>
            <a:pPr marL="0" indent="0">
              <a:buNone/>
            </a:pPr>
            <a:endParaRPr lang="en-GB" sz="1800" dirty="0"/>
          </a:p>
          <a:p>
            <a:pPr lvl="0"/>
            <a:r>
              <a:rPr lang="en-GB" sz="1800" dirty="0" smtClean="0"/>
              <a:t>Comments</a:t>
            </a:r>
            <a:br>
              <a:rPr lang="en-GB" sz="1800" dirty="0" smtClean="0"/>
            </a:br>
            <a:endParaRPr lang="en-GB" sz="1800" dirty="0" smtClean="0"/>
          </a:p>
          <a:p>
            <a:pPr marL="0" lvl="0" indent="0" algn="just">
              <a:buNone/>
            </a:pPr>
            <a:r>
              <a:rPr lang="en-GB" sz="1800" dirty="0" smtClean="0"/>
              <a:t>“Comments from the impedance WG:</a:t>
            </a:r>
          </a:p>
          <a:p>
            <a:pPr marL="0" lvl="0" indent="0" algn="just">
              <a:buNone/>
            </a:pPr>
            <a:r>
              <a:rPr lang="en-GB" sz="1800" dirty="0" smtClean="0"/>
              <a:t>- The impedance of the BCTW design will need to be estimated with simulations (if it was not already done). However, it would be surprising that impedance is an issue since a similar design is installed in LHC, for which impedance constraints are much more stringent.</a:t>
            </a:r>
          </a:p>
          <a:p>
            <a:pPr marL="0" lvl="0" indent="0" algn="just">
              <a:buNone/>
            </a:pPr>
            <a:r>
              <a:rPr lang="en-GB" sz="1800" dirty="0" smtClean="0"/>
              <a:t>- The new ID80 BCTW would create an ID159 cavity (between itself and the ID80 QD beam pipe). Would it be feasible to have ID80 all along instead of moving to ID159?”</a:t>
            </a:r>
          </a:p>
        </p:txBody>
      </p:sp>
      <p:pic>
        <p:nvPicPr>
          <p:cNvPr id="4" name="Picture 3"/>
          <p:cNvPicPr>
            <a:picLocks noChangeAspect="1"/>
          </p:cNvPicPr>
          <p:nvPr/>
        </p:nvPicPr>
        <p:blipFill rotWithShape="1">
          <a:blip r:embed="rId2"/>
          <a:srcRect l="17452" t="11739" r="40071" b="41183"/>
          <a:stretch/>
        </p:blipFill>
        <p:spPr>
          <a:xfrm>
            <a:off x="2184400" y="889308"/>
            <a:ext cx="4483100" cy="2168351"/>
          </a:xfrm>
          <a:prstGeom prst="rect">
            <a:avLst/>
          </a:prstGeom>
        </p:spPr>
      </p:pic>
    </p:spTree>
    <p:extLst>
      <p:ext uri="{BB962C8B-B14F-4D97-AF65-F5344CB8AC3E}">
        <p14:creationId xmlns:p14="http://schemas.microsoft.com/office/powerpoint/2010/main" val="12421776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1546</TotalTime>
  <Words>270</Words>
  <Application>Microsoft Office PowerPoint</Application>
  <PresentationFormat>On-screen Show (4:3)</PresentationFormat>
  <Paragraphs>54</Paragraphs>
  <Slides>11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Wingdings</vt:lpstr>
      <vt:lpstr>Office Theme</vt:lpstr>
      <vt:lpstr>ECRs and requests</vt:lpstr>
      <vt:lpstr>Removal of the scraper BSHV.51659 from LSS5 of the SPS</vt:lpstr>
      <vt:lpstr>Removal of the scraper BSHV.51659 from LSS5 of the SPS </vt:lpstr>
      <vt:lpstr>Requirements for Amorphous Carbon Coating of SPS vacuum chambers</vt:lpstr>
      <vt:lpstr>Installation of the ATLAS/AFP stations, Phase-2</vt:lpstr>
      <vt:lpstr>ECRs with no impact</vt:lpstr>
      <vt:lpstr>Space reservations</vt:lpstr>
      <vt:lpstr>New Fast BCT for SPS LSS5 (EYETS 2016-2017) </vt:lpstr>
      <vt:lpstr>New Fast BCT for SPS LSS5 (EYETS 2016-2017) </vt:lpstr>
      <vt:lpstr>New ECRs for LHC (got access only yesterday)</vt:lpstr>
      <vt:lpstr>New request: CMS beam pipe</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ECRs and requests</dc:title>
  <dc:creator>Benoit Salvant</dc:creator>
  <cp:lastModifiedBy>Benoit Salvant</cp:lastModifiedBy>
  <cp:revision>27</cp:revision>
  <dcterms:created xsi:type="dcterms:W3CDTF">2016-07-27T10:09:58Z</dcterms:created>
  <dcterms:modified xsi:type="dcterms:W3CDTF">2016-07-28T11:56:05Z</dcterms:modified>
</cp:coreProperties>
</file>