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5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74" r:id="rId7"/>
    <p:sldId id="275" r:id="rId8"/>
    <p:sldId id="261" r:id="rId9"/>
    <p:sldId id="276" r:id="rId10"/>
    <p:sldId id="262" r:id="rId11"/>
    <p:sldId id="263" r:id="rId12"/>
    <p:sldId id="264" r:id="rId13"/>
    <p:sldId id="265" r:id="rId14"/>
    <p:sldId id="266" r:id="rId15"/>
    <p:sldId id="267" r:id="rId16"/>
    <p:sldId id="277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41339-4A67-0445-986F-073571DAAB15}" type="datetimeFigureOut">
              <a:rPr lang="en-US" smtClean="0"/>
              <a:t>4/29/09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73B51-513A-3F43-B9CC-64FE3FAB28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ABC9C-22D1-C44C-A8A6-045F325F640B}" type="datetimeFigureOut">
              <a:rPr lang="en-US" smtClean="0"/>
              <a:t>4/29/09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32F1B-75DA-AD49-A785-A8F68C9DBF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Central diffractive cross-section has been ignored for this measurement as It</a:t>
            </a:r>
            <a:r>
              <a:rPr lang="en-US" baseline="0" dirty="0" smtClean="0"/>
              <a:t> is very small compared to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32F1B-75DA-AD49-A785-A8F68C9DBF1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of events are indicative for first measurement and</a:t>
            </a:r>
            <a:r>
              <a:rPr lang="en-US" baseline="0" dirty="0" smtClean="0"/>
              <a:t> more events allow to measure tail of the distribution.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32F1B-75DA-AD49-A785-A8F68C9DBF1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Alignment</a:t>
            </a:r>
            <a:r>
              <a:rPr lang="en-US" baseline="0" dirty="0" smtClean="0"/>
              <a:t> of tracker is much better known using last years cosmic data and we expect these error to improve.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32F1B-75DA-AD49-A785-A8F68C9DBF1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C82F-2F90-4C4D-BBA6-547A0B1361EB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8DD8-A277-FE4F-A7F3-86423686AC5A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B39C-EC3E-8E4F-A475-0C45BCD89F42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9716-0438-5640-B1FE-2608D72A9C17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B05B-AF08-5C48-8898-288A026F6049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22BB-35AF-7743-808E-D0EDD92B8E85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7344-4797-CA4D-AA3C-15B4764DD295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98AC-B577-5944-90F3-E4EDF4F49C53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B2F6-3ED0-6A49-A78C-55C8E9C5EC21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52F0-3E22-E445-80EE-A6D634AEA001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D794-9889-AB49-93EA-DDFE88C0C341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FEB722-55A6-7B45-8C36-E60066CB417A}" type="datetime1">
              <a:rPr lang="en-US" smtClean="0"/>
              <a:t>4/29/09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Prafulla K Behera, University of Iowa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A429F7-A400-3640-8ED9-E331FAC862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Relationship Id="rId3" Type="http://schemas.openxmlformats.org/officeDocument/2006/relationships/image" Target="../media/image10.jpeg"/><Relationship Id="rId5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5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6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5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wmf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Relationship Id="rId3" Type="http://schemas.openxmlformats.org/officeDocument/2006/relationships/image" Target="../media/image24.wmf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7.png"/><Relationship Id="rId5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5" Type="http://schemas.openxmlformats.org/officeDocument/2006/relationships/oleObject" Target="../embeddings/Microsoft_Equation1.bin"/><Relationship Id="rId7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Relationship Id="rId6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5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87588"/>
            <a:ext cx="6858000" cy="160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n>
                  <a:solidFill>
                    <a:srgbClr val="008000"/>
                  </a:solidFill>
                </a:ln>
              </a:rPr>
              <a:t>Prafulla K. </a:t>
            </a:r>
            <a:r>
              <a:rPr lang="en-US" dirty="0" smtClean="0">
                <a:ln>
                  <a:solidFill>
                    <a:srgbClr val="008000"/>
                  </a:solidFill>
                </a:ln>
              </a:rPr>
              <a:t>Behera </a:t>
            </a:r>
          </a:p>
          <a:p>
            <a:r>
              <a:rPr lang="en-US" dirty="0" smtClean="0">
                <a:ln>
                  <a:solidFill>
                    <a:srgbClr val="008000"/>
                  </a:solidFill>
                </a:ln>
              </a:rPr>
              <a:t>(On Behalf of Atlas Collaboration)</a:t>
            </a:r>
          </a:p>
          <a:p>
            <a:r>
              <a:rPr lang="en-US" dirty="0" smtClean="0">
                <a:ln>
                  <a:solidFill>
                    <a:srgbClr val="008000"/>
                  </a:solidFill>
                </a:ln>
              </a:rPr>
              <a:t>University of Iowa</a:t>
            </a:r>
          </a:p>
          <a:p>
            <a:r>
              <a:rPr lang="en-US" dirty="0" smtClean="0">
                <a:ln>
                  <a:solidFill>
                    <a:srgbClr val="008000"/>
                  </a:solidFill>
                </a:ln>
              </a:rPr>
              <a:t>@Berkeley Workshop on Physics Opportunities with Early LHC Data</a:t>
            </a:r>
            <a:endParaRPr lang="en-US" dirty="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Early Minimum Bias physics at Atlas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228600"/>
            <a:ext cx="749300" cy="940141"/>
          </a:xfrm>
          <a:prstGeom prst="rect">
            <a:avLst/>
          </a:prstGeom>
        </p:spPr>
      </p:pic>
      <p:pic>
        <p:nvPicPr>
          <p:cNvPr id="9" name="Picture 8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25060"/>
            <a:ext cx="7772400" cy="4873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Book Antiqua" pitchFamily="18" charset="0"/>
              </a:rPr>
              <a:t>                   </a:t>
            </a:r>
            <a:r>
              <a:rPr lang="en-GB" dirty="0" smtClean="0">
                <a:latin typeface="Book Antiqua" pitchFamily="18" charset="0"/>
              </a:rPr>
              <a:t> </a:t>
            </a:r>
            <a:br>
              <a:rPr lang="en-GB" dirty="0" smtClean="0">
                <a:latin typeface="Book Antiqua" pitchFamily="18" charset="0"/>
              </a:rPr>
            </a:br>
            <a:r>
              <a:rPr lang="en-GB" dirty="0" smtClean="0">
                <a:ln>
                  <a:solidFill>
                    <a:srgbClr val="0000FF"/>
                  </a:solidFill>
                </a:ln>
              </a:rPr>
              <a:t>Minimum </a:t>
            </a:r>
            <a:r>
              <a:rPr lang="en-GB" dirty="0" smtClean="0">
                <a:ln>
                  <a:solidFill>
                    <a:srgbClr val="0000FF"/>
                  </a:solidFill>
                </a:ln>
              </a:rPr>
              <a:t>Bias Trigger </a:t>
            </a:r>
            <a:r>
              <a:rPr lang="en-GB" dirty="0" err="1" smtClean="0">
                <a:ln>
                  <a:solidFill>
                    <a:srgbClr val="0000FF"/>
                  </a:solidFill>
                </a:ln>
              </a:rPr>
              <a:t>Scintillators</a:t>
            </a:r>
            <a:r>
              <a:rPr lang="en-GB" dirty="0" smtClean="0">
                <a:ln>
                  <a:solidFill>
                    <a:srgbClr val="0000FF"/>
                  </a:solidFill>
                </a:ln>
              </a:rPr>
              <a:t/>
            </a:r>
            <a:br>
              <a:rPr lang="en-GB" dirty="0" smtClean="0">
                <a:ln>
                  <a:solidFill>
                    <a:srgbClr val="0000FF"/>
                  </a:solidFill>
                </a:ln>
              </a:rPr>
            </a:b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3577"/>
          <a:stretch>
            <a:fillRect/>
          </a:stretch>
        </p:blipFill>
        <p:spPr bwMode="auto">
          <a:xfrm>
            <a:off x="146303" y="1648076"/>
            <a:ext cx="5713159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mbts_photo"/>
          <p:cNvPicPr>
            <a:picLocks noChangeAspect="1" noChangeArrowheads="1"/>
          </p:cNvPicPr>
          <p:nvPr/>
        </p:nvPicPr>
        <p:blipFill>
          <a:blip r:embed="rId3"/>
          <a:srcRect l="15945" r="21260"/>
          <a:stretch>
            <a:fillRect/>
          </a:stretch>
        </p:blipFill>
        <p:spPr bwMode="auto">
          <a:xfrm>
            <a:off x="5880100" y="1648076"/>
            <a:ext cx="286861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156325" y="5045720"/>
            <a:ext cx="242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b="1" dirty="0"/>
              <a:t>2.12 &lt; |</a:t>
            </a:r>
            <a:r>
              <a:rPr lang="el-GR" sz="2400" b="1" dirty="0">
                <a:ea typeface="Arial" charset="0"/>
                <a:cs typeface="Arial" charset="0"/>
              </a:rPr>
              <a:t>η</a:t>
            </a:r>
            <a:r>
              <a:rPr lang="en-GB" sz="2400" b="1" dirty="0"/>
              <a:t>| &lt; 2.83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56325" y="5523557"/>
            <a:ext cx="225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b="1" dirty="0"/>
              <a:t>2.83 &lt; |</a:t>
            </a:r>
            <a:r>
              <a:rPr lang="el-GR" sz="2400" b="1" dirty="0">
                <a:ea typeface="Arial" charset="0"/>
                <a:cs typeface="Arial" charset="0"/>
              </a:rPr>
              <a:t>η</a:t>
            </a:r>
            <a:r>
              <a:rPr lang="en-GB" sz="2400" b="1" dirty="0"/>
              <a:t>| &lt; 3.8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38200" y="1278744"/>
            <a:ext cx="40913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/>
              <a:t>Minimum Bias Trigger Scintillators (MBTS) </a:t>
            </a:r>
          </a:p>
        </p:txBody>
      </p:sp>
      <p:pic>
        <p:nvPicPr>
          <p:cNvPr id="12" name="Picture 11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3" name="Picture 12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228600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28601"/>
            <a:ext cx="7162800" cy="894103"/>
          </a:xfrm>
        </p:spPr>
        <p:txBody>
          <a:bodyPr>
            <a:normAutofit/>
          </a:bodyPr>
          <a:lstStyle/>
          <a:p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Space Points and Tracks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 descr="inner_detec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" y="2309649"/>
            <a:ext cx="8686800" cy="38625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9038" y="2119830"/>
            <a:ext cx="243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ATLAS Inner Detector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1470" y="1517039"/>
            <a:ext cx="783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Pixel and silicon micro strip (SCT) detectors provide space points at level 2. </a:t>
            </a:r>
            <a:endParaRPr lang="en-US" dirty="0"/>
          </a:p>
        </p:txBody>
      </p:sp>
      <p:pic>
        <p:nvPicPr>
          <p:cNvPr id="10" name="Picture 9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1" name="Picture 10" descr="Picture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80661"/>
            <a:ext cx="86868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ook Antiqua" pitchFamily="18" charset="0"/>
              </a:rPr>
              <a:t>                             </a:t>
            </a: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LUCID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 descr="lucid_detector_descri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244" y="860829"/>
            <a:ext cx="5237956" cy="3599999"/>
          </a:xfrm>
          <a:prstGeom prst="rect">
            <a:avLst/>
          </a:prstGeom>
        </p:spPr>
      </p:pic>
      <p:pic>
        <p:nvPicPr>
          <p:cNvPr id="5" name="Picture 4" descr="lucid_posi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082" y="2618101"/>
            <a:ext cx="4953000" cy="35540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50605" y="862339"/>
            <a:ext cx="2993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Cerenkov Detector (LUCID)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1257660"/>
            <a:ext cx="2221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+/-17m from IP</a:t>
            </a:r>
          </a:p>
          <a:p>
            <a:r>
              <a:rPr lang="en-US" sz="2400" dirty="0" smtClean="0"/>
              <a:t>5.61 &lt; |I| &lt; 5.93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696" y="4460828"/>
            <a:ext cx="2665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Require 1 or more</a:t>
            </a:r>
          </a:p>
          <a:p>
            <a:r>
              <a:rPr lang="en-US" sz="2400" dirty="0" smtClean="0"/>
              <a:t>tube one side</a:t>
            </a:r>
          </a:p>
        </p:txBody>
      </p:sp>
      <p:pic>
        <p:nvPicPr>
          <p:cNvPr id="12" name="Picture 11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3" name="Picture 12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1188" y="-307975"/>
            <a:ext cx="6155612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ook Antiqua" pitchFamily="18" charset="0"/>
              </a:rPr>
              <a:t> </a:t>
            </a: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Trigger Efficiency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27" descr="triggerEffPixelS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555" y="1168741"/>
            <a:ext cx="3447669" cy="247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8" descr="triggerEffSct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7468" y="1168741"/>
            <a:ext cx="4183457" cy="245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triggerEffMBTS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554" y="3629025"/>
            <a:ext cx="378104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2326" y="3643313"/>
            <a:ext cx="4038599" cy="2528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67998" y="3974068"/>
            <a:ext cx="1753943" cy="369332"/>
          </a:xfrm>
          <a:prstGeom prst="rect">
            <a:avLst/>
          </a:prstGeom>
          <a:noFill/>
          <a:ln>
            <a:solidFill>
              <a:schemeClr val="tx1">
                <a:alpha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Track z0&lt;</a:t>
            </a:r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200 mm</a:t>
            </a:r>
            <a:endParaRPr lang="en-US" dirty="0">
              <a:ln w="12700" cmpd="sng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5225534"/>
            <a:ext cx="1593442" cy="369332"/>
          </a:xfrm>
          <a:prstGeom prst="rect">
            <a:avLst/>
          </a:prstGeom>
          <a:noFill/>
          <a:ln>
            <a:solidFill>
              <a:schemeClr val="tx1">
                <a:alpha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Threshold 40mV</a:t>
            </a:r>
            <a:endParaRPr lang="en-US" dirty="0">
              <a:ln w="12700" cmpd="sng">
                <a:solidFill>
                  <a:schemeClr val="tx1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835025"/>
            <a:ext cx="1491214" cy="369332"/>
          </a:xfrm>
          <a:prstGeom prst="rect">
            <a:avLst/>
          </a:prstGeom>
          <a:noFill/>
          <a:ln>
            <a:solidFill>
              <a:schemeClr val="tx1">
                <a:alpha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a:rPr>
              <a:t>Pixel SP &gt;= 12</a:t>
            </a:r>
            <a:endParaRPr lang="en-US" dirty="0"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8261" y="984075"/>
            <a:ext cx="1282134" cy="369332"/>
          </a:xfrm>
          <a:prstGeom prst="rect">
            <a:avLst/>
          </a:prstGeom>
          <a:noFill/>
          <a:ln>
            <a:solidFill>
              <a:schemeClr val="tx1">
                <a:alpha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SCT</a:t>
            </a:r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 SP </a:t>
            </a:r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&gt;=3</a:t>
            </a:r>
            <a:endParaRPr lang="en-US" dirty="0">
              <a:ln w="12700" cmpd="sng">
                <a:solidFill>
                  <a:schemeClr val="tx1"/>
                </a:solidFill>
              </a:ln>
            </a:endParaRPr>
          </a:p>
        </p:txBody>
      </p:sp>
      <p:pic>
        <p:nvPicPr>
          <p:cNvPr id="16" name="Picture 15" descr="Picture 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7" name="Picture 16" descr="Picture 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361558" y="1019691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96211"/>
            <a:ext cx="7772400" cy="97253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ook Antiqua" pitchFamily="18" charset="0"/>
              </a:rPr>
              <a:t> </a:t>
            </a: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Trigger Efficiency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4" name="Group 60"/>
          <p:cNvGraphicFramePr>
            <a:graphicFrameLocks noGrp="1"/>
          </p:cNvGraphicFramePr>
          <p:nvPr/>
        </p:nvGraphicFramePr>
        <p:xfrm>
          <a:off x="270574" y="1717207"/>
          <a:ext cx="3601824" cy="3188930"/>
        </p:xfrm>
        <a:graphic>
          <a:graphicData uri="http://schemas.openxmlformats.org/drawingml/2006/table">
            <a:tbl>
              <a:tblPr/>
              <a:tblGrid>
                <a:gridCol w="1201884"/>
                <a:gridCol w="1198056"/>
                <a:gridCol w="1201884"/>
              </a:tblGrid>
              <a:tr h="637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MBTS_2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7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Ndiff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7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Ddiff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7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Sdiff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77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B. Gas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096513" y="2029688"/>
            <a:ext cx="4482506" cy="262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MBTS </a:t>
            </a:r>
            <a:r>
              <a:rPr lang="en-GB" sz="2800" dirty="0" smtClean="0">
                <a:cs typeface="Arial" charset="0"/>
              </a:rPr>
              <a:t>≥ 2 (of 32), Threshold @ 40mV</a:t>
            </a:r>
            <a:r>
              <a:rPr lang="en-GB" sz="2800" kern="0" dirty="0" smtClean="0">
                <a:cs typeface="Arial" charset="0"/>
              </a:rPr>
              <a:t> from cosmic data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800" kern="0" dirty="0" smtClean="0">
                <a:cs typeface="Arial" charset="0"/>
              </a:rPr>
              <a:t>Space Point (SP) trigger </a:t>
            </a:r>
            <a:r>
              <a:rPr lang="en-GB" sz="2800" dirty="0" smtClean="0"/>
              <a:t>SCT </a:t>
            </a:r>
            <a:r>
              <a:rPr lang="en-GB" sz="2800" dirty="0" smtClean="0">
                <a:cs typeface="Arial" charset="0"/>
              </a:rPr>
              <a:t>≥ 3 </a:t>
            </a:r>
            <a:r>
              <a:rPr lang="en-GB" sz="2800" dirty="0" smtClean="0"/>
              <a:t>&amp; Pixel ≥ 12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endParaRPr lang="en-GB" sz="2800" kern="0" dirty="0" smtClean="0"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endParaRPr lang="en-GB" sz="2800" dirty="0" smtClean="0">
              <a:cs typeface="Arial" charset="0"/>
            </a:endParaRPr>
          </a:p>
        </p:txBody>
      </p:sp>
      <p:pic>
        <p:nvPicPr>
          <p:cNvPr id="9" name="Picture 8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0" name="Picture 9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238" y="25741"/>
            <a:ext cx="7772400" cy="1143000"/>
          </a:xfrm>
        </p:spPr>
        <p:txBody>
          <a:bodyPr/>
          <a:lstStyle/>
          <a:p>
            <a:r>
              <a:rPr lang="en-GB" dirty="0" smtClean="0">
                <a:latin typeface="Book Antiqua" pitchFamily="18" charset="0"/>
              </a:rPr>
              <a:t> </a:t>
            </a: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Trigger Bias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0163" y="1617663"/>
            <a:ext cx="4587875" cy="3479800"/>
            <a:chOff x="0" y="667"/>
            <a:chExt cx="2890" cy="2192"/>
          </a:xfrm>
        </p:grpSpPr>
        <p:pic>
          <p:nvPicPr>
            <p:cNvPr id="5" name="Picture 21" descr="truthEtaSpacePoin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667"/>
              <a:ext cx="2890" cy="2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5"/>
            <p:cNvSpPr>
              <a:spLocks noChangeArrowheads="1"/>
            </p:cNvSpPr>
            <p:nvPr/>
          </p:nvSpPr>
          <p:spPr bwMode="auto">
            <a:xfrm>
              <a:off x="1147" y="1975"/>
              <a:ext cx="317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1143" y="2335"/>
              <a:ext cx="441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4449763" y="1550988"/>
            <a:ext cx="4587875" cy="3479800"/>
            <a:chOff x="2803" y="1653"/>
            <a:chExt cx="2890" cy="2192"/>
          </a:xfrm>
        </p:grpSpPr>
        <p:pic>
          <p:nvPicPr>
            <p:cNvPr id="9" name="Picture 17" descr="truthEtaMbts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03" y="1653"/>
              <a:ext cx="2890" cy="2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3969" y="2959"/>
              <a:ext cx="317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3965" y="3319"/>
              <a:ext cx="441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762625" y="4876800"/>
            <a:ext cx="24160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MBTS </a:t>
            </a:r>
            <a:r>
              <a:rPr lang="en-GB" sz="2400" dirty="0">
                <a:cs typeface="Arial" charset="0"/>
              </a:rPr>
              <a:t>≥ 2 (of 32)</a:t>
            </a:r>
          </a:p>
          <a:p>
            <a:pPr algn="ctr"/>
            <a:r>
              <a:rPr lang="en-GB" sz="2400" dirty="0">
                <a:cs typeface="Arial" charset="0"/>
              </a:rPr>
              <a:t>Threshold @ 40mV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275557" y="5097463"/>
            <a:ext cx="26008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Space Point Trigger</a:t>
            </a:r>
          </a:p>
          <a:p>
            <a:r>
              <a:rPr lang="en-GB" sz="2400" dirty="0"/>
              <a:t>SCT </a:t>
            </a:r>
            <a:r>
              <a:rPr lang="en-GB" sz="2400" dirty="0">
                <a:cs typeface="Arial" charset="0"/>
              </a:rPr>
              <a:t>≥ 3 </a:t>
            </a:r>
            <a:r>
              <a:rPr lang="en-GB" sz="2400" dirty="0"/>
              <a:t>&amp; Pixel ≥ 12</a:t>
            </a:r>
          </a:p>
        </p:txBody>
      </p:sp>
      <p:pic>
        <p:nvPicPr>
          <p:cNvPr id="17" name="Picture 16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8" name="Picture 17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228600"/>
            <a:ext cx="749300" cy="5334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761922" y="1432997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6572813" y="2491264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2544764" y="1802329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934200" cy="9144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MBTS readiness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6890" y="1013936"/>
            <a:ext cx="74815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During September ATLAS was triggering on beam pickups and MBTS</a:t>
            </a:r>
          </a:p>
          <a:p>
            <a:pPr>
              <a:buFont typeface="Arial"/>
              <a:buChar char="•"/>
            </a:pPr>
            <a:r>
              <a:rPr lang="en-US" dirty="0" smtClean="0"/>
              <a:t>  Saw single beam collimator splashes and stable single 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 MBTS A in time, MBTS C out of time.</a:t>
            </a:r>
          </a:p>
          <a:p>
            <a:pPr>
              <a:buFont typeface="Arial"/>
              <a:buChar char="•"/>
            </a:pPr>
            <a:r>
              <a:rPr lang="en-US" dirty="0" smtClean="0"/>
              <a:t>  Plot MBTS A and C side multiplicities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pic>
        <p:nvPicPr>
          <p:cNvPr id="5" name="Picture 6" descr="mbtsMu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3675063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mbtsMul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3485" y="2133600"/>
            <a:ext cx="3675063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77850" y="4648200"/>
            <a:ext cx="36687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/>
              <a:t>Beam </a:t>
            </a:r>
            <a:r>
              <a:rPr lang="en-GB" dirty="0"/>
              <a:t>2 with collimator "splashes", few turns only before being lost </a:t>
            </a:r>
          </a:p>
          <a:p>
            <a:endParaRPr lang="en-GB" sz="24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906963" y="4648200"/>
            <a:ext cx="34566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/>
              <a:t>Injecting </a:t>
            </a:r>
            <a:r>
              <a:rPr lang="en-GB" dirty="0"/>
              <a:t>and circulating Beam 2</a:t>
            </a:r>
          </a:p>
          <a:p>
            <a:endParaRPr lang="en-GB" sz="24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03300" y="5269906"/>
            <a:ext cx="6831013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MBTS provides a stable activity trigger</a:t>
            </a:r>
          </a:p>
          <a:p>
            <a:pPr algn="ctr"/>
            <a:r>
              <a:rPr lang="en-GB" dirty="0"/>
              <a:t>(Lvl1 MBTSA timed in with opposite side BPTX)</a:t>
            </a:r>
            <a:r>
              <a:rPr lang="en-GB" sz="2400" dirty="0"/>
              <a:t>  </a:t>
            </a:r>
            <a:endParaRPr lang="en-GB" dirty="0"/>
          </a:p>
          <a:p>
            <a:endParaRPr lang="en-GB" sz="2400" dirty="0"/>
          </a:p>
        </p:txBody>
      </p:sp>
      <p:pic>
        <p:nvPicPr>
          <p:cNvPr id="13" name="Picture 12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4" name="Picture 13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382077" y="1948934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350962" y="2491264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572813" y="2491264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27820"/>
            <a:ext cx="8001000" cy="8683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Analysis Strategy</a:t>
            </a:r>
            <a:b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</a:b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 dN/d</a:t>
            </a:r>
            <a:r>
              <a:rPr lang="el-GR" dirty="0" smtClean="0">
                <a:ln>
                  <a:solidFill>
                    <a:srgbClr val="0000FF"/>
                  </a:solidFill>
                </a:ln>
                <a:latin typeface="Book Antiqua" pitchFamily="18" charset="0"/>
                <a:cs typeface="Arial" charset="0"/>
              </a:rPr>
              <a:t>η</a:t>
            </a:r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  <a:cs typeface="Arial" charset="0"/>
              </a:rPr>
              <a:t>, dN/dp</a:t>
            </a:r>
            <a:r>
              <a:rPr lang="en-GB" baseline="-25000" dirty="0" smtClean="0">
                <a:ln>
                  <a:solidFill>
                    <a:srgbClr val="0000FF"/>
                  </a:solidFill>
                </a:ln>
                <a:latin typeface="Book Antiqua" pitchFamily="18" charset="0"/>
                <a:cs typeface="Arial" charset="0"/>
              </a:rPr>
              <a:t>T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50000"/>
              <a:buFont typeface="Wingdings" charset="2"/>
              <a:buChar char="u"/>
            </a:pPr>
            <a:r>
              <a:rPr lang="en-GB" sz="2800" dirty="0" smtClean="0"/>
              <a:t>Record events with Minimum Bias trigger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Selection required while N</a:t>
            </a:r>
            <a:r>
              <a:rPr lang="en-GB" sz="2400" baseline="-25000" dirty="0" smtClean="0">
                <a:cs typeface="Arial" charset="0"/>
              </a:rPr>
              <a:t>inter</a:t>
            </a:r>
            <a:r>
              <a:rPr lang="en-GB" sz="2400" dirty="0" smtClean="0">
                <a:cs typeface="Arial" charset="0"/>
              </a:rPr>
              <a:t> &lt;&lt; 1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Combination of MBTS and Inner Detector space point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Comparisons with LUCID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Diffractive content estimation ZDC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2800" dirty="0" smtClean="0">
                <a:cs typeface="Arial" charset="0"/>
              </a:rPr>
              <a:t>Measurement with tracks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Utilise low p</a:t>
            </a:r>
            <a:r>
              <a:rPr lang="en-GB" sz="2400" baseline="-25000" dirty="0" smtClean="0">
                <a:cs typeface="Arial" charset="0"/>
              </a:rPr>
              <a:t>T</a:t>
            </a:r>
            <a:r>
              <a:rPr lang="en-GB" sz="2400" dirty="0" smtClean="0">
                <a:cs typeface="Arial" charset="0"/>
              </a:rPr>
              <a:t> tracking down to 100MeV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Efficiency studies with track insertion cross checked with K</a:t>
            </a:r>
            <a:r>
              <a:rPr lang="en-GB" sz="2400" baseline="-25000" dirty="0" smtClean="0">
                <a:cs typeface="Arial" charset="0"/>
              </a:rPr>
              <a:t>s</a:t>
            </a:r>
            <a:r>
              <a:rPr lang="en-GB" sz="2400" dirty="0" smtClean="0">
                <a:cs typeface="Arial" charset="0"/>
              </a:rPr>
              <a:t> → </a:t>
            </a:r>
            <a:r>
              <a:rPr lang="el-GR" sz="2400" dirty="0" smtClean="0">
                <a:cs typeface="Arial" charset="0"/>
              </a:rPr>
              <a:t>π</a:t>
            </a:r>
            <a:r>
              <a:rPr lang="en-GB" sz="2400" baseline="30000" dirty="0" smtClean="0">
                <a:cs typeface="Arial" charset="0"/>
              </a:rPr>
              <a:t>+</a:t>
            </a:r>
            <a:r>
              <a:rPr lang="el-GR" sz="2400" dirty="0" smtClean="0">
                <a:cs typeface="Arial" charset="0"/>
              </a:rPr>
              <a:t>π</a:t>
            </a:r>
            <a:r>
              <a:rPr lang="en-GB" sz="2400" baseline="30000" dirty="0" smtClean="0">
                <a:cs typeface="Arial" charset="0"/>
              </a:rPr>
              <a:t>-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2400" dirty="0" smtClean="0">
                <a:cs typeface="Arial" charset="0"/>
              </a:rPr>
              <a:t>Sensitive to material model and misalignment</a:t>
            </a:r>
            <a:endParaRPr lang="el-GR" sz="2400" dirty="0" smtClean="0">
              <a:cs typeface="Arial" charset="0"/>
            </a:endParaRPr>
          </a:p>
          <a:p>
            <a:endParaRPr lang="en-US" dirty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90501"/>
            <a:ext cx="7772400" cy="978240"/>
          </a:xfrm>
        </p:spPr>
        <p:txBody>
          <a:bodyPr/>
          <a:lstStyle/>
          <a:p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Track Selection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457200" y="1455738"/>
            <a:ext cx="82296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50000"/>
              <a:buFont typeface="Wingdings" charset="2"/>
              <a:buChar char="u"/>
            </a:pPr>
            <a:r>
              <a:rPr lang="en-GB" sz="2800" dirty="0"/>
              <a:t>Using loose track cuts to</a:t>
            </a:r>
          </a:p>
          <a:p>
            <a:pPr marL="742950" lvl="1" indent="-285750" eaLnBrk="0" hangingPunct="0">
              <a:spcBef>
                <a:spcPct val="20000"/>
              </a:spcBef>
              <a:buSzPct val="50000"/>
              <a:buFont typeface="Wingdings" charset="2"/>
              <a:buChar char="u"/>
            </a:pPr>
            <a:r>
              <a:rPr lang="en-GB" sz="2400" dirty="0">
                <a:solidFill>
                  <a:schemeClr val="accent2"/>
                </a:solidFill>
              </a:rPr>
              <a:t>Remove fake and secondary tracks</a:t>
            </a:r>
          </a:p>
          <a:p>
            <a:pPr marL="742950" lvl="1" indent="-285750" eaLnBrk="0" hangingPunct="0">
              <a:spcBef>
                <a:spcPct val="20000"/>
              </a:spcBef>
              <a:buSzPct val="50000"/>
              <a:buFont typeface="Wingdings" charset="2"/>
              <a:buChar char="u"/>
            </a:pPr>
            <a:r>
              <a:rPr lang="en-GB" sz="2400" dirty="0">
                <a:solidFill>
                  <a:schemeClr val="accent2"/>
                </a:solidFill>
              </a:rPr>
              <a:t>Select tracks with reasonable fits</a:t>
            </a:r>
          </a:p>
        </p:txBody>
      </p:sp>
      <p:pic>
        <p:nvPicPr>
          <p:cNvPr id="5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957513"/>
            <a:ext cx="4814888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867400" y="3892550"/>
            <a:ext cx="25209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 b="1" dirty="0"/>
              <a:t>Using Gaussian fits to parameters, cuts are 3</a:t>
            </a:r>
            <a:r>
              <a:rPr lang="el-GR" sz="2400" b="1" dirty="0">
                <a:cs typeface="Arial" charset="0"/>
              </a:rPr>
              <a:t>σ</a:t>
            </a:r>
          </a:p>
        </p:txBody>
      </p:sp>
      <p:pic>
        <p:nvPicPr>
          <p:cNvPr id="10" name="Picture 9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1" name="Picture 10" descr="Picture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67400" y="1455738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252412"/>
            <a:ext cx="7075488" cy="1143000"/>
          </a:xfrm>
        </p:spPr>
        <p:txBody>
          <a:bodyPr/>
          <a:lstStyle/>
          <a:p>
            <a:r>
              <a:rPr lang="en-GB" dirty="0" smtClean="0">
                <a:ln>
                  <a:solidFill>
                    <a:srgbClr val="0000FF"/>
                  </a:solidFill>
                </a:ln>
                <a:latin typeface="Book Antiqua" pitchFamily="18" charset="0"/>
              </a:rPr>
              <a:t>Tracking Efficiencies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890588"/>
            <a:ext cx="34734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4643438" y="1117600"/>
            <a:ext cx="3802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Truth probability </a:t>
            </a:r>
            <a:r>
              <a:rPr lang="en-GB" dirty="0">
                <a:cs typeface="Arial" charset="0"/>
              </a:rPr>
              <a:t>≥ 50% =&gt; Matched</a:t>
            </a:r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700213"/>
            <a:ext cx="43116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5788" y="1662113"/>
            <a:ext cx="427990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09825" y="5516563"/>
            <a:ext cx="4249738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666750" y="5191125"/>
            <a:ext cx="199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/>
              <a:t>P</a:t>
            </a:r>
            <a:r>
              <a:rPr lang="en-GB" sz="2400" b="1" baseline="-25000" dirty="0"/>
              <a:t>T</a:t>
            </a:r>
            <a:r>
              <a:rPr lang="en-GB" sz="2400" b="1" dirty="0"/>
              <a:t> &gt; 150MeV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7364413" y="5419725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/>
              <a:t>|</a:t>
            </a:r>
            <a:r>
              <a:rPr lang="el-GR" sz="2400" b="1" dirty="0">
                <a:cs typeface="Arial" charset="0"/>
              </a:rPr>
              <a:t>η</a:t>
            </a:r>
            <a:r>
              <a:rPr lang="en-GB" sz="2400" b="1" dirty="0"/>
              <a:t>| &lt; 2.5</a:t>
            </a:r>
          </a:p>
        </p:txBody>
      </p:sp>
      <p:pic>
        <p:nvPicPr>
          <p:cNvPr id="14" name="Picture 13" descr="Picture 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5" name="Picture 14" descr="Picture 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452813" y="1773238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105400" y="1773238"/>
            <a:ext cx="8588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i="1" dirty="0"/>
              <a:t>ATLAS</a:t>
            </a: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 flipV="1">
            <a:off x="5849937" y="2959100"/>
            <a:ext cx="11113" cy="2130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5257800" y="3014663"/>
            <a:ext cx="11112" cy="2130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6034088" y="2775743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Low pt tracking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6473952" y="3840480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Default tracking</a:t>
            </a: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>
            <a:off x="5257800" y="3018219"/>
            <a:ext cx="776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>
            <a:off x="5872163" y="4024313"/>
            <a:ext cx="638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Overview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Minimum Bias Events at ATLAS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Analysis Goals at Start up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Monte Carlo Analysis Studies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Minimum bias Trigger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Analysis strategy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600" dirty="0" smtClean="0"/>
              <a:t>Conclusions and Outlook</a:t>
            </a:r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" y="274638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0"/>
            <a:ext cx="749300" cy="940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5638800" cy="930275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Results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68741"/>
            <a:ext cx="4191000" cy="241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Group 83"/>
          <p:cNvGraphicFramePr>
            <a:graphicFrameLocks noGrp="1"/>
          </p:cNvGraphicFramePr>
          <p:nvPr/>
        </p:nvGraphicFramePr>
        <p:xfrm>
          <a:off x="5118100" y="1143000"/>
          <a:ext cx="3568700" cy="3645334"/>
        </p:xfrm>
        <a:graphic>
          <a:graphicData uri="http://schemas.openxmlformats.org/drawingml/2006/table">
            <a:tbl>
              <a:tblPr/>
              <a:tblGrid>
                <a:gridCol w="2414587"/>
                <a:gridCol w="1154113"/>
              </a:tblGrid>
              <a:tr h="4483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Uncertainty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Track Selection Cuts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2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Mis-estimate of Secondaries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3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Vertex Reconstruction Bias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1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Misalignment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Beam-gas and pileup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1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 Composition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3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Diff. Cross Sections (NSD)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87"/>
          <p:cNvSpPr txBox="1">
            <a:spLocks noChangeArrowheads="1"/>
          </p:cNvSpPr>
          <p:nvPr/>
        </p:nvSpPr>
        <p:spPr bwMode="auto">
          <a:xfrm>
            <a:off x="6343650" y="4936331"/>
            <a:ext cx="2343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Track-to-particle</a:t>
            </a:r>
          </a:p>
          <a:p>
            <a:r>
              <a:rPr lang="en-GB" dirty="0"/>
              <a:t>Vertex reconstruction</a:t>
            </a:r>
          </a:p>
          <a:p>
            <a:r>
              <a:rPr lang="en-GB" dirty="0"/>
              <a:t>Trigger bias</a:t>
            </a:r>
          </a:p>
        </p:txBody>
      </p:sp>
      <p:sp>
        <p:nvSpPr>
          <p:cNvPr id="7" name="Text Box 84"/>
          <p:cNvSpPr txBox="1">
            <a:spLocks noChangeArrowheads="1"/>
          </p:cNvSpPr>
          <p:nvPr/>
        </p:nvSpPr>
        <p:spPr bwMode="auto">
          <a:xfrm>
            <a:off x="4572000" y="5210968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Corrections:</a:t>
            </a:r>
          </a:p>
        </p:txBody>
      </p:sp>
      <p:sp>
        <p:nvSpPr>
          <p:cNvPr id="8" name="AutoShape 86"/>
          <p:cNvSpPr>
            <a:spLocks/>
          </p:cNvSpPr>
          <p:nvPr/>
        </p:nvSpPr>
        <p:spPr bwMode="auto">
          <a:xfrm>
            <a:off x="5972969" y="4956968"/>
            <a:ext cx="363538" cy="895350"/>
          </a:xfrm>
          <a:prstGeom prst="leftBrace">
            <a:avLst>
              <a:gd name="adj1" fmla="val 20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Picture 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699668"/>
            <a:ext cx="4343400" cy="2514599"/>
          </a:xfrm>
          <a:prstGeom prst="rect">
            <a:avLst/>
          </a:prstGeom>
        </p:spPr>
      </p:pic>
      <p:pic>
        <p:nvPicPr>
          <p:cNvPr id="13" name="Picture 12" descr="Picture 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4" name="Picture 13" descr="Picture 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427845" y="984075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3124200" y="896207"/>
            <a:ext cx="199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/>
              <a:t>P</a:t>
            </a:r>
            <a:r>
              <a:rPr lang="en-GB" sz="2400" b="1" baseline="-25000" dirty="0"/>
              <a:t>T</a:t>
            </a:r>
            <a:r>
              <a:rPr lang="en-GB" sz="2400" b="1" dirty="0"/>
              <a:t> &gt; 150MeV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5118100" y="3048000"/>
            <a:ext cx="3530600" cy="3048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816894" y="2849562"/>
            <a:ext cx="133306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n>
                  <a:solidFill>
                    <a:srgbClr val="3366FF"/>
                  </a:solidFill>
                </a:ln>
                <a:solidFill>
                  <a:srgbClr val="33CCCC"/>
                </a:solidFill>
              </a:rPr>
              <a:t>NSD sample 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283619" y="4936331"/>
            <a:ext cx="133306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n w="19050" cmpd="sng">
                  <a:solidFill>
                    <a:srgbClr val="3366FF"/>
                  </a:solidFill>
                </a:ln>
                <a:solidFill>
                  <a:srgbClr val="33CCCC"/>
                </a:solidFill>
              </a:rPr>
              <a:t>NSD sample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741"/>
            <a:ext cx="71628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Summary and conclusions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Trigger is ready for minimum bias measurement from early data.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Single beam showed MBTS stability 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Last year cosmic data were used to tune the ID and expect better results from simulation.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 Early measurement can be </a:t>
            </a:r>
            <a:r>
              <a:rPr lang="en-US" sz="3200" dirty="0" smtClean="0"/>
              <a:t>done with </a:t>
            </a:r>
            <a:r>
              <a:rPr lang="en-US" sz="3200" dirty="0" smtClean="0"/>
              <a:t>as little as 10K minimum bias events.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Minimum bias event at ATLAS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4" name="Group 183"/>
          <p:cNvGraphicFramePr>
            <a:graphicFrameLocks noGrp="1"/>
          </p:cNvGraphicFramePr>
          <p:nvPr/>
        </p:nvGraphicFramePr>
        <p:xfrm>
          <a:off x="4708525" y="1580204"/>
          <a:ext cx="4175125" cy="3569211"/>
        </p:xfrm>
        <a:graphic>
          <a:graphicData uri="http://schemas.openxmlformats.org/drawingml/2006/table">
            <a:tbl>
              <a:tblPr/>
              <a:tblGrid>
                <a:gridCol w="1392238"/>
                <a:gridCol w="1390650"/>
                <a:gridCol w="1392237"/>
              </a:tblGrid>
              <a:tr h="3659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Cross-section (mb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)@14Tev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9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PYTHIA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Non-Diff.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1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Single Diff.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Double Diff.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1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Central Diff.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2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Inelastic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2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Elastic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2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15" descr="rho-tuned"/>
          <p:cNvPicPr>
            <a:picLocks noChangeAspect="1" noChangeArrowheads="1"/>
          </p:cNvPicPr>
          <p:nvPr/>
        </p:nvPicPr>
        <p:blipFill>
          <a:blip r:embed="rId4"/>
          <a:srcRect t="5923"/>
          <a:stretch>
            <a:fillRect/>
          </a:stretch>
        </p:blipFill>
        <p:spPr bwMode="auto">
          <a:xfrm>
            <a:off x="146304" y="2203568"/>
            <a:ext cx="4479925" cy="295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20775" y="835994"/>
            <a:ext cx="8274050" cy="523220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GB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At 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the LHC, studies on minimum-bias </a:t>
            </a:r>
            <a:r>
              <a:rPr lang="en-GB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should be done early on</a:t>
            </a:r>
            <a:r>
              <a:rPr lang="en-GB" sz="1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, at low luminosity to remove the effect of overlapping proton-proton collisions!</a:t>
            </a: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250825" y="5159989"/>
            <a:ext cx="8915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FF5050"/>
              </a:buClr>
              <a:buFont typeface="Wingdings" charset="2"/>
              <a:buChar char="u"/>
            </a:pP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Bookman Old Style" pitchFamily="-65" charset="0"/>
              </a:rPr>
              <a:t> </a:t>
            </a: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Modeling of minimum bias pile-up </a:t>
            </a:r>
            <a:r>
              <a:rPr lang="en-US" sz="1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necessary tool for high p</a:t>
            </a:r>
            <a:r>
              <a:rPr lang="en-US" sz="1400" b="1" baseline="-25000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T</a:t>
            </a:r>
            <a:r>
              <a:rPr lang="en-US" sz="1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pitchFamily="18" charset="0"/>
              </a:rPr>
              <a:t> physics!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52400" y="5467766"/>
            <a:ext cx="8686800" cy="92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>
            <a:prstTxWarp prst="textNoShape">
              <a:avLst/>
            </a:prstTxWarp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</a:pPr>
            <a:r>
              <a:rPr kumimoji="1" lang="en-GB" sz="1600" dirty="0">
                <a:solidFill>
                  <a:srgbClr val="0033CC"/>
                </a:solidFill>
                <a:latin typeface="Palatino Linotype" pitchFamily="18" charset="0"/>
                <a:ea typeface="Times New Roman" pitchFamily="-65" charset="0"/>
                <a:cs typeface="Times New Roman" pitchFamily="-65" charset="0"/>
              </a:rPr>
              <a:t>Physics</a:t>
            </a:r>
            <a:r>
              <a:rPr kumimoji="1" lang="en-GB" sz="1600" dirty="0">
                <a:solidFill>
                  <a:srgbClr val="000000"/>
                </a:solidFill>
                <a:latin typeface="Palatino Linotype" pitchFamily="18" charset="0"/>
                <a:ea typeface="Times New Roman" pitchFamily="-65" charset="0"/>
                <a:cs typeface="Times New Roman" pitchFamily="-65" charset="0"/>
              </a:rPr>
              <a:t>: improve our understanding of QCD effects, total cross-section, saturation, jet cross-sections, mass reconstructions,…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  <a:buFont typeface="Wingdings" charset="2"/>
              <a:buChar char="Ø"/>
            </a:pPr>
            <a:r>
              <a:rPr kumimoji="1" lang="en-GB" sz="1600" dirty="0">
                <a:solidFill>
                  <a:srgbClr val="0033CC"/>
                </a:solidFill>
                <a:latin typeface="Palatino Linotype" pitchFamily="18" charset="0"/>
                <a:ea typeface="Times New Roman" pitchFamily="-65" charset="0"/>
                <a:cs typeface="Times New Roman" pitchFamily="-65" charset="0"/>
              </a:rPr>
              <a:t>Experiments</a:t>
            </a:r>
            <a:r>
              <a:rPr kumimoji="1" lang="en-GB" sz="1600" dirty="0">
                <a:solidFill>
                  <a:srgbClr val="3399FF"/>
                </a:solidFill>
                <a:latin typeface="Palatino Linotype" pitchFamily="18" charset="0"/>
                <a:ea typeface="Times New Roman" pitchFamily="-65" charset="0"/>
                <a:cs typeface="Times New Roman" pitchFamily="-65" charset="0"/>
              </a:rPr>
              <a:t> </a:t>
            </a:r>
            <a:r>
              <a:rPr kumimoji="1" lang="en-GB" sz="1600" dirty="0">
                <a:solidFill>
                  <a:srgbClr val="000000"/>
                </a:solidFill>
                <a:latin typeface="Palatino Linotype" pitchFamily="18" charset="0"/>
                <a:ea typeface="Times New Roman" pitchFamily="-65" charset="0"/>
                <a:cs typeface="Times New Roman" pitchFamily="-65" charset="0"/>
              </a:rPr>
              <a:t>: occupancy, pile-up, backgrounds,…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15285" y="1461798"/>
          <a:ext cx="3390900" cy="731196"/>
        </p:xfrm>
        <a:graphic>
          <a:graphicData uri="http://schemas.openxmlformats.org/presentationml/2006/ole">
            <p:oleObj spid="_x0000_s15362" name="Equation" r:id="rId5" imgW="2044700" imgH="203200" progId="Equation.3">
              <p:embed/>
            </p:oleObj>
          </a:graphicData>
        </a:graphic>
      </p:graphicFrame>
      <p:pic>
        <p:nvPicPr>
          <p:cNvPr id="14" name="Picture 13" descr="Picture 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56" y="125074"/>
            <a:ext cx="691896" cy="972530"/>
          </a:xfrm>
          <a:prstGeom prst="rect">
            <a:avLst/>
          </a:prstGeom>
        </p:spPr>
      </p:pic>
      <p:pic>
        <p:nvPicPr>
          <p:cNvPr id="15" name="Picture 14" descr="Picture 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209800" y="3962400"/>
            <a:ext cx="1996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EPJ C 50, 435 (</a:t>
            </a:r>
            <a:r>
              <a:rPr lang="en-US" dirty="0" smtClean="0"/>
              <a:t>2007)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5741"/>
            <a:ext cx="77724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Physics goal at Start up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Charged particle dN/dη, dN/dp</a:t>
            </a:r>
            <a:r>
              <a:rPr lang="en-US" sz="3200" baseline="-25000" dirty="0" smtClean="0"/>
              <a:t>T</a:t>
            </a:r>
            <a:r>
              <a:rPr lang="en-US" sz="3200" dirty="0" smtClean="0"/>
              <a:t> (~10K)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200" dirty="0" smtClean="0">
                <a:cs typeface="Arial" charset="0"/>
              </a:rPr>
              <a:t>Charged particle multiplicity (KNO) (~400K)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200" dirty="0" smtClean="0"/>
              <a:t>&lt;P</a:t>
            </a:r>
            <a:r>
              <a:rPr lang="en-GB" sz="3200" baseline="-25000" dirty="0" smtClean="0"/>
              <a:t>T</a:t>
            </a:r>
            <a:r>
              <a:rPr lang="en-GB" sz="3200" dirty="0" smtClean="0"/>
              <a:t>&gt; vs N  (1M)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GB" sz="3200" dirty="0" smtClean="0"/>
              <a:t>UE distributions (E</a:t>
            </a:r>
            <a:r>
              <a:rPr lang="en-GB" sz="3200" baseline="-25000" dirty="0" smtClean="0"/>
              <a:t>T</a:t>
            </a:r>
            <a:r>
              <a:rPr lang="en-GB" sz="3200" dirty="0" smtClean="0"/>
              <a:t> up to 150GeV) (10M</a:t>
            </a:r>
            <a:r>
              <a:rPr lang="en-GB" sz="3200" dirty="0" smtClean="0"/>
              <a:t>) (Triggered event </a:t>
            </a:r>
            <a:r>
              <a:rPr lang="en-GB" sz="3200" dirty="0" smtClean="0"/>
              <a:t>estimation based on statistical error.</a:t>
            </a:r>
            <a:r>
              <a:rPr lang="en-GB" sz="3200" dirty="0" smtClean="0"/>
              <a:t>)</a:t>
            </a:r>
          </a:p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Time needed to perform analysis is </a:t>
            </a:r>
            <a:r>
              <a:rPr lang="en-US" sz="3200" dirty="0" smtClean="0"/>
              <a:t>dependant </a:t>
            </a:r>
            <a:r>
              <a:rPr lang="en-US" sz="3200" dirty="0" smtClean="0"/>
              <a:t>on  bandwidth allocated</a:t>
            </a:r>
            <a:endParaRPr lang="en-GB" sz="3200" dirty="0" smtClean="0"/>
          </a:p>
          <a:p>
            <a:pPr>
              <a:buSzPct val="50000"/>
              <a:buNone/>
            </a:pPr>
            <a:r>
              <a:rPr lang="en-GB" dirty="0" smtClean="0"/>
              <a:t> </a:t>
            </a:r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599" y="257483"/>
            <a:ext cx="5911103" cy="65691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Predicted Properties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484" y="1309043"/>
            <a:ext cx="4024312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8228" y="1293317"/>
            <a:ext cx="392747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10" name="Picture 9" descr="Picture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282545" y="1108651"/>
            <a:ext cx="162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arXiv:0901.0512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7724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n>
                  <a:solidFill>
                    <a:srgbClr val="0000FF"/>
                  </a:solidFill>
                </a:ln>
              </a:rPr>
              <a:t>Minimum Bias Event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SzPct val="50000"/>
              <a:buFont typeface="Wingdings" charset="2"/>
              <a:buChar char="u"/>
            </a:pPr>
            <a:r>
              <a:rPr lang="en-US" dirty="0" smtClean="0"/>
              <a:t>What do we want in our final minimum bias event?</a:t>
            </a:r>
          </a:p>
          <a:p>
            <a:pPr lvl="1">
              <a:buClr>
                <a:srgbClr val="0000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Non-single diffractive inelastic event.</a:t>
            </a:r>
          </a:p>
          <a:p>
            <a:pPr>
              <a:buClr>
                <a:srgbClr val="FF0000"/>
              </a:buClr>
              <a:buSzPct val="50000"/>
              <a:buFont typeface="Wingdings" charset="2"/>
              <a:buChar char="u"/>
            </a:pPr>
            <a:r>
              <a:rPr lang="en-US" dirty="0" smtClean="0"/>
              <a:t>What are the backgrounds to be rejected?</a:t>
            </a:r>
          </a:p>
          <a:p>
            <a:pPr lvl="1">
              <a:buClr>
                <a:srgbClr val="3366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Empty events (</a:t>
            </a:r>
            <a:r>
              <a:rPr lang="en-US" dirty="0" smtClean="0">
                <a:ln>
                  <a:solidFill>
                    <a:srgbClr val="0000FF"/>
                  </a:solidFill>
                </a:ln>
              </a:rPr>
              <a:t>trigger based on bunch crossings)</a:t>
            </a:r>
            <a:r>
              <a:rPr lang="en-US" dirty="0" smtClean="0"/>
              <a:t>;</a:t>
            </a:r>
          </a:p>
          <a:p>
            <a:pPr lvl="1">
              <a:buClr>
                <a:srgbClr val="3366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Elastic events, Single-diffractive interactions;</a:t>
            </a:r>
          </a:p>
          <a:p>
            <a:pPr lvl="1">
              <a:buClr>
                <a:srgbClr val="3366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Beam-gas;</a:t>
            </a:r>
          </a:p>
          <a:p>
            <a:pPr lvl="1">
              <a:buClr>
                <a:srgbClr val="3366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Beam-halo (</a:t>
            </a:r>
            <a:r>
              <a:rPr lang="en-US" dirty="0" smtClean="0">
                <a:ln>
                  <a:solidFill>
                    <a:srgbClr val="0000FF"/>
                  </a:solidFill>
                </a:ln>
              </a:rPr>
              <a:t>interactions in the tertiary collimators in the accelerator)</a:t>
            </a:r>
            <a:endParaRPr lang="en-US" dirty="0" smtClean="0"/>
          </a:p>
          <a:p>
            <a:pPr lvl="1">
              <a:buClr>
                <a:srgbClr val="3366FF"/>
              </a:buClr>
              <a:buSzPct val="70000"/>
              <a:buFont typeface="Wingdings" charset="2"/>
              <a:buChar char="§"/>
            </a:pPr>
            <a:r>
              <a:rPr lang="en-US" dirty="0" smtClean="0"/>
              <a:t>Pile-up (Not an issue early on but important for higher luminosity)</a:t>
            </a:r>
          </a:p>
          <a:p>
            <a:pPr lvl="1"/>
            <a:endParaRPr lang="en-US" dirty="0" smtClean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Triggering on Minimum bias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6889" b="-6889"/>
          <a:stretch>
            <a:fillRect/>
          </a:stretch>
        </p:blipFill>
        <p:spPr/>
      </p:pic>
      <p:pic>
        <p:nvPicPr>
          <p:cNvPr id="8" name="Picture 7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9" name="Picture 8" descr="Picture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28600"/>
            <a:ext cx="749300" cy="533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53400" y="2089666"/>
            <a:ext cx="610601" cy="369332"/>
          </a:xfrm>
          <a:prstGeom prst="rect">
            <a:avLst/>
          </a:prstGeom>
          <a:noFill/>
          <a:ln>
            <a:solidFill>
              <a:schemeClr val="tx1">
                <a:alpha val="89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12700" cmpd="sng">
                  <a:solidFill>
                    <a:schemeClr val="tx1"/>
                  </a:solidFill>
                </a:ln>
              </a:rPr>
              <a:t>ZDC</a:t>
            </a:r>
            <a:endParaRPr lang="en-US" dirty="0">
              <a:ln w="12700" cmpd="sng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58100"/>
            <a:ext cx="7256696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Triggering on Minimum Bias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559" y="1084900"/>
            <a:ext cx="4627545" cy="4890228"/>
            <a:chOff x="3557948" y="1097352"/>
            <a:chExt cx="4627545" cy="4890228"/>
          </a:xfrm>
        </p:grpSpPr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2"/>
            <a:srcRect b="839"/>
            <a:stretch>
              <a:fillRect/>
            </a:stretch>
          </p:blipFill>
          <p:spPr bwMode="auto">
            <a:xfrm>
              <a:off x="3557948" y="1097352"/>
              <a:ext cx="4627545" cy="4890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5204687" y="2614943"/>
              <a:ext cx="1581328" cy="2826630"/>
            </a:xfrm>
            <a:prstGeom prst="rect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676936" y="2789273"/>
              <a:ext cx="519976" cy="2642822"/>
            </a:xfrm>
            <a:prstGeom prst="rect">
              <a:avLst/>
            </a:prstGeom>
            <a:noFill/>
            <a:ln w="19050" cap="flat" cmpd="sng" algn="ctr">
              <a:solidFill>
                <a:srgbClr val="1E4649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799823" y="2804701"/>
              <a:ext cx="519976" cy="2642822"/>
            </a:xfrm>
            <a:prstGeom prst="rect">
              <a:avLst/>
            </a:prstGeom>
            <a:noFill/>
            <a:ln w="19050" cap="flat" cmpd="sng" algn="ctr">
              <a:solidFill>
                <a:schemeClr val="accent1">
                  <a:lumMod val="2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722777" y="3362069"/>
              <a:ext cx="146510" cy="2082479"/>
            </a:xfrm>
            <a:prstGeom prst="rect">
              <a:avLst/>
            </a:prstGeom>
            <a:noFill/>
            <a:ln w="19050" cap="flat" cmpd="sng" algn="ctr">
              <a:solidFill>
                <a:srgbClr val="262673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975" y="3365045"/>
              <a:ext cx="146510" cy="2082479"/>
            </a:xfrm>
            <a:prstGeom prst="rect">
              <a:avLst/>
            </a:prstGeom>
            <a:noFill/>
            <a:ln w="22225" cap="flat" cmpd="sng" algn="ctr">
              <a:solidFill>
                <a:srgbClr val="262673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51321" y="2467634"/>
            <a:ext cx="3071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/>
              <a:t>Inner Detector Space Points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46296" y="2873083"/>
            <a:ext cx="3365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/>
              <a:t>Minimum Bias Trigger Scintillators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763" y="3426446"/>
            <a:ext cx="2993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Cerenkov Detector (LUCID)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6578" y="4159006"/>
            <a:ext cx="34739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events with minimal bias using level 1 and level 2 trigger items.</a:t>
            </a:r>
          </a:p>
          <a:p>
            <a:endParaRPr lang="en-US" dirty="0" smtClean="0"/>
          </a:p>
          <a:p>
            <a:r>
              <a:rPr lang="en-US" dirty="0" smtClean="0"/>
              <a:t>Zero degree calorimeter (ZDC)</a:t>
            </a:r>
          </a:p>
          <a:p>
            <a:r>
              <a:rPr lang="en-US" dirty="0" smtClean="0"/>
              <a:t>8.3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400" dirty="0" smtClean="0">
                <a:latin typeface="Arial"/>
                <a:ea typeface="Wingdings"/>
                <a:cs typeface="Arial"/>
              </a:rPr>
              <a:t>∞</a:t>
            </a:r>
            <a:endParaRPr lang="en-US" sz="2400" dirty="0">
              <a:latin typeface="Arial"/>
              <a:cs typeface="Arial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96412" y="2631405"/>
            <a:ext cx="1807886" cy="20895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22970" y="3063218"/>
            <a:ext cx="1170432" cy="1245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34599" y="3611112"/>
            <a:ext cx="1045919" cy="2176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22" name="Picture 21" descr="Picture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</a:rPr>
              <a:t>Random trigger (initial runs)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6</a:t>
            </a:r>
            <a:r>
              <a:rPr lang="en-US" baseline="30000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th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 </a:t>
            </a:r>
            <a:r>
              <a:rPr lang="en-US" dirty="0" smtClean="0">
                <a:ln>
                  <a:solidFill>
                    <a:srgbClr val="000090"/>
                  </a:solidFill>
                </a:ln>
                <a:solidFill>
                  <a:srgbClr val="000090"/>
                </a:solidFill>
              </a:rPr>
              <a:t>May 2009</a:t>
            </a:r>
            <a:endParaRPr lang="en-US" dirty="0">
              <a:ln>
                <a:solidFill>
                  <a:srgbClr val="000090"/>
                </a:solidFill>
              </a:ln>
              <a:solidFill>
                <a:srgbClr val="00009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172200"/>
            <a:ext cx="6400800" cy="457200"/>
          </a:xfrm>
        </p:spPr>
        <p:txBody>
          <a:bodyPr/>
          <a:lstStyle/>
          <a:p>
            <a:r>
              <a:rPr lang="en-US" dirty="0" err="1" smtClean="0">
                <a:ln>
                  <a:solidFill>
                    <a:srgbClr val="000090"/>
                  </a:solidFill>
                </a:ln>
              </a:rPr>
              <a:t>Prafulla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 K. Behera @Berkeley </a:t>
            </a:r>
            <a:r>
              <a:rPr lang="en-US" dirty="0" smtClean="0">
                <a:ln>
                  <a:solidFill>
                    <a:srgbClr val="000090"/>
                  </a:solidFill>
                </a:ln>
              </a:rPr>
              <a:t>Workshop on Physics Opportunities with Early LHC Data</a:t>
            </a:r>
            <a:endParaRPr lang="en-US" dirty="0">
              <a:ln>
                <a:solidFill>
                  <a:srgbClr val="000090"/>
                </a:solidFill>
              </a:ln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29F7-A400-3640-8ED9-E331FAC862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SzPct val="50000"/>
              <a:buFont typeface="Wingdings" charset="2"/>
              <a:buChar char="u"/>
            </a:pPr>
            <a:r>
              <a:rPr lang="en-US" sz="3200" dirty="0" smtClean="0"/>
              <a:t>75ns bunch spacing at the start up.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3200" dirty="0" smtClean="0"/>
              <a:t>Probability of 1pp event per bunch crossing (~10%).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3200" dirty="0" smtClean="0"/>
              <a:t>Triggering on random bunch crossing at LVL1 and make the selection in the HLT.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3200" dirty="0" smtClean="0"/>
              <a:t>Use Event Filter (EF) to remove empty events:</a:t>
            </a:r>
          </a:p>
          <a:p>
            <a:pPr lvl="2">
              <a:buSzPct val="50000"/>
              <a:buFont typeface="Wingdings" charset="2"/>
              <a:buChar char="u"/>
            </a:pPr>
            <a:r>
              <a:rPr lang="en-US" sz="3200" dirty="0" smtClean="0"/>
              <a:t>Eg. Pixel/Silicon hits, track reconstruction</a:t>
            </a:r>
            <a:endParaRPr lang="en-US" sz="3200" dirty="0"/>
          </a:p>
        </p:txBody>
      </p:sp>
      <p:pic>
        <p:nvPicPr>
          <p:cNvPr id="7" name="Picture 6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196211"/>
            <a:ext cx="691896" cy="972530"/>
          </a:xfrm>
          <a:prstGeom prst="rect">
            <a:avLst/>
          </a:prstGeom>
        </p:spPr>
      </p:pic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28601"/>
            <a:ext cx="7493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6640</TotalTime>
  <Words>1395</Words>
  <Application>Microsoft Macintosh PowerPoint</Application>
  <PresentationFormat>On-screen Show (4:3)</PresentationFormat>
  <Paragraphs>259</Paragraphs>
  <Slides>21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Equity</vt:lpstr>
      <vt:lpstr>Equation</vt:lpstr>
      <vt:lpstr>Early Minimum Bias physics at Atlas</vt:lpstr>
      <vt:lpstr>Overview</vt:lpstr>
      <vt:lpstr>Minimum bias event at ATLAS</vt:lpstr>
      <vt:lpstr>Physics goal at Start up</vt:lpstr>
      <vt:lpstr>Predicted Properties</vt:lpstr>
      <vt:lpstr> Minimum Bias Event</vt:lpstr>
      <vt:lpstr>Triggering on Minimum bias</vt:lpstr>
      <vt:lpstr>Triggering on Minimum Bias</vt:lpstr>
      <vt:lpstr>Random trigger (initial runs)</vt:lpstr>
      <vt:lpstr>                     Minimum Bias Trigger Scintillators </vt:lpstr>
      <vt:lpstr>Space Points and Tracks</vt:lpstr>
      <vt:lpstr>                             LUCID</vt:lpstr>
      <vt:lpstr> Trigger Efficiency</vt:lpstr>
      <vt:lpstr> Trigger Efficiency</vt:lpstr>
      <vt:lpstr> Trigger Bias</vt:lpstr>
      <vt:lpstr>MBTS readiness</vt:lpstr>
      <vt:lpstr>Analysis Strategy  dN/dη, dN/dpT</vt:lpstr>
      <vt:lpstr>Track Selection</vt:lpstr>
      <vt:lpstr>Tracking Efficiencies</vt:lpstr>
      <vt:lpstr>Results</vt:lpstr>
      <vt:lpstr>Summary and 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Minimum Bias physics at Atlas</dc:title>
  <dc:creator>behera</dc:creator>
  <cp:lastModifiedBy>behera</cp:lastModifiedBy>
  <cp:revision>63</cp:revision>
  <dcterms:created xsi:type="dcterms:W3CDTF">2009-04-29T11:48:23Z</dcterms:created>
  <dcterms:modified xsi:type="dcterms:W3CDTF">2009-05-02T08:40:46Z</dcterms:modified>
</cp:coreProperties>
</file>