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0" r:id="rId16"/>
    <p:sldId id="271" r:id="rId17"/>
    <p:sldId id="273" r:id="rId18"/>
    <p:sldId id="272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93" autoAdjust="0"/>
    <p:restoredTop sz="86451" autoAdjust="0"/>
  </p:normalViewPr>
  <p:slideViewPr>
    <p:cSldViewPr snapToGrid="0" snapToObjects="1">
      <p:cViewPr varScale="1">
        <p:scale>
          <a:sx n="58" d="100"/>
          <a:sy n="58" d="100"/>
        </p:scale>
        <p:origin x="1216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26/08/2016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025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624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2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62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smtClean="0"/>
              <a:t>Linac4-PSB 160 MeV connection readiness review 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518804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/>
              <a:t>PSB Rings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723591"/>
              </p:ext>
            </p:extLst>
          </p:nvPr>
        </p:nvGraphicFramePr>
        <p:xfrm>
          <a:off x="503487" y="1281256"/>
          <a:ext cx="8230973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1419"/>
                <a:gridCol w="347955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item/activity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status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TFB for 160 MeV operation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being worked on; ready mid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2017; </a:t>
                      </a:r>
                      <a:r>
                        <a:rPr lang="en-GB" sz="1600" baseline="0" dirty="0" smtClean="0">
                          <a:solidFill>
                            <a:srgbClr val="7030A0"/>
                          </a:solidFill>
                        </a:rPr>
                        <a:t>to be followed closely</a:t>
                      </a:r>
                      <a:endParaRPr lang="en-GB" sz="1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RF bypasses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4 to be installed EYETS, rest LS2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special RF bypasses for 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7030A0"/>
                          </a:solidFill>
                        </a:rPr>
                        <a:t>design in</a:t>
                      </a:r>
                      <a:r>
                        <a:rPr lang="en-GB" sz="1600" baseline="0" dirty="0" smtClean="0">
                          <a:solidFill>
                            <a:srgbClr val="7030A0"/>
                          </a:solidFill>
                        </a:rPr>
                        <a:t> progress*</a:t>
                      </a:r>
                      <a:endParaRPr lang="en-GB" sz="160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turn-by-turn matching monitor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electronics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being tested; OK for installation EYETS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ring trajectory system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being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debugged, many issues solved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tune pick-up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7030A0"/>
                          </a:solidFill>
                        </a:rPr>
                        <a:t>tight schedule for end 2016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powering for Q-strips periods 3 &amp; 14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ready end 2016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3487" y="5106752"/>
            <a:ext cx="4895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*can run with existing bypasses for present intensity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0931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General Infrastructure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92228"/>
              </p:ext>
            </p:extLst>
          </p:nvPr>
        </p:nvGraphicFramePr>
        <p:xfrm>
          <a:off x="503487" y="1281256"/>
          <a:ext cx="8230973" cy="272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0867"/>
                <a:gridCol w="341010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item/activity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status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racks</a:t>
                      </a:r>
                      <a:r>
                        <a:rPr lang="en-GB" sz="1600" b="0" baseline="0" dirty="0" smtClean="0"/>
                        <a:t> including support and other infrastructure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new rack space and infrastructure created 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new bunker for BSW transformers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7030A0"/>
                          </a:solidFill>
                        </a:rPr>
                        <a:t>in</a:t>
                      </a:r>
                      <a:r>
                        <a:rPr lang="en-GB" sz="1600" baseline="0" dirty="0" smtClean="0">
                          <a:solidFill>
                            <a:srgbClr val="7030A0"/>
                          </a:solidFill>
                        </a:rPr>
                        <a:t> progress; ready in the course of 2017</a:t>
                      </a:r>
                      <a:endParaRPr lang="en-GB" sz="1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minor civil engineering activities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cabling and de-cabling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00B050"/>
                          </a:solidFill>
                        </a:rPr>
                        <a:t>de-cabling planned for EYETS; most</a:t>
                      </a:r>
                      <a:r>
                        <a:rPr lang="en-GB" sz="1600" b="0" baseline="0" dirty="0" smtClean="0">
                          <a:solidFill>
                            <a:srgbClr val="00B050"/>
                          </a:solidFill>
                        </a:rPr>
                        <a:t> cabling to be done in the moment of connection</a:t>
                      </a:r>
                      <a:endParaRPr lang="en-GB" sz="16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885" y="4068417"/>
            <a:ext cx="3717427" cy="208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2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Consolidation Items  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264848"/>
              </p:ext>
            </p:extLst>
          </p:nvPr>
        </p:nvGraphicFramePr>
        <p:xfrm>
          <a:off x="503487" y="2184081"/>
          <a:ext cx="823097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1192"/>
                <a:gridCol w="201978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item/activity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status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handling</a:t>
                      </a:r>
                      <a:r>
                        <a:rPr lang="en-GB" sz="1600" b="0" baseline="0" dirty="0" smtClean="0"/>
                        <a:t> equipment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has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been consolidated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rack infrastructure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has been consolidated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</a:t>
                      </a:r>
                      <a:r>
                        <a:rPr lang="en-GB" sz="1600" baseline="0" dirty="0" smtClean="0"/>
                        <a:t> stoppers across the complex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EN-STI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request to CONS; strongly endorsed by LIU (reliability issue)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removal of obsolete</a:t>
                      </a:r>
                      <a:r>
                        <a:rPr lang="en-GB" sz="1600" baseline="0" dirty="0" smtClean="0"/>
                        <a:t> piping in the tunnel, clean up…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lots of work done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3487" y="1263841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GB" dirty="0" smtClean="0"/>
              <a:t>he H- Injection into the PSB is new and therefore not a consolidation item</a:t>
            </a:r>
          </a:p>
          <a:p>
            <a:r>
              <a:rPr lang="en-GB" dirty="0"/>
              <a:t>s</a:t>
            </a:r>
            <a:r>
              <a:rPr lang="en-GB" dirty="0" smtClean="0"/>
              <a:t>ome of the hardware items are budget wise shared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7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endParaRPr lang="en-US" noProof="0" dirty="0"/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HST Status and timeline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220578"/>
              </p:ext>
            </p:extLst>
          </p:nvPr>
        </p:nvGraphicFramePr>
        <p:xfrm>
          <a:off x="59672" y="3019036"/>
          <a:ext cx="9044862" cy="14119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0051"/>
                <a:gridCol w="208280"/>
                <a:gridCol w="176126"/>
                <a:gridCol w="410972"/>
                <a:gridCol w="410972"/>
                <a:gridCol w="205025"/>
                <a:gridCol w="205025"/>
                <a:gridCol w="410051"/>
                <a:gridCol w="410051"/>
                <a:gridCol w="410051"/>
                <a:gridCol w="205025"/>
                <a:gridCol w="205025"/>
                <a:gridCol w="457598"/>
                <a:gridCol w="410051"/>
                <a:gridCol w="410051"/>
                <a:gridCol w="410051"/>
                <a:gridCol w="205025"/>
                <a:gridCol w="205025"/>
                <a:gridCol w="410051"/>
                <a:gridCol w="410051"/>
                <a:gridCol w="410051"/>
                <a:gridCol w="205025"/>
                <a:gridCol w="205025"/>
                <a:gridCol w="410051"/>
                <a:gridCol w="410051"/>
                <a:gridCol w="410051"/>
                <a:gridCol w="410051"/>
              </a:tblGrid>
              <a:tr h="313090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August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September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October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November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December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49004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31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32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34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38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43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44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47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52</a:t>
                      </a:r>
                      <a:endParaRPr lang="en-GB" sz="1400" dirty="0"/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DR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160 MeV beam commissioning</a:t>
                      </a:r>
                      <a:endParaRPr lang="en-GB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20226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HW tests</a:t>
                      </a:r>
                      <a:endParaRPr lang="en-GB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HST</a:t>
                      </a:r>
                      <a:r>
                        <a:rPr lang="en-GB" sz="1600" baseline="0" dirty="0" smtClean="0"/>
                        <a:t> beam commissioning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261247" y="4494423"/>
            <a:ext cx="8618759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3776" indent="-4572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 smtClean="0"/>
              <a:t>HST </a:t>
            </a:r>
            <a:r>
              <a:rPr lang="en-US" dirty="0"/>
              <a:t>HW commissioning: August 2016</a:t>
            </a:r>
          </a:p>
          <a:p>
            <a:pPr marL="493776" indent="-4572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HST cold checkout: September 2016 (in principle no more tunnel access…)</a:t>
            </a:r>
          </a:p>
          <a:p>
            <a:pPr marL="493776" indent="-4572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HST beam tests from October 2016 in parallel with 160 MeV beam commissioning; HST will continue from January 2017 for ~2 more months depending on the </a:t>
            </a:r>
            <a:r>
              <a:rPr lang="en-US" dirty="0" smtClean="0"/>
              <a:t>progress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225" y="913761"/>
            <a:ext cx="3648000" cy="205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66730" y="1497141"/>
            <a:ext cx="312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HST Installation </a:t>
            </a:r>
            <a:r>
              <a:rPr lang="en-GB" dirty="0">
                <a:solidFill>
                  <a:srgbClr val="00B050"/>
                </a:solidFill>
              </a:rPr>
              <a:t>completed</a:t>
            </a:r>
            <a:r>
              <a:rPr lang="en-GB" dirty="0" smtClean="0"/>
              <a:t>: July-August 2016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560522" y="5775215"/>
            <a:ext cx="15440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G. Guidoboni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1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K. Hanke – BE/OP </a:t>
            </a:r>
            <a:endParaRPr lang="en-US" noProof="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93914" y="1261122"/>
            <a:ext cx="8353425" cy="466742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2800" dirty="0"/>
              <a:t>i</a:t>
            </a:r>
            <a:r>
              <a:rPr lang="en-GB" sz="2800" dirty="0" smtClean="0"/>
              <a:t>nstallation lessons</a:t>
            </a:r>
          </a:p>
          <a:p>
            <a:pPr>
              <a:buFontTx/>
              <a:buChar char="-"/>
            </a:pPr>
            <a:r>
              <a:rPr lang="en-GB" sz="1800" dirty="0"/>
              <a:t>Vacuum issues with stripping foil </a:t>
            </a:r>
            <a:r>
              <a:rPr lang="en-GB" sz="1800" dirty="0" smtClean="0"/>
              <a:t>loader; still to be solved (status of 16/08/2016)</a:t>
            </a:r>
            <a:endParaRPr lang="en-GB" sz="1800" dirty="0"/>
          </a:p>
          <a:p>
            <a:pPr>
              <a:buFontTx/>
              <a:buChar char="-"/>
            </a:pPr>
            <a:r>
              <a:rPr lang="en-GB" sz="1800" dirty="0"/>
              <a:t>H0/H- Dump connector: new design for the connector or vacuum chamber for the PSB installation </a:t>
            </a:r>
          </a:p>
          <a:p>
            <a:pPr>
              <a:buFontTx/>
              <a:buChar char="-"/>
            </a:pPr>
            <a:r>
              <a:rPr lang="en-GB" sz="1800" dirty="0"/>
              <a:t>Close inspection of all welds and mechanical tolerances immediately upon reception of </a:t>
            </a:r>
            <a:r>
              <a:rPr lang="en-GB" sz="1800" dirty="0" err="1"/>
              <a:t>Iconel</a:t>
            </a:r>
            <a:r>
              <a:rPr lang="en-GB" sz="1800" dirty="0"/>
              <a:t> vacuum chambers (for BSW magnets).</a:t>
            </a:r>
          </a:p>
          <a:p>
            <a:pPr marL="0" indent="0">
              <a:buNone/>
            </a:pPr>
            <a:endParaRPr lang="en-GB" sz="1800" dirty="0">
              <a:solidFill>
                <a:schemeClr val="tx2"/>
              </a:solidFill>
            </a:endParaRPr>
          </a:p>
          <a:p>
            <a:pPr marL="36576" indent="0">
              <a:buNone/>
            </a:pPr>
            <a:r>
              <a:rPr lang="en-GB" sz="2800" dirty="0"/>
              <a:t>b</a:t>
            </a:r>
            <a:r>
              <a:rPr lang="en-GB" sz="2800" dirty="0" smtClean="0"/>
              <a:t>eam commissioning lessons</a:t>
            </a:r>
          </a:p>
          <a:p>
            <a:pPr>
              <a:buFontTx/>
              <a:buChar char="-"/>
            </a:pPr>
            <a:r>
              <a:rPr lang="en-GB" sz="1800" dirty="0" smtClean="0"/>
              <a:t>Not started yet. The HST will be fundamental to learn how to control the stripping mechanism and beam instrumentation (no experience at CERN with charge-exchange injection)</a:t>
            </a:r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r>
              <a:rPr lang="en-GB" sz="2800" dirty="0"/>
              <a:t>i</a:t>
            </a:r>
            <a:r>
              <a:rPr lang="en-GB" sz="2800" dirty="0" smtClean="0"/>
              <a:t>f </a:t>
            </a:r>
            <a:r>
              <a:rPr lang="en-GB" sz="2800" dirty="0"/>
              <a:t>not done?</a:t>
            </a:r>
          </a:p>
          <a:p>
            <a:pPr>
              <a:buFontTx/>
              <a:buChar char="-"/>
            </a:pPr>
            <a:r>
              <a:rPr lang="en-GB" sz="1800" dirty="0" smtClean="0"/>
              <a:t>The PSB H- injection will be a very compact installation</a:t>
            </a:r>
            <a:r>
              <a:rPr lang="en-GB" sz="1800" dirty="0"/>
              <a:t> </a:t>
            </a:r>
            <a:r>
              <a:rPr lang="en-GB" sz="1800" dirty="0" smtClean="0"/>
              <a:t>and we will be under time pressure (risk of delays if unforeseen issues are encountered) </a:t>
            </a:r>
            <a:endParaRPr lang="en-GB" sz="1800" dirty="0"/>
          </a:p>
          <a:p>
            <a:endParaRPr lang="en-GB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HST importance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60522" y="5775215"/>
            <a:ext cx="154401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G. Guidoboni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1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BE/OP </a:t>
            </a:r>
            <a:endParaRPr lang="en-US" noProof="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355367"/>
            <a:ext cx="8226854" cy="4667421"/>
          </a:xfrm>
        </p:spPr>
        <p:txBody>
          <a:bodyPr/>
          <a:lstStyle/>
          <a:p>
            <a:r>
              <a:rPr lang="en-GB" sz="2400" dirty="0"/>
              <a:t>w</a:t>
            </a:r>
            <a:r>
              <a:rPr lang="en-GB" sz="2400" dirty="0" smtClean="0"/>
              <a:t>as reviewed in October 2013 (RLIUP </a:t>
            </a:r>
            <a:r>
              <a:rPr lang="en-GB" sz="2400" dirty="0"/>
              <a:t>workshop, https://indico.cern.ch/event/260492</a:t>
            </a:r>
            <a:r>
              <a:rPr lang="en-GB" sz="2400" dirty="0" smtClean="0"/>
              <a:t>/)</a:t>
            </a:r>
          </a:p>
          <a:p>
            <a:pPr marL="36576" indent="0">
              <a:buNone/>
            </a:pPr>
            <a:endParaRPr lang="en-GB" sz="2400" dirty="0" smtClean="0"/>
          </a:p>
          <a:p>
            <a:r>
              <a:rPr lang="en-GB" sz="2400" dirty="0"/>
              <a:t>t</a:t>
            </a:r>
            <a:r>
              <a:rPr lang="en-GB" sz="2400" dirty="0" smtClean="0"/>
              <a:t>ime lines to be updated with recent information (see presentations </a:t>
            </a:r>
            <a:r>
              <a:rPr lang="en-GB" sz="2400" dirty="0" smtClean="0"/>
              <a:t>about the detailed timeline, the hardware and </a:t>
            </a:r>
            <a:r>
              <a:rPr lang="en-GB" sz="2400" smtClean="0"/>
              <a:t>beam commissioning</a:t>
            </a:r>
            <a:r>
              <a:rPr lang="en-GB" sz="2400" smtClean="0"/>
              <a:t> </a:t>
            </a:r>
            <a:r>
              <a:rPr lang="en-GB" sz="2400" dirty="0" smtClean="0"/>
              <a:t>at </a:t>
            </a:r>
            <a:r>
              <a:rPr lang="en-GB" sz="2400" dirty="0" smtClean="0"/>
              <a:t>this Review)</a:t>
            </a:r>
          </a:p>
          <a:p>
            <a:endParaRPr lang="en-GB" sz="2400" dirty="0" smtClean="0"/>
          </a:p>
          <a:p>
            <a:endParaRPr lang="en-GB" dirty="0" smtClean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Time Line for Connection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06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216467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/>
              <a:t>e</a:t>
            </a:r>
            <a:r>
              <a:rPr lang="en-GB" sz="2400" dirty="0" smtClean="0"/>
              <a:t>very single item has been checked for readiness, but how will it all work together?</a:t>
            </a:r>
          </a:p>
          <a:p>
            <a:r>
              <a:rPr lang="en-GB" sz="2400" dirty="0" smtClean="0"/>
              <a:t>is Linac4 sufficiently integrated in the controls environment?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e have no operational experience with H- injection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hat will the uptime be as compared to Linac2</a:t>
            </a:r>
          </a:p>
          <a:p>
            <a:endParaRPr lang="en-GB" sz="2400" dirty="0" smtClean="0"/>
          </a:p>
          <a:p>
            <a:pPr marL="36576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 Half Sector Test</a:t>
            </a:r>
          </a:p>
          <a:p>
            <a:pPr marL="36576" indent="0">
              <a:buNone/>
            </a:pPr>
            <a:r>
              <a:rPr lang="en-GB" sz="2400" dirty="0">
                <a:sym typeface="Wingdings" panose="05000000000000000000" pitchFamily="2" charset="2"/>
              </a:rPr>
              <a:t> Linac4 reliability run </a:t>
            </a:r>
            <a:r>
              <a:rPr lang="en-GB" sz="2400" u="sng" dirty="0">
                <a:sym typeface="Wingdings" panose="05000000000000000000" pitchFamily="2" charset="2"/>
              </a:rPr>
              <a:t>from the CCC </a:t>
            </a:r>
            <a:endParaRPr lang="en-GB" sz="2400" u="sng" dirty="0" smtClean="0"/>
          </a:p>
          <a:p>
            <a:endParaRPr lang="en-GB" sz="2400" dirty="0" smtClean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Risks &amp; Mitigation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4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Risks &amp; Mitigation (2)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216467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will the instrumentation in the PSB be commissioned and debugged before we re-commission with Linac4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400" dirty="0" smtClean="0">
                <a:sym typeface="Wingdings" panose="05000000000000000000" pitchFamily="2" charset="2"/>
              </a:rPr>
              <a:t>joint effort of OP and BI</a:t>
            </a:r>
          </a:p>
          <a:p>
            <a:r>
              <a:rPr lang="en-GB" sz="2400" dirty="0">
                <a:sym typeface="Wingdings" panose="05000000000000000000" pitchFamily="2" charset="2"/>
              </a:rPr>
              <a:t>w</a:t>
            </a:r>
            <a:r>
              <a:rPr lang="en-GB" sz="2400" dirty="0" smtClean="0">
                <a:sym typeface="Wingdings" panose="05000000000000000000" pitchFamily="2" charset="2"/>
              </a:rPr>
              <a:t>ill we have sufficient expert manpower during the commissioning phase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2400" dirty="0" smtClean="0">
                <a:sym typeface="Wingdings" panose="05000000000000000000" pitchFamily="2" charset="2"/>
              </a:rPr>
              <a:t>help from outside? (e.g. ISIS)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h</a:t>
            </a:r>
            <a:r>
              <a:rPr lang="en-GB" sz="2400" dirty="0" smtClean="0">
                <a:sym typeface="Wingdings" panose="05000000000000000000" pitchFamily="2" charset="2"/>
              </a:rPr>
              <a:t>as sufficient time be allocated for the commissioning and what is expected when (LHCPILOT or full spectrum of </a:t>
            </a:r>
            <a:r>
              <a:rPr lang="en-GB" sz="2400" dirty="0">
                <a:sym typeface="Wingdings" panose="05000000000000000000" pitchFamily="2" charset="2"/>
              </a:rPr>
              <a:t>beams) </a:t>
            </a:r>
            <a:endParaRPr lang="en-GB" sz="24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402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355367"/>
            <a:ext cx="8226854" cy="4667421"/>
          </a:xfrm>
        </p:spPr>
        <p:txBody>
          <a:bodyPr/>
          <a:lstStyle/>
          <a:p>
            <a:r>
              <a:rPr lang="en-GB" sz="2400" dirty="0"/>
              <a:t>o</a:t>
            </a:r>
            <a:r>
              <a:rPr lang="en-GB" sz="2400" dirty="0" smtClean="0"/>
              <a:t>n the Booster side the equipment will be ready by end 2016 for 160 MeV H- injection</a:t>
            </a:r>
          </a:p>
          <a:p>
            <a:r>
              <a:rPr lang="en-GB" sz="2400" dirty="0"/>
              <a:t>t</a:t>
            </a:r>
            <a:r>
              <a:rPr lang="en-GB" sz="2400" dirty="0" smtClean="0"/>
              <a:t>he items which are critical are no show stoppers</a:t>
            </a:r>
          </a:p>
          <a:p>
            <a:r>
              <a:rPr lang="en-GB" sz="2400" dirty="0"/>
              <a:t>t</a:t>
            </a:r>
            <a:r>
              <a:rPr lang="en-GB" sz="2400" dirty="0" smtClean="0"/>
              <a:t>he HST is very beneficial</a:t>
            </a:r>
          </a:p>
          <a:p>
            <a:r>
              <a:rPr lang="en-GB" sz="2400" dirty="0" smtClean="0"/>
              <a:t>a reliability run from the CCC would also be desirable</a:t>
            </a:r>
          </a:p>
          <a:p>
            <a:endParaRPr lang="en-GB" sz="2400" dirty="0" smtClean="0"/>
          </a:p>
          <a:p>
            <a:endParaRPr lang="en-GB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2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Linac4-PSB 160 MeV Connection </a:t>
            </a:r>
            <a:r>
              <a:rPr lang="en-US" dirty="0"/>
              <a:t>R</a:t>
            </a:r>
            <a:r>
              <a:rPr lang="en-US" noProof="0" dirty="0" err="1" smtClean="0"/>
              <a:t>eadiness</a:t>
            </a:r>
            <a:r>
              <a:rPr lang="en-US" noProof="0" dirty="0" smtClean="0"/>
              <a:t> </a:t>
            </a:r>
            <a:r>
              <a:rPr lang="en-US" dirty="0"/>
              <a:t>R</a:t>
            </a:r>
            <a:r>
              <a:rPr lang="en-US" noProof="0" dirty="0" err="1" smtClean="0"/>
              <a:t>eview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noProof="0" dirty="0" smtClean="0"/>
              <a:t>Tuesday 30 August 2016</a:t>
            </a:r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LIU-PSB 160 MeV </a:t>
            </a:r>
            <a:r>
              <a:rPr lang="en-GB" dirty="0" smtClean="0"/>
              <a:t>Readiness 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noProof="0" dirty="0" smtClean="0"/>
              <a:t>K. Hanke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LIU-PSB 160 MeV Readiness</a:t>
            </a:r>
          </a:p>
          <a:p>
            <a:r>
              <a:rPr lang="en-GB" dirty="0" smtClean="0"/>
              <a:t>K. Hanke - BE/OP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67506" y="3906982"/>
            <a:ext cx="6219293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LIU-PSB activities for Linac4 connection before LS2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CONS items linked to LIU-PSB connection and status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Status of HST and timeline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When will LIU-PSB be ready for a possible early connection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Risks &amp; </a:t>
            </a:r>
            <a:r>
              <a:rPr lang="en-US" dirty="0" smtClean="0"/>
              <a:t>Mitigation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294" y="991566"/>
            <a:ext cx="6829063" cy="51644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LIU-PSB 160 MeV Readiness</a:t>
            </a:r>
          </a:p>
          <a:p>
            <a:r>
              <a:rPr lang="en-GB" dirty="0" smtClean="0"/>
              <a:t>K. Hanke – BE/OP</a:t>
            </a:r>
            <a:endParaRPr lang="en-US" dirty="0"/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Areas covered in this Talk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" y="2933230"/>
            <a:ext cx="34602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BI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C000"/>
                </a:solidFill>
              </a:rPr>
              <a:t>i</a:t>
            </a:r>
            <a:r>
              <a:rPr lang="en-GB" b="1" dirty="0" smtClean="0">
                <a:solidFill>
                  <a:srgbClr val="FFC000"/>
                </a:solidFill>
              </a:rPr>
              <a:t>njection period in the PSB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70C0"/>
                </a:solidFill>
              </a:rPr>
              <a:t>i</a:t>
            </a:r>
            <a:r>
              <a:rPr lang="en-GB" b="1" dirty="0" smtClean="0">
                <a:solidFill>
                  <a:srgbClr val="0070C0"/>
                </a:solidFill>
              </a:rPr>
              <a:t>tems in the PSB rings which are mandatory for commissioning/operation with Linac4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7030A0"/>
                </a:solidFill>
              </a:rPr>
              <a:t>g</a:t>
            </a:r>
            <a:r>
              <a:rPr lang="en-GB" b="1" dirty="0" smtClean="0">
                <a:solidFill>
                  <a:srgbClr val="7030A0"/>
                </a:solidFill>
              </a:rPr>
              <a:t>eneral infrastructure items</a:t>
            </a:r>
          </a:p>
        </p:txBody>
      </p:sp>
      <p:sp>
        <p:nvSpPr>
          <p:cNvPr id="19" name="Oval 18"/>
          <p:cNvSpPr/>
          <p:nvPr/>
        </p:nvSpPr>
        <p:spPr>
          <a:xfrm rot="20141923">
            <a:off x="3931775" y="4278905"/>
            <a:ext cx="1748734" cy="67312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210342" y="3900171"/>
            <a:ext cx="941697" cy="67312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078866" y="3518705"/>
            <a:ext cx="787078" cy="4301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BI Line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50" b="5251"/>
          <a:stretch/>
        </p:blipFill>
        <p:spPr>
          <a:xfrm>
            <a:off x="1356313" y="1004566"/>
            <a:ext cx="6829063" cy="228264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20166597">
            <a:off x="3359029" y="1901311"/>
            <a:ext cx="1660967" cy="358815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70" y="3452150"/>
            <a:ext cx="4644265" cy="258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38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K. Hanke – BE/OP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BI Line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124740"/>
              </p:ext>
            </p:extLst>
          </p:nvPr>
        </p:nvGraphicFramePr>
        <p:xfrm>
          <a:off x="503487" y="1281254"/>
          <a:ext cx="8230973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2442"/>
                <a:gridCol w="339853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item/activity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status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upgraded PSB distributor BI.DIS10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upgraded vertical distribution</a:t>
                      </a:r>
                      <a:r>
                        <a:rPr lang="en-GB" sz="1600" baseline="0" dirty="0" smtClean="0"/>
                        <a:t> septum BI.SMV10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BI.SMV position measurement plates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head/tail dumps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Booster</a:t>
                      </a:r>
                      <a:r>
                        <a:rPr lang="en-GB" sz="1600" baseline="0" dirty="0" smtClean="0"/>
                        <a:t> injection magnets BI.BVT and powering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Booster injection corrector</a:t>
                      </a:r>
                      <a:r>
                        <a:rPr lang="en-GB" sz="1600" baseline="0" dirty="0" smtClean="0"/>
                        <a:t> magnets</a:t>
                      </a:r>
                      <a:r>
                        <a:rPr lang="en-GB" sz="1600" dirty="0" smtClean="0"/>
                        <a:t> and powering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other diagnostics</a:t>
                      </a:r>
                      <a:r>
                        <a:rPr lang="en-GB" sz="1600" baseline="0" dirty="0" smtClean="0"/>
                        <a:t> (BCTs, BLMs…)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end 2016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BI beam stoppers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installation of a Linac4 type beam stopper to replace the two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existing ones; </a:t>
                      </a:r>
                      <a:r>
                        <a:rPr lang="en-GB" sz="1600" baseline="0" dirty="0" smtClean="0">
                          <a:solidFill>
                            <a:srgbClr val="7030A0"/>
                          </a:solidFill>
                        </a:rPr>
                        <a:t>time scale LS2 but no show stopper</a:t>
                      </a:r>
                      <a:endParaRPr lang="en-GB" sz="160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90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 smtClean="0"/>
              <a:t>LIU-PSB 160 MeV Readiness</a:t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PSB Injection Region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50" b="5251"/>
          <a:stretch/>
        </p:blipFill>
        <p:spPr>
          <a:xfrm>
            <a:off x="1356313" y="1004566"/>
            <a:ext cx="6829063" cy="2282649"/>
          </a:xfrm>
          <a:prstGeom prst="rect">
            <a:avLst/>
          </a:prstGeom>
        </p:spPr>
      </p:pic>
      <p:sp>
        <p:nvSpPr>
          <p:cNvPr id="9" name="Trapezoid 8"/>
          <p:cNvSpPr/>
          <p:nvPr/>
        </p:nvSpPr>
        <p:spPr>
          <a:xfrm rot="20085469">
            <a:off x="4885008" y="1393335"/>
            <a:ext cx="691990" cy="336476"/>
          </a:xfrm>
          <a:prstGeom prst="trapezoid">
            <a:avLst/>
          </a:prstGeom>
          <a:solidFill>
            <a:srgbClr val="FF00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0" b="5475"/>
          <a:stretch/>
        </p:blipFill>
        <p:spPr>
          <a:xfrm>
            <a:off x="1848512" y="3356657"/>
            <a:ext cx="5445002" cy="276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4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 smtClean="0"/>
              <a:t>LIU-PSB 160 MeV Readiness</a:t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/>
              <a:t>PSB Injection Region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604522"/>
              </p:ext>
            </p:extLst>
          </p:nvPr>
        </p:nvGraphicFramePr>
        <p:xfrm>
          <a:off x="503487" y="1281256"/>
          <a:ext cx="8230973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845"/>
                <a:gridCol w="349112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2"/>
                          </a:solidFill>
                        </a:rPr>
                        <a:t>item/activity</a:t>
                      </a:r>
                      <a:endParaRPr lang="en-GB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status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painting bump</a:t>
                      </a:r>
                      <a:r>
                        <a:rPr lang="en-GB" sz="1600" b="0" baseline="0" dirty="0" smtClean="0"/>
                        <a:t> magnets and powering (KSW)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chicane bump magnets and powering (BSW)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being manufactured; 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new injection main dipole BHZ.INJ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spare is configured as a special injection magnet ready for L4 connection 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foil</a:t>
                      </a:r>
                      <a:r>
                        <a:rPr lang="en-GB" sz="1600" baseline="0" dirty="0" smtClean="0"/>
                        <a:t> holder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</a:t>
                      </a:r>
                      <a:r>
                        <a:rPr lang="en-GB" sz="1600" baseline="30000" dirty="0" smtClean="0"/>
                        <a:t>0</a:t>
                      </a:r>
                      <a:r>
                        <a:rPr lang="en-GB" sz="1600" dirty="0" smtClean="0"/>
                        <a:t>/H</a:t>
                      </a:r>
                      <a:r>
                        <a:rPr lang="en-GB" sz="1600" baseline="30000" dirty="0" smtClean="0"/>
                        <a:t>-</a:t>
                      </a:r>
                      <a:r>
                        <a:rPr lang="en-GB" sz="1600" baseline="0" dirty="0" smtClean="0"/>
                        <a:t> dumps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 end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2016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beam profile and foil inspection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ready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H0/H- current monitor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mechanics ready, electronics being tested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BLMs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ionisation</a:t>
                      </a:r>
                      <a:r>
                        <a:rPr lang="en-GB" sz="1600" baseline="0" dirty="0" smtClean="0">
                          <a:solidFill>
                            <a:srgbClr val="00B050"/>
                          </a:solidFill>
                        </a:rPr>
                        <a:t> chambers ready, diamonds expected ~2017</a:t>
                      </a:r>
                      <a:endParaRPr lang="en-GB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54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LIU-PSB 160 MeV Readiness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dirty="0" smtClean="0"/>
              <a:t>K. Hanke</a:t>
            </a:r>
            <a:r>
              <a:rPr lang="en-US" noProof="0" dirty="0" smtClean="0"/>
              <a:t> – </a:t>
            </a:r>
            <a:r>
              <a:rPr lang="en-US" dirty="0" smtClean="0"/>
              <a:t>BE/OP</a:t>
            </a:r>
            <a:r>
              <a:rPr lang="en-US" noProof="0" dirty="0" smtClean="0"/>
              <a:t> 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71" y="942798"/>
            <a:ext cx="6959267" cy="5213202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/>
          <a:p>
            <a:r>
              <a:rPr lang="en-GB" dirty="0" smtClean="0"/>
              <a:t>PSB Rings</a:t>
            </a:r>
            <a:endParaRPr lang="en-GB" dirty="0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720051" y="1153410"/>
            <a:ext cx="3194462" cy="3194462"/>
          </a:xfrm>
          <a:prstGeom prst="ellipse">
            <a:avLst/>
          </a:prstGeom>
          <a:noFill/>
          <a:ln w="190500">
            <a:solidFill>
              <a:srgbClr val="FF0000">
                <a:alpha val="15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4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10436</TotalTime>
  <Words>1135</Words>
  <Application>Microsoft Office PowerPoint</Application>
  <PresentationFormat>On-screen Show (4:3)</PresentationFormat>
  <Paragraphs>229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Courier New</vt:lpstr>
      <vt:lpstr>Wingdings</vt:lpstr>
      <vt:lpstr>CERNCorporate4-3</vt:lpstr>
      <vt:lpstr>PowerPoint Presentation</vt:lpstr>
      <vt:lpstr>Linac4-PSB 160 MeV Connection Readiness Review</vt:lpstr>
      <vt:lpstr>LIU-PSB 160 MeV Readiness </vt:lpstr>
      <vt:lpstr>Areas covered in this Talk</vt:lpstr>
      <vt:lpstr>BI Line </vt:lpstr>
      <vt:lpstr>BI Line</vt:lpstr>
      <vt:lpstr>PSB Injection Region</vt:lpstr>
      <vt:lpstr>PSB Injection Region</vt:lpstr>
      <vt:lpstr>PSB Rings</vt:lpstr>
      <vt:lpstr>PSB Rings</vt:lpstr>
      <vt:lpstr>General Infrastructure</vt:lpstr>
      <vt:lpstr>Consolidation Items  </vt:lpstr>
      <vt:lpstr>HST Status and timeline</vt:lpstr>
      <vt:lpstr>HST importance</vt:lpstr>
      <vt:lpstr>Time Line for Connection</vt:lpstr>
      <vt:lpstr>Risks &amp; Mitigation</vt:lpstr>
      <vt:lpstr>Risks &amp; Mitigation (2)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Gian Piero Di Giovanni</cp:lastModifiedBy>
  <cp:revision>191</cp:revision>
  <dcterms:created xsi:type="dcterms:W3CDTF">2016-06-15T06:29:04Z</dcterms:created>
  <dcterms:modified xsi:type="dcterms:W3CDTF">2016-08-26T11:37:15Z</dcterms:modified>
</cp:coreProperties>
</file>