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62" r:id="rId4"/>
    <p:sldId id="266" r:id="rId5"/>
    <p:sldId id="263" r:id="rId6"/>
    <p:sldId id="268" r:id="rId7"/>
    <p:sldId id="269" r:id="rId8"/>
    <p:sldId id="271" r:id="rId9"/>
    <p:sldId id="272" r:id="rId10"/>
    <p:sldId id="273" r:id="rId11"/>
    <p:sldId id="274" r:id="rId12"/>
    <p:sldId id="275" r:id="rId13"/>
    <p:sldId id="276" r:id="rId14"/>
    <p:sldId id="279" r:id="rId15"/>
    <p:sldId id="280" r:id="rId16"/>
    <p:sldId id="281" r:id="rId17"/>
    <p:sldId id="25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51" autoAdjust="0"/>
  </p:normalViewPr>
  <p:slideViewPr>
    <p:cSldViewPr snapToGrid="0" snapToObjects="1">
      <p:cViewPr varScale="1">
        <p:scale>
          <a:sx n="100" d="100"/>
          <a:sy n="100" d="100"/>
        </p:scale>
        <p:origin x="153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25/08/2016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280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3463625" y="6173787"/>
            <a:ext cx="251880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0" dirty="0" smtClean="0"/>
              <a:t>Linac4-PSB 160 MeV connection readiness review </a:t>
            </a:r>
            <a:endParaRPr lang="en-US" noProof="0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2686" y="274638"/>
            <a:ext cx="1050979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2518804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dirty="0" smtClean="0"/>
              <a:t>Title of the talk</a:t>
            </a:r>
            <a:br>
              <a:rPr lang="en-US" noProof="0" dirty="0" smtClean="0"/>
            </a:br>
            <a:r>
              <a:rPr lang="en-US" noProof="0" dirty="0" smtClean="0"/>
              <a:t>Name of the lecturer - Dept/Grp </a:t>
            </a:r>
            <a:endParaRPr lang="en-US" noProof="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26" y="276093"/>
            <a:ext cx="1054699" cy="7986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467507" y="3906982"/>
            <a:ext cx="420624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Table of Contents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31" y="195801"/>
            <a:ext cx="1050979" cy="800100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6000"/>
            <a:ext cx="2518804" cy="701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noProof="0" dirty="0" smtClean="0"/>
              <a:t>Title of the talk</a:t>
            </a:r>
            <a:br>
              <a:rPr lang="en-US" noProof="0" dirty="0" smtClean="0"/>
            </a:br>
            <a:r>
              <a:rPr lang="en-US" noProof="0" dirty="0" smtClean="0"/>
              <a:t>Name of the lecturer - Dept/Grp 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164582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311225" y="6157663"/>
            <a:ext cx="251880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Title of the talk</a:t>
            </a:r>
          </a:p>
          <a:p>
            <a:r>
              <a:rPr lang="en-GB" dirty="0" smtClean="0"/>
              <a:t>Name of the lecturer - Dept/Grp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993132" y="147055"/>
            <a:ext cx="7011385" cy="752367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Phase 3: Optics and aperture – </a:t>
            </a:r>
            <a:r>
              <a:rPr lang="en-GB" sz="2800" i="1" dirty="0"/>
              <a:t>1</a:t>
            </a:r>
            <a:r>
              <a:rPr lang="en-GB" sz="2800" i="1" dirty="0" smtClean="0"/>
              <a:t> week estimated </a:t>
            </a:r>
            <a:endParaRPr lang="en-US" sz="4400" i="1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57200" y="1469099"/>
            <a:ext cx="2854026" cy="1965217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2522" y="946281"/>
            <a:ext cx="8644277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Entry conditions:</a:t>
            </a:r>
          </a:p>
          <a:p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Beam</a:t>
            </a:r>
            <a:r>
              <a:rPr lang="en-GB" sz="1600" dirty="0" smtClean="0"/>
              <a:t> can be injected into the four PSB rings, captured and </a:t>
            </a:r>
            <a:r>
              <a:rPr lang="en-GB" sz="1600" b="1" dirty="0" smtClean="0"/>
              <a:t>makes a few thousand turns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Closed orbit achieved to </a:t>
            </a:r>
            <a:r>
              <a:rPr lang="en-GB" sz="1600" dirty="0"/>
              <a:t>max ±7 </a:t>
            </a:r>
            <a:r>
              <a:rPr lang="en-GB" sz="1600" dirty="0" smtClean="0"/>
              <a:t>mm </a:t>
            </a:r>
            <a:r>
              <a:rPr lang="en-GB" sz="1600" dirty="0" err="1" smtClean="0"/>
              <a:t>rms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KSW functions optimised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Injection steering optimised for minimum oscillations</a:t>
            </a:r>
            <a:endParaRPr lang="en-GB" sz="1600" dirty="0"/>
          </a:p>
          <a:p>
            <a:endParaRPr lang="en-GB" sz="1600" dirty="0" smtClean="0"/>
          </a:p>
          <a:p>
            <a:r>
              <a:rPr lang="en-GB" sz="1600" dirty="0" smtClean="0"/>
              <a:t>Main steps:</a:t>
            </a:r>
          </a:p>
          <a:p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Adjust beta-beating </a:t>
            </a:r>
            <a:r>
              <a:rPr lang="en-GB" sz="1600" dirty="0" smtClean="0"/>
              <a:t>to </a:t>
            </a:r>
            <a:r>
              <a:rPr lang="en-GB" sz="1600" b="1" dirty="0" smtClean="0"/>
              <a:t>&lt; 30% </a:t>
            </a:r>
            <a:r>
              <a:rPr lang="en-GB" sz="1600" dirty="0" smtClean="0"/>
              <a:t>through turn-by-turn data analysis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Measure the transverse emittance with the </a:t>
            </a:r>
            <a:r>
              <a:rPr lang="en-GB" sz="1600" b="1" dirty="0" err="1" smtClean="0"/>
              <a:t>wirescanner</a:t>
            </a:r>
            <a:r>
              <a:rPr lang="en-GB" sz="1600" b="1" dirty="0" smtClean="0"/>
              <a:t> and compare with expectations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Iterated aperture checks </a:t>
            </a:r>
            <a:r>
              <a:rPr lang="en-GB" sz="1600" dirty="0" smtClean="0"/>
              <a:t>(through </a:t>
            </a:r>
            <a:r>
              <a:rPr lang="en-GB" sz="1600" b="1" dirty="0" smtClean="0"/>
              <a:t>BLMs</a:t>
            </a:r>
            <a:r>
              <a:rPr lang="en-GB" sz="1600" dirty="0" smtClean="0"/>
              <a:t>) of the incoming and circulating beams </a:t>
            </a:r>
            <a:r>
              <a:rPr lang="en-GB" sz="1600" dirty="0" smtClean="0">
                <a:sym typeface="Wingdings" panose="05000000000000000000" pitchFamily="2" charset="2"/>
              </a:rPr>
              <a:t> comparison with theoretical aperture models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Repeat for all the 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dirty="0" smtClean="0"/>
              <a:t>The </a:t>
            </a:r>
            <a:r>
              <a:rPr lang="en-GB" sz="1600" b="1" dirty="0" smtClean="0"/>
              <a:t>installation of the matching monitor </a:t>
            </a:r>
            <a:r>
              <a:rPr lang="en-GB" sz="1600" dirty="0" smtClean="0"/>
              <a:t>in ring 3 is </a:t>
            </a:r>
            <a:r>
              <a:rPr lang="en-GB" sz="1600" b="1" dirty="0" smtClean="0"/>
              <a:t>foreseen in LS2</a:t>
            </a:r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44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993132" y="147055"/>
            <a:ext cx="7011385" cy="752367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Phase </a:t>
            </a:r>
            <a:r>
              <a:rPr lang="en-GB" sz="2800" dirty="0"/>
              <a:t>4</a:t>
            </a:r>
            <a:r>
              <a:rPr lang="en-GB" sz="2800" dirty="0" smtClean="0"/>
              <a:t>: Accelerate and extract – </a:t>
            </a:r>
            <a:r>
              <a:rPr lang="en-GB" sz="2800" i="1" dirty="0" smtClean="0"/>
              <a:t>3 days estimated (for the early connection) </a:t>
            </a:r>
            <a:endParaRPr lang="en-US" sz="4400" i="1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57200" y="1469099"/>
            <a:ext cx="2854026" cy="1965217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2522" y="1143229"/>
            <a:ext cx="864427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The </a:t>
            </a:r>
            <a:r>
              <a:rPr lang="en-GB" sz="1600" b="1" dirty="0" smtClean="0"/>
              <a:t>acceleration</a:t>
            </a:r>
            <a:r>
              <a:rPr lang="en-GB" sz="1600" dirty="0" smtClean="0"/>
              <a:t> process, including resonance compensation </a:t>
            </a:r>
            <a:r>
              <a:rPr lang="en-GB" sz="1600" b="1" dirty="0" smtClean="0"/>
              <a:t>and beam extraction </a:t>
            </a:r>
            <a:r>
              <a:rPr lang="en-GB" sz="1600" dirty="0" smtClean="0"/>
              <a:t>and dumping, completes the complete production phase before going to specific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This phase is </a:t>
            </a:r>
            <a:r>
              <a:rPr lang="en-GB" sz="1600" b="1" dirty="0" smtClean="0">
                <a:sym typeface="Wingdings" panose="05000000000000000000" pitchFamily="2" charset="2"/>
              </a:rPr>
              <a:t>not covered in this </a:t>
            </a:r>
            <a:r>
              <a:rPr lang="en-GB" sz="1600" b="1" dirty="0" smtClean="0">
                <a:sym typeface="Wingdings" panose="05000000000000000000" pitchFamily="2" charset="2"/>
              </a:rPr>
              <a:t>presentation (more confidence on this phase by experience).</a:t>
            </a:r>
            <a:endParaRPr lang="en-GB" sz="1600" b="1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485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993132" y="147055"/>
            <a:ext cx="7011385" cy="752367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Phase 5: Low intensity LHCPROBE production – </a:t>
            </a:r>
            <a:r>
              <a:rPr lang="en-GB" sz="2800" i="1" dirty="0" smtClean="0"/>
              <a:t>3 days estimated</a:t>
            </a:r>
            <a:endParaRPr lang="en-US" sz="4400" i="1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57200" y="1469099"/>
            <a:ext cx="2854026" cy="1965217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2522" y="1143229"/>
            <a:ext cx="8644277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endParaRPr lang="en-GB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ym typeface="Wingdings" panose="05000000000000000000" pitchFamily="2" charset="2"/>
              </a:rPr>
              <a:t>Injection of 1 turn from Linac4 with reduced intensity (&gt;2e10 p) </a:t>
            </a:r>
            <a:r>
              <a:rPr lang="en-GB" sz="1600" dirty="0" smtClean="0">
                <a:sym typeface="Wingdings" panose="05000000000000000000" pitchFamily="2" charset="2"/>
              </a:rPr>
              <a:t>(through LEBT optics + pulse length)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ym typeface="Wingdings" panose="05000000000000000000" pitchFamily="2" charset="2"/>
              </a:rPr>
              <a:t>Transverse painting not possible </a:t>
            </a:r>
            <a:r>
              <a:rPr lang="en-GB" sz="1600" dirty="0" smtClean="0">
                <a:sym typeface="Wingdings" panose="05000000000000000000" pitchFamily="2" charset="2"/>
              </a:rPr>
              <a:t>with 1 turn injection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ym typeface="Wingdings" panose="05000000000000000000" pitchFamily="2" charset="2"/>
              </a:rPr>
              <a:t>Increase the transverse emittance </a:t>
            </a:r>
            <a:r>
              <a:rPr lang="en-GB" sz="1600" dirty="0" smtClean="0">
                <a:sym typeface="Wingdings" panose="05000000000000000000" pitchFamily="2" charset="2"/>
              </a:rPr>
              <a:t>through injection mismatch or approaching the working point close to a resonance: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Tune measurement would need the new tune pickup for low-intensity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ym typeface="Wingdings" panose="05000000000000000000" pitchFamily="2" charset="2"/>
              </a:rPr>
              <a:t>Final longitudinal </a:t>
            </a:r>
            <a:r>
              <a:rPr lang="en-GB" sz="1600" b="1" dirty="0" smtClean="0">
                <a:sym typeface="Wingdings" panose="05000000000000000000" pitchFamily="2" charset="2"/>
              </a:rPr>
              <a:t>emittance </a:t>
            </a:r>
            <a:r>
              <a:rPr lang="en-GB" sz="1600" dirty="0" smtClean="0">
                <a:sym typeface="Wingdings" panose="05000000000000000000" pitchFamily="2" charset="2"/>
              </a:rPr>
              <a:t>can be </a:t>
            </a:r>
            <a:r>
              <a:rPr lang="en-GB" sz="1600" dirty="0" smtClean="0">
                <a:sym typeface="Wingdings" panose="05000000000000000000" pitchFamily="2" charset="2"/>
              </a:rPr>
              <a:t>achieved </a:t>
            </a:r>
            <a:r>
              <a:rPr lang="en-GB" sz="1600" b="1" dirty="0" smtClean="0">
                <a:sym typeface="Wingdings" panose="05000000000000000000" pitchFamily="2" charset="2"/>
              </a:rPr>
              <a:t>through longitudinal shaving</a:t>
            </a:r>
            <a:endParaRPr lang="en-GB" sz="1600" b="1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6362670"/>
              </p:ext>
            </p:extLst>
          </p:nvPr>
        </p:nvGraphicFramePr>
        <p:xfrm>
          <a:off x="709602" y="1025846"/>
          <a:ext cx="7726486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131"/>
                <a:gridCol w="867635"/>
                <a:gridCol w="334208"/>
                <a:gridCol w="807280"/>
                <a:gridCol w="1060642"/>
                <a:gridCol w="687986"/>
                <a:gridCol w="945977"/>
                <a:gridCol w="969783"/>
                <a:gridCol w="735844"/>
              </a:tblGrid>
              <a:tr h="7718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intensity [e10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ppr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Extr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Length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[ns]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/p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[1e-3]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l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[eVs]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h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[mm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[mm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PSB Ring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LHCPROBE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0.5 - 2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70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0.45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~0.2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~0.8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~0.8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726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993132" y="147055"/>
            <a:ext cx="7011385" cy="7523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Phase 6: LHC– </a:t>
            </a:r>
            <a:r>
              <a:rPr lang="en-GB" sz="2800" i="1" dirty="0" smtClean="0"/>
              <a:t>2 weeks estimated</a:t>
            </a:r>
            <a:endParaRPr lang="en-US" sz="4400" i="1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57200" y="1469099"/>
            <a:ext cx="2854026" cy="1965217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0777780"/>
              </p:ext>
            </p:extLst>
          </p:nvPr>
        </p:nvGraphicFramePr>
        <p:xfrm>
          <a:off x="635581" y="1174310"/>
          <a:ext cx="7726486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131"/>
                <a:gridCol w="867635"/>
                <a:gridCol w="334208"/>
                <a:gridCol w="807280"/>
                <a:gridCol w="1060642"/>
                <a:gridCol w="687986"/>
                <a:gridCol w="945977"/>
                <a:gridCol w="969783"/>
                <a:gridCol w="735844"/>
              </a:tblGrid>
              <a:tr h="7718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intensity [e10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ppr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Extr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Length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[ns]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/p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[1e-3]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l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[eVs]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h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[mm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[mm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PSB Ring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LHC50DB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~80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180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1.3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1.5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LHC25DB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165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180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1.3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BCMS25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85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150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0.8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0.9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&lt;1.1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&lt;1.2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2522" y="1884726"/>
            <a:ext cx="8644277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endParaRPr lang="en-GB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ym typeface="Wingdings" panose="05000000000000000000" pitchFamily="2" charset="2"/>
              </a:rPr>
              <a:t>Intensity increase: 11 turns</a:t>
            </a:r>
            <a:r>
              <a:rPr lang="en-GB" sz="1600" dirty="0" smtClean="0">
                <a:sym typeface="Wingdings" panose="05000000000000000000" pitchFamily="2" charset="2"/>
              </a:rPr>
              <a:t> needed for standard LHC25 beams production with ~60% chopping factor (40 mA </a:t>
            </a:r>
            <a:r>
              <a:rPr lang="en-GB" sz="1600" dirty="0" err="1" smtClean="0">
                <a:sym typeface="Wingdings" panose="05000000000000000000" pitchFamily="2" charset="2"/>
              </a:rPr>
              <a:t>unchopped</a:t>
            </a:r>
            <a:r>
              <a:rPr lang="en-GB" sz="1600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The energy spread (de-</a:t>
            </a:r>
            <a:r>
              <a:rPr lang="en-GB" sz="1600" dirty="0" err="1" smtClean="0">
                <a:sym typeface="Wingdings" panose="05000000000000000000" pitchFamily="2" charset="2"/>
              </a:rPr>
              <a:t>buncher</a:t>
            </a:r>
            <a:r>
              <a:rPr lang="en-GB" sz="1600" dirty="0" smtClean="0">
                <a:sym typeface="Wingdings" panose="05000000000000000000" pitchFamily="2" charset="2"/>
              </a:rPr>
              <a:t>) can be set to 400-450 </a:t>
            </a:r>
            <a:r>
              <a:rPr lang="en-GB" sz="1600" dirty="0" err="1" smtClean="0">
                <a:sym typeface="Wingdings" panose="05000000000000000000" pitchFamily="2" charset="2"/>
              </a:rPr>
              <a:t>keV</a:t>
            </a:r>
            <a:r>
              <a:rPr lang="en-GB" sz="1600" dirty="0" smtClean="0">
                <a:sym typeface="Wingdings" panose="05000000000000000000" pitchFamily="2" charset="2"/>
              </a:rPr>
              <a:t> </a:t>
            </a:r>
            <a:r>
              <a:rPr lang="en-GB" sz="1600" dirty="0" err="1" smtClean="0">
                <a:sym typeface="Wingdings" panose="05000000000000000000" pitchFamily="2" charset="2"/>
              </a:rPr>
              <a:t>rms</a:t>
            </a:r>
            <a:endParaRPr lang="en-GB" sz="16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Beam injected in a double-RF bucket in antiphase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ym typeface="Wingdings" panose="05000000000000000000" pitchFamily="2" charset="2"/>
              </a:rPr>
              <a:t>All </a:t>
            </a:r>
            <a:r>
              <a:rPr lang="en-GB" sz="1600" b="1" dirty="0">
                <a:sym typeface="Wingdings" panose="05000000000000000000" pitchFamily="2" charset="2"/>
              </a:rPr>
              <a:t>beam interlocks must be tested </a:t>
            </a:r>
            <a:r>
              <a:rPr lang="en-GB" sz="1600" dirty="0">
                <a:sym typeface="Wingdings" panose="05000000000000000000" pitchFamily="2" charset="2"/>
              </a:rPr>
              <a:t>due to the intensity </a:t>
            </a:r>
            <a:r>
              <a:rPr lang="en-GB" sz="1600" dirty="0" smtClean="0">
                <a:sym typeface="Wingdings" panose="05000000000000000000" pitchFamily="2" charset="2"/>
              </a:rPr>
              <a:t>increase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ym typeface="Wingdings" panose="05000000000000000000" pitchFamily="2" charset="2"/>
              </a:rPr>
              <a:t>Transverse painting </a:t>
            </a:r>
            <a:r>
              <a:rPr lang="en-GB" sz="1600" dirty="0" smtClean="0">
                <a:sym typeface="Wingdings" panose="05000000000000000000" pitchFamily="2" charset="2"/>
              </a:rPr>
              <a:t>can be performed through horizontal offset (or KSWs variation) and vertical offsets to obtain the target emittances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err="1" smtClean="0">
                <a:sym typeface="Wingdings" panose="05000000000000000000" pitchFamily="2" charset="2"/>
              </a:rPr>
              <a:t>Wirescanner</a:t>
            </a:r>
            <a:r>
              <a:rPr lang="en-GB" sz="1600" b="1" dirty="0" smtClean="0">
                <a:sym typeface="Wingdings" panose="05000000000000000000" pitchFamily="2" charset="2"/>
              </a:rPr>
              <a:t> measurements </a:t>
            </a:r>
            <a:r>
              <a:rPr lang="en-GB" sz="1600" dirty="0" smtClean="0">
                <a:sym typeface="Wingdings" panose="05000000000000000000" pitchFamily="2" charset="2"/>
              </a:rPr>
              <a:t>are needed to verify emittance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Losses, foil heating, apertures and stripping efficiency must be monitored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Due to higher injection energy</a:t>
            </a:r>
            <a:r>
              <a:rPr lang="en-GB" sz="1600" b="1" dirty="0" smtClean="0">
                <a:sym typeface="Wingdings" panose="05000000000000000000" pitchFamily="2" charset="2"/>
              </a:rPr>
              <a:t>, the injection working point might be safely put below the 2Q</a:t>
            </a:r>
            <a:r>
              <a:rPr lang="en-GB" sz="1600" b="1" baseline="-25000" dirty="0" smtClean="0">
                <a:sym typeface="Wingdings" panose="05000000000000000000" pitchFamily="2" charset="2"/>
              </a:rPr>
              <a:t>y</a:t>
            </a:r>
            <a:r>
              <a:rPr lang="en-GB" sz="1600" b="1" dirty="0" smtClean="0">
                <a:sym typeface="Wingdings" panose="05000000000000000000" pitchFamily="2" charset="2"/>
              </a:rPr>
              <a:t>=9 line</a:t>
            </a:r>
            <a:r>
              <a:rPr lang="en-GB" sz="1600" dirty="0" smtClean="0">
                <a:sym typeface="Wingdings" panose="05000000000000000000" pitchFamily="2" charset="2"/>
              </a:rPr>
              <a:t>  </a:t>
            </a:r>
            <a:r>
              <a:rPr lang="en-GB" sz="1600" b="1" dirty="0" smtClean="0">
                <a:sym typeface="Wingdings" panose="05000000000000000000" pitchFamily="2" charset="2"/>
              </a:rPr>
              <a:t>no half-integer correction</a:t>
            </a:r>
          </a:p>
          <a:p>
            <a:endParaRPr lang="en-GB" sz="1600" dirty="0">
              <a:sym typeface="Wingdings" panose="05000000000000000000" pitchFamily="2" charset="2"/>
            </a:endParaRPr>
          </a:p>
          <a:p>
            <a:endParaRPr lang="en-GB" sz="16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1684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993132" y="147055"/>
            <a:ext cx="7011385" cy="752367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Phase </a:t>
            </a:r>
            <a:r>
              <a:rPr lang="en-GB" sz="2800" dirty="0"/>
              <a:t>7</a:t>
            </a:r>
            <a:r>
              <a:rPr lang="en-GB" sz="2800" dirty="0" smtClean="0"/>
              <a:t>: Fix target beams: ISOLDE – </a:t>
            </a:r>
            <a:r>
              <a:rPr lang="en-GB" sz="2800" dirty="0"/>
              <a:t>&gt;</a:t>
            </a:r>
            <a:r>
              <a:rPr lang="en-GB" sz="2800" i="1" dirty="0" smtClean="0"/>
              <a:t>3 days estimated</a:t>
            </a:r>
            <a:endParaRPr lang="en-US" sz="4400" i="1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140928"/>
              </p:ext>
            </p:extLst>
          </p:nvPr>
        </p:nvGraphicFramePr>
        <p:xfrm>
          <a:off x="782156" y="1162109"/>
          <a:ext cx="7726486" cy="1150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131"/>
                <a:gridCol w="867635"/>
                <a:gridCol w="334208"/>
                <a:gridCol w="807280"/>
                <a:gridCol w="1060642"/>
                <a:gridCol w="687986"/>
                <a:gridCol w="945977"/>
                <a:gridCol w="969783"/>
                <a:gridCol w="735844"/>
              </a:tblGrid>
              <a:tr h="7718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intensity [e10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ppr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Extr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Length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[ns]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/p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[1e-3]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l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[eVs]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h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[mm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[mm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PSB Ring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NORMGPS/HRS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900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&lt;230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~1.1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&lt;1.8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&lt;15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&lt;8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2522" y="1884726"/>
            <a:ext cx="8644277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endParaRPr lang="en-GB" sz="1600" dirty="0">
              <a:sym typeface="Wingdings" panose="05000000000000000000" pitchFamily="2" charset="2"/>
            </a:endParaRPr>
          </a:p>
          <a:p>
            <a:endParaRPr lang="en-GB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ym typeface="Wingdings" panose="05000000000000000000" pitchFamily="2" charset="2"/>
              </a:rPr>
              <a:t>High intensity beams: ~60 turns</a:t>
            </a:r>
            <a:r>
              <a:rPr lang="en-GB" sz="1600" dirty="0" smtClean="0">
                <a:sym typeface="Wingdings" panose="05000000000000000000" pitchFamily="2" charset="2"/>
              </a:rPr>
              <a:t> needed at 40 mA </a:t>
            </a:r>
            <a:r>
              <a:rPr lang="en-GB" sz="1600" dirty="0" err="1" smtClean="0">
                <a:sym typeface="Wingdings" panose="05000000000000000000" pitchFamily="2" charset="2"/>
              </a:rPr>
              <a:t>unchopped</a:t>
            </a:r>
            <a:endParaRPr lang="en-GB" sz="16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ym typeface="Wingdings" panose="05000000000000000000" pitchFamily="2" charset="2"/>
              </a:rPr>
              <a:t>For high intensity, PSB rings must be synchronised </a:t>
            </a:r>
            <a:r>
              <a:rPr lang="en-GB" sz="1600" dirty="0" smtClean="0">
                <a:sym typeface="Wingdings" panose="05000000000000000000" pitchFamily="2" charset="2"/>
              </a:rPr>
              <a:t>to the individual start of ring injections as magnetic fields and RF frequencies are different ring-by-ring  individual synch. energy compensation through L4 energy modulation (2 PIMS).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ym typeface="Wingdings" panose="05000000000000000000" pitchFamily="2" charset="2"/>
              </a:rPr>
              <a:t>Both transverse and longitudinal painting are foreseen: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Additional set-up time for longitudinal painting:</a:t>
            </a:r>
            <a:r>
              <a:rPr lang="en-GB" sz="1600" b="1" dirty="0" smtClean="0">
                <a:sym typeface="Wingdings" panose="05000000000000000000" pitchFamily="2" charset="2"/>
              </a:rPr>
              <a:t> 4-6 weeks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Chopping pattern calculation program needed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 maximum Linac4 energy modulation amplitude </a:t>
            </a:r>
            <a:r>
              <a:rPr lang="en-GB" sz="1600" dirty="0">
                <a:solidFill>
                  <a:srgbClr val="FF0000"/>
                </a:solidFill>
                <a:sym typeface="Wingdings" panose="05000000000000000000" pitchFamily="2" charset="2"/>
              </a:rPr>
              <a:t>is reduced to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±0.8 MeV (instead of ±1.2 MeV)  Studies are on-going for impact on beam dynamics for high-intensity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dirty="0" smtClean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b="1" dirty="0" smtClean="0">
              <a:sym typeface="Wingdings" panose="05000000000000000000" pitchFamily="2" charset="2"/>
            </a:endParaRPr>
          </a:p>
          <a:p>
            <a:endParaRPr lang="en-GB" sz="1600" dirty="0">
              <a:sym typeface="Wingdings" panose="05000000000000000000" pitchFamily="2" charset="2"/>
            </a:endParaRPr>
          </a:p>
          <a:p>
            <a:endParaRPr lang="en-GB" sz="16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8229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993132" y="147055"/>
            <a:ext cx="7011385" cy="752367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ym typeface="Wingdings" panose="05000000000000000000" pitchFamily="2" charset="2"/>
              </a:rPr>
              <a:t>Control room applications </a:t>
            </a:r>
            <a:r>
              <a:rPr lang="en-US" sz="2800" dirty="0">
                <a:sym typeface="Wingdings" panose="05000000000000000000" pitchFamily="2" charset="2"/>
              </a:rPr>
              <a:t>needed for beam commissioning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345517"/>
              </p:ext>
            </p:extLst>
          </p:nvPr>
        </p:nvGraphicFramePr>
        <p:xfrm>
          <a:off x="239151" y="1162109"/>
          <a:ext cx="8269491" cy="44357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1169"/>
                <a:gridCol w="5948322"/>
              </a:tblGrid>
              <a:tr h="7718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Application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Tasks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Tomoscope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and BSM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Longitudinal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characterization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Wirescanner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and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sem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-grids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Transverse characterization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OASIS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Raw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signals and beam synchronization (timings) – Diamond BLM at injection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Q-meter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Tune and chromaticity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BLMs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Interlock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and aperture checks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Injection trajectory monitor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Check the status of the BPMs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in the injection lines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YASP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Fundamental for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injection trajectories and oscillations optimization</a:t>
                      </a:r>
                    </a:p>
                    <a:p>
                      <a:pPr algn="ctr"/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(KSW and BSW could be added as knobs) – dispersion measurements at turn 1</a:t>
                      </a: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BSW chicane height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Application to compute chicane height by strength of bends</a:t>
                      </a: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“Cruise Control”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Substitutes the OP display integrating </a:t>
                      </a:r>
                      <a:r>
                        <a:rPr lang="en-GB" sz="1200" baseline="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infos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about chopping patterns, injection timings, and KSW functions for painting, injection BLMs</a:t>
                      </a: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B050"/>
                          </a:solidFill>
                        </a:rPr>
                        <a:t>Space charge incoherent</a:t>
                      </a:r>
                      <a:r>
                        <a:rPr lang="en-GB" sz="1200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GB" sz="1200" dirty="0" smtClean="0">
                          <a:solidFill>
                            <a:srgbClr val="00B050"/>
                          </a:solidFill>
                        </a:rPr>
                        <a:t>tune spread</a:t>
                      </a:r>
                      <a:r>
                        <a:rPr lang="en-GB" sz="1200" baseline="0" dirty="0" smtClean="0">
                          <a:solidFill>
                            <a:srgbClr val="00B050"/>
                          </a:solidFill>
                        </a:rPr>
                        <a:t> monitor</a:t>
                      </a:r>
                      <a:endParaRPr lang="en-GB" sz="1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 smtClean="0">
                          <a:solidFill>
                            <a:srgbClr val="00B050"/>
                          </a:solidFill>
                        </a:rPr>
                        <a:t>Estimate the Space charge tune spread from intensity, emittance and longitudinal profile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272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993132" y="147055"/>
            <a:ext cx="7011385" cy="7523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>
                <a:sym typeface="Wingdings" panose="05000000000000000000" pitchFamily="2" charset="2"/>
              </a:rPr>
              <a:t>Global timeline and final remarks</a:t>
            </a:r>
            <a:endParaRPr lang="en-US" sz="2800" dirty="0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146867"/>
              </p:ext>
            </p:extLst>
          </p:nvPr>
        </p:nvGraphicFramePr>
        <p:xfrm>
          <a:off x="5045580" y="1311367"/>
          <a:ext cx="3641220" cy="4471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4353"/>
                <a:gridCol w="1206867"/>
              </a:tblGrid>
              <a:tr h="7718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Estimated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duration for early Linac4 connection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1: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First injections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weeks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2: First turn and closed orbit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 weeks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3: Optics and aperture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 week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4: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Accelerate and extract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0.5 weeks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5: Produce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LHCPROBE beam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0.5 weeks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6: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Increase the intensity and produce SFTPRO and LHC beams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weeks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7: All other physics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beams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12 weeks</a:t>
                      </a:r>
                      <a:endParaRPr lang="en-GB" sz="1200" baseline="0" dirty="0" smtClean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Phase 8: Longitudinal painting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4-6 weeks</a:t>
                      </a: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B050"/>
                          </a:solidFill>
                        </a:rPr>
                        <a:t>TOTAL TIME</a:t>
                      </a:r>
                      <a:endParaRPr lang="en-GB" sz="1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aseline="0" dirty="0" smtClean="0">
                          <a:solidFill>
                            <a:srgbClr val="00B050"/>
                          </a:solidFill>
                        </a:rPr>
                        <a:t>28 weeks </a:t>
                      </a:r>
                    </a:p>
                    <a:p>
                      <a:pPr algn="ctr"/>
                      <a:r>
                        <a:rPr lang="en-GB" sz="1200" baseline="0" dirty="0" smtClean="0">
                          <a:solidFill>
                            <a:srgbClr val="00B050"/>
                          </a:solidFill>
                        </a:rPr>
                        <a:t>(7 months)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248400" y="894020"/>
            <a:ext cx="4572000" cy="58477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The global timeline considers turnkey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Problems (thus contingencies) are not considered in the timeline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The total beam carnet production is available in 7 months – beams available sequentially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Every beam must have a ‘nominal production scheme’ prepared in advance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The machine is going to be substantially changed, thus all the experts must be ready to help from dry runs on and face probable delays during the commissioning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The interlock system must be checked very carefully: if it has to be optimised (</a:t>
            </a:r>
            <a:r>
              <a:rPr lang="en-GB" sz="1600" dirty="0" err="1" smtClean="0">
                <a:sym typeface="Wingdings" panose="05000000000000000000" pitchFamily="2" charset="2"/>
              </a:rPr>
              <a:t>hw</a:t>
            </a:r>
            <a:r>
              <a:rPr lang="en-GB" sz="1600" dirty="0" smtClean="0">
                <a:sym typeface="Wingdings" panose="05000000000000000000" pitchFamily="2" charset="2"/>
              </a:rPr>
              <a:t>/</a:t>
            </a:r>
            <a:r>
              <a:rPr lang="en-GB" sz="1600" dirty="0" err="1" smtClean="0">
                <a:sym typeface="Wingdings" panose="05000000000000000000" pitchFamily="2" charset="2"/>
              </a:rPr>
              <a:t>sw</a:t>
            </a:r>
            <a:r>
              <a:rPr lang="en-GB" sz="1600" dirty="0" smtClean="0">
                <a:sym typeface="Wingdings" panose="05000000000000000000" pitchFamily="2" charset="2"/>
              </a:rPr>
              <a:t> thresholds), this is the moment!</a:t>
            </a:r>
          </a:p>
          <a:p>
            <a:endParaRPr lang="en-GB" sz="16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ym typeface="Wingdings" panose="05000000000000000000" pitchFamily="2" charset="2"/>
              </a:rPr>
              <a:t>This connection scenario differs from the final one as last changes will occur up to the end of LS2 (i.e. 2 GeV extraction)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64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Linac4-PSB 160 MeV connection readiness review</a:t>
            </a:r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noProof="0" dirty="0" smtClean="0"/>
              <a:t>Tuesday 30 August 2016</a:t>
            </a:r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30 August 2016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6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457200" y="2016000"/>
            <a:ext cx="8226854" cy="1369257"/>
          </a:xfrm>
        </p:spPr>
        <p:txBody>
          <a:bodyPr>
            <a:normAutofit fontScale="90000"/>
          </a:bodyPr>
          <a:lstStyle/>
          <a:p>
            <a:r>
              <a:rPr lang="en-GB" dirty="0"/>
              <a:t>Requirements and timeline for beam commissioning activities to operational beam</a:t>
            </a:r>
            <a:endParaRPr lang="en-US" noProof="0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200" y="3727924"/>
            <a:ext cx="7728176" cy="1642476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Vincenzo Forte – TE/ABT/BTP</a:t>
            </a:r>
          </a:p>
          <a:p>
            <a:endParaRPr lang="en-US" dirty="0" smtClean="0"/>
          </a:p>
          <a:p>
            <a:r>
              <a:rPr lang="en-US" dirty="0" smtClean="0"/>
              <a:t>Acknowledgements: </a:t>
            </a:r>
          </a:p>
          <a:p>
            <a:r>
              <a:rPr lang="en-US" dirty="0" smtClean="0"/>
              <a:t>A. Apollonio, E</a:t>
            </a:r>
            <a:r>
              <a:rPr lang="en-US" dirty="0"/>
              <a:t>. Benedetto</a:t>
            </a:r>
            <a:r>
              <a:rPr lang="en-US" dirty="0" smtClean="0"/>
              <a:t>, C. Bracco, A. Findlay,  B. Goddard, G. P. Di Giovanni, G. Guidoboni, A. Lombardi, E. Matli, M. Meddahi, B. Mikulec, G. Rumolo, J. Sanchez-Alvarez, J. Uythoven</a:t>
            </a:r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302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261219"/>
            <a:ext cx="8686801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To be able to reproduce, with the Linac4 early connection, the beams currently available in the machine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To review the process and the timeline foreseen for the beams commissioning with focus on the PSB injection phase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1110092" y="2545251"/>
            <a:ext cx="8226854" cy="7523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Outline</a:t>
            </a:r>
            <a:endParaRPr lang="en-US" sz="4400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57199" y="3177864"/>
            <a:ext cx="8143875" cy="3114014"/>
          </a:xfrm>
          <a:prstGeom prst="rect">
            <a:avLst/>
          </a:prstGeom>
        </p:spPr>
        <p:txBody>
          <a:bodyPr vert="horz" lIns="45720" tIns="0" rIns="45720" bIns="0" anchor="t">
            <a:normAutofit fontScale="77500" lnSpcReduction="2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 smtClean="0"/>
              <a:t>The PSB users (2016)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Injection lines beam commissioning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600" dirty="0"/>
              <a:t>HST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600" dirty="0"/>
              <a:t>The Machine Checkout online </a:t>
            </a:r>
            <a:r>
              <a:rPr lang="en-US" sz="1600" dirty="0" smtClean="0"/>
              <a:t>tool</a:t>
            </a: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800" dirty="0"/>
              <a:t>Pre-requisites for PSB operational beam </a:t>
            </a:r>
            <a:r>
              <a:rPr lang="en-GB" sz="1800" dirty="0" smtClean="0"/>
              <a:t>commissioning</a:t>
            </a: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/>
              <a:t>The PSB operational beam commissioning phases: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Phase 1 - first injections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Phase 2 - first turn and closed orbit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Phase 3 - optics and aperture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Phase 4 - accelerate and extract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Phase 5 - LHCPROBE 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600" dirty="0" smtClean="0"/>
              <a:t>Phase 6 - higher intensity:</a:t>
            </a:r>
            <a:r>
              <a:rPr lang="en-US" sz="1600" dirty="0" smtClean="0">
                <a:sym typeface="Wingdings" panose="05000000000000000000" pitchFamily="2" charset="2"/>
              </a:rPr>
              <a:t> LHC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sz="1600" dirty="0" smtClean="0">
                <a:sym typeface="Wingdings" panose="05000000000000000000" pitchFamily="2" charset="2"/>
              </a:rPr>
              <a:t>Phase 7 - fix target beams: ISOLDE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>
                <a:sym typeface="Wingdings" panose="05000000000000000000" pitchFamily="2" charset="2"/>
              </a:rPr>
              <a:t>Control room applications needed for beam commissioning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 dirty="0" smtClean="0">
                <a:sym typeface="Wingdings" panose="05000000000000000000" pitchFamily="2" charset="2"/>
              </a:rPr>
              <a:t>Global timeline and final remarks</a:t>
            </a: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4" name="Title 8"/>
          <p:cNvSpPr txBox="1">
            <a:spLocks/>
          </p:cNvSpPr>
          <p:nvPr/>
        </p:nvSpPr>
        <p:spPr>
          <a:xfrm>
            <a:off x="1110092" y="694526"/>
            <a:ext cx="8226854" cy="7523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Goals of beam commissioning</a:t>
            </a:r>
            <a:endParaRPr lang="en-US" sz="4400" dirty="0"/>
          </a:p>
        </p:txBody>
      </p:sp>
      <p:sp>
        <p:nvSpPr>
          <p:cNvPr id="10" name="Title 8"/>
          <p:cNvSpPr txBox="1">
            <a:spLocks/>
          </p:cNvSpPr>
          <p:nvPr/>
        </p:nvSpPr>
        <p:spPr>
          <a:xfrm>
            <a:off x="1121814" y="1634713"/>
            <a:ext cx="8866248" cy="7523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Goals of the presentation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72864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1110092" y="147055"/>
            <a:ext cx="8226854" cy="7523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The PSB users (2016*)</a:t>
            </a:r>
            <a:endParaRPr lang="en-US" sz="4400" dirty="0"/>
          </a:p>
        </p:txBody>
      </p:sp>
      <p:sp>
        <p:nvSpPr>
          <p:cNvPr id="2" name="Rectangle 1"/>
          <p:cNvSpPr/>
          <p:nvPr/>
        </p:nvSpPr>
        <p:spPr>
          <a:xfrm>
            <a:off x="3063429" y="847490"/>
            <a:ext cx="46995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* https</a:t>
            </a:r>
            <a:r>
              <a:rPr lang="en-GB" sz="1400" dirty="0"/>
              <a:t>://wikis.cern.ch/display/PSBOP/Beam+Docs+2016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831930"/>
              </p:ext>
            </p:extLst>
          </p:nvPr>
        </p:nvGraphicFramePr>
        <p:xfrm>
          <a:off x="265822" y="1141819"/>
          <a:ext cx="8686796" cy="49306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7131"/>
                <a:gridCol w="867635"/>
                <a:gridCol w="334208"/>
                <a:gridCol w="807280"/>
                <a:gridCol w="1060642"/>
                <a:gridCol w="687986"/>
                <a:gridCol w="945977"/>
                <a:gridCol w="969783"/>
                <a:gridCol w="735844"/>
                <a:gridCol w="960310"/>
              </a:tblGrid>
              <a:tr h="771887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Beam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intensity [e10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ppr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H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Extr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bunch Length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[ns]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/p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[1e-3]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l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[eVs]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h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[mm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GB" sz="1200" baseline="-250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v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[mm </a:t>
                      </a:r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mrad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]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PSB Ring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Dest</a:t>
                      </a:r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.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LHCPROBE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0.5 - 2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70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0.45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~0.2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~0.8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~0.8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5085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LHCINDIV</a:t>
                      </a:r>
                      <a:endParaRPr lang="en-GB" sz="11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2 -</a:t>
                      </a:r>
                      <a:r>
                        <a:rPr lang="en-GB" sz="12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12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85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0.55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0.3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&lt;2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&lt;1.5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3 (or 1-4)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i="0" kern="12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SPS, LHC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LHC50DB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~80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180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1.5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LHC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LHC25DB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165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180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LHC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BCMS25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85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0.8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0.9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&lt;1.1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&lt;1.2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LHC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085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SFTPRO_MTE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&lt;600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160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1.1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&lt;12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&lt;7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North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 area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085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SFTPRO_CT</a:t>
                      </a:r>
                    </a:p>
                    <a:p>
                      <a:pPr algn="ctr"/>
                      <a:r>
                        <a:rPr lang="en-GB" sz="1100" dirty="0" smtClean="0">
                          <a:solidFill>
                            <a:srgbClr val="FF0000"/>
                          </a:solidFill>
                        </a:rPr>
                        <a:t>(MTE</a:t>
                      </a:r>
                      <a:r>
                        <a:rPr lang="en-GB" sz="1100" baseline="0" dirty="0" smtClean="0">
                          <a:solidFill>
                            <a:srgbClr val="FF0000"/>
                          </a:solidFill>
                        </a:rPr>
                        <a:t> backup)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&lt;600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160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1.1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1.3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6-8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5-6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FF0000"/>
                          </a:solidFill>
                        </a:rPr>
                        <a:t>North</a:t>
                      </a:r>
                      <a:r>
                        <a:rPr lang="en-GB" sz="1200" baseline="0" dirty="0" smtClean="0">
                          <a:solidFill>
                            <a:srgbClr val="FF0000"/>
                          </a:solidFill>
                        </a:rPr>
                        <a:t> area</a:t>
                      </a:r>
                      <a:endParaRPr lang="en-GB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70C0"/>
                          </a:solidFill>
                        </a:rPr>
                        <a:t>EAST1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&lt;50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170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&lt;1.3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&lt;1.5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&lt;1.5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East area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70C0"/>
                          </a:solidFill>
                        </a:rPr>
                        <a:t>EAST2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&lt;50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170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&lt;1.3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1.1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1.1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3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East area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27467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70C0"/>
                          </a:solidFill>
                        </a:rPr>
                        <a:t>NORMGPS/HRS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900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&lt;230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~1.1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&lt;1.8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&lt;15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&lt;8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ISOLDE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350858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70C0"/>
                          </a:solidFill>
                        </a:rPr>
                        <a:t>STAGISO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~200/350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230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1.35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&lt;1.6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&lt;5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&lt;4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2-4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ISOLDE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70C0"/>
                          </a:solidFill>
                        </a:rPr>
                        <a:t>AD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0" i="0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400±50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170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&lt;1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1.3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1-4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AD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250963"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rgbClr val="0070C0"/>
                          </a:solidFill>
                        </a:rPr>
                        <a:t>TOF</a:t>
                      </a:r>
                      <a:endParaRPr lang="en-GB" sz="11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900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210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1.1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1.7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12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9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solidFill>
                            <a:srgbClr val="0070C0"/>
                          </a:solidFill>
                        </a:rPr>
                        <a:t>nTOF</a:t>
                      </a:r>
                      <a:endParaRPr lang="en-GB" sz="1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779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1110092" y="147055"/>
            <a:ext cx="8226854" cy="7523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Injection line beam commissioning </a:t>
            </a:r>
            <a:endParaRPr lang="en-US" sz="4400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1" y="948673"/>
            <a:ext cx="9143999" cy="3953506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 smtClean="0"/>
              <a:t>The </a:t>
            </a:r>
            <a:r>
              <a:rPr lang="en-US" sz="1200" b="1" dirty="0" smtClean="0"/>
              <a:t>Linac4 transverse lines components </a:t>
            </a:r>
            <a:r>
              <a:rPr lang="en-US" sz="1200" dirty="0" smtClean="0"/>
              <a:t>are </a:t>
            </a:r>
            <a:r>
              <a:rPr lang="en-US" sz="1200" b="1" dirty="0" smtClean="0"/>
              <a:t>all available</a:t>
            </a:r>
            <a:r>
              <a:rPr lang="en-US" sz="12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 smtClean="0"/>
              <a:t>160 MeV beam commissioning</a:t>
            </a:r>
            <a:r>
              <a:rPr lang="en-US" sz="1200" dirty="0" smtClean="0"/>
              <a:t> is planned </a:t>
            </a:r>
            <a:r>
              <a:rPr lang="en-US" sz="1200" b="1" dirty="0" smtClean="0"/>
              <a:t>until week 46</a:t>
            </a:r>
            <a:r>
              <a:rPr lang="en-US" sz="1200" dirty="0" smtClean="0"/>
              <a:t> (mid November).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 smtClean="0"/>
              <a:t>The L4T (Linac4 to Linac2) line is half-commissioned (up to the HST).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 smtClean="0"/>
              <a:t>HST</a:t>
            </a:r>
            <a:r>
              <a:rPr lang="en-US" sz="1200" dirty="0" smtClean="0"/>
              <a:t> (in L4T) tests are planned from October until end of 2016 </a:t>
            </a:r>
            <a:r>
              <a:rPr lang="en-US" sz="1200" dirty="0" smtClean="0">
                <a:sym typeface="Wingdings" panose="05000000000000000000" pitchFamily="2" charset="2"/>
              </a:rPr>
              <a:t></a:t>
            </a:r>
            <a:r>
              <a:rPr lang="en-US" sz="1200" dirty="0" smtClean="0"/>
              <a:t> gain experience with the new injection HW/SW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 smtClean="0"/>
              <a:t>Machine checkout web-application is useful for beam commissioning management and tracking</a:t>
            </a:r>
            <a:r>
              <a:rPr lang="en-US" sz="1200" dirty="0"/>
              <a:t> </a:t>
            </a:r>
            <a:r>
              <a:rPr lang="en-US" sz="1200" b="1" dirty="0" smtClean="0">
                <a:sym typeface="Wingdings" panose="05000000000000000000" pitchFamily="2" charset="2"/>
              </a:rPr>
              <a:t> Also for PSB!</a:t>
            </a:r>
            <a:endParaRPr lang="en-US" sz="1200" b="1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 smtClean="0"/>
              <a:t>LT-LTB lines will not change </a:t>
            </a:r>
            <a:r>
              <a:rPr lang="en-US" sz="1200" dirty="0" smtClean="0"/>
              <a:t>substantially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 smtClean="0"/>
              <a:t>After HST tests </a:t>
            </a:r>
            <a:r>
              <a:rPr lang="en-US" sz="1200" dirty="0" smtClean="0"/>
              <a:t>the beam is commissioned to </a:t>
            </a:r>
            <a:r>
              <a:rPr lang="en-US" sz="1200" b="1" dirty="0" smtClean="0"/>
              <a:t>LBE for transverse emittance evaluation</a:t>
            </a:r>
            <a:r>
              <a:rPr lang="en-US" sz="12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/>
              <a:t>LBS will not be upgraded </a:t>
            </a:r>
            <a:r>
              <a:rPr lang="en-US" sz="1200" dirty="0" smtClean="0">
                <a:sym typeface="Wingdings" panose="05000000000000000000" pitchFamily="2" charset="2"/>
              </a:rPr>
              <a:t> </a:t>
            </a:r>
            <a:r>
              <a:rPr lang="en-US" sz="1200" b="1" dirty="0" smtClean="0"/>
              <a:t>The energy spread </a:t>
            </a:r>
            <a:r>
              <a:rPr lang="en-US" sz="1200" dirty="0" smtClean="0"/>
              <a:t>will be evaluated </a:t>
            </a:r>
            <a:r>
              <a:rPr lang="en-US" sz="1200" b="1" dirty="0" smtClean="0"/>
              <a:t>through BSM</a:t>
            </a:r>
            <a:r>
              <a:rPr lang="en-US" sz="1200" dirty="0" smtClean="0"/>
              <a:t> (to set up the de-</a:t>
            </a:r>
            <a:r>
              <a:rPr lang="en-US" sz="1200" dirty="0" err="1" smtClean="0"/>
              <a:t>buncher</a:t>
            </a:r>
            <a:r>
              <a:rPr lang="en-US" sz="1200" dirty="0" smtClean="0"/>
              <a:t> settings).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b="1" dirty="0" smtClean="0">
                <a:sym typeface="Wingdings" panose="05000000000000000000" pitchFamily="2" charset="2"/>
              </a:rPr>
              <a:t>Line optics set in order to </a:t>
            </a:r>
            <a:r>
              <a:rPr lang="en-US" sz="1200" dirty="0" smtClean="0">
                <a:sym typeface="Wingdings" panose="05000000000000000000" pitchFamily="2" charset="2"/>
              </a:rPr>
              <a:t>produce achromatic bending and </a:t>
            </a:r>
            <a:r>
              <a:rPr lang="en-US" sz="1200" b="1" dirty="0" smtClean="0">
                <a:sym typeface="Wingdings" panose="05000000000000000000" pitchFamily="2" charset="2"/>
              </a:rPr>
              <a:t>put the dispersion to 0</a:t>
            </a:r>
            <a:r>
              <a:rPr lang="en-US" sz="1200" dirty="0" smtClean="0">
                <a:sym typeface="Wingdings" panose="05000000000000000000" pitchFamily="2" charset="2"/>
              </a:rPr>
              <a:t>  </a:t>
            </a:r>
            <a:r>
              <a:rPr lang="en-US" sz="1200" b="1" dirty="0" smtClean="0">
                <a:sym typeface="Wingdings" panose="05000000000000000000" pitchFamily="2" charset="2"/>
              </a:rPr>
              <a:t>check</a:t>
            </a:r>
            <a:r>
              <a:rPr lang="en-US" sz="1200" dirty="0" smtClean="0">
                <a:sym typeface="Wingdings" panose="05000000000000000000" pitchFamily="2" charset="2"/>
              </a:rPr>
              <a:t> through L4 energy sweep until no beam displacement in the </a:t>
            </a:r>
            <a:r>
              <a:rPr lang="en-US" sz="1200" dirty="0" err="1" smtClean="0">
                <a:sym typeface="Wingdings" panose="05000000000000000000" pitchFamily="2" charset="2"/>
              </a:rPr>
              <a:t>sem</a:t>
            </a:r>
            <a:r>
              <a:rPr lang="en-US" sz="1200" dirty="0" smtClean="0">
                <a:sym typeface="Wingdings" panose="05000000000000000000" pitchFamily="2" charset="2"/>
              </a:rPr>
              <a:t>-grids.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200" dirty="0" smtClean="0">
                <a:sym typeface="Wingdings" panose="05000000000000000000" pitchFamily="2" charset="2"/>
              </a:rPr>
              <a:t>A </a:t>
            </a:r>
            <a:r>
              <a:rPr lang="en-US" sz="1200" b="1" dirty="0" smtClean="0">
                <a:sym typeface="Wingdings" panose="05000000000000000000" pitchFamily="2" charset="2"/>
              </a:rPr>
              <a:t>commissioning beam starting for zero dispersion optics </a:t>
            </a:r>
            <a:r>
              <a:rPr lang="en-US" sz="1200" dirty="0" smtClean="0">
                <a:sym typeface="Wingdings" panose="05000000000000000000" pitchFamily="2" charset="2"/>
              </a:rPr>
              <a:t>should be ready in </a:t>
            </a:r>
            <a:r>
              <a:rPr lang="en-US" sz="1200" b="1" dirty="0" smtClean="0">
                <a:sym typeface="Wingdings" panose="05000000000000000000" pitchFamily="2" charset="2"/>
              </a:rPr>
              <a:t>~2 weeks</a:t>
            </a:r>
            <a:r>
              <a:rPr lang="en-US" sz="1200" dirty="0" smtClean="0">
                <a:sym typeface="Wingdings" panose="05000000000000000000" pitchFamily="2" charset="2"/>
              </a:rPr>
              <a:t> with the following characteristics:</a:t>
            </a:r>
          </a:p>
          <a:p>
            <a:endParaRPr lang="en-US" sz="13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5045" y="4093124"/>
            <a:ext cx="3829181" cy="20567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629" y="4149644"/>
            <a:ext cx="3487137" cy="19538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42343" y="3921519"/>
            <a:ext cx="56613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https://</a:t>
            </a:r>
            <a:r>
              <a:rPr lang="en-GB" sz="1050" b="1" dirty="0">
                <a:solidFill>
                  <a:srgbClr val="FF0000"/>
                </a:solidFill>
              </a:rPr>
              <a:t>op-webtools-test.web.cern.ch/machine_checkout</a:t>
            </a:r>
            <a:r>
              <a:rPr lang="en-GB" sz="1200" b="1" dirty="0">
                <a:solidFill>
                  <a:srgbClr val="FF0000"/>
                </a:solidFill>
              </a:rPr>
              <a:t>/#/tests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2739" y="5649119"/>
            <a:ext cx="2135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FF00"/>
                </a:solidFill>
              </a:rPr>
              <a:t>HST installation - Courtesy G. Guidoboni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2141" y="3562929"/>
            <a:ext cx="7593236" cy="33855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500 ns pulse – I =  5e9</a:t>
            </a:r>
            <a:r>
              <a:rPr lang="en-GB" sz="1600" b="1" dirty="0"/>
              <a:t> ÷ </a:t>
            </a:r>
            <a:r>
              <a:rPr lang="en-GB" sz="1600" b="1" dirty="0" smtClean="0"/>
              <a:t>1e10 H</a:t>
            </a:r>
            <a:r>
              <a:rPr lang="en-GB" sz="1600" b="1" baseline="30000" dirty="0" smtClean="0"/>
              <a:t>-  </a:t>
            </a:r>
            <a:r>
              <a:rPr lang="en-GB" sz="1600" b="1" dirty="0" smtClean="0"/>
              <a:t>- </a:t>
            </a:r>
            <a:r>
              <a:rPr lang="en-GB" sz="1600" b="1" dirty="0" smtClean="0">
                <a:latin typeface="Symbol" panose="05050102010706020507" pitchFamily="18" charset="2"/>
              </a:rPr>
              <a:t>D</a:t>
            </a:r>
            <a:r>
              <a:rPr lang="en-GB" sz="1600" b="1" dirty="0"/>
              <a:t>E</a:t>
            </a:r>
            <a:r>
              <a:rPr lang="en-GB" sz="1600" b="1" dirty="0" smtClean="0"/>
              <a:t> = 403 </a:t>
            </a:r>
            <a:r>
              <a:rPr lang="en-GB" sz="1600" b="1" dirty="0" err="1" smtClean="0"/>
              <a:t>keV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rms</a:t>
            </a:r>
            <a:r>
              <a:rPr lang="en-GB" sz="1600" b="1" dirty="0" smtClean="0"/>
              <a:t> -  no energy modulation</a:t>
            </a:r>
            <a:endParaRPr lang="en-GB" sz="1600" b="1" baseline="30000" dirty="0"/>
          </a:p>
        </p:txBody>
      </p:sp>
    </p:spTree>
    <p:extLst>
      <p:ext uri="{BB962C8B-B14F-4D97-AF65-F5344CB8AC3E}">
        <p14:creationId xmlns:p14="http://schemas.microsoft.com/office/powerpoint/2010/main" val="49065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1110092" y="147055"/>
            <a:ext cx="8226854" cy="752367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Pre-requisites for PSB operational beam commissioning</a:t>
            </a:r>
            <a:endParaRPr lang="en-US" sz="4400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57199" y="1469099"/>
            <a:ext cx="8143875" cy="3953506"/>
          </a:xfrm>
          <a:prstGeom prst="rect">
            <a:avLst/>
          </a:prstGeom>
        </p:spPr>
        <p:txBody>
          <a:bodyPr vert="horz" lIns="45720" tIns="0" rIns="45720" bIns="0" anchor="t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Reliability of the Linac4  (</a:t>
            </a:r>
            <a:r>
              <a:rPr lang="en-US" sz="1800" dirty="0" smtClean="0"/>
              <a:t>commissioned </a:t>
            </a:r>
            <a:r>
              <a:rPr lang="en-US" sz="1800" dirty="0" smtClean="0"/>
              <a:t>up to LBE line dump) and characterization of the commissioning beam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Full connection and hardware commissioning performed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The control infrastructure, CCC-OP and experts applications ready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Machine checkouts list and logging ready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/>
              <a:t>The new 160 MeV </a:t>
            </a:r>
            <a:r>
              <a:rPr lang="en-US" sz="1800" dirty="0" smtClean="0">
                <a:sym typeface="Wingdings" panose="05000000000000000000" pitchFamily="2" charset="2"/>
              </a:rPr>
              <a:t> 1.4 GeV magnetic cycle ready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sym typeface="Wingdings" panose="05000000000000000000" pitchFamily="2" charset="2"/>
              </a:rPr>
              <a:t>The Linac4 beam must be synchronized with all injection systems in the BI transfer line and in the ring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sym typeface="Wingdings" panose="05000000000000000000" pitchFamily="2" charset="2"/>
              </a:rPr>
              <a:t>The optics models are ready and available to the commissioning team (physicists, operators…)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sym typeface="Wingdings" panose="05000000000000000000" pitchFamily="2" charset="2"/>
              </a:rPr>
              <a:t>Constant support by all the specialists involved in devices and functionalities development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800" dirty="0" smtClean="0">
                <a:sym typeface="Wingdings" panose="05000000000000000000" pitchFamily="2" charset="2"/>
              </a:rPr>
              <a:t>Interlock systems ready </a:t>
            </a:r>
            <a:r>
              <a:rPr lang="en-US" sz="1800" dirty="0">
                <a:sym typeface="Wingdings" panose="05000000000000000000" pitchFamily="2" charset="2"/>
              </a:rPr>
              <a:t>and tested before first injection from </a:t>
            </a:r>
            <a:r>
              <a:rPr lang="en-US" sz="1800" dirty="0" smtClean="0">
                <a:sym typeface="Wingdings" panose="05000000000000000000" pitchFamily="2" charset="2"/>
              </a:rPr>
              <a:t>Linac4</a:t>
            </a:r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26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993132" y="147055"/>
            <a:ext cx="8226854" cy="752367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Phase 1: first injections – </a:t>
            </a:r>
            <a:r>
              <a:rPr lang="en-GB" sz="2800" i="1" dirty="0" smtClean="0"/>
              <a:t>2 weeks estimated </a:t>
            </a:r>
            <a:endParaRPr lang="en-US" sz="4400" i="1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57200" y="1469099"/>
            <a:ext cx="2854026" cy="1965217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61506" y="925015"/>
            <a:ext cx="8782493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Main steps: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Verify as far as possible the BIS, especially for the “new” injection phase: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IN GENERAL:</a:t>
            </a:r>
            <a:r>
              <a:rPr lang="en-GB" sz="1600" dirty="0" smtClean="0"/>
              <a:t> Interlock systems can differ between operational state and “special” commissioning tasks.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Someone</a:t>
            </a:r>
            <a:r>
              <a:rPr lang="en-GB" sz="1600" dirty="0" smtClean="0"/>
              <a:t> (better a small team with mixed </a:t>
            </a:r>
            <a:r>
              <a:rPr lang="en-GB" sz="1600" dirty="0" err="1" smtClean="0"/>
              <a:t>expertises</a:t>
            </a:r>
            <a:r>
              <a:rPr lang="en-GB" sz="1600" dirty="0" smtClean="0"/>
              <a:t>) has to </a:t>
            </a:r>
            <a:r>
              <a:rPr lang="en-GB" sz="1600" b="1" dirty="0" smtClean="0"/>
              <a:t>handle exceptions, </a:t>
            </a:r>
            <a:r>
              <a:rPr lang="en-GB" sz="1600" dirty="0" smtClean="0"/>
              <a:t>documenting masks to avoid forgetting them.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Users must be ready </a:t>
            </a:r>
            <a:r>
              <a:rPr lang="en-GB" sz="1600" dirty="0" smtClean="0"/>
              <a:t>(from </a:t>
            </a:r>
            <a:r>
              <a:rPr lang="en-GB" sz="1600" dirty="0" err="1" smtClean="0"/>
              <a:t>hw</a:t>
            </a:r>
            <a:r>
              <a:rPr lang="en-GB" sz="1600" dirty="0" smtClean="0"/>
              <a:t> and thresholds point of view) and (when already possible) in the final state to provide inputs.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/>
              <a:t>Steer a low intensity beam through the BI line to the PSB injection point for ring 3</a:t>
            </a:r>
            <a:r>
              <a:rPr lang="en-GB" sz="1600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Kick response measurements in the BI line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Pulse the DIS and adjust timings.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Minimise beam loss along the line.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Adjusting Beam Instr. synchronisation and pulse equipment in the beam position (through OASIS)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Steer the beam with the last two (orthogonal) </a:t>
            </a:r>
            <a:r>
              <a:rPr lang="en-GB" sz="1600" dirty="0" err="1" smtClean="0"/>
              <a:t>steerers</a:t>
            </a:r>
            <a:r>
              <a:rPr lang="en-GB" sz="1600" dirty="0" smtClean="0"/>
              <a:t> in the BI line and regulating BSW2/3 to centre the beam on the screen, at the stripping foil location.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/>
              <a:t>Centre the beam on the H</a:t>
            </a:r>
            <a:r>
              <a:rPr lang="en-GB" sz="1600" b="1" baseline="30000" dirty="0" smtClean="0"/>
              <a:t>0</a:t>
            </a:r>
            <a:r>
              <a:rPr lang="en-GB" sz="1600" b="1" dirty="0" smtClean="0"/>
              <a:t>/H</a:t>
            </a:r>
            <a:r>
              <a:rPr lang="en-GB" sz="1600" b="1" baseline="30000" dirty="0" smtClean="0"/>
              <a:t>-</a:t>
            </a:r>
            <a:r>
              <a:rPr lang="en-GB" sz="1600" b="1" dirty="0" smtClean="0"/>
              <a:t> dump</a:t>
            </a:r>
            <a:r>
              <a:rPr lang="en-GB" sz="1600" dirty="0" smtClean="0"/>
              <a:t> (masking foil position interlock</a:t>
            </a:r>
            <a:r>
              <a:rPr lang="en-GB" sz="1600" dirty="0" smtClean="0"/>
              <a:t>)</a:t>
            </a:r>
            <a:endParaRPr lang="en-GB" sz="16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1600" dirty="0" smtClean="0"/>
              <a:t>Calibrate the H</a:t>
            </a:r>
            <a:r>
              <a:rPr lang="en-GB" sz="1600" baseline="30000" dirty="0" smtClean="0"/>
              <a:t>0</a:t>
            </a:r>
            <a:r>
              <a:rPr lang="en-GB" sz="1600" dirty="0" smtClean="0"/>
              <a:t>/H</a:t>
            </a:r>
            <a:r>
              <a:rPr lang="en-GB" sz="1600" baseline="30000" dirty="0" smtClean="0"/>
              <a:t>-</a:t>
            </a:r>
            <a:r>
              <a:rPr lang="en-GB" sz="1600" dirty="0" smtClean="0"/>
              <a:t> intensity monitor </a:t>
            </a: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Define </a:t>
            </a:r>
            <a:r>
              <a:rPr lang="en-GB" sz="1600" b="1" dirty="0" smtClean="0"/>
              <a:t>and verify the </a:t>
            </a:r>
            <a:r>
              <a:rPr lang="en-GB" sz="1600" b="1" dirty="0"/>
              <a:t>interlock thresholds</a:t>
            </a:r>
            <a:r>
              <a:rPr lang="en-GB" sz="1600" dirty="0"/>
              <a:t> of the H</a:t>
            </a:r>
            <a:r>
              <a:rPr lang="en-GB" sz="1600" baseline="30000" dirty="0"/>
              <a:t>0</a:t>
            </a:r>
            <a:r>
              <a:rPr lang="en-GB" sz="1600" dirty="0"/>
              <a:t>/H</a:t>
            </a:r>
            <a:r>
              <a:rPr lang="en-GB" sz="1600" baseline="30000" dirty="0"/>
              <a:t>-</a:t>
            </a:r>
            <a:r>
              <a:rPr lang="en-GB" sz="1600" dirty="0"/>
              <a:t> monitors  and the BLMs in the injection </a:t>
            </a:r>
            <a:r>
              <a:rPr lang="en-GB" sz="1600" dirty="0" smtClean="0"/>
              <a:t>section. Interlock with SIS the KSW amplitude to avoid foil heating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/>
              <a:t>Repeat steps 1 to 3 for the other 3 rings</a:t>
            </a:r>
            <a:endParaRPr lang="en-GB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545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457199" y="1316876"/>
            <a:ext cx="8143875" cy="149300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</p:spPr>
        <p:txBody>
          <a:bodyPr/>
          <a:lstStyle/>
          <a:p>
            <a:r>
              <a:rPr lang="en-US" dirty="0" smtClean="0"/>
              <a:t>30 August 2016 Linac4-PSB 160 MeV connection readiness review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11225" y="6184800"/>
            <a:ext cx="4204000" cy="673199"/>
          </a:xfrm>
        </p:spPr>
        <p:txBody>
          <a:bodyPr/>
          <a:lstStyle/>
          <a:p>
            <a:r>
              <a:rPr lang="en-GB" dirty="0"/>
              <a:t>Requirements and timeline for beam commissioning activities to operational </a:t>
            </a:r>
            <a:r>
              <a:rPr lang="en-GB" dirty="0" smtClean="0"/>
              <a:t>beam</a:t>
            </a:r>
          </a:p>
          <a:p>
            <a:r>
              <a:rPr lang="en-GB" dirty="0" smtClean="0"/>
              <a:t>Vincenzo Forte- TE/ABT </a:t>
            </a:r>
            <a:endParaRPr lang="en-US" dirty="0"/>
          </a:p>
        </p:txBody>
      </p:sp>
      <p:sp>
        <p:nvSpPr>
          <p:cNvPr id="7" name="Title 8"/>
          <p:cNvSpPr txBox="1">
            <a:spLocks/>
          </p:cNvSpPr>
          <p:nvPr/>
        </p:nvSpPr>
        <p:spPr>
          <a:xfrm>
            <a:off x="993132" y="147055"/>
            <a:ext cx="8226854" cy="752367"/>
          </a:xfrm>
          <a:prstGeom prst="rect">
            <a:avLst/>
          </a:prstGeom>
        </p:spPr>
        <p:txBody>
          <a:bodyPr vert="horz" lIns="45720" rIns="45720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Phase 2: First turn and closed orbit – </a:t>
            </a:r>
            <a:r>
              <a:rPr lang="en-GB" sz="2800" i="1" dirty="0" smtClean="0"/>
              <a:t>4 weeks estimated </a:t>
            </a:r>
            <a:endParaRPr lang="en-US" sz="4400" i="1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457200" y="1469099"/>
            <a:ext cx="2854026" cy="1965217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2523" y="819669"/>
            <a:ext cx="618815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Entry conditions: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Injection elements synchronized with Linac4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Turn-by-turn acquisition of orbit pickups must be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BI trajectories and losses corrected and under 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PSB ring equipment functional including the RF.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Beam of 4 rings centred on the H0/H</a:t>
            </a:r>
            <a:r>
              <a:rPr lang="en-GB" sz="1400" baseline="30000" dirty="0" smtClean="0"/>
              <a:t>-</a:t>
            </a:r>
            <a:r>
              <a:rPr lang="en-GB" sz="1400" dirty="0" smtClean="0"/>
              <a:t> dumps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Flat KSW function (decay in ~20 turns), flat B field and constant active compensation (nominal vertical beta-beating correction)</a:t>
            </a:r>
          </a:p>
          <a:p>
            <a:r>
              <a:rPr lang="en-GB" sz="1400" dirty="0" smtClean="0"/>
              <a:t>Main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Insert the stripping foil</a:t>
            </a:r>
            <a:r>
              <a:rPr lang="en-GB" sz="1400" dirty="0" smtClean="0"/>
              <a:t>, constantly </a:t>
            </a:r>
            <a:r>
              <a:rPr lang="en-GB" sz="1400" b="1" dirty="0" smtClean="0"/>
              <a:t>monitoring</a:t>
            </a:r>
            <a:r>
              <a:rPr lang="en-GB" sz="1400" dirty="0" smtClean="0"/>
              <a:t> the </a:t>
            </a:r>
            <a:r>
              <a:rPr lang="en-GB" sz="1400" b="1" dirty="0" smtClean="0"/>
              <a:t>stripping efficiency</a:t>
            </a:r>
            <a:r>
              <a:rPr lang="en-GB" sz="1400" dirty="0" smtClean="0"/>
              <a:t> (comparing </a:t>
            </a:r>
            <a:r>
              <a:rPr lang="en-GB" sz="1400" b="1" dirty="0" smtClean="0"/>
              <a:t>BCTs</a:t>
            </a:r>
            <a:r>
              <a:rPr lang="en-GB" sz="1400" dirty="0" smtClean="0"/>
              <a:t> in line and ring) </a:t>
            </a:r>
            <a:r>
              <a:rPr lang="en-GB" sz="1400" dirty="0" smtClean="0">
                <a:sym typeface="Wingdings" panose="05000000000000000000" pitchFamily="2" charset="2"/>
              </a:rPr>
              <a:t> 95-98% expected</a:t>
            </a: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Achieve a closed orbit</a:t>
            </a:r>
            <a:r>
              <a:rPr lang="en-GB" sz="1400" dirty="0" smtClean="0"/>
              <a:t> using the ring orbit correctors and </a:t>
            </a:r>
            <a:r>
              <a:rPr lang="en-GB" sz="1400" b="1" dirty="0" smtClean="0"/>
              <a:t>YASP.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Try to </a:t>
            </a:r>
            <a:r>
              <a:rPr lang="en-GB" sz="1400" b="1" dirty="0" smtClean="0"/>
              <a:t>extract the beam after ~20 turns</a:t>
            </a:r>
            <a:r>
              <a:rPr lang="en-GB" sz="1400" dirty="0" smtClean="0"/>
              <a:t> to the external dump </a:t>
            </a:r>
            <a:endParaRPr lang="en-GB" sz="1400" dirty="0" smtClean="0"/>
          </a:p>
          <a:p>
            <a:r>
              <a:rPr lang="en-GB" sz="1400" b="1" dirty="0">
                <a:sym typeface="Wingdings" panose="05000000000000000000" pitchFamily="2" charset="2"/>
              </a:rPr>
              <a:t>	</a:t>
            </a:r>
            <a:r>
              <a:rPr lang="en-GB" sz="1400" b="1" dirty="0" smtClean="0">
                <a:sym typeface="Wingdings" panose="05000000000000000000" pitchFamily="2" charset="2"/>
              </a:rPr>
              <a:t> </a:t>
            </a:r>
            <a:r>
              <a:rPr lang="en-GB" sz="1400" b="1" dirty="0" smtClean="0">
                <a:sym typeface="Wingdings" panose="05000000000000000000" pitchFamily="2" charset="2"/>
              </a:rPr>
              <a:t>160 MeV beam already dumped in MD nowadays!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Basic RF setup and capture: </a:t>
            </a:r>
            <a:r>
              <a:rPr lang="en-GB" sz="1400" b="1" dirty="0" smtClean="0">
                <a:sym typeface="Wingdings" panose="05000000000000000000" pitchFamily="2" charset="2"/>
              </a:rPr>
              <a:t>bunch-to-bucket transfer</a:t>
            </a:r>
            <a:r>
              <a:rPr lang="en-GB" sz="1400" dirty="0" smtClean="0">
                <a:sym typeface="Wingdings" panose="05000000000000000000" pitchFamily="2" charset="2"/>
              </a:rPr>
              <a:t> with adiabatic capture as backup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2190" r="47833" b="6099"/>
          <a:stretch/>
        </p:blipFill>
        <p:spPr>
          <a:xfrm>
            <a:off x="6439786" y="1058434"/>
            <a:ext cx="2238341" cy="25500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281051" y="3630748"/>
            <a:ext cx="28694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i="1" dirty="0" smtClean="0">
                <a:solidFill>
                  <a:srgbClr val="FF0000"/>
                </a:solidFill>
              </a:rPr>
              <a:t>160 MeV extraction to beam dump–</a:t>
            </a:r>
          </a:p>
          <a:p>
            <a:r>
              <a:rPr lang="en-GB" sz="1200" b="1" i="1" dirty="0" smtClean="0">
                <a:solidFill>
                  <a:srgbClr val="FF0000"/>
                </a:solidFill>
              </a:rPr>
              <a:t>V. Forte, G.P. Di Giovanni, B. Mikulec</a:t>
            </a:r>
          </a:p>
          <a:p>
            <a:r>
              <a:rPr lang="en-GB" sz="1200" b="1" i="1" dirty="0" smtClean="0">
                <a:solidFill>
                  <a:srgbClr val="FF0000"/>
                </a:solidFill>
              </a:rPr>
              <a:t>MSWG 08/07/2016 </a:t>
            </a:r>
            <a:endParaRPr lang="en-GB" sz="1200" b="1" i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522" y="4200866"/>
            <a:ext cx="910147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ym typeface="Wingdings" panose="05000000000000000000" pitchFamily="2" charset="2"/>
              </a:rPr>
              <a:t>Perform tune measurement </a:t>
            </a:r>
            <a:r>
              <a:rPr lang="en-GB" sz="1400" dirty="0">
                <a:sym typeface="Wingdings" panose="05000000000000000000" pitchFamily="2" charset="2"/>
              </a:rPr>
              <a:t>if </a:t>
            </a:r>
            <a:r>
              <a:rPr lang="en-GB" sz="1400" dirty="0" smtClean="0">
                <a:sym typeface="Wingdings" panose="05000000000000000000" pitchFamily="2" charset="2"/>
              </a:rPr>
              <a:t>possible and achieve few thousand turns.</a:t>
            </a:r>
            <a:endParaRPr lang="en-GB" sz="1400" dirty="0">
              <a:sym typeface="Wingdings" panose="05000000000000000000" pitchFamily="2" charset="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FF0000"/>
                </a:solidFill>
                <a:sym typeface="Wingdings" panose="05000000000000000000" pitchFamily="2" charset="2"/>
              </a:rPr>
              <a:t>On the critical path</a:t>
            </a:r>
            <a:r>
              <a:rPr lang="en-GB" sz="1400" dirty="0">
                <a:sym typeface="Wingdings" panose="05000000000000000000" pitchFamily="2" charset="2"/>
              </a:rPr>
              <a:t>: </a:t>
            </a:r>
            <a:r>
              <a:rPr lang="en-GB" sz="1400" dirty="0">
                <a:solidFill>
                  <a:srgbClr val="FF0000"/>
                </a:solidFill>
                <a:sym typeface="Wingdings" panose="05000000000000000000" pitchFamily="2" charset="2"/>
              </a:rPr>
              <a:t>readiness of the new tune pickup for low intensity beams (like LHCPROBE)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ym typeface="Wingdings" panose="05000000000000000000" pitchFamily="2" charset="2"/>
              </a:rPr>
              <a:t>Optimize angle/position </a:t>
            </a:r>
            <a:r>
              <a:rPr lang="en-GB" sz="1400" dirty="0">
                <a:sym typeface="Wingdings" panose="05000000000000000000" pitchFamily="2" charset="2"/>
              </a:rPr>
              <a:t>to minimise injection oscillations  </a:t>
            </a:r>
            <a:r>
              <a:rPr lang="en-GB" sz="1400" b="1" dirty="0">
                <a:sym typeface="Wingdings" panose="05000000000000000000" pitchFamily="2" charset="2"/>
              </a:rPr>
              <a:t>new application</a:t>
            </a:r>
            <a:r>
              <a:rPr lang="en-GB" sz="1400" dirty="0">
                <a:sym typeface="Wingdings" panose="05000000000000000000" pitchFamily="2" charset="2"/>
              </a:rPr>
              <a:t> to subtract the first turn from the closed orbit.</a:t>
            </a:r>
            <a:endParaRPr lang="en-GB" sz="1400" b="1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ym typeface="Wingdings" panose="05000000000000000000" pitchFamily="2" charset="2"/>
              </a:rPr>
              <a:t>Adjust BSW-KSW bump closure to minimize the COD difference </a:t>
            </a:r>
            <a:r>
              <a:rPr lang="en-GB" sz="1400" dirty="0" smtClean="0">
                <a:sym typeface="Wingdings" panose="05000000000000000000" pitchFamily="2" charset="2"/>
              </a:rPr>
              <a:t>with </a:t>
            </a:r>
            <a:r>
              <a:rPr lang="en-GB" sz="1400" dirty="0">
                <a:sym typeface="Wingdings" panose="05000000000000000000" pitchFamily="2" charset="2"/>
              </a:rPr>
              <a:t>turn-by-turn pickups  </a:t>
            </a:r>
            <a:r>
              <a:rPr lang="en-GB" sz="1400" b="1" dirty="0">
                <a:sym typeface="Wingdings" panose="05000000000000000000" pitchFamily="2" charset="2"/>
              </a:rPr>
              <a:t>new application </a:t>
            </a:r>
            <a:r>
              <a:rPr lang="en-GB" sz="1400" dirty="0">
                <a:sym typeface="Wingdings" panose="05000000000000000000" pitchFamily="2" charset="2"/>
              </a:rPr>
              <a:t>for BSW/KSW functions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ym typeface="Wingdings" panose="05000000000000000000" pitchFamily="2" charset="2"/>
              </a:rPr>
              <a:t>Match the injection trajectory to closed orbit to minimise inj. oscillations with turn-by-turn pickups and BSW/KSW/</a:t>
            </a:r>
            <a:r>
              <a:rPr lang="en-GB" sz="1400" dirty="0" err="1">
                <a:sym typeface="Wingdings" panose="05000000000000000000" pitchFamily="2" charset="2"/>
              </a:rPr>
              <a:t>steerers</a:t>
            </a:r>
            <a:r>
              <a:rPr lang="en-GB" sz="1400" dirty="0">
                <a:sym typeface="Wingdings" panose="05000000000000000000" pitchFamily="2" charset="2"/>
              </a:rPr>
              <a:t>  </a:t>
            </a:r>
            <a:r>
              <a:rPr lang="en-GB" sz="1400" b="1" dirty="0">
                <a:sym typeface="Wingdings" panose="05000000000000000000" pitchFamily="2" charset="2"/>
              </a:rPr>
              <a:t>BSW/KSW as additive knobs for YASP</a:t>
            </a:r>
            <a:r>
              <a:rPr lang="en-GB" sz="1400" dirty="0">
                <a:sym typeface="Wingdings" panose="05000000000000000000" pitchFamily="2" charset="2"/>
              </a:rPr>
              <a:t>, as </a:t>
            </a:r>
            <a:r>
              <a:rPr lang="en-GB" sz="1400" dirty="0" smtClean="0">
                <a:sym typeface="Wingdings" panose="05000000000000000000" pitchFamily="2" charset="2"/>
              </a:rPr>
              <a:t>in other machines (see PS).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ym typeface="Wingdings" panose="05000000000000000000" pitchFamily="2" charset="2"/>
              </a:rPr>
              <a:t>Commissioning of the </a:t>
            </a:r>
            <a:r>
              <a:rPr lang="en-GB" sz="1400" b="1" dirty="0" smtClean="0">
                <a:sym typeface="Wingdings" panose="05000000000000000000" pitchFamily="2" charset="2"/>
              </a:rPr>
              <a:t>injection watchdog</a:t>
            </a:r>
            <a:r>
              <a:rPr lang="en-GB" sz="1400" dirty="0" smtClean="0">
                <a:sym typeface="Wingdings" panose="05000000000000000000" pitchFamily="2" charset="2"/>
              </a:rPr>
              <a:t>.</a:t>
            </a:r>
            <a:endParaRPr lang="en-GB" sz="1400" b="1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4630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12241</TotalTime>
  <Words>2576</Words>
  <Application>Microsoft Office PowerPoint</Application>
  <PresentationFormat>On-screen Show (4:3)</PresentationFormat>
  <Paragraphs>589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Symbol</vt:lpstr>
      <vt:lpstr>Wingdings</vt:lpstr>
      <vt:lpstr>CERNCorporate4-3</vt:lpstr>
      <vt:lpstr>PowerPoint Presentation</vt:lpstr>
      <vt:lpstr>Linac4-PSB 160 MeV connection readiness review</vt:lpstr>
      <vt:lpstr>Requirements and timeline for beam commissioning activities to operational beam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Vincenzo Forte</cp:lastModifiedBy>
  <cp:revision>305</cp:revision>
  <dcterms:created xsi:type="dcterms:W3CDTF">2016-06-15T06:29:04Z</dcterms:created>
  <dcterms:modified xsi:type="dcterms:W3CDTF">2016-08-25T08:26:22Z</dcterms:modified>
</cp:coreProperties>
</file>