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60" r:id="rId4"/>
    <p:sldId id="272" r:id="rId5"/>
    <p:sldId id="270" r:id="rId6"/>
    <p:sldId id="267" r:id="rId7"/>
    <p:sldId id="274" r:id="rId8"/>
    <p:sldId id="275" r:id="rId9"/>
    <p:sldId id="273" r:id="rId10"/>
    <p:sldId id="276" r:id="rId11"/>
    <p:sldId id="271" r:id="rId12"/>
    <p:sldId id="277" r:id="rId13"/>
    <p:sldId id="278" r:id="rId14"/>
    <p:sldId id="279" r:id="rId15"/>
    <p:sldId id="280" r:id="rId16"/>
    <p:sldId id="282" r:id="rId17"/>
    <p:sldId id="281" r:id="rId18"/>
    <p:sldId id="285" r:id="rId19"/>
    <p:sldId id="284" r:id="rId20"/>
    <p:sldId id="283" r:id="rId21"/>
    <p:sldId id="286" r:id="rId22"/>
    <p:sldId id="259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FD6363"/>
    <a:srgbClr val="A9F5B7"/>
    <a:srgbClr val="006600"/>
    <a:srgbClr val="FEFEFE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9" autoAdjust="0"/>
    <p:restoredTop sz="86451" autoAdjust="0"/>
  </p:normalViewPr>
  <p:slideViewPr>
    <p:cSldViewPr snapToGrid="0" snapToObjects="1">
      <p:cViewPr varScale="1">
        <p:scale>
          <a:sx n="103" d="100"/>
          <a:sy n="103" d="100"/>
        </p:scale>
        <p:origin x="96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24/08/2016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51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0868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8498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4013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6328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2126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885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smtClean="0"/>
              <a:t>Linac4-PSB 160 MeV connection readiness review 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smtClean="0"/>
              <a:t>scores: performance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865836"/>
              </p:ext>
            </p:extLst>
          </p:nvPr>
        </p:nvGraphicFramePr>
        <p:xfrm>
          <a:off x="332361" y="1050135"/>
          <a:ext cx="8587272" cy="4446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Not possible to obtain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specified emittance for given intensity for day 1, due to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painting schemes and complex waveforms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but impact is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low as commission LHC beam first, and margin to inject more turns with little impact on emittance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Lower than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required minimum current from H- source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source performance now OK for LHC beams and can be reproduced. Also can inject more turns for LHC beam if needed.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given SNS experience and completely new injection system and injection process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Unexpected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emittance increase or transmission issue in high energy part of Linac4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as beam dynamics well understood and results to date as expected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Limitations in pulse length from 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overheating reduce number of turns which can be injected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but will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only affect non-LHC beams and only serious if source current is not nominal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Linac4 RF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LL issues, increasing rise time of current pulse beyond specification for SMV head/tail dump, so more turns to inject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without RR, but impact low as emittance increase very small with more turns for given intensity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23" name="Rectangle 22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67916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</a:t>
            </a:r>
            <a:r>
              <a:rPr lang="en-GB" dirty="0" smtClean="0"/>
              <a:t>ratings: top 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889983"/>
              </p:ext>
            </p:extLst>
          </p:nvPr>
        </p:nvGraphicFramePr>
        <p:xfrm>
          <a:off x="332361" y="1147144"/>
          <a:ext cx="8587272" cy="4177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 if no Reliability Run, as debugging will be done in operation. Impact should be moderate, but can expect 48-200h extra downtime in first year of operation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D6363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overall operability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as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cannot foresee all interdependencies until system working as whole. L4/PSB injection controls and SW still in first versions with expert interfaces. Reliability run, HST, HWC and beam commissioning all crucial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present design but moderate impact and replaced by end of 2017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as issues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cleaning and RGA still not understood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given SNS experience and completely new injection system and injection process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9" name="Rectangle 8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9016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Mitigations?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1915758"/>
              </p:ext>
            </p:extLst>
          </p:nvPr>
        </p:nvGraphicFramePr>
        <p:xfrm>
          <a:off x="332361" y="1147144"/>
          <a:ext cx="8587272" cy="39059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Mitigation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S’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Perform Reliability Run (connection not until mid 2017)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operability: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Integrated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HWC,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Dry Runs from CCC including all HW systems</a:t>
                      </a:r>
                    </a:p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Commission and operate Linac4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from CCC with BE/OP teams working on PSB inj.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Replacement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affected coils in 2017</a:t>
                      </a:r>
                    </a:p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Increased source current, fewer turns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Crash 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effort from ABT and VSC to solve problem (at cost of other activities)</a:t>
                      </a:r>
                    </a:p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Modify and formalise acceptance criteria (presently not yet approved)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Uncontrolled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beamloss</a:t>
                      </a:r>
                      <a:r>
                        <a:rPr lang="en-US" sz="14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from injection process in unexpected location in PSB limits injected intensity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lnSpc>
                          <a:spcPct val="11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Full H</a:t>
                      </a:r>
                      <a:r>
                        <a:rPr lang="en-GB" sz="1400" baseline="30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H</a:t>
                      </a:r>
                      <a:r>
                        <a:rPr lang="en-GB" sz="1400" baseline="300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and p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particle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tracking in 3D field-map of injection chicane and adjacent dipoles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9" name="Rectangle 8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583459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09" y="1200150"/>
            <a:ext cx="6475123" cy="40737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07494" y="2295685"/>
            <a:ext cx="1125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L4 teething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2138" y="1563205"/>
            <a:ext cx="18886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Late BI.STR (S)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Uncontrolled </a:t>
            </a:r>
            <a:r>
              <a:rPr lang="en-GB" sz="1050" b="1" dirty="0" err="1" smtClean="0">
                <a:solidFill>
                  <a:schemeClr val="accent6"/>
                </a:solidFill>
              </a:rPr>
              <a:t>beamloss</a:t>
            </a:r>
            <a:r>
              <a:rPr lang="en-GB" sz="1050" b="1" dirty="0" smtClean="0">
                <a:solidFill>
                  <a:schemeClr val="accent6"/>
                </a:solidFill>
              </a:rPr>
              <a:t> (P)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24400" y="2156026"/>
            <a:ext cx="16257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Poor operability (A)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BI.DIS PFN heating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337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09" y="1200149"/>
            <a:ext cx="6475123" cy="40737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07494" y="2295685"/>
            <a:ext cx="112562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L4 teething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83885" y="1812310"/>
            <a:ext cx="188865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Uncontrolled </a:t>
            </a:r>
            <a:r>
              <a:rPr lang="en-GB" sz="1050" b="1" dirty="0" err="1" smtClean="0">
                <a:solidFill>
                  <a:schemeClr val="accent6"/>
                </a:solidFill>
              </a:rPr>
              <a:t>beamloss</a:t>
            </a:r>
            <a:r>
              <a:rPr lang="en-GB" sz="1050" b="1" dirty="0" smtClean="0">
                <a:solidFill>
                  <a:schemeClr val="accent6"/>
                </a:solidFill>
              </a:rPr>
              <a:t> (P)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27671" y="3724159"/>
            <a:ext cx="16257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accent6"/>
                </a:solidFill>
              </a:rPr>
              <a:t>L4 teething (A)</a:t>
            </a:r>
          </a:p>
          <a:p>
            <a:r>
              <a:rPr lang="en-GB" sz="1050" b="1" dirty="0" smtClean="0">
                <a:solidFill>
                  <a:schemeClr val="accent6"/>
                </a:solidFill>
              </a:rPr>
              <a:t>BI.DIS PFN heating (A)</a:t>
            </a:r>
            <a:endParaRPr lang="en-GB" sz="1050" b="1" dirty="0">
              <a:solidFill>
                <a:schemeClr val="accent6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02138" y="3096189"/>
            <a:ext cx="115608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Late BI.STR (S)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95869" y="3601487"/>
            <a:ext cx="14318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>
                <a:solidFill>
                  <a:schemeClr val="accent6"/>
                </a:solidFill>
              </a:rPr>
              <a:t>Poor operability (A)</a:t>
            </a:r>
          </a:p>
        </p:txBody>
      </p:sp>
    </p:spTree>
    <p:extLst>
      <p:ext uri="{BB962C8B-B14F-4D97-AF65-F5344CB8AC3E}">
        <p14:creationId xmlns:p14="http://schemas.microsoft.com/office/powerpoint/2010/main" val="2404806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309" y="1200150"/>
            <a:ext cx="6483048" cy="40816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04800"/>
            <a:ext cx="6553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</a:t>
            </a:r>
            <a:r>
              <a:rPr lang="fr-CH" dirty="0" err="1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258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Main risk for shutdown schedule is timely availability of key subsystems</a:t>
            </a:r>
          </a:p>
          <a:p>
            <a:pPr lvl="1"/>
            <a:r>
              <a:rPr lang="en-GB" dirty="0"/>
              <a:t>Linac4</a:t>
            </a:r>
            <a:r>
              <a:rPr lang="en-GB" dirty="0" smtClean="0"/>
              <a:t>, BI.STR units, BI systems, …</a:t>
            </a:r>
          </a:p>
          <a:p>
            <a:pPr lvl="1"/>
            <a:r>
              <a:rPr lang="en-GB" dirty="0" smtClean="0"/>
              <a:t>Actual shutdown execution has less risk of schedule impact</a:t>
            </a:r>
          </a:p>
          <a:p>
            <a:r>
              <a:rPr lang="en-GB" dirty="0" smtClean="0"/>
              <a:t>Availability in first year(s) likely to be lower than targets</a:t>
            </a:r>
          </a:p>
          <a:p>
            <a:pPr lvl="1"/>
            <a:r>
              <a:rPr lang="en-GB" dirty="0" smtClean="0"/>
              <a:t>Very high standards to reach </a:t>
            </a:r>
            <a:endParaRPr lang="en-GB" dirty="0"/>
          </a:p>
          <a:p>
            <a:r>
              <a:rPr lang="en-GB" dirty="0" smtClean="0"/>
              <a:t>Target parameters (with initial goal of recovering present LHC performance) should be OK</a:t>
            </a:r>
          </a:p>
          <a:p>
            <a:pPr lvl="1"/>
            <a:r>
              <a:rPr lang="en-GB" dirty="0" smtClean="0"/>
              <a:t>More risk for non-LHC beams (and less clear targets)</a:t>
            </a:r>
          </a:p>
          <a:p>
            <a:pPr lvl="1"/>
            <a:r>
              <a:rPr lang="en-GB" dirty="0" smtClean="0"/>
              <a:t>Timeline for commissioning of LIU beams unclear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Discussion on Risk analysis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2169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Vacuum acceptance of key components ongoing issue</a:t>
            </a:r>
          </a:p>
          <a:p>
            <a:pPr lvl="1"/>
            <a:r>
              <a:rPr lang="en-GB" dirty="0" smtClean="0"/>
              <a:t>Need to escalate discussion and formalise criteria</a:t>
            </a:r>
          </a:p>
          <a:p>
            <a:r>
              <a:rPr lang="en-GB" dirty="0" smtClean="0"/>
              <a:t>Reliability run for Linac4 crucial to minimise availability issues in first year(s) of operation</a:t>
            </a:r>
          </a:p>
          <a:p>
            <a:pPr lvl="1"/>
            <a:r>
              <a:rPr lang="en-GB" dirty="0" smtClean="0"/>
              <a:t>Depends on timing of connection – early 2017 would increase risk of poor availability</a:t>
            </a:r>
          </a:p>
          <a:p>
            <a:r>
              <a:rPr lang="en-GB" dirty="0" smtClean="0"/>
              <a:t>Full particle tracking of all ion species in injection region with 3D field map should be started now to guard against uncontrolled loss</a:t>
            </a:r>
          </a:p>
          <a:p>
            <a:r>
              <a:rPr lang="en-GB" dirty="0" smtClean="0"/>
              <a:t>Replacement of BI.DIS PFN coils high priority, but margin in parameters (for LHC beam)</a:t>
            </a:r>
          </a:p>
          <a:p>
            <a:r>
              <a:rPr lang="en-GB" dirty="0" smtClean="0"/>
              <a:t>Performing HWC, dry runs, beam commissioning (and subsequent operation?) of Linac4 from CCC by BE/OP would reduce risk of Operability issues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 on mitigations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444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9946" y="1224856"/>
            <a:ext cx="8226854" cy="4931144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Removal of old cabling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Although one could imaging </a:t>
            </a:r>
            <a:r>
              <a:rPr lang="en-GB" dirty="0" err="1" smtClean="0"/>
              <a:t>recabling</a:t>
            </a:r>
            <a:r>
              <a:rPr lang="en-GB" dirty="0"/>
              <a:t> </a:t>
            </a:r>
            <a:r>
              <a:rPr lang="en-GB" dirty="0" smtClean="0"/>
              <a:t>to present schema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Removal of old injection elements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New BI.SMV </a:t>
            </a:r>
            <a:r>
              <a:rPr lang="en-GB" dirty="0" smtClean="0">
                <a:solidFill>
                  <a:srgbClr val="FF0000"/>
                </a:solidFill>
              </a:rPr>
              <a:t>not compatible with 50 MeV p </a:t>
            </a:r>
            <a:r>
              <a:rPr lang="en-GB" dirty="0" smtClean="0"/>
              <a:t>beam from Linac2 or Linac4 (smaller apertures)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New PSB </a:t>
            </a:r>
            <a:r>
              <a:rPr lang="en-GB" dirty="0" smtClean="0">
                <a:solidFill>
                  <a:srgbClr val="FF0000"/>
                </a:solidFill>
              </a:rPr>
              <a:t>injection straight only works with H- beams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/>
              <a:t>Note: removal methodology and storage is presently not-reversible: it assumes ripping equipment out and immediate disposal of old BI.DIS, SMV, and SMH</a:t>
            </a:r>
          </a:p>
          <a:p>
            <a:pPr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A change in policy to dismantle carefully, prepare and keep for potential re-use is a problem</a:t>
            </a:r>
          </a:p>
          <a:p>
            <a:pPr lvl="1">
              <a:spcBef>
                <a:spcPts val="0"/>
              </a:spcBef>
              <a:spcAft>
                <a:spcPts val="900"/>
              </a:spcAft>
            </a:pPr>
            <a:r>
              <a:rPr lang="en-GB" dirty="0" smtClean="0">
                <a:solidFill>
                  <a:srgbClr val="0055A0"/>
                </a:solidFill>
              </a:rPr>
              <a:t>Increased shutdown time in removal phase, manpower, radiation dose, and no storage space available.</a:t>
            </a:r>
            <a:endParaRPr lang="en-GB" dirty="0">
              <a:solidFill>
                <a:srgbClr val="0055A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“Point of no Return”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9190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Linac4</a:t>
            </a:r>
          </a:p>
          <a:p>
            <a:pPr lvl="1"/>
            <a:r>
              <a:rPr lang="en-GB" dirty="0" smtClean="0"/>
              <a:t>RFQ: parts being purchased</a:t>
            </a:r>
          </a:p>
          <a:p>
            <a:pPr lvl="1"/>
            <a:r>
              <a:rPr lang="en-GB" dirty="0" smtClean="0"/>
              <a:t>H- source: several spare sources…</a:t>
            </a:r>
          </a:p>
          <a:p>
            <a:pPr lvl="1"/>
            <a:r>
              <a:rPr lang="en-GB" dirty="0" smtClean="0"/>
              <a:t>RF cavities: spare parts (standard situation)</a:t>
            </a:r>
          </a:p>
          <a:p>
            <a:pPr lvl="1"/>
            <a:r>
              <a:rPr lang="en-GB" dirty="0" smtClean="0"/>
              <a:t>Klystrons: (waiting input from Alessandra)</a:t>
            </a:r>
          </a:p>
          <a:p>
            <a:r>
              <a:rPr lang="en-GB" dirty="0" smtClean="0"/>
              <a:t>LT/LTB/BI line</a:t>
            </a:r>
          </a:p>
          <a:p>
            <a:pPr lvl="1"/>
            <a:r>
              <a:rPr lang="en-GB" dirty="0" smtClean="0"/>
              <a:t>??</a:t>
            </a:r>
          </a:p>
          <a:p>
            <a:r>
              <a:rPr lang="en-GB" dirty="0" smtClean="0"/>
              <a:t>Injection elements</a:t>
            </a:r>
          </a:p>
          <a:p>
            <a:pPr lvl="1"/>
            <a:r>
              <a:rPr lang="en-GB" dirty="0" smtClean="0"/>
              <a:t>BI.DIS, SMV, KSW, BSW, STR &amp; associated powering &amp; controls all have at least one spare</a:t>
            </a:r>
          </a:p>
          <a:p>
            <a:pPr lvl="1"/>
            <a:r>
              <a:rPr lang="en-GB" dirty="0" smtClean="0"/>
              <a:t>Spare foils are included in each foil holder (6 foils total), and 4 spare foil holders (will) exist 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(Critical) spares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754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50725" y="2444814"/>
            <a:ext cx="8832501" cy="940443"/>
          </a:xfrm>
        </p:spPr>
        <p:txBody>
          <a:bodyPr>
            <a:normAutofit fontScale="90000"/>
          </a:bodyPr>
          <a:lstStyle/>
          <a:p>
            <a:r>
              <a:rPr lang="en-US" noProof="0" dirty="0" smtClean="0"/>
              <a:t>Risk Assessment / Mitigation / Spares</a:t>
            </a:r>
            <a:endParaRPr lang="en-US" noProof="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3312367" cy="2664443"/>
          </a:xfrm>
        </p:spPr>
        <p:txBody>
          <a:bodyPr anchor="t">
            <a:normAutofit/>
          </a:bodyPr>
          <a:lstStyle/>
          <a:p>
            <a:r>
              <a:rPr lang="en-US" noProof="0" dirty="0" err="1" smtClean="0"/>
              <a:t>B.Goddard</a:t>
            </a:r>
            <a:endParaRPr lang="en-US" dirty="0"/>
          </a:p>
          <a:p>
            <a:r>
              <a:rPr lang="en-US" noProof="0" dirty="0" smtClean="0"/>
              <a:t>	Thanks to all, </a:t>
            </a:r>
            <a:r>
              <a:rPr lang="en-US" dirty="0" smtClean="0"/>
              <a:t>especially:</a:t>
            </a:r>
          </a:p>
          <a:p>
            <a:r>
              <a:rPr lang="en-US" noProof="0" dirty="0" smtClean="0"/>
              <a:t>		</a:t>
            </a:r>
            <a:r>
              <a:rPr lang="en-US" noProof="0" dirty="0" err="1" smtClean="0"/>
              <a:t>A.Lombardi</a:t>
            </a:r>
            <a:r>
              <a:rPr lang="en-US" noProof="0" dirty="0" smtClean="0"/>
              <a:t>,</a:t>
            </a:r>
          </a:p>
          <a:p>
            <a:r>
              <a:rPr lang="en-US" dirty="0" smtClean="0"/>
              <a:t>		</a:t>
            </a:r>
            <a:r>
              <a:rPr lang="en-US" dirty="0" err="1" smtClean="0"/>
              <a:t>K.Hanke</a:t>
            </a:r>
            <a:r>
              <a:rPr lang="en-US" dirty="0" smtClean="0"/>
              <a:t>,</a:t>
            </a:r>
          </a:p>
          <a:p>
            <a:r>
              <a:rPr lang="en-US" noProof="0" dirty="0" smtClean="0"/>
              <a:t>		</a:t>
            </a:r>
            <a:r>
              <a:rPr lang="en-US" noProof="0" dirty="0" err="1" smtClean="0"/>
              <a:t>W.Weterings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J.Coupard</a:t>
            </a:r>
            <a:r>
              <a:rPr lang="en-US" dirty="0" smtClean="0"/>
              <a:t>,</a:t>
            </a:r>
          </a:p>
          <a:p>
            <a:r>
              <a:rPr lang="en-US" noProof="0" dirty="0"/>
              <a:t>	</a:t>
            </a:r>
            <a:r>
              <a:rPr lang="en-US" noProof="0" dirty="0" smtClean="0"/>
              <a:t>	</a:t>
            </a:r>
            <a:r>
              <a:rPr lang="en-US" noProof="0" dirty="0" err="1" smtClean="0"/>
              <a:t>J.Borburgh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B.Mikulec</a:t>
            </a:r>
            <a:r>
              <a:rPr lang="en-US" dirty="0" smtClean="0"/>
              <a:t>,</a:t>
            </a:r>
          </a:p>
          <a:p>
            <a:r>
              <a:rPr lang="en-US" noProof="0" dirty="0"/>
              <a:t>	</a:t>
            </a:r>
            <a:r>
              <a:rPr lang="en-US" noProof="0" dirty="0" smtClean="0"/>
              <a:t>	</a:t>
            </a:r>
            <a:r>
              <a:rPr lang="en-US" noProof="0" dirty="0" err="1" smtClean="0"/>
              <a:t>C.Bracco</a:t>
            </a:r>
            <a:r>
              <a:rPr lang="en-US" noProof="0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M.Plum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79136" y="3740243"/>
            <a:ext cx="4206240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Risk assessment</a:t>
            </a:r>
            <a:endParaRPr lang="en-US" b="1" u="sng" dirty="0" smtClean="0"/>
          </a:p>
          <a:p>
            <a:r>
              <a:rPr lang="en-US" b="1" u="sng" dirty="0" smtClean="0"/>
              <a:t>Mitigation measures</a:t>
            </a:r>
          </a:p>
          <a:p>
            <a:r>
              <a:rPr lang="en-US" b="1" u="sng" dirty="0" smtClean="0"/>
              <a:t>Equipment spares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585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239" y="989932"/>
            <a:ext cx="8770775" cy="5056305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solidFill>
                  <a:srgbClr val="0055A0"/>
                </a:solidFill>
              </a:rPr>
              <a:t>“initial commissioning went faster than planned”. </a:t>
            </a:r>
            <a:endParaRPr lang="en-GB" sz="2000" dirty="0" smtClean="0">
              <a:solidFill>
                <a:srgbClr val="0055A0"/>
              </a:solidFill>
            </a:endParaRPr>
          </a:p>
          <a:p>
            <a:pPr marL="504000" lvl="1" indent="-144000">
              <a:spcBef>
                <a:spcPts val="0"/>
              </a:spcBef>
            </a:pPr>
            <a:r>
              <a:rPr lang="en-GB" sz="1400" dirty="0" smtClean="0">
                <a:solidFill>
                  <a:srgbClr val="0055A0"/>
                </a:solidFill>
              </a:rPr>
              <a:t>Circulating beam in 1 day, extraction after 2 days, target intensity of 1e13 </a:t>
            </a:r>
            <a:r>
              <a:rPr lang="en-GB" sz="1400" dirty="0" err="1" smtClean="0">
                <a:solidFill>
                  <a:srgbClr val="0055A0"/>
                </a:solidFill>
              </a:rPr>
              <a:t>ppp</a:t>
            </a:r>
            <a:r>
              <a:rPr lang="en-GB" sz="1400" dirty="0" smtClean="0">
                <a:solidFill>
                  <a:srgbClr val="0055A0"/>
                </a:solidFill>
              </a:rPr>
              <a:t> after 11 days. </a:t>
            </a:r>
          </a:p>
          <a:p>
            <a:pPr marL="0" lvl="1" indent="-144000">
              <a:spcBef>
                <a:spcPts val="0"/>
              </a:spcBef>
            </a:pPr>
            <a:endParaRPr lang="en-GB" sz="1200" dirty="0" smtClean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Beam revealed a “design </a:t>
            </a:r>
            <a:r>
              <a:rPr lang="en-GB" sz="2000" dirty="0">
                <a:solidFill>
                  <a:srgbClr val="0055A0"/>
                </a:solidFill>
              </a:rPr>
              <a:t>flaw in the injection chicane magnet / stripper foil system” </a:t>
            </a:r>
            <a:endParaRPr lang="en-GB" sz="2000" dirty="0" smtClean="0">
              <a:solidFill>
                <a:srgbClr val="0055A0"/>
              </a:solidFill>
            </a:endParaRPr>
          </a:p>
          <a:p>
            <a:pPr marL="504000" lvl="1" indent="-144000">
              <a:spcBef>
                <a:spcPts val="0"/>
              </a:spcBef>
            </a:pPr>
            <a:r>
              <a:rPr lang="en-GB" sz="1400" dirty="0">
                <a:solidFill>
                  <a:srgbClr val="0055A0"/>
                </a:solidFill>
              </a:rPr>
              <a:t>U</a:t>
            </a:r>
            <a:r>
              <a:rPr lang="en-GB" sz="1400" dirty="0" smtClean="0">
                <a:solidFill>
                  <a:srgbClr val="0055A0"/>
                </a:solidFill>
              </a:rPr>
              <a:t>nintended </a:t>
            </a:r>
            <a:r>
              <a:rPr lang="en-GB" sz="1400" dirty="0">
                <a:solidFill>
                  <a:srgbClr val="0055A0"/>
                </a:solidFill>
              </a:rPr>
              <a:t>consequences of </a:t>
            </a:r>
            <a:r>
              <a:rPr lang="en-GB" sz="1400" dirty="0" smtClean="0">
                <a:solidFill>
                  <a:srgbClr val="0055A0"/>
                </a:solidFill>
              </a:rPr>
              <a:t>design change. Had to use wider/thicker </a:t>
            </a:r>
            <a:r>
              <a:rPr lang="en-GB" sz="1400" dirty="0">
                <a:solidFill>
                  <a:srgbClr val="0055A0"/>
                </a:solidFill>
              </a:rPr>
              <a:t>stripper </a:t>
            </a:r>
            <a:r>
              <a:rPr lang="en-GB" sz="1400" dirty="0" smtClean="0">
                <a:solidFill>
                  <a:srgbClr val="0055A0"/>
                </a:solidFill>
              </a:rPr>
              <a:t>foil, &amp; redesign injection </a:t>
            </a:r>
            <a:r>
              <a:rPr lang="en-GB" sz="1400" dirty="0">
                <a:solidFill>
                  <a:srgbClr val="0055A0"/>
                </a:solidFill>
              </a:rPr>
              <a:t>dump beam line. </a:t>
            </a:r>
            <a:endParaRPr lang="en-GB" sz="1400" dirty="0" smtClean="0">
              <a:solidFill>
                <a:srgbClr val="0055A0"/>
              </a:solidFill>
            </a:endParaRPr>
          </a:p>
          <a:p>
            <a:pPr marL="0" lvl="1" indent="-144000">
              <a:spcBef>
                <a:spcPts val="0"/>
              </a:spcBef>
            </a:pPr>
            <a:endParaRPr lang="en-GB" sz="12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Instrumentation was only “</a:t>
            </a:r>
            <a:r>
              <a:rPr lang="en-GB" sz="2000" dirty="0">
                <a:solidFill>
                  <a:srgbClr val="0055A0"/>
                </a:solidFill>
              </a:rPr>
              <a:t>working at a very basic level during the initial </a:t>
            </a:r>
            <a:r>
              <a:rPr lang="en-GB" sz="2000" dirty="0" smtClean="0">
                <a:solidFill>
                  <a:srgbClr val="0055A0"/>
                </a:solidFill>
              </a:rPr>
              <a:t>conditioning [which was] frustrating” </a:t>
            </a:r>
          </a:p>
          <a:p>
            <a:pPr marL="0" indent="-144000">
              <a:spcBef>
                <a:spcPts val="0"/>
              </a:spcBef>
            </a:pPr>
            <a:endParaRPr lang="en-GB" sz="2000" dirty="0" smtClean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“Main </a:t>
            </a:r>
            <a:r>
              <a:rPr lang="en-GB" sz="2000" dirty="0">
                <a:solidFill>
                  <a:srgbClr val="0055A0"/>
                </a:solidFill>
              </a:rPr>
              <a:t>lesson learnt was to pay attention to the injection </a:t>
            </a:r>
            <a:r>
              <a:rPr lang="en-GB" sz="2000" dirty="0" smtClean="0">
                <a:solidFill>
                  <a:srgbClr val="0055A0"/>
                </a:solidFill>
              </a:rPr>
              <a:t>section”. </a:t>
            </a:r>
          </a:p>
          <a:p>
            <a:pPr marL="504000" lvl="1" indent="-144000">
              <a:spcBef>
                <a:spcPts val="0"/>
              </a:spcBef>
            </a:pPr>
            <a:r>
              <a:rPr lang="en-GB" sz="1400" dirty="0" smtClean="0">
                <a:solidFill>
                  <a:srgbClr val="0055A0"/>
                </a:solidFill>
              </a:rPr>
              <a:t>Should </a:t>
            </a:r>
            <a:r>
              <a:rPr lang="en-GB" sz="1400" dirty="0">
                <a:solidFill>
                  <a:srgbClr val="0055A0"/>
                </a:solidFill>
              </a:rPr>
              <a:t>have tracked </a:t>
            </a:r>
            <a:r>
              <a:rPr lang="en-GB" sz="1400" dirty="0" smtClean="0">
                <a:solidFill>
                  <a:srgbClr val="0055A0"/>
                </a:solidFill>
              </a:rPr>
              <a:t>beam </a:t>
            </a:r>
            <a:r>
              <a:rPr lang="en-GB" sz="1400" dirty="0">
                <a:solidFill>
                  <a:srgbClr val="0055A0"/>
                </a:solidFill>
              </a:rPr>
              <a:t>though 3D fields with the stripper foil inside the field, in </a:t>
            </a:r>
            <a:r>
              <a:rPr lang="en-GB" sz="1400" dirty="0" smtClean="0">
                <a:solidFill>
                  <a:srgbClr val="0055A0"/>
                </a:solidFill>
              </a:rPr>
              <a:t>absolute coordinate </a:t>
            </a:r>
            <a:r>
              <a:rPr lang="en-GB" sz="1400" dirty="0">
                <a:solidFill>
                  <a:srgbClr val="0055A0"/>
                </a:solidFill>
              </a:rPr>
              <a:t>system. </a:t>
            </a:r>
            <a:endParaRPr lang="en-GB" sz="1400" dirty="0" smtClean="0">
              <a:solidFill>
                <a:srgbClr val="0055A0"/>
              </a:solidFill>
            </a:endParaRPr>
          </a:p>
          <a:p>
            <a:pPr marL="0" lvl="1" indent="-144000">
              <a:spcBef>
                <a:spcPts val="0"/>
              </a:spcBef>
            </a:pPr>
            <a:endParaRPr lang="en-GB" sz="1200" dirty="0">
              <a:solidFill>
                <a:srgbClr val="0055A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 smtClean="0">
                <a:solidFill>
                  <a:srgbClr val="0055A0"/>
                </a:solidFill>
              </a:rPr>
              <a:t>If doing it again “would </a:t>
            </a:r>
            <a:r>
              <a:rPr lang="en-GB" sz="2000" dirty="0">
                <a:solidFill>
                  <a:srgbClr val="0055A0"/>
                </a:solidFill>
              </a:rPr>
              <a:t>get the infrastructure working better first (e.g. machine protection, beam instrumentation, etc.) and model the injection area </a:t>
            </a:r>
            <a:r>
              <a:rPr lang="en-GB" sz="2000" dirty="0" smtClean="0">
                <a:solidFill>
                  <a:srgbClr val="0055A0"/>
                </a:solidFill>
              </a:rPr>
              <a:t>better”. </a:t>
            </a:r>
          </a:p>
          <a:p>
            <a:pPr marL="504000" lvl="1" indent="-144000">
              <a:spcBef>
                <a:spcPts val="0"/>
              </a:spcBef>
            </a:pPr>
            <a:r>
              <a:rPr lang="en-GB" sz="1400" dirty="0" smtClean="0">
                <a:solidFill>
                  <a:srgbClr val="0055A0"/>
                </a:solidFill>
              </a:rPr>
              <a:t>But was race </a:t>
            </a:r>
            <a:r>
              <a:rPr lang="en-GB" sz="1400" dirty="0">
                <a:solidFill>
                  <a:srgbClr val="0055A0"/>
                </a:solidFill>
              </a:rPr>
              <a:t>to get everything ready for commissioning, and </a:t>
            </a:r>
            <a:r>
              <a:rPr lang="en-GB" sz="1400" dirty="0" smtClean="0">
                <a:solidFill>
                  <a:srgbClr val="0055A0"/>
                </a:solidFill>
              </a:rPr>
              <a:t>not </a:t>
            </a:r>
            <a:r>
              <a:rPr lang="en-GB" sz="1400" dirty="0">
                <a:solidFill>
                  <a:srgbClr val="0055A0"/>
                </a:solidFill>
              </a:rPr>
              <a:t>enough resources to check out and debug all </a:t>
            </a:r>
            <a:r>
              <a:rPr lang="en-GB" sz="1400" dirty="0" smtClean="0">
                <a:solidFill>
                  <a:srgbClr val="0055A0"/>
                </a:solidFill>
              </a:rPr>
              <a:t>sub-systems </a:t>
            </a:r>
            <a:r>
              <a:rPr lang="en-GB" sz="1400" dirty="0">
                <a:solidFill>
                  <a:srgbClr val="0055A0"/>
                </a:solidFill>
              </a:rPr>
              <a:t>before the </a:t>
            </a:r>
            <a:r>
              <a:rPr lang="en-GB" sz="1400" dirty="0" smtClean="0">
                <a:solidFill>
                  <a:srgbClr val="0055A0"/>
                </a:solidFill>
              </a:rPr>
              <a:t>start.</a:t>
            </a:r>
            <a:r>
              <a:rPr lang="en-GB" sz="1400" dirty="0">
                <a:solidFill>
                  <a:srgbClr val="0055A0"/>
                </a:solidFill>
              </a:rPr>
              <a:t> 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Input from SNS (</a:t>
            </a:r>
            <a:r>
              <a:rPr lang="en-GB" dirty="0" err="1" smtClean="0"/>
              <a:t>M.Plum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753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5547" y="1150094"/>
            <a:ext cx="8226854" cy="466742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No risk identified which is both ‘potentially catastrophic’ in consequence and ‘almost certain’ to occur</a:t>
            </a:r>
          </a:p>
          <a:p>
            <a:r>
              <a:rPr lang="en-GB" dirty="0" smtClean="0"/>
              <a:t>Availability of L4 (and new injection systems) is likely to affect first year(s) of operation</a:t>
            </a:r>
          </a:p>
          <a:p>
            <a:pPr lvl="1"/>
            <a:r>
              <a:rPr lang="en-GB" dirty="0" smtClean="0"/>
              <a:t>L4 reliability run very important to reduce this risk</a:t>
            </a:r>
          </a:p>
          <a:p>
            <a:r>
              <a:rPr lang="en-GB" dirty="0" smtClean="0"/>
              <a:t>Tracking of all particles with foil in final PSB injection region field map to do</a:t>
            </a:r>
          </a:p>
          <a:p>
            <a:r>
              <a:rPr lang="en-GB" dirty="0" smtClean="0"/>
              <a:t>Operation of Linac4 from CCC by BE/OP to consider</a:t>
            </a:r>
          </a:p>
          <a:p>
            <a:r>
              <a:rPr lang="en-GB" dirty="0" smtClean="0"/>
              <a:t>Could consider a more formal and wide-ranging exercise (but need to be careful not to over-analyse </a:t>
            </a:r>
            <a:r>
              <a:rPr lang="en-GB" dirty="0"/>
              <a:t>based on this sort of fluffy </a:t>
            </a:r>
            <a:r>
              <a:rPr lang="en-GB" dirty="0" smtClean="0"/>
              <a:t>methodology</a:t>
            </a:r>
            <a:r>
              <a:rPr lang="en-GB" dirty="0"/>
              <a:t>)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4657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Risk categories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Schedule delay</a:t>
            </a:r>
          </a:p>
          <a:p>
            <a:pPr>
              <a:buFontTx/>
              <a:buChar char="-"/>
            </a:pPr>
            <a:r>
              <a:rPr lang="en-US" dirty="0" smtClean="0"/>
              <a:t>Unable to reach required availability </a:t>
            </a:r>
          </a:p>
          <a:p>
            <a:pPr>
              <a:buFontTx/>
              <a:buChar char="-"/>
            </a:pPr>
            <a:r>
              <a:rPr lang="en-US" dirty="0" smtClean="0"/>
              <a:t>Unable to reach beam performance target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Risks / mitigation / spares</a:t>
            </a:r>
            <a:br>
              <a:rPr lang="en-US" dirty="0" smtClean="0"/>
            </a:br>
            <a:r>
              <a:rPr lang="en-US" dirty="0" err="1" smtClean="0"/>
              <a:t>B.Goddard</a:t>
            </a:r>
            <a:r>
              <a:rPr lang="en-US" dirty="0" smtClean="0"/>
              <a:t>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List possible </a:t>
            </a:r>
            <a:r>
              <a:rPr lang="en-GB" dirty="0" smtClean="0"/>
              <a:t>risks </a:t>
            </a:r>
            <a:r>
              <a:rPr lang="en-GB" dirty="0" smtClean="0"/>
              <a:t>for three categories: 1) shutdown schedule, 2) operational availability and 3) beam performance</a:t>
            </a:r>
          </a:p>
          <a:p>
            <a:r>
              <a:rPr lang="en-GB" dirty="0" smtClean="0"/>
              <a:t>Evaluate Probability and Impact of each to give </a:t>
            </a:r>
            <a:r>
              <a:rPr lang="en-GB" dirty="0" smtClean="0"/>
              <a:t>total “Risk scores”</a:t>
            </a:r>
            <a:endParaRPr lang="en-GB" dirty="0" smtClean="0"/>
          </a:p>
          <a:p>
            <a:r>
              <a:rPr lang="en-GB" dirty="0" smtClean="0"/>
              <a:t>Elaborate possible mitigations for “Top 5</a:t>
            </a:r>
            <a:r>
              <a:rPr lang="en-GB" dirty="0" smtClean="0"/>
              <a:t>”, </a:t>
            </a:r>
            <a:r>
              <a:rPr lang="en-GB" dirty="0" smtClean="0"/>
              <a:t>to reduce Probability or/and Impact, and evaluate modified Risk scores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50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55367"/>
            <a:ext cx="8226854" cy="4297288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Standard Risk </a:t>
            </a:r>
            <a:r>
              <a:rPr lang="en-GB" dirty="0" smtClean="0"/>
              <a:t>Matrix </a:t>
            </a:r>
            <a:r>
              <a:rPr lang="en-GB" dirty="0" smtClean="0"/>
              <a:t>approach (as applied e.g. to risk analysis for L4 spare RFQ)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“Probability” and “Impact” assessed in context of L4-PSB connection and subsequent operation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Risk assessment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Risks / mitigation / spares</a:t>
            </a:r>
            <a:br>
              <a:rPr lang="en-US" smtClean="0"/>
            </a:br>
            <a:r>
              <a:rPr lang="en-US" smtClean="0"/>
              <a:t>B.Goddard TE/ABT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483595"/>
            <a:ext cx="9144000" cy="171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61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15200" cy="895350"/>
          </a:xfrm>
        </p:spPr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classification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062466"/>
              </p:ext>
            </p:extLst>
          </p:nvPr>
        </p:nvGraphicFramePr>
        <p:xfrm>
          <a:off x="186845" y="1173480"/>
          <a:ext cx="3992195" cy="19022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63771"/>
                <a:gridCol w="1428424"/>
              </a:tblGrid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Probability: P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Level/score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Very unlikely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Unlikely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Possible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Likely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30604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Almost certain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92632"/>
              </p:ext>
            </p:extLst>
          </p:nvPr>
        </p:nvGraphicFramePr>
        <p:xfrm>
          <a:off x="186845" y="3538627"/>
          <a:ext cx="8762287" cy="21907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4480"/>
                <a:gridCol w="1436914"/>
                <a:gridCol w="1593631"/>
                <a:gridCol w="1593631"/>
                <a:gridCol w="1593631"/>
              </a:tblGrid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Impact: I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Level/score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Schedule delay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Downtime/y (above</a:t>
                      </a:r>
                      <a:r>
                        <a:rPr lang="en-GB" sz="20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120h)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Beam Parameters</a:t>
                      </a:r>
                      <a:endParaRPr lang="en-GB" sz="20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66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Insignificant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&lt;1 day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&lt;12h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&gt;99%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Minor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– 7 days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12 – 48h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95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– 99%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Moderate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en-GB" sz="2000" b="0" i="0" u="none" strike="noStrike" baseline="0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– 4 weeks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48 – 200h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80 – 95%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Major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1 – 3 months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200 – 1000h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60 – 80%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lvl="1" algn="l" fontAlgn="b"/>
                      <a:r>
                        <a:rPr lang="en-GB" sz="2000" b="0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Catastrophic</a:t>
                      </a:r>
                      <a:endParaRPr lang="en-GB" sz="20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&gt;3 months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&gt;1000h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0" i="0" u="none" strike="noStrike" dirty="0" smtClean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&lt;60%</a:t>
                      </a:r>
                      <a:endParaRPr lang="en-GB" sz="20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62535" y="1873507"/>
            <a:ext cx="48814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Risk “Score” = Probability x Impact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65880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smtClean="0"/>
              <a:t>scores: </a:t>
            </a:r>
            <a:r>
              <a:rPr lang="fr-CH" dirty="0" err="1" smtClean="0"/>
              <a:t>schedule</a:t>
            </a:r>
            <a:r>
              <a:rPr lang="fr-CH" dirty="0" smtClean="0"/>
              <a:t> I/II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721159"/>
              </p:ext>
            </p:extLst>
          </p:nvPr>
        </p:nvGraphicFramePr>
        <p:xfrm>
          <a:off x="304800" y="1945433"/>
          <a:ext cx="8587272" cy="31293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Infrastructure modifications not ready for connection (CE, </a:t>
                      </a:r>
                      <a:r>
                        <a:rPr lang="en-US" sz="1400" dirty="0" err="1" smtClean="0">
                          <a:effectLst/>
                          <a:latin typeface="+mn-lt"/>
                        </a:rPr>
                        <a:t>decabling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cabling, CV,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scope of work is clear and planned into the shutdown. Crucial preparatory work in coming EYETS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BI.STR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stripping foil units not ready, due to failed vacuum acceptance tests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as issues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cleaning and RGA still not understood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not commissioned to 160 MeV in time,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due to unforeseen problems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all systems now installed for 160 MeV, and commissioning in progress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8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Delay in provision of beam instrumentation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systems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but main concern is for HWC and beam commissioning of BI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Delay in provision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“in specification” BI.DIS PFN and controls, due to issues with PFN coil heating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certain, but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operation with present version possible and impact on schedule insignificant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9F5B7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3935" y="1295619"/>
            <a:ext cx="28216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Subsystem readiness</a:t>
            </a:r>
            <a:endParaRPr lang="en-GB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6" name="Rectangle 5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8222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smtClean="0"/>
              <a:t>scores: </a:t>
            </a:r>
            <a:r>
              <a:rPr lang="fr-CH" dirty="0" err="1" smtClean="0"/>
              <a:t>schedule</a:t>
            </a:r>
            <a:r>
              <a:rPr lang="fr-CH" dirty="0" smtClean="0"/>
              <a:t> II/II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56987"/>
              </p:ext>
            </p:extLst>
          </p:nvPr>
        </p:nvGraphicFramePr>
        <p:xfrm>
          <a:off x="304800" y="1693754"/>
          <a:ext cx="8587272" cy="38334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Insufficient resources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for key teams to complete work on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Unlikely, as careful planning of all (co)activities,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resource loading and smoothing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Unforeseen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problems (technical, integration or requiring coactivity)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certain, need some contingency in planning and in resources to be able to react, plus close coordination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Serious worksite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accident or incident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 to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arise from specific extra shutdown activities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Delay/compression in beam commissioning time available 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if maintain fixed start date for beam and some slippage in shutdown/HWC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2-3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Beam commissioning delayed because beam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instrumentation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commissioning needs </a:t>
                      </a:r>
                      <a:r>
                        <a:rPr lang="en-US" sz="1400" dirty="0" smtClean="0">
                          <a:effectLst/>
                          <a:latin typeface="+mn-lt"/>
                        </a:rPr>
                        <a:t>beam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Possible, needs correct planning of beam commissioning and dedicated time for BI at correct phases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 or installation issue with very tight injection straight equipment and supports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but risk is minimised by mock-up now being assembled in 867 and by EYETS inspections and scans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3935" y="1295619"/>
            <a:ext cx="2294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During shutdown</a:t>
            </a:r>
            <a:endParaRPr lang="en-GB" sz="20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6" name="Rectangle 5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49436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Risk</a:t>
            </a:r>
            <a:r>
              <a:rPr lang="fr-CH" dirty="0" smtClean="0"/>
              <a:t> </a:t>
            </a:r>
            <a:r>
              <a:rPr lang="fr-CH" dirty="0" smtClean="0"/>
              <a:t>scores: </a:t>
            </a:r>
            <a:r>
              <a:rPr lang="fr-CH" dirty="0" err="1" smtClean="0"/>
              <a:t>availability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40805"/>
              </p:ext>
            </p:extLst>
          </p:nvPr>
        </p:nvGraphicFramePr>
        <p:xfrm>
          <a:off x="325338" y="1046562"/>
          <a:ext cx="8587272" cy="44467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2"/>
                <a:gridCol w="3526086"/>
                <a:gridCol w="3758461"/>
                <a:gridCol w="248057"/>
                <a:gridCol w="372085"/>
                <a:gridCol w="277371"/>
              </a:tblGrid>
              <a:tr h="24046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Risk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Analysis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P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I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</a:tr>
              <a:tr h="560145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Poor overall operability: debugging time needed with subsystems working together (timing, controls,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kickers, </a:t>
                      </a:r>
                      <a:r>
                        <a:rPr lang="en-US" sz="1400" baseline="0" dirty="0" err="1" smtClean="0">
                          <a:effectLst/>
                          <a:latin typeface="+mn-lt"/>
                        </a:rPr>
                        <a:t>Linac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, interlocks, …)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Likely, as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cannot foresee all interdependencies until system working as whole. L4/PSB injection controls and SW still in first versions with expert interfaces. Reliability run, HST, HWC and beam commissioning all crucial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Linac4 teething issues requiring dedicated debugging time, e.g. BI, LL RF, …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Almost certain if no Reliability Run, as debugging will be done in operation. Impact should be moderate, but can expect 48-200h extra downtime in first year of operation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15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D6363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H- source teething issues requiring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 as performance already OK and stable for LHC beams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Chopper</a:t>
                      </a:r>
                      <a:r>
                        <a:rPr lang="en-US" sz="1400" baseline="0" dirty="0" smtClean="0">
                          <a:effectLst/>
                          <a:latin typeface="+mn-lt"/>
                        </a:rPr>
                        <a:t> teething issues requiring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as performance already demonstrated, but 24/7 operation in RR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Stripping foil system teething issues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(foil lifetime, …) requiring dedicated debugging time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Possible but HST and L4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stripping foil test stand experience crucial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to debug before operation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FF00"/>
                    </a:solidFill>
                  </a:tcPr>
                </a:tc>
              </a:tr>
              <a:tr h="42435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chemeClr val="accent6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BI.DIS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PFN overheating causes extra downtime for cooling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Likely</a:t>
                      </a:r>
                      <a:r>
                        <a:rPr lang="en-GB" sz="1400" baseline="0" noProof="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with present design but moderate impact and replaced by end of 2017</a:t>
                      </a:r>
                      <a:endParaRPr lang="en-GB" sz="1400" noProof="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GB" sz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192" marR="38192" marT="0" marB="0" anchor="ctr"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9455" y="5527344"/>
            <a:ext cx="9071133" cy="654121"/>
            <a:chOff x="19455" y="5527344"/>
            <a:chExt cx="9071133" cy="654121"/>
          </a:xfrm>
        </p:grpSpPr>
        <p:sp>
          <p:nvSpPr>
            <p:cNvPr id="23" name="Rectangle 22"/>
            <p:cNvSpPr/>
            <p:nvPr/>
          </p:nvSpPr>
          <p:spPr>
            <a:xfrm>
              <a:off x="70443" y="5578869"/>
              <a:ext cx="9000000" cy="251926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470443" y="5586525"/>
              <a:ext cx="3600000" cy="251926"/>
            </a:xfrm>
            <a:prstGeom prst="rect">
              <a:avLst/>
            </a:prstGeom>
            <a:solidFill>
              <a:srgbClr val="FF0000">
                <a:alpha val="61000"/>
              </a:srgbClr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670443" y="5578869"/>
              <a:ext cx="1800000" cy="251926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870443" y="5578869"/>
              <a:ext cx="1800000" cy="251926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0443" y="5578869"/>
              <a:ext cx="1800000" cy="251926"/>
            </a:xfrm>
            <a:prstGeom prst="rect">
              <a:avLst/>
            </a:prstGeom>
            <a:solidFill>
              <a:srgbClr val="A9F5B7"/>
            </a:solidFill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9455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563138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40551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73272" y="552734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9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626468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10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090391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14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470443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15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649442" y="55273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25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3931" y="5812133"/>
              <a:ext cx="30636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Score = Probability x Impact</a:t>
              </a:r>
              <a:endParaRPr lang="en-GB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2207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11454</TotalTime>
  <Words>2368</Words>
  <Application>Microsoft Office PowerPoint</Application>
  <PresentationFormat>On-screen Show (4:3)</PresentationFormat>
  <Paragraphs>489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Times New Roman</vt:lpstr>
      <vt:lpstr>CERNCorporate4-3</vt:lpstr>
      <vt:lpstr>PowerPoint Presentation</vt:lpstr>
      <vt:lpstr>Risk Assessment / Mitigation / Spares</vt:lpstr>
      <vt:lpstr>Potential Risk categories</vt:lpstr>
      <vt:lpstr>Methodology</vt:lpstr>
      <vt:lpstr>Risk assessment</vt:lpstr>
      <vt:lpstr>Risk classification</vt:lpstr>
      <vt:lpstr>Risk scores: schedule I/II</vt:lpstr>
      <vt:lpstr>Risk scores: schedule II/II</vt:lpstr>
      <vt:lpstr>Risk scores: availability</vt:lpstr>
      <vt:lpstr>Risk scores: performance</vt:lpstr>
      <vt:lpstr>Risk ratings: top 5</vt:lpstr>
      <vt:lpstr>Mitigations?</vt:lpstr>
      <vt:lpstr>Risk Analysis summary</vt:lpstr>
      <vt:lpstr>Risk Analysis summary</vt:lpstr>
      <vt:lpstr>Risk Analysis summary</vt:lpstr>
      <vt:lpstr>Discussion on Risk analysis</vt:lpstr>
      <vt:lpstr>Discussion on mitigations</vt:lpstr>
      <vt:lpstr>“Point of no Return”</vt:lpstr>
      <vt:lpstr>(Critical) spares</vt:lpstr>
      <vt:lpstr>Input from SNS (M.Plum)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Brennan Goddard</cp:lastModifiedBy>
  <cp:revision>147</cp:revision>
  <dcterms:created xsi:type="dcterms:W3CDTF">2016-06-15T06:29:04Z</dcterms:created>
  <dcterms:modified xsi:type="dcterms:W3CDTF">2016-08-25T06:41:55Z</dcterms:modified>
</cp:coreProperties>
</file>