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6C87-5896-4B90-AC49-AA38B867E8FF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6BE4-4D71-44B4-A1C3-58AB179E9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628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6C87-5896-4B90-AC49-AA38B867E8FF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6BE4-4D71-44B4-A1C3-58AB179E9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423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6C87-5896-4B90-AC49-AA38B867E8FF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6BE4-4D71-44B4-A1C3-58AB179E9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040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6C87-5896-4B90-AC49-AA38B867E8FF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6BE4-4D71-44B4-A1C3-58AB179E9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13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6C87-5896-4B90-AC49-AA38B867E8FF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6BE4-4D71-44B4-A1C3-58AB179E9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7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6C87-5896-4B90-AC49-AA38B867E8FF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6BE4-4D71-44B4-A1C3-58AB179E9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481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6C87-5896-4B90-AC49-AA38B867E8FF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6BE4-4D71-44B4-A1C3-58AB179E9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49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6C87-5896-4B90-AC49-AA38B867E8FF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6BE4-4D71-44B4-A1C3-58AB179E9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76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6C87-5896-4B90-AC49-AA38B867E8FF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6BE4-4D71-44B4-A1C3-58AB179E9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69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6C87-5896-4B90-AC49-AA38B867E8FF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6BE4-4D71-44B4-A1C3-58AB179E9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190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16C87-5896-4B90-AC49-AA38B867E8FF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16BE4-4D71-44B4-A1C3-58AB179E9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585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16C87-5896-4B90-AC49-AA38B867E8FF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16BE4-4D71-44B4-A1C3-58AB179E9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40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imgres?imgurl=http%3A%2F%2Ftheinsuranceblogger.co.uk%2Fwp-content%2Fuploads%2F2011%2F03%2Fblack-box.jpg&amp;imgrefurl=http%3A%2F%2Ftheinsuranceblogger.co.uk%2Fspy-in-the-car%2F&amp;docid=EmjQVwccQnyGXM&amp;tbnid=DozOctb5V1BAVM%3A&amp;vet=1&amp;w=6439&amp;h=6486&amp;bih=568&amp;biw=1235&amp;ved=0ahUKEwjvs9Td0JfQAhWISiYKHRknBesQxiAIAg&amp;iact=c&amp;ictx=1" TargetMode="External"/><Relationship Id="rId13" Type="http://schemas.openxmlformats.org/officeDocument/2006/relationships/image" Target="../media/image6.jpeg"/><Relationship Id="rId18" Type="http://schemas.openxmlformats.org/officeDocument/2006/relationships/hyperlink" Target="http://www.cancercenter.com/southwestern/medical-departments/radiation-oncology/" TargetMode="External"/><Relationship Id="rId26" Type="http://schemas.openxmlformats.org/officeDocument/2006/relationships/hyperlink" Target="https://www.google.com/imgres?imgurl=http%3A%2F%2Fwww.symmetrymagazine.org%2Fsites%2Fdefault%2Ffiles%2Fbreaking%2Fwp-content%2Fuploads%2F2011%2F12%2Fsala-trattamento-CNAO-300x200.jpg&amp;imgrefurl=http%3A%2F%2Fwww.symmetrymagazine.org%2Fbreaking%2F2011%2F12%2F14%2Fkicking-cancer-with-carbon-ions&amp;docid=Hiii42H_5ts67M&amp;tbnid=oGMKO4WBZpxIRM%3A&amp;vet=1&amp;w=300&amp;h=200&amp;bih=568&amp;biw=1235&amp;ved=0ahUKEwih-6y51ZfQAhUIKiYKHQSjA58QxiAIAg&amp;iact=c&amp;ictx=1" TargetMode="External"/><Relationship Id="rId39" Type="http://schemas.openxmlformats.org/officeDocument/2006/relationships/hyperlink" Target="https://www.google.com/imgres?imgurl=http%3A%2F%2Fwww.elysiantrust.org%2Fwp%2Fwp-content%2Fuploads%2F2015%2F01%2Fvision.gif&amp;imgrefurl=http%3A%2F%2Fwww.elysiantrust.org%2Fwp%2Fabout-us%2Fvision%2F&amp;docid=V9KMUk_P21NOHM&amp;tbnid=R8qFs3g7b2LUIM%3A&amp;vet=1&amp;w=2121&amp;h=1414&amp;bih=589&amp;biw=1235&amp;ved=0ahUKEwiLzcn52pfQAhVG5yYKHdl2C20QxiAIAg&amp;iact=c&amp;ictx=1" TargetMode="External"/><Relationship Id="rId3" Type="http://schemas.openxmlformats.org/officeDocument/2006/relationships/image" Target="../media/image1.jpeg"/><Relationship Id="rId21" Type="http://schemas.openxmlformats.org/officeDocument/2006/relationships/image" Target="../media/image10.jpeg"/><Relationship Id="rId34" Type="http://schemas.openxmlformats.org/officeDocument/2006/relationships/hyperlink" Target="https://www.google.com/imgres?imgurl=http%3A%2F%2Fvteki.com%2Fwp-content%2Fuploads%2F2016%2F08%2FTechnological-Developmen.jpg&amp;imgrefurl=http%3A%2F%2Fvteki.com%2Ftechnological-development-tech-mining-market-supremacy%2F&amp;docid=5d7cIW5VYHA22M&amp;tbnid=BjHFN0YZWo7ekM%3A&amp;vet=1&amp;w=430&amp;h=315&amp;bih=589&amp;biw=1235&amp;ved=0ahUKEwjaz-rd2JfQAhUE6CYKHQRtDFIQxiAIAg&amp;iact=c&amp;ictx=1" TargetMode="External"/><Relationship Id="rId42" Type="http://schemas.openxmlformats.org/officeDocument/2006/relationships/image" Target="../media/image21.jpeg"/><Relationship Id="rId7" Type="http://schemas.openxmlformats.org/officeDocument/2006/relationships/image" Target="../media/image3.jpeg"/><Relationship Id="rId12" Type="http://schemas.openxmlformats.org/officeDocument/2006/relationships/hyperlink" Target="https://www.google.com/imgres?imgurl=http%3A%2F%2Fcdn1.medicalnewstoday.com%2Fcontent%2Fimages%2Farticles%2F153%2F153201%2Fct-scanner.jpg&amp;imgrefurl=http%3A%2F%2Fwww.medicalnewstoday.com%2Farticles%2F153201.php&amp;docid=FvAC40HoVFkAoM&amp;tbnid=18KNFbPhRLysiM%3A&amp;vet=1&amp;w=700&amp;h=464&amp;bih=568&amp;biw=1235&amp;ved=0ahUKEwje3di60ZfQAhVH6CYKHWJoCrkQxiAIAg&amp;iact=c&amp;ictx=1" TargetMode="External"/><Relationship Id="rId17" Type="http://schemas.openxmlformats.org/officeDocument/2006/relationships/image" Target="../media/image8.jpeg"/><Relationship Id="rId25" Type="http://schemas.openxmlformats.org/officeDocument/2006/relationships/image" Target="../media/image12.jpeg"/><Relationship Id="rId33" Type="http://schemas.openxmlformats.org/officeDocument/2006/relationships/image" Target="../media/image16.jpeg"/><Relationship Id="rId38" Type="http://schemas.openxmlformats.org/officeDocument/2006/relationships/image" Target="../media/image19.png"/><Relationship Id="rId2" Type="http://schemas.openxmlformats.org/officeDocument/2006/relationships/hyperlink" Target="https://www.google.com/imgres?imgurl=http%3A%2F%2Fwww.shinva.com%2FimageRepository%2Fa3fe9c63-a6fb-45e2-b198-e654d52a6a14.jpg&amp;imgrefurl=http%3A%2F%2Fwww.shinva.com%2Frod_product%2F%26pmcId%3D46.html&amp;docid=dMs8RtcoWNDGdM&amp;tbnid=S6JS3P2FsKxVVM%3A&amp;vet=1&amp;w=1023&amp;h=918&amp;bih=568&amp;biw=1235&amp;ved=0ahUKEwjZktn2zZfQAhXEQSYKHaujBTQQxiAIAg&amp;iact=c&amp;ictx=1" TargetMode="External"/><Relationship Id="rId16" Type="http://schemas.openxmlformats.org/officeDocument/2006/relationships/hyperlink" Target="https://www.google.com/imgres?imgurl=https%3A%2F%2Fthumb7.shutterstock.com%2Fdisplay_pic_with_logo%2F259429%2F358601675%2Fstock-vector-yes-no-and-maybe-meters-vector-358601675.jpg&amp;imgrefurl=http%3A%2F%2Fwww.shutterstock.com%2Fs%2Fmarking%2Bgauge%2Fsearch-vectors.html&amp;docid=76FuKB2wckfvfM&amp;tbnid=nJcsVWEmjFNctM%3A&amp;vet=1&amp;w=450&amp;h=470&amp;bih=568&amp;biw=1235&amp;ved=0ahUKEwixyd6F05fQAhVMKCYKHWajAboQxiAIAg&amp;iact=c&amp;ictx=1" TargetMode="External"/><Relationship Id="rId20" Type="http://schemas.openxmlformats.org/officeDocument/2006/relationships/hyperlink" Target="https://www.google.com/imgres?imgurl=http%3A%2F%2Fblog.hackerrank.com%2Fwp-content%2Fuploads%2F2015%2F06%2Fcomputer_science1.jpg&amp;imgrefurl=http%3A%2F%2Fblog.hackerrank.com%2Fwhy-many-computer-science-programs-are-stagnating%2F&amp;docid=X3_9Ok__1ic6nM&amp;tbnid=hkWgqhjvWjJlMM%3A&amp;vet=1&amp;w=4288&amp;h=2848&amp;bih=568&amp;biw=1235&amp;ved=0ahUKEwjPgubS05fQAhUELSYKHfC9DRUQxiAIAg&amp;iact=c&amp;ictx=1" TargetMode="External"/><Relationship Id="rId29" Type="http://schemas.openxmlformats.org/officeDocument/2006/relationships/image" Target="../media/image14.jpeg"/><Relationship Id="rId41" Type="http://schemas.openxmlformats.org/officeDocument/2006/relationships/hyperlink" Target="https://www.google.com/imgres?imgurl=https%3A%2F%2Fmedia-cdn.tripadvisor.com%2Fmedia%2Fphoto-s%2F05%2F24%2Fa0%2F1c%2Fbodnath-stupa.jpg&amp;imgrefurl=https%3A%2F%2Fwww.tripadvisor.com%2FLocationPhotoDirectLink-g293890-d1963559-i86286364-Boudhanath_Stupa-Kathmandu_Kathmandu_Valley_Bagmati_Zone_Central_Region.html&amp;docid=n6sHmCUU8ANMJM&amp;tbnid=fzRWGEOk64CACM%3A&amp;vet=1&amp;w=550&amp;h=366&amp;bih=589&amp;biw=1235&amp;ved=0ahUKEwiqldat25fQAhXM5yYKHbqnBHoQxiAIAg&amp;iact=c&amp;ictx=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google.com/imgres?imgurl=http%3A%2F%2Faz616578.vo.msecnd.net%2Ffiles%2F2016%2F07%2F04%2F636032001618685211508203438_Mentors-Image_2.jpg&amp;imgrefurl=https%3A%2F%2Fwww.theodysseyonline.com%2Fmentors-are-like-the-key-your-success&amp;docid=Ha62tGYdrRlhHM&amp;tbnid=w5EMgMysiPSKSM%3A&amp;vet=1&amp;w=1024&amp;h=683&amp;bih=568&amp;biw=1235&amp;ved=0ahUKEwjAoqf-zpfQAhWEQiYKHUwGDXgQxiAIAg&amp;iact=c&amp;ictx=1" TargetMode="External"/><Relationship Id="rId11" Type="http://schemas.openxmlformats.org/officeDocument/2006/relationships/image" Target="../media/image5.jpeg"/><Relationship Id="rId24" Type="http://schemas.openxmlformats.org/officeDocument/2006/relationships/hyperlink" Target="https://www.google.com/imgres?imgurl=http%3A%2F%2Fgenpromarkers.com%2FBiomarkers%2FimgE.gif&amp;imgrefurl=http%3A%2F%2Fgenpromarkers.com%2FBiomarkers%2FBiomarkers.html&amp;docid=NE8O8GANjYHWMM&amp;tbnid=I9stqrHcfBXCuM%3A&amp;vet=1&amp;w=2671&amp;h=1695&amp;bih=568&amp;biw=1235&amp;ved=0ahUKEwiin_mG1ZfQAhUBYSYKHStaA90QxiAIAg&amp;iact=c&amp;ictx=1" TargetMode="External"/><Relationship Id="rId32" Type="http://schemas.openxmlformats.org/officeDocument/2006/relationships/hyperlink" Target="https://www.google.com/imgres?imgurl=http%3A%2F%2Fwww.whkp.com%2Fimages%2FChemical-Industrial.jpg&amp;imgrefurl=http%3A%2F%2Fwww.whkp.com%2Fnews%2F2175-new-jobs.html&amp;docid=QMmRqBBvz60PoM&amp;tbnid=z8R2SAylRtny8M%3A&amp;vet=1&amp;w=1080&amp;h=1080&amp;bih=589&amp;biw=1235&amp;ved=0ahUKEwiw-cby1pfQAhWBUCYKHeBnBKcQxiAIAg&amp;iact=c&amp;ictx=1" TargetMode="External"/><Relationship Id="rId37" Type="http://schemas.openxmlformats.org/officeDocument/2006/relationships/image" Target="../media/image18.jpeg"/><Relationship Id="rId40" Type="http://schemas.openxmlformats.org/officeDocument/2006/relationships/image" Target="../media/image20.jpeg"/><Relationship Id="rId5" Type="http://schemas.openxmlformats.org/officeDocument/2006/relationships/image" Target="../media/image2.jpeg"/><Relationship Id="rId15" Type="http://schemas.openxmlformats.org/officeDocument/2006/relationships/image" Target="../media/image7.jpeg"/><Relationship Id="rId23" Type="http://schemas.openxmlformats.org/officeDocument/2006/relationships/image" Target="../media/image11.jpeg"/><Relationship Id="rId28" Type="http://schemas.openxmlformats.org/officeDocument/2006/relationships/hyperlink" Target="https://www.google.com/imgres?imgurl=http%3A%2F%2Fwww.fightcancerwithimmunotherapy.com%2Fportals%2F1%2FImages%2F00_HP%2FbdyDurableTCells.jpg&amp;imgrefurl=http%3A%2F%2Fwww.fightcancerwithimmunotherapy.com%2F&amp;docid=1_gwx19orbgU7M&amp;tbnid=A5z1JDEXF7fRGM%3A&amp;vet=1&amp;w=482&amp;h=207&amp;bih=589&amp;biw=1235&amp;ved=0ahUKEwjVuNv11ZfQAhXIOCYKHZMrDQAQxiAIAg&amp;iact=c&amp;ictx=1" TargetMode="External"/><Relationship Id="rId36" Type="http://schemas.openxmlformats.org/officeDocument/2006/relationships/hyperlink" Target="https://www.google.com/imgres?imgurl=http%3A%2F%2Fwww.lngworldnews.com%2Fwp-content%2Fuploads%2F2012%2F02%2FOG-Majors-Join-Forces-to-Drive-Technology-Development-in-Australia.jpg&amp;imgrefurl=http%3A%2F%2Fwww.lngworldnews.com%2Fog-majors-join-forces-to-drive-technology-development-in-australia%2F&amp;docid=4TqwmjG7MyFSOM&amp;tbnid=V5n5wNbIKwpSmM%3A&amp;vet=1&amp;w=561&amp;h=361&amp;bih=589&amp;biw=1235&amp;ved=0ahUKEwjer6-t2ZfQAhWFLSYKHVABCF0QxiAIAg&amp;iact=c&amp;ictx=1" TargetMode="External"/><Relationship Id="rId10" Type="http://schemas.openxmlformats.org/officeDocument/2006/relationships/hyperlink" Target="https://www.google.com/imgres?imgurl=http%3A%2F%2Fwww.clipartkid.com%2Fimages%2F52%2Fvectors-illustration-of-can-of-worms-saying-cartoon-cartoon-humor-Qy0m53-clipart.jpg&amp;imgrefurl=http%3A%2F%2Fwww.clipartkid.com%2Fcan-of-worms-cliparts%2F&amp;docid=gMiCDFlQ0FWKwM&amp;tbnid=1qN9OERGMSTf-M%3A&amp;vet=1&amp;w=287&amp;h=470&amp;bih=568&amp;biw=1235&amp;ved=0ahUKEwih69CW0ZfQAhWD5yYKHZKUBXgQxiAIAg&amp;iact=c&amp;ictx=1" TargetMode="External"/><Relationship Id="rId19" Type="http://schemas.openxmlformats.org/officeDocument/2006/relationships/image" Target="../media/image9.jpeg"/><Relationship Id="rId31" Type="http://schemas.openxmlformats.org/officeDocument/2006/relationships/image" Target="../media/image15.jpeg"/><Relationship Id="rId4" Type="http://schemas.openxmlformats.org/officeDocument/2006/relationships/hyperlink" Target="https://medicalphysics.duke.edu/medical_physics" TargetMode="External"/><Relationship Id="rId9" Type="http://schemas.openxmlformats.org/officeDocument/2006/relationships/image" Target="../media/image4.png"/><Relationship Id="rId14" Type="http://schemas.openxmlformats.org/officeDocument/2006/relationships/hyperlink" Target="https://www.google.com/imgres?imgurl=http%3A%2F%2Fwww.kumc.edu%2FImages%2Fcvri%2Fcardio-path-lab.jpg&amp;imgrefurl=http%3A%2F%2Fwww.kumc.edu%2Fschool-of-medicine%2Fcvri%2Fbasic-cadiovascular-laboratories%2Fhistology-and-pathology.html&amp;docid=PYxWMJO74HcZcM&amp;tbnid=FlF7G1ktnwmqbM%3A&amp;vet=1&amp;w=520&amp;h=300&amp;bih=568&amp;biw=1235&amp;ved=0ahUKEwichrDp0ZfQAhUFziYKHXCGDQ8QxiAIAg&amp;iact=c&amp;ictx=1" TargetMode="External"/><Relationship Id="rId22" Type="http://schemas.openxmlformats.org/officeDocument/2006/relationships/hyperlink" Target="http://jonlieffmd.com/blog/the-many-ways-neurons-repair-their-own-dna" TargetMode="External"/><Relationship Id="rId27" Type="http://schemas.openxmlformats.org/officeDocument/2006/relationships/image" Target="../media/image13.jpeg"/><Relationship Id="rId30" Type="http://schemas.openxmlformats.org/officeDocument/2006/relationships/hyperlink" Target="https://www.google.com/imgres?imgurl=https%3A%2F%2Fwww.nibib.nih.gov%2Fsites%2Fdefault%2Ffiles%2FBMI%2520banner%25203.jpg&amp;imgrefurl=https%3A%2F%2Fwww.nibib.nih.gov%2Flabs-at-nibib%2Fbiological-molecular-imaging-section&amp;docid=13P1dbq0IJ65LM&amp;tbnid=vSOLoaldTuLQPM%3A&amp;vet=1&amp;w=799&amp;h=675&amp;bih=589&amp;biw=1235&amp;ved=0ahUKEwj67OC_1pfQAhXELyYKHcKoBTkQxiAIAg&amp;iact=c&amp;ictx=1" TargetMode="External"/><Relationship Id="rId35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Arrow Connector 43"/>
          <p:cNvCxnSpPr/>
          <p:nvPr/>
        </p:nvCxnSpPr>
        <p:spPr>
          <a:xfrm>
            <a:off x="4065360" y="6219566"/>
            <a:ext cx="5138876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77677" y="88360"/>
            <a:ext cx="4928994" cy="838626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+mn-lt"/>
              </a:rPr>
              <a:t>What’s next</a:t>
            </a:r>
            <a:br>
              <a:rPr lang="en-US" sz="2800" b="1" dirty="0">
                <a:latin typeface="+mn-lt"/>
              </a:rPr>
            </a:br>
            <a:r>
              <a:rPr lang="en-US" sz="2800" b="1" dirty="0">
                <a:latin typeface="+mn-lt"/>
              </a:rPr>
              <a:t>Vision driven, implementation</a:t>
            </a:r>
          </a:p>
        </p:txBody>
      </p:sp>
      <p:sp>
        <p:nvSpPr>
          <p:cNvPr id="4" name="Moon 3"/>
          <p:cNvSpPr/>
          <p:nvPr/>
        </p:nvSpPr>
        <p:spPr>
          <a:xfrm rot="5400000">
            <a:off x="5638801" y="-3650974"/>
            <a:ext cx="1046921" cy="10707759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42587" y="1333573"/>
            <a:ext cx="7096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Overarching direction of radiation sciences &amp; technology</a:t>
            </a:r>
          </a:p>
        </p:txBody>
      </p:sp>
      <p:pic>
        <p:nvPicPr>
          <p:cNvPr id="1030" name="Picture 6" descr="Related im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360" y="5829466"/>
            <a:ext cx="940858" cy="845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medical physicist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65" y="5962373"/>
            <a:ext cx="1112700" cy="579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lated image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929" y="5894848"/>
            <a:ext cx="1172430" cy="78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Moon 10"/>
          <p:cNvSpPr/>
          <p:nvPr/>
        </p:nvSpPr>
        <p:spPr>
          <a:xfrm rot="5400000">
            <a:off x="5764697" y="-1577005"/>
            <a:ext cx="1046921" cy="10707759"/>
          </a:xfrm>
          <a:prstGeom prst="moon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26297" y="3407535"/>
            <a:ext cx="6347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Buried complexity- systems; software; novel technology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7062" y="5346840"/>
            <a:ext cx="2590804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Phase 1-</a:t>
            </a:r>
          </a:p>
          <a:p>
            <a:r>
              <a:rPr lang="en-US" sz="2000" b="1" dirty="0"/>
              <a:t>Equipment purchase</a:t>
            </a:r>
          </a:p>
          <a:p>
            <a:r>
              <a:rPr lang="en-US" sz="2000" b="1" dirty="0"/>
              <a:t>Mentoring, build capacity </a:t>
            </a:r>
            <a:r>
              <a:rPr lang="en-US" sz="2000" b="1"/>
              <a:t>&amp; capability</a:t>
            </a:r>
            <a:endParaRPr lang="en-US" sz="2000" b="1" dirty="0"/>
          </a:p>
        </p:txBody>
      </p:sp>
      <p:pic>
        <p:nvPicPr>
          <p:cNvPr id="15" name="Picture 6" descr="Related im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2608" y="5928858"/>
            <a:ext cx="940858" cy="845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Image result for medical physicist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069" y="6061765"/>
            <a:ext cx="1112700" cy="579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Related image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434" y="5160189"/>
            <a:ext cx="1172430" cy="78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Related image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170" y="5671665"/>
            <a:ext cx="1172430" cy="78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1415" tIns="0" rIns="71415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US" altLang="en-US" sz="13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6" name="Picture 12" descr="Related image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730" y="4373958"/>
            <a:ext cx="1395852" cy="1402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Related image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390" y="4766191"/>
            <a:ext cx="409355" cy="67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Related image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973" y="5072838"/>
            <a:ext cx="1062189" cy="704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Related image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949" y="5115958"/>
            <a:ext cx="1144848" cy="657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V="1">
            <a:off x="5313406" y="5261124"/>
            <a:ext cx="473159" cy="975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683990" y="5413525"/>
            <a:ext cx="1254975" cy="6482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831771" y="5609348"/>
            <a:ext cx="264232" cy="331041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5984171" y="5587364"/>
            <a:ext cx="1046258" cy="505425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042" idx="1"/>
          </p:cNvCxnSpPr>
          <p:nvPr/>
        </p:nvCxnSpPr>
        <p:spPr>
          <a:xfrm flipH="1" flipV="1">
            <a:off x="6764518" y="5327384"/>
            <a:ext cx="318431" cy="117331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4" name="Picture 20" descr="Related image">
            <a:hlinkClick r:id="rId16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874" y="3990168"/>
            <a:ext cx="868062" cy="90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Image result for radiation oncologist">
            <a:hlinkClick r:id="rId18"/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508" y="3993767"/>
            <a:ext cx="2520366" cy="104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Related image">
            <a:hlinkClick r:id="rId20"/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249" y="4166479"/>
            <a:ext cx="1298737" cy="86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Straight Arrow Connector 33"/>
          <p:cNvCxnSpPr>
            <a:endCxn id="1050" idx="1"/>
          </p:cNvCxnSpPr>
          <p:nvPr/>
        </p:nvCxnSpPr>
        <p:spPr>
          <a:xfrm flipV="1">
            <a:off x="6796377" y="4597039"/>
            <a:ext cx="615872" cy="296703"/>
          </a:xfrm>
          <a:prstGeom prst="straightConnector1">
            <a:avLst/>
          </a:prstGeom>
          <a:ln w="571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27062" y="3272876"/>
            <a:ext cx="1974574" cy="16927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Phase 2-</a:t>
            </a:r>
          </a:p>
          <a:p>
            <a:r>
              <a:rPr lang="en-US" sz="2000" b="1" dirty="0"/>
              <a:t>Implementing improved Rx:</a:t>
            </a:r>
          </a:p>
          <a:p>
            <a:r>
              <a:rPr lang="en-US" sz="2000" b="1" dirty="0"/>
              <a:t>Solid science &amp; technology</a:t>
            </a:r>
          </a:p>
        </p:txBody>
      </p:sp>
      <p:pic>
        <p:nvPicPr>
          <p:cNvPr id="1054" name="Picture 30" descr="Image result for dna repair pathways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647" y="1799553"/>
            <a:ext cx="1668709" cy="1249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Related image">
            <a:hlinkClick r:id="rId24"/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163" y="1787643"/>
            <a:ext cx="1973227" cy="1252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Related image">
            <a:hlinkClick r:id="rId26"/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862" y="1850970"/>
            <a:ext cx="1749675" cy="116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Related image">
            <a:hlinkClick r:id="rId28"/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850" y="2106430"/>
            <a:ext cx="2334851" cy="100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167430" y="960370"/>
            <a:ext cx="2034206" cy="16927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Phase 3-</a:t>
            </a:r>
          </a:p>
          <a:p>
            <a:r>
              <a:rPr lang="en-US" sz="2000" b="1" dirty="0"/>
              <a:t>Biology-driven rad oncology; hadrons.</a:t>
            </a:r>
          </a:p>
          <a:p>
            <a:r>
              <a:rPr lang="en-US" sz="2000" b="1" dirty="0"/>
              <a:t>Policy, outreach </a:t>
            </a:r>
          </a:p>
        </p:txBody>
      </p:sp>
      <p:pic>
        <p:nvPicPr>
          <p:cNvPr id="1068" name="Picture 44" descr="Related image">
            <a:hlinkClick r:id="rId30"/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5373" y="3807644"/>
            <a:ext cx="1440025" cy="121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Related image">
            <a:hlinkClick r:id="rId32"/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3625" y="5163439"/>
            <a:ext cx="1485611" cy="1485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9382784" y="4154282"/>
            <a:ext cx="726217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bg1"/>
                </a:solidFill>
              </a:rPr>
              <a:t>Molec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image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0978744" y="5393234"/>
            <a:ext cx="107479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industry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259642" y="4597039"/>
            <a:ext cx="1645534" cy="3385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Computer geeks</a:t>
            </a:r>
          </a:p>
        </p:txBody>
      </p:sp>
      <p:pic>
        <p:nvPicPr>
          <p:cNvPr id="1074" name="Picture 50" descr="Related image">
            <a:hlinkClick r:id="rId34"/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4697" y="3537175"/>
            <a:ext cx="1532259" cy="112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TextBox 65"/>
          <p:cNvSpPr txBox="1"/>
          <p:nvPr/>
        </p:nvSpPr>
        <p:spPr>
          <a:xfrm>
            <a:off x="10596838" y="4531969"/>
            <a:ext cx="1549464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Technology development</a:t>
            </a:r>
          </a:p>
        </p:txBody>
      </p:sp>
      <p:pic>
        <p:nvPicPr>
          <p:cNvPr id="1078" name="Picture 54" descr="Related image">
            <a:hlinkClick r:id="rId36"/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9762" y="1012276"/>
            <a:ext cx="1699799" cy="109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TextBox 69"/>
          <p:cNvSpPr txBox="1"/>
          <p:nvPr/>
        </p:nvSpPr>
        <p:spPr>
          <a:xfrm>
            <a:off x="10486545" y="2072499"/>
            <a:ext cx="1645534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Global connectivity</a:t>
            </a:r>
          </a:p>
        </p:txBody>
      </p:sp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9" y="41181"/>
            <a:ext cx="1580586" cy="81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80" name="Picture 56" descr="Related image">
            <a:hlinkClick r:id="rId39"/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413" y="180560"/>
            <a:ext cx="1319604" cy="878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4" name="Picture 60" descr="Related image">
            <a:hlinkClick r:id="rId41"/>
          </p:cNvPr>
          <p:cNvPicPr>
            <a:picLocks noChangeAspect="1"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0649" y="191717"/>
            <a:ext cx="1414011" cy="940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872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59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What’s next Vision driven, implementation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next</dc:title>
  <dc:creator>Coleman, Norman (NIH/NCI) [E]</dc:creator>
  <cp:lastModifiedBy>Coleman, Norman (NIH/NCI) [E]</cp:lastModifiedBy>
  <cp:revision>25</cp:revision>
  <dcterms:created xsi:type="dcterms:W3CDTF">2016-11-07T21:25:29Z</dcterms:created>
  <dcterms:modified xsi:type="dcterms:W3CDTF">2016-11-07T22:50:30Z</dcterms:modified>
</cp:coreProperties>
</file>