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3" r:id="rId2"/>
    <p:sldMasterId id="2147483685" r:id="rId3"/>
    <p:sldMasterId id="2147483698" r:id="rId4"/>
  </p:sldMasterIdLst>
  <p:notesMasterIdLst>
    <p:notesMasterId r:id="rId25"/>
  </p:notesMasterIdLst>
  <p:sldIdLst>
    <p:sldId id="477" r:id="rId5"/>
    <p:sldId id="482" r:id="rId6"/>
    <p:sldId id="483" r:id="rId7"/>
    <p:sldId id="417" r:id="rId8"/>
    <p:sldId id="487" r:id="rId9"/>
    <p:sldId id="431" r:id="rId10"/>
    <p:sldId id="434" r:id="rId11"/>
    <p:sldId id="447" r:id="rId12"/>
    <p:sldId id="466" r:id="rId13"/>
    <p:sldId id="467" r:id="rId14"/>
    <p:sldId id="470" r:id="rId15"/>
    <p:sldId id="469" r:id="rId16"/>
    <p:sldId id="473" r:id="rId17"/>
    <p:sldId id="484" r:id="rId18"/>
    <p:sldId id="488" r:id="rId19"/>
    <p:sldId id="486" r:id="rId20"/>
    <p:sldId id="485" r:id="rId21"/>
    <p:sldId id="479" r:id="rId22"/>
    <p:sldId id="480" r:id="rId23"/>
    <p:sldId id="48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53871B9-A998-9946-8FF5-DD0E9F37CAAB}">
          <p14:sldIdLst>
            <p14:sldId id="477"/>
            <p14:sldId id="482"/>
            <p14:sldId id="483"/>
            <p14:sldId id="417"/>
            <p14:sldId id="487"/>
            <p14:sldId id="431"/>
            <p14:sldId id="434"/>
            <p14:sldId id="447"/>
            <p14:sldId id="466"/>
            <p14:sldId id="467"/>
            <p14:sldId id="470"/>
            <p14:sldId id="469"/>
            <p14:sldId id="473"/>
            <p14:sldId id="484"/>
            <p14:sldId id="488"/>
            <p14:sldId id="486"/>
            <p14:sldId id="485"/>
            <p14:sldId id="479"/>
            <p14:sldId id="480"/>
            <p14:sldId id="481"/>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80"/>
    <a:srgbClr val="781033"/>
    <a:srgbClr val="800000"/>
    <a:srgbClr val="26C0D1"/>
    <a:srgbClr val="000090"/>
    <a:srgbClr val="8000FF"/>
    <a:srgbClr val="FF46D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38"/>
    <p:restoredTop sz="90551" autoAdjust="0"/>
  </p:normalViewPr>
  <p:slideViewPr>
    <p:cSldViewPr snapToGrid="0" snapToObjects="1">
      <p:cViewPr>
        <p:scale>
          <a:sx n="120" d="100"/>
          <a:sy n="120" d="100"/>
        </p:scale>
        <p:origin x="-608" y="200"/>
      </p:cViewPr>
      <p:guideLst>
        <p:guide orient="horz" pos="2160"/>
        <p:guide pos="2880"/>
      </p:guideLst>
    </p:cSldViewPr>
  </p:slideViewPr>
  <p:notesTextViewPr>
    <p:cViewPr>
      <p:scale>
        <a:sx n="100" d="100"/>
        <a:sy n="100" d="100"/>
      </p:scale>
      <p:origin x="0" y="0"/>
    </p:cViewPr>
  </p:notesTextViewPr>
  <p:sorterViewPr>
    <p:cViewPr>
      <p:scale>
        <a:sx n="130" d="100"/>
        <a:sy n="13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84EEE4-3504-AD44-863E-E8393D5CB117}" type="datetimeFigureOut">
              <a:rPr lang="en-US" smtClean="0"/>
              <a:t>11/8/16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E9702B-BA65-E247-AAC9-F0584C36EE84}" type="slidenum">
              <a:rPr lang="en-US" smtClean="0"/>
              <a:t>‹#›</a:t>
            </a:fld>
            <a:endParaRPr lang="en-US"/>
          </a:p>
        </p:txBody>
      </p:sp>
    </p:spTree>
    <p:extLst>
      <p:ext uri="{BB962C8B-B14F-4D97-AF65-F5344CB8AC3E}">
        <p14:creationId xmlns:p14="http://schemas.microsoft.com/office/powerpoint/2010/main" val="22336841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p:sp>
      <p:sp>
        <p:nvSpPr>
          <p:cNvPr id="44035" name="Notes Placeholder 2"/>
          <p:cNvSpPr>
            <a:spLocks noGrp="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extLst>
      <p:ext uri="{BB962C8B-B14F-4D97-AF65-F5344CB8AC3E}">
        <p14:creationId xmlns:p14="http://schemas.microsoft.com/office/powerpoint/2010/main" val="109173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p:sp>
      <p:sp>
        <p:nvSpPr>
          <p:cNvPr id="46083" name="Notes Placeholder 2"/>
          <p:cNvSpPr>
            <a:spLocks noGrp="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  Additional articles followed, highlighting the potential dangers of radiation and lack of regulation in both therapeutic and diagnostic radiology.</a:t>
            </a:r>
          </a:p>
        </p:txBody>
      </p:sp>
    </p:spTree>
    <p:extLst>
      <p:ext uri="{BB962C8B-B14F-4D97-AF65-F5344CB8AC3E}">
        <p14:creationId xmlns:p14="http://schemas.microsoft.com/office/powerpoint/2010/main" val="215427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p:sp>
      <p:sp>
        <p:nvSpPr>
          <p:cNvPr id="58371" name="Notes Placeholder 2"/>
          <p:cNvSpPr>
            <a:spLocks noGrp="1"/>
          </p:cNvSpPr>
          <p:nvPr>
            <p:ph type="body" idx="1"/>
          </p:nvPr>
        </p:nvSpPr>
        <p:spPr bwMode="auto">
          <a:xfrm>
            <a:off x="685800" y="4387850"/>
            <a:ext cx="5486400" cy="41560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altLang="en-US" smtClean="0">
              <a:latin typeface="Arial" pitchFamily="34" charset="0"/>
            </a:endParaRPr>
          </a:p>
        </p:txBody>
      </p:sp>
    </p:spTree>
    <p:extLst>
      <p:ext uri="{BB962C8B-B14F-4D97-AF65-F5344CB8AC3E}">
        <p14:creationId xmlns:p14="http://schemas.microsoft.com/office/powerpoint/2010/main" val="1725523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0F4565-AF36-0641-9A4E-224A719C4B4C}" type="datetimeFigureOut">
              <a:rPr lang="en-US" smtClean="0"/>
              <a:t>11/8/16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3306811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F4565-AF36-0641-9A4E-224A719C4B4C}" type="datetimeFigureOut">
              <a:rPr lang="en-US" smtClean="0"/>
              <a:t>11/8/16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423813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F4565-AF36-0641-9A4E-224A719C4B4C}" type="datetimeFigureOut">
              <a:rPr lang="en-US" smtClean="0"/>
              <a:t>11/8/16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509165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44298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5544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448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973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8196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1841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239864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5686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F4565-AF36-0641-9A4E-224A719C4B4C}" type="datetimeFigureOut">
              <a:rPr lang="en-US" smtClean="0"/>
              <a:t>11/8/16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4980904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38180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4602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148B8-0C2C-4D1E-AE53-94AF86301690}" type="datetimeFigureOut">
              <a:rPr lang="en-US" smtClean="0">
                <a:solidFill>
                  <a:prstClr val="black">
                    <a:tint val="75000"/>
                  </a:prstClr>
                </a:solidFill>
              </a: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A79F315-BA4B-4EA6-A563-E7CE452D124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6495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6096" y="2130641"/>
            <a:ext cx="7771809" cy="670440"/>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192" y="3886756"/>
            <a:ext cx="6399617" cy="1752784"/>
          </a:xfrm>
          <a:prstGeom prst="rect">
            <a:avLst/>
          </a:prstGeom>
        </p:spPr>
        <p:txBody>
          <a:bodyPr/>
          <a:lstStyle>
            <a:lvl1pPr marL="0" indent="0" algn="ctr">
              <a:buNone/>
              <a:defRPr/>
            </a:lvl1pPr>
            <a:lvl2pPr marL="425836" indent="0" algn="ctr">
              <a:buNone/>
              <a:defRPr/>
            </a:lvl2pPr>
            <a:lvl3pPr marL="851672" indent="0" algn="ctr">
              <a:buNone/>
              <a:defRPr/>
            </a:lvl3pPr>
            <a:lvl4pPr marL="1277508" indent="0" algn="ctr">
              <a:buNone/>
              <a:defRPr/>
            </a:lvl4pPr>
            <a:lvl5pPr marL="1703344" indent="0" algn="ctr">
              <a:buNone/>
              <a:defRPr/>
            </a:lvl5pPr>
            <a:lvl6pPr marL="2129180" indent="0" algn="ctr">
              <a:buNone/>
              <a:defRPr/>
            </a:lvl6pPr>
            <a:lvl7pPr marL="2555016" indent="0" algn="ctr">
              <a:buNone/>
              <a:defRPr/>
            </a:lvl7pPr>
            <a:lvl8pPr marL="2980853" indent="0" algn="ctr">
              <a:buNone/>
              <a:defRPr/>
            </a:lvl8pPr>
            <a:lvl9pPr marL="3406689"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17114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17982" y="885548"/>
            <a:ext cx="4743524" cy="1289584"/>
          </a:xfrm>
        </p:spPr>
        <p:txBody>
          <a:bodyPr/>
          <a:lstStyle/>
          <a:p>
            <a:r>
              <a:rPr lang="en-US" smtClean="0"/>
              <a:t>Click to edit Master title style</a:t>
            </a:r>
            <a:endParaRPr lang="en-US"/>
          </a:p>
        </p:txBody>
      </p:sp>
      <p:sp>
        <p:nvSpPr>
          <p:cNvPr id="3" name="Content Placeholder 2"/>
          <p:cNvSpPr>
            <a:spLocks noGrp="1"/>
          </p:cNvSpPr>
          <p:nvPr>
            <p:ph idx="1"/>
          </p:nvPr>
        </p:nvSpPr>
        <p:spPr>
          <a:xfrm>
            <a:off x="456905" y="1599645"/>
            <a:ext cx="8230191" cy="452594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64800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1583" y="4406099"/>
            <a:ext cx="7773288" cy="1427314"/>
          </a:xfrm>
        </p:spPr>
        <p:txBody>
          <a:bodyPr/>
          <a:lstStyle>
            <a:lvl1pPr algn="l">
              <a:defRPr sz="3726" b="1" cap="all"/>
            </a:lvl1pPr>
          </a:lstStyle>
          <a:p>
            <a:r>
              <a:rPr lang="en-US" smtClean="0"/>
              <a:t>Click to edit Master title style</a:t>
            </a:r>
            <a:endParaRPr lang="en-US"/>
          </a:p>
        </p:txBody>
      </p:sp>
      <p:sp>
        <p:nvSpPr>
          <p:cNvPr id="3" name="Text Placeholder 2"/>
          <p:cNvSpPr>
            <a:spLocks noGrp="1"/>
          </p:cNvSpPr>
          <p:nvPr>
            <p:ph type="body" idx="1"/>
          </p:nvPr>
        </p:nvSpPr>
        <p:spPr>
          <a:xfrm>
            <a:off x="721583" y="2906327"/>
            <a:ext cx="7773288" cy="1499772"/>
          </a:xfrm>
          <a:prstGeom prst="rect">
            <a:avLst/>
          </a:prstGeom>
        </p:spPr>
        <p:txBody>
          <a:bodyPr anchor="b"/>
          <a:lstStyle>
            <a:lvl1pPr marL="0" indent="0">
              <a:buNone/>
              <a:defRPr sz="1863"/>
            </a:lvl1pPr>
            <a:lvl2pPr marL="425836" indent="0">
              <a:buNone/>
              <a:defRPr sz="1677"/>
            </a:lvl2pPr>
            <a:lvl3pPr marL="851672" indent="0">
              <a:buNone/>
              <a:defRPr sz="1490"/>
            </a:lvl3pPr>
            <a:lvl4pPr marL="1277508" indent="0">
              <a:buNone/>
              <a:defRPr sz="1304"/>
            </a:lvl4pPr>
            <a:lvl5pPr marL="1703344" indent="0">
              <a:buNone/>
              <a:defRPr sz="1304"/>
            </a:lvl5pPr>
            <a:lvl6pPr marL="2129180" indent="0">
              <a:buNone/>
              <a:defRPr sz="1304"/>
            </a:lvl6pPr>
            <a:lvl7pPr marL="2555016" indent="0">
              <a:buNone/>
              <a:defRPr sz="1304"/>
            </a:lvl7pPr>
            <a:lvl8pPr marL="2980853" indent="0">
              <a:buNone/>
              <a:defRPr sz="1304"/>
            </a:lvl8pPr>
            <a:lvl9pPr marL="3406689" indent="0">
              <a:buNone/>
              <a:defRPr sz="1304"/>
            </a:lvl9pPr>
          </a:lstStyle>
          <a:p>
            <a:pPr lvl="0"/>
            <a:r>
              <a:rPr lang="en-US" smtClean="0"/>
              <a:t>Click to edit Master text styles</a:t>
            </a:r>
          </a:p>
        </p:txBody>
      </p:sp>
    </p:spTree>
    <p:extLst>
      <p:ext uri="{BB962C8B-B14F-4D97-AF65-F5344CB8AC3E}">
        <p14:creationId xmlns:p14="http://schemas.microsoft.com/office/powerpoint/2010/main" val="6375189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17982" y="885548"/>
            <a:ext cx="4743524" cy="1289584"/>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6905" y="1599645"/>
            <a:ext cx="4044120" cy="4525947"/>
          </a:xfrm>
          <a:prstGeom prst="rect">
            <a:avLst/>
          </a:prstGeom>
        </p:spPr>
        <p:txBody>
          <a:bodyPr/>
          <a:lstStyle>
            <a:lvl1pPr>
              <a:defRPr sz="2608"/>
            </a:lvl1pPr>
            <a:lvl2pPr>
              <a:defRPr sz="2235"/>
            </a:lvl2pPr>
            <a:lvl3pPr>
              <a:defRPr sz="1863"/>
            </a:lvl3pPr>
            <a:lvl4pPr>
              <a:defRPr sz="1677"/>
            </a:lvl4pPr>
            <a:lvl5pPr>
              <a:defRPr sz="1677"/>
            </a:lvl5pPr>
            <a:lvl6pPr>
              <a:defRPr sz="1677"/>
            </a:lvl6pPr>
            <a:lvl7pPr>
              <a:defRPr sz="1677"/>
            </a:lvl7pPr>
            <a:lvl8pPr>
              <a:defRPr sz="1677"/>
            </a:lvl8pPr>
            <a:lvl9pPr>
              <a:defRPr sz="167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976" y="1599645"/>
            <a:ext cx="4044121" cy="4525947"/>
          </a:xfrm>
          <a:prstGeom prst="rect">
            <a:avLst/>
          </a:prstGeom>
        </p:spPr>
        <p:txBody>
          <a:bodyPr/>
          <a:lstStyle>
            <a:lvl1pPr>
              <a:defRPr sz="2608"/>
            </a:lvl1pPr>
            <a:lvl2pPr>
              <a:defRPr sz="2235"/>
            </a:lvl2pPr>
            <a:lvl3pPr>
              <a:defRPr sz="1863"/>
            </a:lvl3pPr>
            <a:lvl4pPr>
              <a:defRPr sz="1677"/>
            </a:lvl4pPr>
            <a:lvl5pPr>
              <a:defRPr sz="1677"/>
            </a:lvl5pPr>
            <a:lvl6pPr>
              <a:defRPr sz="1677"/>
            </a:lvl6pPr>
            <a:lvl7pPr>
              <a:defRPr sz="1677"/>
            </a:lvl7pPr>
            <a:lvl8pPr>
              <a:defRPr sz="1677"/>
            </a:lvl8pPr>
            <a:lvl9pPr>
              <a:defRPr sz="167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5702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905" y="274654"/>
            <a:ext cx="8230191" cy="67044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6905" y="1534727"/>
            <a:ext cx="4041163" cy="640857"/>
          </a:xfrm>
          <a:prstGeom prst="rect">
            <a:avLst/>
          </a:prstGeom>
        </p:spPr>
        <p:txBody>
          <a:bodyPr anchor="b"/>
          <a:lstStyle>
            <a:lvl1pPr marL="0" indent="0">
              <a:buNone/>
              <a:defRPr sz="2235" b="1"/>
            </a:lvl1pPr>
            <a:lvl2pPr marL="425836" indent="0">
              <a:buNone/>
              <a:defRPr sz="1863" b="1"/>
            </a:lvl2pPr>
            <a:lvl3pPr marL="851672" indent="0">
              <a:buNone/>
              <a:defRPr sz="1677" b="1"/>
            </a:lvl3pPr>
            <a:lvl4pPr marL="1277508" indent="0">
              <a:buNone/>
              <a:defRPr sz="1490" b="1"/>
            </a:lvl4pPr>
            <a:lvl5pPr marL="1703344" indent="0">
              <a:buNone/>
              <a:defRPr sz="1490" b="1"/>
            </a:lvl5pPr>
            <a:lvl6pPr marL="2129180" indent="0">
              <a:buNone/>
              <a:defRPr sz="1490" b="1"/>
            </a:lvl6pPr>
            <a:lvl7pPr marL="2555016" indent="0">
              <a:buNone/>
              <a:defRPr sz="1490" b="1"/>
            </a:lvl7pPr>
            <a:lvl8pPr marL="2980853" indent="0">
              <a:buNone/>
              <a:defRPr sz="1490" b="1"/>
            </a:lvl8pPr>
            <a:lvl9pPr marL="3406689" indent="0">
              <a:buNone/>
              <a:defRPr sz="1490" b="1"/>
            </a:lvl9pPr>
          </a:lstStyle>
          <a:p>
            <a:pPr lvl="0"/>
            <a:r>
              <a:rPr lang="en-US" smtClean="0"/>
              <a:t>Click to edit Master text styles</a:t>
            </a:r>
          </a:p>
        </p:txBody>
      </p:sp>
      <p:sp>
        <p:nvSpPr>
          <p:cNvPr id="4" name="Content Placeholder 3"/>
          <p:cNvSpPr>
            <a:spLocks noGrp="1"/>
          </p:cNvSpPr>
          <p:nvPr>
            <p:ph sz="half" idx="2"/>
          </p:nvPr>
        </p:nvSpPr>
        <p:spPr>
          <a:xfrm>
            <a:off x="456905" y="2175585"/>
            <a:ext cx="4041163" cy="3950008"/>
          </a:xfrm>
          <a:prstGeom prst="rect">
            <a:avLst/>
          </a:prstGeom>
        </p:spPr>
        <p:txBody>
          <a:bodyPr/>
          <a:lstStyle>
            <a:lvl1pPr>
              <a:defRPr sz="2235"/>
            </a:lvl1pPr>
            <a:lvl2pPr>
              <a:defRPr sz="1863"/>
            </a:lvl2pPr>
            <a:lvl3pPr>
              <a:defRPr sz="1677"/>
            </a:lvl3pPr>
            <a:lvl4pPr>
              <a:defRPr sz="1490"/>
            </a:lvl4pPr>
            <a:lvl5pPr>
              <a:defRPr sz="1490"/>
            </a:lvl5pPr>
            <a:lvl6pPr>
              <a:defRPr sz="1490"/>
            </a:lvl6pPr>
            <a:lvl7pPr>
              <a:defRPr sz="1490"/>
            </a:lvl7pPr>
            <a:lvl8pPr>
              <a:defRPr sz="1490"/>
            </a:lvl8pPr>
            <a:lvl9pPr>
              <a:defRPr sz="149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455" y="1534727"/>
            <a:ext cx="4042642" cy="640857"/>
          </a:xfrm>
          <a:prstGeom prst="rect">
            <a:avLst/>
          </a:prstGeom>
        </p:spPr>
        <p:txBody>
          <a:bodyPr anchor="b"/>
          <a:lstStyle>
            <a:lvl1pPr marL="0" indent="0">
              <a:buNone/>
              <a:defRPr sz="2235" b="1"/>
            </a:lvl1pPr>
            <a:lvl2pPr marL="425836" indent="0">
              <a:buNone/>
              <a:defRPr sz="1863" b="1"/>
            </a:lvl2pPr>
            <a:lvl3pPr marL="851672" indent="0">
              <a:buNone/>
              <a:defRPr sz="1677" b="1"/>
            </a:lvl3pPr>
            <a:lvl4pPr marL="1277508" indent="0">
              <a:buNone/>
              <a:defRPr sz="1490" b="1"/>
            </a:lvl4pPr>
            <a:lvl5pPr marL="1703344" indent="0">
              <a:buNone/>
              <a:defRPr sz="1490" b="1"/>
            </a:lvl5pPr>
            <a:lvl6pPr marL="2129180" indent="0">
              <a:buNone/>
              <a:defRPr sz="1490" b="1"/>
            </a:lvl6pPr>
            <a:lvl7pPr marL="2555016" indent="0">
              <a:buNone/>
              <a:defRPr sz="1490" b="1"/>
            </a:lvl7pPr>
            <a:lvl8pPr marL="2980853" indent="0">
              <a:buNone/>
              <a:defRPr sz="1490" b="1"/>
            </a:lvl8pPr>
            <a:lvl9pPr marL="3406689" indent="0">
              <a:buNone/>
              <a:defRPr sz="1490" b="1"/>
            </a:lvl9pPr>
          </a:lstStyle>
          <a:p>
            <a:pPr lvl="0"/>
            <a:r>
              <a:rPr lang="en-US" smtClean="0"/>
              <a:t>Click to edit Master text styles</a:t>
            </a:r>
          </a:p>
        </p:txBody>
      </p:sp>
      <p:sp>
        <p:nvSpPr>
          <p:cNvPr id="6" name="Content Placeholder 5"/>
          <p:cNvSpPr>
            <a:spLocks noGrp="1"/>
          </p:cNvSpPr>
          <p:nvPr>
            <p:ph sz="quarter" idx="4"/>
          </p:nvPr>
        </p:nvSpPr>
        <p:spPr>
          <a:xfrm>
            <a:off x="4644455" y="2175585"/>
            <a:ext cx="4042642" cy="3950008"/>
          </a:xfrm>
          <a:prstGeom prst="rect">
            <a:avLst/>
          </a:prstGeom>
        </p:spPr>
        <p:txBody>
          <a:bodyPr/>
          <a:lstStyle>
            <a:lvl1pPr>
              <a:defRPr sz="2235"/>
            </a:lvl1pPr>
            <a:lvl2pPr>
              <a:defRPr sz="1863"/>
            </a:lvl2pPr>
            <a:lvl3pPr>
              <a:defRPr sz="1677"/>
            </a:lvl3pPr>
            <a:lvl4pPr>
              <a:defRPr sz="1490"/>
            </a:lvl4pPr>
            <a:lvl5pPr>
              <a:defRPr sz="1490"/>
            </a:lvl5pPr>
            <a:lvl6pPr>
              <a:defRPr sz="1490"/>
            </a:lvl6pPr>
            <a:lvl7pPr>
              <a:defRPr sz="1490"/>
            </a:lvl7pPr>
            <a:lvl8pPr>
              <a:defRPr sz="1490"/>
            </a:lvl8pPr>
            <a:lvl9pPr>
              <a:defRPr sz="149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95150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17982" y="885548"/>
            <a:ext cx="4743524" cy="1289584"/>
          </a:xfrm>
        </p:spPr>
        <p:txBody>
          <a:bodyPr/>
          <a:lstStyle/>
          <a:p>
            <a:r>
              <a:rPr lang="en-US" smtClean="0"/>
              <a:t>Click to edit Master title style</a:t>
            </a:r>
            <a:endParaRPr lang="en-US"/>
          </a:p>
        </p:txBody>
      </p:sp>
    </p:spTree>
    <p:extLst>
      <p:ext uri="{BB962C8B-B14F-4D97-AF65-F5344CB8AC3E}">
        <p14:creationId xmlns:p14="http://schemas.microsoft.com/office/powerpoint/2010/main" val="10006040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330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0F4565-AF36-0641-9A4E-224A719C4B4C}" type="datetimeFigureOut">
              <a:rPr lang="en-US" smtClean="0"/>
              <a:t>11/8/16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2985488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905" y="695549"/>
            <a:ext cx="3009062" cy="739305"/>
          </a:xfrm>
        </p:spPr>
        <p:txBody>
          <a:bodyPr anchor="b"/>
          <a:lstStyle>
            <a:lvl1pPr algn="l">
              <a:defRPr sz="1863" b="1"/>
            </a:lvl1pPr>
          </a:lstStyle>
          <a:p>
            <a:r>
              <a:rPr lang="en-US" smtClean="0"/>
              <a:t>Click to edit Master title style</a:t>
            </a:r>
            <a:endParaRPr lang="en-US"/>
          </a:p>
        </p:txBody>
      </p:sp>
      <p:sp>
        <p:nvSpPr>
          <p:cNvPr id="3" name="Content Placeholder 2"/>
          <p:cNvSpPr>
            <a:spLocks noGrp="1"/>
          </p:cNvSpPr>
          <p:nvPr>
            <p:ph idx="1"/>
          </p:nvPr>
        </p:nvSpPr>
        <p:spPr>
          <a:xfrm>
            <a:off x="3575387" y="272988"/>
            <a:ext cx="5111709" cy="5852604"/>
          </a:xfrm>
          <a:prstGeom prst="rect">
            <a:avLst/>
          </a:prstGeom>
        </p:spPr>
        <p:txBody>
          <a:bodyPr/>
          <a:lstStyle>
            <a:lvl1pPr>
              <a:defRPr sz="2980"/>
            </a:lvl1pPr>
            <a:lvl2pPr>
              <a:defRPr sz="2608"/>
            </a:lvl2pPr>
            <a:lvl3pPr>
              <a:defRPr sz="2235"/>
            </a:lvl3pPr>
            <a:lvl4pPr>
              <a:defRPr sz="1863"/>
            </a:lvl4pPr>
            <a:lvl5pPr>
              <a:defRPr sz="1863"/>
            </a:lvl5pPr>
            <a:lvl6pPr>
              <a:defRPr sz="1863"/>
            </a:lvl6pPr>
            <a:lvl7pPr>
              <a:defRPr sz="1863"/>
            </a:lvl7pPr>
            <a:lvl8pPr>
              <a:defRPr sz="1863"/>
            </a:lvl8pPr>
            <a:lvl9pPr>
              <a:defRPr sz="186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905" y="1434854"/>
            <a:ext cx="3009062" cy="4690739"/>
          </a:xfrm>
          <a:prstGeom prst="rect">
            <a:avLst/>
          </a:prstGeom>
        </p:spPr>
        <p:txBody>
          <a:bodyPr/>
          <a:lstStyle>
            <a:lvl1pPr marL="0" indent="0">
              <a:buNone/>
              <a:defRPr sz="1304"/>
            </a:lvl1pPr>
            <a:lvl2pPr marL="425836" indent="0">
              <a:buNone/>
              <a:defRPr sz="1118"/>
            </a:lvl2pPr>
            <a:lvl3pPr marL="851672" indent="0">
              <a:buNone/>
              <a:defRPr sz="931"/>
            </a:lvl3pPr>
            <a:lvl4pPr marL="1277508" indent="0">
              <a:buNone/>
              <a:defRPr sz="838"/>
            </a:lvl4pPr>
            <a:lvl5pPr marL="1703344" indent="0">
              <a:buNone/>
              <a:defRPr sz="838"/>
            </a:lvl5pPr>
            <a:lvl6pPr marL="2129180" indent="0">
              <a:buNone/>
              <a:defRPr sz="838"/>
            </a:lvl6pPr>
            <a:lvl7pPr marL="2555016" indent="0">
              <a:buNone/>
              <a:defRPr sz="838"/>
            </a:lvl7pPr>
            <a:lvl8pPr marL="2980853" indent="0">
              <a:buNone/>
              <a:defRPr sz="838"/>
            </a:lvl8pPr>
            <a:lvl9pPr marL="3406689" indent="0">
              <a:buNone/>
              <a:defRPr sz="838"/>
            </a:lvl9pPr>
          </a:lstStyle>
          <a:p>
            <a:pPr lvl="0"/>
            <a:r>
              <a:rPr lang="en-US" smtClean="0"/>
              <a:t>Click to edit Master text styles</a:t>
            </a:r>
          </a:p>
        </p:txBody>
      </p:sp>
    </p:spTree>
    <p:extLst>
      <p:ext uri="{BB962C8B-B14F-4D97-AF65-F5344CB8AC3E}">
        <p14:creationId xmlns:p14="http://schemas.microsoft.com/office/powerpoint/2010/main" val="19739480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30" y="4971250"/>
            <a:ext cx="5487288" cy="395301"/>
          </a:xfrm>
        </p:spPr>
        <p:txBody>
          <a:bodyPr anchor="b"/>
          <a:lstStyle>
            <a:lvl1pPr algn="l">
              <a:defRPr sz="1863" b="1"/>
            </a:lvl1pPr>
          </a:lstStyle>
          <a:p>
            <a:r>
              <a:rPr lang="en-US" smtClean="0"/>
              <a:t>Click to edit Master title style</a:t>
            </a:r>
            <a:endParaRPr lang="en-US"/>
          </a:p>
        </p:txBody>
      </p:sp>
      <p:sp>
        <p:nvSpPr>
          <p:cNvPr id="3" name="Picture Placeholder 2"/>
          <p:cNvSpPr>
            <a:spLocks noGrp="1"/>
          </p:cNvSpPr>
          <p:nvPr>
            <p:ph type="pic" idx="1"/>
          </p:nvPr>
        </p:nvSpPr>
        <p:spPr>
          <a:xfrm>
            <a:off x="1792130" y="612559"/>
            <a:ext cx="5487288" cy="4114800"/>
          </a:xfrm>
          <a:prstGeom prst="rect">
            <a:avLst/>
          </a:prstGeom>
        </p:spPr>
        <p:txBody>
          <a:bodyPr/>
          <a:lstStyle>
            <a:lvl1pPr marL="0" indent="0">
              <a:buNone/>
              <a:defRPr sz="2980"/>
            </a:lvl1pPr>
            <a:lvl2pPr marL="425836" indent="0">
              <a:buNone/>
              <a:defRPr sz="2608"/>
            </a:lvl2pPr>
            <a:lvl3pPr marL="851672" indent="0">
              <a:buNone/>
              <a:defRPr sz="2235"/>
            </a:lvl3pPr>
            <a:lvl4pPr marL="1277508" indent="0">
              <a:buNone/>
              <a:defRPr sz="1863"/>
            </a:lvl4pPr>
            <a:lvl5pPr marL="1703344" indent="0">
              <a:buNone/>
              <a:defRPr sz="1863"/>
            </a:lvl5pPr>
            <a:lvl6pPr marL="2129180" indent="0">
              <a:buNone/>
              <a:defRPr sz="1863"/>
            </a:lvl6pPr>
            <a:lvl7pPr marL="2555016" indent="0">
              <a:buNone/>
              <a:defRPr sz="1863"/>
            </a:lvl7pPr>
            <a:lvl8pPr marL="2980853" indent="0">
              <a:buNone/>
              <a:defRPr sz="1863"/>
            </a:lvl8pPr>
            <a:lvl9pPr marL="3406689" indent="0">
              <a:buNone/>
              <a:defRPr sz="1863"/>
            </a:lvl9pPr>
          </a:lstStyle>
          <a:p>
            <a:pPr lvl="0"/>
            <a:endParaRPr lang="en-US" noProof="0" dirty="0"/>
          </a:p>
        </p:txBody>
      </p:sp>
      <p:sp>
        <p:nvSpPr>
          <p:cNvPr id="4" name="Text Placeholder 3"/>
          <p:cNvSpPr>
            <a:spLocks noGrp="1"/>
          </p:cNvSpPr>
          <p:nvPr>
            <p:ph type="body" sz="half" idx="2"/>
          </p:nvPr>
        </p:nvSpPr>
        <p:spPr>
          <a:xfrm>
            <a:off x="1792130" y="5366551"/>
            <a:ext cx="5487288" cy="805649"/>
          </a:xfrm>
          <a:prstGeom prst="rect">
            <a:avLst/>
          </a:prstGeom>
        </p:spPr>
        <p:txBody>
          <a:bodyPr/>
          <a:lstStyle>
            <a:lvl1pPr marL="0" indent="0">
              <a:buNone/>
              <a:defRPr sz="1304"/>
            </a:lvl1pPr>
            <a:lvl2pPr marL="425836" indent="0">
              <a:buNone/>
              <a:defRPr sz="1118"/>
            </a:lvl2pPr>
            <a:lvl3pPr marL="851672" indent="0">
              <a:buNone/>
              <a:defRPr sz="931"/>
            </a:lvl3pPr>
            <a:lvl4pPr marL="1277508" indent="0">
              <a:buNone/>
              <a:defRPr sz="838"/>
            </a:lvl4pPr>
            <a:lvl5pPr marL="1703344" indent="0">
              <a:buNone/>
              <a:defRPr sz="838"/>
            </a:lvl5pPr>
            <a:lvl6pPr marL="2129180" indent="0">
              <a:buNone/>
              <a:defRPr sz="838"/>
            </a:lvl6pPr>
            <a:lvl7pPr marL="2555016" indent="0">
              <a:buNone/>
              <a:defRPr sz="838"/>
            </a:lvl7pPr>
            <a:lvl8pPr marL="2980853" indent="0">
              <a:buNone/>
              <a:defRPr sz="838"/>
            </a:lvl8pPr>
            <a:lvl9pPr marL="3406689" indent="0">
              <a:buNone/>
              <a:defRPr sz="838"/>
            </a:lvl9pPr>
          </a:lstStyle>
          <a:p>
            <a:pPr lvl="0"/>
            <a:r>
              <a:rPr lang="en-US" smtClean="0"/>
              <a:t>Click to edit Master text styles</a:t>
            </a:r>
          </a:p>
        </p:txBody>
      </p:sp>
    </p:spTree>
    <p:extLst>
      <p:ext uri="{BB962C8B-B14F-4D97-AF65-F5344CB8AC3E}">
        <p14:creationId xmlns:p14="http://schemas.microsoft.com/office/powerpoint/2010/main" val="11521032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217982" y="885548"/>
            <a:ext cx="4743524" cy="1289584"/>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6905" y="1599645"/>
            <a:ext cx="8230191" cy="452594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3183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0569" y="885547"/>
            <a:ext cx="1366528" cy="524004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905" y="885547"/>
            <a:ext cx="6031432" cy="524004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47968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17982" y="885548"/>
            <a:ext cx="4743524" cy="1289584"/>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6905" y="1599645"/>
            <a:ext cx="4044120" cy="452594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976" y="1599645"/>
            <a:ext cx="4044121" cy="452594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48617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26DE56-427F-2544-BD6A-E2A832937ADA}" type="datetimeFigureOut">
              <a:rPr lang="en-US">
                <a:solidFill>
                  <a:prstClr val="black">
                    <a:tint val="75000"/>
                  </a:prstClr>
                </a:solidFill>
              </a:rPr>
              <a:pPr>
                <a:def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6AE7DE2-B60F-9F41-B89E-B0AC8B88B70F}" type="slidenum">
              <a:rPr lang="en-US" altLang="en-US"/>
              <a:pPr>
                <a:defRPr/>
              </a:pPr>
              <a:t>‹#›</a:t>
            </a:fld>
            <a:endParaRPr lang="en-US" altLang="en-US"/>
          </a:p>
        </p:txBody>
      </p:sp>
    </p:spTree>
    <p:extLst>
      <p:ext uri="{BB962C8B-B14F-4D97-AF65-F5344CB8AC3E}">
        <p14:creationId xmlns:p14="http://schemas.microsoft.com/office/powerpoint/2010/main" val="9917894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08E9DE-C780-8940-B1B3-92A8D36CA39B}" type="datetimeFigureOut">
              <a:rPr lang="en-US">
                <a:solidFill>
                  <a:prstClr val="black">
                    <a:tint val="75000"/>
                  </a:prstClr>
                </a:solidFill>
              </a:rPr>
              <a:pPr>
                <a:def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32A4387-87D3-044E-85BD-59647F0150B3}" type="slidenum">
              <a:rPr lang="en-US" altLang="en-US"/>
              <a:pPr>
                <a:defRPr/>
              </a:pPr>
              <a:t>‹#›</a:t>
            </a:fld>
            <a:endParaRPr lang="en-US" altLang="en-US"/>
          </a:p>
        </p:txBody>
      </p:sp>
    </p:spTree>
    <p:extLst>
      <p:ext uri="{BB962C8B-B14F-4D97-AF65-F5344CB8AC3E}">
        <p14:creationId xmlns:p14="http://schemas.microsoft.com/office/powerpoint/2010/main" val="17605134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222E6CB-B60F-A347-8AF9-FA8E63CC01B6}" type="datetimeFigureOut">
              <a:rPr lang="en-US">
                <a:solidFill>
                  <a:prstClr val="black">
                    <a:tint val="75000"/>
                  </a:prstClr>
                </a:solidFill>
              </a:rPr>
              <a:pPr>
                <a:def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BAC09C6-A18D-E647-9C90-08E32B1A634C}" type="slidenum">
              <a:rPr lang="en-US" altLang="en-US"/>
              <a:pPr>
                <a:defRPr/>
              </a:pPr>
              <a:t>‹#›</a:t>
            </a:fld>
            <a:endParaRPr lang="en-US" altLang="en-US"/>
          </a:p>
        </p:txBody>
      </p:sp>
    </p:spTree>
    <p:extLst>
      <p:ext uri="{BB962C8B-B14F-4D97-AF65-F5344CB8AC3E}">
        <p14:creationId xmlns:p14="http://schemas.microsoft.com/office/powerpoint/2010/main" val="1835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E6F96E2-26D8-7648-BCA0-A7B1D82916E0}" type="datetimeFigureOut">
              <a:rPr lang="en-US">
                <a:solidFill>
                  <a:prstClr val="black">
                    <a:tint val="75000"/>
                  </a:prstClr>
                </a:solidFill>
              </a:rPr>
              <a:pPr>
                <a:defRPr/>
              </a:pPr>
              <a:t>11/8/16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2E2F154-C527-D44B-8C2D-852C25DF7B0E}" type="slidenum">
              <a:rPr lang="en-US" altLang="en-US"/>
              <a:pPr>
                <a:defRPr/>
              </a:pPr>
              <a:t>‹#›</a:t>
            </a:fld>
            <a:endParaRPr lang="en-US" altLang="en-US"/>
          </a:p>
        </p:txBody>
      </p:sp>
    </p:spTree>
    <p:extLst>
      <p:ext uri="{BB962C8B-B14F-4D97-AF65-F5344CB8AC3E}">
        <p14:creationId xmlns:p14="http://schemas.microsoft.com/office/powerpoint/2010/main" val="8991570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1_Two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98A3F59-001F-9542-84F5-A020CE22773C}" type="datetimeFigureOut">
              <a:rPr lang="en-US">
                <a:solidFill>
                  <a:prstClr val="black">
                    <a:tint val="75000"/>
                  </a:prstClr>
                </a:solidFill>
              </a:rPr>
              <a:pPr>
                <a:defRPr/>
              </a:pPr>
              <a:t>11/8/16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smtClean="0"/>
            </a:lvl1pPr>
          </a:lstStyle>
          <a:p>
            <a:pPr>
              <a:defRPr/>
            </a:pPr>
            <a:fld id="{EEEB7533-4054-AC4F-AD84-6CD345E00A16}" type="slidenum">
              <a:rPr lang="en-US" altLang="en-US"/>
              <a:pPr>
                <a:defRPr/>
              </a:pPr>
              <a:t>‹#›</a:t>
            </a:fld>
            <a:endParaRPr lang="en-US" altLang="en-US"/>
          </a:p>
        </p:txBody>
      </p:sp>
    </p:spTree>
    <p:extLst>
      <p:ext uri="{BB962C8B-B14F-4D97-AF65-F5344CB8AC3E}">
        <p14:creationId xmlns:p14="http://schemas.microsoft.com/office/powerpoint/2010/main" val="1127354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0F4565-AF36-0641-9A4E-224A719C4B4C}" type="datetimeFigureOut">
              <a:rPr lang="en-US" smtClean="0"/>
              <a:t>11/8/16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3417973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9E97A5C-95D0-7548-A521-6B49986D0D0E}" type="datetimeFigureOut">
              <a:rPr lang="en-US">
                <a:solidFill>
                  <a:prstClr val="black">
                    <a:tint val="75000"/>
                  </a:prstClr>
                </a:solidFill>
              </a:rPr>
              <a:pPr>
                <a:defRPr/>
              </a:pPr>
              <a:t>11/8/16</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smtClean="0"/>
            </a:lvl1pPr>
          </a:lstStyle>
          <a:p>
            <a:pPr>
              <a:defRPr/>
            </a:pPr>
            <a:fld id="{E4151D53-F198-7C40-BD9F-48DE5575CEB3}" type="slidenum">
              <a:rPr lang="en-US" altLang="en-US"/>
              <a:pPr>
                <a:defRPr/>
              </a:pPr>
              <a:t>‹#›</a:t>
            </a:fld>
            <a:endParaRPr lang="en-US" altLang="en-US"/>
          </a:p>
        </p:txBody>
      </p:sp>
    </p:spTree>
    <p:extLst>
      <p:ext uri="{BB962C8B-B14F-4D97-AF65-F5344CB8AC3E}">
        <p14:creationId xmlns:p14="http://schemas.microsoft.com/office/powerpoint/2010/main" val="1147753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336A723-10C3-3046-930B-61A92B5BFE38}" type="datetimeFigureOut">
              <a:rPr lang="en-US">
                <a:solidFill>
                  <a:prstClr val="black">
                    <a:tint val="75000"/>
                  </a:prstClr>
                </a:solidFill>
              </a:rPr>
              <a:pPr>
                <a:defRPr/>
              </a:pPr>
              <a:t>11/8/16</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A231D70-017D-4C49-A007-1E80FC095FD3}" type="slidenum">
              <a:rPr lang="en-US" altLang="en-US"/>
              <a:pPr>
                <a:defRPr/>
              </a:pPr>
              <a:t>‹#›</a:t>
            </a:fld>
            <a:endParaRPr lang="en-US" altLang="en-US"/>
          </a:p>
        </p:txBody>
      </p:sp>
    </p:spTree>
    <p:extLst>
      <p:ext uri="{BB962C8B-B14F-4D97-AF65-F5344CB8AC3E}">
        <p14:creationId xmlns:p14="http://schemas.microsoft.com/office/powerpoint/2010/main" val="281422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1_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2993DE6-E900-2D46-9885-F15F84F8067E}" type="datetimeFigureOut">
              <a:rPr lang="en-US">
                <a:solidFill>
                  <a:prstClr val="black">
                    <a:tint val="75000"/>
                  </a:prstClr>
                </a:solidFill>
              </a:rPr>
              <a:pPr>
                <a:defRPr/>
              </a:pPr>
              <a:t>11/8/16</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smtClean="0"/>
            </a:lvl1pPr>
          </a:lstStyle>
          <a:p>
            <a:pPr>
              <a:defRPr/>
            </a:pPr>
            <a:fld id="{361C781F-6F13-1042-8395-CDBC3B54227A}" type="slidenum">
              <a:rPr lang="en-US" altLang="en-US"/>
              <a:pPr>
                <a:defRPr/>
              </a:pPr>
              <a:t>‹#›</a:t>
            </a:fld>
            <a:endParaRPr lang="en-US" altLang="en-US"/>
          </a:p>
        </p:txBody>
      </p:sp>
    </p:spTree>
    <p:extLst>
      <p:ext uri="{BB962C8B-B14F-4D97-AF65-F5344CB8AC3E}">
        <p14:creationId xmlns:p14="http://schemas.microsoft.com/office/powerpoint/2010/main" val="11908106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B89B6A1-6C61-A540-8E64-089F4842C3FE}" type="datetimeFigureOut">
              <a:rPr lang="en-US">
                <a:solidFill>
                  <a:prstClr val="black">
                    <a:tint val="75000"/>
                  </a:prstClr>
                </a:solidFill>
              </a:rPr>
              <a:pPr>
                <a:defRPr/>
              </a:pPr>
              <a:t>11/8/16</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EB818D9C-624A-A045-898C-7C7BA1AA54C7}" type="slidenum">
              <a:rPr lang="en-US" altLang="en-US"/>
              <a:pPr>
                <a:defRPr/>
              </a:pPr>
              <a:t>‹#›</a:t>
            </a:fld>
            <a:endParaRPr lang="en-US" altLang="en-US"/>
          </a:p>
        </p:txBody>
      </p:sp>
    </p:spTree>
    <p:extLst>
      <p:ext uri="{BB962C8B-B14F-4D97-AF65-F5344CB8AC3E}">
        <p14:creationId xmlns:p14="http://schemas.microsoft.com/office/powerpoint/2010/main" val="10139879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6E6D52-89B5-AF4B-BE5E-2BC762A08D24}" type="datetimeFigureOut">
              <a:rPr lang="en-US">
                <a:solidFill>
                  <a:prstClr val="black">
                    <a:tint val="75000"/>
                  </a:prstClr>
                </a:solidFill>
              </a:rPr>
              <a:pPr>
                <a:defRPr/>
              </a:pPr>
              <a:t>11/8/16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9C6415F-1A42-584A-8196-8610B008AFE0}" type="slidenum">
              <a:rPr lang="en-US" altLang="en-US"/>
              <a:pPr>
                <a:defRPr/>
              </a:pPr>
              <a:t>‹#›</a:t>
            </a:fld>
            <a:endParaRPr lang="en-US" altLang="en-US"/>
          </a:p>
        </p:txBody>
      </p:sp>
    </p:spTree>
    <p:extLst>
      <p:ext uri="{BB962C8B-B14F-4D97-AF65-F5344CB8AC3E}">
        <p14:creationId xmlns:p14="http://schemas.microsoft.com/office/powerpoint/2010/main" val="1897834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27F73E-D70F-A94D-9837-DD15DCC0C100}" type="datetimeFigureOut">
              <a:rPr lang="en-US">
                <a:solidFill>
                  <a:prstClr val="black">
                    <a:tint val="75000"/>
                  </a:prstClr>
                </a:solidFill>
              </a:rPr>
              <a:pPr>
                <a:defRPr/>
              </a:pPr>
              <a:t>11/8/16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E42C623-4C9B-C84C-8F34-30A21E8BD371}" type="slidenum">
              <a:rPr lang="en-US" altLang="en-US"/>
              <a:pPr>
                <a:defRPr/>
              </a:pPr>
              <a:t>‹#›</a:t>
            </a:fld>
            <a:endParaRPr lang="en-US" altLang="en-US"/>
          </a:p>
        </p:txBody>
      </p:sp>
    </p:spTree>
    <p:extLst>
      <p:ext uri="{BB962C8B-B14F-4D97-AF65-F5344CB8AC3E}">
        <p14:creationId xmlns:p14="http://schemas.microsoft.com/office/powerpoint/2010/main" val="2555240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A3CF1F-C6D2-2F42-B5FF-C5F898DCA970}" type="datetimeFigureOut">
              <a:rPr lang="en-US">
                <a:solidFill>
                  <a:prstClr val="black">
                    <a:tint val="75000"/>
                  </a:prstClr>
                </a:solidFill>
              </a:rPr>
              <a:pPr>
                <a:def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4BD29D-7EE3-CD4B-8A3B-B1744EE1FDE6}" type="slidenum">
              <a:rPr lang="en-US" altLang="en-US"/>
              <a:pPr>
                <a:defRPr/>
              </a:pPr>
              <a:t>‹#›</a:t>
            </a:fld>
            <a:endParaRPr lang="en-US" altLang="en-US"/>
          </a:p>
        </p:txBody>
      </p:sp>
    </p:spTree>
    <p:extLst>
      <p:ext uri="{BB962C8B-B14F-4D97-AF65-F5344CB8AC3E}">
        <p14:creationId xmlns:p14="http://schemas.microsoft.com/office/powerpoint/2010/main" val="871233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8FDB621-FF33-F54D-B77F-165637E445C6}" type="datetimeFigureOut">
              <a:rPr lang="en-US">
                <a:solidFill>
                  <a:prstClr val="black">
                    <a:tint val="75000"/>
                  </a:prstClr>
                </a:solidFill>
              </a:rPr>
              <a:pPr>
                <a:defRPr/>
              </a:pPr>
              <a:t>11/8/16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9B599C8-31A5-FD4C-8DB0-D37BDBE8690F}" type="slidenum">
              <a:rPr lang="en-US" altLang="en-US"/>
              <a:pPr>
                <a:defRPr/>
              </a:pPr>
              <a:t>‹#›</a:t>
            </a:fld>
            <a:endParaRPr lang="en-US" altLang="en-US"/>
          </a:p>
        </p:txBody>
      </p:sp>
    </p:spTree>
    <p:extLst>
      <p:ext uri="{BB962C8B-B14F-4D97-AF65-F5344CB8AC3E}">
        <p14:creationId xmlns:p14="http://schemas.microsoft.com/office/powerpoint/2010/main" val="48728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0F4565-AF36-0641-9A4E-224A719C4B4C}" type="datetimeFigureOut">
              <a:rPr lang="en-US" smtClean="0"/>
              <a:t>11/8/16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947402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0F4565-AF36-0641-9A4E-224A719C4B4C}" type="datetimeFigureOut">
              <a:rPr lang="en-US" smtClean="0"/>
              <a:t>11/8/16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3574524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0F4565-AF36-0641-9A4E-224A719C4B4C}" type="datetimeFigureOut">
              <a:rPr lang="en-US" smtClean="0"/>
              <a:t>11/8/16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308546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F4565-AF36-0641-9A4E-224A719C4B4C}" type="datetimeFigureOut">
              <a:rPr lang="en-US" smtClean="0"/>
              <a:t>11/8/16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289945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F4565-AF36-0641-9A4E-224A719C4B4C}" type="datetimeFigureOut">
              <a:rPr lang="en-US" smtClean="0"/>
              <a:t>11/8/16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F7B4E-6353-C548-A7FC-20DA115E6B2E}" type="slidenum">
              <a:rPr lang="en-US" smtClean="0"/>
              <a:t>‹#›</a:t>
            </a:fld>
            <a:endParaRPr lang="en-US"/>
          </a:p>
        </p:txBody>
      </p:sp>
    </p:spTree>
    <p:extLst>
      <p:ext uri="{BB962C8B-B14F-4D97-AF65-F5344CB8AC3E}">
        <p14:creationId xmlns:p14="http://schemas.microsoft.com/office/powerpoint/2010/main" val="13809833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theme" Target="../theme/theme4.xml"/><Relationship Id="rId15" Type="http://schemas.openxmlformats.org/officeDocument/2006/relationships/image" Target="../media/image1.jpe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F4565-AF36-0641-9A4E-224A719C4B4C}" type="datetimeFigureOut">
              <a:rPr lang="en-US" smtClean="0"/>
              <a:t>11/8/16</a:t>
            </a:fld>
            <a:endParaRPr lang="en-US"/>
          </a:p>
        </p:txBody>
      </p:sp>
      <p:sp>
        <p:nvSpPr>
          <p:cNvPr id="5" name="Footer Placeholder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BF7B4E-6353-C548-A7FC-20DA115E6B2E}" type="slidenum">
              <a:rPr lang="en-US" smtClean="0"/>
              <a:t>‹#›</a:t>
            </a:fld>
            <a:endParaRPr lang="en-US"/>
          </a:p>
        </p:txBody>
      </p:sp>
    </p:spTree>
    <p:extLst>
      <p:ext uri="{BB962C8B-B14F-4D97-AF65-F5344CB8AC3E}">
        <p14:creationId xmlns:p14="http://schemas.microsoft.com/office/powerpoint/2010/main" val="2313738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A6D148B8-0C2C-4D1E-AE53-94AF86301690}" type="datetimeFigureOut">
              <a:rPr lang="en-US" smtClean="0">
                <a:solidFill>
                  <a:prstClr val="black">
                    <a:tint val="75000"/>
                  </a:prstClr>
                </a:solidFill>
              </a:rPr>
              <a:pPr defTabSz="685800"/>
              <a:t>11/8/16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9A79F315-BA4B-4EA6-A563-E7CE452D1245}"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9875252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89804"/>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17982" y="885548"/>
            <a:ext cx="4743524" cy="67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63500" tIns="25400" rIns="63500" bIns="25400" numCol="1" anchor="t" anchorCtr="0" compatLnSpc="1">
            <a:prstTxWarp prst="textNoShape">
              <a:avLst/>
            </a:prstTxWarp>
            <a:spAutoFit/>
          </a:bodyPr>
          <a:lstStyle/>
          <a:p>
            <a:pPr lvl="0"/>
            <a:r>
              <a:rPr lang="en-US" altLang="en-US" smtClean="0"/>
              <a:t>TITLE</a:t>
            </a:r>
          </a:p>
        </p:txBody>
      </p:sp>
    </p:spTree>
    <p:extLst>
      <p:ext uri="{BB962C8B-B14F-4D97-AF65-F5344CB8AC3E}">
        <p14:creationId xmlns:p14="http://schemas.microsoft.com/office/powerpoint/2010/main" val="91711673"/>
      </p:ext>
    </p:extLst>
  </p:cSld>
  <p:clrMap bg1="dk2" tx1="lt1" bg2="dk1"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ctr" rtl="0" eaLnBrk="0" fontAlgn="base" hangingPunct="0">
        <a:lnSpc>
          <a:spcPct val="120000"/>
        </a:lnSpc>
        <a:spcBef>
          <a:spcPct val="60000"/>
        </a:spcBef>
        <a:spcAft>
          <a:spcPct val="0"/>
        </a:spcAft>
        <a:defRPr sz="3353" b="1">
          <a:solidFill>
            <a:schemeClr val="tx1"/>
          </a:solidFill>
          <a:latin typeface="+mj-lt"/>
          <a:ea typeface="+mj-ea"/>
          <a:cs typeface="+mj-cs"/>
        </a:defRPr>
      </a:lvl1pPr>
      <a:lvl2pPr algn="ctr" rtl="0" eaLnBrk="0" fontAlgn="base" hangingPunct="0">
        <a:lnSpc>
          <a:spcPct val="120000"/>
        </a:lnSpc>
        <a:spcBef>
          <a:spcPct val="60000"/>
        </a:spcBef>
        <a:spcAft>
          <a:spcPct val="0"/>
        </a:spcAft>
        <a:defRPr sz="3353" b="1">
          <a:solidFill>
            <a:schemeClr val="tx1"/>
          </a:solidFill>
          <a:latin typeface="Arial" charset="0"/>
        </a:defRPr>
      </a:lvl2pPr>
      <a:lvl3pPr algn="ctr" rtl="0" eaLnBrk="0" fontAlgn="base" hangingPunct="0">
        <a:lnSpc>
          <a:spcPct val="120000"/>
        </a:lnSpc>
        <a:spcBef>
          <a:spcPct val="60000"/>
        </a:spcBef>
        <a:spcAft>
          <a:spcPct val="0"/>
        </a:spcAft>
        <a:defRPr sz="3353" b="1">
          <a:solidFill>
            <a:schemeClr val="tx1"/>
          </a:solidFill>
          <a:latin typeface="Arial" charset="0"/>
        </a:defRPr>
      </a:lvl3pPr>
      <a:lvl4pPr algn="ctr" rtl="0" eaLnBrk="0" fontAlgn="base" hangingPunct="0">
        <a:lnSpc>
          <a:spcPct val="120000"/>
        </a:lnSpc>
        <a:spcBef>
          <a:spcPct val="60000"/>
        </a:spcBef>
        <a:spcAft>
          <a:spcPct val="0"/>
        </a:spcAft>
        <a:defRPr sz="3353" b="1">
          <a:solidFill>
            <a:schemeClr val="tx1"/>
          </a:solidFill>
          <a:latin typeface="Arial" charset="0"/>
        </a:defRPr>
      </a:lvl4pPr>
      <a:lvl5pPr algn="ctr" rtl="0" eaLnBrk="0" fontAlgn="base" hangingPunct="0">
        <a:lnSpc>
          <a:spcPct val="120000"/>
        </a:lnSpc>
        <a:spcBef>
          <a:spcPct val="60000"/>
        </a:spcBef>
        <a:spcAft>
          <a:spcPct val="0"/>
        </a:spcAft>
        <a:defRPr sz="3353" b="1">
          <a:solidFill>
            <a:schemeClr val="tx1"/>
          </a:solidFill>
          <a:latin typeface="Arial" charset="0"/>
        </a:defRPr>
      </a:lvl5pPr>
      <a:lvl6pPr marL="425836" algn="ctr" rtl="0" eaLnBrk="0" fontAlgn="base" hangingPunct="0">
        <a:lnSpc>
          <a:spcPct val="120000"/>
        </a:lnSpc>
        <a:spcBef>
          <a:spcPct val="60000"/>
        </a:spcBef>
        <a:spcAft>
          <a:spcPct val="0"/>
        </a:spcAft>
        <a:defRPr sz="3353" b="1">
          <a:solidFill>
            <a:schemeClr val="tx1"/>
          </a:solidFill>
          <a:latin typeface="Arial" charset="0"/>
        </a:defRPr>
      </a:lvl6pPr>
      <a:lvl7pPr marL="851672" algn="ctr" rtl="0" eaLnBrk="0" fontAlgn="base" hangingPunct="0">
        <a:lnSpc>
          <a:spcPct val="120000"/>
        </a:lnSpc>
        <a:spcBef>
          <a:spcPct val="60000"/>
        </a:spcBef>
        <a:spcAft>
          <a:spcPct val="0"/>
        </a:spcAft>
        <a:defRPr sz="3353" b="1">
          <a:solidFill>
            <a:schemeClr val="tx1"/>
          </a:solidFill>
          <a:latin typeface="Arial" charset="0"/>
        </a:defRPr>
      </a:lvl7pPr>
      <a:lvl8pPr marL="1277508" algn="ctr" rtl="0" eaLnBrk="0" fontAlgn="base" hangingPunct="0">
        <a:lnSpc>
          <a:spcPct val="120000"/>
        </a:lnSpc>
        <a:spcBef>
          <a:spcPct val="60000"/>
        </a:spcBef>
        <a:spcAft>
          <a:spcPct val="0"/>
        </a:spcAft>
        <a:defRPr sz="3353" b="1">
          <a:solidFill>
            <a:schemeClr val="tx1"/>
          </a:solidFill>
          <a:latin typeface="Arial" charset="0"/>
        </a:defRPr>
      </a:lvl8pPr>
      <a:lvl9pPr marL="1703344" algn="ctr" rtl="0" eaLnBrk="0" fontAlgn="base" hangingPunct="0">
        <a:lnSpc>
          <a:spcPct val="120000"/>
        </a:lnSpc>
        <a:spcBef>
          <a:spcPct val="60000"/>
        </a:spcBef>
        <a:spcAft>
          <a:spcPct val="0"/>
        </a:spcAft>
        <a:defRPr sz="3353" b="1">
          <a:solidFill>
            <a:schemeClr val="tx1"/>
          </a:solidFill>
          <a:latin typeface="Arial" charset="0"/>
        </a:defRPr>
      </a:lvl9pPr>
    </p:titleStyle>
    <p:bodyStyle>
      <a:lvl1pPr marL="266148" indent="-266148" algn="l" rtl="0" eaLnBrk="0" fontAlgn="base" hangingPunct="0">
        <a:lnSpc>
          <a:spcPct val="90000"/>
        </a:lnSpc>
        <a:spcBef>
          <a:spcPct val="30000"/>
        </a:spcBef>
        <a:spcAft>
          <a:spcPct val="0"/>
        </a:spcAft>
        <a:buSzPct val="100000"/>
        <a:buChar char="•"/>
        <a:defRPr sz="2235" b="1">
          <a:solidFill>
            <a:schemeClr val="tx1"/>
          </a:solidFill>
          <a:latin typeface="+mn-lt"/>
          <a:ea typeface="+mn-ea"/>
          <a:cs typeface="+mn-cs"/>
        </a:defRPr>
      </a:lvl1pPr>
      <a:lvl2pPr marL="638754" indent="-212918" algn="l" rtl="0" eaLnBrk="0" fontAlgn="base" hangingPunct="0">
        <a:lnSpc>
          <a:spcPct val="90000"/>
        </a:lnSpc>
        <a:spcBef>
          <a:spcPct val="30000"/>
        </a:spcBef>
        <a:spcAft>
          <a:spcPct val="0"/>
        </a:spcAft>
        <a:buSzPct val="100000"/>
        <a:buChar char="–"/>
        <a:defRPr b="1">
          <a:solidFill>
            <a:schemeClr val="tx1"/>
          </a:solidFill>
          <a:latin typeface="+mn-lt"/>
        </a:defRPr>
      </a:lvl2pPr>
      <a:lvl3pPr marL="1064590" indent="-212918" algn="l" rtl="0" eaLnBrk="0" fontAlgn="base" hangingPunct="0">
        <a:lnSpc>
          <a:spcPct val="90000"/>
        </a:lnSpc>
        <a:spcBef>
          <a:spcPct val="30000"/>
        </a:spcBef>
        <a:spcAft>
          <a:spcPct val="0"/>
        </a:spcAft>
        <a:buSzPct val="100000"/>
        <a:buChar char="»"/>
        <a:defRPr b="1">
          <a:solidFill>
            <a:schemeClr val="tx1"/>
          </a:solidFill>
          <a:latin typeface="+mn-lt"/>
        </a:defRPr>
      </a:lvl3pPr>
      <a:lvl4pPr marL="1437197" indent="-159689" algn="l" rtl="0" eaLnBrk="0" fontAlgn="base" hangingPunct="0">
        <a:lnSpc>
          <a:spcPct val="90000"/>
        </a:lnSpc>
        <a:spcBef>
          <a:spcPct val="30000"/>
        </a:spcBef>
        <a:spcAft>
          <a:spcPct val="0"/>
        </a:spcAft>
        <a:buSzPct val="100000"/>
        <a:buChar char="•"/>
        <a:defRPr sz="1304" b="1">
          <a:solidFill>
            <a:schemeClr val="tx1"/>
          </a:solidFill>
          <a:latin typeface="+mn-lt"/>
        </a:defRPr>
      </a:lvl4pPr>
      <a:lvl5pPr marL="1863033" indent="-159689" algn="l" rtl="0" eaLnBrk="0" fontAlgn="base" hangingPunct="0">
        <a:lnSpc>
          <a:spcPct val="90000"/>
        </a:lnSpc>
        <a:spcBef>
          <a:spcPct val="30000"/>
        </a:spcBef>
        <a:spcAft>
          <a:spcPct val="0"/>
        </a:spcAft>
        <a:buSzPct val="100000"/>
        <a:buChar char="–"/>
        <a:defRPr sz="1304" b="1">
          <a:solidFill>
            <a:schemeClr val="tx1"/>
          </a:solidFill>
          <a:latin typeface="+mn-lt"/>
        </a:defRPr>
      </a:lvl5pPr>
      <a:lvl6pPr marL="2288869" indent="-159689" algn="l" rtl="0" eaLnBrk="0" fontAlgn="base" hangingPunct="0">
        <a:lnSpc>
          <a:spcPct val="90000"/>
        </a:lnSpc>
        <a:spcBef>
          <a:spcPct val="30000"/>
        </a:spcBef>
        <a:spcAft>
          <a:spcPct val="0"/>
        </a:spcAft>
        <a:buSzPct val="100000"/>
        <a:buChar char="–"/>
        <a:defRPr sz="1304" b="1">
          <a:solidFill>
            <a:schemeClr val="tx1"/>
          </a:solidFill>
          <a:latin typeface="+mn-lt"/>
        </a:defRPr>
      </a:lvl6pPr>
      <a:lvl7pPr marL="2714705" indent="-159689" algn="l" rtl="0" eaLnBrk="0" fontAlgn="base" hangingPunct="0">
        <a:lnSpc>
          <a:spcPct val="90000"/>
        </a:lnSpc>
        <a:spcBef>
          <a:spcPct val="30000"/>
        </a:spcBef>
        <a:spcAft>
          <a:spcPct val="0"/>
        </a:spcAft>
        <a:buSzPct val="100000"/>
        <a:buChar char="–"/>
        <a:defRPr sz="1304" b="1">
          <a:solidFill>
            <a:schemeClr val="tx1"/>
          </a:solidFill>
          <a:latin typeface="+mn-lt"/>
        </a:defRPr>
      </a:lvl7pPr>
      <a:lvl8pPr marL="3140541" indent="-159689" algn="l" rtl="0" eaLnBrk="0" fontAlgn="base" hangingPunct="0">
        <a:lnSpc>
          <a:spcPct val="90000"/>
        </a:lnSpc>
        <a:spcBef>
          <a:spcPct val="30000"/>
        </a:spcBef>
        <a:spcAft>
          <a:spcPct val="0"/>
        </a:spcAft>
        <a:buSzPct val="100000"/>
        <a:buChar char="–"/>
        <a:defRPr sz="1304" b="1">
          <a:solidFill>
            <a:schemeClr val="tx1"/>
          </a:solidFill>
          <a:latin typeface="+mn-lt"/>
        </a:defRPr>
      </a:lvl8pPr>
      <a:lvl9pPr marL="3566377" indent="-159689" algn="l" rtl="0" eaLnBrk="0" fontAlgn="base" hangingPunct="0">
        <a:lnSpc>
          <a:spcPct val="90000"/>
        </a:lnSpc>
        <a:spcBef>
          <a:spcPct val="30000"/>
        </a:spcBef>
        <a:spcAft>
          <a:spcPct val="0"/>
        </a:spcAft>
        <a:buSzPct val="100000"/>
        <a:buChar char="–"/>
        <a:defRPr sz="1304" b="1">
          <a:solidFill>
            <a:schemeClr val="tx1"/>
          </a:solidFill>
          <a:latin typeface="+mn-lt"/>
        </a:defRPr>
      </a:lvl9pPr>
    </p:bodyStyle>
    <p:otherStyle>
      <a:defPPr>
        <a:defRPr lang="en-US"/>
      </a:defPPr>
      <a:lvl1pPr marL="0" algn="l" defTabSz="851672" rtl="0" eaLnBrk="1" latinLnBrk="0" hangingPunct="1">
        <a:defRPr sz="1677" kern="1200">
          <a:solidFill>
            <a:schemeClr val="tx1"/>
          </a:solidFill>
          <a:latin typeface="+mn-lt"/>
          <a:ea typeface="+mn-ea"/>
          <a:cs typeface="+mn-cs"/>
        </a:defRPr>
      </a:lvl1pPr>
      <a:lvl2pPr marL="425836" algn="l" defTabSz="851672" rtl="0" eaLnBrk="1" latinLnBrk="0" hangingPunct="1">
        <a:defRPr sz="1677" kern="1200">
          <a:solidFill>
            <a:schemeClr val="tx1"/>
          </a:solidFill>
          <a:latin typeface="+mn-lt"/>
          <a:ea typeface="+mn-ea"/>
          <a:cs typeface="+mn-cs"/>
        </a:defRPr>
      </a:lvl2pPr>
      <a:lvl3pPr marL="851672" algn="l" defTabSz="851672" rtl="0" eaLnBrk="1" latinLnBrk="0" hangingPunct="1">
        <a:defRPr sz="1677" kern="1200">
          <a:solidFill>
            <a:schemeClr val="tx1"/>
          </a:solidFill>
          <a:latin typeface="+mn-lt"/>
          <a:ea typeface="+mn-ea"/>
          <a:cs typeface="+mn-cs"/>
        </a:defRPr>
      </a:lvl3pPr>
      <a:lvl4pPr marL="1277508" algn="l" defTabSz="851672" rtl="0" eaLnBrk="1" latinLnBrk="0" hangingPunct="1">
        <a:defRPr sz="1677" kern="1200">
          <a:solidFill>
            <a:schemeClr val="tx1"/>
          </a:solidFill>
          <a:latin typeface="+mn-lt"/>
          <a:ea typeface="+mn-ea"/>
          <a:cs typeface="+mn-cs"/>
        </a:defRPr>
      </a:lvl4pPr>
      <a:lvl5pPr marL="1703344" algn="l" defTabSz="851672" rtl="0" eaLnBrk="1" latinLnBrk="0" hangingPunct="1">
        <a:defRPr sz="1677" kern="1200">
          <a:solidFill>
            <a:schemeClr val="tx1"/>
          </a:solidFill>
          <a:latin typeface="+mn-lt"/>
          <a:ea typeface="+mn-ea"/>
          <a:cs typeface="+mn-cs"/>
        </a:defRPr>
      </a:lvl5pPr>
      <a:lvl6pPr marL="2129180" algn="l" defTabSz="851672" rtl="0" eaLnBrk="1" latinLnBrk="0" hangingPunct="1">
        <a:defRPr sz="1677" kern="1200">
          <a:solidFill>
            <a:schemeClr val="tx1"/>
          </a:solidFill>
          <a:latin typeface="+mn-lt"/>
          <a:ea typeface="+mn-ea"/>
          <a:cs typeface="+mn-cs"/>
        </a:defRPr>
      </a:lvl6pPr>
      <a:lvl7pPr marL="2555016" algn="l" defTabSz="851672" rtl="0" eaLnBrk="1" latinLnBrk="0" hangingPunct="1">
        <a:defRPr sz="1677" kern="1200">
          <a:solidFill>
            <a:schemeClr val="tx1"/>
          </a:solidFill>
          <a:latin typeface="+mn-lt"/>
          <a:ea typeface="+mn-ea"/>
          <a:cs typeface="+mn-cs"/>
        </a:defRPr>
      </a:lvl7pPr>
      <a:lvl8pPr marL="2980853" algn="l" defTabSz="851672" rtl="0" eaLnBrk="1" latinLnBrk="0" hangingPunct="1">
        <a:defRPr sz="1677" kern="1200">
          <a:solidFill>
            <a:schemeClr val="tx1"/>
          </a:solidFill>
          <a:latin typeface="+mn-lt"/>
          <a:ea typeface="+mn-ea"/>
          <a:cs typeface="+mn-cs"/>
        </a:defRPr>
      </a:lvl8pPr>
      <a:lvl9pPr marL="3406689" algn="l" defTabSz="851672" rtl="0" eaLnBrk="1" latinLnBrk="0" hangingPunct="1">
        <a:defRPr sz="167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6"/>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defTabSz="685800">
              <a:defRPr/>
            </a:pPr>
            <a:fld id="{75552123-C55F-834E-80AF-854C35E3FC0C}" type="datetimeFigureOut">
              <a:rPr lang="en-US" smtClean="0">
                <a:solidFill>
                  <a:prstClr val="black">
                    <a:tint val="75000"/>
                  </a:prstClr>
                </a:solidFill>
              </a:rPr>
              <a:pPr defTabSz="685800">
                <a:defRPr/>
              </a:pPr>
              <a:t>11/8/16</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defTabSz="6858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latin typeface="Calibri" panose="020F0502020204030204" pitchFamily="34" charset="0"/>
              </a:defRPr>
            </a:lvl1pPr>
          </a:lstStyle>
          <a:p>
            <a:pPr defTabSz="685800" fontAlgn="base">
              <a:spcBef>
                <a:spcPct val="0"/>
              </a:spcBef>
              <a:spcAft>
                <a:spcPct val="0"/>
              </a:spcAft>
              <a:defRPr/>
            </a:pPr>
            <a:fld id="{346DAC98-A315-5A49-96DE-5CAEB90182CC}" type="slidenum">
              <a:rPr lang="en-US" altLang="en-US" smtClean="0"/>
              <a:pPr defTabSz="685800" fontAlgn="base">
                <a:spcBef>
                  <a:spcPct val="0"/>
                </a:spcBef>
                <a:spcAft>
                  <a:spcPct val="0"/>
                </a:spcAft>
                <a:defRPr/>
              </a:pPr>
              <a:t>‹#›</a:t>
            </a:fld>
            <a:endParaRPr lang="en-US" altLang="en-US"/>
          </a:p>
        </p:txBody>
      </p:sp>
    </p:spTree>
    <p:extLst>
      <p:ext uri="{BB962C8B-B14F-4D97-AF65-F5344CB8AC3E}">
        <p14:creationId xmlns:p14="http://schemas.microsoft.com/office/powerpoint/2010/main" val="139533497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charset="0"/>
        <a:buChar char="•"/>
        <a:defRPr sz="1800" kern="1200">
          <a:solidFill>
            <a:schemeClr val="tx1"/>
          </a:solidFill>
          <a:latin typeface="+mn-lt"/>
          <a:ea typeface="+mn-ea"/>
          <a:cs typeface="+mn-cs"/>
        </a:defRPr>
      </a:lvl2pPr>
      <a:lvl3pPr marL="857250" indent="-171450" algn="l"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4pPr>
      <a:lvl5pPr marL="1543050" indent="-171450" algn="l"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tiff"/><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tiff"/><Relationship Id="rId3" Type="http://schemas.openxmlformats.org/officeDocument/2006/relationships/image" Target="../media/image27.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hyperlink" Target="https://online.myiwf.com/ASTRO2016/Sessions.aspx?ID=12246&amp;sp=%23"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png"/><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1" Type="http://schemas.openxmlformats.org/officeDocument/2006/relationships/slideLayout" Target="../slideLayouts/slideLayout29.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jpeg"/><Relationship Id="rId1" Type="http://schemas.openxmlformats.org/officeDocument/2006/relationships/slideLayout" Target="../slideLayouts/slideLayout4.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8464" y="2411782"/>
            <a:ext cx="8229600" cy="1143000"/>
          </a:xfrm>
        </p:spPr>
        <p:txBody>
          <a:bodyPr>
            <a:noAutofit/>
          </a:bodyPr>
          <a:lstStyle/>
          <a:p>
            <a:r>
              <a:rPr lang="en-US" sz="3200" i="1" dirty="0" smtClean="0">
                <a:solidFill>
                  <a:srgbClr val="002060"/>
                </a:solidFill>
              </a:rPr>
              <a:t>“Although we have to start with more advantaged countries lending a hand to nations earlier in their development, the aspirational goal of international educational endeavors in radiation oncology is that eventually the learning will be a two-way street, with ideas and knowledge flow in both directions.”</a:t>
            </a:r>
            <a:br>
              <a:rPr lang="en-US" sz="3200" i="1" dirty="0" smtClean="0">
                <a:solidFill>
                  <a:srgbClr val="002060"/>
                </a:solidFill>
              </a:rPr>
            </a:br>
            <a:r>
              <a:rPr lang="en-US" sz="3200" i="1" dirty="0" smtClean="0">
                <a:solidFill>
                  <a:srgbClr val="002060"/>
                </a:solidFill>
              </a:rPr>
              <a:t/>
            </a:r>
            <a:br>
              <a:rPr lang="en-US" sz="3200" i="1" dirty="0" smtClean="0">
                <a:solidFill>
                  <a:srgbClr val="002060"/>
                </a:solidFill>
              </a:rPr>
            </a:br>
            <a:r>
              <a:rPr lang="en-US" sz="3200" i="1" dirty="0" smtClean="0">
                <a:solidFill>
                  <a:srgbClr val="781033"/>
                </a:solidFill>
              </a:rPr>
              <a:t>Brian Kavanagh</a:t>
            </a:r>
            <a:br>
              <a:rPr lang="en-US" sz="3200" i="1" dirty="0" smtClean="0">
                <a:solidFill>
                  <a:srgbClr val="781033"/>
                </a:solidFill>
              </a:rPr>
            </a:br>
            <a:r>
              <a:rPr lang="en-US" sz="3200" i="1" dirty="0" smtClean="0">
                <a:solidFill>
                  <a:srgbClr val="781033"/>
                </a:solidFill>
              </a:rPr>
              <a:t>ASTRO President, 2016</a:t>
            </a:r>
            <a:endParaRPr lang="en-US" sz="3200" i="1" dirty="0">
              <a:solidFill>
                <a:srgbClr val="781033"/>
              </a:solidFill>
            </a:endParaRPr>
          </a:p>
        </p:txBody>
      </p:sp>
    </p:spTree>
    <p:extLst>
      <p:ext uri="{BB962C8B-B14F-4D97-AF65-F5344CB8AC3E}">
        <p14:creationId xmlns:p14="http://schemas.microsoft.com/office/powerpoint/2010/main" val="16939105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41890" y="534916"/>
            <a:ext cx="3189369" cy="4122470"/>
          </a:xfrm>
          <a:prstGeom prst="rect">
            <a:avLst/>
          </a:prstGeom>
        </p:spPr>
      </p:pic>
      <p:sp>
        <p:nvSpPr>
          <p:cNvPr id="5" name="Rectangle 4"/>
          <p:cNvSpPr/>
          <p:nvPr/>
        </p:nvSpPr>
        <p:spPr>
          <a:xfrm>
            <a:off x="397011" y="2638633"/>
            <a:ext cx="2217420" cy="1061829"/>
          </a:xfrm>
          <a:prstGeom prst="rect">
            <a:avLst/>
          </a:prstGeom>
        </p:spPr>
        <p:txBody>
          <a:bodyPr wrap="square">
            <a:spAutoFit/>
          </a:bodyPr>
          <a:lstStyle/>
          <a:p>
            <a:pPr defTabSz="685800"/>
            <a:r>
              <a:rPr lang="en-US" sz="1050" dirty="0">
                <a:solidFill>
                  <a:srgbClr val="002060"/>
                </a:solidFill>
              </a:rPr>
              <a:t>Dr. Brandon Fisher (right) and Adam Shulman (third from right), Radiating Hope Senegal project director, meet with the directors of </a:t>
            </a:r>
            <a:r>
              <a:rPr lang="fr-FR" sz="1050" dirty="0">
                <a:solidFill>
                  <a:srgbClr val="002060"/>
                </a:solidFill>
              </a:rPr>
              <a:t>Institut Curie de L’</a:t>
            </a:r>
            <a:r>
              <a:rPr lang="fr-FR" sz="1050" dirty="0" err="1">
                <a:solidFill>
                  <a:srgbClr val="002060"/>
                </a:solidFill>
              </a:rPr>
              <a:t>Hospital</a:t>
            </a:r>
            <a:r>
              <a:rPr lang="fr-FR" sz="1050" dirty="0">
                <a:solidFill>
                  <a:srgbClr val="002060"/>
                </a:solidFill>
              </a:rPr>
              <a:t> Aristide Le </a:t>
            </a:r>
            <a:r>
              <a:rPr lang="fr-FR" sz="1050" dirty="0" err="1">
                <a:solidFill>
                  <a:srgbClr val="002060"/>
                </a:solidFill>
              </a:rPr>
              <a:t>Dantec</a:t>
            </a:r>
            <a:r>
              <a:rPr lang="fr-FR" sz="1050" dirty="0">
                <a:solidFill>
                  <a:srgbClr val="002060"/>
                </a:solidFill>
              </a:rPr>
              <a:t> (IC) in Dakar, </a:t>
            </a:r>
            <a:r>
              <a:rPr lang="fr-FR" sz="1050" dirty="0" err="1">
                <a:solidFill>
                  <a:srgbClr val="002060"/>
                </a:solidFill>
              </a:rPr>
              <a:t>Senegal</a:t>
            </a:r>
            <a:r>
              <a:rPr lang="en-US" sz="1050" dirty="0">
                <a:solidFill>
                  <a:srgbClr val="002060"/>
                </a:solidFill>
              </a:rPr>
              <a:t>.</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7011" y="1267413"/>
            <a:ext cx="2000250" cy="1328738"/>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7011" y="3962013"/>
            <a:ext cx="2000250" cy="1328738"/>
          </a:xfrm>
          <a:prstGeom prst="rect">
            <a:avLst/>
          </a:prstGeom>
        </p:spPr>
      </p:pic>
      <p:sp>
        <p:nvSpPr>
          <p:cNvPr id="8" name="Rectangle 7"/>
          <p:cNvSpPr/>
          <p:nvPr/>
        </p:nvSpPr>
        <p:spPr>
          <a:xfrm>
            <a:off x="397011" y="5290751"/>
            <a:ext cx="2242849" cy="415498"/>
          </a:xfrm>
          <a:prstGeom prst="rect">
            <a:avLst/>
          </a:prstGeom>
        </p:spPr>
        <p:txBody>
          <a:bodyPr wrap="square">
            <a:spAutoFit/>
          </a:bodyPr>
          <a:lstStyle/>
          <a:p>
            <a:pPr defTabSz="685800"/>
            <a:r>
              <a:rPr lang="en-US" sz="1050" dirty="0">
                <a:solidFill>
                  <a:srgbClr val="002060"/>
                </a:solidFill>
              </a:rPr>
              <a:t>Dr. Tom Eichler treats a young patient in Haiti.</a:t>
            </a:r>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50965" y="3962013"/>
            <a:ext cx="2000250" cy="1328738"/>
          </a:xfrm>
          <a:prstGeom prst="rect">
            <a:avLst/>
          </a:prstGeom>
        </p:spPr>
      </p:pic>
      <p:sp>
        <p:nvSpPr>
          <p:cNvPr id="10" name="Rectangle 9"/>
          <p:cNvSpPr/>
          <p:nvPr/>
        </p:nvSpPr>
        <p:spPr>
          <a:xfrm>
            <a:off x="6183630" y="5304636"/>
            <a:ext cx="2719870" cy="577081"/>
          </a:xfrm>
          <a:prstGeom prst="rect">
            <a:avLst/>
          </a:prstGeom>
        </p:spPr>
        <p:txBody>
          <a:bodyPr wrap="square">
            <a:spAutoFit/>
          </a:bodyPr>
          <a:lstStyle/>
          <a:p>
            <a:pPr defTabSz="685800"/>
            <a:r>
              <a:rPr lang="en-US" sz="1050" dirty="0">
                <a:solidFill>
                  <a:srgbClr val="002060"/>
                </a:solidFill>
              </a:rPr>
              <a:t>Dr. </a:t>
            </a:r>
            <a:r>
              <a:rPr lang="en-US" sz="1050" dirty="0">
                <a:solidFill>
                  <a:prstClr val="black"/>
                </a:solidFill>
              </a:rPr>
              <a:t>Daniel </a:t>
            </a:r>
            <a:r>
              <a:rPr lang="en-US" sz="1050" dirty="0" err="1">
                <a:solidFill>
                  <a:srgbClr val="002060"/>
                </a:solidFill>
              </a:rPr>
              <a:t>Schiffner</a:t>
            </a:r>
            <a:r>
              <a:rPr lang="en-US" sz="1050" dirty="0">
                <a:solidFill>
                  <a:srgbClr val="002060"/>
                </a:solidFill>
              </a:rPr>
              <a:t> lectures at the Peruvian Society of Radiation Oncology and Medical Physics’ annual meeting.</a:t>
            </a:r>
          </a:p>
        </p:txBody>
      </p:sp>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50965" y="1267413"/>
            <a:ext cx="2000250" cy="1328738"/>
          </a:xfrm>
          <a:prstGeom prst="rect">
            <a:avLst/>
          </a:prstGeom>
        </p:spPr>
      </p:pic>
      <p:sp>
        <p:nvSpPr>
          <p:cNvPr id="12" name="TextBox 11"/>
          <p:cNvSpPr txBox="1"/>
          <p:nvPr/>
        </p:nvSpPr>
        <p:spPr>
          <a:xfrm>
            <a:off x="3799186" y="180747"/>
            <a:ext cx="1266693" cy="323165"/>
          </a:xfrm>
          <a:prstGeom prst="rect">
            <a:avLst/>
          </a:prstGeom>
          <a:noFill/>
        </p:spPr>
        <p:txBody>
          <a:bodyPr wrap="none" rtlCol="0">
            <a:spAutoFit/>
          </a:bodyPr>
          <a:lstStyle/>
          <a:p>
            <a:pPr defTabSz="685800"/>
            <a:r>
              <a:rPr lang="en-US" sz="1500" i="1" dirty="0">
                <a:solidFill>
                  <a:srgbClr val="C00000"/>
                </a:solidFill>
              </a:rPr>
              <a:t>Summer 2013</a:t>
            </a:r>
          </a:p>
        </p:txBody>
      </p:sp>
      <p:sp>
        <p:nvSpPr>
          <p:cNvPr id="13" name="Rectangle 12"/>
          <p:cNvSpPr/>
          <p:nvPr/>
        </p:nvSpPr>
        <p:spPr>
          <a:xfrm>
            <a:off x="6094759" y="2656113"/>
            <a:ext cx="2808741" cy="738664"/>
          </a:xfrm>
          <a:prstGeom prst="rect">
            <a:avLst/>
          </a:prstGeom>
        </p:spPr>
        <p:txBody>
          <a:bodyPr wrap="square">
            <a:spAutoFit/>
          </a:bodyPr>
          <a:lstStyle/>
          <a:p>
            <a:pPr defTabSz="685800"/>
            <a:r>
              <a:rPr lang="en-US" sz="1050" dirty="0">
                <a:solidFill>
                  <a:srgbClr val="002060"/>
                </a:solidFill>
              </a:rPr>
              <a:t>Dr. </a:t>
            </a:r>
            <a:r>
              <a:rPr lang="en-US" sz="1050" dirty="0" err="1">
                <a:solidFill>
                  <a:prstClr val="black"/>
                </a:solidFill>
              </a:rPr>
              <a:t>Muthana</a:t>
            </a:r>
            <a:r>
              <a:rPr lang="en-US" sz="1050" dirty="0">
                <a:solidFill>
                  <a:prstClr val="black"/>
                </a:solidFill>
              </a:rPr>
              <a:t> </a:t>
            </a:r>
            <a:r>
              <a:rPr lang="en-US" sz="1050" dirty="0">
                <a:solidFill>
                  <a:srgbClr val="002060"/>
                </a:solidFill>
              </a:rPr>
              <a:t>Al-Ghazi (seated) and physicists and radiation oncologists from the Baghdad Radiotherapy and Nuclear Medicine Hospital work in the treatment planning suite.</a:t>
            </a:r>
          </a:p>
        </p:txBody>
      </p:sp>
      <p:pic>
        <p:nvPicPr>
          <p:cNvPr id="14" name="Pictur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200867" y="4888071"/>
            <a:ext cx="2463333" cy="1636356"/>
          </a:xfrm>
          <a:prstGeom prst="rect">
            <a:avLst/>
          </a:prstGeom>
        </p:spPr>
      </p:pic>
    </p:spTree>
    <p:extLst>
      <p:ext uri="{BB962C8B-B14F-4D97-AF65-F5344CB8AC3E}">
        <p14:creationId xmlns:p14="http://schemas.microsoft.com/office/powerpoint/2010/main" val="9212799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660131">
            <a:off x="442455" y="4662687"/>
            <a:ext cx="3011694" cy="1694078"/>
          </a:xfrm>
          <a:prstGeom prst="rect">
            <a:avLst/>
          </a:prstGeom>
          <a:ln>
            <a:solidFill>
              <a:srgbClr val="002060"/>
            </a:solidFill>
          </a:ln>
        </p:spPr>
      </p:pic>
      <p:sp>
        <p:nvSpPr>
          <p:cNvPr id="2" name="Title 1"/>
          <p:cNvSpPr>
            <a:spLocks noGrp="1"/>
          </p:cNvSpPr>
          <p:nvPr>
            <p:ph type="title"/>
          </p:nvPr>
        </p:nvSpPr>
        <p:spPr/>
        <p:txBody>
          <a:bodyPr>
            <a:noAutofit/>
          </a:bodyPr>
          <a:lstStyle/>
          <a:p>
            <a:pPr algn="l"/>
            <a:r>
              <a:rPr lang="en-US" sz="2400" i="1" dirty="0" smtClean="0">
                <a:solidFill>
                  <a:srgbClr val="002060"/>
                </a:solidFill>
              </a:rPr>
              <a:t>Aspirational goal: International Education as</a:t>
            </a:r>
            <a:br>
              <a:rPr lang="en-US" sz="2400" i="1" dirty="0" smtClean="0">
                <a:solidFill>
                  <a:srgbClr val="002060"/>
                </a:solidFill>
              </a:rPr>
            </a:br>
            <a:r>
              <a:rPr lang="en-US" sz="2400" i="1" dirty="0" smtClean="0">
                <a:solidFill>
                  <a:srgbClr val="800000"/>
                </a:solidFill>
              </a:rPr>
              <a:t>Rachel </a:t>
            </a:r>
            <a:r>
              <a:rPr lang="en-US" sz="2400" i="1" dirty="0" err="1" smtClean="0">
                <a:solidFill>
                  <a:srgbClr val="800000"/>
                </a:solidFill>
              </a:rPr>
              <a:t>Rabinovitch</a:t>
            </a:r>
            <a:r>
              <a:rPr lang="en-US" sz="2400" i="1" dirty="0" smtClean="0">
                <a:solidFill>
                  <a:srgbClr val="800000"/>
                </a:solidFill>
              </a:rPr>
              <a:t>, MD</a:t>
            </a:r>
            <a:br>
              <a:rPr lang="en-US" sz="2400" i="1" dirty="0" smtClean="0">
                <a:solidFill>
                  <a:srgbClr val="800000"/>
                </a:solidFill>
              </a:rPr>
            </a:br>
            <a:r>
              <a:rPr lang="en-US" sz="2400" i="1" dirty="0" smtClean="0">
                <a:solidFill>
                  <a:srgbClr val="800000"/>
                </a:solidFill>
              </a:rPr>
              <a:t>Visiting Professor in Israel, December 2014-Jan 2015</a:t>
            </a:r>
            <a:endParaRPr lang="en-US" sz="2400" i="1" dirty="0">
              <a:solidFill>
                <a:srgbClr val="8000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031575">
            <a:off x="380479" y="1782646"/>
            <a:ext cx="2970902" cy="1671132"/>
          </a:xfrm>
          <a:prstGeom prst="rect">
            <a:avLst/>
          </a:prstGeom>
          <a:ln>
            <a:solidFill>
              <a:srgbClr val="002060"/>
            </a:solidFill>
          </a:ln>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92128">
            <a:off x="5880543" y="1980984"/>
            <a:ext cx="2848750" cy="1602422"/>
          </a:xfrm>
          <a:prstGeom prst="rect">
            <a:avLst/>
          </a:prstGeom>
          <a:ln>
            <a:solidFill>
              <a:srgbClr val="002060"/>
            </a:solidFill>
          </a:ln>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36657" y="3031064"/>
            <a:ext cx="3556277" cy="2000405"/>
          </a:xfrm>
          <a:prstGeom prst="rect">
            <a:avLst/>
          </a:prstGeom>
          <a:ln>
            <a:solidFill>
              <a:srgbClr val="002060"/>
            </a:solidFill>
          </a:ln>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1302563">
            <a:off x="5834705" y="4583617"/>
            <a:ext cx="3138470" cy="1765389"/>
          </a:xfrm>
          <a:prstGeom prst="rect">
            <a:avLst/>
          </a:prstGeom>
          <a:ln>
            <a:solidFill>
              <a:srgbClr val="002060"/>
            </a:solidFill>
          </a:ln>
        </p:spPr>
      </p:pic>
      <p:pic>
        <p:nvPicPr>
          <p:cNvPr id="9" name="Picture 8"/>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192934" y="172269"/>
            <a:ext cx="2383474" cy="769730"/>
          </a:xfrm>
          <a:prstGeom prst="rect">
            <a:avLst/>
          </a:prstGeom>
        </p:spPr>
      </p:pic>
    </p:spTree>
    <p:extLst>
      <p:ext uri="{BB962C8B-B14F-4D97-AF65-F5344CB8AC3E}">
        <p14:creationId xmlns:p14="http://schemas.microsoft.com/office/powerpoint/2010/main" val="3967628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7486"/>
            <a:ext cx="8229600" cy="1066137"/>
          </a:xfrm>
        </p:spPr>
        <p:txBody>
          <a:bodyPr>
            <a:normAutofit/>
          </a:bodyPr>
          <a:lstStyle/>
          <a:p>
            <a:r>
              <a:rPr lang="en-US" sz="3200" dirty="0" smtClean="0">
                <a:solidFill>
                  <a:srgbClr val="002060"/>
                </a:solidFill>
              </a:rPr>
              <a:t>2015-2016 </a:t>
            </a:r>
            <a:r>
              <a:rPr lang="en-US" sz="3200" dirty="0" smtClean="0">
                <a:solidFill>
                  <a:srgbClr val="002060"/>
                </a:solidFill>
              </a:rPr>
              <a:t>IES highlights</a:t>
            </a:r>
            <a:br>
              <a:rPr lang="en-US" sz="3200" dirty="0" smtClean="0">
                <a:solidFill>
                  <a:srgbClr val="002060"/>
                </a:solidFill>
              </a:rPr>
            </a:br>
            <a:r>
              <a:rPr lang="en-US" sz="2400" dirty="0" smtClean="0">
                <a:solidFill>
                  <a:srgbClr val="800000"/>
                </a:solidFill>
              </a:rPr>
              <a:t>Ken Hu, </a:t>
            </a:r>
            <a:r>
              <a:rPr lang="en-US" sz="2400" dirty="0" err="1" smtClean="0">
                <a:solidFill>
                  <a:srgbClr val="800000"/>
                </a:solidFill>
              </a:rPr>
              <a:t>Zhongxing</a:t>
            </a:r>
            <a:r>
              <a:rPr lang="en-US" sz="2400" dirty="0" smtClean="0">
                <a:solidFill>
                  <a:srgbClr val="800000"/>
                </a:solidFill>
              </a:rPr>
              <a:t> Liao</a:t>
            </a:r>
            <a:endParaRPr lang="en-US" sz="2400" dirty="0">
              <a:solidFill>
                <a:srgbClr val="800000"/>
              </a:solidFill>
            </a:endParaRPr>
          </a:p>
        </p:txBody>
      </p:sp>
      <p:sp>
        <p:nvSpPr>
          <p:cNvPr id="3" name="Content Placeholder 2"/>
          <p:cNvSpPr>
            <a:spLocks noGrp="1"/>
          </p:cNvSpPr>
          <p:nvPr>
            <p:ph idx="1"/>
          </p:nvPr>
        </p:nvSpPr>
        <p:spPr>
          <a:xfrm>
            <a:off x="457200" y="1336604"/>
            <a:ext cx="7464056" cy="4525963"/>
          </a:xfrm>
        </p:spPr>
        <p:txBody>
          <a:bodyPr>
            <a:noAutofit/>
          </a:bodyPr>
          <a:lstStyle/>
          <a:p>
            <a:pPr fontAlgn="base"/>
            <a:r>
              <a:rPr lang="en-US" sz="2000" dirty="0" smtClean="0">
                <a:solidFill>
                  <a:srgbClr val="800000"/>
                </a:solidFill>
              </a:rPr>
              <a:t>ASTRO Annual meeting</a:t>
            </a:r>
          </a:p>
          <a:p>
            <a:pPr lvl="1" fontAlgn="base"/>
            <a:r>
              <a:rPr lang="en-US" sz="1600" dirty="0" smtClean="0">
                <a:solidFill>
                  <a:srgbClr val="002060"/>
                </a:solidFill>
              </a:rPr>
              <a:t>Two 90-minute educational sessions</a:t>
            </a:r>
          </a:p>
          <a:p>
            <a:pPr lvl="2" fontAlgn="base"/>
            <a:r>
              <a:rPr lang="en-US" sz="1400" dirty="0" smtClean="0">
                <a:solidFill>
                  <a:srgbClr val="800000"/>
                </a:solidFill>
              </a:rPr>
              <a:t>How could/should </a:t>
            </a:r>
            <a:r>
              <a:rPr lang="en-US" sz="1400" dirty="0">
                <a:solidFill>
                  <a:srgbClr val="800000"/>
                </a:solidFill>
              </a:rPr>
              <a:t>U.S. </a:t>
            </a:r>
            <a:r>
              <a:rPr lang="en-US" sz="1400" dirty="0" smtClean="0">
                <a:solidFill>
                  <a:srgbClr val="800000"/>
                </a:solidFill>
              </a:rPr>
              <a:t>methods be </a:t>
            </a:r>
            <a:r>
              <a:rPr lang="en-US" sz="1400" dirty="0">
                <a:solidFill>
                  <a:srgbClr val="800000"/>
                </a:solidFill>
              </a:rPr>
              <a:t>adapted in </a:t>
            </a:r>
            <a:r>
              <a:rPr lang="en-US" sz="1400" dirty="0" smtClean="0">
                <a:solidFill>
                  <a:srgbClr val="800000"/>
                </a:solidFill>
              </a:rPr>
              <a:t>LMIC’s?</a:t>
            </a:r>
          </a:p>
          <a:p>
            <a:pPr lvl="1" fontAlgn="base"/>
            <a:r>
              <a:rPr lang="en-US" sz="1600" dirty="0" smtClean="0">
                <a:solidFill>
                  <a:srgbClr val="002060"/>
                </a:solidFill>
              </a:rPr>
              <a:t>Summary courses in Mandarin and Spanish</a:t>
            </a:r>
            <a:endParaRPr lang="en-US" sz="1600" dirty="0">
              <a:solidFill>
                <a:srgbClr val="002060"/>
              </a:solidFill>
            </a:endParaRPr>
          </a:p>
          <a:p>
            <a:r>
              <a:rPr lang="en-US" sz="2000" dirty="0" err="1" smtClean="0">
                <a:solidFill>
                  <a:srgbClr val="800000"/>
                </a:solidFill>
              </a:rPr>
              <a:t>eContouring</a:t>
            </a:r>
            <a:r>
              <a:rPr lang="en-US" sz="2000" dirty="0" smtClean="0">
                <a:solidFill>
                  <a:srgbClr val="800000"/>
                </a:solidFill>
              </a:rPr>
              <a:t> </a:t>
            </a:r>
            <a:r>
              <a:rPr lang="en-US" sz="2000" dirty="0" smtClean="0">
                <a:solidFill>
                  <a:srgbClr val="800000"/>
                </a:solidFill>
              </a:rPr>
              <a:t>Initiative</a:t>
            </a:r>
          </a:p>
          <a:p>
            <a:pPr lvl="1"/>
            <a:r>
              <a:rPr lang="en-US" sz="1600" dirty="0">
                <a:solidFill>
                  <a:srgbClr val="002060"/>
                </a:solidFill>
              </a:rPr>
              <a:t>Ambassadors traveling to train international practitioners</a:t>
            </a:r>
          </a:p>
          <a:p>
            <a:pPr lvl="2"/>
            <a:r>
              <a:rPr lang="en-US" sz="1600" dirty="0" err="1">
                <a:solidFill>
                  <a:srgbClr val="800000"/>
                </a:solidFill>
              </a:rPr>
              <a:t>Onyi</a:t>
            </a:r>
            <a:r>
              <a:rPr lang="en-US" sz="1600" dirty="0">
                <a:solidFill>
                  <a:srgbClr val="800000"/>
                </a:solidFill>
              </a:rPr>
              <a:t> </a:t>
            </a:r>
            <a:r>
              <a:rPr lang="en-US" sz="1600" dirty="0" err="1">
                <a:solidFill>
                  <a:srgbClr val="800000"/>
                </a:solidFill>
              </a:rPr>
              <a:t>Balogun</a:t>
            </a:r>
            <a:r>
              <a:rPr lang="en-US" sz="1600" dirty="0">
                <a:solidFill>
                  <a:srgbClr val="800000"/>
                </a:solidFill>
              </a:rPr>
              <a:t>, </a:t>
            </a:r>
            <a:r>
              <a:rPr lang="en-US" sz="1600" dirty="0" smtClean="0">
                <a:solidFill>
                  <a:srgbClr val="800000"/>
                </a:solidFill>
              </a:rPr>
              <a:t>Armenia; Mauricio </a:t>
            </a:r>
            <a:r>
              <a:rPr lang="en-US" sz="1600" dirty="0" err="1">
                <a:solidFill>
                  <a:srgbClr val="800000"/>
                </a:solidFill>
              </a:rPr>
              <a:t>Gamez</a:t>
            </a:r>
            <a:r>
              <a:rPr lang="en-US" sz="1600" dirty="0">
                <a:solidFill>
                  <a:srgbClr val="800000"/>
                </a:solidFill>
              </a:rPr>
              <a:t>, </a:t>
            </a:r>
            <a:r>
              <a:rPr lang="en-US" sz="1600" dirty="0" smtClean="0">
                <a:solidFill>
                  <a:srgbClr val="800000"/>
                </a:solidFill>
              </a:rPr>
              <a:t>Mexico; Christine </a:t>
            </a:r>
            <a:r>
              <a:rPr lang="en-US" sz="1600" dirty="0">
                <a:solidFill>
                  <a:srgbClr val="800000"/>
                </a:solidFill>
              </a:rPr>
              <a:t>Fisher, Southeast </a:t>
            </a:r>
            <a:r>
              <a:rPr lang="en-US" sz="1600" dirty="0" smtClean="0">
                <a:solidFill>
                  <a:srgbClr val="800000"/>
                </a:solidFill>
              </a:rPr>
              <a:t>Asia; Ray </a:t>
            </a:r>
            <a:r>
              <a:rPr lang="en-US" sz="1600" dirty="0" err="1">
                <a:solidFill>
                  <a:srgbClr val="800000"/>
                </a:solidFill>
              </a:rPr>
              <a:t>Mailhot</a:t>
            </a:r>
            <a:r>
              <a:rPr lang="en-US" sz="1600" dirty="0">
                <a:solidFill>
                  <a:srgbClr val="800000"/>
                </a:solidFill>
              </a:rPr>
              <a:t>, </a:t>
            </a:r>
            <a:r>
              <a:rPr lang="en-US" sz="1600" dirty="0" smtClean="0">
                <a:solidFill>
                  <a:srgbClr val="800000"/>
                </a:solidFill>
              </a:rPr>
              <a:t>Argentina</a:t>
            </a:r>
            <a:endParaRPr lang="en-US" sz="1600" dirty="0">
              <a:solidFill>
                <a:srgbClr val="800000"/>
              </a:solidFill>
            </a:endParaRPr>
          </a:p>
          <a:p>
            <a:r>
              <a:rPr lang="en-US" sz="2000" dirty="0" err="1" smtClean="0">
                <a:solidFill>
                  <a:srgbClr val="800000"/>
                </a:solidFill>
              </a:rPr>
              <a:t>Chartrounds.com</a:t>
            </a:r>
            <a:r>
              <a:rPr lang="en-US" sz="2000" dirty="0" smtClean="0">
                <a:solidFill>
                  <a:srgbClr val="800000"/>
                </a:solidFill>
              </a:rPr>
              <a:t> </a:t>
            </a:r>
          </a:p>
          <a:p>
            <a:pPr lvl="1"/>
            <a:r>
              <a:rPr lang="en-US" sz="1600" dirty="0" smtClean="0">
                <a:solidFill>
                  <a:srgbClr val="000080"/>
                </a:solidFill>
              </a:rPr>
              <a:t>review of treatment management and planning for the purpose of education expansion to the international community</a:t>
            </a:r>
          </a:p>
          <a:p>
            <a:r>
              <a:rPr lang="en-US" sz="2000" dirty="0" err="1" smtClean="0">
                <a:solidFill>
                  <a:srgbClr val="800000"/>
                </a:solidFill>
              </a:rPr>
              <a:t>iTreatSafely</a:t>
            </a:r>
            <a:r>
              <a:rPr lang="en-US" sz="2000" dirty="0" smtClean="0">
                <a:solidFill>
                  <a:srgbClr val="800000"/>
                </a:solidFill>
              </a:rPr>
              <a:t>- Todd </a:t>
            </a:r>
            <a:r>
              <a:rPr lang="en-US" sz="2000" dirty="0" err="1" smtClean="0">
                <a:solidFill>
                  <a:srgbClr val="800000"/>
                </a:solidFill>
              </a:rPr>
              <a:t>Pawlicki</a:t>
            </a:r>
            <a:endParaRPr lang="en-US" sz="2000" dirty="0">
              <a:solidFill>
                <a:srgbClr val="800000"/>
              </a:solidFill>
            </a:endParaRPr>
          </a:p>
          <a:p>
            <a:pPr lvl="1"/>
            <a:r>
              <a:rPr lang="en-US" sz="1600" dirty="0">
                <a:solidFill>
                  <a:srgbClr val="002060"/>
                </a:solidFill>
              </a:rPr>
              <a:t>a website </a:t>
            </a:r>
            <a:r>
              <a:rPr lang="en-US" sz="1600" dirty="0" smtClean="0">
                <a:solidFill>
                  <a:srgbClr val="002060"/>
                </a:solidFill>
              </a:rPr>
              <a:t>with physics-based </a:t>
            </a:r>
            <a:r>
              <a:rPr lang="en-US" sz="1600" dirty="0">
                <a:solidFill>
                  <a:srgbClr val="002060"/>
                </a:solidFill>
              </a:rPr>
              <a:t>videos </a:t>
            </a:r>
            <a:r>
              <a:rPr lang="en-US" sz="1600" dirty="0" smtClean="0">
                <a:solidFill>
                  <a:srgbClr val="002060"/>
                </a:solidFill>
              </a:rPr>
              <a:t>and comments</a:t>
            </a:r>
          </a:p>
          <a:p>
            <a:pPr lvl="1"/>
            <a:r>
              <a:rPr lang="en-US" sz="1600" dirty="0" smtClean="0">
                <a:solidFill>
                  <a:srgbClr val="002060"/>
                </a:solidFill>
              </a:rPr>
              <a:t>Lawrence Court organizing videos for use by the </a:t>
            </a:r>
            <a:r>
              <a:rPr lang="en-US" sz="1600" dirty="0" smtClean="0">
                <a:solidFill>
                  <a:srgbClr val="002060"/>
                </a:solidFill>
              </a:rPr>
              <a:t>workgroups</a:t>
            </a:r>
          </a:p>
          <a:p>
            <a:pPr marL="457200" lvl="1" indent="0">
              <a:buNone/>
            </a:pPr>
            <a:endParaRPr lang="en-US" sz="1600" dirty="0">
              <a:solidFill>
                <a:srgbClr val="002060"/>
              </a:solidFill>
            </a:endParaRP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99553" y="336257"/>
            <a:ext cx="755057" cy="727415"/>
          </a:xfrm>
          <a:prstGeom prst="rect">
            <a:avLst/>
          </a:prstGeom>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01490" y="360384"/>
            <a:ext cx="695426" cy="780340"/>
          </a:xfrm>
          <a:prstGeom prst="rect">
            <a:avLst/>
          </a:prstGeom>
        </p:spPr>
      </p:pic>
    </p:spTree>
    <p:extLst>
      <p:ext uri="{BB962C8B-B14F-4D97-AF65-F5344CB8AC3E}">
        <p14:creationId xmlns:p14="http://schemas.microsoft.com/office/powerpoint/2010/main" val="8361379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2015: IES workgroup activities</a:t>
            </a:r>
            <a:endParaRPr lang="en-US" dirty="0">
              <a:solidFill>
                <a:srgbClr val="002060"/>
              </a:solidFill>
            </a:endParaRPr>
          </a:p>
        </p:txBody>
      </p:sp>
      <p:sp>
        <p:nvSpPr>
          <p:cNvPr id="3" name="Content Placeholder 2"/>
          <p:cNvSpPr>
            <a:spLocks noGrp="1"/>
          </p:cNvSpPr>
          <p:nvPr>
            <p:ph idx="1"/>
          </p:nvPr>
        </p:nvSpPr>
        <p:spPr/>
        <p:txBody>
          <a:bodyPr>
            <a:normAutofit fontScale="55000" lnSpcReduction="20000"/>
          </a:bodyPr>
          <a:lstStyle/>
          <a:p>
            <a:r>
              <a:rPr lang="en-US" dirty="0" smtClean="0">
                <a:solidFill>
                  <a:srgbClr val="002060"/>
                </a:solidFill>
              </a:rPr>
              <a:t>Latin America</a:t>
            </a:r>
          </a:p>
          <a:p>
            <a:pPr lvl="1"/>
            <a:r>
              <a:rPr lang="en-US" dirty="0" smtClean="0">
                <a:solidFill>
                  <a:srgbClr val="002060"/>
                </a:solidFill>
              </a:rPr>
              <a:t>B</a:t>
            </a:r>
            <a:r>
              <a:rPr lang="en-US" dirty="0" smtClean="0">
                <a:solidFill>
                  <a:srgbClr val="800000"/>
                </a:solidFill>
              </a:rPr>
              <a:t>est of </a:t>
            </a:r>
            <a:r>
              <a:rPr lang="en-US" dirty="0" err="1" smtClean="0">
                <a:solidFill>
                  <a:srgbClr val="800000"/>
                </a:solidFill>
              </a:rPr>
              <a:t>Astro</a:t>
            </a:r>
            <a:r>
              <a:rPr lang="en-US" dirty="0" smtClean="0">
                <a:solidFill>
                  <a:srgbClr val="800000"/>
                </a:solidFill>
              </a:rPr>
              <a:t>, Mexico</a:t>
            </a:r>
          </a:p>
          <a:p>
            <a:pPr lvl="1"/>
            <a:r>
              <a:rPr lang="en-US" dirty="0" smtClean="0">
                <a:solidFill>
                  <a:srgbClr val="800000"/>
                </a:solidFill>
              </a:rPr>
              <a:t>Annual meeting courses in Spanish</a:t>
            </a:r>
          </a:p>
          <a:p>
            <a:r>
              <a:rPr lang="en-US" dirty="0" err="1" smtClean="0">
                <a:solidFill>
                  <a:srgbClr val="002060"/>
                </a:solidFill>
              </a:rPr>
              <a:t>Ind</a:t>
            </a:r>
            <a:endParaRPr lang="en-US" dirty="0" smtClean="0">
              <a:solidFill>
                <a:srgbClr val="002060"/>
              </a:solidFill>
            </a:endParaRPr>
          </a:p>
          <a:p>
            <a:pPr lvl="1"/>
            <a:r>
              <a:rPr lang="en-US" dirty="0" smtClean="0">
                <a:solidFill>
                  <a:srgbClr val="800000"/>
                </a:solidFill>
              </a:rPr>
              <a:t>Needs survey published IJROBP, S Grover et al</a:t>
            </a:r>
          </a:p>
          <a:p>
            <a:pPr lvl="1"/>
            <a:r>
              <a:rPr lang="en-US" dirty="0" smtClean="0">
                <a:solidFill>
                  <a:srgbClr val="800000"/>
                </a:solidFill>
              </a:rPr>
              <a:t>Best of </a:t>
            </a:r>
            <a:r>
              <a:rPr lang="en-US" dirty="0" err="1" smtClean="0">
                <a:solidFill>
                  <a:srgbClr val="800000"/>
                </a:solidFill>
              </a:rPr>
              <a:t>Astro</a:t>
            </a:r>
            <a:r>
              <a:rPr lang="en-US" dirty="0" smtClean="0">
                <a:solidFill>
                  <a:srgbClr val="800000"/>
                </a:solidFill>
              </a:rPr>
              <a:t> meeting, India</a:t>
            </a:r>
          </a:p>
          <a:p>
            <a:r>
              <a:rPr lang="en-US" dirty="0" smtClean="0">
                <a:solidFill>
                  <a:srgbClr val="002060"/>
                </a:solidFill>
              </a:rPr>
              <a:t>China</a:t>
            </a:r>
          </a:p>
          <a:p>
            <a:pPr lvl="1"/>
            <a:r>
              <a:rPr lang="en-US" dirty="0" smtClean="0">
                <a:solidFill>
                  <a:srgbClr val="800000"/>
                </a:solidFill>
              </a:rPr>
              <a:t>Mandarin refresher course at annual meeting</a:t>
            </a:r>
          </a:p>
          <a:p>
            <a:pPr lvl="1"/>
            <a:r>
              <a:rPr lang="en-US" dirty="0" smtClean="0">
                <a:solidFill>
                  <a:srgbClr val="800000"/>
                </a:solidFill>
              </a:rPr>
              <a:t>Various web-based educational activities</a:t>
            </a:r>
          </a:p>
          <a:p>
            <a:r>
              <a:rPr lang="en-US" dirty="0" smtClean="0">
                <a:solidFill>
                  <a:srgbClr val="002060"/>
                </a:solidFill>
              </a:rPr>
              <a:t>Southeast Asia</a:t>
            </a:r>
          </a:p>
          <a:p>
            <a:pPr lvl="1"/>
            <a:r>
              <a:rPr lang="en-US" dirty="0" smtClean="0">
                <a:solidFill>
                  <a:srgbClr val="800000"/>
                </a:solidFill>
              </a:rPr>
              <a:t>Plans for Best of ASTRO session at a Federation of Asian organizations in Radiation Oncology (FARO) meeting</a:t>
            </a:r>
          </a:p>
          <a:p>
            <a:r>
              <a:rPr lang="en-US" dirty="0" smtClean="0">
                <a:solidFill>
                  <a:srgbClr val="002060"/>
                </a:solidFill>
              </a:rPr>
              <a:t>Africa</a:t>
            </a:r>
          </a:p>
          <a:p>
            <a:pPr lvl="1"/>
            <a:r>
              <a:rPr lang="en-US" dirty="0" err="1" smtClean="0">
                <a:solidFill>
                  <a:srgbClr val="800000"/>
                </a:solidFill>
              </a:rPr>
              <a:t>Dr</a:t>
            </a:r>
            <a:r>
              <a:rPr lang="en-US" dirty="0" smtClean="0">
                <a:solidFill>
                  <a:srgbClr val="800000"/>
                </a:solidFill>
              </a:rPr>
              <a:t> </a:t>
            </a:r>
            <a:r>
              <a:rPr lang="en-US" dirty="0" err="1" smtClean="0">
                <a:solidFill>
                  <a:srgbClr val="800000"/>
                </a:solidFill>
              </a:rPr>
              <a:t>Surbhi</a:t>
            </a:r>
            <a:r>
              <a:rPr lang="en-US" dirty="0" smtClean="0">
                <a:solidFill>
                  <a:srgbClr val="800000"/>
                </a:solidFill>
              </a:rPr>
              <a:t> Grover, of U Penn, now in Botswana, inviting residents</a:t>
            </a:r>
          </a:p>
          <a:p>
            <a:pPr lvl="1"/>
            <a:r>
              <a:rPr lang="en-US" dirty="0" smtClean="0">
                <a:solidFill>
                  <a:srgbClr val="800000"/>
                </a:solidFill>
              </a:rPr>
              <a:t>Needs assessment project underway</a:t>
            </a:r>
          </a:p>
          <a:p>
            <a:r>
              <a:rPr lang="en-US" dirty="0" smtClean="0">
                <a:solidFill>
                  <a:srgbClr val="002060"/>
                </a:solidFill>
              </a:rPr>
              <a:t>Turkey</a:t>
            </a:r>
          </a:p>
          <a:p>
            <a:pPr lvl="1"/>
            <a:r>
              <a:rPr lang="en-US" dirty="0" smtClean="0">
                <a:solidFill>
                  <a:srgbClr val="800000"/>
                </a:solidFill>
              </a:rPr>
              <a:t>Best of ASTRO in Istanbul hosted by </a:t>
            </a:r>
            <a:r>
              <a:rPr lang="en-US" dirty="0" err="1" smtClean="0">
                <a:solidFill>
                  <a:srgbClr val="800000"/>
                </a:solidFill>
              </a:rPr>
              <a:t>Dr</a:t>
            </a:r>
            <a:r>
              <a:rPr lang="en-US" dirty="0" smtClean="0">
                <a:solidFill>
                  <a:srgbClr val="800000"/>
                </a:solidFill>
              </a:rPr>
              <a:t> </a:t>
            </a:r>
            <a:r>
              <a:rPr lang="en-US" dirty="0" err="1" smtClean="0">
                <a:solidFill>
                  <a:srgbClr val="800000"/>
                </a:solidFill>
              </a:rPr>
              <a:t>Ugur</a:t>
            </a:r>
            <a:r>
              <a:rPr lang="en-US" dirty="0" smtClean="0">
                <a:solidFill>
                  <a:srgbClr val="800000"/>
                </a:solidFill>
              </a:rPr>
              <a:t> </a:t>
            </a:r>
            <a:r>
              <a:rPr lang="en-US" dirty="0" err="1" smtClean="0">
                <a:solidFill>
                  <a:srgbClr val="800000"/>
                </a:solidFill>
              </a:rPr>
              <a:t>Selek</a:t>
            </a:r>
            <a:endParaRPr lang="en-US" dirty="0" smtClean="0">
              <a:solidFill>
                <a:srgbClr val="800000"/>
              </a:solidFill>
            </a:endParaRPr>
          </a:p>
        </p:txBody>
      </p:sp>
    </p:spTree>
    <p:extLst>
      <p:ext uri="{BB962C8B-B14F-4D97-AF65-F5344CB8AC3E}">
        <p14:creationId xmlns:p14="http://schemas.microsoft.com/office/powerpoint/2010/main" val="20858286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solidFill>
                  <a:srgbClr val="800000"/>
                </a:solidFill>
              </a:rPr>
              <a:t/>
            </a:r>
            <a:br>
              <a:rPr lang="en-US" dirty="0" smtClean="0">
                <a:solidFill>
                  <a:srgbClr val="800000"/>
                </a:solidFill>
              </a:rPr>
            </a:br>
            <a:r>
              <a:rPr lang="en-US" dirty="0" smtClean="0">
                <a:solidFill>
                  <a:srgbClr val="800000"/>
                </a:solidFill>
              </a:rPr>
              <a:t>ASTRO </a:t>
            </a:r>
            <a:r>
              <a:rPr lang="en-US" dirty="0">
                <a:solidFill>
                  <a:srgbClr val="800000"/>
                </a:solidFill>
              </a:rPr>
              <a:t>IES activity at </a:t>
            </a:r>
            <a:r>
              <a:rPr lang="en-US" dirty="0" smtClean="0">
                <a:solidFill>
                  <a:srgbClr val="800000"/>
                </a:solidFill>
              </a:rPr>
              <a:t>annual meeting</a:t>
            </a:r>
            <a:br>
              <a:rPr lang="en-US" dirty="0" smtClean="0">
                <a:solidFill>
                  <a:srgbClr val="800000"/>
                </a:solidFill>
              </a:rPr>
            </a:br>
            <a:r>
              <a:rPr lang="en-US" dirty="0" smtClean="0">
                <a:solidFill>
                  <a:srgbClr val="800000"/>
                </a:solidFill>
              </a:rPr>
              <a:t>Building on interest</a:t>
            </a:r>
            <a:br>
              <a:rPr lang="en-US" dirty="0" smtClean="0">
                <a:solidFill>
                  <a:srgbClr val="800000"/>
                </a:solidFill>
              </a:rPr>
            </a:br>
            <a:r>
              <a:rPr lang="en-US" dirty="0" smtClean="0">
                <a:solidFill>
                  <a:srgbClr val="800000"/>
                </a:solidFill>
              </a:rPr>
              <a:t> </a:t>
            </a:r>
            <a:r>
              <a:rPr lang="en-US" dirty="0">
                <a:solidFill>
                  <a:srgbClr val="800000"/>
                </a:solidFill>
              </a:rPr>
              <a:t>2016</a:t>
            </a:r>
            <a:r>
              <a:rPr lang="en-US" dirty="0"/>
              <a:t/>
            </a:r>
            <a:br>
              <a:rPr lang="en-US" dirty="0"/>
            </a:br>
            <a:endParaRPr lang="en-US" dirty="0"/>
          </a:p>
        </p:txBody>
      </p:sp>
      <p:sp>
        <p:nvSpPr>
          <p:cNvPr id="6" name="Content Placeholder 5"/>
          <p:cNvSpPr>
            <a:spLocks noGrp="1"/>
          </p:cNvSpPr>
          <p:nvPr>
            <p:ph idx="1"/>
          </p:nvPr>
        </p:nvSpPr>
        <p:spPr/>
        <p:txBody>
          <a:bodyPr>
            <a:normAutofit/>
          </a:bodyPr>
          <a:lstStyle/>
          <a:p>
            <a:pPr marL="0" indent="0">
              <a:buNone/>
            </a:pPr>
            <a:r>
              <a:rPr lang="en-US" sz="2400" dirty="0" smtClean="0">
                <a:solidFill>
                  <a:srgbClr val="000090"/>
                </a:solidFill>
              </a:rPr>
              <a:t>International breakfast demonstrating growing international membership</a:t>
            </a:r>
          </a:p>
          <a:p>
            <a:pPr marL="0" indent="0">
              <a:buNone/>
            </a:pPr>
            <a:endParaRPr lang="en-US" sz="2400" dirty="0" smtClean="0">
              <a:solidFill>
                <a:srgbClr val="000090"/>
              </a:solidFill>
            </a:endParaRPr>
          </a:p>
          <a:p>
            <a:pPr marL="0" indent="0">
              <a:buNone/>
            </a:pPr>
            <a:r>
              <a:rPr lang="en-US" sz="2400" dirty="0" smtClean="0">
                <a:solidFill>
                  <a:srgbClr val="000090"/>
                </a:solidFill>
              </a:rPr>
              <a:t>Meeting for members from India focus group</a:t>
            </a:r>
          </a:p>
          <a:p>
            <a:pPr marL="0" indent="0">
              <a:buNone/>
            </a:pPr>
            <a:endParaRPr lang="en-US" sz="2400" dirty="0" smtClean="0">
              <a:solidFill>
                <a:srgbClr val="000090"/>
              </a:solidFill>
            </a:endParaRPr>
          </a:p>
          <a:p>
            <a:pPr marL="0" indent="0">
              <a:buNone/>
            </a:pPr>
            <a:r>
              <a:rPr lang="en-US" sz="2400" dirty="0" smtClean="0">
                <a:solidFill>
                  <a:srgbClr val="000090"/>
                </a:solidFill>
              </a:rPr>
              <a:t>Afternoon session and dinner for members from China, in Mandarin </a:t>
            </a:r>
          </a:p>
          <a:p>
            <a:pPr marL="0" indent="0">
              <a:buNone/>
            </a:pPr>
            <a:endParaRPr lang="en-US" sz="2400" dirty="0">
              <a:solidFill>
                <a:srgbClr val="000090"/>
              </a:solidFill>
            </a:endParaRPr>
          </a:p>
          <a:p>
            <a:pPr marL="0" indent="0">
              <a:buNone/>
            </a:pPr>
            <a:r>
              <a:rPr lang="en-US" sz="2400" dirty="0" smtClean="0">
                <a:solidFill>
                  <a:srgbClr val="000090"/>
                </a:solidFill>
              </a:rPr>
              <a:t>Day long Latin America course in Spanish </a:t>
            </a:r>
          </a:p>
          <a:p>
            <a:pPr lvl="2"/>
            <a:r>
              <a:rPr lang="en-US" dirty="0" smtClean="0">
                <a:solidFill>
                  <a:srgbClr val="000090"/>
                </a:solidFill>
              </a:rPr>
              <a:t>Double auditorium filled to capacity</a:t>
            </a:r>
          </a:p>
          <a:p>
            <a:pPr lvl="2"/>
            <a:endParaRPr lang="en-US" dirty="0" smtClean="0">
              <a:solidFill>
                <a:srgbClr val="000090"/>
              </a:solidFill>
            </a:endParaRPr>
          </a:p>
        </p:txBody>
      </p:sp>
    </p:spTree>
    <p:extLst>
      <p:ext uri="{BB962C8B-B14F-4D97-AF65-F5344CB8AC3E}">
        <p14:creationId xmlns:p14="http://schemas.microsoft.com/office/powerpoint/2010/main" val="157740869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latin typeface="Calibri" charset="0"/>
              </a:rPr>
              <a:t>Pilot Programs reviewed and vetted host program speakers</a:t>
            </a:r>
          </a:p>
          <a:p>
            <a:r>
              <a:rPr lang="en-US" dirty="0">
                <a:solidFill>
                  <a:srgbClr val="FF0000"/>
                </a:solidFill>
                <a:latin typeface="Calibri" charset="0"/>
              </a:rPr>
              <a:t>2017</a:t>
            </a:r>
            <a:r>
              <a:rPr lang="en-US" dirty="0">
                <a:latin typeface="Calibri" charset="0"/>
              </a:rPr>
              <a:t>--IES members partnered with host organizers </a:t>
            </a:r>
          </a:p>
          <a:p>
            <a:pPr lvl="1"/>
            <a:r>
              <a:rPr lang="en-US" sz="3200" dirty="0">
                <a:latin typeface="Calibri" charset="0"/>
              </a:rPr>
              <a:t>*Philippines—</a:t>
            </a:r>
            <a:r>
              <a:rPr lang="en-US" sz="3200" dirty="0" err="1">
                <a:latin typeface="Calibri" charset="0"/>
              </a:rPr>
              <a:t>Calaguas</a:t>
            </a:r>
            <a:r>
              <a:rPr lang="en-US" sz="3200" dirty="0">
                <a:latin typeface="Calibri" charset="0"/>
              </a:rPr>
              <a:t>/SEAROG/FARO/PROS</a:t>
            </a:r>
          </a:p>
          <a:p>
            <a:pPr lvl="1"/>
            <a:r>
              <a:rPr lang="en-US" sz="3200" dirty="0">
                <a:latin typeface="Calibri" charset="0"/>
              </a:rPr>
              <a:t>*India—</a:t>
            </a:r>
            <a:r>
              <a:rPr lang="en-US" sz="3200" dirty="0" err="1">
                <a:latin typeface="Calibri" charset="0"/>
              </a:rPr>
              <a:t>Kataria</a:t>
            </a:r>
            <a:r>
              <a:rPr lang="en-US" sz="3200" dirty="0">
                <a:latin typeface="Calibri" charset="0"/>
              </a:rPr>
              <a:t>/</a:t>
            </a:r>
            <a:r>
              <a:rPr lang="en-US" sz="3200" dirty="0" err="1">
                <a:latin typeface="Calibri" charset="0"/>
              </a:rPr>
              <a:t>Viswanathan</a:t>
            </a:r>
            <a:endParaRPr lang="en-US" sz="3200" dirty="0">
              <a:latin typeface="Calibri" charset="0"/>
            </a:endParaRPr>
          </a:p>
          <a:p>
            <a:pPr lvl="1"/>
            <a:r>
              <a:rPr lang="en-US" sz="3200" dirty="0">
                <a:latin typeface="Calibri" charset="0"/>
              </a:rPr>
              <a:t>Turkey—</a:t>
            </a:r>
            <a:r>
              <a:rPr lang="en-US" sz="3200" dirty="0" err="1">
                <a:latin typeface="Calibri" charset="0"/>
              </a:rPr>
              <a:t>Selek</a:t>
            </a:r>
            <a:endParaRPr lang="en-US" sz="3200" dirty="0">
              <a:latin typeface="Calibri" charset="0"/>
            </a:endParaRPr>
          </a:p>
          <a:p>
            <a:pPr lvl="1">
              <a:buFont typeface="Arial" charset="0"/>
              <a:buNone/>
            </a:pPr>
            <a:r>
              <a:rPr lang="en-US" sz="3200" dirty="0">
                <a:latin typeface="Calibri" charset="0"/>
              </a:rPr>
              <a:t>	*BOA in conjunction with </a:t>
            </a:r>
            <a:r>
              <a:rPr lang="en-US" sz="3200" dirty="0" err="1">
                <a:latin typeface="Calibri" charset="0"/>
              </a:rPr>
              <a:t>Econtouring</a:t>
            </a:r>
            <a:endParaRPr lang="en-US" sz="3200" dirty="0">
              <a:latin typeface="Calibri" charset="0"/>
            </a:endParaRPr>
          </a:p>
          <a:p>
            <a:endParaRPr lang="en-US" dirty="0"/>
          </a:p>
        </p:txBody>
      </p:sp>
      <p:pic>
        <p:nvPicPr>
          <p:cNvPr id="4" name="Picture 3"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6188" y="83874"/>
            <a:ext cx="3939645" cy="166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20953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solidFill>
                  <a:srgbClr val="800000"/>
                </a:solidFill>
              </a:rPr>
              <a:t>Panel </a:t>
            </a:r>
            <a:r>
              <a:rPr lang="en-US" sz="2400" dirty="0">
                <a:solidFill>
                  <a:srgbClr val="800000"/>
                </a:solidFill>
              </a:rPr>
              <a:t>for our International Session at the ASTRO Annual Meeting, </a:t>
            </a:r>
            <a:r>
              <a:rPr lang="en-US" sz="2400" dirty="0" smtClean="0">
                <a:solidFill>
                  <a:srgbClr val="800000"/>
                </a:solidFill>
              </a:rPr>
              <a:t>2016-Boston</a:t>
            </a:r>
            <a:endParaRPr lang="en-US" sz="2400" dirty="0">
              <a:solidFill>
                <a:srgbClr val="800000"/>
              </a:solidFill>
            </a:endParaRPr>
          </a:p>
        </p:txBody>
      </p:sp>
      <p:sp>
        <p:nvSpPr>
          <p:cNvPr id="3" name="Content Placeholder 2"/>
          <p:cNvSpPr>
            <a:spLocks noGrp="1"/>
          </p:cNvSpPr>
          <p:nvPr>
            <p:ph idx="1"/>
          </p:nvPr>
        </p:nvSpPr>
        <p:spPr>
          <a:xfrm>
            <a:off x="628650" y="1434042"/>
            <a:ext cx="7886700" cy="4351338"/>
          </a:xfrm>
        </p:spPr>
        <p:txBody>
          <a:bodyPr/>
          <a:lstStyle/>
          <a:p>
            <a:r>
              <a:rPr lang="en-US" sz="1200" b="1" dirty="0" smtClean="0"/>
              <a:t>Dad </a:t>
            </a:r>
            <a:r>
              <a:rPr lang="en-US" sz="1200" b="1" dirty="0" err="1" smtClean="0"/>
              <a:t>Luqman</a:t>
            </a:r>
            <a:r>
              <a:rPr lang="en-US" sz="1200" b="1" dirty="0" smtClean="0"/>
              <a:t>: moderator and organizer</a:t>
            </a:r>
          </a:p>
          <a:p>
            <a:endParaRPr lang="en-US" sz="1200" b="1" dirty="0" smtClean="0"/>
          </a:p>
          <a:p>
            <a:r>
              <a:rPr lang="en-US" sz="1200" b="1" dirty="0" smtClean="0"/>
              <a:t>Partnering </a:t>
            </a:r>
            <a:r>
              <a:rPr lang="en-US" sz="1200" b="1" dirty="0"/>
              <a:t>to transform global cancer care: International Cancer Expert Corps</a:t>
            </a:r>
            <a:endParaRPr lang="en-US" sz="1200" dirty="0"/>
          </a:p>
          <a:p>
            <a:r>
              <a:rPr lang="en-US" sz="1200" b="1" dirty="0">
                <a:hlinkClick r:id="rId2"/>
              </a:rPr>
              <a:t>C. Norman Coleman, MD, FASTRO</a:t>
            </a:r>
            <a:endParaRPr lang="en-US" sz="1200" dirty="0">
              <a:hlinkClick r:id="rId2"/>
            </a:endParaRPr>
          </a:p>
          <a:p>
            <a:pPr marL="0" indent="0">
              <a:buNone/>
            </a:pPr>
            <a:endParaRPr lang="es-ES_tradnl" sz="1200" dirty="0"/>
          </a:p>
          <a:p>
            <a:r>
              <a:rPr lang="es-ES_tradnl" sz="1200" b="1" dirty="0" err="1"/>
              <a:t>Improving</a:t>
            </a:r>
            <a:r>
              <a:rPr lang="es-ES_tradnl" sz="1200" b="1" dirty="0"/>
              <a:t> </a:t>
            </a:r>
            <a:r>
              <a:rPr lang="es-ES_tradnl" sz="1200" b="1" dirty="0" err="1"/>
              <a:t>quality</a:t>
            </a:r>
            <a:r>
              <a:rPr lang="es-ES_tradnl" sz="1200" b="1" dirty="0"/>
              <a:t> and safety in </a:t>
            </a:r>
            <a:r>
              <a:rPr lang="es-ES_tradnl" sz="1200" b="1" dirty="0" err="1"/>
              <a:t>Radiation</a:t>
            </a:r>
            <a:r>
              <a:rPr lang="es-ES_tradnl" sz="1200" b="1" dirty="0"/>
              <a:t> Medicine: </a:t>
            </a:r>
            <a:r>
              <a:rPr lang="es-ES_tradnl" sz="1200" b="1" dirty="0" err="1"/>
              <a:t>iTreatSafely</a:t>
            </a:r>
            <a:endParaRPr lang="es-ES_tradnl" sz="1200" dirty="0"/>
          </a:p>
          <a:p>
            <a:r>
              <a:rPr lang="es-ES_tradnl" sz="1200" b="1" dirty="0">
                <a:solidFill>
                  <a:srgbClr val="3366FF"/>
                </a:solidFill>
              </a:rPr>
              <a:t>Todd Pawlicki, PhD, FASTRO</a:t>
            </a:r>
            <a:endParaRPr lang="es-ES_tradnl" sz="1200" dirty="0">
              <a:solidFill>
                <a:srgbClr val="3366FF"/>
              </a:solidFill>
            </a:endParaRPr>
          </a:p>
          <a:p>
            <a:pPr marL="0" indent="0">
              <a:buNone/>
            </a:pPr>
            <a:endParaRPr lang="es-ES_tradnl" sz="1200" dirty="0"/>
          </a:p>
          <a:p>
            <a:r>
              <a:rPr lang="es-ES_tradnl" sz="1200" b="1" dirty="0" err="1"/>
              <a:t>Empowering</a:t>
            </a:r>
            <a:r>
              <a:rPr lang="es-ES_tradnl" sz="1200" b="1" dirty="0"/>
              <a:t> </a:t>
            </a:r>
            <a:r>
              <a:rPr lang="es-ES_tradnl" sz="1200" b="1" dirty="0" err="1"/>
              <a:t>our</a:t>
            </a:r>
            <a:r>
              <a:rPr lang="es-ES_tradnl" sz="1200" b="1" dirty="0"/>
              <a:t> </a:t>
            </a:r>
            <a:r>
              <a:rPr lang="es-ES_tradnl" sz="1200" b="1" dirty="0" err="1"/>
              <a:t>Future</a:t>
            </a:r>
            <a:r>
              <a:rPr lang="es-ES_tradnl" sz="1200" b="1" dirty="0"/>
              <a:t>: </a:t>
            </a:r>
            <a:r>
              <a:rPr lang="es-ES_tradnl" sz="1200" b="1" dirty="0" err="1"/>
              <a:t>Trainee</a:t>
            </a:r>
            <a:r>
              <a:rPr lang="es-ES_tradnl" sz="1200" b="1" dirty="0"/>
              <a:t> </a:t>
            </a:r>
            <a:r>
              <a:rPr lang="es-ES_tradnl" sz="1200" b="1" dirty="0" err="1"/>
              <a:t>Action</a:t>
            </a:r>
            <a:r>
              <a:rPr lang="es-ES_tradnl" sz="1200" b="1" dirty="0"/>
              <a:t> in Global </a:t>
            </a:r>
            <a:r>
              <a:rPr lang="es-ES_tradnl" sz="1200" b="1" dirty="0" err="1" smtClean="0"/>
              <a:t>Health</a:t>
            </a:r>
            <a:r>
              <a:rPr lang="es-ES_tradnl" sz="1200" b="1" dirty="0" smtClean="0"/>
              <a:t>-AARO</a:t>
            </a:r>
            <a:endParaRPr lang="es-ES_tradnl" sz="1200" dirty="0"/>
          </a:p>
          <a:p>
            <a:r>
              <a:rPr lang="es-ES_tradnl" sz="1200" b="1" dirty="0"/>
              <a:t>Trevor J Royce, MD, </a:t>
            </a:r>
            <a:r>
              <a:rPr lang="es-ES_tradnl" sz="1200" b="1" dirty="0" smtClean="0"/>
              <a:t>MS</a:t>
            </a:r>
            <a:endParaRPr lang="es-ES_tradnl" sz="1200" dirty="0"/>
          </a:p>
          <a:p>
            <a:endParaRPr lang="es-ES_tradnl" sz="1200" dirty="0"/>
          </a:p>
          <a:p>
            <a:r>
              <a:rPr lang="es-ES_tradnl" sz="1200" b="1" dirty="0" err="1"/>
              <a:t>Linking</a:t>
            </a:r>
            <a:r>
              <a:rPr lang="es-ES_tradnl" sz="1200" b="1" dirty="0"/>
              <a:t> </a:t>
            </a:r>
            <a:r>
              <a:rPr lang="es-ES_tradnl" sz="1200" b="1" dirty="0" err="1"/>
              <a:t>Oncology</a:t>
            </a:r>
            <a:r>
              <a:rPr lang="es-ES_tradnl" sz="1200" b="1" dirty="0"/>
              <a:t> </a:t>
            </a:r>
            <a:r>
              <a:rPr lang="es-ES_tradnl" sz="1200" b="1" dirty="0" err="1"/>
              <a:t>Globally</a:t>
            </a:r>
            <a:r>
              <a:rPr lang="es-ES_tradnl" sz="1200" b="1" dirty="0"/>
              <a:t>: </a:t>
            </a:r>
            <a:r>
              <a:rPr lang="es-ES_tradnl" sz="1200" b="1" dirty="0" err="1" smtClean="0"/>
              <a:t>Chartrounds.com</a:t>
            </a:r>
            <a:endParaRPr lang="es-ES_tradnl" sz="1200" b="1" dirty="0" smtClean="0"/>
          </a:p>
          <a:p>
            <a:r>
              <a:rPr lang="es-ES_tradnl" sz="1200" b="1" dirty="0" smtClean="0">
                <a:solidFill>
                  <a:srgbClr val="3366FF"/>
                </a:solidFill>
              </a:rPr>
              <a:t>Patricia </a:t>
            </a:r>
            <a:r>
              <a:rPr lang="es-ES_tradnl" sz="1200" b="1" dirty="0">
                <a:solidFill>
                  <a:srgbClr val="3366FF"/>
                </a:solidFill>
              </a:rPr>
              <a:t>Hardenbergh, MD</a:t>
            </a:r>
            <a:endParaRPr lang="es-ES_tradnl" sz="1200" dirty="0">
              <a:solidFill>
                <a:srgbClr val="3366FF"/>
              </a:solidFill>
            </a:endParaRPr>
          </a:p>
          <a:p>
            <a:pPr marL="0" indent="0">
              <a:buNone/>
            </a:pPr>
            <a:endParaRPr lang="es-ES_tradnl" sz="1200" dirty="0"/>
          </a:p>
          <a:p>
            <a:r>
              <a:rPr lang="es-ES_tradnl" sz="1200" b="1" dirty="0" err="1"/>
              <a:t>Inspiring</a:t>
            </a:r>
            <a:r>
              <a:rPr lang="es-ES_tradnl" sz="1200" b="1" dirty="0"/>
              <a:t> and </a:t>
            </a:r>
            <a:r>
              <a:rPr lang="es-ES_tradnl" sz="1200" b="1" dirty="0" err="1"/>
              <a:t>Empowering</a:t>
            </a:r>
            <a:r>
              <a:rPr lang="es-ES_tradnl" sz="1200" b="1" dirty="0"/>
              <a:t> ASTRO </a:t>
            </a:r>
            <a:r>
              <a:rPr lang="es-ES_tradnl" sz="1200" b="1" dirty="0" err="1"/>
              <a:t>membership</a:t>
            </a:r>
            <a:r>
              <a:rPr lang="es-ES_tradnl" sz="1200" b="1" dirty="0"/>
              <a:t> </a:t>
            </a:r>
            <a:r>
              <a:rPr lang="es-ES_tradnl" sz="1200" b="1" dirty="0" err="1"/>
              <a:t>To</a:t>
            </a:r>
            <a:r>
              <a:rPr lang="es-ES_tradnl" sz="1200" b="1" dirty="0"/>
              <a:t> Be </a:t>
            </a:r>
            <a:r>
              <a:rPr lang="es-ES_tradnl" sz="1200" b="1" dirty="0" err="1"/>
              <a:t>Involved</a:t>
            </a:r>
            <a:r>
              <a:rPr lang="es-ES_tradnl" sz="1200" b="1" dirty="0"/>
              <a:t> in Global </a:t>
            </a:r>
            <a:r>
              <a:rPr lang="es-ES_tradnl" sz="1200" b="1" dirty="0" err="1"/>
              <a:t>Health</a:t>
            </a:r>
            <a:r>
              <a:rPr lang="es-ES_tradnl" sz="1200" b="1" dirty="0"/>
              <a:t>.</a:t>
            </a:r>
            <a:endParaRPr lang="es-ES_tradnl" sz="1200" dirty="0"/>
          </a:p>
          <a:p>
            <a:r>
              <a:rPr lang="es-ES_tradnl" sz="1200" b="1" dirty="0">
                <a:hlinkClick r:id="rId2"/>
              </a:rPr>
              <a:t>Mary Gospodarowicz, MD, FASTRO</a:t>
            </a:r>
            <a:endParaRPr lang="en-US" sz="1200" dirty="0"/>
          </a:p>
        </p:txBody>
      </p:sp>
    </p:spTree>
    <p:extLst>
      <p:ext uri="{BB962C8B-B14F-4D97-AF65-F5344CB8AC3E}">
        <p14:creationId xmlns:p14="http://schemas.microsoft.com/office/powerpoint/2010/main" val="15810644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IES 2016</a:t>
            </a:r>
            <a:endParaRPr lang="en-US" dirty="0">
              <a:solidFill>
                <a:srgbClr val="800000"/>
              </a:solidFill>
            </a:endParaRPr>
          </a:p>
        </p:txBody>
      </p:sp>
      <p:pic>
        <p:nvPicPr>
          <p:cNvPr id="4" name="Picture 4"/>
          <p:cNvPicPr>
            <a:picLocks noGrp="1" noChangeAspect="1"/>
          </p:cNvPicPr>
          <p:nvPr>
            <p:ph idx="1"/>
          </p:nvPr>
        </p:nvPicPr>
        <p:blipFill>
          <a:blip r:embed="rId2">
            <a:extLst>
              <a:ext uri="{28A0092B-C50C-407E-A947-70E740481C1C}">
                <a14:useLocalDpi xmlns:a14="http://schemas.microsoft.com/office/drawing/2010/main" val="0"/>
              </a:ext>
            </a:extLst>
          </a:blip>
          <a:srcRect t="5739" b="5739"/>
          <a:stretch>
            <a:fillRect/>
          </a:stretch>
        </p:blipFill>
        <p:spPr bwMode="auto">
          <a:xfrm>
            <a:off x="457200" y="130387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2601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09600" y="877491"/>
            <a:ext cx="8229600" cy="857250"/>
          </a:xfrm>
        </p:spPr>
        <p:txBody>
          <a:bodyPr/>
          <a:lstStyle/>
          <a:p>
            <a:r>
              <a:rPr lang="en-US" altLang="en-US" b="1" dirty="0"/>
              <a:t>Regional Workgroup </a:t>
            </a:r>
            <a:r>
              <a:rPr lang="en-US" altLang="en-US" b="1" dirty="0" smtClean="0"/>
              <a:t>Priorities Refined</a:t>
            </a:r>
            <a:endParaRPr lang="en-US" altLang="en-US" b="1" dirty="0"/>
          </a:p>
        </p:txBody>
      </p:sp>
      <p:sp>
        <p:nvSpPr>
          <p:cNvPr id="3" name="Content Placeholder 2"/>
          <p:cNvSpPr>
            <a:spLocks noGrp="1"/>
          </p:cNvSpPr>
          <p:nvPr>
            <p:ph idx="1"/>
          </p:nvPr>
        </p:nvSpPr>
        <p:spPr>
          <a:xfrm>
            <a:off x="0" y="1558528"/>
            <a:ext cx="9038167" cy="4304639"/>
          </a:xfrm>
          <a:solidFill>
            <a:schemeClr val="bg1"/>
          </a:solidFill>
        </p:spPr>
        <p:txBody>
          <a:bodyPr>
            <a:normAutofit fontScale="47500" lnSpcReduction="20000"/>
          </a:bodyPr>
          <a:lstStyle/>
          <a:p>
            <a:pPr>
              <a:buFont typeface="Arial" panose="020B0604020202020204" pitchFamily="34" charset="0"/>
              <a:buChar char="•"/>
              <a:defRPr/>
            </a:pPr>
            <a:r>
              <a:rPr lang="en-US" sz="2850" dirty="0">
                <a:solidFill>
                  <a:srgbClr val="FF0000"/>
                </a:solidFill>
              </a:rPr>
              <a:t>SE Asia</a:t>
            </a:r>
          </a:p>
          <a:p>
            <a:pPr lvl="1">
              <a:buFont typeface="Arial" panose="020B0604020202020204" pitchFamily="34" charset="0"/>
              <a:buChar char="•"/>
              <a:defRPr/>
            </a:pPr>
            <a:r>
              <a:rPr lang="en-US" sz="2850" dirty="0"/>
              <a:t>Current Treatment Protocols</a:t>
            </a:r>
          </a:p>
          <a:p>
            <a:pPr lvl="1">
              <a:buFont typeface="Arial" panose="020B0604020202020204" pitchFamily="34" charset="0"/>
              <a:buChar char="•"/>
              <a:defRPr/>
            </a:pPr>
            <a:r>
              <a:rPr lang="en-US" sz="2850" dirty="0"/>
              <a:t>Integrating advanced technologies IMRT/IGRT/SBRT</a:t>
            </a:r>
          </a:p>
          <a:p>
            <a:pPr>
              <a:buFont typeface="Arial" panose="020B0604020202020204" pitchFamily="34" charset="0"/>
              <a:buChar char="•"/>
              <a:defRPr/>
            </a:pPr>
            <a:r>
              <a:rPr lang="en-US" sz="2850" dirty="0">
                <a:solidFill>
                  <a:srgbClr val="FF0000"/>
                </a:solidFill>
              </a:rPr>
              <a:t>India</a:t>
            </a:r>
          </a:p>
          <a:p>
            <a:pPr lvl="1">
              <a:buFont typeface="Arial" panose="020B0604020202020204" pitchFamily="34" charset="0"/>
              <a:buChar char="•"/>
              <a:defRPr/>
            </a:pPr>
            <a:r>
              <a:rPr lang="en-US" sz="2850" dirty="0"/>
              <a:t>Clinical Trials Workshop in conjunction with AROI</a:t>
            </a:r>
          </a:p>
          <a:p>
            <a:pPr lvl="1">
              <a:buFont typeface="Arial" panose="020B0604020202020204" pitchFamily="34" charset="0"/>
              <a:buChar char="•"/>
              <a:defRPr/>
            </a:pPr>
            <a:r>
              <a:rPr lang="en-US" sz="2850" dirty="0"/>
              <a:t>BOA + </a:t>
            </a:r>
            <a:r>
              <a:rPr lang="en-US" sz="2850" dirty="0" err="1"/>
              <a:t>Econtouring</a:t>
            </a:r>
            <a:r>
              <a:rPr lang="en-US" sz="2850" dirty="0"/>
              <a:t> </a:t>
            </a:r>
          </a:p>
          <a:p>
            <a:pPr lvl="1">
              <a:buFont typeface="Arial" panose="020B0604020202020204" pitchFamily="34" charset="0"/>
              <a:buChar char="•"/>
              <a:defRPr/>
            </a:pPr>
            <a:r>
              <a:rPr lang="en-US" sz="2850" dirty="0"/>
              <a:t>Web-based Chart Rounds</a:t>
            </a:r>
          </a:p>
          <a:p>
            <a:pPr>
              <a:buFont typeface="Arial" panose="020B0604020202020204" pitchFamily="34" charset="0"/>
              <a:buChar char="•"/>
              <a:defRPr/>
            </a:pPr>
            <a:r>
              <a:rPr lang="en-US" sz="2850" dirty="0">
                <a:solidFill>
                  <a:srgbClr val="FF0000"/>
                </a:solidFill>
              </a:rPr>
              <a:t>Africa</a:t>
            </a:r>
          </a:p>
          <a:p>
            <a:pPr lvl="1">
              <a:buFont typeface="Arial" panose="020B0604020202020204" pitchFamily="34" charset="0"/>
              <a:buChar char="•"/>
              <a:defRPr/>
            </a:pPr>
            <a:r>
              <a:rPr lang="en-US" sz="2850" dirty="0"/>
              <a:t>Needs survey —physician, dosimetrists, physics</a:t>
            </a:r>
          </a:p>
          <a:p>
            <a:pPr lvl="1">
              <a:buFont typeface="Arial" panose="020B0604020202020204" pitchFamily="34" charset="0"/>
              <a:buChar char="•"/>
              <a:defRPr/>
            </a:pPr>
            <a:r>
              <a:rPr lang="en-US" sz="2850" dirty="0"/>
              <a:t>Gabon—</a:t>
            </a:r>
            <a:r>
              <a:rPr lang="en-US" sz="2850" dirty="0" err="1"/>
              <a:t>Econtouring</a:t>
            </a:r>
            <a:r>
              <a:rPr lang="en-US" sz="2850" dirty="0"/>
              <a:t>—breast</a:t>
            </a:r>
          </a:p>
          <a:p>
            <a:pPr lvl="1">
              <a:buFont typeface="Arial" panose="020B0604020202020204" pitchFamily="34" charset="0"/>
              <a:buChar char="•"/>
              <a:defRPr/>
            </a:pPr>
            <a:r>
              <a:rPr lang="en-US" sz="2850" dirty="0"/>
              <a:t>Ethiopia—Facilitate a modern radiation facility at </a:t>
            </a:r>
            <a:r>
              <a:rPr lang="en-US" sz="2850" dirty="0" err="1"/>
              <a:t>Mekelle</a:t>
            </a:r>
            <a:r>
              <a:rPr lang="en-US" sz="2850" dirty="0"/>
              <a:t> University</a:t>
            </a:r>
          </a:p>
          <a:p>
            <a:pPr>
              <a:buFont typeface="Arial" panose="020B0604020202020204" pitchFamily="34" charset="0"/>
              <a:buChar char="•"/>
              <a:defRPr/>
            </a:pPr>
            <a:r>
              <a:rPr lang="en-US" sz="2850" dirty="0">
                <a:solidFill>
                  <a:srgbClr val="FF0000"/>
                </a:solidFill>
              </a:rPr>
              <a:t>China</a:t>
            </a:r>
          </a:p>
          <a:p>
            <a:pPr lvl="1">
              <a:buFont typeface="Arial" panose="020B0604020202020204" pitchFamily="34" charset="0"/>
              <a:buChar char="•"/>
              <a:defRPr/>
            </a:pPr>
            <a:r>
              <a:rPr lang="en-US" sz="2850" dirty="0"/>
              <a:t>Quality assurance and safety survey</a:t>
            </a:r>
            <a:endParaRPr lang="en-US" sz="2850" dirty="0">
              <a:solidFill>
                <a:srgbClr val="FF0000"/>
              </a:solidFill>
            </a:endParaRPr>
          </a:p>
          <a:p>
            <a:pPr lvl="1">
              <a:buFont typeface="Arial" panose="020B0604020202020204" pitchFamily="34" charset="0"/>
              <a:buChar char="•"/>
              <a:defRPr/>
            </a:pPr>
            <a:r>
              <a:rPr lang="en-US" sz="2850" dirty="0"/>
              <a:t>Survey for acceptance of Multidisciplinary Tumor Boards</a:t>
            </a:r>
          </a:p>
          <a:p>
            <a:pPr lvl="1">
              <a:buFont typeface="Arial" panose="020B0604020202020204" pitchFamily="34" charset="0"/>
              <a:buChar char="•"/>
              <a:defRPr/>
            </a:pPr>
            <a:r>
              <a:rPr lang="en-US" sz="2850" dirty="0"/>
              <a:t>Best of ASTRO  with CISTRO Annual Meeting</a:t>
            </a:r>
          </a:p>
          <a:p>
            <a:pPr>
              <a:buFont typeface="Arial" panose="020B0604020202020204" pitchFamily="34" charset="0"/>
              <a:buChar char="•"/>
              <a:defRPr/>
            </a:pPr>
            <a:r>
              <a:rPr lang="en-US" sz="2850" dirty="0">
                <a:solidFill>
                  <a:srgbClr val="FF0000"/>
                </a:solidFill>
              </a:rPr>
              <a:t>Latin America</a:t>
            </a:r>
          </a:p>
          <a:p>
            <a:pPr lvl="1">
              <a:buFont typeface="Arial" panose="020B0604020202020204" pitchFamily="34" charset="0"/>
              <a:buChar char="•"/>
              <a:defRPr/>
            </a:pPr>
            <a:r>
              <a:rPr lang="en-US" sz="2850" dirty="0"/>
              <a:t>Promote Educational Hubs</a:t>
            </a:r>
          </a:p>
          <a:p>
            <a:pPr lvl="1">
              <a:buFont typeface="Arial" panose="020B0604020202020204" pitchFamily="34" charset="0"/>
              <a:buChar char="•"/>
              <a:defRPr/>
            </a:pPr>
            <a:r>
              <a:rPr lang="en-US" sz="2850" dirty="0"/>
              <a:t>Collaborate with </a:t>
            </a:r>
            <a:r>
              <a:rPr lang="en-US" sz="2850" dirty="0" err="1"/>
              <a:t>eCancer</a:t>
            </a:r>
            <a:r>
              <a:rPr lang="en-US" sz="2850" dirty="0"/>
              <a:t>/SEOR to develop online interactive training for therapists/</a:t>
            </a:r>
            <a:r>
              <a:rPr lang="en-US" sz="2850" dirty="0" err="1"/>
              <a:t>dosimetrists</a:t>
            </a:r>
            <a:r>
              <a:rPr lang="en-US" sz="2850" dirty="0"/>
              <a:t> in Spanish</a:t>
            </a:r>
          </a:p>
          <a:p>
            <a:pPr lvl="1">
              <a:buFont typeface="Arial" panose="020B0604020202020204" pitchFamily="34" charset="0"/>
              <a:buChar char="•"/>
              <a:defRPr/>
            </a:pPr>
            <a:endParaRPr lang="en-US" dirty="0" smtClean="0"/>
          </a:p>
          <a:p>
            <a:pPr marL="0" indent="0">
              <a:buNone/>
              <a:defRPr/>
            </a:pPr>
            <a:endParaRPr lang="en-US" dirty="0"/>
          </a:p>
        </p:txBody>
      </p:sp>
    </p:spTree>
    <p:extLst>
      <p:ext uri="{BB962C8B-B14F-4D97-AF65-F5344CB8AC3E}">
        <p14:creationId xmlns:p14="http://schemas.microsoft.com/office/powerpoint/2010/main" val="12137949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17948" y="1344217"/>
            <a:ext cx="7264003"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defRPr>
            </a:lvl1pPr>
            <a:lvl2pPr>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defTabSz="685800" eaLnBrk="0" fontAlgn="base" hangingPunct="0">
              <a:lnSpc>
                <a:spcPct val="100000"/>
              </a:lnSpc>
              <a:spcBef>
                <a:spcPct val="0"/>
              </a:spcBef>
              <a:spcAft>
                <a:spcPct val="0"/>
              </a:spcAft>
              <a:buNone/>
            </a:pPr>
            <a:r>
              <a:rPr lang="en-US" altLang="en-US" sz="2100" dirty="0">
                <a:solidFill>
                  <a:srgbClr val="FF0000"/>
                </a:solidFill>
              </a:rPr>
              <a:t>Publication of IES initiatives  in </a:t>
            </a:r>
            <a:r>
              <a:rPr lang="en-US" altLang="en-US" sz="2100" b="1" i="1" dirty="0">
                <a:solidFill>
                  <a:prstClr val="black"/>
                </a:solidFill>
              </a:rPr>
              <a:t>Seminars in Radiation Oncology</a:t>
            </a:r>
            <a:r>
              <a:rPr lang="en-US" altLang="en-US" sz="2100" dirty="0">
                <a:solidFill>
                  <a:prstClr val="black"/>
                </a:solidFill>
              </a:rPr>
              <a:t> edited by Norm Coleman and Tim Williams.   </a:t>
            </a:r>
          </a:p>
          <a:p>
            <a:pPr lvl="1" defTabSz="685800" eaLnBrk="0" fontAlgn="base" hangingPunct="0">
              <a:lnSpc>
                <a:spcPct val="100000"/>
              </a:lnSpc>
              <a:spcBef>
                <a:spcPct val="0"/>
              </a:spcBef>
              <a:spcAft>
                <a:spcPct val="0"/>
              </a:spcAft>
              <a:buNone/>
            </a:pPr>
            <a:endParaRPr lang="en-US" altLang="en-US" sz="1350" dirty="0">
              <a:solidFill>
                <a:prstClr val="black"/>
              </a:solidFill>
            </a:endParaRPr>
          </a:p>
          <a:p>
            <a:pPr lvl="1" defTabSz="685800" eaLnBrk="0" fontAlgn="base" hangingPunct="0">
              <a:lnSpc>
                <a:spcPct val="100000"/>
              </a:lnSpc>
              <a:spcBef>
                <a:spcPct val="0"/>
              </a:spcBef>
              <a:spcAft>
                <a:spcPct val="0"/>
              </a:spcAft>
              <a:buNone/>
            </a:pPr>
            <a:r>
              <a:rPr lang="en-US" altLang="en-US" dirty="0">
                <a:solidFill>
                  <a:prstClr val="black"/>
                </a:solidFill>
              </a:rPr>
              <a:t>Bridging innovation and outreach to overcome global gaps in Radiation Oncology through Information and Communication Tools (ICTs), Trainee Advancement, Engaging Industry, Attention to Ethical Challenges, and Political Advocacy.</a:t>
            </a:r>
          </a:p>
          <a:p>
            <a:pPr lvl="1" defTabSz="685800" eaLnBrk="0" fontAlgn="base" hangingPunct="0">
              <a:lnSpc>
                <a:spcPct val="100000"/>
              </a:lnSpc>
              <a:spcBef>
                <a:spcPct val="0"/>
              </a:spcBef>
              <a:spcAft>
                <a:spcPct val="0"/>
              </a:spcAft>
              <a:buNone/>
            </a:pPr>
            <a:r>
              <a:rPr lang="en-US" altLang="en-US" sz="1350" dirty="0">
                <a:solidFill>
                  <a:prstClr val="black"/>
                </a:solidFill>
              </a:rPr>
              <a:t>	</a:t>
            </a:r>
            <a:r>
              <a:rPr lang="en-US" altLang="en-US" sz="1350" dirty="0" err="1">
                <a:solidFill>
                  <a:srgbClr val="FF0000"/>
                </a:solidFill>
              </a:rPr>
              <a:t>Luqman</a:t>
            </a:r>
            <a:r>
              <a:rPr lang="en-US" altLang="en-US" sz="1350" dirty="0">
                <a:solidFill>
                  <a:srgbClr val="FF0000"/>
                </a:solidFill>
              </a:rPr>
              <a:t> Dad</a:t>
            </a:r>
            <a:r>
              <a:rPr lang="en-US" altLang="en-US" sz="1350" dirty="0">
                <a:solidFill>
                  <a:prstClr val="black"/>
                </a:solidFill>
              </a:rPr>
              <a:t>, MD</a:t>
            </a:r>
            <a:r>
              <a:rPr lang="en-US" altLang="en-US" sz="1350" baseline="30000" dirty="0">
                <a:solidFill>
                  <a:prstClr val="black"/>
                </a:solidFill>
              </a:rPr>
              <a:t>1</a:t>
            </a:r>
            <a:r>
              <a:rPr lang="en-US" altLang="en-US" sz="1350" dirty="0">
                <a:solidFill>
                  <a:prstClr val="black"/>
                </a:solidFill>
              </a:rPr>
              <a:t>, Trevor J. Royce, MD, MS</a:t>
            </a:r>
            <a:r>
              <a:rPr lang="en-US" altLang="en-US" sz="1350" baseline="30000" dirty="0">
                <a:solidFill>
                  <a:prstClr val="black"/>
                </a:solidFill>
              </a:rPr>
              <a:t>2</a:t>
            </a:r>
            <a:r>
              <a:rPr lang="en-US" altLang="en-US" sz="1350" dirty="0">
                <a:solidFill>
                  <a:prstClr val="black"/>
                </a:solidFill>
              </a:rPr>
              <a:t>, Zachary Morris, MD, PhD</a:t>
            </a:r>
            <a:r>
              <a:rPr lang="en-US" altLang="en-US" sz="1350" baseline="30000" dirty="0">
                <a:solidFill>
                  <a:prstClr val="black"/>
                </a:solidFill>
              </a:rPr>
              <a:t>3</a:t>
            </a:r>
            <a:r>
              <a:rPr lang="en-US" altLang="en-US" sz="1350" dirty="0">
                <a:solidFill>
                  <a:prstClr val="black"/>
                </a:solidFill>
              </a:rPr>
              <a:t>, </a:t>
            </a:r>
            <a:r>
              <a:rPr lang="en-US" altLang="en-US" sz="1350" dirty="0" err="1">
                <a:solidFill>
                  <a:prstClr val="black"/>
                </a:solidFill>
              </a:rPr>
              <a:t>Meena</a:t>
            </a:r>
            <a:r>
              <a:rPr lang="en-US" altLang="en-US" sz="1350" dirty="0">
                <a:solidFill>
                  <a:prstClr val="black"/>
                </a:solidFill>
              </a:rPr>
              <a:t> Moran, 	MD,</a:t>
            </a:r>
            <a:r>
              <a:rPr lang="en-US" altLang="en-US" sz="1350" baseline="30000" dirty="0">
                <a:solidFill>
                  <a:prstClr val="black"/>
                </a:solidFill>
              </a:rPr>
              <a:t>4 </a:t>
            </a:r>
            <a:r>
              <a:rPr lang="en-US" altLang="en-US" sz="1350" dirty="0">
                <a:solidFill>
                  <a:prstClr val="black"/>
                </a:solidFill>
              </a:rPr>
              <a:t>Todd </a:t>
            </a:r>
            <a:r>
              <a:rPr lang="en-US" altLang="en-US" sz="1350" dirty="0" err="1">
                <a:solidFill>
                  <a:prstClr val="black"/>
                </a:solidFill>
              </a:rPr>
              <a:t>Pawlicki</a:t>
            </a:r>
            <a:r>
              <a:rPr lang="en-US" altLang="en-US" sz="1350" dirty="0">
                <a:solidFill>
                  <a:prstClr val="black"/>
                </a:solidFill>
              </a:rPr>
              <a:t> PhD</a:t>
            </a:r>
            <a:r>
              <a:rPr lang="en-US" altLang="en-US" sz="1350" baseline="30000" dirty="0">
                <a:solidFill>
                  <a:prstClr val="black"/>
                </a:solidFill>
              </a:rPr>
              <a:t>5</a:t>
            </a:r>
            <a:r>
              <a:rPr lang="en-US" altLang="en-US" sz="1350" dirty="0">
                <a:solidFill>
                  <a:prstClr val="black"/>
                </a:solidFill>
              </a:rPr>
              <a:t>, Deepak </a:t>
            </a:r>
            <a:r>
              <a:rPr lang="en-US" altLang="en-US" sz="1350" dirty="0" err="1">
                <a:solidFill>
                  <a:prstClr val="black"/>
                </a:solidFill>
              </a:rPr>
              <a:t>Khuntia</a:t>
            </a:r>
            <a:r>
              <a:rPr lang="en-US" altLang="en-US" sz="1350" dirty="0">
                <a:solidFill>
                  <a:prstClr val="black"/>
                </a:solidFill>
              </a:rPr>
              <a:t>, MD</a:t>
            </a:r>
            <a:r>
              <a:rPr lang="en-US" altLang="en-US" sz="1350" baseline="30000" dirty="0">
                <a:solidFill>
                  <a:prstClr val="black"/>
                </a:solidFill>
              </a:rPr>
              <a:t>6</a:t>
            </a:r>
            <a:r>
              <a:rPr lang="en-US" altLang="en-US" sz="1350" dirty="0">
                <a:solidFill>
                  <a:prstClr val="black"/>
                </a:solidFill>
              </a:rPr>
              <a:t>, Patricia Hardenbergh, MD</a:t>
            </a:r>
            <a:r>
              <a:rPr lang="en-US" altLang="en-US" sz="1350" baseline="30000" dirty="0">
                <a:solidFill>
                  <a:prstClr val="black"/>
                </a:solidFill>
              </a:rPr>
              <a:t>7</a:t>
            </a:r>
            <a:r>
              <a:rPr lang="en-US" altLang="en-US" sz="1350" dirty="0">
                <a:solidFill>
                  <a:prstClr val="black"/>
                </a:solidFill>
              </a:rPr>
              <a:t>, Bernard 	Cummings, MB, ChB</a:t>
            </a:r>
            <a:r>
              <a:rPr lang="en-US" altLang="en-US" sz="1350" baseline="30000" dirty="0">
                <a:solidFill>
                  <a:prstClr val="black"/>
                </a:solidFill>
              </a:rPr>
              <a:t>8</a:t>
            </a:r>
            <a:r>
              <a:rPr lang="en-US" altLang="en-US" sz="1350" dirty="0">
                <a:solidFill>
                  <a:prstClr val="black"/>
                </a:solidFill>
              </a:rPr>
              <a:t>, Nina </a:t>
            </a:r>
            <a:r>
              <a:rPr lang="en-US" altLang="en-US" sz="1350" dirty="0" err="1">
                <a:solidFill>
                  <a:prstClr val="black"/>
                </a:solidFill>
              </a:rPr>
              <a:t>Mayr</a:t>
            </a:r>
            <a:r>
              <a:rPr lang="en-US" altLang="en-US" sz="1350" dirty="0">
                <a:solidFill>
                  <a:prstClr val="black"/>
                </a:solidFill>
              </a:rPr>
              <a:t>, M.D</a:t>
            </a:r>
            <a:r>
              <a:rPr lang="en-US" altLang="en-US" sz="1350" baseline="30000" dirty="0">
                <a:solidFill>
                  <a:prstClr val="black"/>
                </a:solidFill>
              </a:rPr>
              <a:t>9</a:t>
            </a:r>
            <a:r>
              <a:rPr lang="en-US" altLang="en-US" sz="1350" dirty="0">
                <a:solidFill>
                  <a:prstClr val="black"/>
                </a:solidFill>
              </a:rPr>
              <a:t>. Kenneth Hu, </a:t>
            </a:r>
            <a:r>
              <a:rPr lang="en-US" altLang="en-US" sz="1350" dirty="0" smtClean="0">
                <a:solidFill>
                  <a:prstClr val="black"/>
                </a:solidFill>
              </a:rPr>
              <a:t>MD</a:t>
            </a:r>
            <a:r>
              <a:rPr lang="en-US" altLang="en-US" sz="1350" baseline="30000" dirty="0" smtClean="0">
                <a:solidFill>
                  <a:prstClr val="black"/>
                </a:solidFill>
              </a:rPr>
              <a:t>10</a:t>
            </a:r>
          </a:p>
          <a:p>
            <a:pPr lvl="1" defTabSz="685800" eaLnBrk="0" fontAlgn="base" hangingPunct="0">
              <a:lnSpc>
                <a:spcPct val="100000"/>
              </a:lnSpc>
              <a:spcBef>
                <a:spcPct val="0"/>
              </a:spcBef>
              <a:spcAft>
                <a:spcPct val="0"/>
              </a:spcAft>
              <a:buNone/>
            </a:pPr>
            <a:endParaRPr lang="en-US" altLang="en-US" sz="1350" baseline="30000" dirty="0">
              <a:solidFill>
                <a:prstClr val="black"/>
              </a:solidFill>
            </a:endParaRPr>
          </a:p>
          <a:p>
            <a:pPr lvl="1" defTabSz="685800" eaLnBrk="0" fontAlgn="base" hangingPunct="0">
              <a:lnSpc>
                <a:spcPct val="100000"/>
              </a:lnSpc>
              <a:spcBef>
                <a:spcPct val="0"/>
              </a:spcBef>
              <a:spcAft>
                <a:spcPct val="0"/>
              </a:spcAft>
              <a:buNone/>
            </a:pPr>
            <a:r>
              <a:rPr lang="en-US" altLang="en-US" sz="2000" baseline="30000" dirty="0" smtClean="0">
                <a:solidFill>
                  <a:prstClr val="black"/>
                </a:solidFill>
              </a:rPr>
              <a:t>Publication projected</a:t>
            </a:r>
            <a:r>
              <a:rPr lang="en-US" altLang="en-US" sz="2000" dirty="0">
                <a:solidFill>
                  <a:prstClr val="black"/>
                </a:solidFill>
              </a:rPr>
              <a:t> </a:t>
            </a:r>
            <a:r>
              <a:rPr lang="en-US" altLang="en-US" sz="2000" baseline="30000" dirty="0" smtClean="0">
                <a:solidFill>
                  <a:prstClr val="black"/>
                </a:solidFill>
              </a:rPr>
              <a:t>in Spring 2017</a:t>
            </a:r>
            <a:endParaRPr lang="en-US" altLang="en-US" sz="2000" dirty="0">
              <a:solidFill>
                <a:prstClr val="black"/>
              </a:solidFill>
            </a:endParaRPr>
          </a:p>
        </p:txBody>
      </p:sp>
    </p:spTree>
    <p:extLst>
      <p:ext uri="{BB962C8B-B14F-4D97-AF65-F5344CB8AC3E}">
        <p14:creationId xmlns:p14="http://schemas.microsoft.com/office/powerpoint/2010/main" val="13049819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81033"/>
                </a:solidFill>
              </a:rPr>
              <a:t>ASTRO Strategic Initiatives</a:t>
            </a:r>
            <a:endParaRPr lang="en-US" dirty="0">
              <a:solidFill>
                <a:srgbClr val="781033"/>
              </a:solidFill>
            </a:endParaRPr>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a:solidFill>
                  <a:srgbClr val="800000"/>
                </a:solidFill>
              </a:rPr>
              <a:t>Goal 1: ASTRO will provide state-of-the-art education and lifelong professional development in the effective use of radiation as a tool for the treatment of patients with cancer and benign disease.</a:t>
            </a:r>
          </a:p>
          <a:p>
            <a:pPr marL="514350" indent="-514350">
              <a:buFont typeface="+mj-lt"/>
              <a:buAutoNum type="arabicPeriod"/>
            </a:pPr>
            <a:r>
              <a:rPr lang="en-US" dirty="0" smtClean="0">
                <a:solidFill>
                  <a:srgbClr val="000080"/>
                </a:solidFill>
              </a:rPr>
              <a:t>Goal </a:t>
            </a:r>
            <a:r>
              <a:rPr lang="en-US" dirty="0">
                <a:solidFill>
                  <a:srgbClr val="000080"/>
                </a:solidFill>
              </a:rPr>
              <a:t>2: ASTRO will publish the premier scientific and practice journals in radiation oncology.</a:t>
            </a:r>
          </a:p>
          <a:p>
            <a:pPr marL="514350" indent="-514350">
              <a:buFont typeface="+mj-lt"/>
              <a:buAutoNum type="arabicPeriod"/>
            </a:pPr>
            <a:r>
              <a:rPr lang="en-US" dirty="0" smtClean="0">
                <a:solidFill>
                  <a:srgbClr val="000080"/>
                </a:solidFill>
              </a:rPr>
              <a:t>Goal </a:t>
            </a:r>
            <a:r>
              <a:rPr lang="en-US" dirty="0">
                <a:solidFill>
                  <a:srgbClr val="000080"/>
                </a:solidFill>
              </a:rPr>
              <a:t>3: ASTRO will advance the science through research and innovation to improve clinical outcomes for each patient.</a:t>
            </a:r>
          </a:p>
          <a:p>
            <a:pPr marL="514350" indent="-514350">
              <a:buFont typeface="+mj-lt"/>
              <a:buAutoNum type="arabicPeriod"/>
            </a:pPr>
            <a:r>
              <a:rPr lang="en-US" dirty="0">
                <a:solidFill>
                  <a:srgbClr val="000080"/>
                </a:solidFill>
              </a:rPr>
              <a:t>ASTRO will promote advances in research to raise the profile of the specialty.</a:t>
            </a:r>
          </a:p>
          <a:p>
            <a:pPr marL="514350" indent="-514350">
              <a:buFont typeface="+mj-lt"/>
              <a:buAutoNum type="arabicPeriod"/>
            </a:pPr>
            <a:r>
              <a:rPr lang="en-US" dirty="0" smtClean="0">
                <a:solidFill>
                  <a:srgbClr val="000080"/>
                </a:solidFill>
              </a:rPr>
              <a:t>Goal </a:t>
            </a:r>
            <a:r>
              <a:rPr lang="en-US" dirty="0">
                <a:solidFill>
                  <a:srgbClr val="000080"/>
                </a:solidFill>
              </a:rPr>
              <a:t>4: ASTRO will be the premier voice for advocacy and health policy for radiation oncology.</a:t>
            </a:r>
          </a:p>
          <a:p>
            <a:pPr marL="514350" indent="-514350">
              <a:buFont typeface="+mj-lt"/>
              <a:buAutoNum type="arabicPeriod"/>
            </a:pPr>
            <a:r>
              <a:rPr lang="en-US" dirty="0" smtClean="0">
                <a:solidFill>
                  <a:srgbClr val="000080"/>
                </a:solidFill>
              </a:rPr>
              <a:t>Goal </a:t>
            </a:r>
            <a:r>
              <a:rPr lang="en-US" dirty="0">
                <a:solidFill>
                  <a:srgbClr val="000080"/>
                </a:solidFill>
              </a:rPr>
              <a:t>5: ASTRO will shape the framework for the delivery of safe, high-quality, high-value health care to all patients (cancer, benign disease) by the radiation oncology team</a:t>
            </a:r>
            <a:r>
              <a:rPr lang="en-US" dirty="0" smtClean="0">
                <a:solidFill>
                  <a:srgbClr val="000080"/>
                </a:solidFill>
              </a:rPr>
              <a:t>.</a:t>
            </a:r>
            <a:endParaRPr lang="en-US" dirty="0">
              <a:solidFill>
                <a:srgbClr val="000080"/>
              </a:solidFill>
            </a:endParaRPr>
          </a:p>
        </p:txBody>
      </p:sp>
    </p:spTree>
    <p:extLst>
      <p:ext uri="{BB962C8B-B14F-4D97-AF65-F5344CB8AC3E}">
        <p14:creationId xmlns:p14="http://schemas.microsoft.com/office/powerpoint/2010/main" val="7200838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33388" y="750094"/>
            <a:ext cx="8229600" cy="708422"/>
          </a:xfrm>
        </p:spPr>
        <p:txBody>
          <a:bodyPr/>
          <a:lstStyle/>
          <a:p>
            <a:r>
              <a:rPr lang="en-US" altLang="en-US" b="1"/>
              <a:t>Future</a:t>
            </a:r>
          </a:p>
        </p:txBody>
      </p:sp>
      <p:sp>
        <p:nvSpPr>
          <p:cNvPr id="3" name="Content Placeholder 2"/>
          <p:cNvSpPr>
            <a:spLocks noGrp="1"/>
          </p:cNvSpPr>
          <p:nvPr>
            <p:ph idx="1"/>
          </p:nvPr>
        </p:nvSpPr>
        <p:spPr>
          <a:xfrm>
            <a:off x="152400" y="1371600"/>
            <a:ext cx="8839200" cy="4629150"/>
          </a:xfrm>
        </p:spPr>
        <p:txBody>
          <a:bodyPr>
            <a:normAutofit/>
          </a:bodyPr>
          <a:lstStyle/>
          <a:p>
            <a:pPr>
              <a:buFont typeface="Arial" panose="020B0604020202020204" pitchFamily="34" charset="0"/>
              <a:buChar char="•"/>
              <a:defRPr/>
            </a:pPr>
            <a:r>
              <a:rPr lang="en-US" sz="2850" dirty="0"/>
              <a:t>Distance learning/peer review</a:t>
            </a:r>
          </a:p>
          <a:p>
            <a:pPr lvl="1">
              <a:buFont typeface="Arial" panose="020B0604020202020204" pitchFamily="34" charset="0"/>
              <a:buChar char="•"/>
              <a:defRPr/>
            </a:pPr>
            <a:r>
              <a:rPr lang="en-US" sz="2850" dirty="0">
                <a:solidFill>
                  <a:srgbClr val="FF0000"/>
                </a:solidFill>
              </a:rPr>
              <a:t>International</a:t>
            </a:r>
            <a:r>
              <a:rPr lang="en-US" sz="2850" dirty="0"/>
              <a:t> </a:t>
            </a:r>
            <a:r>
              <a:rPr lang="en-US" sz="2850" dirty="0">
                <a:solidFill>
                  <a:srgbClr val="FF0000"/>
                </a:solidFill>
              </a:rPr>
              <a:t>web-based chart rounds </a:t>
            </a:r>
            <a:r>
              <a:rPr lang="en-US" sz="2850" dirty="0"/>
              <a:t>(</a:t>
            </a:r>
            <a:r>
              <a:rPr lang="en-US" sz="2850" dirty="0" err="1"/>
              <a:t>Hardenbergh</a:t>
            </a:r>
            <a:r>
              <a:rPr lang="en-US" sz="2850" dirty="0"/>
              <a:t>)</a:t>
            </a:r>
          </a:p>
          <a:p>
            <a:pPr lvl="1">
              <a:buFont typeface="Arial" panose="020B0604020202020204" pitchFamily="34" charset="0"/>
              <a:buChar char="•"/>
              <a:defRPr/>
            </a:pPr>
            <a:r>
              <a:rPr lang="en-US" sz="2850" dirty="0">
                <a:solidFill>
                  <a:srgbClr val="FF0000"/>
                </a:solidFill>
              </a:rPr>
              <a:t>Resource Adapted NCCN Guidelines</a:t>
            </a:r>
            <a:r>
              <a:rPr lang="en-US" sz="2850" dirty="0"/>
              <a:t>(Moran)</a:t>
            </a:r>
          </a:p>
          <a:p>
            <a:pPr lvl="1">
              <a:buFont typeface="Arial" panose="020B0604020202020204" pitchFamily="34" charset="0"/>
              <a:buChar char="•"/>
              <a:defRPr/>
            </a:pPr>
            <a:r>
              <a:rPr lang="en-US" sz="2850" dirty="0">
                <a:solidFill>
                  <a:srgbClr val="FF0000"/>
                </a:solidFill>
              </a:rPr>
              <a:t>Safety and Quality Assurance Regional Platform </a:t>
            </a:r>
            <a:r>
              <a:rPr lang="en-US" sz="2850" dirty="0"/>
              <a:t>(Palta)</a:t>
            </a:r>
          </a:p>
          <a:p>
            <a:pPr>
              <a:buFont typeface="Arial" panose="020B0604020202020204" pitchFamily="34" charset="0"/>
              <a:buChar char="•"/>
              <a:defRPr/>
            </a:pPr>
            <a:r>
              <a:rPr lang="en-US" sz="2850" dirty="0"/>
              <a:t>Networking</a:t>
            </a:r>
          </a:p>
          <a:p>
            <a:pPr lvl="1">
              <a:buFont typeface="Arial" panose="020B0604020202020204" pitchFamily="34" charset="0"/>
              <a:buChar char="•"/>
              <a:defRPr/>
            </a:pPr>
            <a:r>
              <a:rPr lang="en-US" sz="2850" dirty="0">
                <a:solidFill>
                  <a:srgbClr val="FF0000"/>
                </a:solidFill>
              </a:rPr>
              <a:t>IAEA</a:t>
            </a:r>
            <a:r>
              <a:rPr lang="en-US" sz="2850" dirty="0"/>
              <a:t>—ASTRO endorsement ICARO 2  </a:t>
            </a:r>
          </a:p>
          <a:p>
            <a:pPr lvl="1">
              <a:buFont typeface="Arial" panose="020B0604020202020204" pitchFamily="34" charset="0"/>
              <a:buChar char="•"/>
              <a:defRPr/>
            </a:pPr>
            <a:r>
              <a:rPr lang="en-US" sz="2850" dirty="0">
                <a:solidFill>
                  <a:srgbClr val="FF0000"/>
                </a:solidFill>
              </a:rPr>
              <a:t>NCI</a:t>
            </a:r>
            <a:r>
              <a:rPr lang="en-US" sz="2850" dirty="0"/>
              <a:t>—Career pathways in Global Health</a:t>
            </a:r>
          </a:p>
          <a:p>
            <a:pPr lvl="1">
              <a:buFont typeface="Arial" panose="020B0604020202020204" pitchFamily="34" charset="0"/>
              <a:buChar char="•"/>
              <a:defRPr/>
            </a:pPr>
            <a:r>
              <a:rPr lang="en-US" sz="2850" dirty="0">
                <a:solidFill>
                  <a:srgbClr val="FF0000"/>
                </a:solidFill>
              </a:rPr>
              <a:t>ASCO</a:t>
            </a:r>
            <a:r>
              <a:rPr lang="en-US" sz="2850" dirty="0"/>
              <a:t>—Multidisciplinary Management</a:t>
            </a:r>
          </a:p>
          <a:p>
            <a:pPr lvl="1">
              <a:buFont typeface="Arial" panose="020B0604020202020204" pitchFamily="34" charset="0"/>
              <a:buChar char="•"/>
              <a:defRPr/>
            </a:pPr>
            <a:endParaRPr lang="en-US" sz="2850" dirty="0"/>
          </a:p>
          <a:p>
            <a:pPr marL="342900" lvl="1" indent="0">
              <a:buNone/>
              <a:defRPr/>
            </a:pPr>
            <a:endParaRPr lang="en-US" dirty="0" smtClean="0"/>
          </a:p>
          <a:p>
            <a:pPr>
              <a:buFont typeface="Arial" panose="020B0604020202020204" pitchFamily="34" charset="0"/>
              <a:buChar char="•"/>
              <a:defRPr/>
            </a:pPr>
            <a:endParaRPr lang="en-US" dirty="0" smtClean="0"/>
          </a:p>
        </p:txBody>
      </p:sp>
      <p:pic>
        <p:nvPicPr>
          <p:cNvPr id="819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74619" y="3153966"/>
            <a:ext cx="2393156" cy="1156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5815165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a:solidFill>
                  <a:srgbClr val="000080"/>
                </a:solidFill>
              </a:rPr>
              <a:t>Goal 1: ASTRO will provide state-of-the-art education and lifelong professional development in the effective use of radiation as a tool for the treatment of patients with cancer and benign disease.</a:t>
            </a:r>
            <a:br>
              <a:rPr lang="en-US" sz="2000">
                <a:solidFill>
                  <a:srgbClr val="000080"/>
                </a:solidFill>
              </a:rPr>
            </a:br>
            <a:endParaRPr lang="en-US" sz="2000">
              <a:solidFill>
                <a:srgbClr val="000080"/>
              </a:solidFill>
            </a:endParaRPr>
          </a:p>
        </p:txBody>
      </p:sp>
      <p:sp>
        <p:nvSpPr>
          <p:cNvPr id="3" name="Content Placeholder 2"/>
          <p:cNvSpPr>
            <a:spLocks noGrp="1"/>
          </p:cNvSpPr>
          <p:nvPr>
            <p:ph idx="1"/>
          </p:nvPr>
        </p:nvSpPr>
        <p:spPr/>
        <p:txBody>
          <a:bodyPr>
            <a:normAutofit fontScale="70000" lnSpcReduction="20000"/>
          </a:bodyPr>
          <a:lstStyle/>
          <a:p>
            <a:r>
              <a:rPr lang="en-US" dirty="0">
                <a:solidFill>
                  <a:srgbClr val="C00000"/>
                </a:solidFill>
              </a:rPr>
              <a:t>ASTRO will be the primary source for the educational needs of radiation oncology and will continue to organize the world’s leading radiation oncology scientific meeting.</a:t>
            </a:r>
          </a:p>
          <a:p>
            <a:r>
              <a:rPr lang="en-US" dirty="0">
                <a:solidFill>
                  <a:srgbClr val="C00000"/>
                </a:solidFill>
              </a:rPr>
              <a:t>ASTRO will support continuous certification by increasing the number of available online/live SAMS and encouraging member participation as a critical component of maintaining clinical skills.</a:t>
            </a:r>
          </a:p>
          <a:p>
            <a:r>
              <a:rPr lang="en-US" dirty="0">
                <a:solidFill>
                  <a:srgbClr val="C00000"/>
                </a:solidFill>
              </a:rPr>
              <a:t>ASTRO will continue the support and development of small meetings as appropriate for the needs of the specialty.</a:t>
            </a:r>
          </a:p>
          <a:p>
            <a:r>
              <a:rPr lang="en-US" dirty="0">
                <a:solidFill>
                  <a:srgbClr val="C00000"/>
                </a:solidFill>
              </a:rPr>
              <a:t>ASTRO will continue to provide educational resources for all radiation oncology trainees and interested medical students.</a:t>
            </a:r>
          </a:p>
          <a:p>
            <a:r>
              <a:rPr lang="en-US" sz="3400" b="1" dirty="0">
                <a:solidFill>
                  <a:srgbClr val="000080"/>
                </a:solidFill>
              </a:rPr>
              <a:t>ASTRO will work with radiation oncology societies globally to coordinate educational opportunities.</a:t>
            </a:r>
          </a:p>
        </p:txBody>
      </p:sp>
    </p:spTree>
    <p:extLst>
      <p:ext uri="{BB962C8B-B14F-4D97-AF65-F5344CB8AC3E}">
        <p14:creationId xmlns:p14="http://schemas.microsoft.com/office/powerpoint/2010/main" val="15176915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787" y="26789"/>
            <a:ext cx="6696488" cy="994172"/>
          </a:xfrm>
        </p:spPr>
        <p:txBody>
          <a:bodyPr>
            <a:normAutofit/>
          </a:bodyPr>
          <a:lstStyle/>
          <a:p>
            <a:r>
              <a:rPr lang="en-US" sz="3600" i="1" dirty="0" smtClean="0">
                <a:solidFill>
                  <a:srgbClr val="002060"/>
                </a:solidFill>
              </a:rPr>
              <a:t>Leadership Interest/Awareness</a:t>
            </a:r>
            <a:endParaRPr lang="en-US" sz="3600" i="1" dirty="0">
              <a:solidFill>
                <a:srgbClr val="002060"/>
              </a:solidFill>
            </a:endParaRPr>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8074" y="191622"/>
            <a:ext cx="1920858" cy="2449624"/>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18815" y="1020961"/>
            <a:ext cx="4315124" cy="5738079"/>
          </a:xfrm>
          <a:prstGeom prst="rect">
            <a:avLst/>
          </a:prstGeom>
        </p:spPr>
      </p:pic>
      <p:sp>
        <p:nvSpPr>
          <p:cNvPr id="5" name="Rectangle 4"/>
          <p:cNvSpPr/>
          <p:nvPr/>
        </p:nvSpPr>
        <p:spPr>
          <a:xfrm>
            <a:off x="330469" y="2891863"/>
            <a:ext cx="4288345" cy="2923877"/>
          </a:xfrm>
          <a:prstGeom prst="rect">
            <a:avLst/>
          </a:prstGeom>
        </p:spPr>
        <p:txBody>
          <a:bodyPr wrap="square">
            <a:spAutoFit/>
          </a:bodyPr>
          <a:lstStyle/>
          <a:p>
            <a:pPr defTabSz="685800"/>
            <a:r>
              <a:rPr lang="en-US" sz="2400" b="1" dirty="0">
                <a:solidFill>
                  <a:srgbClr val="800000"/>
                </a:solidFill>
              </a:rPr>
              <a:t>Tim R. Williams, MD, </a:t>
            </a:r>
            <a:r>
              <a:rPr lang="en-US" sz="2400" b="1" dirty="0" smtClean="0">
                <a:solidFill>
                  <a:srgbClr val="800000"/>
                </a:solidFill>
              </a:rPr>
              <a:t>FASTRO</a:t>
            </a:r>
          </a:p>
          <a:p>
            <a:pPr defTabSz="685800"/>
            <a:endParaRPr lang="en-US" sz="2000" dirty="0" smtClean="0">
              <a:solidFill>
                <a:srgbClr val="002060"/>
              </a:solidFill>
            </a:endParaRPr>
          </a:p>
          <a:p>
            <a:pPr defTabSz="685800"/>
            <a:r>
              <a:rPr lang="en-US" sz="2000" dirty="0" smtClean="0">
                <a:solidFill>
                  <a:srgbClr val="002060"/>
                </a:solidFill>
              </a:rPr>
              <a:t>ASTRO President, 2008-9</a:t>
            </a:r>
          </a:p>
          <a:p>
            <a:pPr defTabSz="685800"/>
            <a:r>
              <a:rPr lang="en-US" sz="2000" b="1" dirty="0" smtClean="0">
                <a:solidFill>
                  <a:srgbClr val="800000"/>
                </a:solidFill>
              </a:rPr>
              <a:t>Chair 2009-2010*</a:t>
            </a:r>
          </a:p>
          <a:p>
            <a:pPr defTabSz="685800"/>
            <a:r>
              <a:rPr lang="en-US" sz="2000" dirty="0" smtClean="0">
                <a:solidFill>
                  <a:srgbClr val="002060"/>
                </a:solidFill>
              </a:rPr>
              <a:t>Immediate past-Chair, 2010-11**</a:t>
            </a:r>
          </a:p>
          <a:p>
            <a:pPr defTabSz="685800"/>
            <a:endParaRPr lang="en-US" sz="2000" i="1" dirty="0" smtClean="0">
              <a:solidFill>
                <a:srgbClr val="002060"/>
              </a:solidFill>
            </a:endParaRPr>
          </a:p>
          <a:p>
            <a:pPr defTabSz="685800"/>
            <a:r>
              <a:rPr lang="en-US" sz="2000" i="1" dirty="0" smtClean="0">
                <a:solidFill>
                  <a:srgbClr val="002060"/>
                </a:solidFill>
              </a:rPr>
              <a:t>**Tasked when leaving the </a:t>
            </a:r>
            <a:r>
              <a:rPr lang="en-US" sz="2000" i="1" dirty="0" err="1" smtClean="0">
                <a:solidFill>
                  <a:srgbClr val="002060"/>
                </a:solidFill>
              </a:rPr>
              <a:t>BoD</a:t>
            </a:r>
            <a:r>
              <a:rPr lang="en-US" sz="2000" i="1" dirty="0" smtClean="0">
                <a:solidFill>
                  <a:srgbClr val="002060"/>
                </a:solidFill>
              </a:rPr>
              <a:t> with figuring out </a:t>
            </a:r>
            <a:r>
              <a:rPr lang="en-US" sz="2000" i="1" dirty="0">
                <a:solidFill>
                  <a:srgbClr val="002060"/>
                </a:solidFill>
              </a:rPr>
              <a:t>a</a:t>
            </a:r>
            <a:r>
              <a:rPr lang="en-US" sz="2000" i="1" dirty="0" smtClean="0">
                <a:solidFill>
                  <a:srgbClr val="002060"/>
                </a:solidFill>
              </a:rPr>
              <a:t> roadmap ahead for international activities</a:t>
            </a:r>
            <a:endParaRPr lang="en-US" sz="2000" i="1" dirty="0">
              <a:solidFill>
                <a:srgbClr val="002060"/>
              </a:solidFill>
            </a:endParaRPr>
          </a:p>
        </p:txBody>
      </p:sp>
    </p:spTree>
    <p:extLst>
      <p:ext uri="{BB962C8B-B14F-4D97-AF65-F5344CB8AC3E}">
        <p14:creationId xmlns:p14="http://schemas.microsoft.com/office/powerpoint/2010/main" val="5537446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IES Mission Statement</a:t>
            </a:r>
            <a:endParaRPr lang="en-US" dirty="0">
              <a:solidFill>
                <a:srgbClr val="800000"/>
              </a:solidFill>
            </a:endParaRPr>
          </a:p>
        </p:txBody>
      </p:sp>
      <p:sp>
        <p:nvSpPr>
          <p:cNvPr id="5" name="Rectangle 4"/>
          <p:cNvSpPr/>
          <p:nvPr/>
        </p:nvSpPr>
        <p:spPr>
          <a:xfrm>
            <a:off x="296333" y="1576917"/>
            <a:ext cx="8763000" cy="4401205"/>
          </a:xfrm>
          <a:prstGeom prst="rect">
            <a:avLst/>
          </a:prstGeom>
        </p:spPr>
        <p:txBody>
          <a:bodyPr wrap="square">
            <a:spAutoFit/>
          </a:bodyPr>
          <a:lstStyle/>
          <a:p>
            <a:r>
              <a:rPr lang="en-US" sz="2000" dirty="0">
                <a:latin typeface="Calibri" charset="0"/>
              </a:rPr>
              <a:t>The objective of the ASTRO International Education Subcommittee (IES) is to assist in the realization of the Society</a:t>
            </a:r>
            <a:r>
              <a:rPr lang="ja-JP" altLang="en-US" sz="2000" dirty="0">
                <a:latin typeface="Calibri" charset="0"/>
              </a:rPr>
              <a:t>’</a:t>
            </a:r>
            <a:r>
              <a:rPr lang="en-US" altLang="ja-JP" sz="2000" dirty="0">
                <a:latin typeface="Calibri" charset="0"/>
              </a:rPr>
              <a:t>s strategic plan with respect to international activities. IES not only plays the important role </a:t>
            </a:r>
            <a:r>
              <a:rPr lang="en-US" altLang="ja-JP" sz="2000" dirty="0">
                <a:solidFill>
                  <a:srgbClr val="800000"/>
                </a:solidFill>
                <a:latin typeface="Calibri" charset="0"/>
              </a:rPr>
              <a:t>of educational exchange </a:t>
            </a:r>
            <a:r>
              <a:rPr lang="en-US" altLang="ja-JP" sz="2000" dirty="0">
                <a:latin typeface="Calibri" charset="0"/>
              </a:rPr>
              <a:t>for radiation oncology professionals between USA and other countries, but also </a:t>
            </a:r>
            <a:r>
              <a:rPr lang="en-US" altLang="ja-JP" sz="2000" dirty="0">
                <a:solidFill>
                  <a:srgbClr val="800000"/>
                </a:solidFill>
                <a:latin typeface="Calibri" charset="0"/>
              </a:rPr>
              <a:t>serves as the centralized resource to promote fellowship, research and clinical expertise on multiple levels with physicians, physicists, therapists and ancillary supportive representatives from other countries.</a:t>
            </a:r>
            <a:r>
              <a:rPr lang="en-US" altLang="ja-JP" sz="2000" dirty="0">
                <a:latin typeface="Calibri" charset="0"/>
              </a:rPr>
              <a:t> IES coordinates and identifies novel approaches to answer the increasing interest in global outreach from ASTRO members by serving as the international hub and coordination of its global health efforts and those of U.S. institutions, medical specialty societies, individuals and other international societies. Representatives from other major oncology societies including </a:t>
            </a:r>
            <a:r>
              <a:rPr lang="en-US" altLang="ja-JP" sz="2000" dirty="0">
                <a:solidFill>
                  <a:srgbClr val="800000"/>
                </a:solidFill>
                <a:latin typeface="Calibri" charset="0"/>
              </a:rPr>
              <a:t>ESTRO, JASTRO, ASCO, CSTRO, CARO, TASTRO, SASCRO, and RANZCR, as well as NCI/NIH, IAEA, RTOG, SCAROP, ADROP, and ARRO, will play key roles in the IES</a:t>
            </a:r>
            <a:r>
              <a:rPr lang="en-US" altLang="ja-JP" sz="2000" dirty="0">
                <a:latin typeface="Calibri" charset="0"/>
              </a:rPr>
              <a:t> efforts and activities.</a:t>
            </a:r>
            <a:endParaRPr lang="en-US" sz="2000" dirty="0">
              <a:latin typeface="Calibri" charset="0"/>
            </a:endParaRPr>
          </a:p>
        </p:txBody>
      </p:sp>
    </p:spTree>
    <p:extLst>
      <p:ext uri="{BB962C8B-B14F-4D97-AF65-F5344CB8AC3E}">
        <p14:creationId xmlns:p14="http://schemas.microsoft.com/office/powerpoint/2010/main" val="22734100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Group 6"/>
          <p:cNvGrpSpPr>
            <a:grpSpLocks/>
          </p:cNvGrpSpPr>
          <p:nvPr/>
        </p:nvGrpSpPr>
        <p:grpSpPr bwMode="auto">
          <a:xfrm>
            <a:off x="6559312" y="1151755"/>
            <a:ext cx="2484140" cy="3804578"/>
            <a:chOff x="7042150" y="1776413"/>
            <a:chExt cx="2667000" cy="4084637"/>
          </a:xfrm>
        </p:grpSpPr>
        <p:sp>
          <p:nvSpPr>
            <p:cNvPr id="6179" name="Text Box 11"/>
            <p:cNvSpPr txBox="1">
              <a:spLocks noChangeArrowheads="1"/>
            </p:cNvSpPr>
            <p:nvPr/>
          </p:nvSpPr>
          <p:spPr bwMode="auto">
            <a:xfrm>
              <a:off x="7346950" y="1776413"/>
              <a:ext cx="2362200" cy="4084637"/>
            </a:xfrm>
            <a:prstGeom prst="rect">
              <a:avLst/>
            </a:prstGeom>
            <a:solidFill>
              <a:srgbClr val="FFFFFF"/>
            </a:solidFill>
            <a:ln w="9525">
              <a:solidFill>
                <a:srgbClr val="000000"/>
              </a:solidFill>
              <a:miter lim="800000"/>
              <a:headEnd/>
              <a:tailEnd/>
            </a:ln>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C00000"/>
                  </a:solidFill>
                  <a:latin typeface="Calibri" pitchFamily="34" charset="0"/>
                  <a:ea typeface="Times New Roman" pitchFamily="18" charset="0"/>
                  <a:cs typeface="Calibri" pitchFamily="34" charset="0"/>
                </a:rPr>
                <a:t>India</a:t>
              </a:r>
              <a:r>
                <a:rPr lang="en-US" altLang="en-US" sz="1025">
                  <a:solidFill>
                    <a:srgbClr val="1F497D"/>
                  </a:solidFill>
                  <a:latin typeface="Calibri" pitchFamily="34" charset="0"/>
                  <a:ea typeface="Times New Roman" pitchFamily="18" charset="0"/>
                  <a:cs typeface="Calibri" pitchFamily="34" charset="0"/>
                </a:rPr>
                <a:t> WG </a:t>
              </a:r>
              <a:r>
                <a:rPr lang="en-US" altLang="en-US" sz="1025" b="0">
                  <a:solidFill>
                    <a:srgbClr val="1F497D"/>
                  </a:solidFill>
                  <a:latin typeface="Calibri" pitchFamily="34" charset="0"/>
                  <a:ea typeface="Times New Roman" pitchFamily="18" charset="0"/>
                  <a:cs typeface="Calibri" pitchFamily="34" charset="0"/>
                </a:rPr>
                <a:t>(10)</a:t>
              </a:r>
              <a:r>
                <a:rPr lang="en-US" altLang="en-US" sz="1025">
                  <a:solidFill>
                    <a:srgbClr val="1F497D"/>
                  </a:solidFill>
                  <a:latin typeface="Calibri" pitchFamily="34" charset="0"/>
                  <a:ea typeface="Times New Roman" pitchFamily="18" charset="0"/>
                  <a:cs typeface="Calibri" pitchFamily="34" charset="0"/>
                </a:rPr>
                <a:t>:</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David Morgan, MD, ChB (Chair)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Akila Viswanathan, MD (V-Chair)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C00000"/>
                  </a:solidFill>
                  <a:latin typeface="Calibri" pitchFamily="34" charset="0"/>
                  <a:ea typeface="Times New Roman" pitchFamily="18" charset="0"/>
                  <a:cs typeface="Calibri" pitchFamily="34" charset="0"/>
                </a:rPr>
                <a:t>Latin America </a:t>
              </a:r>
              <a:r>
                <a:rPr lang="en-US" altLang="en-US" sz="1025">
                  <a:solidFill>
                    <a:srgbClr val="1F497D"/>
                  </a:solidFill>
                  <a:latin typeface="Calibri" pitchFamily="34" charset="0"/>
                  <a:ea typeface="Times New Roman" pitchFamily="18" charset="0"/>
                  <a:cs typeface="Calibri" pitchFamily="34" charset="0"/>
                </a:rPr>
                <a:t>WG </a:t>
              </a:r>
              <a:r>
                <a:rPr lang="en-US" altLang="en-US" sz="1025" b="0">
                  <a:solidFill>
                    <a:srgbClr val="1F497D"/>
                  </a:solidFill>
                  <a:latin typeface="Calibri" pitchFamily="34" charset="0"/>
                  <a:ea typeface="Times New Roman" pitchFamily="18" charset="0"/>
                  <a:cs typeface="Calibri" pitchFamily="34" charset="0"/>
                </a:rPr>
                <a:t>(8)</a:t>
              </a:r>
              <a:r>
                <a:rPr lang="en-US" altLang="en-US" sz="1025">
                  <a:solidFill>
                    <a:srgbClr val="1F497D"/>
                  </a:solidFill>
                  <a:latin typeface="Calibri" pitchFamily="34" charset="0"/>
                  <a:ea typeface="Times New Roman" pitchFamily="18" charset="0"/>
                  <a:cs typeface="Calibri" pitchFamily="34" charset="0"/>
                </a:rPr>
                <a:t>:</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Beatriz Amendola, MD,FASTRO (Chr)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Higinia Cardenes, MD, PhD (V-Chair) </a:t>
              </a:r>
            </a:p>
            <a:p>
              <a:pPr defTabSz="851672" eaLnBrk="1" fontAlgn="base" hangingPunct="1">
                <a:lnSpc>
                  <a:spcPct val="115000"/>
                </a:lnSpc>
                <a:spcBef>
                  <a:spcPct val="0"/>
                </a:spcBef>
                <a:spcAft>
                  <a:spcPct val="0"/>
                </a:spcAft>
              </a:pP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C00000"/>
                  </a:solidFill>
                  <a:latin typeface="Calibri" pitchFamily="34" charset="0"/>
                  <a:ea typeface="Times New Roman" pitchFamily="18" charset="0"/>
                  <a:cs typeface="Calibri" pitchFamily="34" charset="0"/>
                </a:rPr>
                <a:t>China</a:t>
              </a:r>
              <a:r>
                <a:rPr lang="en-US" altLang="en-US" sz="1025">
                  <a:solidFill>
                    <a:srgbClr val="1F497D"/>
                  </a:solidFill>
                  <a:latin typeface="Calibri" pitchFamily="34" charset="0"/>
                  <a:ea typeface="Times New Roman" pitchFamily="18" charset="0"/>
                  <a:cs typeface="Calibri" pitchFamily="34" charset="0"/>
                </a:rPr>
                <a:t> WG </a:t>
              </a:r>
              <a:r>
                <a:rPr lang="en-US" altLang="en-US" sz="1025" b="0">
                  <a:solidFill>
                    <a:srgbClr val="1F497D"/>
                  </a:solidFill>
                  <a:latin typeface="Calibri" pitchFamily="34" charset="0"/>
                  <a:ea typeface="Times New Roman" pitchFamily="18" charset="0"/>
                  <a:cs typeface="Calibri" pitchFamily="34" charset="0"/>
                </a:rPr>
                <a:t>(11)</a:t>
              </a:r>
              <a:r>
                <a:rPr lang="en-US" altLang="en-US" sz="1025">
                  <a:solidFill>
                    <a:srgbClr val="1F497D"/>
                  </a:solidFill>
                  <a:latin typeface="Calibri" pitchFamily="34" charset="0"/>
                  <a:ea typeface="Times New Roman" pitchFamily="18" charset="0"/>
                  <a:cs typeface="Calibri" pitchFamily="34" charset="0"/>
                </a:rPr>
                <a:t>:</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Nancy Lee, MD (Chair)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Zhongxing Liao, MD (V-Chair)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C00000"/>
                  </a:solidFill>
                  <a:latin typeface="Calibri" pitchFamily="34" charset="0"/>
                  <a:ea typeface="Times New Roman" pitchFamily="18" charset="0"/>
                  <a:cs typeface="Calibri" pitchFamily="34" charset="0"/>
                </a:rPr>
                <a:t>South East Asia WG </a:t>
              </a:r>
              <a:r>
                <a:rPr lang="en-US" altLang="en-US" sz="1025" b="0">
                  <a:solidFill>
                    <a:srgbClr val="1F497D"/>
                  </a:solidFill>
                  <a:latin typeface="Calibri" pitchFamily="34" charset="0"/>
                  <a:ea typeface="Times New Roman" pitchFamily="18" charset="0"/>
                  <a:cs typeface="Calibri" pitchFamily="34" charset="0"/>
                  <a:sym typeface="Wingdings" pitchFamily="2" charset="2"/>
                </a:rPr>
                <a:t>(13)</a:t>
              </a:r>
              <a:r>
                <a:rPr lang="en-US" altLang="en-US" sz="1025">
                  <a:solidFill>
                    <a:srgbClr val="1F497D"/>
                  </a:solidFill>
                  <a:latin typeface="Calibri" pitchFamily="34" charset="0"/>
                  <a:ea typeface="Times New Roman" pitchFamily="18" charset="0"/>
                  <a:cs typeface="Calibri" pitchFamily="34" charset="0"/>
                  <a:sym typeface="Wingdings" pitchFamily="2" charset="2"/>
                </a:rPr>
                <a:t>:</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pt-BR" altLang="en-US" sz="1025">
                  <a:solidFill>
                    <a:srgbClr val="1F497D"/>
                  </a:solidFill>
                  <a:latin typeface="Calibri" pitchFamily="34" charset="0"/>
                  <a:ea typeface="Times New Roman" pitchFamily="18" charset="0"/>
                  <a:cs typeface="Calibri" pitchFamily="34" charset="0"/>
                </a:rPr>
                <a:t>Miriam Calaguas, MD (Chair)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pt-BR" altLang="en-US" sz="1025">
                  <a:solidFill>
                    <a:srgbClr val="1F497D"/>
                  </a:solidFill>
                  <a:latin typeface="Calibri" pitchFamily="34" charset="0"/>
                  <a:ea typeface="Times New Roman" pitchFamily="18" charset="0"/>
                  <a:cs typeface="Calibri" pitchFamily="34" charset="0"/>
                </a:rPr>
                <a:t>Jiade Lu, MD, MBA (VChair)</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pt-BR" altLang="en-US" sz="1025">
                  <a:solidFill>
                    <a:srgbClr val="1F497D"/>
                  </a:solidFill>
                  <a:latin typeface="Calibri" pitchFamily="34" charset="0"/>
                  <a:ea typeface="Times New Roman" pitchFamily="18" charset="0"/>
                  <a:cs typeface="Calibri" pitchFamily="34" charset="0"/>
                </a:rPr>
                <a:t> </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C00000"/>
                  </a:solidFill>
                  <a:latin typeface="Calibri" pitchFamily="34" charset="0"/>
                  <a:ea typeface="Times New Roman" pitchFamily="18" charset="0"/>
                  <a:cs typeface="Calibri" pitchFamily="34" charset="0"/>
                </a:rPr>
                <a:t>Africa WG </a:t>
              </a:r>
              <a:r>
                <a:rPr lang="en-US" altLang="en-US" sz="1025" b="0">
                  <a:solidFill>
                    <a:srgbClr val="1F497D"/>
                  </a:solidFill>
                  <a:latin typeface="Calibri" pitchFamily="34" charset="0"/>
                  <a:ea typeface="Times New Roman" pitchFamily="18" charset="0"/>
                  <a:cs typeface="Calibri" pitchFamily="34" charset="0"/>
                </a:rPr>
                <a:t>(15)</a:t>
              </a:r>
              <a:r>
                <a:rPr lang="en-US" altLang="en-US" sz="1025">
                  <a:solidFill>
                    <a:srgbClr val="1F497D"/>
                  </a:solidFill>
                  <a:latin typeface="Calibri" pitchFamily="34" charset="0"/>
                  <a:ea typeface="Times New Roman" pitchFamily="18" charset="0"/>
                  <a:cs typeface="Calibri" pitchFamily="34" charset="0"/>
                </a:rPr>
                <a:t>:</a:t>
              </a: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Terry Wall, MD,JD,FASTRO (Chair)</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Mack Roach, MD (V-Chair)</a:t>
              </a:r>
              <a:endParaRPr lang="en-US" altLang="en-US" sz="1025">
                <a:solidFill>
                  <a:srgbClr val="FAFD00"/>
                </a:solidFill>
                <a:latin typeface="Calibri" pitchFamily="34" charset="0"/>
                <a:ea typeface="Times New Roman" pitchFamily="18" charset="0"/>
                <a:cs typeface="Calibri" pitchFamily="34" charset="0"/>
              </a:endParaRPr>
            </a:p>
            <a:p>
              <a:pPr defTabSz="851672" eaLnBrk="1" fontAlgn="base" hangingPunct="1">
                <a:lnSpc>
                  <a:spcPct val="115000"/>
                </a:lnSpc>
                <a:spcBef>
                  <a:spcPct val="0"/>
                </a:spcBef>
                <a:spcAft>
                  <a:spcPct val="0"/>
                </a:spcAft>
              </a:pPr>
              <a:r>
                <a:rPr lang="en-US" altLang="en-US" sz="1025">
                  <a:solidFill>
                    <a:srgbClr val="1F497D"/>
                  </a:solidFill>
                  <a:latin typeface="Calibri" pitchFamily="34" charset="0"/>
                  <a:ea typeface="Times New Roman" pitchFamily="18" charset="0"/>
                  <a:cs typeface="Calibri" pitchFamily="34" charset="0"/>
                </a:rPr>
                <a:t> </a:t>
              </a:r>
              <a:endParaRPr lang="en-US" altLang="en-US" sz="1025">
                <a:solidFill>
                  <a:srgbClr val="FAFD00"/>
                </a:solidFill>
                <a:latin typeface="Calibri" pitchFamily="34" charset="0"/>
                <a:ea typeface="Times New Roman" pitchFamily="18" charset="0"/>
                <a:cs typeface="Calibri" pitchFamily="34" charset="0"/>
              </a:endParaRPr>
            </a:p>
          </p:txBody>
        </p:sp>
        <p:cxnSp>
          <p:nvCxnSpPr>
            <p:cNvPr id="6180" name="AutoShape 51"/>
            <p:cNvCxnSpPr>
              <a:cxnSpLocks noChangeShapeType="1"/>
            </p:cNvCxnSpPr>
            <p:nvPr/>
          </p:nvCxnSpPr>
          <p:spPr bwMode="auto">
            <a:xfrm>
              <a:off x="7042150" y="3829730"/>
              <a:ext cx="254000" cy="0"/>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grpSp>
        <p:nvGrpSpPr>
          <p:cNvPr id="6152" name="Group 5"/>
          <p:cNvGrpSpPr>
            <a:grpSpLocks/>
          </p:cNvGrpSpPr>
          <p:nvPr/>
        </p:nvGrpSpPr>
        <p:grpSpPr bwMode="auto">
          <a:xfrm>
            <a:off x="2194324" y="1329464"/>
            <a:ext cx="4320629" cy="4228799"/>
            <a:chOff x="2355850" y="1016158"/>
            <a:chExt cx="4638675" cy="4540092"/>
          </a:xfrm>
        </p:grpSpPr>
        <p:sp>
          <p:nvSpPr>
            <p:cNvPr id="6166" name="Text Box 7"/>
            <p:cNvSpPr txBox="1">
              <a:spLocks noChangeArrowheads="1"/>
            </p:cNvSpPr>
            <p:nvPr/>
          </p:nvSpPr>
          <p:spPr bwMode="auto">
            <a:xfrm>
              <a:off x="5995988" y="4040188"/>
              <a:ext cx="989012" cy="512762"/>
            </a:xfrm>
            <a:prstGeom prst="rect">
              <a:avLst/>
            </a:prstGeom>
            <a:solidFill>
              <a:srgbClr val="FFFFFF"/>
            </a:solidFill>
            <a:ln w="9525">
              <a:solidFill>
                <a:srgbClr val="000000"/>
              </a:solidFill>
              <a:miter lim="800000"/>
              <a:headEnd/>
              <a:tailEnd/>
            </a:ln>
            <a:effectLst>
              <a:outerShdw dist="107763" dir="189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IES/IT </a:t>
              </a:r>
            </a:p>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Work Group</a:t>
              </a:r>
            </a:p>
          </p:txBody>
        </p:sp>
        <p:grpSp>
          <p:nvGrpSpPr>
            <p:cNvPr id="6167" name="Group 1"/>
            <p:cNvGrpSpPr>
              <a:grpSpLocks/>
            </p:cNvGrpSpPr>
            <p:nvPr/>
          </p:nvGrpSpPr>
          <p:grpSpPr bwMode="auto">
            <a:xfrm>
              <a:off x="2473325" y="1016158"/>
              <a:ext cx="4521200" cy="4540092"/>
              <a:chOff x="2473325" y="1016158"/>
              <a:chExt cx="4521200" cy="4540092"/>
            </a:xfrm>
          </p:grpSpPr>
          <p:sp>
            <p:nvSpPr>
              <p:cNvPr id="6169" name="Text Box 4"/>
              <p:cNvSpPr txBox="1">
                <a:spLocks noChangeArrowheads="1"/>
              </p:cNvSpPr>
              <p:nvPr/>
            </p:nvSpPr>
            <p:spPr bwMode="auto">
              <a:xfrm>
                <a:off x="5589588" y="2600325"/>
                <a:ext cx="1404937" cy="681038"/>
              </a:xfrm>
              <a:prstGeom prst="rect">
                <a:avLst/>
              </a:prstGeom>
              <a:solidFill>
                <a:srgbClr val="FFFFFF"/>
              </a:solidFill>
              <a:ln w="9525">
                <a:solidFill>
                  <a:srgbClr val="000000"/>
                </a:solidFill>
                <a:miter lim="800000"/>
                <a:headEnd/>
                <a:tailEnd/>
              </a:ln>
              <a:effectLst>
                <a:outerShdw dist="107763" dir="189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en-US" altLang="en-US" sz="745" dirty="0">
                    <a:solidFill>
                      <a:srgbClr val="051237"/>
                    </a:solidFill>
                    <a:latin typeface="Calibri" pitchFamily="34" charset="0"/>
                    <a:ea typeface="Times New Roman" pitchFamily="18" charset="0"/>
                    <a:cs typeface="Calibri" pitchFamily="34" charset="0"/>
                  </a:rPr>
                  <a:t> </a:t>
                </a:r>
                <a:r>
                  <a:rPr lang="en-US" altLang="en-US" sz="1025" dirty="0" smtClean="0">
                    <a:solidFill>
                      <a:srgbClr val="051237"/>
                    </a:solidFill>
                    <a:latin typeface="Calibri" pitchFamily="34" charset="0"/>
                    <a:ea typeface="Times New Roman" pitchFamily="18" charset="0"/>
                    <a:cs typeface="Calibri" pitchFamily="34" charset="0"/>
                  </a:rPr>
                  <a:t> </a:t>
                </a:r>
                <a:r>
                  <a:rPr lang="en-US" altLang="en-US" sz="1025" dirty="0">
                    <a:solidFill>
                      <a:srgbClr val="051237"/>
                    </a:solidFill>
                    <a:latin typeface="Calibri" pitchFamily="34" charset="0"/>
                    <a:ea typeface="Times New Roman" pitchFamily="18" charset="0"/>
                    <a:cs typeface="Calibri" pitchFamily="34" charset="0"/>
                  </a:rPr>
                  <a:t>Host Representative Work Groups</a:t>
                </a:r>
              </a:p>
              <a:p>
                <a:pPr defTabSz="851672" eaLnBrk="1" fontAlgn="base" hangingPunct="1">
                  <a:lnSpc>
                    <a:spcPct val="115000"/>
                  </a:lnSpc>
                  <a:spcBef>
                    <a:spcPct val="0"/>
                  </a:spcBef>
                  <a:spcAft>
                    <a:spcPts val="931"/>
                  </a:spcAft>
                </a:pPr>
                <a:r>
                  <a:rPr lang="en-US" altLang="en-US" sz="1025" dirty="0">
                    <a:solidFill>
                      <a:srgbClr val="051237"/>
                    </a:solidFill>
                    <a:latin typeface="Calibri" pitchFamily="34" charset="0"/>
                    <a:ea typeface="Times New Roman" pitchFamily="18" charset="0"/>
                    <a:cs typeface="Calibri" pitchFamily="34" charset="0"/>
                  </a:rPr>
                  <a:t> </a:t>
                </a:r>
              </a:p>
            </p:txBody>
          </p:sp>
          <p:sp>
            <p:nvSpPr>
              <p:cNvPr id="6170" name="Text Box 6"/>
              <p:cNvSpPr txBox="1">
                <a:spLocks noChangeArrowheads="1"/>
              </p:cNvSpPr>
              <p:nvPr/>
            </p:nvSpPr>
            <p:spPr bwMode="auto">
              <a:xfrm>
                <a:off x="4273550" y="4854575"/>
                <a:ext cx="1147763" cy="701675"/>
              </a:xfrm>
              <a:prstGeom prst="rect">
                <a:avLst/>
              </a:prstGeom>
              <a:solidFill>
                <a:srgbClr val="FFFFFF"/>
              </a:solidFill>
              <a:ln w="9525">
                <a:solidFill>
                  <a:srgbClr val="000000"/>
                </a:solidFill>
                <a:miter lim="800000"/>
                <a:headEnd/>
                <a:tailEnd/>
              </a:ln>
              <a:effectLst>
                <a:outerShdw dist="107763" dir="189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Ancillary Services </a:t>
                </a:r>
              </a:p>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Work Group</a:t>
                </a:r>
              </a:p>
            </p:txBody>
          </p:sp>
          <p:sp>
            <p:nvSpPr>
              <p:cNvPr id="6171" name="Arc 43"/>
              <p:cNvSpPr>
                <a:spLocks/>
              </p:cNvSpPr>
              <p:nvPr/>
            </p:nvSpPr>
            <p:spPr bwMode="auto">
              <a:xfrm rot="11357621" flipH="1">
                <a:off x="5630863" y="4483100"/>
                <a:ext cx="839787" cy="952500"/>
              </a:xfrm>
              <a:custGeom>
                <a:avLst/>
                <a:gdLst>
                  <a:gd name="T0" fmla="*/ 0 w 23809"/>
                  <a:gd name="T1" fmla="*/ 2147483647 h 26582"/>
                  <a:gd name="T2" fmla="*/ 2147483647 w 23809"/>
                  <a:gd name="T3" fmla="*/ 2147483647 h 26582"/>
                  <a:gd name="T4" fmla="*/ 2147483647 w 23809"/>
                  <a:gd name="T5" fmla="*/ 2147483647 h 26582"/>
                  <a:gd name="T6" fmla="*/ 0 60000 65536"/>
                  <a:gd name="T7" fmla="*/ 0 60000 65536"/>
                  <a:gd name="T8" fmla="*/ 0 60000 65536"/>
                  <a:gd name="T9" fmla="*/ 3163 w 23809"/>
                  <a:gd name="T10" fmla="*/ 3163 h 26582"/>
                  <a:gd name="T11" fmla="*/ 18437 w 23809"/>
                  <a:gd name="T12" fmla="*/ 18437 h 26582"/>
                </a:gdLst>
                <a:ahLst/>
                <a:cxnLst>
                  <a:cxn ang="T6">
                    <a:pos x="T0" y="T1"/>
                  </a:cxn>
                  <a:cxn ang="T7">
                    <a:pos x="T2" y="T3"/>
                  </a:cxn>
                  <a:cxn ang="T8">
                    <a:pos x="T4" y="T5"/>
                  </a:cxn>
                </a:cxnLst>
                <a:rect l="T9" t="T10" r="T11" b="T12"/>
                <a:pathLst>
                  <a:path w="23809" h="26582" fill="none" extrusionOk="0">
                    <a:moveTo>
                      <a:pt x="0" y="113"/>
                    </a:moveTo>
                    <a:cubicBezTo>
                      <a:pt x="733" y="37"/>
                      <a:pt x="1471" y="-1"/>
                      <a:pt x="2209" y="0"/>
                    </a:cubicBezTo>
                    <a:cubicBezTo>
                      <a:pt x="14138" y="0"/>
                      <a:pt x="23809" y="9670"/>
                      <a:pt x="23809" y="21600"/>
                    </a:cubicBezTo>
                    <a:cubicBezTo>
                      <a:pt x="23809" y="23277"/>
                      <a:pt x="23613" y="24949"/>
                      <a:pt x="23226" y="26581"/>
                    </a:cubicBezTo>
                  </a:path>
                  <a:path w="23809" h="26582" stroke="0" extrusionOk="0">
                    <a:moveTo>
                      <a:pt x="0" y="113"/>
                    </a:moveTo>
                    <a:cubicBezTo>
                      <a:pt x="733" y="37"/>
                      <a:pt x="1471" y="-1"/>
                      <a:pt x="2209" y="0"/>
                    </a:cubicBezTo>
                    <a:cubicBezTo>
                      <a:pt x="14138" y="0"/>
                      <a:pt x="23809" y="9670"/>
                      <a:pt x="23809" y="21600"/>
                    </a:cubicBezTo>
                    <a:cubicBezTo>
                      <a:pt x="23809" y="23277"/>
                      <a:pt x="23613" y="24949"/>
                      <a:pt x="23226" y="26581"/>
                    </a:cubicBezTo>
                    <a:lnTo>
                      <a:pt x="2209" y="21600"/>
                    </a:lnTo>
                    <a:lnTo>
                      <a:pt x="0" y="113"/>
                    </a:lnTo>
                    <a:close/>
                  </a:path>
                </a:pathLst>
              </a:custGeom>
              <a:noFill/>
              <a:ln w="9525">
                <a:solidFill>
                  <a:srgbClr val="000000"/>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a:lstStyle/>
              <a:p>
                <a:pPr defTabSz="851672" fontAlgn="base">
                  <a:spcBef>
                    <a:spcPct val="0"/>
                  </a:spcBef>
                  <a:spcAft>
                    <a:spcPct val="0"/>
                  </a:spcAft>
                </a:pPr>
                <a:endParaRPr lang="en-US" sz="1677" b="1">
                  <a:solidFill>
                    <a:srgbClr val="FAFD00"/>
                  </a:solidFill>
                  <a:cs typeface="Arial" pitchFamily="34" charset="0"/>
                </a:endParaRPr>
              </a:p>
            </p:txBody>
          </p:sp>
          <p:sp>
            <p:nvSpPr>
              <p:cNvPr id="6172" name="Text Box 5"/>
              <p:cNvSpPr txBox="1">
                <a:spLocks noChangeArrowheads="1"/>
              </p:cNvSpPr>
              <p:nvPr/>
            </p:nvSpPr>
            <p:spPr bwMode="auto">
              <a:xfrm>
                <a:off x="2473325" y="3960813"/>
                <a:ext cx="1468438" cy="488950"/>
              </a:xfrm>
              <a:prstGeom prst="rect">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International Liaison Work Group</a:t>
                </a:r>
              </a:p>
            </p:txBody>
          </p:sp>
          <p:cxnSp>
            <p:nvCxnSpPr>
              <p:cNvPr id="6173" name="AutoShape 35"/>
              <p:cNvCxnSpPr>
                <a:cxnSpLocks noChangeShapeType="1"/>
              </p:cNvCxnSpPr>
              <p:nvPr/>
            </p:nvCxnSpPr>
            <p:spPr bwMode="auto">
              <a:xfrm>
                <a:off x="2844800" y="2989263"/>
                <a:ext cx="9525" cy="947737"/>
              </a:xfrm>
              <a:prstGeom prst="straightConnector1">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6174" name="Arc 42"/>
              <p:cNvSpPr>
                <a:spLocks/>
              </p:cNvSpPr>
              <p:nvPr/>
            </p:nvSpPr>
            <p:spPr bwMode="auto">
              <a:xfrm rot="5055684">
                <a:off x="3113882" y="4206081"/>
                <a:ext cx="901700" cy="1268413"/>
              </a:xfrm>
              <a:custGeom>
                <a:avLst/>
                <a:gdLst>
                  <a:gd name="T0" fmla="*/ 2147483647 w 21600"/>
                  <a:gd name="T1" fmla="*/ 2147483647 h 21600"/>
                  <a:gd name="T2" fmla="*/ 0 w 21600"/>
                  <a:gd name="T3" fmla="*/ 2147483647 h 21600"/>
                  <a:gd name="T4" fmla="*/ 2147483647 w 21600"/>
                  <a:gd name="T5" fmla="*/ 0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fill="none" extrusionOk="0">
                    <a:moveTo>
                      <a:pt x="25795" y="1249"/>
                    </a:moveTo>
                    <a:cubicBezTo>
                      <a:pt x="25133" y="12674"/>
                      <a:pt x="15675" y="21599"/>
                      <a:pt x="4232" y="21600"/>
                    </a:cubicBezTo>
                    <a:cubicBezTo>
                      <a:pt x="2810" y="21600"/>
                      <a:pt x="1393" y="21459"/>
                      <a:pt x="-1" y="21181"/>
                    </a:cubicBezTo>
                  </a:path>
                  <a:path w="21600" h="21600" stroke="0" extrusionOk="0">
                    <a:moveTo>
                      <a:pt x="25795" y="1249"/>
                    </a:moveTo>
                    <a:cubicBezTo>
                      <a:pt x="25133" y="12674"/>
                      <a:pt x="15675" y="21599"/>
                      <a:pt x="4232" y="21600"/>
                    </a:cubicBezTo>
                    <a:cubicBezTo>
                      <a:pt x="2810" y="21600"/>
                      <a:pt x="1393" y="21459"/>
                      <a:pt x="-1" y="21181"/>
                    </a:cubicBezTo>
                    <a:lnTo>
                      <a:pt x="4232" y="0"/>
                    </a:lnTo>
                    <a:lnTo>
                      <a:pt x="25795" y="1249"/>
                    </a:lnTo>
                    <a:close/>
                  </a:path>
                </a:pathLst>
              </a:custGeom>
              <a:noFill/>
              <a:ln w="9525">
                <a:solidFill>
                  <a:srgbClr val="000000"/>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a:lstStyle/>
              <a:p>
                <a:pPr defTabSz="851672" fontAlgn="base">
                  <a:spcBef>
                    <a:spcPct val="0"/>
                  </a:spcBef>
                  <a:spcAft>
                    <a:spcPct val="0"/>
                  </a:spcAft>
                </a:pPr>
                <a:endParaRPr lang="en-US" sz="1677" b="1">
                  <a:solidFill>
                    <a:srgbClr val="FAFD00"/>
                  </a:solidFill>
                  <a:cs typeface="Arial" pitchFamily="34" charset="0"/>
                </a:endParaRPr>
              </a:p>
            </p:txBody>
          </p:sp>
          <p:sp>
            <p:nvSpPr>
              <p:cNvPr id="6175" name="Text Box 19"/>
              <p:cNvSpPr txBox="1">
                <a:spLocks noChangeArrowheads="1"/>
              </p:cNvSpPr>
              <p:nvPr/>
            </p:nvSpPr>
            <p:spPr bwMode="auto">
              <a:xfrm>
                <a:off x="3367088" y="1016158"/>
                <a:ext cx="2751137" cy="638176"/>
              </a:xfrm>
              <a:prstGeom prst="rect">
                <a:avLst/>
              </a:prstGeom>
              <a:solidFill>
                <a:srgbClr val="FFFFFF"/>
              </a:solidFill>
              <a:ln w="15875">
                <a:solidFill>
                  <a:srgbClr val="000000"/>
                </a:solidFill>
                <a:miter lim="800000"/>
                <a:headEnd/>
                <a:tailEnd/>
              </a:ln>
              <a:effectLst>
                <a:outerShdw dist="107763" dir="135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pt-BR" altLang="en-US" sz="1025" dirty="0">
                    <a:solidFill>
                      <a:srgbClr val="051237"/>
                    </a:solidFill>
                    <a:latin typeface="Calibri" pitchFamily="34" charset="0"/>
                    <a:ea typeface="Times New Roman" pitchFamily="18" charset="0"/>
                    <a:cs typeface="Calibri" pitchFamily="34" charset="0"/>
                  </a:rPr>
                  <a:t>Nina </a:t>
                </a:r>
                <a:r>
                  <a:rPr lang="pt-BR" altLang="en-US" sz="1025" dirty="0" err="1">
                    <a:solidFill>
                      <a:srgbClr val="051237"/>
                    </a:solidFill>
                    <a:latin typeface="Calibri" pitchFamily="34" charset="0"/>
                    <a:ea typeface="Times New Roman" pitchFamily="18" charset="0"/>
                    <a:cs typeface="Calibri" pitchFamily="34" charset="0"/>
                  </a:rPr>
                  <a:t>Mayr</a:t>
                </a:r>
                <a:r>
                  <a:rPr lang="pt-BR" altLang="en-US" sz="1025" dirty="0">
                    <a:solidFill>
                      <a:srgbClr val="051237"/>
                    </a:solidFill>
                    <a:latin typeface="Calibri" pitchFamily="34" charset="0"/>
                    <a:ea typeface="Times New Roman" pitchFamily="18" charset="0"/>
                    <a:cs typeface="Calibri" pitchFamily="34" charset="0"/>
                  </a:rPr>
                  <a:t>, MD, FASTRO (</a:t>
                </a:r>
                <a:r>
                  <a:rPr lang="pt-BR" altLang="en-US" sz="1025" dirty="0" err="1">
                    <a:solidFill>
                      <a:srgbClr val="051237"/>
                    </a:solidFill>
                    <a:latin typeface="Calibri" pitchFamily="34" charset="0"/>
                    <a:ea typeface="Times New Roman" pitchFamily="18" charset="0"/>
                    <a:cs typeface="Calibri" pitchFamily="34" charset="0"/>
                  </a:rPr>
                  <a:t>Chair</a:t>
                </a:r>
                <a:r>
                  <a:rPr lang="pt-BR" altLang="en-US" sz="1025" dirty="0">
                    <a:solidFill>
                      <a:srgbClr val="051237"/>
                    </a:solidFill>
                    <a:latin typeface="Calibri" pitchFamily="34" charset="0"/>
                    <a:ea typeface="Times New Roman" pitchFamily="18" charset="0"/>
                    <a:cs typeface="Calibri" pitchFamily="34" charset="0"/>
                  </a:rPr>
                  <a:t>)</a:t>
                </a:r>
                <a:endParaRPr lang="en-US" altLang="en-US" sz="1025" dirty="0">
                  <a:solidFill>
                    <a:srgbClr val="051237"/>
                  </a:solidFill>
                  <a:latin typeface="Calibri" pitchFamily="34" charset="0"/>
                  <a:ea typeface="Times New Roman" pitchFamily="18" charset="0"/>
                  <a:cs typeface="Calibri" pitchFamily="34" charset="0"/>
                </a:endParaRPr>
              </a:p>
              <a:p>
                <a:pPr algn="ctr" defTabSz="851672" eaLnBrk="1" fontAlgn="base" hangingPunct="1">
                  <a:lnSpc>
                    <a:spcPct val="115000"/>
                  </a:lnSpc>
                  <a:spcBef>
                    <a:spcPct val="0"/>
                  </a:spcBef>
                  <a:spcAft>
                    <a:spcPct val="0"/>
                  </a:spcAft>
                </a:pPr>
                <a:r>
                  <a:rPr lang="en-US" altLang="en-US" sz="1025" dirty="0">
                    <a:solidFill>
                      <a:srgbClr val="051237"/>
                    </a:solidFill>
                    <a:latin typeface="Calibri" pitchFamily="34" charset="0"/>
                    <a:ea typeface="Times New Roman" pitchFamily="18" charset="0"/>
                    <a:cs typeface="Calibri" pitchFamily="34" charset="0"/>
                  </a:rPr>
                  <a:t>Kenneth Hu, MD (Vice-Chair)</a:t>
                </a:r>
              </a:p>
              <a:p>
                <a:pPr algn="ctr" defTabSz="851672" eaLnBrk="1" fontAlgn="base" hangingPunct="1">
                  <a:lnSpc>
                    <a:spcPct val="115000"/>
                  </a:lnSpc>
                  <a:spcBef>
                    <a:spcPct val="0"/>
                  </a:spcBef>
                  <a:spcAft>
                    <a:spcPct val="0"/>
                  </a:spcAft>
                </a:pPr>
                <a:r>
                  <a:rPr lang="en-US" altLang="en-US" sz="1025" dirty="0">
                    <a:solidFill>
                      <a:srgbClr val="051237"/>
                    </a:solidFill>
                    <a:latin typeface="Calibri" pitchFamily="34" charset="0"/>
                    <a:ea typeface="Times New Roman" pitchFamily="18" charset="0"/>
                    <a:cs typeface="Calibri" pitchFamily="34" charset="0"/>
                  </a:rPr>
                  <a:t>Timothy Williams, MD, FASTRO (Ex-Officio)</a:t>
                </a:r>
              </a:p>
              <a:p>
                <a:pPr algn="ctr" defTabSz="851672" eaLnBrk="1" fontAlgn="base" hangingPunct="1">
                  <a:lnSpc>
                    <a:spcPct val="115000"/>
                  </a:lnSpc>
                  <a:spcBef>
                    <a:spcPct val="0"/>
                  </a:spcBef>
                  <a:spcAft>
                    <a:spcPct val="0"/>
                  </a:spcAft>
                </a:pPr>
                <a:r>
                  <a:rPr lang="en-US" altLang="en-US" sz="1025" dirty="0">
                    <a:solidFill>
                      <a:srgbClr val="051237"/>
                    </a:solidFill>
                    <a:latin typeface="Calibri" pitchFamily="34" charset="0"/>
                    <a:ea typeface="Times New Roman" pitchFamily="18" charset="0"/>
                    <a:cs typeface="Calibri" pitchFamily="34" charset="0"/>
                  </a:rPr>
                  <a:t> </a:t>
                </a:r>
              </a:p>
              <a:p>
                <a:pPr algn="ctr" defTabSz="851672" eaLnBrk="1" fontAlgn="base" hangingPunct="1">
                  <a:lnSpc>
                    <a:spcPct val="115000"/>
                  </a:lnSpc>
                  <a:spcBef>
                    <a:spcPct val="0"/>
                  </a:spcBef>
                  <a:spcAft>
                    <a:spcPct val="0"/>
                  </a:spcAft>
                </a:pPr>
                <a:r>
                  <a:rPr lang="en-US" altLang="en-US" sz="1025" dirty="0">
                    <a:solidFill>
                      <a:srgbClr val="FAFD00"/>
                    </a:solidFill>
                    <a:latin typeface="Calibri" pitchFamily="34" charset="0"/>
                    <a:ea typeface="Times New Roman" pitchFamily="18" charset="0"/>
                    <a:cs typeface="Calibri" pitchFamily="34" charset="0"/>
                  </a:rPr>
                  <a:t> </a:t>
                </a:r>
              </a:p>
              <a:p>
                <a:pPr defTabSz="851672" eaLnBrk="1" fontAlgn="base" hangingPunct="1">
                  <a:lnSpc>
                    <a:spcPct val="115000"/>
                  </a:lnSpc>
                  <a:spcBef>
                    <a:spcPct val="0"/>
                  </a:spcBef>
                  <a:spcAft>
                    <a:spcPts val="931"/>
                  </a:spcAft>
                </a:pPr>
                <a:r>
                  <a:rPr lang="en-US" altLang="en-US" sz="1025" dirty="0">
                    <a:solidFill>
                      <a:srgbClr val="FAFD00"/>
                    </a:solidFill>
                    <a:latin typeface="Calibri" pitchFamily="34" charset="0"/>
                    <a:ea typeface="Times New Roman" pitchFamily="18" charset="0"/>
                    <a:cs typeface="Calibri" pitchFamily="34" charset="0"/>
                  </a:rPr>
                  <a:t> </a:t>
                </a:r>
              </a:p>
            </p:txBody>
          </p:sp>
          <p:sp>
            <p:nvSpPr>
              <p:cNvPr id="6176" name="Arc 32"/>
              <p:cNvSpPr>
                <a:spLocks/>
              </p:cNvSpPr>
              <p:nvPr/>
            </p:nvSpPr>
            <p:spPr bwMode="auto">
              <a:xfrm>
                <a:off x="6118224" y="1337505"/>
                <a:ext cx="522289" cy="118979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a:lstStyle/>
              <a:p>
                <a:pPr defTabSz="851672" fontAlgn="base">
                  <a:spcBef>
                    <a:spcPct val="0"/>
                  </a:spcBef>
                  <a:spcAft>
                    <a:spcPct val="0"/>
                  </a:spcAft>
                </a:pPr>
                <a:endParaRPr lang="en-US" sz="1677" b="1">
                  <a:solidFill>
                    <a:srgbClr val="FAFD00"/>
                  </a:solidFill>
                  <a:cs typeface="Arial" pitchFamily="34" charset="0"/>
                </a:endParaRPr>
              </a:p>
            </p:txBody>
          </p:sp>
          <p:sp>
            <p:nvSpPr>
              <p:cNvPr id="6177" name="Arc 33"/>
              <p:cNvSpPr>
                <a:spLocks/>
              </p:cNvSpPr>
              <p:nvPr/>
            </p:nvSpPr>
            <p:spPr bwMode="auto">
              <a:xfrm flipH="1">
                <a:off x="2824163" y="1337505"/>
                <a:ext cx="495301" cy="126123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00000"/>
                </a:solidFill>
                <a:round/>
                <a:headEnd type="arrow" w="med" len="med"/>
                <a:tailEnd type="arrow" w="med" len="med"/>
              </a:ln>
              <a:extLst>
                <a:ext uri="{909E8E84-426E-40dd-AFC4-6F175D3DCCD1}">
                  <a14:hiddenFill xmlns:a14="http://schemas.microsoft.com/office/drawing/2010/main">
                    <a:solidFill>
                      <a:srgbClr val="FFFFFF"/>
                    </a:solidFill>
                  </a14:hiddenFill>
                </a:ext>
              </a:extLst>
            </p:spPr>
            <p:txBody>
              <a:bodyPr/>
              <a:lstStyle/>
              <a:p>
                <a:pPr defTabSz="851672" fontAlgn="base">
                  <a:spcBef>
                    <a:spcPct val="0"/>
                  </a:spcBef>
                  <a:spcAft>
                    <a:spcPct val="0"/>
                  </a:spcAft>
                </a:pPr>
                <a:endParaRPr lang="en-US" sz="1677" b="1">
                  <a:solidFill>
                    <a:srgbClr val="FAFD00"/>
                  </a:solidFill>
                  <a:cs typeface="Arial" pitchFamily="34" charset="0"/>
                </a:endParaRPr>
              </a:p>
            </p:txBody>
          </p:sp>
          <p:cxnSp>
            <p:nvCxnSpPr>
              <p:cNvPr id="6178" name="AutoShape 36"/>
              <p:cNvCxnSpPr>
                <a:cxnSpLocks noChangeShapeType="1"/>
              </p:cNvCxnSpPr>
              <p:nvPr/>
            </p:nvCxnSpPr>
            <p:spPr bwMode="auto">
              <a:xfrm>
                <a:off x="6594475" y="3346450"/>
                <a:ext cx="0" cy="623888"/>
              </a:xfrm>
              <a:prstGeom prst="straightConnector1">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grpSp>
        <p:sp>
          <p:nvSpPr>
            <p:cNvPr id="6168" name="Text Box 30"/>
            <p:cNvSpPr txBox="1">
              <a:spLocks noChangeArrowheads="1"/>
            </p:cNvSpPr>
            <p:nvPr/>
          </p:nvSpPr>
          <p:spPr bwMode="auto">
            <a:xfrm>
              <a:off x="2355850" y="2676525"/>
              <a:ext cx="1860550" cy="312738"/>
            </a:xfrm>
            <a:prstGeom prst="rect">
              <a:avLst/>
            </a:prstGeom>
            <a:solidFill>
              <a:schemeClr val="tx2">
                <a:lumMod val="75000"/>
              </a:schemeClr>
            </a:solidFill>
            <a:ln w="9525">
              <a:solidFill>
                <a:srgbClr val="000000"/>
              </a:solidFill>
              <a:miter lim="800000"/>
              <a:headEnd/>
              <a:tailEnd/>
            </a:ln>
            <a:effectLst>
              <a:outerShdw dist="107763" dir="13500000" algn="ctr" rotWithShape="0">
                <a:srgbClr val="808080">
                  <a:alpha val="50000"/>
                </a:srgbClr>
              </a:outerShdw>
            </a:effectLst>
          </p:spPr>
          <p:txBody>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lnSpc>
                  <a:spcPct val="115000"/>
                </a:lnSpc>
                <a:spcBef>
                  <a:spcPct val="0"/>
                </a:spcBef>
                <a:spcAft>
                  <a:spcPct val="0"/>
                </a:spcAft>
              </a:pPr>
              <a:r>
                <a:rPr lang="en-US" altLang="en-US" sz="1025">
                  <a:solidFill>
                    <a:srgbClr val="051237"/>
                  </a:solidFill>
                  <a:latin typeface="Calibri" pitchFamily="34" charset="0"/>
                  <a:ea typeface="Times New Roman" pitchFamily="18" charset="0"/>
                  <a:cs typeface="Calibri" pitchFamily="34" charset="0"/>
                </a:rPr>
                <a:t>Special Interest Work Group </a:t>
              </a:r>
            </a:p>
          </p:txBody>
        </p:sp>
      </p:grpSp>
      <p:grpSp>
        <p:nvGrpSpPr>
          <p:cNvPr id="10" name="Group 9"/>
          <p:cNvGrpSpPr>
            <a:grpSpLocks/>
          </p:cNvGrpSpPr>
          <p:nvPr/>
        </p:nvGrpSpPr>
        <p:grpSpPr bwMode="auto">
          <a:xfrm>
            <a:off x="100549" y="1566798"/>
            <a:ext cx="2147006" cy="1326245"/>
            <a:chOff x="107951" y="1270965"/>
            <a:chExt cx="2305049" cy="1423874"/>
          </a:xfrm>
        </p:grpSpPr>
        <p:cxnSp>
          <p:nvCxnSpPr>
            <p:cNvPr id="6164" name="AutoShape 44"/>
            <p:cNvCxnSpPr>
              <a:cxnSpLocks noChangeShapeType="1"/>
            </p:cNvCxnSpPr>
            <p:nvPr/>
          </p:nvCxnSpPr>
          <p:spPr bwMode="auto">
            <a:xfrm>
              <a:off x="2013211" y="2382267"/>
              <a:ext cx="342640" cy="312572"/>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27" name="Text Box 31"/>
            <p:cNvSpPr txBox="1">
              <a:spLocks noChangeArrowheads="1"/>
            </p:cNvSpPr>
            <p:nvPr/>
          </p:nvSpPr>
          <p:spPr bwMode="auto">
            <a:xfrm>
              <a:off x="107951" y="1270965"/>
              <a:ext cx="2305049" cy="1092823"/>
            </a:xfrm>
            <a:prstGeom prst="rect">
              <a:avLst/>
            </a:prstGeom>
            <a:solidFill>
              <a:schemeClr val="tx2">
                <a:lumMod val="75000"/>
              </a:schemeClr>
            </a:solidFill>
            <a:ln w="9525">
              <a:solidFill>
                <a:srgbClr val="000000"/>
              </a:solidFill>
              <a:miter lim="800000"/>
              <a:headEnd/>
              <a:tailEnd/>
            </a:ln>
          </p:spPr>
          <p:txBody>
            <a:bodyPr upright="1"/>
            <a:lstStyle/>
            <a:p>
              <a:pPr defTabSz="851672" fontAlgn="base">
                <a:lnSpc>
                  <a:spcPct val="115000"/>
                </a:lnSpc>
                <a:defRPr/>
              </a:pPr>
              <a:r>
                <a:rPr lang="en-US" sz="978" b="1" dirty="0">
                  <a:solidFill>
                    <a:srgbClr val="800000"/>
                  </a:solidFill>
                  <a:latin typeface="Calibri"/>
                  <a:ea typeface="Times New Roman"/>
                  <a:cs typeface="Calibri"/>
                </a:rPr>
                <a:t>Sylvia Formenti, MD (SCAROP)</a:t>
              </a:r>
            </a:p>
            <a:p>
              <a:pPr defTabSz="851672" fontAlgn="base">
                <a:lnSpc>
                  <a:spcPct val="115000"/>
                </a:lnSpc>
                <a:defRPr/>
              </a:pPr>
              <a:r>
                <a:rPr lang="en-US" sz="978" b="1" dirty="0">
                  <a:solidFill>
                    <a:srgbClr val="800000"/>
                  </a:solidFill>
                  <a:latin typeface="Calibri"/>
                  <a:ea typeface="Times New Roman"/>
                  <a:cs typeface="Calibri"/>
                </a:rPr>
                <a:t>Mark Langer, MD (ADROP)</a:t>
              </a:r>
            </a:p>
            <a:p>
              <a:pPr defTabSz="851672" fontAlgn="base">
                <a:lnSpc>
                  <a:spcPct val="115000"/>
                </a:lnSpc>
                <a:defRPr/>
              </a:pPr>
              <a:r>
                <a:rPr lang="en-US" sz="978" b="1" dirty="0">
                  <a:solidFill>
                    <a:srgbClr val="800000"/>
                  </a:solidFill>
                  <a:latin typeface="Calibri"/>
                  <a:ea typeface="Times New Roman"/>
                  <a:cs typeface="Calibri"/>
                </a:rPr>
                <a:t>Mirah Shah, MD (ARRO)</a:t>
              </a:r>
            </a:p>
            <a:p>
              <a:pPr defTabSz="851672" fontAlgn="base">
                <a:lnSpc>
                  <a:spcPct val="115000"/>
                </a:lnSpc>
                <a:defRPr/>
              </a:pPr>
              <a:r>
                <a:rPr lang="en-US" sz="978" b="1" dirty="0">
                  <a:solidFill>
                    <a:srgbClr val="800000"/>
                  </a:solidFill>
                  <a:latin typeface="Calibri"/>
                  <a:ea typeface="Times New Roman"/>
                  <a:cs typeface="Calibri"/>
                </a:rPr>
                <a:t>Norman Coleman, MD, FASTRO (NCI)</a:t>
              </a:r>
            </a:p>
            <a:p>
              <a:pPr defTabSz="851672" fontAlgn="base">
                <a:lnSpc>
                  <a:spcPct val="115000"/>
                </a:lnSpc>
                <a:spcAft>
                  <a:spcPts val="931"/>
                </a:spcAft>
                <a:defRPr/>
              </a:pPr>
              <a:r>
                <a:rPr lang="en-US" sz="978" b="1" dirty="0">
                  <a:solidFill>
                    <a:srgbClr val="800000"/>
                  </a:solidFill>
                  <a:latin typeface="Calibri"/>
                  <a:ea typeface="Times New Roman"/>
                  <a:cs typeface="Calibri"/>
                </a:rPr>
                <a:t>Mitchell Machtay, MD (RTOG)</a:t>
              </a:r>
            </a:p>
            <a:p>
              <a:pPr defTabSz="851672" fontAlgn="base">
                <a:lnSpc>
                  <a:spcPct val="115000"/>
                </a:lnSpc>
                <a:spcAft>
                  <a:spcPts val="931"/>
                </a:spcAft>
                <a:defRPr/>
              </a:pPr>
              <a:r>
                <a:rPr lang="en-US" sz="1025" b="1" dirty="0">
                  <a:solidFill>
                    <a:srgbClr val="800000"/>
                  </a:solidFill>
                  <a:latin typeface="Calibri"/>
                  <a:ea typeface="Times New Roman"/>
                  <a:cs typeface="Calibri"/>
                </a:rPr>
                <a:t> </a:t>
              </a:r>
            </a:p>
          </p:txBody>
        </p:sp>
      </p:grpSp>
      <p:grpSp>
        <p:nvGrpSpPr>
          <p:cNvPr id="11" name="Group 10"/>
          <p:cNvGrpSpPr>
            <a:grpSpLocks/>
          </p:cNvGrpSpPr>
          <p:nvPr/>
        </p:nvGrpSpPr>
        <p:grpSpPr bwMode="auto">
          <a:xfrm>
            <a:off x="157701" y="4366862"/>
            <a:ext cx="2311446" cy="2336733"/>
            <a:chOff x="169310" y="4277138"/>
            <a:chExt cx="2481594" cy="2508744"/>
          </a:xfrm>
        </p:grpSpPr>
        <p:cxnSp>
          <p:nvCxnSpPr>
            <p:cNvPr id="6162" name="AutoShape 45"/>
            <p:cNvCxnSpPr>
              <a:cxnSpLocks noChangeShapeType="1"/>
            </p:cNvCxnSpPr>
            <p:nvPr/>
          </p:nvCxnSpPr>
          <p:spPr bwMode="auto">
            <a:xfrm flipH="1">
              <a:off x="2103456" y="4277138"/>
              <a:ext cx="323850" cy="166687"/>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33" name="Text Box 13"/>
            <p:cNvSpPr txBox="1">
              <a:spLocks noChangeArrowheads="1"/>
            </p:cNvSpPr>
            <p:nvPr/>
          </p:nvSpPr>
          <p:spPr bwMode="auto">
            <a:xfrm>
              <a:off x="169310" y="4520520"/>
              <a:ext cx="2481594" cy="2265362"/>
            </a:xfrm>
            <a:prstGeom prst="rect">
              <a:avLst/>
            </a:prstGeom>
            <a:noFill/>
            <a:ln w="9525">
              <a:solidFill>
                <a:srgbClr val="000000"/>
              </a:solidFill>
              <a:miter lim="800000"/>
              <a:headEnd/>
              <a:tailEnd/>
            </a:ln>
          </p:spPr>
          <p:txBody>
            <a:bodyPr upright="1"/>
            <a:lstStyle/>
            <a:p>
              <a:pPr defTabSz="851672" fontAlgn="base">
                <a:lnSpc>
                  <a:spcPct val="115000"/>
                </a:lnSpc>
                <a:defRPr/>
              </a:pPr>
              <a:r>
                <a:rPr lang="pt-BR" sz="978" b="1" dirty="0">
                  <a:solidFill>
                    <a:srgbClr val="1F497D"/>
                  </a:solidFill>
                  <a:latin typeface="Calibri"/>
                  <a:ea typeface="Times New Roman"/>
                  <a:cs typeface="Calibri"/>
                </a:rPr>
                <a:t>Bhadrasain Vikram, MD (Chair) (IAEA)</a:t>
              </a:r>
              <a:endParaRPr lang="en-US" sz="978" b="1" dirty="0">
                <a:solidFill>
                  <a:srgbClr val="FAFD00"/>
                </a:solidFill>
                <a:latin typeface="Calibri"/>
                <a:ea typeface="Times New Roman"/>
                <a:cs typeface="Calibri"/>
              </a:endParaRPr>
            </a:p>
            <a:p>
              <a:pPr defTabSz="851672" fontAlgn="base">
                <a:lnSpc>
                  <a:spcPct val="115000"/>
                </a:lnSpc>
                <a:defRPr/>
              </a:pPr>
              <a:r>
                <a:rPr lang="pt-BR" sz="978" b="1" dirty="0">
                  <a:solidFill>
                    <a:srgbClr val="1F497D"/>
                  </a:solidFill>
                  <a:latin typeface="Calibri"/>
                  <a:ea typeface="Times New Roman"/>
                  <a:cs typeface="Calibri"/>
                </a:rPr>
                <a:t>Felipe Calvo, MD (Vice-Chair) (ESTRO)</a:t>
              </a:r>
              <a:endParaRPr lang="en-US" sz="978" b="1" dirty="0">
                <a:solidFill>
                  <a:srgbClr val="FAFD00"/>
                </a:solidFill>
                <a:latin typeface="Calibri"/>
                <a:ea typeface="Times New Roman"/>
                <a:cs typeface="Calibri"/>
              </a:endParaRPr>
            </a:p>
            <a:p>
              <a:pPr defTabSz="851672" fontAlgn="base">
                <a:lnSpc>
                  <a:spcPct val="115000"/>
                </a:lnSpc>
                <a:defRPr/>
              </a:pPr>
              <a:r>
                <a:rPr lang="pt-BR" sz="978" b="1" dirty="0">
                  <a:solidFill>
                    <a:srgbClr val="1F497D"/>
                  </a:solidFill>
                  <a:latin typeface="Calibri"/>
                  <a:ea typeface="Times New Roman"/>
                  <a:cs typeface="Calibri"/>
                </a:rPr>
                <a:t>Soren Bentzen, DSc, PhD (ESTRO)</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Edward ‘Ted’ Trimble, MD (NCI/NIH)</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Susan Miesfeldt, MD (ASCO) </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Kenji Nemoto, MD (JASTRO)</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Chris Milross, MD FRANZCR FRACMA (RANZCR)</a:t>
              </a:r>
              <a:endParaRPr lang="en-US" sz="978" b="1" dirty="0">
                <a:solidFill>
                  <a:srgbClr val="FAFD00"/>
                </a:solidFill>
                <a:latin typeface="Calibri"/>
                <a:ea typeface="Times New Roman"/>
                <a:cs typeface="Calibri"/>
              </a:endParaRPr>
            </a:p>
            <a:p>
              <a:pPr defTabSz="851672" fontAlgn="base">
                <a:lnSpc>
                  <a:spcPct val="115000"/>
                </a:lnSpc>
                <a:defRPr/>
              </a:pPr>
              <a:r>
                <a:rPr lang="it-IT" sz="978" b="1" dirty="0">
                  <a:solidFill>
                    <a:srgbClr val="1F497D"/>
                  </a:solidFill>
                  <a:latin typeface="Calibri"/>
                  <a:ea typeface="Times New Roman"/>
                  <a:cs typeface="Calibri"/>
                </a:rPr>
                <a:t>Jason Chia-Hsien Cheng, MD (TASTRO)</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Raymond Abratt, MD (SASCRO)</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Eduardo Rosenblatt, MD (IAEA)</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Bernard Cummings, MB (CARO)</a:t>
              </a:r>
              <a:endParaRPr lang="en-US" sz="978" b="1" dirty="0">
                <a:solidFill>
                  <a:srgbClr val="FAFD00"/>
                </a:solidFill>
                <a:latin typeface="Calibri"/>
                <a:ea typeface="Times New Roman"/>
                <a:cs typeface="Calibri"/>
              </a:endParaRPr>
            </a:p>
            <a:p>
              <a:pPr defTabSz="851672" fontAlgn="base">
                <a:lnSpc>
                  <a:spcPct val="115000"/>
                </a:lnSpc>
                <a:defRPr/>
              </a:pPr>
              <a:r>
                <a:rPr lang="en-US" sz="1025" b="1" i="1" dirty="0">
                  <a:solidFill>
                    <a:srgbClr val="1F497D"/>
                  </a:solidFill>
                  <a:latin typeface="Calibri"/>
                  <a:ea typeface="Times New Roman"/>
                  <a:cs typeface="Calibri"/>
                </a:rPr>
                <a:t> </a:t>
              </a:r>
              <a:endParaRPr lang="en-US" sz="1025" b="1" dirty="0">
                <a:solidFill>
                  <a:srgbClr val="FAFD00"/>
                </a:solidFill>
                <a:latin typeface="Calibri"/>
                <a:ea typeface="Times New Roman"/>
                <a:cs typeface="Calibri"/>
              </a:endParaRPr>
            </a:p>
            <a:p>
              <a:pPr defTabSz="851672" fontAlgn="base">
                <a:lnSpc>
                  <a:spcPct val="115000"/>
                </a:lnSpc>
                <a:defRPr/>
              </a:pPr>
              <a:r>
                <a:rPr lang="en-US" sz="1025" b="1" i="1" dirty="0">
                  <a:solidFill>
                    <a:srgbClr val="1F497D"/>
                  </a:solidFill>
                  <a:latin typeface="Calibri"/>
                  <a:ea typeface="Times New Roman"/>
                  <a:cs typeface="Calibri"/>
                </a:rPr>
                <a:t> </a:t>
              </a:r>
              <a:endParaRPr lang="en-US" sz="1025" b="1" dirty="0">
                <a:solidFill>
                  <a:srgbClr val="FAFD00"/>
                </a:solidFill>
                <a:latin typeface="Calibri"/>
                <a:ea typeface="Times New Roman"/>
                <a:cs typeface="Calibri"/>
              </a:endParaRPr>
            </a:p>
            <a:p>
              <a:pPr defTabSz="851672" fontAlgn="base">
                <a:lnSpc>
                  <a:spcPct val="115000"/>
                </a:lnSpc>
                <a:defRPr/>
              </a:pPr>
              <a:r>
                <a:rPr lang="en-US" sz="1025" b="1" dirty="0">
                  <a:solidFill>
                    <a:srgbClr val="1F497D"/>
                  </a:solidFill>
                  <a:latin typeface="Calibri"/>
                  <a:ea typeface="Times New Roman"/>
                  <a:cs typeface="Calibri"/>
                </a:rPr>
                <a:t> </a:t>
              </a:r>
              <a:endParaRPr lang="en-US" sz="1025" b="1" dirty="0">
                <a:solidFill>
                  <a:srgbClr val="FAFD00"/>
                </a:solidFill>
                <a:latin typeface="Calibri"/>
                <a:ea typeface="Times New Roman"/>
                <a:cs typeface="Calibri"/>
              </a:endParaRPr>
            </a:p>
            <a:p>
              <a:pPr defTabSz="851672" fontAlgn="base">
                <a:lnSpc>
                  <a:spcPct val="115000"/>
                </a:lnSpc>
                <a:defRPr/>
              </a:pPr>
              <a:r>
                <a:rPr lang="en-US" sz="1025" b="1" dirty="0">
                  <a:solidFill>
                    <a:srgbClr val="1F497D"/>
                  </a:solidFill>
                  <a:latin typeface="Calibri"/>
                  <a:ea typeface="Times New Roman"/>
                  <a:cs typeface="Calibri"/>
                </a:rPr>
                <a:t> </a:t>
              </a:r>
              <a:endParaRPr lang="en-US" sz="1025" b="1" dirty="0">
                <a:solidFill>
                  <a:srgbClr val="FAFD00"/>
                </a:solidFill>
                <a:latin typeface="Calibri"/>
                <a:ea typeface="Times New Roman"/>
                <a:cs typeface="Calibri"/>
              </a:endParaRPr>
            </a:p>
          </p:txBody>
        </p:sp>
      </p:grpSp>
      <p:grpSp>
        <p:nvGrpSpPr>
          <p:cNvPr id="9" name="Group 8"/>
          <p:cNvGrpSpPr>
            <a:grpSpLocks/>
          </p:cNvGrpSpPr>
          <p:nvPr/>
        </p:nvGrpSpPr>
        <p:grpSpPr bwMode="auto">
          <a:xfrm>
            <a:off x="3387494" y="5604101"/>
            <a:ext cx="2283043" cy="755592"/>
            <a:chOff x="3643204" y="5605463"/>
            <a:chExt cx="2451100" cy="811212"/>
          </a:xfrm>
        </p:grpSpPr>
        <p:sp>
          <p:nvSpPr>
            <p:cNvPr id="39" name="Text Box 15"/>
            <p:cNvSpPr txBox="1">
              <a:spLocks noChangeArrowheads="1"/>
            </p:cNvSpPr>
            <p:nvPr/>
          </p:nvSpPr>
          <p:spPr bwMode="auto">
            <a:xfrm>
              <a:off x="3643204" y="5937250"/>
              <a:ext cx="2451100" cy="479425"/>
            </a:xfrm>
            <a:prstGeom prst="rect">
              <a:avLst/>
            </a:prstGeom>
            <a:solidFill>
              <a:srgbClr val="FFFFFF"/>
            </a:solidFill>
            <a:ln w="9525">
              <a:solidFill>
                <a:srgbClr val="000000"/>
              </a:solidFill>
              <a:miter lim="800000"/>
              <a:headEnd/>
              <a:tailEnd/>
            </a:ln>
          </p:spPr>
          <p:txBody>
            <a:bodyPr upright="1"/>
            <a:lstStyle/>
            <a:p>
              <a:pPr defTabSz="851672" fontAlgn="base">
                <a:lnSpc>
                  <a:spcPct val="115000"/>
                </a:lnSpc>
                <a:defRPr/>
              </a:pPr>
              <a:r>
                <a:rPr lang="pt-BR" sz="978" b="1" dirty="0">
                  <a:solidFill>
                    <a:srgbClr val="1F497D"/>
                  </a:solidFill>
                  <a:latin typeface="Calibri"/>
                  <a:ea typeface="Times New Roman"/>
                  <a:cs typeface="Calibri"/>
                </a:rPr>
                <a:t>Jatinder Palta, PhD, FASTRO (Chair)</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Cynthia Eccles, CMD, RT</a:t>
              </a:r>
              <a:r>
                <a:rPr lang="en-US" sz="978" b="1" dirty="0">
                  <a:solidFill>
                    <a:srgbClr val="FF0000"/>
                  </a:solidFill>
                  <a:latin typeface="Calibri"/>
                  <a:ea typeface="Times New Roman"/>
                  <a:cs typeface="Calibri"/>
                </a:rPr>
                <a:t> </a:t>
              </a:r>
              <a:r>
                <a:rPr lang="en-US" sz="978" b="1" dirty="0">
                  <a:solidFill>
                    <a:srgbClr val="1F497D"/>
                  </a:solidFill>
                  <a:latin typeface="Calibri"/>
                  <a:ea typeface="Times New Roman"/>
                  <a:cs typeface="Calibri"/>
                </a:rPr>
                <a:t>(V-Chair) </a:t>
              </a:r>
              <a:r>
                <a:rPr lang="en-US" sz="978" dirty="0">
                  <a:solidFill>
                    <a:srgbClr val="1F497D"/>
                  </a:solidFill>
                  <a:latin typeface="Calibri"/>
                  <a:ea typeface="Times New Roman"/>
                  <a:cs typeface="Calibri"/>
                </a:rPr>
                <a:t>(7)</a:t>
              </a:r>
              <a:endParaRPr lang="en-US" sz="978" dirty="0">
                <a:solidFill>
                  <a:srgbClr val="FAFD00"/>
                </a:solidFill>
                <a:latin typeface="Calibri"/>
                <a:ea typeface="Times New Roman"/>
                <a:cs typeface="Calibri"/>
              </a:endParaRPr>
            </a:p>
            <a:p>
              <a:pPr defTabSz="851672" fontAlgn="base">
                <a:lnSpc>
                  <a:spcPct val="115000"/>
                </a:lnSpc>
                <a:defRPr/>
              </a:pPr>
              <a:r>
                <a:rPr lang="en-US" sz="978" b="1" dirty="0">
                  <a:solidFill>
                    <a:srgbClr val="FAFD00"/>
                  </a:solidFill>
                  <a:latin typeface="Calibri"/>
                  <a:ea typeface="Times New Roman"/>
                  <a:cs typeface="Calibri"/>
                </a:rPr>
                <a:t> </a:t>
              </a:r>
            </a:p>
            <a:p>
              <a:pPr defTabSz="851672" fontAlgn="base">
                <a:lnSpc>
                  <a:spcPct val="115000"/>
                </a:lnSpc>
                <a:spcAft>
                  <a:spcPts val="931"/>
                </a:spcAft>
                <a:defRPr/>
              </a:pPr>
              <a:r>
                <a:rPr lang="en-US" sz="1025" b="1" dirty="0">
                  <a:solidFill>
                    <a:srgbClr val="FAFD00"/>
                  </a:solidFill>
                  <a:latin typeface="Calibri"/>
                  <a:ea typeface="Times New Roman"/>
                  <a:cs typeface="Calibri"/>
                </a:rPr>
                <a:t> </a:t>
              </a:r>
            </a:p>
          </p:txBody>
        </p:sp>
        <p:cxnSp>
          <p:nvCxnSpPr>
            <p:cNvPr id="6161" name="AutoShape 48"/>
            <p:cNvCxnSpPr>
              <a:cxnSpLocks noChangeShapeType="1"/>
            </p:cNvCxnSpPr>
            <p:nvPr/>
          </p:nvCxnSpPr>
          <p:spPr bwMode="auto">
            <a:xfrm flipH="1">
              <a:off x="4884738" y="5605463"/>
              <a:ext cx="9525" cy="315912"/>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grpSp>
        <p:nvGrpSpPr>
          <p:cNvPr id="8" name="Group 7"/>
          <p:cNvGrpSpPr>
            <a:grpSpLocks/>
          </p:cNvGrpSpPr>
          <p:nvPr/>
        </p:nvGrpSpPr>
        <p:grpSpPr bwMode="auto">
          <a:xfrm>
            <a:off x="5910028" y="4669591"/>
            <a:ext cx="2676773" cy="1347234"/>
            <a:chOff x="6345078" y="4602163"/>
            <a:chExt cx="2873812" cy="1603103"/>
          </a:xfrm>
        </p:grpSpPr>
        <p:sp>
          <p:nvSpPr>
            <p:cNvPr id="40" name="Text Box 17"/>
            <p:cNvSpPr txBox="1">
              <a:spLocks noChangeArrowheads="1"/>
            </p:cNvSpPr>
            <p:nvPr/>
          </p:nvSpPr>
          <p:spPr bwMode="auto">
            <a:xfrm>
              <a:off x="6345078" y="5553076"/>
              <a:ext cx="2873812" cy="652190"/>
            </a:xfrm>
            <a:prstGeom prst="rect">
              <a:avLst/>
            </a:prstGeom>
            <a:solidFill>
              <a:srgbClr val="FFFFFF"/>
            </a:solidFill>
            <a:ln w="9525">
              <a:solidFill>
                <a:srgbClr val="000000"/>
              </a:solidFill>
              <a:miter lim="800000"/>
              <a:headEnd/>
              <a:tailEnd/>
            </a:ln>
          </p:spPr>
          <p:txBody>
            <a:bodyPr upright="1"/>
            <a:lstStyle/>
            <a:p>
              <a:pPr defTabSz="851672" fontAlgn="base">
                <a:lnSpc>
                  <a:spcPct val="115000"/>
                </a:lnSpc>
                <a:defRPr/>
              </a:pPr>
              <a:r>
                <a:rPr lang="en-US" sz="978" b="1" dirty="0">
                  <a:solidFill>
                    <a:srgbClr val="1F497D"/>
                  </a:solidFill>
                  <a:latin typeface="Calibri"/>
                  <a:ea typeface="Times New Roman"/>
                  <a:cs typeface="Calibri"/>
                </a:rPr>
                <a:t>Jeff Yue, PhD (Chair)</a:t>
              </a:r>
              <a:endParaRPr lang="en-US" sz="978" b="1" dirty="0">
                <a:solidFill>
                  <a:srgbClr val="FAFD00"/>
                </a:solidFill>
                <a:latin typeface="Calibri"/>
                <a:ea typeface="Times New Roman"/>
                <a:cs typeface="Calibri"/>
              </a:endParaRPr>
            </a:p>
            <a:p>
              <a:pPr defTabSz="851672" fontAlgn="base">
                <a:lnSpc>
                  <a:spcPct val="115000"/>
                </a:lnSpc>
                <a:defRPr/>
              </a:pPr>
              <a:r>
                <a:rPr lang="en-US" sz="978" b="1" dirty="0">
                  <a:solidFill>
                    <a:srgbClr val="1F497D"/>
                  </a:solidFill>
                  <a:latin typeface="Calibri"/>
                  <a:ea typeface="Times New Roman"/>
                  <a:cs typeface="Calibri"/>
                </a:rPr>
                <a:t>Francine Halberg, MD, FASTRO </a:t>
              </a:r>
              <a:r>
                <a:rPr lang="en-US" sz="978" b="1" dirty="0" smtClean="0">
                  <a:solidFill>
                    <a:srgbClr val="1F497D"/>
                  </a:solidFill>
                  <a:latin typeface="Calibri"/>
                  <a:ea typeface="Times New Roman"/>
                  <a:cs typeface="Calibri"/>
                </a:rPr>
                <a:t>(</a:t>
              </a:r>
              <a:r>
                <a:rPr lang="en-US" sz="978" b="1" dirty="0">
                  <a:solidFill>
                    <a:srgbClr val="1F497D"/>
                  </a:solidFill>
                  <a:latin typeface="Calibri"/>
                  <a:ea typeface="Times New Roman"/>
                  <a:cs typeface="Calibri"/>
                </a:rPr>
                <a:t>V-Chair)  </a:t>
              </a:r>
              <a:r>
                <a:rPr lang="en-US" sz="978" dirty="0">
                  <a:solidFill>
                    <a:srgbClr val="1F497D"/>
                  </a:solidFill>
                  <a:latin typeface="Calibri"/>
                  <a:ea typeface="Times New Roman"/>
                  <a:cs typeface="Calibri"/>
                </a:rPr>
                <a:t>(7)</a:t>
              </a:r>
              <a:endParaRPr lang="en-US" sz="978" dirty="0">
                <a:solidFill>
                  <a:srgbClr val="FAFD00"/>
                </a:solidFill>
                <a:latin typeface="Calibri"/>
                <a:ea typeface="Times New Roman"/>
                <a:cs typeface="Calibri"/>
              </a:endParaRPr>
            </a:p>
            <a:p>
              <a:pPr defTabSz="851672" fontAlgn="base">
                <a:lnSpc>
                  <a:spcPct val="115000"/>
                </a:lnSpc>
                <a:spcAft>
                  <a:spcPts val="931"/>
                </a:spcAft>
                <a:defRPr/>
              </a:pPr>
              <a:r>
                <a:rPr lang="en-US" sz="1025" b="1" dirty="0">
                  <a:solidFill>
                    <a:srgbClr val="FAFD00"/>
                  </a:solidFill>
                  <a:latin typeface="Calibri"/>
                  <a:ea typeface="Times New Roman"/>
                  <a:cs typeface="Calibri"/>
                </a:rPr>
                <a:t> </a:t>
              </a:r>
            </a:p>
          </p:txBody>
        </p:sp>
        <p:cxnSp>
          <p:nvCxnSpPr>
            <p:cNvPr id="6159" name="AutoShape 50"/>
            <p:cNvCxnSpPr>
              <a:cxnSpLocks noChangeShapeType="1"/>
            </p:cNvCxnSpPr>
            <p:nvPr/>
          </p:nvCxnSpPr>
          <p:spPr bwMode="auto">
            <a:xfrm>
              <a:off x="6734175" y="4602163"/>
              <a:ext cx="0" cy="906462"/>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grpSp>
      <p:sp>
        <p:nvSpPr>
          <p:cNvPr id="3" name="Rectangle 2"/>
          <p:cNvSpPr/>
          <p:nvPr/>
        </p:nvSpPr>
        <p:spPr>
          <a:xfrm>
            <a:off x="202931" y="278227"/>
            <a:ext cx="8429100" cy="461665"/>
          </a:xfrm>
          <a:prstGeom prst="rect">
            <a:avLst/>
          </a:prstGeom>
        </p:spPr>
        <p:txBody>
          <a:bodyPr wrap="square">
            <a:spAutoFit/>
          </a:bodyPr>
          <a:lstStyle/>
          <a:p>
            <a:pPr algn="ctr" defTabSz="851672" fontAlgn="base">
              <a:spcBef>
                <a:spcPts val="931"/>
              </a:spcBef>
              <a:spcAft>
                <a:spcPct val="0"/>
              </a:spcAft>
              <a:defRPr/>
            </a:pPr>
            <a:r>
              <a:rPr lang="en-US" sz="2400" smtClean="0">
                <a:solidFill>
                  <a:srgbClr val="800000"/>
                </a:solidFill>
                <a:cs typeface="Arial" pitchFamily="34" charset="0"/>
              </a:rPr>
              <a:t>Re-organized ASTRO </a:t>
            </a:r>
            <a:r>
              <a:rPr lang="en-US" sz="2400" dirty="0">
                <a:solidFill>
                  <a:srgbClr val="800000"/>
                </a:solidFill>
                <a:cs typeface="Arial" pitchFamily="34" charset="0"/>
              </a:rPr>
              <a:t>International Education Subcommittee</a:t>
            </a:r>
          </a:p>
        </p:txBody>
      </p:sp>
      <p:sp>
        <p:nvSpPr>
          <p:cNvPr id="4" name="TextBox 3"/>
          <p:cNvSpPr txBox="1"/>
          <p:nvPr/>
        </p:nvSpPr>
        <p:spPr>
          <a:xfrm>
            <a:off x="412989" y="1222197"/>
            <a:ext cx="1261884" cy="369332"/>
          </a:xfrm>
          <a:prstGeom prst="rect">
            <a:avLst/>
          </a:prstGeom>
          <a:noFill/>
        </p:spPr>
        <p:txBody>
          <a:bodyPr wrap="none" rtlCol="0">
            <a:spAutoFit/>
          </a:bodyPr>
          <a:lstStyle/>
          <a:p>
            <a:r>
              <a:rPr lang="en-US" smtClean="0">
                <a:solidFill>
                  <a:srgbClr val="800000"/>
                </a:solidFill>
              </a:rPr>
              <a:t>new group</a:t>
            </a:r>
            <a:endParaRPr lang="en-US">
              <a:solidFill>
                <a:srgbClr val="800000"/>
              </a:solidFill>
            </a:endParaRPr>
          </a:p>
        </p:txBody>
      </p:sp>
    </p:spTree>
    <p:extLst>
      <p:ext uri="{BB962C8B-B14F-4D97-AF65-F5344CB8AC3E}">
        <p14:creationId xmlns:p14="http://schemas.microsoft.com/office/powerpoint/2010/main" val="2112538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1452402"/>
              </p:ext>
            </p:extLst>
          </p:nvPr>
        </p:nvGraphicFramePr>
        <p:xfrm>
          <a:off x="597376" y="2207632"/>
          <a:ext cx="8020223" cy="922680"/>
        </p:xfrm>
        <a:graphic>
          <a:graphicData uri="http://schemas.openxmlformats.org/drawingml/2006/table">
            <a:tbl>
              <a:tblPr firstRow="1" firstCol="1">
                <a:tableStyleId>{5C22544A-7EE6-4342-B048-85BDC9FD1C3A}</a:tableStyleId>
              </a:tblPr>
              <a:tblGrid>
                <a:gridCol w="1784527"/>
                <a:gridCol w="2119121"/>
                <a:gridCol w="1917254"/>
                <a:gridCol w="2199321"/>
              </a:tblGrid>
              <a:tr h="922680">
                <a:tc>
                  <a:txBody>
                    <a:bodyPr/>
                    <a:lstStyle/>
                    <a:p>
                      <a:pPr marL="0" marR="0" algn="ctr">
                        <a:lnSpc>
                          <a:spcPct val="115000"/>
                        </a:lnSpc>
                        <a:spcBef>
                          <a:spcPts val="0"/>
                        </a:spcBef>
                        <a:spcAft>
                          <a:spcPts val="0"/>
                        </a:spcAft>
                      </a:pPr>
                      <a:r>
                        <a:rPr lang="en-US" sz="1700" dirty="0" smtClean="0">
                          <a:solidFill>
                            <a:srgbClr val="292929"/>
                          </a:solidFill>
                          <a:effectLst/>
                        </a:rPr>
                        <a:t>3 Top Priorities</a:t>
                      </a:r>
                      <a:endParaRPr lang="en-US" sz="1900" dirty="0">
                        <a:solidFill>
                          <a:srgbClr val="292929"/>
                        </a:solidFill>
                        <a:effectLst/>
                        <a:latin typeface="Calibri"/>
                        <a:ea typeface="Calibri"/>
                        <a:cs typeface="Times New Roman"/>
                      </a:endParaRPr>
                    </a:p>
                  </a:txBody>
                  <a:tcPr marL="52441" marR="52441" marT="0" marB="0" anchor="ctr">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1"/>
                    </a:solidFill>
                  </a:tcPr>
                </a:tc>
                <a:tc>
                  <a:txBody>
                    <a:bodyPr/>
                    <a:lstStyle/>
                    <a:p>
                      <a:pPr marL="0" marR="0" algn="ctr">
                        <a:lnSpc>
                          <a:spcPct val="115000"/>
                        </a:lnSpc>
                        <a:spcBef>
                          <a:spcPts val="0"/>
                        </a:spcBef>
                        <a:spcAft>
                          <a:spcPts val="0"/>
                        </a:spcAft>
                      </a:pPr>
                      <a:r>
                        <a:rPr lang="en-US" sz="1300" b="1" u="sng" dirty="0" smtClean="0">
                          <a:solidFill>
                            <a:srgbClr val="292929"/>
                          </a:solidFill>
                          <a:effectLst/>
                        </a:rPr>
                        <a:t>Technology Assessment</a:t>
                      </a:r>
                      <a:r>
                        <a:rPr lang="en-US" sz="1100" b="1" dirty="0">
                          <a:solidFill>
                            <a:srgbClr val="292929"/>
                          </a:solidFill>
                          <a:effectLst/>
                        </a:rPr>
                        <a:t>: </a:t>
                      </a:r>
                      <a:r>
                        <a:rPr lang="en-US" sz="1100" b="1" dirty="0" smtClean="0">
                          <a:solidFill>
                            <a:srgbClr val="292929"/>
                          </a:solidFill>
                          <a:effectLst/>
                        </a:rPr>
                        <a:t>Treatment </a:t>
                      </a:r>
                      <a:r>
                        <a:rPr lang="en-US" sz="1100" b="1" dirty="0">
                          <a:solidFill>
                            <a:srgbClr val="292929"/>
                          </a:solidFill>
                          <a:effectLst/>
                        </a:rPr>
                        <a:t>delivery and planning, QA</a:t>
                      </a:r>
                      <a:endParaRPr lang="en-US" sz="1300" b="1" dirty="0">
                        <a:solidFill>
                          <a:srgbClr val="292929"/>
                        </a:solidFill>
                        <a:effectLst/>
                        <a:latin typeface="Calibri"/>
                        <a:ea typeface="Calibri"/>
                        <a:cs typeface="Times New Roman"/>
                      </a:endParaRPr>
                    </a:p>
                  </a:txBody>
                  <a:tcPr marL="52441" marR="52441"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1"/>
                    </a:solidFill>
                  </a:tcPr>
                </a:tc>
                <a:tc>
                  <a:txBody>
                    <a:bodyPr/>
                    <a:lstStyle/>
                    <a:p>
                      <a:pPr marL="0" marR="0" algn="ctr">
                        <a:lnSpc>
                          <a:spcPct val="115000"/>
                        </a:lnSpc>
                        <a:spcBef>
                          <a:spcPts val="0"/>
                        </a:spcBef>
                        <a:spcAft>
                          <a:spcPts val="0"/>
                        </a:spcAft>
                      </a:pPr>
                      <a:r>
                        <a:rPr lang="en-US" sz="1300" u="sng" dirty="0" smtClean="0">
                          <a:solidFill>
                            <a:srgbClr val="292929"/>
                          </a:solidFill>
                          <a:effectLst/>
                        </a:rPr>
                        <a:t>Ancillary Services:</a:t>
                      </a:r>
                    </a:p>
                    <a:p>
                      <a:pPr marL="0" marR="0" algn="ctr">
                        <a:lnSpc>
                          <a:spcPct val="115000"/>
                        </a:lnSpc>
                        <a:spcBef>
                          <a:spcPts val="0"/>
                        </a:spcBef>
                        <a:spcAft>
                          <a:spcPts val="0"/>
                        </a:spcAft>
                      </a:pPr>
                      <a:r>
                        <a:rPr lang="en-US" sz="1100" dirty="0" smtClean="0">
                          <a:solidFill>
                            <a:srgbClr val="292929"/>
                          </a:solidFill>
                          <a:effectLst/>
                        </a:rPr>
                        <a:t>Therapists</a:t>
                      </a:r>
                      <a:r>
                        <a:rPr lang="en-US" sz="1100" dirty="0">
                          <a:solidFill>
                            <a:srgbClr val="292929"/>
                          </a:solidFill>
                          <a:effectLst/>
                        </a:rPr>
                        <a:t>, physicists, dosimetrists, nurses, </a:t>
                      </a:r>
                      <a:r>
                        <a:rPr lang="en-US" sz="1100" dirty="0" smtClean="0">
                          <a:solidFill>
                            <a:srgbClr val="292929"/>
                          </a:solidFill>
                          <a:effectLst/>
                        </a:rPr>
                        <a:t> </a:t>
                      </a:r>
                      <a:r>
                        <a:rPr lang="en-US" sz="1100" dirty="0">
                          <a:solidFill>
                            <a:srgbClr val="292929"/>
                          </a:solidFill>
                          <a:effectLst/>
                        </a:rPr>
                        <a:t>support staff</a:t>
                      </a:r>
                      <a:endParaRPr lang="en-US" sz="1300" dirty="0">
                        <a:solidFill>
                          <a:srgbClr val="292929"/>
                        </a:solidFill>
                        <a:effectLst/>
                        <a:latin typeface="Calibri"/>
                        <a:ea typeface="Calibri"/>
                        <a:cs typeface="Times New Roman"/>
                      </a:endParaRPr>
                    </a:p>
                  </a:txBody>
                  <a:tcPr marL="52441" marR="52441"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1"/>
                    </a:solidFill>
                  </a:tcPr>
                </a:tc>
                <a:tc>
                  <a:txBody>
                    <a:bodyPr/>
                    <a:lstStyle/>
                    <a:p>
                      <a:pPr marL="0" marR="0" algn="ctr">
                        <a:lnSpc>
                          <a:spcPct val="115000"/>
                        </a:lnSpc>
                        <a:spcBef>
                          <a:spcPts val="0"/>
                        </a:spcBef>
                        <a:spcAft>
                          <a:spcPts val="0"/>
                        </a:spcAft>
                      </a:pPr>
                      <a:r>
                        <a:rPr lang="en-US" sz="1300" i="0" u="sng" dirty="0" smtClean="0">
                          <a:solidFill>
                            <a:srgbClr val="292929"/>
                          </a:solidFill>
                          <a:effectLst/>
                        </a:rPr>
                        <a:t>IT </a:t>
                      </a:r>
                      <a:r>
                        <a:rPr lang="en-US" sz="1300" i="0" u="sng" dirty="0">
                          <a:solidFill>
                            <a:srgbClr val="292929"/>
                          </a:solidFill>
                          <a:effectLst/>
                        </a:rPr>
                        <a:t>Infrastructure </a:t>
                      </a:r>
                      <a:endParaRPr lang="en-US" sz="1300" i="0" u="sng" dirty="0" smtClean="0">
                        <a:solidFill>
                          <a:srgbClr val="292929"/>
                        </a:solidFill>
                        <a:effectLst/>
                      </a:endParaRPr>
                    </a:p>
                    <a:p>
                      <a:pPr marL="0" marR="0" algn="ctr">
                        <a:lnSpc>
                          <a:spcPct val="115000"/>
                        </a:lnSpc>
                        <a:spcBef>
                          <a:spcPts val="0"/>
                        </a:spcBef>
                        <a:spcAft>
                          <a:spcPts val="0"/>
                        </a:spcAft>
                      </a:pPr>
                      <a:r>
                        <a:rPr lang="en-US" sz="1100" dirty="0" smtClean="0">
                          <a:solidFill>
                            <a:srgbClr val="292929"/>
                          </a:solidFill>
                          <a:effectLst/>
                        </a:rPr>
                        <a:t>across region</a:t>
                      </a:r>
                      <a:r>
                        <a:rPr lang="en-US" sz="1100" dirty="0">
                          <a:solidFill>
                            <a:srgbClr val="292929"/>
                          </a:solidFill>
                          <a:effectLst/>
                        </a:rPr>
                        <a:t>, </a:t>
                      </a:r>
                      <a:r>
                        <a:rPr lang="en-US" sz="1100" dirty="0" smtClean="0">
                          <a:solidFill>
                            <a:srgbClr val="292929"/>
                          </a:solidFill>
                          <a:effectLst/>
                        </a:rPr>
                        <a:t>methods </a:t>
                      </a:r>
                      <a:r>
                        <a:rPr lang="en-US" sz="1100" dirty="0">
                          <a:solidFill>
                            <a:srgbClr val="292929"/>
                          </a:solidFill>
                          <a:effectLst/>
                        </a:rPr>
                        <a:t>of information </a:t>
                      </a:r>
                      <a:r>
                        <a:rPr lang="en-US" sz="1100" dirty="0" smtClean="0">
                          <a:solidFill>
                            <a:srgbClr val="292929"/>
                          </a:solidFill>
                          <a:effectLst/>
                        </a:rPr>
                        <a:t>exchange</a:t>
                      </a:r>
                      <a:endParaRPr lang="en-US" sz="1300" dirty="0">
                        <a:solidFill>
                          <a:srgbClr val="292929"/>
                        </a:solidFill>
                        <a:effectLst/>
                        <a:latin typeface="Calibri"/>
                        <a:ea typeface="Calibri"/>
                        <a:cs typeface="Times New Roman"/>
                      </a:endParaRPr>
                    </a:p>
                  </a:txBody>
                  <a:tcPr marL="52441" marR="52441"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1"/>
                    </a:solidFill>
                  </a:tcPr>
                </a:tc>
              </a:tr>
            </a:tbl>
          </a:graphicData>
        </a:graphic>
      </p:graphicFrame>
      <p:sp>
        <p:nvSpPr>
          <p:cNvPr id="16445" name="Text Box 3"/>
          <p:cNvSpPr txBox="1">
            <a:spLocks noChangeArrowheads="1"/>
          </p:cNvSpPr>
          <p:nvPr/>
        </p:nvSpPr>
        <p:spPr bwMode="auto">
          <a:xfrm>
            <a:off x="499786" y="1639828"/>
            <a:ext cx="76209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defTabSz="851672" eaLnBrk="1" fontAlgn="base" hangingPunct="1">
              <a:spcBef>
                <a:spcPct val="0"/>
              </a:spcBef>
              <a:spcAft>
                <a:spcPct val="0"/>
              </a:spcAft>
            </a:pPr>
            <a:r>
              <a:rPr lang="en-US" altLang="en-US" sz="2800" b="0">
                <a:solidFill>
                  <a:srgbClr val="002060"/>
                </a:solidFill>
                <a:latin typeface="Calibri" pitchFamily="34" charset="0"/>
              </a:rPr>
              <a:t>Educational Needs Assessment </a:t>
            </a:r>
          </a:p>
        </p:txBody>
      </p:sp>
      <p:graphicFrame>
        <p:nvGraphicFramePr>
          <p:cNvPr id="4" name="Table 3"/>
          <p:cNvGraphicFramePr>
            <a:graphicFrameLocks noGrp="1"/>
          </p:cNvGraphicFramePr>
          <p:nvPr/>
        </p:nvGraphicFramePr>
        <p:xfrm>
          <a:off x="597376" y="4280705"/>
          <a:ext cx="8020223" cy="922680"/>
        </p:xfrm>
        <a:graphic>
          <a:graphicData uri="http://schemas.openxmlformats.org/drawingml/2006/table">
            <a:tbl>
              <a:tblPr firstRow="1" firstCol="1">
                <a:tableStyleId>{5C22544A-7EE6-4342-B048-85BDC9FD1C3A}</a:tableStyleId>
              </a:tblPr>
              <a:tblGrid>
                <a:gridCol w="1784527"/>
                <a:gridCol w="2119121"/>
                <a:gridCol w="1917254"/>
                <a:gridCol w="2199321"/>
              </a:tblGrid>
              <a:tr h="922680">
                <a:tc>
                  <a:txBody>
                    <a:bodyPr/>
                    <a:lstStyle/>
                    <a:p>
                      <a:pPr marL="0" marR="0" algn="ctr">
                        <a:lnSpc>
                          <a:spcPct val="115000"/>
                        </a:lnSpc>
                        <a:spcBef>
                          <a:spcPts val="0"/>
                        </a:spcBef>
                        <a:spcAft>
                          <a:spcPts val="0"/>
                        </a:spcAft>
                      </a:pPr>
                      <a:r>
                        <a:rPr lang="en-US" sz="1700" dirty="0" smtClean="0">
                          <a:solidFill>
                            <a:srgbClr val="292929"/>
                          </a:solidFill>
                          <a:effectLst/>
                        </a:rPr>
                        <a:t>3 Top </a:t>
                      </a:r>
                      <a:r>
                        <a:rPr lang="en-US" sz="1700" dirty="0">
                          <a:solidFill>
                            <a:srgbClr val="292929"/>
                          </a:solidFill>
                          <a:effectLst/>
                        </a:rPr>
                        <a:t>Priorities</a:t>
                      </a:r>
                      <a:endParaRPr lang="en-US" sz="1900" dirty="0">
                        <a:solidFill>
                          <a:srgbClr val="292929"/>
                        </a:solidFill>
                        <a:effectLst/>
                        <a:latin typeface="Calibri"/>
                        <a:ea typeface="Calibri"/>
                        <a:cs typeface="Times New Roman"/>
                      </a:endParaRPr>
                    </a:p>
                  </a:txBody>
                  <a:tcPr marL="52441" marR="52441" marT="0" marB="0" anchor="ctr">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FCFFF"/>
                    </a:solidFill>
                  </a:tcPr>
                </a:tc>
                <a:tc>
                  <a:txBody>
                    <a:bodyPr/>
                    <a:lstStyle/>
                    <a:p>
                      <a:pPr marL="0" marR="0" algn="ctr">
                        <a:lnSpc>
                          <a:spcPct val="115000"/>
                        </a:lnSpc>
                        <a:spcBef>
                          <a:spcPts val="0"/>
                        </a:spcBef>
                        <a:spcAft>
                          <a:spcPts val="0"/>
                        </a:spcAft>
                      </a:pPr>
                      <a:r>
                        <a:rPr lang="en-US" sz="1500" b="1" dirty="0">
                          <a:solidFill>
                            <a:srgbClr val="292929"/>
                          </a:solidFill>
                          <a:effectLst/>
                          <a:latin typeface="Calibri"/>
                          <a:ea typeface="Calibri"/>
                          <a:cs typeface="Times New Roman"/>
                        </a:rPr>
                        <a:t>Overall strategies to improve education in </a:t>
                      </a:r>
                      <a:r>
                        <a:rPr lang="en-US" sz="1500" b="1" dirty="0" smtClean="0">
                          <a:solidFill>
                            <a:srgbClr val="292929"/>
                          </a:solidFill>
                          <a:effectLst/>
                          <a:latin typeface="Calibri"/>
                          <a:ea typeface="Calibri"/>
                          <a:cs typeface="Times New Roman"/>
                        </a:rPr>
                        <a:t>region</a:t>
                      </a:r>
                      <a:endParaRPr lang="en-US" sz="1900" dirty="0">
                        <a:solidFill>
                          <a:srgbClr val="292929"/>
                        </a:solidFill>
                        <a:effectLst/>
                        <a:latin typeface="Calibri"/>
                        <a:ea typeface="Calibri"/>
                        <a:cs typeface="Times New Roman"/>
                      </a:endParaRPr>
                    </a:p>
                  </a:txBody>
                  <a:tcPr marL="63878" marR="63878"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FCFFF"/>
                    </a:solidFill>
                  </a:tcPr>
                </a:tc>
                <a:tc>
                  <a:txBody>
                    <a:bodyPr/>
                    <a:lstStyle/>
                    <a:p>
                      <a:pPr marL="0" marR="0" algn="ctr">
                        <a:lnSpc>
                          <a:spcPct val="115000"/>
                        </a:lnSpc>
                        <a:spcBef>
                          <a:spcPts val="0"/>
                        </a:spcBef>
                        <a:spcAft>
                          <a:spcPts val="0"/>
                        </a:spcAft>
                      </a:pPr>
                      <a:r>
                        <a:rPr lang="en-US" sz="1500" b="1" dirty="0" smtClean="0">
                          <a:solidFill>
                            <a:srgbClr val="292929"/>
                          </a:solidFill>
                          <a:effectLst/>
                          <a:latin typeface="Calibri"/>
                          <a:ea typeface="Calibri"/>
                          <a:cs typeface="Times New Roman"/>
                        </a:rPr>
                        <a:t>3 </a:t>
                      </a:r>
                      <a:r>
                        <a:rPr lang="en-US" sz="1500" b="1" dirty="0">
                          <a:solidFill>
                            <a:srgbClr val="292929"/>
                          </a:solidFill>
                          <a:effectLst/>
                          <a:latin typeface="Calibri"/>
                          <a:ea typeface="Calibri"/>
                          <a:cs typeface="Times New Roman"/>
                        </a:rPr>
                        <a:t>ways </a:t>
                      </a:r>
                      <a:r>
                        <a:rPr lang="en-US" sz="1500" b="1" dirty="0" smtClean="0">
                          <a:solidFill>
                            <a:srgbClr val="292929"/>
                          </a:solidFill>
                          <a:effectLst/>
                          <a:latin typeface="Calibri"/>
                          <a:ea typeface="Calibri"/>
                          <a:cs typeface="Times New Roman"/>
                        </a:rPr>
                        <a:t>ASTRO </a:t>
                      </a:r>
                      <a:r>
                        <a:rPr lang="en-US" sz="1500" b="1" dirty="0">
                          <a:solidFill>
                            <a:srgbClr val="292929"/>
                          </a:solidFill>
                          <a:effectLst/>
                          <a:latin typeface="Calibri"/>
                          <a:ea typeface="Calibri"/>
                          <a:cs typeface="Times New Roman"/>
                        </a:rPr>
                        <a:t>can </a:t>
                      </a:r>
                      <a:r>
                        <a:rPr lang="en-US" sz="1500" b="1" dirty="0" smtClean="0">
                          <a:solidFill>
                            <a:srgbClr val="292929"/>
                          </a:solidFill>
                          <a:effectLst/>
                          <a:latin typeface="Calibri"/>
                          <a:ea typeface="Calibri"/>
                          <a:cs typeface="Times New Roman"/>
                        </a:rPr>
                        <a:t>improve education</a:t>
                      </a:r>
                      <a:endParaRPr lang="en-US" sz="1500" dirty="0">
                        <a:solidFill>
                          <a:srgbClr val="292929"/>
                        </a:solidFill>
                        <a:effectLst/>
                        <a:latin typeface="Calibri"/>
                        <a:ea typeface="Calibri"/>
                        <a:cs typeface="Times New Roman"/>
                      </a:endParaRPr>
                    </a:p>
                    <a:p>
                      <a:pPr marL="0" marR="0" algn="ctr">
                        <a:lnSpc>
                          <a:spcPct val="115000"/>
                        </a:lnSpc>
                        <a:spcBef>
                          <a:spcPts val="0"/>
                        </a:spcBef>
                        <a:spcAft>
                          <a:spcPts val="0"/>
                        </a:spcAft>
                      </a:pPr>
                      <a:r>
                        <a:rPr lang="en-US" sz="1100" b="1" dirty="0">
                          <a:solidFill>
                            <a:srgbClr val="292929"/>
                          </a:solidFill>
                          <a:effectLst/>
                          <a:latin typeface="Calibri"/>
                          <a:ea typeface="Calibri"/>
                          <a:cs typeface="Times New Roman"/>
                        </a:rPr>
                        <a:t>(in order of priority)</a:t>
                      </a:r>
                      <a:endParaRPr lang="en-US" sz="1100" dirty="0">
                        <a:solidFill>
                          <a:srgbClr val="292929"/>
                        </a:solidFill>
                        <a:effectLst/>
                        <a:latin typeface="Calibri"/>
                        <a:ea typeface="Calibri"/>
                        <a:cs typeface="Times New Roman"/>
                      </a:endParaRPr>
                    </a:p>
                  </a:txBody>
                  <a:tcPr marL="63878" marR="63878"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FCFFF"/>
                    </a:solidFill>
                  </a:tcPr>
                </a:tc>
                <a:tc>
                  <a:txBody>
                    <a:bodyPr/>
                    <a:lstStyle/>
                    <a:p>
                      <a:pPr marL="0" marR="0" algn="ctr">
                        <a:lnSpc>
                          <a:spcPct val="115000"/>
                        </a:lnSpc>
                        <a:spcBef>
                          <a:spcPts val="0"/>
                        </a:spcBef>
                        <a:spcAft>
                          <a:spcPts val="0"/>
                        </a:spcAft>
                      </a:pPr>
                      <a:r>
                        <a:rPr lang="en-US" sz="1500" b="1" dirty="0" smtClean="0">
                          <a:solidFill>
                            <a:srgbClr val="292929"/>
                          </a:solidFill>
                          <a:effectLst/>
                          <a:latin typeface="Calibri"/>
                          <a:ea typeface="Calibri"/>
                          <a:cs typeface="Times New Roman"/>
                        </a:rPr>
                        <a:t>Metrics to track educational </a:t>
                      </a:r>
                      <a:r>
                        <a:rPr lang="en-US" sz="1500" b="1" dirty="0">
                          <a:solidFill>
                            <a:srgbClr val="292929"/>
                          </a:solidFill>
                          <a:effectLst/>
                          <a:latin typeface="Calibri"/>
                          <a:ea typeface="Calibri"/>
                          <a:cs typeface="Times New Roman"/>
                        </a:rPr>
                        <a:t>success?</a:t>
                      </a:r>
                      <a:endParaRPr lang="en-US" sz="1900" dirty="0">
                        <a:solidFill>
                          <a:srgbClr val="292929"/>
                        </a:solidFill>
                        <a:effectLst/>
                        <a:latin typeface="Calibri"/>
                        <a:ea typeface="Calibri"/>
                        <a:cs typeface="Times New Roman"/>
                      </a:endParaRPr>
                    </a:p>
                  </a:txBody>
                  <a:tcPr marL="63878" marR="63878" marT="0" marB="0">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CFCFFF"/>
                    </a:solidFill>
                  </a:tcPr>
                </a:tc>
              </a:tr>
            </a:tbl>
          </a:graphicData>
        </a:graphic>
      </p:graphicFrame>
      <p:sp>
        <p:nvSpPr>
          <p:cNvPr id="5" name="Text Box 3"/>
          <p:cNvSpPr txBox="1">
            <a:spLocks noChangeArrowheads="1"/>
          </p:cNvSpPr>
          <p:nvPr/>
        </p:nvSpPr>
        <p:spPr bwMode="auto">
          <a:xfrm>
            <a:off x="499786" y="3650798"/>
            <a:ext cx="76209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defTabSz="851672" eaLnBrk="1" fontAlgn="base" hangingPunct="1">
              <a:spcBef>
                <a:spcPct val="0"/>
              </a:spcBef>
              <a:spcAft>
                <a:spcPct val="0"/>
              </a:spcAft>
            </a:pPr>
            <a:r>
              <a:rPr lang="en-US" altLang="en-US" sz="2800" b="0">
                <a:solidFill>
                  <a:srgbClr val="002060"/>
                </a:solidFill>
                <a:latin typeface="Calibri" pitchFamily="34" charset="0"/>
              </a:rPr>
              <a:t>Proposed Strategies </a:t>
            </a:r>
          </a:p>
        </p:txBody>
      </p:sp>
      <p:sp>
        <p:nvSpPr>
          <p:cNvPr id="9244" name="Text Box 3"/>
          <p:cNvSpPr txBox="1">
            <a:spLocks noChangeArrowheads="1"/>
          </p:cNvSpPr>
          <p:nvPr/>
        </p:nvSpPr>
        <p:spPr bwMode="auto">
          <a:xfrm>
            <a:off x="561754" y="548581"/>
            <a:ext cx="76209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defTabSz="851672" eaLnBrk="1" fontAlgn="base" hangingPunct="1">
              <a:spcBef>
                <a:spcPct val="0"/>
              </a:spcBef>
              <a:spcAft>
                <a:spcPct val="0"/>
              </a:spcAft>
            </a:pPr>
            <a:r>
              <a:rPr lang="en-US" altLang="en-US" sz="3200" b="0" smtClean="0">
                <a:solidFill>
                  <a:srgbClr val="800000"/>
                </a:solidFill>
                <a:latin typeface="Calibri" pitchFamily="34" charset="0"/>
              </a:rPr>
              <a:t>Initial charge to the 5 </a:t>
            </a:r>
            <a:r>
              <a:rPr lang="en-US" altLang="en-US" sz="3200" b="0">
                <a:solidFill>
                  <a:srgbClr val="800000"/>
                </a:solidFill>
                <a:latin typeface="Calibri" pitchFamily="34" charset="0"/>
              </a:rPr>
              <a:t>Regional Work Groups:</a:t>
            </a:r>
          </a:p>
        </p:txBody>
      </p:sp>
    </p:spTree>
    <p:extLst>
      <p:ext uri="{BB962C8B-B14F-4D97-AF65-F5344CB8AC3E}">
        <p14:creationId xmlns:p14="http://schemas.microsoft.com/office/powerpoint/2010/main" val="20621439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45"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23423107"/>
              </p:ext>
            </p:extLst>
          </p:nvPr>
        </p:nvGraphicFramePr>
        <p:xfrm>
          <a:off x="597376" y="1228762"/>
          <a:ext cx="8291443" cy="5003767"/>
        </p:xfrm>
        <a:graphic>
          <a:graphicData uri="http://schemas.openxmlformats.org/drawingml/2006/table">
            <a:tbl>
              <a:tblPr firstRow="1" firstCol="1">
                <a:tableStyleId>{5C22544A-7EE6-4342-B048-85BDC9FD1C3A}</a:tableStyleId>
              </a:tblPr>
              <a:tblGrid>
                <a:gridCol w="8291443"/>
              </a:tblGrid>
              <a:tr h="922682">
                <a:tc>
                  <a:txBody>
                    <a:bodyPr/>
                    <a:lstStyle/>
                    <a:p>
                      <a:pPr marL="0" marR="0" algn="ctr">
                        <a:lnSpc>
                          <a:spcPct val="115000"/>
                        </a:lnSpc>
                        <a:spcBef>
                          <a:spcPts val="0"/>
                        </a:spcBef>
                        <a:spcAft>
                          <a:spcPts val="0"/>
                        </a:spcAft>
                      </a:pPr>
                      <a:r>
                        <a:rPr lang="en-US" sz="2800" b="0" dirty="0">
                          <a:solidFill>
                            <a:srgbClr val="002060"/>
                          </a:solidFill>
                          <a:effectLst/>
                        </a:rPr>
                        <a:t>Top </a:t>
                      </a:r>
                      <a:r>
                        <a:rPr lang="en-US" sz="2800" b="0" dirty="0" smtClean="0">
                          <a:solidFill>
                            <a:srgbClr val="002060"/>
                          </a:solidFill>
                          <a:effectLst/>
                        </a:rPr>
                        <a:t>Priorities (2013)</a:t>
                      </a:r>
                      <a:endParaRPr lang="en-US" sz="2800" b="0" dirty="0">
                        <a:solidFill>
                          <a:srgbClr val="002060"/>
                        </a:solidFill>
                        <a:effectLst/>
                        <a:latin typeface="Calibri"/>
                        <a:ea typeface="Calibri"/>
                        <a:cs typeface="Times New Roman"/>
                      </a:endParaRPr>
                    </a:p>
                  </a:txBody>
                  <a:tcPr marL="52441" marR="52441" marT="0" marB="0" anchor="ctr">
                    <a:lnL w="12700" cap="flat" cmpd="sng" algn="ctr">
                      <a:solidFill>
                        <a:srgbClr val="292929"/>
                      </a:solidFill>
                      <a:prstDash val="solid"/>
                      <a:round/>
                      <a:headEnd type="none" w="med" len="med"/>
                      <a:tailEnd type="none" w="med" len="med"/>
                    </a:lnL>
                    <a:lnR w="12700" cap="flat" cmpd="sng" algn="ctr">
                      <a:solidFill>
                        <a:srgbClr val="292929"/>
                      </a:solidFill>
                      <a:prstDash val="solid"/>
                      <a:round/>
                      <a:headEnd type="none" w="med" len="med"/>
                      <a:tailEnd type="none" w="med" len="med"/>
                    </a:lnR>
                    <a:lnT w="12700" cap="flat" cmpd="sng" algn="ctr">
                      <a:solidFill>
                        <a:srgbClr val="292929"/>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1"/>
                    </a:solidFill>
                  </a:tcPr>
                </a:tc>
              </a:tr>
              <a:tr h="4081085">
                <a:tc>
                  <a:txBody>
                    <a:bodyPr/>
                    <a:lstStyle/>
                    <a:p>
                      <a:pPr marL="457200" marR="0" indent="-457200" algn="l" defTabSz="851672" rtl="0" eaLnBrk="1" fontAlgn="auto" latinLnBrk="0" hangingPunct="1">
                        <a:lnSpc>
                          <a:spcPct val="115000"/>
                        </a:lnSpc>
                        <a:spcBef>
                          <a:spcPts val="0"/>
                        </a:spcBef>
                        <a:spcAft>
                          <a:spcPts val="0"/>
                        </a:spcAft>
                        <a:buClrTx/>
                        <a:buSzTx/>
                        <a:buFontTx/>
                        <a:buAutoNum type="arabicPeriod"/>
                        <a:tabLst/>
                        <a:defRPr/>
                      </a:pPr>
                      <a:r>
                        <a:rPr lang="en-US" altLang="en-US" sz="2400" b="0" i="0" dirty="0" smtClean="0">
                          <a:solidFill>
                            <a:srgbClr val="800000"/>
                          </a:solidFill>
                        </a:rPr>
                        <a:t>Establish direct </a:t>
                      </a:r>
                      <a:r>
                        <a:rPr lang="en-US" altLang="en-US" sz="2400" b="0" dirty="0" smtClean="0">
                          <a:solidFill>
                            <a:srgbClr val="800000"/>
                          </a:solidFill>
                        </a:rPr>
                        <a:t>contact/relationships with centers in countries other than those with  well-established programs</a:t>
                      </a:r>
                      <a:endParaRPr lang="en-US" altLang="en-US" sz="2800" b="0" dirty="0" smtClean="0">
                        <a:solidFill>
                          <a:srgbClr val="800000"/>
                        </a:solidFill>
                      </a:endParaRPr>
                    </a:p>
                    <a:p>
                      <a:pPr marL="457200" marR="0" indent="-457200" algn="l" defTabSz="851672" rtl="0" eaLnBrk="1" fontAlgn="auto" latinLnBrk="0" hangingPunct="1">
                        <a:lnSpc>
                          <a:spcPct val="115000"/>
                        </a:lnSpc>
                        <a:spcBef>
                          <a:spcPts val="0"/>
                        </a:spcBef>
                        <a:spcAft>
                          <a:spcPts val="0"/>
                        </a:spcAft>
                        <a:buClrTx/>
                        <a:buSzTx/>
                        <a:buFontTx/>
                        <a:buAutoNum type="arabicPeriod"/>
                        <a:tabLst/>
                        <a:defRPr/>
                      </a:pPr>
                      <a:r>
                        <a:rPr lang="en-US" altLang="en-US" sz="2400" b="0" dirty="0" smtClean="0">
                          <a:solidFill>
                            <a:srgbClr val="800000"/>
                          </a:solidFill>
                        </a:rPr>
                        <a:t>Need for collaboration with AAPM to enhance Medical Physics training</a:t>
                      </a:r>
                    </a:p>
                    <a:p>
                      <a:pPr marL="457200" marR="0" indent="-457200" algn="l" defTabSz="851672" rtl="0" eaLnBrk="1" fontAlgn="auto" latinLnBrk="0" hangingPunct="1">
                        <a:lnSpc>
                          <a:spcPct val="115000"/>
                        </a:lnSpc>
                        <a:spcBef>
                          <a:spcPts val="0"/>
                        </a:spcBef>
                        <a:spcAft>
                          <a:spcPts val="0"/>
                        </a:spcAft>
                        <a:buClrTx/>
                        <a:buSzTx/>
                        <a:buFontTx/>
                        <a:buAutoNum type="arabicPeriod"/>
                        <a:tabLst/>
                        <a:defRPr/>
                      </a:pPr>
                      <a:r>
                        <a:rPr lang="en-US" altLang="en-US" sz="2400" b="0" dirty="0" smtClean="0">
                          <a:solidFill>
                            <a:srgbClr val="800000"/>
                          </a:solidFill>
                        </a:rPr>
                        <a:t>Need for ASTRO resources to Ministries of Health in nations with limited or no radiation therapy </a:t>
                      </a:r>
                      <a:endParaRPr lang="en-US" altLang="en-US" sz="2400" b="0" dirty="0" smtClean="0">
                        <a:solidFill>
                          <a:srgbClr val="800000"/>
                        </a:solidFill>
                        <a:latin typeface="Calibri" pitchFamily="34" charset="0"/>
                        <a:ea typeface="Calibri" pitchFamily="34" charset="0"/>
                        <a:cs typeface="Times New Roman" pitchFamily="18" charset="0"/>
                      </a:endParaRPr>
                    </a:p>
                    <a:p>
                      <a:pPr marL="0" marR="0" indent="0">
                        <a:lnSpc>
                          <a:spcPct val="115000"/>
                        </a:lnSpc>
                        <a:spcBef>
                          <a:spcPts val="0"/>
                        </a:spcBef>
                        <a:spcAft>
                          <a:spcPts val="0"/>
                        </a:spcAft>
                        <a:buNone/>
                      </a:pPr>
                      <a:endParaRPr lang="en-US" sz="1600" b="1" kern="1200" baseline="0" dirty="0" smtClean="0">
                        <a:solidFill>
                          <a:srgbClr val="CC0000"/>
                        </a:solidFill>
                        <a:effectLst/>
                        <a:latin typeface="+mn-lt"/>
                        <a:ea typeface="+mn-ea"/>
                        <a:cs typeface="+mn-cs"/>
                      </a:endParaRPr>
                    </a:p>
                  </a:txBody>
                  <a:tcPr marL="52441" marR="52441" marT="0" marB="0">
                    <a:lnL w="12700" cap="flat" cmpd="sng" algn="ctr">
                      <a:solidFill>
                        <a:srgbClr val="292929"/>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bl>
          </a:graphicData>
        </a:graphic>
      </p:graphicFrame>
      <p:sp>
        <p:nvSpPr>
          <p:cNvPr id="22552" name="Text Box 3"/>
          <p:cNvSpPr txBox="1">
            <a:spLocks noChangeArrowheads="1"/>
          </p:cNvSpPr>
          <p:nvPr/>
        </p:nvSpPr>
        <p:spPr bwMode="auto">
          <a:xfrm>
            <a:off x="697759" y="195419"/>
            <a:ext cx="762098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ctr" defTabSz="851672" eaLnBrk="1" fontAlgn="base" hangingPunct="1">
              <a:spcBef>
                <a:spcPct val="0"/>
              </a:spcBef>
              <a:spcAft>
                <a:spcPct val="0"/>
              </a:spcAft>
            </a:pPr>
            <a:r>
              <a:rPr lang="en-US" altLang="en-US" sz="2400" b="0" i="1" dirty="0" smtClean="0">
                <a:solidFill>
                  <a:srgbClr val="800000"/>
                </a:solidFill>
                <a:latin typeface="Calibri" pitchFamily="34" charset="0"/>
              </a:rPr>
              <a:t>Example of early observations:</a:t>
            </a:r>
          </a:p>
          <a:p>
            <a:pPr algn="ctr" defTabSz="851672" eaLnBrk="1" fontAlgn="base" hangingPunct="1">
              <a:spcBef>
                <a:spcPct val="0"/>
              </a:spcBef>
              <a:spcAft>
                <a:spcPct val="0"/>
              </a:spcAft>
            </a:pPr>
            <a:r>
              <a:rPr lang="en-US" altLang="en-US" sz="2400" b="0" dirty="0" smtClean="0">
                <a:solidFill>
                  <a:srgbClr val="002060"/>
                </a:solidFill>
                <a:latin typeface="Calibri" pitchFamily="34" charset="0"/>
              </a:rPr>
              <a:t>Africa </a:t>
            </a:r>
            <a:r>
              <a:rPr lang="en-US" altLang="en-US" sz="2400" b="0" dirty="0">
                <a:solidFill>
                  <a:srgbClr val="002060"/>
                </a:solidFill>
                <a:latin typeface="Calibri" pitchFamily="34" charset="0"/>
              </a:rPr>
              <a:t>– Educational Needs Assessment </a:t>
            </a:r>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79684" y="350056"/>
            <a:ext cx="718141" cy="671249"/>
          </a:xfrm>
          <a:prstGeom prst="rect">
            <a:avLst/>
          </a:prstGeom>
        </p:spPr>
      </p:pic>
      <p:sp>
        <p:nvSpPr>
          <p:cNvPr id="12" name="TextBox 11"/>
          <p:cNvSpPr txBox="1"/>
          <p:nvPr/>
        </p:nvSpPr>
        <p:spPr>
          <a:xfrm>
            <a:off x="951667" y="89350"/>
            <a:ext cx="974177" cy="307777"/>
          </a:xfrm>
          <a:prstGeom prst="rect">
            <a:avLst/>
          </a:prstGeom>
          <a:noFill/>
        </p:spPr>
        <p:txBody>
          <a:bodyPr wrap="none" rtlCol="0">
            <a:spAutoFit/>
          </a:bodyPr>
          <a:lstStyle/>
          <a:p>
            <a:r>
              <a:rPr lang="en-US" sz="1400" dirty="0" smtClean="0">
                <a:solidFill>
                  <a:srgbClr val="800000"/>
                </a:solidFill>
              </a:rPr>
              <a:t>Terry Wall</a:t>
            </a:r>
            <a:endParaRPr lang="en-US" sz="1400" dirty="0">
              <a:solidFill>
                <a:srgbClr val="800000"/>
              </a:solidFill>
            </a:endParaRPr>
          </a:p>
        </p:txBody>
      </p:sp>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5459" y="357434"/>
            <a:ext cx="663296" cy="663296"/>
          </a:xfrm>
          <a:prstGeom prst="rect">
            <a:avLst/>
          </a:prstGeom>
        </p:spPr>
      </p:pic>
      <p:sp>
        <p:nvSpPr>
          <p:cNvPr id="15" name="TextBox 14"/>
          <p:cNvSpPr txBox="1"/>
          <p:nvPr/>
        </p:nvSpPr>
        <p:spPr>
          <a:xfrm>
            <a:off x="7152760" y="76115"/>
            <a:ext cx="1180131" cy="307777"/>
          </a:xfrm>
          <a:prstGeom prst="rect">
            <a:avLst/>
          </a:prstGeom>
          <a:noFill/>
        </p:spPr>
        <p:txBody>
          <a:bodyPr wrap="none" rtlCol="0">
            <a:spAutoFit/>
          </a:bodyPr>
          <a:lstStyle/>
          <a:p>
            <a:r>
              <a:rPr lang="en-US" sz="1400" dirty="0" smtClean="0">
                <a:solidFill>
                  <a:srgbClr val="800000"/>
                </a:solidFill>
              </a:rPr>
              <a:t>Mack Roach</a:t>
            </a:r>
            <a:endParaRPr lang="en-US" sz="1400" dirty="0">
              <a:solidFill>
                <a:srgbClr val="800000"/>
              </a:solidFill>
            </a:endParaRPr>
          </a:p>
        </p:txBody>
      </p:sp>
    </p:spTree>
    <p:extLst>
      <p:ext uri="{BB962C8B-B14F-4D97-AF65-F5344CB8AC3E}">
        <p14:creationId xmlns:p14="http://schemas.microsoft.com/office/powerpoint/2010/main" val="2295832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064247" cy="1325563"/>
          </a:xfrm>
        </p:spPr>
        <p:txBody>
          <a:bodyPr>
            <a:normAutofit fontScale="90000"/>
          </a:bodyPr>
          <a:lstStyle/>
          <a:p>
            <a:r>
              <a:rPr lang="en-US" sz="3600" dirty="0" smtClean="0">
                <a:solidFill>
                  <a:srgbClr val="800000"/>
                </a:solidFill>
                <a:latin typeface="+mn-lt"/>
              </a:rPr>
              <a:t>ASTRO/ARRO Global Health Scholars Program</a:t>
            </a:r>
            <a:r>
              <a:rPr lang="en-US" dirty="0" smtClean="0">
                <a:latin typeface="+mn-lt"/>
              </a:rPr>
              <a:t/>
            </a:r>
            <a:br>
              <a:rPr lang="en-US" dirty="0" smtClean="0">
                <a:latin typeface="+mn-lt"/>
              </a:rPr>
            </a:br>
            <a:r>
              <a:rPr lang="en-US" sz="1500" dirty="0">
                <a:solidFill>
                  <a:srgbClr val="002060"/>
                </a:solidFill>
                <a:latin typeface="+mn-lt"/>
              </a:rPr>
              <a:t>https://www.astro.org/arro/global-health-initiative/global-health-scholar-program.aspx</a:t>
            </a:r>
          </a:p>
        </p:txBody>
      </p:sp>
      <p:sp>
        <p:nvSpPr>
          <p:cNvPr id="3" name="Content Placeholder 2"/>
          <p:cNvSpPr>
            <a:spLocks noGrp="1"/>
          </p:cNvSpPr>
          <p:nvPr>
            <p:ph sz="half" idx="1"/>
          </p:nvPr>
        </p:nvSpPr>
        <p:spPr>
          <a:xfrm>
            <a:off x="598198" y="1988525"/>
            <a:ext cx="3781035" cy="3263504"/>
          </a:xfrm>
        </p:spPr>
        <p:txBody>
          <a:bodyPr>
            <a:noAutofit/>
          </a:bodyPr>
          <a:lstStyle/>
          <a:p>
            <a:r>
              <a:rPr lang="en-US" sz="1800" dirty="0">
                <a:solidFill>
                  <a:srgbClr val="002060"/>
                </a:solidFill>
              </a:rPr>
              <a:t>Launched in 2011</a:t>
            </a:r>
          </a:p>
          <a:p>
            <a:endParaRPr lang="en-US" sz="1800" dirty="0" smtClean="0">
              <a:solidFill>
                <a:srgbClr val="002060"/>
              </a:solidFill>
            </a:endParaRPr>
          </a:p>
          <a:p>
            <a:r>
              <a:rPr lang="en-US" sz="1800" dirty="0" smtClean="0">
                <a:solidFill>
                  <a:srgbClr val="002060"/>
                </a:solidFill>
              </a:rPr>
              <a:t>allows </a:t>
            </a:r>
            <a:r>
              <a:rPr lang="en-US" sz="1800" dirty="0">
                <a:solidFill>
                  <a:srgbClr val="002060"/>
                </a:solidFill>
              </a:rPr>
              <a:t>senior residents to work on a resident-designed clinical, outreach/educational or research project in a developing nation.</a:t>
            </a:r>
          </a:p>
          <a:p>
            <a:endParaRPr lang="en-US" sz="1800" dirty="0" smtClean="0">
              <a:solidFill>
                <a:srgbClr val="002060"/>
              </a:solidFill>
            </a:endParaRPr>
          </a:p>
          <a:p>
            <a:r>
              <a:rPr lang="en-US" sz="1800" dirty="0" smtClean="0">
                <a:solidFill>
                  <a:srgbClr val="002060"/>
                </a:solidFill>
              </a:rPr>
              <a:t>Intended </a:t>
            </a:r>
            <a:r>
              <a:rPr lang="en-US" sz="1800" dirty="0">
                <a:solidFill>
                  <a:srgbClr val="002060"/>
                </a:solidFill>
              </a:rPr>
              <a:t>to foster a global perspective of oncology and encourage ongoing outreach, research and progress in developing countries</a:t>
            </a:r>
          </a:p>
        </p:txBody>
      </p:sp>
      <p:sp>
        <p:nvSpPr>
          <p:cNvPr id="5" name="Rectangle 4"/>
          <p:cNvSpPr/>
          <p:nvPr/>
        </p:nvSpPr>
        <p:spPr>
          <a:xfrm>
            <a:off x="5871601" y="2369935"/>
            <a:ext cx="1984198" cy="276999"/>
          </a:xfrm>
          <a:prstGeom prst="rect">
            <a:avLst/>
          </a:prstGeom>
        </p:spPr>
        <p:txBody>
          <a:bodyPr wrap="none">
            <a:spAutoFit/>
          </a:bodyPr>
          <a:lstStyle/>
          <a:p>
            <a:pPr defTabSz="685800"/>
            <a:r>
              <a:rPr lang="en-US" sz="1200" dirty="0">
                <a:solidFill>
                  <a:srgbClr val="C00000"/>
                </a:solidFill>
              </a:rPr>
              <a:t>http://tracybray.tumblr.com/</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66304" y="3811597"/>
            <a:ext cx="1559481" cy="1169611"/>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5042152"/>
            <a:ext cx="1299602" cy="865535"/>
          </a:xfrm>
          <a:prstGeom prst="rect">
            <a:avLst/>
          </a:prstGeom>
        </p:spPr>
      </p:pic>
      <p:pic>
        <p:nvPicPr>
          <p:cNvPr id="11" name="Picture 1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328475" y="4256704"/>
            <a:ext cx="2686868" cy="1373156"/>
          </a:xfrm>
          <a:prstGeom prst="rect">
            <a:avLst/>
          </a:prstGeom>
          <a:ln>
            <a:solidFill>
              <a:srgbClr val="002060"/>
            </a:solidFill>
          </a:ln>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40344" y="4923688"/>
            <a:ext cx="1193318" cy="890215"/>
          </a:xfrm>
          <a:prstGeom prst="rect">
            <a:avLst/>
          </a:prstGeom>
        </p:spPr>
      </p:pic>
      <p:pic>
        <p:nvPicPr>
          <p:cNvPr id="6" name="Content Placeholder 5"/>
          <p:cNvPicPr>
            <a:picLocks noGrp="1" noChangeAspect="1"/>
          </p:cNvPicPr>
          <p:nvPr>
            <p:ph sz="half" idx="2"/>
          </p:nvPr>
        </p:nvPicPr>
        <p:blipFill rotWithShape="1">
          <a:blip r:embed="rId6" cstate="email">
            <a:extLst>
              <a:ext uri="{28A0092B-C50C-407E-A947-70E740481C1C}">
                <a14:useLocalDpi xmlns:a14="http://schemas.microsoft.com/office/drawing/2010/main"/>
              </a:ext>
            </a:extLst>
          </a:blip>
          <a:srcRect/>
          <a:stretch/>
        </p:blipFill>
        <p:spPr>
          <a:xfrm>
            <a:off x="5181739" y="3034413"/>
            <a:ext cx="1733550" cy="861860"/>
          </a:xfrm>
          <a:prstGeom prst="rect">
            <a:avLst/>
          </a:prstGeom>
        </p:spPr>
      </p:pic>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11586" y="3167893"/>
            <a:ext cx="981311" cy="904769"/>
          </a:xfrm>
          <a:prstGeom prst="rect">
            <a:avLst/>
          </a:prstGeom>
        </p:spPr>
      </p:pic>
      <p:pic>
        <p:nvPicPr>
          <p:cNvPr id="12" name="Picture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733661" y="2787586"/>
            <a:ext cx="1796921" cy="431261"/>
          </a:xfrm>
          <a:prstGeom prst="rect">
            <a:avLst/>
          </a:prstGeom>
        </p:spPr>
      </p:pic>
      <p:pic>
        <p:nvPicPr>
          <p:cNvPr id="13" name="Picture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784066" y="3236140"/>
            <a:ext cx="1058744" cy="789823"/>
          </a:xfrm>
          <a:prstGeom prst="rect">
            <a:avLst/>
          </a:prstGeom>
        </p:spPr>
      </p:pic>
    </p:spTree>
    <p:extLst>
      <p:ext uri="{BB962C8B-B14F-4D97-AF65-F5344CB8AC3E}">
        <p14:creationId xmlns:p14="http://schemas.microsoft.com/office/powerpoint/2010/main" val="8373523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efault Design">
  <a:themeElements>
    <a:clrScheme name="">
      <a:dk1>
        <a:srgbClr val="000000"/>
      </a:dk1>
      <a:lt1>
        <a:srgbClr val="FAFD00"/>
      </a:lt1>
      <a:dk2>
        <a:srgbClr val="051237"/>
      </a:dk2>
      <a:lt2>
        <a:srgbClr val="EAEC5E"/>
      </a:lt2>
      <a:accent1>
        <a:srgbClr val="FC0128"/>
      </a:accent1>
      <a:accent2>
        <a:srgbClr val="F35B1B"/>
      </a:accent2>
      <a:accent3>
        <a:srgbClr val="AAAAAE"/>
      </a:accent3>
      <a:accent4>
        <a:srgbClr val="D6D800"/>
      </a:accent4>
      <a:accent5>
        <a:srgbClr val="FDAAAC"/>
      </a:accent5>
      <a:accent6>
        <a:srgbClr val="DC5217"/>
      </a:accent6>
      <a:hlink>
        <a:srgbClr val="9234DB"/>
      </a:hlink>
      <a:folHlink>
        <a:srgbClr val="00279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08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508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30263</TotalTime>
  <Words>1692</Words>
  <Application>Microsoft Macintosh PowerPoint</Application>
  <PresentationFormat>On-screen Show (4:3)</PresentationFormat>
  <Paragraphs>223</Paragraphs>
  <Slides>20</Slides>
  <Notes>3</Notes>
  <HiddenSlides>0</HiddenSlides>
  <MMClips>0</MMClips>
  <ScaleCrop>false</ScaleCrop>
  <HeadingPairs>
    <vt:vector size="4" baseType="variant">
      <vt:variant>
        <vt:lpstr>Theme</vt:lpstr>
      </vt:variant>
      <vt:variant>
        <vt:i4>4</vt:i4>
      </vt:variant>
      <vt:variant>
        <vt:lpstr>Slide Titles</vt:lpstr>
      </vt:variant>
      <vt:variant>
        <vt:i4>20</vt:i4>
      </vt:variant>
    </vt:vector>
  </HeadingPairs>
  <TitlesOfParts>
    <vt:vector size="24" baseType="lpstr">
      <vt:lpstr>Office Theme</vt:lpstr>
      <vt:lpstr>1_Office Theme</vt:lpstr>
      <vt:lpstr>Default Design</vt:lpstr>
      <vt:lpstr>2_Office Theme</vt:lpstr>
      <vt:lpstr>“Although we have to start with more advantaged countries lending a hand to nations earlier in their development, the aspirational goal of international educational endeavors in radiation oncology is that eventually the learning will be a two-way street, with ideas and knowledge flow in both directions.”  Brian Kavanagh ASTRO President, 2016</vt:lpstr>
      <vt:lpstr>ASTRO Strategic Initiatives</vt:lpstr>
      <vt:lpstr>Goal 1: ASTRO will provide state-of-the-art education and lifelong professional development in the effective use of radiation as a tool for the treatment of patients with cancer and benign disease. </vt:lpstr>
      <vt:lpstr>Leadership Interest/Awareness</vt:lpstr>
      <vt:lpstr>IES Mission Statement</vt:lpstr>
      <vt:lpstr>PowerPoint Presentation</vt:lpstr>
      <vt:lpstr>PowerPoint Presentation</vt:lpstr>
      <vt:lpstr>PowerPoint Presentation</vt:lpstr>
      <vt:lpstr>ASTRO/ARRO Global Health Scholars Program https://www.astro.org/arro/global-health-initiative/global-health-scholar-program.aspx</vt:lpstr>
      <vt:lpstr>PowerPoint Presentation</vt:lpstr>
      <vt:lpstr>Aspirational goal: International Education as Rachel Rabinovitch, MD Visiting Professor in Israel, December 2014-Jan 2015</vt:lpstr>
      <vt:lpstr>2015-2016 IES highlights Ken Hu, Zhongxing Liao</vt:lpstr>
      <vt:lpstr>2015: IES workgroup activities</vt:lpstr>
      <vt:lpstr> ASTRO IES activity at annual meeting Building on interest  2016 </vt:lpstr>
      <vt:lpstr>PowerPoint Presentation</vt:lpstr>
      <vt:lpstr>Panel for our International Session at the ASTRO Annual Meeting, 2016-Boston</vt:lpstr>
      <vt:lpstr>IES 2016</vt:lpstr>
      <vt:lpstr>Regional Workgroup Priorities Refined</vt:lpstr>
      <vt:lpstr>PowerPoint Presentation</vt:lpstr>
      <vt:lpstr>Future</vt:lpstr>
    </vt:vector>
  </TitlesOfParts>
  <Company>UCDenver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Time Capsule of Radiation Oncology: What we think we know, what we need to do from here</dc:title>
  <dc:creator>Kavanagh, Brian D</dc:creator>
  <cp:lastModifiedBy>Patricia Hardenbergh</cp:lastModifiedBy>
  <cp:revision>358</cp:revision>
  <dcterms:created xsi:type="dcterms:W3CDTF">2015-01-02T20:19:49Z</dcterms:created>
  <dcterms:modified xsi:type="dcterms:W3CDTF">2016-11-08T11:19:15Z</dcterms:modified>
</cp:coreProperties>
</file>