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0" r:id="rId4"/>
    <p:sldMasterId id="2147483780" r:id="rId5"/>
    <p:sldMasterId id="2147483838" r:id="rId6"/>
    <p:sldMasterId id="2147483893" r:id="rId7"/>
    <p:sldMasterId id="2147483951" r:id="rId8"/>
    <p:sldMasterId id="2147484004" r:id="rId9"/>
    <p:sldMasterId id="2147484007" r:id="rId10"/>
  </p:sldMasterIdLst>
  <p:notesMasterIdLst>
    <p:notesMasterId r:id="rId21"/>
  </p:notesMasterIdLst>
  <p:handoutMasterIdLst>
    <p:handoutMasterId r:id="rId22"/>
  </p:handoutMasterIdLst>
  <p:sldIdLst>
    <p:sldId id="843" r:id="rId11"/>
    <p:sldId id="845" r:id="rId12"/>
    <p:sldId id="776" r:id="rId13"/>
    <p:sldId id="849" r:id="rId14"/>
    <p:sldId id="722" r:id="rId15"/>
    <p:sldId id="847" r:id="rId16"/>
    <p:sldId id="850" r:id="rId17"/>
    <p:sldId id="851" r:id="rId18"/>
    <p:sldId id="852" r:id="rId19"/>
    <p:sldId id="84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05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7701" autoAdjust="0"/>
  </p:normalViewPr>
  <p:slideViewPr>
    <p:cSldViewPr snapToGrid="0" snapToObjects="1">
      <p:cViewPr>
        <p:scale>
          <a:sx n="75" d="100"/>
          <a:sy n="75" d="100"/>
        </p:scale>
        <p:origin x="-2064" y="-392"/>
      </p:cViewPr>
      <p:guideLst>
        <p:guide orient="horz" pos="2167"/>
        <p:guide pos="288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6.xml"/><Relationship Id="rId20" Type="http://schemas.openxmlformats.org/officeDocument/2006/relationships/slide" Target="slides/slide10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1" Type="http://schemas.openxmlformats.org/officeDocument/2006/relationships/slide" Target="slides/slide1.xml"/><Relationship Id="rId12" Type="http://schemas.openxmlformats.org/officeDocument/2006/relationships/slide" Target="slides/slide2.xml"/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slideMaster" Target="slideMasters/slideMaster4.xml"/><Relationship Id="rId8" Type="http://schemas.openxmlformats.org/officeDocument/2006/relationships/slideMaster" Target="slideMasters/slideMaster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5A68A-ACCE-784B-9B86-6BF239ADA5D8}" type="datetimeFigureOut">
              <a:rPr lang="en-US" smtClean="0"/>
              <a:t>08/11/16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665DE-805B-7C47-8718-9E59C3CB375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5813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C46B3-4BC9-4740-9196-6825ADA67657}" type="datetimeFigureOut">
              <a:rPr lang="en-US" smtClean="0"/>
              <a:t>08/11/16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D3863C-F7FA-BB47-913C-199AB6D4809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888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02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908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026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440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0" y="6492876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365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473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56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6466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1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188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908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8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7540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4407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8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026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440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1" y="6492884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3658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473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566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64661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1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188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501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12"/>
            <a:ext cx="8226854" cy="46674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249907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501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9083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7"/>
            <a:ext cx="6858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29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0" y="6492876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3658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743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9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20232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4617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59491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27902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644530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6628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2" y="2057403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57161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40646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31"/>
            <a:ext cx="1971675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61" y="365131"/>
            <a:ext cx="5800725" cy="58118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8393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64302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7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8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13209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7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8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357884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2286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94923" y="6356352"/>
            <a:ext cx="1218243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Manjit Dosanjh, 8 November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E6BE04F1-D793-6A4F-968D-B986D057B8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Image 2" descr="bande-02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0829"/>
            <a:ext cx="9144000" cy="707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393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50267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24407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0" y="6492876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5036586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kopf_index_0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kopf_index_0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85818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 noProof="0" smtClean="0"/>
              <a:t>Titelmasterformat durch Klicken bearbeiten</a:t>
            </a:r>
            <a:endParaRPr lang="en-GB" noProof="0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72916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GB" noProof="0" smtClean="0"/>
              <a:t>Formatvorlage des Untertitelmasters durch Klicken bearbeiten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3605788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kopf_index_0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" y="1214443"/>
            <a:ext cx="7134225" cy="11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9" descr="Logo OncoRay3D_neu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550" y="512765"/>
            <a:ext cx="1060450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0" y="427771"/>
            <a:ext cx="8266236" cy="76041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520825"/>
            <a:ext cx="8496300" cy="4525963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 err="1" smtClean="0"/>
              <a:t>Textmasterformate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de-DE" smtClean="0">
                <a:solidFill>
                  <a:srgbClr val="FFFFFF"/>
                </a:solidFill>
              </a:rPr>
              <a:t>Manjit Dosanjh, 8 November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8AE39-1D02-E549-9F9B-768A6DCDCAC5}" type="slidenum">
              <a:rPr lang="de-DE">
                <a:solidFill>
                  <a:srgbClr val="FFFFFF"/>
                </a:solidFill>
                <a:latin typeface="Arial"/>
              </a:rPr>
              <a:pPr>
                <a:defRPr/>
              </a:pPr>
              <a:t>‹#›</a:t>
            </a:fld>
            <a:endParaRPr lang="de-DE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279307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3863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24730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421499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8200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543239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54236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57229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8035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6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6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6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86727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7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4338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76896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967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7756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6466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1"/>
          </a:xfrm>
          <a:prstGeom prst="rect">
            <a:avLst/>
          </a:prstGeo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7188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8"/>
            <a:ext cx="8226854" cy="46674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249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theme" Target="../theme/theme3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2.xml"/><Relationship Id="rId15" Type="http://schemas.openxmlformats.org/officeDocument/2006/relationships/slideLayout" Target="../slideLayouts/slideLayout43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29.xml"/><Relationship Id="rId2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6.xml"/><Relationship Id="rId9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4" Type="http://schemas.openxmlformats.org/officeDocument/2006/relationships/theme" Target="../theme/theme5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8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  <a:cs typeface="ＭＳ Ｐゴシック" charset="0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  <a:cs typeface="ＭＳ Ｐゴシック" charset="0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1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11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5" r:id="rId4"/>
    <p:sldLayoutId id="2147483786" r:id="rId5"/>
    <p:sldLayoutId id="2147483787" r:id="rId6"/>
    <p:sldLayoutId id="2147483788" r:id="rId7"/>
    <p:sldLayoutId id="2147483790" r:id="rId8"/>
    <p:sldLayoutId id="2147483935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  <a:cs typeface="ＭＳ Ｐゴシック" charset="0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0"/>
                <a:cs typeface="ＭＳ Ｐゴシック" charset="0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1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6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ＭＳ Ｐゴシック" charset="-128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4C597FF-B608-4AE0-A8CE-99B6EB421545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 charset="-128"/>
                <a:cs typeface="ＭＳ Ｐゴシック" charset="-128"/>
              </a:rPr>
              <a:pPr defTabSz="914400"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7567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32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111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pic>
        <p:nvPicPr>
          <p:cNvPr id="1028" name="Picture 7" descr="kopf_index_02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8" descr="kopf_index_03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53200"/>
            <a:ext cx="9144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umsplatzhalter 3"/>
          <p:cNvSpPr>
            <a:spLocks noGrp="1"/>
          </p:cNvSpPr>
          <p:nvPr>
            <p:ph type="dt" sz="half" idx="2"/>
          </p:nvPr>
        </p:nvSpPr>
        <p:spPr>
          <a:xfrm>
            <a:off x="358785" y="6632582"/>
            <a:ext cx="900113" cy="22066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11423" y="6632582"/>
            <a:ext cx="4321175" cy="220663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2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mtClean="0">
                <a:solidFill>
                  <a:srgbClr val="FFFFFF"/>
                </a:solidFill>
              </a:rPr>
              <a:t>Manjit Dosanjh, 8 November 2016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35948" y="6632582"/>
            <a:ext cx="655637" cy="225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5AB1A389-982E-3143-9C68-51487F912975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530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66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66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F6C99144-AA00-41A0-B6F5-FDF25F4AA06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0687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5.jpeg"/><Relationship Id="rId8" Type="http://schemas.openxmlformats.org/officeDocument/2006/relationships/image" Target="../media/image16.jpeg"/><Relationship Id="rId9" Type="http://schemas.openxmlformats.org/officeDocument/2006/relationships/image" Target="../media/image17.jpeg"/><Relationship Id="rId10" Type="http://schemas.openxmlformats.org/officeDocument/2006/relationships/image" Target="../media/image18.jpeg"/><Relationship Id="rId11" Type="http://schemas.openxmlformats.org/officeDocument/2006/relationships/image" Target="../media/image19.jpeg"/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482604"/>
            <a:ext cx="8153400" cy="2336797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cs typeface="Times New Roman"/>
              </a:rPr>
              <a:t>Workshop on </a:t>
            </a:r>
            <a:r>
              <a:rPr lang="en-US" sz="2400" b="1" dirty="0">
                <a:cs typeface="Times New Roman"/>
              </a:rPr>
              <a:t>Improving global access to radiation </a:t>
            </a:r>
            <a:r>
              <a:rPr lang="en-US" sz="2400" b="1" dirty="0" smtClean="0">
                <a:cs typeface="Times New Roman"/>
              </a:rPr>
              <a:t>therapy:</a:t>
            </a:r>
            <a:br>
              <a:rPr lang="en-US" sz="2400" b="1" dirty="0" smtClean="0">
                <a:cs typeface="Times New Roman"/>
              </a:rPr>
            </a:br>
            <a:r>
              <a:rPr lang="en-US" sz="2800" b="1" dirty="0" smtClean="0">
                <a:cs typeface="Times New Roman"/>
              </a:rPr>
              <a:t>Next Steps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01600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Norman </a:t>
            </a:r>
            <a:r>
              <a:rPr lang="en-US" sz="2000" dirty="0" smtClean="0">
                <a:solidFill>
                  <a:schemeClr val="tx1"/>
                </a:solidFill>
              </a:rPr>
              <a:t>Coleman, Manjit </a:t>
            </a:r>
            <a:r>
              <a:rPr lang="en-US" sz="2000" dirty="0">
                <a:solidFill>
                  <a:schemeClr val="tx1"/>
                </a:solidFill>
              </a:rPr>
              <a:t>Dosanjh, David </a:t>
            </a:r>
            <a:r>
              <a:rPr lang="en-US" sz="2000" dirty="0" err="1" smtClean="0">
                <a:solidFill>
                  <a:schemeClr val="tx1"/>
                </a:solidFill>
              </a:rPr>
              <a:t>Pistenmaa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CERN  and  ICEC 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667" y="5310015"/>
            <a:ext cx="2590802" cy="147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469467"/>
            <a:ext cx="1219200" cy="114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27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877240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25" y="2343150"/>
            <a:ext cx="1695450" cy="228600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15" name="Picture 14" descr="cellphone_in_afri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3425" y="2041525"/>
            <a:ext cx="3468688" cy="277495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16" name="Picture 15" descr="cellphone_in_africa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1388" y="276225"/>
            <a:ext cx="1697037" cy="2543175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17" name="Picture 16" descr="ist2_3672570-american-indian-man-wearing-traditional-dress-and-using-laptop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475" y="4106863"/>
            <a:ext cx="1606550" cy="241300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19" name="Picture 18" descr="cell-phone-india_2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8638" y="4508500"/>
            <a:ext cx="3535362" cy="234950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20" name="Picture 19" descr="MonkLaptop46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7950" y="4924425"/>
            <a:ext cx="2921000" cy="175260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21" name="Picture 20" descr="42-15243936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844675" cy="2379663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22" name="Picture 21" descr="0064_sm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3425" y="0"/>
            <a:ext cx="2878138" cy="1916113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23" name="Picture 22" descr="1290-289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6175" y="2343150"/>
            <a:ext cx="2128838" cy="2128838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  <p:pic>
        <p:nvPicPr>
          <p:cNvPr id="24" name="Picture 23" descr="AAC4843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53050" y="0"/>
            <a:ext cx="1746250" cy="2603500"/>
          </a:xfrm>
          <a:prstGeom prst="rect">
            <a:avLst/>
          </a:prstGeom>
          <a:ln>
            <a:noFill/>
          </a:ln>
          <a:effectLst>
            <a:outerShdw blurRad="292100" dist="190500" dir="2700000" algn="tl" rotWithShape="0">
              <a:schemeClr val="accent1">
                <a:lumMod val="60000"/>
                <a:lumOff val="40000"/>
                <a:alpha val="6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52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446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sz="2400" b="1" dirty="0"/>
              <a:t>Complex problem:</a:t>
            </a:r>
            <a:br>
              <a:rPr lang="en-US" sz="2400" b="1" dirty="0"/>
            </a:br>
            <a:r>
              <a:rPr lang="en-US" sz="2400" dirty="0"/>
              <a:t>Many interested parties, need for </a:t>
            </a:r>
            <a:r>
              <a:rPr lang="en-US" sz="2400" i="1" dirty="0"/>
              <a:t>action</a:t>
            </a:r>
            <a:r>
              <a:rPr lang="en-US" sz="2400" dirty="0"/>
              <a:t>.</a:t>
            </a:r>
            <a:br>
              <a:rPr lang="en-US" sz="2400" dirty="0"/>
            </a:br>
            <a:r>
              <a:rPr lang="en-US" sz="2400" dirty="0"/>
              <a:t>Cancer care, Security of nuclear material (Co-60, Cs-137), World peace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5359400"/>
            <a:ext cx="2667000" cy="7386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1.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Cancer societies, academia, global health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22462" y="5359400"/>
            <a:ext cx="2878351" cy="7386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2</a:t>
            </a:r>
            <a:r>
              <a:rPr lang="en-US" sz="2400" kern="0" dirty="0">
                <a:solidFill>
                  <a:sysClr val="windowText" lastClr="000000"/>
                </a:solidFill>
                <a:latin typeface="Calibri"/>
              </a:rPr>
              <a:t>.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Agencies, </a:t>
            </a:r>
          </a:p>
          <a:p>
            <a:pPr defTabSz="914400"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Ministries of Health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0" y="5359400"/>
            <a:ext cx="2057404" cy="7386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400" b="1" kern="0" dirty="0">
                <a:solidFill>
                  <a:sysClr val="windowText" lastClr="000000"/>
                </a:solidFill>
                <a:latin typeface="Calibri"/>
              </a:rPr>
              <a:t>3. </a:t>
            </a:r>
            <a:r>
              <a:rPr lang="en-US" kern="0" dirty="0">
                <a:solidFill>
                  <a:sysClr val="windowText" lastClr="000000"/>
                </a:solidFill>
                <a:latin typeface="Calibri"/>
              </a:rPr>
              <a:t>Industry and individuals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1803400"/>
            <a:ext cx="25908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Cancer groups: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Union International Cancer Care (UICC): Global Task Force for Radiation for Cancer Control</a:t>
            </a:r>
          </a:p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Professional Societies: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ASTRO, ESTRO, others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505200" y="1803400"/>
            <a:ext cx="26670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U.S.: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National Cancer Institute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Department of Energy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Health &amp; Human Services</a:t>
            </a:r>
          </a:p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International: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International Atomic Energy Agency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World Health Organization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00800" y="1803400"/>
            <a:ext cx="25908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Industry: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Varian</a:t>
            </a:r>
          </a:p>
          <a:p>
            <a:pPr defTabSz="914400"/>
            <a:r>
              <a:rPr lang="en-US" dirty="0" err="1">
                <a:solidFill>
                  <a:prstClr val="black"/>
                </a:solidFill>
                <a:latin typeface="Calibri"/>
              </a:rPr>
              <a:t>Elekta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dirty="0" err="1">
                <a:solidFill>
                  <a:prstClr val="black"/>
                </a:solidFill>
                <a:latin typeface="Calibri"/>
              </a:rPr>
              <a:t>Accuray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Non-proliferation: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James Martin Foundation</a:t>
            </a:r>
          </a:p>
          <a:p>
            <a:pPr defTabSz="914400"/>
            <a:r>
              <a:rPr lang="en-US" b="1" dirty="0">
                <a:solidFill>
                  <a:prstClr val="black"/>
                </a:solidFill>
                <a:latin typeface="Calibri"/>
              </a:rPr>
              <a:t>Individuals:</a:t>
            </a:r>
          </a:p>
          <a:p>
            <a:pPr defTabSz="914400"/>
            <a:r>
              <a:rPr lang="en-US" dirty="0">
                <a:solidFill>
                  <a:prstClr val="black"/>
                </a:solidFill>
                <a:latin typeface="Calibri"/>
              </a:rPr>
              <a:t>Broad societal interest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567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4-11-16 at 01.13.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5737"/>
            <a:ext cx="8961120" cy="56131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16932" y="6172208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</a:t>
            </a:r>
            <a:r>
              <a:rPr lang="fr-FR" sz="1400" dirty="0" smtClean="0"/>
              <a:t> D. Townsend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67732" y="659041"/>
            <a:ext cx="8961120" cy="1984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2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51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4-11-16 at 01.13.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0402"/>
            <a:ext cx="8961120" cy="5613146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3516932" y="6172208"/>
            <a:ext cx="18229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</a:t>
            </a:r>
            <a:r>
              <a:rPr lang="fr-FR" sz="1400" dirty="0" smtClean="0"/>
              <a:t> D. Townsend</a:t>
            </a:r>
            <a:endParaRPr lang="fr-FR" sz="1400" dirty="0"/>
          </a:p>
        </p:txBody>
      </p:sp>
      <p:sp>
        <p:nvSpPr>
          <p:cNvPr id="6" name="Rectangle 5"/>
          <p:cNvSpPr/>
          <p:nvPr/>
        </p:nvSpPr>
        <p:spPr>
          <a:xfrm>
            <a:off x="67732" y="659041"/>
            <a:ext cx="8961120" cy="19842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smtClean="0">
                <a:solidFill>
                  <a:srgbClr val="000000"/>
                </a:solidFill>
              </a:rPr>
              <a:t>talking,  listening , hearing, understanding, brainstorming,  arriving  at a  common  vision, common goal, strategy…….continued dialogue,   action, </a:t>
            </a:r>
            <a:r>
              <a:rPr lang="en-GB" sz="2400" dirty="0" smtClean="0">
                <a:solidFill>
                  <a:srgbClr val="000000"/>
                </a:solidFill>
              </a:rPr>
              <a:t>parameters   keeping  changing,  a </a:t>
            </a:r>
            <a:r>
              <a:rPr lang="en-GB" sz="2400" dirty="0" smtClean="0">
                <a:solidFill>
                  <a:srgbClr val="000000"/>
                </a:solidFill>
              </a:rPr>
              <a:t>long journey ahead…</a:t>
            </a:r>
            <a:r>
              <a:rPr lang="en-GB" sz="2400" i="1" dirty="0" smtClean="0">
                <a:solidFill>
                  <a:srgbClr val="0000FF"/>
                </a:solidFill>
              </a:rPr>
              <a:t>.  “</a:t>
            </a:r>
            <a:r>
              <a:rPr lang="en-GB" sz="2400" b="1" i="1" dirty="0" smtClean="0">
                <a:solidFill>
                  <a:srgbClr val="0000FF"/>
                </a:solidFill>
              </a:rPr>
              <a:t>but  a  road  worth  travelling that will  make a difference </a:t>
            </a:r>
            <a:r>
              <a:rPr lang="en-GB" sz="2400" i="1" dirty="0" smtClean="0">
                <a:solidFill>
                  <a:srgbClr val="0000FF"/>
                </a:solidFill>
              </a:rPr>
              <a:t>….. “ </a:t>
            </a:r>
            <a:endParaRPr lang="en-GB" sz="2400" b="1" i="1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19364" y="47117"/>
            <a:ext cx="4815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800000"/>
                </a:solidFill>
              </a:rPr>
              <a:t>Collaboration is key</a:t>
            </a:r>
            <a:endParaRPr lang="en-US" sz="3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00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656258" y="1856601"/>
            <a:ext cx="3605363" cy="3702975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3"/>
            <a:ext cx="9144000" cy="75126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>
                <a:solidFill>
                  <a:srgbClr val="800000"/>
                </a:solidFill>
                <a:latin typeface="+mn-lt"/>
              </a:rPr>
              <a:t>Trans-disciplinary </a:t>
            </a:r>
            <a:r>
              <a:rPr lang="en-US" sz="2800" dirty="0">
                <a:solidFill>
                  <a:srgbClr val="800000"/>
                </a:solidFill>
                <a:latin typeface="+mn-lt"/>
              </a:rPr>
              <a:t>and </a:t>
            </a:r>
            <a:r>
              <a:rPr lang="en-US" sz="2800" dirty="0" smtClean="0">
                <a:solidFill>
                  <a:srgbClr val="800000"/>
                </a:solidFill>
                <a:latin typeface="+mn-lt"/>
              </a:rPr>
              <a:t>multi-stake </a:t>
            </a:r>
            <a:r>
              <a:rPr lang="en-US" sz="2800" dirty="0">
                <a:solidFill>
                  <a:srgbClr val="800000"/>
                </a:solidFill>
                <a:latin typeface="+mn-lt"/>
              </a:rPr>
              <a:t>holder collaboration</a:t>
            </a:r>
            <a:endParaRPr lang="en-US" sz="2800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0370" y="2592249"/>
            <a:ext cx="2391430" cy="2048659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1869812" y="2200284"/>
            <a:ext cx="1390148" cy="1180640"/>
            <a:chOff x="1995902" y="2228511"/>
            <a:chExt cx="1207424" cy="1180640"/>
          </a:xfrm>
        </p:grpSpPr>
        <p:sp>
          <p:nvSpPr>
            <p:cNvPr id="13" name="Oval 12"/>
            <p:cNvSpPr/>
            <p:nvPr/>
          </p:nvSpPr>
          <p:spPr>
            <a:xfrm>
              <a:off x="1995902" y="2228511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077357" y="2542382"/>
              <a:ext cx="10468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Hospitals</a:t>
              </a:r>
              <a:endParaRPr lang="en-US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990033" y="1053893"/>
            <a:ext cx="1207424" cy="1180640"/>
            <a:chOff x="3990033" y="1297613"/>
            <a:chExt cx="1207424" cy="1180640"/>
          </a:xfrm>
        </p:grpSpPr>
        <p:sp>
          <p:nvSpPr>
            <p:cNvPr id="12" name="Oval 11"/>
            <p:cNvSpPr/>
            <p:nvPr/>
          </p:nvSpPr>
          <p:spPr>
            <a:xfrm>
              <a:off x="3990033" y="1297613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54350" y="1469572"/>
              <a:ext cx="9977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Imaging centres</a:t>
              </a:r>
              <a:endParaRPr lang="en-US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80986" y="2165015"/>
            <a:ext cx="1404825" cy="1180640"/>
            <a:chOff x="5929793" y="2128731"/>
            <a:chExt cx="1404825" cy="1180640"/>
          </a:xfrm>
        </p:grpSpPr>
        <p:sp>
          <p:nvSpPr>
            <p:cNvPr id="9" name="Oval 8"/>
            <p:cNvSpPr/>
            <p:nvPr/>
          </p:nvSpPr>
          <p:spPr>
            <a:xfrm>
              <a:off x="5929793" y="2128731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019800" y="2280464"/>
              <a:ext cx="13148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Research institutes</a:t>
              </a:r>
              <a:endParaRPr lang="en-US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791801" y="3906729"/>
            <a:ext cx="1418815" cy="1180640"/>
            <a:chOff x="5791794" y="3906729"/>
            <a:chExt cx="1418815" cy="1180640"/>
          </a:xfrm>
        </p:grpSpPr>
        <p:sp>
          <p:nvSpPr>
            <p:cNvPr id="10" name="Oval 9"/>
            <p:cNvSpPr/>
            <p:nvPr/>
          </p:nvSpPr>
          <p:spPr>
            <a:xfrm>
              <a:off x="5791794" y="3906729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95791" y="4115257"/>
              <a:ext cx="13148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Academic institutes</a:t>
              </a:r>
              <a:endParaRPr lang="en-US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881647" y="5087369"/>
            <a:ext cx="1315810" cy="1180640"/>
            <a:chOff x="4063076" y="4901446"/>
            <a:chExt cx="1207424" cy="1180640"/>
          </a:xfrm>
        </p:grpSpPr>
        <p:sp>
          <p:nvSpPr>
            <p:cNvPr id="11" name="Oval 10"/>
            <p:cNvSpPr/>
            <p:nvPr/>
          </p:nvSpPr>
          <p:spPr>
            <a:xfrm>
              <a:off x="4063076" y="4901446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199602" y="5245786"/>
              <a:ext cx="952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Industry</a:t>
              </a:r>
              <a:endParaRPr lang="en-US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995902" y="3962768"/>
            <a:ext cx="1207424" cy="1180640"/>
            <a:chOff x="1995902" y="3962768"/>
            <a:chExt cx="1207424" cy="1180640"/>
          </a:xfrm>
        </p:grpSpPr>
        <p:sp>
          <p:nvSpPr>
            <p:cNvPr id="14" name="Oval 13"/>
            <p:cNvSpPr/>
            <p:nvPr/>
          </p:nvSpPr>
          <p:spPr>
            <a:xfrm>
              <a:off x="1995902" y="3962768"/>
              <a:ext cx="1207424" cy="11806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995903" y="4191000"/>
              <a:ext cx="11282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Funding agencies</a:t>
              </a:r>
              <a:endParaRPr lang="en-US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610633" y="751261"/>
            <a:ext cx="1353817" cy="1107235"/>
            <a:chOff x="5726895" y="840700"/>
            <a:chExt cx="1353817" cy="1107235"/>
          </a:xfrm>
        </p:grpSpPr>
        <p:sp>
          <p:nvSpPr>
            <p:cNvPr id="18" name="Isosceles Triangle 17"/>
            <p:cNvSpPr/>
            <p:nvPr/>
          </p:nvSpPr>
          <p:spPr>
            <a:xfrm>
              <a:off x="5726895" y="840700"/>
              <a:ext cx="1252143" cy="1107235"/>
            </a:xfrm>
            <a:prstGeom prst="triangle">
              <a:avLst/>
            </a:prstGeom>
            <a:solidFill>
              <a:srgbClr val="FA973F"/>
            </a:solidFill>
            <a:scene3d>
              <a:camera prst="orthographicFront">
                <a:rot lat="0" lon="0" rev="9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025688" y="1393920"/>
              <a:ext cx="1055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Biologists</a:t>
              </a:r>
              <a:endParaRPr lang="en-US" sz="1400" dirty="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964450" y="2855533"/>
            <a:ext cx="1252143" cy="1107235"/>
            <a:chOff x="7608309" y="2855533"/>
            <a:chExt cx="1252143" cy="1107235"/>
          </a:xfrm>
        </p:grpSpPr>
        <p:sp>
          <p:nvSpPr>
            <p:cNvPr id="15" name="Isosceles Triangle 14"/>
            <p:cNvSpPr/>
            <p:nvPr/>
          </p:nvSpPr>
          <p:spPr>
            <a:xfrm>
              <a:off x="7608309" y="2855533"/>
              <a:ext cx="1252143" cy="1107235"/>
            </a:xfrm>
            <a:prstGeom prst="triangle">
              <a:avLst/>
            </a:prstGeom>
            <a:solidFill>
              <a:srgbClr val="FA973F"/>
            </a:solidFill>
            <a:scene3d>
              <a:camera prst="orthographicFront">
                <a:rot lat="0" lon="0" rev="20099999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08309" y="3398373"/>
              <a:ext cx="112252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ICT </a:t>
              </a:r>
              <a:endParaRPr lang="en-US" sz="1400" dirty="0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5726895" y="5249117"/>
            <a:ext cx="1339748" cy="1107235"/>
            <a:chOff x="5726895" y="5249115"/>
            <a:chExt cx="1339748" cy="1107235"/>
          </a:xfrm>
        </p:grpSpPr>
        <p:sp>
          <p:nvSpPr>
            <p:cNvPr id="17" name="Isosceles Triangle 16"/>
            <p:cNvSpPr/>
            <p:nvPr/>
          </p:nvSpPr>
          <p:spPr>
            <a:xfrm>
              <a:off x="5726895" y="5249115"/>
              <a:ext cx="1252143" cy="1107235"/>
            </a:xfrm>
            <a:prstGeom prst="triangle">
              <a:avLst/>
            </a:prstGeom>
            <a:solidFill>
              <a:srgbClr val="FA973F"/>
            </a:solidFill>
            <a:scene3d>
              <a:camera prst="orthographicFront">
                <a:rot lat="0" lon="0" rev="21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82193" y="5751286"/>
              <a:ext cx="9844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Doctors</a:t>
              </a:r>
              <a:endParaRPr lang="en-US" sz="1400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2529566" y="5413387"/>
            <a:ext cx="1252143" cy="1107235"/>
            <a:chOff x="2656248" y="5249115"/>
            <a:chExt cx="1252143" cy="1107235"/>
          </a:xfrm>
        </p:grpSpPr>
        <p:sp>
          <p:nvSpPr>
            <p:cNvPr id="16" name="Isosceles Triangle 15"/>
            <p:cNvSpPr/>
            <p:nvPr/>
          </p:nvSpPr>
          <p:spPr>
            <a:xfrm>
              <a:off x="2656248" y="5249115"/>
              <a:ext cx="1252143" cy="1107235"/>
            </a:xfrm>
            <a:prstGeom prst="triangle">
              <a:avLst/>
            </a:prstGeom>
            <a:solidFill>
              <a:srgbClr val="FA973F"/>
            </a:solidFill>
            <a:scene3d>
              <a:camera prst="orthographicFront">
                <a:rot lat="0" lon="0" rev="20099999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824843" y="5660572"/>
              <a:ext cx="82316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Policy makers</a:t>
              </a:r>
              <a:endParaRPr lang="en-US" sz="1400" dirty="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743759" y="2855533"/>
            <a:ext cx="1466210" cy="1107235"/>
            <a:chOff x="743759" y="2855533"/>
            <a:chExt cx="1466210" cy="1107235"/>
          </a:xfrm>
        </p:grpSpPr>
        <p:sp>
          <p:nvSpPr>
            <p:cNvPr id="19" name="Isosceles Triangle 18"/>
            <p:cNvSpPr/>
            <p:nvPr/>
          </p:nvSpPr>
          <p:spPr>
            <a:xfrm>
              <a:off x="743759" y="2855533"/>
              <a:ext cx="1252143" cy="1107235"/>
            </a:xfrm>
            <a:prstGeom prst="triangle">
              <a:avLst/>
            </a:prstGeom>
            <a:solidFill>
              <a:srgbClr val="FA973F"/>
            </a:solidFill>
            <a:scene3d>
              <a:camera prst="orthographicFront">
                <a:rot lat="0" lon="0" rev="120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007109" y="3218090"/>
              <a:ext cx="120286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Physicists </a:t>
              </a:r>
            </a:p>
            <a:p>
              <a:r>
                <a:rPr lang="en-US" sz="1400" dirty="0" smtClean="0"/>
                <a:t>&amp; Medical physicists</a:t>
              </a:r>
              <a:endParaRPr lang="en-US" sz="1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95908" y="749361"/>
            <a:ext cx="1695403" cy="1107235"/>
            <a:chOff x="2272671" y="749359"/>
            <a:chExt cx="1418634" cy="1107235"/>
          </a:xfrm>
        </p:grpSpPr>
        <p:sp>
          <p:nvSpPr>
            <p:cNvPr id="20" name="Isosceles Triangle 19"/>
            <p:cNvSpPr/>
            <p:nvPr/>
          </p:nvSpPr>
          <p:spPr>
            <a:xfrm>
              <a:off x="2439162" y="749359"/>
              <a:ext cx="1252143" cy="1107235"/>
            </a:xfrm>
            <a:prstGeom prst="triangle">
              <a:avLst/>
            </a:prstGeom>
            <a:solidFill>
              <a:srgbClr val="FF6600">
                <a:alpha val="54000"/>
              </a:srgbClr>
            </a:solidFill>
            <a:scene3d>
              <a:camera prst="orthographicFront">
                <a:rot lat="0" lon="0" rev="20399999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72671" y="1318922"/>
              <a:ext cx="141863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Epidemiologists</a:t>
              </a:r>
              <a:endParaRPr lang="en-US" sz="1400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Manjit Dosanjh, 8 November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3962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152 -0.00926 L 4.44444E-6 -3.33333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76" y="46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997 0.18402 L 2.77778E-7 1.48148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358 0.00023 L -0.02292 0.0016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24" y="6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195 -0.19699 L 0.00781 -4.8148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79" y="983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6 -0.19699 L -4.16667E-6 -4.8148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80" y="983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584 0.20959 L 9.1966E-8 8.4113E-6 " pathEditMode="relative" ptsTypes="AA">
                                      <p:cBhvr>
                                        <p:cTn id="4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30"/>
            <a:ext cx="7886700" cy="786337"/>
          </a:xfrm>
        </p:spPr>
        <p:txBody>
          <a:bodyPr/>
          <a:lstStyle/>
          <a:p>
            <a:r>
              <a:rPr lang="en-US" sz="3600" dirty="0" smtClean="0">
                <a:solidFill>
                  <a:srgbClr val="800000"/>
                </a:solidFill>
                <a:latin typeface="+mn-lt"/>
              </a:rPr>
              <a:t>Next  Steps…….</a:t>
            </a:r>
            <a:endParaRPr lang="en-US" sz="3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50790" y="1032933"/>
            <a:ext cx="9245600" cy="5144031"/>
          </a:xfrm>
        </p:spPr>
        <p:txBody>
          <a:bodyPr>
            <a:normAutofit fontScale="32500" lnSpcReduction="20000"/>
          </a:bodyPr>
          <a:lstStyle/>
          <a:p>
            <a:pPr marL="872890" lvl="0" indent="-457200">
              <a:lnSpc>
                <a:spcPct val="140000"/>
              </a:lnSpc>
              <a:buFont typeface="+mj-lt"/>
              <a:buAutoNum type="arabicPeriod"/>
            </a:pPr>
            <a:r>
              <a:rPr lang="en-US" sz="9600" dirty="0" smtClean="0"/>
              <a:t>Preparation </a:t>
            </a:r>
            <a:r>
              <a:rPr lang="en-US" sz="9600" dirty="0"/>
              <a:t>of a </a:t>
            </a:r>
            <a:r>
              <a:rPr lang="en-US" sz="9600" dirty="0" smtClean="0"/>
              <a:t>Summary Workshop  Report:</a:t>
            </a:r>
          </a:p>
          <a:p>
            <a:pPr marL="1330090" lvl="2" indent="0">
              <a:lnSpc>
                <a:spcPct val="140000"/>
              </a:lnSpc>
              <a:buNone/>
            </a:pPr>
            <a:r>
              <a:rPr lang="en-US" sz="9200" dirty="0" smtClean="0"/>
              <a:t>Provide i</a:t>
            </a:r>
            <a:r>
              <a:rPr lang="en-US" sz="9200" dirty="0" smtClean="0"/>
              <a:t>nput by 14</a:t>
            </a:r>
            <a:r>
              <a:rPr lang="en-US" sz="9200" baseline="30000" dirty="0" smtClean="0"/>
              <a:t>th</a:t>
            </a:r>
            <a:r>
              <a:rPr lang="en-US" sz="9200" dirty="0" smtClean="0"/>
              <a:t> November</a:t>
            </a:r>
          </a:p>
          <a:p>
            <a:pPr marL="1330090" lvl="2" indent="0">
              <a:lnSpc>
                <a:spcPct val="140000"/>
              </a:lnSpc>
              <a:buNone/>
            </a:pPr>
            <a:r>
              <a:rPr lang="en-US" sz="9200" dirty="0"/>
              <a:t>First draft report by </a:t>
            </a:r>
            <a:r>
              <a:rPr lang="en-US" sz="9200" dirty="0" smtClean="0"/>
              <a:t> 5</a:t>
            </a:r>
            <a:r>
              <a:rPr lang="en-US" sz="9200" baseline="30000" dirty="0" smtClean="0"/>
              <a:t>th</a:t>
            </a:r>
            <a:r>
              <a:rPr lang="en-US" sz="9200" dirty="0" smtClean="0"/>
              <a:t> Dec</a:t>
            </a:r>
            <a:endParaRPr lang="en-US" sz="9200" dirty="0"/>
          </a:p>
          <a:p>
            <a:pPr marL="1330090" lvl="2" indent="0">
              <a:lnSpc>
                <a:spcPct val="140000"/>
              </a:lnSpc>
              <a:buNone/>
            </a:pPr>
            <a:r>
              <a:rPr lang="en-US" sz="9200" dirty="0" smtClean="0"/>
              <a:t>Final Report in  December </a:t>
            </a:r>
          </a:p>
          <a:p>
            <a:pPr marL="1330090" lvl="2" indent="0">
              <a:lnSpc>
                <a:spcPct val="140000"/>
              </a:lnSpc>
              <a:buNone/>
            </a:pPr>
            <a:r>
              <a:rPr lang="en-US" sz="9600" dirty="0" smtClean="0"/>
              <a:t>Publish in Lancet, Nature ……????</a:t>
            </a:r>
            <a:endParaRPr lang="en-US" sz="9600" dirty="0" smtClean="0"/>
          </a:p>
          <a:p>
            <a:pPr marL="872890" lvl="0" indent="-457200">
              <a:lnSpc>
                <a:spcPct val="140000"/>
              </a:lnSpc>
              <a:buFont typeface="+mj-lt"/>
              <a:buAutoNum type="arabicPeriod"/>
            </a:pPr>
            <a:r>
              <a:rPr lang="en-US" sz="9600" dirty="0" smtClean="0"/>
              <a:t>Dissemination </a:t>
            </a:r>
            <a:r>
              <a:rPr lang="en-US" sz="9600" dirty="0"/>
              <a:t>of </a:t>
            </a:r>
            <a:r>
              <a:rPr lang="en-US" sz="9600" dirty="0" smtClean="0"/>
              <a:t>information from the workshop:</a:t>
            </a:r>
          </a:p>
          <a:p>
            <a:pPr marL="1330090" lvl="2" indent="0">
              <a:lnSpc>
                <a:spcPct val="140000"/>
              </a:lnSpc>
              <a:buNone/>
            </a:pPr>
            <a:r>
              <a:rPr lang="en-US" sz="9200" dirty="0"/>
              <a:t>How  and where</a:t>
            </a:r>
          </a:p>
          <a:p>
            <a:pPr marL="872890" indent="-457200">
              <a:lnSpc>
                <a:spcPct val="140000"/>
              </a:lnSpc>
              <a:buFont typeface="+mj-lt"/>
              <a:buAutoNum type="arabicPeriod"/>
            </a:pPr>
            <a:r>
              <a:rPr lang="en-US" sz="9600" dirty="0" smtClean="0"/>
              <a:t>Technical  publication on the accelerator sessions</a:t>
            </a:r>
            <a:endParaRPr lang="en-US" sz="7400" dirty="0"/>
          </a:p>
          <a:p>
            <a:pPr marL="7279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3756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365130"/>
            <a:ext cx="7886700" cy="684738"/>
          </a:xfrm>
        </p:spPr>
        <p:txBody>
          <a:bodyPr/>
          <a:lstStyle/>
          <a:p>
            <a:r>
              <a:rPr lang="en-US" sz="3600" dirty="0" smtClean="0">
                <a:solidFill>
                  <a:srgbClr val="800000"/>
                </a:solidFill>
                <a:latin typeface="+mn-lt"/>
              </a:rPr>
              <a:t>Next  </a:t>
            </a:r>
            <a:r>
              <a:rPr lang="en-US" sz="3600" dirty="0" smtClean="0">
                <a:solidFill>
                  <a:srgbClr val="800000"/>
                </a:solidFill>
                <a:latin typeface="+mn-lt"/>
              </a:rPr>
              <a:t>Steps continued…</a:t>
            </a:r>
            <a:r>
              <a:rPr lang="en-US" sz="3600" dirty="0" smtClean="0">
                <a:solidFill>
                  <a:srgbClr val="800000"/>
                </a:solidFill>
                <a:latin typeface="+mn-lt"/>
              </a:rPr>
              <a:t>….</a:t>
            </a:r>
            <a:endParaRPr lang="en-US" sz="36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049868"/>
            <a:ext cx="8890000" cy="5384785"/>
          </a:xfrm>
        </p:spPr>
        <p:txBody>
          <a:bodyPr>
            <a:normAutofit fontScale="85000" lnSpcReduction="10000"/>
          </a:bodyPr>
          <a:lstStyle/>
          <a:p>
            <a:pPr marL="415690" lvl="0" indent="0">
              <a:lnSpc>
                <a:spcPct val="140000"/>
              </a:lnSpc>
              <a:buNone/>
            </a:pPr>
            <a:endParaRPr lang="en-US" sz="2600" dirty="0" smtClean="0"/>
          </a:p>
          <a:p>
            <a:pPr marL="930040" lvl="0" indent="-514350">
              <a:lnSpc>
                <a:spcPct val="140000"/>
              </a:lnSpc>
              <a:buFont typeface="+mj-lt"/>
              <a:buAutoNum type="arabicPeriod" startAt="4"/>
            </a:pPr>
            <a:r>
              <a:rPr lang="en-US" sz="3500" dirty="0" smtClean="0"/>
              <a:t>Convene  working groups for </a:t>
            </a:r>
            <a:r>
              <a:rPr lang="en-US" sz="3500" dirty="0"/>
              <a:t>discussion and implementation </a:t>
            </a:r>
            <a:r>
              <a:rPr lang="en-US" sz="3500" dirty="0" smtClean="0"/>
              <a:t>with  a staged approach</a:t>
            </a:r>
          </a:p>
          <a:p>
            <a:pPr marL="872890" lvl="0" indent="-457200">
              <a:lnSpc>
                <a:spcPct val="140000"/>
              </a:lnSpc>
              <a:buFont typeface="+mj-lt"/>
              <a:buAutoNum type="arabicPeriod" startAt="4"/>
            </a:pPr>
            <a:r>
              <a:rPr lang="en-US" sz="3500" dirty="0" smtClean="0"/>
              <a:t>Technical </a:t>
            </a:r>
            <a:r>
              <a:rPr lang="en-US" sz="3500" dirty="0" smtClean="0"/>
              <a:t>input  on ideas for future machine with   trans-disciplinary expertise</a:t>
            </a:r>
          </a:p>
          <a:p>
            <a:pPr marL="872890" lvl="0" indent="-457200">
              <a:lnSpc>
                <a:spcPct val="140000"/>
              </a:lnSpc>
              <a:buFont typeface="+mj-lt"/>
              <a:buAutoNum type="arabicPeriod" startAt="4"/>
            </a:pPr>
            <a:r>
              <a:rPr lang="en-US" sz="3500" dirty="0" smtClean="0"/>
              <a:t>Future  meeting for follow up </a:t>
            </a:r>
          </a:p>
          <a:p>
            <a:pPr marL="872890" indent="-457200">
              <a:lnSpc>
                <a:spcPct val="140000"/>
              </a:lnSpc>
              <a:buFont typeface="+mj-lt"/>
              <a:buAutoNum type="arabicPeriod" startAt="4"/>
            </a:pPr>
            <a:r>
              <a:rPr lang="en-US" sz="3500" dirty="0"/>
              <a:t>A</a:t>
            </a:r>
            <a:r>
              <a:rPr lang="en-US" sz="3500" dirty="0" smtClean="0"/>
              <a:t>dditional actions …financing …Jeep… </a:t>
            </a:r>
            <a:r>
              <a:rPr lang="en-US" sz="3500" dirty="0" smtClean="0"/>
              <a:t>i</a:t>
            </a:r>
            <a:r>
              <a:rPr lang="en-US" sz="3500" dirty="0" smtClean="0"/>
              <a:t>-phone??</a:t>
            </a:r>
          </a:p>
          <a:p>
            <a:pPr marL="415690" lvl="0" indent="0">
              <a:lnSpc>
                <a:spcPct val="140000"/>
              </a:lnSpc>
              <a:buNone/>
            </a:pPr>
            <a:r>
              <a:rPr lang="en-US" sz="3500" dirty="0"/>
              <a:t> </a:t>
            </a:r>
            <a:r>
              <a:rPr lang="en-US" sz="3500" dirty="0" smtClean="0"/>
              <a:t>     </a:t>
            </a:r>
            <a:endParaRPr lang="en-US" sz="3500" dirty="0"/>
          </a:p>
          <a:p>
            <a:pPr marL="7279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59191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1354667"/>
            <a:ext cx="8193616" cy="5046133"/>
          </a:xfrm>
        </p:spPr>
        <p:txBody>
          <a:bodyPr/>
          <a:lstStyle/>
          <a:p>
            <a:r>
              <a:rPr lang="en-GB" sz="3200" dirty="0" smtClean="0">
                <a:latin typeface="+mn-lt"/>
              </a:rPr>
              <a:t>Organise  panels  emphasising the need for technology development, improved access, capacitance building, training …. :</a:t>
            </a:r>
            <a:br>
              <a:rPr lang="en-GB" sz="3200" dirty="0" smtClean="0">
                <a:latin typeface="+mn-lt"/>
              </a:rPr>
            </a:br>
            <a:r>
              <a:rPr lang="en-GB" sz="3200" b="1" dirty="0" smtClean="0">
                <a:latin typeface="+mn-lt"/>
              </a:rPr>
              <a:t/>
            </a:r>
            <a:br>
              <a:rPr lang="en-GB" sz="3200" b="1" dirty="0" smtClean="0">
                <a:latin typeface="+mn-lt"/>
              </a:rPr>
            </a:br>
            <a:r>
              <a:rPr lang="en-GB" sz="3200" b="1" dirty="0" smtClean="0">
                <a:latin typeface="+mn-lt"/>
              </a:rPr>
              <a:t>ECOSOC (UN Economic and Social Council)  </a:t>
            </a:r>
            <a:r>
              <a:rPr lang="en-GB" sz="3200" b="1" i="1" dirty="0" smtClean="0">
                <a:latin typeface="+mn-lt"/>
              </a:rPr>
              <a:t>2017</a:t>
            </a:r>
            <a:r>
              <a:rPr lang="en-GB" sz="3200" b="1" dirty="0" smtClean="0">
                <a:latin typeface="+mn-lt"/>
              </a:rPr>
              <a:t> at UN New York:</a:t>
            </a:r>
            <a:br>
              <a:rPr lang="en-GB" sz="3200" b="1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>Sustainable Development (10-14 and 17-19 July)   </a:t>
            </a:r>
            <a:br>
              <a:rPr lang="en-GB" sz="3200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/>
            </a:r>
            <a:br>
              <a:rPr lang="en-GB" sz="3200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/>
            </a:r>
            <a:br>
              <a:rPr lang="en-GB" sz="3200" dirty="0" smtClean="0">
                <a:latin typeface="+mn-lt"/>
              </a:rPr>
            </a:br>
            <a:r>
              <a:rPr lang="en-GB" sz="3200" b="1" dirty="0" smtClean="0">
                <a:latin typeface="+mn-lt"/>
              </a:rPr>
              <a:t>WHO, World Health  Assembly 2017</a:t>
            </a:r>
            <a:br>
              <a:rPr lang="en-GB" sz="3200" b="1" dirty="0" smtClean="0">
                <a:latin typeface="+mn-lt"/>
              </a:rPr>
            </a:br>
            <a:r>
              <a:rPr lang="en-GB" sz="3200" dirty="0" smtClean="0">
                <a:latin typeface="+mn-lt"/>
              </a:rPr>
              <a:t>Geneva, 20-26 May</a:t>
            </a:r>
            <a:endParaRPr lang="en-GB" sz="320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389470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800000"/>
                </a:solidFill>
              </a:rPr>
              <a:t>R</a:t>
            </a:r>
            <a:r>
              <a:rPr lang="en-US" sz="4000" dirty="0" smtClean="0">
                <a:solidFill>
                  <a:srgbClr val="800000"/>
                </a:solidFill>
              </a:rPr>
              <a:t>aising awareness beyond ……………</a:t>
            </a:r>
            <a:endParaRPr lang="en-US" sz="4000" dirty="0">
              <a:solidFill>
                <a:srgbClr val="8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31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363223"/>
            <a:ext cx="7886700" cy="1325563"/>
          </a:xfrm>
        </p:spPr>
        <p:txBody>
          <a:bodyPr/>
          <a:lstStyle/>
          <a:p>
            <a:r>
              <a:rPr lang="en-US" sz="4000" dirty="0" smtClean="0">
                <a:latin typeface="+mn-lt"/>
              </a:rPr>
              <a:t>Future is coming  but she  needs a little help from all of  you……………..</a:t>
            </a:r>
            <a:endParaRPr lang="en-US" sz="4000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8 November 2016</a:t>
            </a:r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881471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Benutzerdefiniertes Design">
  <a:themeElements>
    <a:clrScheme name="OncoRay Farbschema HELL">
      <a:dk1>
        <a:srgbClr val="262672"/>
      </a:dk1>
      <a:lt1>
        <a:srgbClr val="262672"/>
      </a:lt1>
      <a:dk2>
        <a:srgbClr val="FFFFFF"/>
      </a:dk2>
      <a:lt2>
        <a:srgbClr val="FFFFFF"/>
      </a:lt2>
      <a:accent1>
        <a:srgbClr val="BBE0E3"/>
      </a:accent1>
      <a:accent2>
        <a:srgbClr val="333399"/>
      </a:accent2>
      <a:accent3>
        <a:srgbClr val="99CC00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203047D2CFAB4EA84E08FD03B88176" ma:contentTypeVersion="0" ma:contentTypeDescription="Create a new document." ma:contentTypeScope="" ma:versionID="c80547579420e78e56396bda4b536be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7A12847-997F-417F-9CE9-5645107866C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4039BFC-86D9-480B-9D2B-1684E2B10E8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A2DD2AD-8402-4132-8B88-4F407FDA9A1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12340</TotalTime>
  <Words>387</Words>
  <Application>Microsoft Macintosh PowerPoint</Application>
  <PresentationFormat>On-screen Show (4:3)</PresentationFormat>
  <Paragraphs>70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Custom Design</vt:lpstr>
      <vt:lpstr>1_Custom Design</vt:lpstr>
      <vt:lpstr>2_Custom Design</vt:lpstr>
      <vt:lpstr>2_Office Theme</vt:lpstr>
      <vt:lpstr>3_Custom Design</vt:lpstr>
      <vt:lpstr>Benutzerdefiniertes Design</vt:lpstr>
      <vt:lpstr>Office Theme</vt:lpstr>
      <vt:lpstr>Workshop on Improving global access to radiation therapy: Next Steps</vt:lpstr>
      <vt:lpstr>Complex problem: Many interested parties, need for action. Cancer care, Security of nuclear material (Co-60, Cs-137), World peace</vt:lpstr>
      <vt:lpstr>PowerPoint Presentation</vt:lpstr>
      <vt:lpstr>PowerPoint Presentation</vt:lpstr>
      <vt:lpstr>Trans-disciplinary and multi-stake holder collaboration</vt:lpstr>
      <vt:lpstr>Next  Steps…….</vt:lpstr>
      <vt:lpstr>Next  Steps continued…….</vt:lpstr>
      <vt:lpstr>Organise  panels  emphasising the need for technology development, improved access, capacitance building, training …. :  ECOSOC (UN Economic and Social Council)  2017 at UN New York: Sustainable Development (10-14 and 17-19 July)      WHO, World Health  Assembly 2017 Geneva, 20-26 May</vt:lpstr>
      <vt:lpstr>Future is coming  but she  needs a little help from all of  you……………..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Manuela Cirilli</dc:creator>
  <cp:lastModifiedBy>Manjit Dosanjh</cp:lastModifiedBy>
  <cp:revision>526</cp:revision>
  <cp:lastPrinted>2016-11-08T08:06:11Z</cp:lastPrinted>
  <dcterms:created xsi:type="dcterms:W3CDTF">2014-05-03T15:40:29Z</dcterms:created>
  <dcterms:modified xsi:type="dcterms:W3CDTF">2016-11-08T13:13:13Z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0x010100EE203047D2CFAB4EA84E08FD03B88176</vt:lpwstr>
  </property>
</Properties>
</file>