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8"/>
  </p:notesMasterIdLst>
  <p:sldIdLst>
    <p:sldId id="256" r:id="rId2"/>
    <p:sldId id="257" r:id="rId3"/>
    <p:sldId id="258" r:id="rId4"/>
    <p:sldId id="259" r:id="rId5"/>
    <p:sldId id="265" r:id="rId6"/>
    <p:sldId id="264" r:id="rId7"/>
    <p:sldId id="266" r:id="rId8"/>
    <p:sldId id="267" r:id="rId9"/>
    <p:sldId id="310" r:id="rId10"/>
    <p:sldId id="297" r:id="rId11"/>
    <p:sldId id="304" r:id="rId12"/>
    <p:sldId id="305" r:id="rId13"/>
    <p:sldId id="306" r:id="rId14"/>
    <p:sldId id="261" r:id="rId15"/>
    <p:sldId id="269" r:id="rId16"/>
    <p:sldId id="276" r:id="rId17"/>
    <p:sldId id="272" r:id="rId18"/>
    <p:sldId id="281" r:id="rId19"/>
    <p:sldId id="273" r:id="rId20"/>
    <p:sldId id="282" r:id="rId21"/>
    <p:sldId id="274" r:id="rId22"/>
    <p:sldId id="283" r:id="rId23"/>
    <p:sldId id="275" r:id="rId24"/>
    <p:sldId id="284" r:id="rId25"/>
    <p:sldId id="287" r:id="rId26"/>
    <p:sldId id="292" r:id="rId27"/>
    <p:sldId id="288" r:id="rId28"/>
    <p:sldId id="301" r:id="rId29"/>
    <p:sldId id="302" r:id="rId30"/>
    <p:sldId id="296" r:id="rId31"/>
    <p:sldId id="291" r:id="rId32"/>
    <p:sldId id="289" r:id="rId33"/>
    <p:sldId id="294" r:id="rId34"/>
    <p:sldId id="307" r:id="rId35"/>
    <p:sldId id="308" r:id="rId36"/>
    <p:sldId id="298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5" userDrawn="1">
          <p15:clr>
            <a:srgbClr val="A4A3A4"/>
          </p15:clr>
        </p15:guide>
        <p15:guide id="2" pos="290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647" autoAdjust="0"/>
    <p:restoredTop sz="94660"/>
  </p:normalViewPr>
  <p:slideViewPr>
    <p:cSldViewPr snapToGrid="0" showGuides="1">
      <p:cViewPr varScale="1">
        <p:scale>
          <a:sx n="71" d="100"/>
          <a:sy n="71" d="100"/>
        </p:scale>
        <p:origin x="1188" y="66"/>
      </p:cViewPr>
      <p:guideLst>
        <p:guide orient="horz" pos="2205"/>
        <p:guide pos="290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52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3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4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5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6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7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image" Target="../media/image34.wmf"/><Relationship Id="rId1" Type="http://schemas.openxmlformats.org/officeDocument/2006/relationships/image" Target="../media/image33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image" Target="../media/image38.wmf"/><Relationship Id="rId1" Type="http://schemas.openxmlformats.org/officeDocument/2006/relationships/image" Target="../media/image37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7B6F41-24CC-4C03-A4C9-0F63EF7812D4}" type="datetimeFigureOut">
              <a:rPr lang="en-US" smtClean="0"/>
              <a:t>12/9/2016</a:t>
            </a:fld>
            <a:endParaRPr lang="en-US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805F86-7651-4233-B896-9D8F2AFDC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6259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05F86-7651-4233-B896-9D8F2AFDC8E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026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05F86-7651-4233-B896-9D8F2AFDC8E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1969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05F86-7651-4233-B896-9D8F2AFDC8E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2169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05F86-7651-4233-B896-9D8F2AFDC8E4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6893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 smtClean="0"/>
              <a:t>Faça clique para editar o estilo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D628A-BF8E-4D54-BFC0-20B85BF02DFC}" type="datetime1">
              <a:rPr lang="en-US" smtClean="0"/>
              <a:t>12/9/2016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9ED9E-F459-4CBF-ADBF-05E1E99777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4097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ADBF3-CE46-4AAD-850A-64ACD17BFFAD}" type="datetime1">
              <a:rPr lang="en-US" smtClean="0"/>
              <a:t>12/9/2016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9ED9E-F459-4CBF-ADBF-05E1E99777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351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B8267-A599-4D11-918C-727810783E2C}" type="datetime1">
              <a:rPr lang="en-US" smtClean="0"/>
              <a:t>12/9/2016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9ED9E-F459-4CBF-ADBF-05E1E99777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367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32D63-0447-4C58-923F-DD4C687C5FC9}" type="datetime1">
              <a:rPr lang="en-US" smtClean="0"/>
              <a:t>12/9/2016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9ED9E-F459-4CBF-ADBF-05E1E99777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2406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D38BF-B36D-4BD5-B7C8-C13D5BBFB0B0}" type="datetime1">
              <a:rPr lang="en-US" smtClean="0"/>
              <a:t>12/9/2016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9ED9E-F459-4CBF-ADBF-05E1E99777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4353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4060A-25AB-4A6C-9494-9FC55E1057B8}" type="datetime1">
              <a:rPr lang="en-US" smtClean="0"/>
              <a:t>12/9/2016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9ED9E-F459-4CBF-ADBF-05E1E99777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54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690DD-0813-4A8B-849E-22F249447D61}" type="datetime1">
              <a:rPr lang="en-US" smtClean="0"/>
              <a:t>12/9/2016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9ED9E-F459-4CBF-ADBF-05E1E99777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766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03EEB-A4D3-4472-BDC4-12EBDFB2496E}" type="datetime1">
              <a:rPr lang="en-US" smtClean="0"/>
              <a:t>12/9/2016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9ED9E-F459-4CBF-ADBF-05E1E99777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6707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E971B-F29C-46ED-862A-B64A0EA01A78}" type="datetime1">
              <a:rPr lang="en-US" smtClean="0"/>
              <a:t>12/9/2016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9ED9E-F459-4CBF-ADBF-05E1E99777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7960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BBC67-3441-4D86-B8DD-E8B2ED50249C}" type="datetime1">
              <a:rPr lang="en-US" smtClean="0"/>
              <a:t>12/9/2016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9ED9E-F459-4CBF-ADBF-05E1E99777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3145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PT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D03A5-45C7-4E0F-BD5C-41E64EEFFC23}" type="datetime1">
              <a:rPr lang="en-US" smtClean="0"/>
              <a:t>12/9/2016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9ED9E-F459-4CBF-ADBF-05E1E99777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3603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558DA3-592D-4242-9C3B-F347EE2133B2}" type="datetime1">
              <a:rPr lang="en-US" smtClean="0"/>
              <a:t>12/9/2016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A9ED9E-F459-4CBF-ADBF-05E1E99777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137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5.jpeg"/><Relationship Id="rId7" Type="http://schemas.openxmlformats.org/officeDocument/2006/relationships/image" Target="../media/image4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17.jpeg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gif"/><Relationship Id="rId4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3" Type="http://schemas.openxmlformats.org/officeDocument/2006/relationships/image" Target="../media/image4.png"/><Relationship Id="rId7" Type="http://schemas.openxmlformats.org/officeDocument/2006/relationships/oleObject" Target="../embeddings/oleObject2.bin"/><Relationship Id="rId12" Type="http://schemas.openxmlformats.org/officeDocument/2006/relationships/image" Target="../media/image2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0.png"/><Relationship Id="rId11" Type="http://schemas.openxmlformats.org/officeDocument/2006/relationships/oleObject" Target="../embeddings/oleObject4.bin"/><Relationship Id="rId5" Type="http://schemas.openxmlformats.org/officeDocument/2006/relationships/image" Target="../media/image6.jpeg"/><Relationship Id="rId10" Type="http://schemas.openxmlformats.org/officeDocument/2006/relationships/image" Target="../media/image22.wmf"/><Relationship Id="rId4" Type="http://schemas.openxmlformats.org/officeDocument/2006/relationships/image" Target="../media/image5.jpeg"/><Relationship Id="rId9" Type="http://schemas.openxmlformats.org/officeDocument/2006/relationships/oleObject" Target="../embeddings/oleObject3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6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wmf"/><Relationship Id="rId3" Type="http://schemas.openxmlformats.org/officeDocument/2006/relationships/image" Target="../media/image4.png"/><Relationship Id="rId7" Type="http://schemas.openxmlformats.org/officeDocument/2006/relationships/oleObject" Target="../embeddings/oleObject5.bin"/><Relationship Id="rId12" Type="http://schemas.openxmlformats.org/officeDocument/2006/relationships/image" Target="../media/image2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4.png"/><Relationship Id="rId11" Type="http://schemas.openxmlformats.org/officeDocument/2006/relationships/oleObject" Target="../embeddings/oleObject7.bin"/><Relationship Id="rId5" Type="http://schemas.openxmlformats.org/officeDocument/2006/relationships/image" Target="../media/image6.jpeg"/><Relationship Id="rId10" Type="http://schemas.openxmlformats.org/officeDocument/2006/relationships/image" Target="../media/image26.wmf"/><Relationship Id="rId4" Type="http://schemas.openxmlformats.org/officeDocument/2006/relationships/image" Target="../media/image5.jpeg"/><Relationship Id="rId9" Type="http://schemas.openxmlformats.org/officeDocument/2006/relationships/oleObject" Target="../embeddings/oleObject6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3" Type="http://schemas.openxmlformats.org/officeDocument/2006/relationships/image" Target="../media/image28.png"/><Relationship Id="rId7" Type="http://schemas.openxmlformats.org/officeDocument/2006/relationships/oleObject" Target="../embeddings/oleObject8.bin"/><Relationship Id="rId12" Type="http://schemas.openxmlformats.org/officeDocument/2006/relationships/image" Target="../media/image3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6.jpeg"/><Relationship Id="rId11" Type="http://schemas.openxmlformats.org/officeDocument/2006/relationships/oleObject" Target="../embeddings/oleObject10.bin"/><Relationship Id="rId5" Type="http://schemas.openxmlformats.org/officeDocument/2006/relationships/image" Target="../media/image5.jpeg"/><Relationship Id="rId10" Type="http://schemas.openxmlformats.org/officeDocument/2006/relationships/image" Target="../media/image30.wmf"/><Relationship Id="rId4" Type="http://schemas.openxmlformats.org/officeDocument/2006/relationships/image" Target="../media/image4.png"/><Relationship Id="rId9" Type="http://schemas.openxmlformats.org/officeDocument/2006/relationships/oleObject" Target="../embeddings/oleObject9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wmf"/><Relationship Id="rId3" Type="http://schemas.openxmlformats.org/officeDocument/2006/relationships/image" Target="../media/image32.png"/><Relationship Id="rId7" Type="http://schemas.openxmlformats.org/officeDocument/2006/relationships/oleObject" Target="../embeddings/oleObject11.bin"/><Relationship Id="rId12" Type="http://schemas.openxmlformats.org/officeDocument/2006/relationships/image" Target="../media/image3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6.jpeg"/><Relationship Id="rId11" Type="http://schemas.openxmlformats.org/officeDocument/2006/relationships/oleObject" Target="../embeddings/oleObject13.bin"/><Relationship Id="rId5" Type="http://schemas.openxmlformats.org/officeDocument/2006/relationships/image" Target="../media/image5.jpeg"/><Relationship Id="rId10" Type="http://schemas.openxmlformats.org/officeDocument/2006/relationships/image" Target="../media/image34.wmf"/><Relationship Id="rId4" Type="http://schemas.openxmlformats.org/officeDocument/2006/relationships/image" Target="../media/image4.png"/><Relationship Id="rId9" Type="http://schemas.openxmlformats.org/officeDocument/2006/relationships/oleObject" Target="../embeddings/oleObject12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wmf"/><Relationship Id="rId3" Type="http://schemas.openxmlformats.org/officeDocument/2006/relationships/image" Target="../media/image36.png"/><Relationship Id="rId7" Type="http://schemas.openxmlformats.org/officeDocument/2006/relationships/oleObject" Target="../embeddings/oleObject14.bin"/><Relationship Id="rId12" Type="http://schemas.openxmlformats.org/officeDocument/2006/relationships/image" Target="../media/image3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6.jpeg"/><Relationship Id="rId11" Type="http://schemas.openxmlformats.org/officeDocument/2006/relationships/oleObject" Target="../embeddings/oleObject16.bin"/><Relationship Id="rId5" Type="http://schemas.openxmlformats.org/officeDocument/2006/relationships/image" Target="../media/image5.jpeg"/><Relationship Id="rId10" Type="http://schemas.openxmlformats.org/officeDocument/2006/relationships/image" Target="../media/image38.wmf"/><Relationship Id="rId4" Type="http://schemas.openxmlformats.org/officeDocument/2006/relationships/image" Target="../media/image4.png"/><Relationship Id="rId9" Type="http://schemas.openxmlformats.org/officeDocument/2006/relationships/oleObject" Target="../embeddings/oleObject15.bin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13" Type="http://schemas.openxmlformats.org/officeDocument/2006/relationships/image" Target="../media/image49.png"/><Relationship Id="rId3" Type="http://schemas.openxmlformats.org/officeDocument/2006/relationships/image" Target="../media/image4.png"/><Relationship Id="rId7" Type="http://schemas.openxmlformats.org/officeDocument/2006/relationships/image" Target="../media/image40.wmf"/><Relationship Id="rId12" Type="http://schemas.openxmlformats.org/officeDocument/2006/relationships/image" Target="../media/image4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7.bin"/><Relationship Id="rId11" Type="http://schemas.openxmlformats.org/officeDocument/2006/relationships/image" Target="../media/image47.png"/><Relationship Id="rId5" Type="http://schemas.openxmlformats.org/officeDocument/2006/relationships/image" Target="../media/image6.jpeg"/><Relationship Id="rId10" Type="http://schemas.openxmlformats.org/officeDocument/2006/relationships/image" Target="../media/image46.png"/><Relationship Id="rId4" Type="http://schemas.openxmlformats.org/officeDocument/2006/relationships/image" Target="../media/image5.jpeg"/><Relationship Id="rId9" Type="http://schemas.openxmlformats.org/officeDocument/2006/relationships/image" Target="../media/image42.png"/><Relationship Id="rId14" Type="http://schemas.openxmlformats.org/officeDocument/2006/relationships/image" Target="../media/image50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13" Type="http://schemas.openxmlformats.org/officeDocument/2006/relationships/image" Target="../media/image49.png"/><Relationship Id="rId3" Type="http://schemas.openxmlformats.org/officeDocument/2006/relationships/image" Target="../media/image4.png"/><Relationship Id="rId7" Type="http://schemas.openxmlformats.org/officeDocument/2006/relationships/image" Target="../media/image40.wmf"/><Relationship Id="rId12" Type="http://schemas.openxmlformats.org/officeDocument/2006/relationships/image" Target="../media/image4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8.bin"/><Relationship Id="rId11" Type="http://schemas.openxmlformats.org/officeDocument/2006/relationships/image" Target="../media/image47.png"/><Relationship Id="rId5" Type="http://schemas.openxmlformats.org/officeDocument/2006/relationships/image" Target="../media/image6.jpeg"/><Relationship Id="rId10" Type="http://schemas.openxmlformats.org/officeDocument/2006/relationships/image" Target="../media/image46.png"/><Relationship Id="rId4" Type="http://schemas.openxmlformats.org/officeDocument/2006/relationships/image" Target="../media/image5.jpeg"/><Relationship Id="rId9" Type="http://schemas.openxmlformats.org/officeDocument/2006/relationships/image" Target="../media/image42.png"/><Relationship Id="rId14" Type="http://schemas.openxmlformats.org/officeDocument/2006/relationships/image" Target="../media/image50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13" Type="http://schemas.openxmlformats.org/officeDocument/2006/relationships/image" Target="../media/image49.png"/><Relationship Id="rId3" Type="http://schemas.openxmlformats.org/officeDocument/2006/relationships/image" Target="../media/image4.png"/><Relationship Id="rId7" Type="http://schemas.openxmlformats.org/officeDocument/2006/relationships/image" Target="../media/image51.wmf"/><Relationship Id="rId12" Type="http://schemas.openxmlformats.org/officeDocument/2006/relationships/image" Target="../media/image4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19.bin"/><Relationship Id="rId11" Type="http://schemas.openxmlformats.org/officeDocument/2006/relationships/image" Target="../media/image47.png"/><Relationship Id="rId5" Type="http://schemas.openxmlformats.org/officeDocument/2006/relationships/image" Target="../media/image6.jpeg"/><Relationship Id="rId10" Type="http://schemas.openxmlformats.org/officeDocument/2006/relationships/image" Target="../media/image46.png"/><Relationship Id="rId4" Type="http://schemas.openxmlformats.org/officeDocument/2006/relationships/image" Target="../media/image5.jpeg"/><Relationship Id="rId9" Type="http://schemas.openxmlformats.org/officeDocument/2006/relationships/image" Target="../media/image42.png"/><Relationship Id="rId14" Type="http://schemas.openxmlformats.org/officeDocument/2006/relationships/image" Target="../media/image50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13" Type="http://schemas.openxmlformats.org/officeDocument/2006/relationships/image" Target="../media/image49.png"/><Relationship Id="rId3" Type="http://schemas.openxmlformats.org/officeDocument/2006/relationships/image" Target="../media/image4.png"/><Relationship Id="rId7" Type="http://schemas.openxmlformats.org/officeDocument/2006/relationships/image" Target="../media/image52.wmf"/><Relationship Id="rId12" Type="http://schemas.openxmlformats.org/officeDocument/2006/relationships/image" Target="../media/image4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20.bin"/><Relationship Id="rId11" Type="http://schemas.openxmlformats.org/officeDocument/2006/relationships/image" Target="../media/image47.png"/><Relationship Id="rId5" Type="http://schemas.openxmlformats.org/officeDocument/2006/relationships/image" Target="../media/image6.jpeg"/><Relationship Id="rId10" Type="http://schemas.openxmlformats.org/officeDocument/2006/relationships/image" Target="../media/image46.png"/><Relationship Id="rId4" Type="http://schemas.openxmlformats.org/officeDocument/2006/relationships/image" Target="../media/image5.jpeg"/><Relationship Id="rId9" Type="http://schemas.openxmlformats.org/officeDocument/2006/relationships/image" Target="../media/image42.png"/><Relationship Id="rId14" Type="http://schemas.openxmlformats.org/officeDocument/2006/relationships/image" Target="../media/image50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13" Type="http://schemas.openxmlformats.org/officeDocument/2006/relationships/image" Target="../media/image49.png"/><Relationship Id="rId3" Type="http://schemas.openxmlformats.org/officeDocument/2006/relationships/image" Target="../media/image4.png"/><Relationship Id="rId7" Type="http://schemas.openxmlformats.org/officeDocument/2006/relationships/image" Target="../media/image53.wmf"/><Relationship Id="rId12" Type="http://schemas.openxmlformats.org/officeDocument/2006/relationships/image" Target="../media/image4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21.bin"/><Relationship Id="rId11" Type="http://schemas.openxmlformats.org/officeDocument/2006/relationships/image" Target="../media/image47.png"/><Relationship Id="rId5" Type="http://schemas.openxmlformats.org/officeDocument/2006/relationships/image" Target="../media/image6.jpeg"/><Relationship Id="rId10" Type="http://schemas.openxmlformats.org/officeDocument/2006/relationships/image" Target="../media/image46.png"/><Relationship Id="rId4" Type="http://schemas.openxmlformats.org/officeDocument/2006/relationships/image" Target="../media/image5.jpeg"/><Relationship Id="rId9" Type="http://schemas.openxmlformats.org/officeDocument/2006/relationships/image" Target="../media/image42.png"/><Relationship Id="rId14" Type="http://schemas.openxmlformats.org/officeDocument/2006/relationships/image" Target="../media/image5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g"/><Relationship Id="rId4" Type="http://schemas.openxmlformats.org/officeDocument/2006/relationships/image" Target="../media/image6.jpe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13" Type="http://schemas.openxmlformats.org/officeDocument/2006/relationships/image" Target="../media/image49.png"/><Relationship Id="rId3" Type="http://schemas.openxmlformats.org/officeDocument/2006/relationships/image" Target="../media/image4.png"/><Relationship Id="rId7" Type="http://schemas.openxmlformats.org/officeDocument/2006/relationships/image" Target="../media/image54.wmf"/><Relationship Id="rId12" Type="http://schemas.openxmlformats.org/officeDocument/2006/relationships/image" Target="../media/image4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22.bin"/><Relationship Id="rId11" Type="http://schemas.openxmlformats.org/officeDocument/2006/relationships/image" Target="../media/image47.png"/><Relationship Id="rId5" Type="http://schemas.openxmlformats.org/officeDocument/2006/relationships/image" Target="../media/image6.jpeg"/><Relationship Id="rId10" Type="http://schemas.openxmlformats.org/officeDocument/2006/relationships/image" Target="../media/image46.png"/><Relationship Id="rId4" Type="http://schemas.openxmlformats.org/officeDocument/2006/relationships/image" Target="../media/image5.jpeg"/><Relationship Id="rId9" Type="http://schemas.openxmlformats.org/officeDocument/2006/relationships/image" Target="../media/image42.png"/><Relationship Id="rId14" Type="http://schemas.openxmlformats.org/officeDocument/2006/relationships/image" Target="../media/image50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13" Type="http://schemas.openxmlformats.org/officeDocument/2006/relationships/image" Target="../media/image49.png"/><Relationship Id="rId3" Type="http://schemas.openxmlformats.org/officeDocument/2006/relationships/image" Target="../media/image4.png"/><Relationship Id="rId7" Type="http://schemas.openxmlformats.org/officeDocument/2006/relationships/image" Target="../media/image55.wmf"/><Relationship Id="rId12" Type="http://schemas.openxmlformats.org/officeDocument/2006/relationships/image" Target="../media/image4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23.bin"/><Relationship Id="rId11" Type="http://schemas.openxmlformats.org/officeDocument/2006/relationships/image" Target="../media/image47.png"/><Relationship Id="rId5" Type="http://schemas.openxmlformats.org/officeDocument/2006/relationships/image" Target="../media/image6.jpeg"/><Relationship Id="rId10" Type="http://schemas.openxmlformats.org/officeDocument/2006/relationships/image" Target="../media/image46.png"/><Relationship Id="rId4" Type="http://schemas.openxmlformats.org/officeDocument/2006/relationships/image" Target="../media/image5.jpeg"/><Relationship Id="rId9" Type="http://schemas.openxmlformats.org/officeDocument/2006/relationships/image" Target="../media/image42.png"/><Relationship Id="rId14" Type="http://schemas.openxmlformats.org/officeDocument/2006/relationships/image" Target="../media/image50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13" Type="http://schemas.openxmlformats.org/officeDocument/2006/relationships/image" Target="../media/image49.png"/><Relationship Id="rId3" Type="http://schemas.openxmlformats.org/officeDocument/2006/relationships/image" Target="../media/image4.png"/><Relationship Id="rId7" Type="http://schemas.openxmlformats.org/officeDocument/2006/relationships/image" Target="../media/image56.wmf"/><Relationship Id="rId12" Type="http://schemas.openxmlformats.org/officeDocument/2006/relationships/image" Target="../media/image4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24.bin"/><Relationship Id="rId11" Type="http://schemas.openxmlformats.org/officeDocument/2006/relationships/image" Target="../media/image47.png"/><Relationship Id="rId5" Type="http://schemas.openxmlformats.org/officeDocument/2006/relationships/image" Target="../media/image6.jpeg"/><Relationship Id="rId10" Type="http://schemas.openxmlformats.org/officeDocument/2006/relationships/image" Target="../media/image46.png"/><Relationship Id="rId4" Type="http://schemas.openxmlformats.org/officeDocument/2006/relationships/image" Target="../media/image5.jpeg"/><Relationship Id="rId9" Type="http://schemas.openxmlformats.org/officeDocument/2006/relationships/image" Target="../media/image42.png"/><Relationship Id="rId14" Type="http://schemas.openxmlformats.org/officeDocument/2006/relationships/image" Target="../media/image50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13" Type="http://schemas.openxmlformats.org/officeDocument/2006/relationships/image" Target="../media/image49.png"/><Relationship Id="rId3" Type="http://schemas.openxmlformats.org/officeDocument/2006/relationships/image" Target="../media/image4.png"/><Relationship Id="rId7" Type="http://schemas.openxmlformats.org/officeDocument/2006/relationships/image" Target="../media/image57.wmf"/><Relationship Id="rId12" Type="http://schemas.openxmlformats.org/officeDocument/2006/relationships/image" Target="../media/image4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25.bin"/><Relationship Id="rId11" Type="http://schemas.openxmlformats.org/officeDocument/2006/relationships/image" Target="../media/image47.png"/><Relationship Id="rId5" Type="http://schemas.openxmlformats.org/officeDocument/2006/relationships/image" Target="../media/image6.jpeg"/><Relationship Id="rId10" Type="http://schemas.openxmlformats.org/officeDocument/2006/relationships/image" Target="../media/image46.png"/><Relationship Id="rId4" Type="http://schemas.openxmlformats.org/officeDocument/2006/relationships/image" Target="../media/image5.jpeg"/><Relationship Id="rId9" Type="http://schemas.openxmlformats.org/officeDocument/2006/relationships/image" Target="../media/image42.png"/><Relationship Id="rId14" Type="http://schemas.openxmlformats.org/officeDocument/2006/relationships/image" Target="../media/image5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13" Type="http://schemas.openxmlformats.org/officeDocument/2006/relationships/image" Target="../media/image62.png"/><Relationship Id="rId3" Type="http://schemas.openxmlformats.org/officeDocument/2006/relationships/image" Target="../media/image4.png"/><Relationship Id="rId7" Type="http://schemas.openxmlformats.org/officeDocument/2006/relationships/image" Target="../media/image24.png"/><Relationship Id="rId12" Type="http://schemas.openxmlformats.org/officeDocument/2006/relationships/image" Target="../media/image6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11" Type="http://schemas.openxmlformats.org/officeDocument/2006/relationships/image" Target="../media/image32.png"/><Relationship Id="rId5" Type="http://schemas.openxmlformats.org/officeDocument/2006/relationships/image" Target="../media/image6.jpeg"/><Relationship Id="rId10" Type="http://schemas.openxmlformats.org/officeDocument/2006/relationships/image" Target="../media/image60.png"/><Relationship Id="rId4" Type="http://schemas.openxmlformats.org/officeDocument/2006/relationships/image" Target="../media/image5.jpeg"/><Relationship Id="rId9" Type="http://schemas.openxmlformats.org/officeDocument/2006/relationships/image" Target="../media/image59.png"/><Relationship Id="rId14" Type="http://schemas.openxmlformats.org/officeDocument/2006/relationships/image" Target="../media/image63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3" Type="http://schemas.openxmlformats.org/officeDocument/2006/relationships/image" Target="../media/image5.jpeg"/><Relationship Id="rId7" Type="http://schemas.openxmlformats.org/officeDocument/2006/relationships/image" Target="../media/image2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jpg"/><Relationship Id="rId5" Type="http://schemas.openxmlformats.org/officeDocument/2006/relationships/image" Target="../media/image64.png"/><Relationship Id="rId4" Type="http://schemas.openxmlformats.org/officeDocument/2006/relationships/image" Target="../media/image6.jpeg"/><Relationship Id="rId9" Type="http://schemas.openxmlformats.org/officeDocument/2006/relationships/image" Target="../media/image67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5.jpeg"/><Relationship Id="rId7" Type="http://schemas.openxmlformats.org/officeDocument/2006/relationships/image" Target="../media/image12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6.jpeg"/><Relationship Id="rId9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-7865" y="1517254"/>
            <a:ext cx="9313230" cy="1306628"/>
          </a:xfrm>
        </p:spPr>
        <p:txBody>
          <a:bodyPr anchor="ctr">
            <a:noAutofit/>
          </a:bodyPr>
          <a:lstStyle/>
          <a:p>
            <a:r>
              <a:rPr lang="en-US" sz="4000" b="1" dirty="0">
                <a:solidFill>
                  <a:srgbClr val="0070C0"/>
                </a:solidFill>
                <a:latin typeface="+mn-lt"/>
                <a:cs typeface="Times New Roman" panose="02020603050405020304" pitchFamily="18" charset="0"/>
              </a:rPr>
              <a:t>Utilization of </a:t>
            </a:r>
            <a:r>
              <a:rPr lang="en-US" sz="4000" b="1" dirty="0" smtClean="0">
                <a:solidFill>
                  <a:srgbClr val="0070C0"/>
                </a:solidFill>
                <a:latin typeface="+mn-lt"/>
                <a:cs typeface="Times New Roman" panose="02020603050405020304" pitchFamily="18" charset="0"/>
              </a:rPr>
              <a:t>radioisotope </a:t>
            </a:r>
            <a:r>
              <a:rPr lang="en-US" sz="4000" b="1" dirty="0">
                <a:solidFill>
                  <a:srgbClr val="0070C0"/>
                </a:solidFill>
                <a:latin typeface="+mn-lt"/>
                <a:cs typeface="Times New Roman" panose="02020603050405020304" pitchFamily="18" charset="0"/>
              </a:rPr>
              <a:t>trackers </a:t>
            </a:r>
            <a:r>
              <a:rPr lang="en-US" sz="4000" b="1" dirty="0" smtClean="0">
                <a:solidFill>
                  <a:srgbClr val="0070C0"/>
                </a:solidFill>
                <a:latin typeface="+mn-lt"/>
                <a:cs typeface="Times New Roman" panose="02020603050405020304" pitchFamily="18" charset="0"/>
              </a:rPr>
              <a:t>to </a:t>
            </a:r>
            <a:r>
              <a:rPr lang="en-US" sz="4000" b="1" dirty="0">
                <a:solidFill>
                  <a:srgbClr val="0070C0"/>
                </a:solidFill>
                <a:latin typeface="+mn-lt"/>
                <a:cs typeface="Times New Roman" panose="02020603050405020304" pitchFamily="18" charset="0"/>
              </a:rPr>
              <a:t>determine </a:t>
            </a:r>
            <a:r>
              <a:rPr lang="en-US" sz="4000" b="1" dirty="0" smtClean="0">
                <a:solidFill>
                  <a:srgbClr val="0070C0"/>
                </a:solidFill>
                <a:latin typeface="+mn-lt"/>
                <a:cs typeface="Times New Roman" panose="02020603050405020304" pitchFamily="18" charset="0"/>
              </a:rPr>
              <a:t>the local </a:t>
            </a:r>
            <a:r>
              <a:rPr lang="en-US" sz="4000" b="1" dirty="0">
                <a:solidFill>
                  <a:srgbClr val="0070C0"/>
                </a:solidFill>
                <a:latin typeface="+mn-lt"/>
                <a:cs typeface="Times New Roman" panose="02020603050405020304" pitchFamily="18" charset="0"/>
              </a:rPr>
              <a:t>environment of Hg(II) in </a:t>
            </a:r>
            <a:r>
              <a:rPr lang="en-US" sz="4000" b="1" dirty="0" err="1">
                <a:solidFill>
                  <a:srgbClr val="0070C0"/>
                </a:solidFill>
                <a:latin typeface="+mn-lt"/>
                <a:cs typeface="Times New Roman" panose="02020603050405020304" pitchFamily="18" charset="0"/>
              </a:rPr>
              <a:t>dithiocarbamate</a:t>
            </a:r>
            <a:r>
              <a:rPr lang="en-US" sz="4000" b="1" dirty="0">
                <a:solidFill>
                  <a:srgbClr val="0070C0"/>
                </a:solidFill>
                <a:latin typeface="+mn-lt"/>
                <a:cs typeface="Times New Roman" panose="02020603050405020304" pitchFamily="18" charset="0"/>
              </a:rPr>
              <a:t> functionalized </a:t>
            </a:r>
            <a:r>
              <a:rPr lang="en-US" sz="4000" b="1" dirty="0" smtClean="0">
                <a:solidFill>
                  <a:srgbClr val="0070C0"/>
                </a:solidFill>
                <a:latin typeface="+mn-lt"/>
                <a:cs typeface="Times New Roman" panose="02020603050405020304" pitchFamily="18" charset="0"/>
              </a:rPr>
              <a:t>nanoparticles </a:t>
            </a:r>
            <a:endParaRPr lang="en-US" sz="4000" b="1" dirty="0">
              <a:solidFill>
                <a:srgbClr val="0070C0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416859" y="3191982"/>
            <a:ext cx="9031797" cy="707947"/>
          </a:xfrm>
        </p:spPr>
        <p:txBody>
          <a:bodyPr anchor="ctr">
            <a:normAutofit fontScale="850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pt-PT" b="1" dirty="0"/>
              <a:t>C. O. Amorim</a:t>
            </a:r>
            <a:r>
              <a:rPr lang="pt-PT" b="1" baseline="30000" dirty="0"/>
              <a:t>1</a:t>
            </a:r>
            <a:r>
              <a:rPr lang="pt-PT" b="1" dirty="0"/>
              <a:t>, </a:t>
            </a:r>
            <a:r>
              <a:rPr lang="pt-PT" b="1" u="sng" dirty="0"/>
              <a:t>J. N. Gonçalves</a:t>
            </a:r>
            <a:r>
              <a:rPr lang="pt-PT" b="1" u="sng" baseline="30000" dirty="0"/>
              <a:t>1</a:t>
            </a:r>
            <a:r>
              <a:rPr lang="pt-PT" b="1" dirty="0"/>
              <a:t>, D. S. Tavares</a:t>
            </a:r>
            <a:r>
              <a:rPr lang="pt-PT" b="1" baseline="30000" dirty="0"/>
              <a:t>2</a:t>
            </a:r>
            <a:r>
              <a:rPr lang="pt-PT" b="1" dirty="0"/>
              <a:t>, C. B. Lopes</a:t>
            </a:r>
            <a:r>
              <a:rPr lang="pt-PT" b="1" baseline="30000" dirty="0"/>
              <a:t>2</a:t>
            </a:r>
            <a:r>
              <a:rPr lang="pt-PT" b="1" dirty="0"/>
              <a:t>, A. S. </a:t>
            </a:r>
            <a:r>
              <a:rPr lang="pt-PT" b="1" dirty="0" smtClean="0"/>
              <a:t>Fenta</a:t>
            </a:r>
            <a:r>
              <a:rPr lang="pt-PT" b="1" baseline="30000" dirty="0" smtClean="0"/>
              <a:t>1,3</a:t>
            </a:r>
            <a:r>
              <a:rPr lang="pt-PT" b="1" dirty="0" smtClean="0"/>
              <a:t>,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pt-PT" b="1" dirty="0" smtClean="0"/>
              <a:t>N. </a:t>
            </a:r>
            <a:r>
              <a:rPr lang="pt-PT" b="1" dirty="0"/>
              <a:t>M</a:t>
            </a:r>
            <a:r>
              <a:rPr lang="pt-PT" b="1" dirty="0" smtClean="0"/>
              <a:t>. Fortunato</a:t>
            </a:r>
            <a:r>
              <a:rPr lang="pt-PT" b="1" baseline="30000" dirty="0" smtClean="0"/>
              <a:t>1</a:t>
            </a:r>
            <a:r>
              <a:rPr lang="pt-PT" b="1" dirty="0" smtClean="0"/>
              <a:t>, J. Schell</a:t>
            </a:r>
            <a:r>
              <a:rPr lang="pt-PT" b="1" baseline="30000" dirty="0" smtClean="0"/>
              <a:t>4,5</a:t>
            </a:r>
            <a:r>
              <a:rPr lang="pt-PT" b="1" dirty="0" smtClean="0"/>
              <a:t>, T</a:t>
            </a:r>
            <a:r>
              <a:rPr lang="pt-PT" b="1" dirty="0"/>
              <a:t>. </a:t>
            </a:r>
            <a:r>
              <a:rPr lang="pt-PT" b="1" dirty="0" smtClean="0"/>
              <a:t>Trindade</a:t>
            </a:r>
            <a:r>
              <a:rPr lang="pt-PT" b="1" baseline="30000" dirty="0" smtClean="0"/>
              <a:t>2</a:t>
            </a:r>
            <a:r>
              <a:rPr lang="pt-PT" b="1" dirty="0"/>
              <a:t>, E. Pereira</a:t>
            </a:r>
            <a:r>
              <a:rPr lang="pt-PT" b="1" baseline="30000" dirty="0"/>
              <a:t>2</a:t>
            </a:r>
            <a:r>
              <a:rPr lang="pt-PT" b="1" dirty="0"/>
              <a:t>, J. G. </a:t>
            </a:r>
            <a:r>
              <a:rPr lang="pt-PT" b="1" dirty="0" smtClean="0"/>
              <a:t>Correia</a:t>
            </a:r>
            <a:r>
              <a:rPr lang="pt-PT" b="1" baseline="30000" dirty="0"/>
              <a:t>6</a:t>
            </a:r>
            <a:r>
              <a:rPr lang="pt-PT" b="1" dirty="0" smtClean="0"/>
              <a:t>, </a:t>
            </a:r>
            <a:r>
              <a:rPr lang="pt-PT" b="1" dirty="0"/>
              <a:t>V. S. </a:t>
            </a:r>
            <a:r>
              <a:rPr lang="pt-PT" b="1" dirty="0" smtClean="0"/>
              <a:t>Amaral</a:t>
            </a:r>
            <a:r>
              <a:rPr lang="pt-PT" b="1" baseline="30000" dirty="0" smtClean="0"/>
              <a:t>1</a:t>
            </a:r>
            <a:endParaRPr lang="en-US" baseline="30000" dirty="0"/>
          </a:p>
        </p:txBody>
      </p:sp>
      <p:sp>
        <p:nvSpPr>
          <p:cNvPr id="4" name="CaixaDeTexto 3"/>
          <p:cNvSpPr txBox="1"/>
          <p:nvPr/>
        </p:nvSpPr>
        <p:spPr>
          <a:xfrm>
            <a:off x="41944" y="3734174"/>
            <a:ext cx="9060112" cy="16312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50" b="1" i="1" dirty="0"/>
              <a:t>1. Physics Department and CICECO, University of </a:t>
            </a:r>
            <a:r>
              <a:rPr lang="en-US" sz="1250" b="1" i="1" dirty="0" err="1"/>
              <a:t>Aveiro</a:t>
            </a:r>
            <a:r>
              <a:rPr lang="en-US" sz="1250" b="1" i="1" dirty="0"/>
              <a:t>, 3810-193 </a:t>
            </a:r>
            <a:r>
              <a:rPr lang="en-US" sz="1250" b="1" i="1" dirty="0" err="1"/>
              <a:t>Aveiro</a:t>
            </a:r>
            <a:r>
              <a:rPr lang="en-US" sz="1250" b="1" i="1" dirty="0"/>
              <a:t>, Portugal </a:t>
            </a:r>
          </a:p>
          <a:p>
            <a:pPr algn="ctr"/>
            <a:r>
              <a:rPr lang="en-US" sz="1250" b="1" i="1" dirty="0"/>
              <a:t>2. Department of Chemistry, CICECO and CESAM, </a:t>
            </a:r>
            <a:r>
              <a:rPr lang="en-US" sz="1250" b="1" i="1" dirty="0" err="1"/>
              <a:t>Aveiro</a:t>
            </a:r>
            <a:r>
              <a:rPr lang="en-US" sz="1250" b="1" i="1" dirty="0"/>
              <a:t> Institute of Nanotechnology, University of </a:t>
            </a:r>
            <a:r>
              <a:rPr lang="en-US" sz="1250" b="1" i="1" dirty="0" err="1"/>
              <a:t>Aveiro</a:t>
            </a:r>
            <a:r>
              <a:rPr lang="en-US" sz="1250" b="1" i="1" dirty="0"/>
              <a:t>, 3810-193 </a:t>
            </a:r>
            <a:r>
              <a:rPr lang="en-US" sz="1250" b="1" i="1" dirty="0" err="1"/>
              <a:t>Aveiro</a:t>
            </a:r>
            <a:r>
              <a:rPr lang="en-US" sz="1250" b="1" i="1" dirty="0"/>
              <a:t>, Portugal</a:t>
            </a:r>
          </a:p>
          <a:p>
            <a:pPr algn="ctr"/>
            <a:r>
              <a:rPr lang="pt-PT" sz="1250" b="1" i="1" dirty="0"/>
              <a:t>3. KU Leuven, Instituut voor Kernen Stralingsfysica, 3001 Leuven, Belgium </a:t>
            </a:r>
            <a:endParaRPr lang="pt-PT" sz="1250" b="1" i="1" dirty="0" smtClean="0"/>
          </a:p>
          <a:p>
            <a:pPr algn="ctr"/>
            <a:r>
              <a:rPr lang="de-DE" sz="1250" b="1" i="1" dirty="0" smtClean="0"/>
              <a:t>4. CERN</a:t>
            </a:r>
            <a:r>
              <a:rPr lang="de-DE" sz="1250" b="1" i="1" dirty="0"/>
              <a:t>, Geneva, </a:t>
            </a:r>
            <a:r>
              <a:rPr lang="de-DE" sz="1250" b="1" i="1" dirty="0" smtClean="0"/>
              <a:t>Switzerland</a:t>
            </a:r>
            <a:endParaRPr lang="pt-PT" sz="1250" b="1" i="1" dirty="0" smtClean="0"/>
          </a:p>
          <a:p>
            <a:pPr algn="ctr"/>
            <a:r>
              <a:rPr lang="de-DE" sz="1250" b="1" i="1" dirty="0" smtClean="0"/>
              <a:t>5.Institut </a:t>
            </a:r>
            <a:r>
              <a:rPr lang="de-DE" sz="1250" b="1" i="1" dirty="0"/>
              <a:t>für Materialwissenschaft, Fakultät für Ingenieurwissenschaften, </a:t>
            </a:r>
            <a:r>
              <a:rPr lang="de-DE" sz="1250" b="1" i="1" dirty="0" smtClean="0"/>
              <a:t>Universität </a:t>
            </a:r>
            <a:r>
              <a:rPr lang="de-DE" sz="1250" b="1" i="1" dirty="0"/>
              <a:t>Duisburg-Essen, </a:t>
            </a:r>
            <a:r>
              <a:rPr lang="de-DE" sz="1250" b="1" i="1" dirty="0" smtClean="0"/>
              <a:t>Germany</a:t>
            </a:r>
            <a:endParaRPr lang="en-US" sz="1250" b="1" i="1" dirty="0"/>
          </a:p>
          <a:p>
            <a:pPr algn="ctr"/>
            <a:r>
              <a:rPr lang="pt-PT" sz="1250" b="1" i="1" dirty="0"/>
              <a:t>6</a:t>
            </a:r>
            <a:r>
              <a:rPr lang="pt-PT" sz="1250" b="1" i="1" dirty="0" smtClean="0"/>
              <a:t>. </a:t>
            </a:r>
            <a:r>
              <a:rPr lang="pt-PT" sz="1250" b="1" i="1" dirty="0"/>
              <a:t>Centro de Ciências e Tecnologias Nucleares, Instituto Superior Técnico, Universidade de Lisboa, 2686-953, Sacavém, </a:t>
            </a:r>
            <a:r>
              <a:rPr lang="pt-PT" sz="1250" b="1" i="1" dirty="0" smtClean="0"/>
              <a:t>Portugal</a:t>
            </a:r>
          </a:p>
          <a:p>
            <a:pPr algn="ctr"/>
            <a:endParaRPr lang="en-US" sz="1250" b="1" i="1" dirty="0" smtClean="0"/>
          </a:p>
          <a:p>
            <a:endParaRPr lang="en-US" sz="1250" b="1" i="1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33718" cy="948354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07"/>
          <a:stretch/>
        </p:blipFill>
        <p:spPr>
          <a:xfrm>
            <a:off x="1624010" y="129306"/>
            <a:ext cx="2947990" cy="882411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9505" y="129306"/>
            <a:ext cx="3398032" cy="819048"/>
          </a:xfrm>
          <a:prstGeom prst="rect">
            <a:avLst/>
          </a:prstGeom>
        </p:spPr>
      </p:pic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-149520" y="4961853"/>
            <a:ext cx="9251576" cy="2267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pt-PT" sz="1800" b="1" dirty="0">
                <a:cs typeface="Times New Roman" panose="02020603050405020304" pitchFamily="18" charset="0"/>
              </a:rPr>
              <a:t>IS 515:Radioactive probe studies of coordination modes of heavy metal ions from </a:t>
            </a:r>
            <a:r>
              <a:rPr lang="en-US" altLang="pt-PT" sz="1800" b="1" dirty="0" smtClean="0">
                <a:cs typeface="Times New Roman" panose="02020603050405020304" pitchFamily="18" charset="0"/>
              </a:rPr>
              <a:t>natural waters </a:t>
            </a:r>
            <a:r>
              <a:rPr lang="en-US" altLang="pt-PT" sz="1800" b="1" dirty="0">
                <a:cs typeface="Times New Roman" panose="02020603050405020304" pitchFamily="18" charset="0"/>
              </a:rPr>
              <a:t>to functionalized magnetic </a:t>
            </a:r>
            <a:r>
              <a:rPr lang="en-US" altLang="pt-PT" sz="1800" b="1" dirty="0" smtClean="0">
                <a:cs typeface="Times New Roman" panose="02020603050405020304" pitchFamily="18" charset="0"/>
              </a:rPr>
              <a:t>nanoparticles</a:t>
            </a:r>
            <a:endParaRPr lang="en-GB" altLang="pt-PT" sz="1800" dirty="0"/>
          </a:p>
          <a:p>
            <a:r>
              <a:rPr lang="en-GB" altLang="pt-PT" sz="1800" i="1" dirty="0" smtClean="0"/>
              <a:t>Spokesman</a:t>
            </a:r>
            <a:r>
              <a:rPr lang="en-GB" altLang="pt-PT" sz="1800" dirty="0" smtClean="0"/>
              <a:t>: V. S. </a:t>
            </a:r>
            <a:r>
              <a:rPr lang="en-GB" altLang="pt-PT" sz="1800" dirty="0" err="1" smtClean="0"/>
              <a:t>Amaral</a:t>
            </a:r>
            <a:r>
              <a:rPr lang="pt-PT" altLang="pt-PT" sz="1800" dirty="0"/>
              <a:t> </a:t>
            </a:r>
            <a:r>
              <a:rPr lang="en-GB" altLang="pt-PT" sz="1800" dirty="0" smtClean="0"/>
              <a:t> </a:t>
            </a:r>
            <a:r>
              <a:rPr lang="en-GB" altLang="pt-PT" sz="1800" i="1" dirty="0" smtClean="0"/>
              <a:t>Contact person</a:t>
            </a:r>
            <a:r>
              <a:rPr lang="en-GB" altLang="pt-PT" sz="1800" dirty="0" smtClean="0"/>
              <a:t>: J.G. </a:t>
            </a:r>
            <a:r>
              <a:rPr lang="en-GB" altLang="pt-PT" sz="1800" dirty="0" err="1" smtClean="0"/>
              <a:t>Correia</a:t>
            </a:r>
            <a:r>
              <a:rPr lang="en-GB" altLang="pt-PT" sz="1800" dirty="0" smtClean="0"/>
              <a:t> </a:t>
            </a:r>
            <a:endParaRPr lang="pt-PT" altLang="pt-PT" sz="1800" dirty="0" smtClean="0"/>
          </a:p>
          <a:p>
            <a:pPr>
              <a:buFont typeface="Symbol" panose="05050102010706020507" pitchFamily="18" charset="2"/>
              <a:buNone/>
            </a:pPr>
            <a:r>
              <a:rPr lang="pt-PT" altLang="pt-PT" sz="1800" dirty="0" smtClean="0"/>
              <a:t>T. Trindade</a:t>
            </a:r>
            <a:r>
              <a:rPr lang="pt-PT" altLang="pt-PT" sz="1800" baseline="30000" dirty="0" smtClean="0"/>
              <a:t>1</a:t>
            </a:r>
            <a:r>
              <a:rPr lang="pt-PT" altLang="pt-PT" sz="1800" dirty="0" smtClean="0"/>
              <a:t>, A. L. Daniel-da-Silva</a:t>
            </a:r>
            <a:r>
              <a:rPr lang="pt-PT" altLang="pt-PT" sz="1800" baseline="30000" dirty="0" smtClean="0"/>
              <a:t>1</a:t>
            </a:r>
            <a:r>
              <a:rPr lang="pt-PT" altLang="pt-PT" sz="1800" dirty="0" smtClean="0"/>
              <a:t>, C. Lopes</a:t>
            </a:r>
            <a:r>
              <a:rPr lang="pt-PT" altLang="pt-PT" sz="1800" baseline="30000" dirty="0" smtClean="0"/>
              <a:t>1</a:t>
            </a:r>
            <a:r>
              <a:rPr lang="pt-PT" altLang="pt-PT" sz="1800" dirty="0" smtClean="0"/>
              <a:t>, E. Pereira</a:t>
            </a:r>
            <a:r>
              <a:rPr lang="pt-PT" altLang="pt-PT" sz="1800" baseline="30000" dirty="0" smtClean="0"/>
              <a:t>1</a:t>
            </a:r>
            <a:r>
              <a:rPr lang="pt-PT" altLang="pt-PT" sz="1800" dirty="0" smtClean="0"/>
              <a:t>, V. S. Amaral</a:t>
            </a:r>
            <a:r>
              <a:rPr lang="pt-PT" altLang="pt-PT" sz="1800" baseline="30000" dirty="0" smtClean="0"/>
              <a:t>1</a:t>
            </a:r>
            <a:r>
              <a:rPr lang="pt-PT" altLang="pt-PT" sz="1800" dirty="0" smtClean="0"/>
              <a:t>, J. N. Gonçalves</a:t>
            </a:r>
            <a:r>
              <a:rPr lang="pt-PT" altLang="pt-PT" sz="1800" baseline="30000" dirty="0" smtClean="0"/>
              <a:t>1</a:t>
            </a:r>
            <a:r>
              <a:rPr lang="pt-PT" altLang="pt-PT" sz="1800" dirty="0" smtClean="0"/>
              <a:t>, J. P. Araújo</a:t>
            </a:r>
            <a:r>
              <a:rPr lang="pt-PT" altLang="pt-PT" sz="1800" baseline="30000" dirty="0" smtClean="0"/>
              <a:t>2</a:t>
            </a:r>
            <a:r>
              <a:rPr lang="pt-PT" altLang="pt-PT" sz="1800" dirty="0" smtClean="0"/>
              <a:t>, C. T. Sousa</a:t>
            </a:r>
            <a:r>
              <a:rPr lang="pt-PT" altLang="pt-PT" sz="1800" baseline="30000" dirty="0" smtClean="0"/>
              <a:t>2</a:t>
            </a:r>
            <a:r>
              <a:rPr lang="pt-PT" altLang="pt-PT" sz="1800" dirty="0" smtClean="0"/>
              <a:t>, A. M. L. Lopes</a:t>
            </a:r>
            <a:r>
              <a:rPr lang="pt-PT" altLang="pt-PT" sz="1800" baseline="30000" dirty="0" smtClean="0"/>
              <a:t>3</a:t>
            </a:r>
            <a:r>
              <a:rPr lang="pt-PT" altLang="pt-PT" sz="1800" dirty="0" smtClean="0"/>
              <a:t>, J. G. Correia</a:t>
            </a:r>
            <a:r>
              <a:rPr lang="pt-PT" altLang="pt-PT" sz="1800" baseline="30000" dirty="0" smtClean="0"/>
              <a:t>4</a:t>
            </a:r>
            <a:r>
              <a:rPr lang="pt-PT" altLang="pt-PT" sz="1800" dirty="0" smtClean="0"/>
              <a:t>, J. Roeder</a:t>
            </a:r>
            <a:r>
              <a:rPr lang="pt-PT" altLang="pt-PT" sz="1800" baseline="30000" dirty="0" smtClean="0"/>
              <a:t>4</a:t>
            </a:r>
            <a:r>
              <a:rPr lang="pt-PT" altLang="pt-PT" sz="1800" dirty="0" smtClean="0"/>
              <a:t>, M. Stachura</a:t>
            </a:r>
            <a:r>
              <a:rPr lang="pt-PT" altLang="pt-PT" sz="1800" baseline="30000" dirty="0" smtClean="0"/>
              <a:t>5</a:t>
            </a:r>
            <a:r>
              <a:rPr lang="pt-PT" altLang="pt-PT" sz="1800" dirty="0" smtClean="0"/>
              <a:t> and L. Hemmingsen</a:t>
            </a:r>
            <a:r>
              <a:rPr lang="pt-PT" altLang="pt-PT" sz="1800" baseline="30000" dirty="0" smtClean="0"/>
              <a:t>5</a:t>
            </a:r>
          </a:p>
          <a:p>
            <a:r>
              <a:rPr lang="en-GB" altLang="pt-PT" sz="1800" dirty="0"/>
              <a:t>Aveiro</a:t>
            </a:r>
            <a:r>
              <a:rPr lang="en-GB" altLang="pt-PT" sz="1800" baseline="30000" dirty="0"/>
              <a:t>1</a:t>
            </a:r>
            <a:r>
              <a:rPr lang="en-GB" altLang="pt-PT" sz="1800" dirty="0"/>
              <a:t>, Copenhagen</a:t>
            </a:r>
            <a:r>
              <a:rPr lang="en-GB" altLang="pt-PT" sz="1800" baseline="30000" dirty="0"/>
              <a:t>5</a:t>
            </a:r>
            <a:r>
              <a:rPr lang="en-GB" altLang="pt-PT" sz="1800" dirty="0"/>
              <a:t>, Lisboa</a:t>
            </a:r>
            <a:r>
              <a:rPr lang="en-GB" altLang="pt-PT" sz="1800" baseline="30000" dirty="0"/>
              <a:t>3</a:t>
            </a:r>
            <a:r>
              <a:rPr lang="en-GB" altLang="pt-PT" sz="1800" dirty="0"/>
              <a:t>, Porto</a:t>
            </a:r>
            <a:r>
              <a:rPr lang="en-GB" altLang="pt-PT" sz="1800" baseline="30000" dirty="0"/>
              <a:t>2</a:t>
            </a:r>
            <a:r>
              <a:rPr lang="en-GB" altLang="pt-PT" sz="1800" dirty="0"/>
              <a:t>, Sacavém</a:t>
            </a:r>
            <a:r>
              <a:rPr lang="en-GB" altLang="pt-PT" sz="1800" baseline="30000" dirty="0"/>
              <a:t>4</a:t>
            </a:r>
            <a:r>
              <a:rPr lang="en-GB" altLang="pt-PT" sz="1800" dirty="0"/>
              <a:t>, and ISOLDE/CERN</a:t>
            </a:r>
            <a:endParaRPr lang="pt-PT" altLang="pt-PT" sz="1800" dirty="0"/>
          </a:p>
          <a:p>
            <a:pPr>
              <a:buFont typeface="Symbol" panose="05050102010706020507" pitchFamily="18" charset="2"/>
              <a:buNone/>
            </a:pPr>
            <a:endParaRPr lang="en-GB" altLang="pt-PT" sz="1800" baseline="30000" dirty="0" smtClean="0"/>
          </a:p>
        </p:txBody>
      </p:sp>
    </p:spTree>
    <p:extLst>
      <p:ext uri="{BB962C8B-B14F-4D97-AF65-F5344CB8AC3E}">
        <p14:creationId xmlns:p14="http://schemas.microsoft.com/office/powerpoint/2010/main" val="2722954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38" y="-13752"/>
            <a:ext cx="8031892" cy="913979"/>
          </a:xfrm>
        </p:spPr>
        <p:txBody>
          <a:bodyPr>
            <a:noAutofit/>
          </a:bodyPr>
          <a:lstStyle/>
          <a:p>
            <a:pPr algn="ctr"/>
            <a:r>
              <a:rPr lang="en-US" sz="6200" b="1" dirty="0" smtClean="0"/>
              <a:t>Radioactive Trackers</a:t>
            </a:r>
            <a:endParaRPr lang="en-US" sz="6200" b="1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8" y="5460"/>
            <a:ext cx="815309" cy="927414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07"/>
          <a:stretch/>
        </p:blipFill>
        <p:spPr>
          <a:xfrm>
            <a:off x="7180976" y="367865"/>
            <a:ext cx="1963024" cy="587585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0276" y="0"/>
            <a:ext cx="1742755" cy="420067"/>
          </a:xfrm>
          <a:prstGeom prst="rect">
            <a:avLst/>
          </a:prstGeom>
        </p:spPr>
      </p:pic>
      <p:sp>
        <p:nvSpPr>
          <p:cNvPr id="8" name="Marcador de Posição de Conteúdo 7"/>
          <p:cNvSpPr>
            <a:spLocks noGrp="1"/>
          </p:cNvSpPr>
          <p:nvPr>
            <p:ph idx="1"/>
          </p:nvPr>
        </p:nvSpPr>
        <p:spPr>
          <a:xfrm>
            <a:off x="209006" y="1882732"/>
            <a:ext cx="8934994" cy="4901245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</a:pPr>
            <a:r>
              <a:rPr lang="en-US" dirty="0"/>
              <a:t>Physical non intrusive measurement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US" dirty="0"/>
              <a:t>Chemical analysis usually needs processing which can alter </a:t>
            </a:r>
            <a:r>
              <a:rPr lang="pt-PT" dirty="0"/>
              <a:t>the </a:t>
            </a:r>
            <a:r>
              <a:rPr lang="en-US" dirty="0"/>
              <a:t>desired conditions of Hg environment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Direct measurement of Hg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US" dirty="0" smtClean="0"/>
              <a:t>Recycling sorbent </a:t>
            </a:r>
            <a:r>
              <a:rPr lang="pt-PT" dirty="0" smtClean="0"/>
              <a:t>NP (</a:t>
            </a:r>
            <a:r>
              <a:rPr lang="en-US" dirty="0" smtClean="0"/>
              <a:t>difficult to infer with traditional methods</a:t>
            </a:r>
            <a:r>
              <a:rPr lang="pt-PT" dirty="0" smtClean="0"/>
              <a:t>)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US" dirty="0" smtClean="0"/>
              <a:t>Study of external</a:t>
            </a:r>
            <a:r>
              <a:rPr lang="pt-PT" dirty="0" smtClean="0"/>
              <a:t> </a:t>
            </a:r>
            <a:r>
              <a:rPr lang="en-US" dirty="0" smtClean="0"/>
              <a:t>factors in the NP (such as temperature)</a:t>
            </a:r>
            <a:endParaRPr lang="pt-PT" dirty="0" smtClean="0"/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US" dirty="0" smtClean="0"/>
              <a:t>Tracking of </a:t>
            </a:r>
            <a:r>
              <a:rPr lang="pt-PT" dirty="0" smtClean="0"/>
              <a:t>Hg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Hg mapping would be possible</a:t>
            </a:r>
          </a:p>
          <a:p>
            <a:pPr lvl="2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US" dirty="0"/>
              <a:t>Plants/animals Hg retention mapping</a:t>
            </a:r>
            <a:endParaRPr lang="pt-PT" dirty="0">
              <a:solidFill>
                <a:srgbClr val="FF0000"/>
              </a:solidFill>
            </a:endParaRP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ü"/>
            </a:pPr>
            <a:endParaRPr lang="en-US" dirty="0" smtClean="0"/>
          </a:p>
          <a:p>
            <a:pPr>
              <a:lnSpc>
                <a:spcPct val="110000"/>
              </a:lnSpc>
            </a:pPr>
            <a:r>
              <a:rPr lang="en-US" dirty="0" smtClean="0"/>
              <a:t>Very high sensitivity </a:t>
            </a:r>
            <a:r>
              <a:rPr lang="pt-PT" dirty="0" smtClean="0"/>
              <a:t>( </a:t>
            </a:r>
            <a:r>
              <a:rPr lang="pt-P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 &lt; 1 pg/dm</a:t>
            </a:r>
            <a:r>
              <a:rPr lang="pt-PT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pt-P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in comparison </a:t>
            </a:r>
            <a:r>
              <a:rPr lang="pt-PT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</a:t>
            </a:r>
            <a:r>
              <a:rPr lang="pt-P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ng/dm</a:t>
            </a:r>
            <a:r>
              <a:rPr lang="pt-PT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pt-P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 fluorescence spectroscopy</a:t>
            </a:r>
            <a:r>
              <a:rPr lang="pt-PT" dirty="0" smtClean="0"/>
              <a:t>)</a:t>
            </a:r>
          </a:p>
          <a:p>
            <a:pPr lvl="1">
              <a:lnSpc>
                <a:spcPct val="110000"/>
              </a:lnSpc>
            </a:pPr>
            <a:endParaRPr lang="en-US" dirty="0" smtClean="0"/>
          </a:p>
          <a:p>
            <a:pPr>
              <a:lnSpc>
                <a:spcPct val="110000"/>
              </a:lnSpc>
            </a:pPr>
            <a:endParaRPr lang="pt-PT" dirty="0" smtClean="0"/>
          </a:p>
          <a:p>
            <a:pPr>
              <a:lnSpc>
                <a:spcPct val="110000"/>
              </a:lnSpc>
            </a:pPr>
            <a:endParaRPr lang="en-US" dirty="0"/>
          </a:p>
        </p:txBody>
      </p:sp>
      <p:cxnSp>
        <p:nvCxnSpPr>
          <p:cNvPr id="7" name="Conexão reta 6"/>
          <p:cNvCxnSpPr/>
          <p:nvPr/>
        </p:nvCxnSpPr>
        <p:spPr>
          <a:xfrm>
            <a:off x="508611" y="988400"/>
            <a:ext cx="792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tângulo 2"/>
          <p:cNvSpPr/>
          <p:nvPr/>
        </p:nvSpPr>
        <p:spPr>
          <a:xfrm>
            <a:off x="1" y="1113291"/>
            <a:ext cx="9144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 smtClean="0"/>
              <a:t>Advantages of Radioactive Trackers 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1002995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3547" y="-13752"/>
            <a:ext cx="6357430" cy="913979"/>
          </a:xfrm>
        </p:spPr>
        <p:txBody>
          <a:bodyPr>
            <a:noAutofit/>
          </a:bodyPr>
          <a:lstStyle/>
          <a:p>
            <a:pPr algn="ctr"/>
            <a:r>
              <a:rPr lang="en-US" sz="6200" b="1" dirty="0" smtClean="0"/>
              <a:t>PAC Spectroscopy</a:t>
            </a:r>
            <a:endParaRPr lang="en-US" sz="6200" b="1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8" y="5460"/>
            <a:ext cx="815309" cy="927414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07"/>
          <a:stretch/>
        </p:blipFill>
        <p:spPr>
          <a:xfrm>
            <a:off x="7180976" y="367865"/>
            <a:ext cx="1963024" cy="587585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0276" y="0"/>
            <a:ext cx="1742755" cy="420067"/>
          </a:xfrm>
          <a:prstGeom prst="rect">
            <a:avLst/>
          </a:prstGeom>
        </p:spPr>
      </p:pic>
      <p:cxnSp>
        <p:nvCxnSpPr>
          <p:cNvPr id="7" name="Conexão reta 6"/>
          <p:cNvCxnSpPr/>
          <p:nvPr/>
        </p:nvCxnSpPr>
        <p:spPr>
          <a:xfrm>
            <a:off x="508611" y="988400"/>
            <a:ext cx="792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Grupo 31"/>
          <p:cNvGrpSpPr/>
          <p:nvPr/>
        </p:nvGrpSpPr>
        <p:grpSpPr>
          <a:xfrm>
            <a:off x="5012168" y="1614039"/>
            <a:ext cx="4012256" cy="5060087"/>
            <a:chOff x="5078525" y="1737451"/>
            <a:chExt cx="4012256" cy="5060087"/>
          </a:xfrm>
        </p:grpSpPr>
        <p:grpSp>
          <p:nvGrpSpPr>
            <p:cNvPr id="10" name="Grupo 9"/>
            <p:cNvGrpSpPr/>
            <p:nvPr/>
          </p:nvGrpSpPr>
          <p:grpSpPr>
            <a:xfrm>
              <a:off x="5078525" y="2070691"/>
              <a:ext cx="4012256" cy="3291382"/>
              <a:chOff x="908998" y="2199340"/>
              <a:chExt cx="3581587" cy="2990456"/>
            </a:xfrm>
          </p:grpSpPr>
          <p:sp>
            <p:nvSpPr>
              <p:cNvPr id="11" name="CaixaDeTexto 10"/>
              <p:cNvSpPr txBox="1"/>
              <p:nvPr/>
            </p:nvSpPr>
            <p:spPr>
              <a:xfrm>
                <a:off x="908998" y="2199340"/>
                <a:ext cx="3581587" cy="260062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endParaRPr lang="pt-PT"/>
              </a:p>
              <a:p>
                <a:endParaRPr lang="pt-PT"/>
              </a:p>
              <a:p>
                <a:endParaRPr lang="pt-PT"/>
              </a:p>
              <a:p>
                <a:endParaRPr lang="pt-PT"/>
              </a:p>
              <a:p>
                <a:endParaRPr lang="pt-PT"/>
              </a:p>
              <a:p>
                <a:endParaRPr lang="pt-PT"/>
              </a:p>
              <a:p>
                <a:endParaRPr lang="pt-PT"/>
              </a:p>
              <a:p>
                <a:endParaRPr lang="pt-PT"/>
              </a:p>
              <a:p>
                <a:endParaRPr lang="pt-PT"/>
              </a:p>
              <a:p>
                <a:endParaRPr lang="en-US" dirty="0"/>
              </a:p>
            </p:txBody>
          </p:sp>
          <p:cxnSp>
            <p:nvCxnSpPr>
              <p:cNvPr id="12" name="Conexão recta 10"/>
              <p:cNvCxnSpPr/>
              <p:nvPr/>
            </p:nvCxnSpPr>
            <p:spPr>
              <a:xfrm>
                <a:off x="1275202" y="3471059"/>
                <a:ext cx="2201583" cy="0"/>
              </a:xfrm>
              <a:prstGeom prst="line">
                <a:avLst/>
              </a:prstGeom>
              <a:ln w="25400">
                <a:solidFill>
                  <a:schemeClr val="bg2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Conexão recta 31"/>
              <p:cNvCxnSpPr/>
              <p:nvPr/>
            </p:nvCxnSpPr>
            <p:spPr>
              <a:xfrm>
                <a:off x="1290297" y="4509120"/>
                <a:ext cx="2201583" cy="0"/>
              </a:xfrm>
              <a:prstGeom prst="line">
                <a:avLst/>
              </a:prstGeom>
              <a:ln w="25400">
                <a:solidFill>
                  <a:schemeClr val="bg2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exão recta 32"/>
              <p:cNvCxnSpPr/>
              <p:nvPr/>
            </p:nvCxnSpPr>
            <p:spPr>
              <a:xfrm>
                <a:off x="1290297" y="5013176"/>
                <a:ext cx="2201583" cy="0"/>
              </a:xfrm>
              <a:prstGeom prst="line">
                <a:avLst/>
              </a:prstGeom>
              <a:ln w="25400">
                <a:solidFill>
                  <a:schemeClr val="bg2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CaixaDeTexto 14"/>
              <p:cNvSpPr txBox="1"/>
              <p:nvPr/>
            </p:nvSpPr>
            <p:spPr>
              <a:xfrm>
                <a:off x="1163038" y="3224009"/>
                <a:ext cx="551198" cy="27963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sz="1400" dirty="0"/>
                  <a:t>13/2+</a:t>
                </a:r>
                <a:endParaRPr lang="en-US" sz="1400" dirty="0"/>
              </a:p>
            </p:txBody>
          </p:sp>
          <p:sp>
            <p:nvSpPr>
              <p:cNvPr id="16" name="CaixaDeTexto 15"/>
              <p:cNvSpPr txBox="1"/>
              <p:nvPr/>
            </p:nvSpPr>
            <p:spPr>
              <a:xfrm>
                <a:off x="1259632" y="4232121"/>
                <a:ext cx="438154" cy="27963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sz="1400" dirty="0"/>
                  <a:t>5/2-</a:t>
                </a:r>
                <a:endParaRPr lang="en-US" sz="1400" dirty="0"/>
              </a:p>
            </p:txBody>
          </p:sp>
          <p:sp>
            <p:nvSpPr>
              <p:cNvPr id="17" name="CaixaDeTexto 16"/>
              <p:cNvSpPr txBox="1"/>
              <p:nvPr/>
            </p:nvSpPr>
            <p:spPr>
              <a:xfrm>
                <a:off x="1259632" y="4755682"/>
                <a:ext cx="438154" cy="27963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sz="1400" dirty="0"/>
                  <a:t>1/2-</a:t>
                </a:r>
                <a:endParaRPr lang="en-US" sz="1400" dirty="0"/>
              </a:p>
            </p:txBody>
          </p:sp>
          <p:sp>
            <p:nvSpPr>
              <p:cNvPr id="18" name="CaixaDeTexto 17"/>
              <p:cNvSpPr txBox="1"/>
              <p:nvPr/>
            </p:nvSpPr>
            <p:spPr>
              <a:xfrm>
                <a:off x="2699792" y="3194060"/>
                <a:ext cx="764808" cy="25167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sz="1200" dirty="0"/>
                  <a:t>532.48KeV</a:t>
                </a:r>
                <a:endParaRPr lang="en-US" sz="1200" dirty="0"/>
              </a:p>
            </p:txBody>
          </p:sp>
          <p:sp>
            <p:nvSpPr>
              <p:cNvPr id="19" name="CaixaDeTexto 18"/>
              <p:cNvSpPr txBox="1"/>
              <p:nvPr/>
            </p:nvSpPr>
            <p:spPr>
              <a:xfrm>
                <a:off x="2759100" y="4232121"/>
                <a:ext cx="764808" cy="25167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sz="1200" dirty="0"/>
                  <a:t>158.38KeV</a:t>
                </a:r>
                <a:endParaRPr lang="en-US" sz="1200" dirty="0"/>
              </a:p>
            </p:txBody>
          </p:sp>
          <p:sp>
            <p:nvSpPr>
              <p:cNvPr id="20" name="CaixaDeTexto 19"/>
              <p:cNvSpPr txBox="1"/>
              <p:nvPr/>
            </p:nvSpPr>
            <p:spPr>
              <a:xfrm>
                <a:off x="3106384" y="4783240"/>
                <a:ext cx="450001" cy="25167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sz="1200" dirty="0"/>
                  <a:t>0KeV</a:t>
                </a:r>
                <a:endParaRPr lang="en-US" sz="1200" dirty="0"/>
              </a:p>
            </p:txBody>
          </p:sp>
          <p:sp>
            <p:nvSpPr>
              <p:cNvPr id="21" name="CaixaDeTexto 20"/>
              <p:cNvSpPr txBox="1"/>
              <p:nvPr/>
            </p:nvSpPr>
            <p:spPr>
              <a:xfrm>
                <a:off x="3632447" y="2708920"/>
                <a:ext cx="774424" cy="3635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sz="2000" b="1" baseline="30000" dirty="0">
                    <a:solidFill>
                      <a:srgbClr val="7030A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199m</a:t>
                </a:r>
                <a:r>
                  <a:rPr lang="pt-PT" sz="2000" b="1" dirty="0">
                    <a:solidFill>
                      <a:srgbClr val="7030A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Hg</a:t>
                </a:r>
                <a:endParaRPr lang="en-US" sz="2000" b="1" dirty="0">
                  <a:solidFill>
                    <a:srgbClr val="7030A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22" name="Conexão recta unidireccional 15"/>
              <p:cNvCxnSpPr/>
              <p:nvPr/>
            </p:nvCxnSpPr>
            <p:spPr>
              <a:xfrm>
                <a:off x="1835696" y="3515356"/>
                <a:ext cx="0" cy="921756"/>
              </a:xfrm>
              <a:prstGeom prst="straightConnector1">
                <a:avLst/>
              </a:prstGeom>
              <a:ln w="22225">
                <a:solidFill>
                  <a:srgbClr val="0066F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exão recta unidireccional 41"/>
              <p:cNvCxnSpPr/>
              <p:nvPr/>
            </p:nvCxnSpPr>
            <p:spPr>
              <a:xfrm>
                <a:off x="2123728" y="4576074"/>
                <a:ext cx="0" cy="411702"/>
              </a:xfrm>
              <a:prstGeom prst="straightConnector1">
                <a:avLst/>
              </a:prstGeom>
              <a:ln w="2222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CaixaDeTexto 23"/>
              <p:cNvSpPr txBox="1"/>
              <p:nvPr/>
            </p:nvSpPr>
            <p:spPr>
              <a:xfrm>
                <a:off x="3482169" y="3323013"/>
                <a:ext cx="700015" cy="3355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b="1" dirty="0" smtClean="0"/>
                  <a:t>42.6m</a:t>
                </a:r>
                <a:endParaRPr lang="en-US" sz="1200" b="1" dirty="0"/>
              </a:p>
            </p:txBody>
          </p:sp>
          <p:sp>
            <p:nvSpPr>
              <p:cNvPr id="25" name="CaixaDeTexto 24"/>
              <p:cNvSpPr txBox="1"/>
              <p:nvPr/>
            </p:nvSpPr>
            <p:spPr>
              <a:xfrm>
                <a:off x="3491880" y="4339141"/>
                <a:ext cx="724342" cy="3355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b="1" dirty="0" smtClean="0"/>
                  <a:t>2.47ns</a:t>
                </a:r>
                <a:endParaRPr lang="en-US" b="1" dirty="0"/>
              </a:p>
            </p:txBody>
          </p:sp>
          <p:sp>
            <p:nvSpPr>
              <p:cNvPr id="26" name="CaixaDeTexto 25"/>
              <p:cNvSpPr txBox="1"/>
              <p:nvPr/>
            </p:nvSpPr>
            <p:spPr>
              <a:xfrm>
                <a:off x="3491880" y="4854231"/>
                <a:ext cx="678551" cy="3355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/>
                  <a:t>stable</a:t>
                </a:r>
                <a:endParaRPr lang="en-US" sz="1200" b="1" dirty="0"/>
              </a:p>
            </p:txBody>
          </p:sp>
          <p:sp>
            <p:nvSpPr>
              <p:cNvPr id="27" name="Rectângulo 18"/>
              <p:cNvSpPr/>
              <p:nvPr/>
            </p:nvSpPr>
            <p:spPr>
              <a:xfrm>
                <a:off x="1912773" y="3704933"/>
                <a:ext cx="874533" cy="5313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l-GR" b="1" dirty="0">
                    <a:solidFill>
                      <a:srgbClr val="0066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ϒ</a:t>
                </a:r>
                <a:r>
                  <a:rPr lang="pt-PT" b="1" dirty="0">
                    <a:solidFill>
                      <a:srgbClr val="0066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</a:t>
                </a:r>
              </a:p>
              <a:p>
                <a:r>
                  <a:rPr lang="pt-PT" sz="1400" b="1" dirty="0">
                    <a:solidFill>
                      <a:srgbClr val="0066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374.10KeV</a:t>
                </a:r>
              </a:p>
            </p:txBody>
          </p:sp>
          <p:sp>
            <p:nvSpPr>
              <p:cNvPr id="28" name="Rectângulo 45"/>
              <p:cNvSpPr/>
              <p:nvPr/>
            </p:nvSpPr>
            <p:spPr>
              <a:xfrm>
                <a:off x="2161642" y="4443170"/>
                <a:ext cx="874533" cy="5313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l-GR" b="1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ϒ</a:t>
                </a:r>
                <a:r>
                  <a:rPr lang="pt-PT" b="1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</a:t>
                </a:r>
              </a:p>
              <a:p>
                <a:r>
                  <a:rPr lang="pt-PT" sz="1400" b="1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158.38KeV</a:t>
                </a:r>
              </a:p>
            </p:txBody>
          </p:sp>
        </p:grpSp>
        <p:sp>
          <p:nvSpPr>
            <p:cNvPr id="29" name="Oval 28"/>
            <p:cNvSpPr>
              <a:spLocks noChangeAspect="1"/>
            </p:cNvSpPr>
            <p:nvPr/>
          </p:nvSpPr>
          <p:spPr>
            <a:xfrm>
              <a:off x="6703741" y="1737451"/>
              <a:ext cx="1440160" cy="1440160"/>
            </a:xfrm>
            <a:prstGeom prst="ellipse">
              <a:avLst/>
            </a:prstGeom>
            <a:gradFill>
              <a:gsLst>
                <a:gs pos="0">
                  <a:srgbClr val="7030A1"/>
                </a:gs>
                <a:gs pos="10000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2800" baseline="30000" dirty="0">
                  <a:solidFill>
                    <a:schemeClr val="tx1"/>
                  </a:solidFill>
                </a:rPr>
                <a:t>199m</a:t>
              </a:r>
              <a:r>
                <a:rPr lang="en-US" sz="2800" dirty="0">
                  <a:solidFill>
                    <a:schemeClr val="tx1"/>
                  </a:solidFill>
                </a:rPr>
                <a:t>Hg</a:t>
              </a:r>
            </a:p>
          </p:txBody>
        </p:sp>
        <p:sp>
          <p:nvSpPr>
            <p:cNvPr id="30" name="Oval 29"/>
            <p:cNvSpPr>
              <a:spLocks noChangeAspect="1"/>
            </p:cNvSpPr>
            <p:nvPr/>
          </p:nvSpPr>
          <p:spPr>
            <a:xfrm>
              <a:off x="6863499" y="5357378"/>
              <a:ext cx="1440160" cy="1440160"/>
            </a:xfrm>
            <a:prstGeom prst="ellipse">
              <a:avLst/>
            </a:prstGeom>
            <a:gradFill flip="none" rotWithShape="1">
              <a:gsLst>
                <a:gs pos="0">
                  <a:srgbClr val="00B0F0"/>
                </a:gs>
                <a:gs pos="38000">
                  <a:srgbClr val="00B0F0">
                    <a:shade val="67500"/>
                    <a:satMod val="115000"/>
                  </a:srgbClr>
                </a:gs>
                <a:gs pos="100000">
                  <a:schemeClr val="bg1"/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2800" baseline="30000" dirty="0" smtClean="0">
                  <a:solidFill>
                    <a:schemeClr val="tx1"/>
                  </a:solidFill>
                </a:rPr>
                <a:t>199</a:t>
              </a:r>
              <a:r>
                <a:rPr lang="en-US" sz="2800" dirty="0" smtClean="0">
                  <a:solidFill>
                    <a:schemeClr val="tx1"/>
                  </a:solidFill>
                </a:rPr>
                <a:t>Hg</a:t>
              </a:r>
              <a:endParaRPr lang="en-US" sz="2800" dirty="0">
                <a:solidFill>
                  <a:schemeClr val="tx1"/>
                </a:solidFill>
              </a:endParaRPr>
            </a:p>
          </p:txBody>
        </p:sp>
        <p:sp>
          <p:nvSpPr>
            <p:cNvPr id="31" name="CaixaDeTexto 30"/>
            <p:cNvSpPr txBox="1"/>
            <p:nvPr/>
          </p:nvSpPr>
          <p:spPr>
            <a:xfrm>
              <a:off x="8129455" y="5330976"/>
              <a:ext cx="72808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sz="2000" b="1" baseline="30000" dirty="0" smtClean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199</a:t>
              </a:r>
              <a:r>
                <a:rPr lang="pt-PT" sz="2000" b="1" dirty="0" smtClean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Hg</a:t>
              </a:r>
              <a:endParaRPr 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33" name="Marcador de Posição de Conteúdo 7"/>
          <p:cNvSpPr>
            <a:spLocks noGrp="1"/>
          </p:cNvSpPr>
          <p:nvPr>
            <p:ph idx="1"/>
          </p:nvPr>
        </p:nvSpPr>
        <p:spPr>
          <a:xfrm>
            <a:off x="182881" y="1372509"/>
            <a:ext cx="5657324" cy="5376634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b="1" dirty="0" smtClean="0"/>
              <a:t>To infer the coordination/local environment of Hg</a:t>
            </a:r>
            <a:r>
              <a:rPr lang="en-US" b="1" baseline="30000" dirty="0" smtClean="0"/>
              <a:t>2+ </a:t>
            </a:r>
            <a:r>
              <a:rPr lang="en-US" b="1" dirty="0" smtClean="0"/>
              <a:t>PAC Spectroscopy was made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pt-PT" baseline="30000" dirty="0" smtClean="0"/>
              <a:t>199m</a:t>
            </a:r>
            <a:r>
              <a:rPr lang="pt-PT" dirty="0" smtClean="0"/>
              <a:t>Hg </a:t>
            </a:r>
            <a:r>
              <a:rPr lang="en-US" dirty="0" smtClean="0"/>
              <a:t>Isotope used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dirty="0" smtClean="0"/>
              <a:t>Cascade of </a:t>
            </a:r>
            <a:r>
              <a:rPr lang="pt-PT" dirty="0" smtClean="0"/>
              <a:t>2 </a:t>
            </a:r>
            <a:r>
              <a:rPr lang="el-GR" dirty="0" smtClean="0"/>
              <a:t>γ</a:t>
            </a:r>
            <a:r>
              <a:rPr lang="pt-PT" dirty="0" smtClean="0"/>
              <a:t> </a:t>
            </a:r>
            <a:r>
              <a:rPr lang="en-US" dirty="0" smtClean="0"/>
              <a:t>photons 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dirty="0" smtClean="0"/>
              <a:t>Intermediate state perturbed by local environment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dirty="0" smtClean="0"/>
              <a:t>Perturbation affects angular correlation of </a:t>
            </a:r>
            <a:r>
              <a:rPr lang="el-GR" dirty="0" smtClean="0"/>
              <a:t>γ</a:t>
            </a:r>
            <a:r>
              <a:rPr lang="pt-PT" dirty="0" smtClean="0"/>
              <a:t> </a:t>
            </a:r>
            <a:r>
              <a:rPr lang="en-US" dirty="0"/>
              <a:t>photons 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5506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3547" y="-13752"/>
            <a:ext cx="6357430" cy="913979"/>
          </a:xfrm>
        </p:spPr>
        <p:txBody>
          <a:bodyPr>
            <a:noAutofit/>
          </a:bodyPr>
          <a:lstStyle/>
          <a:p>
            <a:pPr algn="ctr"/>
            <a:r>
              <a:rPr lang="en-US" sz="6200" b="1" dirty="0" smtClean="0"/>
              <a:t>PAC Spectroscopy</a:t>
            </a:r>
            <a:endParaRPr lang="en-US" sz="6200" b="1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8" y="5460"/>
            <a:ext cx="815309" cy="927414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07"/>
          <a:stretch/>
        </p:blipFill>
        <p:spPr>
          <a:xfrm>
            <a:off x="7180976" y="367865"/>
            <a:ext cx="1963024" cy="587585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0276" y="0"/>
            <a:ext cx="1742755" cy="420067"/>
          </a:xfrm>
          <a:prstGeom prst="rect">
            <a:avLst/>
          </a:prstGeom>
        </p:spPr>
      </p:pic>
      <p:cxnSp>
        <p:nvCxnSpPr>
          <p:cNvPr id="7" name="Conexão reta 6"/>
          <p:cNvCxnSpPr/>
          <p:nvPr/>
        </p:nvCxnSpPr>
        <p:spPr>
          <a:xfrm>
            <a:off x="508611" y="988400"/>
            <a:ext cx="792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Picture 3037" descr="deicher_fig6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42" t="14673" r="-5017" b="-1501"/>
          <a:stretch/>
        </p:blipFill>
        <p:spPr bwMode="auto">
          <a:xfrm>
            <a:off x="2690948" y="2874818"/>
            <a:ext cx="6617258" cy="4023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Marcador de Posição de Conteúdo 7"/>
          <p:cNvSpPr>
            <a:spLocks noGrp="1"/>
          </p:cNvSpPr>
          <p:nvPr>
            <p:ph idx="1"/>
          </p:nvPr>
        </p:nvSpPr>
        <p:spPr>
          <a:xfrm>
            <a:off x="8239" y="1186998"/>
            <a:ext cx="9135761" cy="859516"/>
          </a:xfrm>
        </p:spPr>
        <p:txBody>
          <a:bodyPr>
            <a:normAutofit/>
          </a:bodyPr>
          <a:lstStyle/>
          <a:p>
            <a:pPr algn="ctr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 smtClean="0"/>
              <a:t>Local and/or external fields induce Hyperfine splitting </a:t>
            </a:r>
          </a:p>
        </p:txBody>
      </p:sp>
      <p:sp>
        <p:nvSpPr>
          <p:cNvPr id="36" name="Marcador de Posição de Conteúdo 7"/>
          <p:cNvSpPr txBox="1">
            <a:spLocks/>
          </p:cNvSpPr>
          <p:nvPr/>
        </p:nvSpPr>
        <p:spPr>
          <a:xfrm>
            <a:off x="0" y="1780877"/>
            <a:ext cx="4817960" cy="24575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en-US" b="1" dirty="0" smtClean="0"/>
              <a:t>Information given by Hyperfine splitting:</a:t>
            </a:r>
            <a:endParaRPr lang="en-US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Rectângulo 324"/>
              <p:cNvSpPr/>
              <p:nvPr/>
            </p:nvSpPr>
            <p:spPr>
              <a:xfrm>
                <a:off x="8238" y="2991695"/>
                <a:ext cx="3592211" cy="117109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pt-PT" sz="2000" b="1" dirty="0" smtClean="0">
                    <a:solidFill>
                      <a:srgbClr val="CC33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Hyperfine </a:t>
                </a:r>
                <a:r>
                  <a:rPr lang="pt-PT" sz="2000" b="1" dirty="0">
                    <a:solidFill>
                      <a:srgbClr val="CC33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M</a:t>
                </a:r>
                <a:r>
                  <a:rPr lang="pt-PT" sz="2000" b="1" dirty="0" smtClean="0">
                    <a:solidFill>
                      <a:srgbClr val="CC33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agnetic </a:t>
                </a:r>
                <a:r>
                  <a:rPr lang="pt-PT" sz="2000" b="1" dirty="0">
                    <a:solidFill>
                      <a:srgbClr val="CC33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F</a:t>
                </a:r>
                <a:r>
                  <a:rPr lang="pt-PT" sz="2000" b="1" dirty="0" smtClean="0">
                    <a:solidFill>
                      <a:srgbClr val="CC33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ield </a:t>
                </a:r>
                <a:r>
                  <a:rPr lang="pt-PT" sz="2000" b="1" dirty="0">
                    <a:solidFill>
                      <a:srgbClr val="CC33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</a:t>
                </a:r>
                <a:r>
                  <a:rPr lang="pt-PT" sz="2000" b="1" dirty="0" smtClean="0">
                    <a:solidFill>
                      <a:srgbClr val="CC33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HMF</a:t>
                </a:r>
                <a:r>
                  <a:rPr lang="pt-PT" sz="2000" b="1" dirty="0" smtClean="0">
                    <a:solidFill>
                      <a:srgbClr val="CC3300"/>
                    </a:solidFill>
                  </a:rPr>
                  <a:t>)</a:t>
                </a:r>
              </a:p>
              <a:p>
                <a:pPr algn="ctr"/>
                <a:endParaRPr lang="pt-PT" sz="900" b="1" dirty="0">
                  <a:solidFill>
                    <a:srgbClr val="CC3300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t-PT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t-PT" sz="2400" i="1">
                              <a:latin typeface="Cambria Math"/>
                            </a:rPr>
                            <m:t>𝜔</m:t>
                          </m:r>
                        </m:e>
                        <m:sub>
                          <m:r>
                            <a:rPr lang="pt-PT" sz="2400" i="1">
                              <a:latin typeface="Cambria Math"/>
                            </a:rPr>
                            <m:t>𝐿</m:t>
                          </m:r>
                        </m:sub>
                      </m:sSub>
                      <m:r>
                        <a:rPr lang="pt-PT" sz="2400">
                          <a:latin typeface="Cambria Math"/>
                        </a:rPr>
                        <m:t>=</m:t>
                      </m:r>
                      <m:r>
                        <a:rPr lang="pt-PT" sz="2400" i="1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pt-PT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t-PT" sz="2400" i="1">
                              <a:latin typeface="Cambria Math"/>
                            </a:rPr>
                            <m:t>𝑔</m:t>
                          </m:r>
                          <m:sSub>
                            <m:sSubPr>
                              <m:ctrlPr>
                                <a:rPr lang="pt-PT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pt-PT" sz="2400" i="1">
                                  <a:latin typeface="Cambria Math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pt-PT" sz="2400" i="1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</m:num>
                        <m:den>
                          <m:r>
                            <a:rPr lang="pt-PT" sz="2400" i="1">
                              <a:latin typeface="Cambria Math"/>
                            </a:rPr>
                            <m:t>ℏ</m:t>
                          </m:r>
                        </m:den>
                      </m:f>
                      <m:sSub>
                        <m:sSubPr>
                          <m:ctrlPr>
                            <a:rPr lang="pt-PT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t-PT" sz="2400" i="1">
                              <a:latin typeface="Cambria Math"/>
                            </a:rPr>
                            <m:t>𝐵</m:t>
                          </m:r>
                        </m:e>
                        <m:sub>
                          <m:r>
                            <a:rPr lang="pt-PT" sz="2400" i="1">
                              <a:latin typeface="Cambria Math"/>
                            </a:rPr>
                            <m:t>𝑧</m:t>
                          </m:r>
                        </m:sub>
                      </m:sSub>
                    </m:oMath>
                  </m:oMathPara>
                </a14:m>
                <a:endParaRPr lang="pt-PT" sz="1400" dirty="0"/>
              </a:p>
            </p:txBody>
          </p:sp>
        </mc:Choice>
        <mc:Fallback xmlns="">
          <p:sp>
            <p:nvSpPr>
              <p:cNvPr id="41" name="Rectângulo 3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38" y="2991695"/>
                <a:ext cx="3592211" cy="1171090"/>
              </a:xfrm>
              <a:prstGeom prst="rect">
                <a:avLst/>
              </a:prstGeom>
              <a:blipFill rotWithShape="0">
                <a:blip r:embed="rId6"/>
                <a:stretch>
                  <a:fillRect l="-1356" t="-3646" r="-11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Rectângulo 325"/>
              <p:cNvSpPr/>
              <p:nvPr/>
            </p:nvSpPr>
            <p:spPr>
              <a:xfrm>
                <a:off x="0" y="4082524"/>
                <a:ext cx="3517901" cy="123854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pt-PT" sz="2000" b="1" dirty="0" smtClean="0">
                    <a:solidFill>
                      <a:srgbClr val="CC33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Electric Field Gradient (EFG)</a:t>
                </a:r>
              </a:p>
              <a:p>
                <a:pPr algn="ctr"/>
                <a:endParaRPr lang="pt-PT" sz="600" dirty="0" smtClean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t-PT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t-PT" sz="2400" i="1">
                              <a:latin typeface="Cambria Math"/>
                            </a:rPr>
                            <m:t>𝜔</m:t>
                          </m:r>
                        </m:e>
                        <m:sub>
                          <m:r>
                            <a:rPr lang="pt-PT" sz="2400" i="1">
                              <a:latin typeface="Cambria Math"/>
                            </a:rPr>
                            <m:t>𝑄</m:t>
                          </m:r>
                        </m:sub>
                      </m:sSub>
                      <m:r>
                        <a:rPr lang="pt-PT" sz="240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pt-PT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t-PT" sz="2400" i="1">
                              <a:latin typeface="Cambria Math"/>
                            </a:rPr>
                            <m:t>𝑒𝑄</m:t>
                          </m:r>
                          <m:sSub>
                            <m:sSubPr>
                              <m:ctrlPr>
                                <a:rPr lang="pt-PT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pt-PT" sz="2400" i="1">
                                  <a:latin typeface="Cambria Math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pt-PT" sz="2400" i="1">
                                  <a:latin typeface="Cambria Math"/>
                                </a:rPr>
                                <m:t>𝑧𝑧</m:t>
                              </m:r>
                            </m:sub>
                          </m:sSub>
                        </m:num>
                        <m:den>
                          <m:r>
                            <a:rPr lang="pt-PT" sz="2400">
                              <a:latin typeface="Cambria Math"/>
                            </a:rPr>
                            <m:t>4</m:t>
                          </m:r>
                          <m:r>
                            <a:rPr lang="pt-PT" sz="2400" i="1">
                              <a:latin typeface="Cambria Math"/>
                            </a:rPr>
                            <m:t>𝐼</m:t>
                          </m:r>
                          <m:d>
                            <m:dPr>
                              <m:ctrlPr>
                                <a:rPr lang="pt-PT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pt-PT" sz="2400">
                                  <a:latin typeface="Cambria Math"/>
                                </a:rPr>
                                <m:t>2</m:t>
                              </m:r>
                              <m:r>
                                <a:rPr lang="pt-PT" sz="2400" i="1">
                                  <a:latin typeface="Cambria Math"/>
                                </a:rPr>
                                <m:t>𝐼</m:t>
                              </m:r>
                              <m:r>
                                <a:rPr lang="pt-PT" sz="24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pt-PT" sz="2400">
                                  <a:latin typeface="Cambria Math"/>
                                </a:rPr>
                                <m:t>1</m:t>
                              </m:r>
                            </m:e>
                          </m:d>
                          <m:r>
                            <a:rPr lang="pt-PT" sz="2400">
                              <a:latin typeface="Cambria Math"/>
                            </a:rPr>
                            <m:t>ℏ</m:t>
                          </m:r>
                        </m:den>
                      </m:f>
                    </m:oMath>
                  </m:oMathPara>
                </a14:m>
                <a:endParaRPr lang="pt-PT" sz="1200" dirty="0"/>
              </a:p>
            </p:txBody>
          </p:sp>
        </mc:Choice>
        <mc:Fallback xmlns="">
          <p:sp>
            <p:nvSpPr>
              <p:cNvPr id="42" name="Rectângulo 3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082524"/>
                <a:ext cx="3517901" cy="1238544"/>
              </a:xfrm>
              <a:prstGeom prst="rect">
                <a:avLst/>
              </a:prstGeom>
              <a:blipFill rotWithShape="0">
                <a:blip r:embed="rId7"/>
                <a:stretch>
                  <a:fillRect t="-34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Rectângulo 326"/>
              <p:cNvSpPr/>
              <p:nvPr/>
            </p:nvSpPr>
            <p:spPr>
              <a:xfrm>
                <a:off x="0" y="5348392"/>
                <a:ext cx="3517901" cy="125438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000" b="1" dirty="0" smtClean="0">
                    <a:solidFill>
                      <a:srgbClr val="CC33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Asymmetry parameter (ƞ</a:t>
                </a:r>
                <a:r>
                  <a:rPr lang="pt-PT" sz="2000" b="1" dirty="0" smtClean="0">
                    <a:solidFill>
                      <a:srgbClr val="CC3300"/>
                    </a:solidFill>
                  </a:rPr>
                  <a:t>)</a:t>
                </a:r>
              </a:p>
              <a:p>
                <a:pPr algn="ctr"/>
                <a:endParaRPr lang="pt-PT" sz="600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pt-PT" sz="2400" i="1" smtClean="0">
                          <a:latin typeface="Cambria Math"/>
                          <a:ea typeface="Cambria Math"/>
                        </a:rPr>
                        <m:t>𝜂</m:t>
                      </m:r>
                      <m:r>
                        <a:rPr lang="pt-PT" sz="2400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pt-PT" sz="2400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pt-PT" sz="2400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pt-PT" sz="2400" b="0" i="1" smtClean="0">
                                  <a:latin typeface="Cambria Math"/>
                                  <a:ea typeface="Cambria Math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pt-PT" sz="2400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  <m:t>𝑥𝑥</m:t>
                              </m:r>
                            </m:sub>
                          </m:sSub>
                          <m:r>
                            <a:rPr lang="pt-PT" sz="2400" b="0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pt-PT" sz="2400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pt-PT" sz="2400" b="0" i="1" smtClean="0">
                                  <a:latin typeface="Cambria Math"/>
                                  <a:ea typeface="Cambria Math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pt-PT" sz="2400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  <m:t>𝑦𝑦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pt-PT" sz="2400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pt-PT" sz="2400" b="0" i="1" smtClean="0">
                                  <a:latin typeface="Cambria Math"/>
                                  <a:ea typeface="Cambria Math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pt-PT" sz="2400" b="0" i="1" smtClean="0">
                                  <a:latin typeface="Cambria Math"/>
                                  <a:ea typeface="Cambria Math"/>
                                </a:rPr>
                                <m:t>𝑧𝑧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pt-PT" sz="1200" b="0" dirty="0" smtClean="0">
                  <a:ea typeface="Cambria Math"/>
                </a:endParaRPr>
              </a:p>
            </p:txBody>
          </p:sp>
        </mc:Choice>
        <mc:Fallback xmlns="">
          <p:sp>
            <p:nvSpPr>
              <p:cNvPr id="43" name="Rectângulo 3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348392"/>
                <a:ext cx="3517901" cy="1254382"/>
              </a:xfrm>
              <a:prstGeom prst="rect">
                <a:avLst/>
              </a:prstGeom>
              <a:blipFill rotWithShape="0">
                <a:blip r:embed="rId8"/>
                <a:stretch>
                  <a:fillRect t="-29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" name="Retângulo 43"/>
          <p:cNvSpPr/>
          <p:nvPr/>
        </p:nvSpPr>
        <p:spPr>
          <a:xfrm>
            <a:off x="85725" y="4082524"/>
            <a:ext cx="3432176" cy="123854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tângulo 44"/>
          <p:cNvSpPr/>
          <p:nvPr/>
        </p:nvSpPr>
        <p:spPr>
          <a:xfrm>
            <a:off x="85725" y="5449234"/>
            <a:ext cx="3432176" cy="123854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685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41" grpId="0"/>
      <p:bldP spid="42" grpId="0"/>
      <p:bldP spid="43" grpId="0"/>
      <p:bldP spid="44" grpId="0" animBg="1"/>
      <p:bldP spid="4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3547" y="-13752"/>
            <a:ext cx="6357430" cy="913979"/>
          </a:xfrm>
        </p:spPr>
        <p:txBody>
          <a:bodyPr>
            <a:noAutofit/>
          </a:bodyPr>
          <a:lstStyle/>
          <a:p>
            <a:pPr algn="ctr"/>
            <a:r>
              <a:rPr lang="en-US" sz="6200" b="1" dirty="0" smtClean="0"/>
              <a:t>PAC Results</a:t>
            </a:r>
            <a:endParaRPr lang="en-US" sz="6200" b="1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8" y="5460"/>
            <a:ext cx="815309" cy="927414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07"/>
          <a:stretch/>
        </p:blipFill>
        <p:spPr>
          <a:xfrm>
            <a:off x="7180976" y="367865"/>
            <a:ext cx="1963024" cy="587585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0276" y="0"/>
            <a:ext cx="1742755" cy="420067"/>
          </a:xfrm>
          <a:prstGeom prst="rect">
            <a:avLst/>
          </a:prstGeom>
        </p:spPr>
      </p:pic>
      <p:cxnSp>
        <p:nvCxnSpPr>
          <p:cNvPr id="7" name="Conexão reta 6"/>
          <p:cNvCxnSpPr/>
          <p:nvPr/>
        </p:nvCxnSpPr>
        <p:spPr>
          <a:xfrm>
            <a:off x="508611" y="988400"/>
            <a:ext cx="792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Objeto 7"/>
          <p:cNvGraphicFramePr>
            <a:graphicFrameLocks noChangeAspect="1"/>
          </p:cNvGraphicFramePr>
          <p:nvPr>
            <p:extLst/>
          </p:nvPr>
        </p:nvGraphicFramePr>
        <p:xfrm>
          <a:off x="-476250" y="1641866"/>
          <a:ext cx="10802600" cy="43758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96" name="Graph" r:id="rId6" imgW="7200000" imgH="2916000" progId="Origin50.Graph">
                  <p:embed/>
                </p:oleObj>
              </mc:Choice>
              <mc:Fallback>
                <p:oleObj name="Graph" r:id="rId6" imgW="7200000" imgH="29160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-476250" y="1641866"/>
                        <a:ext cx="10802600" cy="437582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CaixaDeTexto 8"/>
          <p:cNvSpPr txBox="1"/>
          <p:nvPr/>
        </p:nvSpPr>
        <p:spPr>
          <a:xfrm>
            <a:off x="1054445" y="1582061"/>
            <a:ext cx="544521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600" b="1" dirty="0" smtClean="0"/>
              <a:t>Experimental Ratio </a:t>
            </a:r>
            <a:r>
              <a:rPr lang="pt-PT" sz="2600" b="1" dirty="0" err="1" smtClean="0"/>
              <a:t>Plot</a:t>
            </a:r>
            <a:r>
              <a:rPr lang="pt-PT" sz="2600" b="1" dirty="0" smtClean="0"/>
              <a:t> + </a:t>
            </a:r>
            <a:r>
              <a:rPr lang="pt-PT" sz="2600" b="1" dirty="0" err="1" smtClean="0"/>
              <a:t>Fitted</a:t>
            </a:r>
            <a:r>
              <a:rPr lang="pt-PT" sz="2600" b="1" dirty="0" smtClean="0"/>
              <a:t> curve</a:t>
            </a:r>
            <a:endParaRPr lang="en-US" sz="2600" b="1" dirty="0"/>
          </a:p>
        </p:txBody>
      </p:sp>
      <p:sp>
        <p:nvSpPr>
          <p:cNvPr id="10" name="CaixaDeTexto 9"/>
          <p:cNvSpPr txBox="1"/>
          <p:nvPr/>
        </p:nvSpPr>
        <p:spPr>
          <a:xfrm>
            <a:off x="6499655" y="1586643"/>
            <a:ext cx="264434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600" b="1" dirty="0" smtClean="0"/>
              <a:t>Fourier </a:t>
            </a:r>
            <a:r>
              <a:rPr lang="pt-PT" sz="2600" b="1" dirty="0" err="1" smtClean="0"/>
              <a:t>Transform</a:t>
            </a:r>
            <a:endParaRPr lang="en-US" sz="2600" b="1" dirty="0"/>
          </a:p>
        </p:txBody>
      </p:sp>
    </p:spTree>
    <p:extLst>
      <p:ext uri="{BB962C8B-B14F-4D97-AF65-F5344CB8AC3E}">
        <p14:creationId xmlns:p14="http://schemas.microsoft.com/office/powerpoint/2010/main" val="3371197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3546" y="-13752"/>
            <a:ext cx="6357429" cy="913979"/>
          </a:xfrm>
        </p:spPr>
        <p:txBody>
          <a:bodyPr>
            <a:noAutofit/>
          </a:bodyPr>
          <a:lstStyle/>
          <a:p>
            <a:pPr algn="ctr"/>
            <a:r>
              <a:rPr lang="en-US" sz="6200" b="1" dirty="0" smtClean="0"/>
              <a:t>DFT Modeling</a:t>
            </a:r>
            <a:endParaRPr lang="en-US" sz="6200" b="1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8" y="5460"/>
            <a:ext cx="815309" cy="927414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07"/>
          <a:stretch/>
        </p:blipFill>
        <p:spPr>
          <a:xfrm>
            <a:off x="7180976" y="367865"/>
            <a:ext cx="1963024" cy="587585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0276" y="0"/>
            <a:ext cx="1742755" cy="420067"/>
          </a:xfrm>
          <a:prstGeom prst="rect">
            <a:avLst/>
          </a:prstGeom>
        </p:spPr>
      </p:pic>
      <p:sp>
        <p:nvSpPr>
          <p:cNvPr id="8" name="Marcador de Posição de Conteúdo 7"/>
          <p:cNvSpPr>
            <a:spLocks noGrp="1"/>
          </p:cNvSpPr>
          <p:nvPr>
            <p:ph idx="1"/>
          </p:nvPr>
        </p:nvSpPr>
        <p:spPr>
          <a:xfrm>
            <a:off x="16476" y="1163627"/>
            <a:ext cx="9135762" cy="122624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Density Functional Theory calculations were performed </a:t>
            </a:r>
            <a:r>
              <a:rPr lang="en-US" dirty="0"/>
              <a:t>using the software </a:t>
            </a:r>
            <a:r>
              <a:rPr lang="en-US" b="1" dirty="0">
                <a:latin typeface="Agency FB" panose="020B0503020202020204" pitchFamily="34" charset="0"/>
              </a:rPr>
              <a:t>VASP</a:t>
            </a:r>
            <a:r>
              <a:rPr lang="en-US" b="1" dirty="0" smtClean="0">
                <a:latin typeface="Agency FB" panose="020B0503020202020204" pitchFamily="34" charset="0"/>
              </a:rPr>
              <a:t>©.</a:t>
            </a:r>
          </a:p>
          <a:p>
            <a:endParaRPr lang="en-US" dirty="0"/>
          </a:p>
        </p:txBody>
      </p:sp>
      <p:cxnSp>
        <p:nvCxnSpPr>
          <p:cNvPr id="7" name="Conexão reta 6"/>
          <p:cNvCxnSpPr/>
          <p:nvPr/>
        </p:nvCxnSpPr>
        <p:spPr>
          <a:xfrm>
            <a:off x="508611" y="988400"/>
            <a:ext cx="792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Marcador de Posição de Conteúdo 7"/>
          <p:cNvSpPr txBox="1">
            <a:spLocks/>
          </p:cNvSpPr>
          <p:nvPr/>
        </p:nvSpPr>
        <p:spPr>
          <a:xfrm>
            <a:off x="247136" y="2331803"/>
            <a:ext cx="8674442" cy="44314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q"/>
            </a:pPr>
            <a:r>
              <a:rPr lang="en-US" b="1" dirty="0" smtClean="0"/>
              <a:t>Method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Projector Augmented Wave </a:t>
            </a:r>
            <a:r>
              <a:rPr lang="pt-PT" dirty="0" smtClean="0"/>
              <a:t>(PAW)</a:t>
            </a: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b="1" dirty="0" smtClean="0"/>
              <a:t>Functional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 Generalized Gradient Approximation – PBE (GGA-PBE)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pt-PT" dirty="0" smtClean="0"/>
              <a:t>Local </a:t>
            </a:r>
            <a:r>
              <a:rPr lang="en-US" dirty="0" smtClean="0"/>
              <a:t>Density</a:t>
            </a:r>
            <a:r>
              <a:rPr lang="pt-PT" dirty="0" smtClean="0"/>
              <a:t> </a:t>
            </a:r>
            <a:r>
              <a:rPr lang="en-US" dirty="0" smtClean="0"/>
              <a:t>Approximation (LDA)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pt-PT" b="1" dirty="0" smtClean="0">
                <a:solidFill>
                  <a:srgbClr val="00B050"/>
                </a:solidFill>
              </a:rPr>
              <a:t>Input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00B050"/>
                </a:solidFill>
              </a:rPr>
              <a:t> Structural parameters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00B050"/>
                </a:solidFill>
              </a:rPr>
              <a:t> Atoms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00B050"/>
                </a:solidFill>
              </a:rPr>
              <a:t> PAW Atomic Potentials</a:t>
            </a:r>
          </a:p>
          <a:p>
            <a:endParaRPr lang="en-US" dirty="0"/>
          </a:p>
        </p:txBody>
      </p:sp>
      <p:sp>
        <p:nvSpPr>
          <p:cNvPr id="3" name="Retângulo 2"/>
          <p:cNvSpPr/>
          <p:nvPr/>
        </p:nvSpPr>
        <p:spPr>
          <a:xfrm>
            <a:off x="4522571" y="4563743"/>
            <a:ext cx="4621427" cy="15158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228600"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pt-PT" sz="2800" b="1" dirty="0">
                <a:solidFill>
                  <a:srgbClr val="FF0000"/>
                </a:solidFill>
              </a:rPr>
              <a:t>Output</a:t>
            </a:r>
            <a:endParaRPr lang="pt-PT" sz="2600" b="1" dirty="0">
              <a:solidFill>
                <a:srgbClr val="FF0000"/>
              </a:solidFill>
            </a:endParaRPr>
          </a:p>
          <a:p>
            <a:pPr marL="685800" lvl="1" indent="-228600">
              <a:lnSpc>
                <a:spcPct val="80000"/>
              </a:lnSpc>
              <a:spcBef>
                <a:spcPts val="500"/>
              </a:spcBef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FF0000"/>
                </a:solidFill>
              </a:rPr>
              <a:t>Electric Field Gradient (EFG)</a:t>
            </a:r>
            <a:endParaRPr lang="en-US" sz="2400" dirty="0">
              <a:solidFill>
                <a:srgbClr val="FF0000"/>
              </a:solidFill>
            </a:endParaRPr>
          </a:p>
          <a:p>
            <a:pPr marL="685800" lvl="1" indent="-228600">
              <a:lnSpc>
                <a:spcPct val="80000"/>
              </a:lnSpc>
              <a:spcBef>
                <a:spcPts val="500"/>
              </a:spcBef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FF0000"/>
                </a:solidFill>
              </a:rPr>
              <a:t>Total Energy</a:t>
            </a:r>
          </a:p>
          <a:p>
            <a:pPr marL="685800" lvl="1" indent="-228600">
              <a:lnSpc>
                <a:spcPct val="80000"/>
              </a:lnSpc>
              <a:spcBef>
                <a:spcPts val="500"/>
              </a:spcBef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FF0000"/>
                </a:solidFill>
              </a:rPr>
              <a:t>Relaxed Structure </a:t>
            </a:r>
            <a:r>
              <a:rPr lang="en-US" sz="2400" dirty="0" smtClean="0">
                <a:solidFill>
                  <a:srgbClr val="FF0000"/>
                </a:solidFill>
              </a:rPr>
              <a:t>coordinates</a:t>
            </a:r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4858" y="1537557"/>
            <a:ext cx="3212234" cy="1766729"/>
          </a:xfrm>
          <a:prstGeom prst="rect">
            <a:avLst/>
          </a:prstGeom>
        </p:spPr>
      </p:pic>
      <p:sp>
        <p:nvSpPr>
          <p:cNvPr id="9" name="Retângulo 8"/>
          <p:cNvSpPr/>
          <p:nvPr/>
        </p:nvSpPr>
        <p:spPr>
          <a:xfrm>
            <a:off x="4843832" y="4066725"/>
            <a:ext cx="2293128" cy="4247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>
              <a:lnSpc>
                <a:spcPct val="90000"/>
              </a:lnSpc>
              <a:spcBef>
                <a:spcPts val="500"/>
              </a:spcBef>
            </a:pPr>
            <a:r>
              <a:rPr lang="pt-PT" sz="2400" dirty="0" smtClean="0"/>
              <a:t>  </a:t>
            </a:r>
            <a:r>
              <a:rPr lang="pt-PT" sz="2400" b="1" dirty="0" smtClean="0"/>
              <a:t>(</a:t>
            </a:r>
            <a:r>
              <a:rPr lang="pt-PT" sz="2400" b="1" dirty="0"/>
              <a:t>∆EFG &lt; 7%)</a:t>
            </a:r>
            <a:endParaRPr lang="en-US" sz="2400" b="1" dirty="0"/>
          </a:p>
        </p:txBody>
      </p:sp>
      <p:sp>
        <p:nvSpPr>
          <p:cNvPr id="12" name="Retângulo 11"/>
          <p:cNvSpPr/>
          <p:nvPr/>
        </p:nvSpPr>
        <p:spPr>
          <a:xfrm>
            <a:off x="700216" y="3706444"/>
            <a:ext cx="7068065" cy="34657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384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m 11"/>
          <p:cNvPicPr>
            <a:picLocks noChangeAspect="1"/>
          </p:cNvPicPr>
          <p:nvPr/>
        </p:nvPicPr>
        <p:blipFill rotWithShape="1">
          <a:blip r:embed="rId2"/>
          <a:srcRect l="29330" t="30805" r="27714" b="30594"/>
          <a:stretch/>
        </p:blipFill>
        <p:spPr>
          <a:xfrm>
            <a:off x="823546" y="2078710"/>
            <a:ext cx="7683143" cy="4341589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3546" y="-13752"/>
            <a:ext cx="6357429" cy="913979"/>
          </a:xfrm>
        </p:spPr>
        <p:txBody>
          <a:bodyPr>
            <a:noAutofit/>
          </a:bodyPr>
          <a:lstStyle/>
          <a:p>
            <a:pPr algn="ctr"/>
            <a:r>
              <a:rPr lang="en-US" sz="6200" b="1" dirty="0" smtClean="0"/>
              <a:t>DFT Modeling</a:t>
            </a:r>
            <a:endParaRPr lang="en-US" sz="6200" b="1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8" y="5460"/>
            <a:ext cx="815309" cy="927414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07"/>
          <a:stretch/>
        </p:blipFill>
        <p:spPr>
          <a:xfrm>
            <a:off x="7180976" y="367865"/>
            <a:ext cx="1963024" cy="587585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0276" y="0"/>
            <a:ext cx="1742755" cy="420067"/>
          </a:xfrm>
          <a:prstGeom prst="rect">
            <a:avLst/>
          </a:prstGeom>
        </p:spPr>
      </p:pic>
      <p:cxnSp>
        <p:nvCxnSpPr>
          <p:cNvPr id="7" name="Conexão reta 6"/>
          <p:cNvCxnSpPr/>
          <p:nvPr/>
        </p:nvCxnSpPr>
        <p:spPr>
          <a:xfrm>
            <a:off x="508611" y="988400"/>
            <a:ext cx="792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aixaDeTexto 15"/>
          <p:cNvSpPr txBox="1"/>
          <p:nvPr/>
        </p:nvSpPr>
        <p:spPr>
          <a:xfrm>
            <a:off x="2338214" y="1396330"/>
            <a:ext cx="47718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4800" dirty="0" smtClean="0"/>
              <a:t>DTC1</a:t>
            </a:r>
            <a:endParaRPr lang="en-US" sz="4800" dirty="0"/>
          </a:p>
        </p:txBody>
      </p:sp>
      <p:sp>
        <p:nvSpPr>
          <p:cNvPr id="17" name="CaixaDeTexto 16"/>
          <p:cNvSpPr txBox="1"/>
          <p:nvPr/>
        </p:nvSpPr>
        <p:spPr>
          <a:xfrm>
            <a:off x="508611" y="960172"/>
            <a:ext cx="62845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Calculated Local Environment:</a:t>
            </a:r>
            <a:endParaRPr lang="en-US" sz="3200" b="1" dirty="0"/>
          </a:p>
        </p:txBody>
      </p:sp>
      <p:grpSp>
        <p:nvGrpSpPr>
          <p:cNvPr id="22" name="Grupo 20"/>
          <p:cNvGrpSpPr/>
          <p:nvPr/>
        </p:nvGrpSpPr>
        <p:grpSpPr>
          <a:xfrm>
            <a:off x="-242048" y="6021106"/>
            <a:ext cx="9897035" cy="1560695"/>
            <a:chOff x="933450" y="3005962"/>
            <a:chExt cx="1962150" cy="2040407"/>
          </a:xfrm>
        </p:grpSpPr>
        <p:sp>
          <p:nvSpPr>
            <p:cNvPr id="24" name="Oval 23"/>
            <p:cNvSpPr/>
            <p:nvPr/>
          </p:nvSpPr>
          <p:spPr>
            <a:xfrm>
              <a:off x="933450" y="3041650"/>
              <a:ext cx="1962150" cy="2004719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7" name="Grupo 11"/>
            <p:cNvGrpSpPr/>
            <p:nvPr/>
          </p:nvGrpSpPr>
          <p:grpSpPr>
            <a:xfrm>
              <a:off x="1274805" y="3422060"/>
              <a:ext cx="1260389" cy="1242616"/>
              <a:chOff x="1952367" y="3532291"/>
              <a:chExt cx="1260389" cy="1242616"/>
            </a:xfrm>
          </p:grpSpPr>
          <p:sp>
            <p:nvSpPr>
              <p:cNvPr id="29" name="Oval 28"/>
              <p:cNvSpPr/>
              <p:nvPr/>
            </p:nvSpPr>
            <p:spPr>
              <a:xfrm>
                <a:off x="1952367" y="3539231"/>
                <a:ext cx="1260389" cy="1235676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CaixaDeTexto 10"/>
              <p:cNvSpPr txBox="1"/>
              <p:nvPr/>
            </p:nvSpPr>
            <p:spPr>
              <a:xfrm>
                <a:off x="1952367" y="3532291"/>
                <a:ext cx="1260389" cy="540321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pt-PT" sz="2000" b="1" dirty="0" smtClean="0">
                    <a:solidFill>
                      <a:schemeClr val="bg1"/>
                    </a:solidFill>
                  </a:rPr>
                  <a:t>Fe</a:t>
                </a:r>
                <a:r>
                  <a:rPr lang="pt-PT" sz="2000" b="1" baseline="-25000" dirty="0" smtClean="0">
                    <a:solidFill>
                      <a:schemeClr val="bg1"/>
                    </a:solidFill>
                  </a:rPr>
                  <a:t>3</a:t>
                </a:r>
                <a:r>
                  <a:rPr lang="pt-PT" sz="2000" b="1" dirty="0" smtClean="0">
                    <a:solidFill>
                      <a:schemeClr val="bg1"/>
                    </a:solidFill>
                  </a:rPr>
                  <a:t>O</a:t>
                </a:r>
                <a:r>
                  <a:rPr lang="pt-PT" sz="2000" b="1" baseline="-25000" dirty="0" smtClean="0">
                    <a:solidFill>
                      <a:schemeClr val="bg1"/>
                    </a:solidFill>
                  </a:rPr>
                  <a:t>4</a:t>
                </a:r>
                <a:endParaRPr lang="en-US" sz="1600" b="1" baseline="-250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8" name="CaixaDeTexto 19"/>
            <p:cNvSpPr txBox="1"/>
            <p:nvPr/>
          </p:nvSpPr>
          <p:spPr>
            <a:xfrm>
              <a:off x="1097634" y="3005962"/>
              <a:ext cx="1640787" cy="4987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PT" b="1" dirty="0" smtClean="0">
                  <a:solidFill>
                    <a:schemeClr val="bg1"/>
                  </a:solidFill>
                </a:rPr>
                <a:t>SiO</a:t>
              </a:r>
              <a:r>
                <a:rPr lang="pt-PT" b="1" baseline="-25000" dirty="0" smtClean="0">
                  <a:solidFill>
                    <a:schemeClr val="bg1"/>
                  </a:solidFill>
                </a:rPr>
                <a:t>2</a:t>
              </a:r>
              <a:endParaRPr lang="en-US" sz="1600" b="1" baseline="-25000" dirty="0">
                <a:solidFill>
                  <a:schemeClr val="bg1"/>
                </a:solidFill>
              </a:endParaRPr>
            </a:p>
          </p:txBody>
        </p:sp>
      </p:grpSp>
      <p:sp>
        <p:nvSpPr>
          <p:cNvPr id="31" name="Freeform 30"/>
          <p:cNvSpPr/>
          <p:nvPr/>
        </p:nvSpPr>
        <p:spPr>
          <a:xfrm>
            <a:off x="855309" y="4558552"/>
            <a:ext cx="311108" cy="1842247"/>
          </a:xfrm>
          <a:custGeom>
            <a:avLst/>
            <a:gdLst>
              <a:gd name="connsiteX0" fmla="*/ 354059 w 383556"/>
              <a:gd name="connsiteY0" fmla="*/ 0 h 2271252"/>
              <a:gd name="connsiteX1" fmla="*/ 98 w 383556"/>
              <a:gd name="connsiteY1" fmla="*/ 914400 h 2271252"/>
              <a:gd name="connsiteX2" fmla="*/ 383556 w 383556"/>
              <a:gd name="connsiteY2" fmla="*/ 2271252 h 2271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3556" h="2271252">
                <a:moveTo>
                  <a:pt x="354059" y="0"/>
                </a:moveTo>
                <a:cubicBezTo>
                  <a:pt x="174620" y="267929"/>
                  <a:pt x="-4818" y="535858"/>
                  <a:pt x="98" y="914400"/>
                </a:cubicBezTo>
                <a:cubicBezTo>
                  <a:pt x="5014" y="1292942"/>
                  <a:pt x="383556" y="2271252"/>
                  <a:pt x="383556" y="2271252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32" name="Freeform 31"/>
          <p:cNvSpPr/>
          <p:nvPr/>
        </p:nvSpPr>
        <p:spPr>
          <a:xfrm>
            <a:off x="7692629" y="4211101"/>
            <a:ext cx="392685" cy="2157457"/>
          </a:xfrm>
          <a:custGeom>
            <a:avLst/>
            <a:gdLst>
              <a:gd name="connsiteX0" fmla="*/ 235974 w 392685"/>
              <a:gd name="connsiteY0" fmla="*/ 0 h 1976284"/>
              <a:gd name="connsiteX1" fmla="*/ 383458 w 392685"/>
              <a:gd name="connsiteY1" fmla="*/ 1179871 h 1976284"/>
              <a:gd name="connsiteX2" fmla="*/ 0 w 392685"/>
              <a:gd name="connsiteY2" fmla="*/ 1976284 h 1976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92685" h="1976284">
                <a:moveTo>
                  <a:pt x="235974" y="0"/>
                </a:moveTo>
                <a:cubicBezTo>
                  <a:pt x="329380" y="425245"/>
                  <a:pt x="422787" y="850490"/>
                  <a:pt x="383458" y="1179871"/>
                </a:cubicBezTo>
                <a:cubicBezTo>
                  <a:pt x="344129" y="1509252"/>
                  <a:pt x="172064" y="1742768"/>
                  <a:pt x="0" y="1976284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cxnSp>
        <p:nvCxnSpPr>
          <p:cNvPr id="14" name="Straight Connector 13"/>
          <p:cNvCxnSpPr/>
          <p:nvPr/>
        </p:nvCxnSpPr>
        <p:spPr>
          <a:xfrm>
            <a:off x="3348318" y="3388659"/>
            <a:ext cx="874058" cy="53788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V="1">
            <a:off x="2503048" y="4460304"/>
            <a:ext cx="1719328" cy="91608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V="1">
            <a:off x="4975412" y="3046511"/>
            <a:ext cx="1667435" cy="88003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4935071" y="4487198"/>
            <a:ext cx="833717" cy="55654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>
            <a:off x="2057400" y="2608729"/>
            <a:ext cx="1290919" cy="34396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 rot="158409">
            <a:off x="2610465" y="4179555"/>
            <a:ext cx="16396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distance</a:t>
            </a:r>
            <a:endParaRPr lang="pt-PT" sz="2800" b="1" dirty="0">
              <a:solidFill>
                <a:srgbClr val="0070C0"/>
              </a:solidFill>
            </a:endParaRPr>
          </a:p>
        </p:txBody>
      </p:sp>
      <p:sp>
        <p:nvSpPr>
          <p:cNvPr id="45" name="Left-Right Arrow 44"/>
          <p:cNvSpPr/>
          <p:nvPr/>
        </p:nvSpPr>
        <p:spPr>
          <a:xfrm rot="214404">
            <a:off x="2828640" y="4036495"/>
            <a:ext cx="1271204" cy="160397"/>
          </a:xfrm>
          <a:prstGeom prst="left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47" name="TextBox 46"/>
          <p:cNvSpPr txBox="1"/>
          <p:nvPr/>
        </p:nvSpPr>
        <p:spPr>
          <a:xfrm rot="158409">
            <a:off x="5033145" y="4221475"/>
            <a:ext cx="16396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distance</a:t>
            </a:r>
            <a:endParaRPr lang="pt-PT" sz="2800" b="1" dirty="0">
              <a:solidFill>
                <a:srgbClr val="0070C0"/>
              </a:solidFill>
            </a:endParaRPr>
          </a:p>
        </p:txBody>
      </p:sp>
      <p:sp>
        <p:nvSpPr>
          <p:cNvPr id="48" name="Left-Right Arrow 47"/>
          <p:cNvSpPr/>
          <p:nvPr/>
        </p:nvSpPr>
        <p:spPr>
          <a:xfrm rot="214404">
            <a:off x="5090563" y="4137259"/>
            <a:ext cx="1327529" cy="186348"/>
          </a:xfrm>
          <a:prstGeom prst="left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cxnSp>
        <p:nvCxnSpPr>
          <p:cNvPr id="49" name="Straight Connector 48"/>
          <p:cNvCxnSpPr/>
          <p:nvPr/>
        </p:nvCxnSpPr>
        <p:spPr>
          <a:xfrm flipH="1">
            <a:off x="5852948" y="2396855"/>
            <a:ext cx="1290919" cy="34396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5769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3546" y="-13752"/>
            <a:ext cx="6357429" cy="913979"/>
          </a:xfrm>
        </p:spPr>
        <p:txBody>
          <a:bodyPr>
            <a:noAutofit/>
          </a:bodyPr>
          <a:lstStyle/>
          <a:p>
            <a:pPr algn="ctr"/>
            <a:r>
              <a:rPr lang="en-US" sz="6200" b="1" dirty="0" smtClean="0"/>
              <a:t>DFT Results</a:t>
            </a:r>
            <a:endParaRPr lang="en-US" sz="6200" b="1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8" y="5460"/>
            <a:ext cx="815309" cy="927414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07"/>
          <a:stretch/>
        </p:blipFill>
        <p:spPr>
          <a:xfrm>
            <a:off x="7180976" y="367865"/>
            <a:ext cx="1963024" cy="587585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0276" y="0"/>
            <a:ext cx="1742755" cy="420067"/>
          </a:xfrm>
          <a:prstGeom prst="rect">
            <a:avLst/>
          </a:prstGeom>
        </p:spPr>
      </p:pic>
      <p:cxnSp>
        <p:nvCxnSpPr>
          <p:cNvPr id="7" name="Conexão reta 6"/>
          <p:cNvCxnSpPr/>
          <p:nvPr/>
        </p:nvCxnSpPr>
        <p:spPr>
          <a:xfrm>
            <a:off x="508611" y="988400"/>
            <a:ext cx="792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Imagem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8629" y="1652562"/>
            <a:ext cx="2944513" cy="1851611"/>
          </a:xfrm>
          <a:prstGeom prst="rect">
            <a:avLst/>
          </a:prstGeom>
        </p:spPr>
      </p:pic>
      <p:sp>
        <p:nvSpPr>
          <p:cNvPr id="16" name="CaixaDeTexto 15"/>
          <p:cNvSpPr txBox="1"/>
          <p:nvPr/>
        </p:nvSpPr>
        <p:spPr>
          <a:xfrm>
            <a:off x="758628" y="900227"/>
            <a:ext cx="29445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4800" dirty="0" smtClean="0"/>
              <a:t>DTC1</a:t>
            </a:r>
            <a:endParaRPr lang="en-US" sz="4800" dirty="0"/>
          </a:p>
        </p:txBody>
      </p:sp>
      <p:graphicFrame>
        <p:nvGraphicFramePr>
          <p:cNvPr id="14" name="Objeto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13302467"/>
              </p:ext>
            </p:extLst>
          </p:nvPr>
        </p:nvGraphicFramePr>
        <p:xfrm>
          <a:off x="-217983" y="3257551"/>
          <a:ext cx="4705350" cy="3600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31" name="Graph" r:id="rId7" imgW="3920760" imgH="3000960" progId="Origin50.Graph">
                  <p:embed/>
                </p:oleObj>
              </mc:Choice>
              <mc:Fallback>
                <p:oleObj name="Graph" r:id="rId7" imgW="3920760" imgH="3000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-217983" y="3257551"/>
                        <a:ext cx="4705350" cy="3600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to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29805157"/>
              </p:ext>
            </p:extLst>
          </p:nvPr>
        </p:nvGraphicFramePr>
        <p:xfrm>
          <a:off x="4576812" y="3619500"/>
          <a:ext cx="4394151" cy="33623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32" name="Graph" r:id="rId9" imgW="3920760" imgH="3000960" progId="Origin50.Graph">
                  <p:embed/>
                </p:oleObj>
              </mc:Choice>
              <mc:Fallback>
                <p:oleObj name="Graph" r:id="rId9" imgW="3920760" imgH="3000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576812" y="3619500"/>
                        <a:ext cx="4394151" cy="336232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to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3139197"/>
              </p:ext>
            </p:extLst>
          </p:nvPr>
        </p:nvGraphicFramePr>
        <p:xfrm>
          <a:off x="4553988" y="801684"/>
          <a:ext cx="4416976" cy="33797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33" name="Graph" r:id="rId11" imgW="3920760" imgH="3000960" progId="Origin50.Graph">
                  <p:embed/>
                </p:oleObj>
              </mc:Choice>
              <mc:Fallback>
                <p:oleObj name="Graph" r:id="rId11" imgW="3920760" imgH="3000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4553988" y="801684"/>
                        <a:ext cx="4416976" cy="33797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65809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3546" y="-13752"/>
            <a:ext cx="6357429" cy="913979"/>
          </a:xfrm>
        </p:spPr>
        <p:txBody>
          <a:bodyPr>
            <a:noAutofit/>
          </a:bodyPr>
          <a:lstStyle/>
          <a:p>
            <a:pPr algn="ctr"/>
            <a:r>
              <a:rPr lang="en-US" sz="6200" b="1" dirty="0" smtClean="0"/>
              <a:t>DFT Modeling</a:t>
            </a:r>
            <a:endParaRPr lang="en-US" sz="6200" b="1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8" y="5460"/>
            <a:ext cx="815309" cy="927414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07"/>
          <a:stretch/>
        </p:blipFill>
        <p:spPr>
          <a:xfrm>
            <a:off x="7180976" y="367865"/>
            <a:ext cx="1963024" cy="587585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0276" y="0"/>
            <a:ext cx="1742755" cy="420067"/>
          </a:xfrm>
          <a:prstGeom prst="rect">
            <a:avLst/>
          </a:prstGeom>
        </p:spPr>
      </p:pic>
      <p:cxnSp>
        <p:nvCxnSpPr>
          <p:cNvPr id="7" name="Conexão reta 6"/>
          <p:cNvCxnSpPr/>
          <p:nvPr/>
        </p:nvCxnSpPr>
        <p:spPr>
          <a:xfrm>
            <a:off x="508611" y="988400"/>
            <a:ext cx="792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aixaDeTexto 15"/>
          <p:cNvSpPr txBox="1"/>
          <p:nvPr/>
        </p:nvSpPr>
        <p:spPr>
          <a:xfrm>
            <a:off x="2082688" y="1376798"/>
            <a:ext cx="47718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4800" dirty="0" smtClean="0"/>
              <a:t>DTC2</a:t>
            </a:r>
            <a:endParaRPr lang="en-US" sz="4800" dirty="0"/>
          </a:p>
        </p:txBody>
      </p:sp>
      <p:sp>
        <p:nvSpPr>
          <p:cNvPr id="17" name="CaixaDeTexto 16"/>
          <p:cNvSpPr txBox="1"/>
          <p:nvPr/>
        </p:nvSpPr>
        <p:spPr>
          <a:xfrm>
            <a:off x="198640" y="927282"/>
            <a:ext cx="62845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Calculated Local Environment:</a:t>
            </a:r>
            <a:endParaRPr lang="en-US" sz="3200" b="1" dirty="0"/>
          </a:p>
        </p:txBody>
      </p:sp>
      <p:grpSp>
        <p:nvGrpSpPr>
          <p:cNvPr id="32" name="Group 31"/>
          <p:cNvGrpSpPr/>
          <p:nvPr/>
        </p:nvGrpSpPr>
        <p:grpSpPr>
          <a:xfrm>
            <a:off x="451989" y="2073255"/>
            <a:ext cx="8243560" cy="4390743"/>
            <a:chOff x="560398" y="2330733"/>
            <a:chExt cx="6699878" cy="3329880"/>
          </a:xfrm>
        </p:grpSpPr>
        <p:pic>
          <p:nvPicPr>
            <p:cNvPr id="21" name="Imagem 9"/>
            <p:cNvPicPr>
              <a:picLocks noChangeAspect="1"/>
            </p:cNvPicPr>
            <p:nvPr/>
          </p:nvPicPr>
          <p:blipFill rotWithShape="1">
            <a:blip r:embed="rId5"/>
            <a:srcRect l="31776" t="31546" r="26646" b="34261"/>
            <a:stretch/>
          </p:blipFill>
          <p:spPr>
            <a:xfrm>
              <a:off x="560398" y="2330733"/>
              <a:ext cx="6699878" cy="3329880"/>
            </a:xfrm>
            <a:prstGeom prst="rect">
              <a:avLst/>
            </a:prstGeom>
          </p:spPr>
        </p:pic>
        <p:cxnSp>
          <p:nvCxnSpPr>
            <p:cNvPr id="22" name="Straight Connector 21"/>
            <p:cNvCxnSpPr/>
            <p:nvPr/>
          </p:nvCxnSpPr>
          <p:spPr>
            <a:xfrm>
              <a:off x="3137095" y="3581115"/>
              <a:ext cx="689317" cy="44224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V="1">
              <a:off x="2304756" y="4233069"/>
              <a:ext cx="1451317" cy="15209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V="1">
              <a:off x="4468609" y="3026471"/>
              <a:ext cx="1186603" cy="99689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4468609" y="4375052"/>
              <a:ext cx="675891" cy="46698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Left-Right Arrow 32"/>
          <p:cNvSpPr/>
          <p:nvPr/>
        </p:nvSpPr>
        <p:spPr>
          <a:xfrm rot="832911">
            <a:off x="2783116" y="4185464"/>
            <a:ext cx="1646497" cy="166324"/>
          </a:xfrm>
          <a:prstGeom prst="left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cxnSp>
        <p:nvCxnSpPr>
          <p:cNvPr id="35" name="Straight Connector 34"/>
          <p:cNvCxnSpPr/>
          <p:nvPr/>
        </p:nvCxnSpPr>
        <p:spPr>
          <a:xfrm flipH="1">
            <a:off x="1740992" y="2997033"/>
            <a:ext cx="2138273" cy="21101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 rot="874222">
            <a:off x="2996779" y="3819027"/>
            <a:ext cx="14274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distance</a:t>
            </a:r>
            <a:endParaRPr lang="pt-PT" sz="2800" b="1" dirty="0">
              <a:solidFill>
                <a:srgbClr val="0070C0"/>
              </a:solidFill>
            </a:endParaRPr>
          </a:p>
        </p:txBody>
      </p:sp>
      <p:sp>
        <p:nvSpPr>
          <p:cNvPr id="49" name="Freeform 48"/>
          <p:cNvSpPr/>
          <p:nvPr/>
        </p:nvSpPr>
        <p:spPr>
          <a:xfrm>
            <a:off x="7905134" y="4395019"/>
            <a:ext cx="392685" cy="1976284"/>
          </a:xfrm>
          <a:custGeom>
            <a:avLst/>
            <a:gdLst>
              <a:gd name="connsiteX0" fmla="*/ 235974 w 392685"/>
              <a:gd name="connsiteY0" fmla="*/ 0 h 1976284"/>
              <a:gd name="connsiteX1" fmla="*/ 383458 w 392685"/>
              <a:gd name="connsiteY1" fmla="*/ 1179871 h 1976284"/>
              <a:gd name="connsiteX2" fmla="*/ 0 w 392685"/>
              <a:gd name="connsiteY2" fmla="*/ 1976284 h 1976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92685" h="1976284">
                <a:moveTo>
                  <a:pt x="235974" y="0"/>
                </a:moveTo>
                <a:cubicBezTo>
                  <a:pt x="329380" y="425245"/>
                  <a:pt x="422787" y="850490"/>
                  <a:pt x="383458" y="1179871"/>
                </a:cubicBezTo>
                <a:cubicBezTo>
                  <a:pt x="344129" y="1509252"/>
                  <a:pt x="172064" y="1742768"/>
                  <a:pt x="0" y="1976284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52" name="Freeform 51"/>
          <p:cNvSpPr/>
          <p:nvPr/>
        </p:nvSpPr>
        <p:spPr>
          <a:xfrm>
            <a:off x="855309" y="4129548"/>
            <a:ext cx="383556" cy="2271252"/>
          </a:xfrm>
          <a:custGeom>
            <a:avLst/>
            <a:gdLst>
              <a:gd name="connsiteX0" fmla="*/ 354059 w 383556"/>
              <a:gd name="connsiteY0" fmla="*/ 0 h 2271252"/>
              <a:gd name="connsiteX1" fmla="*/ 98 w 383556"/>
              <a:gd name="connsiteY1" fmla="*/ 914400 h 2271252"/>
              <a:gd name="connsiteX2" fmla="*/ 383556 w 383556"/>
              <a:gd name="connsiteY2" fmla="*/ 2271252 h 2271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3556" h="2271252">
                <a:moveTo>
                  <a:pt x="354059" y="0"/>
                </a:moveTo>
                <a:cubicBezTo>
                  <a:pt x="174620" y="267929"/>
                  <a:pt x="-4818" y="535858"/>
                  <a:pt x="98" y="914400"/>
                </a:cubicBezTo>
                <a:cubicBezTo>
                  <a:pt x="5014" y="1292942"/>
                  <a:pt x="383556" y="2271252"/>
                  <a:pt x="383556" y="2271252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pSp>
        <p:nvGrpSpPr>
          <p:cNvPr id="54" name="Grupo 20"/>
          <p:cNvGrpSpPr/>
          <p:nvPr/>
        </p:nvGrpSpPr>
        <p:grpSpPr>
          <a:xfrm>
            <a:off x="-242048" y="6021106"/>
            <a:ext cx="9897035" cy="1560695"/>
            <a:chOff x="933450" y="3005962"/>
            <a:chExt cx="1962150" cy="2040407"/>
          </a:xfrm>
        </p:grpSpPr>
        <p:sp>
          <p:nvSpPr>
            <p:cNvPr id="56" name="Oval 55"/>
            <p:cNvSpPr/>
            <p:nvPr/>
          </p:nvSpPr>
          <p:spPr>
            <a:xfrm>
              <a:off x="933450" y="3041650"/>
              <a:ext cx="1962150" cy="2004719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7" name="Grupo 11"/>
            <p:cNvGrpSpPr/>
            <p:nvPr/>
          </p:nvGrpSpPr>
          <p:grpSpPr>
            <a:xfrm>
              <a:off x="1274805" y="3422060"/>
              <a:ext cx="1260389" cy="1242616"/>
              <a:chOff x="1952367" y="3532291"/>
              <a:chExt cx="1260389" cy="1242616"/>
            </a:xfrm>
          </p:grpSpPr>
          <p:sp>
            <p:nvSpPr>
              <p:cNvPr id="59" name="Oval 58"/>
              <p:cNvSpPr/>
              <p:nvPr/>
            </p:nvSpPr>
            <p:spPr>
              <a:xfrm>
                <a:off x="1952367" y="3539231"/>
                <a:ext cx="1260389" cy="1235676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CaixaDeTexto 10"/>
              <p:cNvSpPr txBox="1"/>
              <p:nvPr/>
            </p:nvSpPr>
            <p:spPr>
              <a:xfrm>
                <a:off x="1952367" y="3532291"/>
                <a:ext cx="1260389" cy="540321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pt-PT" sz="2000" b="1" dirty="0" smtClean="0">
                    <a:solidFill>
                      <a:schemeClr val="bg1"/>
                    </a:solidFill>
                  </a:rPr>
                  <a:t>Fe</a:t>
                </a:r>
                <a:r>
                  <a:rPr lang="pt-PT" sz="2000" b="1" baseline="-25000" dirty="0" smtClean="0">
                    <a:solidFill>
                      <a:schemeClr val="bg1"/>
                    </a:solidFill>
                  </a:rPr>
                  <a:t>3</a:t>
                </a:r>
                <a:r>
                  <a:rPr lang="pt-PT" sz="2000" b="1" dirty="0" smtClean="0">
                    <a:solidFill>
                      <a:schemeClr val="bg1"/>
                    </a:solidFill>
                  </a:rPr>
                  <a:t>O</a:t>
                </a:r>
                <a:r>
                  <a:rPr lang="pt-PT" sz="2000" b="1" baseline="-25000" dirty="0" smtClean="0">
                    <a:solidFill>
                      <a:schemeClr val="bg1"/>
                    </a:solidFill>
                  </a:rPr>
                  <a:t>4</a:t>
                </a:r>
                <a:endParaRPr lang="en-US" sz="1600" b="1" baseline="-250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58" name="CaixaDeTexto 19"/>
            <p:cNvSpPr txBox="1"/>
            <p:nvPr/>
          </p:nvSpPr>
          <p:spPr>
            <a:xfrm>
              <a:off x="1097634" y="3005962"/>
              <a:ext cx="1640787" cy="4987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PT" b="1" dirty="0" smtClean="0">
                  <a:solidFill>
                    <a:schemeClr val="bg1"/>
                  </a:solidFill>
                </a:rPr>
                <a:t>SiO</a:t>
              </a:r>
              <a:r>
                <a:rPr lang="pt-PT" b="1" baseline="-25000" dirty="0" smtClean="0">
                  <a:solidFill>
                    <a:schemeClr val="bg1"/>
                  </a:solidFill>
                </a:rPr>
                <a:t>2</a:t>
              </a:r>
              <a:endParaRPr lang="en-US" sz="1600" b="1" baseline="-250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21281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3546" y="-13752"/>
            <a:ext cx="6357429" cy="913979"/>
          </a:xfrm>
        </p:spPr>
        <p:txBody>
          <a:bodyPr>
            <a:noAutofit/>
          </a:bodyPr>
          <a:lstStyle/>
          <a:p>
            <a:pPr algn="ctr"/>
            <a:r>
              <a:rPr lang="en-US" sz="6200" b="1" dirty="0" smtClean="0"/>
              <a:t>DFT Results</a:t>
            </a:r>
            <a:endParaRPr lang="en-US" sz="6200" b="1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8" y="5460"/>
            <a:ext cx="815309" cy="927414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07"/>
          <a:stretch/>
        </p:blipFill>
        <p:spPr>
          <a:xfrm>
            <a:off x="7180976" y="367865"/>
            <a:ext cx="1963024" cy="587585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0276" y="0"/>
            <a:ext cx="1742755" cy="420067"/>
          </a:xfrm>
          <a:prstGeom prst="rect">
            <a:avLst/>
          </a:prstGeom>
        </p:spPr>
      </p:pic>
      <p:cxnSp>
        <p:nvCxnSpPr>
          <p:cNvPr id="7" name="Conexão reta 6"/>
          <p:cNvCxnSpPr/>
          <p:nvPr/>
        </p:nvCxnSpPr>
        <p:spPr>
          <a:xfrm>
            <a:off x="508611" y="988400"/>
            <a:ext cx="792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aixaDeTexto 15"/>
          <p:cNvSpPr txBox="1"/>
          <p:nvPr/>
        </p:nvSpPr>
        <p:spPr>
          <a:xfrm>
            <a:off x="758628" y="900227"/>
            <a:ext cx="29445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4800" dirty="0" smtClean="0"/>
              <a:t>DTC2</a:t>
            </a:r>
            <a:endParaRPr lang="en-US" sz="4800" dirty="0"/>
          </a:p>
        </p:txBody>
      </p:sp>
      <p:pic>
        <p:nvPicPr>
          <p:cNvPr id="14" name="Imagem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3546" y="1675530"/>
            <a:ext cx="2879596" cy="1740326"/>
          </a:xfrm>
          <a:prstGeom prst="rect">
            <a:avLst/>
          </a:prstGeom>
        </p:spPr>
      </p:pic>
      <p:graphicFrame>
        <p:nvGraphicFramePr>
          <p:cNvPr id="10" name="Objeto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2692720"/>
              </p:ext>
            </p:extLst>
          </p:nvPr>
        </p:nvGraphicFramePr>
        <p:xfrm>
          <a:off x="-217983" y="3162301"/>
          <a:ext cx="4829830" cy="3695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94" name="Graph" r:id="rId7" imgW="3920760" imgH="3000960" progId="Origin50.Graph">
                  <p:embed/>
                </p:oleObj>
              </mc:Choice>
              <mc:Fallback>
                <p:oleObj name="Graph" r:id="rId7" imgW="3920760" imgH="3000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-217983" y="3162301"/>
                        <a:ext cx="4829830" cy="3695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to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6216664"/>
              </p:ext>
            </p:extLst>
          </p:nvPr>
        </p:nvGraphicFramePr>
        <p:xfrm>
          <a:off x="4410075" y="728332"/>
          <a:ext cx="4560888" cy="34899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95" name="Graph" r:id="rId9" imgW="3920760" imgH="3000960" progId="Origin50.Graph">
                  <p:embed/>
                </p:oleObj>
              </mc:Choice>
              <mc:Fallback>
                <p:oleObj name="Graph" r:id="rId9" imgW="3920760" imgH="3000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410075" y="728332"/>
                        <a:ext cx="4560888" cy="348990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to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42532167"/>
              </p:ext>
            </p:extLst>
          </p:nvPr>
        </p:nvGraphicFramePr>
        <p:xfrm>
          <a:off x="4634355" y="3752850"/>
          <a:ext cx="4288187" cy="32812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96" name="Graph" r:id="rId11" imgW="3920760" imgH="3000960" progId="Origin50.Graph">
                  <p:embed/>
                </p:oleObj>
              </mc:Choice>
              <mc:Fallback>
                <p:oleObj name="Graph" r:id="rId11" imgW="3920760" imgH="3000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4634355" y="3752850"/>
                        <a:ext cx="4288187" cy="328124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77722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3546" y="-13752"/>
            <a:ext cx="6357429" cy="913979"/>
          </a:xfrm>
        </p:spPr>
        <p:txBody>
          <a:bodyPr>
            <a:noAutofit/>
          </a:bodyPr>
          <a:lstStyle/>
          <a:p>
            <a:pPr algn="ctr"/>
            <a:r>
              <a:rPr lang="en-US" sz="6200" b="1" dirty="0" smtClean="0"/>
              <a:t>DFT Modeling</a:t>
            </a:r>
            <a:endParaRPr lang="en-US" sz="6200" b="1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8" y="5460"/>
            <a:ext cx="815309" cy="927414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07"/>
          <a:stretch/>
        </p:blipFill>
        <p:spPr>
          <a:xfrm>
            <a:off x="7180976" y="367865"/>
            <a:ext cx="1963024" cy="587585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0276" y="0"/>
            <a:ext cx="1742755" cy="420067"/>
          </a:xfrm>
          <a:prstGeom prst="rect">
            <a:avLst/>
          </a:prstGeom>
        </p:spPr>
      </p:pic>
      <p:cxnSp>
        <p:nvCxnSpPr>
          <p:cNvPr id="7" name="Conexão reta 6"/>
          <p:cNvCxnSpPr/>
          <p:nvPr/>
        </p:nvCxnSpPr>
        <p:spPr>
          <a:xfrm>
            <a:off x="508611" y="988400"/>
            <a:ext cx="792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aixaDeTexto 15"/>
          <p:cNvSpPr txBox="1"/>
          <p:nvPr/>
        </p:nvSpPr>
        <p:spPr>
          <a:xfrm>
            <a:off x="2082688" y="1599220"/>
            <a:ext cx="47718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4800" dirty="0" smtClean="0"/>
              <a:t>DTC3</a:t>
            </a:r>
            <a:endParaRPr lang="en-US" sz="4800" dirty="0"/>
          </a:p>
        </p:txBody>
      </p:sp>
      <p:sp>
        <p:nvSpPr>
          <p:cNvPr id="17" name="CaixaDeTexto 16"/>
          <p:cNvSpPr txBox="1"/>
          <p:nvPr/>
        </p:nvSpPr>
        <p:spPr>
          <a:xfrm>
            <a:off x="198640" y="1149704"/>
            <a:ext cx="62845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Calculated Local Environment:</a:t>
            </a:r>
            <a:endParaRPr lang="en-US" sz="3200" b="1" dirty="0"/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22959" y="2345298"/>
            <a:ext cx="5291299" cy="4285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9333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939504"/>
            <a:ext cx="7886700" cy="913979"/>
          </a:xfrm>
        </p:spPr>
        <p:txBody>
          <a:bodyPr>
            <a:noAutofit/>
          </a:bodyPr>
          <a:lstStyle/>
          <a:p>
            <a:pPr algn="ctr"/>
            <a:r>
              <a:rPr lang="en-US" sz="6200" b="1" dirty="0" smtClean="0"/>
              <a:t>Outline</a:t>
            </a:r>
            <a:endParaRPr lang="en-US" sz="6200" b="1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69115" y="1615899"/>
            <a:ext cx="8632272" cy="5032375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3200" dirty="0" smtClean="0"/>
              <a:t>Introduction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800" dirty="0" smtClean="0"/>
              <a:t>Motivation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800" dirty="0" smtClean="0"/>
              <a:t>Functionalized Magnetic Nanoparticles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3200" dirty="0" smtClean="0"/>
              <a:t>Radioactive Trackers (How much Hg sorption?)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smtClean="0"/>
              <a:t>Quantitative </a:t>
            </a:r>
            <a:r>
              <a:rPr lang="en-US" sz="2400" dirty="0" smtClean="0"/>
              <a:t>sorption analysis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3200" dirty="0" smtClean="0"/>
              <a:t>Hyperfine/Local properties </a:t>
            </a:r>
            <a:r>
              <a:rPr lang="en-US" sz="3200" dirty="0"/>
              <a:t>(</a:t>
            </a:r>
            <a:r>
              <a:rPr lang="en-US" sz="3200" dirty="0" smtClean="0"/>
              <a:t>Hg coordination?)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800" dirty="0" smtClean="0"/>
              <a:t>DFT modeling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800" dirty="0" smtClean="0"/>
              <a:t>PAC Spectroscopy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3200" dirty="0" smtClean="0"/>
              <a:t>Conclusions</a:t>
            </a:r>
          </a:p>
          <a:p>
            <a:endParaRPr lang="en-US" sz="3200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60"/>
            <a:ext cx="815309" cy="927414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07"/>
          <a:stretch/>
        </p:blipFill>
        <p:spPr>
          <a:xfrm>
            <a:off x="7180976" y="367865"/>
            <a:ext cx="1963024" cy="587585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0276" y="0"/>
            <a:ext cx="1742755" cy="420067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815309" y="9899"/>
            <a:ext cx="65523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Utilization of PAC radioisotope trackers and DFT calculations to determine local environment of Hg(II) in </a:t>
            </a:r>
            <a:r>
              <a:rPr lang="en-US" dirty="0" err="1" smtClean="0"/>
              <a:t>dithiocarbamate</a:t>
            </a:r>
            <a:r>
              <a:rPr lang="en-US" dirty="0" smtClean="0"/>
              <a:t> functionalized particles for magnetic removal of Hg2+ from water</a:t>
            </a:r>
            <a:endParaRPr lang="en-US" dirty="0"/>
          </a:p>
        </p:txBody>
      </p:sp>
      <p:sp>
        <p:nvSpPr>
          <p:cNvPr id="9" name="CaixaDeTexto 8"/>
          <p:cNvSpPr txBox="1"/>
          <p:nvPr/>
        </p:nvSpPr>
        <p:spPr>
          <a:xfrm>
            <a:off x="5062389" y="4688462"/>
            <a:ext cx="411060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indent="-457200">
              <a:buFont typeface="Wingdings" panose="05000000000000000000" pitchFamily="2" charset="2"/>
              <a:buChar char="ü"/>
            </a:pPr>
            <a:r>
              <a:rPr lang="en-US" sz="2800" dirty="0" smtClean="0"/>
              <a:t>DFT and PAC crossover</a:t>
            </a:r>
            <a:r>
              <a:rPr lang="pt-PT" sz="2800" dirty="0" smtClean="0"/>
              <a:t> </a:t>
            </a:r>
            <a:endParaRPr lang="en-US" sz="2800" dirty="0" smtClean="0"/>
          </a:p>
          <a:p>
            <a:endParaRPr lang="en-US" dirty="0"/>
          </a:p>
        </p:txBody>
      </p:sp>
      <p:grpSp>
        <p:nvGrpSpPr>
          <p:cNvPr id="27" name="Grupo 26"/>
          <p:cNvGrpSpPr/>
          <p:nvPr/>
        </p:nvGrpSpPr>
        <p:grpSpPr>
          <a:xfrm>
            <a:off x="3749159" y="4688462"/>
            <a:ext cx="1413898" cy="573247"/>
            <a:chOff x="3722265" y="5226342"/>
            <a:chExt cx="1413898" cy="573247"/>
          </a:xfrm>
        </p:grpSpPr>
        <p:cxnSp>
          <p:nvCxnSpPr>
            <p:cNvPr id="11" name="Conexão em ângulos retos 10"/>
            <p:cNvCxnSpPr/>
            <p:nvPr/>
          </p:nvCxnSpPr>
          <p:spPr>
            <a:xfrm>
              <a:off x="3722265" y="5226342"/>
              <a:ext cx="1413898" cy="268447"/>
            </a:xfrm>
            <a:prstGeom prst="bentConnector3">
              <a:avLst>
                <a:gd name="adj1" fmla="val 51780"/>
              </a:avLst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exão em ângulos retos 17"/>
            <p:cNvCxnSpPr/>
            <p:nvPr/>
          </p:nvCxnSpPr>
          <p:spPr>
            <a:xfrm flipV="1">
              <a:off x="3751276" y="5494789"/>
              <a:ext cx="1384887" cy="304800"/>
            </a:xfrm>
            <a:prstGeom prst="bentConnector3">
              <a:avLst>
                <a:gd name="adj1" fmla="val 50868"/>
              </a:avLst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6" name="Conexão reta 25"/>
          <p:cNvCxnSpPr/>
          <p:nvPr/>
        </p:nvCxnSpPr>
        <p:spPr>
          <a:xfrm>
            <a:off x="508611" y="988400"/>
            <a:ext cx="792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1425914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628" y="1028948"/>
            <a:ext cx="2944514" cy="2384843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3546" y="-13752"/>
            <a:ext cx="6357429" cy="913979"/>
          </a:xfrm>
        </p:spPr>
        <p:txBody>
          <a:bodyPr>
            <a:noAutofit/>
          </a:bodyPr>
          <a:lstStyle/>
          <a:p>
            <a:pPr algn="ctr"/>
            <a:r>
              <a:rPr lang="en-US" sz="6200" b="1" dirty="0" smtClean="0"/>
              <a:t>DFT Results</a:t>
            </a:r>
            <a:endParaRPr lang="en-US" sz="6200" b="1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8" y="5460"/>
            <a:ext cx="815309" cy="927414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07"/>
          <a:stretch/>
        </p:blipFill>
        <p:spPr>
          <a:xfrm>
            <a:off x="7180976" y="367865"/>
            <a:ext cx="1963024" cy="587585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0276" y="0"/>
            <a:ext cx="1742755" cy="420067"/>
          </a:xfrm>
          <a:prstGeom prst="rect">
            <a:avLst/>
          </a:prstGeom>
        </p:spPr>
      </p:pic>
      <p:cxnSp>
        <p:nvCxnSpPr>
          <p:cNvPr id="7" name="Conexão reta 6"/>
          <p:cNvCxnSpPr/>
          <p:nvPr/>
        </p:nvCxnSpPr>
        <p:spPr>
          <a:xfrm>
            <a:off x="508611" y="988400"/>
            <a:ext cx="792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aixaDeTexto 15"/>
          <p:cNvSpPr txBox="1"/>
          <p:nvPr/>
        </p:nvSpPr>
        <p:spPr>
          <a:xfrm>
            <a:off x="758628" y="900227"/>
            <a:ext cx="29445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4800" dirty="0" smtClean="0"/>
              <a:t>DTC3</a:t>
            </a:r>
            <a:endParaRPr lang="en-US" sz="4800" dirty="0"/>
          </a:p>
        </p:txBody>
      </p:sp>
      <p:graphicFrame>
        <p:nvGraphicFramePr>
          <p:cNvPr id="3" name="Objeto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6576062"/>
              </p:ext>
            </p:extLst>
          </p:nvPr>
        </p:nvGraphicFramePr>
        <p:xfrm>
          <a:off x="0" y="3184667"/>
          <a:ext cx="4800600" cy="36733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11" name="Graph" r:id="rId7" imgW="3920760" imgH="3000960" progId="Origin50.Graph">
                  <p:embed/>
                </p:oleObj>
              </mc:Choice>
              <mc:Fallback>
                <p:oleObj name="Graph" r:id="rId7" imgW="3920760" imgH="3000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0" y="3184667"/>
                        <a:ext cx="4800600" cy="36733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to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10814711"/>
              </p:ext>
            </p:extLst>
          </p:nvPr>
        </p:nvGraphicFramePr>
        <p:xfrm>
          <a:off x="4608513" y="721181"/>
          <a:ext cx="4525729" cy="34630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12" name="Graph" r:id="rId9" imgW="3920760" imgH="3000960" progId="Origin50.Graph">
                  <p:embed/>
                </p:oleObj>
              </mc:Choice>
              <mc:Fallback>
                <p:oleObj name="Graph" r:id="rId9" imgW="3920760" imgH="3000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608513" y="721181"/>
                        <a:ext cx="4525729" cy="346300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to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1004307"/>
              </p:ext>
            </p:extLst>
          </p:nvPr>
        </p:nvGraphicFramePr>
        <p:xfrm>
          <a:off x="4746352" y="3695700"/>
          <a:ext cx="4348436" cy="33273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13" name="Graph" r:id="rId11" imgW="3920760" imgH="3000960" progId="Origin50.Graph">
                  <p:embed/>
                </p:oleObj>
              </mc:Choice>
              <mc:Fallback>
                <p:oleObj name="Graph" r:id="rId11" imgW="3920760" imgH="3000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4746352" y="3695700"/>
                        <a:ext cx="4348436" cy="332734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64870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Marcador de Posição de Conteúdo 2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5831"/>
          <a:stretch/>
        </p:blipFill>
        <p:spPr>
          <a:xfrm>
            <a:off x="609600" y="776894"/>
            <a:ext cx="7882158" cy="6076987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3546" y="-13752"/>
            <a:ext cx="6357429" cy="913979"/>
          </a:xfrm>
        </p:spPr>
        <p:txBody>
          <a:bodyPr>
            <a:noAutofit/>
          </a:bodyPr>
          <a:lstStyle/>
          <a:p>
            <a:pPr algn="ctr"/>
            <a:r>
              <a:rPr lang="en-US" sz="6200" b="1" dirty="0" smtClean="0"/>
              <a:t>DFT Modeling</a:t>
            </a:r>
            <a:endParaRPr lang="en-US" sz="6200" b="1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8" y="5460"/>
            <a:ext cx="815309" cy="927414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07"/>
          <a:stretch/>
        </p:blipFill>
        <p:spPr>
          <a:xfrm>
            <a:off x="7180976" y="367865"/>
            <a:ext cx="1963024" cy="587585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0276" y="0"/>
            <a:ext cx="1742755" cy="420067"/>
          </a:xfrm>
          <a:prstGeom prst="rect">
            <a:avLst/>
          </a:prstGeom>
        </p:spPr>
      </p:pic>
      <p:cxnSp>
        <p:nvCxnSpPr>
          <p:cNvPr id="7" name="Conexão reta 6"/>
          <p:cNvCxnSpPr/>
          <p:nvPr/>
        </p:nvCxnSpPr>
        <p:spPr>
          <a:xfrm>
            <a:off x="508611" y="988400"/>
            <a:ext cx="792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aixaDeTexto 15"/>
          <p:cNvSpPr txBox="1"/>
          <p:nvPr/>
        </p:nvSpPr>
        <p:spPr>
          <a:xfrm>
            <a:off x="954987" y="1412175"/>
            <a:ext cx="47718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4800" dirty="0" smtClean="0"/>
              <a:t>SiO</a:t>
            </a:r>
            <a:r>
              <a:rPr lang="pt-PT" sz="4800" baseline="-25000" dirty="0" smtClean="0"/>
              <a:t>3</a:t>
            </a:r>
            <a:r>
              <a:rPr lang="pt-PT" sz="4800" dirty="0" smtClean="0"/>
              <a:t>Hg</a:t>
            </a:r>
            <a:endParaRPr lang="en-US" sz="4800" dirty="0"/>
          </a:p>
        </p:txBody>
      </p:sp>
      <p:sp>
        <p:nvSpPr>
          <p:cNvPr id="17" name="CaixaDeTexto 16"/>
          <p:cNvSpPr txBox="1"/>
          <p:nvPr/>
        </p:nvSpPr>
        <p:spPr>
          <a:xfrm>
            <a:off x="198640" y="951993"/>
            <a:ext cx="62845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Calculated Local Environment:</a:t>
            </a:r>
            <a:endParaRPr lang="en-US" sz="3200" b="1" dirty="0"/>
          </a:p>
        </p:txBody>
      </p:sp>
      <p:grpSp>
        <p:nvGrpSpPr>
          <p:cNvPr id="13" name="Grupo 12"/>
          <p:cNvGrpSpPr/>
          <p:nvPr/>
        </p:nvGrpSpPr>
        <p:grpSpPr>
          <a:xfrm>
            <a:off x="4176584" y="3733069"/>
            <a:ext cx="1301578" cy="3053280"/>
            <a:chOff x="4351278" y="4146941"/>
            <a:chExt cx="906162" cy="2292398"/>
          </a:xfrm>
        </p:grpSpPr>
        <p:grpSp>
          <p:nvGrpSpPr>
            <p:cNvPr id="19" name="Grupo 18"/>
            <p:cNvGrpSpPr/>
            <p:nvPr/>
          </p:nvGrpSpPr>
          <p:grpSpPr>
            <a:xfrm rot="5400000">
              <a:off x="4136361" y="5318260"/>
              <a:ext cx="1335996" cy="906162"/>
              <a:chOff x="4831492" y="3748215"/>
              <a:chExt cx="1708322" cy="1565189"/>
            </a:xfrm>
          </p:grpSpPr>
          <p:sp>
            <p:nvSpPr>
              <p:cNvPr id="21" name="Retângulo 20"/>
              <p:cNvSpPr/>
              <p:nvPr/>
            </p:nvSpPr>
            <p:spPr>
              <a:xfrm>
                <a:off x="4831492" y="3748215"/>
                <a:ext cx="1194487" cy="1565189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Seta para a direita 21"/>
              <p:cNvSpPr/>
              <p:nvPr/>
            </p:nvSpPr>
            <p:spPr>
              <a:xfrm>
                <a:off x="6025980" y="4305456"/>
                <a:ext cx="513834" cy="198017"/>
              </a:xfrm>
              <a:prstGeom prst="right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etângulo 22"/>
              <p:cNvSpPr/>
              <p:nvPr/>
            </p:nvSpPr>
            <p:spPr>
              <a:xfrm>
                <a:off x="6097064" y="3823655"/>
                <a:ext cx="44275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pt-PT" dirty="0" smtClean="0">
                    <a:solidFill>
                      <a:srgbClr val="FF0000"/>
                    </a:solidFill>
                  </a:rPr>
                  <a:t>+D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</p:grpSp>
        <p:cxnSp>
          <p:nvCxnSpPr>
            <p:cNvPr id="8" name="Conexão reta 7"/>
            <p:cNvCxnSpPr/>
            <p:nvPr/>
          </p:nvCxnSpPr>
          <p:spPr>
            <a:xfrm flipH="1">
              <a:off x="4877506" y="4146941"/>
              <a:ext cx="1" cy="956402"/>
            </a:xfrm>
            <a:prstGeom prst="line">
              <a:avLst/>
            </a:prstGeom>
            <a:ln w="28575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72132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Marcador de Posição de Conteúdo 2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12545" t="11115" r="24192" b="14022"/>
          <a:stretch/>
        </p:blipFill>
        <p:spPr>
          <a:xfrm>
            <a:off x="898749" y="1504950"/>
            <a:ext cx="2664272" cy="258125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3546" y="-13752"/>
            <a:ext cx="6357429" cy="913979"/>
          </a:xfrm>
        </p:spPr>
        <p:txBody>
          <a:bodyPr>
            <a:noAutofit/>
          </a:bodyPr>
          <a:lstStyle/>
          <a:p>
            <a:pPr algn="ctr"/>
            <a:r>
              <a:rPr lang="en-US" sz="6200" b="1" dirty="0" smtClean="0"/>
              <a:t>DFT Results</a:t>
            </a:r>
            <a:endParaRPr lang="en-US" sz="6200" b="1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8" y="5460"/>
            <a:ext cx="815309" cy="927414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07"/>
          <a:stretch/>
        </p:blipFill>
        <p:spPr>
          <a:xfrm>
            <a:off x="7180976" y="367865"/>
            <a:ext cx="1963024" cy="587585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0276" y="0"/>
            <a:ext cx="1742755" cy="420067"/>
          </a:xfrm>
          <a:prstGeom prst="rect">
            <a:avLst/>
          </a:prstGeom>
        </p:spPr>
      </p:pic>
      <p:cxnSp>
        <p:nvCxnSpPr>
          <p:cNvPr id="7" name="Conexão reta 6"/>
          <p:cNvCxnSpPr/>
          <p:nvPr/>
        </p:nvCxnSpPr>
        <p:spPr>
          <a:xfrm>
            <a:off x="508611" y="988400"/>
            <a:ext cx="792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aixaDeTexto 15"/>
          <p:cNvSpPr txBox="1"/>
          <p:nvPr/>
        </p:nvSpPr>
        <p:spPr>
          <a:xfrm>
            <a:off x="758628" y="862127"/>
            <a:ext cx="29445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4800" dirty="0" smtClean="0"/>
              <a:t>SiO</a:t>
            </a:r>
            <a:r>
              <a:rPr lang="pt-PT" sz="4800" baseline="-25000" dirty="0" smtClean="0"/>
              <a:t>3</a:t>
            </a:r>
            <a:r>
              <a:rPr lang="pt-PT" sz="4800" dirty="0" smtClean="0"/>
              <a:t>Hg</a:t>
            </a:r>
            <a:endParaRPr lang="en-US" sz="4800" dirty="0"/>
          </a:p>
        </p:txBody>
      </p:sp>
      <p:graphicFrame>
        <p:nvGraphicFramePr>
          <p:cNvPr id="3" name="Objeto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2376627"/>
              </p:ext>
            </p:extLst>
          </p:nvPr>
        </p:nvGraphicFramePr>
        <p:xfrm>
          <a:off x="-112712" y="3571009"/>
          <a:ext cx="4370387" cy="33441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33" name="Graph" r:id="rId7" imgW="3920760" imgH="3000960" progId="Origin50.Graph">
                  <p:embed/>
                </p:oleObj>
              </mc:Choice>
              <mc:Fallback>
                <p:oleObj name="Graph" r:id="rId7" imgW="3920760" imgH="3000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-112712" y="3571009"/>
                        <a:ext cx="4370387" cy="334414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to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9235762"/>
              </p:ext>
            </p:extLst>
          </p:nvPr>
        </p:nvGraphicFramePr>
        <p:xfrm>
          <a:off x="4861766" y="749808"/>
          <a:ext cx="4347322" cy="33264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34" name="Graph" r:id="rId9" imgW="3920760" imgH="3000960" progId="Origin50.Graph">
                  <p:embed/>
                </p:oleObj>
              </mc:Choice>
              <mc:Fallback>
                <p:oleObj name="Graph" r:id="rId9" imgW="3920760" imgH="3000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861766" y="749808"/>
                        <a:ext cx="4347322" cy="33264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to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9520603"/>
              </p:ext>
            </p:extLst>
          </p:nvPr>
        </p:nvGraphicFramePr>
        <p:xfrm>
          <a:off x="4721645" y="3550940"/>
          <a:ext cx="4468393" cy="34191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35" name="Graph" r:id="rId11" imgW="3920760" imgH="3000960" progId="Origin50.Graph">
                  <p:embed/>
                </p:oleObj>
              </mc:Choice>
              <mc:Fallback>
                <p:oleObj name="Graph" r:id="rId11" imgW="3920760" imgH="3000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4721645" y="3550940"/>
                        <a:ext cx="4468393" cy="341913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76121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/>
          <p:cNvPicPr>
            <a:picLocks noChangeAspect="1"/>
          </p:cNvPicPr>
          <p:nvPr/>
        </p:nvPicPr>
        <p:blipFill rotWithShape="1">
          <a:blip r:embed="rId2"/>
          <a:srcRect b="6994"/>
          <a:stretch/>
        </p:blipFill>
        <p:spPr>
          <a:xfrm>
            <a:off x="1342767" y="1249876"/>
            <a:ext cx="7222051" cy="560812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3546" y="-13752"/>
            <a:ext cx="6357429" cy="913979"/>
          </a:xfrm>
        </p:spPr>
        <p:txBody>
          <a:bodyPr>
            <a:noAutofit/>
          </a:bodyPr>
          <a:lstStyle/>
          <a:p>
            <a:pPr algn="ctr"/>
            <a:r>
              <a:rPr lang="en-US" sz="6200" b="1" dirty="0" smtClean="0"/>
              <a:t>DFT Modeling</a:t>
            </a:r>
            <a:endParaRPr lang="en-US" sz="6200" b="1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8" y="5460"/>
            <a:ext cx="815309" cy="927414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07"/>
          <a:stretch/>
        </p:blipFill>
        <p:spPr>
          <a:xfrm>
            <a:off x="7180976" y="367865"/>
            <a:ext cx="1963024" cy="587585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0276" y="0"/>
            <a:ext cx="1742755" cy="420067"/>
          </a:xfrm>
          <a:prstGeom prst="rect">
            <a:avLst/>
          </a:prstGeom>
        </p:spPr>
      </p:pic>
      <p:cxnSp>
        <p:nvCxnSpPr>
          <p:cNvPr id="7" name="Conexão reta 6"/>
          <p:cNvCxnSpPr/>
          <p:nvPr/>
        </p:nvCxnSpPr>
        <p:spPr>
          <a:xfrm>
            <a:off x="508611" y="988400"/>
            <a:ext cx="792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aixaDeTexto 15"/>
          <p:cNvSpPr txBox="1"/>
          <p:nvPr/>
        </p:nvSpPr>
        <p:spPr>
          <a:xfrm>
            <a:off x="1065728" y="1281396"/>
            <a:ext cx="47718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4800" dirty="0" smtClean="0"/>
              <a:t>SiO</a:t>
            </a:r>
            <a:r>
              <a:rPr lang="pt-PT" sz="4800" baseline="-25000" dirty="0"/>
              <a:t>2</a:t>
            </a:r>
            <a:r>
              <a:rPr lang="pt-PT" sz="4800" dirty="0" smtClean="0"/>
              <a:t>Hg</a:t>
            </a:r>
            <a:endParaRPr lang="en-US" sz="4800" dirty="0"/>
          </a:p>
        </p:txBody>
      </p:sp>
      <p:sp>
        <p:nvSpPr>
          <p:cNvPr id="17" name="CaixaDeTexto 16"/>
          <p:cNvSpPr txBox="1"/>
          <p:nvPr/>
        </p:nvSpPr>
        <p:spPr>
          <a:xfrm>
            <a:off x="198640" y="960230"/>
            <a:ext cx="62845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Calculated Local Environment:</a:t>
            </a:r>
            <a:endParaRPr lang="en-US" sz="3200" b="1" dirty="0"/>
          </a:p>
        </p:txBody>
      </p:sp>
      <p:grpSp>
        <p:nvGrpSpPr>
          <p:cNvPr id="11" name="Grupo 10"/>
          <p:cNvGrpSpPr/>
          <p:nvPr/>
        </p:nvGrpSpPr>
        <p:grpSpPr>
          <a:xfrm>
            <a:off x="1631092" y="4274043"/>
            <a:ext cx="4102444" cy="2544611"/>
            <a:chOff x="2080793" y="4790633"/>
            <a:chExt cx="3007237" cy="1820737"/>
          </a:xfrm>
        </p:grpSpPr>
        <p:grpSp>
          <p:nvGrpSpPr>
            <p:cNvPr id="13" name="Grupo 12"/>
            <p:cNvGrpSpPr/>
            <p:nvPr/>
          </p:nvGrpSpPr>
          <p:grpSpPr>
            <a:xfrm rot="9049690">
              <a:off x="2080793" y="5451731"/>
              <a:ext cx="1885173" cy="1159639"/>
              <a:chOff x="4831492" y="3748215"/>
              <a:chExt cx="1928222" cy="1565189"/>
            </a:xfrm>
          </p:grpSpPr>
          <p:sp>
            <p:nvSpPr>
              <p:cNvPr id="15" name="Retângulo 14"/>
              <p:cNvSpPr/>
              <p:nvPr/>
            </p:nvSpPr>
            <p:spPr>
              <a:xfrm>
                <a:off x="4831492" y="3748215"/>
                <a:ext cx="1194487" cy="1565189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Seta para a direita 18"/>
              <p:cNvSpPr/>
              <p:nvPr/>
            </p:nvSpPr>
            <p:spPr>
              <a:xfrm>
                <a:off x="6026546" y="4500332"/>
                <a:ext cx="733168" cy="172995"/>
              </a:xfrm>
              <a:prstGeom prst="right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Retângulo 19"/>
              <p:cNvSpPr/>
              <p:nvPr/>
            </p:nvSpPr>
            <p:spPr>
              <a:xfrm rot="10704498">
                <a:off x="6102329" y="4707559"/>
                <a:ext cx="44275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pt-PT" dirty="0" smtClean="0">
                    <a:solidFill>
                      <a:srgbClr val="FF0000"/>
                    </a:solidFill>
                  </a:rPr>
                  <a:t>+D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</p:grpSp>
        <p:cxnSp>
          <p:nvCxnSpPr>
            <p:cNvPr id="14" name="Conexão reta 13"/>
            <p:cNvCxnSpPr/>
            <p:nvPr/>
          </p:nvCxnSpPr>
          <p:spPr>
            <a:xfrm flipH="1">
              <a:off x="3838884" y="4790633"/>
              <a:ext cx="1249146" cy="737762"/>
            </a:xfrm>
            <a:prstGeom prst="line">
              <a:avLst/>
            </a:prstGeom>
            <a:ln w="28575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63087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/>
          <p:cNvPicPr>
            <a:picLocks noChangeAspect="1"/>
          </p:cNvPicPr>
          <p:nvPr/>
        </p:nvPicPr>
        <p:blipFill rotWithShape="1">
          <a:blip r:embed="rId3"/>
          <a:srcRect b="6994"/>
          <a:stretch/>
        </p:blipFill>
        <p:spPr>
          <a:xfrm>
            <a:off x="744245" y="1435113"/>
            <a:ext cx="2944514" cy="2286498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3546" y="-13752"/>
            <a:ext cx="6357429" cy="913979"/>
          </a:xfrm>
        </p:spPr>
        <p:txBody>
          <a:bodyPr>
            <a:noAutofit/>
          </a:bodyPr>
          <a:lstStyle/>
          <a:p>
            <a:pPr algn="ctr"/>
            <a:r>
              <a:rPr lang="en-US" sz="6200" b="1" dirty="0" smtClean="0"/>
              <a:t>DFT Results</a:t>
            </a:r>
            <a:endParaRPr lang="en-US" sz="6200" b="1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8" y="5460"/>
            <a:ext cx="815309" cy="927414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07"/>
          <a:stretch/>
        </p:blipFill>
        <p:spPr>
          <a:xfrm>
            <a:off x="7180976" y="367865"/>
            <a:ext cx="1963024" cy="587585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0276" y="0"/>
            <a:ext cx="1742755" cy="420067"/>
          </a:xfrm>
          <a:prstGeom prst="rect">
            <a:avLst/>
          </a:prstGeom>
        </p:spPr>
      </p:pic>
      <p:cxnSp>
        <p:nvCxnSpPr>
          <p:cNvPr id="7" name="Conexão reta 6"/>
          <p:cNvCxnSpPr/>
          <p:nvPr/>
        </p:nvCxnSpPr>
        <p:spPr>
          <a:xfrm>
            <a:off x="508611" y="988400"/>
            <a:ext cx="792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aixaDeTexto 15"/>
          <p:cNvSpPr txBox="1"/>
          <p:nvPr/>
        </p:nvSpPr>
        <p:spPr>
          <a:xfrm>
            <a:off x="744245" y="900227"/>
            <a:ext cx="29445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4800" dirty="0" smtClean="0"/>
              <a:t>SiO</a:t>
            </a:r>
            <a:r>
              <a:rPr lang="pt-PT" sz="4800" baseline="-25000" dirty="0" smtClean="0"/>
              <a:t>2</a:t>
            </a:r>
            <a:r>
              <a:rPr lang="pt-PT" sz="4800" dirty="0" smtClean="0"/>
              <a:t>Hg</a:t>
            </a:r>
            <a:endParaRPr lang="en-US" sz="4800" dirty="0"/>
          </a:p>
        </p:txBody>
      </p:sp>
      <p:graphicFrame>
        <p:nvGraphicFramePr>
          <p:cNvPr id="3" name="Objeto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9849797"/>
              </p:ext>
            </p:extLst>
          </p:nvPr>
        </p:nvGraphicFramePr>
        <p:xfrm>
          <a:off x="-150812" y="3066165"/>
          <a:ext cx="4999037" cy="38251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57" name="Graph" r:id="rId7" imgW="3920760" imgH="3000960" progId="Origin50.Graph">
                  <p:embed/>
                </p:oleObj>
              </mc:Choice>
              <mc:Fallback>
                <p:oleObj name="Graph" r:id="rId7" imgW="3920760" imgH="3000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-150812" y="3066165"/>
                        <a:ext cx="4999037" cy="38251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to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1679544"/>
              </p:ext>
            </p:extLst>
          </p:nvPr>
        </p:nvGraphicFramePr>
        <p:xfrm>
          <a:off x="4419600" y="721236"/>
          <a:ext cx="4513263" cy="34534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58" name="Graph" r:id="rId9" imgW="3920760" imgH="3000960" progId="Origin50.Graph">
                  <p:embed/>
                </p:oleObj>
              </mc:Choice>
              <mc:Fallback>
                <p:oleObj name="Graph" r:id="rId9" imgW="3920760" imgH="3000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419600" y="721236"/>
                        <a:ext cx="4513263" cy="345346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to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8162429"/>
              </p:ext>
            </p:extLst>
          </p:nvPr>
        </p:nvGraphicFramePr>
        <p:xfrm>
          <a:off x="4419600" y="3569686"/>
          <a:ext cx="4513264" cy="34534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59" name="Graph" r:id="rId11" imgW="3920760" imgH="3000960" progId="Origin50.Graph">
                  <p:embed/>
                </p:oleObj>
              </mc:Choice>
              <mc:Fallback>
                <p:oleObj name="Graph" r:id="rId11" imgW="3920760" imgH="3000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4419600" y="3569686"/>
                        <a:ext cx="4513264" cy="345346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429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3547" y="-13752"/>
            <a:ext cx="6357430" cy="913979"/>
          </a:xfrm>
        </p:spPr>
        <p:txBody>
          <a:bodyPr>
            <a:noAutofit/>
          </a:bodyPr>
          <a:lstStyle/>
          <a:p>
            <a:pPr algn="ctr"/>
            <a:r>
              <a:rPr lang="en-US" sz="6200" b="1" dirty="0" smtClean="0"/>
              <a:t>PAC Results</a:t>
            </a:r>
            <a:endParaRPr lang="en-US" sz="6200" b="1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8" y="5460"/>
            <a:ext cx="815309" cy="927414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07"/>
          <a:stretch/>
        </p:blipFill>
        <p:spPr>
          <a:xfrm>
            <a:off x="7180976" y="367865"/>
            <a:ext cx="1963024" cy="587585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0276" y="0"/>
            <a:ext cx="1742755" cy="420067"/>
          </a:xfrm>
          <a:prstGeom prst="rect">
            <a:avLst/>
          </a:prstGeom>
        </p:spPr>
      </p:pic>
      <p:cxnSp>
        <p:nvCxnSpPr>
          <p:cNvPr id="7" name="Conexão reta 6"/>
          <p:cNvCxnSpPr/>
          <p:nvPr/>
        </p:nvCxnSpPr>
        <p:spPr>
          <a:xfrm>
            <a:off x="508611" y="988400"/>
            <a:ext cx="792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" name="Objeto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39144335"/>
              </p:ext>
            </p:extLst>
          </p:nvPr>
        </p:nvGraphicFramePr>
        <p:xfrm>
          <a:off x="38100" y="367866"/>
          <a:ext cx="9044070" cy="6920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48" name="Graph" r:id="rId6" imgW="3920760" imgH="3000960" progId="Origin50.Graph">
                  <p:embed/>
                </p:oleObj>
              </mc:Choice>
              <mc:Fallback>
                <p:oleObj name="Graph" r:id="rId6" imgW="3920760" imgH="3000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8100" y="367866"/>
                        <a:ext cx="9044070" cy="69203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tângulo 10"/>
          <p:cNvSpPr/>
          <p:nvPr/>
        </p:nvSpPr>
        <p:spPr>
          <a:xfrm>
            <a:off x="1676400" y="2676525"/>
            <a:ext cx="6562725" cy="1552575"/>
          </a:xfrm>
          <a:prstGeom prst="rect">
            <a:avLst/>
          </a:prstGeom>
          <a:solidFill>
            <a:srgbClr val="00B0F0">
              <a:alpha val="20000"/>
            </a:srgb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tângulo 11"/>
          <p:cNvSpPr/>
          <p:nvPr/>
        </p:nvSpPr>
        <p:spPr>
          <a:xfrm>
            <a:off x="1671720" y="1171575"/>
            <a:ext cx="6562725" cy="1504950"/>
          </a:xfrm>
          <a:prstGeom prst="rect">
            <a:avLst/>
          </a:prstGeom>
          <a:solidFill>
            <a:srgbClr val="C00000">
              <a:alpha val="20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tângulo 12"/>
          <p:cNvSpPr/>
          <p:nvPr/>
        </p:nvSpPr>
        <p:spPr>
          <a:xfrm>
            <a:off x="1671719" y="5495925"/>
            <a:ext cx="6562725" cy="648156"/>
          </a:xfrm>
          <a:prstGeom prst="rect">
            <a:avLst/>
          </a:prstGeom>
          <a:solidFill>
            <a:schemeClr val="bg1">
              <a:lumMod val="50000"/>
              <a:alpha val="2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tângulo 13"/>
          <p:cNvSpPr/>
          <p:nvPr/>
        </p:nvSpPr>
        <p:spPr>
          <a:xfrm>
            <a:off x="1675386" y="5619749"/>
            <a:ext cx="6562725" cy="200253"/>
          </a:xfrm>
          <a:prstGeom prst="rect">
            <a:avLst/>
          </a:prstGeom>
          <a:solidFill>
            <a:srgbClr val="00B050">
              <a:alpha val="20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82" name="Imagem 38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671719" y="6545149"/>
            <a:ext cx="6424531" cy="312851"/>
          </a:xfrm>
          <a:prstGeom prst="rect">
            <a:avLst/>
          </a:prstGeom>
        </p:spPr>
      </p:pic>
      <p:grpSp>
        <p:nvGrpSpPr>
          <p:cNvPr id="389" name="Grupo 388"/>
          <p:cNvGrpSpPr/>
          <p:nvPr/>
        </p:nvGrpSpPr>
        <p:grpSpPr>
          <a:xfrm>
            <a:off x="1944256" y="6479963"/>
            <a:ext cx="4046968" cy="378037"/>
            <a:chOff x="1944256" y="6479963"/>
            <a:chExt cx="4046968" cy="378037"/>
          </a:xfrm>
        </p:grpSpPr>
        <p:pic>
          <p:nvPicPr>
            <p:cNvPr id="383" name="Imagem 382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944256" y="6479963"/>
              <a:ext cx="378037" cy="378037"/>
            </a:xfrm>
            <a:prstGeom prst="rect">
              <a:avLst/>
            </a:prstGeom>
          </p:spPr>
        </p:pic>
        <p:pic>
          <p:nvPicPr>
            <p:cNvPr id="384" name="Imagem 383"/>
            <p:cNvPicPr>
              <a:picLocks noChangeAspect="1"/>
            </p:cNvPicPr>
            <p:nvPr/>
          </p:nvPicPr>
          <p:blipFill rotWithShape="1">
            <a:blip r:embed="rId10"/>
            <a:srcRect l="3480" t="1406" r="1504" b="1453"/>
            <a:stretch/>
          </p:blipFill>
          <p:spPr>
            <a:xfrm>
              <a:off x="2697979" y="6480880"/>
              <a:ext cx="373395" cy="377120"/>
            </a:xfrm>
            <a:prstGeom prst="rect">
              <a:avLst/>
            </a:prstGeom>
          </p:spPr>
        </p:pic>
        <p:pic>
          <p:nvPicPr>
            <p:cNvPr id="385" name="Imagem 384"/>
            <p:cNvPicPr>
              <a:picLocks noChangeAspect="1"/>
            </p:cNvPicPr>
            <p:nvPr/>
          </p:nvPicPr>
          <p:blipFill rotWithShape="1">
            <a:blip r:embed="rId11"/>
            <a:srcRect l="3161" t="1635" r="11944" b="681"/>
            <a:stretch/>
          </p:blipFill>
          <p:spPr>
            <a:xfrm>
              <a:off x="5612013" y="6482973"/>
              <a:ext cx="379211" cy="375027"/>
            </a:xfrm>
            <a:prstGeom prst="rect">
              <a:avLst/>
            </a:prstGeom>
          </p:spPr>
        </p:pic>
        <p:pic>
          <p:nvPicPr>
            <p:cNvPr id="386" name="Imagem 385"/>
            <p:cNvPicPr>
              <a:picLocks noChangeAspect="1"/>
            </p:cNvPicPr>
            <p:nvPr/>
          </p:nvPicPr>
          <p:blipFill rotWithShape="1">
            <a:blip r:embed="rId12"/>
            <a:srcRect l="3778" t="6845" r="2229"/>
            <a:stretch/>
          </p:blipFill>
          <p:spPr>
            <a:xfrm>
              <a:off x="3411298" y="6479963"/>
              <a:ext cx="411325" cy="378037"/>
            </a:xfrm>
            <a:prstGeom prst="rect">
              <a:avLst/>
            </a:prstGeom>
          </p:spPr>
        </p:pic>
        <p:pic>
          <p:nvPicPr>
            <p:cNvPr id="387" name="Imagem 386"/>
            <p:cNvPicPr>
              <a:picLocks noChangeAspect="1"/>
            </p:cNvPicPr>
            <p:nvPr/>
          </p:nvPicPr>
          <p:blipFill rotWithShape="1">
            <a:blip r:embed="rId13"/>
            <a:srcRect l="1980" t="3484" r="1980" b="1560"/>
            <a:stretch/>
          </p:blipFill>
          <p:spPr>
            <a:xfrm>
              <a:off x="4895201" y="6479964"/>
              <a:ext cx="380064" cy="378021"/>
            </a:xfrm>
            <a:prstGeom prst="rect">
              <a:avLst/>
            </a:prstGeom>
          </p:spPr>
        </p:pic>
        <p:pic>
          <p:nvPicPr>
            <p:cNvPr id="388" name="Imagem 387"/>
            <p:cNvPicPr>
              <a:picLocks noChangeAspect="1"/>
            </p:cNvPicPr>
            <p:nvPr/>
          </p:nvPicPr>
          <p:blipFill rotWithShape="1">
            <a:blip r:embed="rId14"/>
            <a:srcRect l="6153" t="6575" r="13311" b="4591"/>
            <a:stretch/>
          </p:blipFill>
          <p:spPr>
            <a:xfrm>
              <a:off x="4161644" y="6482324"/>
              <a:ext cx="377761" cy="37566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92166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3547" y="-13752"/>
            <a:ext cx="6357430" cy="913979"/>
          </a:xfrm>
        </p:spPr>
        <p:txBody>
          <a:bodyPr>
            <a:noAutofit/>
          </a:bodyPr>
          <a:lstStyle/>
          <a:p>
            <a:pPr algn="ctr"/>
            <a:r>
              <a:rPr lang="en-US" sz="6200" b="1" dirty="0" smtClean="0"/>
              <a:t>PAC Results</a:t>
            </a:r>
            <a:endParaRPr lang="en-US" sz="6200" b="1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8" y="5460"/>
            <a:ext cx="815309" cy="927414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07"/>
          <a:stretch/>
        </p:blipFill>
        <p:spPr>
          <a:xfrm>
            <a:off x="7180976" y="367865"/>
            <a:ext cx="1963024" cy="587585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0276" y="0"/>
            <a:ext cx="1742755" cy="420067"/>
          </a:xfrm>
          <a:prstGeom prst="rect">
            <a:avLst/>
          </a:prstGeom>
        </p:spPr>
      </p:pic>
      <p:cxnSp>
        <p:nvCxnSpPr>
          <p:cNvPr id="7" name="Conexão reta 6"/>
          <p:cNvCxnSpPr/>
          <p:nvPr/>
        </p:nvCxnSpPr>
        <p:spPr>
          <a:xfrm>
            <a:off x="508611" y="988400"/>
            <a:ext cx="792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" name="Objeto 2"/>
          <p:cNvGraphicFramePr>
            <a:graphicFrameLocks noChangeAspect="1"/>
          </p:cNvGraphicFramePr>
          <p:nvPr/>
        </p:nvGraphicFramePr>
        <p:xfrm>
          <a:off x="38100" y="367866"/>
          <a:ext cx="9044070" cy="6920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86" name="Graph" r:id="rId6" imgW="3920760" imgH="3000960" progId="Origin50.Graph">
                  <p:embed/>
                </p:oleObj>
              </mc:Choice>
              <mc:Fallback>
                <p:oleObj name="Graph" r:id="rId6" imgW="3920760" imgH="3000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8100" y="367866"/>
                        <a:ext cx="9044070" cy="69203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tângulo 11"/>
          <p:cNvSpPr/>
          <p:nvPr/>
        </p:nvSpPr>
        <p:spPr>
          <a:xfrm>
            <a:off x="1671720" y="1171575"/>
            <a:ext cx="6562725" cy="1504950"/>
          </a:xfrm>
          <a:prstGeom prst="rect">
            <a:avLst/>
          </a:prstGeom>
          <a:solidFill>
            <a:srgbClr val="C00000">
              <a:alpha val="20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671719" y="6545149"/>
            <a:ext cx="6424531" cy="312851"/>
          </a:xfrm>
          <a:prstGeom prst="rect">
            <a:avLst/>
          </a:prstGeom>
        </p:spPr>
      </p:pic>
      <p:grpSp>
        <p:nvGrpSpPr>
          <p:cNvPr id="11" name="Grupo 10"/>
          <p:cNvGrpSpPr/>
          <p:nvPr/>
        </p:nvGrpSpPr>
        <p:grpSpPr>
          <a:xfrm>
            <a:off x="1944256" y="6479963"/>
            <a:ext cx="4046968" cy="378037"/>
            <a:chOff x="1944256" y="6479963"/>
            <a:chExt cx="4046968" cy="378037"/>
          </a:xfrm>
        </p:grpSpPr>
        <p:pic>
          <p:nvPicPr>
            <p:cNvPr id="13" name="Imagem 12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944256" y="6479963"/>
              <a:ext cx="378037" cy="378037"/>
            </a:xfrm>
            <a:prstGeom prst="rect">
              <a:avLst/>
            </a:prstGeom>
          </p:spPr>
        </p:pic>
        <p:pic>
          <p:nvPicPr>
            <p:cNvPr id="14" name="Imagem 13"/>
            <p:cNvPicPr>
              <a:picLocks noChangeAspect="1"/>
            </p:cNvPicPr>
            <p:nvPr/>
          </p:nvPicPr>
          <p:blipFill rotWithShape="1">
            <a:blip r:embed="rId10"/>
            <a:srcRect l="3480" t="1406" r="1504" b="1453"/>
            <a:stretch/>
          </p:blipFill>
          <p:spPr>
            <a:xfrm>
              <a:off x="2697979" y="6480880"/>
              <a:ext cx="373395" cy="377120"/>
            </a:xfrm>
            <a:prstGeom prst="rect">
              <a:avLst/>
            </a:prstGeom>
          </p:spPr>
        </p:pic>
        <p:pic>
          <p:nvPicPr>
            <p:cNvPr id="15" name="Imagem 14"/>
            <p:cNvPicPr>
              <a:picLocks noChangeAspect="1"/>
            </p:cNvPicPr>
            <p:nvPr/>
          </p:nvPicPr>
          <p:blipFill rotWithShape="1">
            <a:blip r:embed="rId11"/>
            <a:srcRect l="3161" t="1635" r="11944" b="681"/>
            <a:stretch/>
          </p:blipFill>
          <p:spPr>
            <a:xfrm>
              <a:off x="5612013" y="6482973"/>
              <a:ext cx="379211" cy="375027"/>
            </a:xfrm>
            <a:prstGeom prst="rect">
              <a:avLst/>
            </a:prstGeom>
          </p:spPr>
        </p:pic>
        <p:pic>
          <p:nvPicPr>
            <p:cNvPr id="16" name="Imagem 15"/>
            <p:cNvPicPr>
              <a:picLocks noChangeAspect="1"/>
            </p:cNvPicPr>
            <p:nvPr/>
          </p:nvPicPr>
          <p:blipFill rotWithShape="1">
            <a:blip r:embed="rId12"/>
            <a:srcRect l="3778" t="6845" r="2229"/>
            <a:stretch/>
          </p:blipFill>
          <p:spPr>
            <a:xfrm>
              <a:off x="3411298" y="6479963"/>
              <a:ext cx="411325" cy="378037"/>
            </a:xfrm>
            <a:prstGeom prst="rect">
              <a:avLst/>
            </a:prstGeom>
          </p:spPr>
        </p:pic>
        <p:pic>
          <p:nvPicPr>
            <p:cNvPr id="17" name="Imagem 16"/>
            <p:cNvPicPr>
              <a:picLocks noChangeAspect="1"/>
            </p:cNvPicPr>
            <p:nvPr/>
          </p:nvPicPr>
          <p:blipFill rotWithShape="1">
            <a:blip r:embed="rId13"/>
            <a:srcRect l="1980" t="3484" r="1980" b="1560"/>
            <a:stretch/>
          </p:blipFill>
          <p:spPr>
            <a:xfrm>
              <a:off x="4895201" y="6479964"/>
              <a:ext cx="380064" cy="378021"/>
            </a:xfrm>
            <a:prstGeom prst="rect">
              <a:avLst/>
            </a:prstGeom>
          </p:spPr>
        </p:pic>
        <p:pic>
          <p:nvPicPr>
            <p:cNvPr id="18" name="Imagem 17"/>
            <p:cNvPicPr>
              <a:picLocks noChangeAspect="1"/>
            </p:cNvPicPr>
            <p:nvPr/>
          </p:nvPicPr>
          <p:blipFill rotWithShape="1">
            <a:blip r:embed="rId14"/>
            <a:srcRect l="6153" t="6575" r="13311" b="4591"/>
            <a:stretch/>
          </p:blipFill>
          <p:spPr>
            <a:xfrm>
              <a:off x="4161644" y="6482324"/>
              <a:ext cx="377761" cy="37566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51126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3547" y="-13752"/>
            <a:ext cx="6357430" cy="913979"/>
          </a:xfrm>
        </p:spPr>
        <p:txBody>
          <a:bodyPr>
            <a:noAutofit/>
          </a:bodyPr>
          <a:lstStyle/>
          <a:p>
            <a:pPr algn="ctr"/>
            <a:r>
              <a:rPr lang="en-US" sz="6200" b="1" dirty="0" smtClean="0"/>
              <a:t>PAC Results</a:t>
            </a:r>
            <a:endParaRPr lang="en-US" sz="6200" b="1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8" y="5460"/>
            <a:ext cx="815309" cy="927414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07"/>
          <a:stretch/>
        </p:blipFill>
        <p:spPr>
          <a:xfrm>
            <a:off x="7180976" y="367865"/>
            <a:ext cx="1963024" cy="587585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0276" y="0"/>
            <a:ext cx="1742755" cy="420067"/>
          </a:xfrm>
          <a:prstGeom prst="rect">
            <a:avLst/>
          </a:prstGeom>
        </p:spPr>
      </p:pic>
      <p:cxnSp>
        <p:nvCxnSpPr>
          <p:cNvPr id="7" name="Conexão reta 6"/>
          <p:cNvCxnSpPr/>
          <p:nvPr/>
        </p:nvCxnSpPr>
        <p:spPr>
          <a:xfrm>
            <a:off x="508611" y="988400"/>
            <a:ext cx="792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tângulo 11"/>
          <p:cNvSpPr/>
          <p:nvPr/>
        </p:nvSpPr>
        <p:spPr>
          <a:xfrm>
            <a:off x="1671720" y="1171575"/>
            <a:ext cx="6562725" cy="1504950"/>
          </a:xfrm>
          <a:prstGeom prst="rect">
            <a:avLst/>
          </a:prstGeom>
          <a:solidFill>
            <a:srgbClr val="C00000">
              <a:alpha val="20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8" name="Objeto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23817649"/>
              </p:ext>
            </p:extLst>
          </p:nvPr>
        </p:nvGraphicFramePr>
        <p:xfrm>
          <a:off x="57584" y="367865"/>
          <a:ext cx="9043200" cy="69196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67" name="Graph" r:id="rId6" imgW="3920760" imgH="3000960" progId="Origin50.Graph">
                  <p:embed/>
                </p:oleObj>
              </mc:Choice>
              <mc:Fallback>
                <p:oleObj name="Graph" r:id="rId6" imgW="3920760" imgH="3000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7584" y="367865"/>
                        <a:ext cx="9043200" cy="69196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0" name="Grupo 29"/>
          <p:cNvGrpSpPr/>
          <p:nvPr/>
        </p:nvGrpSpPr>
        <p:grpSpPr>
          <a:xfrm>
            <a:off x="7379369" y="988400"/>
            <a:ext cx="2264943" cy="1806962"/>
            <a:chOff x="7379369" y="988400"/>
            <a:chExt cx="2264943" cy="1806962"/>
          </a:xfrm>
        </p:grpSpPr>
        <p:sp>
          <p:nvSpPr>
            <p:cNvPr id="13" name="CaixaDeTexto 12"/>
            <p:cNvSpPr txBox="1"/>
            <p:nvPr/>
          </p:nvSpPr>
          <p:spPr>
            <a:xfrm>
              <a:off x="7639047" y="988400"/>
              <a:ext cx="20052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soft" dir="t">
                  <a:rot lat="0" lon="0" rev="15600000"/>
                </a:lightRig>
              </a:scene3d>
              <a:sp3d extrusionH="57150" prstMaterial="softEdge">
                <a:bevelT w="25400" h="38100"/>
              </a:sp3d>
            </a:bodyPr>
            <a:lstStyle>
              <a:defPPr>
                <a:defRPr lang="en-US"/>
              </a:defPPr>
              <a:lvl1pPr>
                <a:defRPr sz="2300" b="1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pt-PT" dirty="0" smtClean="0"/>
                <a:t>D=+5 </a:t>
              </a:r>
              <a:r>
                <a:rPr lang="pt-PT" dirty="0"/>
                <a:t>pm</a:t>
              </a:r>
              <a:endParaRPr lang="en-US" dirty="0"/>
            </a:p>
          </p:txBody>
        </p:sp>
        <p:sp>
          <p:nvSpPr>
            <p:cNvPr id="16" name="CaixaDeTexto 15"/>
            <p:cNvSpPr txBox="1"/>
            <p:nvPr/>
          </p:nvSpPr>
          <p:spPr>
            <a:xfrm>
              <a:off x="7639048" y="1369729"/>
              <a:ext cx="20052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soft" dir="t">
                  <a:rot lat="0" lon="0" rev="15600000"/>
                </a:lightRig>
              </a:scene3d>
              <a:sp3d extrusionH="57150" prstMaterial="softEdge">
                <a:bevelT w="25400" h="38100"/>
              </a:sp3d>
            </a:bodyPr>
            <a:lstStyle/>
            <a:p>
              <a:r>
                <a:rPr lang="pt-PT" sz="2300" b="1" dirty="0" smtClean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D=0 </a:t>
              </a:r>
              <a:r>
                <a:rPr lang="pt-PT" sz="2300" b="1" dirty="0" err="1" smtClean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pm</a:t>
              </a:r>
              <a:endParaRPr lang="en-US" sz="2300" b="1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" name="CaixaDeTexto 16"/>
            <p:cNvSpPr txBox="1"/>
            <p:nvPr/>
          </p:nvSpPr>
          <p:spPr>
            <a:xfrm>
              <a:off x="7639049" y="2333697"/>
              <a:ext cx="20052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soft" dir="t">
                  <a:rot lat="0" lon="0" rev="15600000"/>
                </a:lightRig>
              </a:scene3d>
              <a:sp3d extrusionH="57150" prstMaterial="softEdge">
                <a:bevelT w="25400" h="38100"/>
              </a:sp3d>
            </a:bodyPr>
            <a:lstStyle>
              <a:defPPr>
                <a:defRPr lang="en-US"/>
              </a:defPPr>
              <a:lvl1pPr>
                <a:defRPr sz="2300" b="1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pt-PT" dirty="0"/>
                <a:t>D=-15 </a:t>
              </a:r>
              <a:r>
                <a:rPr lang="pt-PT" dirty="0" err="1"/>
                <a:t>pm</a:t>
              </a:r>
              <a:endParaRPr lang="en-US" dirty="0"/>
            </a:p>
          </p:txBody>
        </p:sp>
        <p:grpSp>
          <p:nvGrpSpPr>
            <p:cNvPr id="29" name="Grupo 28"/>
            <p:cNvGrpSpPr/>
            <p:nvPr/>
          </p:nvGrpSpPr>
          <p:grpSpPr>
            <a:xfrm>
              <a:off x="7379369" y="1259305"/>
              <a:ext cx="401052" cy="1331862"/>
              <a:chOff x="7379369" y="1259305"/>
              <a:chExt cx="401052" cy="1331862"/>
            </a:xfrm>
          </p:grpSpPr>
          <p:cxnSp>
            <p:nvCxnSpPr>
              <p:cNvPr id="19" name="Conexão reta 18"/>
              <p:cNvCxnSpPr/>
              <p:nvPr/>
            </p:nvCxnSpPr>
            <p:spPr>
              <a:xfrm>
                <a:off x="7415463" y="1259305"/>
                <a:ext cx="364958" cy="766011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exão reta 19"/>
              <p:cNvCxnSpPr/>
              <p:nvPr/>
            </p:nvCxnSpPr>
            <p:spPr>
              <a:xfrm>
                <a:off x="7415463" y="1576568"/>
                <a:ext cx="364958" cy="448748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exão reta 22"/>
              <p:cNvCxnSpPr/>
              <p:nvPr/>
            </p:nvCxnSpPr>
            <p:spPr>
              <a:xfrm flipH="1">
                <a:off x="7379369" y="2014568"/>
                <a:ext cx="401052" cy="576599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7" name="CaixaDeTexto 26"/>
            <p:cNvSpPr txBox="1"/>
            <p:nvPr/>
          </p:nvSpPr>
          <p:spPr>
            <a:xfrm>
              <a:off x="7664984" y="1691402"/>
              <a:ext cx="117020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soft" dir="t">
                  <a:rot lat="0" lon="0" rev="15600000"/>
                </a:lightRig>
              </a:scene3d>
              <a:sp3d extrusionH="57150" prstMaterial="softEdge">
                <a:bevelT w="25400" h="38100"/>
              </a:sp3d>
            </a:bodyPr>
            <a:lstStyle/>
            <a:p>
              <a:r>
                <a:rPr lang="pt-PT" sz="3600" b="1" dirty="0" smtClean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DFT</a:t>
              </a:r>
              <a:endParaRPr lang="en-US" sz="2300" b="1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28" name="Imagem 2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671719" y="6545149"/>
            <a:ext cx="6424531" cy="312851"/>
          </a:xfrm>
          <a:prstGeom prst="rect">
            <a:avLst/>
          </a:prstGeom>
        </p:spPr>
      </p:pic>
      <p:grpSp>
        <p:nvGrpSpPr>
          <p:cNvPr id="31" name="Grupo 30"/>
          <p:cNvGrpSpPr/>
          <p:nvPr/>
        </p:nvGrpSpPr>
        <p:grpSpPr>
          <a:xfrm>
            <a:off x="1967116" y="6479963"/>
            <a:ext cx="4046968" cy="378037"/>
            <a:chOff x="1944256" y="6479963"/>
            <a:chExt cx="4046968" cy="378037"/>
          </a:xfrm>
        </p:grpSpPr>
        <p:pic>
          <p:nvPicPr>
            <p:cNvPr id="32" name="Imagem 31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944256" y="6479963"/>
              <a:ext cx="378037" cy="378037"/>
            </a:xfrm>
            <a:prstGeom prst="rect">
              <a:avLst/>
            </a:prstGeom>
          </p:spPr>
        </p:pic>
        <p:pic>
          <p:nvPicPr>
            <p:cNvPr id="33" name="Imagem 32"/>
            <p:cNvPicPr>
              <a:picLocks noChangeAspect="1"/>
            </p:cNvPicPr>
            <p:nvPr/>
          </p:nvPicPr>
          <p:blipFill rotWithShape="1">
            <a:blip r:embed="rId10"/>
            <a:srcRect l="3480" t="1406" r="1504" b="1453"/>
            <a:stretch/>
          </p:blipFill>
          <p:spPr>
            <a:xfrm>
              <a:off x="2697979" y="6480880"/>
              <a:ext cx="373395" cy="377120"/>
            </a:xfrm>
            <a:prstGeom prst="rect">
              <a:avLst/>
            </a:prstGeom>
          </p:spPr>
        </p:pic>
        <p:pic>
          <p:nvPicPr>
            <p:cNvPr id="34" name="Imagem 33"/>
            <p:cNvPicPr>
              <a:picLocks noChangeAspect="1"/>
            </p:cNvPicPr>
            <p:nvPr/>
          </p:nvPicPr>
          <p:blipFill rotWithShape="1">
            <a:blip r:embed="rId11"/>
            <a:srcRect l="3161" t="1635" r="11944" b="681"/>
            <a:stretch/>
          </p:blipFill>
          <p:spPr>
            <a:xfrm>
              <a:off x="5612013" y="6482973"/>
              <a:ext cx="379211" cy="375027"/>
            </a:xfrm>
            <a:prstGeom prst="rect">
              <a:avLst/>
            </a:prstGeom>
          </p:spPr>
        </p:pic>
        <p:pic>
          <p:nvPicPr>
            <p:cNvPr id="35" name="Imagem 34"/>
            <p:cNvPicPr>
              <a:picLocks noChangeAspect="1"/>
            </p:cNvPicPr>
            <p:nvPr/>
          </p:nvPicPr>
          <p:blipFill rotWithShape="1">
            <a:blip r:embed="rId12"/>
            <a:srcRect l="3778" t="6845" r="2229"/>
            <a:stretch/>
          </p:blipFill>
          <p:spPr>
            <a:xfrm>
              <a:off x="3411298" y="6479963"/>
              <a:ext cx="411325" cy="378037"/>
            </a:xfrm>
            <a:prstGeom prst="rect">
              <a:avLst/>
            </a:prstGeom>
          </p:spPr>
        </p:pic>
        <p:pic>
          <p:nvPicPr>
            <p:cNvPr id="36" name="Imagem 35"/>
            <p:cNvPicPr>
              <a:picLocks noChangeAspect="1"/>
            </p:cNvPicPr>
            <p:nvPr/>
          </p:nvPicPr>
          <p:blipFill rotWithShape="1">
            <a:blip r:embed="rId13"/>
            <a:srcRect l="1980" t="3484" r="1980" b="1560"/>
            <a:stretch/>
          </p:blipFill>
          <p:spPr>
            <a:xfrm>
              <a:off x="4895201" y="6479964"/>
              <a:ext cx="380064" cy="378021"/>
            </a:xfrm>
            <a:prstGeom prst="rect">
              <a:avLst/>
            </a:prstGeom>
          </p:spPr>
        </p:pic>
        <p:pic>
          <p:nvPicPr>
            <p:cNvPr id="37" name="Imagem 36"/>
            <p:cNvPicPr>
              <a:picLocks noChangeAspect="1"/>
            </p:cNvPicPr>
            <p:nvPr/>
          </p:nvPicPr>
          <p:blipFill rotWithShape="1">
            <a:blip r:embed="rId14"/>
            <a:srcRect l="6153" t="6575" r="13311" b="4591"/>
            <a:stretch/>
          </p:blipFill>
          <p:spPr>
            <a:xfrm>
              <a:off x="4161644" y="6482324"/>
              <a:ext cx="377761" cy="37566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6509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3547" y="-13752"/>
            <a:ext cx="6357430" cy="913979"/>
          </a:xfrm>
        </p:spPr>
        <p:txBody>
          <a:bodyPr>
            <a:noAutofit/>
          </a:bodyPr>
          <a:lstStyle/>
          <a:p>
            <a:pPr algn="ctr"/>
            <a:r>
              <a:rPr lang="en-US" sz="6200" b="1" dirty="0" smtClean="0"/>
              <a:t>PAC Results</a:t>
            </a:r>
            <a:endParaRPr lang="en-US" sz="6200" b="1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8" y="5460"/>
            <a:ext cx="815309" cy="927414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07"/>
          <a:stretch/>
        </p:blipFill>
        <p:spPr>
          <a:xfrm>
            <a:off x="7180976" y="367865"/>
            <a:ext cx="1963024" cy="587585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0276" y="0"/>
            <a:ext cx="1742755" cy="420067"/>
          </a:xfrm>
          <a:prstGeom prst="rect">
            <a:avLst/>
          </a:prstGeom>
        </p:spPr>
      </p:pic>
      <p:cxnSp>
        <p:nvCxnSpPr>
          <p:cNvPr id="7" name="Conexão reta 6"/>
          <p:cNvCxnSpPr/>
          <p:nvPr/>
        </p:nvCxnSpPr>
        <p:spPr>
          <a:xfrm>
            <a:off x="508611" y="988400"/>
            <a:ext cx="792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tângulo 11"/>
          <p:cNvSpPr/>
          <p:nvPr/>
        </p:nvSpPr>
        <p:spPr>
          <a:xfrm>
            <a:off x="1671720" y="1171575"/>
            <a:ext cx="6562725" cy="1504950"/>
          </a:xfrm>
          <a:prstGeom prst="rect">
            <a:avLst/>
          </a:prstGeom>
          <a:solidFill>
            <a:srgbClr val="C00000">
              <a:alpha val="20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8" name="Objeto 7"/>
          <p:cNvGraphicFramePr>
            <a:graphicFrameLocks noChangeAspect="1"/>
          </p:cNvGraphicFramePr>
          <p:nvPr/>
        </p:nvGraphicFramePr>
        <p:xfrm>
          <a:off x="57665" y="384341"/>
          <a:ext cx="9043200" cy="69196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90" name="Graph" r:id="rId6" imgW="3920760" imgH="3000960" progId="Origin50.Graph">
                  <p:embed/>
                </p:oleObj>
              </mc:Choice>
              <mc:Fallback>
                <p:oleObj name="Graph" r:id="rId6" imgW="3920760" imgH="3000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7665" y="384341"/>
                        <a:ext cx="9043200" cy="69196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Imagem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671719" y="6545149"/>
            <a:ext cx="6424531" cy="312851"/>
          </a:xfrm>
          <a:prstGeom prst="rect">
            <a:avLst/>
          </a:prstGeom>
        </p:spPr>
      </p:pic>
      <p:grpSp>
        <p:nvGrpSpPr>
          <p:cNvPr id="11" name="Grupo 10"/>
          <p:cNvGrpSpPr/>
          <p:nvPr/>
        </p:nvGrpSpPr>
        <p:grpSpPr>
          <a:xfrm>
            <a:off x="7398419" y="978875"/>
            <a:ext cx="2264943" cy="1806962"/>
            <a:chOff x="7379369" y="988400"/>
            <a:chExt cx="2264943" cy="1806962"/>
          </a:xfrm>
        </p:grpSpPr>
        <p:sp>
          <p:nvSpPr>
            <p:cNvPr id="13" name="CaixaDeTexto 12"/>
            <p:cNvSpPr txBox="1"/>
            <p:nvPr/>
          </p:nvSpPr>
          <p:spPr>
            <a:xfrm>
              <a:off x="7639047" y="988400"/>
              <a:ext cx="20052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soft" dir="t">
                  <a:rot lat="0" lon="0" rev="15600000"/>
                </a:lightRig>
              </a:scene3d>
              <a:sp3d extrusionH="57150" prstMaterial="softEdge">
                <a:bevelT w="25400" h="38100"/>
              </a:sp3d>
            </a:bodyPr>
            <a:lstStyle>
              <a:defPPr>
                <a:defRPr lang="en-US"/>
              </a:defPPr>
              <a:lvl1pPr>
                <a:defRPr sz="2300" b="1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pt-PT" dirty="0" smtClean="0"/>
                <a:t>D=+5 </a:t>
              </a:r>
              <a:r>
                <a:rPr lang="pt-PT" dirty="0"/>
                <a:t>pm</a:t>
              </a:r>
              <a:endParaRPr lang="en-US" dirty="0"/>
            </a:p>
          </p:txBody>
        </p:sp>
        <p:sp>
          <p:nvSpPr>
            <p:cNvPr id="14" name="CaixaDeTexto 13"/>
            <p:cNvSpPr txBox="1"/>
            <p:nvPr/>
          </p:nvSpPr>
          <p:spPr>
            <a:xfrm>
              <a:off x="7639048" y="1369729"/>
              <a:ext cx="20052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soft" dir="t">
                  <a:rot lat="0" lon="0" rev="15600000"/>
                </a:lightRig>
              </a:scene3d>
              <a:sp3d extrusionH="57150" prstMaterial="softEdge">
                <a:bevelT w="25400" h="38100"/>
              </a:sp3d>
            </a:bodyPr>
            <a:lstStyle/>
            <a:p>
              <a:r>
                <a:rPr lang="pt-PT" sz="2300" b="1" dirty="0" smtClean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D=0 </a:t>
              </a:r>
              <a:r>
                <a:rPr lang="pt-PT" sz="2300" b="1" dirty="0" err="1" smtClean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pm</a:t>
              </a:r>
              <a:endParaRPr lang="en-US" sz="2300" b="1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CaixaDeTexto 14"/>
            <p:cNvSpPr txBox="1"/>
            <p:nvPr/>
          </p:nvSpPr>
          <p:spPr>
            <a:xfrm>
              <a:off x="7639049" y="2333697"/>
              <a:ext cx="20052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soft" dir="t">
                  <a:rot lat="0" lon="0" rev="15600000"/>
                </a:lightRig>
              </a:scene3d>
              <a:sp3d extrusionH="57150" prstMaterial="softEdge">
                <a:bevelT w="25400" h="38100"/>
              </a:sp3d>
            </a:bodyPr>
            <a:lstStyle>
              <a:defPPr>
                <a:defRPr lang="en-US"/>
              </a:defPPr>
              <a:lvl1pPr>
                <a:defRPr sz="2300" b="1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pt-PT" dirty="0"/>
                <a:t>D=-15 </a:t>
              </a:r>
              <a:r>
                <a:rPr lang="pt-PT" dirty="0" err="1"/>
                <a:t>pm</a:t>
              </a:r>
              <a:endParaRPr lang="en-US" dirty="0"/>
            </a:p>
          </p:txBody>
        </p:sp>
        <p:grpSp>
          <p:nvGrpSpPr>
            <p:cNvPr id="16" name="Grupo 15"/>
            <p:cNvGrpSpPr/>
            <p:nvPr/>
          </p:nvGrpSpPr>
          <p:grpSpPr>
            <a:xfrm>
              <a:off x="7379369" y="1259305"/>
              <a:ext cx="401052" cy="1331862"/>
              <a:chOff x="7379369" y="1259305"/>
              <a:chExt cx="401052" cy="1331862"/>
            </a:xfrm>
          </p:grpSpPr>
          <p:cxnSp>
            <p:nvCxnSpPr>
              <p:cNvPr id="18" name="Conexão reta 17"/>
              <p:cNvCxnSpPr/>
              <p:nvPr/>
            </p:nvCxnSpPr>
            <p:spPr>
              <a:xfrm>
                <a:off x="7415463" y="1259305"/>
                <a:ext cx="364958" cy="766011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exão reta 18"/>
              <p:cNvCxnSpPr/>
              <p:nvPr/>
            </p:nvCxnSpPr>
            <p:spPr>
              <a:xfrm>
                <a:off x="7415463" y="1576568"/>
                <a:ext cx="364958" cy="448748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exão reta 19"/>
              <p:cNvCxnSpPr/>
              <p:nvPr/>
            </p:nvCxnSpPr>
            <p:spPr>
              <a:xfrm flipH="1">
                <a:off x="7379369" y="2014568"/>
                <a:ext cx="401052" cy="576599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CaixaDeTexto 16"/>
            <p:cNvSpPr txBox="1"/>
            <p:nvPr/>
          </p:nvSpPr>
          <p:spPr>
            <a:xfrm>
              <a:off x="7664983" y="1691402"/>
              <a:ext cx="164041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soft" dir="t">
                  <a:rot lat="0" lon="0" rev="15600000"/>
                </a:lightRig>
              </a:scene3d>
              <a:sp3d extrusionH="57150" prstMaterial="softEdge">
                <a:bevelT w="25400" h="38100"/>
              </a:sp3d>
            </a:bodyPr>
            <a:lstStyle/>
            <a:p>
              <a:r>
                <a:rPr lang="pt-PT" sz="3600" b="1" dirty="0" smtClean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DTC</a:t>
              </a:r>
              <a:r>
                <a:rPr lang="pt-PT" sz="3600" b="1" baseline="-25000" dirty="0" smtClean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en-US" sz="2300" b="1" baseline="-25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0" name="Grupo 29"/>
          <p:cNvGrpSpPr/>
          <p:nvPr/>
        </p:nvGrpSpPr>
        <p:grpSpPr>
          <a:xfrm>
            <a:off x="186742" y="945312"/>
            <a:ext cx="1465927" cy="1806962"/>
            <a:chOff x="205792" y="945312"/>
            <a:chExt cx="1465927" cy="1806962"/>
          </a:xfrm>
          <a:solidFill>
            <a:schemeClr val="bg1"/>
          </a:solidFill>
        </p:grpSpPr>
        <p:sp>
          <p:nvSpPr>
            <p:cNvPr id="22" name="CaixaDeTexto 21"/>
            <p:cNvSpPr txBox="1"/>
            <p:nvPr/>
          </p:nvSpPr>
          <p:spPr>
            <a:xfrm>
              <a:off x="205792" y="945312"/>
              <a:ext cx="1422793" cy="461665"/>
            </a:xfrm>
            <a:prstGeom prst="rect">
              <a:avLst/>
            </a:prstGeom>
            <a:grpFill/>
          </p:spPr>
          <p:txBody>
            <a:bodyPr wrap="square" rtlCol="0">
              <a:spAutoFit/>
              <a:scene3d>
                <a:camera prst="orthographicFront"/>
                <a:lightRig rig="soft" dir="t">
                  <a:rot lat="0" lon="0" rev="15600000"/>
                </a:lightRig>
              </a:scene3d>
              <a:sp3d extrusionH="57150" prstMaterial="softEdge">
                <a:bevelT w="25400" h="38100"/>
              </a:sp3d>
            </a:bodyPr>
            <a:lstStyle>
              <a:defPPr>
                <a:defRPr lang="en-US"/>
              </a:defPPr>
              <a:lvl1pPr>
                <a:defRPr sz="2300" b="1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pt-PT" dirty="0" smtClean="0">
                  <a:solidFill>
                    <a:srgbClr val="FF0000"/>
                  </a:solidFill>
                </a:rPr>
                <a:t>D=+5 </a:t>
              </a:r>
              <a:r>
                <a:rPr lang="pt-PT" dirty="0">
                  <a:solidFill>
                    <a:srgbClr val="FF0000"/>
                  </a:solidFill>
                </a:rPr>
                <a:t>pm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24" name="CaixaDeTexto 23"/>
            <p:cNvSpPr txBox="1"/>
            <p:nvPr/>
          </p:nvSpPr>
          <p:spPr>
            <a:xfrm>
              <a:off x="205794" y="2290609"/>
              <a:ext cx="1465925" cy="461665"/>
            </a:xfrm>
            <a:prstGeom prst="rect">
              <a:avLst/>
            </a:prstGeom>
            <a:grpFill/>
          </p:spPr>
          <p:txBody>
            <a:bodyPr wrap="square" rtlCol="0">
              <a:spAutoFit/>
              <a:scene3d>
                <a:camera prst="orthographicFront"/>
                <a:lightRig rig="soft" dir="t">
                  <a:rot lat="0" lon="0" rev="15600000"/>
                </a:lightRig>
              </a:scene3d>
              <a:sp3d extrusionH="57150" prstMaterial="softEdge">
                <a:bevelT w="25400" h="38100"/>
              </a:sp3d>
            </a:bodyPr>
            <a:lstStyle>
              <a:defPPr>
                <a:defRPr lang="en-US"/>
              </a:defPPr>
              <a:lvl1pPr>
                <a:defRPr sz="2300" b="1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pt-PT" dirty="0">
                  <a:solidFill>
                    <a:srgbClr val="FF0000"/>
                  </a:solidFill>
                </a:rPr>
                <a:t>D=-15 </a:t>
              </a:r>
              <a:r>
                <a:rPr lang="pt-PT" dirty="0" err="1">
                  <a:solidFill>
                    <a:srgbClr val="FF0000"/>
                  </a:solidFill>
                </a:rPr>
                <a:t>pm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26" name="CaixaDeTexto 25"/>
            <p:cNvSpPr txBox="1"/>
            <p:nvPr/>
          </p:nvSpPr>
          <p:spPr>
            <a:xfrm>
              <a:off x="231729" y="1648314"/>
              <a:ext cx="1396856" cy="646331"/>
            </a:xfrm>
            <a:prstGeom prst="rect">
              <a:avLst/>
            </a:prstGeom>
            <a:grpFill/>
          </p:spPr>
          <p:txBody>
            <a:bodyPr wrap="square" rtlCol="0">
              <a:spAutoFit/>
              <a:scene3d>
                <a:camera prst="orthographicFront"/>
                <a:lightRig rig="soft" dir="t">
                  <a:rot lat="0" lon="0" rev="15600000"/>
                </a:lightRig>
              </a:scene3d>
              <a:sp3d extrusionH="57150" prstMaterial="softEdge">
                <a:bevelT w="25400" h="38100"/>
              </a:sp3d>
            </a:bodyPr>
            <a:lstStyle/>
            <a:p>
              <a:r>
                <a:rPr lang="pt-PT" sz="3600" b="1" dirty="0" smtClean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DTC</a:t>
              </a:r>
              <a:r>
                <a:rPr lang="pt-PT" sz="3600" b="1" baseline="-25000" dirty="0" smtClean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en-US" sz="2300" b="1" baseline="-25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" name="CaixaDeTexto 22"/>
            <p:cNvSpPr txBox="1"/>
            <p:nvPr/>
          </p:nvSpPr>
          <p:spPr>
            <a:xfrm>
              <a:off x="205794" y="1326641"/>
              <a:ext cx="1422792" cy="461665"/>
            </a:xfrm>
            <a:prstGeom prst="rect">
              <a:avLst/>
            </a:prstGeom>
            <a:grpFill/>
          </p:spPr>
          <p:txBody>
            <a:bodyPr wrap="square" rtlCol="0">
              <a:spAutoFit/>
              <a:scene3d>
                <a:camera prst="orthographicFront"/>
                <a:lightRig rig="soft" dir="t">
                  <a:rot lat="0" lon="0" rev="15600000"/>
                </a:lightRig>
              </a:scene3d>
              <a:sp3d extrusionH="57150" prstMaterial="softEdge">
                <a:bevelT w="25400" h="38100"/>
              </a:sp3d>
            </a:bodyPr>
            <a:lstStyle/>
            <a:p>
              <a:r>
                <a:rPr lang="pt-PT" sz="2300" b="1" dirty="0" smtClean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D=0 </a:t>
              </a:r>
              <a:r>
                <a:rPr lang="pt-PT" sz="2300" b="1" dirty="0" err="1" smtClean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pm</a:t>
              </a:r>
              <a:endParaRPr lang="en-US" sz="2300" b="1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5" name="Grupo 24"/>
          <p:cNvGrpSpPr/>
          <p:nvPr/>
        </p:nvGrpSpPr>
        <p:grpSpPr>
          <a:xfrm rot="10800000">
            <a:off x="1280790" y="1200150"/>
            <a:ext cx="376560" cy="1422353"/>
            <a:chOff x="7403861" y="1259305"/>
            <a:chExt cx="376560" cy="1422353"/>
          </a:xfrm>
        </p:grpSpPr>
        <p:cxnSp>
          <p:nvCxnSpPr>
            <p:cNvPr id="27" name="Conexão reta 26"/>
            <p:cNvCxnSpPr/>
            <p:nvPr/>
          </p:nvCxnSpPr>
          <p:spPr>
            <a:xfrm>
              <a:off x="7415463" y="1259305"/>
              <a:ext cx="364958" cy="766011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exão reta 27"/>
            <p:cNvCxnSpPr/>
            <p:nvPr/>
          </p:nvCxnSpPr>
          <p:spPr>
            <a:xfrm rot="10800000" flipH="1">
              <a:off x="7425741" y="2025316"/>
              <a:ext cx="354680" cy="24133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exão reta 28"/>
            <p:cNvCxnSpPr/>
            <p:nvPr/>
          </p:nvCxnSpPr>
          <p:spPr>
            <a:xfrm rot="10800000" flipV="1">
              <a:off x="7403861" y="2014567"/>
              <a:ext cx="376560" cy="667091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upo 41"/>
          <p:cNvGrpSpPr/>
          <p:nvPr/>
        </p:nvGrpSpPr>
        <p:grpSpPr>
          <a:xfrm>
            <a:off x="1967116" y="6479963"/>
            <a:ext cx="4046968" cy="378037"/>
            <a:chOff x="1944256" y="6479963"/>
            <a:chExt cx="4046968" cy="378037"/>
          </a:xfrm>
        </p:grpSpPr>
        <p:pic>
          <p:nvPicPr>
            <p:cNvPr id="43" name="Imagem 42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944256" y="6479963"/>
              <a:ext cx="378037" cy="378037"/>
            </a:xfrm>
            <a:prstGeom prst="rect">
              <a:avLst/>
            </a:prstGeom>
          </p:spPr>
        </p:pic>
        <p:pic>
          <p:nvPicPr>
            <p:cNvPr id="44" name="Imagem 43"/>
            <p:cNvPicPr>
              <a:picLocks noChangeAspect="1"/>
            </p:cNvPicPr>
            <p:nvPr/>
          </p:nvPicPr>
          <p:blipFill rotWithShape="1">
            <a:blip r:embed="rId10"/>
            <a:srcRect l="3480" t="1406" r="1504" b="1453"/>
            <a:stretch/>
          </p:blipFill>
          <p:spPr>
            <a:xfrm>
              <a:off x="2697979" y="6480880"/>
              <a:ext cx="373395" cy="377120"/>
            </a:xfrm>
            <a:prstGeom prst="rect">
              <a:avLst/>
            </a:prstGeom>
          </p:spPr>
        </p:pic>
        <p:pic>
          <p:nvPicPr>
            <p:cNvPr id="45" name="Imagem 44"/>
            <p:cNvPicPr>
              <a:picLocks noChangeAspect="1"/>
            </p:cNvPicPr>
            <p:nvPr/>
          </p:nvPicPr>
          <p:blipFill rotWithShape="1">
            <a:blip r:embed="rId11"/>
            <a:srcRect l="3161" t="1635" r="11944" b="681"/>
            <a:stretch/>
          </p:blipFill>
          <p:spPr>
            <a:xfrm>
              <a:off x="5612013" y="6482973"/>
              <a:ext cx="379211" cy="375027"/>
            </a:xfrm>
            <a:prstGeom prst="rect">
              <a:avLst/>
            </a:prstGeom>
          </p:spPr>
        </p:pic>
        <p:pic>
          <p:nvPicPr>
            <p:cNvPr id="46" name="Imagem 45"/>
            <p:cNvPicPr>
              <a:picLocks noChangeAspect="1"/>
            </p:cNvPicPr>
            <p:nvPr/>
          </p:nvPicPr>
          <p:blipFill rotWithShape="1">
            <a:blip r:embed="rId12"/>
            <a:srcRect l="3778" t="6845" r="2229"/>
            <a:stretch/>
          </p:blipFill>
          <p:spPr>
            <a:xfrm>
              <a:off x="3411298" y="6479963"/>
              <a:ext cx="411325" cy="378037"/>
            </a:xfrm>
            <a:prstGeom prst="rect">
              <a:avLst/>
            </a:prstGeom>
          </p:spPr>
        </p:pic>
        <p:pic>
          <p:nvPicPr>
            <p:cNvPr id="47" name="Imagem 46"/>
            <p:cNvPicPr>
              <a:picLocks noChangeAspect="1"/>
            </p:cNvPicPr>
            <p:nvPr/>
          </p:nvPicPr>
          <p:blipFill rotWithShape="1">
            <a:blip r:embed="rId13"/>
            <a:srcRect l="1980" t="3484" r="1980" b="1560"/>
            <a:stretch/>
          </p:blipFill>
          <p:spPr>
            <a:xfrm>
              <a:off x="4895201" y="6479964"/>
              <a:ext cx="380064" cy="378021"/>
            </a:xfrm>
            <a:prstGeom prst="rect">
              <a:avLst/>
            </a:prstGeom>
          </p:spPr>
        </p:pic>
        <p:pic>
          <p:nvPicPr>
            <p:cNvPr id="48" name="Imagem 47"/>
            <p:cNvPicPr>
              <a:picLocks noChangeAspect="1"/>
            </p:cNvPicPr>
            <p:nvPr/>
          </p:nvPicPr>
          <p:blipFill rotWithShape="1">
            <a:blip r:embed="rId14"/>
            <a:srcRect l="6153" t="6575" r="13311" b="4591"/>
            <a:stretch/>
          </p:blipFill>
          <p:spPr>
            <a:xfrm>
              <a:off x="4161644" y="6482324"/>
              <a:ext cx="377761" cy="37566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19279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3547" y="-13752"/>
            <a:ext cx="6357430" cy="913979"/>
          </a:xfrm>
        </p:spPr>
        <p:txBody>
          <a:bodyPr>
            <a:noAutofit/>
          </a:bodyPr>
          <a:lstStyle/>
          <a:p>
            <a:pPr algn="ctr"/>
            <a:r>
              <a:rPr lang="en-US" sz="6200" b="1" dirty="0" smtClean="0"/>
              <a:t>PAC Results</a:t>
            </a:r>
            <a:endParaRPr lang="en-US" sz="6200" b="1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8" y="5460"/>
            <a:ext cx="815309" cy="927414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07"/>
          <a:stretch/>
        </p:blipFill>
        <p:spPr>
          <a:xfrm>
            <a:off x="7180976" y="367865"/>
            <a:ext cx="1963024" cy="587585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0276" y="0"/>
            <a:ext cx="1742755" cy="420067"/>
          </a:xfrm>
          <a:prstGeom prst="rect">
            <a:avLst/>
          </a:prstGeom>
        </p:spPr>
      </p:pic>
      <p:cxnSp>
        <p:nvCxnSpPr>
          <p:cNvPr id="7" name="Conexão reta 6"/>
          <p:cNvCxnSpPr/>
          <p:nvPr/>
        </p:nvCxnSpPr>
        <p:spPr>
          <a:xfrm>
            <a:off x="508611" y="988400"/>
            <a:ext cx="792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tângulo 11"/>
          <p:cNvSpPr/>
          <p:nvPr/>
        </p:nvSpPr>
        <p:spPr>
          <a:xfrm>
            <a:off x="1671720" y="1171575"/>
            <a:ext cx="6562725" cy="1504950"/>
          </a:xfrm>
          <a:prstGeom prst="rect">
            <a:avLst/>
          </a:prstGeom>
          <a:solidFill>
            <a:srgbClr val="C00000">
              <a:alpha val="20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" name="Objeto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6722916"/>
              </p:ext>
            </p:extLst>
          </p:nvPr>
        </p:nvGraphicFramePr>
        <p:xfrm>
          <a:off x="57665" y="384341"/>
          <a:ext cx="9042552" cy="691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12" name="Graph" r:id="rId6" imgW="3920760" imgH="3000960" progId="Origin50.Graph">
                  <p:embed/>
                </p:oleObj>
              </mc:Choice>
              <mc:Fallback>
                <p:oleObj name="Graph" r:id="rId6" imgW="3920760" imgH="3000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7665" y="384341"/>
                        <a:ext cx="9042552" cy="6919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Imagem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671719" y="6545149"/>
            <a:ext cx="6424531" cy="312851"/>
          </a:xfrm>
          <a:prstGeom prst="rect">
            <a:avLst/>
          </a:prstGeom>
        </p:spPr>
      </p:pic>
      <p:grpSp>
        <p:nvGrpSpPr>
          <p:cNvPr id="11" name="Grupo 10"/>
          <p:cNvGrpSpPr/>
          <p:nvPr/>
        </p:nvGrpSpPr>
        <p:grpSpPr>
          <a:xfrm>
            <a:off x="7398419" y="978875"/>
            <a:ext cx="2264943" cy="1806962"/>
            <a:chOff x="7379369" y="988400"/>
            <a:chExt cx="2264943" cy="1806962"/>
          </a:xfrm>
        </p:grpSpPr>
        <p:sp>
          <p:nvSpPr>
            <p:cNvPr id="13" name="CaixaDeTexto 12"/>
            <p:cNvSpPr txBox="1"/>
            <p:nvPr/>
          </p:nvSpPr>
          <p:spPr>
            <a:xfrm>
              <a:off x="7639047" y="988400"/>
              <a:ext cx="20052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soft" dir="t">
                  <a:rot lat="0" lon="0" rev="15600000"/>
                </a:lightRig>
              </a:scene3d>
              <a:sp3d extrusionH="57150" prstMaterial="softEdge">
                <a:bevelT w="25400" h="38100"/>
              </a:sp3d>
            </a:bodyPr>
            <a:lstStyle>
              <a:defPPr>
                <a:defRPr lang="en-US"/>
              </a:defPPr>
              <a:lvl1pPr>
                <a:defRPr sz="2300" b="1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pt-PT" dirty="0">
                  <a:solidFill>
                    <a:srgbClr val="FF0000"/>
                  </a:solidFill>
                </a:rPr>
                <a:t>D=-5 </a:t>
              </a:r>
              <a:r>
                <a:rPr lang="pt-PT" dirty="0" err="1">
                  <a:solidFill>
                    <a:srgbClr val="FF0000"/>
                  </a:solidFill>
                </a:rPr>
                <a:t>pm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14" name="CaixaDeTexto 13"/>
            <p:cNvSpPr txBox="1"/>
            <p:nvPr/>
          </p:nvSpPr>
          <p:spPr>
            <a:xfrm>
              <a:off x="7639048" y="1369729"/>
              <a:ext cx="20052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soft" dir="t">
                  <a:rot lat="0" lon="0" rev="15600000"/>
                </a:lightRig>
              </a:scene3d>
              <a:sp3d extrusionH="57150" prstMaterial="softEdge">
                <a:bevelT w="25400" h="38100"/>
              </a:sp3d>
            </a:bodyPr>
            <a:lstStyle/>
            <a:p>
              <a:r>
                <a:rPr lang="pt-PT" sz="2300" b="1" dirty="0" smtClean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D=0 </a:t>
              </a:r>
              <a:r>
                <a:rPr lang="pt-PT" sz="2300" b="1" dirty="0" err="1" smtClean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pm</a:t>
              </a:r>
              <a:endParaRPr lang="en-US" sz="2300" b="1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CaixaDeTexto 14"/>
            <p:cNvSpPr txBox="1"/>
            <p:nvPr/>
          </p:nvSpPr>
          <p:spPr>
            <a:xfrm>
              <a:off x="7639049" y="2333697"/>
              <a:ext cx="20052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soft" dir="t">
                  <a:rot lat="0" lon="0" rev="15600000"/>
                </a:lightRig>
              </a:scene3d>
              <a:sp3d extrusionH="57150" prstMaterial="softEdge">
                <a:bevelT w="25400" h="38100"/>
              </a:sp3d>
            </a:bodyPr>
            <a:lstStyle>
              <a:defPPr>
                <a:defRPr lang="en-US"/>
              </a:defPPr>
              <a:lvl1pPr>
                <a:defRPr sz="2300" b="1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pt-PT" dirty="0">
                  <a:solidFill>
                    <a:srgbClr val="FF0000"/>
                  </a:solidFill>
                </a:rPr>
                <a:t>D=-15 </a:t>
              </a:r>
              <a:r>
                <a:rPr lang="pt-PT" dirty="0" err="1">
                  <a:solidFill>
                    <a:srgbClr val="FF0000"/>
                  </a:solidFill>
                </a:rPr>
                <a:t>pm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grpSp>
          <p:nvGrpSpPr>
            <p:cNvPr id="16" name="Grupo 15"/>
            <p:cNvGrpSpPr/>
            <p:nvPr/>
          </p:nvGrpSpPr>
          <p:grpSpPr>
            <a:xfrm>
              <a:off x="7379369" y="1181100"/>
              <a:ext cx="401052" cy="1410067"/>
              <a:chOff x="7379369" y="1181100"/>
              <a:chExt cx="401052" cy="1410067"/>
            </a:xfrm>
          </p:grpSpPr>
          <p:cxnSp>
            <p:nvCxnSpPr>
              <p:cNvPr id="18" name="Conexão reta 17"/>
              <p:cNvCxnSpPr/>
              <p:nvPr/>
            </p:nvCxnSpPr>
            <p:spPr>
              <a:xfrm>
                <a:off x="7379369" y="1181100"/>
                <a:ext cx="401052" cy="844216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exão reta 18"/>
              <p:cNvCxnSpPr/>
              <p:nvPr/>
            </p:nvCxnSpPr>
            <p:spPr>
              <a:xfrm>
                <a:off x="7379369" y="1600200"/>
                <a:ext cx="401052" cy="425116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exão reta 19"/>
              <p:cNvCxnSpPr/>
              <p:nvPr/>
            </p:nvCxnSpPr>
            <p:spPr>
              <a:xfrm flipH="1">
                <a:off x="7379369" y="2014568"/>
                <a:ext cx="401052" cy="576599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CaixaDeTexto 16"/>
            <p:cNvSpPr txBox="1"/>
            <p:nvPr/>
          </p:nvSpPr>
          <p:spPr>
            <a:xfrm>
              <a:off x="7664983" y="1691402"/>
              <a:ext cx="145996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soft" dir="t">
                  <a:rot lat="0" lon="0" rev="15600000"/>
                </a:lightRig>
              </a:scene3d>
              <a:sp3d extrusionH="57150" prstMaterial="softEdge">
                <a:bevelT w="25400" h="38100"/>
              </a:sp3d>
            </a:bodyPr>
            <a:lstStyle/>
            <a:p>
              <a:r>
                <a:rPr lang="pt-PT" sz="3600" b="1" dirty="0" smtClean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DTC</a:t>
              </a:r>
              <a:r>
                <a:rPr lang="pt-PT" sz="3600" b="1" baseline="-25000" dirty="0" smtClean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en-US" sz="2300" b="1" baseline="-25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9" name="Grupo 28"/>
          <p:cNvGrpSpPr/>
          <p:nvPr/>
        </p:nvGrpSpPr>
        <p:grpSpPr>
          <a:xfrm>
            <a:off x="1967116" y="6479963"/>
            <a:ext cx="4046968" cy="378037"/>
            <a:chOff x="1944256" y="6479963"/>
            <a:chExt cx="4046968" cy="378037"/>
          </a:xfrm>
        </p:grpSpPr>
        <p:pic>
          <p:nvPicPr>
            <p:cNvPr id="30" name="Imagem 29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944256" y="6479963"/>
              <a:ext cx="378037" cy="378037"/>
            </a:xfrm>
            <a:prstGeom prst="rect">
              <a:avLst/>
            </a:prstGeom>
          </p:spPr>
        </p:pic>
        <p:pic>
          <p:nvPicPr>
            <p:cNvPr id="31" name="Imagem 30"/>
            <p:cNvPicPr>
              <a:picLocks noChangeAspect="1"/>
            </p:cNvPicPr>
            <p:nvPr/>
          </p:nvPicPr>
          <p:blipFill rotWithShape="1">
            <a:blip r:embed="rId10"/>
            <a:srcRect l="3480" t="1406" r="1504" b="1453"/>
            <a:stretch/>
          </p:blipFill>
          <p:spPr>
            <a:xfrm>
              <a:off x="2697979" y="6480880"/>
              <a:ext cx="373395" cy="377120"/>
            </a:xfrm>
            <a:prstGeom prst="rect">
              <a:avLst/>
            </a:prstGeom>
          </p:spPr>
        </p:pic>
        <p:pic>
          <p:nvPicPr>
            <p:cNvPr id="32" name="Imagem 31"/>
            <p:cNvPicPr>
              <a:picLocks noChangeAspect="1"/>
            </p:cNvPicPr>
            <p:nvPr/>
          </p:nvPicPr>
          <p:blipFill rotWithShape="1">
            <a:blip r:embed="rId11"/>
            <a:srcRect l="3161" t="1635" r="11944" b="681"/>
            <a:stretch/>
          </p:blipFill>
          <p:spPr>
            <a:xfrm>
              <a:off x="5612013" y="6482973"/>
              <a:ext cx="379211" cy="375027"/>
            </a:xfrm>
            <a:prstGeom prst="rect">
              <a:avLst/>
            </a:prstGeom>
          </p:spPr>
        </p:pic>
        <p:pic>
          <p:nvPicPr>
            <p:cNvPr id="33" name="Imagem 32"/>
            <p:cNvPicPr>
              <a:picLocks noChangeAspect="1"/>
            </p:cNvPicPr>
            <p:nvPr/>
          </p:nvPicPr>
          <p:blipFill rotWithShape="1">
            <a:blip r:embed="rId12"/>
            <a:srcRect l="3778" t="6845" r="2229"/>
            <a:stretch/>
          </p:blipFill>
          <p:spPr>
            <a:xfrm>
              <a:off x="3411298" y="6479963"/>
              <a:ext cx="411325" cy="378037"/>
            </a:xfrm>
            <a:prstGeom prst="rect">
              <a:avLst/>
            </a:prstGeom>
          </p:spPr>
        </p:pic>
        <p:pic>
          <p:nvPicPr>
            <p:cNvPr id="34" name="Imagem 33"/>
            <p:cNvPicPr>
              <a:picLocks noChangeAspect="1"/>
            </p:cNvPicPr>
            <p:nvPr/>
          </p:nvPicPr>
          <p:blipFill rotWithShape="1">
            <a:blip r:embed="rId13"/>
            <a:srcRect l="1980" t="3484" r="1980" b="1560"/>
            <a:stretch/>
          </p:blipFill>
          <p:spPr>
            <a:xfrm>
              <a:off x="4895201" y="6479964"/>
              <a:ext cx="380064" cy="378021"/>
            </a:xfrm>
            <a:prstGeom prst="rect">
              <a:avLst/>
            </a:prstGeom>
          </p:spPr>
        </p:pic>
        <p:pic>
          <p:nvPicPr>
            <p:cNvPr id="35" name="Imagem 34"/>
            <p:cNvPicPr>
              <a:picLocks noChangeAspect="1"/>
            </p:cNvPicPr>
            <p:nvPr/>
          </p:nvPicPr>
          <p:blipFill rotWithShape="1">
            <a:blip r:embed="rId14"/>
            <a:srcRect l="6153" t="6575" r="13311" b="4591"/>
            <a:stretch/>
          </p:blipFill>
          <p:spPr>
            <a:xfrm>
              <a:off x="4161644" y="6482324"/>
              <a:ext cx="377761" cy="37566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12576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38" y="-13752"/>
            <a:ext cx="9135762" cy="913979"/>
          </a:xfrm>
        </p:spPr>
        <p:txBody>
          <a:bodyPr>
            <a:noAutofit/>
          </a:bodyPr>
          <a:lstStyle/>
          <a:p>
            <a:pPr algn="ctr"/>
            <a:r>
              <a:rPr lang="en-US" sz="6200" b="1" dirty="0" smtClean="0"/>
              <a:t>Motivation</a:t>
            </a:r>
            <a:endParaRPr lang="en-US" sz="6200" b="1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8" y="5460"/>
            <a:ext cx="815309" cy="927414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07"/>
          <a:stretch/>
        </p:blipFill>
        <p:spPr>
          <a:xfrm>
            <a:off x="7180976" y="367865"/>
            <a:ext cx="1963024" cy="587585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0276" y="0"/>
            <a:ext cx="1742755" cy="420067"/>
          </a:xfrm>
          <a:prstGeom prst="rect">
            <a:avLst/>
          </a:prstGeom>
        </p:spPr>
      </p:pic>
      <p:sp>
        <p:nvSpPr>
          <p:cNvPr id="8" name="Marcador de Posição de Conteúdo 7"/>
          <p:cNvSpPr>
            <a:spLocks noGrp="1"/>
          </p:cNvSpPr>
          <p:nvPr>
            <p:ph idx="1"/>
          </p:nvPr>
        </p:nvSpPr>
        <p:spPr>
          <a:xfrm>
            <a:off x="0" y="1131233"/>
            <a:ext cx="5188913" cy="2651387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en-US" dirty="0"/>
              <a:t>Water pollution by </a:t>
            </a:r>
            <a:r>
              <a:rPr lang="en-US" dirty="0" smtClean="0"/>
              <a:t>heavy  metal </a:t>
            </a:r>
            <a:r>
              <a:rPr lang="en-US" dirty="0"/>
              <a:t>ions </a:t>
            </a:r>
            <a:r>
              <a:rPr lang="en-US" dirty="0" smtClean="0"/>
              <a:t>is a serious </a:t>
            </a:r>
            <a:r>
              <a:rPr lang="en-US" dirty="0"/>
              <a:t>environmental </a:t>
            </a:r>
            <a:r>
              <a:rPr lang="en-US" dirty="0" smtClean="0"/>
              <a:t>problem</a:t>
            </a:r>
          </a:p>
          <a:p>
            <a:pPr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Growing interest in sorbents </a:t>
            </a:r>
            <a:r>
              <a:rPr lang="en-US" dirty="0"/>
              <a:t>for water </a:t>
            </a:r>
            <a:r>
              <a:rPr lang="en-US" dirty="0" smtClean="0"/>
              <a:t>decontamination</a:t>
            </a:r>
            <a:endParaRPr lang="en-US" dirty="0"/>
          </a:p>
          <a:p>
            <a:pPr>
              <a:lnSpc>
                <a:spcPct val="130000"/>
              </a:lnSpc>
              <a:buFont typeface="Wingdings" panose="05000000000000000000" pitchFamily="2" charset="2"/>
              <a:buChar char="Ø"/>
            </a:pPr>
            <a:endParaRPr lang="en-US" dirty="0"/>
          </a:p>
        </p:txBody>
      </p:sp>
      <p:cxnSp>
        <p:nvCxnSpPr>
          <p:cNvPr id="12" name="Conexão reta 11"/>
          <p:cNvCxnSpPr/>
          <p:nvPr/>
        </p:nvCxnSpPr>
        <p:spPr>
          <a:xfrm>
            <a:off x="508611" y="988400"/>
            <a:ext cx="792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agem 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27" t="8760" r="10632" b="16828"/>
          <a:stretch/>
        </p:blipFill>
        <p:spPr>
          <a:xfrm>
            <a:off x="5197151" y="1264028"/>
            <a:ext cx="3764692" cy="2261259"/>
          </a:xfrm>
          <a:prstGeom prst="rect">
            <a:avLst/>
          </a:prstGeom>
        </p:spPr>
      </p:pic>
      <p:pic>
        <p:nvPicPr>
          <p:cNvPr id="13" name="Imagem 1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198" b="21268"/>
          <a:stretch/>
        </p:blipFill>
        <p:spPr>
          <a:xfrm>
            <a:off x="354227" y="3928761"/>
            <a:ext cx="3814119" cy="2447326"/>
          </a:xfrm>
          <a:prstGeom prst="rect">
            <a:avLst/>
          </a:prstGeom>
        </p:spPr>
      </p:pic>
      <p:sp>
        <p:nvSpPr>
          <p:cNvPr id="15" name="Marcador de Posição de Conteúdo 7"/>
          <p:cNvSpPr txBox="1">
            <a:spLocks/>
          </p:cNvSpPr>
          <p:nvPr/>
        </p:nvSpPr>
        <p:spPr>
          <a:xfrm>
            <a:off x="4168346" y="3559573"/>
            <a:ext cx="4991444" cy="316188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  <a:buFont typeface="Wingdings" panose="05000000000000000000" pitchFamily="2" charset="2"/>
              <a:buChar char="Ø"/>
            </a:pPr>
            <a:r>
              <a:rPr lang="en-US" sz="3200" b="1" dirty="0" smtClean="0"/>
              <a:t>Magnetic Nanoparticles</a:t>
            </a:r>
            <a:endParaRPr lang="en-US" sz="2800" dirty="0" smtClean="0"/>
          </a:p>
          <a:p>
            <a:pPr lvl="1">
              <a:lnSpc>
                <a:spcPct val="140000"/>
              </a:lnSpc>
              <a:buFont typeface="Wingdings" panose="05000000000000000000" pitchFamily="2" charset="2"/>
              <a:buChar char="ü"/>
            </a:pPr>
            <a:r>
              <a:rPr lang="en-US" sz="2800" dirty="0" smtClean="0"/>
              <a:t>Easy separation using a magnetic field</a:t>
            </a:r>
          </a:p>
          <a:p>
            <a:pPr lvl="1">
              <a:lnSpc>
                <a:spcPct val="140000"/>
              </a:lnSpc>
              <a:buFont typeface="Wingdings" panose="05000000000000000000" pitchFamily="2" charset="2"/>
              <a:buChar char="ü"/>
            </a:pPr>
            <a:r>
              <a:rPr lang="en-US" sz="2800" dirty="0"/>
              <a:t>High effective surface </a:t>
            </a:r>
            <a:r>
              <a:rPr lang="en-US" sz="2800" dirty="0" smtClean="0"/>
              <a:t>area</a:t>
            </a:r>
          </a:p>
          <a:p>
            <a:pPr lvl="1">
              <a:lnSpc>
                <a:spcPct val="140000"/>
              </a:lnSpc>
              <a:buFont typeface="Wingdings" panose="05000000000000000000" pitchFamily="2" charset="2"/>
              <a:buChar char="ü"/>
            </a:pPr>
            <a:r>
              <a:rPr lang="en-US" sz="2800" dirty="0" smtClean="0"/>
              <a:t>Easy and cheap to produce</a:t>
            </a:r>
            <a:endParaRPr lang="en-US" sz="2800" dirty="0"/>
          </a:p>
        </p:txBody>
      </p:sp>
      <p:pic>
        <p:nvPicPr>
          <p:cNvPr id="14" name="Imagem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13" y="1264028"/>
            <a:ext cx="4240376" cy="5497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5899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3547" y="-13752"/>
            <a:ext cx="6357430" cy="913979"/>
          </a:xfrm>
        </p:spPr>
        <p:txBody>
          <a:bodyPr>
            <a:noAutofit/>
          </a:bodyPr>
          <a:lstStyle/>
          <a:p>
            <a:pPr algn="ctr"/>
            <a:r>
              <a:rPr lang="en-US" sz="6200" b="1" dirty="0" smtClean="0"/>
              <a:t>PAC Results</a:t>
            </a:r>
            <a:endParaRPr lang="en-US" sz="6200" b="1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8" y="5460"/>
            <a:ext cx="815309" cy="927414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07"/>
          <a:stretch/>
        </p:blipFill>
        <p:spPr>
          <a:xfrm>
            <a:off x="7180976" y="367865"/>
            <a:ext cx="1963024" cy="587585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0276" y="0"/>
            <a:ext cx="1742755" cy="420067"/>
          </a:xfrm>
          <a:prstGeom prst="rect">
            <a:avLst/>
          </a:prstGeom>
        </p:spPr>
      </p:pic>
      <p:cxnSp>
        <p:nvCxnSpPr>
          <p:cNvPr id="7" name="Conexão reta 6"/>
          <p:cNvCxnSpPr/>
          <p:nvPr/>
        </p:nvCxnSpPr>
        <p:spPr>
          <a:xfrm>
            <a:off x="508611" y="988400"/>
            <a:ext cx="792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tângulo 11"/>
          <p:cNvSpPr/>
          <p:nvPr/>
        </p:nvSpPr>
        <p:spPr>
          <a:xfrm>
            <a:off x="1671720" y="1171575"/>
            <a:ext cx="6562725" cy="1504950"/>
          </a:xfrm>
          <a:prstGeom prst="rect">
            <a:avLst/>
          </a:prstGeom>
          <a:solidFill>
            <a:srgbClr val="C00000">
              <a:alpha val="20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tângulo 10"/>
          <p:cNvSpPr/>
          <p:nvPr/>
        </p:nvSpPr>
        <p:spPr>
          <a:xfrm>
            <a:off x="1676400" y="2676525"/>
            <a:ext cx="6562725" cy="1552575"/>
          </a:xfrm>
          <a:prstGeom prst="rect">
            <a:avLst/>
          </a:prstGeom>
          <a:solidFill>
            <a:srgbClr val="00B0F0">
              <a:alpha val="20000"/>
            </a:srgb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" name="Objeto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2173473"/>
              </p:ext>
            </p:extLst>
          </p:nvPr>
        </p:nvGraphicFramePr>
        <p:xfrm>
          <a:off x="57665" y="387115"/>
          <a:ext cx="9042552" cy="691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20" name="Graph" r:id="rId6" imgW="3920760" imgH="3000960" progId="Origin50.Graph">
                  <p:embed/>
                </p:oleObj>
              </mc:Choice>
              <mc:Fallback>
                <p:oleObj name="Graph" r:id="rId6" imgW="3920760" imgH="3000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7665" y="387115"/>
                        <a:ext cx="9042552" cy="6919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" name="Imagem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671719" y="6545149"/>
            <a:ext cx="6424531" cy="312851"/>
          </a:xfrm>
          <a:prstGeom prst="rect">
            <a:avLst/>
          </a:prstGeom>
        </p:spPr>
      </p:pic>
      <p:grpSp>
        <p:nvGrpSpPr>
          <p:cNvPr id="14" name="Grupo 13"/>
          <p:cNvGrpSpPr/>
          <p:nvPr/>
        </p:nvGrpSpPr>
        <p:grpSpPr>
          <a:xfrm>
            <a:off x="7441900" y="2691880"/>
            <a:ext cx="2228164" cy="1647720"/>
            <a:chOff x="7334619" y="1130949"/>
            <a:chExt cx="2228164" cy="1647720"/>
          </a:xfrm>
        </p:grpSpPr>
        <p:sp>
          <p:nvSpPr>
            <p:cNvPr id="15" name="CaixaDeTexto 14"/>
            <p:cNvSpPr txBox="1"/>
            <p:nvPr/>
          </p:nvSpPr>
          <p:spPr>
            <a:xfrm>
              <a:off x="7557519" y="1130949"/>
              <a:ext cx="20052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soft" dir="t">
                  <a:rot lat="0" lon="0" rev="15600000"/>
                </a:lightRig>
              </a:scene3d>
              <a:sp3d extrusionH="57150" prstMaterial="softEdge">
                <a:bevelT w="25400" h="38100"/>
              </a:sp3d>
            </a:bodyPr>
            <a:lstStyle>
              <a:defPPr>
                <a:defRPr lang="en-US"/>
              </a:defPPr>
              <a:lvl1pPr>
                <a:defRPr sz="2300" b="1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pt-PT" dirty="0">
                  <a:solidFill>
                    <a:srgbClr val="0070C0"/>
                  </a:solidFill>
                </a:rPr>
                <a:t>D</a:t>
              </a:r>
              <a:r>
                <a:rPr lang="pt-PT" dirty="0" smtClean="0">
                  <a:solidFill>
                    <a:srgbClr val="0070C0"/>
                  </a:solidFill>
                </a:rPr>
                <a:t>=-25 </a:t>
              </a:r>
              <a:r>
                <a:rPr lang="pt-PT" dirty="0" err="1">
                  <a:solidFill>
                    <a:srgbClr val="0070C0"/>
                  </a:solidFill>
                </a:rPr>
                <a:t>pm</a:t>
              </a:r>
              <a:endParaRPr lang="en-US" dirty="0">
                <a:solidFill>
                  <a:srgbClr val="0070C0"/>
                </a:solidFill>
              </a:endParaRPr>
            </a:p>
          </p:txBody>
        </p:sp>
        <p:sp>
          <p:nvSpPr>
            <p:cNvPr id="17" name="CaixaDeTexto 16"/>
            <p:cNvSpPr txBox="1"/>
            <p:nvPr/>
          </p:nvSpPr>
          <p:spPr>
            <a:xfrm>
              <a:off x="7557520" y="2317004"/>
              <a:ext cx="20052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soft" dir="t">
                  <a:rot lat="0" lon="0" rev="15600000"/>
                </a:lightRig>
              </a:scene3d>
              <a:sp3d extrusionH="57150" prstMaterial="softEdge">
                <a:bevelT w="25400" h="38100"/>
              </a:sp3d>
            </a:bodyPr>
            <a:lstStyle>
              <a:defPPr>
                <a:defRPr lang="en-US"/>
              </a:defPPr>
              <a:lvl1pPr>
                <a:defRPr sz="2300" b="1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pt-PT" dirty="0" smtClean="0">
                  <a:solidFill>
                    <a:srgbClr val="0070C0"/>
                  </a:solidFill>
                </a:rPr>
                <a:t>D=0 </a:t>
              </a:r>
              <a:r>
                <a:rPr lang="pt-PT" dirty="0" err="1" smtClean="0">
                  <a:solidFill>
                    <a:srgbClr val="0070C0"/>
                  </a:solidFill>
                </a:rPr>
                <a:t>pm</a:t>
              </a:r>
              <a:endParaRPr lang="en-US" dirty="0">
                <a:solidFill>
                  <a:srgbClr val="0070C0"/>
                </a:solidFill>
              </a:endParaRPr>
            </a:p>
          </p:txBody>
        </p:sp>
        <p:grpSp>
          <p:nvGrpSpPr>
            <p:cNvPr id="18" name="Grupo 17"/>
            <p:cNvGrpSpPr/>
            <p:nvPr/>
          </p:nvGrpSpPr>
          <p:grpSpPr>
            <a:xfrm>
              <a:off x="7334619" y="1369729"/>
              <a:ext cx="445802" cy="1234298"/>
              <a:chOff x="7334619" y="1369729"/>
              <a:chExt cx="445802" cy="1234298"/>
            </a:xfrm>
          </p:grpSpPr>
          <p:cxnSp>
            <p:nvCxnSpPr>
              <p:cNvPr id="20" name="Conexão reta 19"/>
              <p:cNvCxnSpPr/>
              <p:nvPr/>
            </p:nvCxnSpPr>
            <p:spPr>
              <a:xfrm>
                <a:off x="7334619" y="1369729"/>
                <a:ext cx="445802" cy="655587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exão reta 21"/>
              <p:cNvCxnSpPr/>
              <p:nvPr/>
            </p:nvCxnSpPr>
            <p:spPr>
              <a:xfrm flipH="1">
                <a:off x="7334619" y="2014568"/>
                <a:ext cx="445802" cy="589459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" name="CaixaDeTexto 18"/>
            <p:cNvSpPr txBox="1"/>
            <p:nvPr/>
          </p:nvSpPr>
          <p:spPr>
            <a:xfrm>
              <a:off x="7664984" y="1691402"/>
              <a:ext cx="117020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soft" dir="t">
                  <a:rot lat="0" lon="0" rev="15600000"/>
                </a:lightRig>
              </a:scene3d>
              <a:sp3d extrusionH="57150" prstMaterial="softEdge">
                <a:bevelT w="25400" h="38100"/>
              </a:sp3d>
            </a:bodyPr>
            <a:lstStyle/>
            <a:p>
              <a:r>
                <a:rPr lang="pt-PT" sz="3600" b="1" dirty="0" smtClean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DFT</a:t>
              </a:r>
              <a:endParaRPr lang="en-US" sz="2300" b="1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3" name="Grupo 22"/>
          <p:cNvGrpSpPr/>
          <p:nvPr/>
        </p:nvGrpSpPr>
        <p:grpSpPr>
          <a:xfrm>
            <a:off x="1967116" y="6479963"/>
            <a:ext cx="4046968" cy="378037"/>
            <a:chOff x="1944256" y="6479963"/>
            <a:chExt cx="4046968" cy="378037"/>
          </a:xfrm>
        </p:grpSpPr>
        <p:pic>
          <p:nvPicPr>
            <p:cNvPr id="24" name="Imagem 23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944256" y="6479963"/>
              <a:ext cx="378037" cy="378037"/>
            </a:xfrm>
            <a:prstGeom prst="rect">
              <a:avLst/>
            </a:prstGeom>
          </p:spPr>
        </p:pic>
        <p:pic>
          <p:nvPicPr>
            <p:cNvPr id="25" name="Imagem 24"/>
            <p:cNvPicPr>
              <a:picLocks noChangeAspect="1"/>
            </p:cNvPicPr>
            <p:nvPr/>
          </p:nvPicPr>
          <p:blipFill rotWithShape="1">
            <a:blip r:embed="rId10"/>
            <a:srcRect l="3480" t="1406" r="1504" b="1453"/>
            <a:stretch/>
          </p:blipFill>
          <p:spPr>
            <a:xfrm>
              <a:off x="2697979" y="6480880"/>
              <a:ext cx="373395" cy="377120"/>
            </a:xfrm>
            <a:prstGeom prst="rect">
              <a:avLst/>
            </a:prstGeom>
          </p:spPr>
        </p:pic>
        <p:pic>
          <p:nvPicPr>
            <p:cNvPr id="26" name="Imagem 25"/>
            <p:cNvPicPr>
              <a:picLocks noChangeAspect="1"/>
            </p:cNvPicPr>
            <p:nvPr/>
          </p:nvPicPr>
          <p:blipFill rotWithShape="1">
            <a:blip r:embed="rId11"/>
            <a:srcRect l="3161" t="1635" r="11944" b="681"/>
            <a:stretch/>
          </p:blipFill>
          <p:spPr>
            <a:xfrm>
              <a:off x="5612013" y="6482973"/>
              <a:ext cx="379211" cy="375027"/>
            </a:xfrm>
            <a:prstGeom prst="rect">
              <a:avLst/>
            </a:prstGeom>
          </p:spPr>
        </p:pic>
        <p:pic>
          <p:nvPicPr>
            <p:cNvPr id="27" name="Imagem 26"/>
            <p:cNvPicPr>
              <a:picLocks noChangeAspect="1"/>
            </p:cNvPicPr>
            <p:nvPr/>
          </p:nvPicPr>
          <p:blipFill rotWithShape="1">
            <a:blip r:embed="rId12"/>
            <a:srcRect l="3778" t="6845" r="2229"/>
            <a:stretch/>
          </p:blipFill>
          <p:spPr>
            <a:xfrm>
              <a:off x="3411298" y="6479963"/>
              <a:ext cx="411325" cy="378037"/>
            </a:xfrm>
            <a:prstGeom prst="rect">
              <a:avLst/>
            </a:prstGeom>
          </p:spPr>
        </p:pic>
        <p:pic>
          <p:nvPicPr>
            <p:cNvPr id="28" name="Imagem 27"/>
            <p:cNvPicPr>
              <a:picLocks noChangeAspect="1"/>
            </p:cNvPicPr>
            <p:nvPr/>
          </p:nvPicPr>
          <p:blipFill rotWithShape="1">
            <a:blip r:embed="rId13"/>
            <a:srcRect l="1980" t="3484" r="1980" b="1560"/>
            <a:stretch/>
          </p:blipFill>
          <p:spPr>
            <a:xfrm>
              <a:off x="4895201" y="6479964"/>
              <a:ext cx="380064" cy="378021"/>
            </a:xfrm>
            <a:prstGeom prst="rect">
              <a:avLst/>
            </a:prstGeom>
          </p:spPr>
        </p:pic>
        <p:pic>
          <p:nvPicPr>
            <p:cNvPr id="29" name="Imagem 28"/>
            <p:cNvPicPr>
              <a:picLocks noChangeAspect="1"/>
            </p:cNvPicPr>
            <p:nvPr/>
          </p:nvPicPr>
          <p:blipFill rotWithShape="1">
            <a:blip r:embed="rId14"/>
            <a:srcRect l="6153" t="6575" r="13311" b="4591"/>
            <a:stretch/>
          </p:blipFill>
          <p:spPr>
            <a:xfrm>
              <a:off x="4161644" y="6482324"/>
              <a:ext cx="377761" cy="37566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95023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3547" y="-13752"/>
            <a:ext cx="6357430" cy="913979"/>
          </a:xfrm>
        </p:spPr>
        <p:txBody>
          <a:bodyPr>
            <a:noAutofit/>
          </a:bodyPr>
          <a:lstStyle/>
          <a:p>
            <a:pPr algn="ctr"/>
            <a:r>
              <a:rPr lang="en-US" sz="6200" b="1" dirty="0" smtClean="0"/>
              <a:t>PAC Results</a:t>
            </a:r>
            <a:endParaRPr lang="en-US" sz="6200" b="1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8" y="5460"/>
            <a:ext cx="815309" cy="927414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07"/>
          <a:stretch/>
        </p:blipFill>
        <p:spPr>
          <a:xfrm>
            <a:off x="7180976" y="367865"/>
            <a:ext cx="1963024" cy="587585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0276" y="0"/>
            <a:ext cx="1742755" cy="420067"/>
          </a:xfrm>
          <a:prstGeom prst="rect">
            <a:avLst/>
          </a:prstGeom>
        </p:spPr>
      </p:pic>
      <p:cxnSp>
        <p:nvCxnSpPr>
          <p:cNvPr id="7" name="Conexão reta 6"/>
          <p:cNvCxnSpPr/>
          <p:nvPr/>
        </p:nvCxnSpPr>
        <p:spPr>
          <a:xfrm>
            <a:off x="508611" y="988400"/>
            <a:ext cx="792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tângulo 10"/>
          <p:cNvSpPr/>
          <p:nvPr/>
        </p:nvSpPr>
        <p:spPr>
          <a:xfrm>
            <a:off x="1676400" y="2676525"/>
            <a:ext cx="6562725" cy="1552575"/>
          </a:xfrm>
          <a:prstGeom prst="rect">
            <a:avLst/>
          </a:prstGeom>
          <a:solidFill>
            <a:srgbClr val="00B0F0">
              <a:alpha val="20000"/>
            </a:srgb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tângulo 11"/>
          <p:cNvSpPr/>
          <p:nvPr/>
        </p:nvSpPr>
        <p:spPr>
          <a:xfrm>
            <a:off x="1671720" y="1171575"/>
            <a:ext cx="6562725" cy="1504950"/>
          </a:xfrm>
          <a:prstGeom prst="rect">
            <a:avLst/>
          </a:prstGeom>
          <a:solidFill>
            <a:srgbClr val="C00000">
              <a:alpha val="20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tângulo 13"/>
          <p:cNvSpPr/>
          <p:nvPr/>
        </p:nvSpPr>
        <p:spPr>
          <a:xfrm>
            <a:off x="1675386" y="5619749"/>
            <a:ext cx="6562725" cy="200253"/>
          </a:xfrm>
          <a:prstGeom prst="rect">
            <a:avLst/>
          </a:prstGeom>
          <a:solidFill>
            <a:srgbClr val="00B050">
              <a:alpha val="20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8" name="Objeto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0829689"/>
              </p:ext>
            </p:extLst>
          </p:nvPr>
        </p:nvGraphicFramePr>
        <p:xfrm>
          <a:off x="57665" y="384341"/>
          <a:ext cx="9042552" cy="691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53" name="Graph" r:id="rId6" imgW="3920760" imgH="3000960" progId="Origin50.Graph">
                  <p:embed/>
                </p:oleObj>
              </mc:Choice>
              <mc:Fallback>
                <p:oleObj name="Graph" r:id="rId6" imgW="3920760" imgH="3000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7665" y="384341"/>
                        <a:ext cx="9042552" cy="6919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" name="Imagem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671719" y="6545149"/>
            <a:ext cx="6424531" cy="312851"/>
          </a:xfrm>
          <a:prstGeom prst="rect">
            <a:avLst/>
          </a:prstGeom>
        </p:spPr>
      </p:pic>
      <p:grpSp>
        <p:nvGrpSpPr>
          <p:cNvPr id="30" name="Grupo 29"/>
          <p:cNvGrpSpPr/>
          <p:nvPr/>
        </p:nvGrpSpPr>
        <p:grpSpPr>
          <a:xfrm>
            <a:off x="1967116" y="6479963"/>
            <a:ext cx="4046968" cy="378037"/>
            <a:chOff x="1944256" y="6479963"/>
            <a:chExt cx="4046968" cy="378037"/>
          </a:xfrm>
        </p:grpSpPr>
        <p:pic>
          <p:nvPicPr>
            <p:cNvPr id="31" name="Imagem 30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944256" y="6479963"/>
              <a:ext cx="378037" cy="378037"/>
            </a:xfrm>
            <a:prstGeom prst="rect">
              <a:avLst/>
            </a:prstGeom>
          </p:spPr>
        </p:pic>
        <p:pic>
          <p:nvPicPr>
            <p:cNvPr id="32" name="Imagem 31"/>
            <p:cNvPicPr>
              <a:picLocks noChangeAspect="1"/>
            </p:cNvPicPr>
            <p:nvPr/>
          </p:nvPicPr>
          <p:blipFill rotWithShape="1">
            <a:blip r:embed="rId10"/>
            <a:srcRect l="3480" t="1406" r="1504" b="1453"/>
            <a:stretch/>
          </p:blipFill>
          <p:spPr>
            <a:xfrm>
              <a:off x="2697979" y="6480880"/>
              <a:ext cx="373395" cy="377120"/>
            </a:xfrm>
            <a:prstGeom prst="rect">
              <a:avLst/>
            </a:prstGeom>
          </p:spPr>
        </p:pic>
        <p:pic>
          <p:nvPicPr>
            <p:cNvPr id="33" name="Imagem 32"/>
            <p:cNvPicPr>
              <a:picLocks noChangeAspect="1"/>
            </p:cNvPicPr>
            <p:nvPr/>
          </p:nvPicPr>
          <p:blipFill rotWithShape="1">
            <a:blip r:embed="rId11"/>
            <a:srcRect l="3161" t="1635" r="11944" b="681"/>
            <a:stretch/>
          </p:blipFill>
          <p:spPr>
            <a:xfrm>
              <a:off x="5612013" y="6482973"/>
              <a:ext cx="379211" cy="375027"/>
            </a:xfrm>
            <a:prstGeom prst="rect">
              <a:avLst/>
            </a:prstGeom>
          </p:spPr>
        </p:pic>
        <p:pic>
          <p:nvPicPr>
            <p:cNvPr id="34" name="Imagem 33"/>
            <p:cNvPicPr>
              <a:picLocks noChangeAspect="1"/>
            </p:cNvPicPr>
            <p:nvPr/>
          </p:nvPicPr>
          <p:blipFill rotWithShape="1">
            <a:blip r:embed="rId12"/>
            <a:srcRect l="3778" t="6845" r="2229"/>
            <a:stretch/>
          </p:blipFill>
          <p:spPr>
            <a:xfrm>
              <a:off x="3411298" y="6479963"/>
              <a:ext cx="411325" cy="378037"/>
            </a:xfrm>
            <a:prstGeom prst="rect">
              <a:avLst/>
            </a:prstGeom>
          </p:spPr>
        </p:pic>
        <p:pic>
          <p:nvPicPr>
            <p:cNvPr id="35" name="Imagem 34"/>
            <p:cNvPicPr>
              <a:picLocks noChangeAspect="1"/>
            </p:cNvPicPr>
            <p:nvPr/>
          </p:nvPicPr>
          <p:blipFill rotWithShape="1">
            <a:blip r:embed="rId13"/>
            <a:srcRect l="1980" t="3484" r="1980" b="1560"/>
            <a:stretch/>
          </p:blipFill>
          <p:spPr>
            <a:xfrm>
              <a:off x="4895201" y="6479964"/>
              <a:ext cx="380064" cy="378021"/>
            </a:xfrm>
            <a:prstGeom prst="rect">
              <a:avLst/>
            </a:prstGeom>
          </p:spPr>
        </p:pic>
        <p:pic>
          <p:nvPicPr>
            <p:cNvPr id="36" name="Imagem 35"/>
            <p:cNvPicPr>
              <a:picLocks noChangeAspect="1"/>
            </p:cNvPicPr>
            <p:nvPr/>
          </p:nvPicPr>
          <p:blipFill rotWithShape="1">
            <a:blip r:embed="rId14"/>
            <a:srcRect l="6153" t="6575" r="13311" b="4591"/>
            <a:stretch/>
          </p:blipFill>
          <p:spPr>
            <a:xfrm>
              <a:off x="4161644" y="6482324"/>
              <a:ext cx="377761" cy="375662"/>
            </a:xfrm>
            <a:prstGeom prst="rect">
              <a:avLst/>
            </a:prstGeom>
          </p:spPr>
        </p:pic>
      </p:grpSp>
      <p:grpSp>
        <p:nvGrpSpPr>
          <p:cNvPr id="39" name="Grupo 38"/>
          <p:cNvGrpSpPr/>
          <p:nvPr/>
        </p:nvGrpSpPr>
        <p:grpSpPr>
          <a:xfrm>
            <a:off x="7437272" y="4916658"/>
            <a:ext cx="2223889" cy="1079733"/>
            <a:chOff x="7437272" y="4916658"/>
            <a:chExt cx="2223889" cy="1079733"/>
          </a:xfrm>
        </p:grpSpPr>
        <p:grpSp>
          <p:nvGrpSpPr>
            <p:cNvPr id="15" name="Grupo 14"/>
            <p:cNvGrpSpPr/>
            <p:nvPr/>
          </p:nvGrpSpPr>
          <p:grpSpPr>
            <a:xfrm>
              <a:off x="7437272" y="5138045"/>
              <a:ext cx="1504556" cy="646331"/>
              <a:chOff x="7216809" y="1922936"/>
              <a:chExt cx="1504556" cy="646331"/>
            </a:xfrm>
          </p:grpSpPr>
          <p:grpSp>
            <p:nvGrpSpPr>
              <p:cNvPr id="18" name="Grupo 17"/>
              <p:cNvGrpSpPr/>
              <p:nvPr/>
            </p:nvGrpSpPr>
            <p:grpSpPr>
              <a:xfrm>
                <a:off x="7216809" y="1959099"/>
                <a:ext cx="453526" cy="606471"/>
                <a:chOff x="7216809" y="1959099"/>
                <a:chExt cx="453526" cy="606471"/>
              </a:xfrm>
            </p:grpSpPr>
            <p:cxnSp>
              <p:nvCxnSpPr>
                <p:cNvPr id="20" name="Conexão reta 19"/>
                <p:cNvCxnSpPr/>
                <p:nvPr/>
              </p:nvCxnSpPr>
              <p:spPr>
                <a:xfrm>
                  <a:off x="7216809" y="1959099"/>
                  <a:ext cx="453526" cy="309017"/>
                </a:xfrm>
                <a:prstGeom prst="line">
                  <a:avLst/>
                </a:prstGeom>
                <a:ln>
                  <a:solidFill>
                    <a:schemeClr val="accent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Conexão reta 20"/>
                <p:cNvCxnSpPr/>
                <p:nvPr/>
              </p:nvCxnSpPr>
              <p:spPr>
                <a:xfrm flipH="1">
                  <a:off x="7216809" y="2258774"/>
                  <a:ext cx="453526" cy="306796"/>
                </a:xfrm>
                <a:prstGeom prst="line">
                  <a:avLst/>
                </a:prstGeom>
                <a:ln>
                  <a:solidFill>
                    <a:schemeClr val="accent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9" name="CaixaDeTexto 18"/>
              <p:cNvSpPr txBox="1"/>
              <p:nvPr/>
            </p:nvSpPr>
            <p:spPr>
              <a:xfrm>
                <a:off x="7551159" y="1922936"/>
                <a:ext cx="117020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soft" dir="t">
                    <a:rot lat="0" lon="0" rev="15600000"/>
                  </a:lightRig>
                </a:scene3d>
                <a:sp3d extrusionH="57150" prstMaterial="softEdge">
                  <a:bevelT w="25400" h="38100"/>
                </a:sp3d>
              </a:bodyPr>
              <a:lstStyle/>
              <a:p>
                <a:r>
                  <a:rPr lang="pt-PT" sz="3600" b="1" dirty="0" smtClean="0">
                    <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  <a:solidFill>
                      <a:schemeClr val="accent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DFT</a:t>
                </a:r>
                <a:endParaRPr lang="en-US" sz="2300" b="1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chemeClr val="accent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37" name="CaixaDeTexto 36"/>
            <p:cNvSpPr txBox="1"/>
            <p:nvPr/>
          </p:nvSpPr>
          <p:spPr>
            <a:xfrm>
              <a:off x="7655898" y="5534726"/>
              <a:ext cx="20052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soft" dir="t">
                  <a:rot lat="0" lon="0" rev="15600000"/>
                </a:lightRig>
              </a:scene3d>
              <a:sp3d extrusionH="57150" prstMaterial="softEdge">
                <a:bevelT w="25400" h="38100"/>
              </a:sp3d>
            </a:bodyPr>
            <a:lstStyle>
              <a:defPPr>
                <a:defRPr lang="en-US"/>
              </a:defPPr>
              <a:lvl1pPr>
                <a:defRPr sz="2300" b="1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pt-PT" dirty="0" smtClean="0">
                  <a:solidFill>
                    <a:schemeClr val="accent2"/>
                  </a:solidFill>
                </a:rPr>
                <a:t>D=50 </a:t>
              </a:r>
              <a:r>
                <a:rPr lang="pt-PT" dirty="0" err="1">
                  <a:solidFill>
                    <a:schemeClr val="accent2"/>
                  </a:solidFill>
                </a:rPr>
                <a:t>pm</a:t>
              </a:r>
              <a:endParaRPr lang="en-US" dirty="0">
                <a:solidFill>
                  <a:schemeClr val="accent2"/>
                </a:solidFill>
              </a:endParaRPr>
            </a:p>
          </p:txBody>
        </p:sp>
        <p:sp>
          <p:nvSpPr>
            <p:cNvPr id="38" name="CaixaDeTexto 37"/>
            <p:cNvSpPr txBox="1"/>
            <p:nvPr/>
          </p:nvSpPr>
          <p:spPr>
            <a:xfrm>
              <a:off x="7644620" y="4916658"/>
              <a:ext cx="20052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soft" dir="t">
                  <a:rot lat="0" lon="0" rev="15600000"/>
                </a:lightRig>
              </a:scene3d>
              <a:sp3d extrusionH="57150" prstMaterial="softEdge">
                <a:bevelT w="25400" h="38100"/>
              </a:sp3d>
            </a:bodyPr>
            <a:lstStyle>
              <a:defPPr>
                <a:defRPr lang="en-US"/>
              </a:defPPr>
              <a:lvl1pPr>
                <a:defRPr sz="2300" b="1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pt-PT" dirty="0" smtClean="0">
                  <a:solidFill>
                    <a:schemeClr val="accent2"/>
                  </a:solidFill>
                </a:rPr>
                <a:t>D=0 </a:t>
              </a:r>
              <a:r>
                <a:rPr lang="pt-PT" dirty="0" err="1" smtClean="0">
                  <a:solidFill>
                    <a:schemeClr val="accent2"/>
                  </a:solidFill>
                </a:rPr>
                <a:t>pm</a:t>
              </a:r>
              <a:endParaRPr lang="en-US" dirty="0">
                <a:solidFill>
                  <a:schemeClr val="accent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74039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3547" y="-13752"/>
            <a:ext cx="6357430" cy="913979"/>
          </a:xfrm>
        </p:spPr>
        <p:txBody>
          <a:bodyPr>
            <a:noAutofit/>
          </a:bodyPr>
          <a:lstStyle/>
          <a:p>
            <a:pPr algn="ctr"/>
            <a:r>
              <a:rPr lang="en-US" sz="6200" b="1" dirty="0" smtClean="0"/>
              <a:t>PAC Results</a:t>
            </a:r>
            <a:endParaRPr lang="en-US" sz="6200" b="1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8" y="5460"/>
            <a:ext cx="815309" cy="927414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07"/>
          <a:stretch/>
        </p:blipFill>
        <p:spPr>
          <a:xfrm>
            <a:off x="7180976" y="367865"/>
            <a:ext cx="1963024" cy="587585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0276" y="0"/>
            <a:ext cx="1742755" cy="420067"/>
          </a:xfrm>
          <a:prstGeom prst="rect">
            <a:avLst/>
          </a:prstGeom>
        </p:spPr>
      </p:pic>
      <p:cxnSp>
        <p:nvCxnSpPr>
          <p:cNvPr id="7" name="Conexão reta 6"/>
          <p:cNvCxnSpPr/>
          <p:nvPr/>
        </p:nvCxnSpPr>
        <p:spPr>
          <a:xfrm>
            <a:off x="508611" y="988400"/>
            <a:ext cx="792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tângulo 10"/>
          <p:cNvSpPr/>
          <p:nvPr/>
        </p:nvSpPr>
        <p:spPr>
          <a:xfrm>
            <a:off x="1676400" y="2676525"/>
            <a:ext cx="6562725" cy="1552575"/>
          </a:xfrm>
          <a:prstGeom prst="rect">
            <a:avLst/>
          </a:prstGeom>
          <a:solidFill>
            <a:srgbClr val="00B0F0">
              <a:alpha val="20000"/>
            </a:srgb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tângulo 11"/>
          <p:cNvSpPr/>
          <p:nvPr/>
        </p:nvSpPr>
        <p:spPr>
          <a:xfrm>
            <a:off x="1671720" y="1171575"/>
            <a:ext cx="6562725" cy="1504950"/>
          </a:xfrm>
          <a:prstGeom prst="rect">
            <a:avLst/>
          </a:prstGeom>
          <a:solidFill>
            <a:srgbClr val="C00000">
              <a:alpha val="20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tângulo 13"/>
          <p:cNvSpPr/>
          <p:nvPr/>
        </p:nvSpPr>
        <p:spPr>
          <a:xfrm>
            <a:off x="1675386" y="5619749"/>
            <a:ext cx="6562725" cy="200253"/>
          </a:xfrm>
          <a:prstGeom prst="rect">
            <a:avLst/>
          </a:prstGeom>
          <a:solidFill>
            <a:srgbClr val="00B050">
              <a:alpha val="20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8" name="Objeto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9145896"/>
              </p:ext>
            </p:extLst>
          </p:nvPr>
        </p:nvGraphicFramePr>
        <p:xfrm>
          <a:off x="62831" y="386722"/>
          <a:ext cx="9042552" cy="691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75" name="Graph" r:id="rId6" imgW="3920760" imgH="3000960" progId="Origin50.Graph">
                  <p:embed/>
                </p:oleObj>
              </mc:Choice>
              <mc:Fallback>
                <p:oleObj name="Graph" r:id="rId6" imgW="3920760" imgH="3000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2831" y="386722"/>
                        <a:ext cx="9042552" cy="6919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" name="Imagem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671719" y="6545149"/>
            <a:ext cx="6424531" cy="312851"/>
          </a:xfrm>
          <a:prstGeom prst="rect">
            <a:avLst/>
          </a:prstGeom>
        </p:spPr>
      </p:pic>
      <p:grpSp>
        <p:nvGrpSpPr>
          <p:cNvPr id="15" name="Grupo 14"/>
          <p:cNvGrpSpPr/>
          <p:nvPr/>
        </p:nvGrpSpPr>
        <p:grpSpPr>
          <a:xfrm>
            <a:off x="7437272" y="4916658"/>
            <a:ext cx="2223889" cy="1079733"/>
            <a:chOff x="7216809" y="1701549"/>
            <a:chExt cx="2223889" cy="1079733"/>
          </a:xfrm>
        </p:grpSpPr>
        <p:sp>
          <p:nvSpPr>
            <p:cNvPr id="16" name="CaixaDeTexto 15"/>
            <p:cNvSpPr txBox="1"/>
            <p:nvPr/>
          </p:nvSpPr>
          <p:spPr>
            <a:xfrm>
              <a:off x="7435435" y="2319617"/>
              <a:ext cx="20052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soft" dir="t">
                  <a:rot lat="0" lon="0" rev="15600000"/>
                </a:lightRig>
              </a:scene3d>
              <a:sp3d extrusionH="57150" prstMaterial="softEdge">
                <a:bevelT w="25400" h="38100"/>
              </a:sp3d>
            </a:bodyPr>
            <a:lstStyle>
              <a:defPPr>
                <a:defRPr lang="en-US"/>
              </a:defPPr>
              <a:lvl1pPr>
                <a:defRPr sz="2300" b="1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pt-PT" dirty="0" smtClean="0">
                  <a:solidFill>
                    <a:schemeClr val="accent2"/>
                  </a:solidFill>
                </a:rPr>
                <a:t>D=50 </a:t>
              </a:r>
              <a:r>
                <a:rPr lang="pt-PT" dirty="0" err="1">
                  <a:solidFill>
                    <a:schemeClr val="accent2"/>
                  </a:solidFill>
                </a:rPr>
                <a:t>pm</a:t>
              </a:r>
              <a:endParaRPr lang="en-US" dirty="0">
                <a:solidFill>
                  <a:schemeClr val="accent2"/>
                </a:solidFill>
              </a:endParaRPr>
            </a:p>
          </p:txBody>
        </p:sp>
        <p:sp>
          <p:nvSpPr>
            <p:cNvPr id="17" name="CaixaDeTexto 16"/>
            <p:cNvSpPr txBox="1"/>
            <p:nvPr/>
          </p:nvSpPr>
          <p:spPr>
            <a:xfrm>
              <a:off x="7424157" y="1701549"/>
              <a:ext cx="20052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soft" dir="t">
                  <a:rot lat="0" lon="0" rev="15600000"/>
                </a:lightRig>
              </a:scene3d>
              <a:sp3d extrusionH="57150" prstMaterial="softEdge">
                <a:bevelT w="25400" h="38100"/>
              </a:sp3d>
            </a:bodyPr>
            <a:lstStyle>
              <a:defPPr>
                <a:defRPr lang="en-US"/>
              </a:defPPr>
              <a:lvl1pPr>
                <a:defRPr sz="2300" b="1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pt-PT" dirty="0" smtClean="0">
                  <a:solidFill>
                    <a:schemeClr val="accent2"/>
                  </a:solidFill>
                </a:rPr>
                <a:t>D=0 </a:t>
              </a:r>
              <a:r>
                <a:rPr lang="pt-PT" dirty="0" err="1" smtClean="0">
                  <a:solidFill>
                    <a:schemeClr val="accent2"/>
                  </a:solidFill>
                </a:rPr>
                <a:t>pm</a:t>
              </a:r>
              <a:endParaRPr lang="en-US" dirty="0">
                <a:solidFill>
                  <a:schemeClr val="accent2"/>
                </a:solidFill>
              </a:endParaRPr>
            </a:p>
          </p:txBody>
        </p:sp>
        <p:grpSp>
          <p:nvGrpSpPr>
            <p:cNvPr id="18" name="Grupo 17"/>
            <p:cNvGrpSpPr/>
            <p:nvPr/>
          </p:nvGrpSpPr>
          <p:grpSpPr>
            <a:xfrm>
              <a:off x="7216809" y="1959099"/>
              <a:ext cx="453526" cy="606471"/>
              <a:chOff x="7216809" y="1959099"/>
              <a:chExt cx="453526" cy="606471"/>
            </a:xfrm>
          </p:grpSpPr>
          <p:cxnSp>
            <p:nvCxnSpPr>
              <p:cNvPr id="20" name="Conexão reta 19"/>
              <p:cNvCxnSpPr/>
              <p:nvPr/>
            </p:nvCxnSpPr>
            <p:spPr>
              <a:xfrm>
                <a:off x="7216809" y="1959099"/>
                <a:ext cx="453526" cy="309017"/>
              </a:xfrm>
              <a:prstGeom prst="line">
                <a:avLst/>
              </a:prstGeom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exão reta 20"/>
              <p:cNvCxnSpPr/>
              <p:nvPr/>
            </p:nvCxnSpPr>
            <p:spPr>
              <a:xfrm flipH="1">
                <a:off x="7216809" y="2258774"/>
                <a:ext cx="453526" cy="306796"/>
              </a:xfrm>
              <a:prstGeom prst="line">
                <a:avLst/>
              </a:prstGeom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" name="CaixaDeTexto 18"/>
            <p:cNvSpPr txBox="1"/>
            <p:nvPr/>
          </p:nvSpPr>
          <p:spPr>
            <a:xfrm>
              <a:off x="7551159" y="1922936"/>
              <a:ext cx="117020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soft" dir="t">
                  <a:rot lat="0" lon="0" rev="15600000"/>
                </a:lightRig>
              </a:scene3d>
              <a:sp3d extrusionH="57150" prstMaterial="softEdge">
                <a:bevelT w="25400" h="38100"/>
              </a:sp3d>
            </a:bodyPr>
            <a:lstStyle/>
            <a:p>
              <a:r>
                <a:rPr lang="pt-PT" sz="3600" b="1" dirty="0" smtClean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7030A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DFT</a:t>
              </a:r>
              <a:endParaRPr lang="en-US" sz="2300" b="1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2" name="Grupo 21"/>
          <p:cNvGrpSpPr/>
          <p:nvPr/>
        </p:nvGrpSpPr>
        <p:grpSpPr>
          <a:xfrm>
            <a:off x="222422" y="5175046"/>
            <a:ext cx="1405801" cy="835218"/>
            <a:chOff x="7489354" y="1934304"/>
            <a:chExt cx="2005263" cy="835218"/>
          </a:xfrm>
          <a:solidFill>
            <a:schemeClr val="bg1"/>
          </a:solidFill>
        </p:grpSpPr>
        <p:sp>
          <p:nvSpPr>
            <p:cNvPr id="23" name="CaixaDeTexto 22"/>
            <p:cNvSpPr txBox="1"/>
            <p:nvPr/>
          </p:nvSpPr>
          <p:spPr>
            <a:xfrm>
              <a:off x="7489354" y="1934304"/>
              <a:ext cx="2005263" cy="461665"/>
            </a:xfrm>
            <a:prstGeom prst="rect">
              <a:avLst/>
            </a:prstGeom>
            <a:grpFill/>
          </p:spPr>
          <p:txBody>
            <a:bodyPr wrap="square" rtlCol="0">
              <a:spAutoFit/>
              <a:scene3d>
                <a:camera prst="orthographicFront"/>
                <a:lightRig rig="soft" dir="t">
                  <a:rot lat="0" lon="0" rev="15600000"/>
                </a:lightRig>
              </a:scene3d>
              <a:sp3d extrusionH="57150" prstMaterial="softEdge">
                <a:bevelT w="25400" h="38100"/>
              </a:sp3d>
            </a:bodyPr>
            <a:lstStyle>
              <a:defPPr>
                <a:defRPr lang="en-US"/>
              </a:defPPr>
              <a:lvl1pPr>
                <a:defRPr sz="2300" b="1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pPr algn="r"/>
              <a:r>
                <a:rPr lang="pt-PT" dirty="0" smtClean="0">
                  <a:solidFill>
                    <a:srgbClr val="00FFFF"/>
                  </a:solidFill>
                </a:rPr>
                <a:t>D=0 </a:t>
              </a:r>
              <a:r>
                <a:rPr lang="pt-PT" dirty="0" err="1">
                  <a:solidFill>
                    <a:srgbClr val="00FFFF"/>
                  </a:solidFill>
                </a:rPr>
                <a:t>pm</a:t>
              </a:r>
              <a:endParaRPr lang="en-US" dirty="0">
                <a:solidFill>
                  <a:srgbClr val="00FFFF"/>
                </a:solidFill>
              </a:endParaRPr>
            </a:p>
          </p:txBody>
        </p:sp>
        <p:sp>
          <p:nvSpPr>
            <p:cNvPr id="24" name="CaixaDeTexto 23"/>
            <p:cNvSpPr txBox="1"/>
            <p:nvPr/>
          </p:nvSpPr>
          <p:spPr>
            <a:xfrm>
              <a:off x="7489354" y="2307857"/>
              <a:ext cx="2005263" cy="461665"/>
            </a:xfrm>
            <a:prstGeom prst="rect">
              <a:avLst/>
            </a:prstGeom>
            <a:grpFill/>
          </p:spPr>
          <p:txBody>
            <a:bodyPr wrap="square" rtlCol="0">
              <a:spAutoFit/>
              <a:scene3d>
                <a:camera prst="orthographicFront"/>
                <a:lightRig rig="soft" dir="t">
                  <a:rot lat="0" lon="0" rev="15600000"/>
                </a:lightRig>
              </a:scene3d>
              <a:sp3d extrusionH="57150" prstMaterial="softEdge">
                <a:bevelT w="25400" h="38100"/>
              </a:sp3d>
            </a:bodyPr>
            <a:lstStyle>
              <a:defPPr>
                <a:defRPr lang="en-US"/>
              </a:defPPr>
              <a:lvl1pPr>
                <a:defRPr sz="2300" b="1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pPr algn="r"/>
              <a:r>
                <a:rPr lang="pt-PT" dirty="0" smtClean="0">
                  <a:solidFill>
                    <a:srgbClr val="00FFFF"/>
                  </a:solidFill>
                </a:rPr>
                <a:t>D=10 </a:t>
              </a:r>
              <a:r>
                <a:rPr lang="pt-PT" dirty="0" err="1" smtClean="0">
                  <a:solidFill>
                    <a:srgbClr val="00FFFF"/>
                  </a:solidFill>
                </a:rPr>
                <a:t>pm</a:t>
              </a:r>
              <a:endParaRPr lang="en-US" dirty="0">
                <a:solidFill>
                  <a:srgbClr val="00FFFF"/>
                </a:solidFill>
              </a:endParaRPr>
            </a:p>
          </p:txBody>
        </p:sp>
      </p:grpSp>
      <p:cxnSp>
        <p:nvCxnSpPr>
          <p:cNvPr id="29" name="Conexão reta 28"/>
          <p:cNvCxnSpPr/>
          <p:nvPr/>
        </p:nvCxnSpPr>
        <p:spPr>
          <a:xfrm>
            <a:off x="7408069" y="5434560"/>
            <a:ext cx="482729" cy="48665"/>
          </a:xfrm>
          <a:prstGeom prst="line">
            <a:avLst/>
          </a:prstGeom>
          <a:ln>
            <a:solidFill>
              <a:srgbClr val="00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exão reta 29"/>
          <p:cNvCxnSpPr/>
          <p:nvPr/>
        </p:nvCxnSpPr>
        <p:spPr>
          <a:xfrm flipV="1">
            <a:off x="7403255" y="5478554"/>
            <a:ext cx="487543" cy="371461"/>
          </a:xfrm>
          <a:prstGeom prst="line">
            <a:avLst/>
          </a:prstGeom>
          <a:ln>
            <a:solidFill>
              <a:srgbClr val="00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Grupo 31"/>
          <p:cNvGrpSpPr/>
          <p:nvPr/>
        </p:nvGrpSpPr>
        <p:grpSpPr>
          <a:xfrm>
            <a:off x="1967116" y="6479963"/>
            <a:ext cx="4046968" cy="378037"/>
            <a:chOff x="1944256" y="6479963"/>
            <a:chExt cx="4046968" cy="378037"/>
          </a:xfrm>
        </p:grpSpPr>
        <p:pic>
          <p:nvPicPr>
            <p:cNvPr id="33" name="Imagem 32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944256" y="6479963"/>
              <a:ext cx="378037" cy="378037"/>
            </a:xfrm>
            <a:prstGeom prst="rect">
              <a:avLst/>
            </a:prstGeom>
          </p:spPr>
        </p:pic>
        <p:pic>
          <p:nvPicPr>
            <p:cNvPr id="34" name="Imagem 33"/>
            <p:cNvPicPr>
              <a:picLocks noChangeAspect="1"/>
            </p:cNvPicPr>
            <p:nvPr/>
          </p:nvPicPr>
          <p:blipFill rotWithShape="1">
            <a:blip r:embed="rId10"/>
            <a:srcRect l="3480" t="1406" r="1504" b="1453"/>
            <a:stretch/>
          </p:blipFill>
          <p:spPr>
            <a:xfrm>
              <a:off x="2697979" y="6480880"/>
              <a:ext cx="373395" cy="377120"/>
            </a:xfrm>
            <a:prstGeom prst="rect">
              <a:avLst/>
            </a:prstGeom>
          </p:spPr>
        </p:pic>
        <p:pic>
          <p:nvPicPr>
            <p:cNvPr id="35" name="Imagem 34"/>
            <p:cNvPicPr>
              <a:picLocks noChangeAspect="1"/>
            </p:cNvPicPr>
            <p:nvPr/>
          </p:nvPicPr>
          <p:blipFill rotWithShape="1">
            <a:blip r:embed="rId11"/>
            <a:srcRect l="3161" t="1635" r="11944" b="681"/>
            <a:stretch/>
          </p:blipFill>
          <p:spPr>
            <a:xfrm>
              <a:off x="5612013" y="6482973"/>
              <a:ext cx="379211" cy="375027"/>
            </a:xfrm>
            <a:prstGeom prst="rect">
              <a:avLst/>
            </a:prstGeom>
          </p:spPr>
        </p:pic>
        <p:pic>
          <p:nvPicPr>
            <p:cNvPr id="36" name="Imagem 35"/>
            <p:cNvPicPr>
              <a:picLocks noChangeAspect="1"/>
            </p:cNvPicPr>
            <p:nvPr/>
          </p:nvPicPr>
          <p:blipFill rotWithShape="1">
            <a:blip r:embed="rId12"/>
            <a:srcRect l="3778" t="6845" r="2229"/>
            <a:stretch/>
          </p:blipFill>
          <p:spPr>
            <a:xfrm>
              <a:off x="3411298" y="6479963"/>
              <a:ext cx="411325" cy="378037"/>
            </a:xfrm>
            <a:prstGeom prst="rect">
              <a:avLst/>
            </a:prstGeom>
          </p:spPr>
        </p:pic>
        <p:pic>
          <p:nvPicPr>
            <p:cNvPr id="37" name="Imagem 36"/>
            <p:cNvPicPr>
              <a:picLocks noChangeAspect="1"/>
            </p:cNvPicPr>
            <p:nvPr/>
          </p:nvPicPr>
          <p:blipFill rotWithShape="1">
            <a:blip r:embed="rId13"/>
            <a:srcRect l="1980" t="3484" r="1980" b="1560"/>
            <a:stretch/>
          </p:blipFill>
          <p:spPr>
            <a:xfrm>
              <a:off x="4895201" y="6479964"/>
              <a:ext cx="380064" cy="378021"/>
            </a:xfrm>
            <a:prstGeom prst="rect">
              <a:avLst/>
            </a:prstGeom>
          </p:spPr>
        </p:pic>
        <p:pic>
          <p:nvPicPr>
            <p:cNvPr id="38" name="Imagem 37"/>
            <p:cNvPicPr>
              <a:picLocks noChangeAspect="1"/>
            </p:cNvPicPr>
            <p:nvPr/>
          </p:nvPicPr>
          <p:blipFill rotWithShape="1">
            <a:blip r:embed="rId14"/>
            <a:srcRect l="6153" t="6575" r="13311" b="4591"/>
            <a:stretch/>
          </p:blipFill>
          <p:spPr>
            <a:xfrm>
              <a:off x="4161644" y="6482324"/>
              <a:ext cx="377761" cy="37566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67681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3547" y="-13752"/>
            <a:ext cx="6357430" cy="913979"/>
          </a:xfrm>
        </p:spPr>
        <p:txBody>
          <a:bodyPr>
            <a:noAutofit/>
          </a:bodyPr>
          <a:lstStyle/>
          <a:p>
            <a:pPr algn="ctr"/>
            <a:r>
              <a:rPr lang="en-US" sz="6200" b="1" dirty="0" smtClean="0"/>
              <a:t>PAC Results</a:t>
            </a:r>
            <a:endParaRPr lang="en-US" sz="6200" b="1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8" y="5460"/>
            <a:ext cx="815309" cy="927414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07"/>
          <a:stretch/>
        </p:blipFill>
        <p:spPr>
          <a:xfrm>
            <a:off x="7180976" y="367865"/>
            <a:ext cx="1963024" cy="587585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0276" y="0"/>
            <a:ext cx="1742755" cy="420067"/>
          </a:xfrm>
          <a:prstGeom prst="rect">
            <a:avLst/>
          </a:prstGeom>
        </p:spPr>
      </p:pic>
      <p:cxnSp>
        <p:nvCxnSpPr>
          <p:cNvPr id="7" name="Conexão reta 6"/>
          <p:cNvCxnSpPr/>
          <p:nvPr/>
        </p:nvCxnSpPr>
        <p:spPr>
          <a:xfrm>
            <a:off x="508611" y="988400"/>
            <a:ext cx="792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tângulo 10"/>
          <p:cNvSpPr/>
          <p:nvPr/>
        </p:nvSpPr>
        <p:spPr>
          <a:xfrm>
            <a:off x="1676400" y="2676525"/>
            <a:ext cx="6562725" cy="1552575"/>
          </a:xfrm>
          <a:prstGeom prst="rect">
            <a:avLst/>
          </a:prstGeom>
          <a:solidFill>
            <a:srgbClr val="00B0F0">
              <a:alpha val="20000"/>
            </a:srgb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tângulo 11"/>
          <p:cNvSpPr/>
          <p:nvPr/>
        </p:nvSpPr>
        <p:spPr>
          <a:xfrm>
            <a:off x="1671720" y="1171575"/>
            <a:ext cx="6562725" cy="1504950"/>
          </a:xfrm>
          <a:prstGeom prst="rect">
            <a:avLst/>
          </a:prstGeom>
          <a:solidFill>
            <a:srgbClr val="C00000">
              <a:alpha val="20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tângulo 13"/>
          <p:cNvSpPr/>
          <p:nvPr/>
        </p:nvSpPr>
        <p:spPr>
          <a:xfrm>
            <a:off x="1675386" y="5619749"/>
            <a:ext cx="6562725" cy="200253"/>
          </a:xfrm>
          <a:prstGeom prst="rect">
            <a:avLst/>
          </a:prstGeom>
          <a:solidFill>
            <a:srgbClr val="00B050">
              <a:alpha val="20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" name="Objeto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55536001"/>
              </p:ext>
            </p:extLst>
          </p:nvPr>
        </p:nvGraphicFramePr>
        <p:xfrm>
          <a:off x="57821" y="385936"/>
          <a:ext cx="9042553" cy="691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98" name="Graph" r:id="rId6" imgW="3920760" imgH="3000960" progId="Origin50.Graph">
                  <p:embed/>
                </p:oleObj>
              </mc:Choice>
              <mc:Fallback>
                <p:oleObj name="Graph" r:id="rId6" imgW="3920760" imgH="3000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7821" y="385936"/>
                        <a:ext cx="9042553" cy="6919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" name="Imagem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671719" y="6545149"/>
            <a:ext cx="6424531" cy="312851"/>
          </a:xfrm>
          <a:prstGeom prst="rect">
            <a:avLst/>
          </a:prstGeom>
        </p:spPr>
      </p:pic>
      <p:grpSp>
        <p:nvGrpSpPr>
          <p:cNvPr id="15" name="Grupo 14"/>
          <p:cNvGrpSpPr/>
          <p:nvPr/>
        </p:nvGrpSpPr>
        <p:grpSpPr>
          <a:xfrm>
            <a:off x="1967116" y="6479963"/>
            <a:ext cx="4046968" cy="378037"/>
            <a:chOff x="1944256" y="6479963"/>
            <a:chExt cx="4046968" cy="378037"/>
          </a:xfrm>
        </p:grpSpPr>
        <p:pic>
          <p:nvPicPr>
            <p:cNvPr id="16" name="Imagem 15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944256" y="6479963"/>
              <a:ext cx="378037" cy="378037"/>
            </a:xfrm>
            <a:prstGeom prst="rect">
              <a:avLst/>
            </a:prstGeom>
          </p:spPr>
        </p:pic>
        <p:pic>
          <p:nvPicPr>
            <p:cNvPr id="17" name="Imagem 16"/>
            <p:cNvPicPr>
              <a:picLocks noChangeAspect="1"/>
            </p:cNvPicPr>
            <p:nvPr/>
          </p:nvPicPr>
          <p:blipFill rotWithShape="1">
            <a:blip r:embed="rId10"/>
            <a:srcRect l="3480" t="1406" r="1504" b="1453"/>
            <a:stretch/>
          </p:blipFill>
          <p:spPr>
            <a:xfrm>
              <a:off x="2697979" y="6480880"/>
              <a:ext cx="373395" cy="377120"/>
            </a:xfrm>
            <a:prstGeom prst="rect">
              <a:avLst/>
            </a:prstGeom>
          </p:spPr>
        </p:pic>
        <p:pic>
          <p:nvPicPr>
            <p:cNvPr id="18" name="Imagem 17"/>
            <p:cNvPicPr>
              <a:picLocks noChangeAspect="1"/>
            </p:cNvPicPr>
            <p:nvPr/>
          </p:nvPicPr>
          <p:blipFill rotWithShape="1">
            <a:blip r:embed="rId11"/>
            <a:srcRect l="3161" t="1635" r="11944" b="681"/>
            <a:stretch/>
          </p:blipFill>
          <p:spPr>
            <a:xfrm>
              <a:off x="5612013" y="6482973"/>
              <a:ext cx="379211" cy="375027"/>
            </a:xfrm>
            <a:prstGeom prst="rect">
              <a:avLst/>
            </a:prstGeom>
          </p:spPr>
        </p:pic>
        <p:pic>
          <p:nvPicPr>
            <p:cNvPr id="19" name="Imagem 18"/>
            <p:cNvPicPr>
              <a:picLocks noChangeAspect="1"/>
            </p:cNvPicPr>
            <p:nvPr/>
          </p:nvPicPr>
          <p:blipFill rotWithShape="1">
            <a:blip r:embed="rId12"/>
            <a:srcRect l="3778" t="6845" r="2229"/>
            <a:stretch/>
          </p:blipFill>
          <p:spPr>
            <a:xfrm>
              <a:off x="3411298" y="6479963"/>
              <a:ext cx="411325" cy="378037"/>
            </a:xfrm>
            <a:prstGeom prst="rect">
              <a:avLst/>
            </a:prstGeom>
          </p:spPr>
        </p:pic>
        <p:pic>
          <p:nvPicPr>
            <p:cNvPr id="20" name="Imagem 19"/>
            <p:cNvPicPr>
              <a:picLocks noChangeAspect="1"/>
            </p:cNvPicPr>
            <p:nvPr/>
          </p:nvPicPr>
          <p:blipFill rotWithShape="1">
            <a:blip r:embed="rId13"/>
            <a:srcRect l="1980" t="3484" r="1980" b="1560"/>
            <a:stretch/>
          </p:blipFill>
          <p:spPr>
            <a:xfrm>
              <a:off x="4895201" y="6479964"/>
              <a:ext cx="380064" cy="378021"/>
            </a:xfrm>
            <a:prstGeom prst="rect">
              <a:avLst/>
            </a:prstGeom>
          </p:spPr>
        </p:pic>
        <p:pic>
          <p:nvPicPr>
            <p:cNvPr id="21" name="Imagem 20"/>
            <p:cNvPicPr>
              <a:picLocks noChangeAspect="1"/>
            </p:cNvPicPr>
            <p:nvPr/>
          </p:nvPicPr>
          <p:blipFill rotWithShape="1">
            <a:blip r:embed="rId14"/>
            <a:srcRect l="6153" t="6575" r="13311" b="4591"/>
            <a:stretch/>
          </p:blipFill>
          <p:spPr>
            <a:xfrm>
              <a:off x="4161644" y="6482324"/>
              <a:ext cx="377761" cy="37566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52080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3547" y="-13752"/>
            <a:ext cx="6357430" cy="913979"/>
          </a:xfrm>
        </p:spPr>
        <p:txBody>
          <a:bodyPr>
            <a:noAutofit/>
          </a:bodyPr>
          <a:lstStyle/>
          <a:p>
            <a:pPr algn="ctr"/>
            <a:r>
              <a:rPr lang="en-US" sz="6200" b="1" dirty="0" smtClean="0"/>
              <a:t>Conclusions</a:t>
            </a:r>
            <a:endParaRPr lang="en-US" sz="6200" b="1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8" y="5460"/>
            <a:ext cx="815309" cy="927414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07"/>
          <a:stretch/>
        </p:blipFill>
        <p:spPr>
          <a:xfrm>
            <a:off x="7180976" y="367865"/>
            <a:ext cx="1963024" cy="587585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0276" y="0"/>
            <a:ext cx="1742755" cy="420067"/>
          </a:xfrm>
          <a:prstGeom prst="rect">
            <a:avLst/>
          </a:prstGeom>
        </p:spPr>
      </p:pic>
      <p:sp>
        <p:nvSpPr>
          <p:cNvPr id="8" name="Marcador de Posição de Conteúdo 7"/>
          <p:cNvSpPr>
            <a:spLocks noGrp="1"/>
          </p:cNvSpPr>
          <p:nvPr>
            <p:ph idx="1"/>
          </p:nvPr>
        </p:nvSpPr>
        <p:spPr>
          <a:xfrm>
            <a:off x="296091" y="1281844"/>
            <a:ext cx="8525692" cy="5576155"/>
          </a:xfrm>
        </p:spPr>
        <p:txBody>
          <a:bodyPr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en-US" sz="3600" b="1" dirty="0" smtClean="0">
                <a:solidFill>
                  <a:srgbClr val="FF0000"/>
                </a:solidFill>
              </a:rPr>
              <a:t>Radioactive Trackers allowed us to study different kinetics of sorption.</a:t>
            </a:r>
          </a:p>
          <a:p>
            <a:pPr algn="just">
              <a:lnSpc>
                <a:spcPct val="120000"/>
              </a:lnSpc>
            </a:pPr>
            <a:endParaRPr lang="en-US" sz="3600" b="1" dirty="0" smtClean="0">
              <a:solidFill>
                <a:srgbClr val="FF0000"/>
              </a:solidFill>
            </a:endParaRPr>
          </a:p>
          <a:p>
            <a:pPr algn="just">
              <a:lnSpc>
                <a:spcPct val="120000"/>
              </a:lnSpc>
            </a:pPr>
            <a:r>
              <a:rPr lang="en-US" sz="3600" dirty="0" smtClean="0"/>
              <a:t>Fe</a:t>
            </a:r>
            <a:r>
              <a:rPr lang="en-US" sz="3600" baseline="-25000" dirty="0" smtClean="0"/>
              <a:t>3</a:t>
            </a:r>
            <a:r>
              <a:rPr lang="en-US" sz="3600" dirty="0" smtClean="0"/>
              <a:t>O</a:t>
            </a:r>
            <a:r>
              <a:rPr lang="en-US" sz="3600" baseline="-25000" dirty="0" smtClean="0"/>
              <a:t>4</a:t>
            </a:r>
            <a:r>
              <a:rPr lang="en-US" sz="3600" dirty="0" smtClean="0"/>
              <a:t>/SiO</a:t>
            </a:r>
            <a:r>
              <a:rPr lang="en-US" sz="3600" baseline="-25000" dirty="0" smtClean="0"/>
              <a:t>2</a:t>
            </a:r>
            <a:r>
              <a:rPr lang="en-US" sz="3600" dirty="0" smtClean="0"/>
              <a:t>/DTC functionalized NP (A4 and B4) have much higher sorption efficiency </a:t>
            </a:r>
            <a:r>
              <a:rPr lang="en-US" sz="3600" dirty="0"/>
              <a:t>than </a:t>
            </a:r>
            <a:r>
              <a:rPr lang="en-US" sz="3600" dirty="0" smtClean="0"/>
              <a:t>Fe</a:t>
            </a:r>
            <a:r>
              <a:rPr lang="en-US" sz="3600" baseline="-25000" dirty="0" smtClean="0"/>
              <a:t>3</a:t>
            </a:r>
            <a:r>
              <a:rPr lang="en-US" sz="3600" dirty="0" smtClean="0"/>
              <a:t>O</a:t>
            </a:r>
            <a:r>
              <a:rPr lang="en-US" sz="3600" baseline="-25000" dirty="0" smtClean="0"/>
              <a:t>4</a:t>
            </a:r>
            <a:r>
              <a:rPr lang="en-US" sz="3600" dirty="0" smtClean="0"/>
              <a:t>/SiO</a:t>
            </a:r>
            <a:r>
              <a:rPr lang="en-US" sz="3600" baseline="-25000" dirty="0" smtClean="0"/>
              <a:t>2</a:t>
            </a:r>
            <a:r>
              <a:rPr lang="en-US" sz="3600" dirty="0" smtClean="0"/>
              <a:t> NP (A2 and B2)</a:t>
            </a:r>
          </a:p>
        </p:txBody>
      </p:sp>
      <p:cxnSp>
        <p:nvCxnSpPr>
          <p:cNvPr id="7" name="Conexão reta 6"/>
          <p:cNvCxnSpPr/>
          <p:nvPr/>
        </p:nvCxnSpPr>
        <p:spPr>
          <a:xfrm>
            <a:off x="508611" y="988400"/>
            <a:ext cx="792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8349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3547" y="-13752"/>
            <a:ext cx="6357430" cy="913979"/>
          </a:xfrm>
        </p:spPr>
        <p:txBody>
          <a:bodyPr>
            <a:noAutofit/>
          </a:bodyPr>
          <a:lstStyle/>
          <a:p>
            <a:pPr algn="ctr"/>
            <a:r>
              <a:rPr lang="en-US" sz="6200" b="1" dirty="0" smtClean="0"/>
              <a:t>Conclusions</a:t>
            </a:r>
            <a:endParaRPr lang="en-US" sz="6200" b="1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8" y="5460"/>
            <a:ext cx="815309" cy="927414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07"/>
          <a:stretch/>
        </p:blipFill>
        <p:spPr>
          <a:xfrm>
            <a:off x="7180976" y="367865"/>
            <a:ext cx="1963024" cy="587585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0276" y="0"/>
            <a:ext cx="1742755" cy="420067"/>
          </a:xfrm>
          <a:prstGeom prst="rect">
            <a:avLst/>
          </a:prstGeom>
        </p:spPr>
      </p:pic>
      <p:sp>
        <p:nvSpPr>
          <p:cNvPr id="8" name="Marcador de Posição de Conteúdo 7"/>
          <p:cNvSpPr>
            <a:spLocks noGrp="1"/>
          </p:cNvSpPr>
          <p:nvPr>
            <p:ph idx="1"/>
          </p:nvPr>
        </p:nvSpPr>
        <p:spPr>
          <a:xfrm>
            <a:off x="296091" y="988400"/>
            <a:ext cx="8525692" cy="5869599"/>
          </a:xfrm>
        </p:spPr>
        <p:txBody>
          <a:bodyPr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pt-PT" sz="3200" b="1" dirty="0" smtClean="0">
                <a:solidFill>
                  <a:srgbClr val="FF0000"/>
                </a:solidFill>
              </a:rPr>
              <a:t>The local </a:t>
            </a:r>
            <a:r>
              <a:rPr lang="en-US" sz="3200" b="1" dirty="0" smtClean="0">
                <a:solidFill>
                  <a:srgbClr val="FF0000"/>
                </a:solidFill>
              </a:rPr>
              <a:t>environment/coordination of </a:t>
            </a:r>
            <a:r>
              <a:rPr lang="pt-PT" sz="3200" b="1" dirty="0" smtClean="0">
                <a:solidFill>
                  <a:srgbClr val="FF0000"/>
                </a:solidFill>
              </a:rPr>
              <a:t>Hg</a:t>
            </a:r>
            <a:r>
              <a:rPr lang="pt-PT" sz="3200" b="1" baseline="30000" dirty="0" smtClean="0">
                <a:solidFill>
                  <a:srgbClr val="FF0000"/>
                </a:solidFill>
              </a:rPr>
              <a:t>2+ </a:t>
            </a:r>
            <a:r>
              <a:rPr lang="en-US" sz="3200" b="1" dirty="0" smtClean="0">
                <a:solidFill>
                  <a:srgbClr val="FF0000"/>
                </a:solidFill>
              </a:rPr>
              <a:t>was</a:t>
            </a:r>
            <a:r>
              <a:rPr lang="pt-PT" sz="3200" b="1" dirty="0" smtClean="0">
                <a:solidFill>
                  <a:srgbClr val="FF0000"/>
                </a:solidFill>
              </a:rPr>
              <a:t> </a:t>
            </a:r>
            <a:r>
              <a:rPr lang="en-US" sz="3200" b="1" dirty="0" smtClean="0">
                <a:solidFill>
                  <a:srgbClr val="FF0000"/>
                </a:solidFill>
              </a:rPr>
              <a:t>determined by PAC-DFT crossover </a:t>
            </a:r>
          </a:p>
          <a:p>
            <a:pPr algn="just">
              <a:lnSpc>
                <a:spcPct val="120000"/>
              </a:lnSpc>
            </a:pPr>
            <a:r>
              <a:rPr lang="en-US" sz="3200" dirty="0" smtClean="0"/>
              <a:t>In A2 and B2 NP, Hg mostly coordinates in SiO</a:t>
            </a:r>
            <a:r>
              <a:rPr lang="en-US" sz="3200" baseline="-25000" dirty="0" smtClean="0"/>
              <a:t>2</a:t>
            </a:r>
            <a:r>
              <a:rPr lang="en-US" sz="3200" dirty="0" smtClean="0"/>
              <a:t>Hg local environment.</a:t>
            </a:r>
          </a:p>
          <a:p>
            <a:pPr algn="just">
              <a:lnSpc>
                <a:spcPct val="120000"/>
              </a:lnSpc>
            </a:pPr>
            <a:r>
              <a:rPr lang="en-US" sz="3200" dirty="0" smtClean="0"/>
              <a:t>In A4 and B4 NP (as well as in the Reference powders), Hg mostly </a:t>
            </a:r>
            <a:r>
              <a:rPr lang="en-US" sz="3200" dirty="0"/>
              <a:t>coordinates in </a:t>
            </a:r>
            <a:r>
              <a:rPr lang="en-US" sz="3200" dirty="0" smtClean="0"/>
              <a:t>DTC2 local </a:t>
            </a:r>
            <a:r>
              <a:rPr lang="en-US" sz="3200" dirty="0"/>
              <a:t>environment.</a:t>
            </a:r>
          </a:p>
          <a:p>
            <a:pPr algn="just">
              <a:lnSpc>
                <a:spcPct val="120000"/>
              </a:lnSpc>
            </a:pPr>
            <a:r>
              <a:rPr lang="pt-PT" sz="3200" dirty="0" smtClean="0"/>
              <a:t>In </a:t>
            </a:r>
            <a:r>
              <a:rPr lang="en-US" sz="3200" dirty="0" smtClean="0"/>
              <a:t>A5 and B5 NP, Hg </a:t>
            </a:r>
            <a:r>
              <a:rPr lang="en-US" sz="3200" dirty="0"/>
              <a:t>coordinates in SiO</a:t>
            </a:r>
            <a:r>
              <a:rPr lang="en-US" sz="3200" baseline="-25000" dirty="0"/>
              <a:t>2</a:t>
            </a:r>
            <a:r>
              <a:rPr lang="en-US" sz="3200" dirty="0"/>
              <a:t>Hg</a:t>
            </a:r>
            <a:r>
              <a:rPr lang="en-US" sz="3200" dirty="0" smtClean="0"/>
              <a:t>, SiO</a:t>
            </a:r>
            <a:r>
              <a:rPr lang="en-US" sz="3200" baseline="-25000" dirty="0" smtClean="0"/>
              <a:t>3</a:t>
            </a:r>
            <a:r>
              <a:rPr lang="en-US" sz="3200" dirty="0" smtClean="0"/>
              <a:t>Hg and DTC2 </a:t>
            </a:r>
            <a:r>
              <a:rPr lang="en-US" sz="3200" dirty="0"/>
              <a:t>local </a:t>
            </a:r>
            <a:r>
              <a:rPr lang="en-US" sz="3200" dirty="0" smtClean="0"/>
              <a:t>environments.</a:t>
            </a:r>
            <a:endParaRPr lang="en-US" sz="3200" dirty="0"/>
          </a:p>
          <a:p>
            <a:pPr algn="just">
              <a:lnSpc>
                <a:spcPct val="120000"/>
              </a:lnSpc>
            </a:pPr>
            <a:endParaRPr lang="en-US" dirty="0"/>
          </a:p>
        </p:txBody>
      </p:sp>
      <p:cxnSp>
        <p:nvCxnSpPr>
          <p:cNvPr id="7" name="Conexão reta 6"/>
          <p:cNvCxnSpPr/>
          <p:nvPr/>
        </p:nvCxnSpPr>
        <p:spPr>
          <a:xfrm>
            <a:off x="508611" y="988400"/>
            <a:ext cx="792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65" name="Grupo 664"/>
          <p:cNvGrpSpPr/>
          <p:nvPr/>
        </p:nvGrpSpPr>
        <p:grpSpPr>
          <a:xfrm>
            <a:off x="72253" y="2881278"/>
            <a:ext cx="9037159" cy="3793784"/>
            <a:chOff x="72253" y="2881278"/>
            <a:chExt cx="9037159" cy="3793784"/>
          </a:xfrm>
        </p:grpSpPr>
        <p:pic>
          <p:nvPicPr>
            <p:cNvPr id="10" name="Imagem 9"/>
            <p:cNvPicPr>
              <a:picLocks noChangeAspect="1"/>
            </p:cNvPicPr>
            <p:nvPr/>
          </p:nvPicPr>
          <p:blipFill rotWithShape="1">
            <a:blip r:embed="rId6"/>
            <a:srcRect b="6994"/>
            <a:stretch/>
          </p:blipFill>
          <p:spPr>
            <a:xfrm>
              <a:off x="4300662" y="2881278"/>
              <a:ext cx="4808750" cy="3734128"/>
            </a:xfrm>
            <a:prstGeom prst="rect">
              <a:avLst/>
            </a:prstGeom>
          </p:spPr>
        </p:pic>
        <p:grpSp>
          <p:nvGrpSpPr>
            <p:cNvPr id="11" name="Grupo 10"/>
            <p:cNvGrpSpPr/>
            <p:nvPr/>
          </p:nvGrpSpPr>
          <p:grpSpPr>
            <a:xfrm>
              <a:off x="2227942" y="4834463"/>
              <a:ext cx="2198271" cy="1797128"/>
              <a:chOff x="2761359" y="1499161"/>
              <a:chExt cx="2198271" cy="1797128"/>
            </a:xfrm>
          </p:grpSpPr>
          <p:grpSp>
            <p:nvGrpSpPr>
              <p:cNvPr id="12" name="Grupo 11"/>
              <p:cNvGrpSpPr/>
              <p:nvPr/>
            </p:nvGrpSpPr>
            <p:grpSpPr>
              <a:xfrm>
                <a:off x="3490248" y="1785360"/>
                <a:ext cx="1469382" cy="1510929"/>
                <a:chOff x="297475" y="3005962"/>
                <a:chExt cx="1962150" cy="2040407"/>
              </a:xfrm>
            </p:grpSpPr>
            <p:sp>
              <p:nvSpPr>
                <p:cNvPr id="14" name="Oval 13"/>
                <p:cNvSpPr/>
                <p:nvPr/>
              </p:nvSpPr>
              <p:spPr>
                <a:xfrm>
                  <a:off x="297475" y="3041650"/>
                  <a:ext cx="1962150" cy="2004719"/>
                </a:xfrm>
                <a:prstGeom prst="ellipse">
                  <a:avLst/>
                </a:prstGeom>
                <a:solidFill>
                  <a:schemeClr val="accent3">
                    <a:lumMod val="75000"/>
                  </a:schemeClr>
                </a:solidFill>
                <a:ln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15" name="Grupo 14"/>
                <p:cNvGrpSpPr/>
                <p:nvPr/>
              </p:nvGrpSpPr>
              <p:grpSpPr>
                <a:xfrm>
                  <a:off x="638830" y="3429000"/>
                  <a:ext cx="1260389" cy="1235676"/>
                  <a:chOff x="1316392" y="3539231"/>
                  <a:chExt cx="1260389" cy="1235676"/>
                </a:xfrm>
              </p:grpSpPr>
              <p:sp>
                <p:nvSpPr>
                  <p:cNvPr id="17" name="Oval 16"/>
                  <p:cNvSpPr/>
                  <p:nvPr/>
                </p:nvSpPr>
                <p:spPr>
                  <a:xfrm>
                    <a:off x="1316392" y="3539231"/>
                    <a:ext cx="1260389" cy="1235676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8" name="CaixaDeTexto 17"/>
                  <p:cNvSpPr txBox="1"/>
                  <p:nvPr/>
                </p:nvSpPr>
                <p:spPr>
                  <a:xfrm>
                    <a:off x="1316392" y="3831155"/>
                    <a:ext cx="1260389" cy="540321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ctr">
                    <a:spAutoFit/>
                  </a:bodyPr>
                  <a:lstStyle/>
                  <a:p>
                    <a:pPr algn="ctr"/>
                    <a:r>
                      <a:rPr lang="pt-PT" sz="2000" b="1" dirty="0" smtClean="0">
                        <a:solidFill>
                          <a:schemeClr val="bg1"/>
                        </a:solidFill>
                      </a:rPr>
                      <a:t>Fe</a:t>
                    </a:r>
                    <a:r>
                      <a:rPr lang="pt-PT" sz="2000" b="1" baseline="-25000" dirty="0" smtClean="0">
                        <a:solidFill>
                          <a:schemeClr val="bg1"/>
                        </a:solidFill>
                      </a:rPr>
                      <a:t>3</a:t>
                    </a:r>
                    <a:r>
                      <a:rPr lang="pt-PT" sz="2000" b="1" dirty="0" smtClean="0">
                        <a:solidFill>
                          <a:schemeClr val="bg1"/>
                        </a:solidFill>
                      </a:rPr>
                      <a:t>O</a:t>
                    </a:r>
                    <a:r>
                      <a:rPr lang="pt-PT" sz="2000" b="1" baseline="-25000" dirty="0" smtClean="0">
                        <a:solidFill>
                          <a:schemeClr val="bg1"/>
                        </a:solidFill>
                      </a:rPr>
                      <a:t>4</a:t>
                    </a:r>
                    <a:endParaRPr lang="en-US" sz="1600" b="1" baseline="-25000" dirty="0">
                      <a:solidFill>
                        <a:schemeClr val="bg1"/>
                      </a:solidFill>
                    </a:endParaRPr>
                  </a:p>
                </p:txBody>
              </p:sp>
            </p:grpSp>
            <p:sp>
              <p:nvSpPr>
                <p:cNvPr id="16" name="CaixaDeTexto 15"/>
                <p:cNvSpPr txBox="1"/>
                <p:nvPr/>
              </p:nvSpPr>
              <p:spPr>
                <a:xfrm>
                  <a:off x="461658" y="3005962"/>
                  <a:ext cx="1640787" cy="49875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pt-PT" b="1" dirty="0" smtClean="0">
                      <a:solidFill>
                        <a:schemeClr val="bg1"/>
                      </a:solidFill>
                    </a:rPr>
                    <a:t>SiO</a:t>
                  </a:r>
                  <a:r>
                    <a:rPr lang="pt-PT" b="1" baseline="-25000" dirty="0" smtClean="0">
                      <a:solidFill>
                        <a:schemeClr val="bg1"/>
                      </a:solidFill>
                    </a:rPr>
                    <a:t>2</a:t>
                  </a:r>
                  <a:endParaRPr lang="en-US" sz="1600" b="1" baseline="-2500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13" name="CaixaDeTexto 12"/>
              <p:cNvSpPr txBox="1"/>
              <p:nvPr/>
            </p:nvSpPr>
            <p:spPr>
              <a:xfrm>
                <a:off x="2761359" y="1499161"/>
                <a:ext cx="91146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t-PT" sz="4000" b="1" dirty="0" smtClean="0"/>
                  <a:t>B</a:t>
                </a:r>
                <a:r>
                  <a:rPr lang="pt-PT" sz="4000" b="1" baseline="-25000" dirty="0"/>
                  <a:t>2</a:t>
                </a:r>
                <a:endParaRPr lang="en-US" sz="4000" b="1" baseline="-25000" dirty="0"/>
              </a:p>
            </p:txBody>
          </p:sp>
        </p:grpSp>
        <p:grpSp>
          <p:nvGrpSpPr>
            <p:cNvPr id="19" name="Grupo 18"/>
            <p:cNvGrpSpPr/>
            <p:nvPr/>
          </p:nvGrpSpPr>
          <p:grpSpPr>
            <a:xfrm>
              <a:off x="72253" y="4876447"/>
              <a:ext cx="2205096" cy="1798615"/>
              <a:chOff x="3106240" y="1491340"/>
              <a:chExt cx="2205096" cy="1798615"/>
            </a:xfrm>
          </p:grpSpPr>
          <p:grpSp>
            <p:nvGrpSpPr>
              <p:cNvPr id="20" name="Grupo 19"/>
              <p:cNvGrpSpPr/>
              <p:nvPr/>
            </p:nvGrpSpPr>
            <p:grpSpPr>
              <a:xfrm>
                <a:off x="3837363" y="1740818"/>
                <a:ext cx="1473973" cy="1549137"/>
                <a:chOff x="3823000" y="1723547"/>
                <a:chExt cx="1473973" cy="1549137"/>
              </a:xfrm>
            </p:grpSpPr>
            <p:sp>
              <p:nvSpPr>
                <p:cNvPr id="22" name="Retângulo 21"/>
                <p:cNvSpPr/>
                <p:nvPr/>
              </p:nvSpPr>
              <p:spPr>
                <a:xfrm>
                  <a:off x="3823000" y="1792227"/>
                  <a:ext cx="1465280" cy="1480457"/>
                </a:xfrm>
                <a:prstGeom prst="rect">
                  <a:avLst/>
                </a:prstGeom>
                <a:solidFill>
                  <a:schemeClr val="accent3">
                    <a:lumMod val="75000"/>
                  </a:schemeClr>
                </a:solidFill>
                <a:ln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23" name="Grupo 22"/>
                <p:cNvGrpSpPr/>
                <p:nvPr/>
              </p:nvGrpSpPr>
              <p:grpSpPr>
                <a:xfrm>
                  <a:off x="4046031" y="2068263"/>
                  <a:ext cx="960907" cy="933669"/>
                  <a:chOff x="465783" y="2063672"/>
                  <a:chExt cx="960907" cy="933669"/>
                </a:xfrm>
              </p:grpSpPr>
              <p:sp>
                <p:nvSpPr>
                  <p:cNvPr id="25" name="Retângulo 24"/>
                  <p:cNvSpPr/>
                  <p:nvPr/>
                </p:nvSpPr>
                <p:spPr>
                  <a:xfrm>
                    <a:off x="482831" y="2063672"/>
                    <a:ext cx="943859" cy="93366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6" name="CaixaDeTexto 25"/>
                  <p:cNvSpPr txBox="1"/>
                  <p:nvPr/>
                </p:nvSpPr>
                <p:spPr>
                  <a:xfrm>
                    <a:off x="465783" y="2311170"/>
                    <a:ext cx="943859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pt-PT" sz="2000" b="1" dirty="0" smtClean="0">
                        <a:solidFill>
                          <a:schemeClr val="bg1"/>
                        </a:solidFill>
                      </a:rPr>
                      <a:t>Fe</a:t>
                    </a:r>
                    <a:r>
                      <a:rPr lang="pt-PT" sz="2000" b="1" baseline="-25000" dirty="0" smtClean="0">
                        <a:solidFill>
                          <a:schemeClr val="bg1"/>
                        </a:solidFill>
                      </a:rPr>
                      <a:t>3</a:t>
                    </a:r>
                    <a:r>
                      <a:rPr lang="pt-PT" sz="2000" b="1" dirty="0" smtClean="0">
                        <a:solidFill>
                          <a:schemeClr val="bg1"/>
                        </a:solidFill>
                      </a:rPr>
                      <a:t>O</a:t>
                    </a:r>
                    <a:r>
                      <a:rPr lang="pt-PT" sz="2000" b="1" baseline="-25000" dirty="0" smtClean="0">
                        <a:solidFill>
                          <a:schemeClr val="bg1"/>
                        </a:solidFill>
                      </a:rPr>
                      <a:t>4</a:t>
                    </a:r>
                    <a:endParaRPr lang="en-US" sz="1600" b="1" baseline="-25000" dirty="0">
                      <a:solidFill>
                        <a:schemeClr val="bg1"/>
                      </a:solidFill>
                    </a:endParaRPr>
                  </a:p>
                </p:txBody>
              </p:sp>
            </p:grpSp>
            <p:sp>
              <p:nvSpPr>
                <p:cNvPr id="24" name="CaixaDeTexto 23"/>
                <p:cNvSpPr txBox="1"/>
                <p:nvPr/>
              </p:nvSpPr>
              <p:spPr>
                <a:xfrm>
                  <a:off x="3823000" y="1723547"/>
                  <a:ext cx="147397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pt-PT" b="1" dirty="0" smtClean="0">
                      <a:solidFill>
                        <a:schemeClr val="bg1"/>
                      </a:solidFill>
                    </a:rPr>
                    <a:t>SiO</a:t>
                  </a:r>
                  <a:r>
                    <a:rPr lang="pt-PT" b="1" baseline="-25000" dirty="0" smtClean="0">
                      <a:solidFill>
                        <a:schemeClr val="bg1"/>
                      </a:solidFill>
                    </a:rPr>
                    <a:t>2</a:t>
                  </a:r>
                  <a:endParaRPr lang="en-US" sz="1600" b="1" baseline="-2500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21" name="CaixaDeTexto 20"/>
              <p:cNvSpPr txBox="1"/>
              <p:nvPr/>
            </p:nvSpPr>
            <p:spPr>
              <a:xfrm>
                <a:off x="3106240" y="1491340"/>
                <a:ext cx="91146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t-PT" sz="4000" b="1" dirty="0" smtClean="0"/>
                  <a:t>A</a:t>
                </a:r>
                <a:r>
                  <a:rPr lang="pt-PT" sz="4000" b="1" baseline="-25000" dirty="0" smtClean="0"/>
                  <a:t>2</a:t>
                </a:r>
                <a:endParaRPr lang="en-US" sz="4000" b="1" baseline="-25000" dirty="0"/>
              </a:p>
            </p:txBody>
          </p:sp>
        </p:grpSp>
      </p:grpSp>
      <p:grpSp>
        <p:nvGrpSpPr>
          <p:cNvPr id="669" name="Grupo 668"/>
          <p:cNvGrpSpPr/>
          <p:nvPr/>
        </p:nvGrpSpPr>
        <p:grpSpPr>
          <a:xfrm>
            <a:off x="-5388" y="1084219"/>
            <a:ext cx="9016320" cy="2457450"/>
            <a:chOff x="-5388" y="1084219"/>
            <a:chExt cx="9016320" cy="2457450"/>
          </a:xfrm>
          <a:solidFill>
            <a:schemeClr val="bg1"/>
          </a:solidFill>
        </p:grpSpPr>
        <p:pic>
          <p:nvPicPr>
            <p:cNvPr id="27" name="Imagem 26"/>
            <p:cNvPicPr>
              <a:picLocks noChangeAspect="1"/>
            </p:cNvPicPr>
            <p:nvPr/>
          </p:nvPicPr>
          <p:blipFill rotWithShape="1">
            <a:blip r:embed="rId7"/>
            <a:srcRect l="34577" t="29561" r="27999" b="34457"/>
            <a:stretch/>
          </p:blipFill>
          <p:spPr>
            <a:xfrm>
              <a:off x="4781831" y="1084219"/>
              <a:ext cx="4229101" cy="2457450"/>
            </a:xfrm>
            <a:prstGeom prst="rect">
              <a:avLst/>
            </a:prstGeom>
            <a:grpFill/>
          </p:spPr>
        </p:pic>
        <p:pic>
          <p:nvPicPr>
            <p:cNvPr id="667" name="Imagem 666"/>
            <p:cNvPicPr>
              <a:picLocks noChangeAspect="1"/>
            </p:cNvPicPr>
            <p:nvPr/>
          </p:nvPicPr>
          <p:blipFill rotWithShape="1">
            <a:blip r:embed="rId8"/>
            <a:srcRect l="7746" t="-6172" b="-4218"/>
            <a:stretch/>
          </p:blipFill>
          <p:spPr>
            <a:xfrm>
              <a:off x="2501470" y="1104900"/>
              <a:ext cx="2291214" cy="2381249"/>
            </a:xfrm>
            <a:prstGeom prst="rect">
              <a:avLst/>
            </a:prstGeom>
            <a:grpFill/>
          </p:spPr>
        </p:pic>
        <p:pic>
          <p:nvPicPr>
            <p:cNvPr id="666" name="Imagem 665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-5388" y="1209200"/>
              <a:ext cx="2521899" cy="2189274"/>
            </a:xfrm>
            <a:prstGeom prst="rect">
              <a:avLst/>
            </a:prstGeom>
            <a:grpFill/>
          </p:spPr>
        </p:pic>
      </p:grpSp>
      <p:grpSp>
        <p:nvGrpSpPr>
          <p:cNvPr id="675" name="Grupo 674"/>
          <p:cNvGrpSpPr/>
          <p:nvPr/>
        </p:nvGrpSpPr>
        <p:grpSpPr>
          <a:xfrm>
            <a:off x="-26308" y="1052872"/>
            <a:ext cx="8800563" cy="4506562"/>
            <a:chOff x="-26308" y="1052872"/>
            <a:chExt cx="8800563" cy="4506562"/>
          </a:xfrm>
          <a:solidFill>
            <a:schemeClr val="bg1"/>
          </a:solidFill>
        </p:grpSpPr>
        <p:pic>
          <p:nvPicPr>
            <p:cNvPr id="670" name="Imagem 669"/>
            <p:cNvPicPr>
              <a:picLocks noChangeAspect="1"/>
            </p:cNvPicPr>
            <p:nvPr/>
          </p:nvPicPr>
          <p:blipFill rotWithShape="1">
            <a:blip r:embed="rId10"/>
            <a:srcRect l="-16585" t="6683"/>
            <a:stretch/>
          </p:blipFill>
          <p:spPr>
            <a:xfrm>
              <a:off x="4683967" y="1052872"/>
              <a:ext cx="4027601" cy="2493834"/>
            </a:xfrm>
            <a:prstGeom prst="rect">
              <a:avLst/>
            </a:prstGeom>
            <a:grpFill/>
          </p:spPr>
        </p:pic>
        <p:grpSp>
          <p:nvGrpSpPr>
            <p:cNvPr id="673" name="Grupo 672"/>
            <p:cNvGrpSpPr/>
            <p:nvPr/>
          </p:nvGrpSpPr>
          <p:grpSpPr>
            <a:xfrm>
              <a:off x="-26308" y="1081775"/>
              <a:ext cx="4733305" cy="4435282"/>
              <a:chOff x="-26308" y="1081775"/>
              <a:chExt cx="4733305" cy="4435282"/>
            </a:xfrm>
            <a:grpFill/>
          </p:grpSpPr>
          <p:pic>
            <p:nvPicPr>
              <p:cNvPr id="217" name="Marcador de Posição de Conteúdo 2"/>
              <p:cNvPicPr>
                <a:picLocks noChangeAspect="1"/>
              </p:cNvPicPr>
              <p:nvPr/>
            </p:nvPicPr>
            <p:blipFill rotWithShape="1">
              <a:blip r:embed="rId11"/>
              <a:srcRect l="11843" t="10397" r="22902" b="14919"/>
              <a:stretch/>
            </p:blipFill>
            <p:spPr>
              <a:xfrm>
                <a:off x="-26308" y="1081775"/>
                <a:ext cx="4733305" cy="4435282"/>
              </a:xfrm>
              <a:prstGeom prst="rect">
                <a:avLst/>
              </a:prstGeom>
              <a:grpFill/>
            </p:spPr>
          </p:pic>
          <p:pic>
            <p:nvPicPr>
              <p:cNvPr id="671" name="Imagem 670"/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17082" y="1101309"/>
                <a:ext cx="2052821" cy="1836469"/>
              </a:xfrm>
              <a:prstGeom prst="rect">
                <a:avLst/>
              </a:prstGeom>
              <a:grpFill/>
            </p:spPr>
          </p:pic>
          <p:pic>
            <p:nvPicPr>
              <p:cNvPr id="672" name="Imagem 671"/>
              <p:cNvPicPr>
                <a:picLocks noChangeAspect="1"/>
              </p:cNvPicPr>
              <p:nvPr/>
            </p:nvPicPr>
            <p:blipFill rotWithShape="1">
              <a:blip r:embed="rId13"/>
              <a:srcRect l="8359" t="4617"/>
              <a:stretch/>
            </p:blipFill>
            <p:spPr>
              <a:xfrm>
                <a:off x="380074" y="2952318"/>
                <a:ext cx="1689829" cy="1616794"/>
              </a:xfrm>
              <a:prstGeom prst="rect">
                <a:avLst/>
              </a:prstGeom>
              <a:grpFill/>
            </p:spPr>
          </p:pic>
        </p:grpSp>
        <p:pic>
          <p:nvPicPr>
            <p:cNvPr id="674" name="Imagem 673"/>
            <p:cNvPicPr>
              <a:picLocks noChangeAspect="1"/>
            </p:cNvPicPr>
            <p:nvPr/>
          </p:nvPicPr>
          <p:blipFill rotWithShape="1">
            <a:blip r:embed="rId14"/>
            <a:srcRect l="-10359" t="9266" r="9069" b="6957"/>
            <a:stretch/>
          </p:blipFill>
          <p:spPr>
            <a:xfrm>
              <a:off x="4665306" y="3512097"/>
              <a:ext cx="4108949" cy="2047337"/>
            </a:xfrm>
            <a:prstGeom prst="rect">
              <a:avLst/>
            </a:prstGeom>
            <a:grpFill/>
          </p:spPr>
        </p:pic>
      </p:grpSp>
    </p:spTree>
    <p:extLst>
      <p:ext uri="{BB962C8B-B14F-4D97-AF65-F5344CB8AC3E}">
        <p14:creationId xmlns:p14="http://schemas.microsoft.com/office/powerpoint/2010/main" val="1751601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3547" y="-13752"/>
            <a:ext cx="6357430" cy="913979"/>
          </a:xfrm>
        </p:spPr>
        <p:txBody>
          <a:bodyPr>
            <a:noAutofit/>
          </a:bodyPr>
          <a:lstStyle/>
          <a:p>
            <a:pPr algn="ctr"/>
            <a:r>
              <a:rPr lang="en-US" sz="6200" b="1" dirty="0" smtClean="0"/>
              <a:t>Acknowledgements</a:t>
            </a:r>
            <a:endParaRPr lang="en-US" sz="6200" b="1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8" y="5460"/>
            <a:ext cx="815309" cy="927414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07"/>
          <a:stretch/>
        </p:blipFill>
        <p:spPr>
          <a:xfrm>
            <a:off x="7180976" y="367865"/>
            <a:ext cx="1963024" cy="587585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0276" y="0"/>
            <a:ext cx="1742755" cy="420067"/>
          </a:xfrm>
          <a:prstGeom prst="rect">
            <a:avLst/>
          </a:prstGeom>
        </p:spPr>
      </p:pic>
      <p:sp>
        <p:nvSpPr>
          <p:cNvPr id="8" name="Marcador de Posição de Conteúdo 7"/>
          <p:cNvSpPr>
            <a:spLocks noGrp="1"/>
          </p:cNvSpPr>
          <p:nvPr>
            <p:ph idx="1"/>
          </p:nvPr>
        </p:nvSpPr>
        <p:spPr>
          <a:xfrm>
            <a:off x="8238" y="2498525"/>
            <a:ext cx="9135761" cy="2342415"/>
          </a:xfrm>
        </p:spPr>
        <p:txBody>
          <a:bodyPr anchor="t">
            <a:normAutofit fontScale="62500" lnSpcReduction="20000"/>
          </a:bodyPr>
          <a:lstStyle/>
          <a:p>
            <a:pPr marL="0" indent="0" algn="ctr">
              <a:lnSpc>
                <a:spcPct val="120000"/>
              </a:lnSpc>
              <a:buNone/>
            </a:pPr>
            <a:r>
              <a:rPr lang="en-US" sz="3400" dirty="0" smtClean="0"/>
              <a:t>This work was developed within the scope of the project CICECO-</a:t>
            </a:r>
            <a:r>
              <a:rPr lang="en-US" sz="3400" dirty="0" err="1" smtClean="0"/>
              <a:t>Aveiro</a:t>
            </a:r>
            <a:r>
              <a:rPr lang="en-US" sz="3400" dirty="0" smtClean="0"/>
              <a:t> Institute of Materials, POCI-01-0145-FEDER-007679  (FCT Ref. UID /CTM /50011/2013), financed by national funds through the FCT/MEC and when appropriate co-financed by FEDER under the PT2020 Partnership Agreement. We would like to acknowledge the SFRH/BD/93336/2013 and SFRH/BD/84743/2012 FCT grants, and BMBF through grants </a:t>
            </a:r>
            <a:r>
              <a:rPr lang="pt-PT" sz="3400" dirty="0" smtClean="0"/>
              <a:t>05K13TSA, 05K13MG1, and funding by ENSAR.</a:t>
            </a:r>
            <a:endParaRPr lang="pt-PT" sz="3400" dirty="0"/>
          </a:p>
          <a:p>
            <a:pPr marL="0" indent="0" algn="ctr">
              <a:lnSpc>
                <a:spcPct val="120000"/>
              </a:lnSpc>
              <a:buNone/>
            </a:pPr>
            <a:endParaRPr lang="pt-PT" sz="4000" dirty="0"/>
          </a:p>
          <a:p>
            <a:pPr marL="0" indent="0" algn="ctr">
              <a:lnSpc>
                <a:spcPct val="120000"/>
              </a:lnSpc>
              <a:buNone/>
            </a:pPr>
            <a:endParaRPr lang="en-US" sz="4000" dirty="0"/>
          </a:p>
        </p:txBody>
      </p:sp>
      <p:cxnSp>
        <p:nvCxnSpPr>
          <p:cNvPr id="7" name="Conexão reta 6"/>
          <p:cNvCxnSpPr/>
          <p:nvPr/>
        </p:nvCxnSpPr>
        <p:spPr>
          <a:xfrm>
            <a:off x="508611" y="988400"/>
            <a:ext cx="792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upo 12"/>
          <p:cNvGrpSpPr/>
          <p:nvPr/>
        </p:nvGrpSpPr>
        <p:grpSpPr>
          <a:xfrm>
            <a:off x="2621606" y="4840940"/>
            <a:ext cx="6521412" cy="1891619"/>
            <a:chOff x="8238" y="4018191"/>
            <a:chExt cx="9134781" cy="2714369"/>
          </a:xfrm>
        </p:grpSpPr>
        <p:pic>
          <p:nvPicPr>
            <p:cNvPr id="10" name="Imagem 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38" y="4160111"/>
              <a:ext cx="2277625" cy="2572449"/>
            </a:xfrm>
            <a:prstGeom prst="rect">
              <a:avLst/>
            </a:prstGeom>
          </p:spPr>
        </p:pic>
        <p:grpSp>
          <p:nvGrpSpPr>
            <p:cNvPr id="12" name="Grupo 11"/>
            <p:cNvGrpSpPr/>
            <p:nvPr/>
          </p:nvGrpSpPr>
          <p:grpSpPr>
            <a:xfrm>
              <a:off x="2332841" y="4018191"/>
              <a:ext cx="6810178" cy="2687409"/>
              <a:chOff x="2332841" y="4018191"/>
              <a:chExt cx="6810178" cy="2687409"/>
            </a:xfrm>
          </p:grpSpPr>
          <p:pic>
            <p:nvPicPr>
              <p:cNvPr id="9" name="Imagem 8"/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4571"/>
              <a:stretch/>
            </p:blipFill>
            <p:spPr>
              <a:xfrm>
                <a:off x="2332841" y="5782492"/>
                <a:ext cx="6810178" cy="923108"/>
              </a:xfrm>
              <a:prstGeom prst="rect">
                <a:avLst/>
              </a:prstGeom>
            </p:spPr>
          </p:pic>
          <p:pic>
            <p:nvPicPr>
              <p:cNvPr id="11" name="Imagem 10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80936" y="4018191"/>
                <a:ext cx="6513987" cy="1746885"/>
              </a:xfrm>
              <a:prstGeom prst="rect">
                <a:avLst/>
              </a:prstGeom>
            </p:spPr>
          </p:pic>
        </p:grpSp>
      </p:grpSp>
      <p:pic>
        <p:nvPicPr>
          <p:cNvPr id="15" name="Picture 1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2952" y="5499847"/>
            <a:ext cx="2714558" cy="1400367"/>
          </a:xfrm>
          <a:prstGeom prst="rect">
            <a:avLst/>
          </a:prstGeom>
        </p:spPr>
      </p:pic>
      <p:pic>
        <p:nvPicPr>
          <p:cNvPr id="16" name="Imagem 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8" y="1297001"/>
            <a:ext cx="9144000" cy="772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728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3547" y="-137322"/>
            <a:ext cx="6436730" cy="1430660"/>
          </a:xfrm>
        </p:spPr>
        <p:txBody>
          <a:bodyPr anchor="t">
            <a:noAutofit/>
          </a:bodyPr>
          <a:lstStyle/>
          <a:p>
            <a:pPr algn="ctr"/>
            <a:r>
              <a:rPr lang="en-US" sz="4800" b="1" dirty="0"/>
              <a:t>Functionalized </a:t>
            </a:r>
            <a:r>
              <a:rPr lang="en-US" sz="5400" b="1" dirty="0"/>
              <a:t>Magnetic</a:t>
            </a:r>
            <a:r>
              <a:rPr lang="en-US" sz="4800" b="1" dirty="0"/>
              <a:t> Nanoparticles</a:t>
            </a:r>
            <a:br>
              <a:rPr lang="en-US" sz="4800" b="1" dirty="0"/>
            </a:br>
            <a:endParaRPr lang="en-US" sz="4800" b="1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8" y="178455"/>
            <a:ext cx="815309" cy="927414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07"/>
          <a:stretch/>
        </p:blipFill>
        <p:spPr>
          <a:xfrm>
            <a:off x="7180976" y="532625"/>
            <a:ext cx="1963024" cy="587585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0276" y="164760"/>
            <a:ext cx="1742755" cy="420067"/>
          </a:xfrm>
          <a:prstGeom prst="rect">
            <a:avLst/>
          </a:prstGeom>
        </p:spPr>
      </p:pic>
      <p:cxnSp>
        <p:nvCxnSpPr>
          <p:cNvPr id="7" name="Conexão reta 6"/>
          <p:cNvCxnSpPr/>
          <p:nvPr/>
        </p:nvCxnSpPr>
        <p:spPr>
          <a:xfrm>
            <a:off x="508611" y="1284968"/>
            <a:ext cx="792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CaixaDeTexto 45"/>
          <p:cNvSpPr txBox="1"/>
          <p:nvPr/>
        </p:nvSpPr>
        <p:spPr>
          <a:xfrm>
            <a:off x="7922419" y="3755622"/>
            <a:ext cx="5738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44" name="CaixaDeTexto 243"/>
          <p:cNvSpPr txBox="1"/>
          <p:nvPr/>
        </p:nvSpPr>
        <p:spPr>
          <a:xfrm>
            <a:off x="2115093" y="4319715"/>
            <a:ext cx="1228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b="1" dirty="0" smtClean="0">
                <a:solidFill>
                  <a:schemeClr val="bg1"/>
                </a:solidFill>
              </a:rPr>
              <a:t>SiO</a:t>
            </a:r>
            <a:r>
              <a:rPr lang="pt-PT" b="1" baseline="-25000" dirty="0" smtClean="0">
                <a:solidFill>
                  <a:schemeClr val="bg1"/>
                </a:solidFill>
              </a:rPr>
              <a:t>2</a:t>
            </a:r>
            <a:endParaRPr lang="en-US" sz="1600" b="1" baseline="-25000" dirty="0">
              <a:solidFill>
                <a:schemeClr val="bg1"/>
              </a:solidFill>
            </a:endParaRPr>
          </a:p>
        </p:txBody>
      </p:sp>
      <p:sp>
        <p:nvSpPr>
          <p:cNvPr id="933" name="Marcador de Posição de Conteúdo 7"/>
          <p:cNvSpPr>
            <a:spLocks noGrp="1"/>
          </p:cNvSpPr>
          <p:nvPr>
            <p:ph idx="1"/>
          </p:nvPr>
        </p:nvSpPr>
        <p:spPr>
          <a:xfrm>
            <a:off x="205946" y="1755856"/>
            <a:ext cx="8938053" cy="4949743"/>
          </a:xfrm>
        </p:spPr>
        <p:txBody>
          <a:bodyPr>
            <a:normAutofit lnSpcReduction="10000"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Magnetite Nanoparticles (NP) functionalized with </a:t>
            </a:r>
            <a:r>
              <a:rPr lang="en-US" dirty="0" err="1" smtClean="0"/>
              <a:t>dithiocarbamate</a:t>
            </a:r>
            <a:r>
              <a:rPr lang="en-US" dirty="0" smtClean="0"/>
              <a:t> (DTC)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Two different geometries were used: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US" dirty="0" smtClean="0"/>
              <a:t>“A” type nanoparticles</a:t>
            </a:r>
          </a:p>
          <a:p>
            <a:pPr lvl="1">
              <a:lnSpc>
                <a:spcPct val="120000"/>
              </a:lnSpc>
            </a:pPr>
            <a:r>
              <a:rPr lang="pt-PT" dirty="0" err="1" smtClean="0"/>
              <a:t>Cubic</a:t>
            </a:r>
            <a:r>
              <a:rPr lang="pt-PT" dirty="0" smtClean="0"/>
              <a:t> </a:t>
            </a:r>
            <a:r>
              <a:rPr lang="pt-PT" dirty="0" err="1" smtClean="0"/>
              <a:t>geometry</a:t>
            </a:r>
            <a:r>
              <a:rPr lang="pt-PT" dirty="0" smtClean="0"/>
              <a:t> </a:t>
            </a:r>
            <a:r>
              <a:rPr lang="pt-PT" dirty="0" err="1" smtClean="0"/>
              <a:t>with</a:t>
            </a:r>
            <a:r>
              <a:rPr lang="pt-PT" dirty="0" smtClean="0"/>
              <a:t> </a:t>
            </a:r>
            <a:r>
              <a:rPr lang="pt-PT" dirty="0"/>
              <a:t>≈ </a:t>
            </a:r>
            <a:r>
              <a:rPr lang="pt-PT" dirty="0" smtClean="0"/>
              <a:t>100 </a:t>
            </a:r>
            <a:r>
              <a:rPr lang="pt-PT" dirty="0" err="1" smtClean="0"/>
              <a:t>nm</a:t>
            </a:r>
            <a:r>
              <a:rPr lang="pt-PT" dirty="0" smtClean="0"/>
              <a:t> </a:t>
            </a:r>
            <a:r>
              <a:rPr lang="pt-PT" dirty="0" err="1" smtClean="0"/>
              <a:t>side</a:t>
            </a:r>
            <a:endParaRPr lang="pt-PT" dirty="0" smtClean="0"/>
          </a:p>
          <a:p>
            <a:pPr lvl="1">
              <a:lnSpc>
                <a:spcPct val="120000"/>
              </a:lnSpc>
            </a:pPr>
            <a:r>
              <a:rPr lang="pt-PT" dirty="0" err="1" smtClean="0"/>
              <a:t>Diferent</a:t>
            </a:r>
            <a:r>
              <a:rPr lang="pt-PT" dirty="0" smtClean="0"/>
              <a:t> </a:t>
            </a:r>
            <a:r>
              <a:rPr lang="pt-PT" dirty="0" err="1" smtClean="0"/>
              <a:t>types</a:t>
            </a:r>
            <a:r>
              <a:rPr lang="pt-PT" dirty="0" smtClean="0"/>
              <a:t> </a:t>
            </a:r>
            <a:r>
              <a:rPr lang="pt-PT" dirty="0" err="1" smtClean="0"/>
              <a:t>of</a:t>
            </a:r>
            <a:r>
              <a:rPr lang="pt-PT" dirty="0" smtClean="0"/>
              <a:t> </a:t>
            </a:r>
            <a:r>
              <a:rPr lang="pt-PT" dirty="0" err="1" smtClean="0"/>
              <a:t>functionalizations</a:t>
            </a:r>
            <a:endParaRPr lang="en-US" dirty="0" smtClean="0"/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pt-PT" dirty="0" smtClean="0"/>
              <a:t>“B” </a:t>
            </a:r>
            <a:r>
              <a:rPr lang="pt-PT" dirty="0" err="1" smtClean="0"/>
              <a:t>type</a:t>
            </a:r>
            <a:r>
              <a:rPr lang="pt-PT" dirty="0" smtClean="0"/>
              <a:t> </a:t>
            </a:r>
            <a:r>
              <a:rPr lang="en-US" dirty="0" smtClean="0"/>
              <a:t>nanoparticles</a:t>
            </a:r>
          </a:p>
          <a:p>
            <a:pPr lvl="1">
              <a:lnSpc>
                <a:spcPct val="120000"/>
              </a:lnSpc>
            </a:pPr>
            <a:r>
              <a:rPr lang="pt-PT" dirty="0" err="1" smtClean="0"/>
              <a:t>Spheric</a:t>
            </a:r>
            <a:r>
              <a:rPr lang="pt-PT" dirty="0" smtClean="0"/>
              <a:t> </a:t>
            </a:r>
            <a:r>
              <a:rPr lang="pt-PT" dirty="0" err="1" smtClean="0"/>
              <a:t>geometry</a:t>
            </a:r>
            <a:r>
              <a:rPr lang="pt-PT" dirty="0" smtClean="0"/>
              <a:t> </a:t>
            </a:r>
            <a:r>
              <a:rPr lang="pt-PT" dirty="0" err="1"/>
              <a:t>with</a:t>
            </a:r>
            <a:r>
              <a:rPr lang="pt-PT" dirty="0"/>
              <a:t> </a:t>
            </a:r>
            <a:r>
              <a:rPr lang="pt-PT" dirty="0" smtClean="0"/>
              <a:t>≈ 50nm </a:t>
            </a:r>
            <a:r>
              <a:rPr lang="pt-PT" dirty="0" err="1" smtClean="0"/>
              <a:t>diameter</a:t>
            </a:r>
            <a:endParaRPr lang="pt-PT" dirty="0"/>
          </a:p>
          <a:p>
            <a:pPr lvl="1">
              <a:lnSpc>
                <a:spcPct val="120000"/>
              </a:lnSpc>
            </a:pPr>
            <a:r>
              <a:rPr lang="pt-PT" dirty="0" err="1"/>
              <a:t>Diferent</a:t>
            </a:r>
            <a:r>
              <a:rPr lang="pt-PT" dirty="0"/>
              <a:t> </a:t>
            </a:r>
            <a:r>
              <a:rPr lang="pt-PT" dirty="0" err="1"/>
              <a:t>types</a:t>
            </a:r>
            <a:r>
              <a:rPr lang="pt-PT" dirty="0"/>
              <a:t> </a:t>
            </a:r>
            <a:r>
              <a:rPr lang="pt-PT" dirty="0" err="1"/>
              <a:t>of</a:t>
            </a:r>
            <a:r>
              <a:rPr lang="pt-PT" dirty="0"/>
              <a:t> </a:t>
            </a:r>
            <a:r>
              <a:rPr lang="pt-PT" dirty="0" err="1"/>
              <a:t>functionalizations</a:t>
            </a:r>
            <a:endParaRPr lang="en-US" dirty="0"/>
          </a:p>
          <a:p>
            <a:pPr marL="457200" lvl="1" indent="0">
              <a:lnSpc>
                <a:spcPct val="120000"/>
              </a:lnSpc>
              <a:buNone/>
            </a:pPr>
            <a:endParaRPr lang="en-US" dirty="0" smtClean="0"/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7193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3547" y="-137322"/>
            <a:ext cx="6436730" cy="1430660"/>
          </a:xfrm>
        </p:spPr>
        <p:txBody>
          <a:bodyPr anchor="t">
            <a:noAutofit/>
          </a:bodyPr>
          <a:lstStyle/>
          <a:p>
            <a:pPr algn="ctr"/>
            <a:r>
              <a:rPr lang="en-US" sz="4800" b="1" dirty="0"/>
              <a:t>Functionalized </a:t>
            </a:r>
            <a:r>
              <a:rPr lang="en-US" sz="5400" b="1" dirty="0"/>
              <a:t>Magnetic</a:t>
            </a:r>
            <a:r>
              <a:rPr lang="en-US" sz="4800" b="1" dirty="0"/>
              <a:t> Nanoparticles</a:t>
            </a:r>
            <a:br>
              <a:rPr lang="en-US" sz="4800" b="1" dirty="0"/>
            </a:br>
            <a:endParaRPr lang="en-US" sz="4800" b="1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8" y="178455"/>
            <a:ext cx="815309" cy="927414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07"/>
          <a:stretch/>
        </p:blipFill>
        <p:spPr>
          <a:xfrm>
            <a:off x="7180976" y="532625"/>
            <a:ext cx="1963024" cy="587585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0276" y="164760"/>
            <a:ext cx="1742755" cy="420067"/>
          </a:xfrm>
          <a:prstGeom prst="rect">
            <a:avLst/>
          </a:prstGeom>
        </p:spPr>
      </p:pic>
      <p:cxnSp>
        <p:nvCxnSpPr>
          <p:cNvPr id="7" name="Conexão reta 6"/>
          <p:cNvCxnSpPr/>
          <p:nvPr/>
        </p:nvCxnSpPr>
        <p:spPr>
          <a:xfrm>
            <a:off x="508611" y="1284968"/>
            <a:ext cx="792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CaixaDeTexto 45"/>
          <p:cNvSpPr txBox="1"/>
          <p:nvPr/>
        </p:nvSpPr>
        <p:spPr>
          <a:xfrm>
            <a:off x="7922419" y="3755622"/>
            <a:ext cx="5738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44" name="CaixaDeTexto 243"/>
          <p:cNvSpPr txBox="1"/>
          <p:nvPr/>
        </p:nvSpPr>
        <p:spPr>
          <a:xfrm>
            <a:off x="2115093" y="4319715"/>
            <a:ext cx="1228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b="1" dirty="0" smtClean="0">
                <a:solidFill>
                  <a:schemeClr val="bg1"/>
                </a:solidFill>
              </a:rPr>
              <a:t>SiO</a:t>
            </a:r>
            <a:r>
              <a:rPr lang="pt-PT" b="1" baseline="-25000" dirty="0" smtClean="0">
                <a:solidFill>
                  <a:schemeClr val="bg1"/>
                </a:solidFill>
              </a:rPr>
              <a:t>2</a:t>
            </a:r>
            <a:endParaRPr lang="en-US" sz="1600" b="1" baseline="-25000" dirty="0">
              <a:solidFill>
                <a:schemeClr val="bg1"/>
              </a:solidFill>
            </a:endParaRPr>
          </a:p>
        </p:txBody>
      </p:sp>
      <p:grpSp>
        <p:nvGrpSpPr>
          <p:cNvPr id="928" name="Grupo 927"/>
          <p:cNvGrpSpPr/>
          <p:nvPr/>
        </p:nvGrpSpPr>
        <p:grpSpPr>
          <a:xfrm>
            <a:off x="480152" y="1493854"/>
            <a:ext cx="1730664" cy="1508078"/>
            <a:chOff x="480152" y="1493854"/>
            <a:chExt cx="1730664" cy="1508078"/>
          </a:xfrm>
        </p:grpSpPr>
        <p:grpSp>
          <p:nvGrpSpPr>
            <p:cNvPr id="473" name="Grupo 472"/>
            <p:cNvGrpSpPr/>
            <p:nvPr/>
          </p:nvGrpSpPr>
          <p:grpSpPr>
            <a:xfrm>
              <a:off x="1249909" y="2068263"/>
              <a:ext cx="960907" cy="933669"/>
              <a:chOff x="465783" y="2063672"/>
              <a:chExt cx="960907" cy="933669"/>
            </a:xfrm>
          </p:grpSpPr>
          <p:sp>
            <p:nvSpPr>
              <p:cNvPr id="471" name="Retângulo 470"/>
              <p:cNvSpPr/>
              <p:nvPr/>
            </p:nvSpPr>
            <p:spPr>
              <a:xfrm>
                <a:off x="482831" y="2063672"/>
                <a:ext cx="943859" cy="93366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2" name="CaixaDeTexto 471"/>
              <p:cNvSpPr txBox="1"/>
              <p:nvPr/>
            </p:nvSpPr>
            <p:spPr>
              <a:xfrm>
                <a:off x="465783" y="2311170"/>
                <a:ext cx="94385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pt-PT" sz="2000" b="1" dirty="0" smtClean="0">
                    <a:solidFill>
                      <a:schemeClr val="bg1"/>
                    </a:solidFill>
                  </a:rPr>
                  <a:t>Fe</a:t>
                </a:r>
                <a:r>
                  <a:rPr lang="pt-PT" sz="2000" b="1" baseline="-25000" dirty="0" smtClean="0">
                    <a:solidFill>
                      <a:schemeClr val="bg1"/>
                    </a:solidFill>
                  </a:rPr>
                  <a:t>3</a:t>
                </a:r>
                <a:r>
                  <a:rPr lang="pt-PT" sz="2000" b="1" dirty="0" smtClean="0">
                    <a:solidFill>
                      <a:schemeClr val="bg1"/>
                    </a:solidFill>
                  </a:rPr>
                  <a:t>O</a:t>
                </a:r>
                <a:r>
                  <a:rPr lang="pt-PT" sz="2000" b="1" baseline="-25000" dirty="0" smtClean="0">
                    <a:solidFill>
                      <a:schemeClr val="bg1"/>
                    </a:solidFill>
                  </a:rPr>
                  <a:t>4</a:t>
                </a:r>
                <a:endParaRPr lang="en-US" sz="1600" b="1" baseline="-250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922" name="CaixaDeTexto 921"/>
            <p:cNvSpPr txBox="1"/>
            <p:nvPr/>
          </p:nvSpPr>
          <p:spPr>
            <a:xfrm>
              <a:off x="480152" y="1493854"/>
              <a:ext cx="91146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PT" sz="4000" b="1" dirty="0" smtClean="0"/>
                <a:t>A</a:t>
              </a:r>
              <a:r>
                <a:rPr lang="pt-PT" sz="4000" b="1" baseline="-25000" dirty="0" smtClean="0"/>
                <a:t>1</a:t>
              </a:r>
              <a:endParaRPr lang="en-US" sz="4000" b="1" baseline="-25000" dirty="0"/>
            </a:p>
          </p:txBody>
        </p:sp>
      </p:grpSp>
      <p:grpSp>
        <p:nvGrpSpPr>
          <p:cNvPr id="929" name="Grupo 928"/>
          <p:cNvGrpSpPr/>
          <p:nvPr/>
        </p:nvGrpSpPr>
        <p:grpSpPr>
          <a:xfrm>
            <a:off x="3106240" y="1491340"/>
            <a:ext cx="2205096" cy="1798615"/>
            <a:chOff x="3106240" y="1491340"/>
            <a:chExt cx="2205096" cy="1798615"/>
          </a:xfrm>
        </p:grpSpPr>
        <p:grpSp>
          <p:nvGrpSpPr>
            <p:cNvPr id="479" name="Grupo 478"/>
            <p:cNvGrpSpPr/>
            <p:nvPr/>
          </p:nvGrpSpPr>
          <p:grpSpPr>
            <a:xfrm>
              <a:off x="3837363" y="1740818"/>
              <a:ext cx="1473973" cy="1549137"/>
              <a:chOff x="3823000" y="1723547"/>
              <a:chExt cx="1473973" cy="1549137"/>
            </a:xfrm>
          </p:grpSpPr>
          <p:sp>
            <p:nvSpPr>
              <p:cNvPr id="477" name="Retângulo 476"/>
              <p:cNvSpPr/>
              <p:nvPr/>
            </p:nvSpPr>
            <p:spPr>
              <a:xfrm>
                <a:off x="3823000" y="1792227"/>
                <a:ext cx="1465280" cy="1480457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474" name="Grupo 473"/>
              <p:cNvGrpSpPr/>
              <p:nvPr/>
            </p:nvGrpSpPr>
            <p:grpSpPr>
              <a:xfrm>
                <a:off x="4046031" y="2068263"/>
                <a:ext cx="960907" cy="933669"/>
                <a:chOff x="465783" y="2063672"/>
                <a:chExt cx="960907" cy="933669"/>
              </a:xfrm>
            </p:grpSpPr>
            <p:sp>
              <p:nvSpPr>
                <p:cNvPr id="475" name="Retângulo 474"/>
                <p:cNvSpPr/>
                <p:nvPr/>
              </p:nvSpPr>
              <p:spPr>
                <a:xfrm>
                  <a:off x="482831" y="2063672"/>
                  <a:ext cx="943859" cy="933669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76" name="CaixaDeTexto 475"/>
                <p:cNvSpPr txBox="1"/>
                <p:nvPr/>
              </p:nvSpPr>
              <p:spPr>
                <a:xfrm>
                  <a:off x="465783" y="2311170"/>
                  <a:ext cx="943859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pt-PT" sz="2000" b="1" dirty="0" smtClean="0">
                      <a:solidFill>
                        <a:schemeClr val="bg1"/>
                      </a:solidFill>
                    </a:rPr>
                    <a:t>Fe</a:t>
                  </a:r>
                  <a:r>
                    <a:rPr lang="pt-PT" sz="2000" b="1" baseline="-25000" dirty="0" smtClean="0">
                      <a:solidFill>
                        <a:schemeClr val="bg1"/>
                      </a:solidFill>
                    </a:rPr>
                    <a:t>3</a:t>
                  </a:r>
                  <a:r>
                    <a:rPr lang="pt-PT" sz="2000" b="1" dirty="0" smtClean="0">
                      <a:solidFill>
                        <a:schemeClr val="bg1"/>
                      </a:solidFill>
                    </a:rPr>
                    <a:t>O</a:t>
                  </a:r>
                  <a:r>
                    <a:rPr lang="pt-PT" sz="2000" b="1" baseline="-25000" dirty="0" smtClean="0">
                      <a:solidFill>
                        <a:schemeClr val="bg1"/>
                      </a:solidFill>
                    </a:rPr>
                    <a:t>4</a:t>
                  </a:r>
                  <a:endParaRPr lang="en-US" sz="1600" b="1" baseline="-2500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478" name="CaixaDeTexto 477"/>
              <p:cNvSpPr txBox="1"/>
              <p:nvPr/>
            </p:nvSpPr>
            <p:spPr>
              <a:xfrm>
                <a:off x="3823000" y="1723547"/>
                <a:ext cx="147397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pt-PT" b="1" dirty="0" smtClean="0">
                    <a:solidFill>
                      <a:schemeClr val="bg1"/>
                    </a:solidFill>
                  </a:rPr>
                  <a:t>SiO</a:t>
                </a:r>
                <a:r>
                  <a:rPr lang="pt-PT" b="1" baseline="-25000" dirty="0" smtClean="0">
                    <a:solidFill>
                      <a:schemeClr val="bg1"/>
                    </a:solidFill>
                  </a:rPr>
                  <a:t>2</a:t>
                </a:r>
                <a:endParaRPr lang="en-US" sz="1600" b="1" baseline="-250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924" name="CaixaDeTexto 923"/>
            <p:cNvSpPr txBox="1"/>
            <p:nvPr/>
          </p:nvSpPr>
          <p:spPr>
            <a:xfrm>
              <a:off x="3106240" y="1491340"/>
              <a:ext cx="91146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PT" sz="4000" b="1" dirty="0" smtClean="0"/>
                <a:t>A</a:t>
              </a:r>
              <a:r>
                <a:rPr lang="pt-PT" sz="4000" b="1" baseline="-25000" dirty="0" smtClean="0"/>
                <a:t>2</a:t>
              </a:r>
              <a:endParaRPr lang="en-US" sz="4000" b="1" baseline="-25000" dirty="0"/>
            </a:p>
          </p:txBody>
        </p:sp>
      </p:grpSp>
      <p:grpSp>
        <p:nvGrpSpPr>
          <p:cNvPr id="930" name="Grupo 929"/>
          <p:cNvGrpSpPr/>
          <p:nvPr/>
        </p:nvGrpSpPr>
        <p:grpSpPr>
          <a:xfrm>
            <a:off x="5845798" y="1280736"/>
            <a:ext cx="2853527" cy="2350549"/>
            <a:chOff x="5845798" y="1280736"/>
            <a:chExt cx="2853527" cy="2350549"/>
          </a:xfrm>
        </p:grpSpPr>
        <p:grpSp>
          <p:nvGrpSpPr>
            <p:cNvPr id="814" name="Grupo 813"/>
            <p:cNvGrpSpPr/>
            <p:nvPr/>
          </p:nvGrpSpPr>
          <p:grpSpPr>
            <a:xfrm>
              <a:off x="6488767" y="1280736"/>
              <a:ext cx="2210558" cy="2350549"/>
              <a:chOff x="5173355" y="3857874"/>
              <a:chExt cx="2210558" cy="2350549"/>
            </a:xfrm>
          </p:grpSpPr>
          <p:grpSp>
            <p:nvGrpSpPr>
              <p:cNvPr id="815" name="Grupo 814"/>
              <p:cNvGrpSpPr/>
              <p:nvPr/>
            </p:nvGrpSpPr>
            <p:grpSpPr>
              <a:xfrm>
                <a:off x="6752889" y="3952748"/>
                <a:ext cx="455337" cy="573913"/>
                <a:chOff x="5436865" y="2200487"/>
                <a:chExt cx="455337" cy="573913"/>
              </a:xfrm>
            </p:grpSpPr>
            <p:cxnSp>
              <p:nvCxnSpPr>
                <p:cNvPr id="917" name="Conexão reta 916"/>
                <p:cNvCxnSpPr/>
                <p:nvPr/>
              </p:nvCxnSpPr>
              <p:spPr>
                <a:xfrm flipV="1">
                  <a:off x="5436865" y="2638398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8" name="Conexão reta 917"/>
                <p:cNvCxnSpPr/>
                <p:nvPr/>
              </p:nvCxnSpPr>
              <p:spPr>
                <a:xfrm>
                  <a:off x="5507032" y="2647090"/>
                  <a:ext cx="76075" cy="81383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9" name="Conexão reta 918"/>
                <p:cNvCxnSpPr/>
                <p:nvPr/>
              </p:nvCxnSpPr>
              <p:spPr>
                <a:xfrm flipV="1">
                  <a:off x="5572500" y="2632088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20" name="CaixaDeTexto 919"/>
                <p:cNvSpPr txBox="1"/>
                <p:nvPr/>
              </p:nvSpPr>
              <p:spPr>
                <a:xfrm rot="18571443">
                  <a:off x="5466746" y="2348944"/>
                  <a:ext cx="573913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sz="1200" dirty="0" err="1" smtClean="0">
                      <a:solidFill>
                        <a:srgbClr val="00B050"/>
                      </a:solidFill>
                    </a:rPr>
                    <a:t>NH</a:t>
                  </a:r>
                  <a:r>
                    <a:rPr lang="pt-PT" sz="1200" baseline="-25000" dirty="0" err="1" smtClean="0">
                      <a:solidFill>
                        <a:srgbClr val="00B050"/>
                      </a:solidFill>
                    </a:rPr>
                    <a:t>n</a:t>
                  </a:r>
                  <a:endParaRPr lang="en-US" sz="1200" baseline="-25000" dirty="0">
                    <a:solidFill>
                      <a:srgbClr val="00B050"/>
                    </a:solidFill>
                  </a:endParaRPr>
                </a:p>
              </p:txBody>
            </p:sp>
          </p:grpSp>
          <p:grpSp>
            <p:nvGrpSpPr>
              <p:cNvPr id="816" name="Grupo 815"/>
              <p:cNvGrpSpPr/>
              <p:nvPr/>
            </p:nvGrpSpPr>
            <p:grpSpPr>
              <a:xfrm rot="19349982">
                <a:off x="6401256" y="3862811"/>
                <a:ext cx="455337" cy="573913"/>
                <a:chOff x="5436865" y="2200487"/>
                <a:chExt cx="455337" cy="573913"/>
              </a:xfrm>
            </p:grpSpPr>
            <p:cxnSp>
              <p:nvCxnSpPr>
                <p:cNvPr id="913" name="Conexão reta 912"/>
                <p:cNvCxnSpPr/>
                <p:nvPr/>
              </p:nvCxnSpPr>
              <p:spPr>
                <a:xfrm flipV="1">
                  <a:off x="5436865" y="2638398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4" name="Conexão reta 913"/>
                <p:cNvCxnSpPr/>
                <p:nvPr/>
              </p:nvCxnSpPr>
              <p:spPr>
                <a:xfrm>
                  <a:off x="5507032" y="2647090"/>
                  <a:ext cx="76075" cy="81383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5" name="Conexão reta 914"/>
                <p:cNvCxnSpPr/>
                <p:nvPr/>
              </p:nvCxnSpPr>
              <p:spPr>
                <a:xfrm flipV="1">
                  <a:off x="5572500" y="2632088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16" name="CaixaDeTexto 915"/>
                <p:cNvSpPr txBox="1"/>
                <p:nvPr/>
              </p:nvSpPr>
              <p:spPr>
                <a:xfrm rot="18571443">
                  <a:off x="5466746" y="2348944"/>
                  <a:ext cx="573913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sz="1200" dirty="0" err="1" smtClean="0">
                      <a:solidFill>
                        <a:srgbClr val="00B050"/>
                      </a:solidFill>
                    </a:rPr>
                    <a:t>NH</a:t>
                  </a:r>
                  <a:r>
                    <a:rPr lang="pt-PT" sz="1200" baseline="-25000" dirty="0" err="1" smtClean="0">
                      <a:solidFill>
                        <a:srgbClr val="00B050"/>
                      </a:solidFill>
                    </a:rPr>
                    <a:t>n</a:t>
                  </a:r>
                  <a:endParaRPr lang="en-US" sz="1200" baseline="-25000" dirty="0">
                    <a:solidFill>
                      <a:srgbClr val="00B050"/>
                    </a:solidFill>
                  </a:endParaRPr>
                </a:p>
              </p:txBody>
            </p:sp>
          </p:grpSp>
          <p:grpSp>
            <p:nvGrpSpPr>
              <p:cNvPr id="817" name="Grupo 816"/>
              <p:cNvGrpSpPr/>
              <p:nvPr/>
            </p:nvGrpSpPr>
            <p:grpSpPr>
              <a:xfrm rot="3194343">
                <a:off x="6858736" y="5127133"/>
                <a:ext cx="455337" cy="573913"/>
                <a:chOff x="5436865" y="2200487"/>
                <a:chExt cx="455337" cy="573913"/>
              </a:xfrm>
            </p:grpSpPr>
            <p:cxnSp>
              <p:nvCxnSpPr>
                <p:cNvPr id="909" name="Conexão reta 908"/>
                <p:cNvCxnSpPr/>
                <p:nvPr/>
              </p:nvCxnSpPr>
              <p:spPr>
                <a:xfrm flipV="1">
                  <a:off x="5436865" y="2638398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0" name="Conexão reta 909"/>
                <p:cNvCxnSpPr/>
                <p:nvPr/>
              </p:nvCxnSpPr>
              <p:spPr>
                <a:xfrm>
                  <a:off x="5507032" y="2647090"/>
                  <a:ext cx="76075" cy="81383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1" name="Conexão reta 910"/>
                <p:cNvCxnSpPr/>
                <p:nvPr/>
              </p:nvCxnSpPr>
              <p:spPr>
                <a:xfrm flipV="1">
                  <a:off x="5572500" y="2632088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12" name="CaixaDeTexto 911"/>
                <p:cNvSpPr txBox="1"/>
                <p:nvPr/>
              </p:nvSpPr>
              <p:spPr>
                <a:xfrm rot="18571443">
                  <a:off x="5466746" y="2348944"/>
                  <a:ext cx="573913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sz="1200" dirty="0" err="1" smtClean="0">
                      <a:solidFill>
                        <a:srgbClr val="00B050"/>
                      </a:solidFill>
                    </a:rPr>
                    <a:t>NH</a:t>
                  </a:r>
                  <a:r>
                    <a:rPr lang="pt-PT" sz="1200" baseline="-25000" dirty="0" err="1" smtClean="0">
                      <a:solidFill>
                        <a:srgbClr val="00B050"/>
                      </a:solidFill>
                    </a:rPr>
                    <a:t>n</a:t>
                  </a:r>
                  <a:endParaRPr lang="en-US" sz="1200" baseline="-25000" dirty="0">
                    <a:solidFill>
                      <a:srgbClr val="00B050"/>
                    </a:solidFill>
                  </a:endParaRPr>
                </a:p>
              </p:txBody>
            </p:sp>
          </p:grpSp>
          <p:grpSp>
            <p:nvGrpSpPr>
              <p:cNvPr id="818" name="Grupo 817"/>
              <p:cNvGrpSpPr/>
              <p:nvPr/>
            </p:nvGrpSpPr>
            <p:grpSpPr>
              <a:xfrm rot="5100366">
                <a:off x="6790873" y="5495000"/>
                <a:ext cx="455337" cy="573913"/>
                <a:chOff x="5436865" y="2200487"/>
                <a:chExt cx="455337" cy="573913"/>
              </a:xfrm>
            </p:grpSpPr>
            <p:cxnSp>
              <p:nvCxnSpPr>
                <p:cNvPr id="905" name="Conexão reta 904"/>
                <p:cNvCxnSpPr/>
                <p:nvPr/>
              </p:nvCxnSpPr>
              <p:spPr>
                <a:xfrm flipV="1">
                  <a:off x="5436865" y="2638398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06" name="Conexão reta 905"/>
                <p:cNvCxnSpPr/>
                <p:nvPr/>
              </p:nvCxnSpPr>
              <p:spPr>
                <a:xfrm>
                  <a:off x="5507032" y="2647090"/>
                  <a:ext cx="76075" cy="81383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07" name="Conexão reta 906"/>
                <p:cNvCxnSpPr/>
                <p:nvPr/>
              </p:nvCxnSpPr>
              <p:spPr>
                <a:xfrm flipV="1">
                  <a:off x="5572500" y="2632088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08" name="CaixaDeTexto 907"/>
                <p:cNvSpPr txBox="1"/>
                <p:nvPr/>
              </p:nvSpPr>
              <p:spPr>
                <a:xfrm rot="18571443">
                  <a:off x="5466746" y="2348944"/>
                  <a:ext cx="573913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sz="1200" dirty="0" err="1" smtClean="0">
                      <a:solidFill>
                        <a:srgbClr val="00B050"/>
                      </a:solidFill>
                    </a:rPr>
                    <a:t>NH</a:t>
                  </a:r>
                  <a:r>
                    <a:rPr lang="pt-PT" sz="1200" baseline="-25000" dirty="0" err="1" smtClean="0">
                      <a:solidFill>
                        <a:srgbClr val="00B050"/>
                      </a:solidFill>
                    </a:rPr>
                    <a:t>n</a:t>
                  </a:r>
                  <a:endParaRPr lang="en-US" sz="1200" baseline="-25000" dirty="0">
                    <a:solidFill>
                      <a:srgbClr val="00B050"/>
                    </a:solidFill>
                  </a:endParaRPr>
                </a:p>
              </p:txBody>
            </p:sp>
          </p:grpSp>
          <p:grpSp>
            <p:nvGrpSpPr>
              <p:cNvPr id="819" name="Grupo 818"/>
              <p:cNvGrpSpPr/>
              <p:nvPr/>
            </p:nvGrpSpPr>
            <p:grpSpPr>
              <a:xfrm rot="8235997">
                <a:off x="6446962" y="5628039"/>
                <a:ext cx="455337" cy="573913"/>
                <a:chOff x="5436865" y="2200487"/>
                <a:chExt cx="455337" cy="573913"/>
              </a:xfrm>
            </p:grpSpPr>
            <p:cxnSp>
              <p:nvCxnSpPr>
                <p:cNvPr id="901" name="Conexão reta 900"/>
                <p:cNvCxnSpPr/>
                <p:nvPr/>
              </p:nvCxnSpPr>
              <p:spPr>
                <a:xfrm flipV="1">
                  <a:off x="5436865" y="2638398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02" name="Conexão reta 901"/>
                <p:cNvCxnSpPr/>
                <p:nvPr/>
              </p:nvCxnSpPr>
              <p:spPr>
                <a:xfrm>
                  <a:off x="5507032" y="2647090"/>
                  <a:ext cx="76075" cy="81383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03" name="Conexão reta 902"/>
                <p:cNvCxnSpPr/>
                <p:nvPr/>
              </p:nvCxnSpPr>
              <p:spPr>
                <a:xfrm flipV="1">
                  <a:off x="5572500" y="2632088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04" name="CaixaDeTexto 903"/>
                <p:cNvSpPr txBox="1"/>
                <p:nvPr/>
              </p:nvSpPr>
              <p:spPr>
                <a:xfrm rot="18571443">
                  <a:off x="5466746" y="2348944"/>
                  <a:ext cx="573913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sz="1200" dirty="0" err="1" smtClean="0">
                      <a:solidFill>
                        <a:srgbClr val="00B050"/>
                      </a:solidFill>
                    </a:rPr>
                    <a:t>NH</a:t>
                  </a:r>
                  <a:r>
                    <a:rPr lang="pt-PT" sz="1200" baseline="-25000" dirty="0" err="1" smtClean="0">
                      <a:solidFill>
                        <a:srgbClr val="00B050"/>
                      </a:solidFill>
                    </a:rPr>
                    <a:t>n</a:t>
                  </a:r>
                  <a:endParaRPr lang="en-US" sz="1200" baseline="-25000" dirty="0">
                    <a:solidFill>
                      <a:srgbClr val="00B050"/>
                    </a:solidFill>
                  </a:endParaRPr>
                </a:p>
              </p:txBody>
            </p:sp>
          </p:grpSp>
          <p:grpSp>
            <p:nvGrpSpPr>
              <p:cNvPr id="820" name="Grupo 819"/>
              <p:cNvGrpSpPr/>
              <p:nvPr/>
            </p:nvGrpSpPr>
            <p:grpSpPr>
              <a:xfrm rot="8596062">
                <a:off x="6163661" y="5633790"/>
                <a:ext cx="455337" cy="573913"/>
                <a:chOff x="5436865" y="2200487"/>
                <a:chExt cx="455337" cy="573913"/>
              </a:xfrm>
            </p:grpSpPr>
            <p:cxnSp>
              <p:nvCxnSpPr>
                <p:cNvPr id="897" name="Conexão reta 896"/>
                <p:cNvCxnSpPr/>
                <p:nvPr/>
              </p:nvCxnSpPr>
              <p:spPr>
                <a:xfrm flipV="1">
                  <a:off x="5436865" y="2638398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8" name="Conexão reta 897"/>
                <p:cNvCxnSpPr/>
                <p:nvPr/>
              </p:nvCxnSpPr>
              <p:spPr>
                <a:xfrm>
                  <a:off x="5507032" y="2647090"/>
                  <a:ext cx="76075" cy="81383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9" name="Conexão reta 898"/>
                <p:cNvCxnSpPr/>
                <p:nvPr/>
              </p:nvCxnSpPr>
              <p:spPr>
                <a:xfrm flipV="1">
                  <a:off x="5572500" y="2632088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00" name="CaixaDeTexto 899"/>
                <p:cNvSpPr txBox="1"/>
                <p:nvPr/>
              </p:nvSpPr>
              <p:spPr>
                <a:xfrm rot="18571443">
                  <a:off x="5466746" y="2348944"/>
                  <a:ext cx="573913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sz="1200" dirty="0" err="1" smtClean="0">
                      <a:solidFill>
                        <a:srgbClr val="00B050"/>
                      </a:solidFill>
                    </a:rPr>
                    <a:t>NH</a:t>
                  </a:r>
                  <a:r>
                    <a:rPr lang="pt-PT" sz="1200" baseline="-25000" dirty="0" err="1" smtClean="0">
                      <a:solidFill>
                        <a:srgbClr val="00B050"/>
                      </a:solidFill>
                    </a:rPr>
                    <a:t>n</a:t>
                  </a:r>
                  <a:endParaRPr lang="en-US" sz="1200" baseline="-25000" dirty="0">
                    <a:solidFill>
                      <a:srgbClr val="00B050"/>
                    </a:solidFill>
                  </a:endParaRPr>
                </a:p>
              </p:txBody>
            </p:sp>
          </p:grpSp>
          <p:grpSp>
            <p:nvGrpSpPr>
              <p:cNvPr id="821" name="Grupo 820"/>
              <p:cNvGrpSpPr/>
              <p:nvPr/>
            </p:nvGrpSpPr>
            <p:grpSpPr>
              <a:xfrm rot="10609387">
                <a:off x="5311114" y="5400274"/>
                <a:ext cx="342462" cy="573913"/>
                <a:chOff x="5436865" y="2351983"/>
                <a:chExt cx="342462" cy="573913"/>
              </a:xfrm>
            </p:grpSpPr>
            <p:cxnSp>
              <p:nvCxnSpPr>
                <p:cNvPr id="893" name="Conexão reta 892"/>
                <p:cNvCxnSpPr/>
                <p:nvPr/>
              </p:nvCxnSpPr>
              <p:spPr>
                <a:xfrm flipV="1">
                  <a:off x="5436865" y="2638398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4" name="Conexão reta 893"/>
                <p:cNvCxnSpPr/>
                <p:nvPr/>
              </p:nvCxnSpPr>
              <p:spPr>
                <a:xfrm>
                  <a:off x="5507032" y="2647090"/>
                  <a:ext cx="76075" cy="81383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5" name="Conexão reta 894"/>
                <p:cNvCxnSpPr/>
                <p:nvPr/>
              </p:nvCxnSpPr>
              <p:spPr>
                <a:xfrm flipV="1">
                  <a:off x="5572500" y="2632088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96" name="CaixaDeTexto 895"/>
                <p:cNvSpPr txBox="1"/>
                <p:nvPr/>
              </p:nvSpPr>
              <p:spPr>
                <a:xfrm rot="7846319">
                  <a:off x="5353871" y="2500440"/>
                  <a:ext cx="573913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sz="1200" dirty="0" err="1" smtClean="0">
                      <a:solidFill>
                        <a:srgbClr val="00B050"/>
                      </a:solidFill>
                    </a:rPr>
                    <a:t>NH</a:t>
                  </a:r>
                  <a:r>
                    <a:rPr lang="pt-PT" sz="1200" baseline="-25000" dirty="0" err="1" smtClean="0">
                      <a:solidFill>
                        <a:srgbClr val="00B050"/>
                      </a:solidFill>
                    </a:rPr>
                    <a:t>n</a:t>
                  </a:r>
                  <a:endParaRPr lang="en-US" sz="1200" baseline="-25000" dirty="0">
                    <a:solidFill>
                      <a:srgbClr val="00B050"/>
                    </a:solidFill>
                  </a:endParaRPr>
                </a:p>
              </p:txBody>
            </p:sp>
          </p:grpSp>
          <p:grpSp>
            <p:nvGrpSpPr>
              <p:cNvPr id="822" name="Grupo 821"/>
              <p:cNvGrpSpPr/>
              <p:nvPr/>
            </p:nvGrpSpPr>
            <p:grpSpPr>
              <a:xfrm rot="16200000">
                <a:off x="5381288" y="4028513"/>
                <a:ext cx="342462" cy="573913"/>
                <a:chOff x="5436865" y="2351983"/>
                <a:chExt cx="342462" cy="573913"/>
              </a:xfrm>
            </p:grpSpPr>
            <p:cxnSp>
              <p:nvCxnSpPr>
                <p:cNvPr id="889" name="Conexão reta 888"/>
                <p:cNvCxnSpPr/>
                <p:nvPr/>
              </p:nvCxnSpPr>
              <p:spPr>
                <a:xfrm flipV="1">
                  <a:off x="5436865" y="2638398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0" name="Conexão reta 889"/>
                <p:cNvCxnSpPr/>
                <p:nvPr/>
              </p:nvCxnSpPr>
              <p:spPr>
                <a:xfrm>
                  <a:off x="5507032" y="2647090"/>
                  <a:ext cx="76075" cy="81383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1" name="Conexão reta 890"/>
                <p:cNvCxnSpPr/>
                <p:nvPr/>
              </p:nvCxnSpPr>
              <p:spPr>
                <a:xfrm flipV="1">
                  <a:off x="5572500" y="2632088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92" name="CaixaDeTexto 891"/>
                <p:cNvSpPr txBox="1"/>
                <p:nvPr/>
              </p:nvSpPr>
              <p:spPr>
                <a:xfrm rot="7846319">
                  <a:off x="5353871" y="2500440"/>
                  <a:ext cx="573913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sz="1200" dirty="0" err="1" smtClean="0">
                      <a:solidFill>
                        <a:srgbClr val="00B050"/>
                      </a:solidFill>
                    </a:rPr>
                    <a:t>NH</a:t>
                  </a:r>
                  <a:r>
                    <a:rPr lang="pt-PT" sz="1200" baseline="-25000" dirty="0" err="1" smtClean="0">
                      <a:solidFill>
                        <a:srgbClr val="00B050"/>
                      </a:solidFill>
                    </a:rPr>
                    <a:t>n</a:t>
                  </a:r>
                  <a:endParaRPr lang="en-US" sz="1200" baseline="-25000" dirty="0">
                    <a:solidFill>
                      <a:srgbClr val="00B050"/>
                    </a:solidFill>
                  </a:endParaRPr>
                </a:p>
              </p:txBody>
            </p:sp>
          </p:grpSp>
          <p:grpSp>
            <p:nvGrpSpPr>
              <p:cNvPr id="823" name="Grupo 822"/>
              <p:cNvGrpSpPr/>
              <p:nvPr/>
            </p:nvGrpSpPr>
            <p:grpSpPr>
              <a:xfrm>
                <a:off x="5646985" y="4402499"/>
                <a:ext cx="1112849" cy="1178666"/>
                <a:chOff x="3823000" y="1681499"/>
                <a:chExt cx="1473973" cy="1591185"/>
              </a:xfrm>
            </p:grpSpPr>
            <p:sp>
              <p:nvSpPr>
                <p:cNvPr id="884" name="Retângulo 883"/>
                <p:cNvSpPr/>
                <p:nvPr/>
              </p:nvSpPr>
              <p:spPr>
                <a:xfrm>
                  <a:off x="3823000" y="1792227"/>
                  <a:ext cx="1465280" cy="1480457"/>
                </a:xfrm>
                <a:prstGeom prst="rect">
                  <a:avLst/>
                </a:prstGeom>
                <a:solidFill>
                  <a:schemeClr val="accent3">
                    <a:lumMod val="75000"/>
                  </a:schemeClr>
                </a:solidFill>
                <a:ln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885" name="Grupo 884"/>
                <p:cNvGrpSpPr/>
                <p:nvPr/>
              </p:nvGrpSpPr>
              <p:grpSpPr>
                <a:xfrm>
                  <a:off x="4046031" y="2068263"/>
                  <a:ext cx="960907" cy="933669"/>
                  <a:chOff x="465783" y="2063672"/>
                  <a:chExt cx="960907" cy="933669"/>
                </a:xfrm>
              </p:grpSpPr>
              <p:sp>
                <p:nvSpPr>
                  <p:cNvPr id="887" name="Retângulo 886"/>
                  <p:cNvSpPr/>
                  <p:nvPr/>
                </p:nvSpPr>
                <p:spPr>
                  <a:xfrm>
                    <a:off x="482831" y="2063672"/>
                    <a:ext cx="943859" cy="93366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88" name="CaixaDeTexto 887"/>
                  <p:cNvSpPr txBox="1"/>
                  <p:nvPr/>
                </p:nvSpPr>
                <p:spPr>
                  <a:xfrm>
                    <a:off x="465783" y="2311170"/>
                    <a:ext cx="943859" cy="49859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pt-PT" b="1" dirty="0" smtClean="0">
                        <a:solidFill>
                          <a:schemeClr val="bg1"/>
                        </a:solidFill>
                      </a:rPr>
                      <a:t>Fe</a:t>
                    </a:r>
                    <a:r>
                      <a:rPr lang="pt-PT" b="1" baseline="-25000" dirty="0" smtClean="0">
                        <a:solidFill>
                          <a:schemeClr val="bg1"/>
                        </a:solidFill>
                      </a:rPr>
                      <a:t>3</a:t>
                    </a:r>
                    <a:r>
                      <a:rPr lang="pt-PT" b="1" dirty="0" smtClean="0">
                        <a:solidFill>
                          <a:schemeClr val="bg1"/>
                        </a:solidFill>
                      </a:rPr>
                      <a:t>O</a:t>
                    </a:r>
                    <a:r>
                      <a:rPr lang="pt-PT" b="1" baseline="-25000" dirty="0" smtClean="0">
                        <a:solidFill>
                          <a:schemeClr val="bg1"/>
                        </a:solidFill>
                      </a:rPr>
                      <a:t>4</a:t>
                    </a:r>
                    <a:endParaRPr lang="en-US" sz="1400" b="1" baseline="-25000" dirty="0">
                      <a:solidFill>
                        <a:schemeClr val="bg1"/>
                      </a:solidFill>
                    </a:endParaRPr>
                  </a:p>
                </p:txBody>
              </p:sp>
            </p:grpSp>
            <p:sp>
              <p:nvSpPr>
                <p:cNvPr id="886" name="CaixaDeTexto 885"/>
                <p:cNvSpPr txBox="1"/>
                <p:nvPr/>
              </p:nvSpPr>
              <p:spPr>
                <a:xfrm>
                  <a:off x="3823000" y="1681499"/>
                  <a:ext cx="1473973" cy="4570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pt-PT" sz="1600" b="1" dirty="0" smtClean="0">
                      <a:solidFill>
                        <a:schemeClr val="bg1"/>
                      </a:solidFill>
                    </a:rPr>
                    <a:t>SiO</a:t>
                  </a:r>
                  <a:r>
                    <a:rPr lang="pt-PT" sz="1600" b="1" baseline="-25000" dirty="0" smtClean="0">
                      <a:solidFill>
                        <a:schemeClr val="bg1"/>
                      </a:solidFill>
                    </a:rPr>
                    <a:t>2</a:t>
                  </a:r>
                  <a:endParaRPr lang="en-US" sz="1200" b="1" baseline="-2500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824" name="Grupo 823"/>
              <p:cNvGrpSpPr/>
              <p:nvPr/>
            </p:nvGrpSpPr>
            <p:grpSpPr>
              <a:xfrm rot="8596062">
                <a:off x="5871830" y="5634510"/>
                <a:ext cx="455337" cy="573913"/>
                <a:chOff x="5436865" y="2200487"/>
                <a:chExt cx="455337" cy="573913"/>
              </a:xfrm>
            </p:grpSpPr>
            <p:cxnSp>
              <p:nvCxnSpPr>
                <p:cNvPr id="880" name="Conexão reta 879"/>
                <p:cNvCxnSpPr/>
                <p:nvPr/>
              </p:nvCxnSpPr>
              <p:spPr>
                <a:xfrm flipV="1">
                  <a:off x="5436865" y="2638398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81" name="Conexão reta 880"/>
                <p:cNvCxnSpPr/>
                <p:nvPr/>
              </p:nvCxnSpPr>
              <p:spPr>
                <a:xfrm>
                  <a:off x="5507032" y="2647090"/>
                  <a:ext cx="76075" cy="81383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82" name="Conexão reta 881"/>
                <p:cNvCxnSpPr/>
                <p:nvPr/>
              </p:nvCxnSpPr>
              <p:spPr>
                <a:xfrm flipV="1">
                  <a:off x="5572500" y="2632088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83" name="CaixaDeTexto 882"/>
                <p:cNvSpPr txBox="1"/>
                <p:nvPr/>
              </p:nvSpPr>
              <p:spPr>
                <a:xfrm rot="18571443">
                  <a:off x="5466746" y="2348944"/>
                  <a:ext cx="573913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sz="1200" dirty="0" err="1" smtClean="0">
                      <a:solidFill>
                        <a:srgbClr val="00B050"/>
                      </a:solidFill>
                    </a:rPr>
                    <a:t>NH</a:t>
                  </a:r>
                  <a:r>
                    <a:rPr lang="pt-PT" sz="1200" baseline="-25000" dirty="0" err="1" smtClean="0">
                      <a:solidFill>
                        <a:srgbClr val="00B050"/>
                      </a:solidFill>
                    </a:rPr>
                    <a:t>n</a:t>
                  </a:r>
                  <a:endParaRPr lang="en-US" sz="1200" baseline="-25000" dirty="0">
                    <a:solidFill>
                      <a:srgbClr val="00B050"/>
                    </a:solidFill>
                  </a:endParaRPr>
                </a:p>
              </p:txBody>
            </p:sp>
          </p:grpSp>
          <p:grpSp>
            <p:nvGrpSpPr>
              <p:cNvPr id="825" name="Grupo 824"/>
              <p:cNvGrpSpPr/>
              <p:nvPr/>
            </p:nvGrpSpPr>
            <p:grpSpPr>
              <a:xfrm rot="8596062">
                <a:off x="5580027" y="5634425"/>
                <a:ext cx="455337" cy="573913"/>
                <a:chOff x="5436865" y="2200487"/>
                <a:chExt cx="455337" cy="573913"/>
              </a:xfrm>
            </p:grpSpPr>
            <p:cxnSp>
              <p:nvCxnSpPr>
                <p:cNvPr id="876" name="Conexão reta 875"/>
                <p:cNvCxnSpPr/>
                <p:nvPr/>
              </p:nvCxnSpPr>
              <p:spPr>
                <a:xfrm flipV="1">
                  <a:off x="5436865" y="2638398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77" name="Conexão reta 876"/>
                <p:cNvCxnSpPr/>
                <p:nvPr/>
              </p:nvCxnSpPr>
              <p:spPr>
                <a:xfrm>
                  <a:off x="5507032" y="2647090"/>
                  <a:ext cx="76075" cy="81383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78" name="Conexão reta 877"/>
                <p:cNvCxnSpPr/>
                <p:nvPr/>
              </p:nvCxnSpPr>
              <p:spPr>
                <a:xfrm flipV="1">
                  <a:off x="5572500" y="2632088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79" name="CaixaDeTexto 878"/>
                <p:cNvSpPr txBox="1"/>
                <p:nvPr/>
              </p:nvSpPr>
              <p:spPr>
                <a:xfrm rot="18571443">
                  <a:off x="5466746" y="2348944"/>
                  <a:ext cx="573913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sz="1200" dirty="0" err="1" smtClean="0">
                      <a:solidFill>
                        <a:srgbClr val="00B050"/>
                      </a:solidFill>
                    </a:rPr>
                    <a:t>NH</a:t>
                  </a:r>
                  <a:r>
                    <a:rPr lang="pt-PT" sz="1200" baseline="-25000" dirty="0" err="1" smtClean="0">
                      <a:solidFill>
                        <a:srgbClr val="00B050"/>
                      </a:solidFill>
                    </a:rPr>
                    <a:t>n</a:t>
                  </a:r>
                  <a:endParaRPr lang="en-US" sz="1200" baseline="-25000" dirty="0">
                    <a:solidFill>
                      <a:srgbClr val="00B050"/>
                    </a:solidFill>
                  </a:endParaRPr>
                </a:p>
              </p:txBody>
            </p:sp>
          </p:grpSp>
          <p:grpSp>
            <p:nvGrpSpPr>
              <p:cNvPr id="826" name="Grupo 825"/>
              <p:cNvGrpSpPr/>
              <p:nvPr/>
            </p:nvGrpSpPr>
            <p:grpSpPr>
              <a:xfrm rot="3194343">
                <a:off x="6869288" y="4847995"/>
                <a:ext cx="455337" cy="573913"/>
                <a:chOff x="5436865" y="2200487"/>
                <a:chExt cx="455337" cy="573913"/>
              </a:xfrm>
            </p:grpSpPr>
            <p:cxnSp>
              <p:nvCxnSpPr>
                <p:cNvPr id="872" name="Conexão reta 871"/>
                <p:cNvCxnSpPr/>
                <p:nvPr/>
              </p:nvCxnSpPr>
              <p:spPr>
                <a:xfrm flipV="1">
                  <a:off x="5436865" y="2638398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73" name="Conexão reta 872"/>
                <p:cNvCxnSpPr/>
                <p:nvPr/>
              </p:nvCxnSpPr>
              <p:spPr>
                <a:xfrm>
                  <a:off x="5507032" y="2647090"/>
                  <a:ext cx="76075" cy="81383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74" name="Conexão reta 873"/>
                <p:cNvCxnSpPr/>
                <p:nvPr/>
              </p:nvCxnSpPr>
              <p:spPr>
                <a:xfrm flipV="1">
                  <a:off x="5572500" y="2632088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75" name="CaixaDeTexto 874"/>
                <p:cNvSpPr txBox="1"/>
                <p:nvPr/>
              </p:nvSpPr>
              <p:spPr>
                <a:xfrm rot="18571443">
                  <a:off x="5466746" y="2348944"/>
                  <a:ext cx="573913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sz="1200" dirty="0" err="1" smtClean="0">
                      <a:solidFill>
                        <a:srgbClr val="00B050"/>
                      </a:solidFill>
                    </a:rPr>
                    <a:t>NH</a:t>
                  </a:r>
                  <a:r>
                    <a:rPr lang="pt-PT" sz="1200" baseline="-25000" dirty="0" err="1" smtClean="0">
                      <a:solidFill>
                        <a:srgbClr val="00B050"/>
                      </a:solidFill>
                    </a:rPr>
                    <a:t>n</a:t>
                  </a:r>
                  <a:endParaRPr lang="en-US" sz="1200" baseline="-25000" dirty="0">
                    <a:solidFill>
                      <a:srgbClr val="00B050"/>
                    </a:solidFill>
                  </a:endParaRPr>
                </a:p>
              </p:txBody>
            </p:sp>
          </p:grpSp>
          <p:grpSp>
            <p:nvGrpSpPr>
              <p:cNvPr id="827" name="Grupo 826"/>
              <p:cNvGrpSpPr/>
              <p:nvPr/>
            </p:nvGrpSpPr>
            <p:grpSpPr>
              <a:xfrm rot="3194343">
                <a:off x="6868136" y="4592548"/>
                <a:ext cx="455337" cy="573913"/>
                <a:chOff x="5436865" y="2200487"/>
                <a:chExt cx="455337" cy="573913"/>
              </a:xfrm>
            </p:grpSpPr>
            <p:cxnSp>
              <p:nvCxnSpPr>
                <p:cNvPr id="868" name="Conexão reta 867"/>
                <p:cNvCxnSpPr/>
                <p:nvPr/>
              </p:nvCxnSpPr>
              <p:spPr>
                <a:xfrm flipV="1">
                  <a:off x="5436865" y="2638398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69" name="Conexão reta 868"/>
                <p:cNvCxnSpPr/>
                <p:nvPr/>
              </p:nvCxnSpPr>
              <p:spPr>
                <a:xfrm>
                  <a:off x="5507032" y="2647090"/>
                  <a:ext cx="76075" cy="81383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70" name="Conexão reta 869"/>
                <p:cNvCxnSpPr/>
                <p:nvPr/>
              </p:nvCxnSpPr>
              <p:spPr>
                <a:xfrm flipV="1">
                  <a:off x="5572500" y="2632088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71" name="CaixaDeTexto 870"/>
                <p:cNvSpPr txBox="1"/>
                <p:nvPr/>
              </p:nvSpPr>
              <p:spPr>
                <a:xfrm rot="18571443">
                  <a:off x="5466746" y="2348944"/>
                  <a:ext cx="573913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sz="1200" dirty="0" err="1" smtClean="0">
                      <a:solidFill>
                        <a:srgbClr val="00B050"/>
                      </a:solidFill>
                    </a:rPr>
                    <a:t>NH</a:t>
                  </a:r>
                  <a:r>
                    <a:rPr lang="pt-PT" sz="1200" baseline="-25000" dirty="0" err="1" smtClean="0">
                      <a:solidFill>
                        <a:srgbClr val="00B050"/>
                      </a:solidFill>
                    </a:rPr>
                    <a:t>n</a:t>
                  </a:r>
                  <a:endParaRPr lang="en-US" sz="1200" baseline="-25000" dirty="0">
                    <a:solidFill>
                      <a:srgbClr val="00B050"/>
                    </a:solidFill>
                  </a:endParaRPr>
                </a:p>
              </p:txBody>
            </p:sp>
          </p:grpSp>
          <p:grpSp>
            <p:nvGrpSpPr>
              <p:cNvPr id="828" name="Grupo 827"/>
              <p:cNvGrpSpPr/>
              <p:nvPr/>
            </p:nvGrpSpPr>
            <p:grpSpPr>
              <a:xfrm rot="3194343">
                <a:off x="6865408" y="4343994"/>
                <a:ext cx="455337" cy="573913"/>
                <a:chOff x="5436865" y="2200487"/>
                <a:chExt cx="455337" cy="573913"/>
              </a:xfrm>
            </p:grpSpPr>
            <p:cxnSp>
              <p:nvCxnSpPr>
                <p:cNvPr id="864" name="Conexão reta 863"/>
                <p:cNvCxnSpPr/>
                <p:nvPr/>
              </p:nvCxnSpPr>
              <p:spPr>
                <a:xfrm flipV="1">
                  <a:off x="5436865" y="2638398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65" name="Conexão reta 864"/>
                <p:cNvCxnSpPr/>
                <p:nvPr/>
              </p:nvCxnSpPr>
              <p:spPr>
                <a:xfrm>
                  <a:off x="5507032" y="2647090"/>
                  <a:ext cx="76075" cy="81383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66" name="Conexão reta 865"/>
                <p:cNvCxnSpPr/>
                <p:nvPr/>
              </p:nvCxnSpPr>
              <p:spPr>
                <a:xfrm flipV="1">
                  <a:off x="5572500" y="2632088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67" name="CaixaDeTexto 866"/>
                <p:cNvSpPr txBox="1"/>
                <p:nvPr/>
              </p:nvSpPr>
              <p:spPr>
                <a:xfrm rot="18571443">
                  <a:off x="5466746" y="2348944"/>
                  <a:ext cx="573913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sz="1200" dirty="0" err="1" smtClean="0">
                      <a:solidFill>
                        <a:srgbClr val="00B050"/>
                      </a:solidFill>
                    </a:rPr>
                    <a:t>NH</a:t>
                  </a:r>
                  <a:r>
                    <a:rPr lang="pt-PT" sz="1200" baseline="-25000" dirty="0" err="1" smtClean="0">
                      <a:solidFill>
                        <a:srgbClr val="00B050"/>
                      </a:solidFill>
                    </a:rPr>
                    <a:t>n</a:t>
                  </a:r>
                  <a:endParaRPr lang="en-US" sz="1200" baseline="-25000" dirty="0">
                    <a:solidFill>
                      <a:srgbClr val="00B050"/>
                    </a:solidFill>
                  </a:endParaRPr>
                </a:p>
              </p:txBody>
            </p:sp>
          </p:grpSp>
          <p:grpSp>
            <p:nvGrpSpPr>
              <p:cNvPr id="829" name="Grupo 828"/>
              <p:cNvGrpSpPr/>
              <p:nvPr/>
            </p:nvGrpSpPr>
            <p:grpSpPr>
              <a:xfrm rot="13931737">
                <a:off x="5290003" y="4255423"/>
                <a:ext cx="342462" cy="573913"/>
                <a:chOff x="5436865" y="2351983"/>
                <a:chExt cx="342462" cy="573913"/>
              </a:xfrm>
            </p:grpSpPr>
            <p:cxnSp>
              <p:nvCxnSpPr>
                <p:cNvPr id="860" name="Conexão reta 859"/>
                <p:cNvCxnSpPr/>
                <p:nvPr/>
              </p:nvCxnSpPr>
              <p:spPr>
                <a:xfrm flipV="1">
                  <a:off x="5436865" y="2638398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61" name="Conexão reta 860"/>
                <p:cNvCxnSpPr/>
                <p:nvPr/>
              </p:nvCxnSpPr>
              <p:spPr>
                <a:xfrm>
                  <a:off x="5507032" y="2647090"/>
                  <a:ext cx="76075" cy="81383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62" name="Conexão reta 861"/>
                <p:cNvCxnSpPr/>
                <p:nvPr/>
              </p:nvCxnSpPr>
              <p:spPr>
                <a:xfrm flipV="1">
                  <a:off x="5572500" y="2632088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63" name="CaixaDeTexto 862"/>
                <p:cNvSpPr txBox="1"/>
                <p:nvPr/>
              </p:nvSpPr>
              <p:spPr>
                <a:xfrm rot="7846319">
                  <a:off x="5353871" y="2500440"/>
                  <a:ext cx="573913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sz="1200" dirty="0" err="1" smtClean="0">
                      <a:solidFill>
                        <a:srgbClr val="00B050"/>
                      </a:solidFill>
                    </a:rPr>
                    <a:t>NH</a:t>
                  </a:r>
                  <a:r>
                    <a:rPr lang="pt-PT" sz="1200" baseline="-25000" dirty="0" err="1" smtClean="0">
                      <a:solidFill>
                        <a:srgbClr val="00B050"/>
                      </a:solidFill>
                    </a:rPr>
                    <a:t>n</a:t>
                  </a:r>
                  <a:endParaRPr lang="en-US" sz="1200" baseline="-25000" dirty="0">
                    <a:solidFill>
                      <a:srgbClr val="00B050"/>
                    </a:solidFill>
                  </a:endParaRPr>
                </a:p>
              </p:txBody>
            </p:sp>
          </p:grpSp>
          <p:grpSp>
            <p:nvGrpSpPr>
              <p:cNvPr id="830" name="Grupo 829"/>
              <p:cNvGrpSpPr/>
              <p:nvPr/>
            </p:nvGrpSpPr>
            <p:grpSpPr>
              <a:xfrm rot="13931737">
                <a:off x="5290349" y="4502493"/>
                <a:ext cx="342462" cy="573913"/>
                <a:chOff x="5436865" y="2351983"/>
                <a:chExt cx="342462" cy="573913"/>
              </a:xfrm>
            </p:grpSpPr>
            <p:cxnSp>
              <p:nvCxnSpPr>
                <p:cNvPr id="856" name="Conexão reta 855"/>
                <p:cNvCxnSpPr/>
                <p:nvPr/>
              </p:nvCxnSpPr>
              <p:spPr>
                <a:xfrm flipV="1">
                  <a:off x="5436865" y="2638398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57" name="Conexão reta 856"/>
                <p:cNvCxnSpPr/>
                <p:nvPr/>
              </p:nvCxnSpPr>
              <p:spPr>
                <a:xfrm>
                  <a:off x="5507032" y="2647090"/>
                  <a:ext cx="76075" cy="81383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58" name="Conexão reta 857"/>
                <p:cNvCxnSpPr/>
                <p:nvPr/>
              </p:nvCxnSpPr>
              <p:spPr>
                <a:xfrm flipV="1">
                  <a:off x="5572500" y="2632088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59" name="CaixaDeTexto 858"/>
                <p:cNvSpPr txBox="1"/>
                <p:nvPr/>
              </p:nvSpPr>
              <p:spPr>
                <a:xfrm rot="7846319">
                  <a:off x="5353871" y="2500440"/>
                  <a:ext cx="573913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sz="1200" dirty="0" err="1" smtClean="0">
                      <a:solidFill>
                        <a:srgbClr val="00B050"/>
                      </a:solidFill>
                    </a:rPr>
                    <a:t>NH</a:t>
                  </a:r>
                  <a:r>
                    <a:rPr lang="pt-PT" sz="1200" baseline="-25000" dirty="0" err="1" smtClean="0">
                      <a:solidFill>
                        <a:srgbClr val="00B050"/>
                      </a:solidFill>
                    </a:rPr>
                    <a:t>n</a:t>
                  </a:r>
                  <a:endParaRPr lang="en-US" sz="1200" baseline="-25000" dirty="0">
                    <a:solidFill>
                      <a:srgbClr val="00B050"/>
                    </a:solidFill>
                  </a:endParaRPr>
                </a:p>
              </p:txBody>
            </p:sp>
          </p:grpSp>
          <p:grpSp>
            <p:nvGrpSpPr>
              <p:cNvPr id="831" name="Grupo 830"/>
              <p:cNvGrpSpPr/>
              <p:nvPr/>
            </p:nvGrpSpPr>
            <p:grpSpPr>
              <a:xfrm rot="13931737">
                <a:off x="5291256" y="4757612"/>
                <a:ext cx="342462" cy="573913"/>
                <a:chOff x="5436865" y="2351983"/>
                <a:chExt cx="342462" cy="573913"/>
              </a:xfrm>
            </p:grpSpPr>
            <p:cxnSp>
              <p:nvCxnSpPr>
                <p:cNvPr id="852" name="Conexão reta 851"/>
                <p:cNvCxnSpPr/>
                <p:nvPr/>
              </p:nvCxnSpPr>
              <p:spPr>
                <a:xfrm flipV="1">
                  <a:off x="5436865" y="2638398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53" name="Conexão reta 852"/>
                <p:cNvCxnSpPr/>
                <p:nvPr/>
              </p:nvCxnSpPr>
              <p:spPr>
                <a:xfrm>
                  <a:off x="5507032" y="2647090"/>
                  <a:ext cx="76075" cy="81383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54" name="Conexão reta 853"/>
                <p:cNvCxnSpPr/>
                <p:nvPr/>
              </p:nvCxnSpPr>
              <p:spPr>
                <a:xfrm flipV="1">
                  <a:off x="5572500" y="2632088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55" name="CaixaDeTexto 854"/>
                <p:cNvSpPr txBox="1"/>
                <p:nvPr/>
              </p:nvSpPr>
              <p:spPr>
                <a:xfrm rot="7846319">
                  <a:off x="5353871" y="2500440"/>
                  <a:ext cx="573913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sz="1200" dirty="0" err="1" smtClean="0">
                      <a:solidFill>
                        <a:srgbClr val="00B050"/>
                      </a:solidFill>
                    </a:rPr>
                    <a:t>NH</a:t>
                  </a:r>
                  <a:r>
                    <a:rPr lang="pt-PT" sz="1200" baseline="-25000" dirty="0" err="1" smtClean="0">
                      <a:solidFill>
                        <a:srgbClr val="00B050"/>
                      </a:solidFill>
                    </a:rPr>
                    <a:t>n</a:t>
                  </a:r>
                  <a:endParaRPr lang="en-US" sz="1200" baseline="-25000" dirty="0">
                    <a:solidFill>
                      <a:srgbClr val="00B050"/>
                    </a:solidFill>
                  </a:endParaRPr>
                </a:p>
              </p:txBody>
            </p:sp>
          </p:grpSp>
          <p:grpSp>
            <p:nvGrpSpPr>
              <p:cNvPr id="832" name="Grupo 831"/>
              <p:cNvGrpSpPr/>
              <p:nvPr/>
            </p:nvGrpSpPr>
            <p:grpSpPr>
              <a:xfrm rot="13931737">
                <a:off x="5289081" y="5034438"/>
                <a:ext cx="342462" cy="573913"/>
                <a:chOff x="5436865" y="2351983"/>
                <a:chExt cx="342462" cy="573913"/>
              </a:xfrm>
            </p:grpSpPr>
            <p:cxnSp>
              <p:nvCxnSpPr>
                <p:cNvPr id="848" name="Conexão reta 847"/>
                <p:cNvCxnSpPr/>
                <p:nvPr/>
              </p:nvCxnSpPr>
              <p:spPr>
                <a:xfrm flipV="1">
                  <a:off x="5436865" y="2638398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49" name="Conexão reta 848"/>
                <p:cNvCxnSpPr/>
                <p:nvPr/>
              </p:nvCxnSpPr>
              <p:spPr>
                <a:xfrm>
                  <a:off x="5507032" y="2647090"/>
                  <a:ext cx="76075" cy="81383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50" name="Conexão reta 849"/>
                <p:cNvCxnSpPr/>
                <p:nvPr/>
              </p:nvCxnSpPr>
              <p:spPr>
                <a:xfrm flipV="1">
                  <a:off x="5572500" y="2632088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51" name="CaixaDeTexto 850"/>
                <p:cNvSpPr txBox="1"/>
                <p:nvPr/>
              </p:nvSpPr>
              <p:spPr>
                <a:xfrm rot="7846319">
                  <a:off x="5353871" y="2500440"/>
                  <a:ext cx="573913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sz="1200" dirty="0" err="1" smtClean="0">
                      <a:solidFill>
                        <a:srgbClr val="00B050"/>
                      </a:solidFill>
                    </a:rPr>
                    <a:t>NH</a:t>
                  </a:r>
                  <a:r>
                    <a:rPr lang="pt-PT" sz="1200" baseline="-25000" dirty="0" err="1" smtClean="0">
                      <a:solidFill>
                        <a:srgbClr val="00B050"/>
                      </a:solidFill>
                    </a:rPr>
                    <a:t>n</a:t>
                  </a:r>
                  <a:endParaRPr lang="en-US" sz="1200" baseline="-25000" dirty="0">
                    <a:solidFill>
                      <a:srgbClr val="00B050"/>
                    </a:solidFill>
                  </a:endParaRPr>
                </a:p>
              </p:txBody>
            </p:sp>
          </p:grpSp>
          <p:grpSp>
            <p:nvGrpSpPr>
              <p:cNvPr id="833" name="Grupo 832"/>
              <p:cNvGrpSpPr/>
              <p:nvPr/>
            </p:nvGrpSpPr>
            <p:grpSpPr>
              <a:xfrm rot="19349982">
                <a:off x="6144491" y="3858112"/>
                <a:ext cx="455337" cy="573913"/>
                <a:chOff x="5436865" y="2200487"/>
                <a:chExt cx="455337" cy="573913"/>
              </a:xfrm>
            </p:grpSpPr>
            <p:cxnSp>
              <p:nvCxnSpPr>
                <p:cNvPr id="844" name="Conexão reta 843"/>
                <p:cNvCxnSpPr/>
                <p:nvPr/>
              </p:nvCxnSpPr>
              <p:spPr>
                <a:xfrm flipV="1">
                  <a:off x="5436865" y="2638398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45" name="Conexão reta 844"/>
                <p:cNvCxnSpPr/>
                <p:nvPr/>
              </p:nvCxnSpPr>
              <p:spPr>
                <a:xfrm>
                  <a:off x="5507032" y="2647090"/>
                  <a:ext cx="76075" cy="81383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46" name="Conexão reta 845"/>
                <p:cNvCxnSpPr/>
                <p:nvPr/>
              </p:nvCxnSpPr>
              <p:spPr>
                <a:xfrm flipV="1">
                  <a:off x="5572500" y="2632088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47" name="CaixaDeTexto 846"/>
                <p:cNvSpPr txBox="1"/>
                <p:nvPr/>
              </p:nvSpPr>
              <p:spPr>
                <a:xfrm rot="18571443">
                  <a:off x="5466746" y="2348944"/>
                  <a:ext cx="573913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sz="1200" dirty="0" err="1" smtClean="0">
                      <a:solidFill>
                        <a:srgbClr val="00B050"/>
                      </a:solidFill>
                    </a:rPr>
                    <a:t>NH</a:t>
                  </a:r>
                  <a:r>
                    <a:rPr lang="pt-PT" sz="1200" baseline="-25000" dirty="0" err="1" smtClean="0">
                      <a:solidFill>
                        <a:srgbClr val="00B050"/>
                      </a:solidFill>
                    </a:rPr>
                    <a:t>n</a:t>
                  </a:r>
                  <a:endParaRPr lang="en-US" sz="1200" baseline="-25000" dirty="0">
                    <a:solidFill>
                      <a:srgbClr val="00B050"/>
                    </a:solidFill>
                  </a:endParaRPr>
                </a:p>
              </p:txBody>
            </p:sp>
          </p:grpSp>
          <p:grpSp>
            <p:nvGrpSpPr>
              <p:cNvPr id="834" name="Grupo 833"/>
              <p:cNvGrpSpPr/>
              <p:nvPr/>
            </p:nvGrpSpPr>
            <p:grpSpPr>
              <a:xfrm rot="19349982">
                <a:off x="5885811" y="3857874"/>
                <a:ext cx="455337" cy="573913"/>
                <a:chOff x="5436865" y="2200487"/>
                <a:chExt cx="455337" cy="573913"/>
              </a:xfrm>
            </p:grpSpPr>
            <p:cxnSp>
              <p:nvCxnSpPr>
                <p:cNvPr id="840" name="Conexão reta 839"/>
                <p:cNvCxnSpPr/>
                <p:nvPr/>
              </p:nvCxnSpPr>
              <p:spPr>
                <a:xfrm flipV="1">
                  <a:off x="5436865" y="2638398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41" name="Conexão reta 840"/>
                <p:cNvCxnSpPr/>
                <p:nvPr/>
              </p:nvCxnSpPr>
              <p:spPr>
                <a:xfrm>
                  <a:off x="5507032" y="2647090"/>
                  <a:ext cx="76075" cy="81383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42" name="Conexão reta 841"/>
                <p:cNvCxnSpPr/>
                <p:nvPr/>
              </p:nvCxnSpPr>
              <p:spPr>
                <a:xfrm flipV="1">
                  <a:off x="5572500" y="2632088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43" name="CaixaDeTexto 842"/>
                <p:cNvSpPr txBox="1"/>
                <p:nvPr/>
              </p:nvSpPr>
              <p:spPr>
                <a:xfrm rot="18571443">
                  <a:off x="5466746" y="2348944"/>
                  <a:ext cx="573913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sz="1200" dirty="0" err="1" smtClean="0">
                      <a:solidFill>
                        <a:srgbClr val="00B050"/>
                      </a:solidFill>
                    </a:rPr>
                    <a:t>NH</a:t>
                  </a:r>
                  <a:r>
                    <a:rPr lang="pt-PT" sz="1200" baseline="-25000" dirty="0" err="1" smtClean="0">
                      <a:solidFill>
                        <a:srgbClr val="00B050"/>
                      </a:solidFill>
                    </a:rPr>
                    <a:t>n</a:t>
                  </a:r>
                  <a:endParaRPr lang="en-US" sz="1200" baseline="-25000" dirty="0">
                    <a:solidFill>
                      <a:srgbClr val="00B050"/>
                    </a:solidFill>
                  </a:endParaRPr>
                </a:p>
              </p:txBody>
            </p:sp>
          </p:grpSp>
          <p:grpSp>
            <p:nvGrpSpPr>
              <p:cNvPr id="835" name="Grupo 834"/>
              <p:cNvGrpSpPr/>
              <p:nvPr/>
            </p:nvGrpSpPr>
            <p:grpSpPr>
              <a:xfrm rot="19349982">
                <a:off x="5586283" y="3858357"/>
                <a:ext cx="455337" cy="573913"/>
                <a:chOff x="5436865" y="2200487"/>
                <a:chExt cx="455337" cy="573913"/>
              </a:xfrm>
            </p:grpSpPr>
            <p:cxnSp>
              <p:nvCxnSpPr>
                <p:cNvPr id="836" name="Conexão reta 835"/>
                <p:cNvCxnSpPr/>
                <p:nvPr/>
              </p:nvCxnSpPr>
              <p:spPr>
                <a:xfrm flipV="1">
                  <a:off x="5436865" y="2638398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37" name="Conexão reta 836"/>
                <p:cNvCxnSpPr/>
                <p:nvPr/>
              </p:nvCxnSpPr>
              <p:spPr>
                <a:xfrm>
                  <a:off x="5507032" y="2647090"/>
                  <a:ext cx="76075" cy="81383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38" name="Conexão reta 837"/>
                <p:cNvCxnSpPr/>
                <p:nvPr/>
              </p:nvCxnSpPr>
              <p:spPr>
                <a:xfrm flipV="1">
                  <a:off x="5572500" y="2632088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39" name="CaixaDeTexto 838"/>
                <p:cNvSpPr txBox="1"/>
                <p:nvPr/>
              </p:nvSpPr>
              <p:spPr>
                <a:xfrm rot="18571443">
                  <a:off x="5466746" y="2348944"/>
                  <a:ext cx="573913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sz="1200" dirty="0" err="1" smtClean="0">
                      <a:solidFill>
                        <a:srgbClr val="00B050"/>
                      </a:solidFill>
                    </a:rPr>
                    <a:t>NH</a:t>
                  </a:r>
                  <a:r>
                    <a:rPr lang="pt-PT" sz="1200" baseline="-25000" dirty="0" err="1" smtClean="0">
                      <a:solidFill>
                        <a:srgbClr val="00B050"/>
                      </a:solidFill>
                    </a:rPr>
                    <a:t>n</a:t>
                  </a:r>
                  <a:endParaRPr lang="en-US" sz="1200" baseline="-25000" dirty="0">
                    <a:solidFill>
                      <a:srgbClr val="00B050"/>
                    </a:solidFill>
                  </a:endParaRPr>
                </a:p>
              </p:txBody>
            </p:sp>
          </p:grpSp>
        </p:grpSp>
        <p:sp>
          <p:nvSpPr>
            <p:cNvPr id="925" name="CaixaDeTexto 924"/>
            <p:cNvSpPr txBox="1"/>
            <p:nvPr/>
          </p:nvSpPr>
          <p:spPr>
            <a:xfrm>
              <a:off x="5845798" y="1487696"/>
              <a:ext cx="91146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PT" sz="4000" b="1" dirty="0" smtClean="0"/>
                <a:t>A</a:t>
              </a:r>
              <a:r>
                <a:rPr lang="pt-PT" sz="4000" b="1" baseline="-25000" dirty="0" smtClean="0"/>
                <a:t>3</a:t>
              </a:r>
              <a:endParaRPr lang="en-US" sz="4000" b="1" baseline="-25000" dirty="0"/>
            </a:p>
          </p:txBody>
        </p:sp>
      </p:grpSp>
      <p:grpSp>
        <p:nvGrpSpPr>
          <p:cNvPr id="932" name="Grupo 931"/>
          <p:cNvGrpSpPr/>
          <p:nvPr/>
        </p:nvGrpSpPr>
        <p:grpSpPr>
          <a:xfrm>
            <a:off x="705535" y="3577270"/>
            <a:ext cx="3557260" cy="3301411"/>
            <a:chOff x="705535" y="3577270"/>
            <a:chExt cx="3557260" cy="3301411"/>
          </a:xfrm>
        </p:grpSpPr>
        <p:grpSp>
          <p:nvGrpSpPr>
            <p:cNvPr id="625" name="Grupo 624"/>
            <p:cNvGrpSpPr/>
            <p:nvPr/>
          </p:nvGrpSpPr>
          <p:grpSpPr>
            <a:xfrm>
              <a:off x="1353887" y="3674858"/>
              <a:ext cx="2908908" cy="3203823"/>
              <a:chOff x="1296164" y="3492944"/>
              <a:chExt cx="2908908" cy="3203823"/>
            </a:xfrm>
          </p:grpSpPr>
          <p:grpSp>
            <p:nvGrpSpPr>
              <p:cNvPr id="495" name="Grupo 494"/>
              <p:cNvGrpSpPr/>
              <p:nvPr/>
            </p:nvGrpSpPr>
            <p:grpSpPr>
              <a:xfrm>
                <a:off x="3299161" y="3880035"/>
                <a:ext cx="892073" cy="700369"/>
                <a:chOff x="3237609" y="3886388"/>
                <a:chExt cx="892073" cy="700369"/>
              </a:xfrm>
            </p:grpSpPr>
            <p:grpSp>
              <p:nvGrpSpPr>
                <p:cNvPr id="165" name="Grupo 164"/>
                <p:cNvGrpSpPr/>
                <p:nvPr/>
              </p:nvGrpSpPr>
              <p:grpSpPr>
                <a:xfrm>
                  <a:off x="3237609" y="4012844"/>
                  <a:ext cx="455337" cy="573913"/>
                  <a:chOff x="5436865" y="2200487"/>
                  <a:chExt cx="455337" cy="573913"/>
                </a:xfrm>
              </p:grpSpPr>
              <p:cxnSp>
                <p:nvCxnSpPr>
                  <p:cNvPr id="247" name="Conexão reta 246"/>
                  <p:cNvCxnSpPr/>
                  <p:nvPr/>
                </p:nvCxnSpPr>
                <p:spPr>
                  <a:xfrm flipV="1">
                    <a:off x="5436865" y="263839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8" name="Conexão reta 247"/>
                  <p:cNvCxnSpPr/>
                  <p:nvPr/>
                </p:nvCxnSpPr>
                <p:spPr>
                  <a:xfrm>
                    <a:off x="5507032" y="2647090"/>
                    <a:ext cx="76075" cy="81383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9" name="Conexão reta 248"/>
                  <p:cNvCxnSpPr/>
                  <p:nvPr/>
                </p:nvCxnSpPr>
                <p:spPr>
                  <a:xfrm flipV="1">
                    <a:off x="5572500" y="263208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50" name="CaixaDeTexto 249"/>
                  <p:cNvSpPr txBox="1"/>
                  <p:nvPr/>
                </p:nvSpPr>
                <p:spPr>
                  <a:xfrm rot="18571443">
                    <a:off x="5466746" y="2348944"/>
                    <a:ext cx="573913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err="1" smtClean="0">
                        <a:solidFill>
                          <a:srgbClr val="00B050"/>
                        </a:solidFill>
                      </a:rPr>
                      <a:t>NH</a:t>
                    </a:r>
                    <a:r>
                      <a:rPr lang="pt-PT" sz="1200" baseline="-25000" dirty="0" err="1" smtClean="0">
                        <a:solidFill>
                          <a:srgbClr val="00B050"/>
                        </a:solidFill>
                      </a:rPr>
                      <a:t>n</a:t>
                    </a:r>
                    <a:endParaRPr lang="en-US" sz="1200" baseline="-25000" dirty="0">
                      <a:solidFill>
                        <a:srgbClr val="00B050"/>
                      </a:solidFill>
                    </a:endParaRPr>
                  </a:p>
                </p:txBody>
              </p:sp>
            </p:grpSp>
            <p:grpSp>
              <p:nvGrpSpPr>
                <p:cNvPr id="272" name="Grupo 271"/>
                <p:cNvGrpSpPr/>
                <p:nvPr/>
              </p:nvGrpSpPr>
              <p:grpSpPr>
                <a:xfrm rot="20848817">
                  <a:off x="3452982" y="3886388"/>
                  <a:ext cx="676700" cy="372230"/>
                  <a:chOff x="7899684" y="2379779"/>
                  <a:chExt cx="676700" cy="372230"/>
                </a:xfrm>
              </p:grpSpPr>
              <p:cxnSp>
                <p:nvCxnSpPr>
                  <p:cNvPr id="273" name="Conexão reta 272"/>
                  <p:cNvCxnSpPr/>
                  <p:nvPr/>
                </p:nvCxnSpPr>
                <p:spPr>
                  <a:xfrm rot="884603" flipV="1">
                    <a:off x="7963891" y="2653243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74" name="CaixaDeTexto 273"/>
                  <p:cNvSpPr txBox="1"/>
                  <p:nvPr/>
                </p:nvSpPr>
                <p:spPr>
                  <a:xfrm rot="19381670">
                    <a:off x="7899684" y="2379779"/>
                    <a:ext cx="676700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err="1" smtClean="0">
                        <a:solidFill>
                          <a:srgbClr val="FF0000"/>
                        </a:solidFill>
                      </a:rPr>
                      <a:t>DTC-Na</a:t>
                    </a:r>
                    <a:endParaRPr lang="en-US" sz="1200" baseline="-25000" dirty="0">
                      <a:solidFill>
                        <a:srgbClr val="FF0000"/>
                      </a:solidFill>
                    </a:endParaRPr>
                  </a:p>
                </p:txBody>
              </p:sp>
            </p:grpSp>
          </p:grpSp>
          <p:grpSp>
            <p:nvGrpSpPr>
              <p:cNvPr id="497" name="Grupo 496"/>
              <p:cNvGrpSpPr/>
              <p:nvPr/>
            </p:nvGrpSpPr>
            <p:grpSpPr>
              <a:xfrm rot="21189965">
                <a:off x="2922530" y="3497881"/>
                <a:ext cx="569017" cy="987291"/>
                <a:chOff x="2620377" y="3312525"/>
                <a:chExt cx="569017" cy="987291"/>
              </a:xfrm>
            </p:grpSpPr>
            <p:grpSp>
              <p:nvGrpSpPr>
                <p:cNvPr id="171" name="Grupo 170"/>
                <p:cNvGrpSpPr/>
                <p:nvPr/>
              </p:nvGrpSpPr>
              <p:grpSpPr>
                <a:xfrm rot="19760017">
                  <a:off x="2620377" y="3725903"/>
                  <a:ext cx="455337" cy="573913"/>
                  <a:chOff x="5436865" y="2200487"/>
                  <a:chExt cx="455337" cy="573913"/>
                </a:xfrm>
              </p:grpSpPr>
              <p:cxnSp>
                <p:nvCxnSpPr>
                  <p:cNvPr id="222" name="Conexão reta 221"/>
                  <p:cNvCxnSpPr/>
                  <p:nvPr/>
                </p:nvCxnSpPr>
                <p:spPr>
                  <a:xfrm flipV="1">
                    <a:off x="5436865" y="263839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3" name="Conexão reta 222"/>
                  <p:cNvCxnSpPr/>
                  <p:nvPr/>
                </p:nvCxnSpPr>
                <p:spPr>
                  <a:xfrm>
                    <a:off x="5507032" y="2647090"/>
                    <a:ext cx="76075" cy="81383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4" name="Conexão reta 223"/>
                  <p:cNvCxnSpPr/>
                  <p:nvPr/>
                </p:nvCxnSpPr>
                <p:spPr>
                  <a:xfrm flipV="1">
                    <a:off x="5572500" y="263208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25" name="CaixaDeTexto 224"/>
                  <p:cNvSpPr txBox="1"/>
                  <p:nvPr/>
                </p:nvSpPr>
                <p:spPr>
                  <a:xfrm rot="18571443">
                    <a:off x="5466746" y="2348944"/>
                    <a:ext cx="573913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err="1" smtClean="0">
                        <a:solidFill>
                          <a:srgbClr val="00B050"/>
                        </a:solidFill>
                      </a:rPr>
                      <a:t>NH</a:t>
                    </a:r>
                    <a:r>
                      <a:rPr lang="pt-PT" sz="1200" baseline="-25000" dirty="0" err="1" smtClean="0">
                        <a:solidFill>
                          <a:srgbClr val="00B050"/>
                        </a:solidFill>
                      </a:rPr>
                      <a:t>n</a:t>
                    </a:r>
                    <a:endParaRPr lang="en-US" sz="1200" baseline="-25000" dirty="0">
                      <a:solidFill>
                        <a:srgbClr val="00B050"/>
                      </a:solidFill>
                    </a:endParaRPr>
                  </a:p>
                </p:txBody>
              </p:sp>
            </p:grpSp>
            <p:grpSp>
              <p:nvGrpSpPr>
                <p:cNvPr id="275" name="Grupo 274"/>
                <p:cNvGrpSpPr/>
                <p:nvPr/>
              </p:nvGrpSpPr>
              <p:grpSpPr>
                <a:xfrm rot="18881600">
                  <a:off x="2665421" y="3465251"/>
                  <a:ext cx="676700" cy="371247"/>
                  <a:chOff x="7900202" y="2380762"/>
                  <a:chExt cx="676700" cy="371247"/>
                </a:xfrm>
              </p:grpSpPr>
              <p:cxnSp>
                <p:nvCxnSpPr>
                  <p:cNvPr id="276" name="Conexão reta 275"/>
                  <p:cNvCxnSpPr/>
                  <p:nvPr/>
                </p:nvCxnSpPr>
                <p:spPr>
                  <a:xfrm rot="884603" flipV="1">
                    <a:off x="7963891" y="2653243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77" name="CaixaDeTexto 276"/>
                  <p:cNvSpPr txBox="1"/>
                  <p:nvPr/>
                </p:nvSpPr>
                <p:spPr>
                  <a:xfrm rot="19381670">
                    <a:off x="7900202" y="2380762"/>
                    <a:ext cx="676700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err="1" smtClean="0">
                        <a:solidFill>
                          <a:srgbClr val="FF0000"/>
                        </a:solidFill>
                      </a:rPr>
                      <a:t>DTC-Na</a:t>
                    </a:r>
                    <a:endParaRPr lang="en-US" sz="1200" baseline="-25000" dirty="0">
                      <a:solidFill>
                        <a:srgbClr val="FF0000"/>
                      </a:solidFill>
                    </a:endParaRPr>
                  </a:p>
                </p:txBody>
              </p:sp>
            </p:grpSp>
          </p:grpSp>
          <p:grpSp>
            <p:nvGrpSpPr>
              <p:cNvPr id="492" name="Grupo 491"/>
              <p:cNvGrpSpPr/>
              <p:nvPr/>
            </p:nvGrpSpPr>
            <p:grpSpPr>
              <a:xfrm rot="21260679">
                <a:off x="3358575" y="5226587"/>
                <a:ext cx="835945" cy="729173"/>
                <a:chOff x="3497287" y="5062636"/>
                <a:chExt cx="835945" cy="729173"/>
              </a:xfrm>
            </p:grpSpPr>
            <p:grpSp>
              <p:nvGrpSpPr>
                <p:cNvPr id="170" name="Grupo 169"/>
                <p:cNvGrpSpPr/>
                <p:nvPr/>
              </p:nvGrpSpPr>
              <p:grpSpPr>
                <a:xfrm rot="3533664">
                  <a:off x="3556575" y="5003348"/>
                  <a:ext cx="455337" cy="573913"/>
                  <a:chOff x="5436865" y="2200487"/>
                  <a:chExt cx="455337" cy="573913"/>
                </a:xfrm>
              </p:grpSpPr>
              <p:cxnSp>
                <p:nvCxnSpPr>
                  <p:cNvPr id="226" name="Conexão reta 225"/>
                  <p:cNvCxnSpPr/>
                  <p:nvPr/>
                </p:nvCxnSpPr>
                <p:spPr>
                  <a:xfrm flipV="1">
                    <a:off x="5436865" y="263839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7" name="Conexão reta 226"/>
                  <p:cNvCxnSpPr/>
                  <p:nvPr/>
                </p:nvCxnSpPr>
                <p:spPr>
                  <a:xfrm>
                    <a:off x="5507032" y="2647090"/>
                    <a:ext cx="76075" cy="81383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8" name="Conexão reta 227"/>
                  <p:cNvCxnSpPr/>
                  <p:nvPr/>
                </p:nvCxnSpPr>
                <p:spPr>
                  <a:xfrm flipV="1">
                    <a:off x="5572500" y="263208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29" name="CaixaDeTexto 228"/>
                  <p:cNvSpPr txBox="1"/>
                  <p:nvPr/>
                </p:nvSpPr>
                <p:spPr>
                  <a:xfrm rot="18571443">
                    <a:off x="5466746" y="2348944"/>
                    <a:ext cx="573913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err="1" smtClean="0">
                        <a:solidFill>
                          <a:srgbClr val="00B050"/>
                        </a:solidFill>
                      </a:rPr>
                      <a:t>NH</a:t>
                    </a:r>
                    <a:r>
                      <a:rPr lang="pt-PT" sz="1200" baseline="-25000" dirty="0" err="1" smtClean="0">
                        <a:solidFill>
                          <a:srgbClr val="00B050"/>
                        </a:solidFill>
                      </a:rPr>
                      <a:t>n</a:t>
                    </a:r>
                    <a:endParaRPr lang="en-US" sz="1200" baseline="-25000" dirty="0">
                      <a:solidFill>
                        <a:srgbClr val="00B050"/>
                      </a:solidFill>
                    </a:endParaRPr>
                  </a:p>
                </p:txBody>
              </p:sp>
            </p:grpSp>
            <p:grpSp>
              <p:nvGrpSpPr>
                <p:cNvPr id="281" name="Grupo 280"/>
                <p:cNvGrpSpPr/>
                <p:nvPr/>
              </p:nvGrpSpPr>
              <p:grpSpPr>
                <a:xfrm rot="2747387">
                  <a:off x="3809259" y="5267835"/>
                  <a:ext cx="676700" cy="371247"/>
                  <a:chOff x="7900202" y="2380762"/>
                  <a:chExt cx="676700" cy="371247"/>
                </a:xfrm>
              </p:grpSpPr>
              <p:cxnSp>
                <p:nvCxnSpPr>
                  <p:cNvPr id="282" name="Conexão reta 281"/>
                  <p:cNvCxnSpPr/>
                  <p:nvPr/>
                </p:nvCxnSpPr>
                <p:spPr>
                  <a:xfrm rot="884603" flipV="1">
                    <a:off x="7963891" y="2653243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83" name="CaixaDeTexto 282"/>
                  <p:cNvSpPr txBox="1"/>
                  <p:nvPr/>
                </p:nvSpPr>
                <p:spPr>
                  <a:xfrm rot="19381670">
                    <a:off x="7900202" y="2380762"/>
                    <a:ext cx="676700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err="1" smtClean="0">
                        <a:solidFill>
                          <a:srgbClr val="FF0000"/>
                        </a:solidFill>
                      </a:rPr>
                      <a:t>DTC-Na</a:t>
                    </a:r>
                    <a:endParaRPr lang="en-US" sz="1200" baseline="-25000" dirty="0">
                      <a:solidFill>
                        <a:srgbClr val="FF0000"/>
                      </a:solidFill>
                    </a:endParaRPr>
                  </a:p>
                </p:txBody>
              </p:sp>
            </p:grpSp>
          </p:grpSp>
          <p:grpSp>
            <p:nvGrpSpPr>
              <p:cNvPr id="500" name="Grupo 499"/>
              <p:cNvGrpSpPr/>
              <p:nvPr/>
            </p:nvGrpSpPr>
            <p:grpSpPr>
              <a:xfrm>
                <a:off x="3277857" y="5608031"/>
                <a:ext cx="727691" cy="870736"/>
                <a:chOff x="3334795" y="5464552"/>
                <a:chExt cx="727691" cy="870736"/>
              </a:xfrm>
            </p:grpSpPr>
            <p:grpSp>
              <p:nvGrpSpPr>
                <p:cNvPr id="172" name="Grupo 171"/>
                <p:cNvGrpSpPr/>
                <p:nvPr/>
              </p:nvGrpSpPr>
              <p:grpSpPr>
                <a:xfrm rot="5100366">
                  <a:off x="3394083" y="5405264"/>
                  <a:ext cx="455337" cy="573913"/>
                  <a:chOff x="5436865" y="2200487"/>
                  <a:chExt cx="455337" cy="573913"/>
                </a:xfrm>
              </p:grpSpPr>
              <p:cxnSp>
                <p:nvCxnSpPr>
                  <p:cNvPr id="218" name="Conexão reta 217"/>
                  <p:cNvCxnSpPr/>
                  <p:nvPr/>
                </p:nvCxnSpPr>
                <p:spPr>
                  <a:xfrm flipV="1">
                    <a:off x="5436865" y="263839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9" name="Conexão reta 218"/>
                  <p:cNvCxnSpPr/>
                  <p:nvPr/>
                </p:nvCxnSpPr>
                <p:spPr>
                  <a:xfrm>
                    <a:off x="5507032" y="2647090"/>
                    <a:ext cx="76075" cy="81383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0" name="Conexão reta 219"/>
                  <p:cNvCxnSpPr/>
                  <p:nvPr/>
                </p:nvCxnSpPr>
                <p:spPr>
                  <a:xfrm flipV="1">
                    <a:off x="5572500" y="263208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21" name="CaixaDeTexto 220"/>
                  <p:cNvSpPr txBox="1"/>
                  <p:nvPr/>
                </p:nvSpPr>
                <p:spPr>
                  <a:xfrm rot="18571443">
                    <a:off x="5466746" y="2348944"/>
                    <a:ext cx="573913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err="1" smtClean="0">
                        <a:solidFill>
                          <a:srgbClr val="00B050"/>
                        </a:solidFill>
                      </a:rPr>
                      <a:t>NH</a:t>
                    </a:r>
                    <a:r>
                      <a:rPr lang="pt-PT" sz="1200" baseline="-25000" dirty="0" err="1" smtClean="0">
                        <a:solidFill>
                          <a:srgbClr val="00B050"/>
                        </a:solidFill>
                      </a:rPr>
                      <a:t>n</a:t>
                    </a:r>
                    <a:endParaRPr lang="en-US" sz="1200" baseline="-25000" dirty="0">
                      <a:solidFill>
                        <a:srgbClr val="00B050"/>
                      </a:solidFill>
                    </a:endParaRPr>
                  </a:p>
                </p:txBody>
              </p:sp>
            </p:grpSp>
            <p:grpSp>
              <p:nvGrpSpPr>
                <p:cNvPr id="284" name="Grupo 283"/>
                <p:cNvGrpSpPr/>
                <p:nvPr/>
              </p:nvGrpSpPr>
              <p:grpSpPr>
                <a:xfrm rot="4249267">
                  <a:off x="3538513" y="5811314"/>
                  <a:ext cx="676700" cy="371247"/>
                  <a:chOff x="7900202" y="2380762"/>
                  <a:chExt cx="676700" cy="371247"/>
                </a:xfrm>
              </p:grpSpPr>
              <p:cxnSp>
                <p:nvCxnSpPr>
                  <p:cNvPr id="285" name="Conexão reta 284"/>
                  <p:cNvCxnSpPr/>
                  <p:nvPr/>
                </p:nvCxnSpPr>
                <p:spPr>
                  <a:xfrm rot="884603" flipV="1">
                    <a:off x="7963891" y="2653243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86" name="CaixaDeTexto 285"/>
                  <p:cNvSpPr txBox="1"/>
                  <p:nvPr/>
                </p:nvSpPr>
                <p:spPr>
                  <a:xfrm rot="19381670">
                    <a:off x="7900202" y="2380762"/>
                    <a:ext cx="676700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err="1" smtClean="0">
                        <a:solidFill>
                          <a:srgbClr val="FF0000"/>
                        </a:solidFill>
                      </a:rPr>
                      <a:t>DTC-Na</a:t>
                    </a:r>
                    <a:endParaRPr lang="en-US" sz="1200" baseline="-25000" dirty="0">
                      <a:solidFill>
                        <a:srgbClr val="FF0000"/>
                      </a:solidFill>
                    </a:endParaRPr>
                  </a:p>
                </p:txBody>
              </p:sp>
            </p:grpSp>
          </p:grpSp>
          <p:grpSp>
            <p:nvGrpSpPr>
              <p:cNvPr id="501" name="Grupo 500"/>
              <p:cNvGrpSpPr/>
              <p:nvPr/>
            </p:nvGrpSpPr>
            <p:grpSpPr>
              <a:xfrm rot="2224110">
                <a:off x="2784817" y="5708325"/>
                <a:ext cx="625372" cy="932899"/>
                <a:chOff x="3043022" y="5759037"/>
                <a:chExt cx="625372" cy="932899"/>
              </a:xfrm>
            </p:grpSpPr>
            <p:grpSp>
              <p:nvGrpSpPr>
                <p:cNvPr id="169" name="Grupo 168"/>
                <p:cNvGrpSpPr/>
                <p:nvPr/>
              </p:nvGrpSpPr>
              <p:grpSpPr>
                <a:xfrm rot="6011887">
                  <a:off x="3102310" y="5699749"/>
                  <a:ext cx="455337" cy="573913"/>
                  <a:chOff x="5436865" y="2200487"/>
                  <a:chExt cx="455337" cy="573913"/>
                </a:xfrm>
              </p:grpSpPr>
              <p:cxnSp>
                <p:nvCxnSpPr>
                  <p:cNvPr id="230" name="Conexão reta 229"/>
                  <p:cNvCxnSpPr/>
                  <p:nvPr/>
                </p:nvCxnSpPr>
                <p:spPr>
                  <a:xfrm flipV="1">
                    <a:off x="5436865" y="263839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1" name="Conexão reta 230"/>
                  <p:cNvCxnSpPr/>
                  <p:nvPr/>
                </p:nvCxnSpPr>
                <p:spPr>
                  <a:xfrm>
                    <a:off x="5507032" y="2647090"/>
                    <a:ext cx="76075" cy="81383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2" name="Conexão reta 231"/>
                  <p:cNvCxnSpPr/>
                  <p:nvPr/>
                </p:nvCxnSpPr>
                <p:spPr>
                  <a:xfrm flipV="1">
                    <a:off x="5572500" y="263208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33" name="CaixaDeTexto 232"/>
                  <p:cNvSpPr txBox="1"/>
                  <p:nvPr/>
                </p:nvSpPr>
                <p:spPr>
                  <a:xfrm rot="18571443">
                    <a:off x="5466746" y="2348944"/>
                    <a:ext cx="573913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err="1" smtClean="0">
                        <a:solidFill>
                          <a:srgbClr val="00B050"/>
                        </a:solidFill>
                      </a:rPr>
                      <a:t>NH</a:t>
                    </a:r>
                    <a:r>
                      <a:rPr lang="pt-PT" sz="1200" baseline="-25000" dirty="0" err="1" smtClean="0">
                        <a:solidFill>
                          <a:srgbClr val="00B050"/>
                        </a:solidFill>
                      </a:rPr>
                      <a:t>n</a:t>
                    </a:r>
                    <a:endParaRPr lang="en-US" sz="1200" baseline="-25000" dirty="0">
                      <a:solidFill>
                        <a:srgbClr val="00B050"/>
                      </a:solidFill>
                    </a:endParaRPr>
                  </a:p>
                </p:txBody>
              </p:sp>
            </p:grpSp>
            <p:grpSp>
              <p:nvGrpSpPr>
                <p:cNvPr id="287" name="Grupo 286"/>
                <p:cNvGrpSpPr/>
                <p:nvPr/>
              </p:nvGrpSpPr>
              <p:grpSpPr>
                <a:xfrm rot="5400000">
                  <a:off x="3144421" y="6167962"/>
                  <a:ext cx="676700" cy="371247"/>
                  <a:chOff x="7900202" y="2380762"/>
                  <a:chExt cx="676700" cy="371247"/>
                </a:xfrm>
              </p:grpSpPr>
              <p:cxnSp>
                <p:nvCxnSpPr>
                  <p:cNvPr id="288" name="Conexão reta 287"/>
                  <p:cNvCxnSpPr/>
                  <p:nvPr/>
                </p:nvCxnSpPr>
                <p:spPr>
                  <a:xfrm rot="884603" flipV="1">
                    <a:off x="7963891" y="2653243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89" name="CaixaDeTexto 288"/>
                  <p:cNvSpPr txBox="1"/>
                  <p:nvPr/>
                </p:nvSpPr>
                <p:spPr>
                  <a:xfrm rot="19381670">
                    <a:off x="7900202" y="2380762"/>
                    <a:ext cx="676700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err="1" smtClean="0">
                        <a:solidFill>
                          <a:srgbClr val="FF0000"/>
                        </a:solidFill>
                      </a:rPr>
                      <a:t>DTC-Na</a:t>
                    </a:r>
                    <a:endParaRPr lang="en-US" sz="1200" baseline="-25000" dirty="0">
                      <a:solidFill>
                        <a:srgbClr val="FF0000"/>
                      </a:solidFill>
                    </a:endParaRPr>
                  </a:p>
                </p:txBody>
              </p:sp>
            </p:grpSp>
          </p:grpSp>
          <p:grpSp>
            <p:nvGrpSpPr>
              <p:cNvPr id="502" name="Grupo 501"/>
              <p:cNvGrpSpPr/>
              <p:nvPr/>
            </p:nvGrpSpPr>
            <p:grpSpPr>
              <a:xfrm rot="323335">
                <a:off x="2657449" y="5685063"/>
                <a:ext cx="487368" cy="1010984"/>
                <a:chOff x="2579607" y="5877596"/>
                <a:chExt cx="487368" cy="1010984"/>
              </a:xfrm>
            </p:grpSpPr>
            <p:grpSp>
              <p:nvGrpSpPr>
                <p:cNvPr id="173" name="Grupo 172"/>
                <p:cNvGrpSpPr/>
                <p:nvPr/>
              </p:nvGrpSpPr>
              <p:grpSpPr>
                <a:xfrm rot="8272727">
                  <a:off x="2611638" y="5877596"/>
                  <a:ext cx="455337" cy="573913"/>
                  <a:chOff x="5436865" y="2200487"/>
                  <a:chExt cx="455337" cy="573913"/>
                </a:xfrm>
              </p:grpSpPr>
              <p:cxnSp>
                <p:nvCxnSpPr>
                  <p:cNvPr id="214" name="Conexão reta 213"/>
                  <p:cNvCxnSpPr/>
                  <p:nvPr/>
                </p:nvCxnSpPr>
                <p:spPr>
                  <a:xfrm flipV="1">
                    <a:off x="5436865" y="263839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5" name="Conexão reta 214"/>
                  <p:cNvCxnSpPr/>
                  <p:nvPr/>
                </p:nvCxnSpPr>
                <p:spPr>
                  <a:xfrm>
                    <a:off x="5507032" y="2647090"/>
                    <a:ext cx="76075" cy="81383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6" name="Conexão reta 215"/>
                  <p:cNvCxnSpPr/>
                  <p:nvPr/>
                </p:nvCxnSpPr>
                <p:spPr>
                  <a:xfrm flipV="1">
                    <a:off x="5572500" y="263208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17" name="CaixaDeTexto 216"/>
                  <p:cNvSpPr txBox="1"/>
                  <p:nvPr/>
                </p:nvSpPr>
                <p:spPr>
                  <a:xfrm rot="18571443">
                    <a:off x="5466746" y="2348944"/>
                    <a:ext cx="573913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err="1" smtClean="0">
                        <a:solidFill>
                          <a:srgbClr val="00B050"/>
                        </a:solidFill>
                      </a:rPr>
                      <a:t>NH</a:t>
                    </a:r>
                    <a:r>
                      <a:rPr lang="pt-PT" sz="1200" baseline="-25000" dirty="0" err="1" smtClean="0">
                        <a:solidFill>
                          <a:srgbClr val="00B050"/>
                        </a:solidFill>
                      </a:rPr>
                      <a:t>n</a:t>
                    </a:r>
                    <a:endParaRPr lang="en-US" sz="1200" baseline="-25000" dirty="0">
                      <a:solidFill>
                        <a:srgbClr val="00B050"/>
                      </a:solidFill>
                    </a:endParaRPr>
                  </a:p>
                </p:txBody>
              </p:sp>
            </p:grpSp>
            <p:grpSp>
              <p:nvGrpSpPr>
                <p:cNvPr id="290" name="Grupo 289"/>
                <p:cNvGrpSpPr/>
                <p:nvPr/>
              </p:nvGrpSpPr>
              <p:grpSpPr>
                <a:xfrm rot="7377010">
                  <a:off x="2426881" y="6364606"/>
                  <a:ext cx="676700" cy="371247"/>
                  <a:chOff x="7900202" y="2380762"/>
                  <a:chExt cx="676700" cy="371247"/>
                </a:xfrm>
              </p:grpSpPr>
              <p:cxnSp>
                <p:nvCxnSpPr>
                  <p:cNvPr id="291" name="Conexão reta 290"/>
                  <p:cNvCxnSpPr/>
                  <p:nvPr/>
                </p:nvCxnSpPr>
                <p:spPr>
                  <a:xfrm rot="884603" flipV="1">
                    <a:off x="7963891" y="2653243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92" name="CaixaDeTexto 291"/>
                  <p:cNvSpPr txBox="1"/>
                  <p:nvPr/>
                </p:nvSpPr>
                <p:spPr>
                  <a:xfrm rot="19381670">
                    <a:off x="7900202" y="2380762"/>
                    <a:ext cx="676700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err="1" smtClean="0">
                        <a:solidFill>
                          <a:srgbClr val="FF0000"/>
                        </a:solidFill>
                      </a:rPr>
                      <a:t>DTC-Na</a:t>
                    </a:r>
                    <a:endParaRPr lang="en-US" sz="1200" baseline="-25000" dirty="0">
                      <a:solidFill>
                        <a:srgbClr val="FF0000"/>
                      </a:solidFill>
                    </a:endParaRPr>
                  </a:p>
                </p:txBody>
              </p:sp>
            </p:grpSp>
          </p:grpSp>
          <p:grpSp>
            <p:nvGrpSpPr>
              <p:cNvPr id="504" name="Grupo 503"/>
              <p:cNvGrpSpPr/>
              <p:nvPr/>
            </p:nvGrpSpPr>
            <p:grpSpPr>
              <a:xfrm>
                <a:off x="1328470" y="5454017"/>
                <a:ext cx="871378" cy="873648"/>
                <a:chOff x="1399650" y="5492102"/>
                <a:chExt cx="871378" cy="873648"/>
              </a:xfrm>
            </p:grpSpPr>
            <p:grpSp>
              <p:nvGrpSpPr>
                <p:cNvPr id="176" name="Grupo 175"/>
                <p:cNvGrpSpPr/>
                <p:nvPr/>
              </p:nvGrpSpPr>
              <p:grpSpPr>
                <a:xfrm rot="10609387">
                  <a:off x="1928566" y="5492102"/>
                  <a:ext cx="342462" cy="573913"/>
                  <a:chOff x="5436865" y="2351983"/>
                  <a:chExt cx="342462" cy="573913"/>
                </a:xfrm>
              </p:grpSpPr>
              <p:cxnSp>
                <p:nvCxnSpPr>
                  <p:cNvPr id="202" name="Conexão reta 201"/>
                  <p:cNvCxnSpPr/>
                  <p:nvPr/>
                </p:nvCxnSpPr>
                <p:spPr>
                  <a:xfrm flipV="1">
                    <a:off x="5436865" y="263839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3" name="Conexão reta 202"/>
                  <p:cNvCxnSpPr/>
                  <p:nvPr/>
                </p:nvCxnSpPr>
                <p:spPr>
                  <a:xfrm>
                    <a:off x="5507032" y="2647090"/>
                    <a:ext cx="76075" cy="81383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4" name="Conexão reta 203"/>
                  <p:cNvCxnSpPr/>
                  <p:nvPr/>
                </p:nvCxnSpPr>
                <p:spPr>
                  <a:xfrm flipV="1">
                    <a:off x="5572500" y="263208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05" name="CaixaDeTexto 204"/>
                  <p:cNvSpPr txBox="1"/>
                  <p:nvPr/>
                </p:nvSpPr>
                <p:spPr>
                  <a:xfrm rot="7846319">
                    <a:off x="5353871" y="2500440"/>
                    <a:ext cx="573913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err="1" smtClean="0">
                        <a:solidFill>
                          <a:srgbClr val="00B050"/>
                        </a:solidFill>
                      </a:rPr>
                      <a:t>NH</a:t>
                    </a:r>
                    <a:r>
                      <a:rPr lang="pt-PT" sz="1200" baseline="-25000" dirty="0" err="1" smtClean="0">
                        <a:solidFill>
                          <a:srgbClr val="00B050"/>
                        </a:solidFill>
                      </a:rPr>
                      <a:t>n</a:t>
                    </a:r>
                    <a:endParaRPr lang="en-US" sz="1200" baseline="-25000" dirty="0">
                      <a:solidFill>
                        <a:srgbClr val="00B050"/>
                      </a:solidFill>
                    </a:endParaRPr>
                  </a:p>
                </p:txBody>
              </p:sp>
            </p:grpSp>
            <p:grpSp>
              <p:nvGrpSpPr>
                <p:cNvPr id="296" name="Grupo 295"/>
                <p:cNvGrpSpPr/>
                <p:nvPr/>
              </p:nvGrpSpPr>
              <p:grpSpPr>
                <a:xfrm rot="20443323">
                  <a:off x="1399650" y="6010761"/>
                  <a:ext cx="676700" cy="354989"/>
                  <a:chOff x="7423832" y="2653243"/>
                  <a:chExt cx="676700" cy="354989"/>
                </a:xfrm>
              </p:grpSpPr>
              <p:cxnSp>
                <p:nvCxnSpPr>
                  <p:cNvPr id="297" name="Conexão reta 296"/>
                  <p:cNvCxnSpPr/>
                  <p:nvPr/>
                </p:nvCxnSpPr>
                <p:spPr>
                  <a:xfrm rot="884603" flipV="1">
                    <a:off x="7963891" y="2653243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98" name="CaixaDeTexto 297"/>
                  <p:cNvSpPr txBox="1"/>
                  <p:nvPr/>
                </p:nvSpPr>
                <p:spPr>
                  <a:xfrm rot="19381670">
                    <a:off x="7423832" y="2731233"/>
                    <a:ext cx="676700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smtClean="0">
                        <a:solidFill>
                          <a:srgbClr val="FF0000"/>
                        </a:solidFill>
                      </a:rPr>
                      <a:t>Na-DTC</a:t>
                    </a:r>
                    <a:endParaRPr lang="en-US" sz="1200" baseline="-25000" dirty="0">
                      <a:solidFill>
                        <a:srgbClr val="FF0000"/>
                      </a:solidFill>
                    </a:endParaRPr>
                  </a:p>
                </p:txBody>
              </p:sp>
            </p:grpSp>
          </p:grpSp>
          <p:grpSp>
            <p:nvGrpSpPr>
              <p:cNvPr id="499" name="Grupo 498"/>
              <p:cNvGrpSpPr/>
              <p:nvPr/>
            </p:nvGrpSpPr>
            <p:grpSpPr>
              <a:xfrm>
                <a:off x="1544241" y="3634335"/>
                <a:ext cx="841506" cy="906109"/>
                <a:chOff x="1504466" y="3708414"/>
                <a:chExt cx="841506" cy="906109"/>
              </a:xfrm>
            </p:grpSpPr>
            <p:grpSp>
              <p:nvGrpSpPr>
                <p:cNvPr id="180" name="Grupo 179"/>
                <p:cNvGrpSpPr/>
                <p:nvPr/>
              </p:nvGrpSpPr>
              <p:grpSpPr>
                <a:xfrm rot="16200000">
                  <a:off x="1887785" y="4156335"/>
                  <a:ext cx="342462" cy="573913"/>
                  <a:chOff x="5436865" y="2351983"/>
                  <a:chExt cx="342462" cy="573913"/>
                </a:xfrm>
              </p:grpSpPr>
              <p:cxnSp>
                <p:nvCxnSpPr>
                  <p:cNvPr id="186" name="Conexão reta 185"/>
                  <p:cNvCxnSpPr/>
                  <p:nvPr/>
                </p:nvCxnSpPr>
                <p:spPr>
                  <a:xfrm flipV="1">
                    <a:off x="5436865" y="263839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7" name="Conexão reta 186"/>
                  <p:cNvCxnSpPr/>
                  <p:nvPr/>
                </p:nvCxnSpPr>
                <p:spPr>
                  <a:xfrm>
                    <a:off x="5507032" y="2647090"/>
                    <a:ext cx="76075" cy="81383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8" name="Conexão reta 187"/>
                  <p:cNvCxnSpPr/>
                  <p:nvPr/>
                </p:nvCxnSpPr>
                <p:spPr>
                  <a:xfrm flipV="1">
                    <a:off x="5572500" y="263208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89" name="CaixaDeTexto 188"/>
                  <p:cNvSpPr txBox="1"/>
                  <p:nvPr/>
                </p:nvSpPr>
                <p:spPr>
                  <a:xfrm rot="7846319">
                    <a:off x="5353871" y="2500440"/>
                    <a:ext cx="573913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err="1" smtClean="0">
                        <a:solidFill>
                          <a:srgbClr val="00B050"/>
                        </a:solidFill>
                      </a:rPr>
                      <a:t>NH</a:t>
                    </a:r>
                    <a:r>
                      <a:rPr lang="pt-PT" sz="1200" baseline="-25000" dirty="0" err="1" smtClean="0">
                        <a:solidFill>
                          <a:srgbClr val="00B050"/>
                        </a:solidFill>
                      </a:rPr>
                      <a:t>n</a:t>
                    </a:r>
                    <a:endParaRPr lang="en-US" sz="1200" baseline="-25000" dirty="0">
                      <a:solidFill>
                        <a:srgbClr val="00B050"/>
                      </a:solidFill>
                    </a:endParaRPr>
                  </a:p>
                </p:txBody>
              </p:sp>
            </p:grpSp>
            <p:grpSp>
              <p:nvGrpSpPr>
                <p:cNvPr id="326" name="Grupo 325"/>
                <p:cNvGrpSpPr/>
                <p:nvPr/>
              </p:nvGrpSpPr>
              <p:grpSpPr>
                <a:xfrm rot="4561884">
                  <a:off x="1343611" y="3869269"/>
                  <a:ext cx="676700" cy="354989"/>
                  <a:chOff x="7423833" y="2653243"/>
                  <a:chExt cx="676700" cy="354989"/>
                </a:xfrm>
              </p:grpSpPr>
              <p:cxnSp>
                <p:nvCxnSpPr>
                  <p:cNvPr id="327" name="Conexão reta 326"/>
                  <p:cNvCxnSpPr/>
                  <p:nvPr/>
                </p:nvCxnSpPr>
                <p:spPr>
                  <a:xfrm rot="884603" flipV="1">
                    <a:off x="7963891" y="2653243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28" name="CaixaDeTexto 327"/>
                  <p:cNvSpPr txBox="1"/>
                  <p:nvPr/>
                </p:nvSpPr>
                <p:spPr>
                  <a:xfrm rot="19381670">
                    <a:off x="7423833" y="2731233"/>
                    <a:ext cx="676700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smtClean="0">
                        <a:solidFill>
                          <a:srgbClr val="FF0000"/>
                        </a:solidFill>
                      </a:rPr>
                      <a:t>Na-DTC</a:t>
                    </a:r>
                    <a:endParaRPr lang="en-US" sz="1200" baseline="-25000" dirty="0">
                      <a:solidFill>
                        <a:srgbClr val="FF0000"/>
                      </a:solidFill>
                    </a:endParaRPr>
                  </a:p>
                </p:txBody>
              </p:sp>
            </p:grpSp>
          </p:grpSp>
          <p:grpSp>
            <p:nvGrpSpPr>
              <p:cNvPr id="480" name="Grupo 479"/>
              <p:cNvGrpSpPr/>
              <p:nvPr/>
            </p:nvGrpSpPr>
            <p:grpSpPr>
              <a:xfrm>
                <a:off x="2193257" y="4472718"/>
                <a:ext cx="1112849" cy="1162190"/>
                <a:chOff x="3823000" y="1703741"/>
                <a:chExt cx="1473973" cy="1568943"/>
              </a:xfrm>
            </p:grpSpPr>
            <p:sp>
              <p:nvSpPr>
                <p:cNvPr id="481" name="Retângulo 480"/>
                <p:cNvSpPr/>
                <p:nvPr/>
              </p:nvSpPr>
              <p:spPr>
                <a:xfrm>
                  <a:off x="3823000" y="1792227"/>
                  <a:ext cx="1465280" cy="1480457"/>
                </a:xfrm>
                <a:prstGeom prst="rect">
                  <a:avLst/>
                </a:prstGeom>
                <a:solidFill>
                  <a:schemeClr val="accent3">
                    <a:lumMod val="75000"/>
                  </a:schemeClr>
                </a:solidFill>
                <a:ln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482" name="Grupo 481"/>
                <p:cNvGrpSpPr/>
                <p:nvPr/>
              </p:nvGrpSpPr>
              <p:grpSpPr>
                <a:xfrm>
                  <a:off x="4046031" y="2068263"/>
                  <a:ext cx="960907" cy="933669"/>
                  <a:chOff x="465783" y="2063672"/>
                  <a:chExt cx="960907" cy="933669"/>
                </a:xfrm>
              </p:grpSpPr>
              <p:sp>
                <p:nvSpPr>
                  <p:cNvPr id="484" name="Retângulo 483"/>
                  <p:cNvSpPr/>
                  <p:nvPr/>
                </p:nvSpPr>
                <p:spPr>
                  <a:xfrm>
                    <a:off x="482831" y="2063672"/>
                    <a:ext cx="943859" cy="93366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85" name="CaixaDeTexto 484"/>
                  <p:cNvSpPr txBox="1"/>
                  <p:nvPr/>
                </p:nvSpPr>
                <p:spPr>
                  <a:xfrm>
                    <a:off x="465783" y="2311170"/>
                    <a:ext cx="943859" cy="49859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pt-PT" b="1" dirty="0" smtClean="0">
                        <a:solidFill>
                          <a:schemeClr val="bg1"/>
                        </a:solidFill>
                      </a:rPr>
                      <a:t>Fe</a:t>
                    </a:r>
                    <a:r>
                      <a:rPr lang="pt-PT" b="1" baseline="-25000" dirty="0" smtClean="0">
                        <a:solidFill>
                          <a:schemeClr val="bg1"/>
                        </a:solidFill>
                      </a:rPr>
                      <a:t>3</a:t>
                    </a:r>
                    <a:r>
                      <a:rPr lang="pt-PT" b="1" dirty="0" smtClean="0">
                        <a:solidFill>
                          <a:schemeClr val="bg1"/>
                        </a:solidFill>
                      </a:rPr>
                      <a:t>O</a:t>
                    </a:r>
                    <a:r>
                      <a:rPr lang="pt-PT" b="1" baseline="-25000" dirty="0" smtClean="0">
                        <a:solidFill>
                          <a:schemeClr val="bg1"/>
                        </a:solidFill>
                      </a:rPr>
                      <a:t>4</a:t>
                    </a:r>
                    <a:endParaRPr lang="en-US" sz="1400" b="1" baseline="-25000" dirty="0">
                      <a:solidFill>
                        <a:schemeClr val="bg1"/>
                      </a:solidFill>
                    </a:endParaRPr>
                  </a:p>
                </p:txBody>
              </p:sp>
            </p:grpSp>
            <p:sp>
              <p:nvSpPr>
                <p:cNvPr id="483" name="CaixaDeTexto 482"/>
                <p:cNvSpPr txBox="1"/>
                <p:nvPr/>
              </p:nvSpPr>
              <p:spPr>
                <a:xfrm>
                  <a:off x="3823000" y="1703741"/>
                  <a:ext cx="1473973" cy="4570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pt-PT" sz="1600" b="1" dirty="0" smtClean="0">
                      <a:solidFill>
                        <a:schemeClr val="bg1"/>
                      </a:solidFill>
                    </a:rPr>
                    <a:t>SiO</a:t>
                  </a:r>
                  <a:r>
                    <a:rPr lang="pt-PT" sz="1600" b="1" baseline="-25000" dirty="0" smtClean="0">
                      <a:solidFill>
                        <a:schemeClr val="bg1"/>
                      </a:solidFill>
                    </a:rPr>
                    <a:t>2</a:t>
                  </a:r>
                  <a:endParaRPr lang="en-US" sz="1200" b="1" baseline="-2500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508" name="Grupo 507"/>
              <p:cNvGrpSpPr/>
              <p:nvPr/>
            </p:nvGrpSpPr>
            <p:grpSpPr>
              <a:xfrm rot="323335">
                <a:off x="2365618" y="5685783"/>
                <a:ext cx="487368" cy="1010984"/>
                <a:chOff x="2579607" y="5877596"/>
                <a:chExt cx="487368" cy="1010984"/>
              </a:xfrm>
            </p:grpSpPr>
            <p:grpSp>
              <p:nvGrpSpPr>
                <p:cNvPr id="509" name="Grupo 508"/>
                <p:cNvGrpSpPr/>
                <p:nvPr/>
              </p:nvGrpSpPr>
              <p:grpSpPr>
                <a:xfrm rot="8272727">
                  <a:off x="2611638" y="5877596"/>
                  <a:ext cx="455337" cy="573913"/>
                  <a:chOff x="5436865" y="2200487"/>
                  <a:chExt cx="455337" cy="573913"/>
                </a:xfrm>
              </p:grpSpPr>
              <p:cxnSp>
                <p:nvCxnSpPr>
                  <p:cNvPr id="513" name="Conexão reta 512"/>
                  <p:cNvCxnSpPr/>
                  <p:nvPr/>
                </p:nvCxnSpPr>
                <p:spPr>
                  <a:xfrm flipV="1">
                    <a:off x="5436865" y="263839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4" name="Conexão reta 513"/>
                  <p:cNvCxnSpPr/>
                  <p:nvPr/>
                </p:nvCxnSpPr>
                <p:spPr>
                  <a:xfrm>
                    <a:off x="5507032" y="2647090"/>
                    <a:ext cx="76075" cy="81383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5" name="Conexão reta 514"/>
                  <p:cNvCxnSpPr/>
                  <p:nvPr/>
                </p:nvCxnSpPr>
                <p:spPr>
                  <a:xfrm flipV="1">
                    <a:off x="5572500" y="263208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16" name="CaixaDeTexto 515"/>
                  <p:cNvSpPr txBox="1"/>
                  <p:nvPr/>
                </p:nvSpPr>
                <p:spPr>
                  <a:xfrm rot="18571443">
                    <a:off x="5466746" y="2348944"/>
                    <a:ext cx="573913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err="1" smtClean="0">
                        <a:solidFill>
                          <a:srgbClr val="00B050"/>
                        </a:solidFill>
                      </a:rPr>
                      <a:t>NH</a:t>
                    </a:r>
                    <a:r>
                      <a:rPr lang="pt-PT" sz="1200" baseline="-25000" dirty="0" err="1" smtClean="0">
                        <a:solidFill>
                          <a:srgbClr val="00B050"/>
                        </a:solidFill>
                      </a:rPr>
                      <a:t>n</a:t>
                    </a:r>
                    <a:endParaRPr lang="en-US" sz="1200" baseline="-25000" dirty="0">
                      <a:solidFill>
                        <a:srgbClr val="00B050"/>
                      </a:solidFill>
                    </a:endParaRPr>
                  </a:p>
                </p:txBody>
              </p:sp>
            </p:grpSp>
            <p:grpSp>
              <p:nvGrpSpPr>
                <p:cNvPr id="510" name="Grupo 509"/>
                <p:cNvGrpSpPr/>
                <p:nvPr/>
              </p:nvGrpSpPr>
              <p:grpSpPr>
                <a:xfrm rot="7377010">
                  <a:off x="2426881" y="6364606"/>
                  <a:ext cx="676700" cy="371247"/>
                  <a:chOff x="7900202" y="2380762"/>
                  <a:chExt cx="676700" cy="371247"/>
                </a:xfrm>
              </p:grpSpPr>
              <p:cxnSp>
                <p:nvCxnSpPr>
                  <p:cNvPr id="511" name="Conexão reta 510"/>
                  <p:cNvCxnSpPr/>
                  <p:nvPr/>
                </p:nvCxnSpPr>
                <p:spPr>
                  <a:xfrm rot="884603" flipV="1">
                    <a:off x="7963891" y="2653243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12" name="CaixaDeTexto 511"/>
                  <p:cNvSpPr txBox="1"/>
                  <p:nvPr/>
                </p:nvSpPr>
                <p:spPr>
                  <a:xfrm rot="19381670">
                    <a:off x="7900202" y="2380762"/>
                    <a:ext cx="676700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err="1" smtClean="0">
                        <a:solidFill>
                          <a:srgbClr val="FF0000"/>
                        </a:solidFill>
                      </a:rPr>
                      <a:t>DTC-Na</a:t>
                    </a:r>
                    <a:endParaRPr lang="en-US" sz="1200" baseline="-25000" dirty="0">
                      <a:solidFill>
                        <a:srgbClr val="FF0000"/>
                      </a:solidFill>
                    </a:endParaRPr>
                  </a:p>
                </p:txBody>
              </p:sp>
            </p:grpSp>
          </p:grpSp>
          <p:grpSp>
            <p:nvGrpSpPr>
              <p:cNvPr id="517" name="Grupo 516"/>
              <p:cNvGrpSpPr/>
              <p:nvPr/>
            </p:nvGrpSpPr>
            <p:grpSpPr>
              <a:xfrm rot="323335">
                <a:off x="2073815" y="5685698"/>
                <a:ext cx="487368" cy="1010984"/>
                <a:chOff x="2579607" y="5877596"/>
                <a:chExt cx="487368" cy="1010984"/>
              </a:xfrm>
            </p:grpSpPr>
            <p:grpSp>
              <p:nvGrpSpPr>
                <p:cNvPr id="518" name="Grupo 517"/>
                <p:cNvGrpSpPr/>
                <p:nvPr/>
              </p:nvGrpSpPr>
              <p:grpSpPr>
                <a:xfrm rot="8272727">
                  <a:off x="2611638" y="5877596"/>
                  <a:ext cx="455337" cy="573913"/>
                  <a:chOff x="5436865" y="2200487"/>
                  <a:chExt cx="455337" cy="573913"/>
                </a:xfrm>
              </p:grpSpPr>
              <p:cxnSp>
                <p:nvCxnSpPr>
                  <p:cNvPr id="522" name="Conexão reta 521"/>
                  <p:cNvCxnSpPr/>
                  <p:nvPr/>
                </p:nvCxnSpPr>
                <p:spPr>
                  <a:xfrm flipV="1">
                    <a:off x="5436865" y="263839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3" name="Conexão reta 522"/>
                  <p:cNvCxnSpPr/>
                  <p:nvPr/>
                </p:nvCxnSpPr>
                <p:spPr>
                  <a:xfrm>
                    <a:off x="5507032" y="2647090"/>
                    <a:ext cx="76075" cy="81383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4" name="Conexão reta 523"/>
                  <p:cNvCxnSpPr/>
                  <p:nvPr/>
                </p:nvCxnSpPr>
                <p:spPr>
                  <a:xfrm flipV="1">
                    <a:off x="5572500" y="263208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25" name="CaixaDeTexto 524"/>
                  <p:cNvSpPr txBox="1"/>
                  <p:nvPr/>
                </p:nvSpPr>
                <p:spPr>
                  <a:xfrm rot="18571443">
                    <a:off x="5466746" y="2348944"/>
                    <a:ext cx="573913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err="1" smtClean="0">
                        <a:solidFill>
                          <a:srgbClr val="00B050"/>
                        </a:solidFill>
                      </a:rPr>
                      <a:t>NH</a:t>
                    </a:r>
                    <a:r>
                      <a:rPr lang="pt-PT" sz="1200" baseline="-25000" dirty="0" err="1" smtClean="0">
                        <a:solidFill>
                          <a:srgbClr val="00B050"/>
                        </a:solidFill>
                      </a:rPr>
                      <a:t>n</a:t>
                    </a:r>
                    <a:endParaRPr lang="en-US" sz="1200" baseline="-25000" dirty="0">
                      <a:solidFill>
                        <a:srgbClr val="00B050"/>
                      </a:solidFill>
                    </a:endParaRPr>
                  </a:p>
                </p:txBody>
              </p:sp>
            </p:grpSp>
            <p:grpSp>
              <p:nvGrpSpPr>
                <p:cNvPr id="519" name="Grupo 518"/>
                <p:cNvGrpSpPr/>
                <p:nvPr/>
              </p:nvGrpSpPr>
              <p:grpSpPr>
                <a:xfrm rot="7377010">
                  <a:off x="2426881" y="6364606"/>
                  <a:ext cx="676700" cy="371247"/>
                  <a:chOff x="7900202" y="2380762"/>
                  <a:chExt cx="676700" cy="371247"/>
                </a:xfrm>
              </p:grpSpPr>
              <p:cxnSp>
                <p:nvCxnSpPr>
                  <p:cNvPr id="520" name="Conexão reta 519"/>
                  <p:cNvCxnSpPr/>
                  <p:nvPr/>
                </p:nvCxnSpPr>
                <p:spPr>
                  <a:xfrm rot="884603" flipV="1">
                    <a:off x="7963891" y="2653243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21" name="CaixaDeTexto 520"/>
                  <p:cNvSpPr txBox="1"/>
                  <p:nvPr/>
                </p:nvSpPr>
                <p:spPr>
                  <a:xfrm rot="19381670">
                    <a:off x="7900202" y="2380762"/>
                    <a:ext cx="676700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err="1" smtClean="0">
                        <a:solidFill>
                          <a:srgbClr val="FF0000"/>
                        </a:solidFill>
                      </a:rPr>
                      <a:t>DTC-Na</a:t>
                    </a:r>
                    <a:endParaRPr lang="en-US" sz="1200" baseline="-25000" dirty="0">
                      <a:solidFill>
                        <a:srgbClr val="FF0000"/>
                      </a:solidFill>
                    </a:endParaRPr>
                  </a:p>
                </p:txBody>
              </p:sp>
            </p:grpSp>
          </p:grpSp>
          <p:grpSp>
            <p:nvGrpSpPr>
              <p:cNvPr id="526" name="Grupo 525"/>
              <p:cNvGrpSpPr/>
              <p:nvPr/>
            </p:nvGrpSpPr>
            <p:grpSpPr>
              <a:xfrm rot="21260679">
                <a:off x="3369127" y="4947449"/>
                <a:ext cx="835945" cy="729173"/>
                <a:chOff x="3497287" y="5062636"/>
                <a:chExt cx="835945" cy="729173"/>
              </a:xfrm>
            </p:grpSpPr>
            <p:grpSp>
              <p:nvGrpSpPr>
                <p:cNvPr id="527" name="Grupo 526"/>
                <p:cNvGrpSpPr/>
                <p:nvPr/>
              </p:nvGrpSpPr>
              <p:grpSpPr>
                <a:xfrm rot="3533664">
                  <a:off x="3556575" y="5003348"/>
                  <a:ext cx="455337" cy="573913"/>
                  <a:chOff x="5436865" y="2200487"/>
                  <a:chExt cx="455337" cy="573913"/>
                </a:xfrm>
              </p:grpSpPr>
              <p:cxnSp>
                <p:nvCxnSpPr>
                  <p:cNvPr id="531" name="Conexão reta 530"/>
                  <p:cNvCxnSpPr/>
                  <p:nvPr/>
                </p:nvCxnSpPr>
                <p:spPr>
                  <a:xfrm flipV="1">
                    <a:off x="5436865" y="263839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2" name="Conexão reta 531"/>
                  <p:cNvCxnSpPr/>
                  <p:nvPr/>
                </p:nvCxnSpPr>
                <p:spPr>
                  <a:xfrm>
                    <a:off x="5507032" y="2647090"/>
                    <a:ext cx="76075" cy="81383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3" name="Conexão reta 532"/>
                  <p:cNvCxnSpPr/>
                  <p:nvPr/>
                </p:nvCxnSpPr>
                <p:spPr>
                  <a:xfrm flipV="1">
                    <a:off x="5572500" y="263208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34" name="CaixaDeTexto 533"/>
                  <p:cNvSpPr txBox="1"/>
                  <p:nvPr/>
                </p:nvSpPr>
                <p:spPr>
                  <a:xfrm rot="18571443">
                    <a:off x="5466746" y="2348944"/>
                    <a:ext cx="573913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err="1" smtClean="0">
                        <a:solidFill>
                          <a:srgbClr val="00B050"/>
                        </a:solidFill>
                      </a:rPr>
                      <a:t>NH</a:t>
                    </a:r>
                    <a:r>
                      <a:rPr lang="pt-PT" sz="1200" baseline="-25000" dirty="0" err="1" smtClean="0">
                        <a:solidFill>
                          <a:srgbClr val="00B050"/>
                        </a:solidFill>
                      </a:rPr>
                      <a:t>n</a:t>
                    </a:r>
                    <a:endParaRPr lang="en-US" sz="1200" baseline="-25000" dirty="0">
                      <a:solidFill>
                        <a:srgbClr val="00B050"/>
                      </a:solidFill>
                    </a:endParaRPr>
                  </a:p>
                </p:txBody>
              </p:sp>
            </p:grpSp>
            <p:grpSp>
              <p:nvGrpSpPr>
                <p:cNvPr id="528" name="Grupo 527"/>
                <p:cNvGrpSpPr/>
                <p:nvPr/>
              </p:nvGrpSpPr>
              <p:grpSpPr>
                <a:xfrm rot="2747387">
                  <a:off x="3809259" y="5267835"/>
                  <a:ext cx="676700" cy="371247"/>
                  <a:chOff x="7900202" y="2380762"/>
                  <a:chExt cx="676700" cy="371247"/>
                </a:xfrm>
              </p:grpSpPr>
              <p:cxnSp>
                <p:nvCxnSpPr>
                  <p:cNvPr id="529" name="Conexão reta 528"/>
                  <p:cNvCxnSpPr/>
                  <p:nvPr/>
                </p:nvCxnSpPr>
                <p:spPr>
                  <a:xfrm rot="884603" flipV="1">
                    <a:off x="7963891" y="2653243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30" name="CaixaDeTexto 529"/>
                  <p:cNvSpPr txBox="1"/>
                  <p:nvPr/>
                </p:nvSpPr>
                <p:spPr>
                  <a:xfrm rot="19381670">
                    <a:off x="7900202" y="2380762"/>
                    <a:ext cx="676700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err="1" smtClean="0">
                        <a:solidFill>
                          <a:srgbClr val="FF0000"/>
                        </a:solidFill>
                      </a:rPr>
                      <a:t>DTC-Na</a:t>
                    </a:r>
                    <a:endParaRPr lang="en-US" sz="1200" baseline="-25000" dirty="0">
                      <a:solidFill>
                        <a:srgbClr val="FF0000"/>
                      </a:solidFill>
                    </a:endParaRPr>
                  </a:p>
                </p:txBody>
              </p:sp>
            </p:grpSp>
          </p:grpSp>
          <p:grpSp>
            <p:nvGrpSpPr>
              <p:cNvPr id="535" name="Grupo 534"/>
              <p:cNvGrpSpPr/>
              <p:nvPr/>
            </p:nvGrpSpPr>
            <p:grpSpPr>
              <a:xfrm rot="21260679">
                <a:off x="3367975" y="4692002"/>
                <a:ext cx="835945" cy="729173"/>
                <a:chOff x="3497287" y="5062636"/>
                <a:chExt cx="835945" cy="729173"/>
              </a:xfrm>
            </p:grpSpPr>
            <p:grpSp>
              <p:nvGrpSpPr>
                <p:cNvPr id="536" name="Grupo 535"/>
                <p:cNvGrpSpPr/>
                <p:nvPr/>
              </p:nvGrpSpPr>
              <p:grpSpPr>
                <a:xfrm rot="3533664">
                  <a:off x="3556575" y="5003348"/>
                  <a:ext cx="455337" cy="573913"/>
                  <a:chOff x="5436865" y="2200487"/>
                  <a:chExt cx="455337" cy="573913"/>
                </a:xfrm>
              </p:grpSpPr>
              <p:cxnSp>
                <p:nvCxnSpPr>
                  <p:cNvPr id="540" name="Conexão reta 539"/>
                  <p:cNvCxnSpPr/>
                  <p:nvPr/>
                </p:nvCxnSpPr>
                <p:spPr>
                  <a:xfrm flipV="1">
                    <a:off x="5436865" y="263839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41" name="Conexão reta 540"/>
                  <p:cNvCxnSpPr/>
                  <p:nvPr/>
                </p:nvCxnSpPr>
                <p:spPr>
                  <a:xfrm>
                    <a:off x="5507032" y="2647090"/>
                    <a:ext cx="76075" cy="81383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42" name="Conexão reta 541"/>
                  <p:cNvCxnSpPr/>
                  <p:nvPr/>
                </p:nvCxnSpPr>
                <p:spPr>
                  <a:xfrm flipV="1">
                    <a:off x="5572500" y="263208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43" name="CaixaDeTexto 542"/>
                  <p:cNvSpPr txBox="1"/>
                  <p:nvPr/>
                </p:nvSpPr>
                <p:spPr>
                  <a:xfrm rot="18571443">
                    <a:off x="5466746" y="2348944"/>
                    <a:ext cx="573913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err="1" smtClean="0">
                        <a:solidFill>
                          <a:srgbClr val="00B050"/>
                        </a:solidFill>
                      </a:rPr>
                      <a:t>NH</a:t>
                    </a:r>
                    <a:r>
                      <a:rPr lang="pt-PT" sz="1200" baseline="-25000" dirty="0" err="1" smtClean="0">
                        <a:solidFill>
                          <a:srgbClr val="00B050"/>
                        </a:solidFill>
                      </a:rPr>
                      <a:t>n</a:t>
                    </a:r>
                    <a:endParaRPr lang="en-US" sz="1200" baseline="-25000" dirty="0">
                      <a:solidFill>
                        <a:srgbClr val="00B050"/>
                      </a:solidFill>
                    </a:endParaRPr>
                  </a:p>
                </p:txBody>
              </p:sp>
            </p:grpSp>
            <p:grpSp>
              <p:nvGrpSpPr>
                <p:cNvPr id="537" name="Grupo 536"/>
                <p:cNvGrpSpPr/>
                <p:nvPr/>
              </p:nvGrpSpPr>
              <p:grpSpPr>
                <a:xfrm rot="2747387">
                  <a:off x="3809259" y="5267835"/>
                  <a:ext cx="676700" cy="371247"/>
                  <a:chOff x="7900202" y="2380762"/>
                  <a:chExt cx="676700" cy="371247"/>
                </a:xfrm>
              </p:grpSpPr>
              <p:cxnSp>
                <p:nvCxnSpPr>
                  <p:cNvPr id="538" name="Conexão reta 537"/>
                  <p:cNvCxnSpPr/>
                  <p:nvPr/>
                </p:nvCxnSpPr>
                <p:spPr>
                  <a:xfrm rot="884603" flipV="1">
                    <a:off x="7963891" y="2653243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39" name="CaixaDeTexto 538"/>
                  <p:cNvSpPr txBox="1"/>
                  <p:nvPr/>
                </p:nvSpPr>
                <p:spPr>
                  <a:xfrm rot="19381670">
                    <a:off x="7900202" y="2380762"/>
                    <a:ext cx="676700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err="1" smtClean="0">
                        <a:solidFill>
                          <a:srgbClr val="FF0000"/>
                        </a:solidFill>
                      </a:rPr>
                      <a:t>DTC-Na</a:t>
                    </a:r>
                    <a:endParaRPr lang="en-US" sz="1200" baseline="-25000" dirty="0">
                      <a:solidFill>
                        <a:srgbClr val="FF0000"/>
                      </a:solidFill>
                    </a:endParaRPr>
                  </a:p>
                </p:txBody>
              </p:sp>
            </p:grpSp>
          </p:grpSp>
          <p:grpSp>
            <p:nvGrpSpPr>
              <p:cNvPr id="544" name="Grupo 543"/>
              <p:cNvGrpSpPr/>
              <p:nvPr/>
            </p:nvGrpSpPr>
            <p:grpSpPr>
              <a:xfrm rot="21260679">
                <a:off x="3365247" y="4443448"/>
                <a:ext cx="835945" cy="729173"/>
                <a:chOff x="3497287" y="5062636"/>
                <a:chExt cx="835945" cy="729173"/>
              </a:xfrm>
            </p:grpSpPr>
            <p:grpSp>
              <p:nvGrpSpPr>
                <p:cNvPr id="545" name="Grupo 544"/>
                <p:cNvGrpSpPr/>
                <p:nvPr/>
              </p:nvGrpSpPr>
              <p:grpSpPr>
                <a:xfrm rot="3533664">
                  <a:off x="3556575" y="5003348"/>
                  <a:ext cx="455337" cy="573913"/>
                  <a:chOff x="5436865" y="2200487"/>
                  <a:chExt cx="455337" cy="573913"/>
                </a:xfrm>
              </p:grpSpPr>
              <p:cxnSp>
                <p:nvCxnSpPr>
                  <p:cNvPr id="549" name="Conexão reta 548"/>
                  <p:cNvCxnSpPr/>
                  <p:nvPr/>
                </p:nvCxnSpPr>
                <p:spPr>
                  <a:xfrm flipV="1">
                    <a:off x="5436865" y="263839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50" name="Conexão reta 549"/>
                  <p:cNvCxnSpPr/>
                  <p:nvPr/>
                </p:nvCxnSpPr>
                <p:spPr>
                  <a:xfrm>
                    <a:off x="5507032" y="2647090"/>
                    <a:ext cx="76075" cy="81383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51" name="Conexão reta 550"/>
                  <p:cNvCxnSpPr/>
                  <p:nvPr/>
                </p:nvCxnSpPr>
                <p:spPr>
                  <a:xfrm flipV="1">
                    <a:off x="5572500" y="263208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52" name="CaixaDeTexto 551"/>
                  <p:cNvSpPr txBox="1"/>
                  <p:nvPr/>
                </p:nvSpPr>
                <p:spPr>
                  <a:xfrm rot="18571443">
                    <a:off x="5466746" y="2348944"/>
                    <a:ext cx="573913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err="1" smtClean="0">
                        <a:solidFill>
                          <a:srgbClr val="00B050"/>
                        </a:solidFill>
                      </a:rPr>
                      <a:t>NH</a:t>
                    </a:r>
                    <a:r>
                      <a:rPr lang="pt-PT" sz="1200" baseline="-25000" dirty="0" err="1" smtClean="0">
                        <a:solidFill>
                          <a:srgbClr val="00B050"/>
                        </a:solidFill>
                      </a:rPr>
                      <a:t>n</a:t>
                    </a:r>
                    <a:endParaRPr lang="en-US" sz="1200" baseline="-25000" dirty="0">
                      <a:solidFill>
                        <a:srgbClr val="00B050"/>
                      </a:solidFill>
                    </a:endParaRPr>
                  </a:p>
                </p:txBody>
              </p:sp>
            </p:grpSp>
            <p:grpSp>
              <p:nvGrpSpPr>
                <p:cNvPr id="546" name="Grupo 545"/>
                <p:cNvGrpSpPr/>
                <p:nvPr/>
              </p:nvGrpSpPr>
              <p:grpSpPr>
                <a:xfrm rot="2747387">
                  <a:off x="3809259" y="5267835"/>
                  <a:ext cx="676700" cy="371247"/>
                  <a:chOff x="7900202" y="2380762"/>
                  <a:chExt cx="676700" cy="371247"/>
                </a:xfrm>
              </p:grpSpPr>
              <p:cxnSp>
                <p:nvCxnSpPr>
                  <p:cNvPr id="547" name="Conexão reta 546"/>
                  <p:cNvCxnSpPr/>
                  <p:nvPr/>
                </p:nvCxnSpPr>
                <p:spPr>
                  <a:xfrm rot="884603" flipV="1">
                    <a:off x="7963891" y="2653243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48" name="CaixaDeTexto 547"/>
                  <p:cNvSpPr txBox="1"/>
                  <p:nvPr/>
                </p:nvSpPr>
                <p:spPr>
                  <a:xfrm rot="19381670">
                    <a:off x="7900202" y="2380762"/>
                    <a:ext cx="676700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err="1" smtClean="0">
                        <a:solidFill>
                          <a:srgbClr val="FF0000"/>
                        </a:solidFill>
                      </a:rPr>
                      <a:t>DTC-Na</a:t>
                    </a:r>
                    <a:endParaRPr lang="en-US" sz="1200" baseline="-25000" dirty="0">
                      <a:solidFill>
                        <a:srgbClr val="FF0000"/>
                      </a:solidFill>
                    </a:endParaRPr>
                  </a:p>
                </p:txBody>
              </p:sp>
            </p:grpSp>
          </p:grpSp>
          <p:grpSp>
            <p:nvGrpSpPr>
              <p:cNvPr id="553" name="Grupo 552"/>
              <p:cNvGrpSpPr/>
              <p:nvPr/>
            </p:nvGrpSpPr>
            <p:grpSpPr>
              <a:xfrm rot="3322350">
                <a:off x="1298221" y="4026846"/>
                <a:ext cx="871378" cy="873648"/>
                <a:chOff x="1399650" y="5492102"/>
                <a:chExt cx="871378" cy="873648"/>
              </a:xfrm>
            </p:grpSpPr>
            <p:grpSp>
              <p:nvGrpSpPr>
                <p:cNvPr id="554" name="Grupo 553"/>
                <p:cNvGrpSpPr/>
                <p:nvPr/>
              </p:nvGrpSpPr>
              <p:grpSpPr>
                <a:xfrm rot="10609387">
                  <a:off x="1928566" y="5492102"/>
                  <a:ext cx="342462" cy="573913"/>
                  <a:chOff x="5436865" y="2351983"/>
                  <a:chExt cx="342462" cy="573913"/>
                </a:xfrm>
              </p:grpSpPr>
              <p:cxnSp>
                <p:nvCxnSpPr>
                  <p:cNvPr id="558" name="Conexão reta 557"/>
                  <p:cNvCxnSpPr/>
                  <p:nvPr/>
                </p:nvCxnSpPr>
                <p:spPr>
                  <a:xfrm flipV="1">
                    <a:off x="5436865" y="263839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59" name="Conexão reta 558"/>
                  <p:cNvCxnSpPr/>
                  <p:nvPr/>
                </p:nvCxnSpPr>
                <p:spPr>
                  <a:xfrm>
                    <a:off x="5507032" y="2647090"/>
                    <a:ext cx="76075" cy="81383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60" name="Conexão reta 559"/>
                  <p:cNvCxnSpPr/>
                  <p:nvPr/>
                </p:nvCxnSpPr>
                <p:spPr>
                  <a:xfrm flipV="1">
                    <a:off x="5572500" y="263208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61" name="CaixaDeTexto 560"/>
                  <p:cNvSpPr txBox="1"/>
                  <p:nvPr/>
                </p:nvSpPr>
                <p:spPr>
                  <a:xfrm rot="7846319">
                    <a:off x="5353871" y="2500440"/>
                    <a:ext cx="573913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err="1" smtClean="0">
                        <a:solidFill>
                          <a:srgbClr val="00B050"/>
                        </a:solidFill>
                      </a:rPr>
                      <a:t>NH</a:t>
                    </a:r>
                    <a:r>
                      <a:rPr lang="pt-PT" sz="1200" baseline="-25000" dirty="0" err="1" smtClean="0">
                        <a:solidFill>
                          <a:srgbClr val="00B050"/>
                        </a:solidFill>
                      </a:rPr>
                      <a:t>n</a:t>
                    </a:r>
                    <a:endParaRPr lang="en-US" sz="1200" baseline="-25000" dirty="0">
                      <a:solidFill>
                        <a:srgbClr val="00B050"/>
                      </a:solidFill>
                    </a:endParaRPr>
                  </a:p>
                </p:txBody>
              </p:sp>
            </p:grpSp>
            <p:grpSp>
              <p:nvGrpSpPr>
                <p:cNvPr id="555" name="Grupo 554"/>
                <p:cNvGrpSpPr/>
                <p:nvPr/>
              </p:nvGrpSpPr>
              <p:grpSpPr>
                <a:xfrm rot="20443323">
                  <a:off x="1399650" y="6010761"/>
                  <a:ext cx="676700" cy="354989"/>
                  <a:chOff x="7423832" y="2653243"/>
                  <a:chExt cx="676700" cy="354989"/>
                </a:xfrm>
              </p:grpSpPr>
              <p:cxnSp>
                <p:nvCxnSpPr>
                  <p:cNvPr id="556" name="Conexão reta 555"/>
                  <p:cNvCxnSpPr/>
                  <p:nvPr/>
                </p:nvCxnSpPr>
                <p:spPr>
                  <a:xfrm rot="884603" flipV="1">
                    <a:off x="7963891" y="2653243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57" name="CaixaDeTexto 556"/>
                  <p:cNvSpPr txBox="1"/>
                  <p:nvPr/>
                </p:nvSpPr>
                <p:spPr>
                  <a:xfrm rot="19381670">
                    <a:off x="7423832" y="2731233"/>
                    <a:ext cx="676700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smtClean="0">
                        <a:solidFill>
                          <a:srgbClr val="FF0000"/>
                        </a:solidFill>
                      </a:rPr>
                      <a:t>Na-DTC</a:t>
                    </a:r>
                    <a:endParaRPr lang="en-US" sz="1200" baseline="-25000" dirty="0">
                      <a:solidFill>
                        <a:srgbClr val="FF0000"/>
                      </a:solidFill>
                    </a:endParaRPr>
                  </a:p>
                </p:txBody>
              </p:sp>
            </p:grpSp>
          </p:grpSp>
          <p:grpSp>
            <p:nvGrpSpPr>
              <p:cNvPr id="562" name="Grupo 561"/>
              <p:cNvGrpSpPr/>
              <p:nvPr/>
            </p:nvGrpSpPr>
            <p:grpSpPr>
              <a:xfrm rot="3322350">
                <a:off x="1298567" y="4273916"/>
                <a:ext cx="871378" cy="873648"/>
                <a:chOff x="1399650" y="5492102"/>
                <a:chExt cx="871378" cy="873648"/>
              </a:xfrm>
            </p:grpSpPr>
            <p:grpSp>
              <p:nvGrpSpPr>
                <p:cNvPr id="563" name="Grupo 562"/>
                <p:cNvGrpSpPr/>
                <p:nvPr/>
              </p:nvGrpSpPr>
              <p:grpSpPr>
                <a:xfrm rot="10609387">
                  <a:off x="1928566" y="5492102"/>
                  <a:ext cx="342462" cy="573913"/>
                  <a:chOff x="5436865" y="2351983"/>
                  <a:chExt cx="342462" cy="573913"/>
                </a:xfrm>
              </p:grpSpPr>
              <p:cxnSp>
                <p:nvCxnSpPr>
                  <p:cNvPr id="567" name="Conexão reta 566"/>
                  <p:cNvCxnSpPr/>
                  <p:nvPr/>
                </p:nvCxnSpPr>
                <p:spPr>
                  <a:xfrm flipV="1">
                    <a:off x="5436865" y="263839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68" name="Conexão reta 567"/>
                  <p:cNvCxnSpPr/>
                  <p:nvPr/>
                </p:nvCxnSpPr>
                <p:spPr>
                  <a:xfrm>
                    <a:off x="5507032" y="2647090"/>
                    <a:ext cx="76075" cy="81383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69" name="Conexão reta 568"/>
                  <p:cNvCxnSpPr/>
                  <p:nvPr/>
                </p:nvCxnSpPr>
                <p:spPr>
                  <a:xfrm flipV="1">
                    <a:off x="5572500" y="263208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70" name="CaixaDeTexto 569"/>
                  <p:cNvSpPr txBox="1"/>
                  <p:nvPr/>
                </p:nvSpPr>
                <p:spPr>
                  <a:xfrm rot="7846319">
                    <a:off x="5353871" y="2500440"/>
                    <a:ext cx="573913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err="1" smtClean="0">
                        <a:solidFill>
                          <a:srgbClr val="00B050"/>
                        </a:solidFill>
                      </a:rPr>
                      <a:t>NH</a:t>
                    </a:r>
                    <a:r>
                      <a:rPr lang="pt-PT" sz="1200" baseline="-25000" dirty="0" err="1" smtClean="0">
                        <a:solidFill>
                          <a:srgbClr val="00B050"/>
                        </a:solidFill>
                      </a:rPr>
                      <a:t>n</a:t>
                    </a:r>
                    <a:endParaRPr lang="en-US" sz="1200" baseline="-25000" dirty="0">
                      <a:solidFill>
                        <a:srgbClr val="00B050"/>
                      </a:solidFill>
                    </a:endParaRPr>
                  </a:p>
                </p:txBody>
              </p:sp>
            </p:grpSp>
            <p:grpSp>
              <p:nvGrpSpPr>
                <p:cNvPr id="564" name="Grupo 563"/>
                <p:cNvGrpSpPr/>
                <p:nvPr/>
              </p:nvGrpSpPr>
              <p:grpSpPr>
                <a:xfrm rot="20443323">
                  <a:off x="1399650" y="6010761"/>
                  <a:ext cx="676700" cy="354989"/>
                  <a:chOff x="7423832" y="2653243"/>
                  <a:chExt cx="676700" cy="354989"/>
                </a:xfrm>
              </p:grpSpPr>
              <p:cxnSp>
                <p:nvCxnSpPr>
                  <p:cNvPr id="565" name="Conexão reta 564"/>
                  <p:cNvCxnSpPr/>
                  <p:nvPr/>
                </p:nvCxnSpPr>
                <p:spPr>
                  <a:xfrm rot="884603" flipV="1">
                    <a:off x="7963891" y="2653243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66" name="CaixaDeTexto 565"/>
                  <p:cNvSpPr txBox="1"/>
                  <p:nvPr/>
                </p:nvSpPr>
                <p:spPr>
                  <a:xfrm rot="19381670">
                    <a:off x="7423832" y="2731233"/>
                    <a:ext cx="676700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smtClean="0">
                        <a:solidFill>
                          <a:srgbClr val="FF0000"/>
                        </a:solidFill>
                      </a:rPr>
                      <a:t>Na-DTC</a:t>
                    </a:r>
                    <a:endParaRPr lang="en-US" sz="1200" baseline="-25000" dirty="0">
                      <a:solidFill>
                        <a:srgbClr val="FF0000"/>
                      </a:solidFill>
                    </a:endParaRPr>
                  </a:p>
                </p:txBody>
              </p:sp>
            </p:grpSp>
          </p:grpSp>
          <p:grpSp>
            <p:nvGrpSpPr>
              <p:cNvPr id="571" name="Grupo 570"/>
              <p:cNvGrpSpPr/>
              <p:nvPr/>
            </p:nvGrpSpPr>
            <p:grpSpPr>
              <a:xfrm rot="3322350">
                <a:off x="1299472" y="4529034"/>
                <a:ext cx="871380" cy="873650"/>
                <a:chOff x="1399648" y="5492102"/>
                <a:chExt cx="871380" cy="873650"/>
              </a:xfrm>
            </p:grpSpPr>
            <p:grpSp>
              <p:nvGrpSpPr>
                <p:cNvPr id="572" name="Grupo 571"/>
                <p:cNvGrpSpPr/>
                <p:nvPr/>
              </p:nvGrpSpPr>
              <p:grpSpPr>
                <a:xfrm rot="10609387">
                  <a:off x="1928566" y="5492102"/>
                  <a:ext cx="342462" cy="573913"/>
                  <a:chOff x="5436865" y="2351983"/>
                  <a:chExt cx="342462" cy="573913"/>
                </a:xfrm>
              </p:grpSpPr>
              <p:cxnSp>
                <p:nvCxnSpPr>
                  <p:cNvPr id="576" name="Conexão reta 575"/>
                  <p:cNvCxnSpPr/>
                  <p:nvPr/>
                </p:nvCxnSpPr>
                <p:spPr>
                  <a:xfrm flipV="1">
                    <a:off x="5436865" y="263839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77" name="Conexão reta 576"/>
                  <p:cNvCxnSpPr/>
                  <p:nvPr/>
                </p:nvCxnSpPr>
                <p:spPr>
                  <a:xfrm>
                    <a:off x="5507032" y="2647090"/>
                    <a:ext cx="76075" cy="81383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78" name="Conexão reta 577"/>
                  <p:cNvCxnSpPr/>
                  <p:nvPr/>
                </p:nvCxnSpPr>
                <p:spPr>
                  <a:xfrm flipV="1">
                    <a:off x="5572500" y="263208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79" name="CaixaDeTexto 578"/>
                  <p:cNvSpPr txBox="1"/>
                  <p:nvPr/>
                </p:nvSpPr>
                <p:spPr>
                  <a:xfrm rot="7846319">
                    <a:off x="5353871" y="2500440"/>
                    <a:ext cx="573913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err="1" smtClean="0">
                        <a:solidFill>
                          <a:srgbClr val="00B050"/>
                        </a:solidFill>
                      </a:rPr>
                      <a:t>NH</a:t>
                    </a:r>
                    <a:r>
                      <a:rPr lang="pt-PT" sz="1200" baseline="-25000" dirty="0" err="1" smtClean="0">
                        <a:solidFill>
                          <a:srgbClr val="00B050"/>
                        </a:solidFill>
                      </a:rPr>
                      <a:t>n</a:t>
                    </a:r>
                    <a:endParaRPr lang="en-US" sz="1200" baseline="-25000" dirty="0">
                      <a:solidFill>
                        <a:srgbClr val="00B050"/>
                      </a:solidFill>
                    </a:endParaRPr>
                  </a:p>
                </p:txBody>
              </p:sp>
            </p:grpSp>
            <p:grpSp>
              <p:nvGrpSpPr>
                <p:cNvPr id="573" name="Grupo 572"/>
                <p:cNvGrpSpPr/>
                <p:nvPr/>
              </p:nvGrpSpPr>
              <p:grpSpPr>
                <a:xfrm rot="20443323">
                  <a:off x="1399648" y="6010762"/>
                  <a:ext cx="676700" cy="354990"/>
                  <a:chOff x="7423830" y="2653243"/>
                  <a:chExt cx="676700" cy="354990"/>
                </a:xfrm>
              </p:grpSpPr>
              <p:cxnSp>
                <p:nvCxnSpPr>
                  <p:cNvPr id="574" name="Conexão reta 573"/>
                  <p:cNvCxnSpPr/>
                  <p:nvPr/>
                </p:nvCxnSpPr>
                <p:spPr>
                  <a:xfrm rot="884603" flipV="1">
                    <a:off x="7963891" y="2653243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75" name="CaixaDeTexto 574"/>
                  <p:cNvSpPr txBox="1"/>
                  <p:nvPr/>
                </p:nvSpPr>
                <p:spPr>
                  <a:xfrm rot="19381670">
                    <a:off x="7423830" y="2731234"/>
                    <a:ext cx="676700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smtClean="0">
                        <a:solidFill>
                          <a:srgbClr val="FF0000"/>
                        </a:solidFill>
                      </a:rPr>
                      <a:t>Na-DTC</a:t>
                    </a:r>
                    <a:endParaRPr lang="en-US" sz="1200" baseline="-25000" dirty="0">
                      <a:solidFill>
                        <a:srgbClr val="FF0000"/>
                      </a:solidFill>
                    </a:endParaRPr>
                  </a:p>
                </p:txBody>
              </p:sp>
            </p:grpSp>
          </p:grpSp>
          <p:grpSp>
            <p:nvGrpSpPr>
              <p:cNvPr id="580" name="Grupo 579"/>
              <p:cNvGrpSpPr/>
              <p:nvPr/>
            </p:nvGrpSpPr>
            <p:grpSpPr>
              <a:xfrm rot="3322350">
                <a:off x="1297299" y="4805861"/>
                <a:ext cx="871378" cy="873648"/>
                <a:chOff x="1399650" y="5492102"/>
                <a:chExt cx="871378" cy="873648"/>
              </a:xfrm>
            </p:grpSpPr>
            <p:grpSp>
              <p:nvGrpSpPr>
                <p:cNvPr id="581" name="Grupo 580"/>
                <p:cNvGrpSpPr/>
                <p:nvPr/>
              </p:nvGrpSpPr>
              <p:grpSpPr>
                <a:xfrm rot="10609387">
                  <a:off x="1928566" y="5492102"/>
                  <a:ext cx="342462" cy="573913"/>
                  <a:chOff x="5436865" y="2351983"/>
                  <a:chExt cx="342462" cy="573913"/>
                </a:xfrm>
              </p:grpSpPr>
              <p:cxnSp>
                <p:nvCxnSpPr>
                  <p:cNvPr id="585" name="Conexão reta 584"/>
                  <p:cNvCxnSpPr/>
                  <p:nvPr/>
                </p:nvCxnSpPr>
                <p:spPr>
                  <a:xfrm flipV="1">
                    <a:off x="5436865" y="263839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6" name="Conexão reta 585"/>
                  <p:cNvCxnSpPr/>
                  <p:nvPr/>
                </p:nvCxnSpPr>
                <p:spPr>
                  <a:xfrm>
                    <a:off x="5507032" y="2647090"/>
                    <a:ext cx="76075" cy="81383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7" name="Conexão reta 586"/>
                  <p:cNvCxnSpPr/>
                  <p:nvPr/>
                </p:nvCxnSpPr>
                <p:spPr>
                  <a:xfrm flipV="1">
                    <a:off x="5572500" y="263208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88" name="CaixaDeTexto 587"/>
                  <p:cNvSpPr txBox="1"/>
                  <p:nvPr/>
                </p:nvSpPr>
                <p:spPr>
                  <a:xfrm rot="7846319">
                    <a:off x="5353871" y="2500440"/>
                    <a:ext cx="573913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err="1" smtClean="0">
                        <a:solidFill>
                          <a:srgbClr val="00B050"/>
                        </a:solidFill>
                      </a:rPr>
                      <a:t>NH</a:t>
                    </a:r>
                    <a:r>
                      <a:rPr lang="pt-PT" sz="1200" baseline="-25000" dirty="0" err="1" smtClean="0">
                        <a:solidFill>
                          <a:srgbClr val="00B050"/>
                        </a:solidFill>
                      </a:rPr>
                      <a:t>n</a:t>
                    </a:r>
                    <a:endParaRPr lang="en-US" sz="1200" baseline="-25000" dirty="0">
                      <a:solidFill>
                        <a:srgbClr val="00B050"/>
                      </a:solidFill>
                    </a:endParaRPr>
                  </a:p>
                </p:txBody>
              </p:sp>
            </p:grpSp>
            <p:grpSp>
              <p:nvGrpSpPr>
                <p:cNvPr id="582" name="Grupo 581"/>
                <p:cNvGrpSpPr/>
                <p:nvPr/>
              </p:nvGrpSpPr>
              <p:grpSpPr>
                <a:xfrm rot="20443323">
                  <a:off x="1399650" y="6010761"/>
                  <a:ext cx="676700" cy="354989"/>
                  <a:chOff x="7423832" y="2653243"/>
                  <a:chExt cx="676700" cy="354989"/>
                </a:xfrm>
              </p:grpSpPr>
              <p:cxnSp>
                <p:nvCxnSpPr>
                  <p:cNvPr id="583" name="Conexão reta 582"/>
                  <p:cNvCxnSpPr/>
                  <p:nvPr/>
                </p:nvCxnSpPr>
                <p:spPr>
                  <a:xfrm rot="884603" flipV="1">
                    <a:off x="7963891" y="2653243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84" name="CaixaDeTexto 583"/>
                  <p:cNvSpPr txBox="1"/>
                  <p:nvPr/>
                </p:nvSpPr>
                <p:spPr>
                  <a:xfrm rot="19381670">
                    <a:off x="7423832" y="2731233"/>
                    <a:ext cx="676700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smtClean="0">
                        <a:solidFill>
                          <a:srgbClr val="FF0000"/>
                        </a:solidFill>
                      </a:rPr>
                      <a:t>Na-DTC</a:t>
                    </a:r>
                    <a:endParaRPr lang="en-US" sz="1200" baseline="-25000" dirty="0">
                      <a:solidFill>
                        <a:srgbClr val="FF0000"/>
                      </a:solidFill>
                    </a:endParaRPr>
                  </a:p>
                </p:txBody>
              </p:sp>
            </p:grpSp>
          </p:grpSp>
          <p:grpSp>
            <p:nvGrpSpPr>
              <p:cNvPr id="598" name="Grupo 597"/>
              <p:cNvGrpSpPr/>
              <p:nvPr/>
            </p:nvGrpSpPr>
            <p:grpSpPr>
              <a:xfrm rot="21189965">
                <a:off x="2665765" y="3493182"/>
                <a:ext cx="569017" cy="987291"/>
                <a:chOff x="2620377" y="3312525"/>
                <a:chExt cx="569017" cy="987291"/>
              </a:xfrm>
            </p:grpSpPr>
            <p:grpSp>
              <p:nvGrpSpPr>
                <p:cNvPr id="599" name="Grupo 598"/>
                <p:cNvGrpSpPr/>
                <p:nvPr/>
              </p:nvGrpSpPr>
              <p:grpSpPr>
                <a:xfrm rot="19760017">
                  <a:off x="2620377" y="3725903"/>
                  <a:ext cx="455337" cy="573913"/>
                  <a:chOff x="5436865" y="2200487"/>
                  <a:chExt cx="455337" cy="573913"/>
                </a:xfrm>
              </p:grpSpPr>
              <p:cxnSp>
                <p:nvCxnSpPr>
                  <p:cNvPr id="603" name="Conexão reta 602"/>
                  <p:cNvCxnSpPr/>
                  <p:nvPr/>
                </p:nvCxnSpPr>
                <p:spPr>
                  <a:xfrm flipV="1">
                    <a:off x="5436865" y="263839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04" name="Conexão reta 603"/>
                  <p:cNvCxnSpPr/>
                  <p:nvPr/>
                </p:nvCxnSpPr>
                <p:spPr>
                  <a:xfrm>
                    <a:off x="5507032" y="2647090"/>
                    <a:ext cx="76075" cy="81383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05" name="Conexão reta 604"/>
                  <p:cNvCxnSpPr/>
                  <p:nvPr/>
                </p:nvCxnSpPr>
                <p:spPr>
                  <a:xfrm flipV="1">
                    <a:off x="5572500" y="263208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06" name="CaixaDeTexto 605"/>
                  <p:cNvSpPr txBox="1"/>
                  <p:nvPr/>
                </p:nvSpPr>
                <p:spPr>
                  <a:xfrm rot="18571443">
                    <a:off x="5466746" y="2348944"/>
                    <a:ext cx="573913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err="1" smtClean="0">
                        <a:solidFill>
                          <a:srgbClr val="00B050"/>
                        </a:solidFill>
                      </a:rPr>
                      <a:t>NH</a:t>
                    </a:r>
                    <a:r>
                      <a:rPr lang="pt-PT" sz="1200" baseline="-25000" dirty="0" err="1" smtClean="0">
                        <a:solidFill>
                          <a:srgbClr val="00B050"/>
                        </a:solidFill>
                      </a:rPr>
                      <a:t>n</a:t>
                    </a:r>
                    <a:endParaRPr lang="en-US" sz="1200" baseline="-25000" dirty="0">
                      <a:solidFill>
                        <a:srgbClr val="00B050"/>
                      </a:solidFill>
                    </a:endParaRPr>
                  </a:p>
                </p:txBody>
              </p:sp>
            </p:grpSp>
            <p:grpSp>
              <p:nvGrpSpPr>
                <p:cNvPr id="600" name="Grupo 599"/>
                <p:cNvGrpSpPr/>
                <p:nvPr/>
              </p:nvGrpSpPr>
              <p:grpSpPr>
                <a:xfrm rot="18881600">
                  <a:off x="2665421" y="3465251"/>
                  <a:ext cx="676700" cy="371247"/>
                  <a:chOff x="7900202" y="2380762"/>
                  <a:chExt cx="676700" cy="371247"/>
                </a:xfrm>
              </p:grpSpPr>
              <p:cxnSp>
                <p:nvCxnSpPr>
                  <p:cNvPr id="601" name="Conexão reta 600"/>
                  <p:cNvCxnSpPr/>
                  <p:nvPr/>
                </p:nvCxnSpPr>
                <p:spPr>
                  <a:xfrm rot="884603" flipV="1">
                    <a:off x="7963891" y="2653243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02" name="CaixaDeTexto 601"/>
                  <p:cNvSpPr txBox="1"/>
                  <p:nvPr/>
                </p:nvSpPr>
                <p:spPr>
                  <a:xfrm rot="19381670">
                    <a:off x="7900202" y="2380762"/>
                    <a:ext cx="676700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err="1" smtClean="0">
                        <a:solidFill>
                          <a:srgbClr val="FF0000"/>
                        </a:solidFill>
                      </a:rPr>
                      <a:t>DTC-Na</a:t>
                    </a:r>
                    <a:endParaRPr lang="en-US" sz="1200" baseline="-25000" dirty="0">
                      <a:solidFill>
                        <a:srgbClr val="FF0000"/>
                      </a:solidFill>
                    </a:endParaRPr>
                  </a:p>
                </p:txBody>
              </p:sp>
            </p:grpSp>
          </p:grpSp>
          <p:grpSp>
            <p:nvGrpSpPr>
              <p:cNvPr id="607" name="Grupo 606"/>
              <p:cNvGrpSpPr/>
              <p:nvPr/>
            </p:nvGrpSpPr>
            <p:grpSpPr>
              <a:xfrm rot="21189965">
                <a:off x="2407085" y="3492944"/>
                <a:ext cx="569017" cy="987291"/>
                <a:chOff x="2620377" y="3312525"/>
                <a:chExt cx="569017" cy="987291"/>
              </a:xfrm>
            </p:grpSpPr>
            <p:grpSp>
              <p:nvGrpSpPr>
                <p:cNvPr id="608" name="Grupo 607"/>
                <p:cNvGrpSpPr/>
                <p:nvPr/>
              </p:nvGrpSpPr>
              <p:grpSpPr>
                <a:xfrm rot="19760017">
                  <a:off x="2620377" y="3725903"/>
                  <a:ext cx="455337" cy="573913"/>
                  <a:chOff x="5436865" y="2200487"/>
                  <a:chExt cx="455337" cy="573913"/>
                </a:xfrm>
              </p:grpSpPr>
              <p:cxnSp>
                <p:nvCxnSpPr>
                  <p:cNvPr id="612" name="Conexão reta 611"/>
                  <p:cNvCxnSpPr/>
                  <p:nvPr/>
                </p:nvCxnSpPr>
                <p:spPr>
                  <a:xfrm flipV="1">
                    <a:off x="5436865" y="263839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13" name="Conexão reta 612"/>
                  <p:cNvCxnSpPr/>
                  <p:nvPr/>
                </p:nvCxnSpPr>
                <p:spPr>
                  <a:xfrm>
                    <a:off x="5507032" y="2647090"/>
                    <a:ext cx="76075" cy="81383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14" name="Conexão reta 613"/>
                  <p:cNvCxnSpPr/>
                  <p:nvPr/>
                </p:nvCxnSpPr>
                <p:spPr>
                  <a:xfrm flipV="1">
                    <a:off x="5572500" y="263208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15" name="CaixaDeTexto 614"/>
                  <p:cNvSpPr txBox="1"/>
                  <p:nvPr/>
                </p:nvSpPr>
                <p:spPr>
                  <a:xfrm rot="18571443">
                    <a:off x="5466746" y="2348944"/>
                    <a:ext cx="573913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err="1" smtClean="0">
                        <a:solidFill>
                          <a:srgbClr val="00B050"/>
                        </a:solidFill>
                      </a:rPr>
                      <a:t>NH</a:t>
                    </a:r>
                    <a:r>
                      <a:rPr lang="pt-PT" sz="1200" baseline="-25000" dirty="0" err="1" smtClean="0">
                        <a:solidFill>
                          <a:srgbClr val="00B050"/>
                        </a:solidFill>
                      </a:rPr>
                      <a:t>n</a:t>
                    </a:r>
                    <a:endParaRPr lang="en-US" sz="1200" baseline="-25000" dirty="0">
                      <a:solidFill>
                        <a:srgbClr val="00B050"/>
                      </a:solidFill>
                    </a:endParaRPr>
                  </a:p>
                </p:txBody>
              </p:sp>
            </p:grpSp>
            <p:grpSp>
              <p:nvGrpSpPr>
                <p:cNvPr id="609" name="Grupo 608"/>
                <p:cNvGrpSpPr/>
                <p:nvPr/>
              </p:nvGrpSpPr>
              <p:grpSpPr>
                <a:xfrm rot="18881600">
                  <a:off x="2665421" y="3465251"/>
                  <a:ext cx="676700" cy="371247"/>
                  <a:chOff x="7900202" y="2380762"/>
                  <a:chExt cx="676700" cy="371247"/>
                </a:xfrm>
              </p:grpSpPr>
              <p:cxnSp>
                <p:nvCxnSpPr>
                  <p:cNvPr id="610" name="Conexão reta 609"/>
                  <p:cNvCxnSpPr/>
                  <p:nvPr/>
                </p:nvCxnSpPr>
                <p:spPr>
                  <a:xfrm rot="884603" flipV="1">
                    <a:off x="7963891" y="2653243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11" name="CaixaDeTexto 610"/>
                  <p:cNvSpPr txBox="1"/>
                  <p:nvPr/>
                </p:nvSpPr>
                <p:spPr>
                  <a:xfrm rot="19381670">
                    <a:off x="7900202" y="2380762"/>
                    <a:ext cx="676700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err="1" smtClean="0">
                        <a:solidFill>
                          <a:srgbClr val="FF0000"/>
                        </a:solidFill>
                      </a:rPr>
                      <a:t>DTC-Na</a:t>
                    </a:r>
                    <a:endParaRPr lang="en-US" sz="1200" baseline="-25000" dirty="0">
                      <a:solidFill>
                        <a:srgbClr val="FF0000"/>
                      </a:solidFill>
                    </a:endParaRPr>
                  </a:p>
                </p:txBody>
              </p:sp>
            </p:grpSp>
          </p:grpSp>
          <p:grpSp>
            <p:nvGrpSpPr>
              <p:cNvPr id="616" name="Grupo 615"/>
              <p:cNvGrpSpPr/>
              <p:nvPr/>
            </p:nvGrpSpPr>
            <p:grpSpPr>
              <a:xfrm rot="21189965">
                <a:off x="2107557" y="3493427"/>
                <a:ext cx="569017" cy="987291"/>
                <a:chOff x="2620377" y="3312525"/>
                <a:chExt cx="569017" cy="987291"/>
              </a:xfrm>
            </p:grpSpPr>
            <p:grpSp>
              <p:nvGrpSpPr>
                <p:cNvPr id="617" name="Grupo 616"/>
                <p:cNvGrpSpPr/>
                <p:nvPr/>
              </p:nvGrpSpPr>
              <p:grpSpPr>
                <a:xfrm rot="19760017">
                  <a:off x="2620377" y="3725903"/>
                  <a:ext cx="455337" cy="573913"/>
                  <a:chOff x="5436865" y="2200487"/>
                  <a:chExt cx="455337" cy="573913"/>
                </a:xfrm>
              </p:grpSpPr>
              <p:cxnSp>
                <p:nvCxnSpPr>
                  <p:cNvPr id="621" name="Conexão reta 620"/>
                  <p:cNvCxnSpPr/>
                  <p:nvPr/>
                </p:nvCxnSpPr>
                <p:spPr>
                  <a:xfrm flipV="1">
                    <a:off x="5436865" y="263839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2" name="Conexão reta 621"/>
                  <p:cNvCxnSpPr/>
                  <p:nvPr/>
                </p:nvCxnSpPr>
                <p:spPr>
                  <a:xfrm>
                    <a:off x="5507032" y="2647090"/>
                    <a:ext cx="76075" cy="81383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3" name="Conexão reta 622"/>
                  <p:cNvCxnSpPr/>
                  <p:nvPr/>
                </p:nvCxnSpPr>
                <p:spPr>
                  <a:xfrm flipV="1">
                    <a:off x="5572500" y="263208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24" name="CaixaDeTexto 623"/>
                  <p:cNvSpPr txBox="1"/>
                  <p:nvPr/>
                </p:nvSpPr>
                <p:spPr>
                  <a:xfrm rot="18571443">
                    <a:off x="5466746" y="2348944"/>
                    <a:ext cx="573913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err="1" smtClean="0">
                        <a:solidFill>
                          <a:srgbClr val="00B050"/>
                        </a:solidFill>
                      </a:rPr>
                      <a:t>NH</a:t>
                    </a:r>
                    <a:r>
                      <a:rPr lang="pt-PT" sz="1200" baseline="-25000" dirty="0" err="1" smtClean="0">
                        <a:solidFill>
                          <a:srgbClr val="00B050"/>
                        </a:solidFill>
                      </a:rPr>
                      <a:t>n</a:t>
                    </a:r>
                    <a:endParaRPr lang="en-US" sz="1200" baseline="-25000" dirty="0">
                      <a:solidFill>
                        <a:srgbClr val="00B050"/>
                      </a:solidFill>
                    </a:endParaRPr>
                  </a:p>
                </p:txBody>
              </p:sp>
            </p:grpSp>
            <p:grpSp>
              <p:nvGrpSpPr>
                <p:cNvPr id="618" name="Grupo 617"/>
                <p:cNvGrpSpPr/>
                <p:nvPr/>
              </p:nvGrpSpPr>
              <p:grpSpPr>
                <a:xfrm rot="18881600">
                  <a:off x="2665421" y="3465251"/>
                  <a:ext cx="676700" cy="371247"/>
                  <a:chOff x="7900202" y="2380762"/>
                  <a:chExt cx="676700" cy="371247"/>
                </a:xfrm>
              </p:grpSpPr>
              <p:cxnSp>
                <p:nvCxnSpPr>
                  <p:cNvPr id="619" name="Conexão reta 618"/>
                  <p:cNvCxnSpPr/>
                  <p:nvPr/>
                </p:nvCxnSpPr>
                <p:spPr>
                  <a:xfrm rot="884603" flipV="1">
                    <a:off x="7963891" y="2653243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20" name="CaixaDeTexto 619"/>
                  <p:cNvSpPr txBox="1"/>
                  <p:nvPr/>
                </p:nvSpPr>
                <p:spPr>
                  <a:xfrm rot="19381670">
                    <a:off x="7900202" y="2380762"/>
                    <a:ext cx="676700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err="1" smtClean="0">
                        <a:solidFill>
                          <a:srgbClr val="FF0000"/>
                        </a:solidFill>
                      </a:rPr>
                      <a:t>DTC-Na</a:t>
                    </a:r>
                    <a:endParaRPr lang="en-US" sz="1200" baseline="-25000" dirty="0">
                      <a:solidFill>
                        <a:srgbClr val="FF0000"/>
                      </a:solidFill>
                    </a:endParaRPr>
                  </a:p>
                </p:txBody>
              </p:sp>
            </p:grpSp>
          </p:grpSp>
        </p:grpSp>
        <p:sp>
          <p:nvSpPr>
            <p:cNvPr id="926" name="CaixaDeTexto 925"/>
            <p:cNvSpPr txBox="1"/>
            <p:nvPr/>
          </p:nvSpPr>
          <p:spPr>
            <a:xfrm>
              <a:off x="705535" y="3577270"/>
              <a:ext cx="91146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PT" sz="4000" b="1" dirty="0" smtClean="0"/>
                <a:t>A</a:t>
              </a:r>
              <a:r>
                <a:rPr lang="pt-PT" sz="4000" b="1" baseline="-25000" dirty="0" smtClean="0"/>
                <a:t>4</a:t>
              </a:r>
              <a:endParaRPr lang="en-US" sz="4000" b="1" baseline="-25000" dirty="0"/>
            </a:p>
          </p:txBody>
        </p:sp>
      </p:grpSp>
      <p:grpSp>
        <p:nvGrpSpPr>
          <p:cNvPr id="931" name="Grupo 930"/>
          <p:cNvGrpSpPr/>
          <p:nvPr/>
        </p:nvGrpSpPr>
        <p:grpSpPr>
          <a:xfrm>
            <a:off x="5464603" y="3575421"/>
            <a:ext cx="3620595" cy="3330102"/>
            <a:chOff x="5464603" y="3575421"/>
            <a:chExt cx="3620595" cy="3330102"/>
          </a:xfrm>
        </p:grpSpPr>
        <p:grpSp>
          <p:nvGrpSpPr>
            <p:cNvPr id="921" name="Grupo 920"/>
            <p:cNvGrpSpPr/>
            <p:nvPr/>
          </p:nvGrpSpPr>
          <p:grpSpPr>
            <a:xfrm>
              <a:off x="5851878" y="3695877"/>
              <a:ext cx="3233320" cy="3209646"/>
              <a:chOff x="4579661" y="3428538"/>
              <a:chExt cx="3233320" cy="3209646"/>
            </a:xfrm>
          </p:grpSpPr>
          <p:grpSp>
            <p:nvGrpSpPr>
              <p:cNvPr id="806" name="Grupo 805"/>
              <p:cNvGrpSpPr/>
              <p:nvPr/>
            </p:nvGrpSpPr>
            <p:grpSpPr>
              <a:xfrm rot="20848817">
                <a:off x="6968262" y="3826292"/>
                <a:ext cx="676700" cy="372230"/>
                <a:chOff x="7899684" y="2379779"/>
                <a:chExt cx="676700" cy="372230"/>
              </a:xfrm>
            </p:grpSpPr>
            <p:cxnSp>
              <p:nvCxnSpPr>
                <p:cNvPr id="807" name="Conexão reta 806"/>
                <p:cNvCxnSpPr/>
                <p:nvPr/>
              </p:nvCxnSpPr>
              <p:spPr>
                <a:xfrm rot="884603" flipV="1">
                  <a:off x="7963891" y="2653243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08" name="CaixaDeTexto 807"/>
                <p:cNvSpPr txBox="1"/>
                <p:nvPr/>
              </p:nvSpPr>
              <p:spPr>
                <a:xfrm rot="19381670">
                  <a:off x="7899684" y="2379779"/>
                  <a:ext cx="676700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sz="1200" dirty="0" smtClean="0">
                      <a:solidFill>
                        <a:srgbClr val="7030A0"/>
                      </a:solidFill>
                    </a:rPr>
                    <a:t>DTC-Hg</a:t>
                  </a:r>
                  <a:endParaRPr lang="en-US" sz="1200" baseline="-25000" dirty="0">
                    <a:solidFill>
                      <a:srgbClr val="7030A0"/>
                    </a:solidFill>
                  </a:endParaRPr>
                </a:p>
              </p:txBody>
            </p:sp>
          </p:grpSp>
          <p:grpSp>
            <p:nvGrpSpPr>
              <p:cNvPr id="798" name="Grupo 797"/>
              <p:cNvGrpSpPr/>
              <p:nvPr/>
            </p:nvGrpSpPr>
            <p:grpSpPr>
              <a:xfrm rot="18471565">
                <a:off x="6402121" y="3586201"/>
                <a:ext cx="676700" cy="371247"/>
                <a:chOff x="7900202" y="2380762"/>
                <a:chExt cx="676700" cy="371247"/>
              </a:xfrm>
            </p:grpSpPr>
            <p:cxnSp>
              <p:nvCxnSpPr>
                <p:cNvPr id="799" name="Conexão reta 798"/>
                <p:cNvCxnSpPr/>
                <p:nvPr/>
              </p:nvCxnSpPr>
              <p:spPr>
                <a:xfrm rot="884603" flipV="1">
                  <a:off x="7963891" y="2653243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00" name="CaixaDeTexto 799"/>
                <p:cNvSpPr txBox="1"/>
                <p:nvPr/>
              </p:nvSpPr>
              <p:spPr>
                <a:xfrm rot="19381670">
                  <a:off x="7900202" y="2380762"/>
                  <a:ext cx="676700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sz="1200" dirty="0" smtClean="0">
                      <a:solidFill>
                        <a:srgbClr val="7030A0"/>
                      </a:solidFill>
                    </a:rPr>
                    <a:t>DTC-Hg</a:t>
                  </a:r>
                  <a:endParaRPr lang="en-US" sz="1200" baseline="-25000" dirty="0">
                    <a:solidFill>
                      <a:srgbClr val="7030A0"/>
                    </a:solidFill>
                  </a:endParaRPr>
                </a:p>
              </p:txBody>
            </p:sp>
          </p:grpSp>
          <p:grpSp>
            <p:nvGrpSpPr>
              <p:cNvPr id="790" name="Grupo 789"/>
              <p:cNvGrpSpPr/>
              <p:nvPr/>
            </p:nvGrpSpPr>
            <p:grpSpPr>
              <a:xfrm rot="2408066">
                <a:off x="7125729" y="5355019"/>
                <a:ext cx="676700" cy="371247"/>
                <a:chOff x="7900202" y="2380762"/>
                <a:chExt cx="676700" cy="371247"/>
              </a:xfrm>
            </p:grpSpPr>
            <p:cxnSp>
              <p:nvCxnSpPr>
                <p:cNvPr id="791" name="Conexão reta 790"/>
                <p:cNvCxnSpPr/>
                <p:nvPr/>
              </p:nvCxnSpPr>
              <p:spPr>
                <a:xfrm rot="884603" flipV="1">
                  <a:off x="7963891" y="2653243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92" name="CaixaDeTexto 791"/>
                <p:cNvSpPr txBox="1"/>
                <p:nvPr/>
              </p:nvSpPr>
              <p:spPr>
                <a:xfrm rot="19381670">
                  <a:off x="7900202" y="2380762"/>
                  <a:ext cx="676700" cy="276999"/>
                </a:xfrm>
                <a:prstGeom prst="rect">
                  <a:avLst/>
                </a:prstGeom>
                <a:noFill/>
                <a:ln>
                  <a:solidFill>
                    <a:schemeClr val="bg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sz="1200" dirty="0" smtClean="0">
                      <a:solidFill>
                        <a:srgbClr val="7030A0"/>
                      </a:solidFill>
                    </a:rPr>
                    <a:t>DTC-Hg</a:t>
                  </a:r>
                  <a:endParaRPr lang="en-US" sz="1200" baseline="-25000" dirty="0">
                    <a:solidFill>
                      <a:srgbClr val="7030A0"/>
                    </a:solidFill>
                  </a:endParaRPr>
                </a:p>
              </p:txBody>
            </p:sp>
          </p:grpSp>
          <p:grpSp>
            <p:nvGrpSpPr>
              <p:cNvPr id="782" name="Grupo 781"/>
              <p:cNvGrpSpPr/>
              <p:nvPr/>
            </p:nvGrpSpPr>
            <p:grpSpPr>
              <a:xfrm rot="4249267">
                <a:off x="6935303" y="5901050"/>
                <a:ext cx="676700" cy="371247"/>
                <a:chOff x="7900202" y="2380762"/>
                <a:chExt cx="676700" cy="371247"/>
              </a:xfrm>
            </p:grpSpPr>
            <p:cxnSp>
              <p:nvCxnSpPr>
                <p:cNvPr id="783" name="Conexão reta 782"/>
                <p:cNvCxnSpPr/>
                <p:nvPr/>
              </p:nvCxnSpPr>
              <p:spPr>
                <a:xfrm rot="884603" flipV="1">
                  <a:off x="7963891" y="2653243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84" name="CaixaDeTexto 783"/>
                <p:cNvSpPr txBox="1"/>
                <p:nvPr/>
              </p:nvSpPr>
              <p:spPr>
                <a:xfrm rot="19381670">
                  <a:off x="7900202" y="2380762"/>
                  <a:ext cx="676700" cy="276999"/>
                </a:xfrm>
                <a:prstGeom prst="rect">
                  <a:avLst/>
                </a:prstGeom>
                <a:noFill/>
                <a:ln>
                  <a:solidFill>
                    <a:schemeClr val="bg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sz="1200" dirty="0" smtClean="0">
                      <a:solidFill>
                        <a:srgbClr val="7030A0"/>
                      </a:solidFill>
                    </a:rPr>
                    <a:t>DTC-Hg</a:t>
                  </a:r>
                  <a:endParaRPr lang="en-US" sz="1200" baseline="-25000" dirty="0">
                    <a:solidFill>
                      <a:srgbClr val="7030A0"/>
                    </a:solidFill>
                  </a:endParaRPr>
                </a:p>
              </p:txBody>
            </p:sp>
          </p:grpSp>
          <p:grpSp>
            <p:nvGrpSpPr>
              <p:cNvPr id="774" name="Grupo 773"/>
              <p:cNvGrpSpPr/>
              <p:nvPr/>
            </p:nvGrpSpPr>
            <p:grpSpPr>
              <a:xfrm rot="7624110">
                <a:off x="6237052" y="6114210"/>
                <a:ext cx="676700" cy="371247"/>
                <a:chOff x="7900202" y="2380762"/>
                <a:chExt cx="676700" cy="371247"/>
              </a:xfrm>
            </p:grpSpPr>
            <p:cxnSp>
              <p:nvCxnSpPr>
                <p:cNvPr id="775" name="Conexão reta 774"/>
                <p:cNvCxnSpPr/>
                <p:nvPr/>
              </p:nvCxnSpPr>
              <p:spPr>
                <a:xfrm rot="884603" flipV="1">
                  <a:off x="7963891" y="2653243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76" name="CaixaDeTexto 775"/>
                <p:cNvSpPr txBox="1"/>
                <p:nvPr/>
              </p:nvSpPr>
              <p:spPr>
                <a:xfrm rot="19381670">
                  <a:off x="7900202" y="2380762"/>
                  <a:ext cx="676700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sz="1200" dirty="0" smtClean="0">
                      <a:solidFill>
                        <a:srgbClr val="7030A0"/>
                      </a:solidFill>
                    </a:rPr>
                    <a:t>DTC-Hg</a:t>
                  </a:r>
                  <a:endParaRPr lang="en-US" sz="1200" baseline="-25000" dirty="0">
                    <a:solidFill>
                      <a:srgbClr val="7030A0"/>
                    </a:solidFill>
                  </a:endParaRPr>
                </a:p>
              </p:txBody>
            </p:sp>
          </p:grpSp>
          <p:grpSp>
            <p:nvGrpSpPr>
              <p:cNvPr id="766" name="Grupo 765"/>
              <p:cNvGrpSpPr/>
              <p:nvPr/>
            </p:nvGrpSpPr>
            <p:grpSpPr>
              <a:xfrm rot="7700345">
                <a:off x="5943010" y="6112139"/>
                <a:ext cx="676700" cy="371247"/>
                <a:chOff x="7900202" y="2380762"/>
                <a:chExt cx="676700" cy="371247"/>
              </a:xfrm>
            </p:grpSpPr>
            <p:cxnSp>
              <p:nvCxnSpPr>
                <p:cNvPr id="767" name="Conexão reta 766"/>
                <p:cNvCxnSpPr/>
                <p:nvPr/>
              </p:nvCxnSpPr>
              <p:spPr>
                <a:xfrm rot="884603" flipV="1">
                  <a:off x="7963891" y="2653243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68" name="CaixaDeTexto 767"/>
                <p:cNvSpPr txBox="1"/>
                <p:nvPr/>
              </p:nvSpPr>
              <p:spPr>
                <a:xfrm rot="19381670">
                  <a:off x="7900202" y="2380762"/>
                  <a:ext cx="676700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sz="1200" dirty="0" smtClean="0">
                      <a:solidFill>
                        <a:srgbClr val="7030A0"/>
                      </a:solidFill>
                    </a:rPr>
                    <a:t>DTC-Hg</a:t>
                  </a:r>
                  <a:endParaRPr lang="en-US" sz="1200" baseline="-25000" dirty="0">
                    <a:solidFill>
                      <a:srgbClr val="7030A0"/>
                    </a:solidFill>
                  </a:endParaRPr>
                </a:p>
              </p:txBody>
            </p:sp>
          </p:grpSp>
          <p:grpSp>
            <p:nvGrpSpPr>
              <p:cNvPr id="758" name="Grupo 757"/>
              <p:cNvGrpSpPr/>
              <p:nvPr/>
            </p:nvGrpSpPr>
            <p:grpSpPr>
              <a:xfrm rot="20443323">
                <a:off x="4782198" y="5918933"/>
                <a:ext cx="676700" cy="354989"/>
                <a:chOff x="7423832" y="2653243"/>
                <a:chExt cx="676700" cy="354989"/>
              </a:xfrm>
            </p:grpSpPr>
            <p:cxnSp>
              <p:nvCxnSpPr>
                <p:cNvPr id="759" name="Conexão reta 758"/>
                <p:cNvCxnSpPr/>
                <p:nvPr/>
              </p:nvCxnSpPr>
              <p:spPr>
                <a:xfrm rot="884603" flipV="1">
                  <a:off x="7963891" y="2653243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60" name="CaixaDeTexto 759"/>
                <p:cNvSpPr txBox="1"/>
                <p:nvPr/>
              </p:nvSpPr>
              <p:spPr>
                <a:xfrm rot="19381670">
                  <a:off x="7423832" y="2731233"/>
                  <a:ext cx="676700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sz="1200" dirty="0" smtClean="0">
                      <a:solidFill>
                        <a:srgbClr val="7030A0"/>
                      </a:solidFill>
                    </a:rPr>
                    <a:t>Hg-DTC</a:t>
                  </a:r>
                  <a:endParaRPr lang="en-US" sz="1200" baseline="-25000" dirty="0">
                    <a:solidFill>
                      <a:srgbClr val="7030A0"/>
                    </a:solidFill>
                  </a:endParaRPr>
                </a:p>
              </p:txBody>
            </p:sp>
          </p:grpSp>
          <p:grpSp>
            <p:nvGrpSpPr>
              <p:cNvPr id="750" name="Grupo 749"/>
              <p:cNvGrpSpPr/>
              <p:nvPr/>
            </p:nvGrpSpPr>
            <p:grpSpPr>
              <a:xfrm rot="4561884">
                <a:off x="4933742" y="3897435"/>
                <a:ext cx="676700" cy="276999"/>
                <a:chOff x="7560688" y="2626709"/>
                <a:chExt cx="676700" cy="276999"/>
              </a:xfrm>
            </p:grpSpPr>
            <p:cxnSp>
              <p:nvCxnSpPr>
                <p:cNvPr id="751" name="Conexão reta 750"/>
                <p:cNvCxnSpPr/>
                <p:nvPr/>
              </p:nvCxnSpPr>
              <p:spPr>
                <a:xfrm rot="884603" flipV="1">
                  <a:off x="7963891" y="2653243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52" name="CaixaDeTexto 751"/>
                <p:cNvSpPr txBox="1"/>
                <p:nvPr/>
              </p:nvSpPr>
              <p:spPr>
                <a:xfrm rot="19381670">
                  <a:off x="7560688" y="2626709"/>
                  <a:ext cx="676700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sz="1200" dirty="0" smtClean="0">
                      <a:solidFill>
                        <a:srgbClr val="7030A0"/>
                      </a:solidFill>
                    </a:rPr>
                    <a:t>DTC</a:t>
                  </a:r>
                  <a:endParaRPr lang="en-US" sz="1200" baseline="-25000" dirty="0">
                    <a:solidFill>
                      <a:srgbClr val="7030A0"/>
                    </a:solidFill>
                  </a:endParaRPr>
                </a:p>
              </p:txBody>
            </p:sp>
          </p:grpSp>
          <p:grpSp>
            <p:nvGrpSpPr>
              <p:cNvPr id="737" name="Grupo 736"/>
              <p:cNvGrpSpPr/>
              <p:nvPr/>
            </p:nvGrpSpPr>
            <p:grpSpPr>
              <a:xfrm rot="7700345">
                <a:off x="5651179" y="6112859"/>
                <a:ext cx="676700" cy="371247"/>
                <a:chOff x="7900202" y="2380762"/>
                <a:chExt cx="676700" cy="371247"/>
              </a:xfrm>
            </p:grpSpPr>
            <p:cxnSp>
              <p:nvCxnSpPr>
                <p:cNvPr id="738" name="Conexão reta 737"/>
                <p:cNvCxnSpPr/>
                <p:nvPr/>
              </p:nvCxnSpPr>
              <p:spPr>
                <a:xfrm rot="884603" flipV="1">
                  <a:off x="7963891" y="2653243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39" name="CaixaDeTexto 738"/>
                <p:cNvSpPr txBox="1"/>
                <p:nvPr/>
              </p:nvSpPr>
              <p:spPr>
                <a:xfrm rot="19381670">
                  <a:off x="7900202" y="2380762"/>
                  <a:ext cx="676700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sz="1200" dirty="0" smtClean="0">
                      <a:solidFill>
                        <a:srgbClr val="7030A0"/>
                      </a:solidFill>
                    </a:rPr>
                    <a:t>DTC</a:t>
                  </a:r>
                  <a:endParaRPr lang="en-US" sz="1200" baseline="-25000" dirty="0">
                    <a:solidFill>
                      <a:srgbClr val="7030A0"/>
                    </a:solidFill>
                  </a:endParaRPr>
                </a:p>
              </p:txBody>
            </p:sp>
          </p:grpSp>
          <p:grpSp>
            <p:nvGrpSpPr>
              <p:cNvPr id="729" name="Grupo 728"/>
              <p:cNvGrpSpPr/>
              <p:nvPr/>
            </p:nvGrpSpPr>
            <p:grpSpPr>
              <a:xfrm rot="7700345">
                <a:off x="5359376" y="6112774"/>
                <a:ext cx="676700" cy="371247"/>
                <a:chOff x="7900202" y="2380762"/>
                <a:chExt cx="676700" cy="371247"/>
              </a:xfrm>
            </p:grpSpPr>
            <p:cxnSp>
              <p:nvCxnSpPr>
                <p:cNvPr id="730" name="Conexão reta 729"/>
                <p:cNvCxnSpPr/>
                <p:nvPr/>
              </p:nvCxnSpPr>
              <p:spPr>
                <a:xfrm rot="884603" flipV="1">
                  <a:off x="7963891" y="2653243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31" name="CaixaDeTexto 730"/>
                <p:cNvSpPr txBox="1"/>
                <p:nvPr/>
              </p:nvSpPr>
              <p:spPr>
                <a:xfrm rot="19381670">
                  <a:off x="7900202" y="2380762"/>
                  <a:ext cx="676700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sz="1200" dirty="0" smtClean="0">
                      <a:solidFill>
                        <a:srgbClr val="7030A0"/>
                      </a:solidFill>
                    </a:rPr>
                    <a:t>DTC-Hg</a:t>
                  </a:r>
                  <a:endParaRPr lang="en-US" sz="1200" baseline="-25000" dirty="0">
                    <a:solidFill>
                      <a:srgbClr val="7030A0"/>
                    </a:solidFill>
                  </a:endParaRPr>
                </a:p>
              </p:txBody>
            </p:sp>
          </p:grpSp>
          <p:grpSp>
            <p:nvGrpSpPr>
              <p:cNvPr id="721" name="Grupo 720"/>
              <p:cNvGrpSpPr/>
              <p:nvPr/>
            </p:nvGrpSpPr>
            <p:grpSpPr>
              <a:xfrm rot="2408066">
                <a:off x="7136281" y="5075881"/>
                <a:ext cx="676700" cy="371247"/>
                <a:chOff x="7900202" y="2380762"/>
                <a:chExt cx="676700" cy="371247"/>
              </a:xfrm>
            </p:grpSpPr>
            <p:cxnSp>
              <p:nvCxnSpPr>
                <p:cNvPr id="722" name="Conexão reta 721"/>
                <p:cNvCxnSpPr/>
                <p:nvPr/>
              </p:nvCxnSpPr>
              <p:spPr>
                <a:xfrm rot="884603" flipV="1">
                  <a:off x="7963891" y="2653243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23" name="CaixaDeTexto 722"/>
                <p:cNvSpPr txBox="1"/>
                <p:nvPr/>
              </p:nvSpPr>
              <p:spPr>
                <a:xfrm rot="19381670">
                  <a:off x="7900202" y="2380762"/>
                  <a:ext cx="676700" cy="276999"/>
                </a:xfrm>
                <a:prstGeom prst="rect">
                  <a:avLst/>
                </a:prstGeom>
                <a:noFill/>
                <a:ln>
                  <a:solidFill>
                    <a:schemeClr val="bg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sz="1200" dirty="0" smtClean="0">
                      <a:solidFill>
                        <a:srgbClr val="7030A0"/>
                      </a:solidFill>
                    </a:rPr>
                    <a:t>DTC</a:t>
                  </a:r>
                  <a:endParaRPr lang="en-US" sz="1200" baseline="-25000" dirty="0">
                    <a:solidFill>
                      <a:srgbClr val="7030A0"/>
                    </a:solidFill>
                  </a:endParaRPr>
                </a:p>
              </p:txBody>
            </p:sp>
          </p:grpSp>
          <p:grpSp>
            <p:nvGrpSpPr>
              <p:cNvPr id="713" name="Grupo 712"/>
              <p:cNvGrpSpPr/>
              <p:nvPr/>
            </p:nvGrpSpPr>
            <p:grpSpPr>
              <a:xfrm rot="2408066">
                <a:off x="7135129" y="4820434"/>
                <a:ext cx="676700" cy="371247"/>
                <a:chOff x="7900202" y="2380762"/>
                <a:chExt cx="676700" cy="371247"/>
              </a:xfrm>
            </p:grpSpPr>
            <p:cxnSp>
              <p:nvCxnSpPr>
                <p:cNvPr id="714" name="Conexão reta 713"/>
                <p:cNvCxnSpPr/>
                <p:nvPr/>
              </p:nvCxnSpPr>
              <p:spPr>
                <a:xfrm rot="884603" flipV="1">
                  <a:off x="7963891" y="2653243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15" name="CaixaDeTexto 714"/>
                <p:cNvSpPr txBox="1"/>
                <p:nvPr/>
              </p:nvSpPr>
              <p:spPr>
                <a:xfrm rot="19381670">
                  <a:off x="7900202" y="2380762"/>
                  <a:ext cx="676700" cy="276999"/>
                </a:xfrm>
                <a:prstGeom prst="rect">
                  <a:avLst/>
                </a:prstGeom>
                <a:noFill/>
                <a:ln>
                  <a:solidFill>
                    <a:schemeClr val="bg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sz="1200" dirty="0" smtClean="0">
                      <a:solidFill>
                        <a:srgbClr val="7030A0"/>
                      </a:solidFill>
                    </a:rPr>
                    <a:t>DTC</a:t>
                  </a:r>
                  <a:endParaRPr lang="en-US" sz="1200" baseline="-25000" dirty="0">
                    <a:solidFill>
                      <a:srgbClr val="7030A0"/>
                    </a:solidFill>
                  </a:endParaRPr>
                </a:p>
              </p:txBody>
            </p:sp>
          </p:grpSp>
          <p:grpSp>
            <p:nvGrpSpPr>
              <p:cNvPr id="705" name="Grupo 704"/>
              <p:cNvGrpSpPr/>
              <p:nvPr/>
            </p:nvGrpSpPr>
            <p:grpSpPr>
              <a:xfrm rot="2408066">
                <a:off x="7132401" y="4571880"/>
                <a:ext cx="676700" cy="371247"/>
                <a:chOff x="7900202" y="2380762"/>
                <a:chExt cx="676700" cy="371247"/>
              </a:xfrm>
            </p:grpSpPr>
            <p:cxnSp>
              <p:nvCxnSpPr>
                <p:cNvPr id="706" name="Conexão reta 705"/>
                <p:cNvCxnSpPr/>
                <p:nvPr/>
              </p:nvCxnSpPr>
              <p:spPr>
                <a:xfrm rot="884603" flipV="1">
                  <a:off x="7963891" y="2653243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07" name="CaixaDeTexto 706"/>
                <p:cNvSpPr txBox="1"/>
                <p:nvPr/>
              </p:nvSpPr>
              <p:spPr>
                <a:xfrm rot="19381670">
                  <a:off x="7900202" y="2380762"/>
                  <a:ext cx="676700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sz="1200" dirty="0" smtClean="0">
                      <a:solidFill>
                        <a:srgbClr val="7030A0"/>
                      </a:solidFill>
                    </a:rPr>
                    <a:t>DTC-Hg</a:t>
                  </a:r>
                  <a:endParaRPr lang="en-US" sz="1200" baseline="-25000" dirty="0">
                    <a:solidFill>
                      <a:srgbClr val="7030A0"/>
                    </a:solidFill>
                  </a:endParaRPr>
                </a:p>
              </p:txBody>
            </p:sp>
          </p:grpSp>
          <p:grpSp>
            <p:nvGrpSpPr>
              <p:cNvPr id="697" name="Grupo 696"/>
              <p:cNvGrpSpPr/>
              <p:nvPr/>
            </p:nvGrpSpPr>
            <p:grpSpPr>
              <a:xfrm rot="2165673">
                <a:off x="4580583" y="4299697"/>
                <a:ext cx="676700" cy="354989"/>
                <a:chOff x="7423832" y="2653243"/>
                <a:chExt cx="676700" cy="354989"/>
              </a:xfrm>
            </p:grpSpPr>
            <p:cxnSp>
              <p:nvCxnSpPr>
                <p:cNvPr id="698" name="Conexão reta 697"/>
                <p:cNvCxnSpPr/>
                <p:nvPr/>
              </p:nvCxnSpPr>
              <p:spPr>
                <a:xfrm rot="884603" flipV="1">
                  <a:off x="7963891" y="2653243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99" name="CaixaDeTexto 698"/>
                <p:cNvSpPr txBox="1"/>
                <p:nvPr/>
              </p:nvSpPr>
              <p:spPr>
                <a:xfrm rot="19381670">
                  <a:off x="7423832" y="2731233"/>
                  <a:ext cx="676700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sz="1200" dirty="0" smtClean="0">
                      <a:solidFill>
                        <a:srgbClr val="7030A0"/>
                      </a:solidFill>
                    </a:rPr>
                    <a:t>Hg-DTC</a:t>
                  </a:r>
                  <a:endParaRPr lang="en-US" sz="1200" baseline="-25000" dirty="0">
                    <a:solidFill>
                      <a:srgbClr val="7030A0"/>
                    </a:solidFill>
                  </a:endParaRPr>
                </a:p>
              </p:txBody>
            </p:sp>
          </p:grpSp>
          <p:grpSp>
            <p:nvGrpSpPr>
              <p:cNvPr id="689" name="Grupo 688"/>
              <p:cNvGrpSpPr/>
              <p:nvPr/>
            </p:nvGrpSpPr>
            <p:grpSpPr>
              <a:xfrm rot="2165673">
                <a:off x="4580929" y="4546767"/>
                <a:ext cx="676700" cy="354989"/>
                <a:chOff x="7423832" y="2653243"/>
                <a:chExt cx="676700" cy="354989"/>
              </a:xfrm>
            </p:grpSpPr>
            <p:cxnSp>
              <p:nvCxnSpPr>
                <p:cNvPr id="690" name="Conexão reta 689"/>
                <p:cNvCxnSpPr/>
                <p:nvPr/>
              </p:nvCxnSpPr>
              <p:spPr>
                <a:xfrm rot="884603" flipV="1">
                  <a:off x="7963891" y="2653243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91" name="CaixaDeTexto 690"/>
                <p:cNvSpPr txBox="1"/>
                <p:nvPr/>
              </p:nvSpPr>
              <p:spPr>
                <a:xfrm rot="19381670">
                  <a:off x="7423832" y="2731233"/>
                  <a:ext cx="676700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sz="1200" dirty="0" smtClean="0">
                      <a:solidFill>
                        <a:srgbClr val="7030A0"/>
                      </a:solidFill>
                    </a:rPr>
                    <a:t>     DTC</a:t>
                  </a:r>
                  <a:endParaRPr lang="en-US" sz="1200" baseline="-25000" dirty="0">
                    <a:solidFill>
                      <a:srgbClr val="7030A0"/>
                    </a:solidFill>
                  </a:endParaRPr>
                </a:p>
              </p:txBody>
            </p:sp>
          </p:grpSp>
          <p:grpSp>
            <p:nvGrpSpPr>
              <p:cNvPr id="681" name="Grupo 680"/>
              <p:cNvGrpSpPr/>
              <p:nvPr/>
            </p:nvGrpSpPr>
            <p:grpSpPr>
              <a:xfrm rot="2165673">
                <a:off x="4581834" y="4801885"/>
                <a:ext cx="676700" cy="354990"/>
                <a:chOff x="7423830" y="2653243"/>
                <a:chExt cx="676700" cy="354990"/>
              </a:xfrm>
            </p:grpSpPr>
            <p:cxnSp>
              <p:nvCxnSpPr>
                <p:cNvPr id="682" name="Conexão reta 681"/>
                <p:cNvCxnSpPr/>
                <p:nvPr/>
              </p:nvCxnSpPr>
              <p:spPr>
                <a:xfrm rot="884603" flipV="1">
                  <a:off x="7963891" y="2653243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83" name="CaixaDeTexto 682"/>
                <p:cNvSpPr txBox="1"/>
                <p:nvPr/>
              </p:nvSpPr>
              <p:spPr>
                <a:xfrm rot="19381670">
                  <a:off x="7423830" y="2731234"/>
                  <a:ext cx="676700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sz="1200" dirty="0" smtClean="0">
                      <a:solidFill>
                        <a:srgbClr val="7030A0"/>
                      </a:solidFill>
                    </a:rPr>
                    <a:t>Hg-DTC</a:t>
                  </a:r>
                  <a:endParaRPr lang="en-US" sz="1200" baseline="-25000" dirty="0">
                    <a:solidFill>
                      <a:srgbClr val="7030A0"/>
                    </a:solidFill>
                  </a:endParaRPr>
                </a:p>
              </p:txBody>
            </p:sp>
          </p:grpSp>
          <p:grpSp>
            <p:nvGrpSpPr>
              <p:cNvPr id="673" name="Grupo 672"/>
              <p:cNvGrpSpPr/>
              <p:nvPr/>
            </p:nvGrpSpPr>
            <p:grpSpPr>
              <a:xfrm rot="2165673">
                <a:off x="4579661" y="5078712"/>
                <a:ext cx="676700" cy="354989"/>
                <a:chOff x="7423832" y="2653243"/>
                <a:chExt cx="676700" cy="354989"/>
              </a:xfrm>
            </p:grpSpPr>
            <p:cxnSp>
              <p:nvCxnSpPr>
                <p:cNvPr id="674" name="Conexão reta 673"/>
                <p:cNvCxnSpPr/>
                <p:nvPr/>
              </p:nvCxnSpPr>
              <p:spPr>
                <a:xfrm rot="884603" flipV="1">
                  <a:off x="7963891" y="2653243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75" name="CaixaDeTexto 674"/>
                <p:cNvSpPr txBox="1"/>
                <p:nvPr/>
              </p:nvSpPr>
              <p:spPr>
                <a:xfrm rot="19381670">
                  <a:off x="7423832" y="2731233"/>
                  <a:ext cx="676700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sz="1200" dirty="0" smtClean="0">
                      <a:solidFill>
                        <a:srgbClr val="7030A0"/>
                      </a:solidFill>
                    </a:rPr>
                    <a:t>     DTC</a:t>
                  </a:r>
                  <a:endParaRPr lang="en-US" sz="1200" baseline="-25000" dirty="0">
                    <a:solidFill>
                      <a:srgbClr val="7030A0"/>
                    </a:solidFill>
                  </a:endParaRPr>
                </a:p>
              </p:txBody>
            </p:sp>
          </p:grpSp>
          <p:grpSp>
            <p:nvGrpSpPr>
              <p:cNvPr id="665" name="Grupo 664"/>
              <p:cNvGrpSpPr/>
              <p:nvPr/>
            </p:nvGrpSpPr>
            <p:grpSpPr>
              <a:xfrm rot="18471565">
                <a:off x="6145356" y="3581502"/>
                <a:ext cx="676700" cy="371247"/>
                <a:chOff x="7900202" y="2380762"/>
                <a:chExt cx="676700" cy="371247"/>
              </a:xfrm>
            </p:grpSpPr>
            <p:cxnSp>
              <p:nvCxnSpPr>
                <p:cNvPr id="666" name="Conexão reta 665"/>
                <p:cNvCxnSpPr/>
                <p:nvPr/>
              </p:nvCxnSpPr>
              <p:spPr>
                <a:xfrm rot="884603" flipV="1">
                  <a:off x="7963891" y="2653243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67" name="CaixaDeTexto 666"/>
                <p:cNvSpPr txBox="1"/>
                <p:nvPr/>
              </p:nvSpPr>
              <p:spPr>
                <a:xfrm rot="19381670">
                  <a:off x="7900202" y="2380762"/>
                  <a:ext cx="676700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sz="1200" dirty="0" smtClean="0">
                      <a:solidFill>
                        <a:srgbClr val="7030A0"/>
                      </a:solidFill>
                    </a:rPr>
                    <a:t>DTC</a:t>
                  </a:r>
                  <a:endParaRPr lang="en-US" sz="1200" baseline="-25000" dirty="0">
                    <a:solidFill>
                      <a:srgbClr val="7030A0"/>
                    </a:solidFill>
                  </a:endParaRPr>
                </a:p>
              </p:txBody>
            </p:sp>
          </p:grpSp>
          <p:grpSp>
            <p:nvGrpSpPr>
              <p:cNvPr id="657" name="Grupo 656"/>
              <p:cNvGrpSpPr/>
              <p:nvPr/>
            </p:nvGrpSpPr>
            <p:grpSpPr>
              <a:xfrm rot="18471565">
                <a:off x="5886676" y="3581264"/>
                <a:ext cx="676700" cy="371247"/>
                <a:chOff x="7900202" y="2380762"/>
                <a:chExt cx="676700" cy="371247"/>
              </a:xfrm>
            </p:grpSpPr>
            <p:cxnSp>
              <p:nvCxnSpPr>
                <p:cNvPr id="658" name="Conexão reta 657"/>
                <p:cNvCxnSpPr/>
                <p:nvPr/>
              </p:nvCxnSpPr>
              <p:spPr>
                <a:xfrm rot="884603" flipV="1">
                  <a:off x="7963891" y="2653243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59" name="CaixaDeTexto 658"/>
                <p:cNvSpPr txBox="1"/>
                <p:nvPr/>
              </p:nvSpPr>
              <p:spPr>
                <a:xfrm rot="19381670">
                  <a:off x="7900202" y="2380762"/>
                  <a:ext cx="676700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sz="1200" dirty="0" smtClean="0">
                      <a:solidFill>
                        <a:srgbClr val="7030A0"/>
                      </a:solidFill>
                    </a:rPr>
                    <a:t>DTC</a:t>
                  </a:r>
                  <a:endParaRPr lang="en-US" sz="1200" baseline="-25000" dirty="0">
                    <a:solidFill>
                      <a:srgbClr val="7030A0"/>
                    </a:solidFill>
                  </a:endParaRPr>
                </a:p>
              </p:txBody>
            </p:sp>
          </p:grpSp>
          <p:grpSp>
            <p:nvGrpSpPr>
              <p:cNvPr id="813" name="Grupo 812"/>
              <p:cNvGrpSpPr/>
              <p:nvPr/>
            </p:nvGrpSpPr>
            <p:grpSpPr>
              <a:xfrm>
                <a:off x="5173355" y="3857874"/>
                <a:ext cx="2210558" cy="2350549"/>
                <a:chOff x="5173355" y="3857874"/>
                <a:chExt cx="2210558" cy="2350549"/>
              </a:xfrm>
            </p:grpSpPr>
            <p:grpSp>
              <p:nvGrpSpPr>
                <p:cNvPr id="805" name="Grupo 804"/>
                <p:cNvGrpSpPr/>
                <p:nvPr/>
              </p:nvGrpSpPr>
              <p:grpSpPr>
                <a:xfrm>
                  <a:off x="6752889" y="3952748"/>
                  <a:ext cx="455337" cy="573913"/>
                  <a:chOff x="5436865" y="2200487"/>
                  <a:chExt cx="455337" cy="573913"/>
                </a:xfrm>
              </p:grpSpPr>
              <p:cxnSp>
                <p:nvCxnSpPr>
                  <p:cNvPr id="809" name="Conexão reta 808"/>
                  <p:cNvCxnSpPr/>
                  <p:nvPr/>
                </p:nvCxnSpPr>
                <p:spPr>
                  <a:xfrm flipV="1">
                    <a:off x="5436865" y="263839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10" name="Conexão reta 809"/>
                  <p:cNvCxnSpPr/>
                  <p:nvPr/>
                </p:nvCxnSpPr>
                <p:spPr>
                  <a:xfrm>
                    <a:off x="5507032" y="2647090"/>
                    <a:ext cx="76075" cy="81383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11" name="Conexão reta 810"/>
                  <p:cNvCxnSpPr/>
                  <p:nvPr/>
                </p:nvCxnSpPr>
                <p:spPr>
                  <a:xfrm flipV="1">
                    <a:off x="5572500" y="263208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12" name="CaixaDeTexto 811"/>
                  <p:cNvSpPr txBox="1"/>
                  <p:nvPr/>
                </p:nvSpPr>
                <p:spPr>
                  <a:xfrm rot="18571443">
                    <a:off x="5466746" y="2348944"/>
                    <a:ext cx="573913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err="1" smtClean="0">
                        <a:solidFill>
                          <a:srgbClr val="00B050"/>
                        </a:solidFill>
                      </a:rPr>
                      <a:t>NH</a:t>
                    </a:r>
                    <a:r>
                      <a:rPr lang="pt-PT" sz="1200" baseline="-25000" dirty="0" err="1" smtClean="0">
                        <a:solidFill>
                          <a:srgbClr val="00B050"/>
                        </a:solidFill>
                      </a:rPr>
                      <a:t>n</a:t>
                    </a:r>
                    <a:endParaRPr lang="en-US" sz="1200" baseline="-25000" dirty="0">
                      <a:solidFill>
                        <a:srgbClr val="00B050"/>
                      </a:solidFill>
                    </a:endParaRPr>
                  </a:p>
                </p:txBody>
              </p:sp>
            </p:grpSp>
            <p:grpSp>
              <p:nvGrpSpPr>
                <p:cNvPr id="797" name="Grupo 796"/>
                <p:cNvGrpSpPr/>
                <p:nvPr/>
              </p:nvGrpSpPr>
              <p:grpSpPr>
                <a:xfrm rot="19349982">
                  <a:off x="6401256" y="3862811"/>
                  <a:ext cx="455337" cy="573913"/>
                  <a:chOff x="5436865" y="2200487"/>
                  <a:chExt cx="455337" cy="573913"/>
                </a:xfrm>
              </p:grpSpPr>
              <p:cxnSp>
                <p:nvCxnSpPr>
                  <p:cNvPr id="801" name="Conexão reta 800"/>
                  <p:cNvCxnSpPr/>
                  <p:nvPr/>
                </p:nvCxnSpPr>
                <p:spPr>
                  <a:xfrm flipV="1">
                    <a:off x="5436865" y="263839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02" name="Conexão reta 801"/>
                  <p:cNvCxnSpPr/>
                  <p:nvPr/>
                </p:nvCxnSpPr>
                <p:spPr>
                  <a:xfrm>
                    <a:off x="5507032" y="2647090"/>
                    <a:ext cx="76075" cy="81383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03" name="Conexão reta 802"/>
                  <p:cNvCxnSpPr/>
                  <p:nvPr/>
                </p:nvCxnSpPr>
                <p:spPr>
                  <a:xfrm flipV="1">
                    <a:off x="5572500" y="263208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04" name="CaixaDeTexto 803"/>
                  <p:cNvSpPr txBox="1"/>
                  <p:nvPr/>
                </p:nvSpPr>
                <p:spPr>
                  <a:xfrm rot="18571443">
                    <a:off x="5466746" y="2348944"/>
                    <a:ext cx="573913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err="1" smtClean="0">
                        <a:solidFill>
                          <a:srgbClr val="00B050"/>
                        </a:solidFill>
                      </a:rPr>
                      <a:t>NH</a:t>
                    </a:r>
                    <a:r>
                      <a:rPr lang="pt-PT" sz="1200" baseline="-25000" dirty="0" err="1" smtClean="0">
                        <a:solidFill>
                          <a:srgbClr val="00B050"/>
                        </a:solidFill>
                      </a:rPr>
                      <a:t>n</a:t>
                    </a:r>
                    <a:endParaRPr lang="en-US" sz="1200" baseline="-25000" dirty="0">
                      <a:solidFill>
                        <a:srgbClr val="00B050"/>
                      </a:solidFill>
                    </a:endParaRPr>
                  </a:p>
                </p:txBody>
              </p:sp>
            </p:grpSp>
            <p:grpSp>
              <p:nvGrpSpPr>
                <p:cNvPr id="789" name="Grupo 788"/>
                <p:cNvGrpSpPr/>
                <p:nvPr/>
              </p:nvGrpSpPr>
              <p:grpSpPr>
                <a:xfrm rot="3194343">
                  <a:off x="6858736" y="5127133"/>
                  <a:ext cx="455337" cy="573913"/>
                  <a:chOff x="5436865" y="2200487"/>
                  <a:chExt cx="455337" cy="573913"/>
                </a:xfrm>
              </p:grpSpPr>
              <p:cxnSp>
                <p:nvCxnSpPr>
                  <p:cNvPr id="793" name="Conexão reta 792"/>
                  <p:cNvCxnSpPr/>
                  <p:nvPr/>
                </p:nvCxnSpPr>
                <p:spPr>
                  <a:xfrm flipV="1">
                    <a:off x="5436865" y="263839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94" name="Conexão reta 793"/>
                  <p:cNvCxnSpPr/>
                  <p:nvPr/>
                </p:nvCxnSpPr>
                <p:spPr>
                  <a:xfrm>
                    <a:off x="5507032" y="2647090"/>
                    <a:ext cx="76075" cy="81383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95" name="Conexão reta 794"/>
                  <p:cNvCxnSpPr/>
                  <p:nvPr/>
                </p:nvCxnSpPr>
                <p:spPr>
                  <a:xfrm flipV="1">
                    <a:off x="5572500" y="263208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96" name="CaixaDeTexto 795"/>
                  <p:cNvSpPr txBox="1"/>
                  <p:nvPr/>
                </p:nvSpPr>
                <p:spPr>
                  <a:xfrm rot="18571443">
                    <a:off x="5466746" y="2348944"/>
                    <a:ext cx="573913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err="1" smtClean="0">
                        <a:solidFill>
                          <a:srgbClr val="00B050"/>
                        </a:solidFill>
                      </a:rPr>
                      <a:t>NH</a:t>
                    </a:r>
                    <a:r>
                      <a:rPr lang="pt-PT" sz="1200" baseline="-25000" dirty="0" err="1" smtClean="0">
                        <a:solidFill>
                          <a:srgbClr val="00B050"/>
                        </a:solidFill>
                      </a:rPr>
                      <a:t>n</a:t>
                    </a:r>
                    <a:endParaRPr lang="en-US" sz="1200" baseline="-25000" dirty="0">
                      <a:solidFill>
                        <a:srgbClr val="00B050"/>
                      </a:solidFill>
                    </a:endParaRPr>
                  </a:p>
                </p:txBody>
              </p:sp>
            </p:grpSp>
            <p:grpSp>
              <p:nvGrpSpPr>
                <p:cNvPr id="781" name="Grupo 780"/>
                <p:cNvGrpSpPr/>
                <p:nvPr/>
              </p:nvGrpSpPr>
              <p:grpSpPr>
                <a:xfrm rot="5100366">
                  <a:off x="6790873" y="5495000"/>
                  <a:ext cx="455337" cy="573913"/>
                  <a:chOff x="5436865" y="2200487"/>
                  <a:chExt cx="455337" cy="573913"/>
                </a:xfrm>
              </p:grpSpPr>
              <p:cxnSp>
                <p:nvCxnSpPr>
                  <p:cNvPr id="785" name="Conexão reta 784"/>
                  <p:cNvCxnSpPr/>
                  <p:nvPr/>
                </p:nvCxnSpPr>
                <p:spPr>
                  <a:xfrm flipV="1">
                    <a:off x="5436865" y="263839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86" name="Conexão reta 785"/>
                  <p:cNvCxnSpPr/>
                  <p:nvPr/>
                </p:nvCxnSpPr>
                <p:spPr>
                  <a:xfrm>
                    <a:off x="5507032" y="2647090"/>
                    <a:ext cx="76075" cy="81383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87" name="Conexão reta 786"/>
                  <p:cNvCxnSpPr/>
                  <p:nvPr/>
                </p:nvCxnSpPr>
                <p:spPr>
                  <a:xfrm flipV="1">
                    <a:off x="5572500" y="263208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88" name="CaixaDeTexto 787"/>
                  <p:cNvSpPr txBox="1"/>
                  <p:nvPr/>
                </p:nvSpPr>
                <p:spPr>
                  <a:xfrm rot="18571443">
                    <a:off x="5466746" y="2348944"/>
                    <a:ext cx="573913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err="1" smtClean="0">
                        <a:solidFill>
                          <a:srgbClr val="00B050"/>
                        </a:solidFill>
                      </a:rPr>
                      <a:t>NH</a:t>
                    </a:r>
                    <a:r>
                      <a:rPr lang="pt-PT" sz="1200" baseline="-25000" dirty="0" err="1" smtClean="0">
                        <a:solidFill>
                          <a:srgbClr val="00B050"/>
                        </a:solidFill>
                      </a:rPr>
                      <a:t>n</a:t>
                    </a:r>
                    <a:endParaRPr lang="en-US" sz="1200" baseline="-25000" dirty="0">
                      <a:solidFill>
                        <a:srgbClr val="00B050"/>
                      </a:solidFill>
                    </a:endParaRPr>
                  </a:p>
                </p:txBody>
              </p:sp>
            </p:grpSp>
            <p:grpSp>
              <p:nvGrpSpPr>
                <p:cNvPr id="773" name="Grupo 772"/>
                <p:cNvGrpSpPr/>
                <p:nvPr/>
              </p:nvGrpSpPr>
              <p:grpSpPr>
                <a:xfrm rot="8235997">
                  <a:off x="6446962" y="5628039"/>
                  <a:ext cx="455337" cy="573913"/>
                  <a:chOff x="5436865" y="2200487"/>
                  <a:chExt cx="455337" cy="573913"/>
                </a:xfrm>
              </p:grpSpPr>
              <p:cxnSp>
                <p:nvCxnSpPr>
                  <p:cNvPr id="777" name="Conexão reta 776"/>
                  <p:cNvCxnSpPr/>
                  <p:nvPr/>
                </p:nvCxnSpPr>
                <p:spPr>
                  <a:xfrm flipV="1">
                    <a:off x="5436865" y="263839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78" name="Conexão reta 777"/>
                  <p:cNvCxnSpPr/>
                  <p:nvPr/>
                </p:nvCxnSpPr>
                <p:spPr>
                  <a:xfrm>
                    <a:off x="5507032" y="2647090"/>
                    <a:ext cx="76075" cy="81383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79" name="Conexão reta 778"/>
                  <p:cNvCxnSpPr/>
                  <p:nvPr/>
                </p:nvCxnSpPr>
                <p:spPr>
                  <a:xfrm flipV="1">
                    <a:off x="5572500" y="263208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80" name="CaixaDeTexto 779"/>
                  <p:cNvSpPr txBox="1"/>
                  <p:nvPr/>
                </p:nvSpPr>
                <p:spPr>
                  <a:xfrm rot="18571443">
                    <a:off x="5466746" y="2348944"/>
                    <a:ext cx="573913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err="1" smtClean="0">
                        <a:solidFill>
                          <a:srgbClr val="00B050"/>
                        </a:solidFill>
                      </a:rPr>
                      <a:t>NH</a:t>
                    </a:r>
                    <a:r>
                      <a:rPr lang="pt-PT" sz="1200" baseline="-25000" dirty="0" err="1" smtClean="0">
                        <a:solidFill>
                          <a:srgbClr val="00B050"/>
                        </a:solidFill>
                      </a:rPr>
                      <a:t>n</a:t>
                    </a:r>
                    <a:endParaRPr lang="en-US" sz="1200" baseline="-25000" dirty="0">
                      <a:solidFill>
                        <a:srgbClr val="00B050"/>
                      </a:solidFill>
                    </a:endParaRPr>
                  </a:p>
                </p:txBody>
              </p:sp>
            </p:grpSp>
            <p:grpSp>
              <p:nvGrpSpPr>
                <p:cNvPr id="765" name="Grupo 764"/>
                <p:cNvGrpSpPr/>
                <p:nvPr/>
              </p:nvGrpSpPr>
              <p:grpSpPr>
                <a:xfrm rot="8596062">
                  <a:off x="6163661" y="5633790"/>
                  <a:ext cx="455337" cy="573913"/>
                  <a:chOff x="5436865" y="2200487"/>
                  <a:chExt cx="455337" cy="573913"/>
                </a:xfrm>
              </p:grpSpPr>
              <p:cxnSp>
                <p:nvCxnSpPr>
                  <p:cNvPr id="769" name="Conexão reta 768"/>
                  <p:cNvCxnSpPr/>
                  <p:nvPr/>
                </p:nvCxnSpPr>
                <p:spPr>
                  <a:xfrm flipV="1">
                    <a:off x="5436865" y="263839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70" name="Conexão reta 769"/>
                  <p:cNvCxnSpPr/>
                  <p:nvPr/>
                </p:nvCxnSpPr>
                <p:spPr>
                  <a:xfrm>
                    <a:off x="5507032" y="2647090"/>
                    <a:ext cx="76075" cy="81383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71" name="Conexão reta 770"/>
                  <p:cNvCxnSpPr/>
                  <p:nvPr/>
                </p:nvCxnSpPr>
                <p:spPr>
                  <a:xfrm flipV="1">
                    <a:off x="5572500" y="263208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72" name="CaixaDeTexto 771"/>
                  <p:cNvSpPr txBox="1"/>
                  <p:nvPr/>
                </p:nvSpPr>
                <p:spPr>
                  <a:xfrm rot="18571443">
                    <a:off x="5466746" y="2348944"/>
                    <a:ext cx="573913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err="1" smtClean="0">
                        <a:solidFill>
                          <a:srgbClr val="00B050"/>
                        </a:solidFill>
                      </a:rPr>
                      <a:t>NH</a:t>
                    </a:r>
                    <a:r>
                      <a:rPr lang="pt-PT" sz="1200" baseline="-25000" dirty="0" err="1" smtClean="0">
                        <a:solidFill>
                          <a:srgbClr val="00B050"/>
                        </a:solidFill>
                      </a:rPr>
                      <a:t>n</a:t>
                    </a:r>
                    <a:endParaRPr lang="en-US" sz="1200" baseline="-25000" dirty="0">
                      <a:solidFill>
                        <a:srgbClr val="00B050"/>
                      </a:solidFill>
                    </a:endParaRPr>
                  </a:p>
                </p:txBody>
              </p:sp>
            </p:grpSp>
            <p:grpSp>
              <p:nvGrpSpPr>
                <p:cNvPr id="757" name="Grupo 756"/>
                <p:cNvGrpSpPr/>
                <p:nvPr/>
              </p:nvGrpSpPr>
              <p:grpSpPr>
                <a:xfrm rot="10609387">
                  <a:off x="5311114" y="5400274"/>
                  <a:ext cx="342462" cy="573913"/>
                  <a:chOff x="5436865" y="2351983"/>
                  <a:chExt cx="342462" cy="573913"/>
                </a:xfrm>
              </p:grpSpPr>
              <p:cxnSp>
                <p:nvCxnSpPr>
                  <p:cNvPr id="761" name="Conexão reta 760"/>
                  <p:cNvCxnSpPr/>
                  <p:nvPr/>
                </p:nvCxnSpPr>
                <p:spPr>
                  <a:xfrm flipV="1">
                    <a:off x="5436865" y="263839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62" name="Conexão reta 761"/>
                  <p:cNvCxnSpPr/>
                  <p:nvPr/>
                </p:nvCxnSpPr>
                <p:spPr>
                  <a:xfrm>
                    <a:off x="5507032" y="2647090"/>
                    <a:ext cx="76075" cy="81383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63" name="Conexão reta 762"/>
                  <p:cNvCxnSpPr/>
                  <p:nvPr/>
                </p:nvCxnSpPr>
                <p:spPr>
                  <a:xfrm flipV="1">
                    <a:off x="5572500" y="263208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64" name="CaixaDeTexto 763"/>
                  <p:cNvSpPr txBox="1"/>
                  <p:nvPr/>
                </p:nvSpPr>
                <p:spPr>
                  <a:xfrm rot="7846319">
                    <a:off x="5353871" y="2500440"/>
                    <a:ext cx="573913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err="1" smtClean="0">
                        <a:solidFill>
                          <a:srgbClr val="00B050"/>
                        </a:solidFill>
                      </a:rPr>
                      <a:t>NH</a:t>
                    </a:r>
                    <a:r>
                      <a:rPr lang="pt-PT" sz="1200" baseline="-25000" dirty="0" err="1" smtClean="0">
                        <a:solidFill>
                          <a:srgbClr val="00B050"/>
                        </a:solidFill>
                      </a:rPr>
                      <a:t>n</a:t>
                    </a:r>
                    <a:endParaRPr lang="en-US" sz="1200" baseline="-25000" dirty="0">
                      <a:solidFill>
                        <a:srgbClr val="00B050"/>
                      </a:solidFill>
                    </a:endParaRPr>
                  </a:p>
                </p:txBody>
              </p:sp>
            </p:grpSp>
            <p:grpSp>
              <p:nvGrpSpPr>
                <p:cNvPr id="749" name="Grupo 748"/>
                <p:cNvGrpSpPr/>
                <p:nvPr/>
              </p:nvGrpSpPr>
              <p:grpSpPr>
                <a:xfrm rot="16200000">
                  <a:off x="5381288" y="4028513"/>
                  <a:ext cx="342462" cy="573913"/>
                  <a:chOff x="5436865" y="2351983"/>
                  <a:chExt cx="342462" cy="573913"/>
                </a:xfrm>
              </p:grpSpPr>
              <p:cxnSp>
                <p:nvCxnSpPr>
                  <p:cNvPr id="753" name="Conexão reta 752"/>
                  <p:cNvCxnSpPr/>
                  <p:nvPr/>
                </p:nvCxnSpPr>
                <p:spPr>
                  <a:xfrm flipV="1">
                    <a:off x="5436865" y="263839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54" name="Conexão reta 753"/>
                  <p:cNvCxnSpPr/>
                  <p:nvPr/>
                </p:nvCxnSpPr>
                <p:spPr>
                  <a:xfrm>
                    <a:off x="5507032" y="2647090"/>
                    <a:ext cx="76075" cy="81383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55" name="Conexão reta 754"/>
                  <p:cNvCxnSpPr/>
                  <p:nvPr/>
                </p:nvCxnSpPr>
                <p:spPr>
                  <a:xfrm flipV="1">
                    <a:off x="5572500" y="263208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56" name="CaixaDeTexto 755"/>
                  <p:cNvSpPr txBox="1"/>
                  <p:nvPr/>
                </p:nvSpPr>
                <p:spPr>
                  <a:xfrm rot="7846319">
                    <a:off x="5353871" y="2500440"/>
                    <a:ext cx="573913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err="1" smtClean="0">
                        <a:solidFill>
                          <a:srgbClr val="00B050"/>
                        </a:solidFill>
                      </a:rPr>
                      <a:t>NH</a:t>
                    </a:r>
                    <a:r>
                      <a:rPr lang="pt-PT" sz="1200" baseline="-25000" dirty="0" err="1" smtClean="0">
                        <a:solidFill>
                          <a:srgbClr val="00B050"/>
                        </a:solidFill>
                      </a:rPr>
                      <a:t>n</a:t>
                    </a:r>
                    <a:endParaRPr lang="en-US" sz="1200" baseline="-25000" dirty="0">
                      <a:solidFill>
                        <a:srgbClr val="00B050"/>
                      </a:solidFill>
                    </a:endParaRPr>
                  </a:p>
                </p:txBody>
              </p:sp>
            </p:grpSp>
            <p:grpSp>
              <p:nvGrpSpPr>
                <p:cNvPr id="635" name="Grupo 634"/>
                <p:cNvGrpSpPr/>
                <p:nvPr/>
              </p:nvGrpSpPr>
              <p:grpSpPr>
                <a:xfrm>
                  <a:off x="5646985" y="4418975"/>
                  <a:ext cx="1112849" cy="1162190"/>
                  <a:chOff x="3823000" y="1703741"/>
                  <a:chExt cx="1473973" cy="1568943"/>
                </a:xfrm>
              </p:grpSpPr>
              <p:sp>
                <p:nvSpPr>
                  <p:cNvPr id="744" name="Retângulo 743"/>
                  <p:cNvSpPr/>
                  <p:nvPr/>
                </p:nvSpPr>
                <p:spPr>
                  <a:xfrm>
                    <a:off x="3823000" y="1792227"/>
                    <a:ext cx="1465280" cy="1480457"/>
                  </a:xfrm>
                  <a:prstGeom prst="rect">
                    <a:avLst/>
                  </a:prstGeom>
                  <a:solidFill>
                    <a:schemeClr val="accent3">
                      <a:lumMod val="75000"/>
                    </a:schemeClr>
                  </a:solidFill>
                  <a:ln>
                    <a:solidFill>
                      <a:schemeClr val="accent3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grpSp>
                <p:nvGrpSpPr>
                  <p:cNvPr id="745" name="Grupo 744"/>
                  <p:cNvGrpSpPr/>
                  <p:nvPr/>
                </p:nvGrpSpPr>
                <p:grpSpPr>
                  <a:xfrm>
                    <a:off x="4046031" y="2068263"/>
                    <a:ext cx="960907" cy="933669"/>
                    <a:chOff x="465783" y="2063672"/>
                    <a:chExt cx="960907" cy="933669"/>
                  </a:xfrm>
                </p:grpSpPr>
                <p:sp>
                  <p:nvSpPr>
                    <p:cNvPr id="747" name="Retângulo 746"/>
                    <p:cNvSpPr/>
                    <p:nvPr/>
                  </p:nvSpPr>
                  <p:spPr>
                    <a:xfrm>
                      <a:off x="482831" y="2063672"/>
                      <a:ext cx="943859" cy="93366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748" name="CaixaDeTexto 747"/>
                    <p:cNvSpPr txBox="1"/>
                    <p:nvPr/>
                  </p:nvSpPr>
                  <p:spPr>
                    <a:xfrm>
                      <a:off x="465783" y="2311170"/>
                      <a:ext cx="943859" cy="49859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pt-PT" b="1" dirty="0" smtClean="0">
                          <a:solidFill>
                            <a:schemeClr val="bg1"/>
                          </a:solidFill>
                        </a:rPr>
                        <a:t>Fe</a:t>
                      </a:r>
                      <a:r>
                        <a:rPr lang="pt-PT" b="1" baseline="-25000" dirty="0" smtClean="0">
                          <a:solidFill>
                            <a:schemeClr val="bg1"/>
                          </a:solidFill>
                        </a:rPr>
                        <a:t>3</a:t>
                      </a:r>
                      <a:r>
                        <a:rPr lang="pt-PT" b="1" dirty="0" smtClean="0">
                          <a:solidFill>
                            <a:schemeClr val="bg1"/>
                          </a:solidFill>
                        </a:rPr>
                        <a:t>O</a:t>
                      </a:r>
                      <a:r>
                        <a:rPr lang="pt-PT" b="1" baseline="-25000" dirty="0" smtClean="0">
                          <a:solidFill>
                            <a:schemeClr val="bg1"/>
                          </a:solidFill>
                        </a:rPr>
                        <a:t>4</a:t>
                      </a:r>
                      <a:endParaRPr lang="en-US" sz="1400" b="1" baseline="-25000" dirty="0">
                        <a:solidFill>
                          <a:schemeClr val="bg1"/>
                        </a:solidFill>
                      </a:endParaRPr>
                    </a:p>
                  </p:txBody>
                </p:sp>
              </p:grpSp>
              <p:sp>
                <p:nvSpPr>
                  <p:cNvPr id="746" name="CaixaDeTexto 745"/>
                  <p:cNvSpPr txBox="1"/>
                  <p:nvPr/>
                </p:nvSpPr>
                <p:spPr>
                  <a:xfrm>
                    <a:off x="3823000" y="1703741"/>
                    <a:ext cx="1473973" cy="4570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pt-PT" sz="1600" b="1" dirty="0" smtClean="0">
                        <a:solidFill>
                          <a:schemeClr val="bg1"/>
                        </a:solidFill>
                      </a:rPr>
                      <a:t>SiO</a:t>
                    </a:r>
                    <a:r>
                      <a:rPr lang="pt-PT" sz="1600" b="1" baseline="-25000" dirty="0" smtClean="0">
                        <a:solidFill>
                          <a:schemeClr val="bg1"/>
                        </a:solidFill>
                      </a:rPr>
                      <a:t>2</a:t>
                    </a:r>
                    <a:endParaRPr lang="en-US" sz="1200" b="1" baseline="-25000" dirty="0">
                      <a:solidFill>
                        <a:schemeClr val="bg1"/>
                      </a:solidFill>
                    </a:endParaRPr>
                  </a:p>
                </p:txBody>
              </p:sp>
            </p:grpSp>
            <p:grpSp>
              <p:nvGrpSpPr>
                <p:cNvPr id="736" name="Grupo 735"/>
                <p:cNvGrpSpPr/>
                <p:nvPr/>
              </p:nvGrpSpPr>
              <p:grpSpPr>
                <a:xfrm rot="8596062">
                  <a:off x="5871830" y="5634510"/>
                  <a:ext cx="455337" cy="573913"/>
                  <a:chOff x="5436865" y="2200487"/>
                  <a:chExt cx="455337" cy="573913"/>
                </a:xfrm>
              </p:grpSpPr>
              <p:cxnSp>
                <p:nvCxnSpPr>
                  <p:cNvPr id="740" name="Conexão reta 739"/>
                  <p:cNvCxnSpPr/>
                  <p:nvPr/>
                </p:nvCxnSpPr>
                <p:spPr>
                  <a:xfrm flipV="1">
                    <a:off x="5436865" y="263839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41" name="Conexão reta 740"/>
                  <p:cNvCxnSpPr/>
                  <p:nvPr/>
                </p:nvCxnSpPr>
                <p:spPr>
                  <a:xfrm>
                    <a:off x="5507032" y="2647090"/>
                    <a:ext cx="76075" cy="81383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42" name="Conexão reta 741"/>
                  <p:cNvCxnSpPr/>
                  <p:nvPr/>
                </p:nvCxnSpPr>
                <p:spPr>
                  <a:xfrm flipV="1">
                    <a:off x="5572500" y="263208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43" name="CaixaDeTexto 742"/>
                  <p:cNvSpPr txBox="1"/>
                  <p:nvPr/>
                </p:nvSpPr>
                <p:spPr>
                  <a:xfrm rot="18571443">
                    <a:off x="5466746" y="2348944"/>
                    <a:ext cx="573913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err="1" smtClean="0">
                        <a:solidFill>
                          <a:srgbClr val="00B050"/>
                        </a:solidFill>
                      </a:rPr>
                      <a:t>NH</a:t>
                    </a:r>
                    <a:r>
                      <a:rPr lang="pt-PT" sz="1200" baseline="-25000" dirty="0" err="1" smtClean="0">
                        <a:solidFill>
                          <a:srgbClr val="00B050"/>
                        </a:solidFill>
                      </a:rPr>
                      <a:t>n</a:t>
                    </a:r>
                    <a:endParaRPr lang="en-US" sz="1200" baseline="-25000" dirty="0">
                      <a:solidFill>
                        <a:srgbClr val="00B050"/>
                      </a:solidFill>
                    </a:endParaRPr>
                  </a:p>
                </p:txBody>
              </p:sp>
            </p:grpSp>
            <p:grpSp>
              <p:nvGrpSpPr>
                <p:cNvPr id="728" name="Grupo 727"/>
                <p:cNvGrpSpPr/>
                <p:nvPr/>
              </p:nvGrpSpPr>
              <p:grpSpPr>
                <a:xfrm rot="8596062">
                  <a:off x="5580027" y="5634425"/>
                  <a:ext cx="455337" cy="573913"/>
                  <a:chOff x="5436865" y="2200487"/>
                  <a:chExt cx="455337" cy="573913"/>
                </a:xfrm>
              </p:grpSpPr>
              <p:cxnSp>
                <p:nvCxnSpPr>
                  <p:cNvPr id="732" name="Conexão reta 731"/>
                  <p:cNvCxnSpPr/>
                  <p:nvPr/>
                </p:nvCxnSpPr>
                <p:spPr>
                  <a:xfrm flipV="1">
                    <a:off x="5436865" y="263839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33" name="Conexão reta 732"/>
                  <p:cNvCxnSpPr/>
                  <p:nvPr/>
                </p:nvCxnSpPr>
                <p:spPr>
                  <a:xfrm>
                    <a:off x="5507032" y="2647090"/>
                    <a:ext cx="76075" cy="81383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34" name="Conexão reta 733"/>
                  <p:cNvCxnSpPr/>
                  <p:nvPr/>
                </p:nvCxnSpPr>
                <p:spPr>
                  <a:xfrm flipV="1">
                    <a:off x="5572500" y="263208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35" name="CaixaDeTexto 734"/>
                  <p:cNvSpPr txBox="1"/>
                  <p:nvPr/>
                </p:nvSpPr>
                <p:spPr>
                  <a:xfrm rot="18571443">
                    <a:off x="5466746" y="2348944"/>
                    <a:ext cx="573913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err="1" smtClean="0">
                        <a:solidFill>
                          <a:srgbClr val="00B050"/>
                        </a:solidFill>
                      </a:rPr>
                      <a:t>NH</a:t>
                    </a:r>
                    <a:r>
                      <a:rPr lang="pt-PT" sz="1200" baseline="-25000" dirty="0" err="1" smtClean="0">
                        <a:solidFill>
                          <a:srgbClr val="00B050"/>
                        </a:solidFill>
                      </a:rPr>
                      <a:t>n</a:t>
                    </a:r>
                    <a:endParaRPr lang="en-US" sz="1200" baseline="-25000" dirty="0">
                      <a:solidFill>
                        <a:srgbClr val="00B050"/>
                      </a:solidFill>
                    </a:endParaRPr>
                  </a:p>
                </p:txBody>
              </p:sp>
            </p:grpSp>
            <p:grpSp>
              <p:nvGrpSpPr>
                <p:cNvPr id="720" name="Grupo 719"/>
                <p:cNvGrpSpPr/>
                <p:nvPr/>
              </p:nvGrpSpPr>
              <p:grpSpPr>
                <a:xfrm rot="3194343">
                  <a:off x="6869288" y="4847995"/>
                  <a:ext cx="455337" cy="573913"/>
                  <a:chOff x="5436865" y="2200487"/>
                  <a:chExt cx="455337" cy="573913"/>
                </a:xfrm>
              </p:grpSpPr>
              <p:cxnSp>
                <p:nvCxnSpPr>
                  <p:cNvPr id="724" name="Conexão reta 723"/>
                  <p:cNvCxnSpPr/>
                  <p:nvPr/>
                </p:nvCxnSpPr>
                <p:spPr>
                  <a:xfrm flipV="1">
                    <a:off x="5436865" y="263839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5" name="Conexão reta 724"/>
                  <p:cNvCxnSpPr/>
                  <p:nvPr/>
                </p:nvCxnSpPr>
                <p:spPr>
                  <a:xfrm>
                    <a:off x="5507032" y="2647090"/>
                    <a:ext cx="76075" cy="81383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6" name="Conexão reta 725"/>
                  <p:cNvCxnSpPr/>
                  <p:nvPr/>
                </p:nvCxnSpPr>
                <p:spPr>
                  <a:xfrm flipV="1">
                    <a:off x="5572500" y="263208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27" name="CaixaDeTexto 726"/>
                  <p:cNvSpPr txBox="1"/>
                  <p:nvPr/>
                </p:nvSpPr>
                <p:spPr>
                  <a:xfrm rot="18571443">
                    <a:off x="5466746" y="2348944"/>
                    <a:ext cx="573913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err="1" smtClean="0">
                        <a:solidFill>
                          <a:srgbClr val="00B050"/>
                        </a:solidFill>
                      </a:rPr>
                      <a:t>NH</a:t>
                    </a:r>
                    <a:r>
                      <a:rPr lang="pt-PT" sz="1200" baseline="-25000" dirty="0" err="1" smtClean="0">
                        <a:solidFill>
                          <a:srgbClr val="00B050"/>
                        </a:solidFill>
                      </a:rPr>
                      <a:t>n</a:t>
                    </a:r>
                    <a:endParaRPr lang="en-US" sz="1200" baseline="-25000" dirty="0">
                      <a:solidFill>
                        <a:srgbClr val="00B050"/>
                      </a:solidFill>
                    </a:endParaRPr>
                  </a:p>
                </p:txBody>
              </p:sp>
            </p:grpSp>
            <p:grpSp>
              <p:nvGrpSpPr>
                <p:cNvPr id="712" name="Grupo 711"/>
                <p:cNvGrpSpPr/>
                <p:nvPr/>
              </p:nvGrpSpPr>
              <p:grpSpPr>
                <a:xfrm rot="3194343">
                  <a:off x="6868136" y="4592548"/>
                  <a:ext cx="455337" cy="573913"/>
                  <a:chOff x="5436865" y="2200487"/>
                  <a:chExt cx="455337" cy="573913"/>
                </a:xfrm>
              </p:grpSpPr>
              <p:cxnSp>
                <p:nvCxnSpPr>
                  <p:cNvPr id="716" name="Conexão reta 715"/>
                  <p:cNvCxnSpPr/>
                  <p:nvPr/>
                </p:nvCxnSpPr>
                <p:spPr>
                  <a:xfrm flipV="1">
                    <a:off x="5436865" y="263839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17" name="Conexão reta 716"/>
                  <p:cNvCxnSpPr/>
                  <p:nvPr/>
                </p:nvCxnSpPr>
                <p:spPr>
                  <a:xfrm>
                    <a:off x="5507032" y="2647090"/>
                    <a:ext cx="76075" cy="81383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18" name="Conexão reta 717"/>
                  <p:cNvCxnSpPr/>
                  <p:nvPr/>
                </p:nvCxnSpPr>
                <p:spPr>
                  <a:xfrm flipV="1">
                    <a:off x="5572500" y="263208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19" name="CaixaDeTexto 718"/>
                  <p:cNvSpPr txBox="1"/>
                  <p:nvPr/>
                </p:nvSpPr>
                <p:spPr>
                  <a:xfrm rot="18571443">
                    <a:off x="5466746" y="2348944"/>
                    <a:ext cx="573913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err="1" smtClean="0">
                        <a:solidFill>
                          <a:srgbClr val="00B050"/>
                        </a:solidFill>
                      </a:rPr>
                      <a:t>NH</a:t>
                    </a:r>
                    <a:r>
                      <a:rPr lang="pt-PT" sz="1200" baseline="-25000" dirty="0" err="1" smtClean="0">
                        <a:solidFill>
                          <a:srgbClr val="00B050"/>
                        </a:solidFill>
                      </a:rPr>
                      <a:t>n</a:t>
                    </a:r>
                    <a:endParaRPr lang="en-US" sz="1200" baseline="-25000" dirty="0">
                      <a:solidFill>
                        <a:srgbClr val="00B050"/>
                      </a:solidFill>
                    </a:endParaRPr>
                  </a:p>
                </p:txBody>
              </p:sp>
            </p:grpSp>
            <p:grpSp>
              <p:nvGrpSpPr>
                <p:cNvPr id="704" name="Grupo 703"/>
                <p:cNvGrpSpPr/>
                <p:nvPr/>
              </p:nvGrpSpPr>
              <p:grpSpPr>
                <a:xfrm rot="3194343">
                  <a:off x="6865408" y="4343994"/>
                  <a:ext cx="455337" cy="573913"/>
                  <a:chOff x="5436865" y="2200487"/>
                  <a:chExt cx="455337" cy="573913"/>
                </a:xfrm>
              </p:grpSpPr>
              <p:cxnSp>
                <p:nvCxnSpPr>
                  <p:cNvPr id="708" name="Conexão reta 707"/>
                  <p:cNvCxnSpPr/>
                  <p:nvPr/>
                </p:nvCxnSpPr>
                <p:spPr>
                  <a:xfrm flipV="1">
                    <a:off x="5436865" y="263839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09" name="Conexão reta 708"/>
                  <p:cNvCxnSpPr/>
                  <p:nvPr/>
                </p:nvCxnSpPr>
                <p:spPr>
                  <a:xfrm>
                    <a:off x="5507032" y="2647090"/>
                    <a:ext cx="76075" cy="81383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10" name="Conexão reta 709"/>
                  <p:cNvCxnSpPr/>
                  <p:nvPr/>
                </p:nvCxnSpPr>
                <p:spPr>
                  <a:xfrm flipV="1">
                    <a:off x="5572500" y="263208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11" name="CaixaDeTexto 710"/>
                  <p:cNvSpPr txBox="1"/>
                  <p:nvPr/>
                </p:nvSpPr>
                <p:spPr>
                  <a:xfrm rot="18571443">
                    <a:off x="5466746" y="2348944"/>
                    <a:ext cx="573913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err="1" smtClean="0">
                        <a:solidFill>
                          <a:srgbClr val="00B050"/>
                        </a:solidFill>
                      </a:rPr>
                      <a:t>NH</a:t>
                    </a:r>
                    <a:r>
                      <a:rPr lang="pt-PT" sz="1200" baseline="-25000" dirty="0" err="1" smtClean="0">
                        <a:solidFill>
                          <a:srgbClr val="00B050"/>
                        </a:solidFill>
                      </a:rPr>
                      <a:t>n</a:t>
                    </a:r>
                    <a:endParaRPr lang="en-US" sz="1200" baseline="-25000" dirty="0">
                      <a:solidFill>
                        <a:srgbClr val="00B050"/>
                      </a:solidFill>
                    </a:endParaRPr>
                  </a:p>
                </p:txBody>
              </p:sp>
            </p:grpSp>
            <p:grpSp>
              <p:nvGrpSpPr>
                <p:cNvPr id="696" name="Grupo 695"/>
                <p:cNvGrpSpPr/>
                <p:nvPr/>
              </p:nvGrpSpPr>
              <p:grpSpPr>
                <a:xfrm rot="13931737">
                  <a:off x="5290003" y="4255423"/>
                  <a:ext cx="342462" cy="573913"/>
                  <a:chOff x="5436865" y="2351983"/>
                  <a:chExt cx="342462" cy="573913"/>
                </a:xfrm>
              </p:grpSpPr>
              <p:cxnSp>
                <p:nvCxnSpPr>
                  <p:cNvPr id="700" name="Conexão reta 699"/>
                  <p:cNvCxnSpPr/>
                  <p:nvPr/>
                </p:nvCxnSpPr>
                <p:spPr>
                  <a:xfrm flipV="1">
                    <a:off x="5436865" y="263839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01" name="Conexão reta 700"/>
                  <p:cNvCxnSpPr/>
                  <p:nvPr/>
                </p:nvCxnSpPr>
                <p:spPr>
                  <a:xfrm>
                    <a:off x="5507032" y="2647090"/>
                    <a:ext cx="76075" cy="81383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02" name="Conexão reta 701"/>
                  <p:cNvCxnSpPr/>
                  <p:nvPr/>
                </p:nvCxnSpPr>
                <p:spPr>
                  <a:xfrm flipV="1">
                    <a:off x="5572500" y="263208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03" name="CaixaDeTexto 702"/>
                  <p:cNvSpPr txBox="1"/>
                  <p:nvPr/>
                </p:nvSpPr>
                <p:spPr>
                  <a:xfrm rot="7846319">
                    <a:off x="5353871" y="2500440"/>
                    <a:ext cx="573913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err="1" smtClean="0">
                        <a:solidFill>
                          <a:srgbClr val="00B050"/>
                        </a:solidFill>
                      </a:rPr>
                      <a:t>NH</a:t>
                    </a:r>
                    <a:r>
                      <a:rPr lang="pt-PT" sz="1200" baseline="-25000" dirty="0" err="1" smtClean="0">
                        <a:solidFill>
                          <a:srgbClr val="00B050"/>
                        </a:solidFill>
                      </a:rPr>
                      <a:t>n</a:t>
                    </a:r>
                    <a:endParaRPr lang="en-US" sz="1200" baseline="-25000" dirty="0">
                      <a:solidFill>
                        <a:srgbClr val="00B050"/>
                      </a:solidFill>
                    </a:endParaRPr>
                  </a:p>
                </p:txBody>
              </p:sp>
            </p:grpSp>
            <p:grpSp>
              <p:nvGrpSpPr>
                <p:cNvPr id="688" name="Grupo 687"/>
                <p:cNvGrpSpPr/>
                <p:nvPr/>
              </p:nvGrpSpPr>
              <p:grpSpPr>
                <a:xfrm rot="13931737">
                  <a:off x="5290349" y="4502493"/>
                  <a:ext cx="342462" cy="573913"/>
                  <a:chOff x="5436865" y="2351983"/>
                  <a:chExt cx="342462" cy="573913"/>
                </a:xfrm>
              </p:grpSpPr>
              <p:cxnSp>
                <p:nvCxnSpPr>
                  <p:cNvPr id="692" name="Conexão reta 691"/>
                  <p:cNvCxnSpPr/>
                  <p:nvPr/>
                </p:nvCxnSpPr>
                <p:spPr>
                  <a:xfrm flipV="1">
                    <a:off x="5436865" y="263839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93" name="Conexão reta 692"/>
                  <p:cNvCxnSpPr/>
                  <p:nvPr/>
                </p:nvCxnSpPr>
                <p:spPr>
                  <a:xfrm>
                    <a:off x="5507032" y="2647090"/>
                    <a:ext cx="76075" cy="81383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94" name="Conexão reta 693"/>
                  <p:cNvCxnSpPr/>
                  <p:nvPr/>
                </p:nvCxnSpPr>
                <p:spPr>
                  <a:xfrm flipV="1">
                    <a:off x="5572500" y="263208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95" name="CaixaDeTexto 694"/>
                  <p:cNvSpPr txBox="1"/>
                  <p:nvPr/>
                </p:nvSpPr>
                <p:spPr>
                  <a:xfrm rot="7846319">
                    <a:off x="5353871" y="2500440"/>
                    <a:ext cx="573913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err="1" smtClean="0">
                        <a:solidFill>
                          <a:srgbClr val="00B050"/>
                        </a:solidFill>
                      </a:rPr>
                      <a:t>NH</a:t>
                    </a:r>
                    <a:r>
                      <a:rPr lang="pt-PT" sz="1200" baseline="-25000" dirty="0" err="1" smtClean="0">
                        <a:solidFill>
                          <a:srgbClr val="00B050"/>
                        </a:solidFill>
                      </a:rPr>
                      <a:t>n</a:t>
                    </a:r>
                    <a:endParaRPr lang="en-US" sz="1200" baseline="-25000" dirty="0">
                      <a:solidFill>
                        <a:srgbClr val="00B050"/>
                      </a:solidFill>
                    </a:endParaRPr>
                  </a:p>
                </p:txBody>
              </p:sp>
            </p:grpSp>
            <p:grpSp>
              <p:nvGrpSpPr>
                <p:cNvPr id="680" name="Grupo 679"/>
                <p:cNvGrpSpPr/>
                <p:nvPr/>
              </p:nvGrpSpPr>
              <p:grpSpPr>
                <a:xfrm rot="13931737">
                  <a:off x="5291256" y="4757612"/>
                  <a:ext cx="342462" cy="573913"/>
                  <a:chOff x="5436865" y="2351983"/>
                  <a:chExt cx="342462" cy="573913"/>
                </a:xfrm>
              </p:grpSpPr>
              <p:cxnSp>
                <p:nvCxnSpPr>
                  <p:cNvPr id="684" name="Conexão reta 683"/>
                  <p:cNvCxnSpPr/>
                  <p:nvPr/>
                </p:nvCxnSpPr>
                <p:spPr>
                  <a:xfrm flipV="1">
                    <a:off x="5436865" y="263839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85" name="Conexão reta 684"/>
                  <p:cNvCxnSpPr/>
                  <p:nvPr/>
                </p:nvCxnSpPr>
                <p:spPr>
                  <a:xfrm>
                    <a:off x="5507032" y="2647090"/>
                    <a:ext cx="76075" cy="81383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86" name="Conexão reta 685"/>
                  <p:cNvCxnSpPr/>
                  <p:nvPr/>
                </p:nvCxnSpPr>
                <p:spPr>
                  <a:xfrm flipV="1">
                    <a:off x="5572500" y="263208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87" name="CaixaDeTexto 686"/>
                  <p:cNvSpPr txBox="1"/>
                  <p:nvPr/>
                </p:nvSpPr>
                <p:spPr>
                  <a:xfrm rot="7846319">
                    <a:off x="5353871" y="2500440"/>
                    <a:ext cx="573913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err="1" smtClean="0">
                        <a:solidFill>
                          <a:srgbClr val="00B050"/>
                        </a:solidFill>
                      </a:rPr>
                      <a:t>NH</a:t>
                    </a:r>
                    <a:r>
                      <a:rPr lang="pt-PT" sz="1200" baseline="-25000" dirty="0" err="1" smtClean="0">
                        <a:solidFill>
                          <a:srgbClr val="00B050"/>
                        </a:solidFill>
                      </a:rPr>
                      <a:t>n</a:t>
                    </a:r>
                    <a:endParaRPr lang="en-US" sz="1200" baseline="-25000" dirty="0">
                      <a:solidFill>
                        <a:srgbClr val="00B050"/>
                      </a:solidFill>
                    </a:endParaRPr>
                  </a:p>
                </p:txBody>
              </p:sp>
            </p:grpSp>
            <p:grpSp>
              <p:nvGrpSpPr>
                <p:cNvPr id="672" name="Grupo 671"/>
                <p:cNvGrpSpPr/>
                <p:nvPr/>
              </p:nvGrpSpPr>
              <p:grpSpPr>
                <a:xfrm rot="13931737">
                  <a:off x="5289081" y="5034438"/>
                  <a:ext cx="342462" cy="573913"/>
                  <a:chOff x="5436865" y="2351983"/>
                  <a:chExt cx="342462" cy="573913"/>
                </a:xfrm>
              </p:grpSpPr>
              <p:cxnSp>
                <p:nvCxnSpPr>
                  <p:cNvPr id="676" name="Conexão reta 675"/>
                  <p:cNvCxnSpPr/>
                  <p:nvPr/>
                </p:nvCxnSpPr>
                <p:spPr>
                  <a:xfrm flipV="1">
                    <a:off x="5436865" y="263839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77" name="Conexão reta 676"/>
                  <p:cNvCxnSpPr/>
                  <p:nvPr/>
                </p:nvCxnSpPr>
                <p:spPr>
                  <a:xfrm>
                    <a:off x="5507032" y="2647090"/>
                    <a:ext cx="76075" cy="81383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78" name="Conexão reta 677"/>
                  <p:cNvCxnSpPr/>
                  <p:nvPr/>
                </p:nvCxnSpPr>
                <p:spPr>
                  <a:xfrm flipV="1">
                    <a:off x="5572500" y="263208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79" name="CaixaDeTexto 678"/>
                  <p:cNvSpPr txBox="1"/>
                  <p:nvPr/>
                </p:nvSpPr>
                <p:spPr>
                  <a:xfrm rot="7846319">
                    <a:off x="5353871" y="2500440"/>
                    <a:ext cx="573913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err="1" smtClean="0">
                        <a:solidFill>
                          <a:srgbClr val="00B050"/>
                        </a:solidFill>
                      </a:rPr>
                      <a:t>NH</a:t>
                    </a:r>
                    <a:r>
                      <a:rPr lang="pt-PT" sz="1200" baseline="-25000" dirty="0" err="1" smtClean="0">
                        <a:solidFill>
                          <a:srgbClr val="00B050"/>
                        </a:solidFill>
                      </a:rPr>
                      <a:t>n</a:t>
                    </a:r>
                    <a:endParaRPr lang="en-US" sz="1200" baseline="-25000" dirty="0">
                      <a:solidFill>
                        <a:srgbClr val="00B050"/>
                      </a:solidFill>
                    </a:endParaRPr>
                  </a:p>
                </p:txBody>
              </p:sp>
            </p:grpSp>
            <p:grpSp>
              <p:nvGrpSpPr>
                <p:cNvPr id="664" name="Grupo 663"/>
                <p:cNvGrpSpPr/>
                <p:nvPr/>
              </p:nvGrpSpPr>
              <p:grpSpPr>
                <a:xfrm rot="19349982">
                  <a:off x="6144491" y="3858112"/>
                  <a:ext cx="455337" cy="573913"/>
                  <a:chOff x="5436865" y="2200487"/>
                  <a:chExt cx="455337" cy="573913"/>
                </a:xfrm>
              </p:grpSpPr>
              <p:cxnSp>
                <p:nvCxnSpPr>
                  <p:cNvPr id="668" name="Conexão reta 667"/>
                  <p:cNvCxnSpPr/>
                  <p:nvPr/>
                </p:nvCxnSpPr>
                <p:spPr>
                  <a:xfrm flipV="1">
                    <a:off x="5436865" y="263839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69" name="Conexão reta 668"/>
                  <p:cNvCxnSpPr/>
                  <p:nvPr/>
                </p:nvCxnSpPr>
                <p:spPr>
                  <a:xfrm>
                    <a:off x="5507032" y="2647090"/>
                    <a:ext cx="76075" cy="81383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70" name="Conexão reta 669"/>
                  <p:cNvCxnSpPr/>
                  <p:nvPr/>
                </p:nvCxnSpPr>
                <p:spPr>
                  <a:xfrm flipV="1">
                    <a:off x="5572500" y="263208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71" name="CaixaDeTexto 670"/>
                  <p:cNvSpPr txBox="1"/>
                  <p:nvPr/>
                </p:nvSpPr>
                <p:spPr>
                  <a:xfrm rot="18571443">
                    <a:off x="5466746" y="2348944"/>
                    <a:ext cx="573913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err="1" smtClean="0">
                        <a:solidFill>
                          <a:srgbClr val="00B050"/>
                        </a:solidFill>
                      </a:rPr>
                      <a:t>NH</a:t>
                    </a:r>
                    <a:r>
                      <a:rPr lang="pt-PT" sz="1200" baseline="-25000" dirty="0" err="1" smtClean="0">
                        <a:solidFill>
                          <a:srgbClr val="00B050"/>
                        </a:solidFill>
                      </a:rPr>
                      <a:t>n</a:t>
                    </a:r>
                    <a:endParaRPr lang="en-US" sz="1200" baseline="-25000" dirty="0">
                      <a:solidFill>
                        <a:srgbClr val="00B050"/>
                      </a:solidFill>
                    </a:endParaRPr>
                  </a:p>
                </p:txBody>
              </p:sp>
            </p:grpSp>
            <p:grpSp>
              <p:nvGrpSpPr>
                <p:cNvPr id="656" name="Grupo 655"/>
                <p:cNvGrpSpPr/>
                <p:nvPr/>
              </p:nvGrpSpPr>
              <p:grpSpPr>
                <a:xfrm rot="19349982">
                  <a:off x="5885811" y="3857874"/>
                  <a:ext cx="455337" cy="573913"/>
                  <a:chOff x="5436865" y="2200487"/>
                  <a:chExt cx="455337" cy="573913"/>
                </a:xfrm>
              </p:grpSpPr>
              <p:cxnSp>
                <p:nvCxnSpPr>
                  <p:cNvPr id="660" name="Conexão reta 659"/>
                  <p:cNvCxnSpPr/>
                  <p:nvPr/>
                </p:nvCxnSpPr>
                <p:spPr>
                  <a:xfrm flipV="1">
                    <a:off x="5436865" y="263839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61" name="Conexão reta 660"/>
                  <p:cNvCxnSpPr/>
                  <p:nvPr/>
                </p:nvCxnSpPr>
                <p:spPr>
                  <a:xfrm>
                    <a:off x="5507032" y="2647090"/>
                    <a:ext cx="76075" cy="81383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62" name="Conexão reta 661"/>
                  <p:cNvCxnSpPr/>
                  <p:nvPr/>
                </p:nvCxnSpPr>
                <p:spPr>
                  <a:xfrm flipV="1">
                    <a:off x="5572500" y="263208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63" name="CaixaDeTexto 662"/>
                  <p:cNvSpPr txBox="1"/>
                  <p:nvPr/>
                </p:nvSpPr>
                <p:spPr>
                  <a:xfrm rot="18571443">
                    <a:off x="5466746" y="2348944"/>
                    <a:ext cx="573913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err="1" smtClean="0">
                        <a:solidFill>
                          <a:srgbClr val="00B050"/>
                        </a:solidFill>
                      </a:rPr>
                      <a:t>NH</a:t>
                    </a:r>
                    <a:r>
                      <a:rPr lang="pt-PT" sz="1200" baseline="-25000" dirty="0" err="1" smtClean="0">
                        <a:solidFill>
                          <a:srgbClr val="00B050"/>
                        </a:solidFill>
                      </a:rPr>
                      <a:t>n</a:t>
                    </a:r>
                    <a:endParaRPr lang="en-US" sz="1200" baseline="-25000" dirty="0">
                      <a:solidFill>
                        <a:srgbClr val="00B050"/>
                      </a:solidFill>
                    </a:endParaRPr>
                  </a:p>
                </p:txBody>
              </p:sp>
            </p:grpSp>
            <p:grpSp>
              <p:nvGrpSpPr>
                <p:cNvPr id="648" name="Grupo 647"/>
                <p:cNvGrpSpPr/>
                <p:nvPr/>
              </p:nvGrpSpPr>
              <p:grpSpPr>
                <a:xfrm rot="19349982">
                  <a:off x="5586283" y="3858357"/>
                  <a:ext cx="455337" cy="573913"/>
                  <a:chOff x="5436865" y="2200487"/>
                  <a:chExt cx="455337" cy="573913"/>
                </a:xfrm>
              </p:grpSpPr>
              <p:cxnSp>
                <p:nvCxnSpPr>
                  <p:cNvPr id="652" name="Conexão reta 651"/>
                  <p:cNvCxnSpPr/>
                  <p:nvPr/>
                </p:nvCxnSpPr>
                <p:spPr>
                  <a:xfrm flipV="1">
                    <a:off x="5436865" y="263839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3" name="Conexão reta 652"/>
                  <p:cNvCxnSpPr/>
                  <p:nvPr/>
                </p:nvCxnSpPr>
                <p:spPr>
                  <a:xfrm>
                    <a:off x="5507032" y="2647090"/>
                    <a:ext cx="76075" cy="81383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4" name="Conexão reta 653"/>
                  <p:cNvCxnSpPr/>
                  <p:nvPr/>
                </p:nvCxnSpPr>
                <p:spPr>
                  <a:xfrm flipV="1">
                    <a:off x="5572500" y="263208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55" name="CaixaDeTexto 654"/>
                  <p:cNvSpPr txBox="1"/>
                  <p:nvPr/>
                </p:nvSpPr>
                <p:spPr>
                  <a:xfrm rot="18571443">
                    <a:off x="5466746" y="2348944"/>
                    <a:ext cx="573913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err="1" smtClean="0">
                        <a:solidFill>
                          <a:srgbClr val="00B050"/>
                        </a:solidFill>
                      </a:rPr>
                      <a:t>NH</a:t>
                    </a:r>
                    <a:r>
                      <a:rPr lang="pt-PT" sz="1200" baseline="-25000" dirty="0" err="1" smtClean="0">
                        <a:solidFill>
                          <a:srgbClr val="00B050"/>
                        </a:solidFill>
                      </a:rPr>
                      <a:t>n</a:t>
                    </a:r>
                    <a:endParaRPr lang="en-US" sz="1200" baseline="-25000" dirty="0">
                      <a:solidFill>
                        <a:srgbClr val="00B050"/>
                      </a:solidFill>
                    </a:endParaRPr>
                  </a:p>
                </p:txBody>
              </p:sp>
            </p:grpSp>
          </p:grpSp>
          <p:grpSp>
            <p:nvGrpSpPr>
              <p:cNvPr id="649" name="Grupo 648"/>
              <p:cNvGrpSpPr/>
              <p:nvPr/>
            </p:nvGrpSpPr>
            <p:grpSpPr>
              <a:xfrm rot="18471565">
                <a:off x="5587148" y="3581747"/>
                <a:ext cx="676700" cy="371247"/>
                <a:chOff x="7900202" y="2380762"/>
                <a:chExt cx="676700" cy="371247"/>
              </a:xfrm>
            </p:grpSpPr>
            <p:cxnSp>
              <p:nvCxnSpPr>
                <p:cNvPr id="650" name="Conexão reta 649"/>
                <p:cNvCxnSpPr/>
                <p:nvPr/>
              </p:nvCxnSpPr>
              <p:spPr>
                <a:xfrm rot="884603" flipV="1">
                  <a:off x="7963891" y="2653243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51" name="CaixaDeTexto 650"/>
                <p:cNvSpPr txBox="1"/>
                <p:nvPr/>
              </p:nvSpPr>
              <p:spPr>
                <a:xfrm rot="19381670">
                  <a:off x="7900202" y="2380762"/>
                  <a:ext cx="676700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sz="1200" dirty="0" smtClean="0">
                      <a:solidFill>
                        <a:srgbClr val="7030A0"/>
                      </a:solidFill>
                    </a:rPr>
                    <a:t>DTC-Hg</a:t>
                  </a:r>
                  <a:endParaRPr lang="en-US" sz="1200" baseline="-25000" dirty="0">
                    <a:solidFill>
                      <a:srgbClr val="7030A0"/>
                    </a:solidFill>
                  </a:endParaRPr>
                </a:p>
              </p:txBody>
            </p:sp>
          </p:grpSp>
        </p:grpSp>
        <p:sp>
          <p:nvSpPr>
            <p:cNvPr id="927" name="CaixaDeTexto 926"/>
            <p:cNvSpPr txBox="1"/>
            <p:nvPr/>
          </p:nvSpPr>
          <p:spPr>
            <a:xfrm>
              <a:off x="5464603" y="3575421"/>
              <a:ext cx="91146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PT" sz="4000" b="1" dirty="0" smtClean="0"/>
                <a:t>A</a:t>
              </a:r>
              <a:r>
                <a:rPr lang="pt-PT" sz="4000" b="1" baseline="-25000" dirty="0" smtClean="0"/>
                <a:t>5</a:t>
              </a:r>
              <a:endParaRPr lang="en-US" sz="4000" b="1" baseline="-25000" dirty="0"/>
            </a:p>
          </p:txBody>
        </p:sp>
      </p:grpSp>
      <p:sp>
        <p:nvSpPr>
          <p:cNvPr id="10" name="Oval 9"/>
          <p:cNvSpPr/>
          <p:nvPr/>
        </p:nvSpPr>
        <p:spPr>
          <a:xfrm>
            <a:off x="3026072" y="1221741"/>
            <a:ext cx="2894409" cy="237758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6" name="Oval 1115"/>
          <p:cNvSpPr/>
          <p:nvPr/>
        </p:nvSpPr>
        <p:spPr>
          <a:xfrm>
            <a:off x="65903" y="3277968"/>
            <a:ext cx="4937598" cy="362451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7" name="Oval 1116"/>
          <p:cNvSpPr/>
          <p:nvPr/>
        </p:nvSpPr>
        <p:spPr>
          <a:xfrm>
            <a:off x="5127721" y="3467017"/>
            <a:ext cx="4016279" cy="343857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648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16" grpId="0" animBg="1"/>
      <p:bldP spid="11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3547" y="-137322"/>
            <a:ext cx="6436730" cy="1430660"/>
          </a:xfrm>
        </p:spPr>
        <p:txBody>
          <a:bodyPr anchor="t">
            <a:noAutofit/>
          </a:bodyPr>
          <a:lstStyle/>
          <a:p>
            <a:pPr algn="ctr"/>
            <a:r>
              <a:rPr lang="en-US" sz="4800" b="1" dirty="0"/>
              <a:t>Functionalized </a:t>
            </a:r>
            <a:r>
              <a:rPr lang="en-US" sz="5400" b="1" dirty="0"/>
              <a:t>Magnetic</a:t>
            </a:r>
            <a:r>
              <a:rPr lang="en-US" sz="4800" b="1" dirty="0"/>
              <a:t> Nanoparticles</a:t>
            </a:r>
            <a:br>
              <a:rPr lang="en-US" sz="4800" b="1" dirty="0"/>
            </a:br>
            <a:endParaRPr lang="en-US" sz="4800" b="1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8" y="178455"/>
            <a:ext cx="815309" cy="927414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07"/>
          <a:stretch/>
        </p:blipFill>
        <p:spPr>
          <a:xfrm>
            <a:off x="7180976" y="532625"/>
            <a:ext cx="1963024" cy="587585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0276" y="164760"/>
            <a:ext cx="1742755" cy="420067"/>
          </a:xfrm>
          <a:prstGeom prst="rect">
            <a:avLst/>
          </a:prstGeom>
        </p:spPr>
      </p:pic>
      <p:cxnSp>
        <p:nvCxnSpPr>
          <p:cNvPr id="7" name="Conexão reta 6"/>
          <p:cNvCxnSpPr/>
          <p:nvPr/>
        </p:nvCxnSpPr>
        <p:spPr>
          <a:xfrm>
            <a:off x="508611" y="1284968"/>
            <a:ext cx="792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aixaDeTexto 14"/>
          <p:cNvSpPr txBox="1"/>
          <p:nvPr/>
        </p:nvSpPr>
        <p:spPr>
          <a:xfrm>
            <a:off x="3578406" y="4039088"/>
            <a:ext cx="1460156" cy="621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400" b="1" dirty="0" smtClean="0">
                <a:solidFill>
                  <a:schemeClr val="bg1"/>
                </a:solidFill>
              </a:rPr>
              <a:t>Fe</a:t>
            </a:r>
            <a:r>
              <a:rPr lang="pt-PT" sz="2400" b="1" baseline="-25000" dirty="0" smtClean="0">
                <a:solidFill>
                  <a:schemeClr val="bg1"/>
                </a:solidFill>
              </a:rPr>
              <a:t>3</a:t>
            </a:r>
            <a:r>
              <a:rPr lang="pt-PT" sz="2400" b="1" dirty="0" smtClean="0">
                <a:solidFill>
                  <a:schemeClr val="bg1"/>
                </a:solidFill>
              </a:rPr>
              <a:t>O</a:t>
            </a:r>
            <a:r>
              <a:rPr lang="pt-PT" sz="2400" b="1" baseline="-25000" dirty="0" smtClean="0">
                <a:solidFill>
                  <a:schemeClr val="bg1"/>
                </a:solidFill>
              </a:rPr>
              <a:t>4</a:t>
            </a:r>
            <a:endParaRPr lang="en-US" b="1" baseline="-25000" dirty="0">
              <a:solidFill>
                <a:schemeClr val="bg1"/>
              </a:solidFill>
            </a:endParaRPr>
          </a:p>
        </p:txBody>
      </p:sp>
      <p:sp>
        <p:nvSpPr>
          <p:cNvPr id="46" name="CaixaDeTexto 45"/>
          <p:cNvSpPr txBox="1"/>
          <p:nvPr/>
        </p:nvSpPr>
        <p:spPr>
          <a:xfrm>
            <a:off x="7922419" y="3755622"/>
            <a:ext cx="5738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grpSp>
        <p:nvGrpSpPr>
          <p:cNvPr id="3" name="Grupo 2"/>
          <p:cNvGrpSpPr/>
          <p:nvPr/>
        </p:nvGrpSpPr>
        <p:grpSpPr>
          <a:xfrm>
            <a:off x="480152" y="1493854"/>
            <a:ext cx="1799978" cy="1495925"/>
            <a:chOff x="480152" y="1493854"/>
            <a:chExt cx="1799978" cy="1495925"/>
          </a:xfrm>
        </p:grpSpPr>
        <p:grpSp>
          <p:nvGrpSpPr>
            <p:cNvPr id="16" name="Grupo 15"/>
            <p:cNvGrpSpPr/>
            <p:nvPr/>
          </p:nvGrpSpPr>
          <p:grpSpPr>
            <a:xfrm>
              <a:off x="1336271" y="2074756"/>
              <a:ext cx="943859" cy="915023"/>
              <a:chOff x="1952367" y="3539231"/>
              <a:chExt cx="1260389" cy="1235676"/>
            </a:xfrm>
          </p:grpSpPr>
          <p:sp>
            <p:nvSpPr>
              <p:cNvPr id="17" name="Oval 16"/>
              <p:cNvSpPr/>
              <p:nvPr/>
            </p:nvSpPr>
            <p:spPr>
              <a:xfrm>
                <a:off x="1952367" y="3539231"/>
                <a:ext cx="1260389" cy="1235676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CaixaDeTexto 17"/>
              <p:cNvSpPr txBox="1"/>
              <p:nvPr/>
            </p:nvSpPr>
            <p:spPr>
              <a:xfrm>
                <a:off x="1952367" y="3856885"/>
                <a:ext cx="1260389" cy="5403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pt-PT" sz="2000" b="1" dirty="0" smtClean="0">
                    <a:solidFill>
                      <a:schemeClr val="bg1"/>
                    </a:solidFill>
                  </a:rPr>
                  <a:t>Fe</a:t>
                </a:r>
                <a:r>
                  <a:rPr lang="pt-PT" sz="2000" b="1" baseline="-25000" dirty="0" smtClean="0">
                    <a:solidFill>
                      <a:schemeClr val="bg1"/>
                    </a:solidFill>
                  </a:rPr>
                  <a:t>3</a:t>
                </a:r>
                <a:r>
                  <a:rPr lang="pt-PT" sz="2000" b="1" dirty="0" smtClean="0">
                    <a:solidFill>
                      <a:schemeClr val="bg1"/>
                    </a:solidFill>
                  </a:rPr>
                  <a:t>O</a:t>
                </a:r>
                <a:r>
                  <a:rPr lang="pt-PT" sz="2000" b="1" baseline="-25000" dirty="0" smtClean="0">
                    <a:solidFill>
                      <a:schemeClr val="bg1"/>
                    </a:solidFill>
                  </a:rPr>
                  <a:t>4</a:t>
                </a:r>
                <a:endParaRPr lang="en-US" sz="1600" b="1" baseline="-250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471" name="CaixaDeTexto 470"/>
            <p:cNvSpPr txBox="1"/>
            <p:nvPr/>
          </p:nvSpPr>
          <p:spPr>
            <a:xfrm>
              <a:off x="480152" y="1493854"/>
              <a:ext cx="91146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PT" sz="4000" b="1" dirty="0" smtClean="0"/>
                <a:t>B</a:t>
              </a:r>
              <a:r>
                <a:rPr lang="pt-PT" sz="4000" b="1" baseline="-25000" dirty="0"/>
                <a:t>1</a:t>
              </a:r>
              <a:endParaRPr lang="en-US" sz="4000" b="1" baseline="-25000" dirty="0"/>
            </a:p>
          </p:txBody>
        </p:sp>
      </p:grpSp>
      <p:grpSp>
        <p:nvGrpSpPr>
          <p:cNvPr id="8" name="Grupo 7"/>
          <p:cNvGrpSpPr/>
          <p:nvPr/>
        </p:nvGrpSpPr>
        <p:grpSpPr>
          <a:xfrm>
            <a:off x="3237609" y="1499161"/>
            <a:ext cx="2198271" cy="1797128"/>
            <a:chOff x="3237609" y="1499161"/>
            <a:chExt cx="2198271" cy="1797128"/>
          </a:xfrm>
        </p:grpSpPr>
        <p:grpSp>
          <p:nvGrpSpPr>
            <p:cNvPr id="21" name="Grupo 20"/>
            <p:cNvGrpSpPr/>
            <p:nvPr/>
          </p:nvGrpSpPr>
          <p:grpSpPr>
            <a:xfrm>
              <a:off x="3966498" y="1785360"/>
              <a:ext cx="1469382" cy="1510929"/>
              <a:chOff x="933450" y="3005962"/>
              <a:chExt cx="1962150" cy="2040407"/>
            </a:xfrm>
          </p:grpSpPr>
          <p:sp>
            <p:nvSpPr>
              <p:cNvPr id="19" name="Oval 18"/>
              <p:cNvSpPr/>
              <p:nvPr/>
            </p:nvSpPr>
            <p:spPr>
              <a:xfrm>
                <a:off x="933450" y="3041650"/>
                <a:ext cx="1962150" cy="2004719"/>
              </a:xfrm>
              <a:prstGeom prst="ellipse">
                <a:avLst/>
              </a:prstGeom>
              <a:solidFill>
                <a:schemeClr val="accent3">
                  <a:lumMod val="75000"/>
                </a:schemeClr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2" name="Grupo 11"/>
              <p:cNvGrpSpPr/>
              <p:nvPr/>
            </p:nvGrpSpPr>
            <p:grpSpPr>
              <a:xfrm>
                <a:off x="1274805" y="3429000"/>
                <a:ext cx="1260389" cy="1235676"/>
                <a:chOff x="1952367" y="3539231"/>
                <a:chExt cx="1260389" cy="1235676"/>
              </a:xfrm>
            </p:grpSpPr>
            <p:sp>
              <p:nvSpPr>
                <p:cNvPr id="10" name="Oval 9"/>
                <p:cNvSpPr/>
                <p:nvPr/>
              </p:nvSpPr>
              <p:spPr>
                <a:xfrm>
                  <a:off x="1952367" y="3539231"/>
                  <a:ext cx="1260389" cy="1235676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" name="CaixaDeTexto 10"/>
                <p:cNvSpPr txBox="1"/>
                <p:nvPr/>
              </p:nvSpPr>
              <p:spPr>
                <a:xfrm>
                  <a:off x="1952367" y="3831155"/>
                  <a:ext cx="1260389" cy="540321"/>
                </a:xfrm>
                <a:prstGeom prst="rect">
                  <a:avLst/>
                </a:prstGeom>
                <a:noFill/>
              </p:spPr>
              <p:txBody>
                <a:bodyPr wrap="square" rtlCol="0" anchor="ctr">
                  <a:spAutoFit/>
                </a:bodyPr>
                <a:lstStyle/>
                <a:p>
                  <a:pPr algn="ctr"/>
                  <a:r>
                    <a:rPr lang="pt-PT" sz="2000" b="1" dirty="0" smtClean="0">
                      <a:solidFill>
                        <a:schemeClr val="bg1"/>
                      </a:solidFill>
                    </a:rPr>
                    <a:t>Fe</a:t>
                  </a:r>
                  <a:r>
                    <a:rPr lang="pt-PT" sz="2000" b="1" baseline="-25000" dirty="0" smtClean="0">
                      <a:solidFill>
                        <a:schemeClr val="bg1"/>
                      </a:solidFill>
                    </a:rPr>
                    <a:t>3</a:t>
                  </a:r>
                  <a:r>
                    <a:rPr lang="pt-PT" sz="2000" b="1" dirty="0" smtClean="0">
                      <a:solidFill>
                        <a:schemeClr val="bg1"/>
                      </a:solidFill>
                    </a:rPr>
                    <a:t>O</a:t>
                  </a:r>
                  <a:r>
                    <a:rPr lang="pt-PT" sz="2000" b="1" baseline="-25000" dirty="0" smtClean="0">
                      <a:solidFill>
                        <a:schemeClr val="bg1"/>
                      </a:solidFill>
                    </a:rPr>
                    <a:t>4</a:t>
                  </a:r>
                  <a:endParaRPr lang="en-US" sz="1600" b="1" baseline="-2500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20" name="CaixaDeTexto 19"/>
              <p:cNvSpPr txBox="1"/>
              <p:nvPr/>
            </p:nvSpPr>
            <p:spPr>
              <a:xfrm>
                <a:off x="1097634" y="3005962"/>
                <a:ext cx="1640787" cy="4987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pt-PT" b="1" dirty="0" smtClean="0">
                    <a:solidFill>
                      <a:schemeClr val="bg1"/>
                    </a:solidFill>
                  </a:rPr>
                  <a:t>SiO</a:t>
                </a:r>
                <a:r>
                  <a:rPr lang="pt-PT" b="1" baseline="-25000" dirty="0" smtClean="0">
                    <a:solidFill>
                      <a:schemeClr val="bg1"/>
                    </a:solidFill>
                  </a:rPr>
                  <a:t>2</a:t>
                </a:r>
                <a:endParaRPr lang="en-US" sz="1600" b="1" baseline="-250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472" name="CaixaDeTexto 471"/>
            <p:cNvSpPr txBox="1"/>
            <p:nvPr/>
          </p:nvSpPr>
          <p:spPr>
            <a:xfrm>
              <a:off x="3237609" y="1499161"/>
              <a:ext cx="91146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PT" sz="4000" b="1" dirty="0" smtClean="0"/>
                <a:t>B</a:t>
              </a:r>
              <a:r>
                <a:rPr lang="pt-PT" sz="4000" b="1" baseline="-25000" dirty="0"/>
                <a:t>2</a:t>
              </a:r>
              <a:endParaRPr lang="en-US" sz="4000" b="1" baseline="-25000" dirty="0"/>
            </a:p>
          </p:txBody>
        </p:sp>
      </p:grpSp>
      <p:grpSp>
        <p:nvGrpSpPr>
          <p:cNvPr id="9" name="Grupo 8"/>
          <p:cNvGrpSpPr/>
          <p:nvPr/>
        </p:nvGrpSpPr>
        <p:grpSpPr>
          <a:xfrm>
            <a:off x="6166865" y="1114708"/>
            <a:ext cx="3093531" cy="2725606"/>
            <a:chOff x="6166865" y="1114708"/>
            <a:chExt cx="3093531" cy="2725606"/>
          </a:xfrm>
        </p:grpSpPr>
        <p:grpSp>
          <p:nvGrpSpPr>
            <p:cNvPr id="163" name="Grupo 162"/>
            <p:cNvGrpSpPr/>
            <p:nvPr/>
          </p:nvGrpSpPr>
          <p:grpSpPr>
            <a:xfrm>
              <a:off x="6779120" y="1114708"/>
              <a:ext cx="2481276" cy="2725606"/>
              <a:chOff x="3789180" y="1913546"/>
              <a:chExt cx="2481276" cy="2725606"/>
            </a:xfrm>
          </p:grpSpPr>
          <p:grpSp>
            <p:nvGrpSpPr>
              <p:cNvPr id="57" name="Grupo 56"/>
              <p:cNvGrpSpPr/>
              <p:nvPr/>
            </p:nvGrpSpPr>
            <p:grpSpPr>
              <a:xfrm>
                <a:off x="5436865" y="2200487"/>
                <a:ext cx="455337" cy="573913"/>
                <a:chOff x="5436865" y="2200487"/>
                <a:chExt cx="455337" cy="573913"/>
              </a:xfrm>
            </p:grpSpPr>
            <p:cxnSp>
              <p:nvCxnSpPr>
                <p:cNvPr id="35" name="Conexão reta 34"/>
                <p:cNvCxnSpPr/>
                <p:nvPr/>
              </p:nvCxnSpPr>
              <p:spPr>
                <a:xfrm flipV="1">
                  <a:off x="5436865" y="2638398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Conexão reta 36"/>
                <p:cNvCxnSpPr/>
                <p:nvPr/>
              </p:nvCxnSpPr>
              <p:spPr>
                <a:xfrm>
                  <a:off x="5507032" y="2647090"/>
                  <a:ext cx="76075" cy="81383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Conexão reta 46"/>
                <p:cNvCxnSpPr/>
                <p:nvPr/>
              </p:nvCxnSpPr>
              <p:spPr>
                <a:xfrm flipV="1">
                  <a:off x="5572500" y="2632088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8" name="CaixaDeTexto 47"/>
                <p:cNvSpPr txBox="1"/>
                <p:nvPr/>
              </p:nvSpPr>
              <p:spPr>
                <a:xfrm rot="18571443">
                  <a:off x="5466746" y="2348944"/>
                  <a:ext cx="573913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sz="1200" dirty="0" err="1" smtClean="0">
                      <a:solidFill>
                        <a:srgbClr val="00B050"/>
                      </a:solidFill>
                    </a:rPr>
                    <a:t>NH</a:t>
                  </a:r>
                  <a:r>
                    <a:rPr lang="pt-PT" sz="1200" baseline="-25000" dirty="0" err="1" smtClean="0">
                      <a:solidFill>
                        <a:srgbClr val="00B050"/>
                      </a:solidFill>
                    </a:rPr>
                    <a:t>n</a:t>
                  </a:r>
                  <a:endParaRPr lang="en-US" sz="1200" baseline="-25000" dirty="0">
                    <a:solidFill>
                      <a:srgbClr val="00B050"/>
                    </a:solidFill>
                  </a:endParaRPr>
                </a:p>
              </p:txBody>
            </p:sp>
          </p:grpSp>
          <p:grpSp>
            <p:nvGrpSpPr>
              <p:cNvPr id="51" name="Grupo 50"/>
              <p:cNvGrpSpPr/>
              <p:nvPr/>
            </p:nvGrpSpPr>
            <p:grpSpPr>
              <a:xfrm>
                <a:off x="4191398" y="2507359"/>
                <a:ext cx="1469382" cy="1510929"/>
                <a:chOff x="933450" y="3005962"/>
                <a:chExt cx="1962150" cy="2040407"/>
              </a:xfrm>
            </p:grpSpPr>
            <p:sp>
              <p:nvSpPr>
                <p:cNvPr id="52" name="Oval 51"/>
                <p:cNvSpPr/>
                <p:nvPr/>
              </p:nvSpPr>
              <p:spPr>
                <a:xfrm>
                  <a:off x="933450" y="3041650"/>
                  <a:ext cx="1962150" cy="2004719"/>
                </a:xfrm>
                <a:prstGeom prst="ellipse">
                  <a:avLst/>
                </a:prstGeom>
                <a:solidFill>
                  <a:schemeClr val="accent3">
                    <a:lumMod val="75000"/>
                  </a:schemeClr>
                </a:solidFill>
                <a:ln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53" name="Grupo 52"/>
                <p:cNvGrpSpPr/>
                <p:nvPr/>
              </p:nvGrpSpPr>
              <p:grpSpPr>
                <a:xfrm>
                  <a:off x="1274805" y="3429000"/>
                  <a:ext cx="1260389" cy="1235676"/>
                  <a:chOff x="1952367" y="3539231"/>
                  <a:chExt cx="1260389" cy="1235676"/>
                </a:xfrm>
              </p:grpSpPr>
              <p:sp>
                <p:nvSpPr>
                  <p:cNvPr id="55" name="Oval 54"/>
                  <p:cNvSpPr/>
                  <p:nvPr/>
                </p:nvSpPr>
                <p:spPr>
                  <a:xfrm>
                    <a:off x="1952367" y="3539231"/>
                    <a:ext cx="1260389" cy="1235676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6" name="CaixaDeTexto 55"/>
                  <p:cNvSpPr txBox="1"/>
                  <p:nvPr/>
                </p:nvSpPr>
                <p:spPr>
                  <a:xfrm>
                    <a:off x="1952367" y="3831155"/>
                    <a:ext cx="1260389" cy="540321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ctr">
                    <a:spAutoFit/>
                  </a:bodyPr>
                  <a:lstStyle/>
                  <a:p>
                    <a:pPr algn="ctr"/>
                    <a:r>
                      <a:rPr lang="pt-PT" sz="2000" b="1" dirty="0" smtClean="0">
                        <a:solidFill>
                          <a:schemeClr val="bg1"/>
                        </a:solidFill>
                      </a:rPr>
                      <a:t>Fe</a:t>
                    </a:r>
                    <a:r>
                      <a:rPr lang="pt-PT" sz="2000" b="1" baseline="-25000" dirty="0" smtClean="0">
                        <a:solidFill>
                          <a:schemeClr val="bg1"/>
                        </a:solidFill>
                      </a:rPr>
                      <a:t>3</a:t>
                    </a:r>
                    <a:r>
                      <a:rPr lang="pt-PT" sz="2000" b="1" dirty="0" smtClean="0">
                        <a:solidFill>
                          <a:schemeClr val="bg1"/>
                        </a:solidFill>
                      </a:rPr>
                      <a:t>O</a:t>
                    </a:r>
                    <a:r>
                      <a:rPr lang="pt-PT" sz="2000" b="1" baseline="-25000" dirty="0" smtClean="0">
                        <a:solidFill>
                          <a:schemeClr val="bg1"/>
                        </a:solidFill>
                      </a:rPr>
                      <a:t>4</a:t>
                    </a:r>
                    <a:endParaRPr lang="en-US" sz="1600" b="1" baseline="-25000" dirty="0">
                      <a:solidFill>
                        <a:schemeClr val="bg1"/>
                      </a:solidFill>
                    </a:endParaRPr>
                  </a:p>
                </p:txBody>
              </p:sp>
            </p:grpSp>
            <p:sp>
              <p:nvSpPr>
                <p:cNvPr id="54" name="CaixaDeTexto 53"/>
                <p:cNvSpPr txBox="1"/>
                <p:nvPr/>
              </p:nvSpPr>
              <p:spPr>
                <a:xfrm>
                  <a:off x="1097634" y="3005962"/>
                  <a:ext cx="1640787" cy="49875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pt-PT" b="1" dirty="0" smtClean="0">
                      <a:solidFill>
                        <a:schemeClr val="bg1"/>
                      </a:solidFill>
                    </a:rPr>
                    <a:t>SiO</a:t>
                  </a:r>
                  <a:r>
                    <a:rPr lang="pt-PT" b="1" baseline="-25000" dirty="0" smtClean="0">
                      <a:solidFill>
                        <a:schemeClr val="bg1"/>
                      </a:solidFill>
                    </a:rPr>
                    <a:t>2</a:t>
                  </a:r>
                  <a:endParaRPr lang="en-US" sz="1600" b="1" baseline="-2500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83" name="Grupo 82"/>
              <p:cNvGrpSpPr/>
              <p:nvPr/>
            </p:nvGrpSpPr>
            <p:grpSpPr>
              <a:xfrm rot="884603">
                <a:off x="5635864" y="2461031"/>
                <a:ext cx="455337" cy="573913"/>
                <a:chOff x="5436865" y="2200487"/>
                <a:chExt cx="455337" cy="573913"/>
              </a:xfrm>
            </p:grpSpPr>
            <p:cxnSp>
              <p:nvCxnSpPr>
                <p:cNvPr id="84" name="Conexão reta 83"/>
                <p:cNvCxnSpPr/>
                <p:nvPr/>
              </p:nvCxnSpPr>
              <p:spPr>
                <a:xfrm flipV="1">
                  <a:off x="5436865" y="2638398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5" name="Conexão reta 84"/>
                <p:cNvCxnSpPr/>
                <p:nvPr/>
              </p:nvCxnSpPr>
              <p:spPr>
                <a:xfrm>
                  <a:off x="5507032" y="2647090"/>
                  <a:ext cx="76075" cy="81383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6" name="Conexão reta 85"/>
                <p:cNvCxnSpPr/>
                <p:nvPr/>
              </p:nvCxnSpPr>
              <p:spPr>
                <a:xfrm flipV="1">
                  <a:off x="5572500" y="2632088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7" name="CaixaDeTexto 86"/>
                <p:cNvSpPr txBox="1"/>
                <p:nvPr/>
              </p:nvSpPr>
              <p:spPr>
                <a:xfrm rot="18571443">
                  <a:off x="5466746" y="2348944"/>
                  <a:ext cx="573913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sz="1200" dirty="0" err="1" smtClean="0">
                      <a:solidFill>
                        <a:srgbClr val="00B050"/>
                      </a:solidFill>
                    </a:rPr>
                    <a:t>NH</a:t>
                  </a:r>
                  <a:r>
                    <a:rPr lang="pt-PT" sz="1200" baseline="-25000" dirty="0" err="1" smtClean="0">
                      <a:solidFill>
                        <a:srgbClr val="00B050"/>
                      </a:solidFill>
                    </a:rPr>
                    <a:t>n</a:t>
                  </a:r>
                  <a:endParaRPr lang="en-US" sz="1200" baseline="-25000" dirty="0">
                    <a:solidFill>
                      <a:srgbClr val="00B050"/>
                    </a:solidFill>
                  </a:endParaRPr>
                </a:p>
              </p:txBody>
            </p:sp>
          </p:grpSp>
          <p:grpSp>
            <p:nvGrpSpPr>
              <p:cNvPr id="88" name="Grupo 87"/>
              <p:cNvGrpSpPr/>
              <p:nvPr/>
            </p:nvGrpSpPr>
            <p:grpSpPr>
              <a:xfrm rot="1908961">
                <a:off x="5755900" y="2788691"/>
                <a:ext cx="455337" cy="573913"/>
                <a:chOff x="5436865" y="2200487"/>
                <a:chExt cx="455337" cy="573913"/>
              </a:xfrm>
            </p:grpSpPr>
            <p:cxnSp>
              <p:nvCxnSpPr>
                <p:cNvPr id="89" name="Conexão reta 88"/>
                <p:cNvCxnSpPr/>
                <p:nvPr/>
              </p:nvCxnSpPr>
              <p:spPr>
                <a:xfrm flipV="1">
                  <a:off x="5436865" y="2638398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0" name="Conexão reta 89"/>
                <p:cNvCxnSpPr/>
                <p:nvPr/>
              </p:nvCxnSpPr>
              <p:spPr>
                <a:xfrm>
                  <a:off x="5507032" y="2647090"/>
                  <a:ext cx="76075" cy="81383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" name="Conexão reta 90"/>
                <p:cNvCxnSpPr/>
                <p:nvPr/>
              </p:nvCxnSpPr>
              <p:spPr>
                <a:xfrm flipV="1">
                  <a:off x="5572500" y="2632088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2" name="CaixaDeTexto 91"/>
                <p:cNvSpPr txBox="1"/>
                <p:nvPr/>
              </p:nvSpPr>
              <p:spPr>
                <a:xfrm rot="18571443">
                  <a:off x="5466746" y="2348944"/>
                  <a:ext cx="573913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sz="1200" dirty="0" err="1" smtClean="0">
                      <a:solidFill>
                        <a:srgbClr val="00B050"/>
                      </a:solidFill>
                    </a:rPr>
                    <a:t>NH</a:t>
                  </a:r>
                  <a:r>
                    <a:rPr lang="pt-PT" sz="1200" baseline="-25000" dirty="0" err="1" smtClean="0">
                      <a:solidFill>
                        <a:srgbClr val="00B050"/>
                      </a:solidFill>
                    </a:rPr>
                    <a:t>n</a:t>
                  </a:r>
                  <a:endParaRPr lang="en-US" sz="1200" baseline="-25000" dirty="0">
                    <a:solidFill>
                      <a:srgbClr val="00B050"/>
                    </a:solidFill>
                  </a:endParaRPr>
                </a:p>
              </p:txBody>
            </p:sp>
          </p:grpSp>
          <p:grpSp>
            <p:nvGrpSpPr>
              <p:cNvPr id="93" name="Grupo 92"/>
              <p:cNvGrpSpPr/>
              <p:nvPr/>
            </p:nvGrpSpPr>
            <p:grpSpPr>
              <a:xfrm rot="6011887">
                <a:off x="5301566" y="3887392"/>
                <a:ext cx="455337" cy="573913"/>
                <a:chOff x="5436865" y="2200487"/>
                <a:chExt cx="455337" cy="573913"/>
              </a:xfrm>
            </p:grpSpPr>
            <p:cxnSp>
              <p:nvCxnSpPr>
                <p:cNvPr id="94" name="Conexão reta 93"/>
                <p:cNvCxnSpPr/>
                <p:nvPr/>
              </p:nvCxnSpPr>
              <p:spPr>
                <a:xfrm flipV="1">
                  <a:off x="5436865" y="2638398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" name="Conexão reta 94"/>
                <p:cNvCxnSpPr/>
                <p:nvPr/>
              </p:nvCxnSpPr>
              <p:spPr>
                <a:xfrm>
                  <a:off x="5507032" y="2647090"/>
                  <a:ext cx="76075" cy="81383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" name="Conexão reta 95"/>
                <p:cNvCxnSpPr/>
                <p:nvPr/>
              </p:nvCxnSpPr>
              <p:spPr>
                <a:xfrm flipV="1">
                  <a:off x="5572500" y="2632088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7" name="CaixaDeTexto 96"/>
                <p:cNvSpPr txBox="1"/>
                <p:nvPr/>
              </p:nvSpPr>
              <p:spPr>
                <a:xfrm rot="18571443">
                  <a:off x="5466746" y="2348944"/>
                  <a:ext cx="573913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sz="1200" dirty="0" err="1" smtClean="0">
                      <a:solidFill>
                        <a:srgbClr val="00B050"/>
                      </a:solidFill>
                    </a:rPr>
                    <a:t>NH</a:t>
                  </a:r>
                  <a:r>
                    <a:rPr lang="pt-PT" sz="1200" baseline="-25000" dirty="0" err="1" smtClean="0">
                      <a:solidFill>
                        <a:srgbClr val="00B050"/>
                      </a:solidFill>
                    </a:rPr>
                    <a:t>n</a:t>
                  </a:r>
                  <a:endParaRPr lang="en-US" sz="1200" baseline="-25000" dirty="0">
                    <a:solidFill>
                      <a:srgbClr val="00B050"/>
                    </a:solidFill>
                  </a:endParaRPr>
                </a:p>
              </p:txBody>
            </p:sp>
          </p:grpSp>
          <p:grpSp>
            <p:nvGrpSpPr>
              <p:cNvPr id="98" name="Grupo 97"/>
              <p:cNvGrpSpPr/>
              <p:nvPr/>
            </p:nvGrpSpPr>
            <p:grpSpPr>
              <a:xfrm rot="3533664">
                <a:off x="5755831" y="3190991"/>
                <a:ext cx="455337" cy="573913"/>
                <a:chOff x="5436865" y="2200487"/>
                <a:chExt cx="455337" cy="573913"/>
              </a:xfrm>
            </p:grpSpPr>
            <p:cxnSp>
              <p:nvCxnSpPr>
                <p:cNvPr id="99" name="Conexão reta 98"/>
                <p:cNvCxnSpPr/>
                <p:nvPr/>
              </p:nvCxnSpPr>
              <p:spPr>
                <a:xfrm flipV="1">
                  <a:off x="5436865" y="2638398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0" name="Conexão reta 99"/>
                <p:cNvCxnSpPr/>
                <p:nvPr/>
              </p:nvCxnSpPr>
              <p:spPr>
                <a:xfrm>
                  <a:off x="5507032" y="2647090"/>
                  <a:ext cx="76075" cy="81383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1" name="Conexão reta 100"/>
                <p:cNvCxnSpPr/>
                <p:nvPr/>
              </p:nvCxnSpPr>
              <p:spPr>
                <a:xfrm flipV="1">
                  <a:off x="5572500" y="2632088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2" name="CaixaDeTexto 101"/>
                <p:cNvSpPr txBox="1"/>
                <p:nvPr/>
              </p:nvSpPr>
              <p:spPr>
                <a:xfrm rot="18571443">
                  <a:off x="5466746" y="2348944"/>
                  <a:ext cx="573913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sz="1200" dirty="0" err="1" smtClean="0">
                      <a:solidFill>
                        <a:srgbClr val="00B050"/>
                      </a:solidFill>
                    </a:rPr>
                    <a:t>NH</a:t>
                  </a:r>
                  <a:r>
                    <a:rPr lang="pt-PT" sz="1200" baseline="-25000" dirty="0" err="1" smtClean="0">
                      <a:solidFill>
                        <a:srgbClr val="00B050"/>
                      </a:solidFill>
                    </a:rPr>
                    <a:t>n</a:t>
                  </a:r>
                  <a:endParaRPr lang="en-US" sz="1200" baseline="-25000" dirty="0">
                    <a:solidFill>
                      <a:srgbClr val="00B050"/>
                    </a:solidFill>
                  </a:endParaRPr>
                </a:p>
              </p:txBody>
            </p:sp>
          </p:grpSp>
          <p:grpSp>
            <p:nvGrpSpPr>
              <p:cNvPr id="103" name="Grupo 102"/>
              <p:cNvGrpSpPr/>
              <p:nvPr/>
            </p:nvGrpSpPr>
            <p:grpSpPr>
              <a:xfrm rot="19760017">
                <a:off x="4819633" y="1913546"/>
                <a:ext cx="455337" cy="573913"/>
                <a:chOff x="5436865" y="2200487"/>
                <a:chExt cx="455337" cy="573913"/>
              </a:xfrm>
            </p:grpSpPr>
            <p:cxnSp>
              <p:nvCxnSpPr>
                <p:cNvPr id="104" name="Conexão reta 103"/>
                <p:cNvCxnSpPr/>
                <p:nvPr/>
              </p:nvCxnSpPr>
              <p:spPr>
                <a:xfrm flipV="1">
                  <a:off x="5436865" y="2638398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5" name="Conexão reta 104"/>
                <p:cNvCxnSpPr/>
                <p:nvPr/>
              </p:nvCxnSpPr>
              <p:spPr>
                <a:xfrm>
                  <a:off x="5507032" y="2647090"/>
                  <a:ext cx="76075" cy="81383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6" name="Conexão reta 105"/>
                <p:cNvCxnSpPr/>
                <p:nvPr/>
              </p:nvCxnSpPr>
              <p:spPr>
                <a:xfrm flipV="1">
                  <a:off x="5572500" y="2632088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7" name="CaixaDeTexto 106"/>
                <p:cNvSpPr txBox="1"/>
                <p:nvPr/>
              </p:nvSpPr>
              <p:spPr>
                <a:xfrm rot="18571443">
                  <a:off x="5466746" y="2348944"/>
                  <a:ext cx="573913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sz="1200" dirty="0" err="1" smtClean="0">
                      <a:solidFill>
                        <a:srgbClr val="00B050"/>
                      </a:solidFill>
                    </a:rPr>
                    <a:t>NH</a:t>
                  </a:r>
                  <a:r>
                    <a:rPr lang="pt-PT" sz="1200" baseline="-25000" dirty="0" err="1" smtClean="0">
                      <a:solidFill>
                        <a:srgbClr val="00B050"/>
                      </a:solidFill>
                    </a:rPr>
                    <a:t>n</a:t>
                  </a:r>
                  <a:endParaRPr lang="en-US" sz="1200" baseline="-25000" dirty="0">
                    <a:solidFill>
                      <a:srgbClr val="00B050"/>
                    </a:solidFill>
                  </a:endParaRPr>
                </a:p>
              </p:txBody>
            </p:sp>
          </p:grpSp>
          <p:grpSp>
            <p:nvGrpSpPr>
              <p:cNvPr id="108" name="Grupo 107"/>
              <p:cNvGrpSpPr/>
              <p:nvPr/>
            </p:nvGrpSpPr>
            <p:grpSpPr>
              <a:xfrm rot="5100366">
                <a:off x="5593339" y="3592907"/>
                <a:ext cx="455337" cy="573913"/>
                <a:chOff x="5436865" y="2200487"/>
                <a:chExt cx="455337" cy="573913"/>
              </a:xfrm>
            </p:grpSpPr>
            <p:cxnSp>
              <p:nvCxnSpPr>
                <p:cNvPr id="109" name="Conexão reta 108"/>
                <p:cNvCxnSpPr/>
                <p:nvPr/>
              </p:nvCxnSpPr>
              <p:spPr>
                <a:xfrm flipV="1">
                  <a:off x="5436865" y="2638398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" name="Conexão reta 109"/>
                <p:cNvCxnSpPr/>
                <p:nvPr/>
              </p:nvCxnSpPr>
              <p:spPr>
                <a:xfrm>
                  <a:off x="5507032" y="2647090"/>
                  <a:ext cx="76075" cy="81383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" name="Conexão reta 110"/>
                <p:cNvCxnSpPr/>
                <p:nvPr/>
              </p:nvCxnSpPr>
              <p:spPr>
                <a:xfrm flipV="1">
                  <a:off x="5572500" y="2632088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2" name="CaixaDeTexto 111"/>
                <p:cNvSpPr txBox="1"/>
                <p:nvPr/>
              </p:nvSpPr>
              <p:spPr>
                <a:xfrm rot="18571443">
                  <a:off x="5466746" y="2348944"/>
                  <a:ext cx="573913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sz="1200" dirty="0" err="1" smtClean="0">
                      <a:solidFill>
                        <a:srgbClr val="00B050"/>
                      </a:solidFill>
                    </a:rPr>
                    <a:t>NH</a:t>
                  </a:r>
                  <a:r>
                    <a:rPr lang="pt-PT" sz="1200" baseline="-25000" dirty="0" err="1" smtClean="0">
                      <a:solidFill>
                        <a:srgbClr val="00B050"/>
                      </a:solidFill>
                    </a:rPr>
                    <a:t>n</a:t>
                  </a:r>
                  <a:endParaRPr lang="en-US" sz="1200" baseline="-25000" dirty="0">
                    <a:solidFill>
                      <a:srgbClr val="00B050"/>
                    </a:solidFill>
                  </a:endParaRPr>
                </a:p>
              </p:txBody>
            </p:sp>
          </p:grpSp>
          <p:grpSp>
            <p:nvGrpSpPr>
              <p:cNvPr id="113" name="Grupo 112"/>
              <p:cNvGrpSpPr/>
              <p:nvPr/>
            </p:nvGrpSpPr>
            <p:grpSpPr>
              <a:xfrm rot="8272727">
                <a:off x="4810894" y="4065239"/>
                <a:ext cx="455337" cy="573913"/>
                <a:chOff x="5436865" y="2200487"/>
                <a:chExt cx="455337" cy="573913"/>
              </a:xfrm>
            </p:grpSpPr>
            <p:cxnSp>
              <p:nvCxnSpPr>
                <p:cNvPr id="114" name="Conexão reta 113"/>
                <p:cNvCxnSpPr/>
                <p:nvPr/>
              </p:nvCxnSpPr>
              <p:spPr>
                <a:xfrm flipV="1">
                  <a:off x="5436865" y="2638398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5" name="Conexão reta 114"/>
                <p:cNvCxnSpPr/>
                <p:nvPr/>
              </p:nvCxnSpPr>
              <p:spPr>
                <a:xfrm>
                  <a:off x="5507032" y="2647090"/>
                  <a:ext cx="76075" cy="81383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6" name="Conexão reta 115"/>
                <p:cNvCxnSpPr/>
                <p:nvPr/>
              </p:nvCxnSpPr>
              <p:spPr>
                <a:xfrm flipV="1">
                  <a:off x="5572500" y="2632088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7" name="CaixaDeTexto 116"/>
                <p:cNvSpPr txBox="1"/>
                <p:nvPr/>
              </p:nvSpPr>
              <p:spPr>
                <a:xfrm rot="18571443">
                  <a:off x="5466746" y="2348944"/>
                  <a:ext cx="573913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sz="1200" dirty="0" err="1" smtClean="0">
                      <a:solidFill>
                        <a:srgbClr val="00B050"/>
                      </a:solidFill>
                    </a:rPr>
                    <a:t>NH</a:t>
                  </a:r>
                  <a:r>
                    <a:rPr lang="pt-PT" sz="1200" baseline="-25000" dirty="0" err="1" smtClean="0">
                      <a:solidFill>
                        <a:srgbClr val="00B050"/>
                      </a:solidFill>
                    </a:rPr>
                    <a:t>n</a:t>
                  </a:r>
                  <a:endParaRPr lang="en-US" sz="1200" baseline="-25000" dirty="0">
                    <a:solidFill>
                      <a:srgbClr val="00B050"/>
                    </a:solidFill>
                  </a:endParaRPr>
                </a:p>
              </p:txBody>
            </p:sp>
          </p:grpSp>
          <p:grpSp>
            <p:nvGrpSpPr>
              <p:cNvPr id="123" name="Grupo 122"/>
              <p:cNvGrpSpPr/>
              <p:nvPr/>
            </p:nvGrpSpPr>
            <p:grpSpPr>
              <a:xfrm rot="21217941">
                <a:off x="5175706" y="2023574"/>
                <a:ext cx="455337" cy="573913"/>
                <a:chOff x="5436865" y="2200487"/>
                <a:chExt cx="455337" cy="573913"/>
              </a:xfrm>
            </p:grpSpPr>
            <p:cxnSp>
              <p:nvCxnSpPr>
                <p:cNvPr id="124" name="Conexão reta 123"/>
                <p:cNvCxnSpPr/>
                <p:nvPr/>
              </p:nvCxnSpPr>
              <p:spPr>
                <a:xfrm flipV="1">
                  <a:off x="5436865" y="2638398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" name="Conexão reta 124"/>
                <p:cNvCxnSpPr/>
                <p:nvPr/>
              </p:nvCxnSpPr>
              <p:spPr>
                <a:xfrm>
                  <a:off x="5507032" y="2647090"/>
                  <a:ext cx="76075" cy="81383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6" name="Conexão reta 125"/>
                <p:cNvCxnSpPr/>
                <p:nvPr/>
              </p:nvCxnSpPr>
              <p:spPr>
                <a:xfrm flipV="1">
                  <a:off x="5572500" y="2632088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7" name="CaixaDeTexto 126"/>
                <p:cNvSpPr txBox="1"/>
                <p:nvPr/>
              </p:nvSpPr>
              <p:spPr>
                <a:xfrm rot="18571443">
                  <a:off x="5466746" y="2348944"/>
                  <a:ext cx="573913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sz="1200" dirty="0" err="1" smtClean="0">
                      <a:solidFill>
                        <a:srgbClr val="00B050"/>
                      </a:solidFill>
                    </a:rPr>
                    <a:t>NH</a:t>
                  </a:r>
                  <a:r>
                    <a:rPr lang="pt-PT" sz="1200" baseline="-25000" dirty="0" err="1" smtClean="0">
                      <a:solidFill>
                        <a:srgbClr val="00B050"/>
                      </a:solidFill>
                    </a:rPr>
                    <a:t>n</a:t>
                  </a:r>
                  <a:endParaRPr lang="en-US" sz="1200" baseline="-25000" dirty="0">
                    <a:solidFill>
                      <a:srgbClr val="00B050"/>
                    </a:solidFill>
                  </a:endParaRPr>
                </a:p>
              </p:txBody>
            </p:sp>
          </p:grpSp>
          <p:grpSp>
            <p:nvGrpSpPr>
              <p:cNvPr id="128" name="Grupo 127"/>
              <p:cNvGrpSpPr/>
              <p:nvPr/>
            </p:nvGrpSpPr>
            <p:grpSpPr>
              <a:xfrm rot="9567036">
                <a:off x="4440839" y="3863503"/>
                <a:ext cx="342462" cy="573913"/>
                <a:chOff x="5436865" y="2351983"/>
                <a:chExt cx="342462" cy="573913"/>
              </a:xfrm>
            </p:grpSpPr>
            <p:cxnSp>
              <p:nvCxnSpPr>
                <p:cNvPr id="129" name="Conexão reta 128"/>
                <p:cNvCxnSpPr/>
                <p:nvPr/>
              </p:nvCxnSpPr>
              <p:spPr>
                <a:xfrm flipV="1">
                  <a:off x="5436865" y="2638398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Conexão reta 129"/>
                <p:cNvCxnSpPr/>
                <p:nvPr/>
              </p:nvCxnSpPr>
              <p:spPr>
                <a:xfrm>
                  <a:off x="5507032" y="2647090"/>
                  <a:ext cx="76075" cy="81383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1" name="Conexão reta 130"/>
                <p:cNvCxnSpPr/>
                <p:nvPr/>
              </p:nvCxnSpPr>
              <p:spPr>
                <a:xfrm flipV="1">
                  <a:off x="5572500" y="2632088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2" name="CaixaDeTexto 131"/>
                <p:cNvSpPr txBox="1"/>
                <p:nvPr/>
              </p:nvSpPr>
              <p:spPr>
                <a:xfrm rot="7846319">
                  <a:off x="5353871" y="2500440"/>
                  <a:ext cx="573913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sz="1200" dirty="0" err="1" smtClean="0">
                      <a:solidFill>
                        <a:srgbClr val="00B050"/>
                      </a:solidFill>
                    </a:rPr>
                    <a:t>NH</a:t>
                  </a:r>
                  <a:r>
                    <a:rPr lang="pt-PT" sz="1200" baseline="-25000" dirty="0" err="1" smtClean="0">
                      <a:solidFill>
                        <a:srgbClr val="00B050"/>
                      </a:solidFill>
                    </a:rPr>
                    <a:t>n</a:t>
                  </a:r>
                  <a:endParaRPr lang="en-US" sz="1200" baseline="-25000" dirty="0">
                    <a:solidFill>
                      <a:srgbClr val="00B050"/>
                    </a:solidFill>
                  </a:endParaRPr>
                </a:p>
              </p:txBody>
            </p:sp>
          </p:grpSp>
          <p:grpSp>
            <p:nvGrpSpPr>
              <p:cNvPr id="133" name="Grupo 132"/>
              <p:cNvGrpSpPr/>
              <p:nvPr/>
            </p:nvGrpSpPr>
            <p:grpSpPr>
              <a:xfrm rot="10609387">
                <a:off x="4127822" y="3679745"/>
                <a:ext cx="342462" cy="573913"/>
                <a:chOff x="5436865" y="2351983"/>
                <a:chExt cx="342462" cy="573913"/>
              </a:xfrm>
            </p:grpSpPr>
            <p:cxnSp>
              <p:nvCxnSpPr>
                <p:cNvPr id="134" name="Conexão reta 133"/>
                <p:cNvCxnSpPr/>
                <p:nvPr/>
              </p:nvCxnSpPr>
              <p:spPr>
                <a:xfrm flipV="1">
                  <a:off x="5436865" y="2638398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" name="Conexão reta 134"/>
                <p:cNvCxnSpPr/>
                <p:nvPr/>
              </p:nvCxnSpPr>
              <p:spPr>
                <a:xfrm>
                  <a:off x="5507032" y="2647090"/>
                  <a:ext cx="76075" cy="81383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6" name="Conexão reta 135"/>
                <p:cNvCxnSpPr/>
                <p:nvPr/>
              </p:nvCxnSpPr>
              <p:spPr>
                <a:xfrm flipV="1">
                  <a:off x="5572500" y="2632088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7" name="CaixaDeTexto 136"/>
                <p:cNvSpPr txBox="1"/>
                <p:nvPr/>
              </p:nvSpPr>
              <p:spPr>
                <a:xfrm rot="7846319">
                  <a:off x="5353871" y="2500440"/>
                  <a:ext cx="573913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sz="1200" dirty="0" err="1" smtClean="0">
                      <a:solidFill>
                        <a:srgbClr val="00B050"/>
                      </a:solidFill>
                    </a:rPr>
                    <a:t>NH</a:t>
                  </a:r>
                  <a:r>
                    <a:rPr lang="pt-PT" sz="1200" baseline="-25000" dirty="0" err="1" smtClean="0">
                      <a:solidFill>
                        <a:srgbClr val="00B050"/>
                      </a:solidFill>
                    </a:rPr>
                    <a:t>n</a:t>
                  </a:r>
                  <a:endParaRPr lang="en-US" sz="1200" baseline="-25000" dirty="0">
                    <a:solidFill>
                      <a:srgbClr val="00B050"/>
                    </a:solidFill>
                  </a:endParaRPr>
                </a:p>
              </p:txBody>
            </p:sp>
          </p:grpSp>
          <p:grpSp>
            <p:nvGrpSpPr>
              <p:cNvPr id="138" name="Grupo 137"/>
              <p:cNvGrpSpPr/>
              <p:nvPr/>
            </p:nvGrpSpPr>
            <p:grpSpPr>
              <a:xfrm rot="11758453">
                <a:off x="3921523" y="3404979"/>
                <a:ext cx="342462" cy="573913"/>
                <a:chOff x="5436865" y="2351983"/>
                <a:chExt cx="342462" cy="573913"/>
              </a:xfrm>
            </p:grpSpPr>
            <p:cxnSp>
              <p:nvCxnSpPr>
                <p:cNvPr id="139" name="Conexão reta 138"/>
                <p:cNvCxnSpPr/>
                <p:nvPr/>
              </p:nvCxnSpPr>
              <p:spPr>
                <a:xfrm flipV="1">
                  <a:off x="5436865" y="2638398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" name="Conexão reta 139"/>
                <p:cNvCxnSpPr/>
                <p:nvPr/>
              </p:nvCxnSpPr>
              <p:spPr>
                <a:xfrm>
                  <a:off x="5507032" y="2647090"/>
                  <a:ext cx="76075" cy="81383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" name="Conexão reta 140"/>
                <p:cNvCxnSpPr/>
                <p:nvPr/>
              </p:nvCxnSpPr>
              <p:spPr>
                <a:xfrm flipV="1">
                  <a:off x="5572500" y="2632088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2" name="CaixaDeTexto 141"/>
                <p:cNvSpPr txBox="1"/>
                <p:nvPr/>
              </p:nvSpPr>
              <p:spPr>
                <a:xfrm rot="7846319">
                  <a:off x="5353871" y="2500440"/>
                  <a:ext cx="573913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sz="1200" dirty="0" err="1" smtClean="0">
                      <a:solidFill>
                        <a:srgbClr val="00B050"/>
                      </a:solidFill>
                    </a:rPr>
                    <a:t>NH</a:t>
                  </a:r>
                  <a:r>
                    <a:rPr lang="pt-PT" sz="1200" baseline="-25000" dirty="0" err="1" smtClean="0">
                      <a:solidFill>
                        <a:srgbClr val="00B050"/>
                      </a:solidFill>
                    </a:rPr>
                    <a:t>n</a:t>
                  </a:r>
                  <a:endParaRPr lang="en-US" sz="1200" baseline="-25000" dirty="0">
                    <a:solidFill>
                      <a:srgbClr val="00B050"/>
                    </a:solidFill>
                  </a:endParaRPr>
                </a:p>
              </p:txBody>
            </p:sp>
          </p:grpSp>
          <p:grpSp>
            <p:nvGrpSpPr>
              <p:cNvPr id="143" name="Grupo 142"/>
              <p:cNvGrpSpPr/>
              <p:nvPr/>
            </p:nvGrpSpPr>
            <p:grpSpPr>
              <a:xfrm rot="13366357">
                <a:off x="3827500" y="3015164"/>
                <a:ext cx="342462" cy="573913"/>
                <a:chOff x="5436865" y="2351983"/>
                <a:chExt cx="342462" cy="573913"/>
              </a:xfrm>
            </p:grpSpPr>
            <p:cxnSp>
              <p:nvCxnSpPr>
                <p:cNvPr id="144" name="Conexão reta 143"/>
                <p:cNvCxnSpPr/>
                <p:nvPr/>
              </p:nvCxnSpPr>
              <p:spPr>
                <a:xfrm flipV="1">
                  <a:off x="5436865" y="2638398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5" name="Conexão reta 144"/>
                <p:cNvCxnSpPr/>
                <p:nvPr/>
              </p:nvCxnSpPr>
              <p:spPr>
                <a:xfrm>
                  <a:off x="5507032" y="2647090"/>
                  <a:ext cx="76075" cy="81383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" name="Conexão reta 145"/>
                <p:cNvCxnSpPr/>
                <p:nvPr/>
              </p:nvCxnSpPr>
              <p:spPr>
                <a:xfrm flipV="1">
                  <a:off x="5572500" y="2632088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7" name="CaixaDeTexto 146"/>
                <p:cNvSpPr txBox="1"/>
                <p:nvPr/>
              </p:nvSpPr>
              <p:spPr>
                <a:xfrm rot="7846319">
                  <a:off x="5353871" y="2500440"/>
                  <a:ext cx="573913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sz="1200" dirty="0" err="1" smtClean="0">
                      <a:solidFill>
                        <a:srgbClr val="00B050"/>
                      </a:solidFill>
                    </a:rPr>
                    <a:t>NH</a:t>
                  </a:r>
                  <a:r>
                    <a:rPr lang="pt-PT" sz="1200" baseline="-25000" dirty="0" err="1" smtClean="0">
                      <a:solidFill>
                        <a:srgbClr val="00B050"/>
                      </a:solidFill>
                    </a:rPr>
                    <a:t>n</a:t>
                  </a:r>
                  <a:endParaRPr lang="en-US" sz="1200" baseline="-25000" dirty="0">
                    <a:solidFill>
                      <a:srgbClr val="00B050"/>
                    </a:solidFill>
                  </a:endParaRPr>
                </a:p>
              </p:txBody>
            </p:sp>
          </p:grpSp>
          <p:grpSp>
            <p:nvGrpSpPr>
              <p:cNvPr id="148" name="Grupo 147"/>
              <p:cNvGrpSpPr/>
              <p:nvPr/>
            </p:nvGrpSpPr>
            <p:grpSpPr>
              <a:xfrm rot="15288246">
                <a:off x="3904906" y="2640123"/>
                <a:ext cx="342462" cy="573913"/>
                <a:chOff x="5436865" y="2351983"/>
                <a:chExt cx="342462" cy="573913"/>
              </a:xfrm>
            </p:grpSpPr>
            <p:cxnSp>
              <p:nvCxnSpPr>
                <p:cNvPr id="149" name="Conexão reta 148"/>
                <p:cNvCxnSpPr/>
                <p:nvPr/>
              </p:nvCxnSpPr>
              <p:spPr>
                <a:xfrm flipV="1">
                  <a:off x="5436865" y="2638398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0" name="Conexão reta 149"/>
                <p:cNvCxnSpPr/>
                <p:nvPr/>
              </p:nvCxnSpPr>
              <p:spPr>
                <a:xfrm>
                  <a:off x="5507032" y="2647090"/>
                  <a:ext cx="76075" cy="81383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1" name="Conexão reta 150"/>
                <p:cNvCxnSpPr/>
                <p:nvPr/>
              </p:nvCxnSpPr>
              <p:spPr>
                <a:xfrm flipV="1">
                  <a:off x="5572500" y="2632088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2" name="CaixaDeTexto 151"/>
                <p:cNvSpPr txBox="1"/>
                <p:nvPr/>
              </p:nvSpPr>
              <p:spPr>
                <a:xfrm rot="7846319">
                  <a:off x="5353871" y="2500440"/>
                  <a:ext cx="573913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sz="1200" dirty="0" err="1" smtClean="0">
                      <a:solidFill>
                        <a:srgbClr val="00B050"/>
                      </a:solidFill>
                    </a:rPr>
                    <a:t>NH</a:t>
                  </a:r>
                  <a:r>
                    <a:rPr lang="pt-PT" sz="1200" baseline="-25000" dirty="0" err="1" smtClean="0">
                      <a:solidFill>
                        <a:srgbClr val="00B050"/>
                      </a:solidFill>
                    </a:rPr>
                    <a:t>n</a:t>
                  </a:r>
                  <a:endParaRPr lang="en-US" sz="1200" baseline="-25000" dirty="0">
                    <a:solidFill>
                      <a:srgbClr val="00B050"/>
                    </a:solidFill>
                  </a:endParaRPr>
                </a:p>
              </p:txBody>
            </p:sp>
          </p:grpSp>
          <p:grpSp>
            <p:nvGrpSpPr>
              <p:cNvPr id="153" name="Grupo 152"/>
              <p:cNvGrpSpPr/>
              <p:nvPr/>
            </p:nvGrpSpPr>
            <p:grpSpPr>
              <a:xfrm rot="16200000">
                <a:off x="4087041" y="2343978"/>
                <a:ext cx="342462" cy="573913"/>
                <a:chOff x="5436865" y="2351983"/>
                <a:chExt cx="342462" cy="573913"/>
              </a:xfrm>
            </p:grpSpPr>
            <p:cxnSp>
              <p:nvCxnSpPr>
                <p:cNvPr id="154" name="Conexão reta 153"/>
                <p:cNvCxnSpPr/>
                <p:nvPr/>
              </p:nvCxnSpPr>
              <p:spPr>
                <a:xfrm flipV="1">
                  <a:off x="5436865" y="2638398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5" name="Conexão reta 154"/>
                <p:cNvCxnSpPr/>
                <p:nvPr/>
              </p:nvCxnSpPr>
              <p:spPr>
                <a:xfrm>
                  <a:off x="5507032" y="2647090"/>
                  <a:ext cx="76075" cy="81383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6" name="Conexão reta 155"/>
                <p:cNvCxnSpPr/>
                <p:nvPr/>
              </p:nvCxnSpPr>
              <p:spPr>
                <a:xfrm flipV="1">
                  <a:off x="5572500" y="2632088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7" name="CaixaDeTexto 156"/>
                <p:cNvSpPr txBox="1"/>
                <p:nvPr/>
              </p:nvSpPr>
              <p:spPr>
                <a:xfrm rot="7846319">
                  <a:off x="5353871" y="2500440"/>
                  <a:ext cx="573913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sz="1200" dirty="0" err="1" smtClean="0">
                      <a:solidFill>
                        <a:srgbClr val="00B050"/>
                      </a:solidFill>
                    </a:rPr>
                    <a:t>NH</a:t>
                  </a:r>
                  <a:r>
                    <a:rPr lang="pt-PT" sz="1200" baseline="-25000" dirty="0" err="1" smtClean="0">
                      <a:solidFill>
                        <a:srgbClr val="00B050"/>
                      </a:solidFill>
                    </a:rPr>
                    <a:t>n</a:t>
                  </a:r>
                  <a:endParaRPr lang="en-US" sz="1200" baseline="-25000" dirty="0">
                    <a:solidFill>
                      <a:srgbClr val="00B050"/>
                    </a:solidFill>
                  </a:endParaRPr>
                </a:p>
              </p:txBody>
            </p:sp>
          </p:grpSp>
          <p:grpSp>
            <p:nvGrpSpPr>
              <p:cNvPr id="158" name="Grupo 157"/>
              <p:cNvGrpSpPr/>
              <p:nvPr/>
            </p:nvGrpSpPr>
            <p:grpSpPr>
              <a:xfrm rot="17481181">
                <a:off x="4433702" y="2105880"/>
                <a:ext cx="342462" cy="573913"/>
                <a:chOff x="5436865" y="2351983"/>
                <a:chExt cx="342462" cy="573913"/>
              </a:xfrm>
            </p:grpSpPr>
            <p:cxnSp>
              <p:nvCxnSpPr>
                <p:cNvPr id="159" name="Conexão reta 158"/>
                <p:cNvCxnSpPr/>
                <p:nvPr/>
              </p:nvCxnSpPr>
              <p:spPr>
                <a:xfrm flipV="1">
                  <a:off x="5436865" y="2638398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0" name="Conexão reta 159"/>
                <p:cNvCxnSpPr/>
                <p:nvPr/>
              </p:nvCxnSpPr>
              <p:spPr>
                <a:xfrm>
                  <a:off x="5507032" y="2647090"/>
                  <a:ext cx="76075" cy="81383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1" name="Conexão reta 160"/>
                <p:cNvCxnSpPr/>
                <p:nvPr/>
              </p:nvCxnSpPr>
              <p:spPr>
                <a:xfrm flipV="1">
                  <a:off x="5572500" y="2632088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62" name="CaixaDeTexto 161"/>
                <p:cNvSpPr txBox="1"/>
                <p:nvPr/>
              </p:nvSpPr>
              <p:spPr>
                <a:xfrm rot="7846319">
                  <a:off x="5353871" y="2500440"/>
                  <a:ext cx="573913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sz="1200" dirty="0" err="1" smtClean="0">
                      <a:solidFill>
                        <a:srgbClr val="00B050"/>
                      </a:solidFill>
                    </a:rPr>
                    <a:t>NH</a:t>
                  </a:r>
                  <a:r>
                    <a:rPr lang="pt-PT" sz="1200" baseline="-25000" dirty="0" err="1" smtClean="0">
                      <a:solidFill>
                        <a:srgbClr val="00B050"/>
                      </a:solidFill>
                    </a:rPr>
                    <a:t>n</a:t>
                  </a:r>
                  <a:endParaRPr lang="en-US" sz="1200" baseline="-25000" dirty="0">
                    <a:solidFill>
                      <a:srgbClr val="00B050"/>
                    </a:solidFill>
                  </a:endParaRPr>
                </a:p>
              </p:txBody>
            </p:sp>
          </p:grpSp>
        </p:grpSp>
        <p:sp>
          <p:nvSpPr>
            <p:cNvPr id="473" name="CaixaDeTexto 472"/>
            <p:cNvSpPr txBox="1"/>
            <p:nvPr/>
          </p:nvSpPr>
          <p:spPr>
            <a:xfrm>
              <a:off x="6166865" y="1494780"/>
              <a:ext cx="91146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PT" sz="4000" b="1" dirty="0" smtClean="0"/>
                <a:t>B</a:t>
              </a:r>
              <a:r>
                <a:rPr lang="pt-PT" sz="4000" b="1" baseline="-25000" dirty="0"/>
                <a:t>3</a:t>
              </a:r>
              <a:endParaRPr lang="en-US" sz="4000" b="1" baseline="-25000" dirty="0"/>
            </a:p>
          </p:txBody>
        </p:sp>
      </p:grpSp>
      <p:grpSp>
        <p:nvGrpSpPr>
          <p:cNvPr id="14" name="Grupo 13"/>
          <p:cNvGrpSpPr/>
          <p:nvPr/>
        </p:nvGrpSpPr>
        <p:grpSpPr>
          <a:xfrm>
            <a:off x="104578" y="3328974"/>
            <a:ext cx="3815380" cy="3576055"/>
            <a:chOff x="700792" y="3312525"/>
            <a:chExt cx="3815380" cy="3576055"/>
          </a:xfrm>
        </p:grpSpPr>
        <p:grpSp>
          <p:nvGrpSpPr>
            <p:cNvPr id="332" name="Grupo 331"/>
            <p:cNvGrpSpPr/>
            <p:nvPr/>
          </p:nvGrpSpPr>
          <p:grpSpPr>
            <a:xfrm>
              <a:off x="915088" y="3312525"/>
              <a:ext cx="3601084" cy="3576055"/>
              <a:chOff x="5117113" y="1471997"/>
              <a:chExt cx="3601084" cy="3576055"/>
            </a:xfrm>
          </p:grpSpPr>
          <p:grpSp>
            <p:nvGrpSpPr>
              <p:cNvPr id="164" name="Grupo 163"/>
              <p:cNvGrpSpPr/>
              <p:nvPr/>
            </p:nvGrpSpPr>
            <p:grpSpPr>
              <a:xfrm>
                <a:off x="5791949" y="1885375"/>
                <a:ext cx="2481276" cy="2725606"/>
                <a:chOff x="3789180" y="1913546"/>
                <a:chExt cx="2481276" cy="2725606"/>
              </a:xfrm>
            </p:grpSpPr>
            <p:grpSp>
              <p:nvGrpSpPr>
                <p:cNvPr id="165" name="Grupo 164"/>
                <p:cNvGrpSpPr/>
                <p:nvPr/>
              </p:nvGrpSpPr>
              <p:grpSpPr>
                <a:xfrm>
                  <a:off x="5436865" y="2200487"/>
                  <a:ext cx="455337" cy="573913"/>
                  <a:chOff x="5436865" y="2200487"/>
                  <a:chExt cx="455337" cy="573913"/>
                </a:xfrm>
              </p:grpSpPr>
              <p:cxnSp>
                <p:nvCxnSpPr>
                  <p:cNvPr id="247" name="Conexão reta 246"/>
                  <p:cNvCxnSpPr/>
                  <p:nvPr/>
                </p:nvCxnSpPr>
                <p:spPr>
                  <a:xfrm flipV="1">
                    <a:off x="5436865" y="263839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8" name="Conexão reta 247"/>
                  <p:cNvCxnSpPr/>
                  <p:nvPr/>
                </p:nvCxnSpPr>
                <p:spPr>
                  <a:xfrm>
                    <a:off x="5507032" y="2647090"/>
                    <a:ext cx="76075" cy="81383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9" name="Conexão reta 248"/>
                  <p:cNvCxnSpPr/>
                  <p:nvPr/>
                </p:nvCxnSpPr>
                <p:spPr>
                  <a:xfrm flipV="1">
                    <a:off x="5572500" y="263208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50" name="CaixaDeTexto 249"/>
                  <p:cNvSpPr txBox="1"/>
                  <p:nvPr/>
                </p:nvSpPr>
                <p:spPr>
                  <a:xfrm rot="18571443">
                    <a:off x="5466746" y="2348944"/>
                    <a:ext cx="573913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err="1" smtClean="0">
                        <a:solidFill>
                          <a:srgbClr val="00B050"/>
                        </a:solidFill>
                      </a:rPr>
                      <a:t>NH</a:t>
                    </a:r>
                    <a:r>
                      <a:rPr lang="pt-PT" sz="1200" baseline="-25000" dirty="0" err="1" smtClean="0">
                        <a:solidFill>
                          <a:srgbClr val="00B050"/>
                        </a:solidFill>
                      </a:rPr>
                      <a:t>n</a:t>
                    </a:r>
                    <a:endParaRPr lang="en-US" sz="1200" baseline="-25000" dirty="0">
                      <a:solidFill>
                        <a:srgbClr val="00B050"/>
                      </a:solidFill>
                    </a:endParaRPr>
                  </a:p>
                </p:txBody>
              </p:sp>
            </p:grpSp>
            <p:grpSp>
              <p:nvGrpSpPr>
                <p:cNvPr id="166" name="Grupo 165"/>
                <p:cNvGrpSpPr/>
                <p:nvPr/>
              </p:nvGrpSpPr>
              <p:grpSpPr>
                <a:xfrm>
                  <a:off x="4191398" y="2507359"/>
                  <a:ext cx="1469382" cy="1510929"/>
                  <a:chOff x="933450" y="3005962"/>
                  <a:chExt cx="1962150" cy="2040407"/>
                </a:xfrm>
              </p:grpSpPr>
              <p:sp>
                <p:nvSpPr>
                  <p:cNvPr id="242" name="Oval 241"/>
                  <p:cNvSpPr/>
                  <p:nvPr/>
                </p:nvSpPr>
                <p:spPr>
                  <a:xfrm>
                    <a:off x="933450" y="3041650"/>
                    <a:ext cx="1962150" cy="2004719"/>
                  </a:xfrm>
                  <a:prstGeom prst="ellipse">
                    <a:avLst/>
                  </a:prstGeom>
                  <a:solidFill>
                    <a:schemeClr val="accent3">
                      <a:lumMod val="75000"/>
                    </a:schemeClr>
                  </a:solidFill>
                  <a:ln>
                    <a:solidFill>
                      <a:schemeClr val="accent3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grpSp>
                <p:nvGrpSpPr>
                  <p:cNvPr id="243" name="Grupo 242"/>
                  <p:cNvGrpSpPr/>
                  <p:nvPr/>
                </p:nvGrpSpPr>
                <p:grpSpPr>
                  <a:xfrm>
                    <a:off x="1274805" y="3429000"/>
                    <a:ext cx="1260389" cy="1235676"/>
                    <a:chOff x="1952367" y="3539231"/>
                    <a:chExt cx="1260389" cy="1235676"/>
                  </a:xfrm>
                </p:grpSpPr>
                <p:sp>
                  <p:nvSpPr>
                    <p:cNvPr id="245" name="Oval 244"/>
                    <p:cNvSpPr/>
                    <p:nvPr/>
                  </p:nvSpPr>
                  <p:spPr>
                    <a:xfrm>
                      <a:off x="1952367" y="3539231"/>
                      <a:ext cx="1260389" cy="1235676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46" name="CaixaDeTexto 245"/>
                    <p:cNvSpPr txBox="1"/>
                    <p:nvPr/>
                  </p:nvSpPr>
                  <p:spPr>
                    <a:xfrm>
                      <a:off x="1952367" y="3831155"/>
                      <a:ext cx="1260389" cy="54032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 anchor="ctr">
                      <a:spAutoFit/>
                    </a:bodyPr>
                    <a:lstStyle/>
                    <a:p>
                      <a:pPr algn="ctr"/>
                      <a:r>
                        <a:rPr lang="pt-PT" sz="2000" b="1" dirty="0" smtClean="0">
                          <a:solidFill>
                            <a:schemeClr val="bg1"/>
                          </a:solidFill>
                        </a:rPr>
                        <a:t>Fe</a:t>
                      </a:r>
                      <a:r>
                        <a:rPr lang="pt-PT" sz="2000" b="1" baseline="-25000" dirty="0" smtClean="0">
                          <a:solidFill>
                            <a:schemeClr val="bg1"/>
                          </a:solidFill>
                        </a:rPr>
                        <a:t>3</a:t>
                      </a:r>
                      <a:r>
                        <a:rPr lang="pt-PT" sz="2000" b="1" dirty="0" smtClean="0">
                          <a:solidFill>
                            <a:schemeClr val="bg1"/>
                          </a:solidFill>
                        </a:rPr>
                        <a:t>O</a:t>
                      </a:r>
                      <a:r>
                        <a:rPr lang="pt-PT" sz="2000" b="1" baseline="-25000" dirty="0" smtClean="0">
                          <a:solidFill>
                            <a:schemeClr val="bg1"/>
                          </a:solidFill>
                        </a:rPr>
                        <a:t>4</a:t>
                      </a:r>
                      <a:endParaRPr lang="en-US" sz="1600" b="1" baseline="-25000" dirty="0">
                        <a:solidFill>
                          <a:schemeClr val="bg1"/>
                        </a:solidFill>
                      </a:endParaRPr>
                    </a:p>
                  </p:txBody>
                </p:sp>
              </p:grpSp>
              <p:sp>
                <p:nvSpPr>
                  <p:cNvPr id="244" name="CaixaDeTexto 243"/>
                  <p:cNvSpPr txBox="1"/>
                  <p:nvPr/>
                </p:nvSpPr>
                <p:spPr>
                  <a:xfrm>
                    <a:off x="1097634" y="3005962"/>
                    <a:ext cx="1640787" cy="49875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pt-PT" b="1" dirty="0" smtClean="0">
                        <a:solidFill>
                          <a:schemeClr val="bg1"/>
                        </a:solidFill>
                      </a:rPr>
                      <a:t>SiO</a:t>
                    </a:r>
                    <a:r>
                      <a:rPr lang="pt-PT" b="1" baseline="-25000" dirty="0" smtClean="0">
                        <a:solidFill>
                          <a:schemeClr val="bg1"/>
                        </a:solidFill>
                      </a:rPr>
                      <a:t>2</a:t>
                    </a:r>
                    <a:endParaRPr lang="en-US" sz="1600" b="1" baseline="-25000" dirty="0">
                      <a:solidFill>
                        <a:schemeClr val="bg1"/>
                      </a:solidFill>
                    </a:endParaRPr>
                  </a:p>
                </p:txBody>
              </p:sp>
            </p:grpSp>
            <p:grpSp>
              <p:nvGrpSpPr>
                <p:cNvPr id="167" name="Grupo 166"/>
                <p:cNvGrpSpPr/>
                <p:nvPr/>
              </p:nvGrpSpPr>
              <p:grpSpPr>
                <a:xfrm rot="884603">
                  <a:off x="5635864" y="2461031"/>
                  <a:ext cx="455337" cy="573913"/>
                  <a:chOff x="5436865" y="2200487"/>
                  <a:chExt cx="455337" cy="573913"/>
                </a:xfrm>
              </p:grpSpPr>
              <p:cxnSp>
                <p:nvCxnSpPr>
                  <p:cNvPr id="238" name="Conexão reta 237"/>
                  <p:cNvCxnSpPr/>
                  <p:nvPr/>
                </p:nvCxnSpPr>
                <p:spPr>
                  <a:xfrm flipV="1">
                    <a:off x="5436865" y="263839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9" name="Conexão reta 238"/>
                  <p:cNvCxnSpPr/>
                  <p:nvPr/>
                </p:nvCxnSpPr>
                <p:spPr>
                  <a:xfrm>
                    <a:off x="5507032" y="2647090"/>
                    <a:ext cx="76075" cy="81383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0" name="Conexão reta 239"/>
                  <p:cNvCxnSpPr/>
                  <p:nvPr/>
                </p:nvCxnSpPr>
                <p:spPr>
                  <a:xfrm flipV="1">
                    <a:off x="5572500" y="263208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41" name="CaixaDeTexto 240"/>
                  <p:cNvSpPr txBox="1"/>
                  <p:nvPr/>
                </p:nvSpPr>
                <p:spPr>
                  <a:xfrm rot="18571443">
                    <a:off x="5466746" y="2348944"/>
                    <a:ext cx="573913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err="1" smtClean="0">
                        <a:solidFill>
                          <a:srgbClr val="00B050"/>
                        </a:solidFill>
                      </a:rPr>
                      <a:t>NH</a:t>
                    </a:r>
                    <a:r>
                      <a:rPr lang="pt-PT" sz="1200" baseline="-25000" dirty="0" err="1" smtClean="0">
                        <a:solidFill>
                          <a:srgbClr val="00B050"/>
                        </a:solidFill>
                      </a:rPr>
                      <a:t>n</a:t>
                    </a:r>
                    <a:endParaRPr lang="en-US" sz="1200" baseline="-25000" dirty="0">
                      <a:solidFill>
                        <a:srgbClr val="00B050"/>
                      </a:solidFill>
                    </a:endParaRPr>
                  </a:p>
                </p:txBody>
              </p:sp>
            </p:grpSp>
            <p:grpSp>
              <p:nvGrpSpPr>
                <p:cNvPr id="168" name="Grupo 167"/>
                <p:cNvGrpSpPr/>
                <p:nvPr/>
              </p:nvGrpSpPr>
              <p:grpSpPr>
                <a:xfrm rot="1908961">
                  <a:off x="5755900" y="2788691"/>
                  <a:ext cx="455337" cy="573913"/>
                  <a:chOff x="5436865" y="2200487"/>
                  <a:chExt cx="455337" cy="573913"/>
                </a:xfrm>
              </p:grpSpPr>
              <p:cxnSp>
                <p:nvCxnSpPr>
                  <p:cNvPr id="234" name="Conexão reta 233"/>
                  <p:cNvCxnSpPr/>
                  <p:nvPr/>
                </p:nvCxnSpPr>
                <p:spPr>
                  <a:xfrm flipV="1">
                    <a:off x="5436865" y="263839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5" name="Conexão reta 234"/>
                  <p:cNvCxnSpPr/>
                  <p:nvPr/>
                </p:nvCxnSpPr>
                <p:spPr>
                  <a:xfrm>
                    <a:off x="5507032" y="2647090"/>
                    <a:ext cx="76075" cy="81383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6" name="Conexão reta 235"/>
                  <p:cNvCxnSpPr/>
                  <p:nvPr/>
                </p:nvCxnSpPr>
                <p:spPr>
                  <a:xfrm flipV="1">
                    <a:off x="5572500" y="263208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37" name="CaixaDeTexto 236"/>
                  <p:cNvSpPr txBox="1"/>
                  <p:nvPr/>
                </p:nvSpPr>
                <p:spPr>
                  <a:xfrm rot="18571443">
                    <a:off x="5466746" y="2348944"/>
                    <a:ext cx="573913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err="1" smtClean="0">
                        <a:solidFill>
                          <a:srgbClr val="00B050"/>
                        </a:solidFill>
                      </a:rPr>
                      <a:t>NH</a:t>
                    </a:r>
                    <a:r>
                      <a:rPr lang="pt-PT" sz="1200" baseline="-25000" dirty="0" err="1" smtClean="0">
                        <a:solidFill>
                          <a:srgbClr val="00B050"/>
                        </a:solidFill>
                      </a:rPr>
                      <a:t>n</a:t>
                    </a:r>
                    <a:endParaRPr lang="en-US" sz="1200" baseline="-25000" dirty="0">
                      <a:solidFill>
                        <a:srgbClr val="00B050"/>
                      </a:solidFill>
                    </a:endParaRPr>
                  </a:p>
                </p:txBody>
              </p:sp>
            </p:grpSp>
            <p:grpSp>
              <p:nvGrpSpPr>
                <p:cNvPr id="169" name="Grupo 168"/>
                <p:cNvGrpSpPr/>
                <p:nvPr/>
              </p:nvGrpSpPr>
              <p:grpSpPr>
                <a:xfrm rot="6011887">
                  <a:off x="5301566" y="3887392"/>
                  <a:ext cx="455337" cy="573913"/>
                  <a:chOff x="5436865" y="2200487"/>
                  <a:chExt cx="455337" cy="573913"/>
                </a:xfrm>
              </p:grpSpPr>
              <p:cxnSp>
                <p:nvCxnSpPr>
                  <p:cNvPr id="230" name="Conexão reta 229"/>
                  <p:cNvCxnSpPr/>
                  <p:nvPr/>
                </p:nvCxnSpPr>
                <p:spPr>
                  <a:xfrm flipV="1">
                    <a:off x="5436865" y="263839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1" name="Conexão reta 230"/>
                  <p:cNvCxnSpPr/>
                  <p:nvPr/>
                </p:nvCxnSpPr>
                <p:spPr>
                  <a:xfrm>
                    <a:off x="5507032" y="2647090"/>
                    <a:ext cx="76075" cy="81383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2" name="Conexão reta 231"/>
                  <p:cNvCxnSpPr/>
                  <p:nvPr/>
                </p:nvCxnSpPr>
                <p:spPr>
                  <a:xfrm flipV="1">
                    <a:off x="5572500" y="263208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33" name="CaixaDeTexto 232"/>
                  <p:cNvSpPr txBox="1"/>
                  <p:nvPr/>
                </p:nvSpPr>
                <p:spPr>
                  <a:xfrm rot="18571443">
                    <a:off x="5466746" y="2348944"/>
                    <a:ext cx="573913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err="1" smtClean="0">
                        <a:solidFill>
                          <a:srgbClr val="00B050"/>
                        </a:solidFill>
                      </a:rPr>
                      <a:t>NH</a:t>
                    </a:r>
                    <a:r>
                      <a:rPr lang="pt-PT" sz="1200" baseline="-25000" dirty="0" err="1" smtClean="0">
                        <a:solidFill>
                          <a:srgbClr val="00B050"/>
                        </a:solidFill>
                      </a:rPr>
                      <a:t>n</a:t>
                    </a:r>
                    <a:endParaRPr lang="en-US" sz="1200" baseline="-25000" dirty="0">
                      <a:solidFill>
                        <a:srgbClr val="00B050"/>
                      </a:solidFill>
                    </a:endParaRPr>
                  </a:p>
                </p:txBody>
              </p:sp>
            </p:grpSp>
            <p:grpSp>
              <p:nvGrpSpPr>
                <p:cNvPr id="170" name="Grupo 169"/>
                <p:cNvGrpSpPr/>
                <p:nvPr/>
              </p:nvGrpSpPr>
              <p:grpSpPr>
                <a:xfrm rot="3533664">
                  <a:off x="5755831" y="3190991"/>
                  <a:ext cx="455337" cy="573913"/>
                  <a:chOff x="5436865" y="2200487"/>
                  <a:chExt cx="455337" cy="573913"/>
                </a:xfrm>
              </p:grpSpPr>
              <p:cxnSp>
                <p:nvCxnSpPr>
                  <p:cNvPr id="226" name="Conexão reta 225"/>
                  <p:cNvCxnSpPr/>
                  <p:nvPr/>
                </p:nvCxnSpPr>
                <p:spPr>
                  <a:xfrm flipV="1">
                    <a:off x="5436865" y="263839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7" name="Conexão reta 226"/>
                  <p:cNvCxnSpPr/>
                  <p:nvPr/>
                </p:nvCxnSpPr>
                <p:spPr>
                  <a:xfrm>
                    <a:off x="5507032" y="2647090"/>
                    <a:ext cx="76075" cy="81383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8" name="Conexão reta 227"/>
                  <p:cNvCxnSpPr/>
                  <p:nvPr/>
                </p:nvCxnSpPr>
                <p:spPr>
                  <a:xfrm flipV="1">
                    <a:off x="5572500" y="263208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29" name="CaixaDeTexto 228"/>
                  <p:cNvSpPr txBox="1"/>
                  <p:nvPr/>
                </p:nvSpPr>
                <p:spPr>
                  <a:xfrm rot="18571443">
                    <a:off x="5466746" y="2348944"/>
                    <a:ext cx="573913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err="1" smtClean="0">
                        <a:solidFill>
                          <a:srgbClr val="00B050"/>
                        </a:solidFill>
                      </a:rPr>
                      <a:t>NH</a:t>
                    </a:r>
                    <a:r>
                      <a:rPr lang="pt-PT" sz="1200" baseline="-25000" dirty="0" err="1" smtClean="0">
                        <a:solidFill>
                          <a:srgbClr val="00B050"/>
                        </a:solidFill>
                      </a:rPr>
                      <a:t>n</a:t>
                    </a:r>
                    <a:endParaRPr lang="en-US" sz="1200" baseline="-25000" dirty="0">
                      <a:solidFill>
                        <a:srgbClr val="00B050"/>
                      </a:solidFill>
                    </a:endParaRPr>
                  </a:p>
                </p:txBody>
              </p:sp>
            </p:grpSp>
            <p:grpSp>
              <p:nvGrpSpPr>
                <p:cNvPr id="171" name="Grupo 170"/>
                <p:cNvGrpSpPr/>
                <p:nvPr/>
              </p:nvGrpSpPr>
              <p:grpSpPr>
                <a:xfrm rot="19760017">
                  <a:off x="4819633" y="1913546"/>
                  <a:ext cx="455337" cy="573913"/>
                  <a:chOff x="5436865" y="2200487"/>
                  <a:chExt cx="455337" cy="573913"/>
                </a:xfrm>
              </p:grpSpPr>
              <p:cxnSp>
                <p:nvCxnSpPr>
                  <p:cNvPr id="222" name="Conexão reta 221"/>
                  <p:cNvCxnSpPr/>
                  <p:nvPr/>
                </p:nvCxnSpPr>
                <p:spPr>
                  <a:xfrm flipV="1">
                    <a:off x="5436865" y="263839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3" name="Conexão reta 222"/>
                  <p:cNvCxnSpPr/>
                  <p:nvPr/>
                </p:nvCxnSpPr>
                <p:spPr>
                  <a:xfrm>
                    <a:off x="5507032" y="2647090"/>
                    <a:ext cx="76075" cy="81383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4" name="Conexão reta 223"/>
                  <p:cNvCxnSpPr/>
                  <p:nvPr/>
                </p:nvCxnSpPr>
                <p:spPr>
                  <a:xfrm flipV="1">
                    <a:off x="5572500" y="263208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25" name="CaixaDeTexto 224"/>
                  <p:cNvSpPr txBox="1"/>
                  <p:nvPr/>
                </p:nvSpPr>
                <p:spPr>
                  <a:xfrm rot="18571443">
                    <a:off x="5466746" y="2348944"/>
                    <a:ext cx="573913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err="1" smtClean="0">
                        <a:solidFill>
                          <a:srgbClr val="00B050"/>
                        </a:solidFill>
                      </a:rPr>
                      <a:t>NH</a:t>
                    </a:r>
                    <a:r>
                      <a:rPr lang="pt-PT" sz="1200" baseline="-25000" dirty="0" err="1" smtClean="0">
                        <a:solidFill>
                          <a:srgbClr val="00B050"/>
                        </a:solidFill>
                      </a:rPr>
                      <a:t>n</a:t>
                    </a:r>
                    <a:endParaRPr lang="en-US" sz="1200" baseline="-25000" dirty="0">
                      <a:solidFill>
                        <a:srgbClr val="00B050"/>
                      </a:solidFill>
                    </a:endParaRPr>
                  </a:p>
                </p:txBody>
              </p:sp>
            </p:grpSp>
            <p:grpSp>
              <p:nvGrpSpPr>
                <p:cNvPr id="172" name="Grupo 171"/>
                <p:cNvGrpSpPr/>
                <p:nvPr/>
              </p:nvGrpSpPr>
              <p:grpSpPr>
                <a:xfrm rot="5100366">
                  <a:off x="5593339" y="3592907"/>
                  <a:ext cx="455337" cy="573913"/>
                  <a:chOff x="5436865" y="2200487"/>
                  <a:chExt cx="455337" cy="573913"/>
                </a:xfrm>
              </p:grpSpPr>
              <p:cxnSp>
                <p:nvCxnSpPr>
                  <p:cNvPr id="218" name="Conexão reta 217"/>
                  <p:cNvCxnSpPr/>
                  <p:nvPr/>
                </p:nvCxnSpPr>
                <p:spPr>
                  <a:xfrm flipV="1">
                    <a:off x="5436865" y="263839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9" name="Conexão reta 218"/>
                  <p:cNvCxnSpPr/>
                  <p:nvPr/>
                </p:nvCxnSpPr>
                <p:spPr>
                  <a:xfrm>
                    <a:off x="5507032" y="2647090"/>
                    <a:ext cx="76075" cy="81383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0" name="Conexão reta 219"/>
                  <p:cNvCxnSpPr/>
                  <p:nvPr/>
                </p:nvCxnSpPr>
                <p:spPr>
                  <a:xfrm flipV="1">
                    <a:off x="5572500" y="263208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21" name="CaixaDeTexto 220"/>
                  <p:cNvSpPr txBox="1"/>
                  <p:nvPr/>
                </p:nvSpPr>
                <p:spPr>
                  <a:xfrm rot="18571443">
                    <a:off x="5466746" y="2348944"/>
                    <a:ext cx="573913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err="1" smtClean="0">
                        <a:solidFill>
                          <a:srgbClr val="00B050"/>
                        </a:solidFill>
                      </a:rPr>
                      <a:t>NH</a:t>
                    </a:r>
                    <a:r>
                      <a:rPr lang="pt-PT" sz="1200" baseline="-25000" dirty="0" err="1" smtClean="0">
                        <a:solidFill>
                          <a:srgbClr val="00B050"/>
                        </a:solidFill>
                      </a:rPr>
                      <a:t>n</a:t>
                    </a:r>
                    <a:endParaRPr lang="en-US" sz="1200" baseline="-25000" dirty="0">
                      <a:solidFill>
                        <a:srgbClr val="00B050"/>
                      </a:solidFill>
                    </a:endParaRPr>
                  </a:p>
                </p:txBody>
              </p:sp>
            </p:grpSp>
            <p:grpSp>
              <p:nvGrpSpPr>
                <p:cNvPr id="173" name="Grupo 172"/>
                <p:cNvGrpSpPr/>
                <p:nvPr/>
              </p:nvGrpSpPr>
              <p:grpSpPr>
                <a:xfrm rot="8272727">
                  <a:off x="4810894" y="4065239"/>
                  <a:ext cx="455337" cy="573913"/>
                  <a:chOff x="5436865" y="2200487"/>
                  <a:chExt cx="455337" cy="573913"/>
                </a:xfrm>
              </p:grpSpPr>
              <p:cxnSp>
                <p:nvCxnSpPr>
                  <p:cNvPr id="214" name="Conexão reta 213"/>
                  <p:cNvCxnSpPr/>
                  <p:nvPr/>
                </p:nvCxnSpPr>
                <p:spPr>
                  <a:xfrm flipV="1">
                    <a:off x="5436865" y="263839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5" name="Conexão reta 214"/>
                  <p:cNvCxnSpPr/>
                  <p:nvPr/>
                </p:nvCxnSpPr>
                <p:spPr>
                  <a:xfrm>
                    <a:off x="5507032" y="2647090"/>
                    <a:ext cx="76075" cy="81383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6" name="Conexão reta 215"/>
                  <p:cNvCxnSpPr/>
                  <p:nvPr/>
                </p:nvCxnSpPr>
                <p:spPr>
                  <a:xfrm flipV="1">
                    <a:off x="5572500" y="263208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17" name="CaixaDeTexto 216"/>
                  <p:cNvSpPr txBox="1"/>
                  <p:nvPr/>
                </p:nvSpPr>
                <p:spPr>
                  <a:xfrm rot="18571443">
                    <a:off x="5466746" y="2348944"/>
                    <a:ext cx="573913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err="1" smtClean="0">
                        <a:solidFill>
                          <a:srgbClr val="00B050"/>
                        </a:solidFill>
                      </a:rPr>
                      <a:t>NH</a:t>
                    </a:r>
                    <a:r>
                      <a:rPr lang="pt-PT" sz="1200" baseline="-25000" dirty="0" err="1" smtClean="0">
                        <a:solidFill>
                          <a:srgbClr val="00B050"/>
                        </a:solidFill>
                      </a:rPr>
                      <a:t>n</a:t>
                    </a:r>
                    <a:endParaRPr lang="en-US" sz="1200" baseline="-25000" dirty="0">
                      <a:solidFill>
                        <a:srgbClr val="00B050"/>
                      </a:solidFill>
                    </a:endParaRPr>
                  </a:p>
                </p:txBody>
              </p:sp>
            </p:grpSp>
            <p:grpSp>
              <p:nvGrpSpPr>
                <p:cNvPr id="174" name="Grupo 173"/>
                <p:cNvGrpSpPr/>
                <p:nvPr/>
              </p:nvGrpSpPr>
              <p:grpSpPr>
                <a:xfrm rot="21217941">
                  <a:off x="5175706" y="2023574"/>
                  <a:ext cx="455337" cy="573913"/>
                  <a:chOff x="5436865" y="2200487"/>
                  <a:chExt cx="455337" cy="573913"/>
                </a:xfrm>
              </p:grpSpPr>
              <p:cxnSp>
                <p:nvCxnSpPr>
                  <p:cNvPr id="210" name="Conexão reta 209"/>
                  <p:cNvCxnSpPr/>
                  <p:nvPr/>
                </p:nvCxnSpPr>
                <p:spPr>
                  <a:xfrm flipV="1">
                    <a:off x="5436865" y="263839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1" name="Conexão reta 210"/>
                  <p:cNvCxnSpPr/>
                  <p:nvPr/>
                </p:nvCxnSpPr>
                <p:spPr>
                  <a:xfrm>
                    <a:off x="5507032" y="2647090"/>
                    <a:ext cx="76075" cy="81383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2" name="Conexão reta 211"/>
                  <p:cNvCxnSpPr/>
                  <p:nvPr/>
                </p:nvCxnSpPr>
                <p:spPr>
                  <a:xfrm flipV="1">
                    <a:off x="5572500" y="263208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13" name="CaixaDeTexto 212"/>
                  <p:cNvSpPr txBox="1"/>
                  <p:nvPr/>
                </p:nvSpPr>
                <p:spPr>
                  <a:xfrm rot="18571443">
                    <a:off x="5466746" y="2348944"/>
                    <a:ext cx="573913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err="1" smtClean="0">
                        <a:solidFill>
                          <a:srgbClr val="00B050"/>
                        </a:solidFill>
                      </a:rPr>
                      <a:t>NH</a:t>
                    </a:r>
                    <a:r>
                      <a:rPr lang="pt-PT" sz="1200" baseline="-25000" dirty="0" err="1" smtClean="0">
                        <a:solidFill>
                          <a:srgbClr val="00B050"/>
                        </a:solidFill>
                      </a:rPr>
                      <a:t>n</a:t>
                    </a:r>
                    <a:endParaRPr lang="en-US" sz="1200" baseline="-25000" dirty="0">
                      <a:solidFill>
                        <a:srgbClr val="00B050"/>
                      </a:solidFill>
                    </a:endParaRPr>
                  </a:p>
                </p:txBody>
              </p:sp>
            </p:grpSp>
            <p:grpSp>
              <p:nvGrpSpPr>
                <p:cNvPr id="175" name="Grupo 174"/>
                <p:cNvGrpSpPr/>
                <p:nvPr/>
              </p:nvGrpSpPr>
              <p:grpSpPr>
                <a:xfrm rot="9567036">
                  <a:off x="4440839" y="3863503"/>
                  <a:ext cx="342462" cy="573913"/>
                  <a:chOff x="5436865" y="2351983"/>
                  <a:chExt cx="342462" cy="573913"/>
                </a:xfrm>
              </p:grpSpPr>
              <p:cxnSp>
                <p:nvCxnSpPr>
                  <p:cNvPr id="206" name="Conexão reta 205"/>
                  <p:cNvCxnSpPr/>
                  <p:nvPr/>
                </p:nvCxnSpPr>
                <p:spPr>
                  <a:xfrm flipV="1">
                    <a:off x="5436865" y="263839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7" name="Conexão reta 206"/>
                  <p:cNvCxnSpPr/>
                  <p:nvPr/>
                </p:nvCxnSpPr>
                <p:spPr>
                  <a:xfrm>
                    <a:off x="5507032" y="2647090"/>
                    <a:ext cx="76075" cy="81383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8" name="Conexão reta 207"/>
                  <p:cNvCxnSpPr/>
                  <p:nvPr/>
                </p:nvCxnSpPr>
                <p:spPr>
                  <a:xfrm flipV="1">
                    <a:off x="5572500" y="263208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09" name="CaixaDeTexto 208"/>
                  <p:cNvSpPr txBox="1"/>
                  <p:nvPr/>
                </p:nvSpPr>
                <p:spPr>
                  <a:xfrm rot="7846319">
                    <a:off x="5353871" y="2500440"/>
                    <a:ext cx="573913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err="1" smtClean="0">
                        <a:solidFill>
                          <a:srgbClr val="00B050"/>
                        </a:solidFill>
                      </a:rPr>
                      <a:t>NH</a:t>
                    </a:r>
                    <a:r>
                      <a:rPr lang="pt-PT" sz="1200" baseline="-25000" dirty="0" err="1" smtClean="0">
                        <a:solidFill>
                          <a:srgbClr val="00B050"/>
                        </a:solidFill>
                      </a:rPr>
                      <a:t>n</a:t>
                    </a:r>
                    <a:endParaRPr lang="en-US" sz="1200" baseline="-25000" dirty="0">
                      <a:solidFill>
                        <a:srgbClr val="00B050"/>
                      </a:solidFill>
                    </a:endParaRPr>
                  </a:p>
                </p:txBody>
              </p:sp>
            </p:grpSp>
            <p:grpSp>
              <p:nvGrpSpPr>
                <p:cNvPr id="176" name="Grupo 175"/>
                <p:cNvGrpSpPr/>
                <p:nvPr/>
              </p:nvGrpSpPr>
              <p:grpSpPr>
                <a:xfrm rot="10609387">
                  <a:off x="4127822" y="3679745"/>
                  <a:ext cx="342462" cy="573913"/>
                  <a:chOff x="5436865" y="2351983"/>
                  <a:chExt cx="342462" cy="573913"/>
                </a:xfrm>
              </p:grpSpPr>
              <p:cxnSp>
                <p:nvCxnSpPr>
                  <p:cNvPr id="202" name="Conexão reta 201"/>
                  <p:cNvCxnSpPr/>
                  <p:nvPr/>
                </p:nvCxnSpPr>
                <p:spPr>
                  <a:xfrm flipV="1">
                    <a:off x="5436865" y="263839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3" name="Conexão reta 202"/>
                  <p:cNvCxnSpPr/>
                  <p:nvPr/>
                </p:nvCxnSpPr>
                <p:spPr>
                  <a:xfrm>
                    <a:off x="5507032" y="2647090"/>
                    <a:ext cx="76075" cy="81383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4" name="Conexão reta 203"/>
                  <p:cNvCxnSpPr/>
                  <p:nvPr/>
                </p:nvCxnSpPr>
                <p:spPr>
                  <a:xfrm flipV="1">
                    <a:off x="5572500" y="263208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05" name="CaixaDeTexto 204"/>
                  <p:cNvSpPr txBox="1"/>
                  <p:nvPr/>
                </p:nvSpPr>
                <p:spPr>
                  <a:xfrm rot="7846319">
                    <a:off x="5353871" y="2500440"/>
                    <a:ext cx="573913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err="1" smtClean="0">
                        <a:solidFill>
                          <a:srgbClr val="00B050"/>
                        </a:solidFill>
                      </a:rPr>
                      <a:t>NH</a:t>
                    </a:r>
                    <a:r>
                      <a:rPr lang="pt-PT" sz="1200" baseline="-25000" dirty="0" err="1" smtClean="0">
                        <a:solidFill>
                          <a:srgbClr val="00B050"/>
                        </a:solidFill>
                      </a:rPr>
                      <a:t>n</a:t>
                    </a:r>
                    <a:endParaRPr lang="en-US" sz="1200" baseline="-25000" dirty="0">
                      <a:solidFill>
                        <a:srgbClr val="00B050"/>
                      </a:solidFill>
                    </a:endParaRPr>
                  </a:p>
                </p:txBody>
              </p:sp>
            </p:grpSp>
            <p:grpSp>
              <p:nvGrpSpPr>
                <p:cNvPr id="177" name="Grupo 176"/>
                <p:cNvGrpSpPr/>
                <p:nvPr/>
              </p:nvGrpSpPr>
              <p:grpSpPr>
                <a:xfrm rot="11758453">
                  <a:off x="3921523" y="3404979"/>
                  <a:ext cx="342462" cy="573913"/>
                  <a:chOff x="5436865" y="2351983"/>
                  <a:chExt cx="342462" cy="573913"/>
                </a:xfrm>
              </p:grpSpPr>
              <p:cxnSp>
                <p:nvCxnSpPr>
                  <p:cNvPr id="198" name="Conexão reta 197"/>
                  <p:cNvCxnSpPr/>
                  <p:nvPr/>
                </p:nvCxnSpPr>
                <p:spPr>
                  <a:xfrm flipV="1">
                    <a:off x="5436865" y="263839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9" name="Conexão reta 198"/>
                  <p:cNvCxnSpPr/>
                  <p:nvPr/>
                </p:nvCxnSpPr>
                <p:spPr>
                  <a:xfrm>
                    <a:off x="5507032" y="2647090"/>
                    <a:ext cx="76075" cy="81383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0" name="Conexão reta 199"/>
                  <p:cNvCxnSpPr/>
                  <p:nvPr/>
                </p:nvCxnSpPr>
                <p:spPr>
                  <a:xfrm flipV="1">
                    <a:off x="5572500" y="263208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01" name="CaixaDeTexto 200"/>
                  <p:cNvSpPr txBox="1"/>
                  <p:nvPr/>
                </p:nvSpPr>
                <p:spPr>
                  <a:xfrm rot="7846319">
                    <a:off x="5353871" y="2500440"/>
                    <a:ext cx="573913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err="1" smtClean="0">
                        <a:solidFill>
                          <a:srgbClr val="00B050"/>
                        </a:solidFill>
                      </a:rPr>
                      <a:t>NH</a:t>
                    </a:r>
                    <a:r>
                      <a:rPr lang="pt-PT" sz="1200" baseline="-25000" dirty="0" err="1" smtClean="0">
                        <a:solidFill>
                          <a:srgbClr val="00B050"/>
                        </a:solidFill>
                      </a:rPr>
                      <a:t>n</a:t>
                    </a:r>
                    <a:endParaRPr lang="en-US" sz="1200" baseline="-25000" dirty="0">
                      <a:solidFill>
                        <a:srgbClr val="00B050"/>
                      </a:solidFill>
                    </a:endParaRPr>
                  </a:p>
                </p:txBody>
              </p:sp>
            </p:grpSp>
            <p:grpSp>
              <p:nvGrpSpPr>
                <p:cNvPr id="178" name="Grupo 177"/>
                <p:cNvGrpSpPr/>
                <p:nvPr/>
              </p:nvGrpSpPr>
              <p:grpSpPr>
                <a:xfrm rot="13366357">
                  <a:off x="3827500" y="3015164"/>
                  <a:ext cx="342462" cy="573913"/>
                  <a:chOff x="5436865" y="2351983"/>
                  <a:chExt cx="342462" cy="573913"/>
                </a:xfrm>
              </p:grpSpPr>
              <p:cxnSp>
                <p:nvCxnSpPr>
                  <p:cNvPr id="194" name="Conexão reta 193"/>
                  <p:cNvCxnSpPr/>
                  <p:nvPr/>
                </p:nvCxnSpPr>
                <p:spPr>
                  <a:xfrm flipV="1">
                    <a:off x="5436865" y="263839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5" name="Conexão reta 194"/>
                  <p:cNvCxnSpPr/>
                  <p:nvPr/>
                </p:nvCxnSpPr>
                <p:spPr>
                  <a:xfrm>
                    <a:off x="5507032" y="2647090"/>
                    <a:ext cx="76075" cy="81383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6" name="Conexão reta 195"/>
                  <p:cNvCxnSpPr/>
                  <p:nvPr/>
                </p:nvCxnSpPr>
                <p:spPr>
                  <a:xfrm flipV="1">
                    <a:off x="5572500" y="263208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97" name="CaixaDeTexto 196"/>
                  <p:cNvSpPr txBox="1"/>
                  <p:nvPr/>
                </p:nvSpPr>
                <p:spPr>
                  <a:xfrm rot="7846319">
                    <a:off x="5353871" y="2500440"/>
                    <a:ext cx="573913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err="1" smtClean="0">
                        <a:solidFill>
                          <a:srgbClr val="00B050"/>
                        </a:solidFill>
                      </a:rPr>
                      <a:t>NH</a:t>
                    </a:r>
                    <a:r>
                      <a:rPr lang="pt-PT" sz="1200" baseline="-25000" dirty="0" err="1" smtClean="0">
                        <a:solidFill>
                          <a:srgbClr val="00B050"/>
                        </a:solidFill>
                      </a:rPr>
                      <a:t>n</a:t>
                    </a:r>
                    <a:endParaRPr lang="en-US" sz="1200" baseline="-25000" dirty="0">
                      <a:solidFill>
                        <a:srgbClr val="00B050"/>
                      </a:solidFill>
                    </a:endParaRPr>
                  </a:p>
                </p:txBody>
              </p:sp>
            </p:grpSp>
            <p:grpSp>
              <p:nvGrpSpPr>
                <p:cNvPr id="179" name="Grupo 178"/>
                <p:cNvGrpSpPr/>
                <p:nvPr/>
              </p:nvGrpSpPr>
              <p:grpSpPr>
                <a:xfrm rot="15288246">
                  <a:off x="3904906" y="2640123"/>
                  <a:ext cx="342462" cy="573913"/>
                  <a:chOff x="5436865" y="2351983"/>
                  <a:chExt cx="342462" cy="573913"/>
                </a:xfrm>
              </p:grpSpPr>
              <p:cxnSp>
                <p:nvCxnSpPr>
                  <p:cNvPr id="190" name="Conexão reta 189"/>
                  <p:cNvCxnSpPr/>
                  <p:nvPr/>
                </p:nvCxnSpPr>
                <p:spPr>
                  <a:xfrm flipV="1">
                    <a:off x="5436865" y="263839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1" name="Conexão reta 190"/>
                  <p:cNvCxnSpPr/>
                  <p:nvPr/>
                </p:nvCxnSpPr>
                <p:spPr>
                  <a:xfrm>
                    <a:off x="5507032" y="2647090"/>
                    <a:ext cx="76075" cy="81383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2" name="Conexão reta 191"/>
                  <p:cNvCxnSpPr/>
                  <p:nvPr/>
                </p:nvCxnSpPr>
                <p:spPr>
                  <a:xfrm flipV="1">
                    <a:off x="5572500" y="263208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93" name="CaixaDeTexto 192"/>
                  <p:cNvSpPr txBox="1"/>
                  <p:nvPr/>
                </p:nvSpPr>
                <p:spPr>
                  <a:xfrm rot="7846319">
                    <a:off x="5353871" y="2500440"/>
                    <a:ext cx="573913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err="1" smtClean="0">
                        <a:solidFill>
                          <a:srgbClr val="00B050"/>
                        </a:solidFill>
                      </a:rPr>
                      <a:t>NH</a:t>
                    </a:r>
                    <a:r>
                      <a:rPr lang="pt-PT" sz="1200" baseline="-25000" dirty="0" err="1" smtClean="0">
                        <a:solidFill>
                          <a:srgbClr val="00B050"/>
                        </a:solidFill>
                      </a:rPr>
                      <a:t>n</a:t>
                    </a:r>
                    <a:endParaRPr lang="en-US" sz="1200" baseline="-25000" dirty="0">
                      <a:solidFill>
                        <a:srgbClr val="00B050"/>
                      </a:solidFill>
                    </a:endParaRPr>
                  </a:p>
                </p:txBody>
              </p:sp>
            </p:grpSp>
            <p:grpSp>
              <p:nvGrpSpPr>
                <p:cNvPr id="180" name="Grupo 179"/>
                <p:cNvGrpSpPr/>
                <p:nvPr/>
              </p:nvGrpSpPr>
              <p:grpSpPr>
                <a:xfrm rot="16200000">
                  <a:off x="4087041" y="2343978"/>
                  <a:ext cx="342462" cy="573913"/>
                  <a:chOff x="5436865" y="2351983"/>
                  <a:chExt cx="342462" cy="573913"/>
                </a:xfrm>
              </p:grpSpPr>
              <p:cxnSp>
                <p:nvCxnSpPr>
                  <p:cNvPr id="186" name="Conexão reta 185"/>
                  <p:cNvCxnSpPr/>
                  <p:nvPr/>
                </p:nvCxnSpPr>
                <p:spPr>
                  <a:xfrm flipV="1">
                    <a:off x="5436865" y="263839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7" name="Conexão reta 186"/>
                  <p:cNvCxnSpPr/>
                  <p:nvPr/>
                </p:nvCxnSpPr>
                <p:spPr>
                  <a:xfrm>
                    <a:off x="5507032" y="2647090"/>
                    <a:ext cx="76075" cy="81383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8" name="Conexão reta 187"/>
                  <p:cNvCxnSpPr/>
                  <p:nvPr/>
                </p:nvCxnSpPr>
                <p:spPr>
                  <a:xfrm flipV="1">
                    <a:off x="5572500" y="263208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89" name="CaixaDeTexto 188"/>
                  <p:cNvSpPr txBox="1"/>
                  <p:nvPr/>
                </p:nvSpPr>
                <p:spPr>
                  <a:xfrm rot="7846319">
                    <a:off x="5353871" y="2500440"/>
                    <a:ext cx="573913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err="1" smtClean="0">
                        <a:solidFill>
                          <a:srgbClr val="00B050"/>
                        </a:solidFill>
                      </a:rPr>
                      <a:t>NH</a:t>
                    </a:r>
                    <a:r>
                      <a:rPr lang="pt-PT" sz="1200" baseline="-25000" dirty="0" err="1" smtClean="0">
                        <a:solidFill>
                          <a:srgbClr val="00B050"/>
                        </a:solidFill>
                      </a:rPr>
                      <a:t>n</a:t>
                    </a:r>
                    <a:endParaRPr lang="en-US" sz="1200" baseline="-25000" dirty="0">
                      <a:solidFill>
                        <a:srgbClr val="00B050"/>
                      </a:solidFill>
                    </a:endParaRPr>
                  </a:p>
                </p:txBody>
              </p:sp>
            </p:grpSp>
            <p:grpSp>
              <p:nvGrpSpPr>
                <p:cNvPr id="181" name="Grupo 180"/>
                <p:cNvGrpSpPr/>
                <p:nvPr/>
              </p:nvGrpSpPr>
              <p:grpSpPr>
                <a:xfrm rot="17481181">
                  <a:off x="4433702" y="2105880"/>
                  <a:ext cx="342462" cy="573913"/>
                  <a:chOff x="5436865" y="2351983"/>
                  <a:chExt cx="342462" cy="573913"/>
                </a:xfrm>
              </p:grpSpPr>
              <p:cxnSp>
                <p:nvCxnSpPr>
                  <p:cNvPr id="182" name="Conexão reta 181"/>
                  <p:cNvCxnSpPr/>
                  <p:nvPr/>
                </p:nvCxnSpPr>
                <p:spPr>
                  <a:xfrm flipV="1">
                    <a:off x="5436865" y="263839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3" name="Conexão reta 182"/>
                  <p:cNvCxnSpPr/>
                  <p:nvPr/>
                </p:nvCxnSpPr>
                <p:spPr>
                  <a:xfrm>
                    <a:off x="5507032" y="2647090"/>
                    <a:ext cx="76075" cy="81383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4" name="Conexão reta 183"/>
                  <p:cNvCxnSpPr/>
                  <p:nvPr/>
                </p:nvCxnSpPr>
                <p:spPr>
                  <a:xfrm flipV="1">
                    <a:off x="5572500" y="263208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85" name="CaixaDeTexto 184"/>
                  <p:cNvSpPr txBox="1"/>
                  <p:nvPr/>
                </p:nvSpPr>
                <p:spPr>
                  <a:xfrm rot="7846319">
                    <a:off x="5353871" y="2500440"/>
                    <a:ext cx="573913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err="1" smtClean="0">
                        <a:solidFill>
                          <a:srgbClr val="00B050"/>
                        </a:solidFill>
                      </a:rPr>
                      <a:t>NH</a:t>
                    </a:r>
                    <a:r>
                      <a:rPr lang="pt-PT" sz="1200" baseline="-25000" dirty="0" err="1" smtClean="0">
                        <a:solidFill>
                          <a:srgbClr val="00B050"/>
                        </a:solidFill>
                      </a:rPr>
                      <a:t>n</a:t>
                    </a:r>
                    <a:endParaRPr lang="en-US" sz="1200" baseline="-25000" dirty="0">
                      <a:solidFill>
                        <a:srgbClr val="00B050"/>
                      </a:solidFill>
                    </a:endParaRPr>
                  </a:p>
                </p:txBody>
              </p:sp>
            </p:grpSp>
          </p:grpSp>
          <p:grpSp>
            <p:nvGrpSpPr>
              <p:cNvPr id="256" name="Grupo 255"/>
              <p:cNvGrpSpPr/>
              <p:nvPr/>
            </p:nvGrpSpPr>
            <p:grpSpPr>
              <a:xfrm rot="163049">
                <a:off x="7897969" y="2397263"/>
                <a:ext cx="676700" cy="373594"/>
                <a:chOff x="7898536" y="2378415"/>
                <a:chExt cx="676700" cy="373594"/>
              </a:xfrm>
            </p:grpSpPr>
            <p:cxnSp>
              <p:nvCxnSpPr>
                <p:cNvPr id="251" name="Conexão reta 250"/>
                <p:cNvCxnSpPr/>
                <p:nvPr/>
              </p:nvCxnSpPr>
              <p:spPr>
                <a:xfrm rot="884603" flipV="1">
                  <a:off x="7963891" y="2653243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52" name="CaixaDeTexto 251"/>
                <p:cNvSpPr txBox="1"/>
                <p:nvPr/>
              </p:nvSpPr>
              <p:spPr>
                <a:xfrm rot="19381670">
                  <a:off x="7898536" y="2378415"/>
                  <a:ext cx="676700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sz="1200" dirty="0" err="1" smtClean="0">
                      <a:solidFill>
                        <a:srgbClr val="FF0000"/>
                      </a:solidFill>
                    </a:rPr>
                    <a:t>DTC-Na</a:t>
                  </a:r>
                  <a:endParaRPr lang="en-US" sz="1200" baseline="-25000" dirty="0">
                    <a:solidFill>
                      <a:srgbClr val="FF0000"/>
                    </a:solidFill>
                  </a:endParaRPr>
                </a:p>
              </p:txBody>
            </p:sp>
          </p:grpSp>
          <p:grpSp>
            <p:nvGrpSpPr>
              <p:cNvPr id="257" name="Grupo 256"/>
              <p:cNvGrpSpPr/>
              <p:nvPr/>
            </p:nvGrpSpPr>
            <p:grpSpPr>
              <a:xfrm rot="20281561">
                <a:off x="7352432" y="1827622"/>
                <a:ext cx="676700" cy="371247"/>
                <a:chOff x="7900202" y="2380762"/>
                <a:chExt cx="676700" cy="371247"/>
              </a:xfrm>
            </p:grpSpPr>
            <p:cxnSp>
              <p:nvCxnSpPr>
                <p:cNvPr id="258" name="Conexão reta 257"/>
                <p:cNvCxnSpPr/>
                <p:nvPr/>
              </p:nvCxnSpPr>
              <p:spPr>
                <a:xfrm rot="884603" flipV="1">
                  <a:off x="7963891" y="2653243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59" name="CaixaDeTexto 258"/>
                <p:cNvSpPr txBox="1"/>
                <p:nvPr/>
              </p:nvSpPr>
              <p:spPr>
                <a:xfrm rot="19381670">
                  <a:off x="7900202" y="2380762"/>
                  <a:ext cx="676700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sz="1200" dirty="0" err="1" smtClean="0">
                      <a:solidFill>
                        <a:srgbClr val="FF0000"/>
                      </a:solidFill>
                    </a:rPr>
                    <a:t>DTC-Na</a:t>
                  </a:r>
                  <a:endParaRPr lang="en-US" sz="1200" baseline="-25000" dirty="0">
                    <a:solidFill>
                      <a:srgbClr val="FF0000"/>
                    </a:solidFill>
                  </a:endParaRPr>
                </a:p>
              </p:txBody>
            </p:sp>
          </p:grpSp>
          <p:grpSp>
            <p:nvGrpSpPr>
              <p:cNvPr id="272" name="Grupo 271"/>
              <p:cNvGrpSpPr/>
              <p:nvPr/>
            </p:nvGrpSpPr>
            <p:grpSpPr>
              <a:xfrm rot="20848817">
                <a:off x="7655007" y="2045860"/>
                <a:ext cx="676700" cy="372230"/>
                <a:chOff x="7899684" y="2379779"/>
                <a:chExt cx="676700" cy="372230"/>
              </a:xfrm>
            </p:grpSpPr>
            <p:cxnSp>
              <p:nvCxnSpPr>
                <p:cNvPr id="273" name="Conexão reta 272"/>
                <p:cNvCxnSpPr/>
                <p:nvPr/>
              </p:nvCxnSpPr>
              <p:spPr>
                <a:xfrm rot="884603" flipV="1">
                  <a:off x="7963891" y="2653243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74" name="CaixaDeTexto 273"/>
                <p:cNvSpPr txBox="1"/>
                <p:nvPr/>
              </p:nvSpPr>
              <p:spPr>
                <a:xfrm rot="19381670">
                  <a:off x="7899684" y="2379779"/>
                  <a:ext cx="676700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sz="1200" dirty="0" err="1" smtClean="0">
                      <a:solidFill>
                        <a:srgbClr val="FF0000"/>
                      </a:solidFill>
                    </a:rPr>
                    <a:t>DTC-Na</a:t>
                  </a:r>
                  <a:endParaRPr lang="en-US" sz="1200" baseline="-25000" dirty="0">
                    <a:solidFill>
                      <a:srgbClr val="FF0000"/>
                    </a:solidFill>
                  </a:endParaRPr>
                </a:p>
              </p:txBody>
            </p:sp>
          </p:grpSp>
          <p:grpSp>
            <p:nvGrpSpPr>
              <p:cNvPr id="275" name="Grupo 274"/>
              <p:cNvGrpSpPr/>
              <p:nvPr/>
            </p:nvGrpSpPr>
            <p:grpSpPr>
              <a:xfrm rot="18881600">
                <a:off x="6867446" y="1624723"/>
                <a:ext cx="676700" cy="371247"/>
                <a:chOff x="7900202" y="2380762"/>
                <a:chExt cx="676700" cy="371247"/>
              </a:xfrm>
            </p:grpSpPr>
            <p:cxnSp>
              <p:nvCxnSpPr>
                <p:cNvPr id="276" name="Conexão reta 275"/>
                <p:cNvCxnSpPr/>
                <p:nvPr/>
              </p:nvCxnSpPr>
              <p:spPr>
                <a:xfrm rot="884603" flipV="1">
                  <a:off x="7963891" y="2653243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77" name="CaixaDeTexto 276"/>
                <p:cNvSpPr txBox="1"/>
                <p:nvPr/>
              </p:nvSpPr>
              <p:spPr>
                <a:xfrm rot="19381670">
                  <a:off x="7900202" y="2380762"/>
                  <a:ext cx="676700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sz="1200" dirty="0" err="1" smtClean="0">
                      <a:solidFill>
                        <a:srgbClr val="FF0000"/>
                      </a:solidFill>
                    </a:rPr>
                    <a:t>DTC-Na</a:t>
                  </a:r>
                  <a:endParaRPr lang="en-US" sz="1200" baseline="-25000" dirty="0">
                    <a:solidFill>
                      <a:srgbClr val="FF0000"/>
                    </a:solidFill>
                  </a:endParaRPr>
                </a:p>
              </p:txBody>
            </p:sp>
          </p:grpSp>
          <p:grpSp>
            <p:nvGrpSpPr>
              <p:cNvPr id="278" name="Grupo 277"/>
              <p:cNvGrpSpPr/>
              <p:nvPr/>
            </p:nvGrpSpPr>
            <p:grpSpPr>
              <a:xfrm rot="1057906">
                <a:off x="8041497" y="2831807"/>
                <a:ext cx="676700" cy="371247"/>
                <a:chOff x="7900202" y="2380762"/>
                <a:chExt cx="676700" cy="371247"/>
              </a:xfrm>
            </p:grpSpPr>
            <p:cxnSp>
              <p:nvCxnSpPr>
                <p:cNvPr id="279" name="Conexão reta 278"/>
                <p:cNvCxnSpPr/>
                <p:nvPr/>
              </p:nvCxnSpPr>
              <p:spPr>
                <a:xfrm rot="884603" flipV="1">
                  <a:off x="7963891" y="2653243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80" name="CaixaDeTexto 279"/>
                <p:cNvSpPr txBox="1"/>
                <p:nvPr/>
              </p:nvSpPr>
              <p:spPr>
                <a:xfrm rot="19381670">
                  <a:off x="7900202" y="2380762"/>
                  <a:ext cx="676700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sz="1200" dirty="0" err="1" smtClean="0">
                      <a:solidFill>
                        <a:srgbClr val="FF0000"/>
                      </a:solidFill>
                    </a:rPr>
                    <a:t>DTC-Na</a:t>
                  </a:r>
                  <a:endParaRPr lang="en-US" sz="1200" baseline="-25000" dirty="0">
                    <a:solidFill>
                      <a:srgbClr val="FF0000"/>
                    </a:solidFill>
                  </a:endParaRPr>
                </a:p>
              </p:txBody>
            </p:sp>
          </p:grpSp>
          <p:grpSp>
            <p:nvGrpSpPr>
              <p:cNvPr id="281" name="Grupo 280"/>
              <p:cNvGrpSpPr/>
              <p:nvPr/>
            </p:nvGrpSpPr>
            <p:grpSpPr>
              <a:xfrm rot="2747387">
                <a:off x="8011284" y="3427307"/>
                <a:ext cx="676700" cy="371247"/>
                <a:chOff x="7900202" y="2380762"/>
                <a:chExt cx="676700" cy="371247"/>
              </a:xfrm>
            </p:grpSpPr>
            <p:cxnSp>
              <p:nvCxnSpPr>
                <p:cNvPr id="282" name="Conexão reta 281"/>
                <p:cNvCxnSpPr/>
                <p:nvPr/>
              </p:nvCxnSpPr>
              <p:spPr>
                <a:xfrm rot="884603" flipV="1">
                  <a:off x="7963891" y="2653243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83" name="CaixaDeTexto 282"/>
                <p:cNvSpPr txBox="1"/>
                <p:nvPr/>
              </p:nvSpPr>
              <p:spPr>
                <a:xfrm rot="19381670">
                  <a:off x="7900202" y="2380762"/>
                  <a:ext cx="676700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sz="1200" dirty="0" err="1" smtClean="0">
                      <a:solidFill>
                        <a:srgbClr val="FF0000"/>
                      </a:solidFill>
                    </a:rPr>
                    <a:t>DTC-Na</a:t>
                  </a:r>
                  <a:endParaRPr lang="en-US" sz="1200" baseline="-25000" dirty="0">
                    <a:solidFill>
                      <a:srgbClr val="FF0000"/>
                    </a:solidFill>
                  </a:endParaRPr>
                </a:p>
              </p:txBody>
            </p:sp>
          </p:grpSp>
          <p:grpSp>
            <p:nvGrpSpPr>
              <p:cNvPr id="284" name="Grupo 283"/>
              <p:cNvGrpSpPr/>
              <p:nvPr/>
            </p:nvGrpSpPr>
            <p:grpSpPr>
              <a:xfrm rot="4249267">
                <a:off x="7740538" y="3970786"/>
                <a:ext cx="676700" cy="371247"/>
                <a:chOff x="7900202" y="2380762"/>
                <a:chExt cx="676700" cy="371247"/>
              </a:xfrm>
            </p:grpSpPr>
            <p:cxnSp>
              <p:nvCxnSpPr>
                <p:cNvPr id="285" name="Conexão reta 284"/>
                <p:cNvCxnSpPr/>
                <p:nvPr/>
              </p:nvCxnSpPr>
              <p:spPr>
                <a:xfrm rot="884603" flipV="1">
                  <a:off x="7963891" y="2653243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86" name="CaixaDeTexto 285"/>
                <p:cNvSpPr txBox="1"/>
                <p:nvPr/>
              </p:nvSpPr>
              <p:spPr>
                <a:xfrm rot="19381670">
                  <a:off x="7900202" y="2380762"/>
                  <a:ext cx="676700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sz="1200" dirty="0" err="1" smtClean="0">
                      <a:solidFill>
                        <a:srgbClr val="FF0000"/>
                      </a:solidFill>
                    </a:rPr>
                    <a:t>DTC-Na</a:t>
                  </a:r>
                  <a:endParaRPr lang="en-US" sz="1200" baseline="-25000" dirty="0">
                    <a:solidFill>
                      <a:srgbClr val="FF0000"/>
                    </a:solidFill>
                  </a:endParaRPr>
                </a:p>
              </p:txBody>
            </p:sp>
          </p:grpSp>
          <p:grpSp>
            <p:nvGrpSpPr>
              <p:cNvPr id="287" name="Grupo 286"/>
              <p:cNvGrpSpPr/>
              <p:nvPr/>
            </p:nvGrpSpPr>
            <p:grpSpPr>
              <a:xfrm rot="5400000">
                <a:off x="7346446" y="4327434"/>
                <a:ext cx="676700" cy="371247"/>
                <a:chOff x="7900202" y="2380762"/>
                <a:chExt cx="676700" cy="371247"/>
              </a:xfrm>
            </p:grpSpPr>
            <p:cxnSp>
              <p:nvCxnSpPr>
                <p:cNvPr id="288" name="Conexão reta 287"/>
                <p:cNvCxnSpPr/>
                <p:nvPr/>
              </p:nvCxnSpPr>
              <p:spPr>
                <a:xfrm rot="884603" flipV="1">
                  <a:off x="7963891" y="2653243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89" name="CaixaDeTexto 288"/>
                <p:cNvSpPr txBox="1"/>
                <p:nvPr/>
              </p:nvSpPr>
              <p:spPr>
                <a:xfrm rot="19381670">
                  <a:off x="7900202" y="2380762"/>
                  <a:ext cx="676700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sz="1200" dirty="0" err="1" smtClean="0">
                      <a:solidFill>
                        <a:srgbClr val="FF0000"/>
                      </a:solidFill>
                    </a:rPr>
                    <a:t>DTC-Na</a:t>
                  </a:r>
                  <a:endParaRPr lang="en-US" sz="1200" baseline="-25000" dirty="0">
                    <a:solidFill>
                      <a:srgbClr val="FF0000"/>
                    </a:solidFill>
                  </a:endParaRPr>
                </a:p>
              </p:txBody>
            </p:sp>
          </p:grpSp>
          <p:grpSp>
            <p:nvGrpSpPr>
              <p:cNvPr id="290" name="Grupo 289"/>
              <p:cNvGrpSpPr/>
              <p:nvPr/>
            </p:nvGrpSpPr>
            <p:grpSpPr>
              <a:xfrm rot="7377010">
                <a:off x="6628906" y="4524078"/>
                <a:ext cx="676700" cy="371247"/>
                <a:chOff x="7900202" y="2380762"/>
                <a:chExt cx="676700" cy="371247"/>
              </a:xfrm>
            </p:grpSpPr>
            <p:cxnSp>
              <p:nvCxnSpPr>
                <p:cNvPr id="291" name="Conexão reta 290"/>
                <p:cNvCxnSpPr/>
                <p:nvPr/>
              </p:nvCxnSpPr>
              <p:spPr>
                <a:xfrm rot="884603" flipV="1">
                  <a:off x="7963891" y="2653243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92" name="CaixaDeTexto 291"/>
                <p:cNvSpPr txBox="1"/>
                <p:nvPr/>
              </p:nvSpPr>
              <p:spPr>
                <a:xfrm rot="19381670">
                  <a:off x="7900202" y="2380762"/>
                  <a:ext cx="676700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sz="1200" dirty="0" err="1" smtClean="0">
                      <a:solidFill>
                        <a:srgbClr val="FF0000"/>
                      </a:solidFill>
                    </a:rPr>
                    <a:t>DTC-Na</a:t>
                  </a:r>
                  <a:endParaRPr lang="en-US" sz="1200" baseline="-25000" dirty="0">
                    <a:solidFill>
                      <a:srgbClr val="FF0000"/>
                    </a:solidFill>
                  </a:endParaRPr>
                </a:p>
              </p:txBody>
            </p:sp>
          </p:grpSp>
          <p:grpSp>
            <p:nvGrpSpPr>
              <p:cNvPr id="293" name="Grupo 292"/>
              <p:cNvGrpSpPr/>
              <p:nvPr/>
            </p:nvGrpSpPr>
            <p:grpSpPr>
              <a:xfrm rot="19493245">
                <a:off x="6043087" y="4435273"/>
                <a:ext cx="676700" cy="354989"/>
                <a:chOff x="7423833" y="2653243"/>
                <a:chExt cx="676700" cy="354989"/>
              </a:xfrm>
            </p:grpSpPr>
            <p:cxnSp>
              <p:nvCxnSpPr>
                <p:cNvPr id="294" name="Conexão reta 293"/>
                <p:cNvCxnSpPr/>
                <p:nvPr/>
              </p:nvCxnSpPr>
              <p:spPr>
                <a:xfrm rot="884603" flipV="1">
                  <a:off x="7963891" y="2653243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95" name="CaixaDeTexto 294"/>
                <p:cNvSpPr txBox="1"/>
                <p:nvPr/>
              </p:nvSpPr>
              <p:spPr>
                <a:xfrm rot="19381670">
                  <a:off x="7423833" y="2731233"/>
                  <a:ext cx="676700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sz="1200" dirty="0" smtClean="0">
                      <a:solidFill>
                        <a:srgbClr val="FF0000"/>
                      </a:solidFill>
                    </a:rPr>
                    <a:t>Na-DTC</a:t>
                  </a:r>
                  <a:endParaRPr lang="en-US" sz="1200" baseline="-25000" dirty="0">
                    <a:solidFill>
                      <a:srgbClr val="FF0000"/>
                    </a:solidFill>
                  </a:endParaRPr>
                </a:p>
              </p:txBody>
            </p:sp>
          </p:grpSp>
          <p:grpSp>
            <p:nvGrpSpPr>
              <p:cNvPr id="296" name="Grupo 295"/>
              <p:cNvGrpSpPr/>
              <p:nvPr/>
            </p:nvGrpSpPr>
            <p:grpSpPr>
              <a:xfrm rot="20443323">
                <a:off x="5601676" y="4170233"/>
                <a:ext cx="676700" cy="354989"/>
                <a:chOff x="7423833" y="2653243"/>
                <a:chExt cx="676700" cy="354989"/>
              </a:xfrm>
            </p:grpSpPr>
            <p:cxnSp>
              <p:nvCxnSpPr>
                <p:cNvPr id="297" name="Conexão reta 296"/>
                <p:cNvCxnSpPr/>
                <p:nvPr/>
              </p:nvCxnSpPr>
              <p:spPr>
                <a:xfrm rot="884603" flipV="1">
                  <a:off x="7963891" y="2653243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98" name="CaixaDeTexto 297"/>
                <p:cNvSpPr txBox="1"/>
                <p:nvPr/>
              </p:nvSpPr>
              <p:spPr>
                <a:xfrm rot="19381670">
                  <a:off x="7423833" y="2731233"/>
                  <a:ext cx="676700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sz="1200" dirty="0" smtClean="0">
                      <a:solidFill>
                        <a:srgbClr val="FF0000"/>
                      </a:solidFill>
                    </a:rPr>
                    <a:t>Na-DTC</a:t>
                  </a:r>
                  <a:endParaRPr lang="en-US" sz="1200" baseline="-25000" dirty="0">
                    <a:solidFill>
                      <a:srgbClr val="FF0000"/>
                    </a:solidFill>
                  </a:endParaRPr>
                </a:p>
              </p:txBody>
            </p:sp>
          </p:grpSp>
          <p:grpSp>
            <p:nvGrpSpPr>
              <p:cNvPr id="299" name="Grupo 298"/>
              <p:cNvGrpSpPr/>
              <p:nvPr/>
            </p:nvGrpSpPr>
            <p:grpSpPr>
              <a:xfrm rot="158900">
                <a:off x="5277854" y="3736223"/>
                <a:ext cx="676700" cy="354989"/>
                <a:chOff x="7423833" y="2653243"/>
                <a:chExt cx="676700" cy="354989"/>
              </a:xfrm>
            </p:grpSpPr>
            <p:cxnSp>
              <p:nvCxnSpPr>
                <p:cNvPr id="300" name="Conexão reta 299"/>
                <p:cNvCxnSpPr/>
                <p:nvPr/>
              </p:nvCxnSpPr>
              <p:spPr>
                <a:xfrm rot="884603" flipV="1">
                  <a:off x="7963891" y="2653243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01" name="CaixaDeTexto 300"/>
                <p:cNvSpPr txBox="1"/>
                <p:nvPr/>
              </p:nvSpPr>
              <p:spPr>
                <a:xfrm rot="19381670">
                  <a:off x="7423833" y="2731233"/>
                  <a:ext cx="676700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sz="1200" dirty="0" smtClean="0">
                      <a:solidFill>
                        <a:srgbClr val="FF0000"/>
                      </a:solidFill>
                    </a:rPr>
                    <a:t>Na-DTC</a:t>
                  </a:r>
                  <a:endParaRPr lang="en-US" sz="1200" baseline="-25000" dirty="0">
                    <a:solidFill>
                      <a:srgbClr val="FF0000"/>
                    </a:solidFill>
                  </a:endParaRPr>
                </a:p>
              </p:txBody>
            </p:sp>
          </p:grpSp>
          <p:grpSp>
            <p:nvGrpSpPr>
              <p:cNvPr id="302" name="Grupo 301"/>
              <p:cNvGrpSpPr/>
              <p:nvPr/>
            </p:nvGrpSpPr>
            <p:grpSpPr>
              <a:xfrm rot="1646091">
                <a:off x="5117113" y="3113409"/>
                <a:ext cx="676700" cy="354989"/>
                <a:chOff x="7423833" y="2653243"/>
                <a:chExt cx="676700" cy="354989"/>
              </a:xfrm>
            </p:grpSpPr>
            <p:cxnSp>
              <p:nvCxnSpPr>
                <p:cNvPr id="303" name="Conexão reta 302"/>
                <p:cNvCxnSpPr/>
                <p:nvPr/>
              </p:nvCxnSpPr>
              <p:spPr>
                <a:xfrm rot="884603" flipV="1">
                  <a:off x="7963891" y="2653243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04" name="CaixaDeTexto 303"/>
                <p:cNvSpPr txBox="1"/>
                <p:nvPr/>
              </p:nvSpPr>
              <p:spPr>
                <a:xfrm rot="19381670">
                  <a:off x="7423833" y="2731233"/>
                  <a:ext cx="676700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sz="1200" dirty="0" smtClean="0">
                      <a:solidFill>
                        <a:srgbClr val="FF0000"/>
                      </a:solidFill>
                    </a:rPr>
                    <a:t>Na-DTC</a:t>
                  </a:r>
                  <a:endParaRPr lang="en-US" sz="1200" baseline="-25000" dirty="0">
                    <a:solidFill>
                      <a:srgbClr val="FF0000"/>
                    </a:solidFill>
                  </a:endParaRPr>
                </a:p>
              </p:txBody>
            </p:sp>
          </p:grpSp>
          <p:grpSp>
            <p:nvGrpSpPr>
              <p:cNvPr id="323" name="Grupo 322"/>
              <p:cNvGrpSpPr/>
              <p:nvPr/>
            </p:nvGrpSpPr>
            <p:grpSpPr>
              <a:xfrm rot="3626677">
                <a:off x="5271493" y="2437332"/>
                <a:ext cx="676700" cy="354989"/>
                <a:chOff x="7423833" y="2653243"/>
                <a:chExt cx="676700" cy="354989"/>
              </a:xfrm>
            </p:grpSpPr>
            <p:cxnSp>
              <p:nvCxnSpPr>
                <p:cNvPr id="324" name="Conexão reta 323"/>
                <p:cNvCxnSpPr/>
                <p:nvPr/>
              </p:nvCxnSpPr>
              <p:spPr>
                <a:xfrm rot="884603" flipV="1">
                  <a:off x="7963891" y="2653243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25" name="CaixaDeTexto 324"/>
                <p:cNvSpPr txBox="1"/>
                <p:nvPr/>
              </p:nvSpPr>
              <p:spPr>
                <a:xfrm rot="19381670">
                  <a:off x="7423833" y="2731233"/>
                  <a:ext cx="676700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sz="1200" dirty="0" smtClean="0">
                      <a:solidFill>
                        <a:srgbClr val="FF0000"/>
                      </a:solidFill>
                    </a:rPr>
                    <a:t>Na-DTC</a:t>
                  </a:r>
                  <a:endParaRPr lang="en-US" sz="1200" baseline="-25000" dirty="0">
                    <a:solidFill>
                      <a:srgbClr val="FF0000"/>
                    </a:solidFill>
                  </a:endParaRPr>
                </a:p>
              </p:txBody>
            </p:sp>
          </p:grpSp>
          <p:grpSp>
            <p:nvGrpSpPr>
              <p:cNvPr id="326" name="Grupo 325"/>
              <p:cNvGrpSpPr/>
              <p:nvPr/>
            </p:nvGrpSpPr>
            <p:grpSpPr>
              <a:xfrm rot="4561884">
                <a:off x="5545636" y="2028741"/>
                <a:ext cx="676700" cy="354989"/>
                <a:chOff x="7423833" y="2653243"/>
                <a:chExt cx="676700" cy="354989"/>
              </a:xfrm>
            </p:grpSpPr>
            <p:cxnSp>
              <p:nvCxnSpPr>
                <p:cNvPr id="327" name="Conexão reta 326"/>
                <p:cNvCxnSpPr/>
                <p:nvPr/>
              </p:nvCxnSpPr>
              <p:spPr>
                <a:xfrm rot="884603" flipV="1">
                  <a:off x="7963891" y="2653243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28" name="CaixaDeTexto 327"/>
                <p:cNvSpPr txBox="1"/>
                <p:nvPr/>
              </p:nvSpPr>
              <p:spPr>
                <a:xfrm rot="19381670">
                  <a:off x="7423833" y="2731233"/>
                  <a:ext cx="676700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sz="1200" dirty="0" smtClean="0">
                      <a:solidFill>
                        <a:srgbClr val="FF0000"/>
                      </a:solidFill>
                    </a:rPr>
                    <a:t>Na-DTC</a:t>
                  </a:r>
                  <a:endParaRPr lang="en-US" sz="1200" baseline="-25000" dirty="0">
                    <a:solidFill>
                      <a:srgbClr val="FF0000"/>
                    </a:solidFill>
                  </a:endParaRPr>
                </a:p>
              </p:txBody>
            </p:sp>
          </p:grpSp>
          <p:grpSp>
            <p:nvGrpSpPr>
              <p:cNvPr id="329" name="Grupo 328"/>
              <p:cNvGrpSpPr/>
              <p:nvPr/>
            </p:nvGrpSpPr>
            <p:grpSpPr>
              <a:xfrm rot="5819687">
                <a:off x="6059766" y="1680165"/>
                <a:ext cx="676700" cy="354989"/>
                <a:chOff x="7423833" y="2653243"/>
                <a:chExt cx="676700" cy="354989"/>
              </a:xfrm>
            </p:grpSpPr>
            <p:cxnSp>
              <p:nvCxnSpPr>
                <p:cNvPr id="330" name="Conexão reta 329"/>
                <p:cNvCxnSpPr/>
                <p:nvPr/>
              </p:nvCxnSpPr>
              <p:spPr>
                <a:xfrm rot="884603" flipV="1">
                  <a:off x="7963891" y="2653243"/>
                  <a:ext cx="73631" cy="98766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31" name="CaixaDeTexto 330"/>
                <p:cNvSpPr txBox="1"/>
                <p:nvPr/>
              </p:nvSpPr>
              <p:spPr>
                <a:xfrm rot="19381670">
                  <a:off x="7423833" y="2731233"/>
                  <a:ext cx="676700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sz="1200" dirty="0" smtClean="0">
                      <a:solidFill>
                        <a:srgbClr val="FF0000"/>
                      </a:solidFill>
                    </a:rPr>
                    <a:t>Na-DTC</a:t>
                  </a:r>
                  <a:endParaRPr lang="en-US" sz="1200" baseline="-25000" dirty="0">
                    <a:solidFill>
                      <a:srgbClr val="FF0000"/>
                    </a:solidFill>
                  </a:endParaRPr>
                </a:p>
              </p:txBody>
            </p:sp>
          </p:grpSp>
        </p:grpSp>
        <p:sp>
          <p:nvSpPr>
            <p:cNvPr id="474" name="CaixaDeTexto 473"/>
            <p:cNvSpPr txBox="1"/>
            <p:nvPr/>
          </p:nvSpPr>
          <p:spPr>
            <a:xfrm>
              <a:off x="700792" y="3417068"/>
              <a:ext cx="91146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PT" sz="4000" b="1" dirty="0" smtClean="0"/>
                <a:t>B</a:t>
              </a:r>
              <a:r>
                <a:rPr lang="pt-PT" sz="4000" b="1" baseline="-25000" dirty="0" smtClean="0"/>
                <a:t>4</a:t>
              </a:r>
              <a:endParaRPr lang="en-US" sz="4000" b="1" baseline="-25000" dirty="0"/>
            </a:p>
          </p:txBody>
        </p:sp>
      </p:grpSp>
      <p:grpSp>
        <p:nvGrpSpPr>
          <p:cNvPr id="13" name="Grupo 12"/>
          <p:cNvGrpSpPr/>
          <p:nvPr/>
        </p:nvGrpSpPr>
        <p:grpSpPr>
          <a:xfrm>
            <a:off x="4976914" y="3379635"/>
            <a:ext cx="3751855" cy="3576055"/>
            <a:chOff x="4939589" y="3379635"/>
            <a:chExt cx="3751855" cy="3576055"/>
          </a:xfrm>
        </p:grpSpPr>
        <p:grpSp>
          <p:nvGrpSpPr>
            <p:cNvPr id="470" name="Grupo 469"/>
            <p:cNvGrpSpPr/>
            <p:nvPr/>
          </p:nvGrpSpPr>
          <p:grpSpPr>
            <a:xfrm>
              <a:off x="5090360" y="3379635"/>
              <a:ext cx="3601084" cy="3576055"/>
              <a:chOff x="1074581" y="4306116"/>
              <a:chExt cx="3601084" cy="3576055"/>
            </a:xfrm>
          </p:grpSpPr>
          <p:grpSp>
            <p:nvGrpSpPr>
              <p:cNvPr id="334" name="Grupo 333"/>
              <p:cNvGrpSpPr/>
              <p:nvPr/>
            </p:nvGrpSpPr>
            <p:grpSpPr>
              <a:xfrm>
                <a:off x="1749417" y="4719494"/>
                <a:ext cx="2481276" cy="2725606"/>
                <a:chOff x="3789180" y="1913546"/>
                <a:chExt cx="2481276" cy="2725606"/>
              </a:xfrm>
            </p:grpSpPr>
            <p:grpSp>
              <p:nvGrpSpPr>
                <p:cNvPr id="383" name="Grupo 382"/>
                <p:cNvGrpSpPr/>
                <p:nvPr/>
              </p:nvGrpSpPr>
              <p:grpSpPr>
                <a:xfrm>
                  <a:off x="5436865" y="2200487"/>
                  <a:ext cx="455337" cy="573913"/>
                  <a:chOff x="5436865" y="2200487"/>
                  <a:chExt cx="455337" cy="573913"/>
                </a:xfrm>
              </p:grpSpPr>
              <p:cxnSp>
                <p:nvCxnSpPr>
                  <p:cNvPr id="465" name="Conexão reta 464"/>
                  <p:cNvCxnSpPr/>
                  <p:nvPr/>
                </p:nvCxnSpPr>
                <p:spPr>
                  <a:xfrm flipV="1">
                    <a:off x="5436865" y="263839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6" name="Conexão reta 465"/>
                  <p:cNvCxnSpPr/>
                  <p:nvPr/>
                </p:nvCxnSpPr>
                <p:spPr>
                  <a:xfrm>
                    <a:off x="5507032" y="2647090"/>
                    <a:ext cx="76075" cy="81383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7" name="Conexão reta 466"/>
                  <p:cNvCxnSpPr/>
                  <p:nvPr/>
                </p:nvCxnSpPr>
                <p:spPr>
                  <a:xfrm flipV="1">
                    <a:off x="5572500" y="263208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68" name="CaixaDeTexto 467"/>
                  <p:cNvSpPr txBox="1"/>
                  <p:nvPr/>
                </p:nvSpPr>
                <p:spPr>
                  <a:xfrm rot="18571443">
                    <a:off x="5466746" y="2348944"/>
                    <a:ext cx="573913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err="1" smtClean="0">
                        <a:solidFill>
                          <a:srgbClr val="00B050"/>
                        </a:solidFill>
                      </a:rPr>
                      <a:t>NH</a:t>
                    </a:r>
                    <a:r>
                      <a:rPr lang="pt-PT" sz="1200" baseline="-25000" dirty="0" err="1" smtClean="0">
                        <a:solidFill>
                          <a:srgbClr val="00B050"/>
                        </a:solidFill>
                      </a:rPr>
                      <a:t>n</a:t>
                    </a:r>
                    <a:endParaRPr lang="en-US" sz="1200" baseline="-25000" dirty="0">
                      <a:solidFill>
                        <a:srgbClr val="00B050"/>
                      </a:solidFill>
                    </a:endParaRPr>
                  </a:p>
                </p:txBody>
              </p:sp>
            </p:grpSp>
            <p:grpSp>
              <p:nvGrpSpPr>
                <p:cNvPr id="384" name="Grupo 383"/>
                <p:cNvGrpSpPr/>
                <p:nvPr/>
              </p:nvGrpSpPr>
              <p:grpSpPr>
                <a:xfrm>
                  <a:off x="4191398" y="2507359"/>
                  <a:ext cx="1469382" cy="1510929"/>
                  <a:chOff x="933450" y="3005962"/>
                  <a:chExt cx="1962150" cy="2040407"/>
                </a:xfrm>
              </p:grpSpPr>
              <p:sp>
                <p:nvSpPr>
                  <p:cNvPr id="460" name="Oval 459"/>
                  <p:cNvSpPr/>
                  <p:nvPr/>
                </p:nvSpPr>
                <p:spPr>
                  <a:xfrm>
                    <a:off x="933450" y="3041650"/>
                    <a:ext cx="1962150" cy="2004719"/>
                  </a:xfrm>
                  <a:prstGeom prst="ellipse">
                    <a:avLst/>
                  </a:prstGeom>
                  <a:solidFill>
                    <a:schemeClr val="accent3">
                      <a:lumMod val="75000"/>
                    </a:schemeClr>
                  </a:solidFill>
                  <a:ln>
                    <a:solidFill>
                      <a:schemeClr val="accent3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grpSp>
                <p:nvGrpSpPr>
                  <p:cNvPr id="461" name="Grupo 460"/>
                  <p:cNvGrpSpPr/>
                  <p:nvPr/>
                </p:nvGrpSpPr>
                <p:grpSpPr>
                  <a:xfrm>
                    <a:off x="1274805" y="3429000"/>
                    <a:ext cx="1260389" cy="1235676"/>
                    <a:chOff x="1952367" y="3539231"/>
                    <a:chExt cx="1260389" cy="1235676"/>
                  </a:xfrm>
                </p:grpSpPr>
                <p:sp>
                  <p:nvSpPr>
                    <p:cNvPr id="463" name="Oval 462"/>
                    <p:cNvSpPr/>
                    <p:nvPr/>
                  </p:nvSpPr>
                  <p:spPr>
                    <a:xfrm>
                      <a:off x="1952367" y="3539231"/>
                      <a:ext cx="1260389" cy="1235676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464" name="CaixaDeTexto 463"/>
                    <p:cNvSpPr txBox="1"/>
                    <p:nvPr/>
                  </p:nvSpPr>
                  <p:spPr>
                    <a:xfrm>
                      <a:off x="1952367" y="3831155"/>
                      <a:ext cx="1260389" cy="54032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 anchor="ctr">
                      <a:spAutoFit/>
                    </a:bodyPr>
                    <a:lstStyle/>
                    <a:p>
                      <a:pPr algn="ctr"/>
                      <a:r>
                        <a:rPr lang="pt-PT" sz="2000" b="1" dirty="0" smtClean="0">
                          <a:solidFill>
                            <a:schemeClr val="bg1"/>
                          </a:solidFill>
                        </a:rPr>
                        <a:t>Fe</a:t>
                      </a:r>
                      <a:r>
                        <a:rPr lang="pt-PT" sz="2000" b="1" baseline="-25000" dirty="0" smtClean="0">
                          <a:solidFill>
                            <a:schemeClr val="bg1"/>
                          </a:solidFill>
                        </a:rPr>
                        <a:t>3</a:t>
                      </a:r>
                      <a:r>
                        <a:rPr lang="pt-PT" sz="2000" b="1" dirty="0" smtClean="0">
                          <a:solidFill>
                            <a:schemeClr val="bg1"/>
                          </a:solidFill>
                        </a:rPr>
                        <a:t>O</a:t>
                      </a:r>
                      <a:r>
                        <a:rPr lang="pt-PT" sz="2000" b="1" baseline="-25000" dirty="0" smtClean="0">
                          <a:solidFill>
                            <a:schemeClr val="bg1"/>
                          </a:solidFill>
                        </a:rPr>
                        <a:t>4</a:t>
                      </a:r>
                      <a:endParaRPr lang="en-US" sz="1600" b="1" baseline="-25000" dirty="0">
                        <a:solidFill>
                          <a:schemeClr val="bg1"/>
                        </a:solidFill>
                      </a:endParaRPr>
                    </a:p>
                  </p:txBody>
                </p:sp>
              </p:grpSp>
              <p:sp>
                <p:nvSpPr>
                  <p:cNvPr id="462" name="CaixaDeTexto 461"/>
                  <p:cNvSpPr txBox="1"/>
                  <p:nvPr/>
                </p:nvSpPr>
                <p:spPr>
                  <a:xfrm>
                    <a:off x="1097634" y="3005962"/>
                    <a:ext cx="1640787" cy="49875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pt-PT" b="1" dirty="0" smtClean="0">
                        <a:solidFill>
                          <a:schemeClr val="bg1"/>
                        </a:solidFill>
                      </a:rPr>
                      <a:t>SiO</a:t>
                    </a:r>
                    <a:r>
                      <a:rPr lang="pt-PT" b="1" baseline="-25000" dirty="0" smtClean="0">
                        <a:solidFill>
                          <a:schemeClr val="bg1"/>
                        </a:solidFill>
                      </a:rPr>
                      <a:t>2</a:t>
                    </a:r>
                    <a:endParaRPr lang="en-US" sz="1600" b="1" baseline="-25000" dirty="0">
                      <a:solidFill>
                        <a:schemeClr val="bg1"/>
                      </a:solidFill>
                    </a:endParaRPr>
                  </a:p>
                </p:txBody>
              </p:sp>
            </p:grpSp>
            <p:grpSp>
              <p:nvGrpSpPr>
                <p:cNvPr id="385" name="Grupo 384"/>
                <p:cNvGrpSpPr/>
                <p:nvPr/>
              </p:nvGrpSpPr>
              <p:grpSpPr>
                <a:xfrm rot="884603">
                  <a:off x="5635864" y="2461031"/>
                  <a:ext cx="455337" cy="573913"/>
                  <a:chOff x="5436865" y="2200487"/>
                  <a:chExt cx="455337" cy="573913"/>
                </a:xfrm>
              </p:grpSpPr>
              <p:cxnSp>
                <p:nvCxnSpPr>
                  <p:cNvPr id="456" name="Conexão reta 455"/>
                  <p:cNvCxnSpPr/>
                  <p:nvPr/>
                </p:nvCxnSpPr>
                <p:spPr>
                  <a:xfrm flipV="1">
                    <a:off x="5436865" y="263839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7" name="Conexão reta 456"/>
                  <p:cNvCxnSpPr/>
                  <p:nvPr/>
                </p:nvCxnSpPr>
                <p:spPr>
                  <a:xfrm>
                    <a:off x="5507032" y="2647090"/>
                    <a:ext cx="76075" cy="81383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8" name="Conexão reta 457"/>
                  <p:cNvCxnSpPr/>
                  <p:nvPr/>
                </p:nvCxnSpPr>
                <p:spPr>
                  <a:xfrm flipV="1">
                    <a:off x="5572500" y="263208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59" name="CaixaDeTexto 458"/>
                  <p:cNvSpPr txBox="1"/>
                  <p:nvPr/>
                </p:nvSpPr>
                <p:spPr>
                  <a:xfrm rot="18571443">
                    <a:off x="5466746" y="2348944"/>
                    <a:ext cx="573913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err="1" smtClean="0">
                        <a:solidFill>
                          <a:srgbClr val="00B050"/>
                        </a:solidFill>
                      </a:rPr>
                      <a:t>NH</a:t>
                    </a:r>
                    <a:r>
                      <a:rPr lang="pt-PT" sz="1200" baseline="-25000" dirty="0" err="1" smtClean="0">
                        <a:solidFill>
                          <a:srgbClr val="00B050"/>
                        </a:solidFill>
                      </a:rPr>
                      <a:t>n</a:t>
                    </a:r>
                    <a:endParaRPr lang="en-US" sz="1200" baseline="-25000" dirty="0">
                      <a:solidFill>
                        <a:srgbClr val="00B050"/>
                      </a:solidFill>
                    </a:endParaRPr>
                  </a:p>
                </p:txBody>
              </p:sp>
            </p:grpSp>
            <p:grpSp>
              <p:nvGrpSpPr>
                <p:cNvPr id="386" name="Grupo 385"/>
                <p:cNvGrpSpPr/>
                <p:nvPr/>
              </p:nvGrpSpPr>
              <p:grpSpPr>
                <a:xfrm rot="1908961">
                  <a:off x="5755900" y="2788691"/>
                  <a:ext cx="455337" cy="573913"/>
                  <a:chOff x="5436865" y="2200487"/>
                  <a:chExt cx="455337" cy="573913"/>
                </a:xfrm>
              </p:grpSpPr>
              <p:cxnSp>
                <p:nvCxnSpPr>
                  <p:cNvPr id="452" name="Conexão reta 451"/>
                  <p:cNvCxnSpPr/>
                  <p:nvPr/>
                </p:nvCxnSpPr>
                <p:spPr>
                  <a:xfrm flipV="1">
                    <a:off x="5436865" y="263839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3" name="Conexão reta 452"/>
                  <p:cNvCxnSpPr/>
                  <p:nvPr/>
                </p:nvCxnSpPr>
                <p:spPr>
                  <a:xfrm>
                    <a:off x="5507032" y="2647090"/>
                    <a:ext cx="76075" cy="81383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4" name="Conexão reta 453"/>
                  <p:cNvCxnSpPr/>
                  <p:nvPr/>
                </p:nvCxnSpPr>
                <p:spPr>
                  <a:xfrm flipV="1">
                    <a:off x="5572500" y="263208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55" name="CaixaDeTexto 454"/>
                  <p:cNvSpPr txBox="1"/>
                  <p:nvPr/>
                </p:nvSpPr>
                <p:spPr>
                  <a:xfrm rot="18571443">
                    <a:off x="5466746" y="2348944"/>
                    <a:ext cx="573913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err="1" smtClean="0">
                        <a:solidFill>
                          <a:srgbClr val="00B050"/>
                        </a:solidFill>
                      </a:rPr>
                      <a:t>NH</a:t>
                    </a:r>
                    <a:r>
                      <a:rPr lang="pt-PT" sz="1200" baseline="-25000" dirty="0" err="1" smtClean="0">
                        <a:solidFill>
                          <a:srgbClr val="00B050"/>
                        </a:solidFill>
                      </a:rPr>
                      <a:t>n</a:t>
                    </a:r>
                    <a:endParaRPr lang="en-US" sz="1200" baseline="-25000" dirty="0">
                      <a:solidFill>
                        <a:srgbClr val="00B050"/>
                      </a:solidFill>
                    </a:endParaRPr>
                  </a:p>
                </p:txBody>
              </p:sp>
            </p:grpSp>
            <p:grpSp>
              <p:nvGrpSpPr>
                <p:cNvPr id="387" name="Grupo 386"/>
                <p:cNvGrpSpPr/>
                <p:nvPr/>
              </p:nvGrpSpPr>
              <p:grpSpPr>
                <a:xfrm rot="6011887">
                  <a:off x="5301566" y="3887392"/>
                  <a:ext cx="455337" cy="573913"/>
                  <a:chOff x="5436865" y="2200487"/>
                  <a:chExt cx="455337" cy="573913"/>
                </a:xfrm>
              </p:grpSpPr>
              <p:cxnSp>
                <p:nvCxnSpPr>
                  <p:cNvPr id="448" name="Conexão reta 447"/>
                  <p:cNvCxnSpPr/>
                  <p:nvPr/>
                </p:nvCxnSpPr>
                <p:spPr>
                  <a:xfrm flipV="1">
                    <a:off x="5436865" y="263839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9" name="Conexão reta 448"/>
                  <p:cNvCxnSpPr/>
                  <p:nvPr/>
                </p:nvCxnSpPr>
                <p:spPr>
                  <a:xfrm>
                    <a:off x="5507032" y="2647090"/>
                    <a:ext cx="76075" cy="81383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0" name="Conexão reta 449"/>
                  <p:cNvCxnSpPr/>
                  <p:nvPr/>
                </p:nvCxnSpPr>
                <p:spPr>
                  <a:xfrm flipV="1">
                    <a:off x="5572500" y="263208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51" name="CaixaDeTexto 450"/>
                  <p:cNvSpPr txBox="1"/>
                  <p:nvPr/>
                </p:nvSpPr>
                <p:spPr>
                  <a:xfrm rot="18571443">
                    <a:off x="5466746" y="2348944"/>
                    <a:ext cx="573913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err="1" smtClean="0">
                        <a:solidFill>
                          <a:srgbClr val="00B050"/>
                        </a:solidFill>
                      </a:rPr>
                      <a:t>NH</a:t>
                    </a:r>
                    <a:r>
                      <a:rPr lang="pt-PT" sz="1200" baseline="-25000" dirty="0" err="1" smtClean="0">
                        <a:solidFill>
                          <a:srgbClr val="00B050"/>
                        </a:solidFill>
                      </a:rPr>
                      <a:t>n</a:t>
                    </a:r>
                    <a:endParaRPr lang="en-US" sz="1200" baseline="-25000" dirty="0">
                      <a:solidFill>
                        <a:srgbClr val="00B050"/>
                      </a:solidFill>
                    </a:endParaRPr>
                  </a:p>
                </p:txBody>
              </p:sp>
            </p:grpSp>
            <p:grpSp>
              <p:nvGrpSpPr>
                <p:cNvPr id="388" name="Grupo 387"/>
                <p:cNvGrpSpPr/>
                <p:nvPr/>
              </p:nvGrpSpPr>
              <p:grpSpPr>
                <a:xfrm rot="3533664">
                  <a:off x="5755831" y="3190991"/>
                  <a:ext cx="455337" cy="573913"/>
                  <a:chOff x="5436865" y="2200487"/>
                  <a:chExt cx="455337" cy="573913"/>
                </a:xfrm>
              </p:grpSpPr>
              <p:cxnSp>
                <p:nvCxnSpPr>
                  <p:cNvPr id="444" name="Conexão reta 443"/>
                  <p:cNvCxnSpPr/>
                  <p:nvPr/>
                </p:nvCxnSpPr>
                <p:spPr>
                  <a:xfrm flipV="1">
                    <a:off x="5436865" y="263839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5" name="Conexão reta 444"/>
                  <p:cNvCxnSpPr/>
                  <p:nvPr/>
                </p:nvCxnSpPr>
                <p:spPr>
                  <a:xfrm>
                    <a:off x="5507032" y="2647090"/>
                    <a:ext cx="76075" cy="81383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6" name="Conexão reta 445"/>
                  <p:cNvCxnSpPr/>
                  <p:nvPr/>
                </p:nvCxnSpPr>
                <p:spPr>
                  <a:xfrm flipV="1">
                    <a:off x="5572500" y="263208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47" name="CaixaDeTexto 446"/>
                  <p:cNvSpPr txBox="1"/>
                  <p:nvPr/>
                </p:nvSpPr>
                <p:spPr>
                  <a:xfrm rot="18571443">
                    <a:off x="5466746" y="2348944"/>
                    <a:ext cx="573913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err="1" smtClean="0">
                        <a:solidFill>
                          <a:srgbClr val="00B050"/>
                        </a:solidFill>
                      </a:rPr>
                      <a:t>NH</a:t>
                    </a:r>
                    <a:r>
                      <a:rPr lang="pt-PT" sz="1200" baseline="-25000" dirty="0" err="1" smtClean="0">
                        <a:solidFill>
                          <a:srgbClr val="00B050"/>
                        </a:solidFill>
                      </a:rPr>
                      <a:t>n</a:t>
                    </a:r>
                    <a:endParaRPr lang="en-US" sz="1200" baseline="-25000" dirty="0">
                      <a:solidFill>
                        <a:srgbClr val="00B050"/>
                      </a:solidFill>
                    </a:endParaRPr>
                  </a:p>
                </p:txBody>
              </p:sp>
            </p:grpSp>
            <p:grpSp>
              <p:nvGrpSpPr>
                <p:cNvPr id="389" name="Grupo 388"/>
                <p:cNvGrpSpPr/>
                <p:nvPr/>
              </p:nvGrpSpPr>
              <p:grpSpPr>
                <a:xfrm rot="19760017">
                  <a:off x="4819633" y="1913546"/>
                  <a:ext cx="455337" cy="573913"/>
                  <a:chOff x="5436865" y="2200487"/>
                  <a:chExt cx="455337" cy="573913"/>
                </a:xfrm>
              </p:grpSpPr>
              <p:cxnSp>
                <p:nvCxnSpPr>
                  <p:cNvPr id="440" name="Conexão reta 439"/>
                  <p:cNvCxnSpPr/>
                  <p:nvPr/>
                </p:nvCxnSpPr>
                <p:spPr>
                  <a:xfrm flipV="1">
                    <a:off x="5436865" y="263839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1" name="Conexão reta 440"/>
                  <p:cNvCxnSpPr/>
                  <p:nvPr/>
                </p:nvCxnSpPr>
                <p:spPr>
                  <a:xfrm>
                    <a:off x="5507032" y="2647090"/>
                    <a:ext cx="76075" cy="81383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2" name="Conexão reta 441"/>
                  <p:cNvCxnSpPr/>
                  <p:nvPr/>
                </p:nvCxnSpPr>
                <p:spPr>
                  <a:xfrm flipV="1">
                    <a:off x="5572500" y="263208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43" name="CaixaDeTexto 442"/>
                  <p:cNvSpPr txBox="1"/>
                  <p:nvPr/>
                </p:nvSpPr>
                <p:spPr>
                  <a:xfrm rot="18571443">
                    <a:off x="5466746" y="2348944"/>
                    <a:ext cx="573913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err="1" smtClean="0">
                        <a:solidFill>
                          <a:srgbClr val="00B050"/>
                        </a:solidFill>
                      </a:rPr>
                      <a:t>NH</a:t>
                    </a:r>
                    <a:r>
                      <a:rPr lang="pt-PT" sz="1200" baseline="-25000" dirty="0" err="1" smtClean="0">
                        <a:solidFill>
                          <a:srgbClr val="00B050"/>
                        </a:solidFill>
                      </a:rPr>
                      <a:t>n</a:t>
                    </a:r>
                    <a:endParaRPr lang="en-US" sz="1200" baseline="-25000" dirty="0">
                      <a:solidFill>
                        <a:srgbClr val="00B050"/>
                      </a:solidFill>
                    </a:endParaRPr>
                  </a:p>
                </p:txBody>
              </p:sp>
            </p:grpSp>
            <p:grpSp>
              <p:nvGrpSpPr>
                <p:cNvPr id="390" name="Grupo 389"/>
                <p:cNvGrpSpPr/>
                <p:nvPr/>
              </p:nvGrpSpPr>
              <p:grpSpPr>
                <a:xfrm rot="5100366">
                  <a:off x="5593339" y="3592907"/>
                  <a:ext cx="455337" cy="573913"/>
                  <a:chOff x="5436865" y="2200487"/>
                  <a:chExt cx="455337" cy="573913"/>
                </a:xfrm>
              </p:grpSpPr>
              <p:cxnSp>
                <p:nvCxnSpPr>
                  <p:cNvPr id="436" name="Conexão reta 435"/>
                  <p:cNvCxnSpPr/>
                  <p:nvPr/>
                </p:nvCxnSpPr>
                <p:spPr>
                  <a:xfrm flipV="1">
                    <a:off x="5436865" y="263839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7" name="Conexão reta 436"/>
                  <p:cNvCxnSpPr/>
                  <p:nvPr/>
                </p:nvCxnSpPr>
                <p:spPr>
                  <a:xfrm>
                    <a:off x="5507032" y="2647090"/>
                    <a:ext cx="76075" cy="81383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8" name="Conexão reta 437"/>
                  <p:cNvCxnSpPr/>
                  <p:nvPr/>
                </p:nvCxnSpPr>
                <p:spPr>
                  <a:xfrm flipV="1">
                    <a:off x="5572500" y="263208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39" name="CaixaDeTexto 438"/>
                  <p:cNvSpPr txBox="1"/>
                  <p:nvPr/>
                </p:nvSpPr>
                <p:spPr>
                  <a:xfrm rot="18571443">
                    <a:off x="5466746" y="2348944"/>
                    <a:ext cx="573913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err="1" smtClean="0">
                        <a:solidFill>
                          <a:srgbClr val="00B050"/>
                        </a:solidFill>
                      </a:rPr>
                      <a:t>NH</a:t>
                    </a:r>
                    <a:r>
                      <a:rPr lang="pt-PT" sz="1200" baseline="-25000" dirty="0" err="1" smtClean="0">
                        <a:solidFill>
                          <a:srgbClr val="00B050"/>
                        </a:solidFill>
                      </a:rPr>
                      <a:t>n</a:t>
                    </a:r>
                    <a:endParaRPr lang="en-US" sz="1200" baseline="-25000" dirty="0">
                      <a:solidFill>
                        <a:srgbClr val="00B050"/>
                      </a:solidFill>
                    </a:endParaRPr>
                  </a:p>
                </p:txBody>
              </p:sp>
            </p:grpSp>
            <p:grpSp>
              <p:nvGrpSpPr>
                <p:cNvPr id="391" name="Grupo 390"/>
                <p:cNvGrpSpPr/>
                <p:nvPr/>
              </p:nvGrpSpPr>
              <p:grpSpPr>
                <a:xfrm rot="8272727">
                  <a:off x="4810894" y="4065239"/>
                  <a:ext cx="455337" cy="573913"/>
                  <a:chOff x="5436865" y="2200487"/>
                  <a:chExt cx="455337" cy="573913"/>
                </a:xfrm>
              </p:grpSpPr>
              <p:cxnSp>
                <p:nvCxnSpPr>
                  <p:cNvPr id="432" name="Conexão reta 431"/>
                  <p:cNvCxnSpPr/>
                  <p:nvPr/>
                </p:nvCxnSpPr>
                <p:spPr>
                  <a:xfrm flipV="1">
                    <a:off x="5436865" y="263839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3" name="Conexão reta 432"/>
                  <p:cNvCxnSpPr/>
                  <p:nvPr/>
                </p:nvCxnSpPr>
                <p:spPr>
                  <a:xfrm>
                    <a:off x="5507032" y="2647090"/>
                    <a:ext cx="76075" cy="81383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4" name="Conexão reta 433"/>
                  <p:cNvCxnSpPr/>
                  <p:nvPr/>
                </p:nvCxnSpPr>
                <p:spPr>
                  <a:xfrm flipV="1">
                    <a:off x="5572500" y="263208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35" name="CaixaDeTexto 434"/>
                  <p:cNvSpPr txBox="1"/>
                  <p:nvPr/>
                </p:nvSpPr>
                <p:spPr>
                  <a:xfrm rot="18571443">
                    <a:off x="5466746" y="2348944"/>
                    <a:ext cx="573913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err="1" smtClean="0">
                        <a:solidFill>
                          <a:srgbClr val="00B050"/>
                        </a:solidFill>
                      </a:rPr>
                      <a:t>NH</a:t>
                    </a:r>
                    <a:r>
                      <a:rPr lang="pt-PT" sz="1200" baseline="-25000" dirty="0" err="1" smtClean="0">
                        <a:solidFill>
                          <a:srgbClr val="00B050"/>
                        </a:solidFill>
                      </a:rPr>
                      <a:t>n</a:t>
                    </a:r>
                    <a:endParaRPr lang="en-US" sz="1200" baseline="-25000" dirty="0">
                      <a:solidFill>
                        <a:srgbClr val="00B050"/>
                      </a:solidFill>
                    </a:endParaRPr>
                  </a:p>
                </p:txBody>
              </p:sp>
            </p:grpSp>
            <p:grpSp>
              <p:nvGrpSpPr>
                <p:cNvPr id="392" name="Grupo 391"/>
                <p:cNvGrpSpPr/>
                <p:nvPr/>
              </p:nvGrpSpPr>
              <p:grpSpPr>
                <a:xfrm rot="21217941">
                  <a:off x="5175706" y="2023574"/>
                  <a:ext cx="455337" cy="573913"/>
                  <a:chOff x="5436865" y="2200487"/>
                  <a:chExt cx="455337" cy="573913"/>
                </a:xfrm>
              </p:grpSpPr>
              <p:cxnSp>
                <p:nvCxnSpPr>
                  <p:cNvPr id="428" name="Conexão reta 427"/>
                  <p:cNvCxnSpPr/>
                  <p:nvPr/>
                </p:nvCxnSpPr>
                <p:spPr>
                  <a:xfrm flipV="1">
                    <a:off x="5436865" y="263839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9" name="Conexão reta 428"/>
                  <p:cNvCxnSpPr/>
                  <p:nvPr/>
                </p:nvCxnSpPr>
                <p:spPr>
                  <a:xfrm>
                    <a:off x="5507032" y="2647090"/>
                    <a:ext cx="76075" cy="81383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0" name="Conexão reta 429"/>
                  <p:cNvCxnSpPr/>
                  <p:nvPr/>
                </p:nvCxnSpPr>
                <p:spPr>
                  <a:xfrm flipV="1">
                    <a:off x="5572500" y="263208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31" name="CaixaDeTexto 430"/>
                  <p:cNvSpPr txBox="1"/>
                  <p:nvPr/>
                </p:nvSpPr>
                <p:spPr>
                  <a:xfrm rot="18571443">
                    <a:off x="5466746" y="2348944"/>
                    <a:ext cx="573913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err="1" smtClean="0">
                        <a:solidFill>
                          <a:srgbClr val="00B050"/>
                        </a:solidFill>
                      </a:rPr>
                      <a:t>NH</a:t>
                    </a:r>
                    <a:r>
                      <a:rPr lang="pt-PT" sz="1200" baseline="-25000" dirty="0" err="1" smtClean="0">
                        <a:solidFill>
                          <a:srgbClr val="00B050"/>
                        </a:solidFill>
                      </a:rPr>
                      <a:t>n</a:t>
                    </a:r>
                    <a:endParaRPr lang="en-US" sz="1200" baseline="-25000" dirty="0">
                      <a:solidFill>
                        <a:srgbClr val="00B050"/>
                      </a:solidFill>
                    </a:endParaRPr>
                  </a:p>
                </p:txBody>
              </p:sp>
            </p:grpSp>
            <p:grpSp>
              <p:nvGrpSpPr>
                <p:cNvPr id="393" name="Grupo 392"/>
                <p:cNvGrpSpPr/>
                <p:nvPr/>
              </p:nvGrpSpPr>
              <p:grpSpPr>
                <a:xfrm rot="9567036">
                  <a:off x="4440839" y="3863503"/>
                  <a:ext cx="342462" cy="573913"/>
                  <a:chOff x="5436865" y="2351983"/>
                  <a:chExt cx="342462" cy="573913"/>
                </a:xfrm>
              </p:grpSpPr>
              <p:cxnSp>
                <p:nvCxnSpPr>
                  <p:cNvPr id="424" name="Conexão reta 423"/>
                  <p:cNvCxnSpPr/>
                  <p:nvPr/>
                </p:nvCxnSpPr>
                <p:spPr>
                  <a:xfrm flipV="1">
                    <a:off x="5436865" y="263839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5" name="Conexão reta 424"/>
                  <p:cNvCxnSpPr/>
                  <p:nvPr/>
                </p:nvCxnSpPr>
                <p:spPr>
                  <a:xfrm>
                    <a:off x="5507032" y="2647090"/>
                    <a:ext cx="76075" cy="81383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6" name="Conexão reta 425"/>
                  <p:cNvCxnSpPr/>
                  <p:nvPr/>
                </p:nvCxnSpPr>
                <p:spPr>
                  <a:xfrm flipV="1">
                    <a:off x="5572500" y="263208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27" name="CaixaDeTexto 426"/>
                  <p:cNvSpPr txBox="1"/>
                  <p:nvPr/>
                </p:nvSpPr>
                <p:spPr>
                  <a:xfrm rot="7846319">
                    <a:off x="5353871" y="2500440"/>
                    <a:ext cx="573913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err="1" smtClean="0">
                        <a:solidFill>
                          <a:srgbClr val="00B050"/>
                        </a:solidFill>
                      </a:rPr>
                      <a:t>NH</a:t>
                    </a:r>
                    <a:r>
                      <a:rPr lang="pt-PT" sz="1200" baseline="-25000" dirty="0" err="1" smtClean="0">
                        <a:solidFill>
                          <a:srgbClr val="00B050"/>
                        </a:solidFill>
                      </a:rPr>
                      <a:t>n</a:t>
                    </a:r>
                    <a:endParaRPr lang="en-US" sz="1200" baseline="-25000" dirty="0">
                      <a:solidFill>
                        <a:srgbClr val="00B050"/>
                      </a:solidFill>
                    </a:endParaRPr>
                  </a:p>
                </p:txBody>
              </p:sp>
            </p:grpSp>
            <p:grpSp>
              <p:nvGrpSpPr>
                <p:cNvPr id="394" name="Grupo 393"/>
                <p:cNvGrpSpPr/>
                <p:nvPr/>
              </p:nvGrpSpPr>
              <p:grpSpPr>
                <a:xfrm rot="10609387">
                  <a:off x="4127822" y="3679745"/>
                  <a:ext cx="342462" cy="573913"/>
                  <a:chOff x="5436865" y="2351983"/>
                  <a:chExt cx="342462" cy="573913"/>
                </a:xfrm>
              </p:grpSpPr>
              <p:cxnSp>
                <p:nvCxnSpPr>
                  <p:cNvPr id="420" name="Conexão reta 419"/>
                  <p:cNvCxnSpPr/>
                  <p:nvPr/>
                </p:nvCxnSpPr>
                <p:spPr>
                  <a:xfrm flipV="1">
                    <a:off x="5436865" y="263839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1" name="Conexão reta 420"/>
                  <p:cNvCxnSpPr/>
                  <p:nvPr/>
                </p:nvCxnSpPr>
                <p:spPr>
                  <a:xfrm>
                    <a:off x="5507032" y="2647090"/>
                    <a:ext cx="76075" cy="81383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2" name="Conexão reta 421"/>
                  <p:cNvCxnSpPr/>
                  <p:nvPr/>
                </p:nvCxnSpPr>
                <p:spPr>
                  <a:xfrm flipV="1">
                    <a:off x="5572500" y="263208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23" name="CaixaDeTexto 422"/>
                  <p:cNvSpPr txBox="1"/>
                  <p:nvPr/>
                </p:nvSpPr>
                <p:spPr>
                  <a:xfrm rot="7846319">
                    <a:off x="5353871" y="2500440"/>
                    <a:ext cx="573913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err="1" smtClean="0">
                        <a:solidFill>
                          <a:srgbClr val="00B050"/>
                        </a:solidFill>
                      </a:rPr>
                      <a:t>NH</a:t>
                    </a:r>
                    <a:r>
                      <a:rPr lang="pt-PT" sz="1200" baseline="-25000" dirty="0" err="1" smtClean="0">
                        <a:solidFill>
                          <a:srgbClr val="00B050"/>
                        </a:solidFill>
                      </a:rPr>
                      <a:t>n</a:t>
                    </a:r>
                    <a:endParaRPr lang="en-US" sz="1200" baseline="-25000" dirty="0">
                      <a:solidFill>
                        <a:srgbClr val="00B050"/>
                      </a:solidFill>
                    </a:endParaRPr>
                  </a:p>
                </p:txBody>
              </p:sp>
            </p:grpSp>
            <p:grpSp>
              <p:nvGrpSpPr>
                <p:cNvPr id="395" name="Grupo 394"/>
                <p:cNvGrpSpPr/>
                <p:nvPr/>
              </p:nvGrpSpPr>
              <p:grpSpPr>
                <a:xfrm rot="11758453">
                  <a:off x="3921523" y="3404979"/>
                  <a:ext cx="342462" cy="573913"/>
                  <a:chOff x="5436865" y="2351983"/>
                  <a:chExt cx="342462" cy="573913"/>
                </a:xfrm>
              </p:grpSpPr>
              <p:cxnSp>
                <p:nvCxnSpPr>
                  <p:cNvPr id="416" name="Conexão reta 415"/>
                  <p:cNvCxnSpPr/>
                  <p:nvPr/>
                </p:nvCxnSpPr>
                <p:spPr>
                  <a:xfrm flipV="1">
                    <a:off x="5436865" y="263839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7" name="Conexão reta 416"/>
                  <p:cNvCxnSpPr/>
                  <p:nvPr/>
                </p:nvCxnSpPr>
                <p:spPr>
                  <a:xfrm>
                    <a:off x="5507032" y="2647090"/>
                    <a:ext cx="76075" cy="81383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8" name="Conexão reta 417"/>
                  <p:cNvCxnSpPr/>
                  <p:nvPr/>
                </p:nvCxnSpPr>
                <p:spPr>
                  <a:xfrm flipV="1">
                    <a:off x="5572500" y="263208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19" name="CaixaDeTexto 418"/>
                  <p:cNvSpPr txBox="1"/>
                  <p:nvPr/>
                </p:nvSpPr>
                <p:spPr>
                  <a:xfrm rot="7846319">
                    <a:off x="5353871" y="2500440"/>
                    <a:ext cx="573913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err="1" smtClean="0">
                        <a:solidFill>
                          <a:srgbClr val="00B050"/>
                        </a:solidFill>
                      </a:rPr>
                      <a:t>NH</a:t>
                    </a:r>
                    <a:r>
                      <a:rPr lang="pt-PT" sz="1200" baseline="-25000" dirty="0" err="1" smtClean="0">
                        <a:solidFill>
                          <a:srgbClr val="00B050"/>
                        </a:solidFill>
                      </a:rPr>
                      <a:t>n</a:t>
                    </a:r>
                    <a:endParaRPr lang="en-US" sz="1200" baseline="-25000" dirty="0">
                      <a:solidFill>
                        <a:srgbClr val="00B050"/>
                      </a:solidFill>
                    </a:endParaRPr>
                  </a:p>
                </p:txBody>
              </p:sp>
            </p:grpSp>
            <p:grpSp>
              <p:nvGrpSpPr>
                <p:cNvPr id="396" name="Grupo 395"/>
                <p:cNvGrpSpPr/>
                <p:nvPr/>
              </p:nvGrpSpPr>
              <p:grpSpPr>
                <a:xfrm rot="13366357">
                  <a:off x="3827500" y="3015164"/>
                  <a:ext cx="342462" cy="573913"/>
                  <a:chOff x="5436865" y="2351983"/>
                  <a:chExt cx="342462" cy="573913"/>
                </a:xfrm>
              </p:grpSpPr>
              <p:cxnSp>
                <p:nvCxnSpPr>
                  <p:cNvPr id="412" name="Conexão reta 411"/>
                  <p:cNvCxnSpPr/>
                  <p:nvPr/>
                </p:nvCxnSpPr>
                <p:spPr>
                  <a:xfrm flipV="1">
                    <a:off x="5436865" y="263839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3" name="Conexão reta 412"/>
                  <p:cNvCxnSpPr/>
                  <p:nvPr/>
                </p:nvCxnSpPr>
                <p:spPr>
                  <a:xfrm>
                    <a:off x="5507032" y="2647090"/>
                    <a:ext cx="76075" cy="81383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4" name="Conexão reta 413"/>
                  <p:cNvCxnSpPr/>
                  <p:nvPr/>
                </p:nvCxnSpPr>
                <p:spPr>
                  <a:xfrm flipV="1">
                    <a:off x="5572500" y="263208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15" name="CaixaDeTexto 414"/>
                  <p:cNvSpPr txBox="1"/>
                  <p:nvPr/>
                </p:nvSpPr>
                <p:spPr>
                  <a:xfrm rot="7846319">
                    <a:off x="5353871" y="2500440"/>
                    <a:ext cx="573913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err="1" smtClean="0">
                        <a:solidFill>
                          <a:srgbClr val="00B050"/>
                        </a:solidFill>
                      </a:rPr>
                      <a:t>NH</a:t>
                    </a:r>
                    <a:r>
                      <a:rPr lang="pt-PT" sz="1200" baseline="-25000" dirty="0" err="1" smtClean="0">
                        <a:solidFill>
                          <a:srgbClr val="00B050"/>
                        </a:solidFill>
                      </a:rPr>
                      <a:t>n</a:t>
                    </a:r>
                    <a:endParaRPr lang="en-US" sz="1200" baseline="-25000" dirty="0">
                      <a:solidFill>
                        <a:srgbClr val="00B050"/>
                      </a:solidFill>
                    </a:endParaRPr>
                  </a:p>
                </p:txBody>
              </p:sp>
            </p:grpSp>
            <p:grpSp>
              <p:nvGrpSpPr>
                <p:cNvPr id="397" name="Grupo 396"/>
                <p:cNvGrpSpPr/>
                <p:nvPr/>
              </p:nvGrpSpPr>
              <p:grpSpPr>
                <a:xfrm rot="15288246">
                  <a:off x="3904906" y="2640123"/>
                  <a:ext cx="342462" cy="573913"/>
                  <a:chOff x="5436865" y="2351983"/>
                  <a:chExt cx="342462" cy="573913"/>
                </a:xfrm>
              </p:grpSpPr>
              <p:cxnSp>
                <p:nvCxnSpPr>
                  <p:cNvPr id="408" name="Conexão reta 407"/>
                  <p:cNvCxnSpPr/>
                  <p:nvPr/>
                </p:nvCxnSpPr>
                <p:spPr>
                  <a:xfrm flipV="1">
                    <a:off x="5436865" y="263839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9" name="Conexão reta 408"/>
                  <p:cNvCxnSpPr/>
                  <p:nvPr/>
                </p:nvCxnSpPr>
                <p:spPr>
                  <a:xfrm>
                    <a:off x="5507032" y="2647090"/>
                    <a:ext cx="76075" cy="81383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0" name="Conexão reta 409"/>
                  <p:cNvCxnSpPr/>
                  <p:nvPr/>
                </p:nvCxnSpPr>
                <p:spPr>
                  <a:xfrm flipV="1">
                    <a:off x="5572500" y="263208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11" name="CaixaDeTexto 410"/>
                  <p:cNvSpPr txBox="1"/>
                  <p:nvPr/>
                </p:nvSpPr>
                <p:spPr>
                  <a:xfrm rot="7846319">
                    <a:off x="5353871" y="2500440"/>
                    <a:ext cx="573913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err="1" smtClean="0">
                        <a:solidFill>
                          <a:srgbClr val="00B050"/>
                        </a:solidFill>
                      </a:rPr>
                      <a:t>NH</a:t>
                    </a:r>
                    <a:r>
                      <a:rPr lang="pt-PT" sz="1200" baseline="-25000" dirty="0" err="1" smtClean="0">
                        <a:solidFill>
                          <a:srgbClr val="00B050"/>
                        </a:solidFill>
                      </a:rPr>
                      <a:t>n</a:t>
                    </a:r>
                    <a:endParaRPr lang="en-US" sz="1200" baseline="-25000" dirty="0">
                      <a:solidFill>
                        <a:srgbClr val="00B050"/>
                      </a:solidFill>
                    </a:endParaRPr>
                  </a:p>
                </p:txBody>
              </p:sp>
            </p:grpSp>
            <p:grpSp>
              <p:nvGrpSpPr>
                <p:cNvPr id="398" name="Grupo 397"/>
                <p:cNvGrpSpPr/>
                <p:nvPr/>
              </p:nvGrpSpPr>
              <p:grpSpPr>
                <a:xfrm rot="16200000">
                  <a:off x="4087041" y="2343978"/>
                  <a:ext cx="342462" cy="573913"/>
                  <a:chOff x="5436865" y="2351983"/>
                  <a:chExt cx="342462" cy="573913"/>
                </a:xfrm>
              </p:grpSpPr>
              <p:cxnSp>
                <p:nvCxnSpPr>
                  <p:cNvPr id="404" name="Conexão reta 403"/>
                  <p:cNvCxnSpPr/>
                  <p:nvPr/>
                </p:nvCxnSpPr>
                <p:spPr>
                  <a:xfrm flipV="1">
                    <a:off x="5436865" y="263839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5" name="Conexão reta 404"/>
                  <p:cNvCxnSpPr/>
                  <p:nvPr/>
                </p:nvCxnSpPr>
                <p:spPr>
                  <a:xfrm>
                    <a:off x="5507032" y="2647090"/>
                    <a:ext cx="76075" cy="81383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6" name="Conexão reta 405"/>
                  <p:cNvCxnSpPr/>
                  <p:nvPr/>
                </p:nvCxnSpPr>
                <p:spPr>
                  <a:xfrm flipV="1">
                    <a:off x="5572500" y="263208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07" name="CaixaDeTexto 406"/>
                  <p:cNvSpPr txBox="1"/>
                  <p:nvPr/>
                </p:nvSpPr>
                <p:spPr>
                  <a:xfrm rot="7846319">
                    <a:off x="5353871" y="2500440"/>
                    <a:ext cx="573913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err="1" smtClean="0">
                        <a:solidFill>
                          <a:srgbClr val="00B050"/>
                        </a:solidFill>
                      </a:rPr>
                      <a:t>NH</a:t>
                    </a:r>
                    <a:r>
                      <a:rPr lang="pt-PT" sz="1200" baseline="-25000" dirty="0" err="1" smtClean="0">
                        <a:solidFill>
                          <a:srgbClr val="00B050"/>
                        </a:solidFill>
                      </a:rPr>
                      <a:t>n</a:t>
                    </a:r>
                    <a:endParaRPr lang="en-US" sz="1200" baseline="-25000" dirty="0">
                      <a:solidFill>
                        <a:srgbClr val="00B050"/>
                      </a:solidFill>
                    </a:endParaRPr>
                  </a:p>
                </p:txBody>
              </p:sp>
            </p:grpSp>
            <p:grpSp>
              <p:nvGrpSpPr>
                <p:cNvPr id="399" name="Grupo 398"/>
                <p:cNvGrpSpPr/>
                <p:nvPr/>
              </p:nvGrpSpPr>
              <p:grpSpPr>
                <a:xfrm rot="17481181">
                  <a:off x="4433702" y="2105880"/>
                  <a:ext cx="342462" cy="573913"/>
                  <a:chOff x="5436865" y="2351983"/>
                  <a:chExt cx="342462" cy="573913"/>
                </a:xfrm>
              </p:grpSpPr>
              <p:cxnSp>
                <p:nvCxnSpPr>
                  <p:cNvPr id="400" name="Conexão reta 399"/>
                  <p:cNvCxnSpPr/>
                  <p:nvPr/>
                </p:nvCxnSpPr>
                <p:spPr>
                  <a:xfrm flipV="1">
                    <a:off x="5436865" y="263839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1" name="Conexão reta 400"/>
                  <p:cNvCxnSpPr/>
                  <p:nvPr/>
                </p:nvCxnSpPr>
                <p:spPr>
                  <a:xfrm>
                    <a:off x="5507032" y="2647090"/>
                    <a:ext cx="76075" cy="81383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2" name="Conexão reta 401"/>
                  <p:cNvCxnSpPr/>
                  <p:nvPr/>
                </p:nvCxnSpPr>
                <p:spPr>
                  <a:xfrm flipV="1">
                    <a:off x="5572500" y="2632088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03" name="CaixaDeTexto 402"/>
                  <p:cNvSpPr txBox="1"/>
                  <p:nvPr/>
                </p:nvSpPr>
                <p:spPr>
                  <a:xfrm rot="7846319">
                    <a:off x="5353871" y="2500440"/>
                    <a:ext cx="573913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err="1" smtClean="0">
                        <a:solidFill>
                          <a:srgbClr val="00B050"/>
                        </a:solidFill>
                      </a:rPr>
                      <a:t>NH</a:t>
                    </a:r>
                    <a:r>
                      <a:rPr lang="pt-PT" sz="1200" baseline="-25000" dirty="0" err="1" smtClean="0">
                        <a:solidFill>
                          <a:srgbClr val="00B050"/>
                        </a:solidFill>
                      </a:rPr>
                      <a:t>n</a:t>
                    </a:r>
                    <a:endParaRPr lang="en-US" sz="1200" baseline="-25000" dirty="0">
                      <a:solidFill>
                        <a:srgbClr val="00B050"/>
                      </a:solidFill>
                    </a:endParaRPr>
                  </a:p>
                </p:txBody>
              </p:sp>
            </p:grpSp>
          </p:grpSp>
          <p:grpSp>
            <p:nvGrpSpPr>
              <p:cNvPr id="469" name="Grupo 468"/>
              <p:cNvGrpSpPr/>
              <p:nvPr/>
            </p:nvGrpSpPr>
            <p:grpSpPr>
              <a:xfrm>
                <a:off x="1074581" y="4306116"/>
                <a:ext cx="3601084" cy="3576055"/>
                <a:chOff x="1074581" y="4306116"/>
                <a:chExt cx="3601084" cy="3576055"/>
              </a:xfrm>
            </p:grpSpPr>
            <p:grpSp>
              <p:nvGrpSpPr>
                <p:cNvPr id="335" name="Grupo 334"/>
                <p:cNvGrpSpPr/>
                <p:nvPr/>
              </p:nvGrpSpPr>
              <p:grpSpPr>
                <a:xfrm rot="163049">
                  <a:off x="3855437" y="5231382"/>
                  <a:ext cx="676700" cy="373594"/>
                  <a:chOff x="7898536" y="2378415"/>
                  <a:chExt cx="676700" cy="373594"/>
                </a:xfrm>
              </p:grpSpPr>
              <p:cxnSp>
                <p:nvCxnSpPr>
                  <p:cNvPr id="381" name="Conexão reta 380"/>
                  <p:cNvCxnSpPr/>
                  <p:nvPr/>
                </p:nvCxnSpPr>
                <p:spPr>
                  <a:xfrm rot="884603" flipV="1">
                    <a:off x="7963891" y="2653243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7030A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82" name="CaixaDeTexto 381"/>
                  <p:cNvSpPr txBox="1"/>
                  <p:nvPr/>
                </p:nvSpPr>
                <p:spPr>
                  <a:xfrm rot="19381670">
                    <a:off x="7898536" y="2378415"/>
                    <a:ext cx="676700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smtClean="0">
                        <a:solidFill>
                          <a:srgbClr val="7030A0"/>
                        </a:solidFill>
                      </a:rPr>
                      <a:t>DTC-Hg</a:t>
                    </a:r>
                    <a:endParaRPr lang="en-US" sz="1200" baseline="-25000" dirty="0">
                      <a:solidFill>
                        <a:srgbClr val="7030A0"/>
                      </a:solidFill>
                    </a:endParaRPr>
                  </a:p>
                </p:txBody>
              </p:sp>
            </p:grpSp>
            <p:grpSp>
              <p:nvGrpSpPr>
                <p:cNvPr id="336" name="Grupo 335"/>
                <p:cNvGrpSpPr/>
                <p:nvPr/>
              </p:nvGrpSpPr>
              <p:grpSpPr>
                <a:xfrm rot="20281561">
                  <a:off x="3309900" y="4661741"/>
                  <a:ext cx="676700" cy="371247"/>
                  <a:chOff x="7900202" y="2380762"/>
                  <a:chExt cx="676700" cy="371247"/>
                </a:xfrm>
              </p:grpSpPr>
              <p:cxnSp>
                <p:nvCxnSpPr>
                  <p:cNvPr id="379" name="Conexão reta 378"/>
                  <p:cNvCxnSpPr/>
                  <p:nvPr/>
                </p:nvCxnSpPr>
                <p:spPr>
                  <a:xfrm rot="884603" flipV="1">
                    <a:off x="7963891" y="2653243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7030A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80" name="CaixaDeTexto 379"/>
                  <p:cNvSpPr txBox="1"/>
                  <p:nvPr/>
                </p:nvSpPr>
                <p:spPr>
                  <a:xfrm rot="19381670">
                    <a:off x="7900202" y="2380762"/>
                    <a:ext cx="676700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smtClean="0">
                        <a:solidFill>
                          <a:srgbClr val="7030A0"/>
                        </a:solidFill>
                      </a:rPr>
                      <a:t>DTC-Hg</a:t>
                    </a:r>
                    <a:endParaRPr lang="en-US" sz="1200" baseline="-25000" dirty="0">
                      <a:solidFill>
                        <a:srgbClr val="7030A0"/>
                      </a:solidFill>
                    </a:endParaRPr>
                  </a:p>
                </p:txBody>
              </p:sp>
            </p:grpSp>
            <p:grpSp>
              <p:nvGrpSpPr>
                <p:cNvPr id="337" name="Grupo 336"/>
                <p:cNvGrpSpPr/>
                <p:nvPr/>
              </p:nvGrpSpPr>
              <p:grpSpPr>
                <a:xfrm rot="20848817">
                  <a:off x="3612475" y="4879979"/>
                  <a:ext cx="676700" cy="372230"/>
                  <a:chOff x="7899684" y="2379779"/>
                  <a:chExt cx="676700" cy="372230"/>
                </a:xfrm>
              </p:grpSpPr>
              <p:cxnSp>
                <p:nvCxnSpPr>
                  <p:cNvPr id="377" name="Conexão reta 376"/>
                  <p:cNvCxnSpPr/>
                  <p:nvPr/>
                </p:nvCxnSpPr>
                <p:spPr>
                  <a:xfrm rot="884603" flipV="1">
                    <a:off x="7963891" y="2653243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7030A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78" name="CaixaDeTexto 377"/>
                  <p:cNvSpPr txBox="1"/>
                  <p:nvPr/>
                </p:nvSpPr>
                <p:spPr>
                  <a:xfrm rot="19381670">
                    <a:off x="7899684" y="2379779"/>
                    <a:ext cx="676700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smtClean="0">
                        <a:solidFill>
                          <a:srgbClr val="7030A0"/>
                        </a:solidFill>
                      </a:rPr>
                      <a:t>DTC</a:t>
                    </a:r>
                    <a:endParaRPr lang="en-US" sz="1200" baseline="-25000" dirty="0">
                      <a:solidFill>
                        <a:srgbClr val="7030A0"/>
                      </a:solidFill>
                    </a:endParaRPr>
                  </a:p>
                </p:txBody>
              </p:sp>
            </p:grpSp>
            <p:grpSp>
              <p:nvGrpSpPr>
                <p:cNvPr id="338" name="Grupo 337"/>
                <p:cNvGrpSpPr/>
                <p:nvPr/>
              </p:nvGrpSpPr>
              <p:grpSpPr>
                <a:xfrm rot="18881600">
                  <a:off x="2824914" y="4458842"/>
                  <a:ext cx="676700" cy="371247"/>
                  <a:chOff x="7900202" y="2380762"/>
                  <a:chExt cx="676700" cy="371247"/>
                </a:xfrm>
              </p:grpSpPr>
              <p:cxnSp>
                <p:nvCxnSpPr>
                  <p:cNvPr id="375" name="Conexão reta 374"/>
                  <p:cNvCxnSpPr/>
                  <p:nvPr/>
                </p:nvCxnSpPr>
                <p:spPr>
                  <a:xfrm rot="884603" flipV="1">
                    <a:off x="7963891" y="2653243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7030A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76" name="CaixaDeTexto 375"/>
                  <p:cNvSpPr txBox="1"/>
                  <p:nvPr/>
                </p:nvSpPr>
                <p:spPr>
                  <a:xfrm rot="19381670">
                    <a:off x="7900202" y="2380762"/>
                    <a:ext cx="676700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smtClean="0">
                        <a:solidFill>
                          <a:srgbClr val="7030A0"/>
                        </a:solidFill>
                      </a:rPr>
                      <a:t>DTC-Hg</a:t>
                    </a:r>
                    <a:endParaRPr lang="en-US" sz="1200" baseline="-25000" dirty="0">
                      <a:solidFill>
                        <a:srgbClr val="7030A0"/>
                      </a:solidFill>
                    </a:endParaRPr>
                  </a:p>
                </p:txBody>
              </p:sp>
            </p:grpSp>
            <p:grpSp>
              <p:nvGrpSpPr>
                <p:cNvPr id="339" name="Grupo 338"/>
                <p:cNvGrpSpPr/>
                <p:nvPr/>
              </p:nvGrpSpPr>
              <p:grpSpPr>
                <a:xfrm rot="1057906">
                  <a:off x="3998965" y="5665926"/>
                  <a:ext cx="676700" cy="371247"/>
                  <a:chOff x="7900202" y="2380762"/>
                  <a:chExt cx="676700" cy="371247"/>
                </a:xfrm>
              </p:grpSpPr>
              <p:cxnSp>
                <p:nvCxnSpPr>
                  <p:cNvPr id="373" name="Conexão reta 372"/>
                  <p:cNvCxnSpPr/>
                  <p:nvPr/>
                </p:nvCxnSpPr>
                <p:spPr>
                  <a:xfrm rot="884603" flipV="1">
                    <a:off x="7963891" y="2653243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7030A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74" name="CaixaDeTexto 373"/>
                  <p:cNvSpPr txBox="1"/>
                  <p:nvPr/>
                </p:nvSpPr>
                <p:spPr>
                  <a:xfrm rot="19381670">
                    <a:off x="7900202" y="2380762"/>
                    <a:ext cx="676700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smtClean="0">
                        <a:solidFill>
                          <a:srgbClr val="7030A0"/>
                        </a:solidFill>
                      </a:rPr>
                      <a:t>DTC-Hg</a:t>
                    </a:r>
                    <a:endParaRPr lang="en-US" sz="1200" baseline="-25000" dirty="0">
                      <a:solidFill>
                        <a:srgbClr val="7030A0"/>
                      </a:solidFill>
                    </a:endParaRPr>
                  </a:p>
                </p:txBody>
              </p:sp>
            </p:grpSp>
            <p:grpSp>
              <p:nvGrpSpPr>
                <p:cNvPr id="340" name="Grupo 339"/>
                <p:cNvGrpSpPr/>
                <p:nvPr/>
              </p:nvGrpSpPr>
              <p:grpSpPr>
                <a:xfrm rot="2747387">
                  <a:off x="3968752" y="6261426"/>
                  <a:ext cx="676700" cy="371247"/>
                  <a:chOff x="7900202" y="2380762"/>
                  <a:chExt cx="676700" cy="371247"/>
                </a:xfrm>
              </p:grpSpPr>
              <p:cxnSp>
                <p:nvCxnSpPr>
                  <p:cNvPr id="371" name="Conexão reta 370"/>
                  <p:cNvCxnSpPr/>
                  <p:nvPr/>
                </p:nvCxnSpPr>
                <p:spPr>
                  <a:xfrm rot="884603" flipV="1">
                    <a:off x="7963891" y="2653243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7030A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72" name="CaixaDeTexto 371"/>
                  <p:cNvSpPr txBox="1"/>
                  <p:nvPr/>
                </p:nvSpPr>
                <p:spPr>
                  <a:xfrm rot="19381670">
                    <a:off x="7900202" y="2380762"/>
                    <a:ext cx="676700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smtClean="0">
                        <a:solidFill>
                          <a:srgbClr val="7030A0"/>
                        </a:solidFill>
                      </a:rPr>
                      <a:t>DTC</a:t>
                    </a:r>
                    <a:endParaRPr lang="en-US" sz="1200" baseline="-25000" dirty="0">
                      <a:solidFill>
                        <a:srgbClr val="7030A0"/>
                      </a:solidFill>
                    </a:endParaRPr>
                  </a:p>
                </p:txBody>
              </p:sp>
            </p:grpSp>
            <p:grpSp>
              <p:nvGrpSpPr>
                <p:cNvPr id="341" name="Grupo 340"/>
                <p:cNvGrpSpPr/>
                <p:nvPr/>
              </p:nvGrpSpPr>
              <p:grpSpPr>
                <a:xfrm rot="4249267">
                  <a:off x="3698006" y="6804905"/>
                  <a:ext cx="676700" cy="371247"/>
                  <a:chOff x="7900202" y="2380762"/>
                  <a:chExt cx="676700" cy="371247"/>
                </a:xfrm>
              </p:grpSpPr>
              <p:cxnSp>
                <p:nvCxnSpPr>
                  <p:cNvPr id="369" name="Conexão reta 368"/>
                  <p:cNvCxnSpPr/>
                  <p:nvPr/>
                </p:nvCxnSpPr>
                <p:spPr>
                  <a:xfrm rot="884603" flipV="1">
                    <a:off x="7963891" y="2653243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7030A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70" name="CaixaDeTexto 369"/>
                  <p:cNvSpPr txBox="1"/>
                  <p:nvPr/>
                </p:nvSpPr>
                <p:spPr>
                  <a:xfrm rot="19381670">
                    <a:off x="7900202" y="2380762"/>
                    <a:ext cx="676700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smtClean="0">
                        <a:solidFill>
                          <a:srgbClr val="7030A0"/>
                        </a:solidFill>
                      </a:rPr>
                      <a:t>DTC-Hg</a:t>
                    </a:r>
                    <a:endParaRPr lang="en-US" sz="1200" baseline="-25000" dirty="0">
                      <a:solidFill>
                        <a:srgbClr val="7030A0"/>
                      </a:solidFill>
                    </a:endParaRPr>
                  </a:p>
                </p:txBody>
              </p:sp>
            </p:grpSp>
            <p:grpSp>
              <p:nvGrpSpPr>
                <p:cNvPr id="342" name="Grupo 341"/>
                <p:cNvGrpSpPr/>
                <p:nvPr/>
              </p:nvGrpSpPr>
              <p:grpSpPr>
                <a:xfrm rot="5400000">
                  <a:off x="3303914" y="7161553"/>
                  <a:ext cx="676700" cy="371247"/>
                  <a:chOff x="7900202" y="2380762"/>
                  <a:chExt cx="676700" cy="371247"/>
                </a:xfrm>
              </p:grpSpPr>
              <p:cxnSp>
                <p:nvCxnSpPr>
                  <p:cNvPr id="367" name="Conexão reta 366"/>
                  <p:cNvCxnSpPr/>
                  <p:nvPr/>
                </p:nvCxnSpPr>
                <p:spPr>
                  <a:xfrm rot="884603" flipV="1">
                    <a:off x="7963891" y="2653243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7030A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68" name="CaixaDeTexto 367"/>
                  <p:cNvSpPr txBox="1"/>
                  <p:nvPr/>
                </p:nvSpPr>
                <p:spPr>
                  <a:xfrm rot="19381670">
                    <a:off x="7900202" y="2380762"/>
                    <a:ext cx="676700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smtClean="0">
                        <a:solidFill>
                          <a:srgbClr val="7030A0"/>
                        </a:solidFill>
                      </a:rPr>
                      <a:t>DTC-Hg</a:t>
                    </a:r>
                    <a:endParaRPr lang="en-US" sz="1200" baseline="-25000" dirty="0">
                      <a:solidFill>
                        <a:srgbClr val="7030A0"/>
                      </a:solidFill>
                    </a:endParaRPr>
                  </a:p>
                </p:txBody>
              </p:sp>
            </p:grpSp>
            <p:grpSp>
              <p:nvGrpSpPr>
                <p:cNvPr id="343" name="Grupo 342"/>
                <p:cNvGrpSpPr/>
                <p:nvPr/>
              </p:nvGrpSpPr>
              <p:grpSpPr>
                <a:xfrm rot="7377010">
                  <a:off x="2586374" y="7358197"/>
                  <a:ext cx="676700" cy="371247"/>
                  <a:chOff x="7900202" y="2380762"/>
                  <a:chExt cx="676700" cy="371247"/>
                </a:xfrm>
              </p:grpSpPr>
              <p:cxnSp>
                <p:nvCxnSpPr>
                  <p:cNvPr id="365" name="Conexão reta 364"/>
                  <p:cNvCxnSpPr/>
                  <p:nvPr/>
                </p:nvCxnSpPr>
                <p:spPr>
                  <a:xfrm rot="884603" flipV="1">
                    <a:off x="7963891" y="2653243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7030A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66" name="CaixaDeTexto 365"/>
                  <p:cNvSpPr txBox="1"/>
                  <p:nvPr/>
                </p:nvSpPr>
                <p:spPr>
                  <a:xfrm rot="19381670">
                    <a:off x="7900202" y="2380762"/>
                    <a:ext cx="676700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smtClean="0">
                        <a:solidFill>
                          <a:srgbClr val="7030A0"/>
                        </a:solidFill>
                      </a:rPr>
                      <a:t>DTC-Hg</a:t>
                    </a:r>
                    <a:endParaRPr lang="en-US" sz="1200" baseline="-25000" dirty="0">
                      <a:solidFill>
                        <a:srgbClr val="7030A0"/>
                      </a:solidFill>
                    </a:endParaRPr>
                  </a:p>
                </p:txBody>
              </p:sp>
            </p:grpSp>
            <p:grpSp>
              <p:nvGrpSpPr>
                <p:cNvPr id="344" name="Grupo 343"/>
                <p:cNvGrpSpPr/>
                <p:nvPr/>
              </p:nvGrpSpPr>
              <p:grpSpPr>
                <a:xfrm rot="19493245">
                  <a:off x="2000555" y="7269392"/>
                  <a:ext cx="676700" cy="354989"/>
                  <a:chOff x="7423833" y="2653243"/>
                  <a:chExt cx="676700" cy="354989"/>
                </a:xfrm>
              </p:grpSpPr>
              <p:cxnSp>
                <p:nvCxnSpPr>
                  <p:cNvPr id="363" name="Conexão reta 362"/>
                  <p:cNvCxnSpPr/>
                  <p:nvPr/>
                </p:nvCxnSpPr>
                <p:spPr>
                  <a:xfrm rot="884603" flipV="1">
                    <a:off x="7963891" y="2653243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7030A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64" name="CaixaDeTexto 363"/>
                  <p:cNvSpPr txBox="1"/>
                  <p:nvPr/>
                </p:nvSpPr>
                <p:spPr>
                  <a:xfrm rot="19381670">
                    <a:off x="7423833" y="2731233"/>
                    <a:ext cx="676700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smtClean="0">
                        <a:solidFill>
                          <a:srgbClr val="7030A0"/>
                        </a:solidFill>
                      </a:rPr>
                      <a:t>   DTC</a:t>
                    </a:r>
                    <a:endParaRPr lang="en-US" sz="1200" baseline="-25000" dirty="0">
                      <a:solidFill>
                        <a:srgbClr val="7030A0"/>
                      </a:solidFill>
                    </a:endParaRPr>
                  </a:p>
                </p:txBody>
              </p:sp>
            </p:grpSp>
            <p:grpSp>
              <p:nvGrpSpPr>
                <p:cNvPr id="345" name="Grupo 344"/>
                <p:cNvGrpSpPr/>
                <p:nvPr/>
              </p:nvGrpSpPr>
              <p:grpSpPr>
                <a:xfrm rot="20443323">
                  <a:off x="1559144" y="7004352"/>
                  <a:ext cx="676700" cy="354989"/>
                  <a:chOff x="7423833" y="2653243"/>
                  <a:chExt cx="676700" cy="354989"/>
                </a:xfrm>
              </p:grpSpPr>
              <p:cxnSp>
                <p:nvCxnSpPr>
                  <p:cNvPr id="361" name="Conexão reta 360"/>
                  <p:cNvCxnSpPr/>
                  <p:nvPr/>
                </p:nvCxnSpPr>
                <p:spPr>
                  <a:xfrm rot="884603" flipV="1">
                    <a:off x="7963891" y="2653243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7030A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62" name="CaixaDeTexto 361"/>
                  <p:cNvSpPr txBox="1"/>
                  <p:nvPr/>
                </p:nvSpPr>
                <p:spPr>
                  <a:xfrm rot="19381670">
                    <a:off x="7423833" y="2731233"/>
                    <a:ext cx="676700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smtClean="0">
                        <a:solidFill>
                          <a:srgbClr val="7030A0"/>
                        </a:solidFill>
                      </a:rPr>
                      <a:t>Hg-DTC</a:t>
                    </a:r>
                    <a:endParaRPr lang="en-US" sz="1200" baseline="-25000" dirty="0">
                      <a:solidFill>
                        <a:srgbClr val="7030A0"/>
                      </a:solidFill>
                    </a:endParaRPr>
                  </a:p>
                </p:txBody>
              </p:sp>
            </p:grpSp>
            <p:grpSp>
              <p:nvGrpSpPr>
                <p:cNvPr id="346" name="Grupo 345"/>
                <p:cNvGrpSpPr/>
                <p:nvPr/>
              </p:nvGrpSpPr>
              <p:grpSpPr>
                <a:xfrm rot="158900">
                  <a:off x="1235322" y="6570342"/>
                  <a:ext cx="676700" cy="354989"/>
                  <a:chOff x="7423833" y="2653243"/>
                  <a:chExt cx="676700" cy="354989"/>
                </a:xfrm>
              </p:grpSpPr>
              <p:cxnSp>
                <p:nvCxnSpPr>
                  <p:cNvPr id="359" name="Conexão reta 358"/>
                  <p:cNvCxnSpPr/>
                  <p:nvPr/>
                </p:nvCxnSpPr>
                <p:spPr>
                  <a:xfrm rot="884603" flipV="1">
                    <a:off x="7963891" y="2653243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7030A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60" name="CaixaDeTexto 359"/>
                  <p:cNvSpPr txBox="1"/>
                  <p:nvPr/>
                </p:nvSpPr>
                <p:spPr>
                  <a:xfrm rot="19381670">
                    <a:off x="7423833" y="2731233"/>
                    <a:ext cx="676700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smtClean="0">
                        <a:solidFill>
                          <a:srgbClr val="7030A0"/>
                        </a:solidFill>
                      </a:rPr>
                      <a:t>   DTC</a:t>
                    </a:r>
                    <a:endParaRPr lang="en-US" sz="1200" baseline="-25000" dirty="0">
                      <a:solidFill>
                        <a:srgbClr val="7030A0"/>
                      </a:solidFill>
                    </a:endParaRPr>
                  </a:p>
                </p:txBody>
              </p:sp>
            </p:grpSp>
            <p:grpSp>
              <p:nvGrpSpPr>
                <p:cNvPr id="347" name="Grupo 346"/>
                <p:cNvGrpSpPr/>
                <p:nvPr/>
              </p:nvGrpSpPr>
              <p:grpSpPr>
                <a:xfrm rot="1646091">
                  <a:off x="1074581" y="5947528"/>
                  <a:ext cx="676700" cy="354989"/>
                  <a:chOff x="7423833" y="2653243"/>
                  <a:chExt cx="676700" cy="354989"/>
                </a:xfrm>
              </p:grpSpPr>
              <p:cxnSp>
                <p:nvCxnSpPr>
                  <p:cNvPr id="357" name="Conexão reta 356"/>
                  <p:cNvCxnSpPr/>
                  <p:nvPr/>
                </p:nvCxnSpPr>
                <p:spPr>
                  <a:xfrm rot="884603" flipV="1">
                    <a:off x="7963891" y="2653243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7030A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58" name="CaixaDeTexto 357"/>
                  <p:cNvSpPr txBox="1"/>
                  <p:nvPr/>
                </p:nvSpPr>
                <p:spPr>
                  <a:xfrm rot="19381670">
                    <a:off x="7423833" y="2731233"/>
                    <a:ext cx="676700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smtClean="0">
                        <a:solidFill>
                          <a:srgbClr val="7030A0"/>
                        </a:solidFill>
                      </a:rPr>
                      <a:t>Hg-DTC</a:t>
                    </a:r>
                    <a:endParaRPr lang="en-US" sz="1200" baseline="-25000" dirty="0">
                      <a:solidFill>
                        <a:srgbClr val="7030A0"/>
                      </a:solidFill>
                    </a:endParaRPr>
                  </a:p>
                </p:txBody>
              </p:sp>
            </p:grpSp>
            <p:grpSp>
              <p:nvGrpSpPr>
                <p:cNvPr id="348" name="Grupo 347"/>
                <p:cNvGrpSpPr/>
                <p:nvPr/>
              </p:nvGrpSpPr>
              <p:grpSpPr>
                <a:xfrm rot="3626677">
                  <a:off x="1228961" y="5271451"/>
                  <a:ext cx="676700" cy="354989"/>
                  <a:chOff x="7423833" y="2653243"/>
                  <a:chExt cx="676700" cy="354989"/>
                </a:xfrm>
              </p:grpSpPr>
              <p:cxnSp>
                <p:nvCxnSpPr>
                  <p:cNvPr id="355" name="Conexão reta 354"/>
                  <p:cNvCxnSpPr/>
                  <p:nvPr/>
                </p:nvCxnSpPr>
                <p:spPr>
                  <a:xfrm rot="884603" flipV="1">
                    <a:off x="7963891" y="2653243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7030A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56" name="CaixaDeTexto 355"/>
                  <p:cNvSpPr txBox="1"/>
                  <p:nvPr/>
                </p:nvSpPr>
                <p:spPr>
                  <a:xfrm rot="19381670">
                    <a:off x="7423833" y="2731233"/>
                    <a:ext cx="676700" cy="276999"/>
                  </a:xfrm>
                  <a:prstGeom prst="rect">
                    <a:avLst/>
                  </a:prstGeom>
                  <a:noFill/>
                  <a:ln>
                    <a:solidFill>
                      <a:schemeClr val="bg1"/>
                    </a:solidFill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smtClean="0">
                        <a:solidFill>
                          <a:srgbClr val="7030A0"/>
                        </a:solidFill>
                      </a:rPr>
                      <a:t>   DTC</a:t>
                    </a:r>
                    <a:endParaRPr lang="en-US" sz="1200" baseline="-25000" dirty="0">
                      <a:solidFill>
                        <a:srgbClr val="7030A0"/>
                      </a:solidFill>
                    </a:endParaRPr>
                  </a:p>
                </p:txBody>
              </p:sp>
            </p:grpSp>
            <p:grpSp>
              <p:nvGrpSpPr>
                <p:cNvPr id="349" name="Grupo 348"/>
                <p:cNvGrpSpPr/>
                <p:nvPr/>
              </p:nvGrpSpPr>
              <p:grpSpPr>
                <a:xfrm rot="4561884">
                  <a:off x="1503104" y="4862860"/>
                  <a:ext cx="676700" cy="354989"/>
                  <a:chOff x="7423833" y="2653243"/>
                  <a:chExt cx="676700" cy="354989"/>
                </a:xfrm>
              </p:grpSpPr>
              <p:cxnSp>
                <p:nvCxnSpPr>
                  <p:cNvPr id="353" name="Conexão reta 352"/>
                  <p:cNvCxnSpPr/>
                  <p:nvPr/>
                </p:nvCxnSpPr>
                <p:spPr>
                  <a:xfrm rot="884603" flipV="1">
                    <a:off x="7963891" y="2653243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7030A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54" name="CaixaDeTexto 353"/>
                  <p:cNvSpPr txBox="1"/>
                  <p:nvPr/>
                </p:nvSpPr>
                <p:spPr>
                  <a:xfrm rot="19381670">
                    <a:off x="7423833" y="2731233"/>
                    <a:ext cx="676700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smtClean="0">
                        <a:solidFill>
                          <a:srgbClr val="7030A0"/>
                        </a:solidFill>
                      </a:rPr>
                      <a:t>Hg-DTC</a:t>
                    </a:r>
                    <a:endParaRPr lang="en-US" sz="1200" baseline="-25000" dirty="0">
                      <a:solidFill>
                        <a:srgbClr val="7030A0"/>
                      </a:solidFill>
                    </a:endParaRPr>
                  </a:p>
                </p:txBody>
              </p:sp>
            </p:grpSp>
            <p:grpSp>
              <p:nvGrpSpPr>
                <p:cNvPr id="350" name="Grupo 349"/>
                <p:cNvGrpSpPr/>
                <p:nvPr/>
              </p:nvGrpSpPr>
              <p:grpSpPr>
                <a:xfrm rot="5819687">
                  <a:off x="2017234" y="4514284"/>
                  <a:ext cx="676700" cy="354989"/>
                  <a:chOff x="7423833" y="2653243"/>
                  <a:chExt cx="676700" cy="354989"/>
                </a:xfrm>
              </p:grpSpPr>
              <p:cxnSp>
                <p:nvCxnSpPr>
                  <p:cNvPr id="351" name="Conexão reta 350"/>
                  <p:cNvCxnSpPr/>
                  <p:nvPr/>
                </p:nvCxnSpPr>
                <p:spPr>
                  <a:xfrm rot="884603" flipV="1">
                    <a:off x="7963891" y="2653243"/>
                    <a:ext cx="73631" cy="98766"/>
                  </a:xfrm>
                  <a:prstGeom prst="line">
                    <a:avLst/>
                  </a:prstGeom>
                  <a:ln w="19050">
                    <a:solidFill>
                      <a:srgbClr val="7030A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52" name="CaixaDeTexto 351"/>
                  <p:cNvSpPr txBox="1"/>
                  <p:nvPr/>
                </p:nvSpPr>
                <p:spPr>
                  <a:xfrm rot="19381670">
                    <a:off x="7423833" y="2731233"/>
                    <a:ext cx="676700" cy="2769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pt-PT" sz="1200" dirty="0" smtClean="0">
                        <a:solidFill>
                          <a:srgbClr val="7030A0"/>
                        </a:solidFill>
                      </a:rPr>
                      <a:t>    DTC</a:t>
                    </a:r>
                    <a:endParaRPr lang="en-US" sz="1200" baseline="-25000" dirty="0">
                      <a:solidFill>
                        <a:srgbClr val="7030A0"/>
                      </a:solidFill>
                    </a:endParaRPr>
                  </a:p>
                </p:txBody>
              </p:sp>
            </p:grpSp>
          </p:grpSp>
        </p:grpSp>
        <p:sp>
          <p:nvSpPr>
            <p:cNvPr id="475" name="CaixaDeTexto 474"/>
            <p:cNvSpPr txBox="1"/>
            <p:nvPr/>
          </p:nvSpPr>
          <p:spPr>
            <a:xfrm>
              <a:off x="4939589" y="3420013"/>
              <a:ext cx="91146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PT" sz="4000" b="1" dirty="0" smtClean="0"/>
                <a:t>B</a:t>
              </a:r>
              <a:r>
                <a:rPr lang="pt-PT" sz="4000" b="1" baseline="-25000" dirty="0" smtClean="0"/>
                <a:t>5</a:t>
              </a:r>
              <a:endParaRPr lang="en-US" sz="4000" b="1" baseline="-25000" dirty="0"/>
            </a:p>
          </p:txBody>
        </p:sp>
      </p:grpSp>
      <p:sp>
        <p:nvSpPr>
          <p:cNvPr id="22" name="Oval 21"/>
          <p:cNvSpPr/>
          <p:nvPr/>
        </p:nvSpPr>
        <p:spPr>
          <a:xfrm>
            <a:off x="42220" y="3045968"/>
            <a:ext cx="4045356" cy="382022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6" name="Oval 475"/>
          <p:cNvSpPr/>
          <p:nvPr/>
        </p:nvSpPr>
        <p:spPr>
          <a:xfrm>
            <a:off x="4856408" y="3150996"/>
            <a:ext cx="4060756" cy="373966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7" name="Oval 476"/>
          <p:cNvSpPr/>
          <p:nvPr/>
        </p:nvSpPr>
        <p:spPr>
          <a:xfrm>
            <a:off x="3091738" y="1207331"/>
            <a:ext cx="3245798" cy="241625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365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38" y="-13752"/>
            <a:ext cx="8031892" cy="913979"/>
          </a:xfrm>
        </p:spPr>
        <p:txBody>
          <a:bodyPr>
            <a:noAutofit/>
          </a:bodyPr>
          <a:lstStyle/>
          <a:p>
            <a:pPr algn="ctr"/>
            <a:r>
              <a:rPr lang="en-US" sz="6200" b="1" dirty="0" smtClean="0"/>
              <a:t>Radioactive Trackers</a:t>
            </a:r>
            <a:endParaRPr lang="en-US" sz="6200" b="1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8" y="5460"/>
            <a:ext cx="815309" cy="927414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07"/>
          <a:stretch/>
        </p:blipFill>
        <p:spPr>
          <a:xfrm>
            <a:off x="7180976" y="367865"/>
            <a:ext cx="1963024" cy="587585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0276" y="0"/>
            <a:ext cx="1742755" cy="420067"/>
          </a:xfrm>
          <a:prstGeom prst="rect">
            <a:avLst/>
          </a:prstGeom>
        </p:spPr>
      </p:pic>
      <p:sp>
        <p:nvSpPr>
          <p:cNvPr id="8" name="Marcador de Posição de Conteúdo 7"/>
          <p:cNvSpPr>
            <a:spLocks noGrp="1"/>
          </p:cNvSpPr>
          <p:nvPr>
            <p:ph idx="1"/>
          </p:nvPr>
        </p:nvSpPr>
        <p:spPr>
          <a:xfrm>
            <a:off x="8238" y="1268093"/>
            <a:ext cx="5935362" cy="5589908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en-US" b="1" dirty="0"/>
              <a:t>1.</a:t>
            </a:r>
            <a:r>
              <a:rPr lang="en-US" dirty="0"/>
              <a:t> Implantation of  </a:t>
            </a:r>
            <a:r>
              <a:rPr lang="en-US" baseline="30000" dirty="0" smtClean="0"/>
              <a:t>199m</a:t>
            </a:r>
            <a:r>
              <a:rPr lang="en-US" dirty="0" smtClean="0"/>
              <a:t>Hg on </a:t>
            </a:r>
            <a:r>
              <a:rPr lang="en-US" dirty="0"/>
              <a:t>ice 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en-US" b="1" dirty="0"/>
              <a:t>2. </a:t>
            </a:r>
            <a:r>
              <a:rPr lang="en-US" dirty="0"/>
              <a:t>We </a:t>
            </a:r>
            <a:r>
              <a:rPr lang="en-US" dirty="0" smtClean="0"/>
              <a:t>melted </a:t>
            </a:r>
            <a:r>
              <a:rPr lang="en-US" dirty="0"/>
              <a:t>the radioactive </a:t>
            </a:r>
            <a:r>
              <a:rPr lang="en-US" dirty="0" smtClean="0"/>
              <a:t>ice and added it to the </a:t>
            </a:r>
            <a:r>
              <a:rPr lang="en-US" dirty="0"/>
              <a:t>NP suspension </a:t>
            </a:r>
            <a:r>
              <a:rPr lang="en-US" dirty="0" smtClean="0"/>
              <a:t>(Ultra-sonication during 20 </a:t>
            </a:r>
            <a:r>
              <a:rPr lang="en-US" dirty="0"/>
              <a:t>minutes)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pt-PT" b="1" dirty="0"/>
              <a:t>3. </a:t>
            </a:r>
            <a:r>
              <a:rPr lang="en-US" dirty="0" smtClean="0"/>
              <a:t>We measure the activity of the radioactive water </a:t>
            </a:r>
            <a:r>
              <a:rPr lang="pt-PT" dirty="0" smtClean="0"/>
              <a:t>+ </a:t>
            </a:r>
            <a:r>
              <a:rPr lang="pt-PT" dirty="0"/>
              <a:t>NP </a:t>
            </a:r>
            <a:r>
              <a:rPr lang="pt-PT" dirty="0" smtClean="0"/>
              <a:t>(</a:t>
            </a:r>
            <a:r>
              <a:rPr lang="en-US" dirty="0" smtClean="0"/>
              <a:t>which are in a test tube</a:t>
            </a:r>
            <a:r>
              <a:rPr lang="pt-PT" dirty="0" smtClean="0"/>
              <a:t>) i</a:t>
            </a:r>
            <a:r>
              <a:rPr lang="en-US" dirty="0" smtClean="0"/>
              <a:t>n a </a:t>
            </a:r>
            <a:r>
              <a:rPr lang="en-US" dirty="0" err="1" smtClean="0"/>
              <a:t>HPGe</a:t>
            </a:r>
            <a:r>
              <a:rPr lang="en-US" dirty="0" smtClean="0"/>
              <a:t> detector gamma spectrometer</a:t>
            </a:r>
            <a:r>
              <a:rPr lang="pt-PT" dirty="0" smtClean="0"/>
              <a:t>.</a:t>
            </a:r>
            <a:endParaRPr lang="en-US" dirty="0"/>
          </a:p>
          <a:p>
            <a:pPr marL="0" indent="0" algn="just">
              <a:lnSpc>
                <a:spcPct val="120000"/>
              </a:lnSpc>
              <a:buNone/>
            </a:pPr>
            <a:r>
              <a:rPr lang="en-US" b="1" dirty="0"/>
              <a:t>4.</a:t>
            </a:r>
            <a:r>
              <a:rPr lang="en-US" dirty="0"/>
              <a:t> NP separation from the solution using a strong magnet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en-US" b="1" dirty="0"/>
              <a:t>5. </a:t>
            </a:r>
            <a:r>
              <a:rPr lang="en-US" dirty="0"/>
              <a:t>We measure the remaining activity of the dry NP</a:t>
            </a:r>
          </a:p>
          <a:p>
            <a:pPr>
              <a:lnSpc>
                <a:spcPct val="120000"/>
              </a:lnSpc>
            </a:pPr>
            <a:endParaRPr lang="en-US" dirty="0"/>
          </a:p>
        </p:txBody>
      </p:sp>
      <p:cxnSp>
        <p:nvCxnSpPr>
          <p:cNvPr id="7" name="Conexão reta 6"/>
          <p:cNvCxnSpPr/>
          <p:nvPr/>
        </p:nvCxnSpPr>
        <p:spPr>
          <a:xfrm>
            <a:off x="508611" y="988400"/>
            <a:ext cx="792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Imagem 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36" t="37508" r="23363" b="36546"/>
          <a:stretch/>
        </p:blipFill>
        <p:spPr>
          <a:xfrm>
            <a:off x="6383044" y="1043623"/>
            <a:ext cx="2177371" cy="1105081"/>
          </a:xfrm>
          <a:prstGeom prst="rect">
            <a:avLst/>
          </a:prstGeom>
        </p:spPr>
      </p:pic>
      <p:pic>
        <p:nvPicPr>
          <p:cNvPr id="19" name="Imagem 18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117" t="29063" r="47838" b="45712"/>
          <a:stretch/>
        </p:blipFill>
        <p:spPr>
          <a:xfrm rot="16200000">
            <a:off x="6982792" y="1237438"/>
            <a:ext cx="764007" cy="744733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1" name="Imagem 2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6570" y="4159628"/>
            <a:ext cx="2193845" cy="2698373"/>
          </a:xfrm>
          <a:prstGeom prst="rect">
            <a:avLst/>
          </a:prstGeom>
        </p:spPr>
      </p:pic>
      <p:pic>
        <p:nvPicPr>
          <p:cNvPr id="22" name="Picture 3" descr="C:\Users\Fenta\Pictures\Suiça_CERN\101MSDCF\DSC06385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2720" y="2203926"/>
            <a:ext cx="2444256" cy="1833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Imagem 22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34" r="32671" b="39763"/>
          <a:stretch/>
        </p:blipFill>
        <p:spPr>
          <a:xfrm>
            <a:off x="6292627" y="4159627"/>
            <a:ext cx="2358203" cy="2698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655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38" y="-13752"/>
            <a:ext cx="8031892" cy="913979"/>
          </a:xfrm>
        </p:spPr>
        <p:txBody>
          <a:bodyPr>
            <a:noAutofit/>
          </a:bodyPr>
          <a:lstStyle/>
          <a:p>
            <a:pPr algn="ctr"/>
            <a:r>
              <a:rPr lang="en-US" sz="6200" b="1" dirty="0" smtClean="0"/>
              <a:t>Radioactive Trackers</a:t>
            </a:r>
            <a:endParaRPr lang="en-US" sz="6200" b="1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8" y="5460"/>
            <a:ext cx="815309" cy="927414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07"/>
          <a:stretch/>
        </p:blipFill>
        <p:spPr>
          <a:xfrm>
            <a:off x="7180976" y="367865"/>
            <a:ext cx="1963024" cy="587585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0276" y="0"/>
            <a:ext cx="1742755" cy="420067"/>
          </a:xfrm>
          <a:prstGeom prst="rect">
            <a:avLst/>
          </a:prstGeom>
        </p:spPr>
      </p:pic>
      <p:grpSp>
        <p:nvGrpSpPr>
          <p:cNvPr id="9" name="Grupo 8"/>
          <p:cNvGrpSpPr/>
          <p:nvPr/>
        </p:nvGrpSpPr>
        <p:grpSpPr>
          <a:xfrm>
            <a:off x="323670" y="971172"/>
            <a:ext cx="4370942" cy="2967487"/>
            <a:chOff x="17679432" y="32908905"/>
            <a:chExt cx="4370942" cy="3608651"/>
          </a:xfrm>
        </p:grpSpPr>
        <p:pic>
          <p:nvPicPr>
            <p:cNvPr id="10" name="Imagem 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7679432" y="32908905"/>
              <a:ext cx="4370942" cy="3608651"/>
            </a:xfrm>
            <a:prstGeom prst="rect">
              <a:avLst/>
            </a:prstGeom>
          </p:spPr>
        </p:pic>
        <p:pic>
          <p:nvPicPr>
            <p:cNvPr id="11" name="Imagem 1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8388360" y="33159674"/>
              <a:ext cx="1551435" cy="905258"/>
            </a:xfrm>
            <a:prstGeom prst="rect">
              <a:avLst/>
            </a:prstGeom>
          </p:spPr>
        </p:pic>
      </p:grpSp>
      <p:cxnSp>
        <p:nvCxnSpPr>
          <p:cNvPr id="7" name="Conexão reta 6"/>
          <p:cNvCxnSpPr/>
          <p:nvPr/>
        </p:nvCxnSpPr>
        <p:spPr>
          <a:xfrm>
            <a:off x="508611" y="988400"/>
            <a:ext cx="792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upo 11"/>
          <p:cNvGrpSpPr/>
          <p:nvPr/>
        </p:nvGrpSpPr>
        <p:grpSpPr>
          <a:xfrm>
            <a:off x="4990775" y="1445892"/>
            <a:ext cx="4012256" cy="5060087"/>
            <a:chOff x="5078525" y="1737451"/>
            <a:chExt cx="4012256" cy="5060087"/>
          </a:xfrm>
        </p:grpSpPr>
        <p:grpSp>
          <p:nvGrpSpPr>
            <p:cNvPr id="13" name="Grupo 12"/>
            <p:cNvGrpSpPr/>
            <p:nvPr/>
          </p:nvGrpSpPr>
          <p:grpSpPr>
            <a:xfrm>
              <a:off x="5078525" y="2070691"/>
              <a:ext cx="4012256" cy="3291382"/>
              <a:chOff x="908998" y="2199340"/>
              <a:chExt cx="3581587" cy="2990456"/>
            </a:xfrm>
          </p:grpSpPr>
          <p:sp>
            <p:nvSpPr>
              <p:cNvPr id="17" name="CaixaDeTexto 16"/>
              <p:cNvSpPr txBox="1"/>
              <p:nvPr/>
            </p:nvSpPr>
            <p:spPr>
              <a:xfrm>
                <a:off x="908998" y="2199340"/>
                <a:ext cx="3581587" cy="260062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endParaRPr lang="pt-PT"/>
              </a:p>
              <a:p>
                <a:endParaRPr lang="pt-PT"/>
              </a:p>
              <a:p>
                <a:endParaRPr lang="pt-PT"/>
              </a:p>
              <a:p>
                <a:endParaRPr lang="pt-PT"/>
              </a:p>
              <a:p>
                <a:endParaRPr lang="pt-PT"/>
              </a:p>
              <a:p>
                <a:endParaRPr lang="pt-PT"/>
              </a:p>
              <a:p>
                <a:endParaRPr lang="pt-PT"/>
              </a:p>
              <a:p>
                <a:endParaRPr lang="pt-PT"/>
              </a:p>
              <a:p>
                <a:endParaRPr lang="pt-PT"/>
              </a:p>
              <a:p>
                <a:endParaRPr lang="en-US" dirty="0"/>
              </a:p>
            </p:txBody>
          </p:sp>
          <p:cxnSp>
            <p:nvCxnSpPr>
              <p:cNvPr id="18" name="Conexão recta 10"/>
              <p:cNvCxnSpPr/>
              <p:nvPr/>
            </p:nvCxnSpPr>
            <p:spPr>
              <a:xfrm>
                <a:off x="1275202" y="3471059"/>
                <a:ext cx="2201583" cy="0"/>
              </a:xfrm>
              <a:prstGeom prst="line">
                <a:avLst/>
              </a:prstGeom>
              <a:ln w="25400">
                <a:solidFill>
                  <a:schemeClr val="bg2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exão recta 31"/>
              <p:cNvCxnSpPr/>
              <p:nvPr/>
            </p:nvCxnSpPr>
            <p:spPr>
              <a:xfrm>
                <a:off x="1290297" y="4509120"/>
                <a:ext cx="2201583" cy="0"/>
              </a:xfrm>
              <a:prstGeom prst="line">
                <a:avLst/>
              </a:prstGeom>
              <a:ln w="25400">
                <a:solidFill>
                  <a:schemeClr val="bg2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exão recta 32"/>
              <p:cNvCxnSpPr/>
              <p:nvPr/>
            </p:nvCxnSpPr>
            <p:spPr>
              <a:xfrm>
                <a:off x="1290297" y="5013176"/>
                <a:ext cx="2201583" cy="0"/>
              </a:xfrm>
              <a:prstGeom prst="line">
                <a:avLst/>
              </a:prstGeom>
              <a:ln w="25400">
                <a:solidFill>
                  <a:schemeClr val="bg2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CaixaDeTexto 20"/>
              <p:cNvSpPr txBox="1"/>
              <p:nvPr/>
            </p:nvSpPr>
            <p:spPr>
              <a:xfrm>
                <a:off x="1163038" y="3224009"/>
                <a:ext cx="551198" cy="27963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sz="1400" dirty="0"/>
                  <a:t>13/2+</a:t>
                </a:r>
                <a:endParaRPr lang="en-US" sz="1400" dirty="0"/>
              </a:p>
            </p:txBody>
          </p:sp>
          <p:sp>
            <p:nvSpPr>
              <p:cNvPr id="22" name="CaixaDeTexto 21"/>
              <p:cNvSpPr txBox="1"/>
              <p:nvPr/>
            </p:nvSpPr>
            <p:spPr>
              <a:xfrm>
                <a:off x="1259632" y="4232121"/>
                <a:ext cx="438154" cy="27963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sz="1400" dirty="0"/>
                  <a:t>5/2-</a:t>
                </a:r>
                <a:endParaRPr lang="en-US" sz="1400" dirty="0"/>
              </a:p>
            </p:txBody>
          </p:sp>
          <p:sp>
            <p:nvSpPr>
              <p:cNvPr id="23" name="CaixaDeTexto 22"/>
              <p:cNvSpPr txBox="1"/>
              <p:nvPr/>
            </p:nvSpPr>
            <p:spPr>
              <a:xfrm>
                <a:off x="1259632" y="4755682"/>
                <a:ext cx="438154" cy="27963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sz="1400" dirty="0"/>
                  <a:t>1/2-</a:t>
                </a:r>
                <a:endParaRPr lang="en-US" sz="1400" dirty="0"/>
              </a:p>
            </p:txBody>
          </p:sp>
          <p:sp>
            <p:nvSpPr>
              <p:cNvPr id="24" name="CaixaDeTexto 23"/>
              <p:cNvSpPr txBox="1"/>
              <p:nvPr/>
            </p:nvSpPr>
            <p:spPr>
              <a:xfrm>
                <a:off x="2699792" y="3194060"/>
                <a:ext cx="764808" cy="25167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sz="1200" dirty="0"/>
                  <a:t>532.48KeV</a:t>
                </a:r>
                <a:endParaRPr lang="en-US" sz="1200" dirty="0"/>
              </a:p>
            </p:txBody>
          </p:sp>
          <p:sp>
            <p:nvSpPr>
              <p:cNvPr id="25" name="CaixaDeTexto 24"/>
              <p:cNvSpPr txBox="1"/>
              <p:nvPr/>
            </p:nvSpPr>
            <p:spPr>
              <a:xfrm>
                <a:off x="2759100" y="4232121"/>
                <a:ext cx="764808" cy="25167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sz="1200" dirty="0"/>
                  <a:t>158.38KeV</a:t>
                </a:r>
                <a:endParaRPr lang="en-US" sz="1200" dirty="0"/>
              </a:p>
            </p:txBody>
          </p:sp>
          <p:sp>
            <p:nvSpPr>
              <p:cNvPr id="26" name="CaixaDeTexto 25"/>
              <p:cNvSpPr txBox="1"/>
              <p:nvPr/>
            </p:nvSpPr>
            <p:spPr>
              <a:xfrm>
                <a:off x="3106384" y="4783240"/>
                <a:ext cx="450001" cy="25167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sz="1200" dirty="0"/>
                  <a:t>0KeV</a:t>
                </a:r>
                <a:endParaRPr lang="en-US" sz="1200" dirty="0"/>
              </a:p>
            </p:txBody>
          </p:sp>
          <p:sp>
            <p:nvSpPr>
              <p:cNvPr id="27" name="CaixaDeTexto 26"/>
              <p:cNvSpPr txBox="1"/>
              <p:nvPr/>
            </p:nvSpPr>
            <p:spPr>
              <a:xfrm>
                <a:off x="3632447" y="2708920"/>
                <a:ext cx="774424" cy="3635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sz="2000" b="1" baseline="30000" dirty="0">
                    <a:solidFill>
                      <a:srgbClr val="7030A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199m</a:t>
                </a:r>
                <a:r>
                  <a:rPr lang="pt-PT" sz="2000" b="1" dirty="0">
                    <a:solidFill>
                      <a:srgbClr val="7030A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Hg</a:t>
                </a:r>
                <a:endParaRPr lang="en-US" sz="2000" b="1" dirty="0">
                  <a:solidFill>
                    <a:srgbClr val="7030A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28" name="Conexão recta unidireccional 15"/>
              <p:cNvCxnSpPr/>
              <p:nvPr/>
            </p:nvCxnSpPr>
            <p:spPr>
              <a:xfrm>
                <a:off x="1835696" y="3515356"/>
                <a:ext cx="0" cy="921756"/>
              </a:xfrm>
              <a:prstGeom prst="straightConnector1">
                <a:avLst/>
              </a:prstGeom>
              <a:ln w="22225">
                <a:solidFill>
                  <a:srgbClr val="0066F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exão recta unidireccional 41"/>
              <p:cNvCxnSpPr/>
              <p:nvPr/>
            </p:nvCxnSpPr>
            <p:spPr>
              <a:xfrm>
                <a:off x="2123728" y="4576074"/>
                <a:ext cx="0" cy="411702"/>
              </a:xfrm>
              <a:prstGeom prst="straightConnector1">
                <a:avLst/>
              </a:prstGeom>
              <a:ln w="2222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CaixaDeTexto 29"/>
              <p:cNvSpPr txBox="1"/>
              <p:nvPr/>
            </p:nvSpPr>
            <p:spPr>
              <a:xfrm>
                <a:off x="3482169" y="3323013"/>
                <a:ext cx="700015" cy="3355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b="1" dirty="0" smtClean="0"/>
                  <a:t>42.6m</a:t>
                </a:r>
                <a:endParaRPr lang="en-US" sz="1200" b="1" dirty="0"/>
              </a:p>
            </p:txBody>
          </p:sp>
          <p:sp>
            <p:nvSpPr>
              <p:cNvPr id="31" name="CaixaDeTexto 30"/>
              <p:cNvSpPr txBox="1"/>
              <p:nvPr/>
            </p:nvSpPr>
            <p:spPr>
              <a:xfrm>
                <a:off x="3491880" y="4339141"/>
                <a:ext cx="724342" cy="3355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b="1" dirty="0" smtClean="0"/>
                  <a:t>2.47ns</a:t>
                </a:r>
                <a:endParaRPr lang="en-US" b="1" dirty="0"/>
              </a:p>
            </p:txBody>
          </p:sp>
          <p:sp>
            <p:nvSpPr>
              <p:cNvPr id="32" name="CaixaDeTexto 31"/>
              <p:cNvSpPr txBox="1"/>
              <p:nvPr/>
            </p:nvSpPr>
            <p:spPr>
              <a:xfrm>
                <a:off x="3491880" y="4854231"/>
                <a:ext cx="678551" cy="3355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/>
                  <a:t>stable</a:t>
                </a:r>
                <a:endParaRPr lang="en-US" sz="1200" b="1" dirty="0"/>
              </a:p>
            </p:txBody>
          </p:sp>
          <p:sp>
            <p:nvSpPr>
              <p:cNvPr id="33" name="Rectângulo 18"/>
              <p:cNvSpPr/>
              <p:nvPr/>
            </p:nvSpPr>
            <p:spPr>
              <a:xfrm>
                <a:off x="1912773" y="3704933"/>
                <a:ext cx="874533" cy="5313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l-GR" b="1" dirty="0">
                    <a:solidFill>
                      <a:srgbClr val="0066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ϒ</a:t>
                </a:r>
                <a:r>
                  <a:rPr lang="pt-PT" b="1" dirty="0">
                    <a:solidFill>
                      <a:srgbClr val="0066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</a:t>
                </a:r>
              </a:p>
              <a:p>
                <a:r>
                  <a:rPr lang="pt-PT" sz="1400" b="1" dirty="0">
                    <a:solidFill>
                      <a:srgbClr val="0066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374.10KeV</a:t>
                </a:r>
              </a:p>
            </p:txBody>
          </p:sp>
          <p:sp>
            <p:nvSpPr>
              <p:cNvPr id="34" name="Rectângulo 45"/>
              <p:cNvSpPr/>
              <p:nvPr/>
            </p:nvSpPr>
            <p:spPr>
              <a:xfrm>
                <a:off x="2117520" y="4510533"/>
                <a:ext cx="1232775" cy="5313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l-GR" b="1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ϒ</a:t>
                </a:r>
                <a:r>
                  <a:rPr lang="pt-PT" b="1" dirty="0" smtClean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  </a:t>
                </a:r>
                <a:r>
                  <a:rPr lang="pt-PT" sz="1400" b="1" dirty="0" smtClean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(I</a:t>
                </a:r>
                <a:r>
                  <a:rPr lang="el-GR" sz="1400" b="1" baseline="-25000" dirty="0" smtClean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γ</a:t>
                </a:r>
                <a:r>
                  <a:rPr lang="pt-PT" sz="1400" b="1" dirty="0" smtClean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=52.3%)</a:t>
                </a:r>
                <a:endParaRPr lang="pt-PT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r>
                  <a:rPr lang="pt-PT" sz="1400" b="1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158.38KeV</a:t>
                </a:r>
              </a:p>
            </p:txBody>
          </p:sp>
        </p:grp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6703741" y="1737451"/>
              <a:ext cx="1440160" cy="1440160"/>
            </a:xfrm>
            <a:prstGeom prst="ellipse">
              <a:avLst/>
            </a:prstGeom>
            <a:gradFill>
              <a:gsLst>
                <a:gs pos="0">
                  <a:srgbClr val="7030A1"/>
                </a:gs>
                <a:gs pos="10000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2800" baseline="30000" dirty="0">
                  <a:solidFill>
                    <a:schemeClr val="tx1"/>
                  </a:solidFill>
                </a:rPr>
                <a:t>199m</a:t>
              </a:r>
              <a:r>
                <a:rPr lang="en-US" sz="2800" dirty="0">
                  <a:solidFill>
                    <a:schemeClr val="tx1"/>
                  </a:solidFill>
                </a:rPr>
                <a:t>Hg</a:t>
              </a:r>
            </a:p>
          </p:txBody>
        </p:sp>
        <p:sp>
          <p:nvSpPr>
            <p:cNvPr id="15" name="Oval 14"/>
            <p:cNvSpPr>
              <a:spLocks noChangeAspect="1"/>
            </p:cNvSpPr>
            <p:nvPr/>
          </p:nvSpPr>
          <p:spPr>
            <a:xfrm>
              <a:off x="6863499" y="5357378"/>
              <a:ext cx="1440160" cy="1440160"/>
            </a:xfrm>
            <a:prstGeom prst="ellipse">
              <a:avLst/>
            </a:prstGeom>
            <a:gradFill flip="none" rotWithShape="1">
              <a:gsLst>
                <a:gs pos="0">
                  <a:srgbClr val="00B0F0"/>
                </a:gs>
                <a:gs pos="38000">
                  <a:srgbClr val="00B0F0">
                    <a:shade val="67500"/>
                    <a:satMod val="115000"/>
                  </a:srgbClr>
                </a:gs>
                <a:gs pos="100000">
                  <a:schemeClr val="bg1"/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2800" baseline="30000" dirty="0" smtClean="0">
                  <a:solidFill>
                    <a:schemeClr val="tx1"/>
                  </a:solidFill>
                </a:rPr>
                <a:t>199</a:t>
              </a:r>
              <a:r>
                <a:rPr lang="en-US" sz="2800" dirty="0" smtClean="0">
                  <a:solidFill>
                    <a:schemeClr val="tx1"/>
                  </a:solidFill>
                </a:rPr>
                <a:t>Hg</a:t>
              </a:r>
              <a:endParaRPr lang="en-US" sz="2800" dirty="0">
                <a:solidFill>
                  <a:schemeClr val="tx1"/>
                </a:solidFill>
              </a:endParaRPr>
            </a:p>
          </p:txBody>
        </p:sp>
        <p:sp>
          <p:nvSpPr>
            <p:cNvPr id="16" name="CaixaDeTexto 15"/>
            <p:cNvSpPr txBox="1"/>
            <p:nvPr/>
          </p:nvSpPr>
          <p:spPr>
            <a:xfrm>
              <a:off x="8129455" y="5330976"/>
              <a:ext cx="72808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sz="2000" b="1" baseline="30000" dirty="0" smtClean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199</a:t>
              </a:r>
              <a:r>
                <a:rPr lang="pt-PT" sz="2000" b="1" dirty="0" smtClean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Hg</a:t>
              </a:r>
              <a:endParaRPr lang="en-US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3" name="Retângulo 2"/>
          <p:cNvSpPr/>
          <p:nvPr/>
        </p:nvSpPr>
        <p:spPr>
          <a:xfrm>
            <a:off x="460334" y="3956179"/>
            <a:ext cx="4572000" cy="275152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20000"/>
              </a:lnSpc>
            </a:pPr>
            <a:r>
              <a:rPr lang="pt-PT" b="1" dirty="0" smtClean="0"/>
              <a:t>6</a:t>
            </a:r>
            <a:r>
              <a:rPr lang="pt-PT" dirty="0" smtClean="0"/>
              <a:t>. </a:t>
            </a:r>
            <a:r>
              <a:rPr lang="en-US" dirty="0" smtClean="0"/>
              <a:t>We integrate the measured activities to determine the absolute activity measured in the spectrometer.</a:t>
            </a:r>
          </a:p>
          <a:p>
            <a:pPr algn="just">
              <a:lnSpc>
                <a:spcPct val="120000"/>
              </a:lnSpc>
            </a:pPr>
            <a:r>
              <a:rPr lang="en-US" b="1" dirty="0" smtClean="0"/>
              <a:t>7. </a:t>
            </a:r>
            <a:r>
              <a:rPr lang="en-US" dirty="0" smtClean="0"/>
              <a:t>We calculate the loss due to radioactive decay to compensate the loss measured and then we obtain the sorption percentage.</a:t>
            </a:r>
          </a:p>
          <a:p>
            <a:pPr algn="just">
              <a:lnSpc>
                <a:spcPct val="120000"/>
              </a:lnSpc>
            </a:pPr>
            <a:r>
              <a:rPr lang="en-US" b="1" dirty="0" smtClean="0"/>
              <a:t>8. </a:t>
            </a:r>
            <a:r>
              <a:rPr lang="en-US" dirty="0" smtClean="0"/>
              <a:t>We repeat several times to add statistics to the sorption measurements .  </a:t>
            </a:r>
          </a:p>
        </p:txBody>
      </p:sp>
      <p:sp>
        <p:nvSpPr>
          <p:cNvPr id="35" name="Oval 34"/>
          <p:cNvSpPr/>
          <p:nvPr/>
        </p:nvSpPr>
        <p:spPr>
          <a:xfrm>
            <a:off x="6028904" y="4242088"/>
            <a:ext cx="1577976" cy="7326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416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38" y="-13752"/>
            <a:ext cx="8031892" cy="913979"/>
          </a:xfrm>
        </p:spPr>
        <p:txBody>
          <a:bodyPr>
            <a:noAutofit/>
          </a:bodyPr>
          <a:lstStyle/>
          <a:p>
            <a:pPr algn="ctr"/>
            <a:r>
              <a:rPr lang="en-US" sz="6200" b="1" dirty="0" smtClean="0"/>
              <a:t>Radioactive Trackers</a:t>
            </a:r>
            <a:endParaRPr lang="en-US" sz="6200" b="1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8" y="5460"/>
            <a:ext cx="815309" cy="927414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07"/>
          <a:stretch/>
        </p:blipFill>
        <p:spPr>
          <a:xfrm>
            <a:off x="7180976" y="367865"/>
            <a:ext cx="1963024" cy="587585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0276" y="0"/>
            <a:ext cx="1742755" cy="420067"/>
          </a:xfrm>
          <a:prstGeom prst="rect">
            <a:avLst/>
          </a:prstGeom>
        </p:spPr>
      </p:pic>
      <p:cxnSp>
        <p:nvCxnSpPr>
          <p:cNvPr id="7" name="Conexão reta 6"/>
          <p:cNvCxnSpPr/>
          <p:nvPr/>
        </p:nvCxnSpPr>
        <p:spPr>
          <a:xfrm>
            <a:off x="508611" y="988400"/>
            <a:ext cx="792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Tabela 8"/>
          <p:cNvGraphicFramePr>
            <a:graphicFrameLocks noGrp="1"/>
          </p:cNvGraphicFramePr>
          <p:nvPr>
            <p:extLst/>
          </p:nvPr>
        </p:nvGraphicFramePr>
        <p:xfrm>
          <a:off x="3108025" y="2547442"/>
          <a:ext cx="3000975" cy="237703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59037"/>
                <a:gridCol w="1612714"/>
                <a:gridCol w="429224"/>
              </a:tblGrid>
              <a:tr h="49752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NP</a:t>
                      </a:r>
                      <a:endParaRPr lang="en-US" sz="2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Sorption (S)</a:t>
                      </a:r>
                      <a:endParaRPr lang="en-US" sz="2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∆S</a:t>
                      </a:r>
                      <a:endParaRPr lang="en-US" sz="2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</a:tr>
              <a:tr h="479093"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A2</a:t>
                      </a:r>
                      <a:endParaRPr lang="en-US" sz="2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solidFill>
                            <a:schemeClr val="bg1"/>
                          </a:solidFill>
                          <a:effectLst/>
                        </a:rPr>
                        <a:t>14%</a:t>
                      </a:r>
                      <a:endParaRPr lang="en-US" sz="20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solidFill>
                            <a:schemeClr val="bg1"/>
                          </a:solidFill>
                          <a:effectLst/>
                        </a:rPr>
                        <a:t>5%</a:t>
                      </a:r>
                      <a:endParaRPr lang="en-US" sz="20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070C0"/>
                    </a:solidFill>
                  </a:tcPr>
                </a:tc>
              </a:tr>
              <a:tr h="46066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A4</a:t>
                      </a:r>
                      <a:endParaRPr lang="en-US" sz="2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solidFill>
                            <a:schemeClr val="bg1"/>
                          </a:solidFill>
                          <a:effectLst/>
                        </a:rPr>
                        <a:t>73%</a:t>
                      </a:r>
                      <a:endParaRPr lang="en-US" sz="20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solidFill>
                            <a:schemeClr val="bg1"/>
                          </a:solidFill>
                          <a:effectLst/>
                        </a:rPr>
                        <a:t>5%</a:t>
                      </a:r>
                      <a:endParaRPr lang="en-US" sz="20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0B050"/>
                    </a:solidFill>
                  </a:tcPr>
                </a:tc>
              </a:tr>
              <a:tr h="46066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B2</a:t>
                      </a:r>
                      <a:endParaRPr lang="en-US" sz="2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solidFill>
                            <a:schemeClr val="bg1"/>
                          </a:solidFill>
                          <a:effectLst/>
                        </a:rPr>
                        <a:t>25%</a:t>
                      </a:r>
                      <a:endParaRPr lang="en-US" sz="20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solidFill>
                            <a:schemeClr val="bg1"/>
                          </a:solidFill>
                          <a:effectLst/>
                        </a:rPr>
                        <a:t>6%</a:t>
                      </a:r>
                      <a:endParaRPr lang="en-US" sz="20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070C0"/>
                    </a:solidFill>
                  </a:tcPr>
                </a:tc>
              </a:tr>
              <a:tr h="479093"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B4</a:t>
                      </a:r>
                      <a:endParaRPr lang="en-US" sz="2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solidFill>
                            <a:schemeClr val="bg1"/>
                          </a:solidFill>
                          <a:effectLst/>
                        </a:rPr>
                        <a:t>50%</a:t>
                      </a:r>
                      <a:endParaRPr lang="en-US" sz="20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solidFill>
                            <a:schemeClr val="bg1"/>
                          </a:solidFill>
                          <a:effectLst/>
                        </a:rPr>
                        <a:t>1%</a:t>
                      </a:r>
                      <a:endParaRPr lang="en-US" sz="20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0B050"/>
                    </a:solidFill>
                  </a:tcPr>
                </a:tc>
              </a:tr>
            </a:tbl>
          </a:graphicData>
        </a:graphic>
      </p:graphicFrame>
      <p:sp>
        <p:nvSpPr>
          <p:cNvPr id="10" name="CaixaDeTexto 9"/>
          <p:cNvSpPr txBox="1"/>
          <p:nvPr/>
        </p:nvSpPr>
        <p:spPr>
          <a:xfrm>
            <a:off x="8239" y="1040395"/>
            <a:ext cx="913576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Hg sorption percentage for different types of NP measured with the gamma spectrometer for 20 minutes sonication</a:t>
            </a:r>
            <a:endParaRPr lang="en-US" sz="3200" b="1" dirty="0"/>
          </a:p>
        </p:txBody>
      </p:sp>
      <p:sp>
        <p:nvSpPr>
          <p:cNvPr id="11" name="Marcador de Posição de Conteúdo 7"/>
          <p:cNvSpPr>
            <a:spLocks noGrp="1"/>
          </p:cNvSpPr>
          <p:nvPr>
            <p:ph idx="1"/>
          </p:nvPr>
        </p:nvSpPr>
        <p:spPr>
          <a:xfrm>
            <a:off x="508611" y="5219355"/>
            <a:ext cx="8635388" cy="1894174"/>
          </a:xfrm>
        </p:spPr>
        <p:txBody>
          <a:bodyPr>
            <a:normAutofit/>
          </a:bodyPr>
          <a:lstStyle/>
          <a:p>
            <a:r>
              <a:rPr lang="pt-PT" dirty="0" smtClean="0"/>
              <a:t>Concentrations of ≈ </a:t>
            </a:r>
            <a:r>
              <a:rPr lang="pt-P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1ng/dm</a:t>
            </a:r>
            <a:r>
              <a:rPr lang="pt-PT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</a:p>
          <a:p>
            <a:pPr lvl="1"/>
            <a:r>
              <a:rPr lang="pt-P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Legal limit concentration for Hg in drinking water = </a:t>
            </a:r>
            <a:r>
              <a:rPr lang="pt-PT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pt-P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µg/dm</a:t>
            </a:r>
            <a:r>
              <a:rPr lang="pt-PT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pt-PT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pt-PT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Rain</a:t>
            </a:r>
            <a:r>
              <a:rPr lang="pt-P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water</a:t>
            </a:r>
            <a:r>
              <a:rPr lang="pt-P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concentration</a:t>
            </a:r>
            <a:r>
              <a:rPr lang="pt-P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5-100 </a:t>
            </a:r>
            <a:r>
              <a:rPr lang="pt-PT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ng</a:t>
            </a:r>
            <a:r>
              <a:rPr lang="pt-P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/dm</a:t>
            </a:r>
            <a:r>
              <a:rPr lang="pt-PT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en-US" baseline="30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47" name="Straight Arrow Connector 346"/>
          <p:cNvCxnSpPr>
            <a:endCxn id="350" idx="3"/>
          </p:cNvCxnSpPr>
          <p:nvPr/>
        </p:nvCxnSpPr>
        <p:spPr>
          <a:xfrm flipH="1">
            <a:off x="1998402" y="3227294"/>
            <a:ext cx="1109624" cy="1706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8" name="Straight Arrow Connector 347"/>
          <p:cNvCxnSpPr/>
          <p:nvPr/>
        </p:nvCxnSpPr>
        <p:spPr>
          <a:xfrm flipH="1" flipV="1">
            <a:off x="2003610" y="3475843"/>
            <a:ext cx="1104414" cy="6217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0" name="TextBox 349"/>
          <p:cNvSpPr txBox="1"/>
          <p:nvPr/>
        </p:nvSpPr>
        <p:spPr>
          <a:xfrm>
            <a:off x="8238" y="3213268"/>
            <a:ext cx="1990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Non-functionalized</a:t>
            </a:r>
            <a:endParaRPr lang="pt-PT" dirty="0"/>
          </a:p>
        </p:txBody>
      </p:sp>
      <p:cxnSp>
        <p:nvCxnSpPr>
          <p:cNvPr id="352" name="Straight Arrow Connector 351"/>
          <p:cNvCxnSpPr/>
          <p:nvPr/>
        </p:nvCxnSpPr>
        <p:spPr>
          <a:xfrm flipH="1">
            <a:off x="2072162" y="3692811"/>
            <a:ext cx="1035863" cy="335956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3" name="Straight Arrow Connector 352"/>
          <p:cNvCxnSpPr/>
          <p:nvPr/>
        </p:nvCxnSpPr>
        <p:spPr>
          <a:xfrm flipH="1" flipV="1">
            <a:off x="2072162" y="4116938"/>
            <a:ext cx="1094874" cy="479946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5" name="TextBox 354"/>
          <p:cNvSpPr txBox="1"/>
          <p:nvPr/>
        </p:nvSpPr>
        <p:spPr>
          <a:xfrm>
            <a:off x="629435" y="3705601"/>
            <a:ext cx="19901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Functionalized with DTC</a:t>
            </a:r>
            <a:endParaRPr lang="pt-PT" dirty="0"/>
          </a:p>
        </p:txBody>
      </p:sp>
      <p:cxnSp>
        <p:nvCxnSpPr>
          <p:cNvPr id="362" name="Straight Arrow Connector 361"/>
          <p:cNvCxnSpPr/>
          <p:nvPr/>
        </p:nvCxnSpPr>
        <p:spPr>
          <a:xfrm>
            <a:off x="6109000" y="3221949"/>
            <a:ext cx="599065" cy="1759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3" name="Straight Arrow Connector 362"/>
          <p:cNvCxnSpPr/>
          <p:nvPr/>
        </p:nvCxnSpPr>
        <p:spPr>
          <a:xfrm flipV="1">
            <a:off x="6109000" y="3504351"/>
            <a:ext cx="599065" cy="1564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7" name="TextBox 366"/>
          <p:cNvSpPr txBox="1"/>
          <p:nvPr/>
        </p:nvSpPr>
        <p:spPr>
          <a:xfrm>
            <a:off x="6708065" y="3262290"/>
            <a:ext cx="15349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Cubic larger</a:t>
            </a:r>
            <a:endParaRPr lang="pt-PT" dirty="0"/>
          </a:p>
        </p:txBody>
      </p:sp>
      <p:cxnSp>
        <p:nvCxnSpPr>
          <p:cNvPr id="368" name="Straight Arrow Connector 367"/>
          <p:cNvCxnSpPr/>
          <p:nvPr/>
        </p:nvCxnSpPr>
        <p:spPr>
          <a:xfrm>
            <a:off x="6109000" y="4188988"/>
            <a:ext cx="599065" cy="1759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9" name="Straight Arrow Connector 368"/>
          <p:cNvCxnSpPr/>
          <p:nvPr/>
        </p:nvCxnSpPr>
        <p:spPr>
          <a:xfrm flipV="1">
            <a:off x="6109000" y="4471390"/>
            <a:ext cx="599065" cy="1564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0" name="TextBox 369"/>
          <p:cNvSpPr txBox="1"/>
          <p:nvPr/>
        </p:nvSpPr>
        <p:spPr>
          <a:xfrm>
            <a:off x="6708064" y="4229329"/>
            <a:ext cx="18711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Spherical smaller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359152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0.5|0.1"/>
</p:tagLst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teste</Template>
  <TotalTime>5236</TotalTime>
  <Words>1375</Words>
  <Application>Microsoft Office PowerPoint</Application>
  <PresentationFormat>On-screen Show (4:3)</PresentationFormat>
  <Paragraphs>479</Paragraphs>
  <Slides>36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6" baseType="lpstr">
      <vt:lpstr>Agency FB</vt:lpstr>
      <vt:lpstr>Arial</vt:lpstr>
      <vt:lpstr>Calibri</vt:lpstr>
      <vt:lpstr>Calibri Light</vt:lpstr>
      <vt:lpstr>Cambria Math</vt:lpstr>
      <vt:lpstr>Symbol</vt:lpstr>
      <vt:lpstr>Times New Roman</vt:lpstr>
      <vt:lpstr>Wingdings</vt:lpstr>
      <vt:lpstr>Tema do Office</vt:lpstr>
      <vt:lpstr>Graph</vt:lpstr>
      <vt:lpstr>Utilization of radioisotope trackers to determine the local environment of Hg(II) in dithiocarbamate functionalized nanoparticles </vt:lpstr>
      <vt:lpstr>Outline</vt:lpstr>
      <vt:lpstr>Motivation</vt:lpstr>
      <vt:lpstr>Functionalized Magnetic Nanoparticles </vt:lpstr>
      <vt:lpstr>Functionalized Magnetic Nanoparticles </vt:lpstr>
      <vt:lpstr>Functionalized Magnetic Nanoparticles </vt:lpstr>
      <vt:lpstr>Radioactive Trackers</vt:lpstr>
      <vt:lpstr>Radioactive Trackers</vt:lpstr>
      <vt:lpstr>Radioactive Trackers</vt:lpstr>
      <vt:lpstr>Radioactive Trackers</vt:lpstr>
      <vt:lpstr>PAC Spectroscopy</vt:lpstr>
      <vt:lpstr>PAC Spectroscopy</vt:lpstr>
      <vt:lpstr>PAC Results</vt:lpstr>
      <vt:lpstr>DFT Modeling</vt:lpstr>
      <vt:lpstr>DFT Modeling</vt:lpstr>
      <vt:lpstr>DFT Results</vt:lpstr>
      <vt:lpstr>DFT Modeling</vt:lpstr>
      <vt:lpstr>DFT Results</vt:lpstr>
      <vt:lpstr>DFT Modeling</vt:lpstr>
      <vt:lpstr>DFT Results</vt:lpstr>
      <vt:lpstr>DFT Modeling</vt:lpstr>
      <vt:lpstr>DFT Results</vt:lpstr>
      <vt:lpstr>DFT Modeling</vt:lpstr>
      <vt:lpstr>DFT Results</vt:lpstr>
      <vt:lpstr>PAC Results</vt:lpstr>
      <vt:lpstr>PAC Results</vt:lpstr>
      <vt:lpstr>PAC Results</vt:lpstr>
      <vt:lpstr>PAC Results</vt:lpstr>
      <vt:lpstr>PAC Results</vt:lpstr>
      <vt:lpstr>PAC Results</vt:lpstr>
      <vt:lpstr>PAC Results</vt:lpstr>
      <vt:lpstr>PAC Results</vt:lpstr>
      <vt:lpstr>PAC Results</vt:lpstr>
      <vt:lpstr>Conclusions</vt:lpstr>
      <vt:lpstr>Conclusions</vt:lpstr>
      <vt:lpstr>Acknowledgements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Utilization of PAC radioisotope trackers and DFT calculations to determine local environment of Hg(II) in dithiocarbamate functionalized particles for magnetic removal of Hg2+ from water</dc:title>
  <dc:creator>Carlos Amorim</dc:creator>
  <cp:lastModifiedBy>João Gonçalves</cp:lastModifiedBy>
  <cp:revision>304</cp:revision>
  <dcterms:created xsi:type="dcterms:W3CDTF">2016-06-28T13:07:09Z</dcterms:created>
  <dcterms:modified xsi:type="dcterms:W3CDTF">2016-12-09T01:33:42Z</dcterms:modified>
</cp:coreProperties>
</file>