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wmf" ContentType="image/x-wmf"/>
  <Default Extension="gif" ContentType="image/gif"/>
  <Default Extension="vml" ContentType="application/vnd.openxmlformats-officedocument.vmlDrawing"/>
  <Default Extension="png" ContentType="image/png"/>
  <Default Extension="bin" ContentType="application/vnd.openxmlformats-officedocument.presentationml.printerSettings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60" r:id="rId5"/>
    <p:sldId id="262" r:id="rId6"/>
    <p:sldId id="264" r:id="rId7"/>
    <p:sldId id="258" r:id="rId8"/>
    <p:sldId id="261" r:id="rId9"/>
    <p:sldId id="267" r:id="rId10"/>
    <p:sldId id="259" r:id="rId11"/>
    <p:sldId id="268" r:id="rId12"/>
    <p:sldId id="269" r:id="rId13"/>
    <p:sldId id="270" r:id="rId14"/>
    <p:sldId id="265" r:id="rId15"/>
    <p:sldId id="272" r:id="rId16"/>
    <p:sldId id="271" r:id="rId17"/>
    <p:sldId id="273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slide" Target="slides/slide18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2EF3-244F-B845-BA86-4212E8B3E8F6}" type="datetimeFigureOut">
              <a:rPr lang="en-US" smtClean="0"/>
              <a:t>05/12/16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930C8-7312-8C44-97C8-FAF65C50E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026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2EF3-244F-B845-BA86-4212E8B3E8F6}" type="datetimeFigureOut">
              <a:rPr lang="en-US" smtClean="0"/>
              <a:t>05/12/16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930C8-7312-8C44-97C8-FAF65C50E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80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2EF3-244F-B845-BA86-4212E8B3E8F6}" type="datetimeFigureOut">
              <a:rPr lang="en-US" smtClean="0"/>
              <a:t>05/12/16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930C8-7312-8C44-97C8-FAF65C50E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79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2EF3-244F-B845-BA86-4212E8B3E8F6}" type="datetimeFigureOut">
              <a:rPr lang="en-US" smtClean="0"/>
              <a:t>05/12/16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930C8-7312-8C44-97C8-FAF65C50E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877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2EF3-244F-B845-BA86-4212E8B3E8F6}" type="datetimeFigureOut">
              <a:rPr lang="en-US" smtClean="0"/>
              <a:t>05/12/16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930C8-7312-8C44-97C8-FAF65C50E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27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2EF3-244F-B845-BA86-4212E8B3E8F6}" type="datetimeFigureOut">
              <a:rPr lang="en-US" smtClean="0"/>
              <a:t>05/12/16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930C8-7312-8C44-97C8-FAF65C50E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2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2EF3-244F-B845-BA86-4212E8B3E8F6}" type="datetimeFigureOut">
              <a:rPr lang="en-US" smtClean="0"/>
              <a:t>05/12/16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930C8-7312-8C44-97C8-FAF65C50E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358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2EF3-244F-B845-BA86-4212E8B3E8F6}" type="datetimeFigureOut">
              <a:rPr lang="en-US" smtClean="0"/>
              <a:t>05/12/16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930C8-7312-8C44-97C8-FAF65C50E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64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2EF3-244F-B845-BA86-4212E8B3E8F6}" type="datetimeFigureOut">
              <a:rPr lang="en-US" smtClean="0"/>
              <a:t>05/12/16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930C8-7312-8C44-97C8-FAF65C50E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0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2EF3-244F-B845-BA86-4212E8B3E8F6}" type="datetimeFigureOut">
              <a:rPr lang="en-US" smtClean="0"/>
              <a:t>05/12/16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930C8-7312-8C44-97C8-FAF65C50E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36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2EF3-244F-B845-BA86-4212E8B3E8F6}" type="datetimeFigureOut">
              <a:rPr lang="en-US" smtClean="0"/>
              <a:t>05/12/16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930C8-7312-8C44-97C8-FAF65C50E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634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62EF3-244F-B845-BA86-4212E8B3E8F6}" type="datetimeFigureOut">
              <a:rPr lang="en-US" smtClean="0"/>
              <a:t>05/12/16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930C8-7312-8C44-97C8-FAF65C50E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7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3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image" Target="../media/image23.png"/><Relationship Id="rId4" Type="http://schemas.openxmlformats.org/officeDocument/2006/relationships/image" Target="../media/image2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4.png"/><Relationship Id="rId5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37895"/>
            <a:ext cx="7772400" cy="1470025"/>
          </a:xfrm>
        </p:spPr>
        <p:txBody>
          <a:bodyPr/>
          <a:lstStyle/>
          <a:p>
            <a:r>
              <a:rPr lang="en-US" dirty="0" smtClean="0"/>
              <a:t>Light nuclei, new set-ups, persistent challenges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K. </a:t>
            </a:r>
            <a:r>
              <a:rPr lang="en-US" dirty="0" err="1" smtClean="0">
                <a:solidFill>
                  <a:srgbClr val="0000FF"/>
                </a:solidFill>
              </a:rPr>
              <a:t>Riisager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on behalf of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O.S. </a:t>
            </a:r>
            <a:r>
              <a:rPr lang="en-US" dirty="0" err="1" smtClean="0">
                <a:solidFill>
                  <a:srgbClr val="0000FF"/>
                </a:solidFill>
              </a:rPr>
              <a:t>Kirsebom</a:t>
            </a:r>
            <a:r>
              <a:rPr lang="en-US" dirty="0" smtClean="0">
                <a:solidFill>
                  <a:srgbClr val="0000FF"/>
                </a:solidFill>
              </a:rPr>
              <a:t>, O. </a:t>
            </a:r>
            <a:r>
              <a:rPr lang="en-US" dirty="0" err="1" smtClean="0">
                <a:solidFill>
                  <a:srgbClr val="0000FF"/>
                </a:solidFill>
              </a:rPr>
              <a:t>Tengblad</a:t>
            </a:r>
            <a:r>
              <a:rPr lang="en-US" dirty="0" smtClean="0">
                <a:solidFill>
                  <a:srgbClr val="0000FF"/>
                </a:solidFill>
              </a:rPr>
              <a:t>,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IS605 and IS561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3042667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XT02 </a:t>
            </a:r>
            <a:r>
              <a:rPr lang="en-US" dirty="0" err="1" smtClean="0"/>
              <a:t>beamline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HIE-ISOLDE </a:t>
            </a:r>
            <a:r>
              <a:rPr lang="en-US" sz="1800" dirty="0">
                <a:solidFill>
                  <a:srgbClr val="008000"/>
                </a:solidFill>
              </a:rPr>
              <a:t> </a:t>
            </a:r>
            <a:r>
              <a:rPr lang="en-US" sz="1800" dirty="0" smtClean="0">
                <a:solidFill>
                  <a:srgbClr val="008000"/>
                </a:solidFill>
              </a:rPr>
              <a:t>    M.J.G. </a:t>
            </a:r>
            <a:r>
              <a:rPr lang="en-US" sz="1800" dirty="0" err="1" smtClean="0">
                <a:solidFill>
                  <a:srgbClr val="008000"/>
                </a:solidFill>
              </a:rPr>
              <a:t>Borge</a:t>
            </a:r>
            <a:r>
              <a:rPr lang="en-US" sz="1800" dirty="0" smtClean="0">
                <a:solidFill>
                  <a:srgbClr val="008000"/>
                </a:solidFill>
              </a:rPr>
              <a:t> + KR, </a:t>
            </a:r>
            <a:r>
              <a:rPr lang="en-US" sz="1800" dirty="0" err="1" smtClean="0">
                <a:solidFill>
                  <a:srgbClr val="008000"/>
                </a:solidFill>
              </a:rPr>
              <a:t>Eur.Phys.J</a:t>
            </a:r>
            <a:r>
              <a:rPr lang="en-US" sz="1800" dirty="0" smtClean="0">
                <a:solidFill>
                  <a:srgbClr val="008000"/>
                </a:solidFill>
              </a:rPr>
              <a:t>. A (2016) 52: 334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Now: General purpose scattering chamber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Miniball</a:t>
            </a:r>
            <a:r>
              <a:rPr lang="en-US" dirty="0" smtClean="0">
                <a:solidFill>
                  <a:srgbClr val="0000FF"/>
                </a:solidFill>
              </a:rPr>
              <a:t> at XT01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With 3</a:t>
            </a:r>
            <a:r>
              <a:rPr lang="en-US" baseline="30000" dirty="0" smtClean="0">
                <a:solidFill>
                  <a:srgbClr val="0000FF"/>
                </a:solidFill>
              </a:rPr>
              <a:t>rd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beamline</a:t>
            </a:r>
            <a:r>
              <a:rPr lang="en-US" dirty="0" smtClean="0">
                <a:solidFill>
                  <a:srgbClr val="0000FF"/>
                </a:solidFill>
              </a:rPr>
              <a:t>: ISS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0868" r="8103"/>
          <a:stretch/>
        </p:blipFill>
        <p:spPr>
          <a:xfrm>
            <a:off x="0" y="4179249"/>
            <a:ext cx="8547134" cy="2323264"/>
          </a:xfrm>
          <a:prstGeom prst="rect">
            <a:avLst/>
          </a:prstGeom>
        </p:spPr>
      </p:pic>
      <p:pic>
        <p:nvPicPr>
          <p:cNvPr id="5" name="Picture 10" descr="LundUniversity_C2line_RG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861" y="2133941"/>
            <a:ext cx="899592" cy="113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488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purpose scattering chamber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Several different experiments: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	</a:t>
            </a:r>
            <a:r>
              <a:rPr lang="en-US" dirty="0" smtClean="0">
                <a:solidFill>
                  <a:srgbClr val="0000FF"/>
                </a:solidFill>
              </a:rPr>
              <a:t>IS550 (Z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r>
              <a:rPr lang="en-US" dirty="0" smtClean="0">
                <a:solidFill>
                  <a:srgbClr val="0000FF"/>
                </a:solidFill>
              </a:rPr>
              <a:t>+Z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=120), IS561 (</a:t>
            </a:r>
            <a:r>
              <a:rPr lang="en-US" baseline="30000" dirty="0" smtClean="0">
                <a:solidFill>
                  <a:srgbClr val="0000FF"/>
                </a:solidFill>
              </a:rPr>
              <a:t>9</a:t>
            </a:r>
            <a:r>
              <a:rPr lang="en-US" dirty="0" smtClean="0">
                <a:solidFill>
                  <a:srgbClr val="0000FF"/>
                </a:solidFill>
              </a:rPr>
              <a:t>Li), IS616 (</a:t>
            </a:r>
            <a:r>
              <a:rPr lang="en-US" baseline="30000" dirty="0" smtClean="0">
                <a:solidFill>
                  <a:srgbClr val="0000FF"/>
                </a:solidFill>
              </a:rPr>
              <a:t>8</a:t>
            </a:r>
            <a:r>
              <a:rPr lang="en-US" dirty="0" smtClean="0">
                <a:solidFill>
                  <a:srgbClr val="0000FF"/>
                </a:solidFill>
              </a:rPr>
              <a:t>B), …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956" y="2990273"/>
            <a:ext cx="4770559" cy="3580506"/>
          </a:xfrm>
          <a:prstGeom prst="rect">
            <a:avLst/>
          </a:prstGeom>
        </p:spPr>
      </p:pic>
      <p:pic>
        <p:nvPicPr>
          <p:cNvPr id="5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2" y="3726773"/>
            <a:ext cx="5762104" cy="3131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228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IS561 = </a:t>
            </a:r>
            <a:r>
              <a:rPr lang="en-US" baseline="30000" dirty="0" smtClean="0"/>
              <a:t>9</a:t>
            </a:r>
            <a:r>
              <a:rPr lang="en-US" dirty="0" smtClean="0"/>
              <a:t>Li+d/t scattering</a:t>
            </a:r>
            <a:endParaRPr lang="en-US" dirty="0"/>
          </a:p>
        </p:txBody>
      </p:sp>
      <p:pic>
        <p:nvPicPr>
          <p:cNvPr id="4" name="Picture 5" descr="Bild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94" b="52077"/>
          <a:stretch>
            <a:fillRect/>
          </a:stretch>
        </p:blipFill>
        <p:spPr bwMode="auto">
          <a:xfrm>
            <a:off x="373063" y="1728788"/>
            <a:ext cx="3948112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Bild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2" t="48605" r="14612"/>
          <a:stretch>
            <a:fillRect/>
          </a:stretch>
        </p:blipFill>
        <p:spPr bwMode="auto">
          <a:xfrm>
            <a:off x="4410075" y="1541463"/>
            <a:ext cx="4240213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85800" y="4114800"/>
            <a:ext cx="7772400" cy="19812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GB" sz="2800" dirty="0" smtClean="0"/>
              <a:t>Purpose: </a:t>
            </a:r>
            <a:r>
              <a:rPr lang="en-GB" sz="2800" dirty="0" smtClean="0">
                <a:solidFill>
                  <a:srgbClr val="0000FF"/>
                </a:solidFill>
              </a:rPr>
              <a:t>Study the structure of neutron-rich lithium isotopes using transfer reactions.</a:t>
            </a:r>
          </a:p>
          <a:p>
            <a:pPr>
              <a:buFontTx/>
              <a:buNone/>
            </a:pPr>
            <a:r>
              <a:rPr lang="en-GB" sz="2800" dirty="0" smtClean="0"/>
              <a:t>Goal: </a:t>
            </a:r>
            <a:r>
              <a:rPr lang="en-GB" sz="2800" dirty="0" smtClean="0">
                <a:solidFill>
                  <a:srgbClr val="0000FF"/>
                </a:solidFill>
              </a:rPr>
              <a:t>Reaction cross-sections compared with theoretical models, spectroscopic factors.</a:t>
            </a:r>
          </a:p>
          <a:p>
            <a:endParaRPr lang="sv-SE" sz="2800" dirty="0"/>
          </a:p>
        </p:txBody>
      </p:sp>
    </p:spTree>
    <p:extLst>
      <p:ext uri="{BB962C8B-B14F-4D97-AF65-F5344CB8AC3E}">
        <p14:creationId xmlns:p14="http://schemas.microsoft.com/office/powerpoint/2010/main" val="107404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set-up for </a:t>
            </a:r>
            <a:r>
              <a:rPr lang="en-US" baseline="30000" dirty="0" smtClean="0"/>
              <a:t>9</a:t>
            </a:r>
            <a:r>
              <a:rPr lang="en-US" dirty="0" smtClean="0"/>
              <a:t>Li</a:t>
            </a:r>
            <a:endParaRPr lang="en-US" dirty="0"/>
          </a:p>
        </p:txBody>
      </p:sp>
      <p:pic>
        <p:nvPicPr>
          <p:cNvPr id="4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783" y="1600200"/>
            <a:ext cx="6371617" cy="4268983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246418"/>
              </p:ext>
            </p:extLst>
          </p:nvPr>
        </p:nvGraphicFramePr>
        <p:xfrm>
          <a:off x="347502" y="5160809"/>
          <a:ext cx="4127500" cy="11633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5500"/>
                <a:gridCol w="825500"/>
                <a:gridCol w="825500"/>
                <a:gridCol w="825500"/>
                <a:gridCol w="825500"/>
              </a:tblGrid>
              <a:tr h="241300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400" u="none" strike="noStrike">
                          <a:effectLst/>
                        </a:rPr>
                        <a:t>5</a:t>
                      </a:r>
                      <a:endParaRPr lang="es-ES_tradnl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400" u="none" strike="noStrike">
                          <a:effectLst/>
                        </a:rPr>
                        <a:t>16</a:t>
                      </a:r>
                      <a:endParaRPr lang="es-ES_tradnl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400" u="none" strike="noStrike" dirty="0">
                          <a:effectLst/>
                        </a:rPr>
                        <a:t>16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u="none" strike="noStrike" dirty="0">
                          <a:effectLst/>
                        </a:rPr>
                        <a:t>256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u="none" strike="noStrike">
                          <a:effectLst/>
                        </a:rPr>
                        <a:t>1280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41300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400" u="none" strike="noStrike">
                          <a:effectLst/>
                        </a:rPr>
                        <a:t>1</a:t>
                      </a:r>
                      <a:endParaRPr lang="es-ES_tradnl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u="none" strike="noStrike">
                          <a:effectLst/>
                        </a:rPr>
                        <a:t>32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u="none" strike="noStrike">
                          <a:effectLst/>
                        </a:rPr>
                        <a:t>32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</a:rPr>
                        <a:t>1024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</a:rPr>
                        <a:t>1024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41300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u="none" strike="noStrike">
                          <a:effectLst/>
                        </a:rPr>
                        <a:t>1</a:t>
                      </a:r>
                      <a:endParaRPr lang="es-ES_tradnl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u="none" strike="noStrike">
                          <a:effectLst/>
                        </a:rPr>
                        <a:t>24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u="none" strike="noStrike">
                          <a:effectLst/>
                        </a:rPr>
                        <a:t>32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u="none" strike="noStrike">
                          <a:effectLst/>
                        </a:rPr>
                        <a:t>768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u="none" strike="noStrike">
                          <a:effectLst/>
                        </a:rPr>
                        <a:t>768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54000"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u="none" strike="noStrike">
                          <a:effectLst/>
                        </a:rPr>
                        <a:t> 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u="none" strike="noStrike">
                          <a:effectLst/>
                        </a:rPr>
                        <a:t> 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S_tradnl" sz="1400" u="none" strike="noStrike" dirty="0">
                          <a:effectLst/>
                        </a:rPr>
                        <a:t>Total </a:t>
                      </a:r>
                      <a:r>
                        <a:rPr lang="es-ES_tradnl" sz="1400" u="none" strike="noStrike" dirty="0" err="1">
                          <a:effectLst/>
                        </a:rPr>
                        <a:t>number</a:t>
                      </a:r>
                      <a:r>
                        <a:rPr lang="es-ES_tradnl" sz="1400" u="none" strike="noStrike" dirty="0">
                          <a:effectLst/>
                        </a:rPr>
                        <a:t> of </a:t>
                      </a:r>
                      <a:r>
                        <a:rPr lang="es-ES_tradnl" sz="1400" u="none" strike="noStrike" dirty="0" err="1">
                          <a:effectLst/>
                        </a:rPr>
                        <a:t>pixels</a:t>
                      </a:r>
                      <a:r>
                        <a:rPr lang="es-ES_tradnl" sz="1400" u="none" strike="noStrike" dirty="0" smtClean="0">
                          <a:effectLst/>
                        </a:rPr>
                        <a:t>:  4 </a:t>
                      </a:r>
                      <a:r>
                        <a:rPr lang="es-ES" sz="1400" u="none" strike="noStrike" dirty="0" smtClean="0">
                          <a:effectLst/>
                        </a:rPr>
                        <a:t>-</a:t>
                      </a:r>
                      <a:r>
                        <a:rPr lang="es-ES_tradnl" sz="1400" u="none" strike="noStrike" dirty="0" smtClean="0">
                          <a:effectLst/>
                        </a:rPr>
                        <a:t> 9 mm</a:t>
                      </a:r>
                      <a:r>
                        <a:rPr lang="es-ES_tradnl" sz="1400" u="none" strike="noStrike" baseline="30000" dirty="0" smtClean="0">
                          <a:effectLst/>
                        </a:rPr>
                        <a:t>2</a:t>
                      </a:r>
                      <a:endParaRPr lang="es-ES_tradnl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u="none" strike="noStrike" dirty="0">
                          <a:effectLst/>
                        </a:rPr>
                        <a:t>3072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2414"/>
            <a:ext cx="270033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54627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 of set-up in XT02 chamber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336" b="13336"/>
          <a:stretch>
            <a:fillRect/>
          </a:stretch>
        </p:blipFill>
        <p:spPr/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3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778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detector array SAND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624" r="10659" b="6533"/>
          <a:stretch/>
        </p:blipFill>
        <p:spPr>
          <a:xfrm>
            <a:off x="4029363" y="1255937"/>
            <a:ext cx="3983182" cy="5486608"/>
          </a:xfrm>
        </p:spPr>
      </p:pic>
      <p:pic>
        <p:nvPicPr>
          <p:cNvPr id="4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91" y="4591357"/>
            <a:ext cx="681182" cy="1044160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4"/>
          <a:srcRect l="2170" t="17487" r="58466" b="66477"/>
          <a:stretch/>
        </p:blipFill>
        <p:spPr bwMode="auto">
          <a:xfrm>
            <a:off x="256512" y="2068649"/>
            <a:ext cx="3599670" cy="109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2353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i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6447" y="3155640"/>
            <a:ext cx="3176647" cy="4228073"/>
          </a:xfrm>
          <a:prstGeom prst="rect">
            <a:avLst/>
          </a:prstGeom>
        </p:spPr>
      </p:pic>
      <p:pic>
        <p:nvPicPr>
          <p:cNvPr id="4" name="Picture 3" descr="banan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32894" y="2516049"/>
            <a:ext cx="3379929" cy="44881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656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Run with A/Q = 3, 6.8 MeV/u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Low </a:t>
            </a:r>
            <a:r>
              <a:rPr lang="en-US" baseline="30000" dirty="0" smtClean="0">
                <a:solidFill>
                  <a:srgbClr val="0000FF"/>
                </a:solidFill>
              </a:rPr>
              <a:t>9</a:t>
            </a:r>
            <a:r>
              <a:rPr lang="en-US" dirty="0" smtClean="0">
                <a:solidFill>
                  <a:srgbClr val="0000FF"/>
                </a:solidFill>
              </a:rPr>
              <a:t>Li intensity, contaminants not a problem</a:t>
            </a:r>
          </a:p>
          <a:p>
            <a:r>
              <a:rPr lang="en-US" dirty="0">
                <a:solidFill>
                  <a:srgbClr val="0000FF"/>
                </a:solidFill>
              </a:rPr>
              <a:t>A</a:t>
            </a:r>
            <a:r>
              <a:rPr lang="en-US" dirty="0" smtClean="0">
                <a:solidFill>
                  <a:srgbClr val="0000FF"/>
                </a:solidFill>
              </a:rPr>
              <a:t>lignment difficulties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Good data taken: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2913" y="6369250"/>
            <a:ext cx="2550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Courtesy </a:t>
            </a:r>
            <a:r>
              <a:rPr lang="en-US" dirty="0" err="1" smtClean="0">
                <a:solidFill>
                  <a:srgbClr val="FF0000"/>
                </a:solidFill>
              </a:rPr>
              <a:t>Jesper</a:t>
            </a:r>
            <a:r>
              <a:rPr lang="en-US" dirty="0" smtClean="0">
                <a:solidFill>
                  <a:srgbClr val="FF0000"/>
                </a:solidFill>
              </a:rPr>
              <a:t> H Jensen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377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4638"/>
            <a:ext cx="5345112" cy="82218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Comparison to 2.77 MeV/u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2 10</a:t>
            </a:r>
            <a:r>
              <a:rPr lang="en-US" baseline="30000" dirty="0" smtClean="0">
                <a:solidFill>
                  <a:srgbClr val="0000FF"/>
                </a:solidFill>
              </a:rPr>
              <a:t>5</a:t>
            </a:r>
            <a:r>
              <a:rPr lang="en-US" dirty="0" smtClean="0">
                <a:solidFill>
                  <a:srgbClr val="0000FF"/>
                </a:solidFill>
              </a:rPr>
              <a:t> 9Li/s</a:t>
            </a:r>
          </a:p>
          <a:p>
            <a:r>
              <a:rPr lang="en-US" baseline="30000" dirty="0" smtClean="0">
                <a:solidFill>
                  <a:srgbClr val="0000FF"/>
                </a:solidFill>
              </a:rPr>
              <a:t>10</a:t>
            </a:r>
            <a:r>
              <a:rPr lang="en-US" dirty="0" smtClean="0">
                <a:solidFill>
                  <a:srgbClr val="0000FF"/>
                </a:solidFill>
              </a:rPr>
              <a:t>Li from protons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1625" y="3320761"/>
            <a:ext cx="3643313" cy="318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8"/>
          <p:cNvSpPr>
            <a:spLocks noChangeArrowheads="1"/>
          </p:cNvSpPr>
          <p:nvPr/>
        </p:nvSpPr>
        <p:spPr bwMode="auto">
          <a:xfrm>
            <a:off x="2274311" y="3602687"/>
            <a:ext cx="1287462" cy="80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baseline="30000" dirty="0">
                <a:solidFill>
                  <a:srgbClr val="429703"/>
                </a:solidFill>
                <a:latin typeface="Trebuchet MS" charset="0"/>
              </a:rPr>
              <a:t>8</a:t>
            </a:r>
            <a:r>
              <a:rPr lang="en-US" sz="1600" b="1" dirty="0">
                <a:solidFill>
                  <a:srgbClr val="429703"/>
                </a:solidFill>
                <a:latin typeface="Trebuchet MS" charset="0"/>
              </a:rPr>
              <a:t>Li + t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baseline="30000" dirty="0">
                <a:solidFill>
                  <a:srgbClr val="429703"/>
                </a:solidFill>
                <a:latin typeface="Trebuchet MS" charset="0"/>
              </a:rPr>
              <a:t>9</a:t>
            </a:r>
            <a:r>
              <a:rPr lang="en-US" sz="1600" b="1" dirty="0">
                <a:solidFill>
                  <a:srgbClr val="429703"/>
                </a:solidFill>
                <a:latin typeface="Trebuchet MS" charset="0"/>
              </a:rPr>
              <a:t>Li + d</a:t>
            </a:r>
            <a:endParaRPr lang="en-US" sz="1600" b="1" baseline="30000" dirty="0">
              <a:solidFill>
                <a:srgbClr val="429703"/>
              </a:solidFill>
              <a:latin typeface="Trebuchet MS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baseline="30000" dirty="0">
                <a:solidFill>
                  <a:srgbClr val="429703"/>
                </a:solidFill>
                <a:latin typeface="Trebuchet MS" charset="0"/>
              </a:rPr>
              <a:t>10</a:t>
            </a:r>
            <a:r>
              <a:rPr lang="en-US" sz="1600" b="1" dirty="0">
                <a:solidFill>
                  <a:srgbClr val="429703"/>
                </a:solidFill>
                <a:latin typeface="Trebuchet MS" charset="0"/>
              </a:rPr>
              <a:t>Li + p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429703"/>
              </a:solidFill>
              <a:latin typeface="Trebuchet MS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 t="11494"/>
          <a:stretch>
            <a:fillRect/>
          </a:stretch>
        </p:blipFill>
        <p:spPr bwMode="auto">
          <a:xfrm>
            <a:off x="5334000" y="928688"/>
            <a:ext cx="3381375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7095882"/>
              </p:ext>
            </p:extLst>
          </p:nvPr>
        </p:nvGraphicFramePr>
        <p:xfrm>
          <a:off x="5802313" y="3756025"/>
          <a:ext cx="3270250" cy="307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Image" r:id="rId5" imgW="6463492" imgH="6069841" progId="">
                  <p:embed/>
                </p:oleObj>
              </mc:Choice>
              <mc:Fallback>
                <p:oleObj name="Image" r:id="rId5" imgW="6463492" imgH="606984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2313" y="3756025"/>
                        <a:ext cx="3270250" cy="307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59 Flecha curvada hacia la derecha"/>
          <p:cNvSpPr/>
          <p:nvPr/>
        </p:nvSpPr>
        <p:spPr bwMode="auto">
          <a:xfrm rot="21156032">
            <a:off x="6122698" y="2543127"/>
            <a:ext cx="714375" cy="2500312"/>
          </a:xfrm>
          <a:prstGeom prst="curvedRightArrow">
            <a:avLst/>
          </a:prstGeom>
          <a:solidFill>
            <a:schemeClr val="accent3">
              <a:lumMod val="7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 defTabSz="914400" fontAlgn="base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endParaRPr lang="es-ES" sz="1400" b="1">
              <a:solidFill>
                <a:srgbClr val="429703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39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XT02 + scattering chamber in operation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IS561 to continue in 2017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More physics possibilities at HIE-ISOLDE…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	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New/improved set-ups enables ISOLDE to 	contribute on persistent challenges</a:t>
            </a:r>
          </a:p>
        </p:txBody>
      </p:sp>
    </p:spTree>
    <p:extLst>
      <p:ext uri="{BB962C8B-B14F-4D97-AF65-F5344CB8AC3E}">
        <p14:creationId xmlns:p14="http://schemas.microsoft.com/office/powerpoint/2010/main" val="388735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“Persistent challenges”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01455"/>
            <a:ext cx="8229600" cy="3724708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ISOL beams / reaching exotic nuclei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the nature of neutrinos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He-burning in stars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nucleon-nucleon force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structure of drip-line nuclei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278" y="1593273"/>
            <a:ext cx="85864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P. </a:t>
            </a:r>
            <a:r>
              <a:rPr lang="en-US" sz="3200" dirty="0" err="1" smtClean="0"/>
              <a:t>Gregers</a:t>
            </a:r>
            <a:r>
              <a:rPr lang="en-US" sz="3200" dirty="0" smtClean="0"/>
              <a:t> Hansen: some problems take decades… 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5486" y="4110182"/>
            <a:ext cx="1481314" cy="1819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428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 smtClean="0"/>
              <a:t>12</a:t>
            </a:r>
            <a:r>
              <a:rPr lang="en-US" dirty="0" smtClean="0"/>
              <a:t>C to </a:t>
            </a:r>
            <a:r>
              <a:rPr lang="en-US" baseline="30000" dirty="0" smtClean="0"/>
              <a:t>16</a:t>
            </a:r>
            <a:r>
              <a:rPr lang="en-US" dirty="0" smtClean="0"/>
              <a:t>O…</a:t>
            </a:r>
            <a:endParaRPr lang="en-US" dirty="0"/>
          </a:p>
        </p:txBody>
      </p:sp>
      <p:pic>
        <p:nvPicPr>
          <p:cNvPr id="4" name="Shape 108" descr="buchmann2006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7764" y="1217515"/>
            <a:ext cx="4348524" cy="3775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107" descr="nacre-II_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60649" y="1290622"/>
            <a:ext cx="4454549" cy="38294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57200" y="5357091"/>
            <a:ext cx="74025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S-factor needed to 10%, look here at </a:t>
            </a:r>
            <a:r>
              <a:rPr lang="en-US" sz="2800" dirty="0" smtClean="0">
                <a:solidFill>
                  <a:srgbClr val="FF0000"/>
                </a:solidFill>
              </a:rPr>
              <a:t>E1</a:t>
            </a:r>
            <a:r>
              <a:rPr lang="en-US" sz="2800" dirty="0" smtClean="0">
                <a:solidFill>
                  <a:srgbClr val="0000FF"/>
                </a:solidFill>
              </a:rPr>
              <a:t> part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(recent improvements on E2 and cascade parts)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04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from decay of </a:t>
            </a:r>
            <a:r>
              <a:rPr lang="en-US" baseline="30000" dirty="0" smtClean="0"/>
              <a:t>16</a:t>
            </a:r>
            <a:r>
              <a:rPr lang="en-US" dirty="0" smtClean="0"/>
              <a:t>N</a:t>
            </a:r>
            <a:endParaRPr lang="en-US" dirty="0"/>
          </a:p>
        </p:txBody>
      </p:sp>
      <p:pic>
        <p:nvPicPr>
          <p:cNvPr id="4" name="Shape 161" descr="level-scheme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803355" y="1417638"/>
            <a:ext cx="3764324" cy="42678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73436" cy="4525963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Shape well known</a:t>
            </a:r>
          </a:p>
          <a:p>
            <a:r>
              <a:rPr lang="en-US" sz="2800" dirty="0" smtClean="0">
                <a:solidFill>
                  <a:srgbClr val="008000"/>
                </a:solidFill>
              </a:rPr>
              <a:t>Azuma et al, PRC50, 1194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Branching ratio ?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Tabulated value from </a:t>
            </a:r>
            <a:r>
              <a:rPr lang="fr-FR" dirty="0" smtClean="0">
                <a:solidFill>
                  <a:srgbClr val="0000FF"/>
                </a:solidFill>
              </a:rPr>
              <a:t>19</a:t>
            </a:r>
            <a:r>
              <a:rPr lang="en-US" dirty="0" smtClean="0">
                <a:solidFill>
                  <a:srgbClr val="0000FF"/>
                </a:solidFill>
              </a:rPr>
              <a:t>61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New KVI </a:t>
            </a:r>
            <a:r>
              <a:rPr lang="en-US" dirty="0" err="1" smtClean="0">
                <a:solidFill>
                  <a:srgbClr val="0000FF"/>
                </a:solidFill>
              </a:rPr>
              <a:t>exp</a:t>
            </a:r>
            <a:r>
              <a:rPr lang="en-US" dirty="0" smtClean="0">
                <a:solidFill>
                  <a:srgbClr val="0000FF"/>
                </a:solidFill>
              </a:rPr>
              <a:t>: </a:t>
            </a:r>
            <a:r>
              <a:rPr lang="en-US" dirty="0" smtClean="0">
                <a:solidFill>
                  <a:srgbClr val="FF0000"/>
                </a:solidFill>
              </a:rPr>
              <a:t>24% higher</a:t>
            </a:r>
          </a:p>
          <a:p>
            <a:r>
              <a:rPr lang="en-US" sz="2800" dirty="0" err="1" smtClean="0">
                <a:solidFill>
                  <a:srgbClr val="008000"/>
                </a:solidFill>
              </a:rPr>
              <a:t>Refsgaard</a:t>
            </a:r>
            <a:r>
              <a:rPr lang="en-US" sz="2800" dirty="0" smtClean="0">
                <a:solidFill>
                  <a:srgbClr val="008000"/>
                </a:solidFill>
              </a:rPr>
              <a:t> et al, PLB752, 296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Would increase S-factor by 10%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696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IDS new set-up</a:t>
            </a:r>
            <a:endParaRPr lang="en-US" dirty="0"/>
          </a:p>
        </p:txBody>
      </p:sp>
      <p:pic>
        <p:nvPicPr>
          <p:cNvPr id="5" name="Picture 4" descr="IDS-setup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63783"/>
            <a:ext cx="6338454" cy="4682641"/>
          </a:xfrm>
          <a:prstGeom prst="rect">
            <a:avLst/>
          </a:prstGeom>
        </p:spPr>
      </p:pic>
      <p:pic>
        <p:nvPicPr>
          <p:cNvPr id="4" name="Picture 3" descr="IDS-Si-setup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183" y="1701434"/>
            <a:ext cx="5414818" cy="515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617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IS605 = </a:t>
            </a:r>
            <a:r>
              <a:rPr lang="en-US" baseline="30000" dirty="0" smtClean="0"/>
              <a:t>16</a:t>
            </a:r>
            <a:r>
              <a:rPr lang="en-US" dirty="0" smtClean="0"/>
              <a:t>N beta-alpha branching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Normalize with gamma-transition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2.74 MeV gamma-ray known to 7% accuracy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sources + </a:t>
            </a:r>
            <a:r>
              <a:rPr lang="en-US" baseline="30000" dirty="0" smtClean="0">
                <a:solidFill>
                  <a:srgbClr val="008000"/>
                </a:solidFill>
              </a:rPr>
              <a:t>34</a:t>
            </a:r>
            <a:r>
              <a:rPr lang="en-US" dirty="0" smtClean="0">
                <a:solidFill>
                  <a:srgbClr val="008000"/>
                </a:solidFill>
              </a:rPr>
              <a:t>Ar gammas, could get 10%...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6.13 MeV gamma-ray known to 0.9% accuracy</a:t>
            </a:r>
          </a:p>
          <a:p>
            <a:pPr lvl="1"/>
            <a:r>
              <a:rPr lang="en-US" baseline="30000" dirty="0" smtClean="0">
                <a:solidFill>
                  <a:srgbClr val="008000"/>
                </a:solidFill>
              </a:rPr>
              <a:t>16</a:t>
            </a:r>
            <a:r>
              <a:rPr lang="en-US" dirty="0" smtClean="0">
                <a:solidFill>
                  <a:srgbClr val="008000"/>
                </a:solidFill>
              </a:rPr>
              <a:t>N or </a:t>
            </a:r>
            <a:r>
              <a:rPr lang="en-US" baseline="30000" dirty="0" smtClean="0">
                <a:solidFill>
                  <a:srgbClr val="008000"/>
                </a:solidFill>
              </a:rPr>
              <a:t>17</a:t>
            </a:r>
            <a:r>
              <a:rPr lang="en-US" dirty="0" smtClean="0">
                <a:solidFill>
                  <a:srgbClr val="008000"/>
                </a:solidFill>
              </a:rPr>
              <a:t>Ne via coincidence/singles, reach 2% ?</a:t>
            </a:r>
          </a:p>
          <a:p>
            <a:endParaRPr lang="en-US" dirty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Measure alpha intensity…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Branching ratio better than 5% within reach !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902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 smtClean="0"/>
              <a:t>16</a:t>
            </a:r>
            <a:r>
              <a:rPr lang="en-US" dirty="0" smtClean="0"/>
              <a:t>N gamma-spectrum, </a:t>
            </a:r>
            <a:r>
              <a:rPr lang="en-US" dirty="0" err="1" smtClean="0"/>
              <a:t>addback</a:t>
            </a:r>
            <a:endParaRPr lang="en-US" dirty="0"/>
          </a:p>
        </p:txBody>
      </p:sp>
      <p:pic>
        <p:nvPicPr>
          <p:cNvPr id="4" name="Content Placeholder 3" descr="gamma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" t="11326" r="-737"/>
          <a:stretch/>
        </p:blipFill>
        <p:spPr>
          <a:xfrm>
            <a:off x="615068" y="1417637"/>
            <a:ext cx="7813114" cy="5243121"/>
          </a:xfrm>
        </p:spPr>
      </p:pic>
    </p:spTree>
    <p:extLst>
      <p:ext uri="{BB962C8B-B14F-4D97-AF65-F5344CB8AC3E}">
        <p14:creationId xmlns:p14="http://schemas.microsoft.com/office/powerpoint/2010/main" val="379109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274" descr="alphas.gif"/>
          <p:cNvPicPr preferRelativeResize="0"/>
          <p:nvPr/>
        </p:nvPicPr>
        <p:blipFill rotWithShape="1">
          <a:blip r:embed="rId2">
            <a:alphaModFix/>
          </a:blip>
          <a:srcRect l="-16645" t="-16645"/>
          <a:stretch/>
        </p:blipFill>
        <p:spPr>
          <a:xfrm>
            <a:off x="0" y="-334818"/>
            <a:ext cx="8843818" cy="68695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8927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use at 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Beta-delayed charged particle emission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uclei with beta-proton/alpha and beta-gamma competition</a:t>
            </a:r>
            <a:endParaRPr lang="en-US" dirty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Very proton-rich nuclei with beta-proton-gamma cascades, e.g. elements Na-</a:t>
            </a:r>
            <a:r>
              <a:rPr lang="en-US" dirty="0" err="1" smtClean="0">
                <a:solidFill>
                  <a:srgbClr val="0000FF"/>
                </a:solidFill>
              </a:rPr>
              <a:t>Cl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094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1162</TotalTime>
  <Words>468</Words>
  <Application>Microsoft Macintosh PowerPoint</Application>
  <PresentationFormat>On-screen Show (4:3)</PresentationFormat>
  <Paragraphs>92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Image</vt:lpstr>
      <vt:lpstr>Light nuclei, new set-ups, persistent challenges</vt:lpstr>
      <vt:lpstr>“Persistent challenges”</vt:lpstr>
      <vt:lpstr>12C to 16O…</vt:lpstr>
      <vt:lpstr>Information from decay of 16N</vt:lpstr>
      <vt:lpstr>IDS new set-up</vt:lpstr>
      <vt:lpstr> IS605 = 16N beta-alpha branching</vt:lpstr>
      <vt:lpstr>16N gamma-spectrum, addback</vt:lpstr>
      <vt:lpstr>PowerPoint Presentation</vt:lpstr>
      <vt:lpstr>Future use at IDS</vt:lpstr>
      <vt:lpstr>XT02 beamline</vt:lpstr>
      <vt:lpstr>General purpose scattering chamber</vt:lpstr>
      <vt:lpstr>IS561 = 9Li+d/t scattering</vt:lpstr>
      <vt:lpstr>Experimental set-up for 9Li</vt:lpstr>
      <vt:lpstr>Photo of set-up in XT02 chamber</vt:lpstr>
      <vt:lpstr>Neutron detector array SAND</vt:lpstr>
      <vt:lpstr>Preliminary results</vt:lpstr>
      <vt:lpstr>Comparison to 2.77 MeV/u</vt:lpstr>
      <vt:lpstr>Outlook</vt:lpstr>
    </vt:vector>
  </TitlesOfParts>
  <Company>University of Aarhus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 nuclei, new set-ups, persistent challenges</dc:title>
  <dc:creator>kvr</dc:creator>
  <cp:lastModifiedBy>kvr</cp:lastModifiedBy>
  <cp:revision>32</cp:revision>
  <dcterms:created xsi:type="dcterms:W3CDTF">2016-11-30T08:06:00Z</dcterms:created>
  <dcterms:modified xsi:type="dcterms:W3CDTF">2016-12-05T10:44:46Z</dcterms:modified>
</cp:coreProperties>
</file>