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Lst>
  <p:notesMasterIdLst>
    <p:notesMasterId r:id="rId34"/>
  </p:notesMasterIdLst>
  <p:sldIdLst>
    <p:sldId id="517" r:id="rId2"/>
    <p:sldId id="518" r:id="rId3"/>
    <p:sldId id="567" r:id="rId4"/>
    <p:sldId id="626" r:id="rId5"/>
    <p:sldId id="656" r:id="rId6"/>
    <p:sldId id="619" r:id="rId7"/>
    <p:sldId id="659" r:id="rId8"/>
    <p:sldId id="592" r:id="rId9"/>
    <p:sldId id="593" r:id="rId10"/>
    <p:sldId id="594" r:id="rId11"/>
    <p:sldId id="595" r:id="rId12"/>
    <p:sldId id="597" r:id="rId13"/>
    <p:sldId id="651" r:id="rId14"/>
    <p:sldId id="634" r:id="rId15"/>
    <p:sldId id="652" r:id="rId16"/>
    <p:sldId id="635" r:id="rId17"/>
    <p:sldId id="653" r:id="rId18"/>
    <p:sldId id="628" r:id="rId19"/>
    <p:sldId id="610" r:id="rId20"/>
    <p:sldId id="609" r:id="rId21"/>
    <p:sldId id="608" r:id="rId22"/>
    <p:sldId id="623" r:id="rId23"/>
    <p:sldId id="650" r:id="rId24"/>
    <p:sldId id="647" r:id="rId25"/>
    <p:sldId id="640" r:id="rId26"/>
    <p:sldId id="658" r:id="rId27"/>
    <p:sldId id="552" r:id="rId28"/>
    <p:sldId id="540" r:id="rId29"/>
    <p:sldId id="657" r:id="rId30"/>
    <p:sldId id="561" r:id="rId31"/>
    <p:sldId id="655" r:id="rId32"/>
    <p:sldId id="549" r:id="rId3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0099"/>
    <a:srgbClr val="996633"/>
    <a:srgbClr val="650709"/>
    <a:srgbClr val="3333FF"/>
    <a:srgbClr val="CCCC00"/>
    <a:srgbClr val="FFFF99"/>
    <a:srgbClr val="285C00"/>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02" autoAdjust="0"/>
    <p:restoredTop sz="98830" autoAdjust="0"/>
  </p:normalViewPr>
  <p:slideViewPr>
    <p:cSldViewPr snapToGrid="0" snapToObjects="1">
      <p:cViewPr varScale="1">
        <p:scale>
          <a:sx n="94" d="100"/>
          <a:sy n="94" d="100"/>
        </p:scale>
        <p:origin x="102"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0632F4-9BC8-0F4C-8911-85D08FAF44C9}" type="doc">
      <dgm:prSet loTypeId="urn:microsoft.com/office/officeart/2005/8/layout/chevron1" loCatId="" qsTypeId="urn:microsoft.com/office/officeart/2005/8/quickstyle/simple4" qsCatId="simple" csTypeId="urn:microsoft.com/office/officeart/2005/8/colors/accent1_2" csCatId="accent1" phldr="1"/>
      <dgm:spPr/>
    </dgm:pt>
    <dgm:pt modelId="{C3E09AEE-9A56-2641-981A-983DB792E960}">
      <dgm:prSet phldrT="[Text]" custT="1"/>
      <dgm:spPr>
        <a:solidFill>
          <a:srgbClr val="00B0F0"/>
        </a:solidFill>
        <a:effectLst>
          <a:outerShdw blurRad="50800" dist="38100" dir="2700000" algn="tl" rotWithShape="0">
            <a:schemeClr val="bg1">
              <a:lumMod val="50000"/>
              <a:alpha val="40000"/>
            </a:schemeClr>
          </a:outerShdw>
        </a:effectLst>
      </dgm:spPr>
      <dgm:t>
        <a:bodyPr/>
        <a:lstStyle/>
        <a:p>
          <a:endParaRPr lang="en-US" sz="1300" b="1" dirty="0">
            <a:solidFill>
              <a:srgbClr val="FFFF00"/>
            </a:solidFill>
            <a:latin typeface="Arial Narrow" charset="0"/>
            <a:ea typeface="Arial Narrow" charset="0"/>
            <a:cs typeface="Arial Narrow" charset="0"/>
          </a:endParaRPr>
        </a:p>
      </dgm:t>
    </dgm:pt>
    <dgm:pt modelId="{259E4DDA-5836-984B-A2F4-5B201ACBF6C0}" type="parTrans" cxnId="{0AD2E23F-6935-D943-8DF4-5F3B241192D4}">
      <dgm:prSet/>
      <dgm:spPr/>
      <dgm:t>
        <a:bodyPr/>
        <a:lstStyle/>
        <a:p>
          <a:endParaRPr lang="en-US" sz="1500" b="1">
            <a:latin typeface="Arial Narrow" charset="0"/>
            <a:ea typeface="Arial Narrow" charset="0"/>
            <a:cs typeface="Arial Narrow" charset="0"/>
          </a:endParaRPr>
        </a:p>
      </dgm:t>
    </dgm:pt>
    <dgm:pt modelId="{ECF18083-F61C-4D49-BA05-5E20A94901D1}" type="sibTrans" cxnId="{0AD2E23F-6935-D943-8DF4-5F3B241192D4}">
      <dgm:prSet/>
      <dgm:spPr/>
      <dgm:t>
        <a:bodyPr/>
        <a:lstStyle/>
        <a:p>
          <a:endParaRPr lang="en-US" sz="1500" b="1">
            <a:latin typeface="Arial Narrow" charset="0"/>
            <a:ea typeface="Arial Narrow" charset="0"/>
            <a:cs typeface="Arial Narrow" charset="0"/>
          </a:endParaRPr>
        </a:p>
      </dgm:t>
    </dgm:pt>
    <dgm:pt modelId="{8BF8C33B-4401-D244-8DE8-38BD23E9B29E}">
      <dgm:prSet phldrT="[Text]" custT="1"/>
      <dgm:spPr>
        <a:effectLst>
          <a:outerShdw blurRad="50800" dist="38100" dir="2700000" algn="tl" rotWithShape="0">
            <a:schemeClr val="bg1">
              <a:lumMod val="50000"/>
              <a:alpha val="40000"/>
            </a:schemeClr>
          </a:outerShdw>
        </a:effectLst>
      </dgm:spPr>
      <dgm:t>
        <a:bodyPr/>
        <a:lstStyle/>
        <a:p>
          <a:r>
            <a:rPr lang="en-US" sz="1500" b="1" dirty="0">
              <a:latin typeface="Arial Narrow" charset="0"/>
              <a:ea typeface="Arial Narrow" charset="0"/>
              <a:cs typeface="Arial Narrow" charset="0"/>
            </a:rPr>
            <a:t>Project Definition</a:t>
          </a:r>
        </a:p>
        <a:p>
          <a:endParaRPr lang="en-US" sz="400" b="1" dirty="0">
            <a:latin typeface="Arial Narrow" charset="0"/>
            <a:ea typeface="Arial Narrow" charset="0"/>
            <a:cs typeface="Arial Narrow" charset="0"/>
          </a:endParaRPr>
        </a:p>
        <a:p>
          <a:endParaRPr lang="en-US" sz="400" b="1" dirty="0">
            <a:latin typeface="Arial Narrow" charset="0"/>
            <a:ea typeface="Arial Narrow" charset="0"/>
            <a:cs typeface="Arial Narrow" charset="0"/>
          </a:endParaRPr>
        </a:p>
      </dgm:t>
    </dgm:pt>
    <dgm:pt modelId="{57B3E1CE-5488-B64F-B707-E33C0CA8674B}" type="parTrans" cxnId="{BB9BB527-2214-7F45-B2AC-F66642FF69C6}">
      <dgm:prSet/>
      <dgm:spPr/>
      <dgm:t>
        <a:bodyPr/>
        <a:lstStyle/>
        <a:p>
          <a:endParaRPr lang="en-US" sz="1500" b="1">
            <a:latin typeface="Arial Narrow" charset="0"/>
            <a:ea typeface="Arial Narrow" charset="0"/>
            <a:cs typeface="Arial Narrow" charset="0"/>
          </a:endParaRPr>
        </a:p>
      </dgm:t>
    </dgm:pt>
    <dgm:pt modelId="{51E42328-2CA9-D947-A9D8-148978986D60}" type="sibTrans" cxnId="{BB9BB527-2214-7F45-B2AC-F66642FF69C6}">
      <dgm:prSet/>
      <dgm:spPr/>
      <dgm:t>
        <a:bodyPr/>
        <a:lstStyle/>
        <a:p>
          <a:endParaRPr lang="en-US" sz="1500" b="1">
            <a:latin typeface="Arial Narrow" charset="0"/>
            <a:ea typeface="Arial Narrow" charset="0"/>
            <a:cs typeface="Arial Narrow" charset="0"/>
          </a:endParaRPr>
        </a:p>
      </dgm:t>
    </dgm:pt>
    <dgm:pt modelId="{8EFDFD5D-2504-4441-8174-C58F38651B97}">
      <dgm:prSet custT="1"/>
      <dgm:spPr>
        <a:solidFill>
          <a:srgbClr val="C00000"/>
        </a:solidFill>
        <a:effectLst>
          <a:outerShdw blurRad="50800" dist="38100" dir="2700000" algn="tl" rotWithShape="0">
            <a:schemeClr val="bg1">
              <a:lumMod val="50000"/>
              <a:alpha val="40000"/>
            </a:schemeClr>
          </a:outerShdw>
        </a:effectLst>
      </dgm:spPr>
      <dgm:t>
        <a:bodyPr/>
        <a:lstStyle/>
        <a:p>
          <a:r>
            <a:rPr lang="en-US" sz="1500" b="1" dirty="0">
              <a:latin typeface="Arial Narrow" charset="0"/>
              <a:ea typeface="Arial Narrow" charset="0"/>
              <a:cs typeface="Arial Narrow" charset="0"/>
            </a:rPr>
            <a:t>Project Execution</a:t>
          </a:r>
        </a:p>
      </dgm:t>
    </dgm:pt>
    <dgm:pt modelId="{CA2A04C0-0C01-AF40-AA83-D6302AB11389}" type="parTrans" cxnId="{CC648C2D-85FF-2948-B1F3-386B1AAB17DB}">
      <dgm:prSet/>
      <dgm:spPr/>
      <dgm:t>
        <a:bodyPr/>
        <a:lstStyle/>
        <a:p>
          <a:endParaRPr lang="en-US" sz="1500" b="1">
            <a:latin typeface="Arial Narrow" charset="0"/>
            <a:ea typeface="Arial Narrow" charset="0"/>
            <a:cs typeface="Arial Narrow" charset="0"/>
          </a:endParaRPr>
        </a:p>
      </dgm:t>
    </dgm:pt>
    <dgm:pt modelId="{F0D05747-673F-3544-AFE5-82F55D517BB1}" type="sibTrans" cxnId="{CC648C2D-85FF-2948-B1F3-386B1AAB17DB}">
      <dgm:prSet/>
      <dgm:spPr/>
      <dgm:t>
        <a:bodyPr/>
        <a:lstStyle/>
        <a:p>
          <a:endParaRPr lang="en-US" sz="1500" b="1">
            <a:latin typeface="Arial Narrow" charset="0"/>
            <a:ea typeface="Arial Narrow" charset="0"/>
            <a:cs typeface="Arial Narrow" charset="0"/>
          </a:endParaRPr>
        </a:p>
      </dgm:t>
    </dgm:pt>
    <dgm:pt modelId="{856ADFC5-6F7F-2C47-8512-7236CC8C31B3}">
      <dgm:prSet custT="1"/>
      <dgm:spPr>
        <a:solidFill>
          <a:srgbClr val="008F00"/>
        </a:solidFill>
        <a:effectLst>
          <a:outerShdw blurRad="50800" dist="38100" dir="2700000" algn="tl" rotWithShape="0">
            <a:schemeClr val="bg1">
              <a:lumMod val="50000"/>
              <a:alpha val="40000"/>
            </a:schemeClr>
          </a:outerShdw>
        </a:effectLst>
      </dgm:spPr>
      <dgm:t>
        <a:bodyPr/>
        <a:lstStyle/>
        <a:p>
          <a:r>
            <a:rPr lang="en-US" sz="1500" b="1" dirty="0">
              <a:latin typeface="Arial Narrow" charset="0"/>
              <a:ea typeface="Arial Narrow" charset="0"/>
              <a:cs typeface="Arial Narrow" charset="0"/>
            </a:rPr>
            <a:t>Project Closeout</a:t>
          </a:r>
        </a:p>
      </dgm:t>
    </dgm:pt>
    <dgm:pt modelId="{DBA843C4-3CDD-B840-BDAC-DD9C144A3BBD}" type="parTrans" cxnId="{9E502DDC-1BB0-7644-8E82-07C59C7DD022}">
      <dgm:prSet/>
      <dgm:spPr/>
      <dgm:t>
        <a:bodyPr/>
        <a:lstStyle/>
        <a:p>
          <a:endParaRPr lang="en-US" sz="1500" b="1">
            <a:latin typeface="Arial Narrow" charset="0"/>
            <a:ea typeface="Arial Narrow" charset="0"/>
            <a:cs typeface="Arial Narrow" charset="0"/>
          </a:endParaRPr>
        </a:p>
      </dgm:t>
    </dgm:pt>
    <dgm:pt modelId="{5042F9DD-ED5A-0D45-84FC-8C415C3512CE}" type="sibTrans" cxnId="{9E502DDC-1BB0-7644-8E82-07C59C7DD022}">
      <dgm:prSet/>
      <dgm:spPr/>
      <dgm:t>
        <a:bodyPr/>
        <a:lstStyle/>
        <a:p>
          <a:endParaRPr lang="en-US" sz="1500" b="1">
            <a:latin typeface="Arial Narrow" charset="0"/>
            <a:ea typeface="Arial Narrow" charset="0"/>
            <a:cs typeface="Arial Narrow" charset="0"/>
          </a:endParaRPr>
        </a:p>
      </dgm:t>
    </dgm:pt>
    <dgm:pt modelId="{6BE83433-4BA7-904D-9541-8561482108F0}" type="pres">
      <dgm:prSet presAssocID="{6D0632F4-9BC8-0F4C-8911-85D08FAF44C9}" presName="Name0" presStyleCnt="0">
        <dgm:presLayoutVars>
          <dgm:dir/>
          <dgm:animLvl val="lvl"/>
          <dgm:resizeHandles val="exact"/>
        </dgm:presLayoutVars>
      </dgm:prSet>
      <dgm:spPr/>
    </dgm:pt>
    <dgm:pt modelId="{09B4053E-07F8-2945-B9F9-C42D64E20502}" type="pres">
      <dgm:prSet presAssocID="{C3E09AEE-9A56-2641-981A-983DB792E960}" presName="parTxOnly" presStyleLbl="node1" presStyleIdx="0" presStyleCnt="4" custScaleX="49004" custScaleY="58717">
        <dgm:presLayoutVars>
          <dgm:chMax val="0"/>
          <dgm:chPref val="0"/>
          <dgm:bulletEnabled val="1"/>
        </dgm:presLayoutVars>
      </dgm:prSet>
      <dgm:spPr/>
      <dgm:t>
        <a:bodyPr/>
        <a:lstStyle/>
        <a:p>
          <a:endParaRPr lang="en-US"/>
        </a:p>
      </dgm:t>
    </dgm:pt>
    <dgm:pt modelId="{558C529A-D418-8C49-9C00-0609066B6907}" type="pres">
      <dgm:prSet presAssocID="{ECF18083-F61C-4D49-BA05-5E20A94901D1}" presName="parTxOnlySpace" presStyleCnt="0"/>
      <dgm:spPr/>
    </dgm:pt>
    <dgm:pt modelId="{F9ADB8C1-A065-BE48-88E4-A530F50FE282}" type="pres">
      <dgm:prSet presAssocID="{8BF8C33B-4401-D244-8DE8-38BD23E9B29E}" presName="parTxOnly" presStyleLbl="node1" presStyleIdx="1" presStyleCnt="4" custScaleX="61855" custScaleY="58717">
        <dgm:presLayoutVars>
          <dgm:chMax val="0"/>
          <dgm:chPref val="0"/>
          <dgm:bulletEnabled val="1"/>
        </dgm:presLayoutVars>
      </dgm:prSet>
      <dgm:spPr/>
      <dgm:t>
        <a:bodyPr/>
        <a:lstStyle/>
        <a:p>
          <a:endParaRPr lang="en-US"/>
        </a:p>
      </dgm:t>
    </dgm:pt>
    <dgm:pt modelId="{6BCCC4A4-85AE-E944-A8C1-B06361B0D25B}" type="pres">
      <dgm:prSet presAssocID="{51E42328-2CA9-D947-A9D8-148978986D60}" presName="parTxOnlySpace" presStyleCnt="0"/>
      <dgm:spPr/>
    </dgm:pt>
    <dgm:pt modelId="{3BD450C8-566B-1744-A37E-FA031D016567}" type="pres">
      <dgm:prSet presAssocID="{8EFDFD5D-2504-4441-8174-C58F38651B97}" presName="parTxOnly" presStyleLbl="node1" presStyleIdx="2" presStyleCnt="4" custScaleX="124597" custScaleY="58717" custLinFactNeighborY="0">
        <dgm:presLayoutVars>
          <dgm:chMax val="0"/>
          <dgm:chPref val="0"/>
          <dgm:bulletEnabled val="1"/>
        </dgm:presLayoutVars>
      </dgm:prSet>
      <dgm:spPr/>
      <dgm:t>
        <a:bodyPr/>
        <a:lstStyle/>
        <a:p>
          <a:endParaRPr lang="en-US"/>
        </a:p>
      </dgm:t>
    </dgm:pt>
    <dgm:pt modelId="{5FE48C86-1399-9645-BDE9-FA1C0C1E72C7}" type="pres">
      <dgm:prSet presAssocID="{F0D05747-673F-3544-AFE5-82F55D517BB1}" presName="parTxOnlySpace" presStyleCnt="0"/>
      <dgm:spPr/>
    </dgm:pt>
    <dgm:pt modelId="{1DF31654-AF71-4B45-A72E-82FA9ED135A7}" type="pres">
      <dgm:prSet presAssocID="{856ADFC5-6F7F-2C47-8512-7236CC8C31B3}" presName="parTxOnly" presStyleLbl="node1" presStyleIdx="3" presStyleCnt="4" custScaleX="53749" custScaleY="58717">
        <dgm:presLayoutVars>
          <dgm:chMax val="0"/>
          <dgm:chPref val="0"/>
          <dgm:bulletEnabled val="1"/>
        </dgm:presLayoutVars>
      </dgm:prSet>
      <dgm:spPr/>
      <dgm:t>
        <a:bodyPr/>
        <a:lstStyle/>
        <a:p>
          <a:endParaRPr lang="en-US"/>
        </a:p>
      </dgm:t>
    </dgm:pt>
  </dgm:ptLst>
  <dgm:cxnLst>
    <dgm:cxn modelId="{0AD2E23F-6935-D943-8DF4-5F3B241192D4}" srcId="{6D0632F4-9BC8-0F4C-8911-85D08FAF44C9}" destId="{C3E09AEE-9A56-2641-981A-983DB792E960}" srcOrd="0" destOrd="0" parTransId="{259E4DDA-5836-984B-A2F4-5B201ACBF6C0}" sibTransId="{ECF18083-F61C-4D49-BA05-5E20A94901D1}"/>
    <dgm:cxn modelId="{CC648C2D-85FF-2948-B1F3-386B1AAB17DB}" srcId="{6D0632F4-9BC8-0F4C-8911-85D08FAF44C9}" destId="{8EFDFD5D-2504-4441-8174-C58F38651B97}" srcOrd="2" destOrd="0" parTransId="{CA2A04C0-0C01-AF40-AA83-D6302AB11389}" sibTransId="{F0D05747-673F-3544-AFE5-82F55D517BB1}"/>
    <dgm:cxn modelId="{CC9C69A1-DC0C-41F3-9C46-B7E85CA98EAB}" type="presOf" srcId="{6D0632F4-9BC8-0F4C-8911-85D08FAF44C9}" destId="{6BE83433-4BA7-904D-9541-8561482108F0}" srcOrd="0" destOrd="0" presId="urn:microsoft.com/office/officeart/2005/8/layout/chevron1"/>
    <dgm:cxn modelId="{DC874E56-2A09-4C3C-BBB1-D64F3EE1E2E3}" type="presOf" srcId="{C3E09AEE-9A56-2641-981A-983DB792E960}" destId="{09B4053E-07F8-2945-B9F9-C42D64E20502}" srcOrd="0" destOrd="0" presId="urn:microsoft.com/office/officeart/2005/8/layout/chevron1"/>
    <dgm:cxn modelId="{5D40E9BD-2774-44B9-8455-7A871BA3A67D}" type="presOf" srcId="{8BF8C33B-4401-D244-8DE8-38BD23E9B29E}" destId="{F9ADB8C1-A065-BE48-88E4-A530F50FE282}" srcOrd="0" destOrd="0" presId="urn:microsoft.com/office/officeart/2005/8/layout/chevron1"/>
    <dgm:cxn modelId="{BB9BB527-2214-7F45-B2AC-F66642FF69C6}" srcId="{6D0632F4-9BC8-0F4C-8911-85D08FAF44C9}" destId="{8BF8C33B-4401-D244-8DE8-38BD23E9B29E}" srcOrd="1" destOrd="0" parTransId="{57B3E1CE-5488-B64F-B707-E33C0CA8674B}" sibTransId="{51E42328-2CA9-D947-A9D8-148978986D60}"/>
    <dgm:cxn modelId="{6E6DF98D-E790-4742-AE68-26919D65FDC8}" type="presOf" srcId="{8EFDFD5D-2504-4441-8174-C58F38651B97}" destId="{3BD450C8-566B-1744-A37E-FA031D016567}" srcOrd="0" destOrd="0" presId="urn:microsoft.com/office/officeart/2005/8/layout/chevron1"/>
    <dgm:cxn modelId="{9E502DDC-1BB0-7644-8E82-07C59C7DD022}" srcId="{6D0632F4-9BC8-0F4C-8911-85D08FAF44C9}" destId="{856ADFC5-6F7F-2C47-8512-7236CC8C31B3}" srcOrd="3" destOrd="0" parTransId="{DBA843C4-3CDD-B840-BDAC-DD9C144A3BBD}" sibTransId="{5042F9DD-ED5A-0D45-84FC-8C415C3512CE}"/>
    <dgm:cxn modelId="{84132912-22BD-4CCF-A9D7-C4828BDCFE51}" type="presOf" srcId="{856ADFC5-6F7F-2C47-8512-7236CC8C31B3}" destId="{1DF31654-AF71-4B45-A72E-82FA9ED135A7}" srcOrd="0" destOrd="0" presId="urn:microsoft.com/office/officeart/2005/8/layout/chevron1"/>
    <dgm:cxn modelId="{1302D0D0-B461-46E3-9C9B-EE05D7F01270}" type="presParOf" srcId="{6BE83433-4BA7-904D-9541-8561482108F0}" destId="{09B4053E-07F8-2945-B9F9-C42D64E20502}" srcOrd="0" destOrd="0" presId="urn:microsoft.com/office/officeart/2005/8/layout/chevron1"/>
    <dgm:cxn modelId="{18CDC438-F036-41F2-B0B8-A530244063AE}" type="presParOf" srcId="{6BE83433-4BA7-904D-9541-8561482108F0}" destId="{558C529A-D418-8C49-9C00-0609066B6907}" srcOrd="1" destOrd="0" presId="urn:microsoft.com/office/officeart/2005/8/layout/chevron1"/>
    <dgm:cxn modelId="{905856CA-989E-499B-BB14-79385C6BE42F}" type="presParOf" srcId="{6BE83433-4BA7-904D-9541-8561482108F0}" destId="{F9ADB8C1-A065-BE48-88E4-A530F50FE282}" srcOrd="2" destOrd="0" presId="urn:microsoft.com/office/officeart/2005/8/layout/chevron1"/>
    <dgm:cxn modelId="{B71A17DD-8DEF-4D03-8EF9-AC9156783C0C}" type="presParOf" srcId="{6BE83433-4BA7-904D-9541-8561482108F0}" destId="{6BCCC4A4-85AE-E944-A8C1-B06361B0D25B}" srcOrd="3" destOrd="0" presId="urn:microsoft.com/office/officeart/2005/8/layout/chevron1"/>
    <dgm:cxn modelId="{7F0FA802-C2AA-4874-AE96-2DEDD73E89FB}" type="presParOf" srcId="{6BE83433-4BA7-904D-9541-8561482108F0}" destId="{3BD450C8-566B-1744-A37E-FA031D016567}" srcOrd="4" destOrd="0" presId="urn:microsoft.com/office/officeart/2005/8/layout/chevron1"/>
    <dgm:cxn modelId="{46E6416C-15C8-4910-A404-4AE39D27B7A2}" type="presParOf" srcId="{6BE83433-4BA7-904D-9541-8561482108F0}" destId="{5FE48C86-1399-9645-BDE9-FA1C0C1E72C7}" srcOrd="5" destOrd="0" presId="urn:microsoft.com/office/officeart/2005/8/layout/chevron1"/>
    <dgm:cxn modelId="{12623728-093B-4EC4-9B65-6BC84DF363D0}" type="presParOf" srcId="{6BE83433-4BA7-904D-9541-8561482108F0}" destId="{1DF31654-AF71-4B45-A72E-82FA9ED135A7}"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4053E-07F8-2945-B9F9-C42D64E20502}">
      <dsp:nvSpPr>
        <dsp:cNvPr id="0" name=""/>
        <dsp:cNvSpPr/>
      </dsp:nvSpPr>
      <dsp:spPr>
        <a:xfrm>
          <a:off x="613" y="1330037"/>
          <a:ext cx="1693799" cy="811809"/>
        </a:xfrm>
        <a:prstGeom prst="chevron">
          <a:avLst/>
        </a:prstGeom>
        <a:solidFill>
          <a:srgbClr val="00B0F0"/>
        </a:solidFill>
        <a:ln>
          <a:noFill/>
        </a:ln>
        <a:effectLst>
          <a:outerShdw blurRad="50800" dist="38100" dir="2700000" algn="tl" rotWithShape="0">
            <a:schemeClr val="bg1">
              <a:lumMod val="50000"/>
              <a:alpha val="40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endParaRPr lang="en-US" sz="1300" b="1" kern="1200" dirty="0">
            <a:solidFill>
              <a:srgbClr val="FFFF00"/>
            </a:solidFill>
            <a:latin typeface="Arial Narrow" charset="0"/>
            <a:ea typeface="Arial Narrow" charset="0"/>
            <a:cs typeface="Arial Narrow" charset="0"/>
          </a:endParaRPr>
        </a:p>
      </dsp:txBody>
      <dsp:txXfrm>
        <a:off x="406518" y="1330037"/>
        <a:ext cx="881990" cy="811809"/>
      </dsp:txXfrm>
    </dsp:sp>
    <dsp:sp modelId="{F9ADB8C1-A065-BE48-88E4-A530F50FE282}">
      <dsp:nvSpPr>
        <dsp:cNvPr id="0" name=""/>
        <dsp:cNvSpPr/>
      </dsp:nvSpPr>
      <dsp:spPr>
        <a:xfrm>
          <a:off x="1348767" y="1330037"/>
          <a:ext cx="2137987" cy="8118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50800" dist="38100" dir="2700000" algn="tl" rotWithShape="0">
            <a:schemeClr val="bg1">
              <a:lumMod val="50000"/>
              <a:alpha val="40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b="1" kern="1200" dirty="0">
              <a:latin typeface="Arial Narrow" charset="0"/>
              <a:ea typeface="Arial Narrow" charset="0"/>
              <a:cs typeface="Arial Narrow" charset="0"/>
            </a:rPr>
            <a:t>Project Definition</a:t>
          </a:r>
        </a:p>
        <a:p>
          <a:pPr lvl="0" algn="ctr" defTabSz="666750">
            <a:lnSpc>
              <a:spcPct val="90000"/>
            </a:lnSpc>
            <a:spcBef>
              <a:spcPct val="0"/>
            </a:spcBef>
            <a:spcAft>
              <a:spcPct val="35000"/>
            </a:spcAft>
          </a:pPr>
          <a:endParaRPr lang="en-US" sz="400" b="1" kern="1200" dirty="0">
            <a:latin typeface="Arial Narrow" charset="0"/>
            <a:ea typeface="Arial Narrow" charset="0"/>
            <a:cs typeface="Arial Narrow" charset="0"/>
          </a:endParaRPr>
        </a:p>
        <a:p>
          <a:pPr lvl="0" algn="ctr" defTabSz="666750">
            <a:lnSpc>
              <a:spcPct val="90000"/>
            </a:lnSpc>
            <a:spcBef>
              <a:spcPct val="0"/>
            </a:spcBef>
            <a:spcAft>
              <a:spcPct val="35000"/>
            </a:spcAft>
          </a:pPr>
          <a:endParaRPr lang="en-US" sz="400" b="1" kern="1200" dirty="0">
            <a:latin typeface="Arial Narrow" charset="0"/>
            <a:ea typeface="Arial Narrow" charset="0"/>
            <a:cs typeface="Arial Narrow" charset="0"/>
          </a:endParaRPr>
        </a:p>
      </dsp:txBody>
      <dsp:txXfrm>
        <a:off x="1754672" y="1330037"/>
        <a:ext cx="1326178" cy="811809"/>
      </dsp:txXfrm>
    </dsp:sp>
    <dsp:sp modelId="{3BD450C8-566B-1744-A37E-FA031D016567}">
      <dsp:nvSpPr>
        <dsp:cNvPr id="0" name=""/>
        <dsp:cNvSpPr/>
      </dsp:nvSpPr>
      <dsp:spPr>
        <a:xfrm>
          <a:off x="3141110" y="1330037"/>
          <a:ext cx="4306634" cy="811809"/>
        </a:xfrm>
        <a:prstGeom prst="chevron">
          <a:avLst/>
        </a:prstGeom>
        <a:solidFill>
          <a:srgbClr val="C00000"/>
        </a:solidFill>
        <a:ln>
          <a:noFill/>
        </a:ln>
        <a:effectLst>
          <a:outerShdw blurRad="50800" dist="38100" dir="2700000" algn="tl" rotWithShape="0">
            <a:schemeClr val="bg1">
              <a:lumMod val="50000"/>
              <a:alpha val="40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b="1" kern="1200" dirty="0">
              <a:latin typeface="Arial Narrow" charset="0"/>
              <a:ea typeface="Arial Narrow" charset="0"/>
              <a:cs typeface="Arial Narrow" charset="0"/>
            </a:rPr>
            <a:t>Project Execution</a:t>
          </a:r>
        </a:p>
      </dsp:txBody>
      <dsp:txXfrm>
        <a:off x="3547015" y="1330037"/>
        <a:ext cx="3494825" cy="811809"/>
      </dsp:txXfrm>
    </dsp:sp>
    <dsp:sp modelId="{1DF31654-AF71-4B45-A72E-82FA9ED135A7}">
      <dsp:nvSpPr>
        <dsp:cNvPr id="0" name=""/>
        <dsp:cNvSpPr/>
      </dsp:nvSpPr>
      <dsp:spPr>
        <a:xfrm>
          <a:off x="7102099" y="1330037"/>
          <a:ext cx="1857807" cy="811809"/>
        </a:xfrm>
        <a:prstGeom prst="chevron">
          <a:avLst/>
        </a:prstGeom>
        <a:solidFill>
          <a:srgbClr val="008F00"/>
        </a:solidFill>
        <a:ln>
          <a:noFill/>
        </a:ln>
        <a:effectLst>
          <a:outerShdw blurRad="50800" dist="38100" dir="2700000" algn="tl" rotWithShape="0">
            <a:schemeClr val="bg1">
              <a:lumMod val="50000"/>
              <a:alpha val="40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b="1" kern="1200" dirty="0">
              <a:latin typeface="Arial Narrow" charset="0"/>
              <a:ea typeface="Arial Narrow" charset="0"/>
              <a:cs typeface="Arial Narrow" charset="0"/>
            </a:rPr>
            <a:t>Project Closeout</a:t>
          </a:r>
        </a:p>
      </dsp:txBody>
      <dsp:txXfrm>
        <a:off x="7508004" y="1330037"/>
        <a:ext cx="1045998" cy="8118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DD9B1FA-6153-4F7E-8BE3-FA18BE335583}" type="datetimeFigureOut">
              <a:rPr lang="en-US" smtClean="0"/>
              <a:t>11/3/2016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DCA28FF-FA1F-4AED-A022-CA6F348DCC21}" type="slidenum">
              <a:rPr lang="en-US" smtClean="0"/>
              <a:t>‹#›</a:t>
            </a:fld>
            <a:endParaRPr lang="en-US"/>
          </a:p>
        </p:txBody>
      </p:sp>
    </p:spTree>
    <p:extLst>
      <p:ext uri="{BB962C8B-B14F-4D97-AF65-F5344CB8AC3E}">
        <p14:creationId xmlns:p14="http://schemas.microsoft.com/office/powerpoint/2010/main" val="1709812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B82033E8-C637-45F5-8CEF-9495C9E6CA44}" type="slidenum">
              <a:rPr lang="en-US" smtClean="0"/>
              <a:pPr/>
              <a:t>1</a:t>
            </a:fld>
            <a:endParaRPr lang="en-US"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753219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79AFF30-1815-4E85-9243-ABD4123A36FE}" type="slidenum">
              <a:rPr lang="en-US" smtClean="0"/>
              <a:pPr>
                <a:defRPr/>
              </a:pPr>
              <a:t>2</a:t>
            </a:fld>
            <a:endParaRPr lang="en-US"/>
          </a:p>
        </p:txBody>
      </p:sp>
    </p:spTree>
    <p:extLst>
      <p:ext uri="{BB962C8B-B14F-4D97-AF65-F5344CB8AC3E}">
        <p14:creationId xmlns:p14="http://schemas.microsoft.com/office/powerpoint/2010/main" val="329956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359" y="4415790"/>
            <a:ext cx="5607684" cy="418338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9AFF30-1815-4E85-9243-ABD4123A36FE}" type="slidenum">
              <a:rPr lang="en-US" smtClean="0">
                <a:solidFill>
                  <a:srgbClr val="000000"/>
                </a:solidFill>
              </a:rPr>
              <a:pPr>
                <a:defRPr/>
              </a:pPr>
              <a:t>3</a:t>
            </a:fld>
            <a:endParaRPr lang="en-US">
              <a:solidFill>
                <a:srgbClr val="000000"/>
              </a:solidFill>
            </a:endParaRPr>
          </a:p>
        </p:txBody>
      </p:sp>
    </p:spTree>
    <p:extLst>
      <p:ext uri="{BB962C8B-B14F-4D97-AF65-F5344CB8AC3E}">
        <p14:creationId xmlns:p14="http://schemas.microsoft.com/office/powerpoint/2010/main" val="1087327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DCA28FF-FA1F-4AED-A022-CA6F348DCC21}" type="slidenum">
              <a:rPr lang="en-US" smtClean="0"/>
              <a:t>4</a:t>
            </a:fld>
            <a:endParaRPr lang="en-US"/>
          </a:p>
        </p:txBody>
      </p:sp>
    </p:spTree>
    <p:extLst>
      <p:ext uri="{BB962C8B-B14F-4D97-AF65-F5344CB8AC3E}">
        <p14:creationId xmlns:p14="http://schemas.microsoft.com/office/powerpoint/2010/main" val="2649072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9AFF30-1815-4E85-9243-ABD4123A36FE}" type="slidenum">
              <a:rPr lang="en-US" smtClean="0">
                <a:solidFill>
                  <a:srgbClr val="000000"/>
                </a:solidFill>
              </a:rPr>
              <a:pPr>
                <a:defRPr/>
              </a:pPr>
              <a:t>14</a:t>
            </a:fld>
            <a:endParaRPr lang="en-US">
              <a:solidFill>
                <a:srgbClr val="000000"/>
              </a:solidFill>
            </a:endParaRPr>
          </a:p>
        </p:txBody>
      </p:sp>
    </p:spTree>
    <p:extLst>
      <p:ext uri="{BB962C8B-B14F-4D97-AF65-F5344CB8AC3E}">
        <p14:creationId xmlns:p14="http://schemas.microsoft.com/office/powerpoint/2010/main" val="852068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79AFF30-1815-4E85-9243-ABD4123A36FE}" type="slidenum">
              <a:rPr kumimoji="0" lang="en-US" sz="1800" b="0" i="0" u="none" strike="noStrike" kern="0" cap="none" spc="0" normalizeH="0" baseline="0" noProof="0" smtClean="0">
                <a:ln>
                  <a:noFill/>
                </a:ln>
                <a:solidFill>
                  <a:srgbClr val="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20</a:t>
            </a:fld>
            <a:endParaRPr kumimoji="0" lang="en-US" sz="180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2280153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F494CA-B278-4C92-91F6-0074234A9682}"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8068121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userDrawn="1"/>
        </p:nvSpPr>
        <p:spPr>
          <a:xfrm>
            <a:off x="304800" y="6248400"/>
            <a:ext cx="2667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en-US" dirty="0">
              <a:solidFill>
                <a:srgbClr val="FFFFFF"/>
              </a:solidFill>
            </a:endParaRPr>
          </a:p>
        </p:txBody>
      </p:sp>
      <p:pic>
        <p:nvPicPr>
          <p:cNvPr id="8" name="Picture 7" descr="horizontal-logo-green-text.jpg"/>
          <p:cNvPicPr>
            <a:picLocks noChangeAspect="1"/>
          </p:cNvPicPr>
          <p:nvPr userDrawn="1"/>
        </p:nvPicPr>
        <p:blipFill>
          <a:blip r:embed="rId3" cstate="print"/>
          <a:srcRect/>
          <a:stretch>
            <a:fillRect/>
          </a:stretch>
        </p:blipFill>
        <p:spPr bwMode="auto">
          <a:xfrm>
            <a:off x="1905000" y="304800"/>
            <a:ext cx="5334000" cy="892175"/>
          </a:xfrm>
          <a:prstGeom prst="rect">
            <a:avLst/>
          </a:prstGeom>
          <a:noFill/>
          <a:ln w="9525">
            <a:noFill/>
            <a:miter lim="800000"/>
            <a:headEnd/>
            <a:tailEnd/>
          </a:ln>
        </p:spPr>
      </p:pic>
      <p:sp>
        <p:nvSpPr>
          <p:cNvPr id="9" name="Subtitle 2"/>
          <p:cNvSpPr>
            <a:spLocks noGrp="1"/>
          </p:cNvSpPr>
          <p:nvPr>
            <p:ph type="subTitle" idx="1"/>
          </p:nvPr>
        </p:nvSpPr>
        <p:spPr>
          <a:xfrm>
            <a:off x="1371600" y="4191000"/>
            <a:ext cx="6400800" cy="1752600"/>
          </a:xfrm>
        </p:spPr>
        <p:txBody>
          <a:bodyPr anchor="ctr" anchorCtr="0"/>
          <a:lstStyle>
            <a:lvl1pPr marL="0" indent="0" algn="ctr">
              <a:buNone/>
              <a:defRPr b="1">
                <a:solidFill>
                  <a:schemeClr val="tx1">
                    <a:lumMod val="75000"/>
                    <a:lumOff val="25000"/>
                  </a:schemeClr>
                </a:solidFill>
                <a:latin typeface="+mn-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Title 6"/>
          <p:cNvSpPr>
            <a:spLocks noGrp="1"/>
          </p:cNvSpPr>
          <p:nvPr>
            <p:ph type="title"/>
          </p:nvPr>
        </p:nvSpPr>
        <p:spPr>
          <a:xfrm>
            <a:off x="457200" y="1981200"/>
            <a:ext cx="8229600" cy="2057400"/>
          </a:xfrm>
          <a:prstGeom prst="rect">
            <a:avLst/>
          </a:prstGeom>
        </p:spPr>
        <p:txBody>
          <a:bodyPr>
            <a:normAutofit/>
          </a:bodyPr>
          <a:lstStyle>
            <a:lvl1pPr algn="ctr">
              <a:defRPr sz="4000" b="1">
                <a:solidFill>
                  <a:srgbClr val="146737"/>
                </a:solidFill>
              </a:defRPr>
            </a:lvl1pPr>
          </a:lstStyle>
          <a:p>
            <a:r>
              <a:rPr lang="en-US" dirty="0"/>
              <a:t>Click to edit Master title style</a:t>
            </a:r>
          </a:p>
        </p:txBody>
      </p:sp>
    </p:spTree>
    <p:extLst>
      <p:ext uri="{BB962C8B-B14F-4D97-AF65-F5344CB8AC3E}">
        <p14:creationId xmlns:p14="http://schemas.microsoft.com/office/powerpoint/2010/main" val="11151510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dirty="0"/>
              <a:t>Click to edit Master title style</a:t>
            </a:r>
          </a:p>
        </p:txBody>
      </p:sp>
      <p:sp>
        <p:nvSpPr>
          <p:cNvPr id="9" name="Slide Number Placeholder 8"/>
          <p:cNvSpPr>
            <a:spLocks noGrp="1"/>
          </p:cNvSpPr>
          <p:nvPr>
            <p:ph type="sldNum" sz="quarter" idx="11"/>
          </p:nvPr>
        </p:nvSpPr>
        <p:spPr/>
        <p:txBody>
          <a:bodyPr/>
          <a:lstStyle>
            <a:lvl1pPr>
              <a:defRPr b="1"/>
            </a:lvl1pPr>
          </a:lstStyle>
          <a:p>
            <a:fld id="{26CA2777-A89F-4130-B308-73BB65955918}" type="slidenum">
              <a:rPr lang="en-US" smtClean="0">
                <a:solidFill>
                  <a:srgbClr val="0F6636"/>
                </a:solidFill>
              </a:rPr>
              <a:pPr/>
              <a:t>‹#›</a:t>
            </a:fld>
            <a:endParaRPr lang="en-US" dirty="0">
              <a:solidFill>
                <a:srgbClr val="0F6636"/>
              </a:solidFill>
            </a:endParaRPr>
          </a:p>
        </p:txBody>
      </p:sp>
      <p:sp>
        <p:nvSpPr>
          <p:cNvPr id="10" name="Footer Placeholder 9"/>
          <p:cNvSpPr>
            <a:spLocks noGrp="1"/>
          </p:cNvSpPr>
          <p:nvPr>
            <p:ph type="ftr" sz="quarter" idx="12"/>
          </p:nvPr>
        </p:nvSpPr>
        <p:spPr/>
        <p:txBody>
          <a:bodyPr/>
          <a:lstStyle>
            <a:lvl1pPr>
              <a:defRPr b="1"/>
            </a:lvl1p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spTree>
    <p:extLst>
      <p:ext uri="{BB962C8B-B14F-4D97-AF65-F5344CB8AC3E}">
        <p14:creationId xmlns:p14="http://schemas.microsoft.com/office/powerpoint/2010/main" val="24422715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lang="en-US" sz="4000" b="1" kern="1200" cap="all" baseline="0" dirty="0">
                <a:solidFill>
                  <a:schemeClr val="tx2"/>
                </a:solidFill>
                <a:effectLst>
                  <a:outerShdw blurRad="38100" dist="38100" dir="2700000" algn="tl">
                    <a:srgbClr val="000000">
                      <a:alpha val="43137"/>
                    </a:srgbClr>
                  </a:outerShdw>
                </a:effectLst>
                <a:latin typeface="+mn-lt"/>
                <a:ea typeface="+mj-ea"/>
                <a:cs typeface="Arial" pitchFamily="34" charset="0"/>
              </a:defRPr>
            </a:lvl1pPr>
          </a:lstStyle>
          <a:p>
            <a:pPr lvl="0" algn="ctr" rtl="0" eaLnBrk="0" fontAlgn="base" hangingPunct="0">
              <a:spcBef>
                <a:spcPct val="0"/>
              </a:spcBef>
              <a:spcAft>
                <a:spcPct val="0"/>
              </a:spcAft>
            </a:pPr>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Rectangle 6"/>
          <p:cNvSpPr>
            <a:spLocks noGrp="1" noChangeArrowheads="1"/>
          </p:cNvSpPr>
          <p:nvPr>
            <p:ph type="sldNum" sz="quarter" idx="10"/>
          </p:nvPr>
        </p:nvSpPr>
        <p:spPr>
          <a:ln/>
        </p:spPr>
        <p:txBody>
          <a:bodyPr/>
          <a:lstStyle>
            <a:lvl1pPr>
              <a:defRPr b="0"/>
            </a:lvl1pPr>
          </a:lstStyle>
          <a:p>
            <a:pPr>
              <a:defRPr/>
            </a:pPr>
            <a:fld id="{56929663-6CA7-4931-8F5D-849FE6A4CD44}" type="slidenum">
              <a:rPr lang="en-US" smtClean="0">
                <a:solidFill>
                  <a:srgbClr val="0F6636"/>
                </a:solidFill>
              </a:rPr>
              <a:pPr>
                <a:defRPr/>
              </a:pPr>
              <a:t>‹#›</a:t>
            </a:fld>
            <a:endParaRPr lang="en-US" dirty="0">
              <a:solidFill>
                <a:srgbClr val="0F6636"/>
              </a:solidFill>
            </a:endParaRPr>
          </a:p>
        </p:txBody>
      </p:sp>
    </p:spTree>
    <p:extLst>
      <p:ext uri="{BB962C8B-B14F-4D97-AF65-F5344CB8AC3E}">
        <p14:creationId xmlns:p14="http://schemas.microsoft.com/office/powerpoint/2010/main" val="285856351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footer)">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lvl1pPr algn="ctr" defTabSz="914400" rtl="0" eaLnBrk="1" latinLnBrk="0" hangingPunct="1">
              <a:spcBef>
                <a:spcPct val="0"/>
              </a:spcBef>
              <a:buNone/>
              <a:defRPr lang="en-US" sz="4000" b="1" kern="1200" dirty="0">
                <a:solidFill>
                  <a:srgbClr val="106636"/>
                </a:solidFill>
                <a:effectLst>
                  <a:outerShdw blurRad="38100" dist="38100" dir="2700000" algn="tl">
                    <a:srgbClr val="000000">
                      <a:alpha val="43137"/>
                    </a:srgbClr>
                  </a:outerShdw>
                </a:effectLst>
                <a:latin typeface="+mj-lt"/>
                <a:ea typeface="+mj-ea"/>
                <a:cs typeface="Arial" pitchFamily="34" charset="0"/>
              </a:defRPr>
            </a:lvl1pPr>
          </a:lstStyle>
          <a:p>
            <a:r>
              <a:rPr lang="en-US" dirty="0"/>
              <a:t>Click to edit Master title style</a:t>
            </a:r>
          </a:p>
        </p:txBody>
      </p:sp>
      <p:sp>
        <p:nvSpPr>
          <p:cNvPr id="9" name="Slide Number Placeholder 8"/>
          <p:cNvSpPr>
            <a:spLocks noGrp="1"/>
          </p:cNvSpPr>
          <p:nvPr>
            <p:ph type="sldNum" sz="quarter" idx="11"/>
          </p:nvPr>
        </p:nvSpPr>
        <p:spPr/>
        <p:txBody>
          <a:bodyPr/>
          <a:lstStyle/>
          <a:p>
            <a:pPr>
              <a:defRPr/>
            </a:pPr>
            <a:fld id="{56F4B2E3-7CDC-4972-8D42-2D141A8D5E9A}" type="slidenum">
              <a:rPr lang="en-US" smtClean="0">
                <a:solidFill>
                  <a:srgbClr val="0F6636"/>
                </a:solidFill>
              </a:rPr>
              <a:pPr>
                <a:defRPr/>
              </a:pPr>
              <a:t>‹#›</a:t>
            </a:fld>
            <a:endParaRPr lang="en-US">
              <a:solidFill>
                <a:srgbClr val="0F6636"/>
              </a:solidFill>
            </a:endParaRPr>
          </a:p>
        </p:txBody>
      </p:sp>
      <p:sp>
        <p:nvSpPr>
          <p:cNvPr id="10" name="Footer Placeholder 9"/>
          <p:cNvSpPr>
            <a:spLocks noGrp="1"/>
          </p:cNvSpPr>
          <p:nvPr>
            <p:ph type="ftr" sz="quarter" idx="12"/>
          </p:nvPr>
        </p:nvSpPr>
        <p:spPr/>
        <p:txBody>
          <a:bodyPr/>
          <a:lstStyle>
            <a:lvl1pPr>
              <a:defRPr/>
            </a:lvl1pPr>
          </a:lstStyle>
          <a:p>
            <a:r>
              <a:rPr lang="en-US" smtClean="0">
                <a:solidFill>
                  <a:srgbClr val="0F6636"/>
                </a:solidFill>
              </a:rPr>
              <a:t>2016 US LHC Users Association Meeting</a:t>
            </a:r>
            <a:endParaRPr lang="en-US" dirty="0">
              <a:solidFill>
                <a:srgbClr val="0F6636"/>
              </a:solidFill>
            </a:endParaRPr>
          </a:p>
        </p:txBody>
      </p:sp>
      <p:sp>
        <p:nvSpPr>
          <p:cNvPr id="2" name="Rectangle 1"/>
          <p:cNvSpPr/>
          <p:nvPr userDrawn="1"/>
        </p:nvSpPr>
        <p:spPr>
          <a:xfrm>
            <a:off x="0" y="6042917"/>
            <a:ext cx="9144000" cy="811658"/>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srgbClr val="FFFFFF"/>
              </a:solidFill>
            </a:endParaRPr>
          </a:p>
        </p:txBody>
      </p:sp>
      <p:sp>
        <p:nvSpPr>
          <p:cNvPr id="12" name="Text Placeholder 2"/>
          <p:cNvSpPr>
            <a:spLocks noGrp="1"/>
          </p:cNvSpPr>
          <p:nvPr>
            <p:ph idx="1"/>
          </p:nvPr>
        </p:nvSpPr>
        <p:spPr>
          <a:xfrm>
            <a:off x="152400" y="866776"/>
            <a:ext cx="8839199" cy="56372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390247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914400" fontAlgn="base">
              <a:spcBef>
                <a:spcPct val="0"/>
              </a:spcBef>
              <a:spcAft>
                <a:spcPct val="0"/>
              </a:spcAft>
            </a:pPr>
            <a:endParaRPr lang="en-US" b="1">
              <a:solidFill>
                <a:srgbClr val="000000"/>
              </a:solidFill>
              <a:latin typeface="Arial" charset="0"/>
            </a:endParaRPr>
          </a:p>
        </p:txBody>
      </p:sp>
      <p:sp>
        <p:nvSpPr>
          <p:cNvPr id="3" name="Footer Placeholder 2"/>
          <p:cNvSpPr>
            <a:spLocks noGrp="1"/>
          </p:cNvSpPr>
          <p:nvPr>
            <p:ph type="ftr" sz="quarter" idx="11"/>
          </p:nvPr>
        </p:nvSpPr>
        <p:spPr/>
        <p:txBody>
          <a:bodyPr/>
          <a:lstStyle/>
          <a:p>
            <a:r>
              <a:rPr lang="en-US" smtClean="0">
                <a:solidFill>
                  <a:srgbClr val="0F6636"/>
                </a:solidFill>
              </a:rPr>
              <a:t>2016 US LHC Users Association Meeting</a:t>
            </a:r>
            <a:endParaRPr lang="en-US">
              <a:solidFill>
                <a:srgbClr val="0F6636"/>
              </a:solidFill>
            </a:endParaRPr>
          </a:p>
        </p:txBody>
      </p:sp>
      <p:sp>
        <p:nvSpPr>
          <p:cNvPr id="4" name="Slide Number Placeholder 3"/>
          <p:cNvSpPr>
            <a:spLocks noGrp="1"/>
          </p:cNvSpPr>
          <p:nvPr>
            <p:ph type="sldNum" sz="quarter" idx="12"/>
          </p:nvPr>
        </p:nvSpPr>
        <p:spPr/>
        <p:txBody>
          <a:bodyPr/>
          <a:lstStyle/>
          <a:p>
            <a:fld id="{2E8A42B4-63F8-3749-8A9F-29B7B746D444}" type="slidenum">
              <a:rPr lang="en-US" smtClean="0">
                <a:solidFill>
                  <a:srgbClr val="0F6636"/>
                </a:solidFill>
              </a:rPr>
              <a:pPr/>
              <a:t>‹#›</a:t>
            </a:fld>
            <a:endParaRPr lang="en-US">
              <a:solidFill>
                <a:srgbClr val="0F6636"/>
              </a:solidFill>
            </a:endParaRPr>
          </a:p>
        </p:txBody>
      </p:sp>
    </p:spTree>
    <p:extLst>
      <p:ext uri="{BB962C8B-B14F-4D97-AF65-F5344CB8AC3E}">
        <p14:creationId xmlns:p14="http://schemas.microsoft.com/office/powerpoint/2010/main" val="7450519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144000" cy="685801"/>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152400" y="866776"/>
            <a:ext cx="8839199" cy="52593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357064"/>
            <a:ext cx="5257800" cy="365125"/>
          </a:xfrm>
          <a:prstGeom prst="rect">
            <a:avLst/>
          </a:prstGeom>
        </p:spPr>
        <p:txBody>
          <a:bodyPr vert="horz" lIns="91440" tIns="45720" rIns="91440" bIns="45720" rtlCol="0" anchor="ctr"/>
          <a:lstStyle>
            <a:lvl1pPr algn="r">
              <a:defRPr sz="1200" b="1">
                <a:solidFill>
                  <a:schemeClr val="accent1"/>
                </a:solidFill>
                <a:latin typeface="+mn-lt"/>
                <a:cs typeface="Arial" pitchFamily="34" charset="0"/>
              </a:defRPr>
            </a:lvl1pPr>
          </a:lstStyle>
          <a:p>
            <a:pPr defTabSz="914400"/>
            <a:r>
              <a:rPr lang="en-US" smtClean="0">
                <a:solidFill>
                  <a:srgbClr val="0F6636"/>
                </a:solidFill>
              </a:rPr>
              <a:t>2016 US LHC Users Association Meeting</a:t>
            </a:r>
            <a:endParaRPr lang="en-US" dirty="0">
              <a:solidFill>
                <a:srgbClr val="0F6636"/>
              </a:solidFill>
            </a:endParaRPr>
          </a:p>
        </p:txBody>
      </p:sp>
      <p:sp>
        <p:nvSpPr>
          <p:cNvPr id="6" name="Slide Number Placeholder 5"/>
          <p:cNvSpPr>
            <a:spLocks noGrp="1"/>
          </p:cNvSpPr>
          <p:nvPr>
            <p:ph type="sldNum" sz="quarter" idx="4"/>
          </p:nvPr>
        </p:nvSpPr>
        <p:spPr>
          <a:xfrm>
            <a:off x="8414464" y="6351654"/>
            <a:ext cx="381000" cy="365125"/>
          </a:xfrm>
          <a:prstGeom prst="rect">
            <a:avLst/>
          </a:prstGeom>
        </p:spPr>
        <p:txBody>
          <a:bodyPr vert="horz" lIns="91440" tIns="45720" rIns="91440" bIns="45720" rtlCol="0" anchor="ctr"/>
          <a:lstStyle>
            <a:lvl1pPr algn="r">
              <a:defRPr sz="1200" b="1">
                <a:solidFill>
                  <a:schemeClr val="accent1"/>
                </a:solidFill>
                <a:latin typeface="+mn-lt"/>
                <a:cs typeface="Arial" pitchFamily="34" charset="0"/>
              </a:defRPr>
            </a:lvl1pPr>
          </a:lstStyle>
          <a:p>
            <a:pPr defTabSz="914400"/>
            <a:fld id="{26CA2777-A89F-4130-B308-73BB65955918}" type="slidenum">
              <a:rPr lang="en-US" smtClean="0">
                <a:solidFill>
                  <a:srgbClr val="0F6636"/>
                </a:solidFill>
              </a:rPr>
              <a:pPr defTabSz="914400"/>
              <a:t>‹#›</a:t>
            </a:fld>
            <a:endParaRPr lang="en-US" dirty="0">
              <a:solidFill>
                <a:srgbClr val="0F6636"/>
              </a:solidFill>
            </a:endParaRPr>
          </a:p>
        </p:txBody>
      </p:sp>
      <p:pic>
        <p:nvPicPr>
          <p:cNvPr id="7" name="Picture 9" descr="horizontal-logo-green-text.jpg"/>
          <p:cNvPicPr>
            <a:picLocks noChangeAspect="1"/>
          </p:cNvPicPr>
          <p:nvPr/>
        </p:nvPicPr>
        <p:blipFill>
          <a:blip r:embed="rId8" cstate="print"/>
          <a:srcRect/>
          <a:stretch>
            <a:fillRect/>
          </a:stretch>
        </p:blipFill>
        <p:spPr bwMode="auto">
          <a:xfrm>
            <a:off x="457200" y="6354763"/>
            <a:ext cx="2438400" cy="407987"/>
          </a:xfrm>
          <a:prstGeom prst="rect">
            <a:avLst/>
          </a:prstGeom>
          <a:noFill/>
          <a:ln w="9525">
            <a:noFill/>
            <a:miter lim="800000"/>
            <a:headEnd/>
            <a:tailEnd/>
          </a:ln>
        </p:spPr>
      </p:pic>
    </p:spTree>
    <p:extLst>
      <p:ext uri="{BB962C8B-B14F-4D97-AF65-F5344CB8AC3E}">
        <p14:creationId xmlns:p14="http://schemas.microsoft.com/office/powerpoint/2010/main" val="282201396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iming>
    <p:tnLst>
      <p:par>
        <p:cTn id="1" dur="indefinite" restart="never" nodeType="tmRoot"/>
      </p:par>
    </p:tnLst>
  </p:timing>
  <p:hf hdr="0" dt="0"/>
  <p:txStyles>
    <p:titleStyle>
      <a:lvl1pPr algn="ctr" defTabSz="914400" rtl="0" eaLnBrk="1" latinLnBrk="0" hangingPunct="1">
        <a:spcBef>
          <a:spcPct val="0"/>
        </a:spcBef>
        <a:buNone/>
        <a:defRPr sz="4000" b="1" kern="1200">
          <a:solidFill>
            <a:srgbClr val="106636"/>
          </a:solidFill>
          <a:effectLst>
            <a:outerShdw blurRad="38100" dist="38100" dir="2700000" algn="tl">
              <a:srgbClr val="000000">
                <a:alpha val="43137"/>
              </a:srgbClr>
            </a:outerShdw>
          </a:effectLst>
          <a:latin typeface="+mj-lt"/>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400" b="1" kern="1200">
          <a:solidFill>
            <a:srgbClr val="146737"/>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200" b="1" kern="1200">
          <a:solidFill>
            <a:schemeClr val="tx1">
              <a:lumMod val="85000"/>
              <a:lumOff val="15000"/>
            </a:schemeClr>
          </a:solidFill>
          <a:latin typeface="+mn-lt"/>
          <a:ea typeface="+mn-ea"/>
          <a:cs typeface="Arial" pitchFamily="34" charset="0"/>
        </a:defRPr>
      </a:lvl2pPr>
      <a:lvl3pPr marL="1143000" indent="-228600" algn="l" defTabSz="914400" rtl="0" eaLnBrk="1" latinLnBrk="0" hangingPunct="1">
        <a:spcBef>
          <a:spcPct val="20000"/>
        </a:spcBef>
        <a:buFont typeface="Arial" pitchFamily="34" charset="0"/>
        <a:buChar char="•"/>
        <a:defRPr sz="2000" b="1" kern="1200">
          <a:solidFill>
            <a:schemeClr val="tx1">
              <a:lumMod val="75000"/>
              <a:lumOff val="25000"/>
            </a:schemeClr>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sz="2000" b="1" kern="1200">
          <a:solidFill>
            <a:schemeClr val="tx1">
              <a:lumMod val="65000"/>
              <a:lumOff val="35000"/>
            </a:schemeClr>
          </a:solidFill>
          <a:latin typeface="+mn-lt"/>
          <a:ea typeface="+mn-ea"/>
          <a:cs typeface="Arial" pitchFamily="34" charset="0"/>
        </a:defRPr>
      </a:lvl4pPr>
      <a:lvl5pPr marL="2057400" indent="-228600" algn="l" defTabSz="914400" rtl="0" eaLnBrk="1" latinLnBrk="0" hangingPunct="1">
        <a:spcBef>
          <a:spcPct val="20000"/>
        </a:spcBef>
        <a:buFont typeface="Arial" pitchFamily="34" charset="0"/>
        <a:buChar char="»"/>
        <a:defRPr sz="2000" b="0" i="0" kern="1200">
          <a:solidFill>
            <a:schemeClr val="tx1">
              <a:lumMod val="50000"/>
              <a:lumOff val="50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www.usparticlephysics.org/" TargetMode="Externa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 Id="rId9" Type="http://schemas.openxmlformats.org/officeDocument/2006/relationships/image" Target="../media/image13.jpe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hyperlink" Target="https://www.state.gov/documents/organization/244968.pdf" TargetMode="External"/><Relationship Id="rId3" Type="http://schemas.openxmlformats.org/officeDocument/2006/relationships/image" Target="../media/image2.jpeg"/><Relationship Id="rId7" Type="http://schemas.openxmlformats.org/officeDocument/2006/relationships/image" Target="../media/image50.jp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9.jpg"/><Relationship Id="rId5" Type="http://schemas.openxmlformats.org/officeDocument/2006/relationships/image" Target="../media/image48.jpg"/><Relationship Id="rId4" Type="http://schemas.openxmlformats.org/officeDocument/2006/relationships/image" Target="../media/image47.jpg"/><Relationship Id="rId9" Type="http://schemas.openxmlformats.org/officeDocument/2006/relationships/hyperlink" Target="https://www.state.gov/documents/organization/253295.pdf"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9.gif"/><Relationship Id="rId3" Type="http://schemas.openxmlformats.org/officeDocument/2006/relationships/image" Target="../media/image14.gif"/><Relationship Id="rId7" Type="http://schemas.openxmlformats.org/officeDocument/2006/relationships/image" Target="../media/image18.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gif"/><Relationship Id="rId5" Type="http://schemas.openxmlformats.org/officeDocument/2006/relationships/image" Target="../media/image16.gif"/><Relationship Id="rId4" Type="http://schemas.openxmlformats.org/officeDocument/2006/relationships/image" Target="../media/image15.gif"/><Relationship Id="rId9" Type="http://schemas.openxmlformats.org/officeDocument/2006/relationships/image" Target="../media/image20.gif"/></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1506" name="Rectangle 3"/>
          <p:cNvSpPr>
            <a:spLocks noGrp="1" noChangeArrowheads="1"/>
          </p:cNvSpPr>
          <p:nvPr>
            <p:ph type="subTitle" idx="1"/>
          </p:nvPr>
        </p:nvSpPr>
        <p:spPr>
          <a:xfrm>
            <a:off x="57150" y="5632572"/>
            <a:ext cx="9086850" cy="867671"/>
          </a:xfrm>
        </p:spPr>
        <p:txBody>
          <a:bodyPr lIns="82039" tIns="41020" rIns="82039" bIns="41020">
            <a:spAutoFit/>
          </a:bodyPr>
          <a:lstStyle/>
          <a:p>
            <a:pPr eaLnBrk="1" hangingPunct="1">
              <a:spcBef>
                <a:spcPct val="0"/>
              </a:spcBef>
            </a:pPr>
            <a:r>
              <a:rPr lang="en-US" sz="1700" b="1" dirty="0">
                <a:solidFill>
                  <a:schemeClr val="tx1"/>
                </a:solidFill>
                <a:latin typeface="+mj-lt"/>
                <a:cs typeface="Tahoma" pitchFamily="34" charset="0"/>
              </a:rPr>
              <a:t>Anwar Bhatti</a:t>
            </a:r>
          </a:p>
          <a:p>
            <a:pPr eaLnBrk="1" hangingPunct="1">
              <a:spcBef>
                <a:spcPct val="0"/>
              </a:spcBef>
            </a:pPr>
            <a:r>
              <a:rPr lang="en-US" sz="1700" b="1" dirty="0">
                <a:solidFill>
                  <a:schemeClr val="tx1"/>
                </a:solidFill>
                <a:latin typeface="+mj-lt"/>
                <a:cs typeface="Tahoma" pitchFamily="34" charset="0"/>
              </a:rPr>
              <a:t>Office of High Energy Physics</a:t>
            </a:r>
          </a:p>
          <a:p>
            <a:pPr eaLnBrk="1" hangingPunct="1">
              <a:spcBef>
                <a:spcPct val="0"/>
              </a:spcBef>
            </a:pPr>
            <a:r>
              <a:rPr lang="en-US" sz="1700" b="1" dirty="0">
                <a:solidFill>
                  <a:schemeClr val="tx1"/>
                </a:solidFill>
                <a:latin typeface="+mj-lt"/>
                <a:cs typeface="Tahoma" pitchFamily="34" charset="0"/>
              </a:rPr>
              <a:t>Office of Science, U.S. Department of Energy</a:t>
            </a:r>
          </a:p>
        </p:txBody>
      </p:sp>
      <p:sp>
        <p:nvSpPr>
          <p:cNvPr id="8" name="Rectangle 2"/>
          <p:cNvSpPr>
            <a:spLocks noChangeArrowheads="1"/>
          </p:cNvSpPr>
          <p:nvPr/>
        </p:nvSpPr>
        <p:spPr bwMode="auto">
          <a:xfrm>
            <a:off x="0" y="2305468"/>
            <a:ext cx="9144000" cy="2616068"/>
          </a:xfrm>
          <a:prstGeom prst="rect">
            <a:avLst/>
          </a:prstGeom>
          <a:noFill/>
          <a:ln w="9525" algn="ctr">
            <a:noFill/>
            <a:miter lim="800000"/>
            <a:headEnd/>
            <a:tailEnd/>
          </a:ln>
        </p:spPr>
        <p:txBody>
          <a:bodyPr wrap="square" lIns="91407" tIns="45704" rIns="91407" bIns="45704" anchor="ctr">
            <a:spAutoFit/>
          </a:bodyPr>
          <a:lstStyle/>
          <a:p>
            <a:pPr lvl="0" algn="ctr"/>
            <a:r>
              <a:rPr lang="en-US" sz="4800" b="1" dirty="0">
                <a:solidFill>
                  <a:srgbClr val="005C0F"/>
                </a:solidFill>
                <a:effectLst>
                  <a:outerShdw blurRad="38100" dist="38100" dir="2700000" algn="tl">
                    <a:srgbClr val="000000">
                      <a:alpha val="43137"/>
                    </a:srgbClr>
                  </a:outerShdw>
                </a:effectLst>
                <a:latin typeface="+mj-lt"/>
                <a:ea typeface="Tahoma" panose="020B0604030504040204" pitchFamily="34" charset="0"/>
                <a:cs typeface="Tahoma" panose="020B0604030504040204" pitchFamily="34" charset="0"/>
              </a:rPr>
              <a:t>DOE Office of HEP Report</a:t>
            </a:r>
          </a:p>
          <a:p>
            <a:pPr lvl="0" algn="ctr"/>
            <a:endParaRPr lang="en-US" sz="2800" b="1" dirty="0">
              <a:solidFill>
                <a:srgbClr val="005C0F"/>
              </a:solidFill>
              <a:latin typeface="Tahoma" pitchFamily="34" charset="0"/>
              <a:ea typeface="Tahoma" panose="020B0604030504040204" pitchFamily="34" charset="0"/>
              <a:cs typeface="Tahoma" panose="020B0604030504040204" pitchFamily="34" charset="0"/>
            </a:endParaRPr>
          </a:p>
          <a:p>
            <a:pPr lvl="0" algn="ctr"/>
            <a:endParaRPr lang="en-US" sz="2800" b="1" dirty="0">
              <a:solidFill>
                <a:srgbClr val="4BACC6">
                  <a:lumMod val="50000"/>
                </a:srgbClr>
              </a:solidFill>
              <a:latin typeface="Tahoma" pitchFamily="34" charset="0"/>
              <a:ea typeface="Tahoma" panose="020B0604030504040204" pitchFamily="34" charset="0"/>
              <a:cs typeface="Tahoma" panose="020B0604030504040204" pitchFamily="34" charset="0"/>
            </a:endParaRPr>
          </a:p>
          <a:p>
            <a:pPr lvl="0" algn="ctr"/>
            <a:r>
              <a:rPr lang="en-US" sz="2000" b="1" dirty="0" smtClean="0">
                <a:solidFill>
                  <a:srgbClr val="4BACC6">
                    <a:lumMod val="50000"/>
                  </a:srgbClr>
                </a:solidFill>
                <a:latin typeface="+mj-lt"/>
                <a:ea typeface="Tahoma" panose="020B0604030504040204" pitchFamily="34" charset="0"/>
                <a:cs typeface="Tahoma" panose="020B0604030504040204" pitchFamily="34" charset="0"/>
              </a:rPr>
              <a:t>2016 </a:t>
            </a:r>
            <a:r>
              <a:rPr lang="en-US" sz="2000" b="1" dirty="0">
                <a:solidFill>
                  <a:srgbClr val="4BACC6">
                    <a:lumMod val="50000"/>
                  </a:srgbClr>
                </a:solidFill>
                <a:latin typeface="+mj-lt"/>
                <a:ea typeface="Tahoma" panose="020B0604030504040204" pitchFamily="34" charset="0"/>
                <a:cs typeface="Tahoma" panose="020B0604030504040204" pitchFamily="34" charset="0"/>
              </a:rPr>
              <a:t>U.S. LHC Users Association Annual Meeting</a:t>
            </a:r>
          </a:p>
          <a:p>
            <a:pPr lvl="0" algn="ctr"/>
            <a:r>
              <a:rPr lang="en-US" sz="2000" b="1" dirty="0" smtClean="0">
                <a:solidFill>
                  <a:srgbClr val="4BACC6">
                    <a:lumMod val="50000"/>
                  </a:srgbClr>
                </a:solidFill>
                <a:latin typeface="+mj-lt"/>
                <a:ea typeface="Tahoma" panose="020B0604030504040204" pitchFamily="34" charset="0"/>
                <a:cs typeface="Tahoma" panose="020B0604030504040204" pitchFamily="34" charset="0"/>
              </a:rPr>
              <a:t>Lawrence Berkeley </a:t>
            </a:r>
            <a:r>
              <a:rPr lang="en-US" sz="2000" b="1" dirty="0">
                <a:solidFill>
                  <a:srgbClr val="4BACC6">
                    <a:lumMod val="50000"/>
                  </a:srgbClr>
                </a:solidFill>
                <a:latin typeface="+mj-lt"/>
                <a:ea typeface="Tahoma" panose="020B0604030504040204" pitchFamily="34" charset="0"/>
                <a:cs typeface="Tahoma" panose="020B0604030504040204" pitchFamily="34" charset="0"/>
              </a:rPr>
              <a:t>National Laboratory</a:t>
            </a:r>
          </a:p>
          <a:p>
            <a:pPr lvl="0" algn="ctr"/>
            <a:r>
              <a:rPr lang="en-US" sz="2000" b="1" dirty="0">
                <a:solidFill>
                  <a:srgbClr val="4BACC6">
                    <a:lumMod val="50000"/>
                  </a:srgbClr>
                </a:solidFill>
                <a:latin typeface="+mj-lt"/>
                <a:ea typeface="Tahoma" panose="020B0604030504040204" pitchFamily="34" charset="0"/>
                <a:cs typeface="Tahoma" panose="020B0604030504040204" pitchFamily="34" charset="0"/>
              </a:rPr>
              <a:t>November </a:t>
            </a:r>
            <a:r>
              <a:rPr lang="en-US" sz="2000" b="1" dirty="0" smtClean="0">
                <a:solidFill>
                  <a:srgbClr val="4BACC6">
                    <a:lumMod val="50000"/>
                  </a:srgbClr>
                </a:solidFill>
                <a:latin typeface="+mj-lt"/>
                <a:ea typeface="Tahoma" panose="020B0604030504040204" pitchFamily="34" charset="0"/>
                <a:cs typeface="Tahoma" panose="020B0604030504040204" pitchFamily="34" charset="0"/>
              </a:rPr>
              <a:t>4</a:t>
            </a:r>
            <a:r>
              <a:rPr lang="en-US" sz="800" b="1" dirty="0" smtClean="0">
                <a:solidFill>
                  <a:srgbClr val="4BACC6">
                    <a:lumMod val="50000"/>
                  </a:srgbClr>
                </a:solidFill>
                <a:latin typeface="+mj-lt"/>
                <a:ea typeface="Tahoma" panose="020B0604030504040204" pitchFamily="34" charset="0"/>
                <a:cs typeface="Tahoma" panose="020B0604030504040204" pitchFamily="34" charset="0"/>
              </a:rPr>
              <a:t> </a:t>
            </a:r>
            <a:r>
              <a:rPr lang="en-US" sz="2000" b="1" dirty="0">
                <a:solidFill>
                  <a:srgbClr val="4BACC6">
                    <a:lumMod val="50000"/>
                  </a:srgbClr>
                </a:solidFill>
                <a:latin typeface="+mj-lt"/>
                <a:ea typeface="Tahoma" panose="020B0604030504040204" pitchFamily="34" charset="0"/>
                <a:cs typeface="Tahoma" panose="020B0604030504040204" pitchFamily="34" charset="0"/>
              </a:rPr>
              <a:t>, 2016</a:t>
            </a:r>
          </a:p>
        </p:txBody>
      </p:sp>
      <p:pic>
        <p:nvPicPr>
          <p:cNvPr id="4" name="Picture 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33908" y="258600"/>
            <a:ext cx="5427126" cy="910982"/>
          </a:xfrm>
          <a:prstGeom prst="rect">
            <a:avLst/>
          </a:prstGeom>
        </p:spPr>
      </p:pic>
    </p:spTree>
    <p:extLst>
      <p:ext uri="{BB962C8B-B14F-4D97-AF65-F5344CB8AC3E}">
        <p14:creationId xmlns:p14="http://schemas.microsoft.com/office/powerpoint/2010/main" val="115477349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r="910"/>
          <a:stretch/>
        </p:blipFill>
        <p:spPr>
          <a:xfrm>
            <a:off x="2929810" y="2210882"/>
            <a:ext cx="6151073" cy="3782917"/>
          </a:xfrm>
          <a:prstGeom prst="rect">
            <a:avLst/>
          </a:prstGeom>
        </p:spPr>
      </p:pic>
      <p:sp>
        <p:nvSpPr>
          <p:cNvPr id="16" name="Content Placeholder 15"/>
          <p:cNvSpPr>
            <a:spLocks noGrp="1"/>
          </p:cNvSpPr>
          <p:nvPr>
            <p:ph idx="1"/>
          </p:nvPr>
        </p:nvSpPr>
        <p:spPr>
          <a:xfrm>
            <a:off x="114300" y="828676"/>
            <a:ext cx="8839199" cy="1458735"/>
          </a:xfrm>
        </p:spPr>
        <p:txBody>
          <a:bodyPr>
            <a:normAutofit fontScale="92500" lnSpcReduction="20000"/>
          </a:bodyPr>
          <a:lstStyle/>
          <a:p>
            <a:pPr fontAlgn="auto">
              <a:spcAft>
                <a:spcPts val="0"/>
              </a:spcAft>
            </a:pPr>
            <a:r>
              <a:rPr lang="en-US" dirty="0"/>
              <a:t>U.S. ATLAS has defined the scope of its potential contributions to the HL-LHC upgrades</a:t>
            </a:r>
          </a:p>
          <a:p>
            <a:pPr marL="640080" lvl="1" fontAlgn="auto">
              <a:spcAft>
                <a:spcPts val="0"/>
              </a:spcAft>
            </a:pPr>
            <a:r>
              <a:rPr lang="en-US" sz="2000" dirty="0"/>
              <a:t>Driven by future science discovery potential while leveraging the interests and experience of U.S. groups </a:t>
            </a:r>
          </a:p>
          <a:p>
            <a:pPr marL="640080" lvl="1" fontAlgn="auto">
              <a:spcAft>
                <a:spcPts val="0"/>
              </a:spcAft>
            </a:pPr>
            <a:r>
              <a:rPr lang="en-US" sz="2000" dirty="0"/>
              <a:t>Active coordination with international ATLAS ― at all levels</a:t>
            </a:r>
          </a:p>
        </p:txBody>
      </p:sp>
      <p:sp>
        <p:nvSpPr>
          <p:cNvPr id="2" name="Title 1"/>
          <p:cNvSpPr>
            <a:spLocks noGrp="1"/>
          </p:cNvSpPr>
          <p:nvPr>
            <p:ph type="title"/>
          </p:nvPr>
        </p:nvSpPr>
        <p:spPr/>
        <p:txBody>
          <a:bodyPr/>
          <a:lstStyle/>
          <a:p>
            <a:r>
              <a:rPr lang="en-US" sz="3600" dirty="0"/>
              <a:t>ATLAS HL-LHC Upgrade</a:t>
            </a:r>
          </a:p>
        </p:txBody>
      </p:sp>
      <p:sp>
        <p:nvSpPr>
          <p:cNvPr id="4" name="Slide Number Placeholder 3"/>
          <p:cNvSpPr>
            <a:spLocks noGrp="1"/>
          </p:cNvSpPr>
          <p:nvPr>
            <p:ph type="sldNum" sz="quarter" idx="11"/>
          </p:nvPr>
        </p:nvSpPr>
        <p:spPr>
          <a:xfrm>
            <a:off x="8382000" y="6357063"/>
            <a:ext cx="381000" cy="365125"/>
          </a:xfrm>
        </p:spPr>
        <p:txBody>
          <a:bodyPr/>
          <a:lstStyle/>
          <a:p>
            <a:fld id="{26CA2777-A89F-4130-B308-73BB65955918}" type="slidenum">
              <a:rPr lang="en-US" smtClean="0">
                <a:solidFill>
                  <a:srgbClr val="0F6636"/>
                </a:solidFill>
              </a:rPr>
              <a:pPr/>
              <a:t>10</a:t>
            </a:fld>
            <a:endParaRPr lang="en-US" dirty="0">
              <a:solidFill>
                <a:srgbClr val="0F6636"/>
              </a:solidFill>
            </a:endParaRPr>
          </a:p>
        </p:txBody>
      </p:sp>
      <p:sp>
        <p:nvSpPr>
          <p:cNvPr id="3" name="Footer Placeholder 2"/>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sp>
        <p:nvSpPr>
          <p:cNvPr id="17" name="Content Placeholder 2"/>
          <p:cNvSpPr txBox="1">
            <a:spLocks/>
          </p:cNvSpPr>
          <p:nvPr/>
        </p:nvSpPr>
        <p:spPr>
          <a:xfrm>
            <a:off x="218918" y="2287041"/>
            <a:ext cx="2905281" cy="390935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2400" b="1" kern="1200">
                <a:solidFill>
                  <a:srgbClr val="146737"/>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200" b="1" kern="1200">
                <a:solidFill>
                  <a:schemeClr val="tx1">
                    <a:lumMod val="85000"/>
                    <a:lumOff val="15000"/>
                  </a:schemeClr>
                </a:solidFill>
                <a:latin typeface="+mn-lt"/>
                <a:ea typeface="+mn-ea"/>
                <a:cs typeface="Arial" pitchFamily="34" charset="0"/>
              </a:defRPr>
            </a:lvl2pPr>
            <a:lvl3pPr marL="1143000" indent="-228600" algn="l" defTabSz="914400" rtl="0" eaLnBrk="1" latinLnBrk="0" hangingPunct="1">
              <a:spcBef>
                <a:spcPct val="20000"/>
              </a:spcBef>
              <a:buFont typeface="Arial" pitchFamily="34" charset="0"/>
              <a:buChar char="•"/>
              <a:defRPr sz="2000" b="1" kern="1200">
                <a:solidFill>
                  <a:schemeClr val="tx1">
                    <a:lumMod val="75000"/>
                    <a:lumOff val="25000"/>
                  </a:schemeClr>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sz="2000" b="1" kern="1200">
                <a:solidFill>
                  <a:schemeClr val="tx1">
                    <a:lumMod val="65000"/>
                    <a:lumOff val="35000"/>
                  </a:schemeClr>
                </a:solidFill>
                <a:latin typeface="+mn-lt"/>
                <a:ea typeface="+mn-ea"/>
                <a:cs typeface="Arial" pitchFamily="34" charset="0"/>
              </a:defRPr>
            </a:lvl4pPr>
            <a:lvl5pPr marL="2057400" indent="-228600" algn="l" defTabSz="914400" rtl="0" eaLnBrk="1" latinLnBrk="0" hangingPunct="1">
              <a:spcBef>
                <a:spcPct val="20000"/>
              </a:spcBef>
              <a:buFont typeface="Arial" pitchFamily="34" charset="0"/>
              <a:buChar char="»"/>
              <a:defRPr sz="2000" b="0" i="0" kern="1200">
                <a:solidFill>
                  <a:schemeClr val="tx1">
                    <a:lumMod val="50000"/>
                    <a:lumOff val="50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DOE Scope:</a:t>
            </a:r>
          </a:p>
          <a:p>
            <a:pPr marL="640080" lvl="1"/>
            <a:r>
              <a:rPr lang="en-US" dirty="0">
                <a:solidFill>
                  <a:srgbClr val="000000"/>
                </a:solidFill>
              </a:rPr>
              <a:t>Barrel ITK (pixel &amp; strip detector)</a:t>
            </a:r>
          </a:p>
          <a:p>
            <a:pPr marL="640080" lvl="1"/>
            <a:r>
              <a:rPr lang="en-US" dirty="0">
                <a:solidFill>
                  <a:srgbClr val="000000"/>
                </a:solidFill>
              </a:rPr>
              <a:t>DAQ hardware (data flow elements)</a:t>
            </a:r>
          </a:p>
          <a:p>
            <a:pPr marL="640080" lvl="1"/>
            <a:r>
              <a:rPr lang="en-US" dirty="0" err="1">
                <a:solidFill>
                  <a:srgbClr val="000000"/>
                </a:solidFill>
              </a:rPr>
              <a:t>LAr</a:t>
            </a:r>
            <a:r>
              <a:rPr lang="en-US" dirty="0">
                <a:solidFill>
                  <a:srgbClr val="000000"/>
                </a:solidFill>
              </a:rPr>
              <a:t> front end analog chip development</a:t>
            </a:r>
          </a:p>
          <a:p>
            <a:pPr marL="640080" lvl="1"/>
            <a:endParaRPr lang="en-US" sz="1200" dirty="0">
              <a:solidFill>
                <a:srgbClr val="000000"/>
              </a:solidFill>
            </a:endParaRPr>
          </a:p>
          <a:p>
            <a:r>
              <a:rPr lang="en-US" dirty="0"/>
              <a:t>NSF Scope:</a:t>
            </a:r>
          </a:p>
          <a:p>
            <a:pPr marL="640080" lvl="1"/>
            <a:r>
              <a:rPr lang="en-US" dirty="0">
                <a:solidFill>
                  <a:srgbClr val="000000"/>
                </a:solidFill>
              </a:rPr>
              <a:t>Trigger and readout electronics for </a:t>
            </a:r>
            <a:br>
              <a:rPr lang="en-US" dirty="0">
                <a:solidFill>
                  <a:srgbClr val="000000"/>
                </a:solidFill>
              </a:rPr>
            </a:br>
            <a:r>
              <a:rPr lang="en-US" dirty="0" err="1">
                <a:solidFill>
                  <a:srgbClr val="000000"/>
                </a:solidFill>
              </a:rPr>
              <a:t>LAr</a:t>
            </a:r>
            <a:r>
              <a:rPr lang="en-US" dirty="0">
                <a:solidFill>
                  <a:srgbClr val="000000"/>
                </a:solidFill>
              </a:rPr>
              <a:t>, Tile, </a:t>
            </a:r>
            <a:r>
              <a:rPr lang="en-US" dirty="0" smtClean="0">
                <a:solidFill>
                  <a:srgbClr val="000000"/>
                </a:solidFill>
              </a:rPr>
              <a:t>Muons</a:t>
            </a:r>
          </a:p>
          <a:p>
            <a:pPr marL="0" indent="0">
              <a:buNone/>
            </a:pPr>
            <a:endParaRPr lang="en-US" dirty="0">
              <a:solidFill>
                <a:srgbClr val="000000"/>
              </a:solidFill>
            </a:endParaRPr>
          </a:p>
          <a:p>
            <a:pPr lvl="1"/>
            <a:endParaRPr lang="en-US" dirty="0">
              <a:solidFill>
                <a:srgbClr val="000000">
                  <a:lumMod val="85000"/>
                  <a:lumOff val="15000"/>
                </a:srgbClr>
              </a:solidFill>
            </a:endParaRPr>
          </a:p>
        </p:txBody>
      </p:sp>
      <p:sp>
        <p:nvSpPr>
          <p:cNvPr id="8" name="TextBox 7"/>
          <p:cNvSpPr txBox="1"/>
          <p:nvPr/>
        </p:nvSpPr>
        <p:spPr>
          <a:xfrm>
            <a:off x="3124200" y="5703952"/>
            <a:ext cx="5956683" cy="492443"/>
          </a:xfrm>
          <a:prstGeom prst="rect">
            <a:avLst/>
          </a:prstGeom>
          <a:solidFill>
            <a:schemeClr val="bg1"/>
          </a:solidFill>
          <a:ln w="28575" cmpd="sng">
            <a:noFill/>
          </a:ln>
        </p:spPr>
        <p:txBody>
          <a:bodyPr wrap="square" lIns="91440" tIns="0" rIns="91440" bIns="0" rtlCol="0">
            <a:spAutoFit/>
          </a:bodyPr>
          <a:lstStyle/>
          <a:p>
            <a:pPr defTabSz="914400" fontAlgn="base">
              <a:spcBef>
                <a:spcPct val="0"/>
              </a:spcBef>
              <a:spcAft>
                <a:spcPct val="0"/>
              </a:spcAft>
            </a:pPr>
            <a:r>
              <a:rPr lang="en-US" sz="1600" b="1" i="1" dirty="0">
                <a:solidFill>
                  <a:srgbClr val="40AE49"/>
                </a:solidFill>
              </a:rPr>
              <a:t>* Large eta scenarios, as described in the 2015 scoping document for</a:t>
            </a:r>
            <a:br>
              <a:rPr lang="en-US" sz="1600" b="1" i="1" dirty="0">
                <a:solidFill>
                  <a:srgbClr val="40AE49"/>
                </a:solidFill>
              </a:rPr>
            </a:br>
            <a:r>
              <a:rPr lang="en-US" sz="1600" b="1" i="1" dirty="0">
                <a:solidFill>
                  <a:srgbClr val="40AE49"/>
                </a:solidFill>
              </a:rPr>
              <a:t>   the reference 275 MCHF CORE cost scenario</a:t>
            </a:r>
          </a:p>
        </p:txBody>
      </p:sp>
      <p:cxnSp>
        <p:nvCxnSpPr>
          <p:cNvPr id="6" name="Straight Connector 5"/>
          <p:cNvCxnSpPr/>
          <p:nvPr/>
        </p:nvCxnSpPr>
        <p:spPr>
          <a:xfrm>
            <a:off x="6744677" y="2907322"/>
            <a:ext cx="1922585"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26576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1"/>
          <p:cNvSpPr>
            <a:spLocks noGrp="1"/>
          </p:cNvSpPr>
          <p:nvPr>
            <p:ph idx="1"/>
          </p:nvPr>
        </p:nvSpPr>
        <p:spPr>
          <a:xfrm>
            <a:off x="152400" y="804998"/>
            <a:ext cx="8839199" cy="958960"/>
          </a:xfrm>
        </p:spPr>
        <p:txBody>
          <a:bodyPr>
            <a:normAutofit fontScale="92500"/>
          </a:bodyPr>
          <a:lstStyle/>
          <a:p>
            <a:r>
              <a:rPr lang="en-US" dirty="0"/>
              <a:t>U.S. HL-LHC CMS upgrade scope driven by future science opportunities, expertise by U.S. scientists, and coordination with international CMS</a:t>
            </a:r>
          </a:p>
        </p:txBody>
      </p:sp>
      <p:sp>
        <p:nvSpPr>
          <p:cNvPr id="8" name="Title 7"/>
          <p:cNvSpPr>
            <a:spLocks noGrp="1"/>
          </p:cNvSpPr>
          <p:nvPr>
            <p:ph type="title"/>
          </p:nvPr>
        </p:nvSpPr>
        <p:spPr/>
        <p:txBody>
          <a:bodyPr/>
          <a:lstStyle/>
          <a:p>
            <a:r>
              <a:rPr lang="en-US" sz="3600" dirty="0"/>
              <a:t>CMS HL-LHC Upgrade</a:t>
            </a:r>
          </a:p>
        </p:txBody>
      </p:sp>
      <p:sp>
        <p:nvSpPr>
          <p:cNvPr id="6" name="Slide Number Placeholder 5"/>
          <p:cNvSpPr>
            <a:spLocks noGrp="1"/>
          </p:cNvSpPr>
          <p:nvPr>
            <p:ph type="sldNum" sz="quarter" idx="11"/>
          </p:nvPr>
        </p:nvSpPr>
        <p:spPr>
          <a:xfrm>
            <a:off x="8389133" y="6358977"/>
            <a:ext cx="381000" cy="365125"/>
          </a:xfrm>
        </p:spPr>
        <p:txBody>
          <a:bodyPr/>
          <a:lstStyle/>
          <a:p>
            <a:fld id="{26CA2777-A89F-4130-B308-73BB65955918}" type="slidenum">
              <a:rPr lang="en-US" smtClean="0">
                <a:solidFill>
                  <a:srgbClr val="0F6636"/>
                </a:solidFill>
              </a:rPr>
              <a:pPr/>
              <a:t>11</a:t>
            </a:fld>
            <a:endParaRPr lang="en-US" dirty="0">
              <a:solidFill>
                <a:srgbClr val="0F6636"/>
              </a:solidFill>
            </a:endParaRPr>
          </a:p>
        </p:txBody>
      </p:sp>
      <p:sp>
        <p:nvSpPr>
          <p:cNvPr id="7" name="Footer Placeholder 6"/>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grpSp>
        <p:nvGrpSpPr>
          <p:cNvPr id="2" name="Group 1"/>
          <p:cNvGrpSpPr/>
          <p:nvPr/>
        </p:nvGrpSpPr>
        <p:grpSpPr>
          <a:xfrm>
            <a:off x="1043729" y="1650793"/>
            <a:ext cx="7118021" cy="4511681"/>
            <a:chOff x="103778" y="858838"/>
            <a:chExt cx="9023039" cy="5724525"/>
          </a:xfrm>
        </p:grpSpPr>
        <p:sp>
          <p:nvSpPr>
            <p:cNvPr id="9" name="AutoShape 1"/>
            <p:cNvSpPr>
              <a:spLocks noChangeArrowheads="1"/>
            </p:cNvSpPr>
            <p:nvPr/>
          </p:nvSpPr>
          <p:spPr bwMode="auto">
            <a:xfrm>
              <a:off x="255588" y="1030288"/>
              <a:ext cx="8228012" cy="5454650"/>
            </a:xfrm>
            <a:custGeom>
              <a:avLst/>
              <a:gdLst>
                <a:gd name="G0" fmla="+- 11428 0 0"/>
                <a:gd name="G1" fmla="+- 7577 0 0"/>
                <a:gd name="G2" fmla="+- 15154 0 0"/>
                <a:gd name="G3" fmla="+- 22856 0 0"/>
              </a:gdLst>
              <a:ahLst/>
              <a:cxnLst>
                <a:cxn ang="0">
                  <a:pos x="r" y="vc"/>
                </a:cxn>
                <a:cxn ang="5400000">
                  <a:pos x="hc" y="b"/>
                </a:cxn>
                <a:cxn ang="10800000">
                  <a:pos x="l" y="vc"/>
                </a:cxn>
                <a:cxn ang="16200000">
                  <a:pos x="hc" y="t"/>
                </a:cxn>
              </a:cxnLst>
              <a:rect l="0" t="0" r="0" b="0"/>
              <a:pathLst>
                <a:path>
                  <a:moveTo>
                    <a:pt x="0" y="0"/>
                  </a:moveTo>
                  <a:lnTo>
                    <a:pt x="22856" y="0"/>
                  </a:lnTo>
                  <a:lnTo>
                    <a:pt x="22856" y="15154"/>
                  </a:lnTo>
                  <a:lnTo>
                    <a:pt x="0" y="15154"/>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5000" rIns="90000" bIns="45000"/>
            <a:lstStyle/>
            <a:p>
              <a:pPr marL="215900" indent="-209550" defTabSz="914400" fontAlgn="base">
                <a:spcBef>
                  <a:spcPct val="0"/>
                </a:spcBef>
                <a:spcAft>
                  <a:spcPct val="0"/>
                </a:spcAft>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pPr>
              <a:endParaRPr lang="en-US" sz="2600" b="1">
                <a:solidFill>
                  <a:srgbClr val="10243E"/>
                </a:solidFill>
                <a:latin typeface="Arial" charset="0"/>
              </a:endParaRPr>
            </a:p>
            <a:p>
              <a:pPr marL="215900" indent="-209550" defTabSz="914400" fontAlgn="base">
                <a:spcBef>
                  <a:spcPct val="0"/>
                </a:spcBef>
                <a:spcAft>
                  <a:spcPct val="0"/>
                </a:spcAft>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pPr>
              <a:endParaRPr lang="en-US" sz="2600" b="1">
                <a:solidFill>
                  <a:srgbClr val="10243E"/>
                </a:solidFill>
                <a:latin typeface="Arial" charset="0"/>
              </a:endParaRPr>
            </a:p>
          </p:txBody>
        </p:sp>
        <p:pic>
          <p:nvPicPr>
            <p:cNvPr id="10" name="Picture 4"/>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82563" y="858838"/>
              <a:ext cx="8585200" cy="57245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1" name="Rectangle 7"/>
            <p:cNvSpPr>
              <a:spLocks noChangeArrowheads="1"/>
            </p:cNvSpPr>
            <p:nvPr/>
          </p:nvSpPr>
          <p:spPr bwMode="auto">
            <a:xfrm>
              <a:off x="4316032" y="6209103"/>
              <a:ext cx="365125" cy="274637"/>
            </a:xfrm>
            <a:prstGeom prst="rect">
              <a:avLst/>
            </a:prstGeom>
            <a:solidFill>
              <a:srgbClr val="FFFFFF"/>
            </a:solidFill>
            <a:ln w="9360" cap="flat">
              <a:solidFill>
                <a:srgbClr val="FFFFFF"/>
              </a:solidFill>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5000" rIns="90000" bIns="45000" anchor="ctr"/>
            <a:lstStyle/>
            <a:p>
              <a:pPr algn="ctr" defTabSz="9144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latin typeface="Arial" charset="0"/>
                </a:rPr>
                <a:t>3.8</a:t>
              </a:r>
            </a:p>
          </p:txBody>
        </p:sp>
        <p:sp>
          <p:nvSpPr>
            <p:cNvPr id="13" name="TextBox 12"/>
            <p:cNvSpPr txBox="1"/>
            <p:nvPr/>
          </p:nvSpPr>
          <p:spPr>
            <a:xfrm>
              <a:off x="4566647" y="5320268"/>
              <a:ext cx="424047" cy="369332"/>
            </a:xfrm>
            <a:prstGeom prst="rect">
              <a:avLst/>
            </a:prstGeom>
            <a:noFill/>
          </p:spPr>
          <p:txBody>
            <a:bodyPr wrap="square" rtlCol="0">
              <a:spAutoFit/>
            </a:bodyPr>
            <a:lstStyle/>
            <a:p>
              <a:pPr defTabSz="914400" fontAlgn="base">
                <a:spcBef>
                  <a:spcPct val="0"/>
                </a:spcBef>
                <a:spcAft>
                  <a:spcPct val="0"/>
                </a:spcAft>
              </a:pPr>
              <a:r>
                <a:rPr lang="en-US" b="1" dirty="0">
                  <a:solidFill>
                    <a:srgbClr val="800000"/>
                  </a:solidFill>
                  <a:latin typeface="Arial" charset="0"/>
                </a:rPr>
                <a:t>*</a:t>
              </a:r>
            </a:p>
          </p:txBody>
        </p:sp>
        <p:sp>
          <p:nvSpPr>
            <p:cNvPr id="17" name="TextBox 16"/>
            <p:cNvSpPr txBox="1"/>
            <p:nvPr/>
          </p:nvSpPr>
          <p:spPr>
            <a:xfrm>
              <a:off x="103778" y="4196834"/>
              <a:ext cx="299631" cy="369332"/>
            </a:xfrm>
            <a:prstGeom prst="rect">
              <a:avLst/>
            </a:prstGeom>
            <a:noFill/>
          </p:spPr>
          <p:txBody>
            <a:bodyPr wrap="none" rtlCol="0">
              <a:spAutoFit/>
            </a:bodyPr>
            <a:lstStyle/>
            <a:p>
              <a:pPr defTabSz="914400" fontAlgn="base">
                <a:spcBef>
                  <a:spcPct val="0"/>
                </a:spcBef>
                <a:spcAft>
                  <a:spcPct val="0"/>
                </a:spcAft>
              </a:pPr>
              <a:r>
                <a:rPr lang="en-US" b="1" dirty="0">
                  <a:solidFill>
                    <a:srgbClr val="800000"/>
                  </a:solidFill>
                  <a:latin typeface="Arial" charset="0"/>
                </a:rPr>
                <a:t>*</a:t>
              </a:r>
            </a:p>
          </p:txBody>
        </p:sp>
        <p:sp>
          <p:nvSpPr>
            <p:cNvPr id="19" name="TextBox 18"/>
            <p:cNvSpPr txBox="1"/>
            <p:nvPr/>
          </p:nvSpPr>
          <p:spPr>
            <a:xfrm>
              <a:off x="5512417" y="6131885"/>
              <a:ext cx="3614400" cy="444100"/>
            </a:xfrm>
            <a:prstGeom prst="rect">
              <a:avLst/>
            </a:prstGeom>
            <a:noFill/>
          </p:spPr>
          <p:txBody>
            <a:bodyPr wrap="none" rtlCol="0">
              <a:spAutoFit/>
            </a:bodyPr>
            <a:lstStyle/>
            <a:p>
              <a:pPr defTabSz="914400" fontAlgn="base">
                <a:spcBef>
                  <a:spcPct val="0"/>
                </a:spcBef>
                <a:spcAft>
                  <a:spcPct val="0"/>
                </a:spcAft>
              </a:pPr>
              <a:r>
                <a:rPr lang="en-US" b="1" dirty="0">
                  <a:solidFill>
                    <a:srgbClr val="800000"/>
                  </a:solidFill>
                  <a:latin typeface="Arial" charset="0"/>
                </a:rPr>
                <a:t> </a:t>
              </a:r>
              <a:r>
                <a:rPr lang="en-US" b="1" dirty="0">
                  <a:solidFill>
                    <a:srgbClr val="800000"/>
                  </a:solidFill>
                </a:rPr>
                <a:t>Significant U.S. contributions</a:t>
              </a:r>
            </a:p>
          </p:txBody>
        </p:sp>
        <p:sp>
          <p:nvSpPr>
            <p:cNvPr id="21" name="Rectangle 20"/>
            <p:cNvSpPr/>
            <p:nvPr/>
          </p:nvSpPr>
          <p:spPr>
            <a:xfrm>
              <a:off x="255588" y="1206036"/>
              <a:ext cx="4589374" cy="501598"/>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sp>
          <p:nvSpPr>
            <p:cNvPr id="22" name="Rectangle 21"/>
            <p:cNvSpPr/>
            <p:nvPr/>
          </p:nvSpPr>
          <p:spPr>
            <a:xfrm>
              <a:off x="6243638" y="1345170"/>
              <a:ext cx="1490662" cy="341866"/>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sp>
          <p:nvSpPr>
            <p:cNvPr id="23" name="Rectangle 22"/>
            <p:cNvSpPr/>
            <p:nvPr/>
          </p:nvSpPr>
          <p:spPr>
            <a:xfrm>
              <a:off x="7428213" y="2456936"/>
              <a:ext cx="1119359" cy="341866"/>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sp>
          <p:nvSpPr>
            <p:cNvPr id="24" name="Rectangle 23"/>
            <p:cNvSpPr/>
            <p:nvPr/>
          </p:nvSpPr>
          <p:spPr>
            <a:xfrm>
              <a:off x="103778" y="4241802"/>
              <a:ext cx="3452222" cy="876298"/>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sp>
          <p:nvSpPr>
            <p:cNvPr id="25" name="Rectangle 24"/>
            <p:cNvSpPr/>
            <p:nvPr/>
          </p:nvSpPr>
          <p:spPr>
            <a:xfrm>
              <a:off x="1774436" y="6154021"/>
              <a:ext cx="2916627" cy="341866"/>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sp>
          <p:nvSpPr>
            <p:cNvPr id="26" name="Rectangle 25"/>
            <p:cNvSpPr/>
            <p:nvPr/>
          </p:nvSpPr>
          <p:spPr>
            <a:xfrm>
              <a:off x="5803983" y="3607155"/>
              <a:ext cx="2916627" cy="341866"/>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sp>
          <p:nvSpPr>
            <p:cNvPr id="27" name="Rectangle 26"/>
            <p:cNvSpPr/>
            <p:nvPr/>
          </p:nvSpPr>
          <p:spPr>
            <a:xfrm>
              <a:off x="1774436" y="5689599"/>
              <a:ext cx="6946174" cy="464421"/>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sp>
          <p:nvSpPr>
            <p:cNvPr id="28" name="Rectangle 27"/>
            <p:cNvSpPr/>
            <p:nvPr/>
          </p:nvSpPr>
          <p:spPr>
            <a:xfrm>
              <a:off x="5481230" y="6265829"/>
              <a:ext cx="139782" cy="176212"/>
            </a:xfrm>
            <a:prstGeom prst="rect">
              <a:avLst/>
            </a:prstGeom>
            <a:noFill/>
            <a:ln>
              <a:solidFill>
                <a:srgbClr val="FE0001"/>
              </a:solidFill>
            </a:ln>
          </p:spPr>
          <p:style>
            <a:lnRef idx="1">
              <a:schemeClr val="accent1"/>
            </a:lnRef>
            <a:fillRef idx="3">
              <a:schemeClr val="accent1"/>
            </a:fillRef>
            <a:effectRef idx="2">
              <a:schemeClr val="accent1"/>
            </a:effectRef>
            <a:fontRef idx="minor">
              <a:schemeClr val="lt1"/>
            </a:fontRef>
          </p:style>
          <p:txBody>
            <a:bodyPr/>
            <a:lstStyle/>
            <a:p>
              <a:pPr defTabSz="914400" fontAlgn="base">
                <a:spcBef>
                  <a:spcPct val="0"/>
                </a:spcBef>
                <a:spcAft>
                  <a:spcPct val="0"/>
                </a:spcAft>
              </a:pPr>
              <a:endParaRPr lang="en-US" b="1">
                <a:solidFill>
                  <a:srgbClr val="FFFFFF"/>
                </a:solidFill>
              </a:endParaRPr>
            </a:p>
          </p:txBody>
        </p:sp>
      </p:grpSp>
      <p:sp>
        <p:nvSpPr>
          <p:cNvPr id="3" name="TextBox 2"/>
          <p:cNvSpPr txBox="1"/>
          <p:nvPr/>
        </p:nvSpPr>
        <p:spPr>
          <a:xfrm>
            <a:off x="606142" y="2090031"/>
            <a:ext cx="502845" cy="315242"/>
          </a:xfrm>
          <a:prstGeom prst="rect">
            <a:avLst/>
          </a:prstGeom>
          <a:solidFill>
            <a:srgbClr val="C00000"/>
          </a:solidFill>
          <a:ln>
            <a:solidFill>
              <a:srgbClr val="C00000"/>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NSF</a:t>
            </a:r>
            <a:r>
              <a:rPr lang="en-US" sz="800" b="1" dirty="0">
                <a:solidFill>
                  <a:srgbClr val="FFFF00"/>
                </a:solidFill>
                <a:latin typeface="Arial Narrow" panose="020B0606020202030204" pitchFamily="34" charset="0"/>
              </a:rPr>
              <a:t> </a:t>
            </a:r>
          </a:p>
        </p:txBody>
      </p:sp>
      <p:sp>
        <p:nvSpPr>
          <p:cNvPr id="20" name="TextBox 19"/>
          <p:cNvSpPr txBox="1"/>
          <p:nvPr/>
        </p:nvSpPr>
        <p:spPr>
          <a:xfrm>
            <a:off x="604466" y="1739348"/>
            <a:ext cx="508556" cy="315242"/>
          </a:xfrm>
          <a:prstGeom prst="rect">
            <a:avLst/>
          </a:prstGeom>
          <a:solidFill>
            <a:srgbClr val="006600"/>
          </a:solidFill>
          <a:ln>
            <a:solidFill>
              <a:schemeClr val="accent1"/>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DOE</a:t>
            </a:r>
          </a:p>
        </p:txBody>
      </p:sp>
      <p:sp>
        <p:nvSpPr>
          <p:cNvPr id="30" name="TextBox 29"/>
          <p:cNvSpPr txBox="1"/>
          <p:nvPr/>
        </p:nvSpPr>
        <p:spPr>
          <a:xfrm>
            <a:off x="7108416" y="1923235"/>
            <a:ext cx="481429" cy="315242"/>
          </a:xfrm>
          <a:prstGeom prst="rect">
            <a:avLst/>
          </a:prstGeom>
          <a:solidFill>
            <a:srgbClr val="C00000"/>
          </a:solidFill>
          <a:ln>
            <a:solidFill>
              <a:srgbClr val="C00000"/>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NSF</a:t>
            </a:r>
          </a:p>
        </p:txBody>
      </p:sp>
      <p:sp>
        <p:nvSpPr>
          <p:cNvPr id="31" name="TextBox 30"/>
          <p:cNvSpPr txBox="1"/>
          <p:nvPr/>
        </p:nvSpPr>
        <p:spPr>
          <a:xfrm>
            <a:off x="7757375" y="2899410"/>
            <a:ext cx="481429" cy="315242"/>
          </a:xfrm>
          <a:prstGeom prst="rect">
            <a:avLst/>
          </a:prstGeom>
          <a:solidFill>
            <a:srgbClr val="C00000"/>
          </a:solidFill>
          <a:ln>
            <a:solidFill>
              <a:srgbClr val="C00000"/>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NSF</a:t>
            </a:r>
          </a:p>
        </p:txBody>
      </p:sp>
      <p:sp>
        <p:nvSpPr>
          <p:cNvPr id="33" name="TextBox 32"/>
          <p:cNvSpPr txBox="1"/>
          <p:nvPr/>
        </p:nvSpPr>
        <p:spPr>
          <a:xfrm>
            <a:off x="504098" y="4326859"/>
            <a:ext cx="508556" cy="315242"/>
          </a:xfrm>
          <a:prstGeom prst="rect">
            <a:avLst/>
          </a:prstGeom>
          <a:solidFill>
            <a:srgbClr val="006600"/>
          </a:solidFill>
          <a:ln>
            <a:solidFill>
              <a:schemeClr val="accent1"/>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DOE</a:t>
            </a:r>
          </a:p>
        </p:txBody>
      </p:sp>
      <p:sp>
        <p:nvSpPr>
          <p:cNvPr id="34" name="TextBox 33"/>
          <p:cNvSpPr txBox="1"/>
          <p:nvPr/>
        </p:nvSpPr>
        <p:spPr>
          <a:xfrm>
            <a:off x="7875972" y="5455594"/>
            <a:ext cx="508556" cy="315242"/>
          </a:xfrm>
          <a:prstGeom prst="rect">
            <a:avLst/>
          </a:prstGeom>
          <a:solidFill>
            <a:srgbClr val="006600"/>
          </a:solidFill>
          <a:ln>
            <a:solidFill>
              <a:schemeClr val="accent1"/>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DOE</a:t>
            </a:r>
          </a:p>
        </p:txBody>
      </p:sp>
      <p:sp>
        <p:nvSpPr>
          <p:cNvPr id="4" name="Rectangle 3"/>
          <p:cNvSpPr/>
          <p:nvPr/>
        </p:nvSpPr>
        <p:spPr>
          <a:xfrm>
            <a:off x="5245038" y="5868177"/>
            <a:ext cx="3027070" cy="260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35" name="TextBox 34"/>
          <p:cNvSpPr txBox="1"/>
          <p:nvPr/>
        </p:nvSpPr>
        <p:spPr>
          <a:xfrm>
            <a:off x="4715479" y="5843316"/>
            <a:ext cx="481429" cy="315242"/>
          </a:xfrm>
          <a:prstGeom prst="rect">
            <a:avLst/>
          </a:prstGeom>
          <a:solidFill>
            <a:srgbClr val="C00000"/>
          </a:solidFill>
          <a:ln>
            <a:solidFill>
              <a:srgbClr val="C00000"/>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NSF</a:t>
            </a:r>
          </a:p>
        </p:txBody>
      </p:sp>
      <p:sp>
        <p:nvSpPr>
          <p:cNvPr id="36" name="TextBox 35"/>
          <p:cNvSpPr txBox="1"/>
          <p:nvPr/>
        </p:nvSpPr>
        <p:spPr>
          <a:xfrm>
            <a:off x="3131333" y="6373118"/>
            <a:ext cx="336733" cy="215444"/>
          </a:xfrm>
          <a:prstGeom prst="rect">
            <a:avLst/>
          </a:prstGeom>
          <a:solidFill>
            <a:schemeClr val="bg1"/>
          </a:solidFill>
          <a:ln>
            <a:solidFill>
              <a:srgbClr val="C00000"/>
            </a:solidFill>
          </a:ln>
          <a:effectLst>
            <a:outerShdw blurRad="50800" dist="38100" dir="2700000" algn="tl" rotWithShape="0">
              <a:schemeClr val="bg1">
                <a:lumMod val="65000"/>
                <a:alpha val="40000"/>
              </a:schemeClr>
            </a:outerShdw>
          </a:effectLst>
        </p:spPr>
        <p:txBody>
          <a:bodyPr wrap="square" rtlCol="0">
            <a:spAutoFit/>
          </a:bodyPr>
          <a:lstStyle/>
          <a:p>
            <a:pPr defTabSz="914400" fontAlgn="base">
              <a:spcBef>
                <a:spcPct val="0"/>
              </a:spcBef>
              <a:spcAft>
                <a:spcPct val="0"/>
              </a:spcAft>
            </a:pPr>
            <a:endParaRPr lang="en-US" sz="800" b="1" dirty="0">
              <a:solidFill>
                <a:srgbClr val="FFFF00"/>
              </a:solidFill>
              <a:latin typeface="Arial Narrow" panose="020B0606020202030204" pitchFamily="34" charset="0"/>
            </a:endParaRPr>
          </a:p>
        </p:txBody>
      </p:sp>
      <p:sp>
        <p:nvSpPr>
          <p:cNvPr id="5" name="TextBox 4"/>
          <p:cNvSpPr txBox="1"/>
          <p:nvPr/>
        </p:nvSpPr>
        <p:spPr>
          <a:xfrm>
            <a:off x="3441883" y="6313765"/>
            <a:ext cx="1476686" cy="492443"/>
          </a:xfrm>
          <a:prstGeom prst="rect">
            <a:avLst/>
          </a:prstGeom>
          <a:noFill/>
        </p:spPr>
        <p:txBody>
          <a:bodyPr wrap="none" rtlCol="0">
            <a:spAutoFit/>
          </a:bodyPr>
          <a:lstStyle/>
          <a:p>
            <a:pPr defTabSz="914400" fontAlgn="base">
              <a:spcBef>
                <a:spcPct val="0"/>
              </a:spcBef>
              <a:spcAft>
                <a:spcPct val="0"/>
              </a:spcAft>
            </a:pPr>
            <a:r>
              <a:rPr lang="en-US" sz="1300" b="1" dirty="0">
                <a:solidFill>
                  <a:srgbClr val="C00000"/>
                </a:solidFill>
                <a:latin typeface="Arial Narrow" panose="020B0606020202030204" pitchFamily="34" charset="0"/>
              </a:rPr>
              <a:t>= Significant </a:t>
            </a:r>
          </a:p>
          <a:p>
            <a:pPr defTabSz="914400" fontAlgn="base">
              <a:spcBef>
                <a:spcPct val="0"/>
              </a:spcBef>
              <a:spcAft>
                <a:spcPct val="0"/>
              </a:spcAft>
            </a:pPr>
            <a:r>
              <a:rPr lang="en-US" sz="1300" b="1" dirty="0">
                <a:solidFill>
                  <a:srgbClr val="C00000"/>
                </a:solidFill>
                <a:latin typeface="Arial Narrow" panose="020B0606020202030204" pitchFamily="34" charset="0"/>
              </a:rPr>
              <a:t>   U.S. contributions</a:t>
            </a:r>
          </a:p>
        </p:txBody>
      </p:sp>
      <p:sp>
        <p:nvSpPr>
          <p:cNvPr id="32" name="TextBox 31"/>
          <p:cNvSpPr txBox="1"/>
          <p:nvPr/>
        </p:nvSpPr>
        <p:spPr>
          <a:xfrm>
            <a:off x="7889536" y="3785477"/>
            <a:ext cx="481429" cy="315242"/>
          </a:xfrm>
          <a:prstGeom prst="rect">
            <a:avLst/>
          </a:prstGeom>
          <a:solidFill>
            <a:srgbClr val="C00000"/>
          </a:solidFill>
          <a:ln>
            <a:solidFill>
              <a:srgbClr val="C00000"/>
            </a:solidFill>
          </a:ln>
        </p:spPr>
        <p:txBody>
          <a:bodyPr wrap="none" rtlCol="0">
            <a:spAutoFit/>
          </a:bodyPr>
          <a:lstStyle/>
          <a:p>
            <a:pPr defTabSz="914400" fontAlgn="base">
              <a:spcBef>
                <a:spcPct val="0"/>
              </a:spcBef>
              <a:spcAft>
                <a:spcPct val="0"/>
              </a:spcAft>
            </a:pPr>
            <a:r>
              <a:rPr lang="en-US" sz="1700" b="1" dirty="0">
                <a:solidFill>
                  <a:srgbClr val="FFFF00"/>
                </a:solidFill>
                <a:latin typeface="Arial Narrow" panose="020B0606020202030204" pitchFamily="34" charset="0"/>
              </a:rPr>
              <a:t>NSF</a:t>
            </a:r>
          </a:p>
        </p:txBody>
      </p:sp>
    </p:spTree>
    <p:extLst>
      <p:ext uri="{BB962C8B-B14F-4D97-AF65-F5344CB8AC3E}">
        <p14:creationId xmlns:p14="http://schemas.microsoft.com/office/powerpoint/2010/main" val="1230979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9880" y="866774"/>
            <a:ext cx="8991600" cy="4064733"/>
          </a:xfrm>
        </p:spPr>
        <p:txBody>
          <a:bodyPr>
            <a:normAutofit fontScale="77500" lnSpcReduction="20000"/>
          </a:bodyPr>
          <a:lstStyle/>
          <a:p>
            <a:r>
              <a:rPr lang="en-US" dirty="0" smtClean="0"/>
              <a:t>U.S. ATLAS and U.S. CMS are planning towards NSF MREFC contributions not to exceed $75M (in U.S. accounting) for each experiment</a:t>
            </a:r>
          </a:p>
          <a:p>
            <a:r>
              <a:rPr lang="en-US" dirty="0" smtClean="0"/>
              <a:t>Profile DOE used for planning now needs to be fine-tuned and optimized to ensure U.S. “fair-share” commitments to the HL-LHC Detector Upgrades are met</a:t>
            </a:r>
          </a:p>
          <a:p>
            <a:pPr lvl="1"/>
            <a:r>
              <a:rPr lang="en-US" dirty="0" smtClean="0"/>
              <a:t>Plan at CD-0 targeted U.S. scope for each upgrade as a fair-share of </a:t>
            </a:r>
            <a:r>
              <a:rPr lang="en-US" dirty="0" smtClean="0">
                <a:latin typeface="Arial" panose="020B0604020202020204" pitchFamily="34" charset="0"/>
              </a:rPr>
              <a:t>~</a:t>
            </a:r>
            <a:r>
              <a:rPr lang="en-US" dirty="0" smtClean="0"/>
              <a:t>235 MCHF CORE cost </a:t>
            </a:r>
          </a:p>
          <a:p>
            <a:pPr lvl="2"/>
            <a:r>
              <a:rPr lang="en-US" i="1" dirty="0" smtClean="0"/>
              <a:t>i.e.</a:t>
            </a:r>
            <a:r>
              <a:rPr lang="en-US" dirty="0" smtClean="0"/>
              <a:t>, CD-0 Total Project Cost in U.S. accounting:  $155M (DOE) + $75M (NSF) per experiment </a:t>
            </a:r>
          </a:p>
          <a:p>
            <a:pPr lvl="1"/>
            <a:r>
              <a:rPr lang="en-US" dirty="0" smtClean="0"/>
              <a:t>October 2015 RRB approved “scale of funds between 235 – 275 MHCF CORE cost,” DOE </a:t>
            </a:r>
            <a:br>
              <a:rPr lang="en-US" dirty="0" smtClean="0"/>
            </a:br>
            <a:r>
              <a:rPr lang="en-US" dirty="0" smtClean="0"/>
              <a:t>plans to adjust contributions to target total fair-share for U.S. near midpoint of range </a:t>
            </a:r>
          </a:p>
          <a:p>
            <a:pPr lvl="2"/>
            <a:r>
              <a:rPr lang="en-US" dirty="0" smtClean="0"/>
              <a:t>Working with the U.S. project teams, experiments, &amp; CERN to update profile prior to CD-1</a:t>
            </a:r>
          </a:p>
          <a:p>
            <a:r>
              <a:rPr lang="en-US" dirty="0" smtClean="0"/>
              <a:t>FY17 President's request includes $1.25M  for each DOE ATLAS/CMS HL-LHC project</a:t>
            </a:r>
          </a:p>
          <a:p>
            <a:pPr lvl="1"/>
            <a:r>
              <a:rPr lang="en-US" dirty="0" smtClean="0"/>
              <a:t>U.S. responsibilities will be finalized after TDRs are complete in 2017</a:t>
            </a:r>
          </a:p>
          <a:p>
            <a:pPr lvl="1"/>
            <a:r>
              <a:rPr lang="en-US" dirty="0" smtClean="0"/>
              <a:t>Remaining R&amp;D support required for TDRs provided via redirections from LHC Ops funds</a:t>
            </a:r>
          </a:p>
          <a:p>
            <a:pPr lvl="2"/>
            <a:r>
              <a:rPr lang="en-US" dirty="0" smtClean="0"/>
              <a:t>U.S. LHC Operations already contained the R&amp;D component for HL-LHC prior to </a:t>
            </a:r>
            <a:r>
              <a:rPr lang="en-US" dirty="0" smtClean="0"/>
              <a:t>CD-0</a:t>
            </a:r>
            <a:endParaRPr lang="en-US" dirty="0" smtClean="0"/>
          </a:p>
        </p:txBody>
      </p:sp>
      <p:sp>
        <p:nvSpPr>
          <p:cNvPr id="3" name="Title 2"/>
          <p:cNvSpPr>
            <a:spLocks noGrp="1"/>
          </p:cNvSpPr>
          <p:nvPr>
            <p:ph type="title"/>
          </p:nvPr>
        </p:nvSpPr>
        <p:spPr/>
        <p:txBody>
          <a:bodyPr/>
          <a:lstStyle/>
          <a:p>
            <a:r>
              <a:rPr lang="en-US" smtClean="0"/>
              <a:t>HL-LHC Detector Upgrades Budget</a:t>
            </a:r>
            <a:endParaRPr lang="en-US" dirty="0"/>
          </a:p>
        </p:txBody>
      </p:sp>
      <p:sp>
        <p:nvSpPr>
          <p:cNvPr id="4" name="Slide Number Placeholder 3"/>
          <p:cNvSpPr>
            <a:spLocks noGrp="1"/>
          </p:cNvSpPr>
          <p:nvPr>
            <p:ph type="sldNum" sz="quarter" idx="11"/>
          </p:nvPr>
        </p:nvSpPr>
        <p:spPr/>
        <p:txBody>
          <a:bodyPr/>
          <a:lstStyle/>
          <a:p>
            <a:fld id="{26CA2777-A89F-4130-B308-73BB65955918}" type="slidenum">
              <a:rPr lang="en-US" smtClean="0"/>
              <a:pPr/>
              <a:t>12</a:t>
            </a:fld>
            <a:endParaRPr lang="en-US" dirty="0"/>
          </a:p>
        </p:txBody>
      </p:sp>
      <p:sp>
        <p:nvSpPr>
          <p:cNvPr id="5" name="Footer Placeholder 4"/>
          <p:cNvSpPr>
            <a:spLocks noGrp="1"/>
          </p:cNvSpPr>
          <p:nvPr>
            <p:ph type="ftr" sz="quarter" idx="12"/>
          </p:nvPr>
        </p:nvSpPr>
        <p:spPr/>
        <p:txBody>
          <a:bodyPr/>
          <a:lstStyle/>
          <a:p>
            <a:r>
              <a:rPr lang="en-US" smtClean="0"/>
              <a:t>2016 US LHC Users Association Meeting</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299253709"/>
              </p:ext>
            </p:extLst>
          </p:nvPr>
        </p:nvGraphicFramePr>
        <p:xfrm>
          <a:off x="572907" y="4298223"/>
          <a:ext cx="7998182" cy="1442720"/>
        </p:xfrm>
        <a:graphic>
          <a:graphicData uri="http://schemas.openxmlformats.org/drawingml/2006/table">
            <a:tbl>
              <a:tblPr firstRow="1" bandRow="1">
                <a:tableStyleId>{5C22544A-7EE6-4342-B048-85BDC9FD1C3A}</a:tableStyleId>
              </a:tblPr>
              <a:tblGrid>
                <a:gridCol w="1256475">
                  <a:extLst>
                    <a:ext uri="{9D8B030D-6E8A-4147-A177-3AD203B41FA5}">
                      <a16:colId xmlns="" xmlns:a16="http://schemas.microsoft.com/office/drawing/2014/main" val="20000"/>
                    </a:ext>
                  </a:extLst>
                </a:gridCol>
                <a:gridCol w="727107">
                  <a:extLst>
                    <a:ext uri="{9D8B030D-6E8A-4147-A177-3AD203B41FA5}">
                      <a16:colId xmlns="" xmlns:a16="http://schemas.microsoft.com/office/drawing/2014/main" val="20001"/>
                    </a:ext>
                  </a:extLst>
                </a:gridCol>
                <a:gridCol w="727107">
                  <a:extLst>
                    <a:ext uri="{9D8B030D-6E8A-4147-A177-3AD203B41FA5}">
                      <a16:colId xmlns="" xmlns:a16="http://schemas.microsoft.com/office/drawing/2014/main" val="20002"/>
                    </a:ext>
                  </a:extLst>
                </a:gridCol>
                <a:gridCol w="628664">
                  <a:extLst>
                    <a:ext uri="{9D8B030D-6E8A-4147-A177-3AD203B41FA5}">
                      <a16:colId xmlns="" xmlns:a16="http://schemas.microsoft.com/office/drawing/2014/main" val="20003"/>
                    </a:ext>
                  </a:extLst>
                </a:gridCol>
                <a:gridCol w="733511">
                  <a:extLst>
                    <a:ext uri="{9D8B030D-6E8A-4147-A177-3AD203B41FA5}">
                      <a16:colId xmlns="" xmlns:a16="http://schemas.microsoft.com/office/drawing/2014/main" val="20004"/>
                    </a:ext>
                  </a:extLst>
                </a:gridCol>
                <a:gridCol w="627034">
                  <a:extLst>
                    <a:ext uri="{9D8B030D-6E8A-4147-A177-3AD203B41FA5}">
                      <a16:colId xmlns="" xmlns:a16="http://schemas.microsoft.com/office/drawing/2014/main" val="20005"/>
                    </a:ext>
                  </a:extLst>
                </a:gridCol>
                <a:gridCol w="686188">
                  <a:extLst>
                    <a:ext uri="{9D8B030D-6E8A-4147-A177-3AD203B41FA5}">
                      <a16:colId xmlns="" xmlns:a16="http://schemas.microsoft.com/office/drawing/2014/main" val="20006"/>
                    </a:ext>
                  </a:extLst>
                </a:gridCol>
                <a:gridCol w="638865">
                  <a:extLst>
                    <a:ext uri="{9D8B030D-6E8A-4147-A177-3AD203B41FA5}">
                      <a16:colId xmlns="" xmlns:a16="http://schemas.microsoft.com/office/drawing/2014/main" val="20007"/>
                    </a:ext>
                  </a:extLst>
                </a:gridCol>
                <a:gridCol w="615202">
                  <a:extLst>
                    <a:ext uri="{9D8B030D-6E8A-4147-A177-3AD203B41FA5}">
                      <a16:colId xmlns="" xmlns:a16="http://schemas.microsoft.com/office/drawing/2014/main" val="20008"/>
                    </a:ext>
                  </a:extLst>
                </a:gridCol>
                <a:gridCol w="630922">
                  <a:extLst>
                    <a:ext uri="{9D8B030D-6E8A-4147-A177-3AD203B41FA5}">
                      <a16:colId xmlns="" xmlns:a16="http://schemas.microsoft.com/office/drawing/2014/main" val="20009"/>
                    </a:ext>
                  </a:extLst>
                </a:gridCol>
                <a:gridCol w="727107">
                  <a:extLst>
                    <a:ext uri="{9D8B030D-6E8A-4147-A177-3AD203B41FA5}">
                      <a16:colId xmlns="" xmlns:a16="http://schemas.microsoft.com/office/drawing/2014/main" val="20010"/>
                    </a:ext>
                  </a:extLst>
                </a:gridCol>
              </a:tblGrid>
              <a:tr h="325619">
                <a:tc gridSpan="11">
                  <a:txBody>
                    <a:bodyPr/>
                    <a:lstStyle/>
                    <a:p>
                      <a:pPr algn="ctr"/>
                      <a:r>
                        <a:rPr lang="en-US" sz="1600" i="1" dirty="0"/>
                        <a:t>CD-0 Funding Profile:  HL-LHC Detector Upgrade Projects (AY $M;</a:t>
                      </a:r>
                      <a:r>
                        <a:rPr lang="en-US" sz="1600" i="1" baseline="0" dirty="0"/>
                        <a:t>  </a:t>
                      </a:r>
                      <a:r>
                        <a:rPr lang="en-US" sz="1600" i="1" dirty="0"/>
                        <a:t>in U.S. accounting)</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 xmlns:a16="http://schemas.microsoft.com/office/drawing/2014/main" val="10000"/>
                  </a:ext>
                </a:extLst>
              </a:tr>
              <a:tr h="300756">
                <a:tc>
                  <a:txBody>
                    <a:bodyPr/>
                    <a:lstStyle/>
                    <a:p>
                      <a:r>
                        <a:rPr lang="en-US" sz="1600" b="1" i="1" dirty="0"/>
                        <a:t>Fiscal Year</a:t>
                      </a:r>
                    </a:p>
                  </a:txBody>
                  <a:tcPr/>
                </a:tc>
                <a:tc>
                  <a:txBody>
                    <a:bodyPr/>
                    <a:lstStyle/>
                    <a:p>
                      <a:pPr algn="ctr"/>
                      <a:r>
                        <a:rPr lang="en-US" sz="1600" b="1" dirty="0"/>
                        <a:t>FY16</a:t>
                      </a:r>
                    </a:p>
                  </a:txBody>
                  <a:tcPr/>
                </a:tc>
                <a:tc>
                  <a:txBody>
                    <a:bodyPr/>
                    <a:lstStyle/>
                    <a:p>
                      <a:pPr algn="ctr"/>
                      <a:r>
                        <a:rPr lang="en-US" sz="1600" b="1" dirty="0"/>
                        <a:t>FY17</a:t>
                      </a:r>
                    </a:p>
                  </a:txBody>
                  <a:tcPr/>
                </a:tc>
                <a:tc>
                  <a:txBody>
                    <a:bodyPr/>
                    <a:lstStyle/>
                    <a:p>
                      <a:pPr algn="ctr"/>
                      <a:r>
                        <a:rPr lang="en-US" sz="1600" b="1" dirty="0"/>
                        <a:t>FY18</a:t>
                      </a:r>
                    </a:p>
                  </a:txBody>
                  <a:tcPr/>
                </a:tc>
                <a:tc>
                  <a:txBody>
                    <a:bodyPr/>
                    <a:lstStyle/>
                    <a:p>
                      <a:pPr algn="ctr"/>
                      <a:r>
                        <a:rPr lang="en-US" sz="1600" b="1" dirty="0"/>
                        <a:t>FY19</a:t>
                      </a:r>
                    </a:p>
                  </a:txBody>
                  <a:tcPr/>
                </a:tc>
                <a:tc>
                  <a:txBody>
                    <a:bodyPr/>
                    <a:lstStyle/>
                    <a:p>
                      <a:pPr algn="ctr"/>
                      <a:r>
                        <a:rPr lang="en-US" sz="1600" b="1" dirty="0"/>
                        <a:t>FY20</a:t>
                      </a:r>
                    </a:p>
                  </a:txBody>
                  <a:tcPr/>
                </a:tc>
                <a:tc>
                  <a:txBody>
                    <a:bodyPr/>
                    <a:lstStyle/>
                    <a:p>
                      <a:pPr algn="ctr"/>
                      <a:r>
                        <a:rPr lang="en-US" sz="1600" b="1" dirty="0"/>
                        <a:t>FY21</a:t>
                      </a:r>
                    </a:p>
                  </a:txBody>
                  <a:tcPr/>
                </a:tc>
                <a:tc>
                  <a:txBody>
                    <a:bodyPr/>
                    <a:lstStyle/>
                    <a:p>
                      <a:pPr algn="ctr"/>
                      <a:r>
                        <a:rPr lang="en-US" sz="1600" b="1" dirty="0"/>
                        <a:t>FY22</a:t>
                      </a:r>
                    </a:p>
                  </a:txBody>
                  <a:tcPr/>
                </a:tc>
                <a:tc>
                  <a:txBody>
                    <a:bodyPr/>
                    <a:lstStyle/>
                    <a:p>
                      <a:pPr algn="ctr"/>
                      <a:r>
                        <a:rPr lang="en-US" sz="1600" b="1" dirty="0"/>
                        <a:t>FY23</a:t>
                      </a:r>
                    </a:p>
                  </a:txBody>
                  <a:tcPr/>
                </a:tc>
                <a:tc>
                  <a:txBody>
                    <a:bodyPr/>
                    <a:lstStyle/>
                    <a:p>
                      <a:pPr algn="ctr"/>
                      <a:r>
                        <a:rPr lang="en-US" sz="1600" b="1" dirty="0"/>
                        <a:t>FY24</a:t>
                      </a:r>
                    </a:p>
                  </a:txBody>
                  <a:tcPr/>
                </a:tc>
                <a:tc>
                  <a:txBody>
                    <a:bodyPr/>
                    <a:lstStyle/>
                    <a:p>
                      <a:pPr algn="ctr"/>
                      <a:r>
                        <a:rPr lang="en-US" sz="1600" b="1" dirty="0"/>
                        <a:t>Total</a:t>
                      </a:r>
                    </a:p>
                  </a:txBody>
                  <a:tcPr/>
                </a:tc>
                <a:extLst>
                  <a:ext uri="{0D108BD9-81ED-4DB2-BD59-A6C34878D82A}">
                    <a16:rowId xmlns="" xmlns:a16="http://schemas.microsoft.com/office/drawing/2014/main" val="10001"/>
                  </a:ext>
                </a:extLst>
              </a:tr>
              <a:tr h="386080">
                <a:tc>
                  <a:txBody>
                    <a:bodyPr/>
                    <a:lstStyle/>
                    <a:p>
                      <a:r>
                        <a:rPr lang="en-US" sz="1600" b="1" i="1" dirty="0"/>
                        <a:t>ATLAS TPC</a:t>
                      </a:r>
                    </a:p>
                  </a:txBody>
                  <a:tcPr anchor="ctr"/>
                </a:tc>
                <a:tc>
                  <a:txBody>
                    <a:bodyPr/>
                    <a:lstStyle/>
                    <a:p>
                      <a:pPr algn="ctr"/>
                      <a:r>
                        <a:rPr lang="en-US" sz="1600" dirty="0"/>
                        <a:t>1.5*</a:t>
                      </a:r>
                    </a:p>
                  </a:txBody>
                  <a:tcPr anchor="ctr"/>
                </a:tc>
                <a:tc>
                  <a:txBody>
                    <a:bodyPr/>
                    <a:lstStyle/>
                    <a:p>
                      <a:pPr algn="ctr"/>
                      <a:r>
                        <a:rPr lang="en-US" sz="1600" dirty="0"/>
                        <a:t>5.0*</a:t>
                      </a:r>
                    </a:p>
                  </a:txBody>
                  <a:tcPr anchor="ctr"/>
                </a:tc>
                <a:tc>
                  <a:txBody>
                    <a:bodyPr/>
                    <a:lstStyle/>
                    <a:p>
                      <a:pPr algn="ctr"/>
                      <a:r>
                        <a:rPr lang="en-US" sz="1600" dirty="0"/>
                        <a:t>14.0</a:t>
                      </a:r>
                    </a:p>
                  </a:txBody>
                  <a:tcPr anchor="ctr"/>
                </a:tc>
                <a:tc>
                  <a:txBody>
                    <a:bodyPr/>
                    <a:lstStyle/>
                    <a:p>
                      <a:pPr algn="ctr"/>
                      <a:r>
                        <a:rPr lang="en-US" sz="1600" dirty="0"/>
                        <a:t>31.5</a:t>
                      </a:r>
                    </a:p>
                  </a:txBody>
                  <a:tcPr anchor="ctr"/>
                </a:tc>
                <a:tc>
                  <a:txBody>
                    <a:bodyPr/>
                    <a:lstStyle/>
                    <a:p>
                      <a:pPr algn="ctr"/>
                      <a:r>
                        <a:rPr lang="en-US" sz="1600" dirty="0"/>
                        <a:t>42.3</a:t>
                      </a:r>
                    </a:p>
                  </a:txBody>
                  <a:tcPr anchor="ctr"/>
                </a:tc>
                <a:tc>
                  <a:txBody>
                    <a:bodyPr/>
                    <a:lstStyle/>
                    <a:p>
                      <a:pPr algn="ctr"/>
                      <a:r>
                        <a:rPr lang="en-US" sz="1600" dirty="0"/>
                        <a:t>26.1</a:t>
                      </a:r>
                    </a:p>
                  </a:txBody>
                  <a:tcPr anchor="ctr"/>
                </a:tc>
                <a:tc>
                  <a:txBody>
                    <a:bodyPr/>
                    <a:lstStyle/>
                    <a:p>
                      <a:pPr algn="ctr"/>
                      <a:r>
                        <a:rPr lang="en-US" sz="1600" dirty="0"/>
                        <a:t>20.1</a:t>
                      </a:r>
                    </a:p>
                  </a:txBody>
                  <a:tcPr anchor="ctr"/>
                </a:tc>
                <a:tc>
                  <a:txBody>
                    <a:bodyPr/>
                    <a:lstStyle/>
                    <a:p>
                      <a:pPr algn="ctr"/>
                      <a:r>
                        <a:rPr lang="en-US" sz="1600" dirty="0"/>
                        <a:t>10.0</a:t>
                      </a:r>
                    </a:p>
                  </a:txBody>
                  <a:tcPr anchor="ctr"/>
                </a:tc>
                <a:tc>
                  <a:txBody>
                    <a:bodyPr/>
                    <a:lstStyle/>
                    <a:p>
                      <a:pPr algn="ctr"/>
                      <a:r>
                        <a:rPr lang="en-US" sz="1600" dirty="0"/>
                        <a:t>4.5</a:t>
                      </a:r>
                    </a:p>
                  </a:txBody>
                  <a:tcPr anchor="ctr"/>
                </a:tc>
                <a:tc>
                  <a:txBody>
                    <a:bodyPr/>
                    <a:lstStyle/>
                    <a:p>
                      <a:pPr algn="ctr"/>
                      <a:r>
                        <a:rPr lang="en-US" sz="1600" b="1" dirty="0"/>
                        <a:t>155.0</a:t>
                      </a:r>
                    </a:p>
                  </a:txBody>
                  <a:tcPr anchor="ctr"/>
                </a:tc>
                <a:extLst>
                  <a:ext uri="{0D108BD9-81ED-4DB2-BD59-A6C34878D82A}">
                    <a16:rowId xmlns="" xmlns:a16="http://schemas.microsoft.com/office/drawing/2014/main" val="10002"/>
                  </a:ext>
                </a:extLst>
              </a:tr>
              <a:tr h="386080">
                <a:tc>
                  <a:txBody>
                    <a:bodyPr/>
                    <a:lstStyle/>
                    <a:p>
                      <a:r>
                        <a:rPr lang="en-US" sz="1600" b="1" i="1" dirty="0"/>
                        <a:t>CMS TPC</a:t>
                      </a:r>
                    </a:p>
                  </a:txBody>
                  <a:tcPr anchor="ctr"/>
                </a:tc>
                <a:tc>
                  <a:txBody>
                    <a:bodyPr/>
                    <a:lstStyle/>
                    <a:p>
                      <a:pPr algn="ctr"/>
                      <a:r>
                        <a:rPr lang="en-US" sz="1600" dirty="0"/>
                        <a:t>1.5*</a:t>
                      </a:r>
                    </a:p>
                  </a:txBody>
                  <a:tcPr anchor="ctr"/>
                </a:tc>
                <a:tc>
                  <a:txBody>
                    <a:bodyPr/>
                    <a:lstStyle/>
                    <a:p>
                      <a:pPr algn="ctr"/>
                      <a:r>
                        <a:rPr lang="en-US" sz="1600" dirty="0"/>
                        <a:t>5.0*</a:t>
                      </a:r>
                    </a:p>
                  </a:txBody>
                  <a:tcPr anchor="ctr"/>
                </a:tc>
                <a:tc>
                  <a:txBody>
                    <a:bodyPr/>
                    <a:lstStyle/>
                    <a:p>
                      <a:pPr algn="ctr"/>
                      <a:r>
                        <a:rPr lang="en-US" sz="1600" dirty="0"/>
                        <a:t>14.0</a:t>
                      </a:r>
                    </a:p>
                  </a:txBody>
                  <a:tcPr anchor="ctr"/>
                </a:tc>
                <a:tc>
                  <a:txBody>
                    <a:bodyPr/>
                    <a:lstStyle/>
                    <a:p>
                      <a:pPr algn="ctr"/>
                      <a:r>
                        <a:rPr lang="en-US" sz="1600" dirty="0"/>
                        <a:t>31.5</a:t>
                      </a:r>
                    </a:p>
                  </a:txBody>
                  <a:tcPr anchor="ctr"/>
                </a:tc>
                <a:tc>
                  <a:txBody>
                    <a:bodyPr/>
                    <a:lstStyle/>
                    <a:p>
                      <a:pPr algn="ctr"/>
                      <a:r>
                        <a:rPr lang="en-US" sz="1600" dirty="0"/>
                        <a:t>42.3</a:t>
                      </a:r>
                    </a:p>
                  </a:txBody>
                  <a:tcPr anchor="ctr"/>
                </a:tc>
                <a:tc>
                  <a:txBody>
                    <a:bodyPr/>
                    <a:lstStyle/>
                    <a:p>
                      <a:pPr algn="ctr"/>
                      <a:r>
                        <a:rPr lang="en-US" sz="1600" dirty="0"/>
                        <a:t>26.1</a:t>
                      </a:r>
                    </a:p>
                  </a:txBody>
                  <a:tcPr anchor="ctr"/>
                </a:tc>
                <a:tc>
                  <a:txBody>
                    <a:bodyPr/>
                    <a:lstStyle/>
                    <a:p>
                      <a:pPr algn="ctr"/>
                      <a:r>
                        <a:rPr lang="en-US" sz="1600" dirty="0"/>
                        <a:t>20.1</a:t>
                      </a:r>
                    </a:p>
                  </a:txBody>
                  <a:tcPr anchor="ctr"/>
                </a:tc>
                <a:tc>
                  <a:txBody>
                    <a:bodyPr/>
                    <a:lstStyle/>
                    <a:p>
                      <a:pPr algn="ctr"/>
                      <a:r>
                        <a:rPr lang="en-US" sz="1600" dirty="0"/>
                        <a:t>10.0</a:t>
                      </a:r>
                    </a:p>
                  </a:txBody>
                  <a:tcPr anchor="ctr"/>
                </a:tc>
                <a:tc>
                  <a:txBody>
                    <a:bodyPr/>
                    <a:lstStyle/>
                    <a:p>
                      <a:pPr algn="ctr"/>
                      <a:r>
                        <a:rPr lang="en-US" sz="1600" dirty="0"/>
                        <a:t>4.5</a:t>
                      </a:r>
                    </a:p>
                  </a:txBody>
                  <a:tcPr anchor="ctr"/>
                </a:tc>
                <a:tc>
                  <a:txBody>
                    <a:bodyPr/>
                    <a:lstStyle/>
                    <a:p>
                      <a:pPr algn="ctr"/>
                      <a:r>
                        <a:rPr lang="en-US" sz="1600" b="1" dirty="0"/>
                        <a:t>155.0</a:t>
                      </a:r>
                    </a:p>
                  </a:txBody>
                  <a:tcPr anchor="ctr"/>
                </a:tc>
                <a:extLst>
                  <a:ext uri="{0D108BD9-81ED-4DB2-BD59-A6C34878D82A}">
                    <a16:rowId xmlns="" xmlns:a16="http://schemas.microsoft.com/office/drawing/2014/main" val="10003"/>
                  </a:ext>
                </a:extLst>
              </a:tr>
            </a:tbl>
          </a:graphicData>
        </a:graphic>
      </p:graphicFrame>
      <p:sp>
        <p:nvSpPr>
          <p:cNvPr id="9" name="TextBox 8"/>
          <p:cNvSpPr txBox="1"/>
          <p:nvPr/>
        </p:nvSpPr>
        <p:spPr>
          <a:xfrm>
            <a:off x="282931" y="5955801"/>
            <a:ext cx="8560549" cy="307777"/>
          </a:xfrm>
          <a:prstGeom prst="rect">
            <a:avLst/>
          </a:prstGeom>
          <a:noFill/>
        </p:spPr>
        <p:txBody>
          <a:bodyPr wrap="none" rtlCol="0">
            <a:spAutoFit/>
          </a:bodyPr>
          <a:lstStyle/>
          <a:p>
            <a:pPr algn="ctr" defTabSz="914400" fontAlgn="base">
              <a:spcBef>
                <a:spcPct val="0"/>
              </a:spcBef>
              <a:spcAft>
                <a:spcPct val="0"/>
              </a:spcAft>
            </a:pPr>
            <a:r>
              <a:rPr lang="en-US" sz="1400" i="1" dirty="0">
                <a:solidFill>
                  <a:srgbClr val="000000"/>
                </a:solidFill>
              </a:rPr>
              <a:t>* Upper limits, based on redirection of funds from U.S. LHC Operations R&amp;D line-item to Other Project Costs (OPC)</a:t>
            </a:r>
          </a:p>
        </p:txBody>
      </p:sp>
    </p:spTree>
    <p:extLst>
      <p:ext uri="{BB962C8B-B14F-4D97-AF65-F5344CB8AC3E}">
        <p14:creationId xmlns:p14="http://schemas.microsoft.com/office/powerpoint/2010/main" val="23701691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85000" lnSpcReduction="10000"/>
          </a:bodyPr>
          <a:lstStyle/>
          <a:p>
            <a:r>
              <a:rPr lang="en-US" dirty="0"/>
              <a:t>All Laboratory Research Groups (experimental frontiers, Theory, and Detector R&amp;D) have been undergoing Comparative Review since </a:t>
            </a:r>
            <a:r>
              <a:rPr lang="en-US" dirty="0" smtClean="0"/>
              <a:t>2008.</a:t>
            </a:r>
            <a:endParaRPr lang="en-US" dirty="0"/>
          </a:p>
          <a:p>
            <a:r>
              <a:rPr lang="en-US" dirty="0"/>
              <a:t>Panels evaluate all laboratory research groups at once and make recommendations on how to best allocate resources to labs, indicating areas of weakness and </a:t>
            </a:r>
            <a:r>
              <a:rPr lang="en-US" dirty="0" smtClean="0"/>
              <a:t>strength</a:t>
            </a:r>
            <a:endParaRPr lang="en-US" dirty="0"/>
          </a:p>
          <a:p>
            <a:r>
              <a:rPr lang="en-US" dirty="0"/>
              <a:t>Energy Frontier Lab Research groups were reviewed in July 2015, report issued this year</a:t>
            </a:r>
          </a:p>
          <a:p>
            <a:r>
              <a:rPr lang="en-US" dirty="0" smtClean="0"/>
              <a:t>The </a:t>
            </a:r>
            <a:r>
              <a:rPr lang="en-US" dirty="0"/>
              <a:t>recommendations of the Review Panel are forwarded to lab management for implementation, and the DOE-HEP budget line is adjusted </a:t>
            </a:r>
            <a:r>
              <a:rPr lang="en-US" dirty="0" smtClean="0"/>
              <a:t>accordingly</a:t>
            </a:r>
            <a:endParaRPr lang="en-US" dirty="0"/>
          </a:p>
          <a:p>
            <a:endParaRPr lang="en-US" dirty="0"/>
          </a:p>
          <a:p>
            <a:pPr marL="0" indent="0">
              <a:buNone/>
            </a:pPr>
            <a:r>
              <a:rPr lang="en-US" i="1" dirty="0" smtClean="0">
                <a:solidFill>
                  <a:srgbClr val="FF0000"/>
                </a:solidFill>
              </a:rPr>
              <a:t>From </a:t>
            </a:r>
            <a:r>
              <a:rPr lang="en-US" i="1" dirty="0">
                <a:solidFill>
                  <a:srgbClr val="FF0000"/>
                </a:solidFill>
              </a:rPr>
              <a:t>review report:</a:t>
            </a:r>
          </a:p>
          <a:p>
            <a:pPr marL="0" indent="0">
              <a:buNone/>
            </a:pPr>
            <a:r>
              <a:rPr lang="en-US" i="1" dirty="0">
                <a:solidFill>
                  <a:schemeClr val="tx1"/>
                </a:solidFill>
              </a:rPr>
              <a:t>“The overall impact of these laboratories in the field is truly significant and highly competitive, at an international level. This is achieved thanks to excellent infrastructure at the laboratories and thanks to excellent staff often carrying clear leadership roles in the most important international research endeavors (in particular the ATLAS and CMS experiments at CERN’s LHC</a:t>
            </a:r>
            <a:r>
              <a:rPr lang="en-US" i="1" dirty="0" smtClean="0">
                <a:solidFill>
                  <a:schemeClr val="tx1"/>
                </a:solidFill>
              </a:rPr>
              <a:t>).”</a:t>
            </a:r>
            <a:endParaRPr lang="en-US" i="1" dirty="0">
              <a:solidFill>
                <a:schemeClr val="tx1"/>
              </a:solidFill>
            </a:endParaRPr>
          </a:p>
          <a:p>
            <a:endParaRPr lang="en-US" dirty="0"/>
          </a:p>
        </p:txBody>
      </p:sp>
      <p:sp>
        <p:nvSpPr>
          <p:cNvPr id="2" name="Title 1"/>
          <p:cNvSpPr>
            <a:spLocks noGrp="1"/>
          </p:cNvSpPr>
          <p:nvPr>
            <p:ph type="title"/>
          </p:nvPr>
        </p:nvSpPr>
        <p:spPr/>
        <p:txBody>
          <a:bodyPr/>
          <a:lstStyle/>
          <a:p>
            <a:r>
              <a:rPr lang="en-US" smtClean="0"/>
              <a:t>Laboratory Comparative Review</a:t>
            </a:r>
            <a:endParaRPr lang="en-US" dirty="0"/>
          </a:p>
        </p:txBody>
      </p:sp>
      <p:sp>
        <p:nvSpPr>
          <p:cNvPr id="5" name="Slide Number Placeholder 4"/>
          <p:cNvSpPr>
            <a:spLocks noGrp="1"/>
          </p:cNvSpPr>
          <p:nvPr>
            <p:ph type="sldNum" sz="quarter" idx="11"/>
          </p:nvPr>
        </p:nvSpPr>
        <p:spPr/>
        <p:txBody>
          <a:bodyPr/>
          <a:lstStyle/>
          <a:p>
            <a:fld id="{26CA2777-A89F-4130-B308-73BB65955918}" type="slidenum">
              <a:rPr lang="en-US" smtClean="0"/>
              <a:pPr/>
              <a:t>13</a:t>
            </a:fld>
            <a:endParaRPr lang="en-US" dirty="0"/>
          </a:p>
        </p:txBody>
      </p:sp>
      <p:sp>
        <p:nvSpPr>
          <p:cNvPr id="3" name="Footer Placeholder 2"/>
          <p:cNvSpPr>
            <a:spLocks noGrp="1"/>
          </p:cNvSpPr>
          <p:nvPr>
            <p:ph type="ftr" sz="quarter" idx="12"/>
          </p:nvPr>
        </p:nvSpPr>
        <p:spPr/>
        <p:txBody>
          <a:bodyPr/>
          <a:lstStyle/>
          <a:p>
            <a:r>
              <a:rPr lang="en-US" smtClean="0"/>
              <a:t>2016 US LHC Users Association Meeting</a:t>
            </a:r>
            <a:endParaRPr lang="en-US" dirty="0"/>
          </a:p>
        </p:txBody>
      </p:sp>
    </p:spTree>
    <p:extLst>
      <p:ext uri="{BB962C8B-B14F-4D97-AF65-F5344CB8AC3E}">
        <p14:creationId xmlns:p14="http://schemas.microsoft.com/office/powerpoint/2010/main" val="39291540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Event1.png"/>
          <p:cNvPicPr>
            <a:picLocks noChangeAspect="1"/>
          </p:cNvPicPr>
          <p:nvPr/>
        </p:nvPicPr>
        <p:blipFill rotWithShape="1">
          <a:blip r:embed="rId3" cstate="print">
            <a:extLst>
              <a:ext uri="{28A0092B-C50C-407E-A947-70E740481C1C}">
                <a14:useLocalDpi xmlns:a14="http://schemas.microsoft.com/office/drawing/2010/main" val="0"/>
              </a:ext>
            </a:extLst>
          </a:blip>
          <a:srcRect r="25765" b="7344"/>
          <a:stretch/>
        </p:blipFill>
        <p:spPr>
          <a:xfrm>
            <a:off x="-1" y="-1"/>
            <a:ext cx="9144001" cy="6847841"/>
          </a:xfrm>
          <a:prstGeom prst="rect">
            <a:avLst/>
          </a:prstGeom>
          <a:effectLst>
            <a:outerShdw blurRad="50800" dist="38100" dir="2700000" algn="tl" rotWithShape="0">
              <a:srgbClr val="000000">
                <a:alpha val="43000"/>
              </a:srgbClr>
            </a:outerShdw>
          </a:effectLst>
        </p:spPr>
      </p:pic>
      <p:sp>
        <p:nvSpPr>
          <p:cNvPr id="7" name="Rounded Rectangle 6"/>
          <p:cNvSpPr/>
          <p:nvPr/>
        </p:nvSpPr>
        <p:spPr>
          <a:xfrm>
            <a:off x="556054" y="4285396"/>
            <a:ext cx="4955060" cy="941511"/>
          </a:xfrm>
          <a:prstGeom prst="roundRect">
            <a:avLst/>
          </a:prstGeom>
          <a:gradFill flip="none" rotWithShape="1">
            <a:gsLst>
              <a:gs pos="0">
                <a:schemeClr val="tx1">
                  <a:lumMod val="95000"/>
                  <a:lumOff val="5000"/>
                  <a:alpha val="50000"/>
                </a:schemeClr>
              </a:gs>
              <a:gs pos="89000">
                <a:schemeClr val="tx1">
                  <a:lumMod val="95000"/>
                  <a:lumOff val="5000"/>
                  <a:alpha val="50000"/>
                </a:schemeClr>
              </a:gs>
              <a:gs pos="100000">
                <a:schemeClr val="tx1">
                  <a:lumMod val="95000"/>
                  <a:lumOff val="5000"/>
                  <a:alpha val="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4" name="Title 3"/>
          <p:cNvSpPr>
            <a:spLocks noGrp="1"/>
          </p:cNvSpPr>
          <p:nvPr>
            <p:ph type="title"/>
          </p:nvPr>
        </p:nvSpPr>
        <p:spPr/>
        <p:txBody>
          <a:bodyPr/>
          <a:lstStyle/>
          <a:p>
            <a:r>
              <a:rPr lang="en-US" dirty="0" smtClean="0">
                <a:solidFill>
                  <a:srgbClr val="FFFF00"/>
                </a:solidFill>
              </a:rPr>
              <a:t>Intensity Frontier</a:t>
            </a:r>
            <a:endParaRPr lang="en-US" dirty="0">
              <a:solidFill>
                <a:srgbClr val="FFFF00"/>
              </a:solidFill>
            </a:endParaRPr>
          </a:p>
        </p:txBody>
      </p:sp>
      <p:sp>
        <p:nvSpPr>
          <p:cNvPr id="2" name="Slide Number Placeholder 1"/>
          <p:cNvSpPr>
            <a:spLocks noGrp="1"/>
          </p:cNvSpPr>
          <p:nvPr>
            <p:ph type="sldNum" sz="quarter" idx="10"/>
          </p:nvPr>
        </p:nvSpPr>
        <p:spPr/>
        <p:txBody>
          <a:bodyPr/>
          <a:lstStyle/>
          <a:p>
            <a:pPr>
              <a:defRPr/>
            </a:pPr>
            <a:fld id="{56929663-6CA7-4931-8F5D-849FE6A4CD44}" type="slidenum">
              <a:rPr lang="en-US" smtClean="0">
                <a:solidFill>
                  <a:srgbClr val="0F6636"/>
                </a:solidFill>
              </a:rPr>
              <a:pPr>
                <a:defRPr/>
              </a:pPr>
              <a:t>14</a:t>
            </a:fld>
            <a:endParaRPr lang="en-US" dirty="0">
              <a:solidFill>
                <a:srgbClr val="0F6636"/>
              </a:solidFill>
            </a:endParaRPr>
          </a:p>
        </p:txBody>
      </p:sp>
    </p:spTree>
    <p:extLst>
      <p:ext uri="{BB962C8B-B14F-4D97-AF65-F5344CB8AC3E}">
        <p14:creationId xmlns:p14="http://schemas.microsoft.com/office/powerpoint/2010/main" val="37077656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Content Placeholder 1"/>
          <p:cNvSpPr>
            <a:spLocks noGrp="1"/>
          </p:cNvSpPr>
          <p:nvPr>
            <p:ph idx="1"/>
          </p:nvPr>
        </p:nvSpPr>
        <p:spPr>
          <a:xfrm>
            <a:off x="152400" y="866776"/>
            <a:ext cx="8839199" cy="4178560"/>
          </a:xfrm>
        </p:spPr>
        <p:txBody>
          <a:bodyPr>
            <a:normAutofit fontScale="62500" lnSpcReduction="20000"/>
          </a:bodyPr>
          <a:lstStyle/>
          <a:p>
            <a:pPr marL="0" indent="0">
              <a:buNone/>
            </a:pPr>
            <a:r>
              <a:rPr lang="en-US" sz="2900" dirty="0" smtClean="0">
                <a:solidFill>
                  <a:srgbClr val="000099"/>
                </a:solidFill>
              </a:rPr>
              <a:t>Intensity Frontier experiments address the P5 Science Drivers through intense beams and sensitive detectors</a:t>
            </a:r>
          </a:p>
          <a:p>
            <a:r>
              <a:rPr lang="en-US" dirty="0" smtClean="0"/>
              <a:t>Exploring the unknown through precision measurements: </a:t>
            </a:r>
            <a:r>
              <a:rPr lang="en-US" b="0" i="1" dirty="0" smtClean="0">
                <a:solidFill>
                  <a:schemeClr val="tx1"/>
                </a:solidFill>
              </a:rPr>
              <a:t>Muon g-2, Mu2e, Belle II, K0TO</a:t>
            </a:r>
          </a:p>
          <a:p>
            <a:r>
              <a:rPr lang="en-US" dirty="0" smtClean="0"/>
              <a:t>Identify the new physics of dark matter: </a:t>
            </a:r>
            <a:r>
              <a:rPr lang="en-US" b="0" i="1" dirty="0" smtClean="0">
                <a:solidFill>
                  <a:schemeClr val="tx1"/>
                </a:solidFill>
              </a:rPr>
              <a:t>APEX</a:t>
            </a:r>
            <a:r>
              <a:rPr lang="en-US" b="0" dirty="0" smtClean="0">
                <a:solidFill>
                  <a:schemeClr val="tx1"/>
                </a:solidFill>
              </a:rPr>
              <a:t> and </a:t>
            </a:r>
            <a:r>
              <a:rPr lang="en-US" b="0" i="1" dirty="0" smtClean="0">
                <a:solidFill>
                  <a:schemeClr val="tx1"/>
                </a:solidFill>
              </a:rPr>
              <a:t>Heavy Photon Search</a:t>
            </a:r>
          </a:p>
          <a:p>
            <a:r>
              <a:rPr lang="en-US" dirty="0" smtClean="0"/>
              <a:t>Pursuing the physics associated with neutrino mass: </a:t>
            </a:r>
            <a:r>
              <a:rPr lang="en-US" b="0" i="1" dirty="0" err="1" smtClean="0">
                <a:solidFill>
                  <a:schemeClr val="tx1"/>
                </a:solidFill>
              </a:rPr>
              <a:t>NOvA</a:t>
            </a:r>
            <a:r>
              <a:rPr lang="en-US" b="0" dirty="0" smtClean="0">
                <a:solidFill>
                  <a:schemeClr val="tx1"/>
                </a:solidFill>
              </a:rPr>
              <a:t>, </a:t>
            </a:r>
            <a:r>
              <a:rPr lang="en-US" b="0" i="1" dirty="0" err="1" smtClean="0">
                <a:solidFill>
                  <a:schemeClr val="tx1"/>
                </a:solidFill>
              </a:rPr>
              <a:t>Daya</a:t>
            </a:r>
            <a:r>
              <a:rPr lang="en-US" b="0" i="1" dirty="0" smtClean="0">
                <a:solidFill>
                  <a:schemeClr val="tx1"/>
                </a:solidFill>
              </a:rPr>
              <a:t> Bay</a:t>
            </a:r>
            <a:r>
              <a:rPr lang="en-US" b="0" dirty="0" smtClean="0">
                <a:solidFill>
                  <a:schemeClr val="tx1"/>
                </a:solidFill>
              </a:rPr>
              <a:t>, </a:t>
            </a:r>
            <a:r>
              <a:rPr lang="en-US" b="0" i="1" dirty="0" err="1" smtClean="0">
                <a:solidFill>
                  <a:schemeClr val="tx1"/>
                </a:solidFill>
              </a:rPr>
              <a:t>MINERvA</a:t>
            </a:r>
            <a:r>
              <a:rPr lang="en-US" b="0" dirty="0" smtClean="0">
                <a:solidFill>
                  <a:schemeClr val="tx1"/>
                </a:solidFill>
              </a:rPr>
              <a:t>, </a:t>
            </a:r>
            <a:r>
              <a:rPr lang="en-US" b="0" i="1" dirty="0" smtClean="0">
                <a:solidFill>
                  <a:schemeClr val="tx1"/>
                </a:solidFill>
              </a:rPr>
              <a:t>Super-K</a:t>
            </a:r>
            <a:r>
              <a:rPr lang="en-US" b="0" dirty="0" smtClean="0">
                <a:solidFill>
                  <a:schemeClr val="tx1"/>
                </a:solidFill>
              </a:rPr>
              <a:t>, </a:t>
            </a:r>
            <a:r>
              <a:rPr lang="en-US" b="0" i="1" dirty="0" smtClean="0">
                <a:solidFill>
                  <a:schemeClr val="tx1"/>
                </a:solidFill>
              </a:rPr>
              <a:t>T2K</a:t>
            </a:r>
            <a:r>
              <a:rPr lang="en-US" b="0" dirty="0" smtClean="0">
                <a:solidFill>
                  <a:schemeClr val="tx1"/>
                </a:solidFill>
              </a:rPr>
              <a:t> ongoing; ramping up Fermilab Short-Baseline Neutrino Program (</a:t>
            </a:r>
            <a:r>
              <a:rPr lang="en-US" b="0" i="1" dirty="0" smtClean="0">
                <a:solidFill>
                  <a:schemeClr val="tx1"/>
                </a:solidFill>
              </a:rPr>
              <a:t>MicroBooNE</a:t>
            </a:r>
            <a:r>
              <a:rPr lang="en-US" b="0" dirty="0" smtClean="0">
                <a:solidFill>
                  <a:schemeClr val="tx1"/>
                </a:solidFill>
              </a:rPr>
              <a:t>, </a:t>
            </a:r>
            <a:r>
              <a:rPr lang="en-US" b="0" i="1" dirty="0" smtClean="0">
                <a:solidFill>
                  <a:schemeClr val="tx1"/>
                </a:solidFill>
              </a:rPr>
              <a:t>SBND</a:t>
            </a:r>
            <a:r>
              <a:rPr lang="en-US" b="0" dirty="0" smtClean="0">
                <a:solidFill>
                  <a:schemeClr val="tx1"/>
                </a:solidFill>
              </a:rPr>
              <a:t>, </a:t>
            </a:r>
            <a:r>
              <a:rPr lang="en-US" b="0" i="1" dirty="0" smtClean="0">
                <a:solidFill>
                  <a:schemeClr val="tx1"/>
                </a:solidFill>
              </a:rPr>
              <a:t>ICARUS</a:t>
            </a:r>
            <a:r>
              <a:rPr lang="en-US" b="0" dirty="0" smtClean="0">
                <a:solidFill>
                  <a:schemeClr val="tx1"/>
                </a:solidFill>
              </a:rPr>
              <a:t>)</a:t>
            </a:r>
          </a:p>
          <a:p>
            <a:endParaRPr lang="en-US" sz="1600" dirty="0" smtClean="0"/>
          </a:p>
          <a:p>
            <a:pPr marL="0" indent="0">
              <a:buNone/>
            </a:pPr>
            <a:r>
              <a:rPr lang="en-US" sz="2900" dirty="0" smtClean="0">
                <a:solidFill>
                  <a:srgbClr val="000099"/>
                </a:solidFill>
              </a:rPr>
              <a:t>P5 recommended </a:t>
            </a:r>
            <a:r>
              <a:rPr lang="en-US" sz="2900" i="1" dirty="0" smtClean="0">
                <a:solidFill>
                  <a:srgbClr val="000099"/>
                </a:solidFill>
              </a:rPr>
              <a:t>Long Baseline Neutrino Facility (LBNF) </a:t>
            </a:r>
            <a:r>
              <a:rPr lang="en-US" sz="2900" dirty="0" smtClean="0">
                <a:solidFill>
                  <a:srgbClr val="000099"/>
                </a:solidFill>
              </a:rPr>
              <a:t>as the centerpiece of a U.S.-hosted world-leading neutrino program, recognizing it as the highest-priority large project in its timeframe</a:t>
            </a:r>
          </a:p>
          <a:p>
            <a:r>
              <a:rPr lang="en-US" dirty="0" smtClean="0"/>
              <a:t>Given the compelling discovery potential, Fermilab is working closely with CERN and other global partners to establish a truly international “mega-science” facility with first physics in the mid-2020s</a:t>
            </a:r>
          </a:p>
          <a:p>
            <a:r>
              <a:rPr lang="en-US" i="1" dirty="0" smtClean="0"/>
              <a:t>LBNF</a:t>
            </a:r>
            <a:r>
              <a:rPr lang="en-US" dirty="0" smtClean="0"/>
              <a:t> will produce the world’s most intense neutrino beam and send it 800 miles through the earth</a:t>
            </a:r>
          </a:p>
          <a:p>
            <a:r>
              <a:rPr lang="en-US" dirty="0" smtClean="0"/>
              <a:t>The </a:t>
            </a:r>
            <a:r>
              <a:rPr lang="en-US" i="1" dirty="0" smtClean="0"/>
              <a:t>Deep Underground Neutrino Experiment (DUNE) </a:t>
            </a:r>
            <a:r>
              <a:rPr lang="en-US" dirty="0" smtClean="0"/>
              <a:t>will be a large (40 kiloton) liquid argon neutrino detector located nearly 1 mile underground at the Sanford Underground Research Facility</a:t>
            </a:r>
          </a:p>
          <a:p>
            <a:r>
              <a:rPr lang="en-US" i="1" dirty="0" smtClean="0"/>
              <a:t>LBNF/DUNE</a:t>
            </a:r>
            <a:r>
              <a:rPr lang="en-US" dirty="0" smtClean="0"/>
              <a:t> project received CD-3A (early far-site construction) approval in September 2016</a:t>
            </a:r>
          </a:p>
          <a:p>
            <a:pPr lvl="1"/>
            <a:r>
              <a:rPr lang="en-US" dirty="0" smtClean="0"/>
              <a:t>FY17 investments in site preparation and cavern excavation aim to solidify international partnerships</a:t>
            </a:r>
          </a:p>
          <a:p>
            <a:endParaRPr lang="en-US" dirty="0" smtClean="0"/>
          </a:p>
        </p:txBody>
      </p:sp>
      <p:sp>
        <p:nvSpPr>
          <p:cNvPr id="65538" name="Title 2"/>
          <p:cNvSpPr>
            <a:spLocks noGrp="1"/>
          </p:cNvSpPr>
          <p:nvPr>
            <p:ph type="title"/>
          </p:nvPr>
        </p:nvSpPr>
        <p:spPr/>
        <p:txBody>
          <a:bodyPr/>
          <a:lstStyle/>
          <a:p>
            <a:r>
              <a:rPr lang="en-US" dirty="0" smtClean="0"/>
              <a:t>Intensity Frontier</a:t>
            </a:r>
          </a:p>
        </p:txBody>
      </p:sp>
      <p:sp>
        <p:nvSpPr>
          <p:cNvPr id="4" name="Slide Number Placeholder 3"/>
          <p:cNvSpPr>
            <a:spLocks noGrp="1"/>
          </p:cNvSpPr>
          <p:nvPr>
            <p:ph type="sldNum" sz="quarter" idx="11"/>
          </p:nvPr>
        </p:nvSpPr>
        <p:spPr/>
        <p:txBody>
          <a:bodyPr/>
          <a:lstStyle/>
          <a:p>
            <a:fld id="{D757FE10-15E1-460C-A482-DCCBDA005350}" type="slidenum">
              <a:rPr lang="en-US" smtClean="0"/>
              <a:pPr/>
              <a:t>15</a:t>
            </a:fld>
            <a:endParaRPr lang="en-US"/>
          </a:p>
        </p:txBody>
      </p:sp>
      <p:pic>
        <p:nvPicPr>
          <p:cNvPr id="8" name="Picture 4" descr="http://www.symmetrymagazine.org/sites/default/files/images/standard/DUNE-s.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971800" y="4693833"/>
            <a:ext cx="5937250" cy="1528809"/>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6"/>
          <p:cNvSpPr>
            <a:spLocks noGrp="1"/>
          </p:cNvSpPr>
          <p:nvPr>
            <p:ph type="ftr" sz="quarter" idx="12"/>
          </p:nvPr>
        </p:nvSpPr>
        <p:spPr/>
        <p:txBody>
          <a:bodyPr/>
          <a:lstStyle/>
          <a:p>
            <a:r>
              <a:rPr lang="en-US" smtClean="0">
                <a:solidFill>
                  <a:srgbClr val="0F6636"/>
                </a:solidFill>
              </a:rPr>
              <a:t>2016 US LHC Users Association Meeting</a:t>
            </a:r>
            <a:endParaRPr lang="en-US">
              <a:solidFill>
                <a:srgbClr val="0F6636"/>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3918" y="4693833"/>
            <a:ext cx="2717882" cy="1528809"/>
          </a:xfrm>
          <a:prstGeom prst="rect">
            <a:avLst/>
          </a:prstGeom>
        </p:spPr>
      </p:pic>
    </p:spTree>
    <p:extLst>
      <p:ext uri="{BB962C8B-B14F-4D97-AF65-F5344CB8AC3E}">
        <p14:creationId xmlns:p14="http://schemas.microsoft.com/office/powerpoint/2010/main" val="120440134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idx="1"/>
          </p:nvPr>
        </p:nvSpPr>
        <p:spPr/>
        <p:txBody>
          <a:bodyPr/>
          <a:lstStyle/>
          <a:p>
            <a:endParaRPr lang="en-US"/>
          </a:p>
        </p:txBody>
      </p:sp>
      <p:sp>
        <p:nvSpPr>
          <p:cNvPr id="2" name="Slide Number Placeholder 1"/>
          <p:cNvSpPr>
            <a:spLocks noGrp="1"/>
          </p:cNvSpPr>
          <p:nvPr>
            <p:ph type="sldNum" sz="quarter" idx="10"/>
          </p:nvPr>
        </p:nvSpPr>
        <p:spPr/>
        <p:txBody>
          <a:bodyPr/>
          <a:lstStyle/>
          <a:p>
            <a:fld id="{56929663-6CA7-4931-8F5D-849FE6A4CD44}" type="slidenum">
              <a:rPr lang="en-US" smtClean="0"/>
              <a:pPr/>
              <a:t>16</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500" y="-9525"/>
            <a:ext cx="10287000" cy="6858000"/>
          </a:xfrm>
          <a:prstGeom prst="rect">
            <a:avLst/>
          </a:prstGeom>
        </p:spPr>
      </p:pic>
      <p:sp>
        <p:nvSpPr>
          <p:cNvPr id="7" name="Rounded Rectangle 6"/>
          <p:cNvSpPr/>
          <p:nvPr/>
        </p:nvSpPr>
        <p:spPr>
          <a:xfrm>
            <a:off x="546529" y="4313971"/>
            <a:ext cx="4485503" cy="941511"/>
          </a:xfrm>
          <a:prstGeom prst="roundRect">
            <a:avLst/>
          </a:prstGeom>
          <a:gradFill flip="none" rotWithShape="1">
            <a:gsLst>
              <a:gs pos="0">
                <a:schemeClr val="tx1">
                  <a:lumMod val="95000"/>
                  <a:lumOff val="5000"/>
                  <a:alpha val="50000"/>
                </a:schemeClr>
              </a:gs>
              <a:gs pos="89000">
                <a:schemeClr val="tx1">
                  <a:lumMod val="95000"/>
                  <a:lumOff val="5000"/>
                  <a:alpha val="50000"/>
                </a:schemeClr>
              </a:gs>
              <a:gs pos="100000">
                <a:schemeClr val="tx1">
                  <a:lumMod val="95000"/>
                  <a:lumOff val="5000"/>
                  <a:alpha val="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17" name="Title 16"/>
          <p:cNvSpPr>
            <a:spLocks noGrp="1"/>
          </p:cNvSpPr>
          <p:nvPr>
            <p:ph type="title"/>
          </p:nvPr>
        </p:nvSpPr>
        <p:spPr/>
        <p:txBody>
          <a:bodyPr/>
          <a:lstStyle/>
          <a:p>
            <a:r>
              <a:rPr lang="en-US" dirty="0">
                <a:solidFill>
                  <a:srgbClr val="FFFF00"/>
                </a:solidFill>
              </a:rPr>
              <a:t>Cosmic </a:t>
            </a:r>
            <a:r>
              <a:rPr lang="en-US" dirty="0" smtClean="0">
                <a:solidFill>
                  <a:srgbClr val="FFFF00"/>
                </a:solidFill>
              </a:rPr>
              <a:t>Frontier</a:t>
            </a:r>
            <a:endParaRPr lang="en-US" dirty="0"/>
          </a:p>
        </p:txBody>
      </p:sp>
    </p:spTree>
    <p:extLst>
      <p:ext uri="{BB962C8B-B14F-4D97-AF65-F5344CB8AC3E}">
        <p14:creationId xmlns:p14="http://schemas.microsoft.com/office/powerpoint/2010/main" val="42732675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866774"/>
            <a:ext cx="6431277" cy="5324545"/>
          </a:xfrm>
        </p:spPr>
        <p:txBody>
          <a:bodyPr>
            <a:normAutofit fontScale="62500" lnSpcReduction="20000"/>
          </a:bodyPr>
          <a:lstStyle/>
          <a:p>
            <a:pPr marL="0" indent="0">
              <a:buNone/>
            </a:pPr>
            <a:r>
              <a:rPr lang="en-US" sz="2900" dirty="0" smtClean="0">
                <a:solidFill>
                  <a:srgbClr val="000099"/>
                </a:solidFill>
              </a:rPr>
              <a:t>Dark Energy:  Staged program of complementary suite of imaging and spectroscopic surveys</a:t>
            </a:r>
          </a:p>
          <a:p>
            <a:pPr>
              <a:buClr>
                <a:schemeClr val="tx2"/>
              </a:buClr>
            </a:pPr>
            <a:r>
              <a:rPr lang="en-US" dirty="0" smtClean="0">
                <a:solidFill>
                  <a:srgbClr val="0070C0"/>
                </a:solidFill>
              </a:rPr>
              <a:t>Imaging</a:t>
            </a:r>
            <a:r>
              <a:rPr lang="en-US" dirty="0" smtClean="0"/>
              <a:t>:  </a:t>
            </a:r>
            <a:r>
              <a:rPr lang="en-US" i="1" dirty="0" smtClean="0">
                <a:sym typeface="Calibri" charset="0"/>
              </a:rPr>
              <a:t>Dark Energy Survey (DES)</a:t>
            </a:r>
            <a:r>
              <a:rPr lang="en-US" dirty="0" smtClean="0">
                <a:sym typeface="Calibri" charset="0"/>
              </a:rPr>
              <a:t> continues operations, </a:t>
            </a:r>
            <a:r>
              <a:rPr lang="en-US" i="1" dirty="0"/>
              <a:t>Large Synoptic Survey Telescope (LSST) </a:t>
            </a:r>
            <a:r>
              <a:rPr lang="en-US" dirty="0"/>
              <a:t>received CD-3 in August 2015</a:t>
            </a:r>
          </a:p>
          <a:p>
            <a:pPr>
              <a:buClr>
                <a:schemeClr val="tx2"/>
              </a:buClr>
            </a:pPr>
            <a:r>
              <a:rPr lang="en-US" dirty="0" smtClean="0">
                <a:solidFill>
                  <a:srgbClr val="0070C0"/>
                </a:solidFill>
              </a:rPr>
              <a:t>Spectroscopic</a:t>
            </a:r>
            <a:r>
              <a:rPr lang="en-US" dirty="0" smtClean="0"/>
              <a:t>:  </a:t>
            </a:r>
            <a:r>
              <a:rPr lang="en-US" i="1" dirty="0" smtClean="0"/>
              <a:t>BOSS</a:t>
            </a:r>
            <a:r>
              <a:rPr lang="en-US" dirty="0" smtClean="0"/>
              <a:t> </a:t>
            </a:r>
            <a:r>
              <a:rPr lang="en-US" dirty="0" smtClean="0">
                <a:sym typeface="Calibri" charset="0"/>
              </a:rPr>
              <a:t>final results out soon; </a:t>
            </a:r>
            <a:r>
              <a:rPr lang="en-US" i="1" dirty="0" err="1" smtClean="0">
                <a:sym typeface="Calibri" charset="0"/>
              </a:rPr>
              <a:t>eBOSS</a:t>
            </a:r>
            <a:r>
              <a:rPr lang="en-US" dirty="0">
                <a:sym typeface="Calibri" charset="0"/>
              </a:rPr>
              <a:t> </a:t>
            </a:r>
            <a:r>
              <a:rPr lang="en-US" dirty="0" smtClean="0">
                <a:sym typeface="Calibri" charset="0"/>
              </a:rPr>
              <a:t>continues operations, </a:t>
            </a:r>
            <a:r>
              <a:rPr lang="en-US" i="1" dirty="0" smtClean="0"/>
              <a:t>Dark Energy Spectroscopic Instrument (DESI) </a:t>
            </a:r>
            <a:r>
              <a:rPr lang="en-US" dirty="0" smtClean="0"/>
              <a:t>received CD-3 in June 2016</a:t>
            </a:r>
          </a:p>
          <a:p>
            <a:r>
              <a:rPr lang="en-US" dirty="0" smtClean="0"/>
              <a:t>Have agreements with NSF-AST for </a:t>
            </a:r>
            <a:r>
              <a:rPr lang="en-US" i="1" dirty="0" smtClean="0"/>
              <a:t>LSST</a:t>
            </a:r>
            <a:r>
              <a:rPr lang="en-US" dirty="0" smtClean="0"/>
              <a:t> partnership &amp; </a:t>
            </a:r>
            <a:r>
              <a:rPr lang="en-US" i="1" dirty="0" smtClean="0"/>
              <a:t>DESI</a:t>
            </a:r>
            <a:r>
              <a:rPr lang="en-US" dirty="0" smtClean="0"/>
              <a:t> cooperation</a:t>
            </a:r>
          </a:p>
          <a:p>
            <a:pPr lvl="1"/>
            <a:endParaRPr lang="en-US" dirty="0" smtClean="0"/>
          </a:p>
          <a:p>
            <a:pPr marL="0" indent="0">
              <a:buNone/>
            </a:pPr>
            <a:r>
              <a:rPr lang="en-US" sz="2900" dirty="0" smtClean="0">
                <a:solidFill>
                  <a:srgbClr val="000099"/>
                </a:solidFill>
              </a:rPr>
              <a:t>Dark Matter (direct detection):  Staged program of current (G1) and next-generation (G2) experiments with multiple technologies</a:t>
            </a:r>
          </a:p>
          <a:p>
            <a:r>
              <a:rPr lang="en-US" dirty="0" smtClean="0"/>
              <a:t>Completed operations of DM-G1 experiments in FY 2016</a:t>
            </a:r>
          </a:p>
          <a:p>
            <a:r>
              <a:rPr lang="en-US" dirty="0" smtClean="0"/>
              <a:t>Progress continues towards DM-G2: </a:t>
            </a:r>
            <a:r>
              <a:rPr lang="en-US" i="1" dirty="0" smtClean="0"/>
              <a:t>ADMX-G2, LZ, </a:t>
            </a:r>
            <a:r>
              <a:rPr lang="en-US" i="1" dirty="0" err="1" smtClean="0"/>
              <a:t>SuperCDMS</a:t>
            </a:r>
            <a:r>
              <a:rPr lang="en-US" i="1" dirty="0" smtClean="0"/>
              <a:t>-SNOLAB</a:t>
            </a:r>
          </a:p>
          <a:p>
            <a:pPr lvl="1"/>
            <a:r>
              <a:rPr lang="en-US" b="1" i="1" dirty="0" smtClean="0"/>
              <a:t>LZ</a:t>
            </a:r>
            <a:r>
              <a:rPr lang="en-US" dirty="0" smtClean="0"/>
              <a:t> received CD-2A/3B in August 2016</a:t>
            </a:r>
          </a:p>
          <a:p>
            <a:pPr lvl="1"/>
            <a:r>
              <a:rPr lang="en-US" b="1" i="1" dirty="0" err="1" smtClean="0"/>
              <a:t>SuperCDMS</a:t>
            </a:r>
            <a:r>
              <a:rPr lang="en-US" b="1" i="1" dirty="0" smtClean="0"/>
              <a:t>-SNOLAB</a:t>
            </a:r>
            <a:r>
              <a:rPr lang="en-US" dirty="0" smtClean="0"/>
              <a:t> received CD-1 December 2015</a:t>
            </a:r>
          </a:p>
          <a:p>
            <a:endParaRPr lang="en-US" dirty="0" smtClean="0"/>
          </a:p>
          <a:p>
            <a:pPr marL="0" indent="0">
              <a:buNone/>
            </a:pPr>
            <a:r>
              <a:rPr lang="en-US" sz="2900" dirty="0" smtClean="0">
                <a:solidFill>
                  <a:srgbClr val="000099"/>
                </a:solidFill>
              </a:rPr>
              <a:t>Cosmic-ray, Gamma-ray</a:t>
            </a:r>
          </a:p>
          <a:p>
            <a:r>
              <a:rPr lang="en-US" i="1" dirty="0" smtClean="0"/>
              <a:t>Fermi/GLAST</a:t>
            </a:r>
            <a:r>
              <a:rPr lang="en-US" dirty="0" smtClean="0"/>
              <a:t>, </a:t>
            </a:r>
            <a:r>
              <a:rPr lang="en-US" i="1" dirty="0" smtClean="0"/>
              <a:t>AMS</a:t>
            </a:r>
            <a:r>
              <a:rPr lang="en-US" dirty="0" smtClean="0"/>
              <a:t>, and </a:t>
            </a:r>
            <a:r>
              <a:rPr lang="en-US" i="1" dirty="0" smtClean="0"/>
              <a:t>HAWC</a:t>
            </a:r>
            <a:r>
              <a:rPr lang="en-US" dirty="0" smtClean="0"/>
              <a:t> continue operations</a:t>
            </a:r>
          </a:p>
          <a:p>
            <a:endParaRPr lang="en-US" dirty="0" smtClean="0"/>
          </a:p>
          <a:p>
            <a:pPr marL="0" indent="0">
              <a:buNone/>
            </a:pPr>
            <a:r>
              <a:rPr lang="en-US" sz="2900" dirty="0" smtClean="0">
                <a:solidFill>
                  <a:srgbClr val="000099"/>
                </a:solidFill>
              </a:rPr>
              <a:t>Cosmic Microwave Background (CMB)</a:t>
            </a:r>
          </a:p>
          <a:p>
            <a:r>
              <a:rPr lang="en-US" i="1" dirty="0" smtClean="0"/>
              <a:t>South Pole Telescope polarization (</a:t>
            </a:r>
            <a:r>
              <a:rPr lang="en-US" i="1" dirty="0" err="1" smtClean="0"/>
              <a:t>SPTpol</a:t>
            </a:r>
            <a:r>
              <a:rPr lang="en-US" i="1" dirty="0" smtClean="0"/>
              <a:t>) </a:t>
            </a:r>
            <a:r>
              <a:rPr lang="en-US" dirty="0" smtClean="0"/>
              <a:t>continues operations</a:t>
            </a:r>
          </a:p>
          <a:p>
            <a:r>
              <a:rPr lang="en-US" i="1" dirty="0" smtClean="0"/>
              <a:t>SPT-3G</a:t>
            </a:r>
            <a:r>
              <a:rPr lang="en-US" dirty="0" smtClean="0"/>
              <a:t> </a:t>
            </a:r>
            <a:r>
              <a:rPr lang="en-US" dirty="0"/>
              <a:t>begins operations in December 2016; </a:t>
            </a:r>
            <a:r>
              <a:rPr lang="en-US" dirty="0" smtClean="0"/>
              <a:t>partnership with NSF</a:t>
            </a:r>
          </a:p>
          <a:p>
            <a:r>
              <a:rPr lang="en-US" dirty="0" smtClean="0"/>
              <a:t>Community planning proceeding for CMB-S4 experiment</a:t>
            </a:r>
            <a:endParaRPr lang="en-US" dirty="0"/>
          </a:p>
        </p:txBody>
      </p:sp>
      <p:sp>
        <p:nvSpPr>
          <p:cNvPr id="65538" name="Title 2"/>
          <p:cNvSpPr>
            <a:spLocks noGrp="1"/>
          </p:cNvSpPr>
          <p:nvPr>
            <p:ph type="title"/>
          </p:nvPr>
        </p:nvSpPr>
        <p:spPr/>
        <p:txBody>
          <a:bodyPr/>
          <a:lstStyle/>
          <a:p>
            <a:r>
              <a:rPr lang="en-US" dirty="0" smtClean="0"/>
              <a:t>Cosmic Frontier</a:t>
            </a:r>
          </a:p>
        </p:txBody>
      </p:sp>
      <p:sp>
        <p:nvSpPr>
          <p:cNvPr id="6" name="Slide Number Placeholder 3"/>
          <p:cNvSpPr>
            <a:spLocks noGrp="1"/>
          </p:cNvSpPr>
          <p:nvPr>
            <p:ph type="sldNum" sz="quarter" idx="11"/>
          </p:nvPr>
        </p:nvSpPr>
        <p:spPr/>
        <p:txBody>
          <a:bodyPr/>
          <a:lstStyle/>
          <a:p>
            <a:fld id="{B6F15528-21DE-4FAA-801E-634DDDAF4B2B}" type="slidenum">
              <a:rPr lang="en-US" smtClean="0"/>
              <a:pPr/>
              <a:t>17</a:t>
            </a:fld>
            <a:endParaRPr lang="en-US" dirty="0"/>
          </a:p>
        </p:txBody>
      </p:sp>
      <p:sp>
        <p:nvSpPr>
          <p:cNvPr id="2" name="Footer Placeholder 1"/>
          <p:cNvSpPr>
            <a:spLocks noGrp="1"/>
          </p:cNvSpPr>
          <p:nvPr>
            <p:ph type="ftr" sz="quarter" idx="12"/>
          </p:nvPr>
        </p:nvSpPr>
        <p:spPr/>
        <p:txBody>
          <a:bodyPr/>
          <a:lstStyle/>
          <a:p>
            <a:r>
              <a:rPr lang="en-US" smtClean="0"/>
              <a:t>2016 US LHC Users Association Meeting</a:t>
            </a:r>
            <a:endParaRPr lang="en-US"/>
          </a:p>
        </p:txBody>
      </p:sp>
      <p:grpSp>
        <p:nvGrpSpPr>
          <p:cNvPr id="4" name="Group 3"/>
          <p:cNvGrpSpPr/>
          <p:nvPr/>
        </p:nvGrpSpPr>
        <p:grpSpPr>
          <a:xfrm>
            <a:off x="6583679" y="802227"/>
            <a:ext cx="2560321" cy="5389092"/>
            <a:chOff x="6250733" y="866775"/>
            <a:chExt cx="2893268" cy="6089896"/>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8559" b="12108"/>
            <a:stretch/>
          </p:blipFill>
          <p:spPr>
            <a:xfrm>
              <a:off x="6250734" y="866775"/>
              <a:ext cx="2893266" cy="1530221"/>
            </a:xfrm>
            <a:prstGeom prst="rect">
              <a:avLst/>
            </a:prstGeom>
          </p:spPr>
        </p:pic>
        <p:pic>
          <p:nvPicPr>
            <p:cNvPr id="1026" name="Picture 2" descr="Image result for lux dark matt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035" b="11127"/>
            <a:stretch/>
          </p:blipFill>
          <p:spPr bwMode="auto">
            <a:xfrm>
              <a:off x="6250734" y="2396996"/>
              <a:ext cx="2893267" cy="15214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hawc cherenkov"/>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2025" b="8072"/>
            <a:stretch/>
          </p:blipFill>
          <p:spPr bwMode="auto">
            <a:xfrm>
              <a:off x="6250734" y="3918419"/>
              <a:ext cx="2893266" cy="151682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south pole telescope"/>
            <p:cNvPicPr>
              <a:picLocks noChangeAspect="1" noChangeArrowheads="1"/>
            </p:cNvPicPr>
            <p:nvPr/>
          </p:nvPicPr>
          <p:blipFill rotWithShape="1">
            <a:blip r:embed="rId5">
              <a:extLst>
                <a:ext uri="{28A0092B-C50C-407E-A947-70E740481C1C}">
                  <a14:useLocalDpi xmlns:a14="http://schemas.microsoft.com/office/drawing/2010/main" val="0"/>
                </a:ext>
              </a:extLst>
            </a:blip>
            <a:srcRect t="14480" b="6199"/>
            <a:stretch/>
          </p:blipFill>
          <p:spPr bwMode="auto">
            <a:xfrm>
              <a:off x="6250733" y="5424491"/>
              <a:ext cx="2893267" cy="153218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69165641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atwabi\AppData\Local\Microsoft\Windows\Temporary Internet Files\Content.IE5\HJW0H0XS\ph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556053" y="4258100"/>
            <a:ext cx="5011990" cy="968807"/>
          </a:xfrm>
          <a:prstGeom prst="roundRect">
            <a:avLst/>
          </a:prstGeom>
          <a:gradFill flip="none" rotWithShape="1">
            <a:gsLst>
              <a:gs pos="0">
                <a:schemeClr val="tx1">
                  <a:lumMod val="95000"/>
                  <a:lumOff val="5000"/>
                  <a:alpha val="50000"/>
                </a:schemeClr>
              </a:gs>
              <a:gs pos="89000">
                <a:schemeClr val="tx1">
                  <a:lumMod val="95000"/>
                  <a:lumOff val="5000"/>
                  <a:alpha val="50000"/>
                </a:schemeClr>
              </a:gs>
              <a:gs pos="100000">
                <a:schemeClr val="tx1">
                  <a:lumMod val="95000"/>
                  <a:lumOff val="5000"/>
                  <a:alpha val="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2" name="Title 1"/>
          <p:cNvSpPr>
            <a:spLocks noGrp="1"/>
          </p:cNvSpPr>
          <p:nvPr>
            <p:ph type="title"/>
          </p:nvPr>
        </p:nvSpPr>
        <p:spPr/>
        <p:txBody>
          <a:bodyPr>
            <a:normAutofit/>
          </a:bodyPr>
          <a:lstStyle/>
          <a:p>
            <a:r>
              <a:rPr lang="en-US" dirty="0">
                <a:solidFill>
                  <a:srgbClr val="FFFF00"/>
                </a:solidFill>
              </a:rPr>
              <a:t>HEP </a:t>
            </a:r>
            <a:r>
              <a:rPr lang="en-US" dirty="0" smtClean="0">
                <a:solidFill>
                  <a:srgbClr val="FFFF00"/>
                </a:solidFill>
              </a:rPr>
              <a:t>FY 2017 Budget</a:t>
            </a:r>
            <a:endParaRPr lang="en-US" dirty="0">
              <a:solidFill>
                <a:srgbClr val="FFFF00"/>
              </a:solidFill>
            </a:endParaRPr>
          </a:p>
        </p:txBody>
      </p:sp>
      <p:sp>
        <p:nvSpPr>
          <p:cNvPr id="5" name="Text Placeholder 4"/>
          <p:cNvSpPr>
            <a:spLocks noGrp="1"/>
          </p:cNvSpPr>
          <p:nvPr>
            <p:ph type="body" idx="1"/>
          </p:nvPr>
        </p:nvSpPr>
        <p:spPr/>
        <p:txBody>
          <a:bodyPr/>
          <a:lstStyle/>
          <a:p>
            <a:endParaRPr lang="en-US"/>
          </a:p>
        </p:txBody>
      </p:sp>
      <p:sp>
        <p:nvSpPr>
          <p:cNvPr id="3" name="Slide Number Placeholder 2"/>
          <p:cNvSpPr>
            <a:spLocks noGrp="1"/>
          </p:cNvSpPr>
          <p:nvPr>
            <p:ph type="sldNum" sz="quarter" idx="10"/>
          </p:nvPr>
        </p:nvSpPr>
        <p:spPr/>
        <p:txBody>
          <a:bodyPr/>
          <a:lstStyle/>
          <a:p>
            <a:pPr>
              <a:defRPr/>
            </a:pPr>
            <a:fld id="{56929663-6CA7-4931-8F5D-849FE6A4CD44}" type="slidenum">
              <a:rPr lang="en-US" smtClean="0">
                <a:solidFill>
                  <a:srgbClr val="0F6636"/>
                </a:solidFill>
              </a:rPr>
              <a:pPr>
                <a:defRPr/>
              </a:pPr>
              <a:t>18</a:t>
            </a:fld>
            <a:endParaRPr lang="en-US" dirty="0">
              <a:solidFill>
                <a:srgbClr val="0F6636"/>
              </a:solidFill>
            </a:endParaRPr>
          </a:p>
        </p:txBody>
      </p:sp>
    </p:spTree>
    <p:extLst>
      <p:ext uri="{BB962C8B-B14F-4D97-AF65-F5344CB8AC3E}">
        <p14:creationId xmlns:p14="http://schemas.microsoft.com/office/powerpoint/2010/main" val="3546467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solidFill>
                  <a:srgbClr val="0070C0"/>
                </a:solidFill>
              </a:rPr>
              <a:t>Energy Frontier</a:t>
            </a:r>
            <a:r>
              <a:rPr lang="en-US" dirty="0" smtClean="0"/>
              <a:t>: Continue to support leadership roles in highly successful LHC program</a:t>
            </a:r>
          </a:p>
          <a:p>
            <a:pPr lvl="1"/>
            <a:r>
              <a:rPr lang="en-US" dirty="0" smtClean="0"/>
              <a:t>Initial LHC detector upgrade project funding ends in FY 2017</a:t>
            </a:r>
          </a:p>
          <a:p>
            <a:pPr lvl="1"/>
            <a:r>
              <a:rPr lang="en-US" dirty="0" smtClean="0"/>
              <a:t>Scope being determined for High Luminosity (HL)-LHC, P5’s highest priority near-term project; CD-0 in 2016</a:t>
            </a:r>
          </a:p>
          <a:p>
            <a:pPr lvl="1"/>
            <a:r>
              <a:rPr lang="en-US" dirty="0" smtClean="0"/>
              <a:t>The U.S. will continue to play a leadership role in LHC discoveries by remaining actively engaged in LHC data analysis </a:t>
            </a:r>
          </a:p>
          <a:p>
            <a:r>
              <a:rPr lang="en-US" dirty="0" smtClean="0">
                <a:solidFill>
                  <a:srgbClr val="0070C0"/>
                </a:solidFill>
              </a:rPr>
              <a:t>Intensity Frontier</a:t>
            </a:r>
            <a:r>
              <a:rPr lang="en-US" dirty="0" smtClean="0"/>
              <a:t>: Solidify international partnerships for U.S.-hosted LBNF/DUNE</a:t>
            </a:r>
          </a:p>
          <a:p>
            <a:pPr lvl="1"/>
            <a:r>
              <a:rPr lang="en-US" dirty="0" smtClean="0"/>
              <a:t>Rapid progress on LBNF/DUNE has attracted attention from interested international partners and FY 2017 investments in site preparation and cavern excavation aim to solidify international partnerships</a:t>
            </a:r>
          </a:p>
          <a:p>
            <a:pPr lvl="1"/>
            <a:r>
              <a:rPr lang="en-US" dirty="0" smtClean="0"/>
              <a:t>Fermilab will continue improvements to accelerator complex while serving high-intensity neutrino beams to short-and long-baseline experiments, enabling full utilization of the FNAL facilities</a:t>
            </a:r>
          </a:p>
          <a:p>
            <a:r>
              <a:rPr lang="en-US" dirty="0" smtClean="0">
                <a:solidFill>
                  <a:srgbClr val="0070C0"/>
                </a:solidFill>
              </a:rPr>
              <a:t>Cosmic Frontier</a:t>
            </a:r>
            <a:r>
              <a:rPr lang="en-US" dirty="0" smtClean="0"/>
              <a:t>: Advance our understanding of dark matter and dark energy</a:t>
            </a:r>
          </a:p>
          <a:p>
            <a:pPr lvl="1"/>
            <a:r>
              <a:rPr lang="en-US" dirty="0" smtClean="0"/>
              <a:t>Fabrication funding ramp up in FY 17 supports key P5 recommended Cosmic Frontier projects to study dark matter and dark energy: </a:t>
            </a:r>
            <a:r>
              <a:rPr lang="en-US" dirty="0" err="1" smtClean="0"/>
              <a:t>LSSTcam</a:t>
            </a:r>
            <a:r>
              <a:rPr lang="en-US" dirty="0" smtClean="0"/>
              <a:t>, DESI, </a:t>
            </a:r>
            <a:r>
              <a:rPr lang="en-US" dirty="0" err="1" smtClean="0"/>
              <a:t>SuperCDMS-SNOLab</a:t>
            </a:r>
            <a:r>
              <a:rPr lang="en-US" dirty="0" smtClean="0"/>
              <a:t>, LZ</a:t>
            </a:r>
            <a:endParaRPr lang="en-US" dirty="0"/>
          </a:p>
        </p:txBody>
      </p:sp>
      <p:sp>
        <p:nvSpPr>
          <p:cNvPr id="3" name="Title 2"/>
          <p:cNvSpPr>
            <a:spLocks noGrp="1"/>
          </p:cNvSpPr>
          <p:nvPr>
            <p:ph type="title"/>
          </p:nvPr>
        </p:nvSpPr>
        <p:spPr/>
        <p:txBody>
          <a:bodyPr/>
          <a:lstStyle/>
          <a:p>
            <a:r>
              <a:rPr lang="en-US" smtClean="0"/>
              <a:t>HEP FY 2017 Budget Overview</a:t>
            </a:r>
            <a:endParaRPr lang="en-US" dirty="0"/>
          </a:p>
        </p:txBody>
      </p:sp>
      <p:sp>
        <p:nvSpPr>
          <p:cNvPr id="4" name="Slide Number Placeholder 3"/>
          <p:cNvSpPr>
            <a:spLocks noGrp="1"/>
          </p:cNvSpPr>
          <p:nvPr>
            <p:ph type="sldNum" sz="quarter" idx="11"/>
          </p:nvPr>
        </p:nvSpPr>
        <p:spPr/>
        <p:txBody>
          <a:bodyPr/>
          <a:lstStyle/>
          <a:p>
            <a:pPr lvl="0"/>
            <a:fld id="{26CA2777-A89F-4130-B308-73BB65955918}" type="slidenum">
              <a:rPr lang="en-US" noProof="0" smtClean="0"/>
              <a:pPr lvl="0"/>
              <a:t>19</a:t>
            </a:fld>
            <a:endParaRPr lang="en-US" noProof="0" dirty="0"/>
          </a:p>
        </p:txBody>
      </p:sp>
      <p:sp>
        <p:nvSpPr>
          <p:cNvPr id="5" name="Footer Placeholder 4"/>
          <p:cNvSpPr>
            <a:spLocks noGrp="1"/>
          </p:cNvSpPr>
          <p:nvPr>
            <p:ph type="ftr" sz="quarter" idx="12"/>
          </p:nvPr>
        </p:nvSpPr>
        <p:spPr/>
        <p:txBody>
          <a:bodyPr/>
          <a:lstStyle/>
          <a:p>
            <a:pPr lvl="0"/>
            <a:r>
              <a:rPr lang="en-US" noProof="0" smtClean="0"/>
              <a:t>2016 US LHC Users Association Meeting</a:t>
            </a:r>
            <a:endParaRPr lang="en-US" noProof="0" dirty="0"/>
          </a:p>
        </p:txBody>
      </p:sp>
    </p:spTree>
    <p:extLst>
      <p:ext uri="{BB962C8B-B14F-4D97-AF65-F5344CB8AC3E}">
        <p14:creationId xmlns:p14="http://schemas.microsoft.com/office/powerpoint/2010/main" val="2649825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882" y="1068576"/>
            <a:ext cx="8670447" cy="3488640"/>
          </a:xfrm>
        </p:spPr>
        <p:txBody>
          <a:bodyPr>
            <a:normAutofit/>
          </a:bodyPr>
          <a:lstStyle/>
          <a:p>
            <a:pPr>
              <a:buFont typeface="Wingdings" panose="05000000000000000000" pitchFamily="2" charset="2"/>
              <a:buChar char="§"/>
            </a:pPr>
            <a:r>
              <a:rPr lang="en-US" sz="3000" b="1" dirty="0"/>
              <a:t>HEP Mission</a:t>
            </a:r>
          </a:p>
          <a:p>
            <a:pPr>
              <a:buFont typeface="Wingdings" panose="05000000000000000000" pitchFamily="2" charset="2"/>
              <a:buChar char="§"/>
            </a:pPr>
            <a:r>
              <a:rPr lang="en-US" sz="3000" b="1" dirty="0"/>
              <a:t>Energy Frontier Program Overview </a:t>
            </a:r>
          </a:p>
          <a:p>
            <a:pPr>
              <a:buFont typeface="Wingdings" panose="05000000000000000000" pitchFamily="2" charset="2"/>
              <a:buChar char="§"/>
            </a:pPr>
            <a:r>
              <a:rPr lang="en-US" sz="3000" b="1" dirty="0"/>
              <a:t>Intensity Frontier Program</a:t>
            </a:r>
          </a:p>
          <a:p>
            <a:pPr>
              <a:buFont typeface="Wingdings" panose="05000000000000000000" pitchFamily="2" charset="2"/>
              <a:buChar char="§"/>
            </a:pPr>
            <a:r>
              <a:rPr lang="en-US" sz="3000" b="1" dirty="0"/>
              <a:t>Cosmic Frontier Program </a:t>
            </a:r>
          </a:p>
          <a:p>
            <a:pPr>
              <a:buFont typeface="Wingdings" panose="05000000000000000000" pitchFamily="2" charset="2"/>
              <a:buChar char="§"/>
            </a:pPr>
            <a:r>
              <a:rPr lang="en-US" sz="3000" b="1" dirty="0"/>
              <a:t>HEP Program Planning and Budgets</a:t>
            </a:r>
          </a:p>
          <a:p>
            <a:pPr>
              <a:buFont typeface="Wingdings" panose="05000000000000000000" pitchFamily="2" charset="2"/>
              <a:buChar char="§"/>
            </a:pPr>
            <a:r>
              <a:rPr lang="en-US" sz="3000" b="1" dirty="0"/>
              <a:t>Closing Remarks</a:t>
            </a:r>
          </a:p>
        </p:txBody>
      </p:sp>
      <p:sp>
        <p:nvSpPr>
          <p:cNvPr id="4" name="Slide Number Placeholder 3"/>
          <p:cNvSpPr>
            <a:spLocks noGrp="1"/>
          </p:cNvSpPr>
          <p:nvPr>
            <p:ph type="sldNum" sz="quarter" idx="11"/>
          </p:nvPr>
        </p:nvSpPr>
        <p:spPr/>
        <p:txBody>
          <a:bodyPr/>
          <a:lstStyle/>
          <a:p>
            <a:fld id="{2E8A42B4-63F8-3749-8A9F-29B7B746D444}" type="slidenum">
              <a:rPr lang="en-US" smtClean="0"/>
              <a:t>2</a:t>
            </a:fld>
            <a:endParaRPr lang="en-US"/>
          </a:p>
        </p:txBody>
      </p:sp>
      <p:sp>
        <p:nvSpPr>
          <p:cNvPr id="2" name="Footer Placeholder 1"/>
          <p:cNvSpPr>
            <a:spLocks noGrp="1"/>
          </p:cNvSpPr>
          <p:nvPr>
            <p:ph type="ftr" sz="quarter" idx="12"/>
          </p:nvPr>
        </p:nvSpPr>
        <p:spPr>
          <a:xfrm>
            <a:off x="5105400" y="6397626"/>
            <a:ext cx="2895600" cy="365125"/>
          </a:xfrm>
        </p:spPr>
        <p:txBody>
          <a:bodyPr/>
          <a:lstStyle/>
          <a:p>
            <a:r>
              <a:rPr lang="en-US" dirty="0" smtClean="0"/>
              <a:t>2016 US LHC Users Association Meeting</a:t>
            </a:r>
            <a:endParaRPr lang="en-US" dirty="0"/>
          </a:p>
        </p:txBody>
      </p:sp>
      <p:sp>
        <p:nvSpPr>
          <p:cNvPr id="5" name="Rounded Rectangle 4"/>
          <p:cNvSpPr/>
          <p:nvPr/>
        </p:nvSpPr>
        <p:spPr>
          <a:xfrm>
            <a:off x="403956" y="4706685"/>
            <a:ext cx="8336088" cy="1141298"/>
          </a:xfrm>
          <a:prstGeom prst="roundRect">
            <a:avLst/>
          </a:prstGeom>
          <a:solidFill>
            <a:srgbClr val="C00000"/>
          </a:solidFill>
          <a:ln>
            <a:noFill/>
          </a:ln>
          <a:effectLst>
            <a:outerShdw blurRad="50800" dist="38100" dir="8100000" algn="tr" rotWithShape="0">
              <a:schemeClr val="tx1">
                <a:lumMod val="85000"/>
                <a:lumOff val="15000"/>
                <a:alpha val="40000"/>
              </a:scheme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b="1" dirty="0">
                <a:solidFill>
                  <a:srgbClr val="FFFF00"/>
                </a:solidFill>
              </a:rPr>
              <a:t>This talk will describe HEP program with emphasis on Energy Frontier </a:t>
            </a:r>
          </a:p>
          <a:p>
            <a:pPr algn="ctr"/>
            <a:r>
              <a:rPr lang="en-US" sz="2000" b="1" dirty="0">
                <a:solidFill>
                  <a:srgbClr val="FFFF00"/>
                </a:solidFill>
              </a:rPr>
              <a:t>research at the LHC </a:t>
            </a:r>
            <a:r>
              <a:rPr lang="en-US" sz="2000" b="1" dirty="0" smtClean="0">
                <a:solidFill>
                  <a:srgbClr val="FFFF00"/>
                </a:solidFill>
              </a:rPr>
              <a:t>and future particle colliders</a:t>
            </a:r>
            <a:r>
              <a:rPr lang="en-US" sz="2000" b="1" dirty="0" smtClean="0">
                <a:solidFill>
                  <a:srgbClr val="FFFF00"/>
                </a:solidFill>
                <a:latin typeface="Arial"/>
                <a:cs typeface="Arial"/>
              </a:rPr>
              <a:t> </a:t>
            </a:r>
            <a:r>
              <a:rPr lang="en-US" sz="2000" b="1" dirty="0">
                <a:solidFill>
                  <a:srgbClr val="FFFF00"/>
                </a:solidFill>
                <a:latin typeface="Arial"/>
                <a:cs typeface="Arial"/>
              </a:rPr>
              <a:t>— </a:t>
            </a:r>
            <a:r>
              <a:rPr lang="en-US" sz="2000" b="1" dirty="0">
                <a:solidFill>
                  <a:srgbClr val="FFFF00"/>
                </a:solidFill>
              </a:rPr>
              <a:t>within the </a:t>
            </a:r>
          </a:p>
          <a:p>
            <a:pPr algn="ctr"/>
            <a:r>
              <a:rPr lang="en-US" sz="2000" b="1" dirty="0">
                <a:solidFill>
                  <a:srgbClr val="FFFF00"/>
                </a:solidFill>
              </a:rPr>
              <a:t>broader context of the overall HEP program </a:t>
            </a:r>
          </a:p>
        </p:txBody>
      </p:sp>
      <p:sp>
        <p:nvSpPr>
          <p:cNvPr id="7" name="Title 1"/>
          <p:cNvSpPr txBox="1">
            <a:spLocks/>
          </p:cNvSpPr>
          <p:nvPr/>
        </p:nvSpPr>
        <p:spPr>
          <a:xfrm>
            <a:off x="423644" y="125169"/>
            <a:ext cx="8229600" cy="60601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a:solidFill>
                  <a:srgbClr val="285C00"/>
                </a:solidFill>
                <a:effectLst>
                  <a:outerShdw blurRad="38100" dist="38100" dir="2700000" algn="tl">
                    <a:srgbClr val="000000">
                      <a:alpha val="43137"/>
                    </a:srgbClr>
                  </a:outerShdw>
                </a:effectLst>
                <a:latin typeface="+mn-lt"/>
              </a:rPr>
              <a:t>Outline</a:t>
            </a:r>
          </a:p>
        </p:txBody>
      </p:sp>
      <p:pic>
        <p:nvPicPr>
          <p:cNvPr id="9" name="Picture 9" descr="horizontal-logo-green-text.jpg"/>
          <p:cNvPicPr>
            <a:picLocks noChangeAspect="1"/>
          </p:cNvPicPr>
          <p:nvPr/>
        </p:nvPicPr>
        <p:blipFill>
          <a:blip r:embed="rId3" cstate="print"/>
          <a:srcRect/>
          <a:stretch>
            <a:fillRect/>
          </a:stretch>
        </p:blipFill>
        <p:spPr bwMode="auto">
          <a:xfrm>
            <a:off x="457200" y="6354764"/>
            <a:ext cx="2438400" cy="407987"/>
          </a:xfrm>
          <a:prstGeom prst="rect">
            <a:avLst/>
          </a:prstGeom>
          <a:noFill/>
          <a:ln w="9525">
            <a:noFill/>
            <a:miter lim="800000"/>
            <a:headEnd/>
            <a:tailEnd/>
          </a:ln>
        </p:spPr>
      </p:pic>
    </p:spTree>
    <p:extLst>
      <p:ext uri="{BB962C8B-B14F-4D97-AF65-F5344CB8AC3E}">
        <p14:creationId xmlns:p14="http://schemas.microsoft.com/office/powerpoint/2010/main" val="22806795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FY 2017 HEP Funding by Activity</a:t>
            </a:r>
            <a:endParaRPr lang="en-US" dirty="0"/>
          </a:p>
        </p:txBody>
      </p:sp>
      <p:sp>
        <p:nvSpPr>
          <p:cNvPr id="4" name="Slide Number Placeholder 3"/>
          <p:cNvSpPr>
            <a:spLocks noGrp="1"/>
          </p:cNvSpPr>
          <p:nvPr>
            <p:ph type="sldNum" sz="quarter" idx="11"/>
          </p:nvPr>
        </p:nvSpPr>
        <p:spPr>
          <a:xfrm>
            <a:off x="8414464" y="6491614"/>
            <a:ext cx="381000" cy="365125"/>
          </a:xfrm>
        </p:spPr>
        <p:txBody>
          <a:bodyPr/>
          <a:lstStyle/>
          <a:p>
            <a:pPr lvl="0"/>
            <a:fld id="{56F4B2E3-7CDC-4972-8D42-2D141A8D5E9A}" type="slidenum">
              <a:rPr lang="en-US" noProof="0" smtClean="0"/>
              <a:pPr lvl="0"/>
              <a:t>20</a:t>
            </a:fld>
            <a:endParaRPr lang="en-US" noProof="0" dirty="0"/>
          </a:p>
        </p:txBody>
      </p:sp>
      <p:sp>
        <p:nvSpPr>
          <p:cNvPr id="10" name="Footer Placeholder 9"/>
          <p:cNvSpPr>
            <a:spLocks noGrp="1"/>
          </p:cNvSpPr>
          <p:nvPr>
            <p:ph type="ftr" sz="quarter" idx="12"/>
          </p:nvPr>
        </p:nvSpPr>
        <p:spPr>
          <a:xfrm>
            <a:off x="3124200" y="6497024"/>
            <a:ext cx="5257800" cy="365125"/>
          </a:xfrm>
        </p:spPr>
        <p:txBody>
          <a:bodyPr/>
          <a:lstStyle/>
          <a:p>
            <a:pPr lvl="0"/>
            <a:r>
              <a:rPr lang="en-US" noProof="0" dirty="0" smtClean="0"/>
              <a:t>2016 US LHC Users Association Meeting</a:t>
            </a:r>
            <a:endParaRPr lang="en-US" noProof="0" dirty="0"/>
          </a:p>
        </p:txBody>
      </p:sp>
      <p:sp>
        <p:nvSpPr>
          <p:cNvPr id="7" name="Content Placeholder 6"/>
          <p:cNvSpPr>
            <a:spLocks noGrp="1"/>
          </p:cNvSpPr>
          <p:nvPr>
            <p:ph idx="1"/>
          </p:nvPr>
        </p:nvSpPr>
        <p:spPr/>
        <p:txBody>
          <a:bodyPr/>
          <a:lstStyle/>
          <a:p>
            <a:r>
              <a:rPr lang="en-US" smtClean="0"/>
              <a:t>adf</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283607521"/>
              </p:ext>
            </p:extLst>
          </p:nvPr>
        </p:nvGraphicFramePr>
        <p:xfrm>
          <a:off x="80070" y="812772"/>
          <a:ext cx="8983859" cy="5669280"/>
        </p:xfrm>
        <a:graphic>
          <a:graphicData uri="http://schemas.openxmlformats.org/drawingml/2006/table">
            <a:tbl>
              <a:tblPr firstRow="1" lastRow="1" bandRow="1">
                <a:tableStyleId>{6E25E649-3F16-4E02-A733-19D2CDBF48F0}</a:tableStyleId>
              </a:tblPr>
              <a:tblGrid>
                <a:gridCol w="2383997">
                  <a:extLst>
                    <a:ext uri="{9D8B030D-6E8A-4147-A177-3AD203B41FA5}">
                      <a16:colId xmlns="" xmlns:a16="http://schemas.microsoft.com/office/drawing/2014/main" val="20000"/>
                    </a:ext>
                  </a:extLst>
                </a:gridCol>
                <a:gridCol w="928783">
                  <a:extLst>
                    <a:ext uri="{9D8B030D-6E8A-4147-A177-3AD203B41FA5}">
                      <a16:colId xmlns="" xmlns:a16="http://schemas.microsoft.com/office/drawing/2014/main" val="20001"/>
                    </a:ext>
                  </a:extLst>
                </a:gridCol>
                <a:gridCol w="857204">
                  <a:extLst>
                    <a:ext uri="{9D8B030D-6E8A-4147-A177-3AD203B41FA5}">
                      <a16:colId xmlns="" xmlns:a16="http://schemas.microsoft.com/office/drawing/2014/main" val="20002"/>
                    </a:ext>
                  </a:extLst>
                </a:gridCol>
                <a:gridCol w="1036841">
                  <a:extLst>
                    <a:ext uri="{9D8B030D-6E8A-4147-A177-3AD203B41FA5}">
                      <a16:colId xmlns="" xmlns:a16="http://schemas.microsoft.com/office/drawing/2014/main" val="20003"/>
                    </a:ext>
                  </a:extLst>
                </a:gridCol>
                <a:gridCol w="3777034">
                  <a:extLst>
                    <a:ext uri="{9D8B030D-6E8A-4147-A177-3AD203B41FA5}">
                      <a16:colId xmlns="" xmlns:a16="http://schemas.microsoft.com/office/drawing/2014/main" val="20004"/>
                    </a:ext>
                  </a:extLst>
                </a:gridCol>
              </a:tblGrid>
              <a:tr h="190500">
                <a:tc>
                  <a:txBody>
                    <a:bodyPr/>
                    <a:lstStyle/>
                    <a:p>
                      <a:pPr algn="ctr" fontAlgn="b"/>
                      <a:r>
                        <a:rPr lang="en-US" sz="1600" u="none" strike="noStrike" dirty="0">
                          <a:effectLst/>
                        </a:rPr>
                        <a:t>HEP Funding Category</a:t>
                      </a:r>
                      <a:br>
                        <a:rPr lang="en-US" sz="1600" u="none" strike="noStrike" dirty="0">
                          <a:effectLst/>
                        </a:rPr>
                      </a:br>
                      <a:r>
                        <a:rPr lang="en-US" sz="1600" u="none" strike="noStrike" baseline="0" dirty="0">
                          <a:effectLst/>
                        </a:rPr>
                        <a:t>($ in K)</a:t>
                      </a:r>
                      <a:endParaRPr lang="en-US" sz="1600" b="1" i="1" u="none" strike="noStrike" dirty="0">
                        <a:solidFill>
                          <a:schemeClr val="bg1"/>
                        </a:solidFill>
                        <a:effectLst/>
                        <a:latin typeface="+mn-lt"/>
                      </a:endParaRPr>
                    </a:p>
                  </a:txBody>
                  <a:tcPr marL="45720" marR="45720" anchor="b"/>
                </a:tc>
                <a:tc>
                  <a:txBody>
                    <a:bodyPr/>
                    <a:lstStyle/>
                    <a:p>
                      <a:pPr algn="ctr" fontAlgn="b"/>
                      <a:r>
                        <a:rPr lang="en-US" sz="1600" u="none" strike="noStrike" dirty="0">
                          <a:effectLst/>
                        </a:rPr>
                        <a:t>FY 2015 Current</a:t>
                      </a:r>
                      <a:endParaRPr lang="en-US" sz="1600" b="1" i="0" u="none" strike="noStrike" dirty="0">
                        <a:solidFill>
                          <a:schemeClr val="bg1"/>
                        </a:solidFill>
                        <a:effectLst/>
                        <a:latin typeface="+mn-lt"/>
                      </a:endParaRPr>
                    </a:p>
                  </a:txBody>
                  <a:tcPr marL="45720" marR="45720" anchor="b"/>
                </a:tc>
                <a:tc>
                  <a:txBody>
                    <a:bodyPr/>
                    <a:lstStyle/>
                    <a:p>
                      <a:pPr algn="ctr" fontAlgn="b"/>
                      <a:r>
                        <a:rPr lang="en-US" sz="1600" u="none" strike="noStrike" dirty="0">
                          <a:effectLst/>
                        </a:rPr>
                        <a:t>FY 2016 Enacted</a:t>
                      </a:r>
                      <a:endParaRPr lang="en-US" sz="1600" b="1" i="0" u="none" strike="noStrike" dirty="0">
                        <a:solidFill>
                          <a:schemeClr val="bg1"/>
                        </a:solidFill>
                        <a:effectLst/>
                        <a:latin typeface="+mn-lt"/>
                      </a:endParaRPr>
                    </a:p>
                  </a:txBody>
                  <a:tcPr marL="45720" marR="45720" anchor="b"/>
                </a:tc>
                <a:tc>
                  <a:txBody>
                    <a:bodyPr/>
                    <a:lstStyle/>
                    <a:p>
                      <a:pPr algn="ctr" fontAlgn="b"/>
                      <a:r>
                        <a:rPr lang="en-US" sz="1600" u="none" strike="noStrike" dirty="0">
                          <a:effectLst/>
                        </a:rPr>
                        <a:t>FY 2017 Request</a:t>
                      </a:r>
                      <a:endParaRPr lang="en-US" sz="1600" b="1" i="0" u="none" strike="noStrike" dirty="0">
                        <a:solidFill>
                          <a:schemeClr val="bg1"/>
                        </a:solidFill>
                        <a:effectLst/>
                        <a:latin typeface="+mn-lt"/>
                      </a:endParaRPr>
                    </a:p>
                  </a:txBody>
                  <a:tcPr marL="45720" marR="45720" anchor="b"/>
                </a:tc>
                <a:tc>
                  <a:txBody>
                    <a:bodyPr/>
                    <a:lstStyle/>
                    <a:p>
                      <a:pPr algn="l" fontAlgn="b"/>
                      <a:r>
                        <a:rPr lang="en-US" sz="1600" u="none" strike="noStrike" dirty="0">
                          <a:effectLst/>
                        </a:rPr>
                        <a:t>Explanation of Changes (FY17 vs. FY16)</a:t>
                      </a:r>
                      <a:endParaRPr lang="en-US" sz="1600" b="1" i="0" u="none" strike="noStrike" dirty="0">
                        <a:solidFill>
                          <a:schemeClr val="bg1"/>
                        </a:solidFill>
                        <a:effectLst/>
                        <a:latin typeface="+mn-lt"/>
                      </a:endParaRPr>
                    </a:p>
                  </a:txBody>
                  <a:tcPr marL="45720" marR="45720" anchor="b"/>
                </a:tc>
                <a:extLst>
                  <a:ext uri="{0D108BD9-81ED-4DB2-BD59-A6C34878D82A}">
                    <a16:rowId xmlns="" xmlns:a16="http://schemas.microsoft.com/office/drawing/2014/main" val="10000"/>
                  </a:ext>
                </a:extLst>
              </a:tr>
              <a:tr h="190500">
                <a:tc>
                  <a:txBody>
                    <a:bodyPr/>
                    <a:lstStyle/>
                    <a:p>
                      <a:pPr algn="l" fontAlgn="b"/>
                      <a:r>
                        <a:rPr lang="en-US" sz="1600" u="none" strike="noStrike" dirty="0">
                          <a:effectLst/>
                        </a:rPr>
                        <a:t>Research</a:t>
                      </a:r>
                      <a:endParaRPr lang="en-US" sz="1600" b="0"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334,225</a:t>
                      </a:r>
                    </a:p>
                  </a:txBody>
                  <a:tcPr marL="45720" marR="45720" anchor="ctr"/>
                </a:tc>
                <a:tc>
                  <a:txBody>
                    <a:bodyPr/>
                    <a:lstStyle/>
                    <a:p>
                      <a:pPr algn="r" fontAlgn="b"/>
                      <a:r>
                        <a:rPr lang="en-US" sz="1600" u="none" strike="noStrike" dirty="0">
                          <a:effectLst/>
                        </a:rPr>
                        <a:t>327,389</a:t>
                      </a:r>
                    </a:p>
                  </a:txBody>
                  <a:tcPr marL="45720" marR="45720" anchor="ctr"/>
                </a:tc>
                <a:tc>
                  <a:txBody>
                    <a:bodyPr/>
                    <a:lstStyle/>
                    <a:p>
                      <a:pPr algn="r" fontAlgn="b"/>
                      <a:r>
                        <a:rPr lang="en-US" sz="1600" u="none" strike="noStrike" dirty="0">
                          <a:effectLst/>
                        </a:rPr>
                        <a:t>331,123</a:t>
                      </a:r>
                    </a:p>
                  </a:txBody>
                  <a:tcPr marL="45720" marR="45720" anchor="ctr"/>
                </a:tc>
                <a:tc>
                  <a:txBody>
                    <a:bodyPr/>
                    <a:lstStyle/>
                    <a:p>
                      <a:pPr algn="l" fontAlgn="b"/>
                      <a:r>
                        <a:rPr lang="en-US" sz="1600" u="none" strike="noStrike" dirty="0">
                          <a:effectLst/>
                        </a:rPr>
                        <a:t>Sustain support for research program</a:t>
                      </a:r>
                      <a:endParaRPr lang="en-US" sz="1600" b="0" i="1" u="none" strike="noStrike" dirty="0">
                        <a:solidFill>
                          <a:srgbClr val="000000"/>
                        </a:solidFill>
                        <a:effectLst/>
                        <a:latin typeface="+mn-lt"/>
                      </a:endParaRPr>
                    </a:p>
                  </a:txBody>
                  <a:tcPr marL="45720" marR="45720" anchor="ctr"/>
                </a:tc>
                <a:extLst>
                  <a:ext uri="{0D108BD9-81ED-4DB2-BD59-A6C34878D82A}">
                    <a16:rowId xmlns="" xmlns:a16="http://schemas.microsoft.com/office/drawing/2014/main" val="10001"/>
                  </a:ext>
                </a:extLst>
              </a:tr>
              <a:tr h="190500">
                <a:tc>
                  <a:txBody>
                    <a:bodyPr/>
                    <a:lstStyle/>
                    <a:p>
                      <a:pPr algn="l" fontAlgn="b"/>
                      <a:r>
                        <a:rPr lang="en-US" sz="1600" u="none" strike="noStrike" dirty="0">
                          <a:effectLst/>
                        </a:rPr>
                        <a:t>Facilities</a:t>
                      </a:r>
                      <a:endParaRPr lang="en-US" sz="1600" b="0"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264,634</a:t>
                      </a:r>
                    </a:p>
                  </a:txBody>
                  <a:tcPr marL="45720" marR="45720" anchor="ctr"/>
                </a:tc>
                <a:tc>
                  <a:txBody>
                    <a:bodyPr/>
                    <a:lstStyle/>
                    <a:p>
                      <a:pPr algn="r" fontAlgn="b"/>
                      <a:r>
                        <a:rPr lang="en-US" sz="1600" u="none" strike="noStrike" dirty="0">
                          <a:effectLst/>
                        </a:rPr>
                        <a:t>254,979</a:t>
                      </a:r>
                    </a:p>
                  </a:txBody>
                  <a:tcPr marL="45720" marR="45720" anchor="ctr"/>
                </a:tc>
                <a:tc>
                  <a:txBody>
                    <a:bodyPr/>
                    <a:lstStyle/>
                    <a:p>
                      <a:pPr algn="r" fontAlgn="b"/>
                      <a:r>
                        <a:rPr lang="en-US" sz="1600" u="none" strike="noStrike" dirty="0">
                          <a:effectLst/>
                        </a:rPr>
                        <a:t>252,037</a:t>
                      </a:r>
                    </a:p>
                  </a:txBody>
                  <a:tcPr marL="45720" marR="45720" anchor="ctr"/>
                </a:tc>
                <a:tc>
                  <a:txBody>
                    <a:bodyPr/>
                    <a:lstStyle/>
                    <a:p>
                      <a:pPr algn="l" fontAlgn="b"/>
                      <a:r>
                        <a:rPr lang="en-US" sz="1600" u="none" strike="noStrike" dirty="0">
                          <a:effectLst/>
                        </a:rPr>
                        <a:t>Overall operations</a:t>
                      </a:r>
                      <a:r>
                        <a:rPr lang="en-US" sz="1600" u="none" strike="noStrike" baseline="0" dirty="0">
                          <a:effectLst/>
                        </a:rPr>
                        <a:t> support r</a:t>
                      </a:r>
                      <a:r>
                        <a:rPr lang="en-US" sz="1600" u="none" strike="noStrike" dirty="0">
                          <a:effectLst/>
                        </a:rPr>
                        <a:t>eductions due to scheduled</a:t>
                      </a:r>
                      <a:r>
                        <a:rPr lang="en-US" sz="1600" u="none" strike="noStrike" baseline="0" dirty="0">
                          <a:effectLst/>
                        </a:rPr>
                        <a:t> completion of projects</a:t>
                      </a:r>
                      <a:endParaRPr lang="en-US" sz="1600" b="0" i="1" u="none" strike="noStrike" dirty="0">
                        <a:solidFill>
                          <a:srgbClr val="000000"/>
                        </a:solidFill>
                        <a:effectLst/>
                        <a:latin typeface="+mn-lt"/>
                      </a:endParaRPr>
                    </a:p>
                  </a:txBody>
                  <a:tcPr marL="45720" marR="45720" anchor="ctr"/>
                </a:tc>
                <a:extLst>
                  <a:ext uri="{0D108BD9-81ED-4DB2-BD59-A6C34878D82A}">
                    <a16:rowId xmlns="" xmlns:a16="http://schemas.microsoft.com/office/drawing/2014/main" val="10002"/>
                  </a:ext>
                </a:extLst>
              </a:tr>
              <a:tr h="190500">
                <a:tc>
                  <a:txBody>
                    <a:bodyPr/>
                    <a:lstStyle/>
                    <a:p>
                      <a:pPr algn="l" fontAlgn="b"/>
                      <a:r>
                        <a:rPr lang="en-US" sz="1600" u="none" strike="noStrike" dirty="0">
                          <a:effectLst/>
                        </a:rPr>
                        <a:t>Projects</a:t>
                      </a:r>
                      <a:endParaRPr lang="en-US" sz="1600" b="0"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99,373</a:t>
                      </a:r>
                    </a:p>
                  </a:txBody>
                  <a:tcPr marL="45720" marR="45720" anchor="ctr"/>
                </a:tc>
                <a:tc>
                  <a:txBody>
                    <a:bodyPr/>
                    <a:lstStyle/>
                    <a:p>
                      <a:pPr algn="r" fontAlgn="b"/>
                      <a:r>
                        <a:rPr lang="en-US" sz="1600" u="none" strike="noStrike" dirty="0">
                          <a:effectLst/>
                        </a:rPr>
                        <a:t>107,620</a:t>
                      </a:r>
                    </a:p>
                  </a:txBody>
                  <a:tcPr marL="45720" marR="45720" anchor="ctr"/>
                </a:tc>
                <a:tc>
                  <a:txBody>
                    <a:bodyPr/>
                    <a:lstStyle/>
                    <a:p>
                      <a:pPr algn="r" fontAlgn="b"/>
                      <a:r>
                        <a:rPr lang="en-US" sz="1600" u="none" strike="noStrike" dirty="0">
                          <a:effectLst/>
                        </a:rPr>
                        <a:t>108,516</a:t>
                      </a:r>
                    </a:p>
                  </a:txBody>
                  <a:tcPr marL="45720" marR="45720" anchor="ctr"/>
                </a:tc>
                <a:tc>
                  <a:txBody>
                    <a:bodyPr/>
                    <a:lstStyle/>
                    <a:p>
                      <a:pPr algn="l" fontAlgn="b"/>
                      <a:r>
                        <a:rPr lang="en-US" sz="900" b="1" i="1" u="none" strike="noStrike" dirty="0">
                          <a:solidFill>
                            <a:srgbClr val="000000"/>
                          </a:solidFill>
                          <a:effectLst/>
                          <a:latin typeface="+mn-lt"/>
                        </a:rPr>
                        <a:t>*Other</a:t>
                      </a:r>
                      <a:r>
                        <a:rPr lang="en-US" sz="900" b="1" i="1" u="none" strike="noStrike" baseline="0" dirty="0">
                          <a:solidFill>
                            <a:srgbClr val="000000"/>
                          </a:solidFill>
                          <a:effectLst/>
                          <a:latin typeface="+mn-lt"/>
                        </a:rPr>
                        <a:t> Project Costs (OPC)</a:t>
                      </a:r>
                      <a:r>
                        <a:rPr lang="en-US" sz="900" b="1" i="1" u="none" strike="noStrike" dirty="0">
                          <a:solidFill>
                            <a:srgbClr val="000000"/>
                          </a:solidFill>
                          <a:effectLst/>
                          <a:latin typeface="+mn-lt"/>
                        </a:rPr>
                        <a:t> includes</a:t>
                      </a:r>
                      <a:r>
                        <a:rPr lang="en-US" sz="900" b="1" i="1" u="none" strike="noStrike" baseline="0" dirty="0">
                          <a:solidFill>
                            <a:srgbClr val="000000"/>
                          </a:solidFill>
                          <a:effectLst/>
                          <a:latin typeface="+mn-lt"/>
                        </a:rPr>
                        <a:t> CDR, </a:t>
                      </a:r>
                      <a:r>
                        <a:rPr lang="en-US" sz="900" b="1" i="1" u="none" strike="noStrike" dirty="0">
                          <a:solidFill>
                            <a:srgbClr val="000000"/>
                          </a:solidFill>
                          <a:effectLst/>
                          <a:latin typeface="+mn-lt"/>
                        </a:rPr>
                        <a:t>project-specific R&amp;D, prototyping and testing, installation and commissioning/pre-operations before CD-4 </a:t>
                      </a:r>
                    </a:p>
                  </a:txBody>
                  <a:tcPr marL="45720" marR="45720" anchor="ctr"/>
                </a:tc>
                <a:extLst>
                  <a:ext uri="{0D108BD9-81ED-4DB2-BD59-A6C34878D82A}">
                    <a16:rowId xmlns="" xmlns:a16="http://schemas.microsoft.com/office/drawing/2014/main" val="10003"/>
                  </a:ext>
                </a:extLst>
              </a:tr>
              <a:tr h="190500">
                <a:tc>
                  <a:txBody>
                    <a:bodyPr/>
                    <a:lstStyle/>
                    <a:p>
                      <a:pPr algn="l" fontAlgn="b"/>
                      <a:r>
                        <a:rPr lang="en-US" sz="1600" i="1" u="none" strike="noStrike" dirty="0">
                          <a:solidFill>
                            <a:schemeClr val="tx2"/>
                          </a:solidFill>
                          <a:effectLst/>
                        </a:rPr>
                        <a:t>    Energy Frontier Projects</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15,000 </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19,000</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18,967</a:t>
                      </a:r>
                      <a:endParaRPr lang="en-US" sz="1600" b="0" i="1" u="none" strike="noStrike" dirty="0">
                        <a:solidFill>
                          <a:schemeClr val="tx2"/>
                        </a:solidFill>
                        <a:effectLst/>
                        <a:latin typeface="+mn-lt"/>
                      </a:endParaRPr>
                    </a:p>
                  </a:txBody>
                  <a:tcPr marL="45720" marR="45720" anchor="ctr"/>
                </a:tc>
                <a:tc>
                  <a:txBody>
                    <a:bodyPr/>
                    <a:lstStyle/>
                    <a:p>
                      <a:pPr algn="l" fontAlgn="b"/>
                      <a:r>
                        <a:rPr lang="en-US" sz="1600" i="1" u="none" strike="noStrike" dirty="0">
                          <a:solidFill>
                            <a:schemeClr val="tx2"/>
                          </a:solidFill>
                          <a:effectLst/>
                        </a:rPr>
                        <a:t>Initial ATLAS/CMS upgrades complete in FY17;</a:t>
                      </a:r>
                      <a:r>
                        <a:rPr lang="en-US" sz="1600" i="1" u="none" strike="noStrike" baseline="0" dirty="0">
                          <a:solidFill>
                            <a:schemeClr val="tx2"/>
                          </a:solidFill>
                          <a:effectLst/>
                        </a:rPr>
                        <a:t> OPC* begins for HL-LHC detector upgrades</a:t>
                      </a:r>
                      <a:endParaRPr lang="en-US" sz="1600" b="0" i="1" u="none" strike="noStrike" dirty="0">
                        <a:solidFill>
                          <a:schemeClr val="tx2"/>
                        </a:solidFill>
                        <a:effectLst/>
                        <a:latin typeface="+mn-lt"/>
                      </a:endParaRPr>
                    </a:p>
                  </a:txBody>
                  <a:tcPr marL="45720" marR="45720" anchor="ctr"/>
                </a:tc>
                <a:extLst>
                  <a:ext uri="{0D108BD9-81ED-4DB2-BD59-A6C34878D82A}">
                    <a16:rowId xmlns="" xmlns:a16="http://schemas.microsoft.com/office/drawing/2014/main" val="10004"/>
                  </a:ext>
                </a:extLst>
              </a:tr>
              <a:tr h="190500">
                <a:tc>
                  <a:txBody>
                    <a:bodyPr/>
                    <a:lstStyle/>
                    <a:p>
                      <a:pPr algn="l" fontAlgn="b"/>
                      <a:r>
                        <a:rPr lang="en-US" sz="1600" i="1" u="none" strike="noStrike" dirty="0">
                          <a:solidFill>
                            <a:schemeClr val="tx2"/>
                          </a:solidFill>
                          <a:effectLst/>
                        </a:rPr>
                        <a:t>    Intensity Frontier Projects</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48,170</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17,685 </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9,349</a:t>
                      </a:r>
                      <a:endParaRPr lang="en-US" sz="1600" b="0" i="1" u="none" strike="noStrike" dirty="0">
                        <a:solidFill>
                          <a:schemeClr val="tx2"/>
                        </a:solidFill>
                        <a:effectLst/>
                        <a:latin typeface="+mn-lt"/>
                      </a:endParaRPr>
                    </a:p>
                  </a:txBody>
                  <a:tcPr marL="45720" marR="45720" anchor="ctr"/>
                </a:tc>
                <a:tc>
                  <a:txBody>
                    <a:bodyPr/>
                    <a:lstStyle/>
                    <a:p>
                      <a:pPr algn="l" fontAlgn="b"/>
                      <a:r>
                        <a:rPr lang="en-US" sz="1600" i="1" u="none" strike="noStrike" baseline="0" dirty="0">
                          <a:solidFill>
                            <a:schemeClr val="tx2"/>
                          </a:solidFill>
                          <a:effectLst/>
                        </a:rPr>
                        <a:t>Reduction from ramp down of g-2 &amp; end of LBNF/DUNE OPC*; SBN Program increases</a:t>
                      </a:r>
                      <a:endParaRPr lang="en-US" sz="1600" b="0" i="1" u="none" strike="noStrike" baseline="0" dirty="0">
                        <a:solidFill>
                          <a:schemeClr val="tx2"/>
                        </a:solidFill>
                        <a:effectLst/>
                        <a:latin typeface="+mn-lt"/>
                      </a:endParaRPr>
                    </a:p>
                  </a:txBody>
                  <a:tcPr marL="45720" marR="45720" anchor="ctr"/>
                </a:tc>
                <a:extLst>
                  <a:ext uri="{0D108BD9-81ED-4DB2-BD59-A6C34878D82A}">
                    <a16:rowId xmlns="" xmlns:a16="http://schemas.microsoft.com/office/drawing/2014/main" val="10005"/>
                  </a:ext>
                </a:extLst>
              </a:tr>
              <a:tr h="190500">
                <a:tc>
                  <a:txBody>
                    <a:bodyPr/>
                    <a:lstStyle/>
                    <a:p>
                      <a:pPr algn="l" fontAlgn="b"/>
                      <a:r>
                        <a:rPr lang="en-US" sz="1600" i="1" u="none" strike="noStrike" dirty="0">
                          <a:solidFill>
                            <a:schemeClr val="tx2"/>
                          </a:solidFill>
                          <a:effectLst/>
                        </a:rPr>
                        <a:t>    Cosmic Frontier Projects</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45,203</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66,835</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b="0" i="1" u="none" strike="noStrike" dirty="0">
                          <a:solidFill>
                            <a:schemeClr val="tx2"/>
                          </a:solidFill>
                          <a:effectLst/>
                          <a:latin typeface="+mn-lt"/>
                        </a:rPr>
                        <a:t>70,200</a:t>
                      </a:r>
                    </a:p>
                  </a:txBody>
                  <a:tcPr marL="45720" marR="45720" anchor="ctr"/>
                </a:tc>
                <a:tc>
                  <a:txBody>
                    <a:bodyPr/>
                    <a:lstStyle/>
                    <a:p>
                      <a:pPr algn="l" fontAlgn="b"/>
                      <a:r>
                        <a:rPr lang="en-US" sz="1600" i="1" u="none" strike="noStrike" dirty="0">
                          <a:solidFill>
                            <a:schemeClr val="tx2"/>
                          </a:solidFill>
                          <a:effectLst/>
                        </a:rPr>
                        <a:t>Planned</a:t>
                      </a:r>
                      <a:r>
                        <a:rPr lang="en-US" sz="1600" i="1" u="none" strike="noStrike" baseline="0" dirty="0">
                          <a:solidFill>
                            <a:schemeClr val="tx2"/>
                          </a:solidFill>
                          <a:effectLst/>
                        </a:rPr>
                        <a:t> r</a:t>
                      </a:r>
                      <a:r>
                        <a:rPr lang="en-US" sz="1600" i="1" u="none" strike="noStrike" dirty="0">
                          <a:solidFill>
                            <a:schemeClr val="tx2"/>
                          </a:solidFill>
                          <a:effectLst/>
                        </a:rPr>
                        <a:t>amp up supports fabrication of </a:t>
                      </a:r>
                      <a:r>
                        <a:rPr lang="en-US" sz="1600" i="1" u="none" strike="noStrike" dirty="0" err="1">
                          <a:solidFill>
                            <a:schemeClr val="tx2"/>
                          </a:solidFill>
                          <a:effectLst/>
                        </a:rPr>
                        <a:t>LSSTcam</a:t>
                      </a:r>
                      <a:r>
                        <a:rPr lang="en-US" sz="1600" i="1" u="none" strike="noStrike" dirty="0">
                          <a:solidFill>
                            <a:schemeClr val="tx2"/>
                          </a:solidFill>
                          <a:effectLst/>
                        </a:rPr>
                        <a:t>, DESI, </a:t>
                      </a:r>
                      <a:r>
                        <a:rPr lang="en-US" sz="1600" i="1" u="none" strike="noStrike" dirty="0" err="1">
                          <a:solidFill>
                            <a:schemeClr val="tx2"/>
                          </a:solidFill>
                          <a:effectLst/>
                        </a:rPr>
                        <a:t>SuperCDMS-SNOLab</a:t>
                      </a:r>
                      <a:r>
                        <a:rPr lang="en-US" sz="1600" i="1" u="none" strike="noStrike" dirty="0">
                          <a:solidFill>
                            <a:schemeClr val="tx2"/>
                          </a:solidFill>
                          <a:effectLst/>
                        </a:rPr>
                        <a:t>, LZ</a:t>
                      </a:r>
                      <a:endParaRPr lang="en-US" sz="1600" b="0" i="1" u="none" strike="noStrike" dirty="0">
                        <a:solidFill>
                          <a:schemeClr val="tx2"/>
                        </a:solidFill>
                        <a:effectLst/>
                        <a:latin typeface="+mn-lt"/>
                      </a:endParaRPr>
                    </a:p>
                  </a:txBody>
                  <a:tcPr marL="45720" marR="45720" anchor="ctr"/>
                </a:tc>
                <a:extLst>
                  <a:ext uri="{0D108BD9-81ED-4DB2-BD59-A6C34878D82A}">
                    <a16:rowId xmlns="" xmlns:a16="http://schemas.microsoft.com/office/drawing/2014/main" val="10006"/>
                  </a:ext>
                </a:extLst>
              </a:tr>
              <a:tr h="190500">
                <a:tc>
                  <a:txBody>
                    <a:bodyPr/>
                    <a:lstStyle/>
                    <a:p>
                      <a:pPr algn="l" fontAlgn="b"/>
                      <a:r>
                        <a:rPr lang="en-US" sz="1600" i="1" u="none" strike="noStrike" dirty="0">
                          <a:solidFill>
                            <a:schemeClr val="tx2"/>
                          </a:solidFill>
                          <a:effectLst/>
                        </a:rPr>
                        <a:t>    Other Projects</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1,000</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4,100</a:t>
                      </a:r>
                      <a:endParaRPr lang="en-US" sz="1600" b="0" i="1" u="none" strike="noStrike" dirty="0">
                        <a:solidFill>
                          <a:schemeClr val="tx2"/>
                        </a:solidFill>
                        <a:effectLst/>
                        <a:latin typeface="+mn-lt"/>
                      </a:endParaRPr>
                    </a:p>
                  </a:txBody>
                  <a:tcPr marL="45720" marR="45720" anchor="ctr"/>
                </a:tc>
                <a:tc>
                  <a:txBody>
                    <a:bodyPr/>
                    <a:lstStyle/>
                    <a:p>
                      <a:pPr algn="r" fontAlgn="b"/>
                      <a:r>
                        <a:rPr lang="en-US" sz="1600" i="1" u="none" strike="noStrike" dirty="0">
                          <a:solidFill>
                            <a:schemeClr val="tx2"/>
                          </a:solidFill>
                          <a:effectLst/>
                        </a:rPr>
                        <a:t>10,000</a:t>
                      </a:r>
                      <a:endParaRPr lang="en-US" sz="1600" b="0" i="1" u="none" strike="noStrike" dirty="0">
                        <a:solidFill>
                          <a:schemeClr val="tx2"/>
                        </a:solidFill>
                        <a:effectLst/>
                        <a:latin typeface="+mn-lt"/>
                      </a:endParaRPr>
                    </a:p>
                  </a:txBody>
                  <a:tcPr marL="45720" marR="45720" anchor="ctr"/>
                </a:tc>
                <a:tc>
                  <a:txBody>
                    <a:bodyPr/>
                    <a:lstStyle/>
                    <a:p>
                      <a:pPr algn="l" fontAlgn="b"/>
                      <a:r>
                        <a:rPr lang="en-US" sz="1600" i="1" u="none" strike="noStrike" dirty="0">
                          <a:solidFill>
                            <a:schemeClr val="tx2"/>
                          </a:solidFill>
                          <a:effectLst/>
                        </a:rPr>
                        <a:t>Increase to support the FACET-II project</a:t>
                      </a:r>
                      <a:endParaRPr lang="en-US" sz="1600" b="0" i="1" u="none" strike="noStrike" dirty="0">
                        <a:solidFill>
                          <a:schemeClr val="tx2"/>
                        </a:solidFill>
                        <a:effectLst/>
                        <a:latin typeface="+mn-lt"/>
                      </a:endParaRPr>
                    </a:p>
                  </a:txBody>
                  <a:tcPr marL="45720" marR="45720" anchor="ctr"/>
                </a:tc>
                <a:extLst>
                  <a:ext uri="{0D108BD9-81ED-4DB2-BD59-A6C34878D82A}">
                    <a16:rowId xmlns="" xmlns:a16="http://schemas.microsoft.com/office/drawing/2014/main" val="10007"/>
                  </a:ext>
                </a:extLst>
              </a:tr>
              <a:tr h="190500">
                <a:tc>
                  <a:txBody>
                    <a:bodyPr/>
                    <a:lstStyle/>
                    <a:p>
                      <a:pPr algn="l" fontAlgn="b"/>
                      <a:r>
                        <a:rPr lang="en-US" sz="1600" u="none" strike="noStrike" dirty="0">
                          <a:effectLst/>
                        </a:rPr>
                        <a:t>Construction (Line Item)</a:t>
                      </a:r>
                      <a:endParaRPr lang="en-US" sz="1600" b="0" i="0" u="none" strike="noStrike" dirty="0">
                        <a:solidFill>
                          <a:srgbClr val="000000"/>
                        </a:solidFill>
                        <a:effectLst/>
                        <a:latin typeface="+mn-lt"/>
                      </a:endParaRPr>
                    </a:p>
                  </a:txBody>
                  <a:tcPr marL="45720" marR="45720" anchor="ctr"/>
                </a:tc>
                <a:tc>
                  <a:txBody>
                    <a:bodyPr/>
                    <a:lstStyle/>
                    <a:p>
                      <a:pPr algn="r" fontAlgn="b"/>
                      <a:r>
                        <a:rPr lang="en-US" sz="1600" b="0" u="none" strike="noStrike" dirty="0">
                          <a:effectLst/>
                        </a:rPr>
                        <a:t>37,000</a:t>
                      </a:r>
                    </a:p>
                  </a:txBody>
                  <a:tcPr marL="45720" marR="45720" anchor="ctr"/>
                </a:tc>
                <a:tc>
                  <a:txBody>
                    <a:bodyPr/>
                    <a:lstStyle/>
                    <a:p>
                      <a:pPr algn="r" fontAlgn="b"/>
                      <a:r>
                        <a:rPr lang="en-US" sz="1600" b="0" u="none" strike="noStrike" dirty="0">
                          <a:solidFill>
                            <a:schemeClr val="tx1"/>
                          </a:solidFill>
                          <a:effectLst/>
                        </a:rPr>
                        <a:t>84,115</a:t>
                      </a:r>
                    </a:p>
                  </a:txBody>
                  <a:tcPr marL="45720" marR="45720" anchor="ctr"/>
                </a:tc>
                <a:tc>
                  <a:txBody>
                    <a:bodyPr/>
                    <a:lstStyle/>
                    <a:p>
                      <a:pPr algn="r" fontAlgn="b"/>
                      <a:r>
                        <a:rPr lang="en-US" sz="1600" b="0" u="none" strike="noStrike" dirty="0">
                          <a:solidFill>
                            <a:schemeClr val="tx1"/>
                          </a:solidFill>
                          <a:effectLst/>
                        </a:rPr>
                        <a:t>103,741</a:t>
                      </a:r>
                    </a:p>
                  </a:txBody>
                  <a:tcPr marL="45720" marR="45720" anchor="ctr"/>
                </a:tc>
                <a:tc>
                  <a:txBody>
                    <a:bodyPr/>
                    <a:lstStyle/>
                    <a:p>
                      <a:pPr algn="l" fontAlgn="b"/>
                      <a:r>
                        <a:rPr lang="en-US" sz="1600" u="none" strike="noStrike" dirty="0">
                          <a:effectLst/>
                        </a:rPr>
                        <a:t>Request</a:t>
                      </a:r>
                      <a:r>
                        <a:rPr lang="en-US" sz="1600" u="none" strike="noStrike" baseline="0" dirty="0">
                          <a:effectLst/>
                        </a:rPr>
                        <a:t> e</a:t>
                      </a:r>
                      <a:r>
                        <a:rPr lang="en-US" sz="1600" u="none" strike="noStrike" dirty="0">
                          <a:effectLst/>
                        </a:rPr>
                        <a:t>ngineering design, site preparation and long-lead procurement for the LBNF/DUNE; planned profile</a:t>
                      </a:r>
                      <a:r>
                        <a:rPr lang="en-US" sz="1600" u="none" strike="noStrike" baseline="0" dirty="0">
                          <a:effectLst/>
                        </a:rPr>
                        <a:t> for </a:t>
                      </a:r>
                      <a:r>
                        <a:rPr lang="en-US" sz="1600" u="none" strike="noStrike" dirty="0">
                          <a:effectLst/>
                        </a:rPr>
                        <a:t>Mu2e</a:t>
                      </a:r>
                      <a:endParaRPr lang="en-US" sz="1600" b="0" i="1" u="none" strike="noStrike" dirty="0">
                        <a:solidFill>
                          <a:schemeClr val="tx1"/>
                        </a:solidFill>
                        <a:effectLst/>
                        <a:latin typeface="+mn-lt"/>
                      </a:endParaRPr>
                    </a:p>
                  </a:txBody>
                  <a:tcPr marL="45720" marR="45720" anchor="ctr"/>
                </a:tc>
                <a:extLst>
                  <a:ext uri="{0D108BD9-81ED-4DB2-BD59-A6C34878D82A}">
                    <a16:rowId xmlns="" xmlns:a16="http://schemas.microsoft.com/office/drawing/2014/main" val="10008"/>
                  </a:ext>
                </a:extLst>
              </a:tr>
              <a:tr h="190500">
                <a:tc>
                  <a:txBody>
                    <a:bodyPr/>
                    <a:lstStyle/>
                    <a:p>
                      <a:pPr algn="l" fontAlgn="b"/>
                      <a:r>
                        <a:rPr lang="en-US" sz="1600" u="none" strike="noStrike" dirty="0">
                          <a:effectLst/>
                        </a:rPr>
                        <a:t>SBIR/STTR</a:t>
                      </a:r>
                      <a:endParaRPr lang="en-US" sz="1600" b="0"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20,768*</a:t>
                      </a:r>
                      <a:endParaRPr lang="en-US" sz="1600" b="0"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20,897</a:t>
                      </a:r>
                      <a:endParaRPr lang="en-US" sz="1600" b="0"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22,580</a:t>
                      </a:r>
                      <a:endParaRPr lang="en-US" sz="1600" b="0" i="0" u="none" strike="noStrike" dirty="0">
                        <a:solidFill>
                          <a:srgbClr val="000000"/>
                        </a:solidFill>
                        <a:effectLst/>
                        <a:latin typeface="+mn-lt"/>
                      </a:endParaRPr>
                    </a:p>
                  </a:txBody>
                  <a:tcPr marL="45720" marR="45720" anchor="ctr"/>
                </a:tc>
                <a:tc>
                  <a:txBody>
                    <a:bodyPr/>
                    <a:lstStyle/>
                    <a:p>
                      <a:pPr algn="l" fontAlgn="b"/>
                      <a:endParaRPr lang="en-US" sz="1600" b="0" i="0" u="none" strike="noStrike" dirty="0">
                        <a:solidFill>
                          <a:srgbClr val="000000"/>
                        </a:solidFill>
                        <a:effectLst/>
                        <a:latin typeface="+mn-lt"/>
                      </a:endParaRPr>
                    </a:p>
                  </a:txBody>
                  <a:tcPr marL="45720" marR="45720" anchor="ctr"/>
                </a:tc>
                <a:extLst>
                  <a:ext uri="{0D108BD9-81ED-4DB2-BD59-A6C34878D82A}">
                    <a16:rowId xmlns="" xmlns:a16="http://schemas.microsoft.com/office/drawing/2014/main" val="10009"/>
                  </a:ext>
                </a:extLst>
              </a:tr>
              <a:tr h="190500">
                <a:tc>
                  <a:txBody>
                    <a:bodyPr/>
                    <a:lstStyle/>
                    <a:p>
                      <a:pPr algn="l" fontAlgn="b"/>
                      <a:r>
                        <a:rPr lang="en-US" sz="1600" u="none" strike="noStrike" dirty="0">
                          <a:effectLst/>
                        </a:rPr>
                        <a:t>Total</a:t>
                      </a:r>
                      <a:endParaRPr lang="en-US" sz="1600" b="1" i="0" u="none" strike="noStrike" dirty="0">
                        <a:solidFill>
                          <a:schemeClr val="tx1"/>
                        </a:solidFill>
                        <a:effectLst/>
                        <a:latin typeface="+mn-lt"/>
                      </a:endParaRPr>
                    </a:p>
                  </a:txBody>
                  <a:tcPr marL="45720" marR="45720" anchor="ctr"/>
                </a:tc>
                <a:tc>
                  <a:txBody>
                    <a:bodyPr/>
                    <a:lstStyle/>
                    <a:p>
                      <a:pPr algn="r" fontAlgn="b"/>
                      <a:r>
                        <a:rPr lang="en-US" sz="1600" u="none" strike="noStrike" dirty="0">
                          <a:effectLst/>
                        </a:rPr>
                        <a:t>766,000*</a:t>
                      </a:r>
                      <a:endParaRPr lang="en-US" sz="1600" b="1"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795,000</a:t>
                      </a:r>
                      <a:endParaRPr lang="en-US" sz="1600" b="1" i="0" u="none" strike="noStrike" dirty="0">
                        <a:solidFill>
                          <a:srgbClr val="000000"/>
                        </a:solidFill>
                        <a:effectLst/>
                        <a:latin typeface="+mn-lt"/>
                      </a:endParaRPr>
                    </a:p>
                  </a:txBody>
                  <a:tcPr marL="45720" marR="45720" anchor="ctr"/>
                </a:tc>
                <a:tc>
                  <a:txBody>
                    <a:bodyPr/>
                    <a:lstStyle/>
                    <a:p>
                      <a:pPr algn="r" fontAlgn="b"/>
                      <a:r>
                        <a:rPr lang="en-US" sz="1600" u="none" strike="noStrike" dirty="0">
                          <a:effectLst/>
                        </a:rPr>
                        <a:t>817,997</a:t>
                      </a:r>
                    </a:p>
                  </a:txBody>
                  <a:tcPr marL="45720" marR="45720" anchor="ctr"/>
                </a:tc>
                <a:tc>
                  <a:txBody>
                    <a:bodyPr/>
                    <a:lstStyle/>
                    <a:p>
                      <a:pPr algn="l" fontAlgn="b"/>
                      <a:r>
                        <a:rPr lang="en-US" sz="1600" b="1" i="1" u="none" strike="noStrike" dirty="0">
                          <a:solidFill>
                            <a:srgbClr val="FF0000"/>
                          </a:solidFill>
                          <a:effectLst/>
                          <a:latin typeface="+mn-lt"/>
                        </a:rPr>
                        <a:t>House mark $823M; Senate mark $833M</a:t>
                      </a:r>
                    </a:p>
                  </a:txBody>
                  <a:tcPr marL="45720" marR="45720" anchor="ctr"/>
                </a:tc>
                <a:extLst>
                  <a:ext uri="{0D108BD9-81ED-4DB2-BD59-A6C34878D82A}">
                    <a16:rowId xmlns="" xmlns:a16="http://schemas.microsoft.com/office/drawing/2014/main" val="10010"/>
                  </a:ext>
                </a:extLst>
              </a:tr>
            </a:tbl>
          </a:graphicData>
        </a:graphic>
      </p:graphicFrame>
      <p:sp>
        <p:nvSpPr>
          <p:cNvPr id="8" name="TextBox 7"/>
          <p:cNvSpPr txBox="1"/>
          <p:nvPr/>
        </p:nvSpPr>
        <p:spPr>
          <a:xfrm>
            <a:off x="103518" y="6462660"/>
            <a:ext cx="4942936" cy="307777"/>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prstClr val="black"/>
                </a:solidFill>
                <a:effectLst/>
                <a:uLnTx/>
                <a:uFillTx/>
              </a:rPr>
              <a:t>* SBIR/STTR added to FY 2015 for comparison to FY 2016/2017</a:t>
            </a:r>
          </a:p>
        </p:txBody>
      </p:sp>
    </p:spTree>
    <p:extLst>
      <p:ext uri="{BB962C8B-B14F-4D97-AF65-F5344CB8AC3E}">
        <p14:creationId xmlns:p14="http://schemas.microsoft.com/office/powerpoint/2010/main" val="30864110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5984" y="5001846"/>
            <a:ext cx="8878016" cy="1318567"/>
          </a:xfrm>
        </p:spPr>
        <p:txBody>
          <a:bodyPr>
            <a:normAutofit fontScale="92500" lnSpcReduction="10000"/>
          </a:bodyPr>
          <a:lstStyle/>
          <a:p>
            <a:r>
              <a:rPr lang="en-US" sz="2000" smtClean="0"/>
              <a:t>Significant dip in FY 2013 from Congressional sequestration</a:t>
            </a:r>
          </a:p>
          <a:p>
            <a:r>
              <a:rPr lang="en-US" sz="2000" smtClean="0"/>
              <a:t>FY 2015 request developed prior to P5 report release</a:t>
            </a:r>
          </a:p>
          <a:p>
            <a:r>
              <a:rPr lang="en-US" sz="2000" smtClean="0">
                <a:solidFill>
                  <a:srgbClr val="FF0000"/>
                </a:solidFill>
              </a:rPr>
              <a:t>FY 2017 Continuing Resolution (CR) through December 9, 2016</a:t>
            </a:r>
          </a:p>
          <a:p>
            <a:pPr lvl="1"/>
            <a:r>
              <a:rPr lang="en-US" sz="1600" smtClean="0">
                <a:solidFill>
                  <a:srgbClr val="FF0000"/>
                </a:solidFill>
              </a:rPr>
              <a:t>Funding through December 9 is equivalent to $791M level of funding, if extrapolated to full FY</a:t>
            </a:r>
          </a:p>
          <a:p>
            <a:endParaRPr lang="en-US" dirty="0">
              <a:solidFill>
                <a:srgbClr val="FF0000"/>
              </a:solidFill>
            </a:endParaRPr>
          </a:p>
        </p:txBody>
      </p:sp>
      <p:sp>
        <p:nvSpPr>
          <p:cNvPr id="3" name="Title 2"/>
          <p:cNvSpPr>
            <a:spLocks noGrp="1"/>
          </p:cNvSpPr>
          <p:nvPr>
            <p:ph type="title"/>
          </p:nvPr>
        </p:nvSpPr>
        <p:spPr/>
        <p:txBody>
          <a:bodyPr/>
          <a:lstStyle/>
          <a:p>
            <a:r>
              <a:rPr lang="en-US" smtClean="0"/>
              <a:t>Overall HEP Budget Trend</a:t>
            </a:r>
            <a:endParaRPr lang="en-US" dirty="0"/>
          </a:p>
        </p:txBody>
      </p:sp>
      <p:sp>
        <p:nvSpPr>
          <p:cNvPr id="4" name="Slide Number Placeholder 3"/>
          <p:cNvSpPr>
            <a:spLocks noGrp="1"/>
          </p:cNvSpPr>
          <p:nvPr>
            <p:ph type="sldNum" sz="quarter" idx="11"/>
          </p:nvPr>
        </p:nvSpPr>
        <p:spPr>
          <a:xfrm>
            <a:off x="8382000" y="6365568"/>
            <a:ext cx="381000" cy="365125"/>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6CA2777-A89F-4130-B308-73BB65955918}" type="slidenum">
              <a:rPr kumimoji="0" lang="en-US" i="0" u="none" strike="noStrike" kern="0" cap="none" spc="0" normalizeH="0" baseline="0" noProof="0" smtClean="0">
                <a:ln>
                  <a:noFill/>
                </a:ln>
                <a:solidFill>
                  <a:srgbClr val="0F6636"/>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21</a:t>
            </a:fld>
            <a:endParaRPr kumimoji="0" lang="en-US" sz="1800" i="0" u="none" strike="noStrike" kern="0" cap="none" spc="0" normalizeH="0" baseline="0" noProof="0" dirty="0">
              <a:ln>
                <a:noFill/>
              </a:ln>
              <a:solidFill>
                <a:srgbClr val="0F6636"/>
              </a:solidFill>
              <a:effectLst/>
              <a:uLnTx/>
              <a:uFillTx/>
            </a:endParaRPr>
          </a:p>
        </p:txBody>
      </p:sp>
      <p:sp>
        <p:nvSpPr>
          <p:cNvPr id="5" name="Footer Placeholder 4"/>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0229" y="915371"/>
            <a:ext cx="9089526" cy="4164500"/>
          </a:xfrm>
          <a:prstGeom prst="rect">
            <a:avLst/>
          </a:prstGeom>
        </p:spPr>
      </p:pic>
      <p:sp>
        <p:nvSpPr>
          <p:cNvPr id="6" name="TextBox 5"/>
          <p:cNvSpPr txBox="1"/>
          <p:nvPr/>
        </p:nvSpPr>
        <p:spPr>
          <a:xfrm>
            <a:off x="7772379" y="730524"/>
            <a:ext cx="1524000" cy="984885"/>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FF0000"/>
                </a:solidFill>
                <a:effectLst/>
                <a:uLnTx/>
                <a:uFillTx/>
                <a:latin typeface="Arial" charset="0"/>
              </a:rPr>
              <a:t>House mark $823M</a:t>
            </a:r>
            <a:br>
              <a:rPr kumimoji="0" lang="en-US" sz="1400" b="1" i="1" u="none" strike="noStrike" kern="0" cap="none" spc="0" normalizeH="0" baseline="0" noProof="0" dirty="0">
                <a:ln>
                  <a:noFill/>
                </a:ln>
                <a:solidFill>
                  <a:srgbClr val="FF0000"/>
                </a:solidFill>
                <a:effectLst/>
                <a:uLnTx/>
                <a:uFillTx/>
                <a:latin typeface="Arial" charset="0"/>
              </a:rPr>
            </a:br>
            <a:r>
              <a:rPr kumimoji="0" lang="en-US" sz="200" b="1" i="1" u="none" strike="noStrike" kern="0" cap="none" spc="0" normalizeH="0" baseline="0" noProof="0" dirty="0">
                <a:ln>
                  <a:noFill/>
                </a:ln>
                <a:solidFill>
                  <a:srgbClr val="FF0000"/>
                </a:solidFill>
                <a:effectLst/>
                <a:uLnTx/>
                <a:uFillTx/>
                <a:latin typeface="Arial" charset="0"/>
              </a:rPr>
              <a:t> </a:t>
            </a:r>
            <a:endParaRPr kumimoji="0" lang="en-US" sz="700" b="1" i="1" u="none" strike="noStrike" kern="0" cap="none" spc="0" normalizeH="0" baseline="0" noProof="0" dirty="0">
              <a:ln>
                <a:noFill/>
              </a:ln>
              <a:solidFill>
                <a:srgbClr val="FF0000"/>
              </a:solidFill>
              <a:effectLst/>
              <a:uLnTx/>
              <a:uFillTx/>
              <a:latin typeface="Arial" charset="0"/>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FF0000"/>
                </a:solidFill>
                <a:effectLst/>
                <a:uLnTx/>
                <a:uFillTx/>
                <a:latin typeface="Arial" charset="0"/>
              </a:rPr>
              <a:t>Senate mark $833M</a:t>
            </a:r>
          </a:p>
        </p:txBody>
      </p:sp>
      <p:sp>
        <p:nvSpPr>
          <p:cNvPr id="8" name="TextBox 7"/>
          <p:cNvSpPr txBox="1"/>
          <p:nvPr/>
        </p:nvSpPr>
        <p:spPr>
          <a:xfrm>
            <a:off x="2948517" y="4497119"/>
            <a:ext cx="3512949" cy="30777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chemeClr val="tx1">
                    <a:lumMod val="65000"/>
                    <a:lumOff val="35000"/>
                  </a:schemeClr>
                </a:solidFill>
                <a:effectLst/>
                <a:uLnTx/>
                <a:uFillTx/>
              </a:rPr>
              <a:t>All funding shown in “then-year” U.S. dollars</a:t>
            </a:r>
          </a:p>
        </p:txBody>
      </p:sp>
    </p:spTree>
    <p:extLst>
      <p:ext uri="{BB962C8B-B14F-4D97-AF65-F5344CB8AC3E}">
        <p14:creationId xmlns:p14="http://schemas.microsoft.com/office/powerpoint/2010/main" val="21733745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893250"/>
            <a:ext cx="8839199" cy="5490288"/>
          </a:xfrm>
        </p:spPr>
        <p:txBody>
          <a:bodyPr>
            <a:normAutofit fontScale="85000" lnSpcReduction="20000"/>
          </a:bodyPr>
          <a:lstStyle/>
          <a:p>
            <a:r>
              <a:rPr lang="en-US" dirty="0"/>
              <a:t>The lion’s share of </a:t>
            </a:r>
            <a:r>
              <a:rPr lang="en-US" dirty="0" smtClean="0"/>
              <a:t>current DOE </a:t>
            </a:r>
            <a:r>
              <a:rPr lang="en-US" dirty="0"/>
              <a:t>HEP investment remains the LHC program and will be for many more years</a:t>
            </a:r>
          </a:p>
          <a:p>
            <a:r>
              <a:rPr lang="en-US" dirty="0"/>
              <a:t>Our traditional partnership with CERN has been strong and we look forward to continuing it through the U.S.-CERN Agreement and Protocols signed in 2015</a:t>
            </a:r>
          </a:p>
          <a:p>
            <a:r>
              <a:rPr lang="en-US" dirty="0"/>
              <a:t>We realize that with the initial (Phase-1) and HL-LHC upgrades, as well as ongoing LHC Operations, resources are quite stretched</a:t>
            </a:r>
          </a:p>
          <a:p>
            <a:pPr marL="640080" lvl="1"/>
            <a:r>
              <a:rPr lang="en-US" dirty="0"/>
              <a:t>We are actively taking steps to address this in FY17-18 as the HL-LHC upgrade projects ramp-up and Phase-1 projects ramp-down</a:t>
            </a:r>
          </a:p>
          <a:p>
            <a:pPr marL="640080" lvl="1"/>
            <a:r>
              <a:rPr lang="en-US" dirty="0"/>
              <a:t>As a first step, we have added resources to the HL-LHC upgrade projects, for </a:t>
            </a:r>
            <a:br>
              <a:rPr lang="en-US" dirty="0"/>
            </a:br>
            <a:r>
              <a:rPr lang="en-US" dirty="0"/>
              <a:t>the accelerator, ATLAS R&amp;D, and CMS R&amp;D</a:t>
            </a:r>
          </a:p>
          <a:p>
            <a:pPr marL="640080" lvl="1"/>
            <a:r>
              <a:rPr lang="en-US" dirty="0"/>
              <a:t>DOE is leveraging its expertise in high-field magnets</a:t>
            </a:r>
            <a:br>
              <a:rPr lang="en-US" dirty="0"/>
            </a:br>
            <a:r>
              <a:rPr lang="en-US" dirty="0"/>
              <a:t>and silicon-based detectors to help enable the strong</a:t>
            </a:r>
            <a:br>
              <a:rPr lang="en-US" dirty="0"/>
            </a:br>
            <a:r>
              <a:rPr lang="en-US" dirty="0"/>
              <a:t>scientific and technological performance of the LHC</a:t>
            </a:r>
          </a:p>
          <a:p>
            <a:pPr lvl="1"/>
            <a:endParaRPr lang="en-US" sz="1300" dirty="0"/>
          </a:p>
          <a:p>
            <a:r>
              <a:rPr lang="en-US" dirty="0">
                <a:solidFill>
                  <a:schemeClr val="tx2"/>
                </a:solidFill>
              </a:rPr>
              <a:t>P5 recognized that a compelling and comprehensive </a:t>
            </a:r>
            <a:br>
              <a:rPr lang="en-US" dirty="0">
                <a:solidFill>
                  <a:schemeClr val="tx2"/>
                </a:solidFill>
              </a:rPr>
            </a:br>
            <a:r>
              <a:rPr lang="en-US" dirty="0">
                <a:solidFill>
                  <a:schemeClr val="tx2"/>
                </a:solidFill>
              </a:rPr>
              <a:t>LHC program is a core part of U.S. particle physics, </a:t>
            </a:r>
            <a:br>
              <a:rPr lang="en-US" dirty="0">
                <a:solidFill>
                  <a:schemeClr val="tx2"/>
                </a:solidFill>
              </a:rPr>
            </a:br>
            <a:r>
              <a:rPr lang="en-US" dirty="0">
                <a:solidFill>
                  <a:schemeClr val="tx2"/>
                </a:solidFill>
              </a:rPr>
              <a:t>and DOE intends to support key leadership roles in </a:t>
            </a:r>
            <a:br>
              <a:rPr lang="en-US" dirty="0">
                <a:solidFill>
                  <a:schemeClr val="tx2"/>
                </a:solidFill>
              </a:rPr>
            </a:br>
            <a:r>
              <a:rPr lang="en-US" dirty="0">
                <a:solidFill>
                  <a:schemeClr val="tx2"/>
                </a:solidFill>
              </a:rPr>
              <a:t>all areas of the ATLAS and CMS experiments</a:t>
            </a:r>
          </a:p>
          <a:p>
            <a:pPr marL="640080" lvl="1"/>
            <a:r>
              <a:rPr lang="en-US" dirty="0">
                <a:solidFill>
                  <a:srgbClr val="FF0000"/>
                </a:solidFill>
              </a:rPr>
              <a:t>U.S. participation is enabled by leveraging U.S. expertise in</a:t>
            </a:r>
            <a:br>
              <a:rPr lang="en-US" dirty="0">
                <a:solidFill>
                  <a:srgbClr val="FF0000"/>
                </a:solidFill>
              </a:rPr>
            </a:br>
            <a:r>
              <a:rPr lang="en-US" dirty="0">
                <a:solidFill>
                  <a:srgbClr val="FF0000"/>
                </a:solidFill>
              </a:rPr>
              <a:t>accelerator science and technology to exploit future opportunities at the LHC</a:t>
            </a:r>
          </a:p>
        </p:txBody>
      </p:sp>
      <p:sp>
        <p:nvSpPr>
          <p:cNvPr id="3" name="Title 2"/>
          <p:cNvSpPr>
            <a:spLocks noGrp="1"/>
          </p:cNvSpPr>
          <p:nvPr>
            <p:ph type="title"/>
          </p:nvPr>
        </p:nvSpPr>
        <p:spPr/>
        <p:txBody>
          <a:bodyPr>
            <a:normAutofit fontScale="90000"/>
          </a:bodyPr>
          <a:lstStyle/>
          <a:p>
            <a:r>
              <a:rPr lang="en-US" dirty="0" smtClean="0">
                <a:solidFill>
                  <a:srgbClr val="7030A0"/>
                </a:solidFill>
              </a:rPr>
              <a:t> </a:t>
            </a:r>
            <a:r>
              <a:rPr lang="en-US" sz="4400" b="1" dirty="0" smtClean="0"/>
              <a:t>Messages </a:t>
            </a:r>
            <a:r>
              <a:rPr lang="en-US" sz="4400" b="1" dirty="0"/>
              <a:t>for the U.S. LHC Community</a:t>
            </a:r>
          </a:p>
        </p:txBody>
      </p:sp>
      <p:sp>
        <p:nvSpPr>
          <p:cNvPr id="4" name="Slide Number Placeholder 3"/>
          <p:cNvSpPr>
            <a:spLocks noGrp="1"/>
          </p:cNvSpPr>
          <p:nvPr>
            <p:ph type="sldNum" sz="quarter"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6CA2777-A89F-4130-B308-73BB65955918}" type="slidenum">
              <a:rPr kumimoji="0" lang="en-US" i="0" u="none" strike="noStrike" kern="0" cap="none" spc="0" normalizeH="0" baseline="0" noProof="0" smtClean="0">
                <a:ln>
                  <a:noFill/>
                </a:ln>
                <a:solidFill>
                  <a:srgbClr val="0F6636"/>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22</a:t>
            </a:fld>
            <a:endParaRPr kumimoji="0" lang="en-US" i="0" u="none" strike="noStrike" kern="0" cap="none" spc="0" normalizeH="0" baseline="0" noProof="0" dirty="0">
              <a:ln>
                <a:noFill/>
              </a:ln>
              <a:solidFill>
                <a:srgbClr val="0F6636"/>
              </a:solidFill>
              <a:effectLst/>
              <a:uLnTx/>
              <a:uFillTx/>
            </a:endParaRPr>
          </a:p>
        </p:txBody>
      </p:sp>
      <p:sp>
        <p:nvSpPr>
          <p:cNvPr id="5" name="Footer Placeholder 4"/>
          <p:cNvSpPr>
            <a:spLocks noGrp="1"/>
          </p:cNvSpPr>
          <p:nvPr>
            <p:ph type="ftr" sz="quarter" idx="12"/>
          </p:nvPr>
        </p:nvSpPr>
        <p:spPr/>
        <p:txBody>
          <a:bodyPr/>
          <a:lstStyle/>
          <a:p>
            <a:r>
              <a:rPr lang="en-US" smtClean="0"/>
              <a:t>2016 US LHC Users Association Meeting</a:t>
            </a:r>
            <a:endParaRPr lang="en-US" dirty="0"/>
          </a:p>
        </p:txBody>
      </p:sp>
      <p:pic>
        <p:nvPicPr>
          <p:cNvPr id="6" name="Picture 5" descr="image003.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404178">
            <a:off x="6256864" y="3661103"/>
            <a:ext cx="2632610" cy="17653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792593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893250"/>
            <a:ext cx="8839199" cy="5490288"/>
          </a:xfrm>
        </p:spPr>
        <p:txBody>
          <a:bodyPr>
            <a:normAutofit fontScale="92500" lnSpcReduction="10000"/>
          </a:bodyPr>
          <a:lstStyle/>
          <a:p>
            <a:pPr marL="342900" lvl="0" indent="-342900" eaLnBrk="1" fontAlgn="auto" hangingPunct="1">
              <a:spcAft>
                <a:spcPts val="0"/>
              </a:spcAft>
              <a:buFont typeface="Arial" pitchFamily="34" charset="0"/>
              <a:buChar char="•"/>
            </a:pPr>
            <a:r>
              <a:rPr lang="en-US" sz="2200" dirty="0">
                <a:solidFill>
                  <a:srgbClr val="146737"/>
                </a:solidFill>
              </a:rPr>
              <a:t>As part of the P5 global vision, DOE is working to establish a U.S.-hosted world-leading neutrino physics program with LBNF as its centerpiece</a:t>
            </a:r>
          </a:p>
          <a:p>
            <a:pPr marL="742950" lvl="1" indent="-285750" eaLnBrk="1" fontAlgn="auto" hangingPunct="1">
              <a:spcAft>
                <a:spcPts val="0"/>
              </a:spcAft>
              <a:buFont typeface="Arial" pitchFamily="34" charset="0"/>
              <a:buChar char="–"/>
            </a:pPr>
            <a:r>
              <a:rPr lang="en-US" sz="2000" b="1" dirty="0" smtClean="0">
                <a:solidFill>
                  <a:srgbClr val="000000">
                    <a:lumMod val="85000"/>
                    <a:lumOff val="15000"/>
                  </a:srgbClr>
                </a:solidFill>
              </a:rPr>
              <a:t>This major U.S. initiative in the global program must succeed to balance U.S. participation in science facilities hosted elsewhere, including the LHC</a:t>
            </a:r>
          </a:p>
          <a:p>
            <a:pPr marL="742950" lvl="1" indent="-285750" eaLnBrk="1" fontAlgn="auto" hangingPunct="1">
              <a:spcAft>
                <a:spcPts val="0"/>
              </a:spcAft>
              <a:buFont typeface="Arial" pitchFamily="34" charset="0"/>
              <a:buChar char="–"/>
            </a:pPr>
            <a:r>
              <a:rPr lang="en-US" sz="2000" b="1" dirty="0" smtClean="0">
                <a:solidFill>
                  <a:srgbClr val="000000">
                    <a:lumMod val="85000"/>
                    <a:lumOff val="15000"/>
                  </a:srgbClr>
                </a:solidFill>
              </a:rPr>
              <a:t>Given the compelling scientific discovery potential of LBNF/DUNE, Fermilab is working closely with its global partners to establish a truly international “mega-science” facility with first physics in mid-2020s</a:t>
            </a:r>
          </a:p>
          <a:p>
            <a:pPr marL="742950" lvl="1" indent="-285750" eaLnBrk="1" fontAlgn="auto" hangingPunct="1">
              <a:spcAft>
                <a:spcPts val="0"/>
              </a:spcAft>
              <a:buFont typeface="Arial" pitchFamily="34" charset="0"/>
              <a:buChar char="–"/>
            </a:pPr>
            <a:r>
              <a:rPr lang="en-US" sz="2000" b="1" dirty="0" smtClean="0">
                <a:solidFill>
                  <a:srgbClr val="000000">
                    <a:lumMod val="85000"/>
                    <a:lumOff val="15000"/>
                  </a:srgbClr>
                </a:solidFill>
              </a:rPr>
              <a:t>International </a:t>
            </a:r>
            <a:r>
              <a:rPr lang="en-US" sz="2000" b="1" dirty="0">
                <a:solidFill>
                  <a:srgbClr val="000000">
                    <a:lumMod val="85000"/>
                    <a:lumOff val="15000"/>
                  </a:srgbClr>
                </a:solidFill>
              </a:rPr>
              <a:t>partners are beginning to come aboard with contributions; more are expected…</a:t>
            </a:r>
          </a:p>
          <a:p>
            <a:pPr marL="1143000" lvl="2" indent="-228600" eaLnBrk="1" fontAlgn="auto" hangingPunct="1">
              <a:spcAft>
                <a:spcPts val="0"/>
              </a:spcAft>
              <a:buFont typeface="Arial" pitchFamily="34" charset="0"/>
              <a:buChar char="•"/>
            </a:pPr>
            <a:r>
              <a:rPr lang="en-US" sz="1900" b="1" dirty="0">
                <a:solidFill>
                  <a:srgbClr val="000000">
                    <a:lumMod val="75000"/>
                    <a:lumOff val="25000"/>
                  </a:srgbClr>
                </a:solidFill>
              </a:rPr>
              <a:t>CERN will be a major partner through the agreements signed last year</a:t>
            </a:r>
          </a:p>
          <a:p>
            <a:pPr marL="342900" lvl="0" indent="-342900" eaLnBrk="1" fontAlgn="auto" hangingPunct="1">
              <a:spcAft>
                <a:spcPts val="0"/>
              </a:spcAft>
              <a:buFont typeface="Arial" pitchFamily="34" charset="0"/>
              <a:buChar char="•"/>
            </a:pPr>
            <a:r>
              <a:rPr lang="en-US" sz="2200" dirty="0">
                <a:solidFill>
                  <a:srgbClr val="146737"/>
                </a:solidFill>
              </a:rPr>
              <a:t>“Scenario B+” strategy aims to accelerate LBNF/DUNE using additional funding while maintaining program balance and supporting priorities of Scenario B</a:t>
            </a:r>
          </a:p>
          <a:p>
            <a:pPr marL="742950" lvl="1" indent="-285750" eaLnBrk="1" fontAlgn="auto" hangingPunct="1">
              <a:spcAft>
                <a:spcPts val="0"/>
              </a:spcAft>
              <a:buFont typeface="Arial" pitchFamily="34" charset="0"/>
              <a:buChar char="–"/>
            </a:pPr>
            <a:r>
              <a:rPr lang="en-US" sz="2000" b="1" dirty="0">
                <a:solidFill>
                  <a:srgbClr val="000000">
                    <a:lumMod val="85000"/>
                    <a:lumOff val="15000"/>
                  </a:srgbClr>
                </a:solidFill>
              </a:rPr>
              <a:t>Investments in early far-site construction </a:t>
            </a:r>
            <a:br>
              <a:rPr lang="en-US" sz="2000" b="1" dirty="0">
                <a:solidFill>
                  <a:srgbClr val="000000">
                    <a:lumMod val="85000"/>
                    <a:lumOff val="15000"/>
                  </a:srgbClr>
                </a:solidFill>
              </a:rPr>
            </a:br>
            <a:r>
              <a:rPr lang="en-US" sz="2000" b="1" dirty="0">
                <a:solidFill>
                  <a:srgbClr val="000000">
                    <a:lumMod val="85000"/>
                    <a:lumOff val="15000"/>
                  </a:srgbClr>
                </a:solidFill>
              </a:rPr>
              <a:t>necessary to enable interested international </a:t>
            </a:r>
            <a:br>
              <a:rPr lang="en-US" sz="2000" b="1" dirty="0">
                <a:solidFill>
                  <a:srgbClr val="000000">
                    <a:lumMod val="85000"/>
                    <a:lumOff val="15000"/>
                  </a:srgbClr>
                </a:solidFill>
              </a:rPr>
            </a:br>
            <a:r>
              <a:rPr lang="en-US" sz="2000" b="1" dirty="0">
                <a:solidFill>
                  <a:srgbClr val="000000">
                    <a:lumMod val="85000"/>
                    <a:lumOff val="15000"/>
                  </a:srgbClr>
                </a:solidFill>
              </a:rPr>
              <a:t>partners to make “in-kind” contributions on </a:t>
            </a:r>
            <a:br>
              <a:rPr lang="en-US" sz="2000" b="1" dirty="0">
                <a:solidFill>
                  <a:srgbClr val="000000">
                    <a:lumMod val="85000"/>
                    <a:lumOff val="15000"/>
                  </a:srgbClr>
                </a:solidFill>
              </a:rPr>
            </a:br>
            <a:r>
              <a:rPr lang="en-US" sz="2000" b="1" dirty="0">
                <a:solidFill>
                  <a:srgbClr val="000000">
                    <a:lumMod val="85000"/>
                    <a:lumOff val="15000"/>
                  </a:srgbClr>
                </a:solidFill>
              </a:rPr>
              <a:t>schedule</a:t>
            </a:r>
          </a:p>
          <a:p>
            <a:pPr marL="342900" lvl="0" indent="-342900" eaLnBrk="1" fontAlgn="auto" hangingPunct="1">
              <a:spcAft>
                <a:spcPts val="0"/>
              </a:spcAft>
              <a:buFont typeface="Arial" pitchFamily="34" charset="0"/>
              <a:buChar char="•"/>
            </a:pPr>
            <a:r>
              <a:rPr lang="en-US" sz="2200" dirty="0">
                <a:solidFill>
                  <a:srgbClr val="146737"/>
                </a:solidFill>
              </a:rPr>
              <a:t>Completion of </a:t>
            </a:r>
            <a:r>
              <a:rPr lang="en-US" sz="2200" dirty="0" err="1">
                <a:solidFill>
                  <a:srgbClr val="146737"/>
                </a:solidFill>
              </a:rPr>
              <a:t>ProtoDUNE</a:t>
            </a:r>
            <a:r>
              <a:rPr lang="en-US" sz="2200" dirty="0">
                <a:solidFill>
                  <a:srgbClr val="146737"/>
                </a:solidFill>
              </a:rPr>
              <a:t> is an important R&amp;D </a:t>
            </a:r>
            <a:br>
              <a:rPr lang="en-US" sz="2200" dirty="0">
                <a:solidFill>
                  <a:srgbClr val="146737"/>
                </a:solidFill>
              </a:rPr>
            </a:br>
            <a:r>
              <a:rPr lang="en-US" sz="2200" dirty="0">
                <a:solidFill>
                  <a:srgbClr val="146737"/>
                </a:solidFill>
              </a:rPr>
              <a:t>step towards timely realization of LBNF/DUNE</a:t>
            </a:r>
          </a:p>
          <a:p>
            <a:endParaRPr lang="en-US" dirty="0">
              <a:solidFill>
                <a:srgbClr val="FF0000"/>
              </a:solidFill>
            </a:endParaRPr>
          </a:p>
        </p:txBody>
      </p:sp>
      <p:sp>
        <p:nvSpPr>
          <p:cNvPr id="3" name="Title 2"/>
          <p:cNvSpPr>
            <a:spLocks noGrp="1"/>
          </p:cNvSpPr>
          <p:nvPr>
            <p:ph type="title"/>
          </p:nvPr>
        </p:nvSpPr>
        <p:spPr/>
        <p:txBody>
          <a:bodyPr>
            <a:normAutofit fontScale="90000"/>
          </a:bodyPr>
          <a:lstStyle/>
          <a:p>
            <a:r>
              <a:rPr lang="en-US" dirty="0" smtClean="0">
                <a:solidFill>
                  <a:srgbClr val="7030A0"/>
                </a:solidFill>
              </a:rPr>
              <a:t> </a:t>
            </a:r>
            <a:r>
              <a:rPr lang="en-US" sz="4400" b="1" dirty="0">
                <a:solidFill>
                  <a:srgbClr val="106636"/>
                </a:solidFill>
              </a:rPr>
              <a:t>Messages for U.S. Neutrino </a:t>
            </a:r>
            <a:r>
              <a:rPr lang="en-US" sz="4400" b="1" dirty="0" smtClean="0">
                <a:solidFill>
                  <a:srgbClr val="106636"/>
                </a:solidFill>
              </a:rPr>
              <a:t>Community</a:t>
            </a:r>
            <a:endParaRPr lang="en-US" sz="4400" b="1" dirty="0"/>
          </a:p>
        </p:txBody>
      </p:sp>
      <p:sp>
        <p:nvSpPr>
          <p:cNvPr id="4" name="Slide Number Placeholder 3"/>
          <p:cNvSpPr>
            <a:spLocks noGrp="1"/>
          </p:cNvSpPr>
          <p:nvPr>
            <p:ph type="sldNum" sz="quarter"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6CA2777-A89F-4130-B308-73BB65955918}" type="slidenum">
              <a:rPr kumimoji="0" lang="en-US" i="0" u="none" strike="noStrike" kern="0" cap="none" spc="0" normalizeH="0" baseline="0" noProof="0" smtClean="0">
                <a:ln>
                  <a:noFill/>
                </a:ln>
                <a:solidFill>
                  <a:srgbClr val="0F6636"/>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23</a:t>
            </a:fld>
            <a:endParaRPr kumimoji="0" lang="en-US" sz="1800" i="0" u="none" strike="noStrike" kern="0" cap="none" spc="0" normalizeH="0" baseline="0" noProof="0" dirty="0">
              <a:ln>
                <a:noFill/>
              </a:ln>
              <a:solidFill>
                <a:srgbClr val="0F6636"/>
              </a:solidFill>
              <a:effectLst/>
              <a:uLnTx/>
              <a:uFillTx/>
            </a:endParaRPr>
          </a:p>
        </p:txBody>
      </p:sp>
      <p:sp>
        <p:nvSpPr>
          <p:cNvPr id="5" name="Footer Placeholder 4"/>
          <p:cNvSpPr>
            <a:spLocks noGrp="1"/>
          </p:cNvSpPr>
          <p:nvPr>
            <p:ph type="ftr" sz="quarter" idx="12"/>
          </p:nvPr>
        </p:nvSpPr>
        <p:spPr/>
        <p:txBody>
          <a:bodyPr/>
          <a:lstStyle/>
          <a:p>
            <a:r>
              <a:rPr lang="en-US" dirty="0" smtClean="0"/>
              <a:t>2016 US LHC Users Association Meeting</a:t>
            </a:r>
            <a:endParaRPr lang="en-US" dirty="0"/>
          </a:p>
        </p:txBody>
      </p:sp>
      <p:pic>
        <p:nvPicPr>
          <p:cNvPr id="7" name="Picture 2" descr="http://www.symmetrymagazine.org/sites/default/files/styles/2015_hero/public/images/standard/US-CERN-s.jpg?itok=AYJ4khWj"/>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311906">
            <a:off x="6289968" y="4499617"/>
            <a:ext cx="2598887" cy="14618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2319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52400" y="866776"/>
            <a:ext cx="4853385" cy="5259388"/>
          </a:xfrm>
        </p:spPr>
        <p:txBody>
          <a:bodyPr>
            <a:normAutofit fontScale="92500" lnSpcReduction="10000"/>
          </a:bodyPr>
          <a:lstStyle/>
          <a:p>
            <a:r>
              <a:rPr lang="en-US" dirty="0" smtClean="0"/>
              <a:t>Steve Ritz is leading community efforts to produce materials to help maintain the visibility of the P5 report</a:t>
            </a:r>
          </a:p>
          <a:p>
            <a:pPr lvl="1"/>
            <a:r>
              <a:rPr lang="en-US" dirty="0" smtClean="0"/>
              <a:t>Initial materials are available at:</a:t>
            </a:r>
            <a:br>
              <a:rPr lang="en-US" dirty="0" smtClean="0"/>
            </a:br>
            <a:r>
              <a:rPr lang="en-US" sz="2000" dirty="0" smtClean="0">
                <a:hlinkClick r:id="rId2"/>
              </a:rPr>
              <a:t>http://www.usparticlephysics.org/</a:t>
            </a:r>
            <a:r>
              <a:rPr lang="en-US" sz="2000" dirty="0" smtClean="0"/>
              <a:t> </a:t>
            </a:r>
          </a:p>
          <a:p>
            <a:pPr lvl="1"/>
            <a:r>
              <a:rPr lang="en-US" dirty="0" smtClean="0"/>
              <a:t>Steve plans to continue working with the U.S. particle physics community to update the material as needed</a:t>
            </a:r>
          </a:p>
          <a:p>
            <a:r>
              <a:rPr lang="en-US" dirty="0" smtClean="0"/>
              <a:t>Users’ Groups report that </a:t>
            </a:r>
            <a:r>
              <a:rPr lang="en-US" dirty="0"/>
              <a:t>Steve’s material </a:t>
            </a:r>
            <a:r>
              <a:rPr lang="en-US" dirty="0" smtClean="0"/>
              <a:t>was helpful </a:t>
            </a:r>
            <a:r>
              <a:rPr lang="en-US" dirty="0"/>
              <a:t>during their </a:t>
            </a:r>
            <a:r>
              <a:rPr lang="en-US" dirty="0" smtClean="0"/>
              <a:t>March 2016 visit to Washington, DC</a:t>
            </a:r>
          </a:p>
          <a:p>
            <a:r>
              <a:rPr lang="en-US" dirty="0" smtClean="0"/>
              <a:t>U.S. particle physics community should </a:t>
            </a:r>
            <a:r>
              <a:rPr lang="en-US" dirty="0"/>
              <a:t>consider using Steve’s messages as part of their </a:t>
            </a:r>
            <a:r>
              <a:rPr lang="en-US" dirty="0" smtClean="0"/>
              <a:t>communications strategy</a:t>
            </a:r>
          </a:p>
        </p:txBody>
      </p:sp>
      <p:sp>
        <p:nvSpPr>
          <p:cNvPr id="2" name="Title 1"/>
          <p:cNvSpPr>
            <a:spLocks noGrp="1"/>
          </p:cNvSpPr>
          <p:nvPr>
            <p:ph type="title"/>
          </p:nvPr>
        </p:nvSpPr>
        <p:spPr/>
        <p:txBody>
          <a:bodyPr/>
          <a:lstStyle/>
          <a:p>
            <a:r>
              <a:rPr lang="en-US" sz="3600" dirty="0" smtClean="0"/>
              <a:t>Community Materials</a:t>
            </a:r>
            <a:endParaRPr lang="en-US" sz="3600" dirty="0"/>
          </a:p>
        </p:txBody>
      </p:sp>
      <p:sp>
        <p:nvSpPr>
          <p:cNvPr id="3" name="Slide Number Placeholder 2"/>
          <p:cNvSpPr>
            <a:spLocks noGrp="1"/>
          </p:cNvSpPr>
          <p:nvPr>
            <p:ph type="sldNum" sz="quarter" idx="11"/>
          </p:nvPr>
        </p:nvSpPr>
        <p:spPr/>
        <p:txBody>
          <a:bodyPr/>
          <a:lstStyle/>
          <a:p>
            <a:fld id="{56F4B2E3-7CDC-4972-8D42-2D141A8D5E9A}" type="slidenum">
              <a:rPr lang="en-US" smtClean="0">
                <a:solidFill>
                  <a:srgbClr val="0F6636"/>
                </a:solidFill>
              </a:rPr>
              <a:pPr/>
              <a:t>24</a:t>
            </a:fld>
            <a:endParaRPr lang="en-US">
              <a:solidFill>
                <a:srgbClr val="0F6636"/>
              </a:solidFill>
            </a:endParaRPr>
          </a:p>
        </p:txBody>
      </p:sp>
      <p:sp>
        <p:nvSpPr>
          <p:cNvPr id="4" name="Footer Placeholder 3"/>
          <p:cNvSpPr>
            <a:spLocks noGrp="1"/>
          </p:cNvSpPr>
          <p:nvPr>
            <p:ph type="ftr" sz="quarter" idx="12"/>
          </p:nvPr>
        </p:nvSpPr>
        <p:spPr/>
        <p:txBody>
          <a:bodyPr/>
          <a:lstStyle/>
          <a:p>
            <a:r>
              <a:rPr lang="en-US" smtClean="0">
                <a:solidFill>
                  <a:srgbClr val="0F6636"/>
                </a:solidFill>
              </a:rPr>
              <a:t>2016 US LHC Users Association Meeting</a:t>
            </a:r>
            <a:endParaRPr lang="en-US" dirty="0">
              <a:solidFill>
                <a:srgbClr val="0F6636"/>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5785" y="887530"/>
            <a:ext cx="3985814" cy="279788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47806">
            <a:off x="6297151" y="3630710"/>
            <a:ext cx="1970578" cy="25501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436510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8626"/>
            <a:ext cx="9144000" cy="7286626"/>
          </a:xfrm>
          <a:prstGeom prst="rect">
            <a:avLst/>
          </a:prstGeom>
        </p:spPr>
      </p:pic>
      <p:sp>
        <p:nvSpPr>
          <p:cNvPr id="5" name="Rounded Rectangle 4"/>
          <p:cNvSpPr/>
          <p:nvPr/>
        </p:nvSpPr>
        <p:spPr>
          <a:xfrm>
            <a:off x="556055" y="4258100"/>
            <a:ext cx="2547871" cy="968807"/>
          </a:xfrm>
          <a:prstGeom prst="roundRect">
            <a:avLst/>
          </a:prstGeom>
          <a:gradFill flip="none" rotWithShape="1">
            <a:gsLst>
              <a:gs pos="0">
                <a:schemeClr val="tx1">
                  <a:lumMod val="95000"/>
                  <a:lumOff val="5000"/>
                  <a:alpha val="50000"/>
                </a:schemeClr>
              </a:gs>
              <a:gs pos="89000">
                <a:schemeClr val="tx1">
                  <a:lumMod val="95000"/>
                  <a:lumOff val="5000"/>
                  <a:alpha val="50000"/>
                </a:schemeClr>
              </a:gs>
              <a:gs pos="100000">
                <a:schemeClr val="tx1">
                  <a:lumMod val="95000"/>
                  <a:lumOff val="5000"/>
                  <a:alpha val="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2" name="Title 1"/>
          <p:cNvSpPr>
            <a:spLocks noGrp="1"/>
          </p:cNvSpPr>
          <p:nvPr>
            <p:ph type="title"/>
          </p:nvPr>
        </p:nvSpPr>
        <p:spPr/>
        <p:txBody>
          <a:bodyPr/>
          <a:lstStyle/>
          <a:p>
            <a:r>
              <a:rPr lang="en-US" dirty="0" smtClean="0">
                <a:solidFill>
                  <a:srgbClr val="FFFF00"/>
                </a:solidFill>
              </a:rPr>
              <a:t>Backup</a:t>
            </a:r>
            <a:endParaRPr lang="en-US" dirty="0"/>
          </a:p>
        </p:txBody>
      </p:sp>
      <p:sp>
        <p:nvSpPr>
          <p:cNvPr id="3" name="Slide Number Placeholder 2"/>
          <p:cNvSpPr>
            <a:spLocks noGrp="1"/>
          </p:cNvSpPr>
          <p:nvPr>
            <p:ph type="sldNum" sz="quarter" idx="10"/>
          </p:nvPr>
        </p:nvSpPr>
        <p:spPr/>
        <p:txBody>
          <a:bodyPr/>
          <a:lstStyle/>
          <a:p>
            <a:pPr>
              <a:defRPr/>
            </a:pPr>
            <a:fld id="{56929663-6CA7-4931-8F5D-849FE6A4CD44}" type="slidenum">
              <a:rPr lang="en-US" smtClean="0">
                <a:solidFill>
                  <a:srgbClr val="0F6636"/>
                </a:solidFill>
              </a:rPr>
              <a:pPr>
                <a:defRPr/>
              </a:pPr>
              <a:t>25</a:t>
            </a:fld>
            <a:endParaRPr lang="en-US" dirty="0">
              <a:solidFill>
                <a:srgbClr val="0F6636"/>
              </a:solidFill>
            </a:endParaRPr>
          </a:p>
        </p:txBody>
      </p:sp>
    </p:spTree>
    <p:extLst>
      <p:ext uri="{BB962C8B-B14F-4D97-AF65-F5344CB8AC3E}">
        <p14:creationId xmlns:p14="http://schemas.microsoft.com/office/powerpoint/2010/main" val="25181087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5250" y="819674"/>
            <a:ext cx="8905875" cy="4314301"/>
          </a:xfrm>
        </p:spPr>
        <p:txBody>
          <a:bodyPr>
            <a:normAutofit fontScale="92500" lnSpcReduction="20000"/>
          </a:bodyPr>
          <a:lstStyle/>
          <a:p>
            <a:pPr>
              <a:spcBef>
                <a:spcPts val="328"/>
              </a:spcBef>
            </a:pPr>
            <a:r>
              <a:rPr lang="en-US" dirty="0"/>
              <a:t>Recent concerns from the U.S. HL-LHC project managements  </a:t>
            </a:r>
          </a:p>
          <a:p>
            <a:pPr lvl="1">
              <a:spcBef>
                <a:spcPts val="328"/>
              </a:spcBef>
            </a:pPr>
            <a:r>
              <a:rPr lang="en-US" dirty="0"/>
              <a:t>Accelerator:  long-lead procurement of coil strands for Nb</a:t>
            </a:r>
            <a:r>
              <a:rPr lang="en-US" baseline="-25000" dirty="0"/>
              <a:t>3</a:t>
            </a:r>
            <a:r>
              <a:rPr lang="en-US" dirty="0"/>
              <a:t>Sn magnets to begin fabrication in FY18 and meet scheduled delivery by end of 2023</a:t>
            </a:r>
          </a:p>
          <a:p>
            <a:pPr lvl="1"/>
            <a:r>
              <a:rPr lang="en-US" dirty="0"/>
              <a:t>Detector:  R&amp;D support necessary for completion of TDRs in 2017 and </a:t>
            </a:r>
            <a:br>
              <a:rPr lang="en-US" dirty="0"/>
            </a:br>
            <a:r>
              <a:rPr lang="en-US" dirty="0"/>
              <a:t>begin long-lead procurement of silicon-based subsystems</a:t>
            </a:r>
          </a:p>
          <a:p>
            <a:pPr lvl="1"/>
            <a:endParaRPr lang="en-US" sz="300" dirty="0"/>
          </a:p>
          <a:p>
            <a:r>
              <a:rPr lang="en-US" dirty="0"/>
              <a:t>Steps </a:t>
            </a:r>
            <a:r>
              <a:rPr lang="en-US" dirty="0" smtClean="0"/>
              <a:t>are being taken </a:t>
            </a:r>
            <a:r>
              <a:rPr lang="en-US" dirty="0"/>
              <a:t>to address immediate FY17 concerns</a:t>
            </a:r>
          </a:p>
          <a:p>
            <a:pPr lvl="1"/>
            <a:r>
              <a:rPr lang="en-US" dirty="0"/>
              <a:t>Accelerator Upgrades:  </a:t>
            </a:r>
            <a:r>
              <a:rPr lang="en-US" i="1" dirty="0">
                <a:solidFill>
                  <a:srgbClr val="FF0000"/>
                </a:solidFill>
              </a:rPr>
              <a:t>Additional $2M in FY17 </a:t>
            </a:r>
          </a:p>
          <a:p>
            <a:pPr marL="1005840" lvl="2"/>
            <a:r>
              <a:rPr lang="en-US" dirty="0"/>
              <a:t>This is a first step, with funding redirected from lower-priority directed accelerator R&amp;D to LARP for HL-LHC</a:t>
            </a:r>
          </a:p>
          <a:p>
            <a:pPr marL="1005840" lvl="2"/>
            <a:r>
              <a:rPr lang="en-US" dirty="0"/>
              <a:t>LARP and HL-LHC completely coordinated for U.S. to deliver Nb</a:t>
            </a:r>
            <a:r>
              <a:rPr lang="en-US" baseline="-25000" dirty="0"/>
              <a:t>3</a:t>
            </a:r>
            <a:r>
              <a:rPr lang="en-US" dirty="0"/>
              <a:t>Sn magnets</a:t>
            </a:r>
          </a:p>
          <a:p>
            <a:pPr lvl="1"/>
            <a:r>
              <a:rPr lang="en-US" dirty="0"/>
              <a:t>Detector Upgrades:  </a:t>
            </a:r>
            <a:r>
              <a:rPr lang="en-US" i="1" dirty="0">
                <a:solidFill>
                  <a:srgbClr val="FF0000"/>
                </a:solidFill>
              </a:rPr>
              <a:t>Additional $1.25M in FY17 for each of ATLAS/CMS R&amp;D</a:t>
            </a:r>
          </a:p>
          <a:p>
            <a:pPr marL="1005840" lvl="2"/>
            <a:r>
              <a:rPr lang="en-US" dirty="0"/>
              <a:t>HEP identified this additional $2.5M total that can be redirected to HL-LHC ATLAS and CMS R&amp;D from lower-priority tasks</a:t>
            </a:r>
          </a:p>
          <a:p>
            <a:pPr marL="1005840" lvl="2"/>
            <a:r>
              <a:rPr lang="en-US" dirty="0"/>
              <a:t>These funds are in addition to the CD-0 profile shown earlier</a:t>
            </a:r>
          </a:p>
          <a:p>
            <a:endParaRPr lang="en-US" dirty="0">
              <a:solidFill>
                <a:srgbClr val="0070C0"/>
              </a:solidFill>
            </a:endParaRPr>
          </a:p>
          <a:p>
            <a:pPr lvl="2"/>
            <a:endParaRPr lang="en-US" sz="1400" dirty="0">
              <a:solidFill>
                <a:srgbClr val="0070C0"/>
              </a:solidFill>
            </a:endParaRPr>
          </a:p>
        </p:txBody>
      </p:sp>
      <p:sp>
        <p:nvSpPr>
          <p:cNvPr id="3" name="Title 2"/>
          <p:cNvSpPr>
            <a:spLocks noGrp="1"/>
          </p:cNvSpPr>
          <p:nvPr>
            <p:ph type="title"/>
          </p:nvPr>
        </p:nvSpPr>
        <p:spPr/>
        <p:txBody>
          <a:bodyPr/>
          <a:lstStyle/>
          <a:p>
            <a:r>
              <a:rPr lang="en-US" sz="3200" dirty="0"/>
              <a:t>Addressing HL-LHC Concerns from U.S. LHC</a:t>
            </a:r>
          </a:p>
        </p:txBody>
      </p:sp>
      <p:sp>
        <p:nvSpPr>
          <p:cNvPr id="4" name="Slide Number Placeholder 3"/>
          <p:cNvSpPr>
            <a:spLocks noGrp="1"/>
          </p:cNvSpPr>
          <p:nvPr>
            <p:ph type="sldNum" sz="quarter" idx="11"/>
          </p:nvPr>
        </p:nvSpPr>
        <p:spPr>
          <a:xfrm>
            <a:off x="8382000" y="6357063"/>
            <a:ext cx="381000" cy="365125"/>
          </a:xfrm>
        </p:spPr>
        <p:txBody>
          <a:bodyPr/>
          <a:lstStyle/>
          <a:p>
            <a:fld id="{26CA2777-A89F-4130-B308-73BB65955918}" type="slidenum">
              <a:rPr lang="en-US" smtClean="0">
                <a:solidFill>
                  <a:srgbClr val="0F6636"/>
                </a:solidFill>
              </a:rPr>
              <a:pPr/>
              <a:t>26</a:t>
            </a:fld>
            <a:endParaRPr lang="en-US" dirty="0">
              <a:solidFill>
                <a:srgbClr val="0F6636"/>
              </a:solidFill>
            </a:endParaRPr>
          </a:p>
        </p:txBody>
      </p:sp>
      <p:sp>
        <p:nvSpPr>
          <p:cNvPr id="5" name="Footer Placeholder 4"/>
          <p:cNvSpPr>
            <a:spLocks noGrp="1"/>
          </p:cNvSpPr>
          <p:nvPr>
            <p:ph type="ftr" sz="quarter" idx="12"/>
          </p:nvPr>
        </p:nvSpPr>
        <p:spPr/>
        <p:txBody>
          <a:bodyPr/>
          <a:lstStyle/>
          <a:p>
            <a:r>
              <a:rPr lang="en-US" smtClean="0">
                <a:solidFill>
                  <a:srgbClr val="0F6636"/>
                </a:solidFill>
              </a:rPr>
              <a:t>2016 US LHC Users Association Meeting</a:t>
            </a:r>
            <a:endParaRPr lang="en-US" dirty="0">
              <a:solidFill>
                <a:srgbClr val="0F6636"/>
              </a:solidFill>
            </a:endParaRPr>
          </a:p>
        </p:txBody>
      </p:sp>
      <p:sp>
        <p:nvSpPr>
          <p:cNvPr id="6" name="Rounded Rectangle 5"/>
          <p:cNvSpPr/>
          <p:nvPr/>
        </p:nvSpPr>
        <p:spPr>
          <a:xfrm>
            <a:off x="273844" y="4984940"/>
            <a:ext cx="8578770" cy="1130110"/>
          </a:xfrm>
          <a:prstGeom prst="roundRect">
            <a:avLst/>
          </a:prstGeom>
          <a:solidFill>
            <a:srgbClr val="C00000"/>
          </a:solidFill>
          <a:ln>
            <a:no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914400" fontAlgn="base">
              <a:spcBef>
                <a:spcPct val="0"/>
              </a:spcBef>
              <a:spcAft>
                <a:spcPct val="0"/>
              </a:spcAft>
            </a:pPr>
            <a:r>
              <a:rPr lang="en-US" sz="2200" b="1" dirty="0">
                <a:solidFill>
                  <a:srgbClr val="FFFF00"/>
                </a:solidFill>
              </a:rPr>
              <a:t>In the longer term, we plan to continue working with U.S. HL-LHC projects to optimize HL-LHC project profiles, including </a:t>
            </a:r>
            <a:r>
              <a:rPr lang="en-US" sz="2200" b="1" dirty="0" smtClean="0">
                <a:solidFill>
                  <a:srgbClr val="FFFF00"/>
                </a:solidFill>
              </a:rPr>
              <a:t>adjusting Total Project Cost, as </a:t>
            </a:r>
            <a:r>
              <a:rPr lang="en-US" sz="2200" b="1" dirty="0">
                <a:solidFill>
                  <a:srgbClr val="FFFF00"/>
                </a:solidFill>
              </a:rPr>
              <a:t>we move toward CD-1  (planned for </a:t>
            </a:r>
            <a:r>
              <a:rPr lang="en-US" sz="2200" b="1" dirty="0" smtClean="0">
                <a:solidFill>
                  <a:srgbClr val="FFFF00"/>
                </a:solidFill>
              </a:rPr>
              <a:t>2017</a:t>
            </a:r>
            <a:r>
              <a:rPr lang="en-US" sz="2200" b="1" dirty="0">
                <a:solidFill>
                  <a:srgbClr val="FFFF00"/>
                </a:solidFill>
              </a:rPr>
              <a:t>)</a:t>
            </a:r>
          </a:p>
        </p:txBody>
      </p:sp>
    </p:spTree>
    <p:extLst>
      <p:ext uri="{BB962C8B-B14F-4D97-AF65-F5344CB8AC3E}">
        <p14:creationId xmlns:p14="http://schemas.microsoft.com/office/powerpoint/2010/main" val="20158779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42875" y="762001"/>
            <a:ext cx="8839199" cy="5259388"/>
          </a:xfrm>
        </p:spPr>
        <p:txBody>
          <a:bodyPr/>
          <a:lstStyle/>
          <a:p>
            <a:r>
              <a:rPr lang="en-US" dirty="0"/>
              <a:t>Typically, three budgets are being worked on at any given time</a:t>
            </a:r>
          </a:p>
          <a:p>
            <a:pPr lvl="1"/>
            <a:r>
              <a:rPr lang="en-US" dirty="0"/>
              <a:t>Executing current Fiscal Year (FY; October 1 – September 30)</a:t>
            </a:r>
          </a:p>
          <a:p>
            <a:pPr lvl="1"/>
            <a:r>
              <a:rPr lang="en-US" dirty="0"/>
              <a:t>White House Office of Management and Budget (OMB) review and Congressional Appropriation for coming FY</a:t>
            </a:r>
          </a:p>
          <a:p>
            <a:pPr lvl="1"/>
            <a:r>
              <a:rPr lang="en-US" dirty="0"/>
              <a:t>Agency internal planning for the second FY from now</a:t>
            </a:r>
          </a:p>
          <a:p>
            <a:pPr lvl="1"/>
            <a:endParaRPr lang="en-US" dirty="0"/>
          </a:p>
        </p:txBody>
      </p:sp>
      <p:sp>
        <p:nvSpPr>
          <p:cNvPr id="5" name="Title 4"/>
          <p:cNvSpPr>
            <a:spLocks noGrp="1"/>
          </p:cNvSpPr>
          <p:nvPr>
            <p:ph type="title"/>
          </p:nvPr>
        </p:nvSpPr>
        <p:spPr/>
        <p:txBody>
          <a:bodyPr/>
          <a:lstStyle/>
          <a:p>
            <a:r>
              <a:rPr lang="en-US" dirty="0"/>
              <a:t>The U.S. Federal Budget Cycle</a:t>
            </a:r>
          </a:p>
        </p:txBody>
      </p:sp>
      <p:sp>
        <p:nvSpPr>
          <p:cNvPr id="4" name="Slide Number Placeholder 3"/>
          <p:cNvSpPr>
            <a:spLocks noGrp="1"/>
          </p:cNvSpPr>
          <p:nvPr>
            <p:ph type="sldNum" sz="quarter" idx="11"/>
          </p:nvPr>
        </p:nvSpPr>
        <p:spPr>
          <a:xfrm>
            <a:off x="8382000" y="6357063"/>
            <a:ext cx="381000" cy="365125"/>
          </a:xfrm>
        </p:spPr>
        <p:txBody>
          <a:bodyPr/>
          <a:lstStyle/>
          <a:p>
            <a:pPr>
              <a:defRPr/>
            </a:pPr>
            <a:fld id="{56929663-6CA7-4931-8F5D-849FE6A4CD44}" type="slidenum">
              <a:rPr lang="en-US" smtClean="0">
                <a:solidFill>
                  <a:srgbClr val="0F6636"/>
                </a:solidFill>
              </a:rPr>
              <a:pPr>
                <a:defRPr/>
              </a:pPr>
              <a:t>27</a:t>
            </a:fld>
            <a:endParaRPr lang="en-US" dirty="0">
              <a:solidFill>
                <a:srgbClr val="0F6636"/>
              </a:solidFill>
            </a:endParaRPr>
          </a:p>
        </p:txBody>
      </p:sp>
      <p:sp>
        <p:nvSpPr>
          <p:cNvPr id="7" name="Footer Placeholder 6"/>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4108596183"/>
              </p:ext>
            </p:extLst>
          </p:nvPr>
        </p:nvGraphicFramePr>
        <p:xfrm>
          <a:off x="-8" y="2926711"/>
          <a:ext cx="9144019" cy="2887209"/>
        </p:xfrm>
        <a:graphic>
          <a:graphicData uri="http://schemas.openxmlformats.org/drawingml/2006/table">
            <a:tbl>
              <a:tblPr/>
              <a:tblGrid>
                <a:gridCol w="839539">
                  <a:extLst>
                    <a:ext uri="{9D8B030D-6E8A-4147-A177-3AD203B41FA5}">
                      <a16:colId xmlns="" xmlns:a16="http://schemas.microsoft.com/office/drawing/2014/main" val="20000"/>
                    </a:ext>
                  </a:extLst>
                </a:gridCol>
                <a:gridCol w="230680">
                  <a:extLst>
                    <a:ext uri="{9D8B030D-6E8A-4147-A177-3AD203B41FA5}">
                      <a16:colId xmlns="" xmlns:a16="http://schemas.microsoft.com/office/drawing/2014/main" val="20001"/>
                    </a:ext>
                  </a:extLst>
                </a:gridCol>
                <a:gridCol w="230680">
                  <a:extLst>
                    <a:ext uri="{9D8B030D-6E8A-4147-A177-3AD203B41FA5}">
                      <a16:colId xmlns="" xmlns:a16="http://schemas.microsoft.com/office/drawing/2014/main" val="20002"/>
                    </a:ext>
                  </a:extLst>
                </a:gridCol>
                <a:gridCol w="230680">
                  <a:extLst>
                    <a:ext uri="{9D8B030D-6E8A-4147-A177-3AD203B41FA5}">
                      <a16:colId xmlns="" xmlns:a16="http://schemas.microsoft.com/office/drawing/2014/main" val="20003"/>
                    </a:ext>
                  </a:extLst>
                </a:gridCol>
                <a:gridCol w="230680">
                  <a:extLst>
                    <a:ext uri="{9D8B030D-6E8A-4147-A177-3AD203B41FA5}">
                      <a16:colId xmlns="" xmlns:a16="http://schemas.microsoft.com/office/drawing/2014/main" val="20004"/>
                    </a:ext>
                  </a:extLst>
                </a:gridCol>
                <a:gridCol w="230680">
                  <a:extLst>
                    <a:ext uri="{9D8B030D-6E8A-4147-A177-3AD203B41FA5}">
                      <a16:colId xmlns="" xmlns:a16="http://schemas.microsoft.com/office/drawing/2014/main" val="20005"/>
                    </a:ext>
                  </a:extLst>
                </a:gridCol>
                <a:gridCol w="230680">
                  <a:extLst>
                    <a:ext uri="{9D8B030D-6E8A-4147-A177-3AD203B41FA5}">
                      <a16:colId xmlns="" xmlns:a16="http://schemas.microsoft.com/office/drawing/2014/main" val="20006"/>
                    </a:ext>
                  </a:extLst>
                </a:gridCol>
                <a:gridCol w="230680">
                  <a:extLst>
                    <a:ext uri="{9D8B030D-6E8A-4147-A177-3AD203B41FA5}">
                      <a16:colId xmlns="" xmlns:a16="http://schemas.microsoft.com/office/drawing/2014/main" val="20007"/>
                    </a:ext>
                  </a:extLst>
                </a:gridCol>
                <a:gridCol w="230680">
                  <a:extLst>
                    <a:ext uri="{9D8B030D-6E8A-4147-A177-3AD203B41FA5}">
                      <a16:colId xmlns="" xmlns:a16="http://schemas.microsoft.com/office/drawing/2014/main" val="20008"/>
                    </a:ext>
                  </a:extLst>
                </a:gridCol>
                <a:gridCol w="230680">
                  <a:extLst>
                    <a:ext uri="{9D8B030D-6E8A-4147-A177-3AD203B41FA5}">
                      <a16:colId xmlns="" xmlns:a16="http://schemas.microsoft.com/office/drawing/2014/main" val="20009"/>
                    </a:ext>
                  </a:extLst>
                </a:gridCol>
                <a:gridCol w="230680">
                  <a:extLst>
                    <a:ext uri="{9D8B030D-6E8A-4147-A177-3AD203B41FA5}">
                      <a16:colId xmlns="" xmlns:a16="http://schemas.microsoft.com/office/drawing/2014/main" val="20010"/>
                    </a:ext>
                  </a:extLst>
                </a:gridCol>
                <a:gridCol w="230680">
                  <a:extLst>
                    <a:ext uri="{9D8B030D-6E8A-4147-A177-3AD203B41FA5}">
                      <a16:colId xmlns="" xmlns:a16="http://schemas.microsoft.com/office/drawing/2014/main" val="20011"/>
                    </a:ext>
                  </a:extLst>
                </a:gridCol>
                <a:gridCol w="230680">
                  <a:extLst>
                    <a:ext uri="{9D8B030D-6E8A-4147-A177-3AD203B41FA5}">
                      <a16:colId xmlns="" xmlns:a16="http://schemas.microsoft.com/office/drawing/2014/main" val="20012"/>
                    </a:ext>
                  </a:extLst>
                </a:gridCol>
                <a:gridCol w="230680">
                  <a:extLst>
                    <a:ext uri="{9D8B030D-6E8A-4147-A177-3AD203B41FA5}">
                      <a16:colId xmlns="" xmlns:a16="http://schemas.microsoft.com/office/drawing/2014/main" val="20013"/>
                    </a:ext>
                  </a:extLst>
                </a:gridCol>
                <a:gridCol w="230680">
                  <a:extLst>
                    <a:ext uri="{9D8B030D-6E8A-4147-A177-3AD203B41FA5}">
                      <a16:colId xmlns="" xmlns:a16="http://schemas.microsoft.com/office/drawing/2014/main" val="20014"/>
                    </a:ext>
                  </a:extLst>
                </a:gridCol>
                <a:gridCol w="230680">
                  <a:extLst>
                    <a:ext uri="{9D8B030D-6E8A-4147-A177-3AD203B41FA5}">
                      <a16:colId xmlns="" xmlns:a16="http://schemas.microsoft.com/office/drawing/2014/main" val="20015"/>
                    </a:ext>
                  </a:extLst>
                </a:gridCol>
                <a:gridCol w="230680">
                  <a:extLst>
                    <a:ext uri="{9D8B030D-6E8A-4147-A177-3AD203B41FA5}">
                      <a16:colId xmlns="" xmlns:a16="http://schemas.microsoft.com/office/drawing/2014/main" val="20016"/>
                    </a:ext>
                  </a:extLst>
                </a:gridCol>
                <a:gridCol w="230680">
                  <a:extLst>
                    <a:ext uri="{9D8B030D-6E8A-4147-A177-3AD203B41FA5}">
                      <a16:colId xmlns="" xmlns:a16="http://schemas.microsoft.com/office/drawing/2014/main" val="20017"/>
                    </a:ext>
                  </a:extLst>
                </a:gridCol>
                <a:gridCol w="230680">
                  <a:extLst>
                    <a:ext uri="{9D8B030D-6E8A-4147-A177-3AD203B41FA5}">
                      <a16:colId xmlns="" xmlns:a16="http://schemas.microsoft.com/office/drawing/2014/main" val="20018"/>
                    </a:ext>
                  </a:extLst>
                </a:gridCol>
                <a:gridCol w="230680">
                  <a:extLst>
                    <a:ext uri="{9D8B030D-6E8A-4147-A177-3AD203B41FA5}">
                      <a16:colId xmlns="" xmlns:a16="http://schemas.microsoft.com/office/drawing/2014/main" val="20019"/>
                    </a:ext>
                  </a:extLst>
                </a:gridCol>
                <a:gridCol w="230680">
                  <a:extLst>
                    <a:ext uri="{9D8B030D-6E8A-4147-A177-3AD203B41FA5}">
                      <a16:colId xmlns="" xmlns:a16="http://schemas.microsoft.com/office/drawing/2014/main" val="20020"/>
                    </a:ext>
                  </a:extLst>
                </a:gridCol>
                <a:gridCol w="230680">
                  <a:extLst>
                    <a:ext uri="{9D8B030D-6E8A-4147-A177-3AD203B41FA5}">
                      <a16:colId xmlns="" xmlns:a16="http://schemas.microsoft.com/office/drawing/2014/main" val="20021"/>
                    </a:ext>
                  </a:extLst>
                </a:gridCol>
                <a:gridCol w="230680">
                  <a:extLst>
                    <a:ext uri="{9D8B030D-6E8A-4147-A177-3AD203B41FA5}">
                      <a16:colId xmlns="" xmlns:a16="http://schemas.microsoft.com/office/drawing/2014/main" val="20022"/>
                    </a:ext>
                  </a:extLst>
                </a:gridCol>
                <a:gridCol w="230680">
                  <a:extLst>
                    <a:ext uri="{9D8B030D-6E8A-4147-A177-3AD203B41FA5}">
                      <a16:colId xmlns="" xmlns:a16="http://schemas.microsoft.com/office/drawing/2014/main" val="20023"/>
                    </a:ext>
                  </a:extLst>
                </a:gridCol>
                <a:gridCol w="230680">
                  <a:extLst>
                    <a:ext uri="{9D8B030D-6E8A-4147-A177-3AD203B41FA5}">
                      <a16:colId xmlns="" xmlns:a16="http://schemas.microsoft.com/office/drawing/2014/main" val="20024"/>
                    </a:ext>
                  </a:extLst>
                </a:gridCol>
                <a:gridCol w="230680">
                  <a:extLst>
                    <a:ext uri="{9D8B030D-6E8A-4147-A177-3AD203B41FA5}">
                      <a16:colId xmlns="" xmlns:a16="http://schemas.microsoft.com/office/drawing/2014/main" val="20025"/>
                    </a:ext>
                  </a:extLst>
                </a:gridCol>
                <a:gridCol w="230680">
                  <a:extLst>
                    <a:ext uri="{9D8B030D-6E8A-4147-A177-3AD203B41FA5}">
                      <a16:colId xmlns="" xmlns:a16="http://schemas.microsoft.com/office/drawing/2014/main" val="20026"/>
                    </a:ext>
                  </a:extLst>
                </a:gridCol>
                <a:gridCol w="230680">
                  <a:extLst>
                    <a:ext uri="{9D8B030D-6E8A-4147-A177-3AD203B41FA5}">
                      <a16:colId xmlns="" xmlns:a16="http://schemas.microsoft.com/office/drawing/2014/main" val="20027"/>
                    </a:ext>
                  </a:extLst>
                </a:gridCol>
                <a:gridCol w="230680">
                  <a:extLst>
                    <a:ext uri="{9D8B030D-6E8A-4147-A177-3AD203B41FA5}">
                      <a16:colId xmlns="" xmlns:a16="http://schemas.microsoft.com/office/drawing/2014/main" val="20028"/>
                    </a:ext>
                  </a:extLst>
                </a:gridCol>
                <a:gridCol w="230680">
                  <a:extLst>
                    <a:ext uri="{9D8B030D-6E8A-4147-A177-3AD203B41FA5}">
                      <a16:colId xmlns="" xmlns:a16="http://schemas.microsoft.com/office/drawing/2014/main" val="20029"/>
                    </a:ext>
                  </a:extLst>
                </a:gridCol>
                <a:gridCol w="230680">
                  <a:extLst>
                    <a:ext uri="{9D8B030D-6E8A-4147-A177-3AD203B41FA5}">
                      <a16:colId xmlns="" xmlns:a16="http://schemas.microsoft.com/office/drawing/2014/main" val="20030"/>
                    </a:ext>
                  </a:extLst>
                </a:gridCol>
                <a:gridCol w="230680">
                  <a:extLst>
                    <a:ext uri="{9D8B030D-6E8A-4147-A177-3AD203B41FA5}">
                      <a16:colId xmlns="" xmlns:a16="http://schemas.microsoft.com/office/drawing/2014/main" val="20031"/>
                    </a:ext>
                  </a:extLst>
                </a:gridCol>
                <a:gridCol w="230680">
                  <a:extLst>
                    <a:ext uri="{9D8B030D-6E8A-4147-A177-3AD203B41FA5}">
                      <a16:colId xmlns="" xmlns:a16="http://schemas.microsoft.com/office/drawing/2014/main" val="20032"/>
                    </a:ext>
                  </a:extLst>
                </a:gridCol>
                <a:gridCol w="230680">
                  <a:extLst>
                    <a:ext uri="{9D8B030D-6E8A-4147-A177-3AD203B41FA5}">
                      <a16:colId xmlns="" xmlns:a16="http://schemas.microsoft.com/office/drawing/2014/main" val="20033"/>
                    </a:ext>
                  </a:extLst>
                </a:gridCol>
                <a:gridCol w="230680">
                  <a:extLst>
                    <a:ext uri="{9D8B030D-6E8A-4147-A177-3AD203B41FA5}">
                      <a16:colId xmlns="" xmlns:a16="http://schemas.microsoft.com/office/drawing/2014/main" val="20034"/>
                    </a:ext>
                  </a:extLst>
                </a:gridCol>
                <a:gridCol w="230680">
                  <a:extLst>
                    <a:ext uri="{9D8B030D-6E8A-4147-A177-3AD203B41FA5}">
                      <a16:colId xmlns="" xmlns:a16="http://schemas.microsoft.com/office/drawing/2014/main" val="20035"/>
                    </a:ext>
                  </a:extLst>
                </a:gridCol>
                <a:gridCol w="230680">
                  <a:extLst>
                    <a:ext uri="{9D8B030D-6E8A-4147-A177-3AD203B41FA5}">
                      <a16:colId xmlns="" xmlns:a16="http://schemas.microsoft.com/office/drawing/2014/main" val="20036"/>
                    </a:ext>
                  </a:extLst>
                </a:gridCol>
              </a:tblGrid>
              <a:tr h="789139">
                <a:tc>
                  <a:txBody>
                    <a:bodyPr/>
                    <a:lstStyle/>
                    <a:p>
                      <a:pPr algn="ctr" fontAlgn="ctr"/>
                      <a:r>
                        <a:rPr lang="en-US" sz="1800" b="1" i="0" u="none" strike="noStrike" dirty="0">
                          <a:solidFill>
                            <a:srgbClr val="000000"/>
                          </a:solidFill>
                          <a:effectLst/>
                          <a:latin typeface="Calibri" panose="020F0502020204030204" pitchFamily="34" charset="0"/>
                        </a:rPr>
                        <a:t>FY 2016</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12">
                  <a:txBody>
                    <a:bodyPr/>
                    <a:lstStyle/>
                    <a:p>
                      <a:pPr algn="ctr" fontAlgn="ctr"/>
                      <a:r>
                        <a:rPr lang="en-US" sz="1800" b="1" i="0" u="none" strike="noStrike" dirty="0">
                          <a:solidFill>
                            <a:srgbClr val="000000"/>
                          </a:solidFill>
                          <a:effectLst/>
                          <a:latin typeface="Calibri" panose="020F0502020204030204" pitchFamily="34" charset="0"/>
                        </a:rPr>
                        <a:t>Spend the Fiscal Year Budget</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9D08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endParaRPr lang="en-US" sz="900" b="1" i="0" u="none" strike="noStrike" dirty="0">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dirty="0">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dirty="0">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dirty="0">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a:noFill/>
                    </a:lnB>
                  </a:tcPr>
                </a:tc>
                <a:extLst>
                  <a:ext uri="{0D108BD9-81ED-4DB2-BD59-A6C34878D82A}">
                    <a16:rowId xmlns="" xmlns:a16="http://schemas.microsoft.com/office/drawing/2014/main" val="10000"/>
                  </a:ext>
                </a:extLst>
              </a:tr>
              <a:tr h="789139">
                <a:tc>
                  <a:txBody>
                    <a:bodyPr/>
                    <a:lstStyle/>
                    <a:p>
                      <a:pPr algn="ctr" fontAlgn="ctr"/>
                      <a:r>
                        <a:rPr lang="en-US" sz="1800" b="1" i="0" u="none" strike="noStrike" dirty="0">
                          <a:solidFill>
                            <a:srgbClr val="000000"/>
                          </a:solidFill>
                          <a:effectLst/>
                          <a:latin typeface="Calibri" panose="020F0502020204030204" pitchFamily="34" charset="0"/>
                        </a:rPr>
                        <a:t>FY 2017</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ctr"/>
                      <a:r>
                        <a:rPr lang="en-US" sz="1800" b="1" i="0" u="none" strike="noStrike" dirty="0">
                          <a:solidFill>
                            <a:srgbClr val="FFFFFF"/>
                          </a:solidFill>
                          <a:effectLst/>
                          <a:latin typeface="Calibri" panose="020F0502020204030204" pitchFamily="34" charset="0"/>
                        </a:rPr>
                        <a:t>OMB Review</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03764"/>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900" b="1" i="0" u="none" strike="noStrike" dirty="0">
                          <a:solidFill>
                            <a:srgbClr val="FFFFFF"/>
                          </a:solidFill>
                          <a:effectLst/>
                          <a:latin typeface="Calibri" panose="020F0502020204030204" pitchFamily="34" charset="0"/>
                        </a:rPr>
                        <a:t>Budget Release </a:t>
                      </a:r>
                    </a:p>
                  </a:txBody>
                  <a:tcPr marL="6849" marR="6849" marT="6849" marB="0" vert="vert27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00000"/>
                    </a:solidFill>
                  </a:tcPr>
                </a:tc>
                <a:tc gridSpan="7">
                  <a:txBody>
                    <a:bodyPr/>
                    <a:lstStyle/>
                    <a:p>
                      <a:pPr algn="ctr" fontAlgn="ctr"/>
                      <a:r>
                        <a:rPr lang="en-US" sz="1600" b="1" i="0" u="none" strike="noStrike" dirty="0">
                          <a:solidFill>
                            <a:srgbClr val="000000"/>
                          </a:solidFill>
                          <a:effectLst/>
                          <a:latin typeface="Calibri" panose="020F0502020204030204" pitchFamily="34" charset="0"/>
                        </a:rPr>
                        <a:t>Congressional Budget and Appropriations</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99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800" b="1" i="0" u="none" strike="noStrike" dirty="0">
                          <a:solidFill>
                            <a:srgbClr val="000000"/>
                          </a:solidFill>
                          <a:effectLst/>
                          <a:latin typeface="Calibri" panose="020F0502020204030204" pitchFamily="34" charset="0"/>
                        </a:rPr>
                        <a:t>Spend the Fiscal Year Budget</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9D08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900" b="1" i="0" u="none" strike="noStrike">
                        <a:solidFill>
                          <a:srgbClr val="000000"/>
                        </a:solidFill>
                        <a:effectLst/>
                        <a:latin typeface="Calibri" panose="020F0502020204030204" pitchFamily="34" charset="0"/>
                      </a:endParaRPr>
                    </a:p>
                  </a:txBody>
                  <a:tcPr marL="6849" marR="6849" marT="6849"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789139">
                <a:tc>
                  <a:txBody>
                    <a:bodyPr/>
                    <a:lstStyle/>
                    <a:p>
                      <a:pPr algn="ctr" fontAlgn="ctr"/>
                      <a:r>
                        <a:rPr lang="en-US" sz="1800" b="1" i="0" u="none" strike="noStrike" dirty="0">
                          <a:solidFill>
                            <a:srgbClr val="000000"/>
                          </a:solidFill>
                          <a:effectLst/>
                          <a:latin typeface="Calibri" panose="020F0502020204030204" pitchFamily="34" charset="0"/>
                        </a:rPr>
                        <a:t>FY 2018</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12">
                  <a:txBody>
                    <a:bodyPr/>
                    <a:lstStyle/>
                    <a:p>
                      <a:pPr algn="ctr" fontAlgn="ctr"/>
                      <a:r>
                        <a:rPr lang="en-US" sz="1800" b="1" i="0" u="none" strike="noStrike" dirty="0">
                          <a:solidFill>
                            <a:srgbClr val="FFFFFF"/>
                          </a:solidFill>
                          <a:effectLst/>
                          <a:latin typeface="Calibri" panose="020F0502020204030204" pitchFamily="34" charset="0"/>
                        </a:rPr>
                        <a:t>DOE Internal Planning with OMB and OSTP Guidance</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F6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800" b="1" i="0" u="none" strike="noStrike" dirty="0">
                          <a:solidFill>
                            <a:srgbClr val="FFFFFF"/>
                          </a:solidFill>
                          <a:effectLst/>
                          <a:latin typeface="Calibri" panose="020F0502020204030204" pitchFamily="34" charset="0"/>
                        </a:rPr>
                        <a:t>OMB Review</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203764"/>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900" b="1" i="0" u="none" strike="noStrike" dirty="0">
                          <a:solidFill>
                            <a:srgbClr val="FFFFFF"/>
                          </a:solidFill>
                          <a:effectLst/>
                          <a:latin typeface="Calibri" panose="020F0502020204030204" pitchFamily="34" charset="0"/>
                        </a:rPr>
                        <a:t>Budget Release </a:t>
                      </a:r>
                    </a:p>
                  </a:txBody>
                  <a:tcPr marL="6849" marR="6849" marT="6849" marB="0" vert="vert27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00000"/>
                    </a:solidFill>
                  </a:tcPr>
                </a:tc>
                <a:tc gridSpan="7">
                  <a:txBody>
                    <a:bodyPr/>
                    <a:lstStyle/>
                    <a:p>
                      <a:pPr algn="ctr" fontAlgn="ctr"/>
                      <a:r>
                        <a:rPr lang="en-US" sz="1600" b="1" i="0" u="none" strike="noStrike" dirty="0">
                          <a:solidFill>
                            <a:srgbClr val="000000"/>
                          </a:solidFill>
                          <a:effectLst/>
                          <a:latin typeface="Calibri" panose="020F0502020204030204" pitchFamily="34" charset="0"/>
                        </a:rPr>
                        <a:t>Congressional Budget and Appropriations</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99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800" b="1" i="0" u="none" strike="noStrike" dirty="0">
                          <a:solidFill>
                            <a:srgbClr val="000000"/>
                          </a:solidFill>
                          <a:effectLst/>
                          <a:latin typeface="Calibri" panose="020F0502020204030204" pitchFamily="34" charset="0"/>
                        </a:rPr>
                        <a:t>Spend the Fiscal Year Budget</a:t>
                      </a:r>
                    </a:p>
                  </a:txBody>
                  <a:tcPr marL="6849" marR="6849" marT="684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9D08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2"/>
                  </a:ext>
                </a:extLst>
              </a:tr>
              <a:tr h="259896">
                <a:tc>
                  <a:txBody>
                    <a:bodyPr/>
                    <a:lstStyle/>
                    <a:p>
                      <a:pPr algn="l" fontAlgn="b"/>
                      <a:endParaRPr lang="en-US" sz="900" b="0" i="0" u="none" strike="noStrike" dirty="0">
                        <a:solidFill>
                          <a:srgbClr val="000000"/>
                        </a:solidFill>
                        <a:effectLst/>
                        <a:latin typeface="Calibri" panose="020F0502020204030204" pitchFamily="34" charset="0"/>
                      </a:endParaRPr>
                    </a:p>
                  </a:txBody>
                  <a:tcPr marL="6849" marR="6849" marT="6849"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effectLst/>
                          <a:latin typeface="Calibri" panose="020F0502020204030204" pitchFamily="34" charset="0"/>
                        </a:rPr>
                        <a:t>Oct</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Nov</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Dec</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Jan</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Feb</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Mar</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Apr</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May</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Jun</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Jul</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Aug</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Sep</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Oct</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Nov</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Dec</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Jan</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Feb</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Mar</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Apr</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May</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Jun</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Jul</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Aug</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Sep</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Oct</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Nov</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Dec</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Jan</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Feb</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Mar</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Apr</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May</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Jun</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Jul</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Aug</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Sep</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59896">
                <a:tc>
                  <a:txBody>
                    <a:bodyPr/>
                    <a:lstStyle/>
                    <a:p>
                      <a:pPr algn="l" fontAlgn="b"/>
                      <a:endParaRPr lang="en-US" sz="900" b="0" i="0" u="none" strike="noStrike" dirty="0">
                        <a:solidFill>
                          <a:srgbClr val="000000"/>
                        </a:solidFill>
                        <a:effectLst/>
                        <a:latin typeface="Calibri" panose="020F0502020204030204" pitchFamily="34" charset="0"/>
                      </a:endParaRPr>
                    </a:p>
                  </a:txBody>
                  <a:tcPr marL="6849" marR="6849" marT="6849" marB="0" anchor="b">
                    <a:lnL>
                      <a:noFill/>
                    </a:lnL>
                    <a:lnR w="635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dirty="0">
                          <a:solidFill>
                            <a:srgbClr val="000000"/>
                          </a:solidFill>
                          <a:effectLst/>
                          <a:latin typeface="Calibri" panose="020F0502020204030204" pitchFamily="34" charset="0"/>
                        </a:rPr>
                        <a:t>2015</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12">
                  <a:txBody>
                    <a:bodyPr/>
                    <a:lstStyle/>
                    <a:p>
                      <a:pPr algn="ctr" fontAlgn="b"/>
                      <a:r>
                        <a:rPr lang="en-US" sz="1400" b="1" i="0" u="none" strike="noStrike" dirty="0">
                          <a:solidFill>
                            <a:srgbClr val="000000"/>
                          </a:solidFill>
                          <a:effectLst/>
                          <a:latin typeface="Calibri" panose="020F0502020204030204" pitchFamily="34" charset="0"/>
                        </a:rPr>
                        <a:t>2016</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b"/>
                      <a:r>
                        <a:rPr lang="en-US" sz="1400" b="1" i="0" u="none" strike="noStrike" dirty="0">
                          <a:solidFill>
                            <a:srgbClr val="000000"/>
                          </a:solidFill>
                          <a:effectLst/>
                          <a:latin typeface="Calibri" panose="020F0502020204030204" pitchFamily="34" charset="0"/>
                        </a:rPr>
                        <a:t>2017</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9">
                  <a:txBody>
                    <a:bodyPr/>
                    <a:lstStyle/>
                    <a:p>
                      <a:pPr algn="ctr" fontAlgn="b"/>
                      <a:r>
                        <a:rPr lang="en-US" sz="1400" b="1" i="0" u="none" strike="noStrike" dirty="0">
                          <a:solidFill>
                            <a:srgbClr val="000000"/>
                          </a:solidFill>
                          <a:effectLst/>
                          <a:latin typeface="Calibri" panose="020F0502020204030204" pitchFamily="34" charset="0"/>
                        </a:rPr>
                        <a:t>2018</a:t>
                      </a:r>
                    </a:p>
                  </a:txBody>
                  <a:tcPr marL="6849" marR="6849" marT="68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4"/>
                  </a:ext>
                </a:extLst>
              </a:tr>
            </a:tbl>
          </a:graphicData>
        </a:graphic>
      </p:graphicFrame>
      <p:grpSp>
        <p:nvGrpSpPr>
          <p:cNvPr id="2" name="Group 1"/>
          <p:cNvGrpSpPr/>
          <p:nvPr/>
        </p:nvGrpSpPr>
        <p:grpSpPr>
          <a:xfrm>
            <a:off x="3831001" y="5844538"/>
            <a:ext cx="1555488" cy="369332"/>
            <a:chOff x="2702103" y="5864930"/>
            <a:chExt cx="1555488" cy="369332"/>
          </a:xfrm>
        </p:grpSpPr>
        <p:sp>
          <p:nvSpPr>
            <p:cNvPr id="11" name="Up Arrow 10"/>
            <p:cNvSpPr/>
            <p:nvPr/>
          </p:nvSpPr>
          <p:spPr>
            <a:xfrm>
              <a:off x="2702103" y="5864930"/>
              <a:ext cx="174661" cy="318499"/>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12" name="TextBox 11"/>
            <p:cNvSpPr txBox="1"/>
            <p:nvPr/>
          </p:nvSpPr>
          <p:spPr>
            <a:xfrm>
              <a:off x="2876764" y="5864930"/>
              <a:ext cx="1380827" cy="369332"/>
            </a:xfrm>
            <a:prstGeom prst="rect">
              <a:avLst/>
            </a:prstGeom>
            <a:noFill/>
          </p:spPr>
          <p:txBody>
            <a:bodyPr wrap="none" rtlCol="0">
              <a:spAutoFit/>
            </a:bodyPr>
            <a:lstStyle/>
            <a:p>
              <a:pPr defTabSz="914400" fontAlgn="base">
                <a:spcBef>
                  <a:spcPct val="0"/>
                </a:spcBef>
                <a:spcAft>
                  <a:spcPct val="0"/>
                </a:spcAft>
              </a:pPr>
              <a:r>
                <a:rPr lang="en-US" b="1" i="1" dirty="0">
                  <a:solidFill>
                    <a:srgbClr val="FF0000"/>
                  </a:solidFill>
                </a:rPr>
                <a:t>You are here</a:t>
              </a:r>
            </a:p>
          </p:txBody>
        </p:sp>
      </p:grpSp>
      <p:sp>
        <p:nvSpPr>
          <p:cNvPr id="3" name="TextBox 2"/>
          <p:cNvSpPr txBox="1"/>
          <p:nvPr/>
        </p:nvSpPr>
        <p:spPr>
          <a:xfrm>
            <a:off x="3662786" y="3686335"/>
            <a:ext cx="2638864" cy="369332"/>
          </a:xfrm>
          <a:prstGeom prst="rect">
            <a:avLst/>
          </a:prstGeom>
          <a:noFill/>
        </p:spPr>
        <p:txBody>
          <a:bodyPr wrap="none" rtlCol="0">
            <a:spAutoFit/>
          </a:bodyPr>
          <a:lstStyle/>
          <a:p>
            <a:r>
              <a:rPr lang="en-US" b="1" i="1" dirty="0">
                <a:solidFill>
                  <a:srgbClr val="FF0000"/>
                </a:solidFill>
                <a:cs typeface="Times New Roman" panose="02020603050405020304" pitchFamily="18" charset="0"/>
              </a:rPr>
              <a:t>CR through Dec 9, 2016,…</a:t>
            </a:r>
          </a:p>
        </p:txBody>
      </p:sp>
    </p:spTree>
    <p:extLst>
      <p:ext uri="{BB962C8B-B14F-4D97-AF65-F5344CB8AC3E}">
        <p14:creationId xmlns:p14="http://schemas.microsoft.com/office/powerpoint/2010/main" val="27192901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 y="867480"/>
            <a:ext cx="9077325" cy="5542844"/>
          </a:xfrm>
        </p:spPr>
        <p:txBody>
          <a:bodyPr>
            <a:normAutofit fontScale="85000" lnSpcReduction="20000"/>
          </a:bodyPr>
          <a:lstStyle/>
          <a:p>
            <a:r>
              <a:rPr lang="en-US" dirty="0"/>
              <a:t>If the U.S. Congress and the President have not passed all appropriations bills by September 30, a Continuing Resolution (CR) may be passed to avoid a U.S. Government shutdown</a:t>
            </a:r>
          </a:p>
          <a:p>
            <a:pPr marL="640080" lvl="1"/>
            <a:r>
              <a:rPr lang="en-US" sz="2100" dirty="0"/>
              <a:t>CRs typically extend the level of funding from the previous year for set amount of time</a:t>
            </a:r>
          </a:p>
          <a:p>
            <a:r>
              <a:rPr lang="en-US" dirty="0"/>
              <a:t>A CR may impede the start of new projects</a:t>
            </a:r>
          </a:p>
          <a:p>
            <a:pPr marL="640080" lvl="1"/>
            <a:r>
              <a:rPr lang="en-US" sz="2100" dirty="0"/>
              <a:t>Projects with total cost &gt;$10M must be line-items approved by Congress in an appropriations bill before funding can begin</a:t>
            </a:r>
          </a:p>
          <a:p>
            <a:pPr marL="640080" lvl="1"/>
            <a:r>
              <a:rPr lang="en-US" sz="2100" dirty="0"/>
              <a:t>It is possible, though not typical, for CRs to include “anomalies” that would allow new starts</a:t>
            </a:r>
          </a:p>
          <a:p>
            <a:r>
              <a:rPr lang="en-US" dirty="0"/>
              <a:t>A CR may impact the ramp-up of new projects</a:t>
            </a:r>
          </a:p>
          <a:p>
            <a:pPr marL="640080" lvl="1"/>
            <a:r>
              <a:rPr lang="en-US" sz="2100" dirty="0"/>
              <a:t>DOE is committed to the successful execution of projects that have reached </a:t>
            </a:r>
            <a:br>
              <a:rPr lang="en-US" sz="2100" dirty="0"/>
            </a:br>
            <a:r>
              <a:rPr lang="en-US" sz="2100" dirty="0"/>
              <a:t>CD-2 and aims to provide the baseline funding profile</a:t>
            </a:r>
          </a:p>
          <a:p>
            <a:pPr marL="640080" lvl="1"/>
            <a:r>
              <a:rPr lang="en-US" sz="2100" dirty="0"/>
              <a:t>Projects that have not reached CD-2 are most likely to be impacted under a CR</a:t>
            </a:r>
          </a:p>
          <a:p>
            <a:r>
              <a:rPr lang="en-US" dirty="0"/>
              <a:t>A CR may also impact future-year planning through such effects…</a:t>
            </a:r>
          </a:p>
          <a:p>
            <a:endParaRPr lang="en-US" sz="2800" dirty="0"/>
          </a:p>
          <a:p>
            <a:r>
              <a:rPr lang="en-US" dirty="0"/>
              <a:t>Given the current political climate, we expect a CR for at least part of </a:t>
            </a:r>
            <a:br>
              <a:rPr lang="en-US" dirty="0"/>
            </a:br>
            <a:r>
              <a:rPr lang="en-US" dirty="0"/>
              <a:t>FY 2017 and are planning accordingly</a:t>
            </a:r>
          </a:p>
          <a:p>
            <a:pPr marL="640080" lvl="1"/>
            <a:r>
              <a:rPr lang="en-US" sz="2100" dirty="0">
                <a:solidFill>
                  <a:srgbClr val="FF0000"/>
                </a:solidFill>
              </a:rPr>
              <a:t>DOE has limited flexibility for adjustments under a CR, but will work closely with laboratory and project management to minimize any impacts</a:t>
            </a:r>
          </a:p>
        </p:txBody>
      </p:sp>
      <p:sp>
        <p:nvSpPr>
          <p:cNvPr id="3" name="Title 2"/>
          <p:cNvSpPr>
            <a:spLocks noGrp="1"/>
          </p:cNvSpPr>
          <p:nvPr>
            <p:ph type="title"/>
          </p:nvPr>
        </p:nvSpPr>
        <p:spPr/>
        <p:txBody>
          <a:bodyPr/>
          <a:lstStyle/>
          <a:p>
            <a:r>
              <a:rPr lang="en-US" dirty="0"/>
              <a:t>Breaking the Cycle: Continuing Resolution</a:t>
            </a:r>
          </a:p>
        </p:txBody>
      </p:sp>
      <p:sp>
        <p:nvSpPr>
          <p:cNvPr id="4" name="Slide Number Placeholder 3"/>
          <p:cNvSpPr>
            <a:spLocks noGrp="1"/>
          </p:cNvSpPr>
          <p:nvPr>
            <p:ph type="sldNum" sz="quarter" idx="11"/>
          </p:nvPr>
        </p:nvSpPr>
        <p:spPr>
          <a:xfrm>
            <a:off x="8382000" y="6363170"/>
            <a:ext cx="381000" cy="365125"/>
          </a:xfrm>
        </p:spPr>
        <p:txBody>
          <a:bodyPr/>
          <a:lstStyle/>
          <a:p>
            <a:fld id="{26CA2777-A89F-4130-B308-73BB65955918}" type="slidenum">
              <a:rPr lang="en-US" smtClean="0">
                <a:solidFill>
                  <a:srgbClr val="0F6636"/>
                </a:solidFill>
              </a:rPr>
              <a:pPr/>
              <a:t>28</a:t>
            </a:fld>
            <a:endParaRPr lang="en-US" dirty="0">
              <a:solidFill>
                <a:srgbClr val="0F6636"/>
              </a:solidFill>
            </a:endParaRPr>
          </a:p>
        </p:txBody>
      </p:sp>
      <p:sp>
        <p:nvSpPr>
          <p:cNvPr id="5" name="Footer Placeholder 4"/>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spTree>
    <p:extLst>
      <p:ext uri="{BB962C8B-B14F-4D97-AF65-F5344CB8AC3E}">
        <p14:creationId xmlns:p14="http://schemas.microsoft.com/office/powerpoint/2010/main" val="15536025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5969876"/>
            <a:ext cx="8839199" cy="271738"/>
          </a:xfrm>
        </p:spPr>
        <p:txBody>
          <a:bodyPr>
            <a:normAutofit/>
          </a:bodyPr>
          <a:lstStyle/>
          <a:p>
            <a:pPr marL="0" indent="0" algn="ctr">
              <a:buNone/>
            </a:pPr>
            <a:r>
              <a:rPr lang="en-US" sz="1100" i="1" dirty="0">
                <a:solidFill>
                  <a:schemeClr val="tx1"/>
                </a:solidFill>
              </a:rPr>
              <a:t>Chart from Congressional Research Service Report R42647, "Continuing Resolutions, Overview of Components and Recent Practices," 2016.</a:t>
            </a:r>
          </a:p>
        </p:txBody>
      </p:sp>
      <p:sp>
        <p:nvSpPr>
          <p:cNvPr id="3" name="Title 2"/>
          <p:cNvSpPr>
            <a:spLocks noGrp="1"/>
          </p:cNvSpPr>
          <p:nvPr>
            <p:ph type="title"/>
          </p:nvPr>
        </p:nvSpPr>
        <p:spPr/>
        <p:txBody>
          <a:bodyPr/>
          <a:lstStyle/>
          <a:p>
            <a:r>
              <a:rPr lang="en-US" dirty="0" smtClean="0"/>
              <a:t>Duration of CRs:  FY 1998 – FY 2016 </a:t>
            </a:r>
            <a:endParaRPr lang="en-US" dirty="0"/>
          </a:p>
        </p:txBody>
      </p:sp>
      <p:sp>
        <p:nvSpPr>
          <p:cNvPr id="4" name="Slide Number Placeholder 3"/>
          <p:cNvSpPr>
            <a:spLocks noGrp="1"/>
          </p:cNvSpPr>
          <p:nvPr>
            <p:ph type="sldNum" sz="quarter" idx="11"/>
          </p:nvPr>
        </p:nvSpPr>
        <p:spPr>
          <a:xfrm>
            <a:off x="8382000" y="6351654"/>
            <a:ext cx="381000" cy="365125"/>
          </a:xfrm>
        </p:spPr>
        <p:txBody>
          <a:bodyPr/>
          <a:lstStyle/>
          <a:p>
            <a:fld id="{26CA2777-A89F-4130-B308-73BB65955918}" type="slidenum">
              <a:rPr lang="en-US" smtClean="0">
                <a:solidFill>
                  <a:srgbClr val="0F6636"/>
                </a:solidFill>
              </a:rPr>
              <a:pPr/>
              <a:t>29</a:t>
            </a:fld>
            <a:endParaRPr lang="en-US" dirty="0">
              <a:solidFill>
                <a:srgbClr val="0F6636"/>
              </a:solidFill>
            </a:endParaRPr>
          </a:p>
        </p:txBody>
      </p:sp>
      <p:sp>
        <p:nvSpPr>
          <p:cNvPr id="5" name="Footer Placeholder 4"/>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pic>
        <p:nvPicPr>
          <p:cNvPr id="1026" name="Picture 2" descr="Duration of Continuing Resolutions, FY1998-FY2016"/>
          <p:cNvPicPr>
            <a:picLocks noChangeAspect="1" noChangeArrowheads="1"/>
          </p:cNvPicPr>
          <p:nvPr/>
        </p:nvPicPr>
        <p:blipFill rotWithShape="1">
          <a:blip r:embed="rId2">
            <a:extLst>
              <a:ext uri="{28A0092B-C50C-407E-A947-70E740481C1C}">
                <a14:useLocalDpi xmlns:a14="http://schemas.microsoft.com/office/drawing/2010/main" val="0"/>
              </a:ext>
            </a:extLst>
          </a:blip>
          <a:srcRect t="7831"/>
          <a:stretch/>
        </p:blipFill>
        <p:spPr bwMode="auto">
          <a:xfrm>
            <a:off x="711609" y="805571"/>
            <a:ext cx="7720780" cy="5164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8422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52400" y="866776"/>
            <a:ext cx="8839199" cy="3120739"/>
          </a:xfrm>
        </p:spPr>
        <p:txBody>
          <a:bodyPr>
            <a:normAutofit fontScale="77500" lnSpcReduction="20000"/>
          </a:bodyPr>
          <a:lstStyle/>
          <a:p>
            <a:pPr marL="0" indent="0">
              <a:buNone/>
            </a:pPr>
            <a:r>
              <a:rPr lang="en-US" dirty="0"/>
              <a:t>…is to understand how the universe works at its most </a:t>
            </a:r>
            <a:br>
              <a:rPr lang="en-US" dirty="0"/>
            </a:br>
            <a:r>
              <a:rPr lang="en-US" dirty="0"/>
              <a:t>fundamental level:</a:t>
            </a:r>
          </a:p>
          <a:p>
            <a:pPr marL="457200" lvl="1"/>
            <a:r>
              <a:rPr lang="en-US" dirty="0"/>
              <a:t>Discover the elementary constituents of matter and energy</a:t>
            </a:r>
          </a:p>
          <a:p>
            <a:pPr marL="457200" lvl="1"/>
            <a:r>
              <a:rPr lang="en-US" dirty="0"/>
              <a:t>Probe the interactions between them</a:t>
            </a:r>
          </a:p>
          <a:p>
            <a:pPr marL="457200" lvl="1"/>
            <a:r>
              <a:rPr lang="en-US" dirty="0"/>
              <a:t>Explore the basic nature of space and time</a:t>
            </a:r>
          </a:p>
          <a:p>
            <a:endParaRPr lang="en-US" sz="1300" dirty="0"/>
          </a:p>
          <a:p>
            <a:pPr marL="0" indent="0">
              <a:buNone/>
            </a:pPr>
            <a:r>
              <a:rPr lang="en-US" dirty="0"/>
              <a:t>The Office of High Energy Physics fulfills its mission by:</a:t>
            </a:r>
          </a:p>
          <a:p>
            <a:pPr marL="457200" lvl="1"/>
            <a:r>
              <a:rPr lang="en-US" dirty="0"/>
              <a:t>Building </a:t>
            </a:r>
            <a:r>
              <a:rPr lang="en-US" dirty="0">
                <a:solidFill>
                  <a:srgbClr val="0070C0"/>
                </a:solidFill>
              </a:rPr>
              <a:t>projects</a:t>
            </a:r>
            <a:r>
              <a:rPr lang="en-US" dirty="0"/>
              <a:t> that enable discovery science</a:t>
            </a:r>
          </a:p>
          <a:p>
            <a:pPr marL="457200" lvl="1"/>
            <a:r>
              <a:rPr lang="en-US" dirty="0"/>
              <a:t>Operating </a:t>
            </a:r>
            <a:r>
              <a:rPr lang="en-US" dirty="0">
                <a:solidFill>
                  <a:srgbClr val="0070C0"/>
                </a:solidFill>
              </a:rPr>
              <a:t>facilities</a:t>
            </a:r>
            <a:r>
              <a:rPr lang="en-US" dirty="0"/>
              <a:t> that provide the capability to </a:t>
            </a:r>
            <a:br>
              <a:rPr lang="en-US" dirty="0"/>
            </a:br>
            <a:r>
              <a:rPr lang="en-US" dirty="0"/>
              <a:t>perform discovery science</a:t>
            </a:r>
          </a:p>
          <a:p>
            <a:pPr marL="457200" lvl="1"/>
            <a:r>
              <a:rPr lang="en-US" dirty="0"/>
              <a:t>Supporting a </a:t>
            </a:r>
            <a:r>
              <a:rPr lang="en-US" dirty="0">
                <a:solidFill>
                  <a:srgbClr val="0070C0"/>
                </a:solidFill>
              </a:rPr>
              <a:t>research</a:t>
            </a:r>
            <a:r>
              <a:rPr lang="en-US" dirty="0"/>
              <a:t> program that </a:t>
            </a:r>
            <a:br>
              <a:rPr lang="en-US" dirty="0"/>
            </a:br>
            <a:r>
              <a:rPr lang="en-US" dirty="0"/>
              <a:t>produces discovery science</a:t>
            </a:r>
          </a:p>
          <a:p>
            <a:endParaRPr lang="en-US" dirty="0"/>
          </a:p>
          <a:p>
            <a:endParaRPr lang="en-US" dirty="0"/>
          </a:p>
          <a:p>
            <a:endParaRPr lang="en-US" dirty="0"/>
          </a:p>
          <a:p>
            <a:endParaRPr lang="en-US" dirty="0"/>
          </a:p>
        </p:txBody>
      </p:sp>
      <p:sp>
        <p:nvSpPr>
          <p:cNvPr id="3" name="Title 2"/>
          <p:cNvSpPr>
            <a:spLocks noGrp="1"/>
          </p:cNvSpPr>
          <p:nvPr>
            <p:ph type="title"/>
          </p:nvPr>
        </p:nvSpPr>
        <p:spPr/>
        <p:txBody>
          <a:bodyPr/>
          <a:lstStyle/>
          <a:p>
            <a:r>
              <a:rPr lang="en-US" b="1" dirty="0">
                <a:latin typeface="+mj-lt"/>
              </a:rPr>
              <a:t>The High Energy Physics Program Mission</a:t>
            </a:r>
          </a:p>
        </p:txBody>
      </p:sp>
      <p:sp>
        <p:nvSpPr>
          <p:cNvPr id="2" name="Slide Number Placeholder 1"/>
          <p:cNvSpPr>
            <a:spLocks noGrp="1"/>
          </p:cNvSpPr>
          <p:nvPr>
            <p:ph type="sldNum" sz="quarter" idx="11"/>
          </p:nvPr>
        </p:nvSpPr>
        <p:spPr/>
        <p:txBody>
          <a:bodyPr/>
          <a:lstStyle/>
          <a:p>
            <a:fld id="{56F4B2E3-7CDC-4972-8D42-2D141A8D5E9A}" type="slidenum">
              <a:rPr lang="en-US" smtClean="0"/>
              <a:pPr/>
              <a:t>3</a:t>
            </a:fld>
            <a:endParaRPr lang="en-US"/>
          </a:p>
        </p:txBody>
      </p:sp>
      <p:sp>
        <p:nvSpPr>
          <p:cNvPr id="15" name="Footer Placeholder 4"/>
          <p:cNvSpPr>
            <a:spLocks noGrp="1"/>
          </p:cNvSpPr>
          <p:nvPr>
            <p:ph type="ftr" sz="quarter" idx="12"/>
          </p:nvPr>
        </p:nvSpPr>
        <p:spPr/>
        <p:txBody>
          <a:bodyPr/>
          <a:lstStyle/>
          <a:p>
            <a:r>
              <a:rPr lang="en-US" dirty="0" smtClean="0"/>
              <a:t>2016 US LHC Users Association Meeting</a:t>
            </a:r>
            <a:endParaRPr lang="en-US" dirty="0"/>
          </a:p>
        </p:txBody>
      </p:sp>
      <p:grpSp>
        <p:nvGrpSpPr>
          <p:cNvPr id="9" name="Group 8"/>
          <p:cNvGrpSpPr/>
          <p:nvPr/>
        </p:nvGrpSpPr>
        <p:grpSpPr>
          <a:xfrm>
            <a:off x="2908387" y="3809469"/>
            <a:ext cx="2287304" cy="2427430"/>
            <a:chOff x="6564475" y="1587124"/>
            <a:chExt cx="2438012" cy="2587371"/>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5124"/>
            <a:stretch/>
          </p:blipFill>
          <p:spPr>
            <a:xfrm>
              <a:off x="6564475" y="1745035"/>
              <a:ext cx="2438012" cy="2429460"/>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564475" y="1587124"/>
              <a:ext cx="2438012" cy="157910"/>
            </a:xfrm>
            <a:prstGeom prst="rect">
              <a:avLst/>
            </a:prstGeom>
          </p:spPr>
        </p:pic>
      </p:grpSp>
      <p:pic>
        <p:nvPicPr>
          <p:cNvPr id="1026" name="Picture 2" descr="http://planck.cf.ac.uk/files/Planck-only_Cosmic%20recipe%20pie%20chart.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152400" y="4143258"/>
            <a:ext cx="2476767" cy="2038956"/>
          </a:xfrm>
          <a:prstGeom prst="rect">
            <a:avLst/>
          </a:prstGeom>
          <a:noFill/>
          <a:extLst>
            <a:ext uri="{909E8E84-426E-40DD-AFC4-6F175D3DCCD1}">
              <a14:hiddenFill xmlns:a14="http://schemas.microsoft.com/office/drawing/2010/main">
                <a:solidFill>
                  <a:srgbClr val="FFFFFF"/>
                </a:solidFill>
              </a14:hiddenFill>
            </a:ext>
          </a:extLst>
        </p:spPr>
      </p:pic>
      <p:sp>
        <p:nvSpPr>
          <p:cNvPr id="18" name="Freeform 17"/>
          <p:cNvSpPr/>
          <p:nvPr/>
        </p:nvSpPr>
        <p:spPr>
          <a:xfrm rot="7474663">
            <a:off x="2480728" y="5172844"/>
            <a:ext cx="386635" cy="509154"/>
          </a:xfrm>
          <a:custGeom>
            <a:avLst/>
            <a:gdLst>
              <a:gd name="connsiteX0" fmla="*/ 337457 w 663354"/>
              <a:gd name="connsiteY0" fmla="*/ 1415143 h 1415143"/>
              <a:gd name="connsiteX1" fmla="*/ 653143 w 663354"/>
              <a:gd name="connsiteY1" fmla="*/ 250372 h 1415143"/>
              <a:gd name="connsiteX2" fmla="*/ 0 w 663354"/>
              <a:gd name="connsiteY2" fmla="*/ 0 h 1415143"/>
              <a:gd name="connsiteX0" fmla="*/ 736495 w 824866"/>
              <a:gd name="connsiteY0" fmla="*/ 1392665 h 1392665"/>
              <a:gd name="connsiteX1" fmla="*/ 653143 w 824866"/>
              <a:gd name="connsiteY1" fmla="*/ 250372 h 1392665"/>
              <a:gd name="connsiteX2" fmla="*/ 0 w 824866"/>
              <a:gd name="connsiteY2" fmla="*/ 0 h 1392665"/>
              <a:gd name="connsiteX0" fmla="*/ 736495 w 917254"/>
              <a:gd name="connsiteY0" fmla="*/ 1392665 h 1392665"/>
              <a:gd name="connsiteX1" fmla="*/ 653143 w 917254"/>
              <a:gd name="connsiteY1" fmla="*/ 250372 h 1392665"/>
              <a:gd name="connsiteX2" fmla="*/ 0 w 917254"/>
              <a:gd name="connsiteY2" fmla="*/ 0 h 1392665"/>
              <a:gd name="connsiteX0" fmla="*/ 736495 w 1059740"/>
              <a:gd name="connsiteY0" fmla="*/ 1392665 h 1392665"/>
              <a:gd name="connsiteX1" fmla="*/ 978316 w 1059740"/>
              <a:gd name="connsiteY1" fmla="*/ 455963 h 1392665"/>
              <a:gd name="connsiteX2" fmla="*/ 0 w 1059740"/>
              <a:gd name="connsiteY2" fmla="*/ 0 h 1392665"/>
              <a:gd name="connsiteX0" fmla="*/ 417185 w 717375"/>
              <a:gd name="connsiteY0" fmla="*/ 1196246 h 1196246"/>
              <a:gd name="connsiteX1" fmla="*/ 659006 w 717375"/>
              <a:gd name="connsiteY1" fmla="*/ 259544 h 1196246"/>
              <a:gd name="connsiteX2" fmla="*/ 0 w 717375"/>
              <a:gd name="connsiteY2" fmla="*/ 0 h 1196246"/>
              <a:gd name="connsiteX0" fmla="*/ 417185 w 760681"/>
              <a:gd name="connsiteY0" fmla="*/ 1196246 h 1196246"/>
              <a:gd name="connsiteX1" fmla="*/ 720936 w 760681"/>
              <a:gd name="connsiteY1" fmla="*/ 336235 h 1196246"/>
              <a:gd name="connsiteX2" fmla="*/ 0 w 760681"/>
              <a:gd name="connsiteY2" fmla="*/ 0 h 1196246"/>
            </a:gdLst>
            <a:ahLst/>
            <a:cxnLst>
              <a:cxn ang="0">
                <a:pos x="connsiteX0" y="connsiteY0"/>
              </a:cxn>
              <a:cxn ang="0">
                <a:pos x="connsiteX1" y="connsiteY1"/>
              </a:cxn>
              <a:cxn ang="0">
                <a:pos x="connsiteX2" y="connsiteY2"/>
              </a:cxn>
            </a:cxnLst>
            <a:rect l="l" t="t" r="r" b="b"/>
            <a:pathLst>
              <a:path w="760681" h="1196246">
                <a:moveTo>
                  <a:pt x="417185" y="1196246"/>
                </a:moveTo>
                <a:cubicBezTo>
                  <a:pt x="811081" y="753930"/>
                  <a:pt x="790467" y="535609"/>
                  <a:pt x="720936" y="336235"/>
                </a:cubicBezTo>
                <a:cubicBezTo>
                  <a:pt x="651405" y="136861"/>
                  <a:pt x="298450" y="7257"/>
                  <a:pt x="0" y="0"/>
                </a:cubicBezTo>
              </a:path>
            </a:pathLst>
          </a:custGeom>
          <a:noFill/>
          <a:ln w="101600">
            <a:solidFill>
              <a:schemeClr val="accent3"/>
            </a:solidFill>
            <a:tailEnd type="triangle"/>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prstClr val="white"/>
              </a:solidFill>
            </a:endParaRPr>
          </a:p>
        </p:txBody>
      </p:sp>
      <p:sp>
        <p:nvSpPr>
          <p:cNvPr id="20" name="Oval 19"/>
          <p:cNvSpPr/>
          <p:nvPr/>
        </p:nvSpPr>
        <p:spPr>
          <a:xfrm>
            <a:off x="2161276" y="4861805"/>
            <a:ext cx="446119" cy="446119"/>
          </a:xfrm>
          <a:prstGeom prst="ellipse">
            <a:avLst/>
          </a:prstGeom>
          <a:noFill/>
          <a:ln w="476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prstClr val="white"/>
              </a:solidFill>
            </a:endParaRPr>
          </a:p>
        </p:txBody>
      </p:sp>
      <p:pic>
        <p:nvPicPr>
          <p:cNvPr id="17" name="Picture 4" descr="PHOTO: Technician assembles camera on the FACET beam line machiner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0734" y="946859"/>
            <a:ext cx="2893266" cy="98451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rotWithShape="1">
          <a:blip r:embed="rId7" cstate="print">
            <a:extLst>
              <a:ext uri="{28A0092B-C50C-407E-A947-70E740481C1C}">
                <a14:useLocalDpi xmlns:a14="http://schemas.microsoft.com/office/drawing/2010/main" val="0"/>
              </a:ext>
            </a:extLst>
          </a:blip>
          <a:srcRect t="14449"/>
          <a:stretch/>
        </p:blipFill>
        <p:spPr>
          <a:xfrm>
            <a:off x="6250735" y="1931374"/>
            <a:ext cx="2893267" cy="1393195"/>
          </a:xfrm>
          <a:prstGeom prst="rect">
            <a:avLst/>
          </a:prstGeom>
        </p:spPr>
      </p:pic>
      <p:pic>
        <p:nvPicPr>
          <p:cNvPr id="21" name="Picture 6" descr="http://www-visualmedia.fnal.gov/VMS_Site/gallery/stillphotos/2013/0000/13-0073-23D.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8008" b="27252"/>
          <a:stretch/>
        </p:blipFill>
        <p:spPr bwMode="auto">
          <a:xfrm>
            <a:off x="6250736" y="4854790"/>
            <a:ext cx="2893266" cy="12503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p:cNvPicPr>
            <a:picLocks noChangeAspect="1"/>
          </p:cNvPicPr>
          <p:nvPr/>
        </p:nvPicPr>
        <p:blipFill rotWithShape="1">
          <a:blip r:embed="rId9" cstate="print">
            <a:extLst>
              <a:ext uri="{28A0092B-C50C-407E-A947-70E740481C1C}">
                <a14:useLocalDpi xmlns:a14="http://schemas.microsoft.com/office/drawing/2010/main" val="0"/>
              </a:ext>
            </a:extLst>
          </a:blip>
          <a:srcRect t="8559" b="12108"/>
          <a:stretch/>
        </p:blipFill>
        <p:spPr>
          <a:xfrm>
            <a:off x="6250734" y="3324569"/>
            <a:ext cx="2893266" cy="1530221"/>
          </a:xfrm>
          <a:prstGeom prst="rect">
            <a:avLst/>
          </a:prstGeom>
        </p:spPr>
      </p:pic>
    </p:spTree>
    <p:extLst>
      <p:ext uri="{BB962C8B-B14F-4D97-AF65-F5344CB8AC3E}">
        <p14:creationId xmlns:p14="http://schemas.microsoft.com/office/powerpoint/2010/main" val="1844837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86497" y="1674894"/>
          <a:ext cx="8960521" cy="3471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Connector 5"/>
          <p:cNvCxnSpPr/>
          <p:nvPr/>
        </p:nvCxnSpPr>
        <p:spPr>
          <a:xfrm>
            <a:off x="1745673" y="3832855"/>
            <a:ext cx="0" cy="228600"/>
          </a:xfrm>
          <a:prstGeom prst="line">
            <a:avLst/>
          </a:prstGeom>
          <a:ln w="12700">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185897" y="3832855"/>
            <a:ext cx="0" cy="228600"/>
          </a:xfrm>
          <a:prstGeom prst="line">
            <a:avLst/>
          </a:prstGeom>
          <a:ln w="12700">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401591" y="3832855"/>
            <a:ext cx="0" cy="228600"/>
          </a:xfrm>
          <a:prstGeom prst="line">
            <a:avLst/>
          </a:prstGeom>
          <a:ln w="12700">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505871" y="3832855"/>
            <a:ext cx="0" cy="228600"/>
          </a:xfrm>
          <a:prstGeom prst="line">
            <a:avLst/>
          </a:prstGeom>
          <a:ln w="12700">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413675" y="3832855"/>
            <a:ext cx="0" cy="228600"/>
          </a:xfrm>
          <a:prstGeom prst="line">
            <a:avLst/>
          </a:prstGeom>
          <a:ln w="12700">
            <a:solidFill>
              <a:schemeClr val="tx1"/>
            </a:solidFill>
            <a:headEnd type="triangle" w="sm"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334890" y="4021727"/>
            <a:ext cx="822661" cy="954107"/>
          </a:xfrm>
          <a:prstGeom prst="rect">
            <a:avLst/>
          </a:prstGeom>
          <a:noFill/>
        </p:spPr>
        <p:txBody>
          <a:bodyPr wrap="none" rtlCol="0">
            <a:spAutoFit/>
          </a:bodyPr>
          <a:lstStyle/>
          <a:p>
            <a:pPr algn="ctr" defTabSz="914400" fontAlgn="base">
              <a:spcBef>
                <a:spcPct val="0"/>
              </a:spcBef>
              <a:spcAft>
                <a:spcPct val="0"/>
              </a:spcAft>
            </a:pPr>
            <a:r>
              <a:rPr lang="en-US" sz="1400" b="1" dirty="0">
                <a:solidFill>
                  <a:srgbClr val="0432FF"/>
                </a:solidFill>
                <a:latin typeface="Arial Narrow" charset="0"/>
                <a:ea typeface="Arial Narrow" charset="0"/>
                <a:cs typeface="Arial Narrow" charset="0"/>
              </a:rPr>
              <a:t>CD-0</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Approve </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Mission </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Need</a:t>
            </a:r>
          </a:p>
        </p:txBody>
      </p:sp>
      <p:sp>
        <p:nvSpPr>
          <p:cNvPr id="13" name="TextBox 12"/>
          <p:cNvSpPr txBox="1"/>
          <p:nvPr/>
        </p:nvSpPr>
        <p:spPr>
          <a:xfrm>
            <a:off x="2520403" y="4021727"/>
            <a:ext cx="1305164" cy="1169551"/>
          </a:xfrm>
          <a:prstGeom prst="rect">
            <a:avLst/>
          </a:prstGeom>
          <a:noFill/>
        </p:spPr>
        <p:txBody>
          <a:bodyPr wrap="none" rtlCol="0">
            <a:spAutoFit/>
          </a:bodyPr>
          <a:lstStyle/>
          <a:p>
            <a:pPr algn="ctr" defTabSz="914400" fontAlgn="base">
              <a:spcBef>
                <a:spcPct val="0"/>
              </a:spcBef>
              <a:spcAft>
                <a:spcPct val="0"/>
              </a:spcAft>
            </a:pPr>
            <a:r>
              <a:rPr lang="en-US" sz="1400" b="1" dirty="0">
                <a:solidFill>
                  <a:srgbClr val="0432FF"/>
                </a:solidFill>
                <a:latin typeface="Arial Narrow" charset="0"/>
                <a:ea typeface="Arial Narrow" charset="0"/>
                <a:cs typeface="Arial Narrow" charset="0"/>
              </a:rPr>
              <a:t>CD-1</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Approve </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Alternative</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Selection </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and Cost Range</a:t>
            </a:r>
          </a:p>
        </p:txBody>
      </p:sp>
      <p:sp>
        <p:nvSpPr>
          <p:cNvPr id="14" name="TextBox 13"/>
          <p:cNvSpPr txBox="1"/>
          <p:nvPr/>
        </p:nvSpPr>
        <p:spPr>
          <a:xfrm>
            <a:off x="3858864" y="4021727"/>
            <a:ext cx="1085554" cy="954107"/>
          </a:xfrm>
          <a:prstGeom prst="rect">
            <a:avLst/>
          </a:prstGeom>
          <a:noFill/>
        </p:spPr>
        <p:txBody>
          <a:bodyPr wrap="none" rtlCol="0">
            <a:spAutoFit/>
          </a:bodyPr>
          <a:lstStyle/>
          <a:p>
            <a:pPr algn="ctr" defTabSz="914400" fontAlgn="base">
              <a:spcBef>
                <a:spcPct val="0"/>
              </a:spcBef>
              <a:spcAft>
                <a:spcPct val="0"/>
              </a:spcAft>
            </a:pPr>
            <a:r>
              <a:rPr lang="en-US" sz="1400" b="1" dirty="0">
                <a:solidFill>
                  <a:srgbClr val="0432FF"/>
                </a:solidFill>
                <a:latin typeface="Arial Narrow" charset="0"/>
                <a:ea typeface="Arial Narrow" charset="0"/>
                <a:cs typeface="Arial Narrow" charset="0"/>
              </a:rPr>
              <a:t>CD-2</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Approve </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Performance</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Baseline</a:t>
            </a:r>
          </a:p>
        </p:txBody>
      </p:sp>
      <p:sp>
        <p:nvSpPr>
          <p:cNvPr id="15" name="TextBox 14"/>
          <p:cNvSpPr txBox="1"/>
          <p:nvPr/>
        </p:nvSpPr>
        <p:spPr>
          <a:xfrm>
            <a:off x="4960254" y="4021727"/>
            <a:ext cx="1101584" cy="954107"/>
          </a:xfrm>
          <a:prstGeom prst="rect">
            <a:avLst/>
          </a:prstGeom>
          <a:noFill/>
        </p:spPr>
        <p:txBody>
          <a:bodyPr wrap="none" rtlCol="0">
            <a:spAutoFit/>
          </a:bodyPr>
          <a:lstStyle/>
          <a:p>
            <a:pPr algn="ctr" defTabSz="914400" fontAlgn="base">
              <a:spcBef>
                <a:spcPct val="0"/>
              </a:spcBef>
              <a:spcAft>
                <a:spcPct val="0"/>
              </a:spcAft>
            </a:pPr>
            <a:r>
              <a:rPr lang="en-US" sz="1400" b="1" dirty="0">
                <a:solidFill>
                  <a:srgbClr val="0432FF"/>
                </a:solidFill>
                <a:latin typeface="Arial Narrow" charset="0"/>
                <a:ea typeface="Arial Narrow" charset="0"/>
                <a:cs typeface="Arial Narrow" charset="0"/>
              </a:rPr>
              <a:t>CD-3</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Approve </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Start of</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Construction</a:t>
            </a:r>
          </a:p>
        </p:txBody>
      </p:sp>
      <p:sp>
        <p:nvSpPr>
          <p:cNvPr id="16" name="TextBox 15"/>
          <p:cNvSpPr txBox="1"/>
          <p:nvPr/>
        </p:nvSpPr>
        <p:spPr>
          <a:xfrm>
            <a:off x="6563121" y="4021727"/>
            <a:ext cx="1701108" cy="1154162"/>
          </a:xfrm>
          <a:prstGeom prst="rect">
            <a:avLst/>
          </a:prstGeom>
          <a:noFill/>
        </p:spPr>
        <p:txBody>
          <a:bodyPr wrap="none" rtlCol="0">
            <a:spAutoFit/>
          </a:bodyPr>
          <a:lstStyle/>
          <a:p>
            <a:pPr algn="ctr" defTabSz="914400" fontAlgn="base">
              <a:spcBef>
                <a:spcPct val="0"/>
              </a:spcBef>
              <a:spcAft>
                <a:spcPct val="0"/>
              </a:spcAft>
            </a:pPr>
            <a:r>
              <a:rPr lang="en-US" sz="1400" b="1" dirty="0">
                <a:solidFill>
                  <a:srgbClr val="0432FF"/>
                </a:solidFill>
                <a:latin typeface="Arial Narrow" charset="0"/>
                <a:ea typeface="Arial Narrow" charset="0"/>
                <a:cs typeface="Arial Narrow" charset="0"/>
              </a:rPr>
              <a:t>CD-4</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Approve </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Start of</a:t>
            </a:r>
          </a:p>
          <a:p>
            <a:pPr algn="ctr" defTabSz="914400" fontAlgn="base">
              <a:spcBef>
                <a:spcPct val="0"/>
              </a:spcBef>
              <a:spcAft>
                <a:spcPct val="0"/>
              </a:spcAft>
            </a:pPr>
            <a:r>
              <a:rPr lang="en-US" sz="1400" b="1" dirty="0">
                <a:solidFill>
                  <a:srgbClr val="000000"/>
                </a:solidFill>
                <a:latin typeface="Arial Narrow" charset="0"/>
                <a:ea typeface="Arial Narrow" charset="0"/>
                <a:cs typeface="Arial Narrow" charset="0"/>
              </a:rPr>
              <a:t>Operations</a:t>
            </a:r>
          </a:p>
          <a:p>
            <a:pPr algn="ctr" defTabSz="914400" fontAlgn="base">
              <a:spcBef>
                <a:spcPct val="0"/>
              </a:spcBef>
              <a:spcAft>
                <a:spcPct val="0"/>
              </a:spcAft>
            </a:pPr>
            <a:r>
              <a:rPr lang="en-US" sz="1300" b="1" i="1" dirty="0">
                <a:solidFill>
                  <a:srgbClr val="000000"/>
                </a:solidFill>
                <a:latin typeface="Arial Narrow" charset="0"/>
                <a:ea typeface="Arial Narrow" charset="0"/>
                <a:cs typeface="Arial Narrow" charset="0"/>
              </a:rPr>
              <a:t>(or</a:t>
            </a:r>
            <a:r>
              <a:rPr lang="en-US" sz="1300" b="1" dirty="0">
                <a:solidFill>
                  <a:srgbClr val="000000"/>
                </a:solidFill>
                <a:latin typeface="Arial Narrow" charset="0"/>
                <a:ea typeface="Arial Narrow" charset="0"/>
                <a:cs typeface="Arial Narrow" charset="0"/>
              </a:rPr>
              <a:t> Project Completion)</a:t>
            </a:r>
          </a:p>
        </p:txBody>
      </p:sp>
      <p:cxnSp>
        <p:nvCxnSpPr>
          <p:cNvPr id="17" name="Straight Connector 16"/>
          <p:cNvCxnSpPr/>
          <p:nvPr/>
        </p:nvCxnSpPr>
        <p:spPr>
          <a:xfrm>
            <a:off x="1745672" y="2664463"/>
            <a:ext cx="0" cy="274320"/>
          </a:xfrm>
          <a:prstGeom prst="line">
            <a:avLst/>
          </a:prstGeom>
          <a:ln w="12700">
            <a:solidFill>
              <a:schemeClr val="tx1"/>
            </a:solidFill>
            <a:prstDash val="dash"/>
            <a:headEnd type="none" w="med"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413673" y="2664455"/>
            <a:ext cx="0" cy="274320"/>
          </a:xfrm>
          <a:prstGeom prst="line">
            <a:avLst/>
          </a:prstGeom>
          <a:ln w="12700">
            <a:solidFill>
              <a:schemeClr val="tx1"/>
            </a:solidFill>
            <a:prstDash val="dash"/>
            <a:headEnd type="none" w="med" len="lg"/>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745667" y="2815749"/>
            <a:ext cx="1828800" cy="12195"/>
          </a:xfrm>
          <a:prstGeom prst="line">
            <a:avLst/>
          </a:prstGeom>
          <a:ln w="12700">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484673" y="2825274"/>
            <a:ext cx="1920240" cy="12195"/>
          </a:xfrm>
          <a:prstGeom prst="line">
            <a:avLst/>
          </a:prstGeom>
          <a:ln w="12700">
            <a:solidFill>
              <a:schemeClr val="tx1"/>
            </a:solidFill>
            <a:headEnd type="triangle" w="sm" len="lg"/>
            <a:tailEnd type="none" w="lg"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535200" y="2644848"/>
            <a:ext cx="1987724" cy="323165"/>
          </a:xfrm>
          <a:prstGeom prst="rect">
            <a:avLst/>
          </a:prstGeom>
          <a:noFill/>
        </p:spPr>
        <p:txBody>
          <a:bodyPr wrap="none" rtlCol="0">
            <a:spAutoFit/>
          </a:bodyPr>
          <a:lstStyle/>
          <a:p>
            <a:pPr algn="ctr" defTabSz="914400" fontAlgn="base">
              <a:spcBef>
                <a:spcPct val="0"/>
              </a:spcBef>
              <a:spcAft>
                <a:spcPct val="0"/>
              </a:spcAft>
            </a:pPr>
            <a:r>
              <a:rPr lang="en-US" sz="1500" b="1" dirty="0">
                <a:solidFill>
                  <a:srgbClr val="000000"/>
                </a:solidFill>
                <a:latin typeface="Arial Narrow" charset="0"/>
                <a:ea typeface="Arial Narrow" charset="0"/>
                <a:cs typeface="Arial Narrow" charset="0"/>
              </a:rPr>
              <a:t>Total Project Cost (TPC)</a:t>
            </a:r>
          </a:p>
        </p:txBody>
      </p:sp>
      <p:cxnSp>
        <p:nvCxnSpPr>
          <p:cNvPr id="23" name="Straight Connector 22"/>
          <p:cNvCxnSpPr/>
          <p:nvPr/>
        </p:nvCxnSpPr>
        <p:spPr>
          <a:xfrm flipH="1">
            <a:off x="1229317" y="2827944"/>
            <a:ext cx="548640" cy="6364"/>
          </a:xfrm>
          <a:prstGeom prst="line">
            <a:avLst/>
          </a:prstGeom>
          <a:ln w="12700">
            <a:solidFill>
              <a:schemeClr val="tx1"/>
            </a:solidFill>
            <a:headEnd type="triangle" w="sm" len="lg"/>
            <a:tailEnd type="none" w="lg" len="med"/>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28493" y="2834308"/>
            <a:ext cx="386267" cy="0"/>
          </a:xfrm>
          <a:prstGeom prst="line">
            <a:avLst/>
          </a:prstGeom>
          <a:ln w="12700">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89467" y="2575765"/>
            <a:ext cx="816249" cy="461665"/>
          </a:xfrm>
          <a:prstGeom prst="rect">
            <a:avLst/>
          </a:prstGeom>
          <a:noFill/>
        </p:spPr>
        <p:txBody>
          <a:bodyPr wrap="none" rtlCol="0">
            <a:spAutoFit/>
          </a:bodyPr>
          <a:lstStyle/>
          <a:p>
            <a:pPr algn="ctr" defTabSz="914400" fontAlgn="base">
              <a:spcBef>
                <a:spcPct val="0"/>
              </a:spcBef>
              <a:spcAft>
                <a:spcPct val="0"/>
              </a:spcAft>
            </a:pPr>
            <a:r>
              <a:rPr lang="en-US" sz="1200" b="1" dirty="0">
                <a:solidFill>
                  <a:srgbClr val="000000"/>
                </a:solidFill>
                <a:latin typeface="Arial Narrow" charset="0"/>
                <a:ea typeface="Arial Narrow" charset="0"/>
                <a:cs typeface="Arial Narrow" charset="0"/>
              </a:rPr>
              <a:t>Operating </a:t>
            </a:r>
          </a:p>
          <a:p>
            <a:pPr algn="ctr" defTabSz="914400" fontAlgn="base">
              <a:spcBef>
                <a:spcPct val="0"/>
              </a:spcBef>
              <a:spcAft>
                <a:spcPct val="0"/>
              </a:spcAft>
            </a:pPr>
            <a:r>
              <a:rPr lang="en-US" sz="1200" b="1" dirty="0">
                <a:solidFill>
                  <a:srgbClr val="000000"/>
                </a:solidFill>
                <a:latin typeface="Arial Narrow" charset="0"/>
                <a:ea typeface="Arial Narrow" charset="0"/>
                <a:cs typeface="Arial Narrow" charset="0"/>
              </a:rPr>
              <a:t>Funds</a:t>
            </a:r>
          </a:p>
        </p:txBody>
      </p:sp>
      <p:cxnSp>
        <p:nvCxnSpPr>
          <p:cNvPr id="29" name="Straight Connector 28"/>
          <p:cNvCxnSpPr/>
          <p:nvPr/>
        </p:nvCxnSpPr>
        <p:spPr>
          <a:xfrm>
            <a:off x="115793" y="2693693"/>
            <a:ext cx="0" cy="274320"/>
          </a:xfrm>
          <a:prstGeom prst="line">
            <a:avLst/>
          </a:prstGeom>
          <a:ln w="12700">
            <a:solidFill>
              <a:schemeClr val="tx1"/>
            </a:solidFill>
            <a:prstDash val="dash"/>
            <a:headEnd type="none" w="med"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988532" y="2642572"/>
            <a:ext cx="0" cy="274320"/>
          </a:xfrm>
          <a:prstGeom prst="line">
            <a:avLst/>
          </a:prstGeom>
          <a:ln w="12700">
            <a:solidFill>
              <a:schemeClr val="tx1"/>
            </a:solidFill>
            <a:prstDash val="dash"/>
            <a:headEnd type="none" w="med" len="lg"/>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8458322" y="2818753"/>
            <a:ext cx="548640" cy="6364"/>
          </a:xfrm>
          <a:prstGeom prst="line">
            <a:avLst/>
          </a:prstGeom>
          <a:ln w="12700">
            <a:solidFill>
              <a:schemeClr val="tx1"/>
            </a:solidFill>
            <a:headEnd type="triangle" w="sm" len="lg"/>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7410608" y="2825117"/>
            <a:ext cx="386267" cy="0"/>
          </a:xfrm>
          <a:prstGeom prst="line">
            <a:avLst/>
          </a:prstGeom>
          <a:ln w="12700">
            <a:solidFill>
              <a:schemeClr val="tx1"/>
            </a:solidFill>
            <a:headEnd type="none" w="sm" len="lg"/>
            <a:tailEnd type="triangle" w="sm" len="lg"/>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7732327" y="2566574"/>
            <a:ext cx="816249" cy="461665"/>
          </a:xfrm>
          <a:prstGeom prst="rect">
            <a:avLst/>
          </a:prstGeom>
          <a:noFill/>
        </p:spPr>
        <p:txBody>
          <a:bodyPr wrap="none" rtlCol="0">
            <a:spAutoFit/>
          </a:bodyPr>
          <a:lstStyle/>
          <a:p>
            <a:pPr algn="ctr" defTabSz="914400" fontAlgn="base">
              <a:spcBef>
                <a:spcPct val="0"/>
              </a:spcBef>
              <a:spcAft>
                <a:spcPct val="0"/>
              </a:spcAft>
            </a:pPr>
            <a:r>
              <a:rPr lang="en-US" sz="1200" b="1" dirty="0">
                <a:solidFill>
                  <a:srgbClr val="000000"/>
                </a:solidFill>
                <a:latin typeface="Arial Narrow" charset="0"/>
                <a:ea typeface="Arial Narrow" charset="0"/>
                <a:cs typeface="Arial Narrow" charset="0"/>
              </a:rPr>
              <a:t>Operating </a:t>
            </a:r>
          </a:p>
          <a:p>
            <a:pPr algn="ctr" defTabSz="914400" fontAlgn="base">
              <a:spcBef>
                <a:spcPct val="0"/>
              </a:spcBef>
              <a:spcAft>
                <a:spcPct val="0"/>
              </a:spcAft>
            </a:pPr>
            <a:r>
              <a:rPr lang="en-US" sz="1200" b="1" dirty="0">
                <a:solidFill>
                  <a:srgbClr val="000000"/>
                </a:solidFill>
                <a:latin typeface="Arial Narrow" charset="0"/>
                <a:ea typeface="Arial Narrow" charset="0"/>
                <a:cs typeface="Arial Narrow" charset="0"/>
              </a:rPr>
              <a:t>Funds</a:t>
            </a:r>
          </a:p>
        </p:txBody>
      </p:sp>
      <p:sp>
        <p:nvSpPr>
          <p:cNvPr id="35" name="TextBox 34"/>
          <p:cNvSpPr txBox="1"/>
          <p:nvPr/>
        </p:nvSpPr>
        <p:spPr>
          <a:xfrm>
            <a:off x="174949" y="4168033"/>
            <a:ext cx="944489" cy="707886"/>
          </a:xfrm>
          <a:prstGeom prst="rect">
            <a:avLst/>
          </a:prstGeom>
          <a:noFill/>
        </p:spPr>
        <p:txBody>
          <a:bodyPr wrap="none" rtlCol="0">
            <a:spAutoFit/>
          </a:bodyPr>
          <a:lstStyle/>
          <a:p>
            <a:pPr algn="ctr" defTabSz="914400" fontAlgn="base">
              <a:spcBef>
                <a:spcPct val="0"/>
              </a:spcBef>
              <a:spcAft>
                <a:spcPct val="0"/>
              </a:spcAft>
            </a:pPr>
            <a:r>
              <a:rPr lang="en-US" sz="1200" b="1" i="1" dirty="0">
                <a:solidFill>
                  <a:srgbClr val="0432FF"/>
                </a:solidFill>
                <a:latin typeface="Arial Narrow" charset="0"/>
                <a:ea typeface="Arial Narrow" charset="0"/>
                <a:cs typeface="Arial Narrow" charset="0"/>
              </a:rPr>
              <a:t>DOE 413.3B:</a:t>
            </a:r>
          </a:p>
          <a:p>
            <a:pPr algn="ctr" defTabSz="914400" fontAlgn="base">
              <a:spcBef>
                <a:spcPct val="0"/>
              </a:spcBef>
              <a:spcAft>
                <a:spcPct val="0"/>
              </a:spcAft>
            </a:pPr>
            <a:r>
              <a:rPr lang="en-US" sz="1400" b="1" i="1" dirty="0">
                <a:solidFill>
                  <a:srgbClr val="0432FF"/>
                </a:solidFill>
                <a:latin typeface="Arial Narrow" charset="0"/>
                <a:ea typeface="Arial Narrow" charset="0"/>
                <a:cs typeface="Arial Narrow" charset="0"/>
              </a:rPr>
              <a:t>Critical</a:t>
            </a:r>
          </a:p>
          <a:p>
            <a:pPr algn="ctr" defTabSz="914400" fontAlgn="base">
              <a:spcBef>
                <a:spcPct val="0"/>
              </a:spcBef>
              <a:spcAft>
                <a:spcPct val="0"/>
              </a:spcAft>
            </a:pPr>
            <a:r>
              <a:rPr lang="en-US" sz="1400" b="1" i="1" dirty="0">
                <a:solidFill>
                  <a:srgbClr val="0432FF"/>
                </a:solidFill>
                <a:latin typeface="Arial Narrow" charset="0"/>
                <a:ea typeface="Arial Narrow" charset="0"/>
                <a:cs typeface="Arial Narrow" charset="0"/>
              </a:rPr>
              <a:t>Decisions</a:t>
            </a:r>
          </a:p>
        </p:txBody>
      </p:sp>
      <p:sp>
        <p:nvSpPr>
          <p:cNvPr id="36" name="Left Brace 35"/>
          <p:cNvSpPr/>
          <p:nvPr/>
        </p:nvSpPr>
        <p:spPr>
          <a:xfrm flipH="1">
            <a:off x="1122742" y="4060527"/>
            <a:ext cx="159912" cy="915307"/>
          </a:xfrm>
          <a:prstGeom prst="leftBrace">
            <a:avLst/>
          </a:prstGeom>
          <a:ln>
            <a:solidFill>
              <a:srgbClr val="0432FF"/>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fontAlgn="base">
              <a:spcBef>
                <a:spcPct val="0"/>
              </a:spcBef>
              <a:spcAft>
                <a:spcPct val="0"/>
              </a:spcAft>
            </a:pPr>
            <a:endParaRPr lang="en-US" b="1">
              <a:solidFill>
                <a:srgbClr val="000000"/>
              </a:solidFill>
            </a:endParaRPr>
          </a:p>
        </p:txBody>
      </p:sp>
      <p:sp>
        <p:nvSpPr>
          <p:cNvPr id="37" name="Rectangle 36"/>
          <p:cNvSpPr/>
          <p:nvPr/>
        </p:nvSpPr>
        <p:spPr>
          <a:xfrm>
            <a:off x="86497" y="3002398"/>
            <a:ext cx="405833" cy="815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38" name="TextBox 37"/>
          <p:cNvSpPr txBox="1"/>
          <p:nvPr/>
        </p:nvSpPr>
        <p:spPr>
          <a:xfrm>
            <a:off x="175463" y="3124942"/>
            <a:ext cx="1321195" cy="523220"/>
          </a:xfrm>
          <a:prstGeom prst="rect">
            <a:avLst/>
          </a:prstGeom>
          <a:noFill/>
        </p:spPr>
        <p:txBody>
          <a:bodyPr wrap="none" rtlCol="0">
            <a:spAutoFit/>
          </a:bodyPr>
          <a:lstStyle/>
          <a:p>
            <a:pPr algn="ctr" defTabSz="914400" fontAlgn="base">
              <a:spcBef>
                <a:spcPct val="0"/>
              </a:spcBef>
              <a:spcAft>
                <a:spcPct val="0"/>
              </a:spcAft>
            </a:pPr>
            <a:r>
              <a:rPr lang="en-US" sz="1500" b="1" dirty="0">
                <a:solidFill>
                  <a:srgbClr val="FFFFFF"/>
                </a:solidFill>
                <a:latin typeface="Arial Narrow" charset="0"/>
                <a:ea typeface="Arial Narrow" charset="0"/>
                <a:cs typeface="Arial Narrow" charset="0"/>
              </a:rPr>
              <a:t>Initiation</a:t>
            </a:r>
          </a:p>
          <a:p>
            <a:pPr algn="ctr" defTabSz="914400" fontAlgn="base">
              <a:spcBef>
                <a:spcPct val="0"/>
              </a:spcBef>
              <a:spcAft>
                <a:spcPct val="0"/>
              </a:spcAft>
            </a:pPr>
            <a:r>
              <a:rPr lang="en-US" sz="1300" b="1" dirty="0">
                <a:solidFill>
                  <a:srgbClr val="FFFF00"/>
                </a:solidFill>
                <a:latin typeface="Arial Narrow" charset="0"/>
                <a:ea typeface="Arial Narrow" charset="0"/>
                <a:cs typeface="Arial Narrow" charset="0"/>
              </a:rPr>
              <a:t>(pre-project R&amp;D)</a:t>
            </a:r>
          </a:p>
        </p:txBody>
      </p:sp>
      <p:sp>
        <p:nvSpPr>
          <p:cNvPr id="39" name="TextBox 38"/>
          <p:cNvSpPr txBox="1"/>
          <p:nvPr/>
        </p:nvSpPr>
        <p:spPr>
          <a:xfrm>
            <a:off x="1865025" y="3448425"/>
            <a:ext cx="1300356" cy="276999"/>
          </a:xfrm>
          <a:prstGeom prst="rect">
            <a:avLst/>
          </a:prstGeom>
          <a:noFill/>
        </p:spPr>
        <p:txBody>
          <a:bodyPr wrap="none" rtlCol="0">
            <a:spAutoFit/>
          </a:bodyPr>
          <a:lstStyle/>
          <a:p>
            <a:pP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(R&amp;D continues</a:t>
            </a:r>
            <a:r>
              <a:rPr lang="is-IS" sz="1200" b="1" dirty="0">
                <a:solidFill>
                  <a:srgbClr val="FFFF00"/>
                </a:solidFill>
                <a:latin typeface="Arial Narrow" charset="0"/>
                <a:ea typeface="Arial Narrow" charset="0"/>
                <a:cs typeface="Arial Narrow" charset="0"/>
              </a:rPr>
              <a:t>…)</a:t>
            </a:r>
            <a:endParaRPr lang="en-US" sz="1200" b="1" dirty="0">
              <a:solidFill>
                <a:srgbClr val="FFFF00"/>
              </a:solidFill>
              <a:latin typeface="Arial Narrow" charset="0"/>
              <a:ea typeface="Arial Narrow" charset="0"/>
              <a:cs typeface="Arial Narrow" charset="0"/>
            </a:endParaRPr>
          </a:p>
        </p:txBody>
      </p:sp>
      <p:cxnSp>
        <p:nvCxnSpPr>
          <p:cNvPr id="45" name="Straight Connector 44"/>
          <p:cNvCxnSpPr/>
          <p:nvPr/>
        </p:nvCxnSpPr>
        <p:spPr>
          <a:xfrm>
            <a:off x="1745667" y="4925034"/>
            <a:ext cx="0" cy="446205"/>
          </a:xfrm>
          <a:prstGeom prst="line">
            <a:avLst/>
          </a:prstGeom>
          <a:ln w="12700">
            <a:solidFill>
              <a:srgbClr val="FF0000"/>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392473" y="4926054"/>
            <a:ext cx="0" cy="274320"/>
          </a:xfrm>
          <a:prstGeom prst="line">
            <a:avLst/>
          </a:prstGeom>
          <a:ln w="12700">
            <a:solidFill>
              <a:srgbClr val="FF0000"/>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382292" y="5124411"/>
            <a:ext cx="0" cy="274320"/>
          </a:xfrm>
          <a:prstGeom prst="line">
            <a:avLst/>
          </a:prstGeom>
          <a:ln w="12700">
            <a:solidFill>
              <a:srgbClr val="FF0000"/>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153197" y="5136570"/>
            <a:ext cx="0" cy="274320"/>
          </a:xfrm>
          <a:prstGeom prst="line">
            <a:avLst/>
          </a:prstGeom>
          <a:ln w="12700">
            <a:solidFill>
              <a:srgbClr val="FF0000"/>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5505871" y="4898429"/>
            <a:ext cx="0" cy="201168"/>
          </a:xfrm>
          <a:prstGeom prst="line">
            <a:avLst/>
          </a:prstGeom>
          <a:ln w="12700">
            <a:solidFill>
              <a:srgbClr val="FF0000"/>
            </a:solidFill>
            <a:headEnd type="triangle" w="sm" len="lg"/>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5806689" y="5092587"/>
            <a:ext cx="0" cy="231588"/>
          </a:xfrm>
          <a:prstGeom prst="line">
            <a:avLst/>
          </a:prstGeom>
          <a:ln w="12700">
            <a:solidFill>
              <a:srgbClr val="FF0000"/>
            </a:solidFill>
            <a:headEnd type="none" w="med" len="lg"/>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5505871" y="5099675"/>
            <a:ext cx="300818" cy="430"/>
          </a:xfrm>
          <a:prstGeom prst="line">
            <a:avLst/>
          </a:prstGeom>
          <a:ln w="12700">
            <a:solidFill>
              <a:srgbClr val="FF0000"/>
            </a:solidFill>
            <a:headEnd type="none" w="med" len="lg"/>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5185730" y="5160020"/>
            <a:ext cx="1152881" cy="1015663"/>
          </a:xfrm>
          <a:prstGeom prst="rect">
            <a:avLst/>
          </a:prstGeom>
          <a:solidFill>
            <a:srgbClr val="C00000"/>
          </a:solidFill>
          <a:ln>
            <a:solidFill>
              <a:srgbClr val="C00000"/>
            </a:solidFill>
          </a:ln>
          <a:effectLst>
            <a:outerShdw blurRad="50800" dist="38100" dir="2700000" algn="tl" rotWithShape="0">
              <a:schemeClr val="bg1">
                <a:lumMod val="50000"/>
                <a:alpha val="40000"/>
              </a:schemeClr>
            </a:outerShdw>
          </a:effectLst>
        </p:spPr>
        <p:txBody>
          <a:bodyPr wrap="none" rtlCol="0">
            <a:spAutoFit/>
          </a:bodyPr>
          <a:lstStyle/>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Project has</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demonstrated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technical</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readiness for</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implementation </a:t>
            </a:r>
          </a:p>
        </p:txBody>
      </p:sp>
      <p:sp>
        <p:nvSpPr>
          <p:cNvPr id="44" name="TextBox 43"/>
          <p:cNvSpPr txBox="1"/>
          <p:nvPr/>
        </p:nvSpPr>
        <p:spPr>
          <a:xfrm>
            <a:off x="6674935" y="5337786"/>
            <a:ext cx="1422184" cy="830997"/>
          </a:xfrm>
          <a:prstGeom prst="rect">
            <a:avLst/>
          </a:prstGeom>
          <a:solidFill>
            <a:srgbClr val="C00000"/>
          </a:solidFill>
          <a:ln>
            <a:solidFill>
              <a:srgbClr val="C00000"/>
            </a:solidFill>
          </a:ln>
          <a:effectLst>
            <a:outerShdw blurRad="50800" dist="38100" dir="2700000" algn="tl" rotWithShape="0">
              <a:schemeClr val="bg1">
                <a:lumMod val="50000"/>
                <a:alpha val="40000"/>
              </a:schemeClr>
            </a:outerShdw>
          </a:effectLst>
        </p:spPr>
        <p:txBody>
          <a:bodyPr wrap="none" rtlCol="0">
            <a:spAutoFit/>
          </a:bodyPr>
          <a:lstStyle/>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Project is completed</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and ready for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turnover to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program operations</a:t>
            </a:r>
          </a:p>
        </p:txBody>
      </p:sp>
      <p:sp>
        <p:nvSpPr>
          <p:cNvPr id="41" name="TextBox 40"/>
          <p:cNvSpPr txBox="1"/>
          <p:nvPr/>
        </p:nvSpPr>
        <p:spPr>
          <a:xfrm>
            <a:off x="2383897" y="5347390"/>
            <a:ext cx="1414170" cy="830997"/>
          </a:xfrm>
          <a:prstGeom prst="rect">
            <a:avLst/>
          </a:prstGeom>
          <a:solidFill>
            <a:srgbClr val="C00000"/>
          </a:solidFill>
          <a:ln>
            <a:solidFill>
              <a:srgbClr val="C00000"/>
            </a:solidFill>
          </a:ln>
          <a:effectLst>
            <a:outerShdw blurRad="50800" dist="38100" dir="2700000" algn="tl" rotWithShape="0">
              <a:schemeClr val="bg1">
                <a:lumMod val="50000"/>
                <a:alpha val="40000"/>
              </a:schemeClr>
            </a:outerShdw>
          </a:effectLst>
        </p:spPr>
        <p:txBody>
          <a:bodyPr wrap="none" rtlCol="0">
            <a:spAutoFit/>
          </a:bodyPr>
          <a:lstStyle/>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Ensures the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selected alternative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and approach is the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optimum solution</a:t>
            </a:r>
          </a:p>
        </p:txBody>
      </p:sp>
      <p:sp>
        <p:nvSpPr>
          <p:cNvPr id="42" name="TextBox 41"/>
          <p:cNvSpPr txBox="1"/>
          <p:nvPr/>
        </p:nvSpPr>
        <p:spPr>
          <a:xfrm>
            <a:off x="3881000" y="5160020"/>
            <a:ext cx="1210588" cy="1015663"/>
          </a:xfrm>
          <a:prstGeom prst="rect">
            <a:avLst/>
          </a:prstGeom>
          <a:solidFill>
            <a:srgbClr val="C00000"/>
          </a:solidFill>
          <a:ln>
            <a:solidFill>
              <a:srgbClr val="C00000"/>
            </a:solidFill>
          </a:ln>
          <a:effectLst>
            <a:outerShdw blurRad="50800" dist="38100" dir="2700000" algn="tl" rotWithShape="0">
              <a:schemeClr val="bg1">
                <a:lumMod val="50000"/>
                <a:alpha val="40000"/>
              </a:schemeClr>
            </a:outerShdw>
          </a:effectLst>
        </p:spPr>
        <p:txBody>
          <a:bodyPr wrap="none" rtlCol="0">
            <a:spAutoFit/>
          </a:bodyPr>
          <a:lstStyle/>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Definitive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cost, scope, and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schedule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baselines have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been developed</a:t>
            </a:r>
          </a:p>
        </p:txBody>
      </p:sp>
      <p:sp>
        <p:nvSpPr>
          <p:cNvPr id="40" name="TextBox 39"/>
          <p:cNvSpPr txBox="1"/>
          <p:nvPr/>
        </p:nvSpPr>
        <p:spPr>
          <a:xfrm>
            <a:off x="1012430" y="5338345"/>
            <a:ext cx="1281120" cy="830997"/>
          </a:xfrm>
          <a:prstGeom prst="rect">
            <a:avLst/>
          </a:prstGeom>
          <a:solidFill>
            <a:srgbClr val="C00000"/>
          </a:solidFill>
          <a:ln>
            <a:solidFill>
              <a:srgbClr val="C00000"/>
            </a:solidFill>
          </a:ln>
          <a:effectLst>
            <a:outerShdw blurRad="50800" dist="38100" dir="2700000" algn="tl" rotWithShape="0">
              <a:schemeClr val="bg1">
                <a:lumMod val="50000"/>
                <a:alpha val="40000"/>
              </a:schemeClr>
            </a:outerShdw>
          </a:effectLst>
        </p:spPr>
        <p:txBody>
          <a:bodyPr wrap="none" rtlCol="0">
            <a:spAutoFit/>
          </a:bodyPr>
          <a:lstStyle/>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Identifies there</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is a need that can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only be met thru </a:t>
            </a:r>
          </a:p>
          <a:p>
            <a:pPr algn="ctr" defTabSz="914400" fontAlgn="base">
              <a:spcBef>
                <a:spcPct val="0"/>
              </a:spcBef>
              <a:spcAft>
                <a:spcPct val="0"/>
              </a:spcAft>
            </a:pPr>
            <a:r>
              <a:rPr lang="en-US" sz="1200" b="1" dirty="0">
                <a:solidFill>
                  <a:srgbClr val="FFFF00"/>
                </a:solidFill>
                <a:latin typeface="Arial Narrow" charset="0"/>
                <a:ea typeface="Arial Narrow" charset="0"/>
                <a:cs typeface="Arial Narrow" charset="0"/>
              </a:rPr>
              <a:t>material needs</a:t>
            </a:r>
          </a:p>
        </p:txBody>
      </p:sp>
      <p:sp>
        <p:nvSpPr>
          <p:cNvPr id="3" name="Content Placeholder 2"/>
          <p:cNvSpPr>
            <a:spLocks noGrp="1"/>
          </p:cNvSpPr>
          <p:nvPr>
            <p:ph idx="1"/>
          </p:nvPr>
        </p:nvSpPr>
        <p:spPr>
          <a:xfrm>
            <a:off x="149333" y="842901"/>
            <a:ext cx="8839199" cy="1710073"/>
          </a:xfrm>
        </p:spPr>
        <p:txBody>
          <a:bodyPr>
            <a:normAutofit fontScale="70000" lnSpcReduction="20000"/>
          </a:bodyPr>
          <a:lstStyle/>
          <a:p>
            <a:r>
              <a:rPr lang="en-US" dirty="0"/>
              <a:t>Construction projects and fabrication of large pieces of experimental equipment costing over </a:t>
            </a:r>
            <a:r>
              <a:rPr lang="en-US" dirty="0" smtClean="0"/>
              <a:t>$</a:t>
            </a:r>
            <a:r>
              <a:rPr lang="en-US" dirty="0"/>
              <a:t>5</a:t>
            </a:r>
            <a:r>
              <a:rPr lang="en-US" dirty="0" smtClean="0"/>
              <a:t>M </a:t>
            </a:r>
            <a:r>
              <a:rPr lang="en-US" dirty="0"/>
              <a:t>are managed through a series of “Critical Decision” milestones</a:t>
            </a:r>
          </a:p>
          <a:p>
            <a:r>
              <a:rPr lang="en-US" dirty="0"/>
              <a:t>The CD process ensures successful project execution and scientific return on agency investments, but funding must still be appropriated</a:t>
            </a:r>
          </a:p>
          <a:p>
            <a:pPr lvl="1"/>
            <a:r>
              <a:rPr lang="en-US" sz="2300" dirty="0"/>
              <a:t>Projects reaching CD-3 may have technical readiness, but they must be supported in the President’s Budget Request and receive funding from Congress before they can begin</a:t>
            </a:r>
          </a:p>
          <a:p>
            <a:r>
              <a:rPr lang="en-US" dirty="0"/>
              <a:t>U.S. projects require use of U.S. accounting (contingency, labor, etc.) </a:t>
            </a:r>
            <a:r>
              <a:rPr lang="en-US" i="1" dirty="0"/>
              <a:t>vs.</a:t>
            </a:r>
            <a:r>
              <a:rPr lang="en-US" dirty="0"/>
              <a:t> CORE (M&amp;S only)</a:t>
            </a:r>
          </a:p>
        </p:txBody>
      </p:sp>
      <p:sp>
        <p:nvSpPr>
          <p:cNvPr id="2" name="Title 1"/>
          <p:cNvSpPr>
            <a:spLocks noGrp="1"/>
          </p:cNvSpPr>
          <p:nvPr>
            <p:ph type="title"/>
          </p:nvPr>
        </p:nvSpPr>
        <p:spPr>
          <a:xfrm>
            <a:off x="445332" y="103832"/>
            <a:ext cx="8103244" cy="572515"/>
          </a:xfrm>
        </p:spPr>
        <p:txBody>
          <a:bodyPr>
            <a:normAutofit fontScale="90000"/>
          </a:bodyPr>
          <a:lstStyle/>
          <a:p>
            <a:r>
              <a:rPr lang="en-US" dirty="0"/>
              <a:t>DOE Project Management</a:t>
            </a:r>
          </a:p>
        </p:txBody>
      </p:sp>
      <p:sp>
        <p:nvSpPr>
          <p:cNvPr id="7" name="Slide Number Placeholder 6"/>
          <p:cNvSpPr>
            <a:spLocks noGrp="1"/>
          </p:cNvSpPr>
          <p:nvPr>
            <p:ph type="sldNum" sz="quarter" idx="11"/>
          </p:nvPr>
        </p:nvSpPr>
        <p:spPr>
          <a:xfrm>
            <a:off x="8382000" y="6363170"/>
            <a:ext cx="381000" cy="365125"/>
          </a:xfrm>
        </p:spPr>
        <p:txBody>
          <a:bodyPr/>
          <a:lstStyle/>
          <a:p>
            <a:fld id="{26CA2777-A89F-4130-B308-73BB65955918}" type="slidenum">
              <a:rPr lang="en-US" smtClean="0">
                <a:solidFill>
                  <a:srgbClr val="0F6636"/>
                </a:solidFill>
              </a:rPr>
              <a:pPr/>
              <a:t>30</a:t>
            </a:fld>
            <a:endParaRPr lang="en-US" dirty="0">
              <a:solidFill>
                <a:srgbClr val="0F6636"/>
              </a:solidFill>
            </a:endParaRPr>
          </a:p>
        </p:txBody>
      </p:sp>
      <p:sp>
        <p:nvSpPr>
          <p:cNvPr id="5" name="Footer Placeholder 4"/>
          <p:cNvSpPr>
            <a:spLocks noGrp="1"/>
          </p:cNvSpPr>
          <p:nvPr>
            <p:ph type="ftr" sz="quarter" idx="12"/>
          </p:nvPr>
        </p:nvSpPr>
        <p:spPr/>
        <p:txBody>
          <a:bodyPr/>
          <a:lstStyle/>
          <a:p>
            <a:r>
              <a:rPr lang="en-US" smtClean="0"/>
              <a:t>2016 US LHC Users Association Meeting</a:t>
            </a:r>
            <a:endParaRPr lang="en-US"/>
          </a:p>
        </p:txBody>
      </p:sp>
    </p:spTree>
    <p:extLst>
      <p:ext uri="{BB962C8B-B14F-4D97-AF65-F5344CB8AC3E}">
        <p14:creationId xmlns:p14="http://schemas.microsoft.com/office/powerpoint/2010/main" val="15039647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p:cNvGraphicFramePr>
            <a:graphicFrameLocks noGrp="1"/>
          </p:cNvGraphicFramePr>
          <p:nvPr>
            <p:extLst>
              <p:ext uri="{D42A27DB-BD31-4B8C-83A1-F6EECF244321}">
                <p14:modId xmlns:p14="http://schemas.microsoft.com/office/powerpoint/2010/main" val="1513760611"/>
              </p:ext>
            </p:extLst>
          </p:nvPr>
        </p:nvGraphicFramePr>
        <p:xfrm>
          <a:off x="67113" y="821428"/>
          <a:ext cx="9009775" cy="5699760"/>
        </p:xfrm>
        <a:graphic>
          <a:graphicData uri="http://schemas.openxmlformats.org/drawingml/2006/table">
            <a:tbl>
              <a:tblPr firstRow="1" bandRow="1">
                <a:tableStyleId>{6E25E649-3F16-4E02-A733-19D2CDBF48F0}</a:tableStyleId>
              </a:tblPr>
              <a:tblGrid>
                <a:gridCol w="4848837"/>
                <a:gridCol w="671119"/>
                <a:gridCol w="763398"/>
                <a:gridCol w="2726421"/>
              </a:tblGrid>
              <a:tr h="317237">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gn="ctr">
                        <a:lnSpc>
                          <a:spcPct val="100000"/>
                        </a:lnSpc>
                        <a:spcBef>
                          <a:spcPts val="0"/>
                        </a:spcBef>
                        <a:spcAft>
                          <a:spcPts val="0"/>
                        </a:spcAft>
                      </a:pPr>
                      <a:r>
                        <a:rPr lang="en-US" sz="1600" u="none" baseline="0" dirty="0" smtClean="0">
                          <a:solidFill>
                            <a:schemeClr val="bg1"/>
                          </a:solidFill>
                          <a:effectLst/>
                          <a:latin typeface="+mn-lt"/>
                        </a:rPr>
                        <a:t>Subprogram</a:t>
                      </a:r>
                      <a:endParaRPr lang="en-US" sz="1600" b="1" u="none" baseline="0" dirty="0">
                        <a:solidFill>
                          <a:schemeClr val="bg1"/>
                        </a:solidFill>
                        <a:effectLst/>
                        <a:latin typeface="+mn-lt"/>
                        <a:ea typeface="Calibri"/>
                        <a:cs typeface="Arial" pitchFamily="34" charset="0"/>
                      </a:endParaRPr>
                    </a:p>
                  </a:txBody>
                  <a:tcPr marL="45720" marR="45720" anchor="ctr">
                    <a:lnL>
                      <a:noFill/>
                    </a:lnL>
                    <a:lnR>
                      <a:noFill/>
                    </a:lnR>
                    <a:lnT w="25400" cmpd="sng">
                      <a:noFill/>
                    </a:lnT>
                    <a:lnB w="25400" cmpd="sng">
                      <a:noFill/>
                    </a:lnB>
                    <a:lnTlToBr w="12700" cmpd="sng">
                      <a:noFill/>
                      <a:prstDash val="solid"/>
                    </a:lnTlToBr>
                    <a:lnBlToTr w="12700" cmpd="sng">
                      <a:noFill/>
                      <a:prstDash val="solid"/>
                    </a:lnBlToTr>
                  </a:tcPr>
                </a:tc>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gn="ctr">
                        <a:lnSpc>
                          <a:spcPct val="100000"/>
                        </a:lnSpc>
                        <a:spcBef>
                          <a:spcPts val="0"/>
                        </a:spcBef>
                        <a:spcAft>
                          <a:spcPts val="0"/>
                        </a:spcAft>
                      </a:pPr>
                      <a:r>
                        <a:rPr lang="en-US" sz="1600" baseline="0" dirty="0" smtClean="0">
                          <a:solidFill>
                            <a:schemeClr val="bg1"/>
                          </a:solidFill>
                          <a:effectLst/>
                          <a:latin typeface="+mn-lt"/>
                        </a:rPr>
                        <a:t>TPC ($M)</a:t>
                      </a:r>
                      <a:endParaRPr lang="en-US" sz="1600" b="1" baseline="0" dirty="0">
                        <a:solidFill>
                          <a:schemeClr val="bg1"/>
                        </a:solidFill>
                        <a:effectLst/>
                        <a:latin typeface="+mn-lt"/>
                        <a:ea typeface="Calibri"/>
                        <a:cs typeface="Arial" pitchFamily="34" charset="0"/>
                      </a:endParaRPr>
                    </a:p>
                  </a:txBody>
                  <a:tcPr marL="45720" marR="45720" anchor="ctr">
                    <a:lnL>
                      <a:noFill/>
                    </a:lnL>
                    <a:lnR>
                      <a:noFill/>
                    </a:lnR>
                    <a:lnT w="25400" cmpd="sng">
                      <a:noFill/>
                    </a:lnT>
                    <a:lnB w="25400" cmpd="sng">
                      <a:noFill/>
                    </a:lnB>
                    <a:lnTlToBr w="12700" cmpd="sng">
                      <a:noFill/>
                      <a:prstDash val="solid"/>
                    </a:lnTlToBr>
                    <a:lnBlToTr w="12700" cmpd="sng">
                      <a:noFill/>
                      <a:prstDash val="solid"/>
                    </a:lnBlToTr>
                  </a:tcPr>
                </a:tc>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gn="ctr">
                        <a:lnSpc>
                          <a:spcPct val="100000"/>
                        </a:lnSpc>
                        <a:spcBef>
                          <a:spcPts val="0"/>
                        </a:spcBef>
                        <a:spcAft>
                          <a:spcPts val="0"/>
                        </a:spcAft>
                      </a:pPr>
                      <a:r>
                        <a:rPr lang="en-US" sz="1600" baseline="0" dirty="0">
                          <a:solidFill>
                            <a:schemeClr val="bg1"/>
                          </a:solidFill>
                          <a:effectLst/>
                          <a:latin typeface="+mn-lt"/>
                        </a:rPr>
                        <a:t>CD </a:t>
                      </a:r>
                      <a:r>
                        <a:rPr lang="en-US" sz="1600" baseline="0" dirty="0" smtClean="0">
                          <a:solidFill>
                            <a:schemeClr val="bg1"/>
                          </a:solidFill>
                          <a:effectLst/>
                          <a:latin typeface="+mn-lt"/>
                        </a:rPr>
                        <a:t>Status</a:t>
                      </a:r>
                      <a:endParaRPr lang="en-US" sz="1600" b="1" baseline="0" dirty="0">
                        <a:solidFill>
                          <a:schemeClr val="bg1"/>
                        </a:solidFill>
                        <a:effectLst/>
                        <a:latin typeface="+mn-lt"/>
                        <a:ea typeface="Calibri"/>
                        <a:cs typeface="Arial" pitchFamily="34" charset="0"/>
                      </a:endParaRPr>
                    </a:p>
                  </a:txBody>
                  <a:tcPr marL="45720" marR="45720" anchor="ctr">
                    <a:lnL>
                      <a:noFill/>
                    </a:lnL>
                    <a:lnR>
                      <a:noFill/>
                    </a:lnR>
                    <a:lnT w="25400" cmpd="sng">
                      <a:noFill/>
                    </a:lnT>
                    <a:lnB w="25400" cmpd="sng">
                      <a:noFill/>
                    </a:lnB>
                    <a:lnTlToBr w="12700" cmpd="sng">
                      <a:noFill/>
                      <a:prstDash val="solid"/>
                    </a:lnTlToBr>
                    <a:lnBlToTr w="12700" cmpd="sng">
                      <a:noFill/>
                      <a:prstDash val="solid"/>
                    </a:lnBlToTr>
                  </a:tcPr>
                </a:tc>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gn="r">
                        <a:lnSpc>
                          <a:spcPct val="100000"/>
                        </a:lnSpc>
                        <a:spcBef>
                          <a:spcPts val="0"/>
                        </a:spcBef>
                        <a:spcAft>
                          <a:spcPts val="0"/>
                        </a:spcAft>
                      </a:pPr>
                      <a:r>
                        <a:rPr lang="en-US" sz="1600" baseline="0" dirty="0">
                          <a:solidFill>
                            <a:schemeClr val="bg1"/>
                          </a:solidFill>
                          <a:effectLst/>
                          <a:latin typeface="+mn-lt"/>
                        </a:rPr>
                        <a:t>CD Date</a:t>
                      </a:r>
                      <a:endParaRPr lang="en-US" sz="1600" b="1" baseline="0" dirty="0">
                        <a:solidFill>
                          <a:schemeClr val="bg1"/>
                        </a:solidFill>
                        <a:effectLst/>
                        <a:latin typeface="+mn-lt"/>
                        <a:ea typeface="Calibri"/>
                        <a:cs typeface="Arial" pitchFamily="34" charset="0"/>
                      </a:endParaRPr>
                    </a:p>
                  </a:txBody>
                  <a:tcPr marL="45720" marR="45720" anchor="ctr">
                    <a:lnL>
                      <a:noFill/>
                    </a:lnL>
                    <a:lnR>
                      <a:noFill/>
                    </a:lnR>
                    <a:lnT w="25400" cmpd="sng">
                      <a:noFill/>
                    </a:lnT>
                    <a:lnB w="25400" cmpd="sng">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u="none" baseline="0" dirty="0" smtClean="0">
                          <a:solidFill>
                            <a:srgbClr val="FF0000"/>
                          </a:solidFill>
                          <a:effectLst/>
                          <a:latin typeface="+mn-lt"/>
                        </a:rPr>
                        <a:t>INTENSITY FRONTIER</a:t>
                      </a:r>
                      <a:endParaRPr lang="en-US" sz="1200" b="1" u="none" baseline="0" dirty="0" smtClean="0">
                        <a:solidFill>
                          <a:srgbClr val="FF0000"/>
                        </a:solidFill>
                        <a:effectLst/>
                        <a:latin typeface="+mn-lt"/>
                        <a:ea typeface="Calibri"/>
                        <a:cs typeface="Arial" pitchFamily="34" charset="0"/>
                      </a:endParaRPr>
                    </a:p>
                  </a:txBody>
                  <a:tcPr marL="45720" marR="45720" anchor="ctr">
                    <a:lnL>
                      <a:noFill/>
                    </a:lnL>
                    <a:lnR>
                      <a:noFill/>
                    </a:lnR>
                    <a:lnT w="25400" cmpd="sng">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effectLst/>
                        <a:latin typeface="+mn-lt"/>
                        <a:ea typeface="Calibri"/>
                        <a:cs typeface="Arial" pitchFamily="34" charset="0"/>
                      </a:endParaRPr>
                    </a:p>
                  </a:txBody>
                  <a:tcPr marL="45720" marR="45720" anchor="ctr">
                    <a:lnL>
                      <a:noFill/>
                    </a:lnL>
                    <a:lnR>
                      <a:noFill/>
                    </a:lnR>
                    <a:lnT w="25400" cmpd="sng">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effectLst/>
                        <a:latin typeface="+mn-lt"/>
                        <a:ea typeface="Calibri"/>
                        <a:cs typeface="Arial" pitchFamily="34" charset="0"/>
                      </a:endParaRPr>
                    </a:p>
                  </a:txBody>
                  <a:tcPr marL="45720" marR="45720" anchor="ctr">
                    <a:lnL>
                      <a:noFill/>
                    </a:lnL>
                    <a:lnR>
                      <a:noFill/>
                    </a:lnR>
                    <a:lnT w="25400" cmpd="sng">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nSpc>
                          <a:spcPct val="100000"/>
                        </a:lnSpc>
                        <a:spcBef>
                          <a:spcPts val="0"/>
                        </a:spcBef>
                        <a:spcAft>
                          <a:spcPts val="0"/>
                        </a:spcAft>
                      </a:pPr>
                      <a:endParaRPr lang="en-US" sz="1200" b="1" baseline="0" dirty="0">
                        <a:effectLst/>
                        <a:latin typeface="+mn-lt"/>
                        <a:ea typeface="Calibri"/>
                        <a:cs typeface="Arial" pitchFamily="34" charset="0"/>
                      </a:endParaRPr>
                    </a:p>
                  </a:txBody>
                  <a:tcPr marL="45720" marR="45720" anchor="ctr">
                    <a:lnL>
                      <a:noFill/>
                    </a:lnL>
                    <a:lnR>
                      <a:noFill/>
                    </a:lnR>
                    <a:lnT w="25400" cmpd="sng">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strike="noStrike" baseline="0" dirty="0">
                          <a:solidFill>
                            <a:schemeClr val="tx1"/>
                          </a:solidFill>
                          <a:effectLst/>
                          <a:latin typeface="+mn-lt"/>
                        </a:rPr>
                        <a:t>Long Baseline Neutrino </a:t>
                      </a:r>
                      <a:r>
                        <a:rPr lang="en-US" sz="1200" b="1" u="none" strike="noStrike" baseline="0" dirty="0" smtClean="0">
                          <a:solidFill>
                            <a:schemeClr val="tx1"/>
                          </a:solidFill>
                          <a:effectLst/>
                          <a:latin typeface="+mn-lt"/>
                        </a:rPr>
                        <a:t>Facility (LBNF) / Deep Underground Neutrino Experiment (DUNE)</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1,260 - 1,860 </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CD-3A</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r>
                        <a:rPr lang="en-US" sz="1200" b="1" baseline="0" dirty="0" smtClean="0">
                          <a:solidFill>
                            <a:schemeClr val="tx1"/>
                          </a:solidFill>
                          <a:effectLst/>
                          <a:latin typeface="+mn-lt"/>
                        </a:rPr>
                        <a:t>September 1, 2016</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strike="noStrike" baseline="0" dirty="0" err="1">
                          <a:solidFill>
                            <a:schemeClr val="tx1"/>
                          </a:solidFill>
                          <a:effectLst/>
                          <a:latin typeface="+mn-lt"/>
                        </a:rPr>
                        <a:t>Muon</a:t>
                      </a:r>
                      <a:r>
                        <a:rPr lang="en-US" sz="1200" b="1" u="none" strike="noStrike" baseline="0" dirty="0">
                          <a:solidFill>
                            <a:schemeClr val="tx1"/>
                          </a:solidFill>
                          <a:effectLst/>
                          <a:latin typeface="+mn-lt"/>
                        </a:rPr>
                        <a:t> </a:t>
                      </a:r>
                      <a:r>
                        <a:rPr lang="en-US" sz="1200" b="1" u="none" strike="noStrike" baseline="0" dirty="0" smtClean="0">
                          <a:solidFill>
                            <a:schemeClr val="tx1"/>
                          </a:solidFill>
                          <a:effectLst/>
                          <a:latin typeface="+mn-lt"/>
                        </a:rPr>
                        <a:t>g-2</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46</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CD-2/3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August 20, 2015</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strike="noStrike" baseline="0" dirty="0" smtClean="0">
                          <a:solidFill>
                            <a:schemeClr val="tx1"/>
                          </a:solidFill>
                          <a:effectLst/>
                          <a:latin typeface="+mn-lt"/>
                        </a:rPr>
                        <a:t>Mu2e</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273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CD-3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July 14, 2016</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gn="ctr">
                        <a:lnSpc>
                          <a:spcPct val="100000"/>
                        </a:lnSpc>
                        <a:spcBef>
                          <a:spcPts val="0"/>
                        </a:spcBef>
                        <a:spcAft>
                          <a:spcPts val="0"/>
                        </a:spcAft>
                      </a:pPr>
                      <a:r>
                        <a:rPr lang="en-US" sz="1200" b="1" u="none" baseline="0" dirty="0" smtClean="0">
                          <a:solidFill>
                            <a:srgbClr val="FF0000"/>
                          </a:solidFill>
                          <a:effectLst/>
                          <a:latin typeface="+mn-lt"/>
                        </a:rPr>
                        <a:t>ENERGY FRONTIER</a:t>
                      </a:r>
                      <a:endParaRPr lang="en-US" sz="1200" b="1" u="none" baseline="0" dirty="0">
                        <a:solidFill>
                          <a:srgbClr val="FF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strike="noStrike" baseline="0" dirty="0">
                          <a:solidFill>
                            <a:schemeClr val="tx1"/>
                          </a:solidFill>
                          <a:effectLst/>
                          <a:latin typeface="+mn-lt"/>
                        </a:rPr>
                        <a:t>LHC ATLAS Detector </a:t>
                      </a:r>
                      <a:r>
                        <a:rPr lang="en-US" sz="1200" b="1" u="none" strike="noStrike" baseline="0" dirty="0" smtClean="0">
                          <a:solidFill>
                            <a:schemeClr val="tx1"/>
                          </a:solidFill>
                          <a:effectLst/>
                          <a:latin typeface="+mn-lt"/>
                        </a:rPr>
                        <a:t>(Phase-1) Upgrade</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33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CD-2/3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November 12, 2014</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strike="noStrike" baseline="0" dirty="0">
                          <a:solidFill>
                            <a:schemeClr val="tx1"/>
                          </a:solidFill>
                          <a:effectLst/>
                          <a:latin typeface="+mn-lt"/>
                        </a:rPr>
                        <a:t>LHC CMS Detector </a:t>
                      </a:r>
                      <a:r>
                        <a:rPr lang="en-US" sz="1200" b="1" u="none" strike="noStrike" baseline="0" dirty="0" smtClean="0">
                          <a:solidFill>
                            <a:schemeClr val="tx1"/>
                          </a:solidFill>
                          <a:effectLst/>
                          <a:latin typeface="+mn-lt"/>
                        </a:rPr>
                        <a:t>(Phase-1) Upgrade</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33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CD-2/3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200" b="1" baseline="0" dirty="0" smtClean="0">
                          <a:solidFill>
                            <a:schemeClr val="tx1"/>
                          </a:solidFill>
                          <a:effectLst/>
                          <a:latin typeface="+mn-lt"/>
                          <a:ea typeface="Calibri"/>
                          <a:cs typeface="Arial" pitchFamily="34" charset="0"/>
                        </a:rPr>
                        <a:t>November 12, 2014</a:t>
                      </a: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p>
                      <a:pPr marL="0" marR="0">
                        <a:lnSpc>
                          <a:spcPct val="100000"/>
                        </a:lnSpc>
                        <a:spcBef>
                          <a:spcPts val="0"/>
                        </a:spcBef>
                        <a:spcAft>
                          <a:spcPts val="0"/>
                        </a:spcAft>
                      </a:pPr>
                      <a:r>
                        <a:rPr lang="en-US" sz="1200" b="1" u="none" baseline="0" dirty="0" smtClean="0">
                          <a:solidFill>
                            <a:schemeClr val="tx1"/>
                          </a:solidFill>
                          <a:effectLst/>
                          <a:latin typeface="+mn-lt"/>
                          <a:ea typeface="Calibri"/>
                          <a:cs typeface="Arial" pitchFamily="34" charset="0"/>
                        </a:rPr>
                        <a:t>HL-LHC ATLAS Detector (Phase-2) Upgrade</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155</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CD-0</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200" b="1" baseline="0" dirty="0" smtClean="0">
                          <a:solidFill>
                            <a:schemeClr val="tx1"/>
                          </a:solidFill>
                          <a:effectLst/>
                          <a:latin typeface="+mn-lt"/>
                          <a:ea typeface="Calibri"/>
                          <a:cs typeface="Arial" pitchFamily="34" charset="0"/>
                        </a:rPr>
                        <a:t>April 14, 2016</a:t>
                      </a: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p>
                      <a:pPr marL="0" marR="0">
                        <a:lnSpc>
                          <a:spcPct val="100000"/>
                        </a:lnSpc>
                        <a:spcBef>
                          <a:spcPts val="0"/>
                        </a:spcBef>
                        <a:spcAft>
                          <a:spcPts val="0"/>
                        </a:spcAft>
                      </a:pPr>
                      <a:r>
                        <a:rPr lang="en-US" sz="1200" b="1" u="none" baseline="0" dirty="0" smtClean="0">
                          <a:solidFill>
                            <a:schemeClr val="tx1"/>
                          </a:solidFill>
                          <a:effectLst/>
                          <a:latin typeface="+mn-lt"/>
                          <a:ea typeface="Calibri"/>
                          <a:cs typeface="Arial" pitchFamily="34" charset="0"/>
                        </a:rPr>
                        <a:t>HL-LHC CMS Detector (Phase-2) Upgrade</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155</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CD-0</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200" b="1" baseline="0" dirty="0" smtClean="0">
                          <a:solidFill>
                            <a:schemeClr val="tx1"/>
                          </a:solidFill>
                          <a:effectLst/>
                          <a:latin typeface="+mn-lt"/>
                          <a:ea typeface="Calibri"/>
                          <a:cs typeface="Arial" pitchFamily="34" charset="0"/>
                        </a:rPr>
                        <a:t>April 14, 2016</a:t>
                      </a: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gn="ctr">
                        <a:lnSpc>
                          <a:spcPct val="100000"/>
                        </a:lnSpc>
                        <a:spcBef>
                          <a:spcPts val="0"/>
                        </a:spcBef>
                        <a:spcAft>
                          <a:spcPts val="0"/>
                        </a:spcAft>
                      </a:pPr>
                      <a:r>
                        <a:rPr lang="en-US" sz="1200" b="1" u="none" baseline="0" dirty="0" smtClean="0">
                          <a:solidFill>
                            <a:srgbClr val="FF0000"/>
                          </a:solidFill>
                          <a:effectLst/>
                          <a:latin typeface="+mn-lt"/>
                        </a:rPr>
                        <a:t>COSMIC FRONTIER</a:t>
                      </a:r>
                      <a:endParaRPr lang="en-US" sz="1200" b="1" u="none" baseline="0" dirty="0">
                        <a:solidFill>
                          <a:srgbClr val="FF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baseline="0" dirty="0" smtClean="0">
                          <a:solidFill>
                            <a:schemeClr val="tx1"/>
                          </a:solidFill>
                          <a:effectLst/>
                          <a:latin typeface="+mn-lt"/>
                        </a:rPr>
                        <a:t>LZ </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46-59</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CD-2/3B</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200" b="1" baseline="0" dirty="0" smtClean="0">
                          <a:solidFill>
                            <a:schemeClr val="tx1"/>
                          </a:solidFill>
                          <a:effectLst/>
                          <a:latin typeface="+mn-lt"/>
                        </a:rPr>
                        <a:t>August 9, 2016</a:t>
                      </a:r>
                      <a:endParaRPr lang="en-US" sz="1200" b="1" baseline="0" dirty="0" smtClean="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p>
                      <a:pPr marL="0" marR="0">
                        <a:lnSpc>
                          <a:spcPct val="100000"/>
                        </a:lnSpc>
                        <a:spcBef>
                          <a:spcPts val="0"/>
                        </a:spcBef>
                        <a:spcAft>
                          <a:spcPts val="0"/>
                        </a:spcAft>
                      </a:pPr>
                      <a:r>
                        <a:rPr lang="en-US" sz="1200" b="1" u="none" baseline="0" dirty="0" smtClean="0">
                          <a:solidFill>
                            <a:schemeClr val="tx1"/>
                          </a:solidFill>
                          <a:effectLst/>
                          <a:latin typeface="+mn-lt"/>
                          <a:ea typeface="Calibri"/>
                          <a:cs typeface="Arial" pitchFamily="34" charset="0"/>
                        </a:rPr>
                        <a:t>SuperCDMS-</a:t>
                      </a:r>
                      <a:r>
                        <a:rPr lang="en-US" sz="1200" b="1" u="none" baseline="0" dirty="0" err="1" smtClean="0">
                          <a:solidFill>
                            <a:schemeClr val="tx1"/>
                          </a:solidFill>
                          <a:effectLst/>
                          <a:latin typeface="+mn-lt"/>
                          <a:ea typeface="Calibri"/>
                          <a:cs typeface="Arial" pitchFamily="34" charset="0"/>
                        </a:rPr>
                        <a:t>SNOlab</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16-21</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CD-1</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baseline="0" dirty="0" smtClean="0">
                          <a:solidFill>
                            <a:schemeClr val="tx1"/>
                          </a:solidFill>
                          <a:effectLst/>
                          <a:latin typeface="+mn-lt"/>
                        </a:rPr>
                        <a:t>December 21, 2015</a:t>
                      </a: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p>
                      <a:pPr marL="0" marR="0">
                        <a:lnSpc>
                          <a:spcPct val="100000"/>
                        </a:lnSpc>
                        <a:spcBef>
                          <a:spcPts val="0"/>
                        </a:spcBef>
                        <a:spcAft>
                          <a:spcPts val="0"/>
                        </a:spcAft>
                      </a:pPr>
                      <a:r>
                        <a:rPr lang="en-US" sz="1200" b="1" u="none" baseline="0" dirty="0" smtClean="0">
                          <a:solidFill>
                            <a:schemeClr val="tx1"/>
                          </a:solidFill>
                          <a:effectLst/>
                          <a:latin typeface="+mn-lt"/>
                          <a:ea typeface="Calibri"/>
                          <a:cs typeface="Arial" pitchFamily="34" charset="0"/>
                        </a:rPr>
                        <a:t>Dark Energy Spectroscopic Instrument (DESI)</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56</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CD-2</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September 17, 2015</a:t>
                      </a: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strike="noStrike" baseline="0" dirty="0">
                          <a:solidFill>
                            <a:schemeClr val="tx1"/>
                          </a:solidFill>
                          <a:effectLst/>
                          <a:latin typeface="+mn-lt"/>
                        </a:rPr>
                        <a:t>Large Synoptic Survey Telescope </a:t>
                      </a:r>
                      <a:r>
                        <a:rPr lang="en-US" sz="1200" b="1" u="none" strike="noStrike" baseline="0" dirty="0" smtClean="0">
                          <a:solidFill>
                            <a:schemeClr val="tx1"/>
                          </a:solidFill>
                          <a:effectLst/>
                          <a:latin typeface="+mn-lt"/>
                        </a:rPr>
                        <a:t>Camera (</a:t>
                      </a:r>
                      <a:r>
                        <a:rPr lang="en-US" sz="1200" b="1" u="none" strike="noStrike" baseline="0" dirty="0" err="1" smtClean="0">
                          <a:solidFill>
                            <a:schemeClr val="tx1"/>
                          </a:solidFill>
                          <a:effectLst/>
                          <a:latin typeface="+mn-lt"/>
                        </a:rPr>
                        <a:t>LSSTcam</a:t>
                      </a:r>
                      <a:r>
                        <a:rPr lang="en-US" sz="1200" b="1" u="none" strike="noStrike" baseline="0" dirty="0" smtClean="0">
                          <a:solidFill>
                            <a:schemeClr val="tx1"/>
                          </a:solidFill>
                          <a:effectLst/>
                          <a:latin typeface="+mn-lt"/>
                        </a:rPr>
                        <a:t>) </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168</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CD-3</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r>
                        <a:rPr lang="en-US" sz="1200" b="1" baseline="0" dirty="0" smtClean="0">
                          <a:solidFill>
                            <a:schemeClr val="tx1"/>
                          </a:solidFill>
                          <a:effectLst/>
                          <a:latin typeface="+mn-lt"/>
                        </a:rPr>
                        <a:t>August 27, 2015</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gn="ctr">
                        <a:lnSpc>
                          <a:spcPct val="100000"/>
                        </a:lnSpc>
                        <a:spcBef>
                          <a:spcPts val="0"/>
                        </a:spcBef>
                        <a:spcAft>
                          <a:spcPts val="0"/>
                        </a:spcAft>
                      </a:pPr>
                      <a:r>
                        <a:rPr lang="en-US" sz="1200" b="1" u="none" baseline="0" dirty="0" smtClean="0">
                          <a:solidFill>
                            <a:srgbClr val="FF0000"/>
                          </a:solidFill>
                          <a:effectLst/>
                          <a:latin typeface="+mn-lt"/>
                        </a:rPr>
                        <a:t>ADVANCED TECHNOLOGY R&amp;D</a:t>
                      </a:r>
                      <a:endParaRPr lang="en-US" sz="1200" b="1" u="none" baseline="0" dirty="0">
                        <a:solidFill>
                          <a:srgbClr val="FF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endParaRPr lang="en-US" sz="1200" b="1" baseline="0" dirty="0">
                        <a:solidFill>
                          <a:sysClr val="windowText" lastClr="000000"/>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lvl1pPr marL="0" algn="l" defTabSz="457200" rtl="0" eaLnBrk="1" latinLnBrk="0" hangingPunct="1">
                        <a:defRPr sz="1800" b="1" kern="1200">
                          <a:solidFill>
                            <a:schemeClr val="tx1"/>
                          </a:solidFill>
                          <a:latin typeface="Arial Narrow"/>
                        </a:defRPr>
                      </a:lvl1pPr>
                      <a:lvl2pPr marL="457200" algn="l" defTabSz="457200" rtl="0" eaLnBrk="1" latinLnBrk="0" hangingPunct="1">
                        <a:defRPr sz="1800" b="1" kern="1200">
                          <a:solidFill>
                            <a:schemeClr val="tx1"/>
                          </a:solidFill>
                          <a:latin typeface="Arial Narrow"/>
                        </a:defRPr>
                      </a:lvl2pPr>
                      <a:lvl3pPr marL="914400" algn="l" defTabSz="457200" rtl="0" eaLnBrk="1" latinLnBrk="0" hangingPunct="1">
                        <a:defRPr sz="1800" b="1" kern="1200">
                          <a:solidFill>
                            <a:schemeClr val="tx1"/>
                          </a:solidFill>
                          <a:latin typeface="Arial Narrow"/>
                        </a:defRPr>
                      </a:lvl3pPr>
                      <a:lvl4pPr marL="1371600" algn="l" defTabSz="457200" rtl="0" eaLnBrk="1" latinLnBrk="0" hangingPunct="1">
                        <a:defRPr sz="1800" b="1" kern="1200">
                          <a:solidFill>
                            <a:schemeClr val="tx1"/>
                          </a:solidFill>
                          <a:latin typeface="Arial Narrow"/>
                        </a:defRPr>
                      </a:lvl4pPr>
                      <a:lvl5pPr marL="1828800" algn="l" defTabSz="457200" rtl="0" eaLnBrk="1" latinLnBrk="0" hangingPunct="1">
                        <a:defRPr sz="1800" b="1" kern="1200">
                          <a:solidFill>
                            <a:schemeClr val="tx1"/>
                          </a:solidFill>
                          <a:latin typeface="Arial Narrow"/>
                        </a:defRPr>
                      </a:lvl5pPr>
                      <a:lvl6pPr marL="2286000" algn="l" defTabSz="457200" rtl="0" eaLnBrk="1" latinLnBrk="0" hangingPunct="1">
                        <a:defRPr sz="1800" b="1" kern="1200">
                          <a:solidFill>
                            <a:schemeClr val="tx1"/>
                          </a:solidFill>
                          <a:latin typeface="Arial Narrow"/>
                        </a:defRPr>
                      </a:lvl6pPr>
                      <a:lvl7pPr marL="2743200" algn="l" defTabSz="457200" rtl="0" eaLnBrk="1" latinLnBrk="0" hangingPunct="1">
                        <a:defRPr sz="1800" b="1" kern="1200">
                          <a:solidFill>
                            <a:schemeClr val="tx1"/>
                          </a:solidFill>
                          <a:latin typeface="Arial Narrow"/>
                        </a:defRPr>
                      </a:lvl7pPr>
                      <a:lvl8pPr marL="3200400" algn="l" defTabSz="457200" rtl="0" eaLnBrk="1" latinLnBrk="0" hangingPunct="1">
                        <a:defRPr sz="1800" b="1" kern="1200">
                          <a:solidFill>
                            <a:schemeClr val="tx1"/>
                          </a:solidFill>
                          <a:latin typeface="Arial Narrow"/>
                        </a:defRPr>
                      </a:lvl8pPr>
                      <a:lvl9pPr marL="3657600" algn="l" defTabSz="457200" rtl="0" eaLnBrk="1" latinLnBrk="0" hangingPunct="1">
                        <a:defRPr sz="1800" b="1" kern="1200">
                          <a:solidFill>
                            <a:schemeClr val="tx1"/>
                          </a:solidFill>
                          <a:latin typeface="Arial Narrow"/>
                        </a:defRPr>
                      </a:lvl9pPr>
                    </a:lstStyle>
                    <a:p>
                      <a:pPr marL="0" marR="0">
                        <a:lnSpc>
                          <a:spcPct val="100000"/>
                        </a:lnSpc>
                        <a:spcBef>
                          <a:spcPts val="0"/>
                        </a:spcBef>
                        <a:spcAft>
                          <a:spcPts val="0"/>
                        </a:spcAft>
                      </a:pPr>
                      <a:r>
                        <a:rPr lang="en-US" sz="1200" b="1" u="none" strike="noStrike" baseline="0" dirty="0" smtClean="0">
                          <a:solidFill>
                            <a:schemeClr val="tx1"/>
                          </a:solidFill>
                          <a:effectLst/>
                          <a:latin typeface="+mn-lt"/>
                        </a:rPr>
                        <a:t>Facility for Advanced Accelerator Experimental Tests II (FACET-II)</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TBD</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ctr">
                        <a:lnSpc>
                          <a:spcPct val="100000"/>
                        </a:lnSpc>
                        <a:spcBef>
                          <a:spcPts val="0"/>
                        </a:spcBef>
                        <a:spcAft>
                          <a:spcPts val="0"/>
                        </a:spcAft>
                      </a:pPr>
                      <a:r>
                        <a:rPr lang="en-US" sz="1200" b="1" baseline="0" dirty="0" smtClean="0">
                          <a:solidFill>
                            <a:schemeClr val="tx1"/>
                          </a:solidFill>
                          <a:effectLst/>
                          <a:latin typeface="+mn-lt"/>
                        </a:rPr>
                        <a:t>CD-1</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lvl1pPr marL="0" algn="l" defTabSz="457200" rtl="0" eaLnBrk="1" latinLnBrk="0" hangingPunct="1">
                        <a:defRPr sz="1800" kern="1200">
                          <a:solidFill>
                            <a:schemeClr val="tx1"/>
                          </a:solidFill>
                          <a:latin typeface="Arial Narrow"/>
                        </a:defRPr>
                      </a:lvl1pPr>
                      <a:lvl2pPr marL="457200" algn="l" defTabSz="457200" rtl="0" eaLnBrk="1" latinLnBrk="0" hangingPunct="1">
                        <a:defRPr sz="1800" kern="1200">
                          <a:solidFill>
                            <a:schemeClr val="tx1"/>
                          </a:solidFill>
                          <a:latin typeface="Arial Narrow"/>
                        </a:defRPr>
                      </a:lvl2pPr>
                      <a:lvl3pPr marL="914400" algn="l" defTabSz="457200" rtl="0" eaLnBrk="1" latinLnBrk="0" hangingPunct="1">
                        <a:defRPr sz="1800" kern="1200">
                          <a:solidFill>
                            <a:schemeClr val="tx1"/>
                          </a:solidFill>
                          <a:latin typeface="Arial Narrow"/>
                        </a:defRPr>
                      </a:lvl3pPr>
                      <a:lvl4pPr marL="1371600" algn="l" defTabSz="457200" rtl="0" eaLnBrk="1" latinLnBrk="0" hangingPunct="1">
                        <a:defRPr sz="1800" kern="1200">
                          <a:solidFill>
                            <a:schemeClr val="tx1"/>
                          </a:solidFill>
                          <a:latin typeface="Arial Narrow"/>
                        </a:defRPr>
                      </a:lvl4pPr>
                      <a:lvl5pPr marL="1828800" algn="l" defTabSz="457200" rtl="0" eaLnBrk="1" latinLnBrk="0" hangingPunct="1">
                        <a:defRPr sz="1800" kern="1200">
                          <a:solidFill>
                            <a:schemeClr val="tx1"/>
                          </a:solidFill>
                          <a:latin typeface="Arial Narrow"/>
                        </a:defRPr>
                      </a:lvl5pPr>
                      <a:lvl6pPr marL="2286000" algn="l" defTabSz="457200" rtl="0" eaLnBrk="1" latinLnBrk="0" hangingPunct="1">
                        <a:defRPr sz="1800" kern="1200">
                          <a:solidFill>
                            <a:schemeClr val="tx1"/>
                          </a:solidFill>
                          <a:latin typeface="Arial Narrow"/>
                        </a:defRPr>
                      </a:lvl6pPr>
                      <a:lvl7pPr marL="2743200" algn="l" defTabSz="457200" rtl="0" eaLnBrk="1" latinLnBrk="0" hangingPunct="1">
                        <a:defRPr sz="1800" kern="1200">
                          <a:solidFill>
                            <a:schemeClr val="tx1"/>
                          </a:solidFill>
                          <a:latin typeface="Arial Narrow"/>
                        </a:defRPr>
                      </a:lvl7pPr>
                      <a:lvl8pPr marL="3200400" algn="l" defTabSz="457200" rtl="0" eaLnBrk="1" latinLnBrk="0" hangingPunct="1">
                        <a:defRPr sz="1800" kern="1200">
                          <a:solidFill>
                            <a:schemeClr val="tx1"/>
                          </a:solidFill>
                          <a:latin typeface="Arial Narrow"/>
                        </a:defRPr>
                      </a:lvl8pPr>
                      <a:lvl9pPr marL="3657600" algn="l" defTabSz="457200" rtl="0" eaLnBrk="1" latinLnBrk="0" hangingPunct="1">
                        <a:defRPr sz="1800" kern="1200">
                          <a:solidFill>
                            <a:schemeClr val="tx1"/>
                          </a:solidFill>
                          <a:latin typeface="Arial Narrow"/>
                        </a:defRPr>
                      </a:lvl9pPr>
                    </a:lstStyle>
                    <a:p>
                      <a:pPr marL="0" marR="0" algn="r">
                        <a:lnSpc>
                          <a:spcPct val="100000"/>
                        </a:lnSpc>
                        <a:spcBef>
                          <a:spcPts val="0"/>
                        </a:spcBef>
                        <a:spcAft>
                          <a:spcPts val="0"/>
                        </a:spcAft>
                      </a:pPr>
                      <a:r>
                        <a:rPr lang="en-US" sz="1200" b="1" baseline="0" dirty="0" smtClean="0">
                          <a:solidFill>
                            <a:schemeClr val="tx1"/>
                          </a:solidFill>
                          <a:effectLst/>
                          <a:latin typeface="+mn-lt"/>
                        </a:rPr>
                        <a:t>December 21, 2015</a:t>
                      </a: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p>
                      <a:pPr marL="0" marR="0">
                        <a:lnSpc>
                          <a:spcPct val="100000"/>
                        </a:lnSpc>
                        <a:spcBef>
                          <a:spcPts val="0"/>
                        </a:spcBef>
                        <a:spcAft>
                          <a:spcPts val="0"/>
                        </a:spcAft>
                      </a:pPr>
                      <a:r>
                        <a:rPr lang="en-US" sz="1200" b="1" u="none" baseline="0" dirty="0" smtClean="0">
                          <a:solidFill>
                            <a:schemeClr val="tx1"/>
                          </a:solidFill>
                          <a:effectLst/>
                          <a:latin typeface="+mn-lt"/>
                          <a:ea typeface="Calibri"/>
                          <a:cs typeface="Arial" pitchFamily="34" charset="0"/>
                        </a:rPr>
                        <a:t>Proton Improvement Project (PIP-II)</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TBD</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CD-0</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r">
                        <a:lnSpc>
                          <a:spcPct val="100000"/>
                        </a:lnSpc>
                        <a:spcBef>
                          <a:spcPts val="0"/>
                        </a:spcBef>
                        <a:spcAft>
                          <a:spcPts val="0"/>
                        </a:spcAft>
                      </a:pPr>
                      <a:r>
                        <a:rPr lang="en-US" sz="1200" b="1" baseline="0" dirty="0" smtClean="0">
                          <a:solidFill>
                            <a:schemeClr val="tx1"/>
                          </a:solidFill>
                          <a:effectLst/>
                          <a:latin typeface="+mn-lt"/>
                        </a:rPr>
                        <a:t>November 12, 2015</a:t>
                      </a:r>
                    </a:p>
                  </a:txBody>
                  <a:tcPr marL="45720" marR="45720" anchor="ctr">
                    <a:lnL>
                      <a:noFill/>
                    </a:lnL>
                    <a:lnR>
                      <a:noFill/>
                    </a:lnR>
                    <a:lnT>
                      <a:noFill/>
                    </a:lnT>
                    <a:lnB>
                      <a:noFill/>
                    </a:lnB>
                    <a:lnTlToBr w="12700" cmpd="sng">
                      <a:noFill/>
                      <a:prstDash val="solid"/>
                    </a:lnTlToBr>
                    <a:lnBlToTr w="12700" cmpd="sng">
                      <a:noFill/>
                      <a:prstDash val="solid"/>
                    </a:lnBlToTr>
                  </a:tcPr>
                </a:tc>
              </a:tr>
              <a:tr h="256280">
                <a:tc>
                  <a:txBody>
                    <a:bodyPr/>
                    <a:lstStyle/>
                    <a:p>
                      <a:pPr marL="0" marR="0">
                        <a:lnSpc>
                          <a:spcPct val="100000"/>
                        </a:lnSpc>
                        <a:spcBef>
                          <a:spcPts val="0"/>
                        </a:spcBef>
                        <a:spcAft>
                          <a:spcPts val="0"/>
                        </a:spcAft>
                      </a:pPr>
                      <a:r>
                        <a:rPr lang="en-US" sz="1200" b="1" u="none" baseline="0" dirty="0" smtClean="0">
                          <a:solidFill>
                            <a:schemeClr val="tx1"/>
                          </a:solidFill>
                          <a:effectLst/>
                          <a:latin typeface="+mn-lt"/>
                          <a:ea typeface="Calibri"/>
                          <a:cs typeface="Arial" pitchFamily="34" charset="0"/>
                        </a:rPr>
                        <a:t>HL-LHC Accelerator Upgrade</a:t>
                      </a:r>
                      <a:endParaRPr lang="en-US" sz="1200" b="1" u="none"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200</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1200" b="1" baseline="0" dirty="0" smtClean="0">
                          <a:solidFill>
                            <a:schemeClr val="tx1"/>
                          </a:solidFill>
                          <a:effectLst/>
                          <a:latin typeface="+mn-lt"/>
                          <a:ea typeface="Calibri"/>
                          <a:cs typeface="Arial" pitchFamily="34" charset="0"/>
                        </a:rPr>
                        <a:t>CD-0</a:t>
                      </a:r>
                      <a:endParaRPr lang="en-US" sz="1200" b="1" baseline="0" dirty="0">
                        <a:solidFill>
                          <a:schemeClr val="tx1"/>
                        </a:solidFill>
                        <a:effectLst/>
                        <a:latin typeface="+mn-lt"/>
                        <a:ea typeface="Calibri"/>
                        <a:cs typeface="Arial" pitchFamily="34" charset="0"/>
                      </a:endParaRPr>
                    </a:p>
                  </a:txBody>
                  <a:tcPr marL="45720" marR="45720" anchor="ctr">
                    <a:lnL>
                      <a:noFill/>
                    </a:lnL>
                    <a:lnR>
                      <a:noFill/>
                    </a:lnR>
                    <a:lnT>
                      <a:noFill/>
                    </a:lnT>
                    <a:lnB>
                      <a:noFill/>
                    </a:lnB>
                    <a:lnTlToBr w="12700" cmpd="sng">
                      <a:noFill/>
                      <a:prstDash val="solid"/>
                    </a:lnTlToBr>
                    <a:lnBlToTr w="12700" cmpd="sng">
                      <a:noFill/>
                      <a:prstDash val="solid"/>
                    </a:lnBlToTr>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200" b="1" baseline="0" dirty="0" smtClean="0">
                          <a:solidFill>
                            <a:schemeClr val="tx1"/>
                          </a:solidFill>
                          <a:effectLst/>
                          <a:latin typeface="+mn-lt"/>
                          <a:ea typeface="Calibri"/>
                          <a:cs typeface="Arial" pitchFamily="34" charset="0"/>
                        </a:rPr>
                        <a:t>April 7, 2016</a:t>
                      </a:r>
                    </a:p>
                  </a:txBody>
                  <a:tcPr marL="45720" marR="45720" anchor="ctr">
                    <a:lnL>
                      <a:noFill/>
                    </a:lnL>
                    <a:lnR>
                      <a:noFill/>
                    </a:lnR>
                    <a:lnT>
                      <a:noFill/>
                    </a:lnT>
                    <a:lnB>
                      <a:noFill/>
                    </a:lnB>
                    <a:lnTlToBr w="12700" cmpd="sng">
                      <a:noFill/>
                      <a:prstDash val="solid"/>
                    </a:lnTlToBr>
                    <a:lnBlToTr w="12700" cmpd="sng">
                      <a:noFill/>
                      <a:prstDash val="solid"/>
                    </a:lnBlToTr>
                  </a:tcPr>
                </a:tc>
              </a:tr>
            </a:tbl>
          </a:graphicData>
        </a:graphic>
      </p:graphicFrame>
      <p:sp>
        <p:nvSpPr>
          <p:cNvPr id="6" name="Title 5"/>
          <p:cNvSpPr>
            <a:spLocks noGrp="1"/>
          </p:cNvSpPr>
          <p:nvPr>
            <p:ph type="title"/>
          </p:nvPr>
        </p:nvSpPr>
        <p:spPr/>
        <p:txBody>
          <a:bodyPr/>
          <a:lstStyle/>
          <a:p>
            <a:r>
              <a:rPr lang="en-US" dirty="0"/>
              <a:t>HEP </a:t>
            </a:r>
            <a:r>
              <a:rPr lang="en-US" dirty="0" smtClean="0"/>
              <a:t>MIE Project </a:t>
            </a:r>
            <a:r>
              <a:rPr lang="en-US" dirty="0"/>
              <a:t>Status</a:t>
            </a:r>
          </a:p>
        </p:txBody>
      </p:sp>
      <p:sp>
        <p:nvSpPr>
          <p:cNvPr id="2" name="Footer Placeholder 1"/>
          <p:cNvSpPr>
            <a:spLocks noGrp="1"/>
          </p:cNvSpPr>
          <p:nvPr>
            <p:ph type="ftr" sz="quarter" idx="12"/>
          </p:nvPr>
        </p:nvSpPr>
        <p:spPr>
          <a:xfrm>
            <a:off x="3124200" y="6486160"/>
            <a:ext cx="5257800" cy="365125"/>
          </a:xfrm>
        </p:spPr>
        <p:txBody>
          <a:bodyPr/>
          <a:lstStyle/>
          <a:p>
            <a:r>
              <a:rPr lang="en-US" smtClean="0">
                <a:solidFill>
                  <a:srgbClr val="0F6636"/>
                </a:solidFill>
              </a:rPr>
              <a:t>2016 US LHC Users Association Meeting</a:t>
            </a:r>
            <a:endParaRPr lang="en-US" dirty="0">
              <a:solidFill>
                <a:srgbClr val="0F6636"/>
              </a:solidFill>
            </a:endParaRPr>
          </a:p>
        </p:txBody>
      </p:sp>
      <p:sp>
        <p:nvSpPr>
          <p:cNvPr id="3" name="Slide Number Placeholder 2"/>
          <p:cNvSpPr>
            <a:spLocks noGrp="1"/>
          </p:cNvSpPr>
          <p:nvPr>
            <p:ph type="sldNum" sz="quarter" idx="11"/>
          </p:nvPr>
        </p:nvSpPr>
        <p:spPr>
          <a:xfrm>
            <a:off x="8414464" y="6480750"/>
            <a:ext cx="381000" cy="365125"/>
          </a:xfrm>
        </p:spPr>
        <p:txBody>
          <a:bodyPr/>
          <a:lstStyle/>
          <a:p>
            <a:pPr>
              <a:defRPr/>
            </a:pPr>
            <a:fld id="{56F4B2E3-7CDC-4972-8D42-2D141A8D5E9A}" type="slidenum">
              <a:rPr lang="en-US" smtClean="0">
                <a:solidFill>
                  <a:srgbClr val="0F6636"/>
                </a:solidFill>
              </a:rPr>
              <a:pPr>
                <a:defRPr/>
              </a:pPr>
              <a:t>31</a:t>
            </a:fld>
            <a:endParaRPr lang="en-US">
              <a:solidFill>
                <a:srgbClr val="0F6636"/>
              </a:solidFill>
            </a:endParaRPr>
          </a:p>
        </p:txBody>
      </p:sp>
    </p:spTree>
    <p:extLst>
      <p:ext uri="{BB962C8B-B14F-4D97-AF65-F5344CB8AC3E}">
        <p14:creationId xmlns:p14="http://schemas.microsoft.com/office/powerpoint/2010/main" val="15254868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285C00"/>
                </a:solidFill>
                <a:effectLst>
                  <a:outerShdw blurRad="38100" dist="38100" dir="2700000" algn="tl">
                    <a:srgbClr val="000000">
                      <a:alpha val="43137"/>
                    </a:srgbClr>
                  </a:outerShdw>
                </a:effectLst>
                <a:latin typeface="Cambria" pitchFamily="18" charset="0"/>
              </a:rPr>
              <a:t>U.S.-CERN International Agreements</a:t>
            </a:r>
          </a:p>
        </p:txBody>
      </p:sp>
      <p:sp>
        <p:nvSpPr>
          <p:cNvPr id="4" name="Slide Number Placeholder 3"/>
          <p:cNvSpPr>
            <a:spLocks noGrp="1"/>
          </p:cNvSpPr>
          <p:nvPr>
            <p:ph type="sldNum" sz="quarter" idx="11"/>
          </p:nvPr>
        </p:nvSpPr>
        <p:spPr>
          <a:xfrm>
            <a:off x="8414464" y="6500143"/>
            <a:ext cx="381000" cy="365125"/>
          </a:xfrm>
        </p:spPr>
        <p:txBody>
          <a:bodyPr/>
          <a:lstStyle/>
          <a:p>
            <a:fld id="{2E8A42B4-63F8-3749-8A9F-29B7B746D444}" type="slidenum">
              <a:rPr lang="en-US" smtClean="0"/>
              <a:t>32</a:t>
            </a:fld>
            <a:endParaRPr lang="en-US" dirty="0"/>
          </a:p>
        </p:txBody>
      </p:sp>
      <p:sp>
        <p:nvSpPr>
          <p:cNvPr id="3" name="Footer Placeholder 2"/>
          <p:cNvSpPr>
            <a:spLocks noGrp="1"/>
          </p:cNvSpPr>
          <p:nvPr>
            <p:ph type="ftr" sz="quarter" idx="12"/>
          </p:nvPr>
        </p:nvSpPr>
        <p:spPr>
          <a:xfrm>
            <a:off x="3124200" y="6497739"/>
            <a:ext cx="5257800" cy="365125"/>
          </a:xfrm>
        </p:spPr>
        <p:txBody>
          <a:bodyPr/>
          <a:lstStyle/>
          <a:p>
            <a:r>
              <a:rPr lang="en-US" smtClean="0"/>
              <a:t>2016 US LHC Users Association Meeting</a:t>
            </a:r>
            <a:endParaRPr lang="en-US"/>
          </a:p>
        </p:txBody>
      </p:sp>
      <p:pic>
        <p:nvPicPr>
          <p:cNvPr id="11" name="Picture 9" descr="horizontal-logo-green-text.jpg"/>
          <p:cNvPicPr>
            <a:picLocks noChangeAspect="1"/>
          </p:cNvPicPr>
          <p:nvPr/>
        </p:nvPicPr>
        <p:blipFill>
          <a:blip r:embed="rId3" cstate="print"/>
          <a:srcRect/>
          <a:stretch>
            <a:fillRect/>
          </a:stretch>
        </p:blipFill>
        <p:spPr bwMode="auto">
          <a:xfrm>
            <a:off x="1609174" y="6594459"/>
            <a:ext cx="1276700" cy="213614"/>
          </a:xfrm>
          <a:prstGeom prst="rect">
            <a:avLst/>
          </a:prstGeom>
          <a:noFill/>
          <a:ln w="9525">
            <a:noFill/>
            <a:miter lim="800000"/>
            <a:headEnd/>
            <a:tailEnd/>
          </a:ln>
        </p:spPr>
      </p:pic>
      <p:cxnSp>
        <p:nvCxnSpPr>
          <p:cNvPr id="12" name="Straight Connector 11"/>
          <p:cNvCxnSpPr/>
          <p:nvPr/>
        </p:nvCxnSpPr>
        <p:spPr bwMode="auto">
          <a:xfrm>
            <a:off x="159391" y="6525368"/>
            <a:ext cx="8758106" cy="0"/>
          </a:xfrm>
          <a:prstGeom prst="line">
            <a:avLst/>
          </a:prstGeom>
          <a:ln w="15875">
            <a:solidFill>
              <a:srgbClr val="135C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001772">
            <a:off x="258025" y="701506"/>
            <a:ext cx="1056692" cy="1367484"/>
          </a:xfrm>
          <a:prstGeom prst="rect">
            <a:avLst/>
          </a:prstGeom>
          <a:ln>
            <a:solidFill>
              <a:schemeClr val="tx1">
                <a:lumMod val="65000"/>
                <a:lumOff val="35000"/>
              </a:schemeClr>
            </a:solidFill>
          </a:ln>
          <a:effectLst>
            <a:outerShdw blurRad="127000" dist="76200" dir="5400000" algn="tl" rotWithShape="0">
              <a:schemeClr val="tx1">
                <a:alpha val="60000"/>
              </a:schemeClr>
            </a:outerShdw>
          </a:effec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000000">
            <a:off x="293792" y="2217855"/>
            <a:ext cx="1059873" cy="1371600"/>
          </a:xfrm>
          <a:prstGeom prst="rect">
            <a:avLst/>
          </a:prstGeom>
          <a:ln>
            <a:solidFill>
              <a:schemeClr val="tx1">
                <a:lumMod val="65000"/>
                <a:lumOff val="35000"/>
              </a:schemeClr>
            </a:solidFill>
          </a:ln>
          <a:effectLst>
            <a:outerShdw blurRad="127000" dist="76200" dir="5400000" algn="tl" rotWithShape="0">
              <a:schemeClr val="tx1">
                <a:alpha val="60000"/>
              </a:schemeClr>
            </a:outerShdw>
          </a:effectLst>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000000">
            <a:off x="304211" y="3754370"/>
            <a:ext cx="1059873" cy="1371600"/>
          </a:xfrm>
          <a:prstGeom prst="rect">
            <a:avLst/>
          </a:prstGeom>
          <a:ln>
            <a:solidFill>
              <a:schemeClr val="tx1">
                <a:lumMod val="65000"/>
                <a:lumOff val="35000"/>
              </a:schemeClr>
            </a:solidFill>
          </a:ln>
          <a:effectLst>
            <a:outerShdw blurRad="127000" dist="76200" dir="5400000" algn="tl" rotWithShape="0">
              <a:prstClr val="black">
                <a:alpha val="60000"/>
              </a:prstClr>
            </a:outerShdw>
          </a:effectLst>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000000">
            <a:off x="199938" y="5301879"/>
            <a:ext cx="1059873" cy="1371600"/>
          </a:xfrm>
          <a:prstGeom prst="rect">
            <a:avLst/>
          </a:prstGeom>
          <a:ln>
            <a:solidFill>
              <a:schemeClr val="tx1">
                <a:lumMod val="65000"/>
                <a:lumOff val="35000"/>
              </a:schemeClr>
            </a:solidFill>
          </a:ln>
          <a:effectLst>
            <a:outerShdw blurRad="127000" dist="76200" dir="5400000" algn="tl" rotWithShape="0">
              <a:prstClr val="black">
                <a:alpha val="60000"/>
              </a:prstClr>
            </a:outerShdw>
          </a:effectLst>
        </p:spPr>
      </p:pic>
      <p:sp>
        <p:nvSpPr>
          <p:cNvPr id="13" name="TextBox 12"/>
          <p:cNvSpPr txBox="1"/>
          <p:nvPr/>
        </p:nvSpPr>
        <p:spPr>
          <a:xfrm>
            <a:off x="1707484" y="792154"/>
            <a:ext cx="7426264" cy="1246495"/>
          </a:xfrm>
          <a:prstGeom prst="rect">
            <a:avLst/>
          </a:prstGeom>
          <a:noFill/>
        </p:spPr>
        <p:txBody>
          <a:bodyPr wrap="none" rtlCol="0">
            <a:spAutoFit/>
          </a:bodyPr>
          <a:lstStyle/>
          <a:p>
            <a:r>
              <a:rPr lang="en-US" sz="1400" b="1" i="1" dirty="0">
                <a:solidFill>
                  <a:srgbClr val="0070C0"/>
                </a:solidFill>
                <a:latin typeface="Arial Narrow" panose="020B0606020202030204" pitchFamily="34" charset="0"/>
              </a:rPr>
              <a:t>International Co-Operation Agreement between the U.S. and CERN concerning Scientific and Technical </a:t>
            </a:r>
          </a:p>
          <a:p>
            <a:r>
              <a:rPr lang="en-US" sz="1400" b="1" i="1" dirty="0">
                <a:solidFill>
                  <a:srgbClr val="0070C0"/>
                </a:solidFill>
                <a:latin typeface="Arial Narrow" panose="020B0606020202030204" pitchFamily="34" charset="0"/>
              </a:rPr>
              <a:t>Co-Operation in Nuclear and Particle Physics</a:t>
            </a:r>
          </a:p>
          <a:p>
            <a:endParaRPr lang="en-US" sz="800" b="1" i="1" dirty="0">
              <a:latin typeface="Arial Narrow" panose="020B0606020202030204" pitchFamily="34" charset="0"/>
            </a:endParaRPr>
          </a:p>
          <a:p>
            <a:r>
              <a:rPr lang="en-US" sz="1300" dirty="0">
                <a:latin typeface="Arial Narrow" panose="020B0606020202030204" pitchFamily="34" charset="0"/>
              </a:rPr>
              <a:t>Parties:  United States (DOE and NSF),  European Organization for Nuclear Research (CERN)</a:t>
            </a:r>
          </a:p>
          <a:p>
            <a:r>
              <a:rPr lang="en-US" sz="1300" dirty="0">
                <a:latin typeface="Arial Narrow" panose="020B0606020202030204" pitchFamily="34" charset="0"/>
              </a:rPr>
              <a:t>Signed at Washington, D.C. May 7, 2015;  Entered into force May 7, 2015.  With Annex.</a:t>
            </a:r>
          </a:p>
          <a:p>
            <a:r>
              <a:rPr lang="en-US" sz="1300" b="1" dirty="0">
                <a:latin typeface="Arial Narrow" panose="020B0606020202030204" pitchFamily="34" charset="0"/>
              </a:rPr>
              <a:t>Document:  </a:t>
            </a:r>
            <a:r>
              <a:rPr lang="en-US" sz="1300" i="1" dirty="0">
                <a:latin typeface="Arial Narrow" panose="020B0606020202030204" pitchFamily="34" charset="0"/>
                <a:hlinkClick r:id="rId8"/>
              </a:rPr>
              <a:t>http://www.state.gov/documents/organization/244968.pdf</a:t>
            </a:r>
            <a:r>
              <a:rPr lang="en-US" sz="1300" i="1" dirty="0">
                <a:latin typeface="Arial Narrow" panose="020B0606020202030204" pitchFamily="34" charset="0"/>
              </a:rPr>
              <a:t> </a:t>
            </a:r>
          </a:p>
        </p:txBody>
      </p:sp>
      <p:sp>
        <p:nvSpPr>
          <p:cNvPr id="14" name="TextBox 13"/>
          <p:cNvSpPr txBox="1"/>
          <p:nvPr/>
        </p:nvSpPr>
        <p:spPr>
          <a:xfrm>
            <a:off x="1691021" y="2161769"/>
            <a:ext cx="7302512" cy="1246495"/>
          </a:xfrm>
          <a:prstGeom prst="rect">
            <a:avLst/>
          </a:prstGeom>
          <a:noFill/>
        </p:spPr>
        <p:txBody>
          <a:bodyPr wrap="none" rtlCol="0">
            <a:spAutoFit/>
          </a:bodyPr>
          <a:lstStyle/>
          <a:p>
            <a:r>
              <a:rPr lang="en-US" sz="1400" b="1" i="1" dirty="0">
                <a:solidFill>
                  <a:srgbClr val="0070C0"/>
                </a:solidFill>
                <a:latin typeface="Arial Narrow" panose="020B0606020202030204" pitchFamily="34" charset="0"/>
              </a:rPr>
              <a:t>Accelerator Protocol III between the U.S. and CERN to the Agreement of May 7, 2015 on Scientific</a:t>
            </a:r>
            <a:br>
              <a:rPr lang="en-US" sz="1400" b="1" i="1" dirty="0">
                <a:solidFill>
                  <a:srgbClr val="0070C0"/>
                </a:solidFill>
                <a:latin typeface="Arial Narrow" panose="020B0606020202030204" pitchFamily="34" charset="0"/>
              </a:rPr>
            </a:br>
            <a:r>
              <a:rPr lang="en-US" sz="1400" b="1" i="1" dirty="0">
                <a:solidFill>
                  <a:srgbClr val="0070C0"/>
                </a:solidFill>
                <a:latin typeface="Arial Narrow" panose="020B0606020202030204" pitchFamily="34" charset="0"/>
              </a:rPr>
              <a:t>and Technical Cooperation</a:t>
            </a:r>
          </a:p>
          <a:p>
            <a:endParaRPr lang="en-US" sz="800" b="1" i="1" dirty="0">
              <a:latin typeface="Arial Narrow" panose="020B0606020202030204" pitchFamily="34" charset="0"/>
            </a:endParaRPr>
          </a:p>
          <a:p>
            <a:r>
              <a:rPr lang="en-US" sz="1300" dirty="0">
                <a:latin typeface="Arial Narrow" panose="020B0606020202030204" pitchFamily="34" charset="0"/>
              </a:rPr>
              <a:t>Parties:  United States (DOE),  European Organization for Nuclear Research (CERN)</a:t>
            </a:r>
          </a:p>
          <a:p>
            <a:r>
              <a:rPr lang="en-US" sz="1300" dirty="0">
                <a:latin typeface="Arial Narrow" panose="020B0606020202030204" pitchFamily="34" charset="0"/>
              </a:rPr>
              <a:t>Signed at Geneva, Switzerland December 18, 2015;  Entered into force December 18, 2015.  With Addendum on FCC.</a:t>
            </a:r>
          </a:p>
          <a:p>
            <a:r>
              <a:rPr lang="en-US" sz="1300" b="1" dirty="0">
                <a:latin typeface="Arial Narrow" panose="020B0606020202030204" pitchFamily="34" charset="0"/>
              </a:rPr>
              <a:t>Document</a:t>
            </a:r>
            <a:r>
              <a:rPr lang="en-US" sz="1300" dirty="0">
                <a:latin typeface="Arial Narrow" panose="020B0606020202030204" pitchFamily="34" charset="0"/>
              </a:rPr>
              <a:t>:  </a:t>
            </a:r>
            <a:r>
              <a:rPr lang="en-US" sz="1300" i="1" dirty="0">
                <a:latin typeface="Arial Narrow" panose="020B0606020202030204" pitchFamily="34" charset="0"/>
                <a:hlinkClick r:id="rId9"/>
              </a:rPr>
              <a:t>https://www.state.gov/documents/organization/253295.pdf</a:t>
            </a:r>
            <a:r>
              <a:rPr lang="en-US" sz="1300" i="1" dirty="0">
                <a:latin typeface="Arial Narrow" panose="020B0606020202030204" pitchFamily="34" charset="0"/>
              </a:rPr>
              <a:t> </a:t>
            </a:r>
          </a:p>
        </p:txBody>
      </p:sp>
      <p:sp>
        <p:nvSpPr>
          <p:cNvPr id="15" name="TextBox 14"/>
          <p:cNvSpPr txBox="1"/>
          <p:nvPr/>
        </p:nvSpPr>
        <p:spPr>
          <a:xfrm>
            <a:off x="1691021" y="3663357"/>
            <a:ext cx="7085338" cy="1246495"/>
          </a:xfrm>
          <a:prstGeom prst="rect">
            <a:avLst/>
          </a:prstGeom>
          <a:noFill/>
        </p:spPr>
        <p:txBody>
          <a:bodyPr wrap="none" rtlCol="0">
            <a:spAutoFit/>
          </a:bodyPr>
          <a:lstStyle/>
          <a:p>
            <a:r>
              <a:rPr lang="en-US" sz="1400" b="1" i="1" dirty="0">
                <a:solidFill>
                  <a:srgbClr val="0070C0"/>
                </a:solidFill>
                <a:latin typeface="Arial Narrow" panose="020B0606020202030204" pitchFamily="34" charset="0"/>
              </a:rPr>
              <a:t>Experiments Protocol II between the U.S. and CERN to the Agreement of May 7, 2015 on Scientific </a:t>
            </a:r>
            <a:br>
              <a:rPr lang="en-US" sz="1400" b="1" i="1" dirty="0">
                <a:solidFill>
                  <a:srgbClr val="0070C0"/>
                </a:solidFill>
                <a:latin typeface="Arial Narrow" panose="020B0606020202030204" pitchFamily="34" charset="0"/>
              </a:rPr>
            </a:br>
            <a:r>
              <a:rPr lang="en-US" sz="1400" b="1" i="1" dirty="0">
                <a:solidFill>
                  <a:srgbClr val="0070C0"/>
                </a:solidFill>
                <a:latin typeface="Arial Narrow" panose="020B0606020202030204" pitchFamily="34" charset="0"/>
              </a:rPr>
              <a:t>and Technical Cooperation</a:t>
            </a:r>
          </a:p>
          <a:p>
            <a:endParaRPr lang="en-US" sz="800" b="1" i="1" dirty="0">
              <a:latin typeface="Arial Narrow" panose="020B0606020202030204" pitchFamily="34" charset="0"/>
            </a:endParaRPr>
          </a:p>
          <a:p>
            <a:r>
              <a:rPr lang="en-US" sz="1300" dirty="0">
                <a:latin typeface="Arial Narrow" panose="020B0606020202030204" pitchFamily="34" charset="0"/>
              </a:rPr>
              <a:t>Parties:  United States (DOE and NSF),  European Organization for Nuclear Research (CERN)</a:t>
            </a:r>
          </a:p>
          <a:p>
            <a:r>
              <a:rPr lang="en-US" sz="1300" dirty="0">
                <a:latin typeface="Arial Narrow" panose="020B0606020202030204" pitchFamily="34" charset="0"/>
              </a:rPr>
              <a:t>Signed at Geneva, Switzerland December 18, 2015;  Entered into force December 18, 2015. </a:t>
            </a:r>
          </a:p>
          <a:p>
            <a:r>
              <a:rPr lang="en-US" sz="1300" b="1" dirty="0">
                <a:latin typeface="Arial Narrow" panose="020B0606020202030204" pitchFamily="34" charset="0"/>
              </a:rPr>
              <a:t>Document:  </a:t>
            </a:r>
            <a:r>
              <a:rPr lang="en-US" sz="1300" i="1" dirty="0">
                <a:latin typeface="Arial Narrow" panose="020B0606020202030204" pitchFamily="34" charset="0"/>
                <a:hlinkClick r:id="rId9"/>
              </a:rPr>
              <a:t>https://www.state.gov/documents/organization/253294.pdf</a:t>
            </a:r>
            <a:r>
              <a:rPr lang="en-US" sz="1300" i="1" dirty="0">
                <a:latin typeface="Arial Narrow" panose="020B0606020202030204" pitchFamily="34" charset="0"/>
              </a:rPr>
              <a:t> </a:t>
            </a:r>
          </a:p>
        </p:txBody>
      </p:sp>
      <p:sp>
        <p:nvSpPr>
          <p:cNvPr id="16" name="TextBox 15"/>
          <p:cNvSpPr txBox="1"/>
          <p:nvPr/>
        </p:nvSpPr>
        <p:spPr>
          <a:xfrm>
            <a:off x="1691021" y="5239203"/>
            <a:ext cx="6764737" cy="1446550"/>
          </a:xfrm>
          <a:prstGeom prst="rect">
            <a:avLst/>
          </a:prstGeom>
          <a:noFill/>
        </p:spPr>
        <p:txBody>
          <a:bodyPr wrap="none" rtlCol="0">
            <a:spAutoFit/>
          </a:bodyPr>
          <a:lstStyle/>
          <a:p>
            <a:r>
              <a:rPr lang="en-US" sz="1400" b="1" i="1" dirty="0">
                <a:solidFill>
                  <a:srgbClr val="0070C0"/>
                </a:solidFill>
                <a:latin typeface="Arial Narrow" panose="020B0606020202030204" pitchFamily="34" charset="0"/>
              </a:rPr>
              <a:t>Neutrino Protocol I between the U.S. and CERN to the Agreement of May 7, 2015 on Scientific </a:t>
            </a:r>
          </a:p>
          <a:p>
            <a:r>
              <a:rPr lang="en-US" sz="1400" b="1" i="1" dirty="0">
                <a:solidFill>
                  <a:srgbClr val="0070C0"/>
                </a:solidFill>
                <a:latin typeface="Arial Narrow" panose="020B0606020202030204" pitchFamily="34" charset="0"/>
              </a:rPr>
              <a:t>and Technical Cooperation</a:t>
            </a:r>
          </a:p>
          <a:p>
            <a:endParaRPr lang="en-US" sz="800" b="1" i="1" dirty="0">
              <a:latin typeface="Arial Narrow" panose="020B0606020202030204" pitchFamily="34" charset="0"/>
            </a:endParaRPr>
          </a:p>
          <a:p>
            <a:r>
              <a:rPr lang="en-US" sz="1300" dirty="0">
                <a:latin typeface="Arial Narrow" panose="020B0606020202030204" pitchFamily="34" charset="0"/>
              </a:rPr>
              <a:t>Parties:  United States (DOE),  European Organization for Nuclear Research (CERN)</a:t>
            </a:r>
          </a:p>
          <a:p>
            <a:r>
              <a:rPr lang="en-US" sz="1300" dirty="0">
                <a:latin typeface="Arial Narrow" panose="020B0606020202030204" pitchFamily="34" charset="0"/>
              </a:rPr>
              <a:t>Signed at Geneva, Switzerland December 18, 2015;  Entered into force December 18, 2015. </a:t>
            </a:r>
          </a:p>
          <a:p>
            <a:r>
              <a:rPr lang="en-US" sz="1300" b="1" dirty="0">
                <a:latin typeface="Arial Narrow" panose="020B0606020202030204" pitchFamily="34" charset="0"/>
              </a:rPr>
              <a:t>Document:  </a:t>
            </a:r>
            <a:r>
              <a:rPr lang="en-US" sz="1300" i="1" dirty="0">
                <a:latin typeface="Arial Narrow" panose="020B0606020202030204" pitchFamily="34" charset="0"/>
                <a:hlinkClick r:id="rId9"/>
              </a:rPr>
              <a:t>https://www.state.gov/documents/organization/253290.pdf</a:t>
            </a:r>
            <a:r>
              <a:rPr lang="en-US" sz="1300" i="1" dirty="0">
                <a:latin typeface="Arial Narrow" panose="020B0606020202030204" pitchFamily="34" charset="0"/>
              </a:rPr>
              <a:t> </a:t>
            </a:r>
          </a:p>
          <a:p>
            <a:endParaRPr lang="en-US" sz="1300" dirty="0">
              <a:latin typeface="Arial Narrow" panose="020B0606020202030204" pitchFamily="34" charset="0"/>
            </a:endParaRPr>
          </a:p>
        </p:txBody>
      </p:sp>
    </p:spTree>
    <p:extLst>
      <p:ext uri="{BB962C8B-B14F-4D97-AF65-F5344CB8AC3E}">
        <p14:creationId xmlns:p14="http://schemas.microsoft.com/office/powerpoint/2010/main" val="2814960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97689" y="825377"/>
            <a:ext cx="6054013" cy="5468310"/>
          </a:xfrm>
        </p:spPr>
        <p:txBody>
          <a:bodyPr>
            <a:noAutofit/>
          </a:bodyPr>
          <a:lstStyle/>
          <a:p>
            <a:pPr marL="0" indent="0">
              <a:buClr>
                <a:schemeClr val="tx1"/>
              </a:buClr>
              <a:buNone/>
            </a:pPr>
            <a:r>
              <a:rPr lang="en-US" dirty="0"/>
              <a:t>The </a:t>
            </a:r>
            <a:r>
              <a:rPr lang="en-US" dirty="0" smtClean="0"/>
              <a:t>Particle Physics Project Prioritization Panel (P5) report </a:t>
            </a:r>
            <a:r>
              <a:rPr lang="en-US" dirty="0"/>
              <a:t>identified five intertwined </a:t>
            </a:r>
            <a:r>
              <a:rPr lang="en-US" dirty="0">
                <a:solidFill>
                  <a:srgbClr val="0070C0"/>
                </a:solidFill>
              </a:rPr>
              <a:t>science drivers</a:t>
            </a:r>
            <a:r>
              <a:rPr lang="en-US" dirty="0"/>
              <a:t>, compelling lines of inquiry that show great promise for discovery:</a:t>
            </a:r>
            <a:endParaRPr lang="en-US" dirty="0" smtClean="0"/>
          </a:p>
          <a:p>
            <a:pPr>
              <a:spcBef>
                <a:spcPts val="1800"/>
              </a:spcBef>
              <a:buClr>
                <a:schemeClr val="tx1"/>
              </a:buClr>
            </a:pPr>
            <a:r>
              <a:rPr lang="en-US" sz="2000" dirty="0" smtClean="0">
                <a:solidFill>
                  <a:schemeClr val="tx1"/>
                </a:solidFill>
              </a:rPr>
              <a:t>Use the </a:t>
            </a:r>
            <a:r>
              <a:rPr lang="en-US" sz="2000" dirty="0" smtClean="0">
                <a:solidFill>
                  <a:srgbClr val="0070C0"/>
                </a:solidFill>
                <a:ea typeface="Open Sans Semibold" panose="020B0706030804020204" pitchFamily="34" charset="0"/>
                <a:cs typeface="Open Sans Semibold" panose="020B0706030804020204" pitchFamily="34" charset="0"/>
              </a:rPr>
              <a:t>Higgs boson </a:t>
            </a:r>
            <a:r>
              <a:rPr lang="en-US" sz="2000" dirty="0" smtClean="0">
                <a:solidFill>
                  <a:schemeClr val="tx1"/>
                </a:solidFill>
              </a:rPr>
              <a:t>as a new tool for discovery</a:t>
            </a:r>
          </a:p>
          <a:p>
            <a:pPr>
              <a:spcBef>
                <a:spcPts val="1800"/>
              </a:spcBef>
              <a:buClr>
                <a:schemeClr val="tx1"/>
              </a:buClr>
            </a:pPr>
            <a:r>
              <a:rPr lang="en-US" sz="2000" dirty="0" smtClean="0">
                <a:solidFill>
                  <a:schemeClr val="tx1"/>
                </a:solidFill>
              </a:rPr>
              <a:t>Pursue the physics associated with </a:t>
            </a:r>
            <a:r>
              <a:rPr lang="en-US" sz="2000" dirty="0" smtClean="0">
                <a:solidFill>
                  <a:srgbClr val="0070C0"/>
                </a:solidFill>
                <a:ea typeface="Open Sans Semibold" panose="020B0706030804020204" pitchFamily="34" charset="0"/>
                <a:cs typeface="Open Sans Semibold" panose="020B0706030804020204" pitchFamily="34" charset="0"/>
              </a:rPr>
              <a:t>neutrino </a:t>
            </a:r>
            <a:r>
              <a:rPr lang="en-US" sz="2000" dirty="0" smtClean="0">
                <a:solidFill>
                  <a:schemeClr val="tx1">
                    <a:lumMod val="95000"/>
                    <a:lumOff val="5000"/>
                  </a:schemeClr>
                </a:solidFill>
                <a:ea typeface="Open Sans Semibold" panose="020B0706030804020204" pitchFamily="34" charset="0"/>
                <a:cs typeface="Open Sans Semibold" panose="020B0706030804020204" pitchFamily="34" charset="0"/>
              </a:rPr>
              <a:t>mass</a:t>
            </a:r>
            <a:endParaRPr lang="en-US" sz="2000" dirty="0" smtClean="0">
              <a:solidFill>
                <a:schemeClr val="tx1">
                  <a:lumMod val="95000"/>
                  <a:lumOff val="5000"/>
                </a:schemeClr>
              </a:solidFill>
              <a:ea typeface="Open Sans Semibold" charset="0"/>
              <a:cs typeface="Open Sans Semibold" charset="0"/>
            </a:endParaRPr>
          </a:p>
          <a:p>
            <a:pPr>
              <a:spcBef>
                <a:spcPts val="1800"/>
              </a:spcBef>
              <a:buClr>
                <a:schemeClr val="tx1"/>
              </a:buClr>
            </a:pPr>
            <a:r>
              <a:rPr lang="en-US" sz="2000" dirty="0" smtClean="0">
                <a:solidFill>
                  <a:schemeClr val="tx1"/>
                </a:solidFill>
              </a:rPr>
              <a:t>Identify the new physics of </a:t>
            </a:r>
            <a:r>
              <a:rPr lang="en-US" sz="2000" dirty="0" smtClean="0">
                <a:solidFill>
                  <a:srgbClr val="0070C0"/>
                </a:solidFill>
                <a:ea typeface="Open Sans Semibold" panose="020B0706030804020204" pitchFamily="34" charset="0"/>
                <a:cs typeface="Open Sans Semibold" panose="020B0706030804020204" pitchFamily="34" charset="0"/>
              </a:rPr>
              <a:t>dark matter</a:t>
            </a:r>
            <a:endParaRPr lang="en-US" sz="2000" dirty="0" smtClean="0">
              <a:solidFill>
                <a:schemeClr val="tx1"/>
              </a:solidFill>
              <a:ea typeface="Open Sans Semibold" charset="0"/>
              <a:cs typeface="Open Sans Semibold" charset="0"/>
            </a:endParaRPr>
          </a:p>
          <a:p>
            <a:pPr>
              <a:spcBef>
                <a:spcPts val="1800"/>
              </a:spcBef>
              <a:buClr>
                <a:schemeClr val="tx1"/>
              </a:buClr>
            </a:pPr>
            <a:r>
              <a:rPr lang="en-US" sz="2000" dirty="0" smtClean="0">
                <a:solidFill>
                  <a:schemeClr val="tx1"/>
                </a:solidFill>
              </a:rPr>
              <a:t>Understand </a:t>
            </a:r>
            <a:r>
              <a:rPr lang="en-US" sz="2000" dirty="0" smtClean="0">
                <a:solidFill>
                  <a:srgbClr val="0070C0"/>
                </a:solidFill>
                <a:ea typeface="Open Sans Semibold" panose="020B0706030804020204" pitchFamily="34" charset="0"/>
                <a:cs typeface="Open Sans Semibold" panose="020B0706030804020204" pitchFamily="34" charset="0"/>
              </a:rPr>
              <a:t>cosmic acceleration</a:t>
            </a:r>
            <a:r>
              <a:rPr lang="en-US" sz="2000" dirty="0" smtClean="0">
                <a:solidFill>
                  <a:schemeClr val="tx1"/>
                </a:solidFill>
              </a:rPr>
              <a:t>: dark energy and inflation</a:t>
            </a:r>
          </a:p>
          <a:p>
            <a:pPr>
              <a:spcBef>
                <a:spcPts val="1800"/>
              </a:spcBef>
              <a:buClr>
                <a:schemeClr val="tx1"/>
              </a:buClr>
            </a:pPr>
            <a:r>
              <a:rPr lang="en-US" sz="2000" dirty="0" smtClean="0">
                <a:solidFill>
                  <a:srgbClr val="0070C0"/>
                </a:solidFill>
                <a:ea typeface="Open Sans Semibold" panose="020B0706030804020204" pitchFamily="34" charset="0"/>
                <a:cs typeface="Open Sans Semibold" panose="020B0706030804020204" pitchFamily="34" charset="0"/>
              </a:rPr>
              <a:t>Explore the unknown</a:t>
            </a:r>
            <a:r>
              <a:rPr lang="en-US" sz="2000" dirty="0" smtClean="0">
                <a:solidFill>
                  <a:schemeClr val="tx1"/>
                </a:solidFill>
              </a:rPr>
              <a:t>: new particles, interactions, and physical principles</a:t>
            </a:r>
            <a:endParaRPr lang="en-US" sz="2000" dirty="0">
              <a:solidFill>
                <a:schemeClr val="tx1"/>
              </a:solidFill>
            </a:endParaRPr>
          </a:p>
        </p:txBody>
      </p:sp>
      <p:sp>
        <p:nvSpPr>
          <p:cNvPr id="3" name="Title 2"/>
          <p:cNvSpPr>
            <a:spLocks noGrp="1"/>
          </p:cNvSpPr>
          <p:nvPr>
            <p:ph type="title"/>
          </p:nvPr>
        </p:nvSpPr>
        <p:spPr/>
        <p:txBody>
          <a:bodyPr/>
          <a:lstStyle/>
          <a:p>
            <a:r>
              <a:rPr lang="en-US" b="1" dirty="0" smtClean="0"/>
              <a:t>The Science Drivers of Particle Physics</a:t>
            </a:r>
            <a:endParaRPr lang="en-US" b="1" dirty="0"/>
          </a:p>
        </p:txBody>
      </p:sp>
      <p:sp>
        <p:nvSpPr>
          <p:cNvPr id="6" name="Slide Number Placeholder 5"/>
          <p:cNvSpPr>
            <a:spLocks noGrp="1"/>
          </p:cNvSpPr>
          <p:nvPr>
            <p:ph type="sldNum" sz="quarter" idx="11"/>
          </p:nvPr>
        </p:nvSpPr>
        <p:spPr/>
        <p:txBody>
          <a:bodyPr/>
          <a:lstStyle/>
          <a:p>
            <a:fld id="{91DFA1AB-09A5-4294-9136-F290C8005C6B}" type="slidenum">
              <a:rPr lang="en-US" smtClean="0"/>
              <a:pPr/>
              <a:t>4</a:t>
            </a:fld>
            <a:endParaRPr lang="en-US" dirty="0"/>
          </a:p>
        </p:txBody>
      </p:sp>
      <p:sp>
        <p:nvSpPr>
          <p:cNvPr id="24" name="Footer Placeholder 4"/>
          <p:cNvSpPr>
            <a:spLocks noGrp="1"/>
          </p:cNvSpPr>
          <p:nvPr>
            <p:ph type="ftr" sz="quarter" idx="12"/>
          </p:nvPr>
        </p:nvSpPr>
        <p:spPr>
          <a:xfrm>
            <a:off x="3124200" y="6357064"/>
            <a:ext cx="5257800" cy="365125"/>
          </a:xfrm>
        </p:spPr>
        <p:txBody>
          <a:bodyPr/>
          <a:lstStyle/>
          <a:p>
            <a:r>
              <a:rPr lang="en-US" dirty="0" smtClean="0"/>
              <a:t>2016 US LHC Users Association Meeting</a:t>
            </a:r>
            <a:endParaRPr lang="en-US" dirty="0"/>
          </a:p>
        </p:txBody>
      </p:sp>
      <p:grpSp>
        <p:nvGrpSpPr>
          <p:cNvPr id="16" name="Group 15"/>
          <p:cNvGrpSpPr/>
          <p:nvPr/>
        </p:nvGrpSpPr>
        <p:grpSpPr>
          <a:xfrm>
            <a:off x="6354641" y="894259"/>
            <a:ext cx="2713015" cy="5252216"/>
            <a:chOff x="6354641" y="1119884"/>
            <a:chExt cx="2713015" cy="5252216"/>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4643" y="1119884"/>
              <a:ext cx="1332613" cy="1719072"/>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4641" y="2886456"/>
              <a:ext cx="1332613" cy="1719072"/>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4642" y="4653028"/>
              <a:ext cx="1332613" cy="1719072"/>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35042" y="2003170"/>
              <a:ext cx="1332613" cy="1719072"/>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35043" y="3769742"/>
              <a:ext cx="1332613" cy="1719072"/>
            </a:xfrm>
            <a:prstGeom prst="rect">
              <a:avLst/>
            </a:prstGeom>
          </p:spPr>
        </p:pic>
      </p:grpSp>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69266" y="894259"/>
            <a:ext cx="651401" cy="641268"/>
          </a:xfrm>
          <a:prstGeom prst="rect">
            <a:avLst/>
          </a:prstGeom>
        </p:spPr>
      </p:pic>
      <p:grpSp>
        <p:nvGrpSpPr>
          <p:cNvPr id="5" name="Group 4"/>
          <p:cNvGrpSpPr/>
          <p:nvPr/>
        </p:nvGrpSpPr>
        <p:grpSpPr>
          <a:xfrm>
            <a:off x="5330496" y="2815164"/>
            <a:ext cx="921207" cy="338554"/>
            <a:chOff x="5037514" y="2268425"/>
            <a:chExt cx="921207" cy="338554"/>
          </a:xfrm>
        </p:grpSpPr>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80315" y="2285051"/>
              <a:ext cx="278406" cy="278406"/>
            </a:xfrm>
            <a:prstGeom prst="rect">
              <a:avLst/>
            </a:prstGeom>
          </p:spPr>
        </p:pic>
        <p:sp>
          <p:nvSpPr>
            <p:cNvPr id="4" name="TextBox 3"/>
            <p:cNvSpPr txBox="1"/>
            <p:nvPr/>
          </p:nvSpPr>
          <p:spPr>
            <a:xfrm>
              <a:off x="5037514" y="2268425"/>
              <a:ext cx="704039" cy="338554"/>
            </a:xfrm>
            <a:prstGeom prst="rect">
              <a:avLst/>
            </a:prstGeom>
            <a:noFill/>
          </p:spPr>
          <p:txBody>
            <a:bodyPr wrap="none" rtlCol="0">
              <a:spAutoFit/>
            </a:bodyPr>
            <a:lstStyle/>
            <a:p>
              <a:pPr defTabSz="914400" fontAlgn="base">
                <a:spcBef>
                  <a:spcPct val="0"/>
                </a:spcBef>
                <a:spcAft>
                  <a:spcPct val="0"/>
                </a:spcAft>
              </a:pPr>
              <a:r>
                <a:rPr lang="en-US" sz="1600" b="1" i="1" dirty="0" smtClean="0">
                  <a:solidFill>
                    <a:schemeClr val="accent2">
                      <a:lumMod val="75000"/>
                    </a:schemeClr>
                  </a:solidFill>
                </a:rPr>
                <a:t>*2013</a:t>
              </a:r>
              <a:endParaRPr lang="en-US" b="1" i="1" dirty="0">
                <a:solidFill>
                  <a:schemeClr val="accent2">
                    <a:lumMod val="75000"/>
                  </a:schemeClr>
                </a:solidFill>
              </a:endParaRPr>
            </a:p>
          </p:txBody>
        </p:sp>
      </p:grpSp>
      <p:grpSp>
        <p:nvGrpSpPr>
          <p:cNvPr id="18" name="Group 17"/>
          <p:cNvGrpSpPr/>
          <p:nvPr/>
        </p:nvGrpSpPr>
        <p:grpSpPr>
          <a:xfrm>
            <a:off x="5333271" y="3349939"/>
            <a:ext cx="921207" cy="338554"/>
            <a:chOff x="5037514" y="2268425"/>
            <a:chExt cx="921207" cy="338554"/>
          </a:xfrm>
        </p:grpSpPr>
        <p:pic>
          <p:nvPicPr>
            <p:cNvPr id="19" name="Pictur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80315" y="2285051"/>
              <a:ext cx="278406" cy="278406"/>
            </a:xfrm>
            <a:prstGeom prst="rect">
              <a:avLst/>
            </a:prstGeom>
          </p:spPr>
        </p:pic>
        <p:sp>
          <p:nvSpPr>
            <p:cNvPr id="20" name="TextBox 19"/>
            <p:cNvSpPr txBox="1"/>
            <p:nvPr/>
          </p:nvSpPr>
          <p:spPr>
            <a:xfrm>
              <a:off x="5037514" y="2268425"/>
              <a:ext cx="704039" cy="338554"/>
            </a:xfrm>
            <a:prstGeom prst="rect">
              <a:avLst/>
            </a:prstGeom>
            <a:noFill/>
          </p:spPr>
          <p:txBody>
            <a:bodyPr wrap="none" rtlCol="0">
              <a:spAutoFit/>
            </a:bodyPr>
            <a:lstStyle/>
            <a:p>
              <a:pPr defTabSz="914400" fontAlgn="base">
                <a:spcBef>
                  <a:spcPct val="0"/>
                </a:spcBef>
                <a:spcAft>
                  <a:spcPct val="0"/>
                </a:spcAft>
              </a:pPr>
              <a:r>
                <a:rPr lang="en-US" sz="1600" b="1" i="1" dirty="0" smtClean="0">
                  <a:solidFill>
                    <a:schemeClr val="accent2">
                      <a:lumMod val="75000"/>
                    </a:schemeClr>
                  </a:solidFill>
                </a:rPr>
                <a:t>*2015</a:t>
              </a:r>
              <a:endParaRPr lang="en-US" b="1" i="1" dirty="0">
                <a:solidFill>
                  <a:schemeClr val="accent2">
                    <a:lumMod val="75000"/>
                  </a:schemeClr>
                </a:solidFill>
              </a:endParaRPr>
            </a:p>
          </p:txBody>
        </p:sp>
      </p:grpSp>
      <p:grpSp>
        <p:nvGrpSpPr>
          <p:cNvPr id="21" name="Group 20"/>
          <p:cNvGrpSpPr/>
          <p:nvPr/>
        </p:nvGrpSpPr>
        <p:grpSpPr>
          <a:xfrm>
            <a:off x="5333271" y="4413939"/>
            <a:ext cx="921207" cy="338554"/>
            <a:chOff x="5037514" y="2268425"/>
            <a:chExt cx="921207" cy="338554"/>
          </a:xfrm>
        </p:grpSpPr>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80315" y="2285051"/>
              <a:ext cx="278406" cy="278406"/>
            </a:xfrm>
            <a:prstGeom prst="rect">
              <a:avLst/>
            </a:prstGeom>
          </p:spPr>
        </p:pic>
        <p:sp>
          <p:nvSpPr>
            <p:cNvPr id="23" name="TextBox 22"/>
            <p:cNvSpPr txBox="1"/>
            <p:nvPr/>
          </p:nvSpPr>
          <p:spPr>
            <a:xfrm>
              <a:off x="5037514" y="2268425"/>
              <a:ext cx="704039" cy="338554"/>
            </a:xfrm>
            <a:prstGeom prst="rect">
              <a:avLst/>
            </a:prstGeom>
            <a:noFill/>
          </p:spPr>
          <p:txBody>
            <a:bodyPr wrap="none" rtlCol="0">
              <a:spAutoFit/>
            </a:bodyPr>
            <a:lstStyle/>
            <a:p>
              <a:pPr defTabSz="914400" fontAlgn="base">
                <a:spcBef>
                  <a:spcPct val="0"/>
                </a:spcBef>
                <a:spcAft>
                  <a:spcPct val="0"/>
                </a:spcAft>
              </a:pPr>
              <a:r>
                <a:rPr lang="en-US" sz="1600" b="1" i="1" dirty="0" smtClean="0">
                  <a:solidFill>
                    <a:schemeClr val="accent2">
                      <a:lumMod val="75000"/>
                    </a:schemeClr>
                  </a:solidFill>
                </a:rPr>
                <a:t>*2011</a:t>
              </a:r>
              <a:endParaRPr lang="en-US" b="1" i="1" dirty="0">
                <a:solidFill>
                  <a:schemeClr val="accent2">
                    <a:lumMod val="75000"/>
                  </a:schemeClr>
                </a:solidFill>
              </a:endParaRPr>
            </a:p>
          </p:txBody>
        </p:sp>
      </p:grpSp>
      <p:sp>
        <p:nvSpPr>
          <p:cNvPr id="7" name="TextBox 6"/>
          <p:cNvSpPr txBox="1"/>
          <p:nvPr/>
        </p:nvSpPr>
        <p:spPr>
          <a:xfrm>
            <a:off x="1848679" y="5708912"/>
            <a:ext cx="4440896" cy="584775"/>
          </a:xfrm>
          <a:prstGeom prst="rect">
            <a:avLst/>
          </a:prstGeom>
          <a:noFill/>
        </p:spPr>
        <p:txBody>
          <a:bodyPr wrap="none" rtlCol="0">
            <a:spAutoFit/>
          </a:bodyPr>
          <a:lstStyle/>
          <a:p>
            <a:pPr algn="r" defTabSz="914400" fontAlgn="base">
              <a:spcBef>
                <a:spcPct val="0"/>
              </a:spcBef>
              <a:spcAft>
                <a:spcPct val="0"/>
              </a:spcAft>
            </a:pPr>
            <a:r>
              <a:rPr lang="en-US" sz="1600" b="1" i="1" dirty="0" smtClean="0">
                <a:solidFill>
                  <a:schemeClr val="accent2">
                    <a:lumMod val="75000"/>
                  </a:schemeClr>
                </a:solidFill>
              </a:rPr>
              <a:t>* Since 2011, three </a:t>
            </a:r>
            <a:r>
              <a:rPr lang="en-US" sz="1600" b="1" i="1" dirty="0">
                <a:solidFill>
                  <a:schemeClr val="accent2">
                    <a:lumMod val="75000"/>
                  </a:schemeClr>
                </a:solidFill>
              </a:rPr>
              <a:t>of the five science drivers </a:t>
            </a:r>
            <a:r>
              <a:rPr lang="en-US" sz="1600" b="1" i="1" dirty="0" smtClean="0">
                <a:solidFill>
                  <a:schemeClr val="accent2">
                    <a:lumMod val="75000"/>
                  </a:schemeClr>
                </a:solidFill>
              </a:rPr>
              <a:t>have</a:t>
            </a:r>
            <a:r>
              <a:rPr lang="en-US" sz="1600" b="1" i="1" dirty="0">
                <a:solidFill>
                  <a:schemeClr val="accent2">
                    <a:lumMod val="75000"/>
                  </a:schemeClr>
                </a:solidFill>
              </a:rPr>
              <a:t/>
            </a:r>
            <a:br>
              <a:rPr lang="en-US" sz="1600" b="1" i="1" dirty="0">
                <a:solidFill>
                  <a:schemeClr val="accent2">
                    <a:lumMod val="75000"/>
                  </a:schemeClr>
                </a:solidFill>
              </a:rPr>
            </a:br>
            <a:r>
              <a:rPr lang="en-US" sz="1600" b="1" i="1" dirty="0" smtClean="0">
                <a:solidFill>
                  <a:schemeClr val="accent2">
                    <a:lumMod val="75000"/>
                  </a:schemeClr>
                </a:solidFill>
              </a:rPr>
              <a:t>been</a:t>
            </a:r>
            <a:r>
              <a:rPr lang="en-US" sz="1600" b="1" i="1" dirty="0">
                <a:solidFill>
                  <a:schemeClr val="accent2">
                    <a:lumMod val="75000"/>
                  </a:schemeClr>
                </a:solidFill>
              </a:rPr>
              <a:t> </a:t>
            </a:r>
            <a:r>
              <a:rPr lang="en-US" sz="1600" b="1" i="1" dirty="0" smtClean="0">
                <a:solidFill>
                  <a:schemeClr val="accent2">
                    <a:lumMod val="75000"/>
                  </a:schemeClr>
                </a:solidFill>
              </a:rPr>
              <a:t>lines </a:t>
            </a:r>
            <a:r>
              <a:rPr lang="en-US" sz="1600" b="1" i="1" dirty="0">
                <a:solidFill>
                  <a:schemeClr val="accent2">
                    <a:lumMod val="75000"/>
                  </a:schemeClr>
                </a:solidFill>
              </a:rPr>
              <a:t>of inquiry recognized with Nobel </a:t>
            </a:r>
            <a:r>
              <a:rPr lang="en-US" sz="1600" b="1" i="1" dirty="0" smtClean="0">
                <a:solidFill>
                  <a:schemeClr val="accent2">
                    <a:lumMod val="75000"/>
                  </a:schemeClr>
                </a:solidFill>
              </a:rPr>
              <a:t>Prizes</a:t>
            </a:r>
            <a:endParaRPr lang="en-US" sz="1600" b="1" i="1" dirty="0">
              <a:solidFill>
                <a:schemeClr val="accent2">
                  <a:lumMod val="75000"/>
                </a:schemeClr>
              </a:solidFill>
            </a:endParaRPr>
          </a:p>
        </p:txBody>
      </p:sp>
    </p:spTree>
    <p:extLst>
      <p:ext uri="{BB962C8B-B14F-4D97-AF65-F5344CB8AC3E}">
        <p14:creationId xmlns:p14="http://schemas.microsoft.com/office/powerpoint/2010/main" val="260896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03459" y="866776"/>
            <a:ext cx="6988139" cy="5359363"/>
          </a:xfrm>
        </p:spPr>
        <p:txBody>
          <a:bodyPr>
            <a:normAutofit fontScale="77500" lnSpcReduction="20000"/>
          </a:bodyPr>
          <a:lstStyle/>
          <a:p>
            <a:r>
              <a:rPr lang="en-US" dirty="0">
                <a:solidFill>
                  <a:srgbClr val="0070C0"/>
                </a:solidFill>
              </a:rPr>
              <a:t>Energy Frontier </a:t>
            </a:r>
            <a:r>
              <a:rPr lang="en-US" dirty="0" smtClean="0">
                <a:solidFill>
                  <a:schemeClr val="tx1">
                    <a:lumMod val="75000"/>
                    <a:lumOff val="25000"/>
                  </a:schemeClr>
                </a:solidFill>
              </a:rPr>
              <a:t>researchers accelerate </a:t>
            </a:r>
            <a:r>
              <a:rPr lang="en-US" dirty="0">
                <a:solidFill>
                  <a:schemeClr val="tx1">
                    <a:lumMod val="75000"/>
                    <a:lumOff val="25000"/>
                  </a:schemeClr>
                </a:solidFill>
              </a:rPr>
              <a:t>particles to the highest-energies ever made by humanity and collide them to produce and study the fundamental constituents of matter and the architecture of the </a:t>
            </a:r>
            <a:r>
              <a:rPr lang="en-US" dirty="0" smtClean="0">
                <a:solidFill>
                  <a:schemeClr val="tx1">
                    <a:lumMod val="75000"/>
                    <a:lumOff val="25000"/>
                  </a:schemeClr>
                </a:solidFill>
              </a:rPr>
              <a:t>universe</a:t>
            </a:r>
            <a:endParaRPr lang="en-US" i="1" dirty="0" smtClean="0">
              <a:solidFill>
                <a:schemeClr val="tx1">
                  <a:lumMod val="75000"/>
                  <a:lumOff val="25000"/>
                </a:schemeClr>
              </a:solidFill>
            </a:endParaRPr>
          </a:p>
          <a:p>
            <a:r>
              <a:rPr lang="en-US" dirty="0" smtClean="0">
                <a:solidFill>
                  <a:srgbClr val="0070C0"/>
                </a:solidFill>
              </a:rPr>
              <a:t>Intensity Frontier </a:t>
            </a:r>
            <a:r>
              <a:rPr lang="en-US" dirty="0" smtClean="0">
                <a:solidFill>
                  <a:schemeClr val="tx1">
                    <a:lumMod val="75000"/>
                    <a:lumOff val="25000"/>
                  </a:schemeClr>
                </a:solidFill>
              </a:rPr>
              <a:t>researchers use a combination of intense particle beams and highly sensitive detectors to make extremely precise measurements of particle properties, study rare particle interactions, and search for new physics</a:t>
            </a:r>
          </a:p>
          <a:p>
            <a:r>
              <a:rPr lang="en-US" dirty="0" smtClean="0">
                <a:solidFill>
                  <a:srgbClr val="0070C0"/>
                </a:solidFill>
              </a:rPr>
              <a:t>Cosmic </a:t>
            </a:r>
            <a:r>
              <a:rPr lang="en-US" dirty="0">
                <a:solidFill>
                  <a:srgbClr val="0070C0"/>
                </a:solidFill>
              </a:rPr>
              <a:t>Frontier </a:t>
            </a:r>
            <a:r>
              <a:rPr lang="en-US" dirty="0">
                <a:solidFill>
                  <a:schemeClr val="tx1">
                    <a:lumMod val="75000"/>
                    <a:lumOff val="25000"/>
                  </a:schemeClr>
                </a:solidFill>
              </a:rPr>
              <a:t>researchers seek to reveal the nature of dark matter and dark energy by using particles from space to explore new </a:t>
            </a:r>
            <a:r>
              <a:rPr lang="en-US" dirty="0" smtClean="0">
                <a:solidFill>
                  <a:schemeClr val="tx1">
                    <a:lumMod val="75000"/>
                    <a:lumOff val="25000"/>
                  </a:schemeClr>
                </a:solidFill>
              </a:rPr>
              <a:t>phenomena</a:t>
            </a:r>
            <a:endParaRPr lang="en-US" i="1" dirty="0" smtClean="0">
              <a:solidFill>
                <a:schemeClr val="tx1">
                  <a:lumMod val="75000"/>
                  <a:lumOff val="25000"/>
                </a:schemeClr>
              </a:solidFill>
            </a:endParaRPr>
          </a:p>
          <a:p>
            <a:r>
              <a:rPr lang="en-US" dirty="0">
                <a:solidFill>
                  <a:srgbClr val="0070C0"/>
                </a:solidFill>
              </a:rPr>
              <a:t>Theoretical and Computational Physics </a:t>
            </a:r>
            <a:r>
              <a:rPr lang="en-US" dirty="0">
                <a:solidFill>
                  <a:schemeClr val="tx1">
                    <a:lumMod val="75000"/>
                    <a:lumOff val="25000"/>
                  </a:schemeClr>
                </a:solidFill>
              </a:rPr>
              <a:t>provide the framework to explain experimental observations and gain a deeper understanding of </a:t>
            </a:r>
            <a:r>
              <a:rPr lang="en-US" dirty="0" smtClean="0">
                <a:solidFill>
                  <a:schemeClr val="tx1">
                    <a:lumMod val="75000"/>
                    <a:lumOff val="25000"/>
                  </a:schemeClr>
                </a:solidFill>
              </a:rPr>
              <a:t>nature</a:t>
            </a:r>
            <a:endParaRPr lang="en-US" i="1" dirty="0" smtClean="0">
              <a:solidFill>
                <a:schemeClr val="tx1">
                  <a:lumMod val="75000"/>
                  <a:lumOff val="25000"/>
                </a:schemeClr>
              </a:solidFill>
            </a:endParaRPr>
          </a:p>
          <a:p>
            <a:r>
              <a:rPr lang="en-US" dirty="0">
                <a:solidFill>
                  <a:srgbClr val="0070C0"/>
                </a:solidFill>
              </a:rPr>
              <a:t>Advanced Technology R&amp;D </a:t>
            </a:r>
            <a:r>
              <a:rPr lang="en-US" dirty="0">
                <a:solidFill>
                  <a:schemeClr val="tx1">
                    <a:lumMod val="75000"/>
                    <a:lumOff val="25000"/>
                  </a:schemeClr>
                </a:solidFill>
              </a:rPr>
              <a:t>fosters fundamental research into particle acceleration and detection techniques and </a:t>
            </a:r>
            <a:r>
              <a:rPr lang="en-US" dirty="0" smtClean="0">
                <a:solidFill>
                  <a:schemeClr val="tx1">
                    <a:lumMod val="75000"/>
                    <a:lumOff val="25000"/>
                  </a:schemeClr>
                </a:solidFill>
              </a:rPr>
              <a:t>instrumentation</a:t>
            </a:r>
            <a:endParaRPr lang="en-US" i="1" dirty="0" smtClean="0">
              <a:solidFill>
                <a:schemeClr val="tx1">
                  <a:lumMod val="75000"/>
                  <a:lumOff val="25000"/>
                </a:schemeClr>
              </a:solidFill>
            </a:endParaRPr>
          </a:p>
          <a:p>
            <a:r>
              <a:rPr lang="en-US" dirty="0">
                <a:solidFill>
                  <a:srgbClr val="0070C0"/>
                </a:solidFill>
              </a:rPr>
              <a:t>Accelerator Stewardship </a:t>
            </a:r>
            <a:r>
              <a:rPr lang="en-US" dirty="0">
                <a:solidFill>
                  <a:schemeClr val="tx1">
                    <a:lumMod val="75000"/>
                    <a:lumOff val="25000"/>
                  </a:schemeClr>
                </a:solidFill>
              </a:rPr>
              <a:t>coordinates with accelerator user communities and </a:t>
            </a:r>
            <a:r>
              <a:rPr lang="en-US" dirty="0" smtClean="0">
                <a:solidFill>
                  <a:schemeClr val="tx1">
                    <a:lumMod val="75000"/>
                    <a:lumOff val="25000"/>
                  </a:schemeClr>
                </a:solidFill>
              </a:rPr>
              <a:t>industry </a:t>
            </a:r>
            <a:r>
              <a:rPr lang="en-US" dirty="0">
                <a:solidFill>
                  <a:schemeClr val="tx1">
                    <a:lumMod val="75000"/>
                    <a:lumOff val="25000"/>
                  </a:schemeClr>
                </a:solidFill>
              </a:rPr>
              <a:t>to develop innovative solutions to critical problems, </a:t>
            </a:r>
            <a:r>
              <a:rPr lang="en-US" dirty="0" smtClean="0">
                <a:solidFill>
                  <a:schemeClr val="tx1">
                    <a:lumMod val="75000"/>
                    <a:lumOff val="25000"/>
                  </a:schemeClr>
                </a:solidFill>
              </a:rPr>
              <a:t>benefitting the </a:t>
            </a:r>
            <a:r>
              <a:rPr lang="en-US" dirty="0">
                <a:solidFill>
                  <a:schemeClr val="tx1">
                    <a:lumMod val="75000"/>
                    <a:lumOff val="25000"/>
                  </a:schemeClr>
                </a:solidFill>
              </a:rPr>
              <a:t>broader user communities and the </a:t>
            </a:r>
            <a:r>
              <a:rPr lang="en-US" dirty="0" smtClean="0">
                <a:solidFill>
                  <a:schemeClr val="tx1">
                    <a:lumMod val="75000"/>
                    <a:lumOff val="25000"/>
                  </a:schemeClr>
                </a:solidFill>
              </a:rPr>
              <a:t>discovery science</a:t>
            </a:r>
            <a:endParaRPr lang="en-US" i="1" dirty="0">
              <a:solidFill>
                <a:schemeClr val="tx1">
                  <a:lumMod val="75000"/>
                  <a:lumOff val="25000"/>
                </a:schemeClr>
              </a:solidFill>
            </a:endParaRPr>
          </a:p>
        </p:txBody>
      </p:sp>
      <p:sp>
        <p:nvSpPr>
          <p:cNvPr id="3" name="Title 2"/>
          <p:cNvSpPr>
            <a:spLocks noGrp="1"/>
          </p:cNvSpPr>
          <p:nvPr>
            <p:ph type="title"/>
          </p:nvPr>
        </p:nvSpPr>
        <p:spPr/>
        <p:txBody>
          <a:bodyPr/>
          <a:lstStyle/>
          <a:p>
            <a:r>
              <a:rPr lang="en-US" dirty="0" smtClean="0"/>
              <a:t>HEP Research</a:t>
            </a:r>
            <a:r>
              <a:rPr lang="en-US" dirty="0"/>
              <a:t> </a:t>
            </a:r>
            <a:r>
              <a:rPr lang="en-US" dirty="0" smtClean="0"/>
              <a:t>Subprograms</a:t>
            </a:r>
            <a:endParaRPr lang="en-US" sz="2800" dirty="0">
              <a:solidFill>
                <a:srgbClr val="C00000"/>
              </a:solidFill>
            </a:endParaRPr>
          </a:p>
        </p:txBody>
      </p:sp>
      <p:sp>
        <p:nvSpPr>
          <p:cNvPr id="4" name="Slide Number Placeholder 3"/>
          <p:cNvSpPr>
            <a:spLocks noGrp="1"/>
          </p:cNvSpPr>
          <p:nvPr>
            <p:ph type="sldNum" sz="quarter" idx="11"/>
          </p:nvPr>
        </p:nvSpPr>
        <p:spPr/>
        <p:txBody>
          <a:bodyPr/>
          <a:lstStyle/>
          <a:p>
            <a:fld id="{26CA2777-A89F-4130-B308-73BB65955918}" type="slidenum">
              <a:rPr lang="en-US" smtClean="0">
                <a:solidFill>
                  <a:srgbClr val="0F6636"/>
                </a:solidFill>
              </a:rPr>
              <a:pPr/>
              <a:t>5</a:t>
            </a:fld>
            <a:endParaRPr lang="en-US">
              <a:solidFill>
                <a:srgbClr val="0F6636"/>
              </a:solidFill>
            </a:endParaRPr>
          </a:p>
        </p:txBody>
      </p:sp>
      <p:pic>
        <p:nvPicPr>
          <p:cNvPr id="2050" name="Picture 2" descr="Energy Fronti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81" y="930704"/>
            <a:ext cx="1930079" cy="63187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ntensity Fronti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81" y="1937567"/>
            <a:ext cx="1930079" cy="63187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osmic Fronti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81" y="2913609"/>
            <a:ext cx="1930079" cy="63187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heoretical Physic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81" y="3663621"/>
            <a:ext cx="1930079" cy="63187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Advanced Technolog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381" y="4423910"/>
            <a:ext cx="1930079" cy="63187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Accelerator Stewardshi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81" y="5173925"/>
            <a:ext cx="1930079" cy="631871"/>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10"/>
          <p:cNvSpPr>
            <a:spLocks noGrp="1"/>
          </p:cNvSpPr>
          <p:nvPr>
            <p:ph type="ftr" sz="quarter" idx="12"/>
          </p:nvPr>
        </p:nvSpPr>
        <p:spPr>
          <a:xfrm>
            <a:off x="3124200" y="6361316"/>
            <a:ext cx="5257800" cy="365125"/>
          </a:xfrm>
        </p:spPr>
        <p:txBody>
          <a:bodyPr/>
          <a:lstStyle/>
          <a:p>
            <a:r>
              <a:rPr lang="en-US" smtClean="0">
                <a:solidFill>
                  <a:srgbClr val="0F6636"/>
                </a:solidFill>
              </a:rPr>
              <a:t>2016 US LHC Users Association Meeting</a:t>
            </a:r>
            <a:endParaRPr lang="en-US" dirty="0">
              <a:solidFill>
                <a:srgbClr val="0F6636"/>
              </a:solidFill>
            </a:endParaRPr>
          </a:p>
        </p:txBody>
      </p:sp>
    </p:spTree>
    <p:extLst>
      <p:ext uri="{BB962C8B-B14F-4D97-AF65-F5344CB8AC3E}">
        <p14:creationId xmlns:p14="http://schemas.microsoft.com/office/powerpoint/2010/main" val="1804004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5060" y="0"/>
            <a:ext cx="9229060"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sz="2400" kern="1200">
                <a:solidFill>
                  <a:schemeClr val="lt1"/>
                </a:solidFill>
                <a:latin typeface="+mn-lt"/>
                <a:ea typeface="+mn-ea"/>
                <a:cs typeface="+mn-cs"/>
              </a:defRPr>
            </a:lvl1pPr>
            <a:lvl2pPr marL="457200" algn="l" defTabSz="457200" rtl="0" fontAlgn="base">
              <a:spcBef>
                <a:spcPct val="0"/>
              </a:spcBef>
              <a:spcAft>
                <a:spcPct val="0"/>
              </a:spcAft>
              <a:defRPr sz="2400" kern="1200">
                <a:solidFill>
                  <a:schemeClr val="lt1"/>
                </a:solidFill>
                <a:latin typeface="+mn-lt"/>
                <a:ea typeface="+mn-ea"/>
                <a:cs typeface="+mn-cs"/>
              </a:defRPr>
            </a:lvl2pPr>
            <a:lvl3pPr marL="914400" algn="l" defTabSz="457200" rtl="0" fontAlgn="base">
              <a:spcBef>
                <a:spcPct val="0"/>
              </a:spcBef>
              <a:spcAft>
                <a:spcPct val="0"/>
              </a:spcAft>
              <a:defRPr sz="2400" kern="1200">
                <a:solidFill>
                  <a:schemeClr val="lt1"/>
                </a:solidFill>
                <a:latin typeface="+mn-lt"/>
                <a:ea typeface="+mn-ea"/>
                <a:cs typeface="+mn-cs"/>
              </a:defRPr>
            </a:lvl3pPr>
            <a:lvl4pPr marL="1371600" algn="l" defTabSz="457200" rtl="0" fontAlgn="base">
              <a:spcBef>
                <a:spcPct val="0"/>
              </a:spcBef>
              <a:spcAft>
                <a:spcPct val="0"/>
              </a:spcAft>
              <a:defRPr sz="2400" kern="1200">
                <a:solidFill>
                  <a:schemeClr val="lt1"/>
                </a:solidFill>
                <a:latin typeface="+mn-lt"/>
                <a:ea typeface="+mn-ea"/>
                <a:cs typeface="+mn-cs"/>
              </a:defRPr>
            </a:lvl4pPr>
            <a:lvl5pPr marL="1828800" algn="l" defTabSz="457200" rtl="0" fontAlgn="base">
              <a:spcBef>
                <a:spcPct val="0"/>
              </a:spcBef>
              <a:spcAft>
                <a:spcPct val="0"/>
              </a:spcAft>
              <a:defRPr sz="2400" kern="1200">
                <a:solidFill>
                  <a:schemeClr val="lt1"/>
                </a:solidFill>
                <a:latin typeface="+mn-lt"/>
                <a:ea typeface="+mn-ea"/>
                <a:cs typeface="+mn-cs"/>
              </a:defRPr>
            </a:lvl5pPr>
            <a:lvl6pPr marL="2286000" algn="l" defTabSz="457200" rtl="0" eaLnBrk="1" latinLnBrk="0" hangingPunct="1">
              <a:defRPr sz="2400" kern="1200">
                <a:solidFill>
                  <a:schemeClr val="lt1"/>
                </a:solidFill>
                <a:latin typeface="+mn-lt"/>
                <a:ea typeface="+mn-ea"/>
                <a:cs typeface="+mn-cs"/>
              </a:defRPr>
            </a:lvl6pPr>
            <a:lvl7pPr marL="2743200" algn="l" defTabSz="457200" rtl="0" eaLnBrk="1" latinLnBrk="0" hangingPunct="1">
              <a:defRPr sz="2400" kern="1200">
                <a:solidFill>
                  <a:schemeClr val="lt1"/>
                </a:solidFill>
                <a:latin typeface="+mn-lt"/>
                <a:ea typeface="+mn-ea"/>
                <a:cs typeface="+mn-cs"/>
              </a:defRPr>
            </a:lvl7pPr>
            <a:lvl8pPr marL="3200400" algn="l" defTabSz="457200" rtl="0" eaLnBrk="1" latinLnBrk="0" hangingPunct="1">
              <a:defRPr sz="2400" kern="1200">
                <a:solidFill>
                  <a:schemeClr val="lt1"/>
                </a:solidFill>
                <a:latin typeface="+mn-lt"/>
                <a:ea typeface="+mn-ea"/>
                <a:cs typeface="+mn-cs"/>
              </a:defRPr>
            </a:lvl8pPr>
            <a:lvl9pPr marL="3657600" algn="l" defTabSz="457200" rtl="0" eaLnBrk="1" latinLnBrk="0" hangingPunct="1">
              <a:defRPr sz="2400"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pic>
        <p:nvPicPr>
          <p:cNvPr id="8" name="Picture 7" descr="CMSWithBeamPipeFishEye.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99447" y="0"/>
            <a:ext cx="7155723" cy="6858000"/>
          </a:xfrm>
          <a:prstGeom prst="rect">
            <a:avLst/>
          </a:prstGeom>
        </p:spPr>
      </p:pic>
      <p:sp>
        <p:nvSpPr>
          <p:cNvPr id="7" name="Rounded Rectangle 6"/>
          <p:cNvSpPr/>
          <p:nvPr/>
        </p:nvSpPr>
        <p:spPr>
          <a:xfrm>
            <a:off x="556054" y="4715319"/>
            <a:ext cx="4361935" cy="968807"/>
          </a:xfrm>
          <a:prstGeom prst="roundRect">
            <a:avLst/>
          </a:prstGeom>
          <a:gradFill flip="none" rotWithShape="1">
            <a:gsLst>
              <a:gs pos="0">
                <a:schemeClr val="tx1">
                  <a:lumMod val="95000"/>
                  <a:lumOff val="5000"/>
                  <a:alpha val="50000"/>
                </a:schemeClr>
              </a:gs>
              <a:gs pos="89000">
                <a:schemeClr val="tx1">
                  <a:lumMod val="95000"/>
                  <a:lumOff val="5000"/>
                  <a:alpha val="50000"/>
                </a:schemeClr>
              </a:gs>
              <a:gs pos="100000">
                <a:schemeClr val="tx1">
                  <a:lumMod val="95000"/>
                  <a:lumOff val="5000"/>
                  <a:alpha val="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 name="Title 3"/>
          <p:cNvSpPr>
            <a:spLocks noGrp="1"/>
          </p:cNvSpPr>
          <p:nvPr>
            <p:ph type="title"/>
          </p:nvPr>
        </p:nvSpPr>
        <p:spPr>
          <a:xfrm>
            <a:off x="722313" y="4922305"/>
            <a:ext cx="7772400" cy="1362075"/>
          </a:xfrm>
        </p:spPr>
        <p:txBody>
          <a:bodyPr/>
          <a:lstStyle/>
          <a:p>
            <a:r>
              <a:rPr lang="en-US" dirty="0">
                <a:solidFill>
                  <a:srgbClr val="FFFF00"/>
                </a:solidFill>
              </a:rPr>
              <a:t>Energy Frontier</a:t>
            </a:r>
          </a:p>
        </p:txBody>
      </p:sp>
      <p:sp>
        <p:nvSpPr>
          <p:cNvPr id="3" name="Slide Number Placeholder 2"/>
          <p:cNvSpPr>
            <a:spLocks noGrp="1"/>
          </p:cNvSpPr>
          <p:nvPr>
            <p:ph type="sldNum" sz="quarter" idx="10"/>
          </p:nvPr>
        </p:nvSpPr>
        <p:spPr/>
        <p:txBody>
          <a:bodyPr/>
          <a:lstStyle/>
          <a:p>
            <a:fld id="{2E8A42B4-63F8-3749-8A9F-29B7B746D444}" type="slidenum">
              <a:rPr lang="en-US" smtClean="0"/>
              <a:t>6</a:t>
            </a:fld>
            <a:endParaRPr lang="en-US"/>
          </a:p>
        </p:txBody>
      </p:sp>
    </p:spTree>
    <p:extLst>
      <p:ext uri="{BB962C8B-B14F-4D97-AF65-F5344CB8AC3E}">
        <p14:creationId xmlns:p14="http://schemas.microsoft.com/office/powerpoint/2010/main" val="3977173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HEP Energy Frontier Experiments</a:t>
            </a:r>
            <a:endParaRPr lang="en-US" dirty="0"/>
          </a:p>
        </p:txBody>
      </p:sp>
      <p:sp>
        <p:nvSpPr>
          <p:cNvPr id="14" name="Slide Number Placeholder 3"/>
          <p:cNvSpPr>
            <a:spLocks noGrp="1"/>
          </p:cNvSpPr>
          <p:nvPr>
            <p:ph type="sldNum" sz="quarter" idx="11"/>
          </p:nvPr>
        </p:nvSpPr>
        <p:spPr>
          <a:xfrm>
            <a:off x="8414464" y="6476699"/>
            <a:ext cx="381000" cy="365125"/>
          </a:xfrm>
        </p:spPr>
        <p:txBody>
          <a:bodyPr/>
          <a:lstStyle/>
          <a:p>
            <a:r>
              <a:rPr lang="en-US" dirty="0" smtClean="0">
                <a:solidFill>
                  <a:srgbClr val="0F6636"/>
                </a:solidFill>
              </a:rPr>
              <a:t>12</a:t>
            </a:r>
            <a:endParaRPr lang="en-US" dirty="0">
              <a:solidFill>
                <a:srgbClr val="0F6636"/>
              </a:solidFill>
            </a:endParaRPr>
          </a:p>
        </p:txBody>
      </p:sp>
      <p:sp>
        <p:nvSpPr>
          <p:cNvPr id="3" name="Footer Placeholder 2"/>
          <p:cNvSpPr>
            <a:spLocks noGrp="1"/>
          </p:cNvSpPr>
          <p:nvPr>
            <p:ph type="ftr" sz="quarter" idx="12"/>
          </p:nvPr>
        </p:nvSpPr>
        <p:spPr>
          <a:xfrm>
            <a:off x="3124200" y="6482109"/>
            <a:ext cx="5257800" cy="365125"/>
          </a:xfrm>
        </p:spPr>
        <p:txBody>
          <a:bodyPr/>
          <a:lstStyle/>
          <a:p>
            <a:r>
              <a:rPr lang="en-US" dirty="0" smtClean="0">
                <a:solidFill>
                  <a:srgbClr val="0F6636"/>
                </a:solidFill>
              </a:rPr>
              <a:t>2016 US LHC Users Association Meeting</a:t>
            </a:r>
            <a:endParaRPr lang="en-US" dirty="0">
              <a:solidFill>
                <a:srgbClr val="0F6636"/>
              </a:solidFill>
            </a:endParaRPr>
          </a:p>
        </p:txBody>
      </p:sp>
      <p:sp>
        <p:nvSpPr>
          <p:cNvPr id="20" name="Content Placeholder 19"/>
          <p:cNvSpPr>
            <a:spLocks noGrp="1"/>
          </p:cNvSpPr>
          <p:nvPr>
            <p:ph idx="1"/>
          </p:nvPr>
        </p:nvSpPr>
        <p:spPr>
          <a:xfrm>
            <a:off x="152400" y="4388608"/>
            <a:ext cx="8839199" cy="2115446"/>
          </a:xfrm>
        </p:spPr>
        <p:txBody>
          <a:bodyPr>
            <a:normAutofit fontScale="62500" lnSpcReduction="20000"/>
          </a:bodyPr>
          <a:lstStyle/>
          <a:p>
            <a:r>
              <a:rPr lang="en-US" dirty="0"/>
              <a:t>One main scientific </a:t>
            </a:r>
            <a:r>
              <a:rPr lang="en-US" dirty="0" smtClean="0"/>
              <a:t>thrust – </a:t>
            </a:r>
            <a:r>
              <a:rPr lang="en-US" dirty="0">
                <a:solidFill>
                  <a:schemeClr val="tx1">
                    <a:lumMod val="85000"/>
                    <a:lumOff val="15000"/>
                  </a:schemeClr>
                </a:solidFill>
              </a:rPr>
              <a:t>LHC at CERN (pp collider):  CMS and ATLAS Collaborations</a:t>
            </a:r>
          </a:p>
          <a:p>
            <a:r>
              <a:rPr lang="en-US" dirty="0"/>
              <a:t>Modest support for two additional thrusts:</a:t>
            </a:r>
          </a:p>
          <a:p>
            <a:pPr lvl="1"/>
            <a:r>
              <a:rPr lang="en-US" dirty="0" smtClean="0"/>
              <a:t>Tevatron </a:t>
            </a:r>
            <a:r>
              <a:rPr lang="en-US" dirty="0"/>
              <a:t>research at Fermilab (pp collider):  DØ and CDF </a:t>
            </a:r>
            <a:r>
              <a:rPr lang="en-US" dirty="0" smtClean="0"/>
              <a:t>Collaborations</a:t>
            </a:r>
            <a:endParaRPr lang="en-US" dirty="0"/>
          </a:p>
          <a:p>
            <a:pPr lvl="1"/>
            <a:r>
              <a:rPr lang="en-US" dirty="0"/>
              <a:t>Future collider initiatives (mainly ~2-3 FTEs on ILC detector R&amp;D) to universities and laboratories</a:t>
            </a:r>
          </a:p>
          <a:p>
            <a:r>
              <a:rPr lang="en-US" dirty="0" smtClean="0"/>
              <a:t>U.S</a:t>
            </a:r>
            <a:r>
              <a:rPr lang="en-US" dirty="0"/>
              <a:t>. is the single largest collaborating nation in both the ATLAS and CMS experiments at LHC</a:t>
            </a:r>
          </a:p>
          <a:p>
            <a:pPr lvl="1"/>
            <a:r>
              <a:rPr lang="en-US" dirty="0"/>
              <a:t>US-ATLAS:  </a:t>
            </a:r>
            <a:r>
              <a:rPr lang="en-US" dirty="0" smtClean="0">
                <a:latin typeface="Arial" panose="020B0604020202020204" pitchFamily="34" charset="0"/>
              </a:rPr>
              <a:t>~</a:t>
            </a:r>
            <a:r>
              <a:rPr lang="en-US" dirty="0"/>
              <a:t>22% of the international ATLAS Collaboration</a:t>
            </a:r>
          </a:p>
          <a:p>
            <a:pPr lvl="2"/>
            <a:r>
              <a:rPr lang="en-US" dirty="0" smtClean="0">
                <a:latin typeface="Arial" panose="020B0604020202020204" pitchFamily="34" charset="0"/>
              </a:rPr>
              <a:t>~</a:t>
            </a:r>
            <a:r>
              <a:rPr lang="en-US" dirty="0"/>
              <a:t>200 U.S. graduate students</a:t>
            </a:r>
          </a:p>
          <a:p>
            <a:pPr lvl="1"/>
            <a:r>
              <a:rPr lang="en-US" dirty="0"/>
              <a:t>US-CMS:  </a:t>
            </a:r>
            <a:r>
              <a:rPr lang="en-US" dirty="0">
                <a:latin typeface="Arial" panose="020B0604020202020204" pitchFamily="34" charset="0"/>
              </a:rPr>
              <a:t>~</a:t>
            </a:r>
            <a:r>
              <a:rPr lang="en-US" dirty="0"/>
              <a:t>27% of the international CMS Collaboration</a:t>
            </a:r>
          </a:p>
          <a:p>
            <a:pPr lvl="2"/>
            <a:r>
              <a:rPr lang="en-US" dirty="0" smtClean="0">
                <a:latin typeface="Arial" panose="020B0604020202020204" pitchFamily="34" charset="0"/>
              </a:rPr>
              <a:t>~</a:t>
            </a:r>
            <a:r>
              <a:rPr lang="en-US" dirty="0"/>
              <a:t>250 U.S. graduate students</a:t>
            </a:r>
          </a:p>
          <a:p>
            <a:endParaRPr lang="en-US" dirty="0"/>
          </a:p>
        </p:txBody>
      </p:sp>
      <p:pic>
        <p:nvPicPr>
          <p:cNvPr id="12" name="Picture 11" descr="horizontal-logo-green-text.jpg"/>
          <p:cNvPicPr>
            <a:picLocks noChangeAspect="1"/>
          </p:cNvPicPr>
          <p:nvPr/>
        </p:nvPicPr>
        <p:blipFill>
          <a:blip r:embed="rId2" cstate="print"/>
          <a:srcRect/>
          <a:stretch>
            <a:fillRect/>
          </a:stretch>
        </p:blipFill>
        <p:spPr bwMode="auto">
          <a:xfrm>
            <a:off x="241543" y="6546181"/>
            <a:ext cx="1492363" cy="249698"/>
          </a:xfrm>
          <a:prstGeom prst="rect">
            <a:avLst/>
          </a:prstGeom>
          <a:noFill/>
          <a:ln w="9525">
            <a:noFill/>
            <a:miter lim="800000"/>
            <a:headEnd/>
            <a:tailEnd/>
          </a:ln>
        </p:spPr>
      </p:pic>
      <p:cxnSp>
        <p:nvCxnSpPr>
          <p:cNvPr id="13" name="Straight Connector 12"/>
          <p:cNvCxnSpPr/>
          <p:nvPr/>
        </p:nvCxnSpPr>
        <p:spPr bwMode="auto">
          <a:xfrm>
            <a:off x="159391" y="6482226"/>
            <a:ext cx="8758106" cy="0"/>
          </a:xfrm>
          <a:prstGeom prst="line">
            <a:avLst/>
          </a:prstGeom>
          <a:ln w="15875">
            <a:solidFill>
              <a:srgbClr val="135C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aphicFrame>
        <p:nvGraphicFramePr>
          <p:cNvPr id="17" name="Content Placeholder 5"/>
          <p:cNvGraphicFramePr>
            <a:graphicFrameLocks/>
          </p:cNvGraphicFramePr>
          <p:nvPr>
            <p:extLst/>
          </p:nvPr>
        </p:nvGraphicFramePr>
        <p:xfrm>
          <a:off x="152519" y="805590"/>
          <a:ext cx="8839198" cy="3474720"/>
        </p:xfrm>
        <a:graphic>
          <a:graphicData uri="http://schemas.openxmlformats.org/drawingml/2006/table">
            <a:tbl>
              <a:tblPr firstRow="1" bandRow="1">
                <a:tableStyleId>{B301B821-A1FF-4177-AEE7-76D212191A09}</a:tableStyleId>
              </a:tblPr>
              <a:tblGrid>
                <a:gridCol w="971208">
                  <a:extLst>
                    <a:ext uri="{9D8B030D-6E8A-4147-A177-3AD203B41FA5}">
                      <a16:colId xmlns:a16="http://schemas.microsoft.com/office/drawing/2014/main" xmlns="" val="20000"/>
                    </a:ext>
                  </a:extLst>
                </a:gridCol>
                <a:gridCol w="1600200">
                  <a:extLst>
                    <a:ext uri="{9D8B030D-6E8A-4147-A177-3AD203B41FA5}">
                      <a16:colId xmlns:a16="http://schemas.microsoft.com/office/drawing/2014/main" xmlns="" val="20001"/>
                    </a:ext>
                  </a:extLst>
                </a:gridCol>
                <a:gridCol w="1828800">
                  <a:extLst>
                    <a:ext uri="{9D8B030D-6E8A-4147-A177-3AD203B41FA5}">
                      <a16:colId xmlns:a16="http://schemas.microsoft.com/office/drawing/2014/main" xmlns="" val="20002"/>
                    </a:ext>
                  </a:extLst>
                </a:gridCol>
                <a:gridCol w="1752600">
                  <a:extLst>
                    <a:ext uri="{9D8B030D-6E8A-4147-A177-3AD203B41FA5}">
                      <a16:colId xmlns:a16="http://schemas.microsoft.com/office/drawing/2014/main" xmlns="" val="20003"/>
                    </a:ext>
                  </a:extLst>
                </a:gridCol>
                <a:gridCol w="1143000">
                  <a:extLst>
                    <a:ext uri="{9D8B030D-6E8A-4147-A177-3AD203B41FA5}">
                      <a16:colId xmlns:a16="http://schemas.microsoft.com/office/drawing/2014/main" xmlns="" val="20004"/>
                    </a:ext>
                  </a:extLst>
                </a:gridCol>
                <a:gridCol w="1066800">
                  <a:extLst>
                    <a:ext uri="{9D8B030D-6E8A-4147-A177-3AD203B41FA5}">
                      <a16:colId xmlns:a16="http://schemas.microsoft.com/office/drawing/2014/main" xmlns="" val="20005"/>
                    </a:ext>
                  </a:extLst>
                </a:gridCol>
                <a:gridCol w="476590">
                  <a:extLst>
                    <a:ext uri="{9D8B030D-6E8A-4147-A177-3AD203B41FA5}">
                      <a16:colId xmlns:a16="http://schemas.microsoft.com/office/drawing/2014/main" xmlns="" val="20006"/>
                    </a:ext>
                  </a:extLst>
                </a:gridCol>
              </a:tblGrid>
              <a:tr h="225818">
                <a:tc>
                  <a:txBody>
                    <a:bodyPr/>
                    <a:lstStyle/>
                    <a:p>
                      <a:r>
                        <a:rPr lang="en-US" sz="1400" dirty="0"/>
                        <a:t>Experiment</a:t>
                      </a:r>
                      <a:endParaRPr lang="en-US" sz="1400" dirty="0">
                        <a:latin typeface="Arial Narrow" pitchFamily="34" charset="0"/>
                      </a:endParaRPr>
                    </a:p>
                  </a:txBody>
                  <a:tcPr marL="45720" marR="45720" anchor="ctr"/>
                </a:tc>
                <a:tc>
                  <a:txBody>
                    <a:bodyPr/>
                    <a:lstStyle/>
                    <a:p>
                      <a:r>
                        <a:rPr lang="en-US" sz="1400" dirty="0"/>
                        <a:t>Location</a:t>
                      </a:r>
                      <a:endParaRPr lang="en-US" sz="1400" dirty="0">
                        <a:latin typeface="Arial Narrow" pitchFamily="34" charset="0"/>
                      </a:endParaRPr>
                    </a:p>
                  </a:txBody>
                  <a:tcPr marL="45720" marR="45720" anchor="ctr"/>
                </a:tc>
                <a:tc>
                  <a:txBody>
                    <a:bodyPr/>
                    <a:lstStyle/>
                    <a:p>
                      <a:r>
                        <a:rPr lang="en-US" sz="1400" dirty="0"/>
                        <a:t>Center-of-Mass</a:t>
                      </a:r>
                      <a:r>
                        <a:rPr lang="en-US" sz="1400" baseline="0" dirty="0"/>
                        <a:t> </a:t>
                      </a:r>
                      <a:r>
                        <a:rPr lang="en-US" sz="1400" dirty="0"/>
                        <a:t>Energy;</a:t>
                      </a:r>
                    </a:p>
                    <a:p>
                      <a:r>
                        <a:rPr lang="en-US" sz="1400" dirty="0"/>
                        <a:t>Status</a:t>
                      </a:r>
                      <a:endParaRPr lang="en-US" sz="1400" dirty="0">
                        <a:latin typeface="Arial Narrow" pitchFamily="34" charset="0"/>
                      </a:endParaRPr>
                    </a:p>
                  </a:txBody>
                  <a:tcPr marL="45720" marR="45720" anchor="ctr"/>
                </a:tc>
                <a:tc>
                  <a:txBody>
                    <a:bodyPr/>
                    <a:lstStyle/>
                    <a:p>
                      <a:r>
                        <a:rPr lang="en-US" sz="1400" dirty="0"/>
                        <a:t>Description </a:t>
                      </a:r>
                    </a:p>
                    <a:p>
                      <a:r>
                        <a:rPr lang="en-US" sz="1400" dirty="0"/>
                        <a:t>of Science</a:t>
                      </a:r>
                      <a:endParaRPr lang="en-US" sz="1400" dirty="0">
                        <a:latin typeface="Arial Narrow" pitchFamily="34" charset="0"/>
                      </a:endParaRPr>
                    </a:p>
                  </a:txBody>
                  <a:tcPr marL="45720" marR="45720"/>
                </a:tc>
                <a:tc>
                  <a:txBody>
                    <a:bodyPr/>
                    <a:lstStyle/>
                    <a:p>
                      <a:r>
                        <a:rPr lang="en-US" sz="1400" baseline="0" dirty="0"/>
                        <a:t># Institutions;</a:t>
                      </a:r>
                    </a:p>
                    <a:p>
                      <a:r>
                        <a:rPr lang="en-US" sz="1400" baseline="0" dirty="0"/>
                        <a:t># Countries</a:t>
                      </a:r>
                      <a:endParaRPr lang="en-US" sz="1400" dirty="0">
                        <a:latin typeface="Arial Narrow" pitchFamily="34" charset="0"/>
                      </a:endParaRPr>
                    </a:p>
                  </a:txBody>
                  <a:tcPr marL="45720" marR="45720"/>
                </a:tc>
                <a:tc>
                  <a:txBody>
                    <a:bodyPr/>
                    <a:lstStyle/>
                    <a:p>
                      <a:r>
                        <a:rPr lang="en-US" sz="1400" dirty="0"/>
                        <a:t>#U.S. Institutions</a:t>
                      </a:r>
                      <a:endParaRPr lang="en-US" sz="1400" dirty="0">
                        <a:latin typeface="Arial Narrow" pitchFamily="34" charset="0"/>
                      </a:endParaRPr>
                    </a:p>
                  </a:txBody>
                  <a:tcPr marL="45720" marR="45720"/>
                </a:tc>
                <a:tc>
                  <a:txBody>
                    <a:bodyPr/>
                    <a:lstStyle/>
                    <a:p>
                      <a:r>
                        <a:rPr lang="en-US" sz="1400" dirty="0"/>
                        <a:t>#U.S. Coll.</a:t>
                      </a:r>
                      <a:endParaRPr lang="en-US" sz="1400" dirty="0">
                        <a:latin typeface="Arial Narrow" pitchFamily="34" charset="0"/>
                      </a:endParaRPr>
                    </a:p>
                  </a:txBody>
                  <a:tcPr marL="45720" marR="45720"/>
                </a:tc>
                <a:extLst>
                  <a:ext uri="{0D108BD9-81ED-4DB2-BD59-A6C34878D82A}">
                    <a16:rowId xmlns:a16="http://schemas.microsoft.com/office/drawing/2014/main" xmlns="" val="10000"/>
                  </a:ext>
                </a:extLst>
              </a:tr>
              <a:tr h="252262">
                <a:tc>
                  <a:txBody>
                    <a:bodyPr/>
                    <a:lstStyle/>
                    <a:p>
                      <a:r>
                        <a:rPr lang="en-US" sz="1200" dirty="0">
                          <a:effectLst/>
                        </a:rPr>
                        <a:t>DØ</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effectLst/>
                        </a:rPr>
                        <a:t>(</a:t>
                      </a:r>
                      <a:r>
                        <a:rPr lang="en-US" sz="1000" baseline="0" dirty="0" err="1">
                          <a:effectLst/>
                        </a:rPr>
                        <a:t>DZero</a:t>
                      </a:r>
                      <a:r>
                        <a:rPr lang="en-US" sz="1000" baseline="0" dirty="0">
                          <a:effectLst/>
                        </a:rPr>
                        <a:t>)</a:t>
                      </a:r>
                      <a:endParaRPr lang="en-US" sz="1000" b="1" dirty="0">
                        <a:effectLst/>
                        <a:latin typeface="Arial Narrow" pitchFamily="34" charset="0"/>
                      </a:endParaRPr>
                    </a:p>
                  </a:txBody>
                  <a:tcPr marL="45720" marR="45720"/>
                </a:tc>
                <a:tc>
                  <a:txBody>
                    <a:bodyPr/>
                    <a:lstStyle/>
                    <a:p>
                      <a:r>
                        <a:rPr lang="en-US" sz="1200" dirty="0"/>
                        <a:t>Fermilab</a:t>
                      </a:r>
                      <a:br>
                        <a:rPr lang="en-US" sz="1200" dirty="0"/>
                      </a:br>
                      <a:r>
                        <a:rPr lang="en-US" sz="1200" dirty="0"/>
                        <a:t>Tevatron Collider </a:t>
                      </a:r>
                      <a:br>
                        <a:rPr lang="en-US" sz="1200" dirty="0"/>
                      </a:br>
                      <a:r>
                        <a:rPr lang="en-US" sz="1000" dirty="0"/>
                        <a:t>[Batavia, Illinois, USA]</a:t>
                      </a:r>
                      <a:endParaRPr lang="en-US" sz="1000" b="1" dirty="0">
                        <a:latin typeface="Arial Narrow" pitchFamily="34" charset="0"/>
                      </a:endParaRPr>
                    </a:p>
                  </a:txBody>
                  <a:tcPr marL="45720" marR="45720"/>
                </a:tc>
                <a:tc>
                  <a:txBody>
                    <a:bodyPr/>
                    <a:lstStyle/>
                    <a:p>
                      <a:r>
                        <a:rPr lang="en-US" sz="1200" dirty="0"/>
                        <a:t>1.96 </a:t>
                      </a:r>
                      <a:r>
                        <a:rPr lang="en-US" sz="1200" dirty="0" err="1"/>
                        <a:t>TeV</a:t>
                      </a:r>
                      <a:r>
                        <a:rPr lang="en-US" sz="1200" dirty="0"/>
                        <a:t>;</a:t>
                      </a:r>
                    </a:p>
                    <a:p>
                      <a:r>
                        <a:rPr lang="en-US" sz="1200" dirty="0"/>
                        <a:t>Operations ended: </a:t>
                      </a:r>
                      <a:br>
                        <a:rPr lang="en-US" sz="1200" dirty="0"/>
                      </a:br>
                      <a:r>
                        <a:rPr lang="en-US" sz="1200" dirty="0"/>
                        <a:t>Sept. 30,</a:t>
                      </a:r>
                      <a:r>
                        <a:rPr lang="en-US" sz="1200" baseline="0" dirty="0"/>
                        <a:t> 2011</a:t>
                      </a:r>
                      <a:endParaRPr lang="en-US" sz="1200" b="1" dirty="0">
                        <a:latin typeface="Arial Narrow" pitchFamily="34" charset="0"/>
                      </a:endParaRPr>
                    </a:p>
                  </a:txBody>
                  <a:tcPr marL="45720" marR="4572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Higgs, Top, Electroweak, SUSY, New Physics, QCD, B-physics</a:t>
                      </a:r>
                      <a:endParaRPr lang="en-US" sz="1200" b="1" dirty="0">
                        <a:latin typeface="Arial Narrow" pitchFamily="34" charset="0"/>
                      </a:endParaRPr>
                    </a:p>
                  </a:txBody>
                  <a:tcPr marL="45720" marR="4572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74</a:t>
                      </a:r>
                      <a:r>
                        <a:rPr lang="en-US" sz="1200" baseline="0" dirty="0"/>
                        <a:t> Institutions;</a:t>
                      </a: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18 Countries</a:t>
                      </a:r>
                      <a:endParaRPr lang="en-US" sz="1200" b="1" dirty="0">
                        <a:latin typeface="Arial Narrow" pitchFamily="34" charset="0"/>
                      </a:endParaRPr>
                    </a:p>
                  </a:txBody>
                  <a:tcPr marL="45720" marR="45720"/>
                </a:tc>
                <a:tc>
                  <a:txBody>
                    <a:bodyPr/>
                    <a:lstStyle/>
                    <a:p>
                      <a:r>
                        <a:rPr lang="en-US" sz="1200" baseline="0" dirty="0"/>
                        <a:t>31 Univ., </a:t>
                      </a:r>
                      <a:br>
                        <a:rPr lang="en-US" sz="1200" baseline="0" dirty="0"/>
                      </a:br>
                      <a:r>
                        <a:rPr lang="en-US" sz="1200" baseline="0" dirty="0"/>
                        <a:t>1 National Lab</a:t>
                      </a:r>
                      <a:endParaRPr lang="en-US" sz="1200" b="1" dirty="0">
                        <a:latin typeface="Arial Narrow" pitchFamily="34" charset="0"/>
                      </a:endParaRPr>
                    </a:p>
                  </a:txBody>
                  <a:tcPr marL="45720" marR="45720"/>
                </a:tc>
                <a:tc>
                  <a:txBody>
                    <a:bodyPr/>
                    <a:lstStyle/>
                    <a:p>
                      <a:r>
                        <a:rPr lang="en-US" sz="1200" dirty="0"/>
                        <a:t>187</a:t>
                      </a:r>
                      <a:endParaRPr lang="en-US" sz="1200" b="1" dirty="0">
                        <a:latin typeface="Arial Narrow" pitchFamily="34" charset="0"/>
                      </a:endParaRPr>
                    </a:p>
                  </a:txBody>
                  <a:tcPr marL="45720" marR="45720"/>
                </a:tc>
                <a:extLst>
                  <a:ext uri="{0D108BD9-81ED-4DB2-BD59-A6C34878D82A}">
                    <a16:rowId xmlns:a16="http://schemas.microsoft.com/office/drawing/2014/main" xmlns="" val="10001"/>
                  </a:ext>
                </a:extLst>
              </a:tr>
              <a:tr h="331199">
                <a:tc>
                  <a:txBody>
                    <a:bodyPr/>
                    <a:lstStyle/>
                    <a:p>
                      <a:r>
                        <a:rPr lang="en-US" sz="1200" dirty="0">
                          <a:effectLst/>
                        </a:rPr>
                        <a:t>CDF</a:t>
                      </a:r>
                    </a:p>
                    <a:p>
                      <a:r>
                        <a:rPr lang="en-US" sz="1000" dirty="0">
                          <a:effectLst/>
                        </a:rPr>
                        <a:t>(Collider</a:t>
                      </a:r>
                      <a:r>
                        <a:rPr lang="en-US" sz="1000" baseline="0" dirty="0">
                          <a:effectLst/>
                        </a:rPr>
                        <a:t> Detector at Fermilab)</a:t>
                      </a:r>
                      <a:endParaRPr lang="en-US" sz="1000" b="1" dirty="0">
                        <a:effectLst/>
                        <a:latin typeface="Arial Narrow" pitchFamily="34" charset="0"/>
                      </a:endParaRPr>
                    </a:p>
                  </a:txBody>
                  <a:tcPr marL="45720" marR="45720"/>
                </a:tc>
                <a:tc>
                  <a:txBody>
                    <a:bodyPr/>
                    <a:lstStyle/>
                    <a:p>
                      <a:r>
                        <a:rPr lang="en-US" sz="1200" dirty="0"/>
                        <a:t>Fermilab </a:t>
                      </a:r>
                      <a:br>
                        <a:rPr lang="en-US" sz="1200" dirty="0"/>
                      </a:br>
                      <a:r>
                        <a:rPr lang="en-US" sz="1200" dirty="0"/>
                        <a:t>Tevatron Collider </a:t>
                      </a:r>
                      <a:br>
                        <a:rPr lang="en-US" sz="1200" dirty="0"/>
                      </a:br>
                      <a:r>
                        <a:rPr lang="en-US" sz="1000" dirty="0"/>
                        <a:t>[Batavia, Illinois, USA]</a:t>
                      </a:r>
                      <a:endParaRPr lang="en-US" sz="1000" b="1" dirty="0">
                        <a:latin typeface="Arial Narrow" pitchFamily="34" charset="0"/>
                      </a:endParaRPr>
                    </a:p>
                  </a:txBody>
                  <a:tcPr marL="45720" marR="45720"/>
                </a:tc>
                <a:tc>
                  <a:txBody>
                    <a:bodyPr/>
                    <a:lstStyle/>
                    <a:p>
                      <a:r>
                        <a:rPr lang="en-US" sz="1200" dirty="0"/>
                        <a:t>1.96 </a:t>
                      </a:r>
                      <a:r>
                        <a:rPr lang="en-US" sz="1200" dirty="0" err="1"/>
                        <a:t>TeV</a:t>
                      </a:r>
                      <a:r>
                        <a:rPr lang="en-US" sz="1200" dirty="0"/>
                        <a:t>;</a:t>
                      </a:r>
                    </a:p>
                    <a:p>
                      <a:r>
                        <a:rPr lang="en-US" sz="1200" dirty="0"/>
                        <a:t>Operations ended: </a:t>
                      </a:r>
                      <a:br>
                        <a:rPr lang="en-US" sz="1200" dirty="0"/>
                      </a:br>
                      <a:r>
                        <a:rPr lang="en-US" sz="1200" dirty="0"/>
                        <a:t>Sept. 30,</a:t>
                      </a:r>
                      <a:r>
                        <a:rPr lang="en-US" sz="1200" baseline="0" dirty="0"/>
                        <a:t> 2011</a:t>
                      </a:r>
                      <a:endParaRPr lang="en-US" sz="1200" b="1" dirty="0">
                        <a:latin typeface="Arial Narrow" pitchFamily="34" charset="0"/>
                      </a:endParaRPr>
                    </a:p>
                  </a:txBody>
                  <a:tcPr marL="45720" marR="4572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Higgs, Top, Electroweak, SUSY, New Physics, QCD, B-physics</a:t>
                      </a:r>
                      <a:endParaRPr lang="en-US" sz="1200" b="1" dirty="0">
                        <a:latin typeface="Arial Narrow" pitchFamily="34" charset="0"/>
                      </a:endParaRPr>
                    </a:p>
                  </a:txBody>
                  <a:tcPr marL="45720" marR="45720"/>
                </a:tc>
                <a:tc>
                  <a:txBody>
                    <a:bodyPr/>
                    <a:lstStyle/>
                    <a:p>
                      <a:r>
                        <a:rPr lang="en-US" sz="1200" dirty="0"/>
                        <a:t>54 Institutions;</a:t>
                      </a:r>
                    </a:p>
                    <a:p>
                      <a:r>
                        <a:rPr lang="en-US" sz="1200" dirty="0"/>
                        <a:t>14 Countries</a:t>
                      </a:r>
                      <a:endParaRPr lang="en-US" sz="1200" b="1" dirty="0">
                        <a:latin typeface="Arial Narrow" pitchFamily="34" charset="0"/>
                      </a:endParaRPr>
                    </a:p>
                  </a:txBody>
                  <a:tcPr marL="45720" marR="45720"/>
                </a:tc>
                <a:tc>
                  <a:txBody>
                    <a:bodyPr/>
                    <a:lstStyle/>
                    <a:p>
                      <a:r>
                        <a:rPr lang="en-US" sz="1200" dirty="0"/>
                        <a:t>26 Univ., </a:t>
                      </a:r>
                      <a:br>
                        <a:rPr lang="en-US" sz="1200" dirty="0"/>
                      </a:br>
                      <a:r>
                        <a:rPr lang="en-US" sz="1200" dirty="0"/>
                        <a:t>1 National Lab</a:t>
                      </a:r>
                      <a:endParaRPr lang="en-US" sz="1200" b="1" dirty="0">
                        <a:latin typeface="Arial Narrow" pitchFamily="34" charset="0"/>
                      </a:endParaRPr>
                    </a:p>
                  </a:txBody>
                  <a:tcPr marL="45720" marR="45720"/>
                </a:tc>
                <a:tc>
                  <a:txBody>
                    <a:bodyPr/>
                    <a:lstStyle/>
                    <a:p>
                      <a:r>
                        <a:rPr lang="en-US" sz="1200" dirty="0"/>
                        <a:t>194</a:t>
                      </a:r>
                      <a:endParaRPr lang="en-US" sz="1200" b="1" dirty="0">
                        <a:latin typeface="Arial Narrow" pitchFamily="34" charset="0"/>
                      </a:endParaRPr>
                    </a:p>
                  </a:txBody>
                  <a:tcPr marL="45720" marR="45720"/>
                </a:tc>
                <a:extLst>
                  <a:ext uri="{0D108BD9-81ED-4DB2-BD59-A6C34878D82A}">
                    <a16:rowId xmlns:a16="http://schemas.microsoft.com/office/drawing/2014/main" xmlns="" val="10002"/>
                  </a:ext>
                </a:extLst>
              </a:tr>
              <a:tr h="252262">
                <a:tc>
                  <a:txBody>
                    <a:bodyPr/>
                    <a:lstStyle/>
                    <a:p>
                      <a:r>
                        <a:rPr lang="en-US" sz="1200" dirty="0">
                          <a:effectLst/>
                        </a:rPr>
                        <a:t>ATLAS</a:t>
                      </a:r>
                    </a:p>
                    <a:p>
                      <a:r>
                        <a:rPr lang="en-US" sz="1000" dirty="0">
                          <a:effectLst/>
                        </a:rPr>
                        <a:t>(A </a:t>
                      </a:r>
                      <a:r>
                        <a:rPr lang="en-US" sz="1000" dirty="0" err="1">
                          <a:effectLst/>
                        </a:rPr>
                        <a:t>Toroidal</a:t>
                      </a:r>
                      <a:r>
                        <a:rPr lang="en-US" sz="1000" dirty="0">
                          <a:effectLst/>
                        </a:rPr>
                        <a:t> LHC </a:t>
                      </a:r>
                      <a:r>
                        <a:rPr lang="en-US" sz="1000" dirty="0" err="1">
                          <a:effectLst/>
                        </a:rPr>
                        <a:t>ApparatuS</a:t>
                      </a:r>
                      <a:r>
                        <a:rPr lang="en-US" sz="1000" dirty="0">
                          <a:effectLst/>
                        </a:rPr>
                        <a:t>)</a:t>
                      </a:r>
                      <a:endParaRPr lang="en-US" sz="1000" b="1" dirty="0">
                        <a:effectLst/>
                        <a:latin typeface="Arial Narrow" pitchFamily="34" charset="0"/>
                      </a:endParaRPr>
                    </a:p>
                  </a:txBody>
                  <a:tcPr marL="45720" marR="45720"/>
                </a:tc>
                <a:tc>
                  <a:txBody>
                    <a:bodyPr/>
                    <a:lstStyle/>
                    <a:p>
                      <a:r>
                        <a:rPr lang="en-US" sz="1200" dirty="0"/>
                        <a:t>CERN,</a:t>
                      </a:r>
                      <a:r>
                        <a:rPr lang="en-US" sz="1200" baseline="0" dirty="0"/>
                        <a:t> </a:t>
                      </a:r>
                      <a:br>
                        <a:rPr lang="en-US" sz="1200" baseline="0" dirty="0"/>
                      </a:br>
                      <a:r>
                        <a:rPr lang="en-US" sz="1200" dirty="0"/>
                        <a:t>Large</a:t>
                      </a:r>
                      <a:r>
                        <a:rPr lang="en-US" sz="1200" baseline="0" dirty="0"/>
                        <a:t> Hadron </a:t>
                      </a:r>
                      <a:r>
                        <a:rPr lang="en-US" sz="1200" dirty="0"/>
                        <a:t>Collider </a:t>
                      </a:r>
                    </a:p>
                    <a:p>
                      <a:r>
                        <a:rPr lang="en-US" sz="1000" dirty="0"/>
                        <a:t>[LHC;</a:t>
                      </a:r>
                      <a:r>
                        <a:rPr lang="en-US" sz="1000" baseline="0" dirty="0"/>
                        <a:t>  </a:t>
                      </a:r>
                      <a:r>
                        <a:rPr lang="en-US" sz="1000" dirty="0"/>
                        <a:t>Geneva, Switzerland  / </a:t>
                      </a:r>
                    </a:p>
                    <a:p>
                      <a:r>
                        <a:rPr lang="en-US" sz="1000" dirty="0" err="1"/>
                        <a:t>Meyrin</a:t>
                      </a:r>
                      <a:r>
                        <a:rPr lang="en-US" sz="1000" dirty="0"/>
                        <a:t>, Switzerland]</a:t>
                      </a:r>
                      <a:endParaRPr lang="en-US" sz="1000" b="1" dirty="0">
                        <a:latin typeface="Arial Narrow" pitchFamily="34" charset="0"/>
                      </a:endParaRPr>
                    </a:p>
                  </a:txBody>
                  <a:tcPr marL="45720" marR="45720"/>
                </a:tc>
                <a:tc>
                  <a:txBody>
                    <a:bodyPr/>
                    <a:lstStyle/>
                    <a:p>
                      <a:r>
                        <a:rPr lang="en-US" sz="1200" dirty="0"/>
                        <a:t>7-8 </a:t>
                      </a:r>
                      <a:r>
                        <a:rPr lang="en-US" sz="1200" dirty="0" err="1"/>
                        <a:t>TeV</a:t>
                      </a:r>
                      <a:r>
                        <a:rPr lang="en-US" sz="1200" dirty="0"/>
                        <a:t>;</a:t>
                      </a:r>
                      <a:r>
                        <a:rPr lang="en-US" sz="1200" baseline="0" dirty="0"/>
                        <a:t>  13-14 </a:t>
                      </a:r>
                      <a:r>
                        <a:rPr lang="en-US" sz="1200" baseline="0" dirty="0" err="1"/>
                        <a:t>TeV</a:t>
                      </a:r>
                      <a:endParaRPr lang="en-US" sz="1200" baseline="0" dirty="0"/>
                    </a:p>
                    <a:p>
                      <a:r>
                        <a:rPr lang="en-US" sz="1200" dirty="0"/>
                        <a:t>Run 1</a:t>
                      </a:r>
                      <a:r>
                        <a:rPr lang="en-US" sz="1200" baseline="0" dirty="0"/>
                        <a:t> ended:  Dec. 2012</a:t>
                      </a:r>
                    </a:p>
                    <a:p>
                      <a:r>
                        <a:rPr lang="en-US" sz="1200" baseline="0" dirty="0"/>
                        <a:t>Run 2 started:  May 2015</a:t>
                      </a:r>
                      <a:endParaRPr lang="en-US" sz="1200" b="1" dirty="0">
                        <a:latin typeface="Arial Narrow" pitchFamily="34" charset="0"/>
                      </a:endParaRPr>
                    </a:p>
                  </a:txBody>
                  <a:tcPr marL="45720" marR="4572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Higgs, Top, Electroweak, SUSY, New Physics, QCD, </a:t>
                      </a:r>
                      <a:r>
                        <a:rPr lang="en-US" sz="1200" dirty="0" smtClean="0"/>
                        <a:t>B-physics</a:t>
                      </a:r>
                      <a:endParaRPr lang="en-US" sz="1200" dirty="0"/>
                    </a:p>
                    <a:p>
                      <a:endParaRPr lang="en-US" sz="1200" b="1" baseline="-25000" dirty="0">
                        <a:latin typeface="Arial Narrow" pitchFamily="34" charset="0"/>
                      </a:endParaRPr>
                    </a:p>
                  </a:txBody>
                  <a:tcPr marL="45720" marR="45720"/>
                </a:tc>
                <a:tc>
                  <a:txBody>
                    <a:bodyPr/>
                    <a:lstStyle/>
                    <a:p>
                      <a:r>
                        <a:rPr lang="en-US" sz="1200" baseline="0" dirty="0"/>
                        <a:t>180 Institutions;</a:t>
                      </a:r>
                    </a:p>
                    <a:p>
                      <a:r>
                        <a:rPr lang="en-US" sz="1200" baseline="0" dirty="0"/>
                        <a:t>38 Countries</a:t>
                      </a:r>
                      <a:endParaRPr lang="en-US" sz="1200" b="1" baseline="-25000" dirty="0">
                        <a:latin typeface="Arial Narrow" pitchFamily="34" charset="0"/>
                      </a:endParaRPr>
                    </a:p>
                  </a:txBody>
                  <a:tcPr marL="45720" marR="45720"/>
                </a:tc>
                <a:tc>
                  <a:txBody>
                    <a:bodyPr/>
                    <a:lstStyle/>
                    <a:p>
                      <a:r>
                        <a:rPr lang="en-US" sz="1200" dirty="0"/>
                        <a:t>41 Univ.,</a:t>
                      </a:r>
                      <a:r>
                        <a:rPr lang="en-US" sz="1200" baseline="0" dirty="0"/>
                        <a:t> </a:t>
                      </a:r>
                      <a:br>
                        <a:rPr lang="en-US" sz="1200" baseline="0" dirty="0"/>
                      </a:br>
                      <a:r>
                        <a:rPr lang="en-US" sz="1200" baseline="0" dirty="0"/>
                        <a:t>4 National Labs</a:t>
                      </a:r>
                      <a:endParaRPr lang="en-US" sz="1200" b="1" dirty="0">
                        <a:latin typeface="Arial Narrow" pitchFamily="34" charset="0"/>
                      </a:endParaRPr>
                    </a:p>
                  </a:txBody>
                  <a:tcPr marL="45720" marR="45720"/>
                </a:tc>
                <a:tc>
                  <a:txBody>
                    <a:bodyPr/>
                    <a:lstStyle/>
                    <a:p>
                      <a:r>
                        <a:rPr lang="en-US" sz="1200" dirty="0"/>
                        <a:t>629</a:t>
                      </a:r>
                      <a:endParaRPr lang="en-US" sz="1200" b="1" dirty="0">
                        <a:latin typeface="Arial Narrow" pitchFamily="34" charset="0"/>
                      </a:endParaRPr>
                    </a:p>
                  </a:txBody>
                  <a:tcPr marL="45720" marR="45720"/>
                </a:tc>
                <a:extLst>
                  <a:ext uri="{0D108BD9-81ED-4DB2-BD59-A6C34878D82A}">
                    <a16:rowId xmlns:a16="http://schemas.microsoft.com/office/drawing/2014/main" xmlns="" val="10003"/>
                  </a:ext>
                </a:extLst>
              </a:tr>
              <a:tr h="252262">
                <a:tc>
                  <a:txBody>
                    <a:bodyPr/>
                    <a:lstStyle/>
                    <a:p>
                      <a:r>
                        <a:rPr lang="en-US" sz="1200" dirty="0">
                          <a:effectLst/>
                        </a:rPr>
                        <a:t>CMS</a:t>
                      </a:r>
                    </a:p>
                    <a:p>
                      <a:r>
                        <a:rPr lang="en-US" sz="1000" dirty="0">
                          <a:effectLst/>
                        </a:rPr>
                        <a:t>(Compact </a:t>
                      </a:r>
                      <a:r>
                        <a:rPr lang="en-US" sz="1000" dirty="0" err="1">
                          <a:effectLst/>
                        </a:rPr>
                        <a:t>Muon</a:t>
                      </a:r>
                      <a:r>
                        <a:rPr lang="en-US" sz="1000" dirty="0">
                          <a:effectLst/>
                        </a:rPr>
                        <a:t> Solenoid)</a:t>
                      </a:r>
                      <a:endParaRPr lang="en-US" sz="1000" b="1" dirty="0">
                        <a:effectLst/>
                        <a:latin typeface="Arial Narrow" pitchFamily="34" charset="0"/>
                      </a:endParaRPr>
                    </a:p>
                  </a:txBody>
                  <a:tcPr marL="45720" marR="45720"/>
                </a:tc>
                <a:tc>
                  <a:txBody>
                    <a:bodyPr/>
                    <a:lstStyle/>
                    <a:p>
                      <a:r>
                        <a:rPr lang="en-US" sz="1200" dirty="0"/>
                        <a:t>CERN, </a:t>
                      </a:r>
                    </a:p>
                    <a:p>
                      <a:r>
                        <a:rPr lang="en-US" sz="1200" dirty="0"/>
                        <a:t>Large</a:t>
                      </a:r>
                      <a:r>
                        <a:rPr lang="en-US" sz="1200" baseline="0" dirty="0"/>
                        <a:t> Hadron Collider</a:t>
                      </a:r>
                      <a:r>
                        <a:rPr lang="en-US" sz="1200" dirty="0"/>
                        <a:t> </a:t>
                      </a:r>
                    </a:p>
                    <a:p>
                      <a:r>
                        <a:rPr lang="en-US" sz="1000" dirty="0"/>
                        <a:t>[LHC;  Geneva, Switzerland  / </a:t>
                      </a:r>
                    </a:p>
                    <a:p>
                      <a:r>
                        <a:rPr lang="en-US" sz="1000" dirty="0" err="1"/>
                        <a:t>Cessy</a:t>
                      </a:r>
                      <a:r>
                        <a:rPr lang="en-US" sz="1000" dirty="0"/>
                        <a:t>, France]</a:t>
                      </a:r>
                      <a:endParaRPr lang="en-US" sz="1000" b="1" dirty="0">
                        <a:latin typeface="Arial Narrow" pitchFamily="34" charset="0"/>
                      </a:endParaRPr>
                    </a:p>
                  </a:txBody>
                  <a:tcPr marL="45720" marR="45720"/>
                </a:tc>
                <a:tc>
                  <a:txBody>
                    <a:bodyPr/>
                    <a:lstStyle/>
                    <a:p>
                      <a:r>
                        <a:rPr lang="en-US" sz="1200" dirty="0"/>
                        <a:t>7-8 </a:t>
                      </a:r>
                      <a:r>
                        <a:rPr lang="en-US" sz="1200" dirty="0" err="1"/>
                        <a:t>TeV</a:t>
                      </a:r>
                      <a:r>
                        <a:rPr lang="en-US" sz="1200" dirty="0"/>
                        <a:t>;</a:t>
                      </a:r>
                      <a:r>
                        <a:rPr lang="en-US" sz="1200" baseline="0" dirty="0"/>
                        <a:t>  13-14 </a:t>
                      </a:r>
                      <a:r>
                        <a:rPr lang="en-US" sz="1200" baseline="0" dirty="0" err="1"/>
                        <a:t>TeV</a:t>
                      </a:r>
                      <a:endParaRPr lang="en-US" sz="1200" baseline="0" dirty="0"/>
                    </a:p>
                    <a:p>
                      <a:r>
                        <a:rPr lang="en-US" sz="1200" dirty="0"/>
                        <a:t>Run 1</a:t>
                      </a:r>
                      <a:r>
                        <a:rPr lang="en-US" sz="1200" baseline="0" dirty="0"/>
                        <a:t> ended:  Dec. 2012</a:t>
                      </a:r>
                    </a:p>
                    <a:p>
                      <a:r>
                        <a:rPr lang="en-US" sz="1200" baseline="0" dirty="0"/>
                        <a:t>Run 2 started:  May 2015</a:t>
                      </a:r>
                      <a:endParaRPr lang="en-US" sz="1200" dirty="0"/>
                    </a:p>
                    <a:p>
                      <a:endParaRPr lang="en-US" sz="1200" b="1" dirty="0">
                        <a:latin typeface="Arial Narrow" pitchFamily="34" charset="0"/>
                      </a:endParaRPr>
                    </a:p>
                  </a:txBody>
                  <a:tcPr marL="45720" marR="45720"/>
                </a:tc>
                <a:tc>
                  <a:txBody>
                    <a:bodyPr/>
                    <a:lstStyle/>
                    <a:p>
                      <a:r>
                        <a:rPr lang="en-US" sz="1200" dirty="0"/>
                        <a:t>Higgs, Top, Electroweak, SUSY, New Physics, QCD, </a:t>
                      </a:r>
                      <a:r>
                        <a:rPr lang="en-US" sz="1200" dirty="0" smtClean="0"/>
                        <a:t>B-physics</a:t>
                      </a:r>
                      <a:endParaRPr lang="en-US" sz="1200" dirty="0"/>
                    </a:p>
                    <a:p>
                      <a:endParaRPr lang="en-US" sz="1200" b="1" baseline="-25000" dirty="0">
                        <a:latin typeface="Arial Narrow" pitchFamily="34" charset="0"/>
                      </a:endParaRPr>
                    </a:p>
                  </a:txBody>
                  <a:tcPr marL="45720" marR="45720"/>
                </a:tc>
                <a:tc>
                  <a:txBody>
                    <a:bodyPr/>
                    <a:lstStyle/>
                    <a:p>
                      <a:r>
                        <a:rPr lang="en-US" sz="1200" baseline="0" dirty="0"/>
                        <a:t>209 Institutions;</a:t>
                      </a:r>
                    </a:p>
                    <a:p>
                      <a:r>
                        <a:rPr lang="en-US" sz="1200" baseline="0" dirty="0"/>
                        <a:t>45 Countries</a:t>
                      </a:r>
                      <a:endParaRPr lang="en-US" sz="1200" baseline="-25000" dirty="0"/>
                    </a:p>
                    <a:p>
                      <a:endParaRPr lang="en-US" sz="1200" b="1" baseline="-25000" dirty="0">
                        <a:latin typeface="Arial Narrow" pitchFamily="34" charset="0"/>
                      </a:endParaRPr>
                    </a:p>
                  </a:txBody>
                  <a:tcPr marL="45720" marR="45720"/>
                </a:tc>
                <a:tc>
                  <a:txBody>
                    <a:bodyPr/>
                    <a:lstStyle/>
                    <a:p>
                      <a:r>
                        <a:rPr lang="en-US" sz="1200" dirty="0"/>
                        <a:t>48 Univ., </a:t>
                      </a:r>
                      <a:br>
                        <a:rPr lang="en-US" sz="1200" dirty="0"/>
                      </a:br>
                      <a:r>
                        <a:rPr lang="en-US" sz="1200" dirty="0"/>
                        <a:t>1 National Lab</a:t>
                      </a:r>
                    </a:p>
                    <a:p>
                      <a:r>
                        <a:rPr lang="en-US" sz="900" dirty="0"/>
                        <a:t>[+1 National Lab</a:t>
                      </a:r>
                      <a:r>
                        <a:rPr lang="en-US" sz="900" baseline="0" dirty="0"/>
                        <a:t> as </a:t>
                      </a:r>
                      <a:r>
                        <a:rPr lang="en-US" sz="900" dirty="0"/>
                        <a:t>sub-institute]</a:t>
                      </a:r>
                      <a:endParaRPr lang="en-US" sz="900" b="1" dirty="0">
                        <a:latin typeface="Arial Narrow" pitchFamily="34" charset="0"/>
                      </a:endParaRPr>
                    </a:p>
                  </a:txBody>
                  <a:tcPr marL="45720" marR="4572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670</a:t>
                      </a:r>
                    </a:p>
                    <a:p>
                      <a:endParaRPr lang="en-US" sz="1200" b="1" dirty="0">
                        <a:latin typeface="Arial Narrow" pitchFamily="34" charset="0"/>
                      </a:endParaRPr>
                    </a:p>
                  </a:txBody>
                  <a:tcPr marL="45720" marR="45720"/>
                </a:tc>
                <a:extLst>
                  <a:ext uri="{0D108BD9-81ED-4DB2-BD59-A6C34878D82A}">
                    <a16:rowId xmlns:a16="http://schemas.microsoft.com/office/drawing/2014/main" xmlns="" val="10004"/>
                  </a:ext>
                </a:extLst>
              </a:tr>
            </a:tbl>
          </a:graphicData>
        </a:graphic>
      </p:graphicFrame>
      <p:sp>
        <p:nvSpPr>
          <p:cNvPr id="15" name="TextBox 2"/>
          <p:cNvSpPr txBox="1"/>
          <p:nvPr/>
        </p:nvSpPr>
        <p:spPr>
          <a:xfrm>
            <a:off x="5077673" y="4055470"/>
            <a:ext cx="4020203"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200" b="1" i="1" dirty="0">
                <a:solidFill>
                  <a:prstClr val="black">
                    <a:lumMod val="75000"/>
                    <a:lumOff val="25000"/>
                  </a:prstClr>
                </a:solidFill>
              </a:rPr>
              <a:t>Tevatron data as of October 2014;  LHC data as of July </a:t>
            </a:r>
            <a:r>
              <a:rPr lang="en-US" sz="1200" b="1" i="1" dirty="0" smtClean="0">
                <a:solidFill>
                  <a:prstClr val="black">
                    <a:lumMod val="75000"/>
                    <a:lumOff val="25000"/>
                  </a:prstClr>
                </a:solidFill>
              </a:rPr>
              <a:t>2016</a:t>
            </a:r>
            <a:endParaRPr lang="en-US" sz="1200" b="1" i="1" dirty="0">
              <a:solidFill>
                <a:prstClr val="black">
                  <a:lumMod val="75000"/>
                  <a:lumOff val="25000"/>
                </a:prstClr>
              </a:solidFill>
            </a:endParaRPr>
          </a:p>
        </p:txBody>
      </p:sp>
      <p:sp>
        <p:nvSpPr>
          <p:cNvPr id="22" name="TextBox 21"/>
          <p:cNvSpPr txBox="1"/>
          <p:nvPr/>
        </p:nvSpPr>
        <p:spPr>
          <a:xfrm>
            <a:off x="3283610" y="4697047"/>
            <a:ext cx="255198" cy="369332"/>
          </a:xfrm>
          <a:prstGeom prst="rect">
            <a:avLst/>
          </a:prstGeom>
          <a:noFill/>
        </p:spPr>
        <p:txBody>
          <a:bodyPr wrap="none" rtlCol="0">
            <a:spAutoFit/>
          </a:bodyPr>
          <a:lstStyle/>
          <a:p>
            <a:r>
              <a:rPr lang="en-US" b="1" dirty="0" smtClean="0">
                <a:solidFill>
                  <a:srgbClr val="000000">
                    <a:lumMod val="85000"/>
                    <a:lumOff val="15000"/>
                  </a:srgbClr>
                </a:solidFill>
              </a:rPr>
              <a:t>-</a:t>
            </a:r>
            <a:endParaRPr lang="en-US" b="1" dirty="0">
              <a:solidFill>
                <a:srgbClr val="000000">
                  <a:lumMod val="85000"/>
                  <a:lumOff val="15000"/>
                </a:srgbClr>
              </a:solidFill>
            </a:endParaRPr>
          </a:p>
        </p:txBody>
      </p:sp>
    </p:spTree>
    <p:extLst>
      <p:ext uri="{BB962C8B-B14F-4D97-AF65-F5344CB8AC3E}">
        <p14:creationId xmlns:p14="http://schemas.microsoft.com/office/powerpoint/2010/main" val="3875670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52400" y="817583"/>
            <a:ext cx="5069130" cy="3484910"/>
          </a:xfrm>
        </p:spPr>
        <p:txBody>
          <a:bodyPr>
            <a:normAutofit fontScale="85000" lnSpcReduction="10000"/>
          </a:bodyPr>
          <a:lstStyle/>
          <a:p>
            <a:pPr lvl="0"/>
            <a:r>
              <a:rPr lang="en-US" dirty="0"/>
              <a:t>LHC continues to set new performance records</a:t>
            </a:r>
            <a:endParaRPr lang="en-US" sz="2800" dirty="0"/>
          </a:p>
          <a:p>
            <a:pPr lvl="1"/>
            <a:r>
              <a:rPr lang="en-US" sz="2400" dirty="0"/>
              <a:t>Unprecedented peak instantaneous luminosity </a:t>
            </a:r>
            <a:r>
              <a:rPr lang="en-US" sz="2400" dirty="0" smtClean="0">
                <a:latin typeface="Arial" panose="020B0604020202020204" pitchFamily="34" charset="0"/>
              </a:rPr>
              <a:t>~</a:t>
            </a:r>
            <a:r>
              <a:rPr lang="en-US" sz="2400" dirty="0" smtClean="0"/>
              <a:t>1.4 </a:t>
            </a:r>
            <a:r>
              <a:rPr lang="en-US" sz="2400" dirty="0"/>
              <a:t>x 10</a:t>
            </a:r>
            <a:r>
              <a:rPr lang="en-US" sz="2400" baseline="30000" dirty="0"/>
              <a:t>34</a:t>
            </a:r>
            <a:r>
              <a:rPr lang="en-US" sz="2400" dirty="0"/>
              <a:t> cm</a:t>
            </a:r>
            <a:r>
              <a:rPr lang="en-US" sz="2400" baseline="30000" dirty="0"/>
              <a:t>-1</a:t>
            </a:r>
            <a:r>
              <a:rPr lang="en-US" sz="2400" dirty="0"/>
              <a:t>s</a:t>
            </a:r>
            <a:r>
              <a:rPr lang="en-US" sz="2400" baseline="30000" dirty="0"/>
              <a:t>-1</a:t>
            </a:r>
            <a:r>
              <a:rPr lang="en-US" sz="2400" dirty="0"/>
              <a:t> exceeds design luminosity by </a:t>
            </a:r>
            <a:r>
              <a:rPr lang="en-US" sz="2400" dirty="0" smtClean="0">
                <a:latin typeface="Arial" panose="020B0604020202020204" pitchFamily="34" charset="0"/>
              </a:rPr>
              <a:t>~</a:t>
            </a:r>
            <a:r>
              <a:rPr lang="en-US" sz="2400" dirty="0" smtClean="0"/>
              <a:t>40</a:t>
            </a:r>
            <a:r>
              <a:rPr lang="en-US" sz="2400" dirty="0"/>
              <a:t>%!</a:t>
            </a:r>
            <a:endParaRPr lang="en-US" sz="2800" dirty="0"/>
          </a:p>
          <a:p>
            <a:pPr lvl="1"/>
            <a:r>
              <a:rPr lang="en-US" sz="2400" dirty="0"/>
              <a:t>Data accumulation </a:t>
            </a:r>
            <a:r>
              <a:rPr lang="en-US" sz="2400" dirty="0" smtClean="0">
                <a:latin typeface="Arial" panose="020B0604020202020204" pitchFamily="34" charset="0"/>
              </a:rPr>
              <a:t>~</a:t>
            </a:r>
            <a:r>
              <a:rPr lang="en-US" sz="2400" dirty="0" smtClean="0"/>
              <a:t>60</a:t>
            </a:r>
            <a:r>
              <a:rPr lang="en-US" sz="2400" dirty="0"/>
              <a:t>% beyond the goal of 25 fb</a:t>
            </a:r>
            <a:r>
              <a:rPr lang="en-US" sz="2400" baseline="30000" dirty="0"/>
              <a:t>-1</a:t>
            </a:r>
            <a:r>
              <a:rPr lang="en-US" sz="2400" dirty="0"/>
              <a:t> for </a:t>
            </a:r>
            <a:r>
              <a:rPr lang="en-US" sz="2400" dirty="0" smtClean="0"/>
              <a:t>2016!</a:t>
            </a:r>
            <a:endParaRPr lang="en-US" sz="2800" dirty="0"/>
          </a:p>
          <a:p>
            <a:pPr lvl="0"/>
            <a:r>
              <a:rPr lang="en-US" dirty="0">
                <a:solidFill>
                  <a:srgbClr val="FF0000"/>
                </a:solidFill>
              </a:rPr>
              <a:t>Congratulations to the CERN accelerator team for the hard work in operating the LHC, and to the experiments for the high performance efficiency in acquiring data!</a:t>
            </a:r>
            <a:endParaRPr lang="en-US" sz="2800" dirty="0">
              <a:solidFill>
                <a:srgbClr val="FF0000"/>
              </a:solidFill>
            </a:endParaRPr>
          </a:p>
        </p:txBody>
      </p:sp>
      <p:sp>
        <p:nvSpPr>
          <p:cNvPr id="5" name="Title 4"/>
          <p:cNvSpPr>
            <a:spLocks noGrp="1"/>
          </p:cNvSpPr>
          <p:nvPr>
            <p:ph type="title"/>
          </p:nvPr>
        </p:nvSpPr>
        <p:spPr/>
        <p:txBody>
          <a:bodyPr/>
          <a:lstStyle/>
          <a:p>
            <a:r>
              <a:rPr lang="en-US" sz="3100" dirty="0"/>
              <a:t>Excellent LHC Performance and Near-term Challenges</a:t>
            </a:r>
          </a:p>
        </p:txBody>
      </p:sp>
      <p:sp>
        <p:nvSpPr>
          <p:cNvPr id="4" name="Slide Number Placeholder 3"/>
          <p:cNvSpPr>
            <a:spLocks noGrp="1"/>
          </p:cNvSpPr>
          <p:nvPr>
            <p:ph type="sldNum" sz="quarter" idx="11"/>
          </p:nvPr>
        </p:nvSpPr>
        <p:spPr/>
        <p:txBody>
          <a:bodyPr/>
          <a:lstStyle/>
          <a:p>
            <a:pPr>
              <a:defRPr/>
            </a:pPr>
            <a:fld id="{56929663-6CA7-4931-8F5D-849FE6A4CD44}" type="slidenum">
              <a:rPr lang="en-US" smtClean="0">
                <a:solidFill>
                  <a:srgbClr val="0F6636"/>
                </a:solidFill>
              </a:rPr>
              <a:pPr>
                <a:defRPr/>
              </a:pPr>
              <a:t>8</a:t>
            </a:fld>
            <a:endParaRPr lang="en-US" dirty="0">
              <a:solidFill>
                <a:srgbClr val="0F6636"/>
              </a:solidFill>
            </a:endParaRPr>
          </a:p>
        </p:txBody>
      </p:sp>
      <p:sp>
        <p:nvSpPr>
          <p:cNvPr id="7" name="Footer Placeholder 6"/>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sp>
        <p:nvSpPr>
          <p:cNvPr id="9" name="Content Placeholder 5"/>
          <p:cNvSpPr txBox="1">
            <a:spLocks/>
          </p:cNvSpPr>
          <p:nvPr/>
        </p:nvSpPr>
        <p:spPr>
          <a:xfrm>
            <a:off x="152400" y="4120814"/>
            <a:ext cx="8643064" cy="2193361"/>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2400" b="1" kern="1200">
                <a:solidFill>
                  <a:srgbClr val="146737"/>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Char char="–"/>
              <a:defRPr sz="2200" b="1" kern="1200">
                <a:solidFill>
                  <a:schemeClr val="tx1">
                    <a:lumMod val="85000"/>
                    <a:lumOff val="15000"/>
                  </a:schemeClr>
                </a:solidFill>
                <a:latin typeface="+mn-lt"/>
                <a:ea typeface="+mn-ea"/>
                <a:cs typeface="Arial" pitchFamily="34" charset="0"/>
              </a:defRPr>
            </a:lvl2pPr>
            <a:lvl3pPr marL="1143000" indent="-228600" algn="l" defTabSz="914400" rtl="0" eaLnBrk="1" latinLnBrk="0" hangingPunct="1">
              <a:spcBef>
                <a:spcPct val="20000"/>
              </a:spcBef>
              <a:buFont typeface="Arial" pitchFamily="34" charset="0"/>
              <a:buChar char="•"/>
              <a:defRPr sz="2000" b="1" kern="1200">
                <a:solidFill>
                  <a:schemeClr val="tx1">
                    <a:lumMod val="75000"/>
                    <a:lumOff val="25000"/>
                  </a:schemeClr>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sz="2000" b="1" kern="1200">
                <a:solidFill>
                  <a:schemeClr val="tx1">
                    <a:lumMod val="65000"/>
                    <a:lumOff val="35000"/>
                  </a:schemeClr>
                </a:solidFill>
                <a:latin typeface="+mn-lt"/>
                <a:ea typeface="+mn-ea"/>
                <a:cs typeface="Arial" pitchFamily="34" charset="0"/>
              </a:defRPr>
            </a:lvl4pPr>
            <a:lvl5pPr marL="2057400" indent="-228600" algn="l" defTabSz="914400" rtl="0" eaLnBrk="1" latinLnBrk="0" hangingPunct="1">
              <a:spcBef>
                <a:spcPct val="20000"/>
              </a:spcBef>
              <a:buFont typeface="Arial" pitchFamily="34" charset="0"/>
              <a:buChar char="»"/>
              <a:defRPr sz="2000" b="0" i="0" kern="1200">
                <a:solidFill>
                  <a:schemeClr val="tx1">
                    <a:lumMod val="50000"/>
                    <a:lumOff val="50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LHC performance has immediate challenges in computing resources that are needed to support operations and analysis efforts as a result of the increased amount of data generated by ATLAS and CMS by 20-40% in Run 2</a:t>
            </a:r>
            <a:endParaRPr lang="en-US" sz="2800" dirty="0"/>
          </a:p>
          <a:p>
            <a:pPr lvl="1"/>
            <a:r>
              <a:rPr lang="en-US" sz="2400" dirty="0"/>
              <a:t>Increases </a:t>
            </a:r>
            <a:r>
              <a:rPr lang="en-US" sz="2400" dirty="0" smtClean="0"/>
              <a:t>anticipated need </a:t>
            </a:r>
            <a:r>
              <a:rPr lang="en-US" sz="2400" dirty="0"/>
              <a:t>for additional CPU, Disk, and Tape resources by </a:t>
            </a:r>
            <a:r>
              <a:rPr lang="en-US" sz="2400" dirty="0">
                <a:latin typeface="Arial" panose="020B0604020202020204" pitchFamily="34" charset="0"/>
              </a:rPr>
              <a:t>~</a:t>
            </a:r>
            <a:r>
              <a:rPr lang="en-US" sz="2400" dirty="0"/>
              <a:t>20% in FY 2017</a:t>
            </a:r>
            <a:endParaRPr lang="en-US" sz="2800" dirty="0"/>
          </a:p>
          <a:p>
            <a:pPr lvl="0"/>
            <a:r>
              <a:rPr lang="en-US" dirty="0" smtClean="0">
                <a:solidFill>
                  <a:srgbClr val="7030A0"/>
                </a:solidFill>
              </a:rPr>
              <a:t>This presents a challenge in the anticipated flat budget, but DOE will continue to coordinate </a:t>
            </a:r>
            <a:r>
              <a:rPr lang="en-US" dirty="0">
                <a:solidFill>
                  <a:srgbClr val="7030A0"/>
                </a:solidFill>
              </a:rPr>
              <a:t>with the experiments, CERN, and its partners through the international process to address these </a:t>
            </a:r>
            <a:r>
              <a:rPr lang="en-US" dirty="0" smtClean="0">
                <a:solidFill>
                  <a:srgbClr val="7030A0"/>
                </a:solidFill>
              </a:rPr>
              <a:t>issues</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8855"/>
          <a:stretch/>
        </p:blipFill>
        <p:spPr>
          <a:xfrm>
            <a:off x="5033533" y="786026"/>
            <a:ext cx="4102652" cy="3234561"/>
          </a:xfrm>
          <a:prstGeom prst="rect">
            <a:avLst/>
          </a:prstGeom>
        </p:spPr>
      </p:pic>
    </p:spTree>
    <p:extLst>
      <p:ext uri="{BB962C8B-B14F-4D97-AF65-F5344CB8AC3E}">
        <p14:creationId xmlns:p14="http://schemas.microsoft.com/office/powerpoint/2010/main" val="522473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42352" y="865730"/>
            <a:ext cx="8839199" cy="5259388"/>
          </a:xfrm>
        </p:spPr>
        <p:txBody>
          <a:bodyPr>
            <a:normAutofit lnSpcReduction="10000"/>
          </a:bodyPr>
          <a:lstStyle/>
          <a:p>
            <a:r>
              <a:rPr lang="en-US" dirty="0"/>
              <a:t>The LHC and its upgrades are a core part of the U.S. program</a:t>
            </a:r>
          </a:p>
          <a:p>
            <a:pPr lvl="1"/>
            <a:r>
              <a:rPr lang="en-US" dirty="0"/>
              <a:t>DOE participated in the design, construction, and operation of the LHC and its detectors since the original 1997 International Cooperation Agreement between CERN, DOE, and NSF</a:t>
            </a:r>
          </a:p>
          <a:p>
            <a:pPr lvl="1"/>
            <a:r>
              <a:rPr lang="en-US" dirty="0"/>
              <a:t>The unique scientific capabilities of the LHC promise compelling science for decades to come</a:t>
            </a:r>
          </a:p>
          <a:p>
            <a:pPr lvl="1"/>
            <a:endParaRPr lang="en-US" sz="800" dirty="0"/>
          </a:p>
          <a:p>
            <a:r>
              <a:rPr lang="en-US" dirty="0"/>
              <a:t>DOE contributions to the HL-LHC accelerator and detector upgrades will leverage our areas of technical expertise and capitalize on previous </a:t>
            </a:r>
            <a:r>
              <a:rPr lang="en-US" dirty="0" smtClean="0"/>
              <a:t>investments, for example</a:t>
            </a:r>
            <a:endParaRPr lang="en-US" dirty="0"/>
          </a:p>
          <a:p>
            <a:pPr lvl="1"/>
            <a:r>
              <a:rPr lang="en-US" dirty="0"/>
              <a:t>Long-term investments in the U.S. LHC Accelerator Research Program (LARP) enables accelerator contributions that will be key to the HL-LHC program</a:t>
            </a:r>
          </a:p>
          <a:p>
            <a:pPr lvl="1"/>
            <a:r>
              <a:rPr lang="en-US" dirty="0"/>
              <a:t>Long-term investments in silicon-based detector R&amp;D enable U.S. leadership in the ATLAS and CMS inner trackers and the CMS </a:t>
            </a:r>
            <a:br>
              <a:rPr lang="en-US" dirty="0"/>
            </a:br>
            <a:r>
              <a:rPr lang="en-US" dirty="0"/>
              <a:t>high-granularity calorimeter</a:t>
            </a:r>
          </a:p>
        </p:txBody>
      </p:sp>
      <p:sp>
        <p:nvSpPr>
          <p:cNvPr id="5" name="Title 4"/>
          <p:cNvSpPr>
            <a:spLocks noGrp="1"/>
          </p:cNvSpPr>
          <p:nvPr>
            <p:ph type="title"/>
          </p:nvPr>
        </p:nvSpPr>
        <p:spPr/>
        <p:txBody>
          <a:bodyPr/>
          <a:lstStyle/>
          <a:p>
            <a:r>
              <a:rPr lang="en-US" sz="3600" dirty="0"/>
              <a:t>U.S. Contributions to the LHC</a:t>
            </a:r>
          </a:p>
        </p:txBody>
      </p:sp>
      <p:sp>
        <p:nvSpPr>
          <p:cNvPr id="4" name="Slide Number Placeholder 3"/>
          <p:cNvSpPr>
            <a:spLocks noGrp="1"/>
          </p:cNvSpPr>
          <p:nvPr>
            <p:ph type="sldNum" sz="quarter" idx="11"/>
          </p:nvPr>
        </p:nvSpPr>
        <p:spPr>
          <a:xfrm>
            <a:off x="8382000" y="6352778"/>
            <a:ext cx="381000" cy="365125"/>
          </a:xfrm>
        </p:spPr>
        <p:txBody>
          <a:bodyPr/>
          <a:lstStyle/>
          <a:p>
            <a:pPr>
              <a:defRPr/>
            </a:pPr>
            <a:fld id="{56929663-6CA7-4931-8F5D-849FE6A4CD44}" type="slidenum">
              <a:rPr lang="en-US" smtClean="0">
                <a:solidFill>
                  <a:srgbClr val="0F6636"/>
                </a:solidFill>
              </a:rPr>
              <a:pPr>
                <a:defRPr/>
              </a:pPr>
              <a:t>9</a:t>
            </a:fld>
            <a:endParaRPr lang="en-US" dirty="0">
              <a:solidFill>
                <a:srgbClr val="0F6636"/>
              </a:solidFill>
            </a:endParaRPr>
          </a:p>
        </p:txBody>
      </p:sp>
      <p:sp>
        <p:nvSpPr>
          <p:cNvPr id="2" name="Footer Placeholder 1"/>
          <p:cNvSpPr>
            <a:spLocks noGrp="1"/>
          </p:cNvSpPr>
          <p:nvPr>
            <p:ph type="ftr" sz="quarter" idx="12"/>
          </p:nvPr>
        </p:nvSpPr>
        <p:spPr/>
        <p:txBody>
          <a:bodyPr/>
          <a:lstStyle/>
          <a:p>
            <a:pPr fontAlgn="auto">
              <a:spcBef>
                <a:spcPts val="0"/>
              </a:spcBef>
              <a:spcAft>
                <a:spcPts val="0"/>
              </a:spcAft>
            </a:pPr>
            <a:r>
              <a:rPr lang="en-US" smtClean="0">
                <a:solidFill>
                  <a:srgbClr val="0F6636"/>
                </a:solidFill>
              </a:rPr>
              <a:t>2016 US LHC Users Association Meeting</a:t>
            </a:r>
            <a:endParaRPr lang="en-US" dirty="0">
              <a:solidFill>
                <a:srgbClr val="0F6636"/>
              </a:solidFill>
            </a:endParaRPr>
          </a:p>
        </p:txBody>
      </p:sp>
    </p:spTree>
    <p:extLst>
      <p:ext uri="{BB962C8B-B14F-4D97-AF65-F5344CB8AC3E}">
        <p14:creationId xmlns:p14="http://schemas.microsoft.com/office/powerpoint/2010/main" val="2126485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3_Office Theme">
  <a:themeElements>
    <a:clrScheme name="DOE Office of Science Colors">
      <a:dk1>
        <a:srgbClr val="000000"/>
      </a:dk1>
      <a:lt1>
        <a:srgbClr val="FFFFFF"/>
      </a:lt1>
      <a:dk2>
        <a:srgbClr val="0F6636"/>
      </a:dk2>
      <a:lt2>
        <a:srgbClr val="FFFFFF"/>
      </a:lt2>
      <a:accent1>
        <a:srgbClr val="0F6636"/>
      </a:accent1>
      <a:accent2>
        <a:srgbClr val="F3C727"/>
      </a:accent2>
      <a:accent3>
        <a:srgbClr val="C0504D"/>
      </a:accent3>
      <a:accent4>
        <a:srgbClr val="1F497D"/>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16349</TotalTime>
  <Words>3719</Words>
  <Application>Microsoft Office PowerPoint</Application>
  <PresentationFormat>On-screen Show (4:3)</PresentationFormat>
  <Paragraphs>656</Paragraphs>
  <Slides>32</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Arial Narrow</vt:lpstr>
      <vt:lpstr>Calibri</vt:lpstr>
      <vt:lpstr>Cambria</vt:lpstr>
      <vt:lpstr>Open Sans Semibold</vt:lpstr>
      <vt:lpstr>Tahoma</vt:lpstr>
      <vt:lpstr>Times New Roman</vt:lpstr>
      <vt:lpstr>Wingdings</vt:lpstr>
      <vt:lpstr>3_Office Theme</vt:lpstr>
      <vt:lpstr>PowerPoint Presentation</vt:lpstr>
      <vt:lpstr>PowerPoint Presentation</vt:lpstr>
      <vt:lpstr>The High Energy Physics Program Mission</vt:lpstr>
      <vt:lpstr>The Science Drivers of Particle Physics</vt:lpstr>
      <vt:lpstr>HEP Research Subprograms</vt:lpstr>
      <vt:lpstr>Energy Frontier</vt:lpstr>
      <vt:lpstr>HEP Energy Frontier Experiments</vt:lpstr>
      <vt:lpstr>Excellent LHC Performance and Near-term Challenges</vt:lpstr>
      <vt:lpstr>U.S. Contributions to the LHC</vt:lpstr>
      <vt:lpstr>ATLAS HL-LHC Upgrade</vt:lpstr>
      <vt:lpstr>CMS HL-LHC Upgrade</vt:lpstr>
      <vt:lpstr>HL-LHC Detector Upgrades Budget</vt:lpstr>
      <vt:lpstr>Laboratory Comparative Review</vt:lpstr>
      <vt:lpstr>Intensity Frontier</vt:lpstr>
      <vt:lpstr>Intensity Frontier</vt:lpstr>
      <vt:lpstr>Cosmic Frontier</vt:lpstr>
      <vt:lpstr>Cosmic Frontier</vt:lpstr>
      <vt:lpstr>HEP FY 2017 Budget</vt:lpstr>
      <vt:lpstr>HEP FY 2017 Budget Overview</vt:lpstr>
      <vt:lpstr>FY 2017 HEP Funding by Activity</vt:lpstr>
      <vt:lpstr>Overall HEP Budget Trend</vt:lpstr>
      <vt:lpstr> Messages for the U.S. LHC Community</vt:lpstr>
      <vt:lpstr> Messages for U.S. Neutrino Community</vt:lpstr>
      <vt:lpstr>Community Materials</vt:lpstr>
      <vt:lpstr>Backup</vt:lpstr>
      <vt:lpstr>Addressing HL-LHC Concerns from U.S. LHC</vt:lpstr>
      <vt:lpstr>The U.S. Federal Budget Cycle</vt:lpstr>
      <vt:lpstr>Breaking the Cycle: Continuing Resolution</vt:lpstr>
      <vt:lpstr>Duration of CRs:  FY 1998 – FY 2016 </vt:lpstr>
      <vt:lpstr>DOE Project Management</vt:lpstr>
      <vt:lpstr>HEP MIE Project Status</vt:lpstr>
      <vt:lpstr>U.S.-CERN International Agreements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Anwar.Bhatti@science.doe.gov</dc:creator>
  <cp:lastModifiedBy>Bhatti, Anwar</cp:lastModifiedBy>
  <cp:revision>2052</cp:revision>
  <cp:lastPrinted>2016-11-03T21:52:39Z</cp:lastPrinted>
  <dcterms:created xsi:type="dcterms:W3CDTF">2013-07-01T21:07:33Z</dcterms:created>
  <dcterms:modified xsi:type="dcterms:W3CDTF">2016-11-04T13:04:20Z</dcterms:modified>
</cp:coreProperties>
</file>