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tif" ContentType="image/tiff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3.xml" ContentType="application/vnd.openxmlformats-officedocument.presentationml.tags+xml"/>
  <Override PartName="/ppt/notesSlides/notesSlide11.xml" ContentType="application/vnd.openxmlformats-officedocument.presentationml.notesSlide+xml"/>
  <Override PartName="/ppt/tags/tag4.xml" ContentType="application/vnd.openxmlformats-officedocument.presentationml.tags+xml"/>
  <Override PartName="/ppt/notesSlides/notesSlide12.xml" ContentType="application/vnd.openxmlformats-officedocument.presentationml.notesSlide+xml"/>
  <Override PartName="/ppt/tags/tag5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6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42"/>
  </p:notesMasterIdLst>
  <p:handoutMasterIdLst>
    <p:handoutMasterId r:id="rId43"/>
  </p:handoutMasterIdLst>
  <p:sldIdLst>
    <p:sldId id="1147" r:id="rId2"/>
    <p:sldId id="1373" r:id="rId3"/>
    <p:sldId id="1376" r:id="rId4"/>
    <p:sldId id="1445" r:id="rId5"/>
    <p:sldId id="1391" r:id="rId6"/>
    <p:sldId id="1388" r:id="rId7"/>
    <p:sldId id="1389" r:id="rId8"/>
    <p:sldId id="1392" r:id="rId9"/>
    <p:sldId id="1457" r:id="rId10"/>
    <p:sldId id="1409" r:id="rId11"/>
    <p:sldId id="1327" r:id="rId12"/>
    <p:sldId id="1326" r:id="rId13"/>
    <p:sldId id="1458" r:id="rId14"/>
    <p:sldId id="1441" r:id="rId15"/>
    <p:sldId id="1450" r:id="rId16"/>
    <p:sldId id="1442" r:id="rId17"/>
    <p:sldId id="1444" r:id="rId18"/>
    <p:sldId id="1443" r:id="rId19"/>
    <p:sldId id="1456" r:id="rId20"/>
    <p:sldId id="1446" r:id="rId21"/>
    <p:sldId id="1401" r:id="rId22"/>
    <p:sldId id="1402" r:id="rId23"/>
    <p:sldId id="1404" r:id="rId24"/>
    <p:sldId id="1447" r:id="rId25"/>
    <p:sldId id="1448" r:id="rId26"/>
    <p:sldId id="1374" r:id="rId27"/>
    <p:sldId id="1375" r:id="rId28"/>
    <p:sldId id="1385" r:id="rId29"/>
    <p:sldId id="1434" r:id="rId30"/>
    <p:sldId id="1435" r:id="rId31"/>
    <p:sldId id="1449" r:id="rId32"/>
    <p:sldId id="1436" r:id="rId33"/>
    <p:sldId id="1437" r:id="rId34"/>
    <p:sldId id="1408" r:id="rId35"/>
    <p:sldId id="1453" r:id="rId36"/>
    <p:sldId id="1454" r:id="rId37"/>
    <p:sldId id="1455" r:id="rId38"/>
    <p:sldId id="1451" r:id="rId39"/>
    <p:sldId id="1452" r:id="rId40"/>
    <p:sldId id="1419" r:id="rId41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FF00"/>
    <a:srgbClr val="0000FF"/>
    <a:srgbClr val="A0FFFF"/>
    <a:srgbClr val="339933"/>
    <a:srgbClr val="FF8E84"/>
    <a:srgbClr val="FFFF66"/>
    <a:srgbClr val="FFCCCC"/>
    <a:srgbClr val="FDD5B1"/>
    <a:srgbClr val="CBFFD5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16" autoAdjust="0"/>
    <p:restoredTop sz="96242" autoAdjust="0"/>
  </p:normalViewPr>
  <p:slideViewPr>
    <p:cSldViewPr>
      <p:cViewPr>
        <p:scale>
          <a:sx n="75" d="100"/>
          <a:sy n="75" d="100"/>
        </p:scale>
        <p:origin x="1728" y="6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25" d="100"/>
          <a:sy n="125" d="100"/>
        </p:scale>
        <p:origin x="2868" y="-112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722BF6-8C78-4949-A068-C70FCFD74FEE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91AC05A-EDE3-48CF-B477-F3D132315423}">
      <dgm:prSet phldrT="[Text]" custT="1"/>
      <dgm:spPr>
        <a:solidFill>
          <a:srgbClr val="C00000"/>
        </a:solidFill>
        <a:ln>
          <a:solidFill>
            <a:srgbClr val="C00000"/>
          </a:solidFill>
        </a:ln>
      </dgm:spPr>
      <dgm:t>
        <a:bodyPr/>
        <a:lstStyle/>
        <a:p>
          <a:r>
            <a:rPr lang="en-US" sz="2000" dirty="0" smtClean="0">
              <a:latin typeface="Calibri" panose="020F0502020204030204" pitchFamily="34" charset="0"/>
            </a:rPr>
            <a:t>2012</a:t>
          </a:r>
          <a:endParaRPr lang="en-US" sz="2000" dirty="0">
            <a:latin typeface="Calibri" panose="020F0502020204030204" pitchFamily="34" charset="0"/>
          </a:endParaRPr>
        </a:p>
      </dgm:t>
    </dgm:pt>
    <dgm:pt modelId="{C84BB0BB-3CF0-4D9B-8E5D-AA964A7E09AD}" type="parTrans" cxnId="{A746CD04-036D-4DC8-9852-2BA5CB4521B1}">
      <dgm:prSet/>
      <dgm:spPr/>
      <dgm:t>
        <a:bodyPr/>
        <a:lstStyle/>
        <a:p>
          <a:endParaRPr lang="en-US" sz="2000">
            <a:latin typeface="Calibri" panose="020F0502020204030204" pitchFamily="34" charset="0"/>
          </a:endParaRPr>
        </a:p>
      </dgm:t>
    </dgm:pt>
    <dgm:pt modelId="{3CCD61B5-D191-4C51-BA53-FF82CDC8D140}" type="sibTrans" cxnId="{A746CD04-036D-4DC8-9852-2BA5CB4521B1}">
      <dgm:prSet/>
      <dgm:spPr/>
      <dgm:t>
        <a:bodyPr/>
        <a:lstStyle/>
        <a:p>
          <a:endParaRPr lang="en-US" sz="2000">
            <a:latin typeface="Calibri" panose="020F0502020204030204" pitchFamily="34" charset="0"/>
          </a:endParaRPr>
        </a:p>
      </dgm:t>
    </dgm:pt>
    <dgm:pt modelId="{CF99AB0B-E075-4FD8-A2AC-6830806BDFA1}">
      <dgm:prSet phldrT="[Text]" custT="1"/>
      <dgm:spPr>
        <a:ln>
          <a:solidFill>
            <a:srgbClr val="C00000"/>
          </a:solidFill>
        </a:ln>
      </dgm:spPr>
      <dgm:t>
        <a:bodyPr/>
        <a:lstStyle/>
        <a:p>
          <a:r>
            <a:rPr lang="en-US" sz="2000" dirty="0" smtClean="0">
              <a:latin typeface="Calibri" panose="020F0502020204030204" pitchFamily="34" charset="0"/>
            </a:rPr>
            <a:t>Idea</a:t>
          </a:r>
          <a:endParaRPr lang="en-US" sz="2000" dirty="0">
            <a:latin typeface="Calibri" panose="020F0502020204030204" pitchFamily="34" charset="0"/>
          </a:endParaRPr>
        </a:p>
      </dgm:t>
    </dgm:pt>
    <dgm:pt modelId="{A6B6876D-2B20-42DE-936E-73F84B7CA996}" type="parTrans" cxnId="{84F04DF3-8DF7-43A4-A761-1AD0DF0D9F4B}">
      <dgm:prSet/>
      <dgm:spPr/>
      <dgm:t>
        <a:bodyPr/>
        <a:lstStyle/>
        <a:p>
          <a:endParaRPr lang="en-US" sz="2000">
            <a:latin typeface="Calibri" panose="020F0502020204030204" pitchFamily="34" charset="0"/>
          </a:endParaRPr>
        </a:p>
      </dgm:t>
    </dgm:pt>
    <dgm:pt modelId="{09DCDEAF-BD8E-4E82-9A56-AC53CC8CBF46}" type="sibTrans" cxnId="{84F04DF3-8DF7-43A4-A761-1AD0DF0D9F4B}">
      <dgm:prSet/>
      <dgm:spPr/>
      <dgm:t>
        <a:bodyPr/>
        <a:lstStyle/>
        <a:p>
          <a:endParaRPr lang="en-US" sz="2000">
            <a:latin typeface="Calibri" panose="020F0502020204030204" pitchFamily="34" charset="0"/>
          </a:endParaRPr>
        </a:p>
      </dgm:t>
    </dgm:pt>
    <dgm:pt modelId="{9E36CC1A-F45E-4872-8748-C07C7A0CE9CD}">
      <dgm:prSet phldrT="[Text]" custT="1"/>
      <dgm:spPr>
        <a:solidFill>
          <a:srgbClr val="C00000"/>
        </a:solidFill>
        <a:ln>
          <a:solidFill>
            <a:srgbClr val="C00000"/>
          </a:solidFill>
        </a:ln>
      </dgm:spPr>
      <dgm:t>
        <a:bodyPr/>
        <a:lstStyle/>
        <a:p>
          <a:r>
            <a:rPr lang="en-US" sz="2000" dirty="0" smtClean="0">
              <a:latin typeface="Calibri" panose="020F0502020204030204" pitchFamily="34" charset="0"/>
            </a:rPr>
            <a:t>2013</a:t>
          </a:r>
          <a:endParaRPr lang="en-US" sz="2000" dirty="0">
            <a:latin typeface="Calibri" panose="020F0502020204030204" pitchFamily="34" charset="0"/>
          </a:endParaRPr>
        </a:p>
      </dgm:t>
    </dgm:pt>
    <dgm:pt modelId="{9A75D272-01D9-4841-90AB-70017068B235}" type="parTrans" cxnId="{E6E3AE89-5494-4CDC-8DAA-2E20C194BF7A}">
      <dgm:prSet/>
      <dgm:spPr/>
      <dgm:t>
        <a:bodyPr/>
        <a:lstStyle/>
        <a:p>
          <a:endParaRPr lang="en-US" sz="2000">
            <a:latin typeface="Calibri" panose="020F0502020204030204" pitchFamily="34" charset="0"/>
          </a:endParaRPr>
        </a:p>
      </dgm:t>
    </dgm:pt>
    <dgm:pt modelId="{59FA2197-E9B8-4AD2-9D8C-486A43905B8C}" type="sibTrans" cxnId="{E6E3AE89-5494-4CDC-8DAA-2E20C194BF7A}">
      <dgm:prSet/>
      <dgm:spPr/>
      <dgm:t>
        <a:bodyPr/>
        <a:lstStyle/>
        <a:p>
          <a:endParaRPr lang="en-US" sz="2000">
            <a:latin typeface="Calibri" panose="020F0502020204030204" pitchFamily="34" charset="0"/>
          </a:endParaRPr>
        </a:p>
      </dgm:t>
    </dgm:pt>
    <dgm:pt modelId="{E21AF293-6A7F-43FB-985F-51F741D67771}">
      <dgm:prSet phldrT="[Text]" custT="1"/>
      <dgm:spPr>
        <a:ln>
          <a:solidFill>
            <a:srgbClr val="C00000"/>
          </a:solidFill>
        </a:ln>
      </dgm:spPr>
      <dgm:t>
        <a:bodyPr/>
        <a:lstStyle/>
        <a:p>
          <a:r>
            <a:rPr lang="en-US" sz="2000" dirty="0" smtClean="0">
              <a:latin typeface="Calibri" panose="020F0502020204030204" pitchFamily="34" charset="0"/>
            </a:rPr>
            <a:t>Patent</a:t>
          </a:r>
          <a:endParaRPr lang="en-US" sz="2000" dirty="0">
            <a:latin typeface="Calibri" panose="020F0502020204030204" pitchFamily="34" charset="0"/>
          </a:endParaRPr>
        </a:p>
      </dgm:t>
    </dgm:pt>
    <dgm:pt modelId="{836131B6-D4CB-45C8-8A93-5EA620146CF4}" type="parTrans" cxnId="{0921E10E-11D0-43B9-B4A3-199B4AB971E6}">
      <dgm:prSet/>
      <dgm:spPr/>
      <dgm:t>
        <a:bodyPr/>
        <a:lstStyle/>
        <a:p>
          <a:endParaRPr lang="en-US" sz="2000">
            <a:latin typeface="Calibri" panose="020F0502020204030204" pitchFamily="34" charset="0"/>
          </a:endParaRPr>
        </a:p>
      </dgm:t>
    </dgm:pt>
    <dgm:pt modelId="{2849E3B1-601E-40F4-AC2F-B9FC2618E801}" type="sibTrans" cxnId="{0921E10E-11D0-43B9-B4A3-199B4AB971E6}">
      <dgm:prSet/>
      <dgm:spPr/>
      <dgm:t>
        <a:bodyPr/>
        <a:lstStyle/>
        <a:p>
          <a:endParaRPr lang="en-US" sz="2000">
            <a:latin typeface="Calibri" panose="020F0502020204030204" pitchFamily="34" charset="0"/>
          </a:endParaRPr>
        </a:p>
      </dgm:t>
    </dgm:pt>
    <dgm:pt modelId="{3E964C9B-CA25-4284-B083-863A1EC04513}">
      <dgm:prSet phldrT="[Text]" custT="1"/>
      <dgm:spPr>
        <a:solidFill>
          <a:srgbClr val="C00000"/>
        </a:solidFill>
        <a:ln>
          <a:solidFill>
            <a:srgbClr val="C00000"/>
          </a:solidFill>
        </a:ln>
      </dgm:spPr>
      <dgm:t>
        <a:bodyPr/>
        <a:lstStyle/>
        <a:p>
          <a:r>
            <a:rPr lang="en-US" sz="2000" dirty="0" smtClean="0">
              <a:latin typeface="Calibri" panose="020F0502020204030204" pitchFamily="34" charset="0"/>
            </a:rPr>
            <a:t>2015</a:t>
          </a:r>
          <a:endParaRPr lang="en-US" sz="2000" dirty="0">
            <a:latin typeface="Calibri" panose="020F0502020204030204" pitchFamily="34" charset="0"/>
          </a:endParaRPr>
        </a:p>
      </dgm:t>
    </dgm:pt>
    <dgm:pt modelId="{1C5D64B2-5101-4263-B35D-C3A34AB4BD61}" type="parTrans" cxnId="{C8E1AD16-A0FD-4565-8379-984A6A609112}">
      <dgm:prSet/>
      <dgm:spPr/>
      <dgm:t>
        <a:bodyPr/>
        <a:lstStyle/>
        <a:p>
          <a:endParaRPr lang="en-US" sz="2000">
            <a:latin typeface="Calibri" panose="020F0502020204030204" pitchFamily="34" charset="0"/>
          </a:endParaRPr>
        </a:p>
      </dgm:t>
    </dgm:pt>
    <dgm:pt modelId="{8218FBD9-A642-4236-B0F9-DB0A579CCDEB}" type="sibTrans" cxnId="{C8E1AD16-A0FD-4565-8379-984A6A609112}">
      <dgm:prSet/>
      <dgm:spPr/>
      <dgm:t>
        <a:bodyPr/>
        <a:lstStyle/>
        <a:p>
          <a:endParaRPr lang="en-US" sz="2000">
            <a:latin typeface="Calibri" panose="020F0502020204030204" pitchFamily="34" charset="0"/>
          </a:endParaRPr>
        </a:p>
      </dgm:t>
    </dgm:pt>
    <dgm:pt modelId="{BF1132DB-2318-41A0-9652-F4E9BFAB3F2F}">
      <dgm:prSet phldrT="[Text]" custT="1"/>
      <dgm:spPr>
        <a:ln>
          <a:solidFill>
            <a:srgbClr val="C00000"/>
          </a:solidFill>
        </a:ln>
      </dgm:spPr>
      <dgm:t>
        <a:bodyPr/>
        <a:lstStyle/>
        <a:p>
          <a:r>
            <a:rPr lang="en-US" sz="2000" dirty="0" smtClean="0">
              <a:latin typeface="Calibri" panose="020F0502020204030204" pitchFamily="34" charset="0"/>
            </a:rPr>
            <a:t>PhD, “CLIQ”</a:t>
          </a:r>
          <a:endParaRPr lang="en-US" sz="2000" dirty="0">
            <a:latin typeface="Calibri" panose="020F0502020204030204" pitchFamily="34" charset="0"/>
          </a:endParaRPr>
        </a:p>
      </dgm:t>
    </dgm:pt>
    <dgm:pt modelId="{41A40CAA-27D8-4F1F-A3A0-B1A1889635CD}" type="parTrans" cxnId="{E4EAF76F-E80B-4E68-8698-5017048A6A02}">
      <dgm:prSet/>
      <dgm:spPr/>
      <dgm:t>
        <a:bodyPr/>
        <a:lstStyle/>
        <a:p>
          <a:endParaRPr lang="en-US" sz="2000">
            <a:latin typeface="Calibri" panose="020F0502020204030204" pitchFamily="34" charset="0"/>
          </a:endParaRPr>
        </a:p>
      </dgm:t>
    </dgm:pt>
    <dgm:pt modelId="{4A9AAE0F-F997-41A3-9742-282DBE6A257E}" type="sibTrans" cxnId="{E4EAF76F-E80B-4E68-8698-5017048A6A02}">
      <dgm:prSet/>
      <dgm:spPr/>
      <dgm:t>
        <a:bodyPr/>
        <a:lstStyle/>
        <a:p>
          <a:endParaRPr lang="en-US" sz="2000">
            <a:latin typeface="Calibri" panose="020F0502020204030204" pitchFamily="34" charset="0"/>
          </a:endParaRPr>
        </a:p>
      </dgm:t>
    </dgm:pt>
    <dgm:pt modelId="{A0BBBF29-308F-4D37-9E69-C0F08ADD6407}">
      <dgm:prSet phldrT="[Text]" custT="1"/>
      <dgm:spPr>
        <a:ln>
          <a:solidFill>
            <a:srgbClr val="C00000"/>
          </a:solidFill>
        </a:ln>
      </dgm:spPr>
      <dgm:t>
        <a:bodyPr/>
        <a:lstStyle/>
        <a:p>
          <a:r>
            <a:rPr lang="en-US" sz="2000" dirty="0" smtClean="0">
              <a:latin typeface="Calibri" panose="020F0502020204030204" pitchFamily="34" charset="0"/>
            </a:rPr>
            <a:t>HL-LHC baseline</a:t>
          </a:r>
          <a:endParaRPr lang="en-US" sz="2000" dirty="0">
            <a:latin typeface="Calibri" panose="020F0502020204030204" pitchFamily="34" charset="0"/>
          </a:endParaRPr>
        </a:p>
      </dgm:t>
    </dgm:pt>
    <dgm:pt modelId="{86BBC753-34FF-4596-AAC6-9F187A4381EF}" type="parTrans" cxnId="{DE53BD62-86DB-4F8B-A0FF-D2CE6FC8F2F8}">
      <dgm:prSet/>
      <dgm:spPr/>
      <dgm:t>
        <a:bodyPr/>
        <a:lstStyle/>
        <a:p>
          <a:endParaRPr lang="en-US" sz="2000">
            <a:latin typeface="Calibri" panose="020F0502020204030204" pitchFamily="34" charset="0"/>
          </a:endParaRPr>
        </a:p>
      </dgm:t>
    </dgm:pt>
    <dgm:pt modelId="{F9687558-22D9-4E14-95D7-718737AE7700}" type="sibTrans" cxnId="{DE53BD62-86DB-4F8B-A0FF-D2CE6FC8F2F8}">
      <dgm:prSet/>
      <dgm:spPr/>
      <dgm:t>
        <a:bodyPr/>
        <a:lstStyle/>
        <a:p>
          <a:endParaRPr lang="en-US" sz="2000">
            <a:latin typeface="Calibri" panose="020F0502020204030204" pitchFamily="34" charset="0"/>
          </a:endParaRPr>
        </a:p>
      </dgm:t>
    </dgm:pt>
    <dgm:pt modelId="{FD5C4BDC-2527-4B7A-AEFC-5A69639CB51F}">
      <dgm:prSet phldrT="[Text]" custT="1"/>
      <dgm:spPr>
        <a:solidFill>
          <a:srgbClr val="C00000"/>
        </a:solidFill>
        <a:ln>
          <a:solidFill>
            <a:srgbClr val="C00000"/>
          </a:solidFill>
        </a:ln>
      </dgm:spPr>
      <dgm:t>
        <a:bodyPr/>
        <a:lstStyle/>
        <a:p>
          <a:r>
            <a:rPr lang="en-US" sz="2000" dirty="0" smtClean="0">
              <a:latin typeface="Calibri" panose="020F0502020204030204" pitchFamily="34" charset="0"/>
            </a:rPr>
            <a:t>2016</a:t>
          </a:r>
          <a:endParaRPr lang="en-US" sz="2000" dirty="0">
            <a:latin typeface="Calibri" panose="020F0502020204030204" pitchFamily="34" charset="0"/>
          </a:endParaRPr>
        </a:p>
      </dgm:t>
    </dgm:pt>
    <dgm:pt modelId="{B0A28501-ACC5-478E-979F-F2C21F2C29EB}" type="parTrans" cxnId="{F2C56062-8A5D-4D07-B267-3E2F5F486CB7}">
      <dgm:prSet/>
      <dgm:spPr/>
      <dgm:t>
        <a:bodyPr/>
        <a:lstStyle/>
        <a:p>
          <a:endParaRPr lang="en-US" sz="2000">
            <a:latin typeface="Calibri" panose="020F0502020204030204" pitchFamily="34" charset="0"/>
          </a:endParaRPr>
        </a:p>
      </dgm:t>
    </dgm:pt>
    <dgm:pt modelId="{5DE6B1D9-D644-4B15-A039-34EDD4903A6B}" type="sibTrans" cxnId="{F2C56062-8A5D-4D07-B267-3E2F5F486CB7}">
      <dgm:prSet/>
      <dgm:spPr/>
      <dgm:t>
        <a:bodyPr/>
        <a:lstStyle/>
        <a:p>
          <a:endParaRPr lang="en-US" sz="2000">
            <a:latin typeface="Calibri" panose="020F0502020204030204" pitchFamily="34" charset="0"/>
          </a:endParaRPr>
        </a:p>
      </dgm:t>
    </dgm:pt>
    <dgm:pt modelId="{A056EEA9-9A5B-46BC-9239-D7483F71D9D8}" type="pres">
      <dgm:prSet presAssocID="{9A722BF6-8C78-4949-A068-C70FCFD74FEE}" presName="linearFlow" presStyleCnt="0">
        <dgm:presLayoutVars>
          <dgm:dir/>
          <dgm:animLvl val="lvl"/>
          <dgm:resizeHandles val="exact"/>
        </dgm:presLayoutVars>
      </dgm:prSet>
      <dgm:spPr/>
    </dgm:pt>
    <dgm:pt modelId="{D7E90B7C-739C-426C-88F0-FA21972AE88C}" type="pres">
      <dgm:prSet presAssocID="{B91AC05A-EDE3-48CF-B477-F3D132315423}" presName="composite" presStyleCnt="0"/>
      <dgm:spPr/>
    </dgm:pt>
    <dgm:pt modelId="{DDA9EA41-3344-4385-8528-7747773FCF5A}" type="pres">
      <dgm:prSet presAssocID="{B91AC05A-EDE3-48CF-B477-F3D132315423}" presName="parentText" presStyleLbl="alignNode1" presStyleIdx="0" presStyleCnt="4">
        <dgm:presLayoutVars>
          <dgm:chMax val="1"/>
          <dgm:bulletEnabled val="1"/>
        </dgm:presLayoutVars>
      </dgm:prSet>
      <dgm:spPr/>
    </dgm:pt>
    <dgm:pt modelId="{61AD2288-14FC-4B77-AB9B-C92FCE57936D}" type="pres">
      <dgm:prSet presAssocID="{B91AC05A-EDE3-48CF-B477-F3D132315423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40D266-6B94-4C47-9359-156EB1447104}" type="pres">
      <dgm:prSet presAssocID="{3CCD61B5-D191-4C51-BA53-FF82CDC8D140}" presName="sp" presStyleCnt="0"/>
      <dgm:spPr/>
    </dgm:pt>
    <dgm:pt modelId="{89A88ED9-74F3-4B70-B514-1CA16720E68B}" type="pres">
      <dgm:prSet presAssocID="{9E36CC1A-F45E-4872-8748-C07C7A0CE9CD}" presName="composite" presStyleCnt="0"/>
      <dgm:spPr/>
    </dgm:pt>
    <dgm:pt modelId="{294B6FB6-3FA2-49AC-AA11-28954200C8F7}" type="pres">
      <dgm:prSet presAssocID="{9E36CC1A-F45E-4872-8748-C07C7A0CE9CD}" presName="parentText" presStyleLbl="alignNode1" presStyleIdx="1" presStyleCnt="4">
        <dgm:presLayoutVars>
          <dgm:chMax val="1"/>
          <dgm:bulletEnabled val="1"/>
        </dgm:presLayoutVars>
      </dgm:prSet>
      <dgm:spPr/>
    </dgm:pt>
    <dgm:pt modelId="{B855B70E-9EDD-4DAE-AED7-2A7F9C7D77AE}" type="pres">
      <dgm:prSet presAssocID="{9E36CC1A-F45E-4872-8748-C07C7A0CE9CD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AAC8DC-4F0A-4D8B-BDAC-B573A044DB10}" type="pres">
      <dgm:prSet presAssocID="{59FA2197-E9B8-4AD2-9D8C-486A43905B8C}" presName="sp" presStyleCnt="0"/>
      <dgm:spPr/>
    </dgm:pt>
    <dgm:pt modelId="{D8342354-9D59-45E9-A443-BDA768F44932}" type="pres">
      <dgm:prSet presAssocID="{3E964C9B-CA25-4284-B083-863A1EC04513}" presName="composite" presStyleCnt="0"/>
      <dgm:spPr/>
    </dgm:pt>
    <dgm:pt modelId="{3A7B761F-B7C5-4B73-9410-129363076F0D}" type="pres">
      <dgm:prSet presAssocID="{3E964C9B-CA25-4284-B083-863A1EC04513}" presName="parentText" presStyleLbl="alignNode1" presStyleIdx="2" presStyleCnt="4">
        <dgm:presLayoutVars>
          <dgm:chMax val="1"/>
          <dgm:bulletEnabled val="1"/>
        </dgm:presLayoutVars>
      </dgm:prSet>
      <dgm:spPr/>
    </dgm:pt>
    <dgm:pt modelId="{5E53F7AF-76F4-4BE3-B324-25F148512D33}" type="pres">
      <dgm:prSet presAssocID="{3E964C9B-CA25-4284-B083-863A1EC04513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04DD46-5F00-4D10-892A-68E69B17AF70}" type="pres">
      <dgm:prSet presAssocID="{8218FBD9-A642-4236-B0F9-DB0A579CCDEB}" presName="sp" presStyleCnt="0"/>
      <dgm:spPr/>
    </dgm:pt>
    <dgm:pt modelId="{E722233B-80D0-4CEF-AA0A-F1429EC75BF2}" type="pres">
      <dgm:prSet presAssocID="{FD5C4BDC-2527-4B7A-AEFC-5A69639CB51F}" presName="composite" presStyleCnt="0"/>
      <dgm:spPr/>
    </dgm:pt>
    <dgm:pt modelId="{8FED7219-966F-45AA-8315-DE68D9496036}" type="pres">
      <dgm:prSet presAssocID="{FD5C4BDC-2527-4B7A-AEFC-5A69639CB51F}" presName="parentText" presStyleLbl="alignNode1" presStyleIdx="3" presStyleCnt="4">
        <dgm:presLayoutVars>
          <dgm:chMax val="1"/>
          <dgm:bulletEnabled val="1"/>
        </dgm:presLayoutVars>
      </dgm:prSet>
      <dgm:spPr/>
    </dgm:pt>
    <dgm:pt modelId="{DCA2B333-A7EE-48B5-85DF-0F7F867B63D8}" type="pres">
      <dgm:prSet presAssocID="{FD5C4BDC-2527-4B7A-AEFC-5A69639CB51F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3945842-1B1D-4108-9636-C23ECF6CF9AE}" type="presOf" srcId="{FD5C4BDC-2527-4B7A-AEFC-5A69639CB51F}" destId="{8FED7219-966F-45AA-8315-DE68D9496036}" srcOrd="0" destOrd="0" presId="urn:microsoft.com/office/officeart/2005/8/layout/chevron2"/>
    <dgm:cxn modelId="{6FE8BBA2-7E6F-4904-9F7D-339841DEE02C}" type="presOf" srcId="{3E964C9B-CA25-4284-B083-863A1EC04513}" destId="{3A7B761F-B7C5-4B73-9410-129363076F0D}" srcOrd="0" destOrd="0" presId="urn:microsoft.com/office/officeart/2005/8/layout/chevron2"/>
    <dgm:cxn modelId="{84F04DF3-8DF7-43A4-A761-1AD0DF0D9F4B}" srcId="{B91AC05A-EDE3-48CF-B477-F3D132315423}" destId="{CF99AB0B-E075-4FD8-A2AC-6830806BDFA1}" srcOrd="0" destOrd="0" parTransId="{A6B6876D-2B20-42DE-936E-73F84B7CA996}" sibTransId="{09DCDEAF-BD8E-4E82-9A56-AC53CC8CBF46}"/>
    <dgm:cxn modelId="{72568CFB-A084-4757-9FE8-C7F5D23DEFAB}" type="presOf" srcId="{E21AF293-6A7F-43FB-985F-51F741D67771}" destId="{B855B70E-9EDD-4DAE-AED7-2A7F9C7D77AE}" srcOrd="0" destOrd="0" presId="urn:microsoft.com/office/officeart/2005/8/layout/chevron2"/>
    <dgm:cxn modelId="{4842A52F-873D-475A-8128-8A0DFAEE2BFB}" type="presOf" srcId="{CF99AB0B-E075-4FD8-A2AC-6830806BDFA1}" destId="{61AD2288-14FC-4B77-AB9B-C92FCE57936D}" srcOrd="0" destOrd="0" presId="urn:microsoft.com/office/officeart/2005/8/layout/chevron2"/>
    <dgm:cxn modelId="{0921E10E-11D0-43B9-B4A3-199B4AB971E6}" srcId="{9E36CC1A-F45E-4872-8748-C07C7A0CE9CD}" destId="{E21AF293-6A7F-43FB-985F-51F741D67771}" srcOrd="0" destOrd="0" parTransId="{836131B6-D4CB-45C8-8A93-5EA620146CF4}" sibTransId="{2849E3B1-601E-40F4-AC2F-B9FC2618E801}"/>
    <dgm:cxn modelId="{8FBFFB5D-6CB6-42C6-B803-69E86E3284FB}" type="presOf" srcId="{9E36CC1A-F45E-4872-8748-C07C7A0CE9CD}" destId="{294B6FB6-3FA2-49AC-AA11-28954200C8F7}" srcOrd="0" destOrd="0" presId="urn:microsoft.com/office/officeart/2005/8/layout/chevron2"/>
    <dgm:cxn modelId="{E4EAF76F-E80B-4E68-8698-5017048A6A02}" srcId="{3E964C9B-CA25-4284-B083-863A1EC04513}" destId="{BF1132DB-2318-41A0-9652-F4E9BFAB3F2F}" srcOrd="0" destOrd="0" parTransId="{41A40CAA-27D8-4F1F-A3A0-B1A1889635CD}" sibTransId="{4A9AAE0F-F997-41A3-9742-282DBE6A257E}"/>
    <dgm:cxn modelId="{D0E161E2-2676-47D3-80EC-61D5FF003605}" type="presOf" srcId="{9A722BF6-8C78-4949-A068-C70FCFD74FEE}" destId="{A056EEA9-9A5B-46BC-9239-D7483F71D9D8}" srcOrd="0" destOrd="0" presId="urn:microsoft.com/office/officeart/2005/8/layout/chevron2"/>
    <dgm:cxn modelId="{0A14EAC2-270B-48D9-A8D8-9C24B2944FF9}" type="presOf" srcId="{A0BBBF29-308F-4D37-9E69-C0F08ADD6407}" destId="{DCA2B333-A7EE-48B5-85DF-0F7F867B63D8}" srcOrd="0" destOrd="0" presId="urn:microsoft.com/office/officeart/2005/8/layout/chevron2"/>
    <dgm:cxn modelId="{F2C56062-8A5D-4D07-B267-3E2F5F486CB7}" srcId="{9A722BF6-8C78-4949-A068-C70FCFD74FEE}" destId="{FD5C4BDC-2527-4B7A-AEFC-5A69639CB51F}" srcOrd="3" destOrd="0" parTransId="{B0A28501-ACC5-478E-979F-F2C21F2C29EB}" sibTransId="{5DE6B1D9-D644-4B15-A039-34EDD4903A6B}"/>
    <dgm:cxn modelId="{A746CD04-036D-4DC8-9852-2BA5CB4521B1}" srcId="{9A722BF6-8C78-4949-A068-C70FCFD74FEE}" destId="{B91AC05A-EDE3-48CF-B477-F3D132315423}" srcOrd="0" destOrd="0" parTransId="{C84BB0BB-3CF0-4D9B-8E5D-AA964A7E09AD}" sibTransId="{3CCD61B5-D191-4C51-BA53-FF82CDC8D140}"/>
    <dgm:cxn modelId="{EFBFCC82-FE7B-4FE0-9D6D-1DCDF747EA14}" type="presOf" srcId="{B91AC05A-EDE3-48CF-B477-F3D132315423}" destId="{DDA9EA41-3344-4385-8528-7747773FCF5A}" srcOrd="0" destOrd="0" presId="urn:microsoft.com/office/officeart/2005/8/layout/chevron2"/>
    <dgm:cxn modelId="{DE53BD62-86DB-4F8B-A0FF-D2CE6FC8F2F8}" srcId="{FD5C4BDC-2527-4B7A-AEFC-5A69639CB51F}" destId="{A0BBBF29-308F-4D37-9E69-C0F08ADD6407}" srcOrd="0" destOrd="0" parTransId="{86BBC753-34FF-4596-AAC6-9F187A4381EF}" sibTransId="{F9687558-22D9-4E14-95D7-718737AE7700}"/>
    <dgm:cxn modelId="{7AEDD975-B223-4D70-9CEF-64DCE931F017}" type="presOf" srcId="{BF1132DB-2318-41A0-9652-F4E9BFAB3F2F}" destId="{5E53F7AF-76F4-4BE3-B324-25F148512D33}" srcOrd="0" destOrd="0" presId="urn:microsoft.com/office/officeart/2005/8/layout/chevron2"/>
    <dgm:cxn modelId="{E6E3AE89-5494-4CDC-8DAA-2E20C194BF7A}" srcId="{9A722BF6-8C78-4949-A068-C70FCFD74FEE}" destId="{9E36CC1A-F45E-4872-8748-C07C7A0CE9CD}" srcOrd="1" destOrd="0" parTransId="{9A75D272-01D9-4841-90AB-70017068B235}" sibTransId="{59FA2197-E9B8-4AD2-9D8C-486A43905B8C}"/>
    <dgm:cxn modelId="{C8E1AD16-A0FD-4565-8379-984A6A609112}" srcId="{9A722BF6-8C78-4949-A068-C70FCFD74FEE}" destId="{3E964C9B-CA25-4284-B083-863A1EC04513}" srcOrd="2" destOrd="0" parTransId="{1C5D64B2-5101-4263-B35D-C3A34AB4BD61}" sibTransId="{8218FBD9-A642-4236-B0F9-DB0A579CCDEB}"/>
    <dgm:cxn modelId="{53628FF1-DEC1-4B2F-ABCC-18B51124FE4B}" type="presParOf" srcId="{A056EEA9-9A5B-46BC-9239-D7483F71D9D8}" destId="{D7E90B7C-739C-426C-88F0-FA21972AE88C}" srcOrd="0" destOrd="0" presId="urn:microsoft.com/office/officeart/2005/8/layout/chevron2"/>
    <dgm:cxn modelId="{D20EF723-ED74-45B2-9510-04C7A27AF50F}" type="presParOf" srcId="{D7E90B7C-739C-426C-88F0-FA21972AE88C}" destId="{DDA9EA41-3344-4385-8528-7747773FCF5A}" srcOrd="0" destOrd="0" presId="urn:microsoft.com/office/officeart/2005/8/layout/chevron2"/>
    <dgm:cxn modelId="{C422BB69-8D9C-48DD-93F8-782D3116F769}" type="presParOf" srcId="{D7E90B7C-739C-426C-88F0-FA21972AE88C}" destId="{61AD2288-14FC-4B77-AB9B-C92FCE57936D}" srcOrd="1" destOrd="0" presId="urn:microsoft.com/office/officeart/2005/8/layout/chevron2"/>
    <dgm:cxn modelId="{3F053EEA-9156-46B5-8A3F-60BA7275530D}" type="presParOf" srcId="{A056EEA9-9A5B-46BC-9239-D7483F71D9D8}" destId="{1440D266-6B94-4C47-9359-156EB1447104}" srcOrd="1" destOrd="0" presId="urn:microsoft.com/office/officeart/2005/8/layout/chevron2"/>
    <dgm:cxn modelId="{263EEE8E-243D-47B2-9668-E151C45AD2F9}" type="presParOf" srcId="{A056EEA9-9A5B-46BC-9239-D7483F71D9D8}" destId="{89A88ED9-74F3-4B70-B514-1CA16720E68B}" srcOrd="2" destOrd="0" presId="urn:microsoft.com/office/officeart/2005/8/layout/chevron2"/>
    <dgm:cxn modelId="{C15EB6F9-048D-479E-8012-B56A8D564A2D}" type="presParOf" srcId="{89A88ED9-74F3-4B70-B514-1CA16720E68B}" destId="{294B6FB6-3FA2-49AC-AA11-28954200C8F7}" srcOrd="0" destOrd="0" presId="urn:microsoft.com/office/officeart/2005/8/layout/chevron2"/>
    <dgm:cxn modelId="{746D2711-33F6-488D-8A04-FFC73D86ADD9}" type="presParOf" srcId="{89A88ED9-74F3-4B70-B514-1CA16720E68B}" destId="{B855B70E-9EDD-4DAE-AED7-2A7F9C7D77AE}" srcOrd="1" destOrd="0" presId="urn:microsoft.com/office/officeart/2005/8/layout/chevron2"/>
    <dgm:cxn modelId="{58BF969D-5E59-4464-8533-D8E66761FA3F}" type="presParOf" srcId="{A056EEA9-9A5B-46BC-9239-D7483F71D9D8}" destId="{D5AAC8DC-4F0A-4D8B-BDAC-B573A044DB10}" srcOrd="3" destOrd="0" presId="urn:microsoft.com/office/officeart/2005/8/layout/chevron2"/>
    <dgm:cxn modelId="{61C35F45-6DB6-4FE3-888A-CEC56117568B}" type="presParOf" srcId="{A056EEA9-9A5B-46BC-9239-D7483F71D9D8}" destId="{D8342354-9D59-45E9-A443-BDA768F44932}" srcOrd="4" destOrd="0" presId="urn:microsoft.com/office/officeart/2005/8/layout/chevron2"/>
    <dgm:cxn modelId="{95137C7C-4FDC-4E2F-9310-897FA76A0090}" type="presParOf" srcId="{D8342354-9D59-45E9-A443-BDA768F44932}" destId="{3A7B761F-B7C5-4B73-9410-129363076F0D}" srcOrd="0" destOrd="0" presId="urn:microsoft.com/office/officeart/2005/8/layout/chevron2"/>
    <dgm:cxn modelId="{DBEB8A53-7D63-497B-B726-9460A5A38567}" type="presParOf" srcId="{D8342354-9D59-45E9-A443-BDA768F44932}" destId="{5E53F7AF-76F4-4BE3-B324-25F148512D33}" srcOrd="1" destOrd="0" presId="urn:microsoft.com/office/officeart/2005/8/layout/chevron2"/>
    <dgm:cxn modelId="{9BB204CB-1FCE-4E65-8CF0-08990A13CCF4}" type="presParOf" srcId="{A056EEA9-9A5B-46BC-9239-D7483F71D9D8}" destId="{A304DD46-5F00-4D10-892A-68E69B17AF70}" srcOrd="5" destOrd="0" presId="urn:microsoft.com/office/officeart/2005/8/layout/chevron2"/>
    <dgm:cxn modelId="{DE8F6880-4667-45AD-90B6-5536B23913E3}" type="presParOf" srcId="{A056EEA9-9A5B-46BC-9239-D7483F71D9D8}" destId="{E722233B-80D0-4CEF-AA0A-F1429EC75BF2}" srcOrd="6" destOrd="0" presId="urn:microsoft.com/office/officeart/2005/8/layout/chevron2"/>
    <dgm:cxn modelId="{6BC4856E-37B8-45DB-89D9-99EB5CF4451D}" type="presParOf" srcId="{E722233B-80D0-4CEF-AA0A-F1429EC75BF2}" destId="{8FED7219-966F-45AA-8315-DE68D9496036}" srcOrd="0" destOrd="0" presId="urn:microsoft.com/office/officeart/2005/8/layout/chevron2"/>
    <dgm:cxn modelId="{9B995D24-B90F-4C10-992F-2B444518FB77}" type="presParOf" srcId="{E722233B-80D0-4CEF-AA0A-F1429EC75BF2}" destId="{DCA2B333-A7EE-48B5-85DF-0F7F867B63D8}" srcOrd="1" destOrd="0" presId="urn:microsoft.com/office/officeart/2005/8/layout/chevron2"/>
  </dgm:cxnLst>
  <dgm:bg>
    <a:noFill/>
  </dgm:bg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A9EA41-3344-4385-8528-7747773FCF5A}">
      <dsp:nvSpPr>
        <dsp:cNvPr id="0" name=""/>
        <dsp:cNvSpPr/>
      </dsp:nvSpPr>
      <dsp:spPr>
        <a:xfrm rot="5400000">
          <a:off x="-138929" y="141044"/>
          <a:ext cx="926194" cy="648336"/>
        </a:xfrm>
        <a:prstGeom prst="chevron">
          <a:avLst/>
        </a:prstGeom>
        <a:solidFill>
          <a:srgbClr val="C00000"/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Calibri" panose="020F0502020204030204" pitchFamily="34" charset="0"/>
            </a:rPr>
            <a:t>2012</a:t>
          </a:r>
          <a:endParaRPr lang="en-US" sz="2000" kern="1200" dirty="0">
            <a:latin typeface="Calibri" panose="020F0502020204030204" pitchFamily="34" charset="0"/>
          </a:endParaRPr>
        </a:p>
      </dsp:txBody>
      <dsp:txXfrm rot="-5400000">
        <a:off x="0" y="326283"/>
        <a:ext cx="648336" cy="277858"/>
      </dsp:txXfrm>
    </dsp:sp>
    <dsp:sp modelId="{61AD2288-14FC-4B77-AB9B-C92FCE57936D}">
      <dsp:nvSpPr>
        <dsp:cNvPr id="0" name=""/>
        <dsp:cNvSpPr/>
      </dsp:nvSpPr>
      <dsp:spPr>
        <a:xfrm rot="5400000">
          <a:off x="1432696" y="-782244"/>
          <a:ext cx="602343" cy="217106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Calibri" panose="020F0502020204030204" pitchFamily="34" charset="0"/>
            </a:rPr>
            <a:t>Idea</a:t>
          </a:r>
          <a:endParaRPr lang="en-US" sz="2000" kern="1200" dirty="0">
            <a:latin typeface="Calibri" panose="020F0502020204030204" pitchFamily="34" charset="0"/>
          </a:endParaRPr>
        </a:p>
      </dsp:txBody>
      <dsp:txXfrm rot="-5400000">
        <a:off x="648336" y="31520"/>
        <a:ext cx="2141659" cy="543535"/>
      </dsp:txXfrm>
    </dsp:sp>
    <dsp:sp modelId="{294B6FB6-3FA2-49AC-AA11-28954200C8F7}">
      <dsp:nvSpPr>
        <dsp:cNvPr id="0" name=""/>
        <dsp:cNvSpPr/>
      </dsp:nvSpPr>
      <dsp:spPr>
        <a:xfrm rot="5400000">
          <a:off x="-138929" y="914636"/>
          <a:ext cx="926194" cy="648336"/>
        </a:xfrm>
        <a:prstGeom prst="chevron">
          <a:avLst/>
        </a:prstGeom>
        <a:solidFill>
          <a:srgbClr val="C00000"/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Calibri" panose="020F0502020204030204" pitchFamily="34" charset="0"/>
            </a:rPr>
            <a:t>2013</a:t>
          </a:r>
          <a:endParaRPr lang="en-US" sz="2000" kern="1200" dirty="0">
            <a:latin typeface="Calibri" panose="020F0502020204030204" pitchFamily="34" charset="0"/>
          </a:endParaRPr>
        </a:p>
      </dsp:txBody>
      <dsp:txXfrm rot="-5400000">
        <a:off x="0" y="1099875"/>
        <a:ext cx="648336" cy="277858"/>
      </dsp:txXfrm>
    </dsp:sp>
    <dsp:sp modelId="{B855B70E-9EDD-4DAE-AED7-2A7F9C7D77AE}">
      <dsp:nvSpPr>
        <dsp:cNvPr id="0" name=""/>
        <dsp:cNvSpPr/>
      </dsp:nvSpPr>
      <dsp:spPr>
        <a:xfrm rot="5400000">
          <a:off x="1432854" y="-8811"/>
          <a:ext cx="602026" cy="217106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Calibri" panose="020F0502020204030204" pitchFamily="34" charset="0"/>
            </a:rPr>
            <a:t>Patent</a:t>
          </a:r>
          <a:endParaRPr lang="en-US" sz="2000" kern="1200" dirty="0">
            <a:latin typeface="Calibri" panose="020F0502020204030204" pitchFamily="34" charset="0"/>
          </a:endParaRPr>
        </a:p>
      </dsp:txBody>
      <dsp:txXfrm rot="-5400000">
        <a:off x="648336" y="805095"/>
        <a:ext cx="2141675" cy="543250"/>
      </dsp:txXfrm>
    </dsp:sp>
    <dsp:sp modelId="{3A7B761F-B7C5-4B73-9410-129363076F0D}">
      <dsp:nvSpPr>
        <dsp:cNvPr id="0" name=""/>
        <dsp:cNvSpPr/>
      </dsp:nvSpPr>
      <dsp:spPr>
        <a:xfrm rot="5400000">
          <a:off x="-138929" y="1688228"/>
          <a:ext cx="926194" cy="648336"/>
        </a:xfrm>
        <a:prstGeom prst="chevron">
          <a:avLst/>
        </a:prstGeom>
        <a:solidFill>
          <a:srgbClr val="C00000"/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Calibri" panose="020F0502020204030204" pitchFamily="34" charset="0"/>
            </a:rPr>
            <a:t>2015</a:t>
          </a:r>
          <a:endParaRPr lang="en-US" sz="2000" kern="1200" dirty="0">
            <a:latin typeface="Calibri" panose="020F0502020204030204" pitchFamily="34" charset="0"/>
          </a:endParaRPr>
        </a:p>
      </dsp:txBody>
      <dsp:txXfrm rot="-5400000">
        <a:off x="0" y="1873467"/>
        <a:ext cx="648336" cy="277858"/>
      </dsp:txXfrm>
    </dsp:sp>
    <dsp:sp modelId="{5E53F7AF-76F4-4BE3-B324-25F148512D33}">
      <dsp:nvSpPr>
        <dsp:cNvPr id="0" name=""/>
        <dsp:cNvSpPr/>
      </dsp:nvSpPr>
      <dsp:spPr>
        <a:xfrm rot="5400000">
          <a:off x="1432854" y="764780"/>
          <a:ext cx="602026" cy="217106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Calibri" panose="020F0502020204030204" pitchFamily="34" charset="0"/>
            </a:rPr>
            <a:t>PhD, “CLIQ”</a:t>
          </a:r>
          <a:endParaRPr lang="en-US" sz="2000" kern="1200" dirty="0">
            <a:latin typeface="Calibri" panose="020F0502020204030204" pitchFamily="34" charset="0"/>
          </a:endParaRPr>
        </a:p>
      </dsp:txBody>
      <dsp:txXfrm rot="-5400000">
        <a:off x="648336" y="1578686"/>
        <a:ext cx="2141675" cy="543250"/>
      </dsp:txXfrm>
    </dsp:sp>
    <dsp:sp modelId="{8FED7219-966F-45AA-8315-DE68D9496036}">
      <dsp:nvSpPr>
        <dsp:cNvPr id="0" name=""/>
        <dsp:cNvSpPr/>
      </dsp:nvSpPr>
      <dsp:spPr>
        <a:xfrm rot="5400000">
          <a:off x="-138929" y="2461819"/>
          <a:ext cx="926194" cy="648336"/>
        </a:xfrm>
        <a:prstGeom prst="chevron">
          <a:avLst/>
        </a:prstGeom>
        <a:solidFill>
          <a:srgbClr val="C00000"/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Calibri" panose="020F0502020204030204" pitchFamily="34" charset="0"/>
            </a:rPr>
            <a:t>2016</a:t>
          </a:r>
          <a:endParaRPr lang="en-US" sz="2000" kern="1200" dirty="0">
            <a:latin typeface="Calibri" panose="020F0502020204030204" pitchFamily="34" charset="0"/>
          </a:endParaRPr>
        </a:p>
      </dsp:txBody>
      <dsp:txXfrm rot="-5400000">
        <a:off x="0" y="2647058"/>
        <a:ext cx="648336" cy="277858"/>
      </dsp:txXfrm>
    </dsp:sp>
    <dsp:sp modelId="{DCA2B333-A7EE-48B5-85DF-0F7F867B63D8}">
      <dsp:nvSpPr>
        <dsp:cNvPr id="0" name=""/>
        <dsp:cNvSpPr/>
      </dsp:nvSpPr>
      <dsp:spPr>
        <a:xfrm rot="5400000">
          <a:off x="1432854" y="1538371"/>
          <a:ext cx="602026" cy="217106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>
              <a:latin typeface="Calibri" panose="020F0502020204030204" pitchFamily="34" charset="0"/>
            </a:rPr>
            <a:t>HL-LHC baseline</a:t>
          </a:r>
          <a:endParaRPr lang="en-US" sz="2000" kern="1200" dirty="0">
            <a:latin typeface="Calibri" panose="020F0502020204030204" pitchFamily="34" charset="0"/>
          </a:endParaRPr>
        </a:p>
      </dsp:txBody>
      <dsp:txXfrm rot="-5400000">
        <a:off x="648336" y="2352277"/>
        <a:ext cx="2141675" cy="5432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image" Target="../media/image45.wmf"/><Relationship Id="rId1" Type="http://schemas.openxmlformats.org/officeDocument/2006/relationships/image" Target="../media/image44.wmf"/><Relationship Id="rId5" Type="http://schemas.openxmlformats.org/officeDocument/2006/relationships/image" Target="../media/image48.wmf"/><Relationship Id="rId4" Type="http://schemas.openxmlformats.org/officeDocument/2006/relationships/image" Target="../media/image4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ChangeArrowheads="1"/>
          </p:cNvSpPr>
          <p:nvPr/>
        </p:nvSpPr>
        <p:spPr bwMode="auto">
          <a:xfrm>
            <a:off x="6418594" y="8841418"/>
            <a:ext cx="549208" cy="413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4208" tIns="60470" rIns="124208" bIns="60470" anchor="ctr">
            <a:spAutoFit/>
          </a:bodyPr>
          <a:lstStyle/>
          <a:p>
            <a:pPr algn="r" defTabSz="1250167"/>
            <a:fld id="{0C248C74-A1BF-4A9C-97C3-5A5D6B022034}" type="slidenum">
              <a:rPr lang="en-US" sz="1900">
                <a:latin typeface="Arial" charset="0"/>
              </a:rPr>
              <a:pPr algn="r" defTabSz="1250167"/>
              <a:t>‹#›</a:t>
            </a:fld>
            <a:endParaRPr lang="en-US" sz="19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592825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112" y="4414561"/>
            <a:ext cx="5142177" cy="41855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124208" tIns="60470" rIns="124208" bIns="6047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notes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6323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9038" y="701675"/>
            <a:ext cx="4630737" cy="34750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6418594" y="8841418"/>
            <a:ext cx="549208" cy="413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24208" tIns="60470" rIns="124208" bIns="60470" anchor="ctr">
            <a:spAutoFit/>
          </a:bodyPr>
          <a:lstStyle/>
          <a:p>
            <a:pPr algn="r" defTabSz="1250167"/>
            <a:fld id="{E7B1BAEA-71C4-45DD-B483-2339FDD29BB8}" type="slidenum">
              <a:rPr lang="en-US" sz="1900">
                <a:latin typeface="Arial" charset="0"/>
              </a:rPr>
              <a:pPr algn="r" defTabSz="1250167"/>
              <a:t>‹#›</a:t>
            </a:fld>
            <a:endParaRPr lang="en-US" sz="19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869808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608013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1216025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824038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2432050" algn="l" defTabSz="12160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3834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48911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116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21956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06627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53300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26008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0690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874381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21663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01149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24579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831423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145653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743572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8593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997546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878743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956054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525080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021144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4921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553511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215207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763535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277606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291417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54150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541885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8037058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23854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17769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07877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44421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4072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79777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4507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628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035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8475" y="38100"/>
            <a:ext cx="2105025" cy="6286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38100"/>
            <a:ext cx="6162675" cy="6286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994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33400" y="38100"/>
            <a:ext cx="8420100" cy="62865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2328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8100"/>
            <a:ext cx="7505700" cy="736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33400" y="1193800"/>
            <a:ext cx="7759700" cy="51308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16417264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6614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0254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193800"/>
            <a:ext cx="3803650" cy="5130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450" y="1193800"/>
            <a:ext cx="3803650" cy="5130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1006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363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504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9592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96709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996230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6"/>
          <p:cNvSpPr>
            <a:spLocks noChangeShapeType="1"/>
          </p:cNvSpPr>
          <p:nvPr/>
        </p:nvSpPr>
        <p:spPr bwMode="auto">
          <a:xfrm flipH="1">
            <a:off x="0" y="6553200"/>
            <a:ext cx="9144000" cy="0"/>
          </a:xfrm>
          <a:prstGeom prst="line">
            <a:avLst/>
          </a:prstGeom>
          <a:noFill/>
          <a:ln w="76200">
            <a:solidFill>
              <a:srgbClr val="00279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panose="020F0502020204030204" pitchFamily="34" charset="0"/>
            </a:endParaRP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38100"/>
            <a:ext cx="7505700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193800"/>
            <a:ext cx="7759700" cy="520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level5</a:t>
            </a:r>
          </a:p>
        </p:txBody>
      </p:sp>
      <p:sp>
        <p:nvSpPr>
          <p:cNvPr id="1029" name="Text Box 10"/>
          <p:cNvSpPr txBox="1">
            <a:spLocks noChangeArrowheads="1"/>
          </p:cNvSpPr>
          <p:nvPr userDrawn="1"/>
        </p:nvSpPr>
        <p:spPr bwMode="auto">
          <a:xfrm>
            <a:off x="212725" y="6611779"/>
            <a:ext cx="283527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000" dirty="0" smtClean="0">
                <a:latin typeface="Calibri" panose="020F0502020204030204" pitchFamily="34" charset="0"/>
              </a:rPr>
              <a:t>4 November</a:t>
            </a:r>
            <a:r>
              <a:rPr lang="en-US" sz="1000" baseline="0" dirty="0" smtClean="0">
                <a:latin typeface="Calibri" panose="020F0502020204030204" pitchFamily="34" charset="0"/>
              </a:rPr>
              <a:t> 2016</a:t>
            </a:r>
            <a:endParaRPr lang="en-US" sz="1000" dirty="0" smtClean="0">
              <a:latin typeface="Calibri" panose="020F0502020204030204" pitchFamily="34" charset="0"/>
            </a:endParaRPr>
          </a:p>
        </p:txBody>
      </p:sp>
      <p:sp>
        <p:nvSpPr>
          <p:cNvPr id="1030" name="Text Box 12"/>
          <p:cNvSpPr txBox="1">
            <a:spLocks noChangeArrowheads="1"/>
          </p:cNvSpPr>
          <p:nvPr userDrawn="1"/>
        </p:nvSpPr>
        <p:spPr bwMode="auto">
          <a:xfrm>
            <a:off x="1828800" y="6611779"/>
            <a:ext cx="57912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defRPr/>
            </a:pPr>
            <a:r>
              <a:rPr lang="en-US" sz="1000" dirty="0" smtClean="0">
                <a:latin typeface="Calibri" panose="020F0502020204030204" pitchFamily="34" charset="0"/>
              </a:rPr>
              <a:t>Protecting High Field Magnets with the Coupling-loss Induced Quench System – CLIQ – E. Ravaioli</a:t>
            </a:r>
          </a:p>
        </p:txBody>
      </p:sp>
      <p:sp>
        <p:nvSpPr>
          <p:cNvPr id="1031" name="TextBox 7"/>
          <p:cNvSpPr txBox="1">
            <a:spLocks noChangeArrowheads="1"/>
          </p:cNvSpPr>
          <p:nvPr userDrawn="1"/>
        </p:nvSpPr>
        <p:spPr bwMode="auto">
          <a:xfrm>
            <a:off x="8656638" y="6602254"/>
            <a:ext cx="33496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fld id="{E90346AF-ACFB-4C64-9BFA-79D3B779B3BC}" type="slidenum">
              <a:rPr lang="en-US" sz="1000" smtClean="0">
                <a:latin typeface="Calibri" panose="020F0502020204030204" pitchFamily="34" charset="0"/>
              </a:rPr>
              <a:pPr>
                <a:defRPr/>
              </a:pPr>
              <a:t>‹#›</a:t>
            </a:fld>
            <a:endParaRPr lang="en-US" sz="1000" smtClean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Calibri" panose="020F0502020204030204" pitchFamily="34" charset="0"/>
          <a:ea typeface="+mj-ea"/>
          <a:cs typeface="+mj-cs"/>
        </a:defRPr>
      </a:lvl1pPr>
      <a:lvl2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2pPr>
      <a:lvl3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3pPr>
      <a:lvl4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4pPr>
      <a:lvl5pPr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5pPr>
      <a:lvl6pPr marL="4572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6pPr>
      <a:lvl7pPr marL="9144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7pPr>
      <a:lvl8pPr marL="13716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8pPr>
      <a:lvl9pPr marL="1828800" algn="ct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200" b="1">
          <a:solidFill>
            <a:srgbClr val="00279F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400" b="1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—"/>
        <a:defRPr sz="2400" b="1">
          <a:solidFill>
            <a:schemeClr val="tx1"/>
          </a:solidFill>
          <a:latin typeface="Calibri" panose="020F050202020403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 b="1">
          <a:solidFill>
            <a:schemeClr val="tx1"/>
          </a:solidFill>
          <a:latin typeface="Calibri" panose="020F050202020403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>
          <a:solidFill>
            <a:schemeClr val="tx1"/>
          </a:solidFill>
          <a:latin typeface="Calibri" panose="020F050202020403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Calibri" panose="020F0502020204030204" pitchFamily="34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doc.utwente.nl/96069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tif"/><Relationship Id="rId3" Type="http://schemas.openxmlformats.org/officeDocument/2006/relationships/image" Target="../media/image4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9.jpeg"/><Relationship Id="rId5" Type="http://schemas.openxmlformats.org/officeDocument/2006/relationships/image" Target="../media/image28.JPG"/><Relationship Id="rId10" Type="http://schemas.openxmlformats.org/officeDocument/2006/relationships/image" Target="../media/image12.png"/><Relationship Id="rId4" Type="http://schemas.openxmlformats.org/officeDocument/2006/relationships/image" Target="../media/image2.jpeg"/><Relationship Id="rId9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hyperlink" Target="http://doc.utwente.nl/96069/" TargetMode="External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hyperlink" Target="mailto:ERavaioli@lbl.gov" TargetMode="External"/><Relationship Id="rId9" Type="http://schemas.microsoft.com/office/2007/relationships/diagramDrawing" Target="../diagrams/drawing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36.jpe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.xml"/><Relationship Id="rId6" Type="http://schemas.openxmlformats.org/officeDocument/2006/relationships/image" Target="../media/image2.jpeg"/><Relationship Id="rId5" Type="http://schemas.openxmlformats.org/officeDocument/2006/relationships/image" Target="../media/image4.png"/><Relationship Id="rId4" Type="http://schemas.openxmlformats.org/officeDocument/2006/relationships/image" Target="../media/image35.png"/><Relationship Id="rId9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39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.xml"/><Relationship Id="rId6" Type="http://schemas.openxmlformats.org/officeDocument/2006/relationships/image" Target="../media/image30.png"/><Relationship Id="rId5" Type="http://schemas.openxmlformats.org/officeDocument/2006/relationships/image" Target="../media/image2.jpe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42.gif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5.xml"/><Relationship Id="rId6" Type="http://schemas.openxmlformats.org/officeDocument/2006/relationships/image" Target="../media/image41.jpg"/><Relationship Id="rId5" Type="http://schemas.openxmlformats.org/officeDocument/2006/relationships/image" Target="../media/image2.jpe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wmf"/><Relationship Id="rId13" Type="http://schemas.openxmlformats.org/officeDocument/2006/relationships/oleObject" Target="../embeddings/oleObject4.bin"/><Relationship Id="rId3" Type="http://schemas.openxmlformats.org/officeDocument/2006/relationships/slideLayout" Target="../slideLayouts/slideLayout12.xml"/><Relationship Id="rId7" Type="http://schemas.openxmlformats.org/officeDocument/2006/relationships/oleObject" Target="../embeddings/oleObject1.bin"/><Relationship Id="rId12" Type="http://schemas.openxmlformats.org/officeDocument/2006/relationships/image" Target="../media/image46.wmf"/><Relationship Id="rId2" Type="http://schemas.openxmlformats.org/officeDocument/2006/relationships/tags" Target="../tags/tag6.xml"/><Relationship Id="rId16" Type="http://schemas.openxmlformats.org/officeDocument/2006/relationships/image" Target="../media/image48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jpeg"/><Relationship Id="rId11" Type="http://schemas.openxmlformats.org/officeDocument/2006/relationships/oleObject" Target="../embeddings/oleObject3.bin"/><Relationship Id="rId5" Type="http://schemas.openxmlformats.org/officeDocument/2006/relationships/image" Target="../media/image4.png"/><Relationship Id="rId15" Type="http://schemas.openxmlformats.org/officeDocument/2006/relationships/oleObject" Target="../embeddings/oleObject5.bin"/><Relationship Id="rId10" Type="http://schemas.openxmlformats.org/officeDocument/2006/relationships/image" Target="../media/image45.wmf"/><Relationship Id="rId4" Type="http://schemas.openxmlformats.org/officeDocument/2006/relationships/notesSlide" Target="../notesSlides/notesSlide15.xml"/><Relationship Id="rId9" Type="http://schemas.openxmlformats.org/officeDocument/2006/relationships/oleObject" Target="../embeddings/oleObject2.bin"/><Relationship Id="rId14" Type="http://schemas.openxmlformats.org/officeDocument/2006/relationships/image" Target="../media/image47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9.png"/><Relationship Id="rId7" Type="http://schemas.openxmlformats.org/officeDocument/2006/relationships/image" Target="../media/image12.png"/><Relationship Id="rId12" Type="http://schemas.openxmlformats.org/officeDocument/2006/relationships/image" Target="../media/image5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0.png"/><Relationship Id="rId11" Type="http://schemas.openxmlformats.org/officeDocument/2006/relationships/image" Target="../media/image54.png"/><Relationship Id="rId5" Type="http://schemas.openxmlformats.org/officeDocument/2006/relationships/image" Target="../media/image2.jpeg"/><Relationship Id="rId10" Type="http://schemas.openxmlformats.org/officeDocument/2006/relationships/image" Target="../media/image53.png"/><Relationship Id="rId4" Type="http://schemas.openxmlformats.org/officeDocument/2006/relationships/image" Target="../media/image4.png"/><Relationship Id="rId9" Type="http://schemas.openxmlformats.org/officeDocument/2006/relationships/image" Target="../media/image5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6.tif"/><Relationship Id="rId4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7.png"/><Relationship Id="rId4" Type="http://schemas.openxmlformats.org/officeDocument/2006/relationships/image" Target="../media/image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0.png"/><Relationship Id="rId4" Type="http://schemas.openxmlformats.org/officeDocument/2006/relationships/image" Target="../media/image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jpeg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2.png"/><Relationship Id="rId4" Type="http://schemas.openxmlformats.org/officeDocument/2006/relationships/image" Target="../media/image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3.png"/><Relationship Id="rId4" Type="http://schemas.openxmlformats.org/officeDocument/2006/relationships/image" Target="../media/image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5.png"/><Relationship Id="rId5" Type="http://schemas.openxmlformats.org/officeDocument/2006/relationships/image" Target="../media/image2.jpeg"/><Relationship Id="rId4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6.png"/><Relationship Id="rId4" Type="http://schemas.openxmlformats.org/officeDocument/2006/relationships/image" Target="../media/image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8.JPG"/><Relationship Id="rId5" Type="http://schemas.openxmlformats.org/officeDocument/2006/relationships/image" Target="../media/image67.JP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Relationship Id="rId6" Type="http://schemas.openxmlformats.org/officeDocument/2006/relationships/image" Target="../media/image6.png"/><Relationship Id="rId5" Type="http://schemas.openxmlformats.org/officeDocument/2006/relationships/image" Target="../media/image2.jpe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0.JPG"/><Relationship Id="rId5" Type="http://schemas.openxmlformats.org/officeDocument/2006/relationships/image" Target="../media/image69.jpg"/><Relationship Id="rId4" Type="http://schemas.openxmlformats.org/officeDocument/2006/relationships/image" Target="../media/image2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73.ti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2.tif"/><Relationship Id="rId5" Type="http://schemas.openxmlformats.org/officeDocument/2006/relationships/image" Target="../media/image71.png"/><Relationship Id="rId4" Type="http://schemas.openxmlformats.org/officeDocument/2006/relationships/image" Target="../media/image2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4.png"/><Relationship Id="rId4" Type="http://schemas.openxmlformats.org/officeDocument/2006/relationships/image" Target="../media/image2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7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2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8.png"/><Relationship Id="rId4" Type="http://schemas.openxmlformats.org/officeDocument/2006/relationships/image" Target="../media/image2.jpe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3" Type="http://schemas.openxmlformats.org/officeDocument/2006/relationships/image" Target="../media/image4.png"/><Relationship Id="rId7" Type="http://schemas.openxmlformats.org/officeDocument/2006/relationships/image" Target="../media/image8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10" Type="http://schemas.openxmlformats.org/officeDocument/2006/relationships/image" Target="../media/image84.png"/><Relationship Id="rId4" Type="http://schemas.openxmlformats.org/officeDocument/2006/relationships/image" Target="../media/image2.jpeg"/><Relationship Id="rId9" Type="http://schemas.openxmlformats.org/officeDocument/2006/relationships/image" Target="../media/image83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3" Type="http://schemas.openxmlformats.org/officeDocument/2006/relationships/image" Target="../media/image4.png"/><Relationship Id="rId7" Type="http://schemas.openxmlformats.org/officeDocument/2006/relationships/image" Target="../media/image8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10" Type="http://schemas.openxmlformats.org/officeDocument/2006/relationships/image" Target="../media/image87.png"/><Relationship Id="rId4" Type="http://schemas.openxmlformats.org/officeDocument/2006/relationships/image" Target="../media/image2.jpeg"/><Relationship Id="rId9" Type="http://schemas.openxmlformats.org/officeDocument/2006/relationships/image" Target="../media/image86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8.png"/><Relationship Id="rId5" Type="http://schemas.openxmlformats.org/officeDocument/2006/relationships/image" Target="../media/image32.png"/><Relationship Id="rId4" Type="http://schemas.openxmlformats.org/officeDocument/2006/relationships/image" Target="../media/image2.jpe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tif"/><Relationship Id="rId13" Type="http://schemas.openxmlformats.org/officeDocument/2006/relationships/image" Target="../media/image97.tif"/><Relationship Id="rId3" Type="http://schemas.openxmlformats.org/officeDocument/2006/relationships/image" Target="../media/image4.png"/><Relationship Id="rId7" Type="http://schemas.openxmlformats.org/officeDocument/2006/relationships/image" Target="../media/image91.tif"/><Relationship Id="rId12" Type="http://schemas.openxmlformats.org/officeDocument/2006/relationships/image" Target="../media/image96.tif"/><Relationship Id="rId2" Type="http://schemas.openxmlformats.org/officeDocument/2006/relationships/notesSlide" Target="../notesSlides/notesSlide35.xml"/><Relationship Id="rId16" Type="http://schemas.openxmlformats.org/officeDocument/2006/relationships/image" Target="../media/image100.ti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0.tif"/><Relationship Id="rId11" Type="http://schemas.openxmlformats.org/officeDocument/2006/relationships/image" Target="../media/image95.tif"/><Relationship Id="rId5" Type="http://schemas.openxmlformats.org/officeDocument/2006/relationships/image" Target="../media/image89.tif"/><Relationship Id="rId15" Type="http://schemas.openxmlformats.org/officeDocument/2006/relationships/image" Target="../media/image99.tif"/><Relationship Id="rId10" Type="http://schemas.openxmlformats.org/officeDocument/2006/relationships/image" Target="../media/image94.tif"/><Relationship Id="rId4" Type="http://schemas.openxmlformats.org/officeDocument/2006/relationships/image" Target="../media/image2.jpeg"/><Relationship Id="rId9" Type="http://schemas.openxmlformats.org/officeDocument/2006/relationships/image" Target="../media/image93.tif"/><Relationship Id="rId14" Type="http://schemas.openxmlformats.org/officeDocument/2006/relationships/image" Target="../media/image98.ti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1.tif"/><Relationship Id="rId5" Type="http://schemas.openxmlformats.org/officeDocument/2006/relationships/image" Target="../media/image31.tif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2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2.tif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5.pn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6.pn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png"/><Relationship Id="rId3" Type="http://schemas.openxmlformats.org/officeDocument/2006/relationships/image" Target="../media/image4.pn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2.jpeg"/><Relationship Id="rId9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0" y="0"/>
            <a:ext cx="9906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235"/>
          <a:stretch/>
        </p:blipFill>
        <p:spPr>
          <a:xfrm>
            <a:off x="838200" y="0"/>
            <a:ext cx="9144000" cy="68580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71804" y="-76200"/>
            <a:ext cx="7319596" cy="4191000"/>
          </a:xfrm>
        </p:spPr>
        <p:txBody>
          <a:bodyPr/>
          <a:lstStyle/>
          <a:p>
            <a:pPr algn="l"/>
            <a:r>
              <a:rPr lang="en-US" sz="3600" dirty="0" smtClean="0">
                <a:solidFill>
                  <a:schemeClr val="bg1"/>
                </a:solidFill>
              </a:rPr>
              <a:t>Protecting</a:t>
            </a:r>
            <a:br>
              <a:rPr lang="en-US" sz="3600" dirty="0" smtClean="0">
                <a:solidFill>
                  <a:schemeClr val="bg1"/>
                </a:solidFill>
              </a:rPr>
            </a:br>
            <a:r>
              <a:rPr lang="en-US" sz="3600" dirty="0" smtClean="0">
                <a:solidFill>
                  <a:schemeClr val="bg1"/>
                </a:solidFill>
              </a:rPr>
              <a:t>High </a:t>
            </a:r>
            <a:r>
              <a:rPr lang="en-US" sz="3600" dirty="0">
                <a:solidFill>
                  <a:schemeClr val="bg1"/>
                </a:solidFill>
              </a:rPr>
              <a:t>Field </a:t>
            </a:r>
            <a:r>
              <a:rPr lang="en-US" sz="3600" dirty="0" smtClean="0">
                <a:solidFill>
                  <a:schemeClr val="bg1"/>
                </a:solidFill>
              </a:rPr>
              <a:t>Magnets</a:t>
            </a:r>
            <a:br>
              <a:rPr lang="en-US" sz="3600" dirty="0" smtClean="0">
                <a:solidFill>
                  <a:schemeClr val="bg1"/>
                </a:solidFill>
              </a:rPr>
            </a:br>
            <a:r>
              <a:rPr lang="en-US" sz="3600" dirty="0" smtClean="0">
                <a:solidFill>
                  <a:schemeClr val="bg1"/>
                </a:solidFill>
              </a:rPr>
              <a:t>with the</a:t>
            </a:r>
            <a:br>
              <a:rPr lang="en-US" sz="3600" dirty="0" smtClean="0">
                <a:solidFill>
                  <a:schemeClr val="bg1"/>
                </a:solidFill>
              </a:rPr>
            </a:br>
            <a:r>
              <a:rPr lang="en-US" sz="3600" dirty="0" smtClean="0">
                <a:solidFill>
                  <a:srgbClr val="C00000"/>
                </a:solidFill>
              </a:rPr>
              <a:t>C</a:t>
            </a:r>
            <a:r>
              <a:rPr lang="en-US" sz="3600" dirty="0" smtClean="0">
                <a:solidFill>
                  <a:schemeClr val="bg1"/>
                </a:solidFill>
              </a:rPr>
              <a:t>oupling</a:t>
            </a:r>
            <a:br>
              <a:rPr lang="en-US" sz="3600" dirty="0" smtClean="0">
                <a:solidFill>
                  <a:schemeClr val="bg1"/>
                </a:solidFill>
              </a:rPr>
            </a:br>
            <a:r>
              <a:rPr lang="en-US" sz="3600" dirty="0" smtClean="0">
                <a:solidFill>
                  <a:srgbClr val="C00000"/>
                </a:solidFill>
              </a:rPr>
              <a:t>L</a:t>
            </a:r>
            <a:r>
              <a:rPr lang="en-US" sz="3600" dirty="0" smtClean="0">
                <a:solidFill>
                  <a:schemeClr val="bg1"/>
                </a:solidFill>
              </a:rPr>
              <a:t>oss</a:t>
            </a:r>
            <a:br>
              <a:rPr lang="en-US" sz="3600" dirty="0" smtClean="0">
                <a:solidFill>
                  <a:schemeClr val="bg1"/>
                </a:solidFill>
              </a:rPr>
            </a:b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US" sz="3600" dirty="0" smtClean="0">
                <a:solidFill>
                  <a:srgbClr val="C00000"/>
                </a:solidFill>
              </a:rPr>
              <a:t>I</a:t>
            </a:r>
            <a:r>
              <a:rPr lang="en-US" sz="3600" dirty="0" smtClean="0">
                <a:solidFill>
                  <a:schemeClr val="bg1"/>
                </a:solidFill>
              </a:rPr>
              <a:t>nduced</a:t>
            </a:r>
            <a:br>
              <a:rPr lang="en-US" sz="3600" dirty="0" smtClean="0">
                <a:solidFill>
                  <a:schemeClr val="bg1"/>
                </a:solidFill>
              </a:rPr>
            </a:br>
            <a:r>
              <a:rPr lang="en-US" sz="3600" dirty="0" smtClean="0">
                <a:solidFill>
                  <a:srgbClr val="C00000"/>
                </a:solidFill>
              </a:rPr>
              <a:t>Q</a:t>
            </a:r>
            <a:r>
              <a:rPr lang="en-US" sz="3600" dirty="0" smtClean="0">
                <a:solidFill>
                  <a:schemeClr val="bg1"/>
                </a:solidFill>
              </a:rPr>
              <a:t>uench System,</a:t>
            </a:r>
            <a:br>
              <a:rPr lang="en-US" sz="3600" dirty="0" smtClean="0">
                <a:solidFill>
                  <a:schemeClr val="bg1"/>
                </a:solidFill>
              </a:rPr>
            </a:br>
            <a:r>
              <a:rPr lang="en-US" sz="3600" u="sng" dirty="0" smtClean="0">
                <a:solidFill>
                  <a:schemeClr val="bg1"/>
                </a:solidFill>
              </a:rPr>
              <a:t>CLIQ</a:t>
            </a:r>
            <a:endParaRPr lang="en-US" i="1" u="sng" dirty="0">
              <a:solidFill>
                <a:schemeClr val="bg1"/>
              </a:solidFill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52400" y="4953000"/>
            <a:ext cx="2895600" cy="11430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</a:rPr>
              <a:t>E. Ravaioli (LBNL)</a:t>
            </a:r>
            <a:endParaRPr lang="en-US" dirty="0">
              <a:solidFill>
                <a:schemeClr val="bg1"/>
              </a:solidFill>
            </a:endParaRPr>
          </a:p>
          <a:p>
            <a:pPr algn="l"/>
            <a:r>
              <a:rPr lang="en-US" sz="1800" dirty="0" smtClean="0">
                <a:solidFill>
                  <a:schemeClr val="bg1"/>
                </a:solidFill>
              </a:rPr>
              <a:t>4 November 2016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76200" y="6095999"/>
            <a:ext cx="3964360" cy="660377"/>
          </a:xfrm>
          <a:prstGeom prst="roundRect">
            <a:avLst>
              <a:gd name="adj" fmla="val 8866"/>
            </a:avLst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E. Ravaioli, “CLIQ”, PhD thesis, 2015</a:t>
            </a:r>
            <a:endParaRPr lang="en-GB" sz="2000" dirty="0" smtClean="0">
              <a:solidFill>
                <a:schemeClr val="tx1"/>
              </a:solidFill>
              <a:latin typeface="Calibri" panose="020F0502020204030204" pitchFamily="34" charset="0"/>
              <a:hlinkClick r:id="rId3"/>
            </a:endParaRPr>
          </a:p>
          <a:p>
            <a:pPr algn="ctr"/>
            <a:r>
              <a:rPr lang="en-GB" sz="2000" dirty="0" smtClean="0">
                <a:latin typeface="Calibri" panose="020F0502020204030204" pitchFamily="34" charset="0"/>
                <a:hlinkClick r:id="rId3"/>
              </a:rPr>
              <a:t>http</a:t>
            </a:r>
            <a:r>
              <a:rPr lang="en-GB" sz="2000" dirty="0">
                <a:latin typeface="Calibri" panose="020F0502020204030204" pitchFamily="34" charset="0"/>
                <a:hlinkClick r:id="rId3"/>
              </a:rPr>
              <a:t>://doc.utwente.nl/96069</a:t>
            </a:r>
            <a:r>
              <a:rPr lang="en-GB" sz="2000" dirty="0" smtClean="0">
                <a:latin typeface="Calibri" panose="020F0502020204030204" pitchFamily="34" charset="0"/>
                <a:hlinkClick r:id="rId3"/>
              </a:rPr>
              <a:t>/</a:t>
            </a:r>
            <a:r>
              <a:rPr lang="en-GB" sz="2000" dirty="0" smtClean="0">
                <a:latin typeface="Calibri" panose="020F0502020204030204" pitchFamily="34" charset="0"/>
              </a:rPr>
              <a:t> </a:t>
            </a:r>
            <a:endParaRPr lang="en-GB" sz="2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59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18"/>
    </mc:Choice>
    <mc:Fallback xmlns="">
      <p:transition spd="slow" advTm="1018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Outlook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2458404" y="808112"/>
            <a:ext cx="4412489" cy="792088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CLIQ: </a:t>
            </a:r>
            <a:r>
              <a:rPr lang="en-US" sz="2400" b="1" dirty="0" smtClean="0">
                <a:solidFill>
                  <a:srgbClr val="C00000"/>
                </a:solidFill>
                <a:latin typeface="Calibri" panose="020F0502020204030204" pitchFamily="34" charset="0"/>
                <a:cs typeface="Times New Roman" pitchFamily="18" charset="0"/>
              </a:rPr>
              <a:t>Faster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 and </a:t>
            </a:r>
            <a:r>
              <a:rPr lang="en-US" sz="2400" b="1" dirty="0" smtClean="0">
                <a:solidFill>
                  <a:srgbClr val="C00000"/>
                </a:solidFill>
                <a:latin typeface="Calibri" panose="020F0502020204030204" pitchFamily="34" charset="0"/>
                <a:cs typeface="Times New Roman" pitchFamily="18" charset="0"/>
              </a:rPr>
              <a:t>more effective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 energy deposition mechanism</a:t>
            </a:r>
            <a:endParaRPr lang="en-GB" sz="2400" dirty="0">
              <a:solidFill>
                <a:schemeClr val="tx1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458404" y="1720610"/>
            <a:ext cx="4412489" cy="521008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CLIQ: </a:t>
            </a:r>
            <a:r>
              <a:rPr lang="en-US" sz="2400" b="1" dirty="0" smtClean="0">
                <a:solidFill>
                  <a:srgbClr val="C00000"/>
                </a:solidFill>
                <a:latin typeface="Calibri" panose="020F0502020204030204" pitchFamily="34" charset="0"/>
                <a:cs typeface="Times New Roman" pitchFamily="18" charset="0"/>
              </a:rPr>
              <a:t>More robust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 electrical design</a:t>
            </a:r>
            <a:endParaRPr lang="en-GB" sz="2400" dirty="0">
              <a:solidFill>
                <a:schemeClr val="tx1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458404" y="2362028"/>
            <a:ext cx="4412489" cy="792088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400" b="1" dirty="0">
                <a:solidFill>
                  <a:srgbClr val="C00000"/>
                </a:solidFill>
                <a:latin typeface="Calibri" panose="020F0502020204030204" pitchFamily="34" charset="0"/>
                <a:cs typeface="Times New Roman" pitchFamily="18" charset="0"/>
              </a:rPr>
              <a:t>Tested</a:t>
            </a:r>
            <a:r>
              <a:rPr lang="en-US" sz="2400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 on 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a </a:t>
            </a:r>
            <a:r>
              <a:rPr lang="en-US" sz="2400" b="1" dirty="0" smtClean="0">
                <a:solidFill>
                  <a:srgbClr val="C00000"/>
                </a:solidFill>
                <a:latin typeface="Calibri" panose="020F0502020204030204" pitchFamily="34" charset="0"/>
                <a:cs typeface="Times New Roman" pitchFamily="18" charset="0"/>
              </a:rPr>
              <a:t>full-size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 accelerator dipole &amp; quadrupole magnets</a:t>
            </a:r>
            <a:endParaRPr lang="en-GB" sz="2400" dirty="0">
              <a:solidFill>
                <a:schemeClr val="tx1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458404" y="3274526"/>
            <a:ext cx="4412489" cy="792088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In the baseline for the </a:t>
            </a:r>
            <a:r>
              <a:rPr lang="en-US" sz="2400" b="1" dirty="0" smtClean="0">
                <a:solidFill>
                  <a:srgbClr val="C00000"/>
                </a:solidFill>
                <a:latin typeface="Calibri" panose="020F0502020204030204" pitchFamily="34" charset="0"/>
                <a:cs typeface="Times New Roman" pitchFamily="18" charset="0"/>
              </a:rPr>
              <a:t>protection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 of </a:t>
            </a:r>
            <a:r>
              <a:rPr lang="en-US" sz="2400" b="1" dirty="0" smtClean="0">
                <a:solidFill>
                  <a:srgbClr val="C00000"/>
                </a:solidFill>
                <a:latin typeface="Calibri" panose="020F0502020204030204" pitchFamily="34" charset="0"/>
                <a:cs typeface="Times New Roman" pitchFamily="18" charset="0"/>
              </a:rPr>
              <a:t>HL-LHC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 Nb</a:t>
            </a:r>
            <a:r>
              <a:rPr lang="en-US" sz="2400" baseline="-250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3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Sn inner triplets</a:t>
            </a:r>
            <a:endParaRPr lang="en-GB" sz="2400" dirty="0">
              <a:solidFill>
                <a:schemeClr val="tx1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2055842" y="1217863"/>
            <a:ext cx="396000" cy="133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 flipV="1">
            <a:off x="2246747" y="2819400"/>
            <a:ext cx="216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6876256" y="1981200"/>
            <a:ext cx="31389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47" idx="1"/>
            <a:endCxn id="9" idx="3"/>
          </p:cNvCxnSpPr>
          <p:nvPr/>
        </p:nvCxnSpPr>
        <p:spPr>
          <a:xfrm flipH="1" flipV="1">
            <a:off x="6870893" y="3670570"/>
            <a:ext cx="24071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 flipV="1">
            <a:off x="2286000" y="4724400"/>
            <a:ext cx="16990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>
          <a:xfrm>
            <a:off x="2458404" y="4187024"/>
            <a:ext cx="4412489" cy="887093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Protection of future 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magnets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(</a:t>
            </a:r>
            <a:r>
              <a:rPr lang="en-US" b="1" dirty="0" smtClean="0">
                <a:solidFill>
                  <a:srgbClr val="C00000"/>
                </a:solidFill>
                <a:latin typeface="Calibri" panose="020F0502020204030204" pitchFamily="34" charset="0"/>
                <a:cs typeface="Times New Roman" pitchFamily="18" charset="0"/>
              </a:rPr>
              <a:t>Future </a:t>
            </a:r>
            <a:r>
              <a:rPr lang="en-US" b="1" dirty="0">
                <a:solidFill>
                  <a:srgbClr val="C00000"/>
                </a:solidFill>
                <a:latin typeface="Calibri" panose="020F0502020204030204" pitchFamily="34" charset="0"/>
                <a:cs typeface="Times New Roman" pitchFamily="18" charset="0"/>
              </a:rPr>
              <a:t>Circular Collider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, HTS</a:t>
            </a:r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)</a:t>
            </a:r>
            <a:endParaRPr lang="en-GB" dirty="0">
              <a:solidFill>
                <a:schemeClr val="tx1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458404" y="5194527"/>
            <a:ext cx="4412489" cy="1206273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Will CLIQ 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technology influence </a:t>
            </a:r>
          </a:p>
          <a:p>
            <a:pPr algn="ctr"/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the </a:t>
            </a:r>
            <a:r>
              <a:rPr lang="en-US" b="1" dirty="0">
                <a:solidFill>
                  <a:srgbClr val="C00000"/>
                </a:solidFill>
                <a:latin typeface="Calibri" panose="020F0502020204030204" pitchFamily="34" charset="0"/>
                <a:cs typeface="Times New Roman" pitchFamily="18" charset="0"/>
              </a:rPr>
              <a:t>design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 of future accelerator magnets? (less Cu, </a:t>
            </a:r>
            <a:r>
              <a:rPr lang="en-US" b="1" dirty="0">
                <a:solidFill>
                  <a:srgbClr val="C00000"/>
                </a:solidFill>
                <a:latin typeface="Calibri" panose="020F0502020204030204" pitchFamily="34" charset="0"/>
                <a:cs typeface="Times New Roman" pitchFamily="18" charset="0"/>
              </a:rPr>
              <a:t>more compact</a:t>
            </a:r>
            <a:r>
              <a:rPr lang="en-US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)</a:t>
            </a:r>
            <a:endParaRPr lang="en-GB" dirty="0">
              <a:solidFill>
                <a:schemeClr val="tx1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7" y="890216"/>
            <a:ext cx="1872207" cy="1726004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9" r="9121"/>
          <a:stretch/>
        </p:blipFill>
        <p:spPr>
          <a:xfrm>
            <a:off x="-12867" y="2590800"/>
            <a:ext cx="2286035" cy="1800803"/>
          </a:xfrm>
          <a:prstGeom prst="rect">
            <a:avLst/>
          </a:prstGeom>
          <a:ln w="38100">
            <a:noFill/>
          </a:ln>
        </p:spPr>
      </p:pic>
      <p:cxnSp>
        <p:nvCxnSpPr>
          <p:cNvPr id="46" name="Straight Connector 45"/>
          <p:cNvCxnSpPr/>
          <p:nvPr/>
        </p:nvCxnSpPr>
        <p:spPr>
          <a:xfrm flipH="1">
            <a:off x="6870893" y="5791200"/>
            <a:ext cx="17519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7111605" y="2711779"/>
            <a:ext cx="2032395" cy="1941379"/>
            <a:chOff x="5019153" y="1447800"/>
            <a:chExt cx="3667647" cy="3503400"/>
          </a:xfrm>
        </p:grpSpPr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019153" y="1524000"/>
              <a:ext cx="3635371" cy="3427200"/>
            </a:xfrm>
            <a:prstGeom prst="rect">
              <a:avLst/>
            </a:prstGeom>
          </p:spPr>
        </p:pic>
        <p:sp>
          <p:nvSpPr>
            <p:cNvPr id="48" name="Oval 47"/>
            <p:cNvSpPr/>
            <p:nvPr/>
          </p:nvSpPr>
          <p:spPr bwMode="auto">
            <a:xfrm>
              <a:off x="5334000" y="2895600"/>
              <a:ext cx="1066800" cy="381000"/>
            </a:xfrm>
            <a:prstGeom prst="ellipse">
              <a:avLst/>
            </a:prstGeom>
            <a:noFill/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9" name="Oval 48"/>
            <p:cNvSpPr/>
            <p:nvPr/>
          </p:nvSpPr>
          <p:spPr bwMode="auto">
            <a:xfrm>
              <a:off x="7620000" y="2886075"/>
              <a:ext cx="1066800" cy="381000"/>
            </a:xfrm>
            <a:prstGeom prst="ellipse">
              <a:avLst/>
            </a:prstGeom>
            <a:noFill/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0" name="Oval 49"/>
            <p:cNvSpPr/>
            <p:nvPr/>
          </p:nvSpPr>
          <p:spPr bwMode="auto">
            <a:xfrm rot="5400000">
              <a:off x="6519601" y="1790700"/>
              <a:ext cx="1066800" cy="381000"/>
            </a:xfrm>
            <a:prstGeom prst="ellipse">
              <a:avLst/>
            </a:prstGeom>
            <a:noFill/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1" name="Oval 50"/>
            <p:cNvSpPr/>
            <p:nvPr/>
          </p:nvSpPr>
          <p:spPr bwMode="auto">
            <a:xfrm rot="5400000">
              <a:off x="6493938" y="4152900"/>
              <a:ext cx="1066800" cy="381000"/>
            </a:xfrm>
            <a:prstGeom prst="ellipse">
              <a:avLst/>
            </a:prstGeom>
            <a:noFill/>
            <a:ln w="3175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pic>
        <p:nvPicPr>
          <p:cNvPr id="58" name="Picture 57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33" r="1838"/>
          <a:stretch/>
        </p:blipFill>
        <p:spPr>
          <a:xfrm>
            <a:off x="0" y="4495800"/>
            <a:ext cx="2315665" cy="1621817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7036994" y="4783697"/>
            <a:ext cx="2335606" cy="1661744"/>
            <a:chOff x="1332000" y="838200"/>
            <a:chExt cx="7943736" cy="5651833"/>
          </a:xfrm>
        </p:grpSpPr>
        <p:pic>
          <p:nvPicPr>
            <p:cNvPr id="53" name="Picture 52"/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162"/>
            <a:stretch/>
          </p:blipFill>
          <p:spPr>
            <a:xfrm>
              <a:off x="1332000" y="838200"/>
              <a:ext cx="7943736" cy="5651833"/>
            </a:xfrm>
            <a:prstGeom prst="rect">
              <a:avLst/>
            </a:prstGeom>
          </p:spPr>
        </p:pic>
        <p:cxnSp>
          <p:nvCxnSpPr>
            <p:cNvPr id="54" name="Straight Connector 53"/>
            <p:cNvCxnSpPr/>
            <p:nvPr/>
          </p:nvCxnSpPr>
          <p:spPr>
            <a:xfrm>
              <a:off x="6012160" y="1116360"/>
              <a:ext cx="0" cy="4536504"/>
            </a:xfrm>
            <a:prstGeom prst="line">
              <a:avLst/>
            </a:prstGeom>
            <a:ln w="12700"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Rectangle 54"/>
            <p:cNvSpPr/>
            <p:nvPr/>
          </p:nvSpPr>
          <p:spPr>
            <a:xfrm>
              <a:off x="3851920" y="5233317"/>
              <a:ext cx="2304256" cy="41954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dirty="0" smtClean="0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56" name="Oval 55"/>
            <p:cNvSpPr/>
            <p:nvPr/>
          </p:nvSpPr>
          <p:spPr>
            <a:xfrm rot="20552812">
              <a:off x="6559822" y="3101431"/>
              <a:ext cx="1296144" cy="751234"/>
            </a:xfrm>
            <a:prstGeom prst="ellipse">
              <a:avLst/>
            </a:prstGeom>
            <a:noFill/>
            <a:ln w="127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Calibri" panose="020F0502020204030204" pitchFamily="34" charset="0"/>
              </a:endParaRPr>
            </a:p>
          </p:txBody>
        </p:sp>
      </p:grpSp>
      <p:pic>
        <p:nvPicPr>
          <p:cNvPr id="57" name="Picture 56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36" t="6698" r="16681" b="4335"/>
          <a:stretch/>
        </p:blipFill>
        <p:spPr>
          <a:xfrm>
            <a:off x="209496" y="808112"/>
            <a:ext cx="1850785" cy="1725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669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5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0" y="0"/>
            <a:ext cx="9906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235"/>
          <a:stretch/>
        </p:blipFill>
        <p:spPr>
          <a:xfrm>
            <a:off x="83820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600" y="3997934"/>
            <a:ext cx="79208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>
                <a:solidFill>
                  <a:schemeClr val="bg1"/>
                </a:solidFill>
                <a:latin typeface="Clarendon Light" pitchFamily="18" charset="0"/>
              </a:rPr>
              <a:t>QUESTIONS?</a:t>
            </a:r>
            <a:endParaRPr lang="en-GB" sz="5400" dirty="0">
              <a:solidFill>
                <a:schemeClr val="bg1"/>
              </a:solidFill>
              <a:latin typeface="Clarendon Light" pitchFamily="18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79040" y="6095999"/>
            <a:ext cx="3964360" cy="660377"/>
          </a:xfrm>
          <a:prstGeom prst="roundRect">
            <a:avLst>
              <a:gd name="adj" fmla="val 8866"/>
            </a:avLst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</a:rPr>
              <a:t>E. Ravaioli, “CLIQ”, PhD thesis, 2015</a:t>
            </a:r>
            <a:endParaRPr lang="en-GB" sz="2000" dirty="0" smtClean="0">
              <a:solidFill>
                <a:schemeClr val="tx1"/>
              </a:solidFill>
              <a:latin typeface="Calibri" panose="020F0502020204030204" pitchFamily="34" charset="0"/>
              <a:hlinkClick r:id="rId3"/>
            </a:endParaRPr>
          </a:p>
          <a:p>
            <a:pPr algn="ctr"/>
            <a:r>
              <a:rPr lang="en-GB" sz="2000" dirty="0" smtClean="0">
                <a:latin typeface="Calibri" panose="020F0502020204030204" pitchFamily="34" charset="0"/>
                <a:hlinkClick r:id="rId3"/>
              </a:rPr>
              <a:t>http</a:t>
            </a:r>
            <a:r>
              <a:rPr lang="en-GB" sz="2000" dirty="0">
                <a:latin typeface="Calibri" panose="020F0502020204030204" pitchFamily="34" charset="0"/>
                <a:hlinkClick r:id="rId3"/>
              </a:rPr>
              <a:t>://doc.utwente.nl/96069</a:t>
            </a:r>
            <a:r>
              <a:rPr lang="en-GB" sz="2000" dirty="0" smtClean="0">
                <a:latin typeface="Calibri" panose="020F0502020204030204" pitchFamily="34" charset="0"/>
                <a:hlinkClick r:id="rId3"/>
              </a:rPr>
              <a:t>/</a:t>
            </a:r>
            <a:r>
              <a:rPr lang="en-GB" sz="2000" dirty="0" smtClean="0">
                <a:latin typeface="Calibri" panose="020F0502020204030204" pitchFamily="34" charset="0"/>
              </a:rPr>
              <a:t> </a:t>
            </a:r>
            <a:endParaRPr lang="en-GB" sz="2000" dirty="0">
              <a:latin typeface="Calibri" panose="020F050202020403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79040" y="5105400"/>
            <a:ext cx="3964360" cy="533400"/>
          </a:xfrm>
          <a:prstGeom prst="roundRect">
            <a:avLst>
              <a:gd name="adj" fmla="val 8866"/>
            </a:avLst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000" spc="300" dirty="0">
                <a:solidFill>
                  <a:schemeClr val="accent1">
                    <a:lumMod val="50000"/>
                  </a:schemeClr>
                </a:solidFill>
                <a:latin typeface="Clarendon Light" pitchFamily="18" charset="0"/>
                <a:hlinkClick r:id="rId4"/>
              </a:rPr>
              <a:t>ERavaioli@lbl.gov</a:t>
            </a:r>
            <a:endParaRPr lang="en-GB" sz="2000" spc="300" dirty="0">
              <a:solidFill>
                <a:schemeClr val="accent1">
                  <a:lumMod val="50000"/>
                </a:schemeClr>
              </a:solidFill>
              <a:latin typeface="Clarendon Light" pitchFamily="18" charset="0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216101063"/>
              </p:ext>
            </p:extLst>
          </p:nvPr>
        </p:nvGraphicFramePr>
        <p:xfrm>
          <a:off x="76200" y="101599"/>
          <a:ext cx="2819400" cy="32512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350528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Annex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317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92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Previous work</a:t>
            </a:r>
          </a:p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Quench using a capacitive discharge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990600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3525954" y="3809762"/>
            <a:ext cx="5541846" cy="160043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“Temperature and Pressure Rise in Supercritical Helium during the Quench of Indirectly Cooled SC Coils”, </a:t>
            </a:r>
            <a:r>
              <a:rPr lang="en-GB" sz="1400" dirty="0">
                <a:latin typeface="Times New Roman" pitchFamily="18" charset="0"/>
                <a:cs typeface="Times New Roman" pitchFamily="18" charset="0"/>
              </a:rPr>
              <a:t>R. M. </a:t>
            </a:r>
            <a:r>
              <a:rPr lang="en-GB" sz="1400" dirty="0" err="1">
                <a:latin typeface="Times New Roman" pitchFamily="18" charset="0"/>
                <a:cs typeface="Times New Roman" pitchFamily="18" charset="0"/>
              </a:rPr>
              <a:t>Schotter</a:t>
            </a:r>
            <a:r>
              <a:rPr lang="en-GB" sz="1400" dirty="0">
                <a:latin typeface="Times New Roman" pitchFamily="18" charset="0"/>
                <a:cs typeface="Times New Roman" pitchFamily="18" charset="0"/>
              </a:rPr>
              <a:t> and H. W. </a:t>
            </a:r>
            <a:r>
              <a:rPr lang="en-GB" sz="1400" dirty="0" err="1">
                <a:latin typeface="Times New Roman" pitchFamily="18" charset="0"/>
                <a:cs typeface="Times New Roman" pitchFamily="18" charset="0"/>
              </a:rPr>
              <a:t>Lorenzen</a:t>
            </a:r>
            <a:r>
              <a:rPr lang="en-GB" sz="1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sz="1400" dirty="0" err="1">
                <a:latin typeface="Times New Roman" pitchFamily="18" charset="0"/>
                <a:cs typeface="Times New Roman" pitchFamily="18" charset="0"/>
              </a:rPr>
              <a:t>Technische</a:t>
            </a:r>
            <a:r>
              <a:rPr lang="en-GB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400" dirty="0" err="1">
                <a:latin typeface="Times New Roman" pitchFamily="18" charset="0"/>
                <a:cs typeface="Times New Roman" pitchFamily="18" charset="0"/>
              </a:rPr>
              <a:t>Universität</a:t>
            </a:r>
            <a:r>
              <a:rPr lang="en-GB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400" dirty="0" err="1" smtClean="0">
                <a:latin typeface="Times New Roman" pitchFamily="18" charset="0"/>
                <a:cs typeface="Times New Roman" pitchFamily="18" charset="0"/>
              </a:rPr>
              <a:t>München</a:t>
            </a:r>
            <a:endParaRPr lang="en-GB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GB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1400" i="1" dirty="0" smtClean="0">
                <a:latin typeface="Times New Roman" pitchFamily="18" charset="0"/>
                <a:cs typeface="Times New Roman" pitchFamily="18" charset="0"/>
              </a:rPr>
              <a:t>“…a short pulse with high amplitude is obtained which makes the coil </a:t>
            </a:r>
            <a:r>
              <a:rPr lang="en-GB" sz="1400" i="1" dirty="0" err="1" smtClean="0">
                <a:latin typeface="Times New Roman" pitchFamily="18" charset="0"/>
                <a:cs typeface="Times New Roman" pitchFamily="18" charset="0"/>
              </a:rPr>
              <a:t>normalconducting</a:t>
            </a:r>
            <a:r>
              <a:rPr lang="en-GB" sz="1400" i="1" dirty="0" smtClean="0">
                <a:latin typeface="Times New Roman" pitchFamily="18" charset="0"/>
                <a:cs typeface="Times New Roman" pitchFamily="18" charset="0"/>
              </a:rPr>
              <a:t> nearly instantly by superconductor losses, field distortion and current amplification.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5954" y="1145761"/>
            <a:ext cx="5541846" cy="265127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</p:pic>
      <p:sp>
        <p:nvSpPr>
          <p:cNvPr id="8" name="Rectangle 7"/>
          <p:cNvSpPr/>
          <p:nvPr/>
        </p:nvSpPr>
        <p:spPr>
          <a:xfrm>
            <a:off x="76200" y="3809762"/>
            <a:ext cx="3341998" cy="160043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400" dirty="0">
                <a:latin typeface="Times New Roman" pitchFamily="18" charset="0"/>
                <a:cs typeface="Times New Roman" pitchFamily="18" charset="0"/>
              </a:rPr>
              <a:t>“Quench Protection for a 2-MJ Magnet”, Taylor et al., Lawrence Berkley National </a:t>
            </a:r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Laboratory</a:t>
            </a:r>
          </a:p>
          <a:p>
            <a:endParaRPr lang="en-GB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1400" i="1" dirty="0" smtClean="0">
                <a:latin typeface="Times New Roman" pitchFamily="18" charset="0"/>
                <a:cs typeface="Times New Roman" pitchFamily="18" charset="0"/>
              </a:rPr>
              <a:t>“…turning </a:t>
            </a:r>
            <a:r>
              <a:rPr lang="en-GB" sz="1400" i="1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GB" sz="1400" i="1" dirty="0" smtClean="0">
                <a:latin typeface="Times New Roman" pitchFamily="18" charset="0"/>
                <a:cs typeface="Times New Roman" pitchFamily="18" charset="0"/>
              </a:rPr>
              <a:t>entire magnet </a:t>
            </a:r>
            <a:r>
              <a:rPr lang="en-GB" sz="1400" i="1" dirty="0">
                <a:latin typeface="Times New Roman" pitchFamily="18" charset="0"/>
                <a:cs typeface="Times New Roman" pitchFamily="18" charset="0"/>
              </a:rPr>
              <a:t>normal </a:t>
            </a:r>
            <a:r>
              <a:rPr lang="en-GB" sz="1400" i="1" dirty="0" smtClean="0">
                <a:latin typeface="Times New Roman" pitchFamily="18" charset="0"/>
                <a:cs typeface="Times New Roman" pitchFamily="18" charset="0"/>
              </a:rPr>
              <a:t>by dumping </a:t>
            </a:r>
            <a:r>
              <a:rPr lang="en-GB" sz="1400" i="1" dirty="0">
                <a:latin typeface="Times New Roman" pitchFamily="18" charset="0"/>
                <a:cs typeface="Times New Roman" pitchFamily="18" charset="0"/>
              </a:rPr>
              <a:t>a short pulse of current </a:t>
            </a:r>
            <a:r>
              <a:rPr lang="en-GB" sz="1400" i="1" dirty="0" smtClean="0">
                <a:latin typeface="Times New Roman" pitchFamily="18" charset="0"/>
                <a:cs typeface="Times New Roman" pitchFamily="18" charset="0"/>
              </a:rPr>
              <a:t>from a </a:t>
            </a:r>
            <a:r>
              <a:rPr lang="en-GB" sz="1400" i="1" dirty="0">
                <a:latin typeface="Times New Roman" pitchFamily="18" charset="0"/>
                <a:cs typeface="Times New Roman" pitchFamily="18" charset="0"/>
              </a:rPr>
              <a:t>capacitor bank through the windings</a:t>
            </a:r>
            <a:r>
              <a:rPr lang="en-GB" sz="1400" i="1" dirty="0" smtClean="0">
                <a:latin typeface="Times New Roman" pitchFamily="18" charset="0"/>
                <a:cs typeface="Times New Roman" pitchFamily="18" charset="0"/>
              </a:rPr>
              <a:t>.”</a:t>
            </a:r>
            <a:endParaRPr lang="en-US" sz="1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9" y="1145762"/>
            <a:ext cx="3341999" cy="265127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</p:pic>
      <p:sp>
        <p:nvSpPr>
          <p:cNvPr id="10" name="Rounded Rectangle 9"/>
          <p:cNvSpPr/>
          <p:nvPr/>
        </p:nvSpPr>
        <p:spPr>
          <a:xfrm>
            <a:off x="2590800" y="1133476"/>
            <a:ext cx="823854" cy="390524"/>
          </a:xfrm>
          <a:prstGeom prst="roundRect">
            <a:avLst/>
          </a:prstGeom>
          <a:solidFill>
            <a:srgbClr val="FF939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1978</a:t>
            </a:r>
            <a:endParaRPr lang="en-US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8280000" y="1133476"/>
            <a:ext cx="823854" cy="390524"/>
          </a:xfrm>
          <a:prstGeom prst="roundRect">
            <a:avLst/>
          </a:prstGeom>
          <a:solidFill>
            <a:srgbClr val="FF939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1996</a:t>
            </a:r>
            <a:endParaRPr lang="en-US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6200" y="5459849"/>
            <a:ext cx="8991600" cy="116955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Glyn </a:t>
            </a:r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Kirby was </a:t>
            </a:r>
            <a:r>
              <a:rPr lang="en-GB" sz="1400" dirty="0">
                <a:latin typeface="Times New Roman" pitchFamily="18" charset="0"/>
                <a:cs typeface="Times New Roman" pitchFamily="18" charset="0"/>
              </a:rPr>
              <a:t>looking for a way to </a:t>
            </a:r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quench/protect </a:t>
            </a:r>
            <a:r>
              <a:rPr lang="en-GB" sz="1400" dirty="0">
                <a:latin typeface="Times New Roman" pitchFamily="18" charset="0"/>
                <a:cs typeface="Times New Roman" pitchFamily="18" charset="0"/>
              </a:rPr>
              <a:t>the magnets with AC induced heating </a:t>
            </a:r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inside </a:t>
            </a:r>
            <a:r>
              <a:rPr lang="en-GB" sz="14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cable.</a:t>
            </a:r>
          </a:p>
          <a:p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Vladimir </a:t>
            </a:r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Datskov suggested </a:t>
            </a:r>
            <a:r>
              <a:rPr lang="en-GB" sz="1400" dirty="0">
                <a:latin typeface="Times New Roman" pitchFamily="18" charset="0"/>
                <a:cs typeface="Times New Roman" pitchFamily="18" charset="0"/>
              </a:rPr>
              <a:t>capacitive idea from </a:t>
            </a:r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the two </a:t>
            </a:r>
            <a:r>
              <a:rPr lang="en-GB" sz="1400" dirty="0">
                <a:latin typeface="Times New Roman" pitchFamily="18" charset="0"/>
                <a:cs typeface="Times New Roman" pitchFamily="18" charset="0"/>
              </a:rPr>
              <a:t>old </a:t>
            </a:r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paper.</a:t>
            </a:r>
          </a:p>
          <a:p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Emmanuele Ravaioli </a:t>
            </a:r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added </a:t>
            </a:r>
            <a:r>
              <a:rPr lang="en-GB" sz="1400" dirty="0">
                <a:latin typeface="Times New Roman" pitchFamily="18" charset="0"/>
                <a:cs typeface="Times New Roman" pitchFamily="18" charset="0"/>
              </a:rPr>
              <a:t>the improvement with the reverse diode to keep the </a:t>
            </a:r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capacitive current oscillating.</a:t>
            </a:r>
          </a:p>
          <a:p>
            <a:endParaRPr lang="en-GB" sz="1400" dirty="0"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5019675" algn="l"/>
              </a:tabLst>
            </a:pPr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February 2013: CLIQ tests on a solenoid in B165.	</a:t>
            </a:r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June </a:t>
            </a:r>
            <a:r>
              <a:rPr lang="en-GB" sz="1400" dirty="0">
                <a:latin typeface="Times New Roman" pitchFamily="18" charset="0"/>
                <a:cs typeface="Times New Roman" pitchFamily="18" charset="0"/>
              </a:rPr>
              <a:t>2013: </a:t>
            </a:r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EU Patent filed.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7958328" y="5450325"/>
            <a:ext cx="1143000" cy="390524"/>
          </a:xfrm>
          <a:prstGeom prst="roundRect">
            <a:avLst/>
          </a:prstGeom>
          <a:solidFill>
            <a:srgbClr val="FF939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2012-13</a:t>
            </a:r>
            <a:endParaRPr lang="en-US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257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295400"/>
            <a:ext cx="3227002" cy="2051515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Traditional approach: Quench heaters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C:\Users\guram\Data\ASC-2016\MQXFS1_Test_Results\pictures\IL_PH_1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" y="4191000"/>
            <a:ext cx="8763001" cy="990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C:\Users\guram\Data\ASC-2016\MQXFS1_Test_Results\pictures\OL_PH_1.jp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" y="5317692"/>
            <a:ext cx="8763001" cy="99047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Rectangle 11"/>
          <p:cNvSpPr/>
          <p:nvPr/>
        </p:nvSpPr>
        <p:spPr bwMode="auto">
          <a:xfrm>
            <a:off x="3352800" y="888908"/>
            <a:ext cx="2641600" cy="2997292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Calibri" panose="020F0502020204030204" pitchFamily="34" charset="0"/>
              </a:rPr>
              <a:t>Quench heaters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</a:rPr>
              <a:t>are </a:t>
            </a:r>
            <a:r>
              <a:rPr lang="el-GR" dirty="0">
                <a:latin typeface="Calibri" panose="020F0502020204030204" pitchFamily="34" charset="0"/>
              </a:rPr>
              <a:t>μ</a:t>
            </a:r>
            <a:r>
              <a:rPr lang="en-US" dirty="0" smtClean="0">
                <a:latin typeface="Calibri" panose="020F0502020204030204" pitchFamily="34" charset="0"/>
              </a:rPr>
              <a:t>m-thin strips </a:t>
            </a:r>
            <a:r>
              <a:rPr lang="en-US" dirty="0">
                <a:latin typeface="Calibri" panose="020F0502020204030204" pitchFamily="34" charset="0"/>
              </a:rPr>
              <a:t>glued to the coil, which heat the turns by </a:t>
            </a:r>
            <a:r>
              <a:rPr lang="en-US" b="1" dirty="0">
                <a:solidFill>
                  <a:srgbClr val="C00000"/>
                </a:solidFill>
                <a:latin typeface="Calibri" panose="020F0502020204030204" pitchFamily="34" charset="0"/>
              </a:rPr>
              <a:t>thermal </a:t>
            </a:r>
            <a:r>
              <a:rPr lang="en-US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diffusion</a:t>
            </a:r>
            <a:endParaRPr lang="en-US" b="1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77000" y="838200"/>
            <a:ext cx="2564024" cy="252029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 bwMode="auto">
          <a:xfrm>
            <a:off x="6146800" y="3404026"/>
            <a:ext cx="2895600" cy="710774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Example</a:t>
            </a: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: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HL-LHC 12 T Nb</a:t>
            </a:r>
            <a:r>
              <a:rPr kumimoji="0" lang="en-US" sz="160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3</a:t>
            </a: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Sn quadrupole model magnet (MQXFS1, </a:t>
            </a: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1.2 m</a:t>
            </a: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)</a:t>
            </a:r>
            <a:endParaRPr kumimoji="0" lang="en-US" sz="160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61415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9"/>
    </mc:Choice>
    <mc:Fallback xmlns="">
      <p:transition spd="slow" advTm="16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CLIQ magnetic-field change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 bwMode="auto">
          <a:xfrm>
            <a:off x="268542" y="5181600"/>
            <a:ext cx="4302919" cy="1219199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 smtClean="0">
                <a:latin typeface="Calibri" panose="020F0502020204030204" pitchFamily="34" charset="0"/>
              </a:rPr>
              <a:t>The </a:t>
            </a:r>
            <a:r>
              <a:rPr lang="en-US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oscillating current </a:t>
            </a:r>
            <a:r>
              <a:rPr lang="en-US" dirty="0" smtClean="0">
                <a:latin typeface="Calibri" panose="020F0502020204030204" pitchFamily="34" charset="0"/>
              </a:rPr>
              <a:t>introduced by CLIQ rapidly change the </a:t>
            </a:r>
            <a:r>
              <a:rPr lang="en-US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local magnetic field</a:t>
            </a:r>
            <a:endParaRPr kumimoji="0" lang="en-US" b="1" i="0" strike="noStrike" cap="none" normalizeH="0" baseline="30000" dirty="0" smtClean="0">
              <a:ln>
                <a:noFill/>
              </a:ln>
              <a:solidFill>
                <a:srgbClr val="C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76199" y="927648"/>
            <a:ext cx="4455217" cy="520152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Quasi-static</a:t>
            </a:r>
            <a:r>
              <a:rPr lang="en-US" dirty="0" smtClean="0">
                <a:latin typeface="Calibri" panose="020F0502020204030204" pitchFamily="34" charset="0"/>
              </a:rPr>
              <a:t> field during operation</a:t>
            </a:r>
            <a:endParaRPr kumimoji="0" lang="en-US" b="1" i="0" strike="noStrike" cap="none" normalizeH="0" baseline="30000" dirty="0" smtClean="0">
              <a:ln>
                <a:noFill/>
              </a:ln>
              <a:solidFill>
                <a:srgbClr val="C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4724401" y="927648"/>
            <a:ext cx="4343399" cy="520152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Oscillating</a:t>
            </a:r>
            <a:r>
              <a:rPr lang="en-US" dirty="0" smtClean="0">
                <a:latin typeface="Calibri" panose="020F0502020204030204" pitchFamily="34" charset="0"/>
              </a:rPr>
              <a:t> field at CLIQ discharge</a:t>
            </a:r>
            <a:endParaRPr kumimoji="0" lang="en-US" b="1" i="0" strike="noStrike" cap="none" normalizeH="0" baseline="30000" dirty="0" smtClean="0">
              <a:ln>
                <a:noFill/>
              </a:ln>
              <a:solidFill>
                <a:srgbClr val="C00000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19153" y="1524000"/>
            <a:ext cx="3635371" cy="3427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7200" y="1532900"/>
            <a:ext cx="3635371" cy="34272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6605" y="5089032"/>
            <a:ext cx="3120466" cy="1387968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 bwMode="auto">
          <a:xfrm>
            <a:off x="5334000" y="2895600"/>
            <a:ext cx="1066800" cy="381000"/>
          </a:xfrm>
          <a:prstGeom prst="ellipse">
            <a:avLst/>
          </a:prstGeom>
          <a:noFill/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7620000" y="2886075"/>
            <a:ext cx="1066800" cy="381000"/>
          </a:xfrm>
          <a:prstGeom prst="ellipse">
            <a:avLst/>
          </a:prstGeom>
          <a:noFill/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 rot="5400000">
            <a:off x="6519601" y="1790700"/>
            <a:ext cx="1066800" cy="381000"/>
          </a:xfrm>
          <a:prstGeom prst="ellipse">
            <a:avLst/>
          </a:prstGeom>
          <a:noFill/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 rot="5400000">
            <a:off x="6493938" y="4152900"/>
            <a:ext cx="1066800" cy="381000"/>
          </a:xfrm>
          <a:prstGeom prst="ellipse">
            <a:avLst/>
          </a:prstGeom>
          <a:noFill/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8535365" y="1253409"/>
            <a:ext cx="508000" cy="882570"/>
            <a:chOff x="8534400" y="718497"/>
            <a:chExt cx="508000" cy="882570"/>
          </a:xfrm>
        </p:grpSpPr>
        <p:sp>
          <p:nvSpPr>
            <p:cNvPr id="20" name="TextBox 19"/>
            <p:cNvSpPr txBox="1"/>
            <p:nvPr/>
          </p:nvSpPr>
          <p:spPr>
            <a:xfrm>
              <a:off x="8543655" y="1016292"/>
              <a:ext cx="4987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>
                  <a:solidFill>
                    <a:srgbClr val="0000FF"/>
                  </a:solidFill>
                  <a:latin typeface="Calibri" panose="020F0502020204030204" pitchFamily="34" charset="0"/>
                </a:rPr>
                <a:t>B</a:t>
              </a:r>
              <a:endParaRPr lang="it-IT" sz="3200" b="1" dirty="0">
                <a:solidFill>
                  <a:srgbClr val="0000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8534400" y="718497"/>
              <a:ext cx="4987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>
                  <a:solidFill>
                    <a:srgbClr val="0000FF"/>
                  </a:solidFill>
                  <a:latin typeface="Calibri" panose="020F0502020204030204" pitchFamily="34" charset="0"/>
                </a:rPr>
                <a:t>.</a:t>
              </a:r>
              <a:endParaRPr lang="it-IT" sz="3200" b="1" dirty="0">
                <a:solidFill>
                  <a:srgbClr val="0000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4032672" y="1447800"/>
            <a:ext cx="4987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00FF"/>
                </a:solidFill>
                <a:latin typeface="Calibri" panose="020F0502020204030204" pitchFamily="34" charset="0"/>
              </a:rPr>
              <a:t>B</a:t>
            </a:r>
            <a:endParaRPr lang="it-IT" sz="3200" b="1" dirty="0">
              <a:solidFill>
                <a:srgbClr val="0000FF"/>
              </a:solidFill>
              <a:latin typeface="Calibri" panose="020F05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1104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9"/>
    </mc:Choice>
    <mc:Fallback xmlns="">
      <p:transition spd="slow" advTm="16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7" grpId="0" animBg="1"/>
      <p:bldP spid="17" grpId="0" animBg="1"/>
      <p:bldP spid="18" grpId="0" animBg="1"/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Inter-filament coupling loss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96" y="764704"/>
            <a:ext cx="5734455" cy="5832648"/>
          </a:xfrm>
          <a:prstGeom prst="rect">
            <a:avLst/>
          </a:prstGeom>
        </p:spPr>
      </p:pic>
      <p:pic>
        <p:nvPicPr>
          <p:cNvPr id="37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03649" y="908720"/>
            <a:ext cx="3976863" cy="1385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Arc 37"/>
          <p:cNvSpPr/>
          <p:nvPr/>
        </p:nvSpPr>
        <p:spPr>
          <a:xfrm rot="20589048">
            <a:off x="1691680" y="1340768"/>
            <a:ext cx="2736304" cy="4680520"/>
          </a:xfrm>
          <a:prstGeom prst="arc">
            <a:avLst>
              <a:gd name="adj1" fmla="val 16213264"/>
              <a:gd name="adj2" fmla="val 5159219"/>
            </a:avLst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9" name="Arc 38"/>
          <p:cNvSpPr/>
          <p:nvPr/>
        </p:nvSpPr>
        <p:spPr>
          <a:xfrm rot="10129617">
            <a:off x="1678328" y="1247598"/>
            <a:ext cx="2736304" cy="4713894"/>
          </a:xfrm>
          <a:prstGeom prst="arc">
            <a:avLst>
              <a:gd name="adj1" fmla="val 16030331"/>
              <a:gd name="adj2" fmla="val 4821646"/>
            </a:avLst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0" name="Arc 39"/>
          <p:cNvSpPr/>
          <p:nvPr/>
        </p:nvSpPr>
        <p:spPr>
          <a:xfrm rot="12282524">
            <a:off x="2369540" y="3136365"/>
            <a:ext cx="1356158" cy="1202541"/>
          </a:xfrm>
          <a:prstGeom prst="arc">
            <a:avLst>
              <a:gd name="adj1" fmla="val 18886182"/>
              <a:gd name="adj2" fmla="val 4685172"/>
            </a:avLst>
          </a:prstGeom>
          <a:ln w="76200">
            <a:solidFill>
              <a:srgbClr val="FF99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1" name="Arc 40"/>
          <p:cNvSpPr/>
          <p:nvPr/>
        </p:nvSpPr>
        <p:spPr>
          <a:xfrm rot="14905189">
            <a:off x="1526693" y="1265946"/>
            <a:ext cx="2736304" cy="4602871"/>
          </a:xfrm>
          <a:prstGeom prst="arc">
            <a:avLst>
              <a:gd name="adj1" fmla="val 16213264"/>
              <a:gd name="adj2" fmla="val 4821646"/>
            </a:avLst>
          </a:prstGeom>
          <a:ln w="76200"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2" name="Arc 41"/>
          <p:cNvSpPr/>
          <p:nvPr/>
        </p:nvSpPr>
        <p:spPr>
          <a:xfrm rot="3941175">
            <a:off x="1298474" y="1006419"/>
            <a:ext cx="2736304" cy="4602871"/>
          </a:xfrm>
          <a:prstGeom prst="arc">
            <a:avLst>
              <a:gd name="adj1" fmla="val 16213264"/>
              <a:gd name="adj2" fmla="val 4821646"/>
            </a:avLst>
          </a:prstGeom>
          <a:ln w="76200">
            <a:solidFill>
              <a:srgbClr val="FF006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3" name="Arc 42"/>
          <p:cNvSpPr/>
          <p:nvPr/>
        </p:nvSpPr>
        <p:spPr>
          <a:xfrm rot="10633210">
            <a:off x="474563" y="1112691"/>
            <a:ext cx="3598810" cy="5117808"/>
          </a:xfrm>
          <a:prstGeom prst="arc">
            <a:avLst>
              <a:gd name="adj1" fmla="val 15105957"/>
              <a:gd name="adj2" fmla="val 6401003"/>
            </a:avLst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4" name="Arc 43"/>
          <p:cNvSpPr/>
          <p:nvPr/>
        </p:nvSpPr>
        <p:spPr>
          <a:xfrm rot="21407713">
            <a:off x="1402966" y="1127310"/>
            <a:ext cx="4108612" cy="4896114"/>
          </a:xfrm>
          <a:prstGeom prst="arc">
            <a:avLst>
              <a:gd name="adj1" fmla="val 15694688"/>
              <a:gd name="adj2" fmla="val 5913588"/>
            </a:avLst>
          </a:prstGeom>
          <a:ln w="762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5" name="Oval 44"/>
          <p:cNvSpPr/>
          <p:nvPr/>
        </p:nvSpPr>
        <p:spPr>
          <a:xfrm>
            <a:off x="1643437" y="5359319"/>
            <a:ext cx="320211" cy="320211"/>
          </a:xfrm>
          <a:prstGeom prst="ellipse">
            <a:avLst/>
          </a:prstGeom>
          <a:solidFill>
            <a:schemeClr val="tx2">
              <a:alpha val="2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809200" y="5980521"/>
            <a:ext cx="648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Cu</a:t>
            </a:r>
            <a:endParaRPr lang="it-IT" sz="3200" b="1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691680" y="5659793"/>
            <a:ext cx="648072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SC</a:t>
            </a:r>
            <a:endParaRPr lang="it-IT" sz="32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48" name="Arc 47"/>
          <p:cNvSpPr/>
          <p:nvPr/>
        </p:nvSpPr>
        <p:spPr>
          <a:xfrm rot="1642572">
            <a:off x="1988547" y="2817261"/>
            <a:ext cx="1356158" cy="1202541"/>
          </a:xfrm>
          <a:prstGeom prst="arc">
            <a:avLst>
              <a:gd name="adj1" fmla="val 18886182"/>
              <a:gd name="adj2" fmla="val 4685172"/>
            </a:avLst>
          </a:prstGeom>
          <a:ln w="76200">
            <a:solidFill>
              <a:srgbClr val="FF99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9" name="Oval 48"/>
          <p:cNvSpPr/>
          <p:nvPr/>
        </p:nvSpPr>
        <p:spPr>
          <a:xfrm>
            <a:off x="1932347" y="5472456"/>
            <a:ext cx="320211" cy="320211"/>
          </a:xfrm>
          <a:prstGeom prst="ellipse">
            <a:avLst/>
          </a:prstGeom>
          <a:solidFill>
            <a:schemeClr val="tx2">
              <a:alpha val="2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50" name="Oval 49"/>
          <p:cNvSpPr/>
          <p:nvPr/>
        </p:nvSpPr>
        <p:spPr>
          <a:xfrm>
            <a:off x="1612136" y="5031143"/>
            <a:ext cx="320211" cy="320211"/>
          </a:xfrm>
          <a:prstGeom prst="ellipse">
            <a:avLst/>
          </a:prstGeom>
          <a:solidFill>
            <a:schemeClr val="tx2">
              <a:alpha val="2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51" name="Oval 50"/>
          <p:cNvSpPr/>
          <p:nvPr/>
        </p:nvSpPr>
        <p:spPr>
          <a:xfrm>
            <a:off x="2224636" y="5606413"/>
            <a:ext cx="320211" cy="320211"/>
          </a:xfrm>
          <a:prstGeom prst="ellipse">
            <a:avLst/>
          </a:prstGeom>
          <a:solidFill>
            <a:schemeClr val="tx2">
              <a:alpha val="2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52" name="Oval 51"/>
          <p:cNvSpPr/>
          <p:nvPr/>
        </p:nvSpPr>
        <p:spPr>
          <a:xfrm>
            <a:off x="1899330" y="5158494"/>
            <a:ext cx="320211" cy="320211"/>
          </a:xfrm>
          <a:prstGeom prst="ellipse">
            <a:avLst/>
          </a:prstGeom>
          <a:solidFill>
            <a:schemeClr val="tx2">
              <a:alpha val="2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53" name="Oval 52"/>
          <p:cNvSpPr/>
          <p:nvPr/>
        </p:nvSpPr>
        <p:spPr>
          <a:xfrm>
            <a:off x="3059832" y="2908862"/>
            <a:ext cx="320211" cy="320211"/>
          </a:xfrm>
          <a:prstGeom prst="ellipse">
            <a:avLst/>
          </a:prstGeom>
          <a:solidFill>
            <a:srgbClr val="FFCCCC">
              <a:alpha val="25000"/>
            </a:srgbClr>
          </a:solidFill>
          <a:ln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4" name="Oval 53"/>
          <p:cNvSpPr/>
          <p:nvPr/>
        </p:nvSpPr>
        <p:spPr>
          <a:xfrm>
            <a:off x="2335673" y="3819954"/>
            <a:ext cx="320211" cy="320211"/>
          </a:xfrm>
          <a:prstGeom prst="ellipse">
            <a:avLst/>
          </a:prstGeom>
          <a:solidFill>
            <a:srgbClr val="FFCCCC">
              <a:alpha val="25000"/>
            </a:srgbClr>
          </a:solidFill>
          <a:ln>
            <a:solidFill>
              <a:srgbClr val="FFCC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5" name="Oval 54"/>
          <p:cNvSpPr/>
          <p:nvPr/>
        </p:nvSpPr>
        <p:spPr>
          <a:xfrm>
            <a:off x="2105484" y="1306371"/>
            <a:ext cx="320211" cy="320211"/>
          </a:xfrm>
          <a:prstGeom prst="ellipse">
            <a:avLst/>
          </a:prstGeom>
          <a:solidFill>
            <a:srgbClr val="FF0000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6" name="Oval 55"/>
          <p:cNvSpPr/>
          <p:nvPr/>
        </p:nvSpPr>
        <p:spPr>
          <a:xfrm>
            <a:off x="3592815" y="5614389"/>
            <a:ext cx="320211" cy="320211"/>
          </a:xfrm>
          <a:prstGeom prst="ellipse">
            <a:avLst/>
          </a:prstGeom>
          <a:solidFill>
            <a:srgbClr val="FF0000">
              <a:alpha val="25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Calibri" panose="020F0502020204030204" pitchFamily="34" charset="0"/>
            </a:endParaRPr>
          </a:p>
        </p:txBody>
      </p:sp>
      <p:sp>
        <p:nvSpPr>
          <p:cNvPr id="57" name="Oval 56"/>
          <p:cNvSpPr/>
          <p:nvPr/>
        </p:nvSpPr>
        <p:spPr>
          <a:xfrm>
            <a:off x="4644495" y="2245732"/>
            <a:ext cx="320211" cy="320211"/>
          </a:xfrm>
          <a:prstGeom prst="ellipse">
            <a:avLst/>
          </a:prstGeom>
          <a:solidFill>
            <a:srgbClr val="FF0066">
              <a:alpha val="25000"/>
            </a:srgbClr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8" name="Oval 57"/>
          <p:cNvSpPr/>
          <p:nvPr/>
        </p:nvSpPr>
        <p:spPr>
          <a:xfrm>
            <a:off x="764815" y="4330968"/>
            <a:ext cx="320211" cy="320211"/>
          </a:xfrm>
          <a:prstGeom prst="ellipse">
            <a:avLst/>
          </a:prstGeom>
          <a:solidFill>
            <a:srgbClr val="FF0066">
              <a:alpha val="25000"/>
            </a:srgbClr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9" name="Oval 58"/>
          <p:cNvSpPr/>
          <p:nvPr/>
        </p:nvSpPr>
        <p:spPr>
          <a:xfrm>
            <a:off x="2652977" y="1241062"/>
            <a:ext cx="320211" cy="320211"/>
          </a:xfrm>
          <a:prstGeom prst="ellipse">
            <a:avLst/>
          </a:prstGeom>
          <a:solidFill>
            <a:srgbClr val="C00000">
              <a:alpha val="25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0" name="Oval 59"/>
          <p:cNvSpPr/>
          <p:nvPr/>
        </p:nvSpPr>
        <p:spPr>
          <a:xfrm>
            <a:off x="3030691" y="5677870"/>
            <a:ext cx="320211" cy="320211"/>
          </a:xfrm>
          <a:prstGeom prst="ellipse">
            <a:avLst/>
          </a:prstGeom>
          <a:solidFill>
            <a:srgbClr val="C00000">
              <a:alpha val="25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Calibri" panose="020F0502020204030204" pitchFamily="34" charset="0"/>
            </a:endParaRPr>
          </a:p>
        </p:txBody>
      </p:sp>
      <p:sp>
        <p:nvSpPr>
          <p:cNvPr id="64" name="Rectangle 63"/>
          <p:cNvSpPr/>
          <p:nvPr/>
        </p:nvSpPr>
        <p:spPr bwMode="auto">
          <a:xfrm>
            <a:off x="6022271" y="2591847"/>
            <a:ext cx="2979324" cy="1672419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“Fast” loss: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Characteristic time constant in the order of 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ms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or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tens of 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ms</a:t>
            </a:r>
            <a:endParaRPr kumimoji="0" lang="en-US" b="1" i="0" u="none" strike="noStrike" cap="none" normalizeH="0" baseline="-25000" dirty="0" smtClean="0">
              <a:ln>
                <a:noFill/>
              </a:ln>
              <a:solidFill>
                <a:srgbClr val="C00000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805319" y="-416469"/>
            <a:ext cx="2980800" cy="985337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pic>
      <p:sp>
        <p:nvSpPr>
          <p:cNvPr id="66" name="Rectangle 65"/>
          <p:cNvSpPr/>
          <p:nvPr/>
        </p:nvSpPr>
        <p:spPr bwMode="auto">
          <a:xfrm>
            <a:off x="9723027" y="727810"/>
            <a:ext cx="2670622" cy="418271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Filament twist</a:t>
            </a:r>
            <a:r>
              <a:rPr lang="en-US" dirty="0" smtClean="0">
                <a:latin typeface="Calibri" panose="020F0502020204030204" pitchFamily="34" charset="0"/>
              </a:rPr>
              <a:t>-pitch</a:t>
            </a:r>
            <a:endParaRPr kumimoji="0" lang="en-US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7" name="Rectangle 66"/>
          <p:cNvSpPr/>
          <p:nvPr/>
        </p:nvSpPr>
        <p:spPr bwMode="auto">
          <a:xfrm>
            <a:off x="9951627" y="1222518"/>
            <a:ext cx="2833017" cy="764038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Matrix effective transverse resistivity</a:t>
            </a:r>
            <a:endParaRPr kumimoji="0" lang="en-US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cxnSp>
        <p:nvCxnSpPr>
          <p:cNvPr id="5" name="Straight Arrow Connector 4"/>
          <p:cNvCxnSpPr/>
          <p:nvPr/>
        </p:nvCxnSpPr>
        <p:spPr bwMode="auto">
          <a:xfrm flipV="1">
            <a:off x="10869649" y="-40732"/>
            <a:ext cx="457200" cy="76854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4096" name="Straight Arrow Connector 4095"/>
          <p:cNvCxnSpPr/>
          <p:nvPr/>
        </p:nvCxnSpPr>
        <p:spPr bwMode="auto">
          <a:xfrm flipH="1" flipV="1">
            <a:off x="12393649" y="492668"/>
            <a:ext cx="228600" cy="72487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61" name="Rounded Rectangle 60"/>
          <p:cNvSpPr/>
          <p:nvPr/>
        </p:nvSpPr>
        <p:spPr>
          <a:xfrm>
            <a:off x="9701464" y="2420888"/>
            <a:ext cx="3100136" cy="1976688"/>
          </a:xfrm>
          <a:prstGeom prst="roundRect">
            <a:avLst>
              <a:gd name="adj" fmla="val 8866"/>
            </a:avLst>
          </a:prstGeom>
          <a:solidFill>
            <a:srgbClr val="FFFF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400" b="1" u="sng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More effective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 heat deposition with respect to conventional technology based on thermal diffusion</a:t>
            </a:r>
            <a:endParaRPr lang="en-GB" sz="2400" dirty="0">
              <a:solidFill>
                <a:schemeClr val="tx1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62" name="Rounded Rectangle 61"/>
          <p:cNvSpPr/>
          <p:nvPr/>
        </p:nvSpPr>
        <p:spPr>
          <a:xfrm>
            <a:off x="9701464" y="4469584"/>
            <a:ext cx="3100136" cy="1179068"/>
          </a:xfrm>
          <a:prstGeom prst="roundRect">
            <a:avLst>
              <a:gd name="adj" fmla="val 8866"/>
            </a:avLst>
          </a:prstGeom>
          <a:solidFill>
            <a:srgbClr val="FFFF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400" b="1" u="sng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Faster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 and more homogeneous quench initiation</a:t>
            </a:r>
            <a:endParaRPr lang="en-GB" sz="2400" dirty="0">
              <a:solidFill>
                <a:schemeClr val="tx1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9695055" y="5774495"/>
            <a:ext cx="3100136" cy="822858"/>
          </a:xfrm>
          <a:prstGeom prst="roundRect">
            <a:avLst>
              <a:gd name="adj" fmla="val 8866"/>
            </a:avLst>
          </a:prstGeom>
          <a:solidFill>
            <a:srgbClr val="FFFF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400" b="1" u="sng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Lower 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hot-spot temperature</a:t>
            </a:r>
            <a:endParaRPr lang="en-GB" sz="2400" dirty="0">
              <a:solidFill>
                <a:schemeClr val="tx1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68" name="Rectangle 67"/>
          <p:cNvSpPr/>
          <p:nvPr/>
        </p:nvSpPr>
        <p:spPr bwMode="auto">
          <a:xfrm>
            <a:off x="6025932" y="4497825"/>
            <a:ext cx="2979324" cy="1672419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Deposited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power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density roughly proportional to </a:t>
            </a: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anose="020F0502020204030204" pitchFamily="34" charset="0"/>
              </a:rPr>
              <a:t>B</a:t>
            </a:r>
            <a:r>
              <a:rPr kumimoji="0" lang="en-US" sz="3200" b="1" i="0" u="none" strike="noStrike" cap="none" normalizeH="0" baseline="30000" dirty="0" smtClean="0">
                <a:ln>
                  <a:noFill/>
                </a:ln>
                <a:solidFill>
                  <a:srgbClr val="0000FF"/>
                </a:solidFill>
                <a:effectLst/>
                <a:latin typeface="Calibri" panose="020F0502020204030204" pitchFamily="34" charset="0"/>
              </a:rPr>
              <a:t>2</a:t>
            </a:r>
            <a:endParaRPr kumimoji="0" lang="en-US" b="1" i="0" u="none" strike="noStrike" cap="none" normalizeH="0" baseline="30000" dirty="0" smtClean="0">
              <a:ln>
                <a:noFill/>
              </a:ln>
              <a:solidFill>
                <a:srgbClr val="0000FF"/>
              </a:solidFill>
              <a:effectLst/>
              <a:latin typeface="Calibri" panose="020F050202020403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8534400" y="718497"/>
            <a:ext cx="508000" cy="882570"/>
            <a:chOff x="8534400" y="718497"/>
            <a:chExt cx="508000" cy="882570"/>
          </a:xfrm>
        </p:grpSpPr>
        <p:sp>
          <p:nvSpPr>
            <p:cNvPr id="2" name="TextBox 1"/>
            <p:cNvSpPr txBox="1"/>
            <p:nvPr/>
          </p:nvSpPr>
          <p:spPr>
            <a:xfrm>
              <a:off x="8543655" y="1016292"/>
              <a:ext cx="4987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>
                  <a:solidFill>
                    <a:srgbClr val="0000FF"/>
                  </a:solidFill>
                  <a:latin typeface="Calibri" panose="020F0502020204030204" pitchFamily="34" charset="0"/>
                </a:rPr>
                <a:t>B</a:t>
              </a:r>
              <a:endParaRPr lang="it-IT" sz="3200" b="1" dirty="0">
                <a:solidFill>
                  <a:srgbClr val="0000FF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8534400" y="718497"/>
              <a:ext cx="49874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>
                  <a:solidFill>
                    <a:srgbClr val="0000FF"/>
                  </a:solidFill>
                  <a:latin typeface="Calibri" panose="020F0502020204030204" pitchFamily="34" charset="0"/>
                </a:rPr>
                <a:t>.</a:t>
              </a:r>
              <a:endParaRPr lang="it-IT" sz="3200" b="1" dirty="0">
                <a:solidFill>
                  <a:srgbClr val="0000FF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70" name="TextBox 69"/>
          <p:cNvSpPr txBox="1"/>
          <p:nvPr/>
        </p:nvSpPr>
        <p:spPr>
          <a:xfrm>
            <a:off x="8153400" y="5130225"/>
            <a:ext cx="4987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00FF"/>
                </a:solidFill>
                <a:latin typeface="Calibri" panose="020F0502020204030204" pitchFamily="34" charset="0"/>
              </a:rPr>
              <a:t>.</a:t>
            </a:r>
            <a:endParaRPr lang="it-IT" sz="3200" b="1" dirty="0">
              <a:solidFill>
                <a:srgbClr val="0000FF"/>
              </a:solidFill>
              <a:latin typeface="Calibri" panose="020F050202020403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18532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3"/>
    </mc:Choice>
    <mc:Fallback xmlns="">
      <p:transition spd="slow" advTm="24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5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4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6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9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0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1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2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6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0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9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0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1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6" grpId="0"/>
      <p:bldP spid="47" grpId="0"/>
      <p:bldP spid="48" grpId="0" animBg="1"/>
      <p:bldP spid="48" grpId="1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9802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CLIQ main advantages &amp; disadvantages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 bwMode="auto">
          <a:xfrm>
            <a:off x="270003" y="1156651"/>
            <a:ext cx="4073397" cy="2268708"/>
          </a:xfrm>
          <a:prstGeom prst="rect">
            <a:avLst/>
          </a:prstGeom>
          <a:solidFill>
            <a:srgbClr val="CCFFCC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182563" indent="-182563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cs typeface="Times New Roman" pitchFamily="18" charset="0"/>
              </a:rPr>
              <a:t>More </a:t>
            </a:r>
            <a:r>
              <a:rPr lang="en-GB" b="1" dirty="0">
                <a:solidFill>
                  <a:srgbClr val="339933"/>
                </a:solidFill>
                <a:latin typeface="Calibri" panose="020F0502020204030204" pitchFamily="34" charset="0"/>
                <a:cs typeface="Times New Roman" pitchFamily="18" charset="0"/>
              </a:rPr>
              <a:t>effective</a:t>
            </a:r>
            <a:r>
              <a:rPr lang="en-GB" dirty="0">
                <a:latin typeface="Calibri" panose="020F0502020204030204" pitchFamily="34" charset="0"/>
                <a:cs typeface="Times New Roman" pitchFamily="18" charset="0"/>
              </a:rPr>
              <a:t> energy deposition</a:t>
            </a:r>
          </a:p>
          <a:p>
            <a:pPr marL="182563" indent="-182563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339933"/>
                </a:solidFill>
                <a:latin typeface="Calibri" panose="020F0502020204030204" pitchFamily="34" charset="0"/>
                <a:cs typeface="Times New Roman" pitchFamily="18" charset="0"/>
              </a:rPr>
              <a:t>Faster</a:t>
            </a:r>
            <a:r>
              <a:rPr lang="en-GB" dirty="0">
                <a:latin typeface="Calibri" panose="020F0502020204030204" pitchFamily="34" charset="0"/>
                <a:cs typeface="Times New Roman" pitchFamily="18" charset="0"/>
              </a:rPr>
              <a:t> and more </a:t>
            </a:r>
            <a:r>
              <a:rPr lang="en-GB" b="1" dirty="0">
                <a:solidFill>
                  <a:srgbClr val="339933"/>
                </a:solidFill>
                <a:latin typeface="Calibri" panose="020F0502020204030204" pitchFamily="34" charset="0"/>
                <a:cs typeface="Times New Roman" pitchFamily="18" charset="0"/>
              </a:rPr>
              <a:t>homogeneous</a:t>
            </a:r>
            <a:r>
              <a:rPr lang="en-GB" dirty="0">
                <a:latin typeface="Calibri" panose="020F0502020204030204" pitchFamily="34" charset="0"/>
                <a:cs typeface="Times New Roman" pitchFamily="18" charset="0"/>
              </a:rPr>
              <a:t> quench initiation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270003" y="3751092"/>
            <a:ext cx="4073397" cy="2268708"/>
          </a:xfrm>
          <a:prstGeom prst="rect">
            <a:avLst/>
          </a:prstGeom>
          <a:solidFill>
            <a:srgbClr val="CCFFCC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182563" indent="-182563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339933"/>
                </a:solidFill>
                <a:latin typeface="Calibri" panose="020F0502020204030204" pitchFamily="34" charset="0"/>
                <a:cs typeface="Times New Roman" pitchFamily="18" charset="0"/>
              </a:rPr>
              <a:t>More robust</a:t>
            </a:r>
            <a:r>
              <a:rPr lang="en-GB" b="1" dirty="0">
                <a:latin typeface="Calibri" panose="020F0502020204030204" pitchFamily="34" charset="0"/>
                <a:cs typeface="Times New Roman" pitchFamily="18" charset="0"/>
              </a:rPr>
              <a:t> </a:t>
            </a:r>
            <a:r>
              <a:rPr lang="en-GB" dirty="0">
                <a:latin typeface="Calibri" panose="020F0502020204030204" pitchFamily="34" charset="0"/>
                <a:cs typeface="Times New Roman" pitchFamily="18" charset="0"/>
              </a:rPr>
              <a:t>electrical design</a:t>
            </a:r>
          </a:p>
          <a:p>
            <a:pPr marL="182563" indent="-182563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339933"/>
                </a:solidFill>
                <a:latin typeface="Calibri" panose="020F0502020204030204" pitchFamily="34" charset="0"/>
                <a:cs typeface="Times New Roman" pitchFamily="18" charset="0"/>
              </a:rPr>
              <a:t>Easier</a:t>
            </a:r>
            <a:r>
              <a:rPr lang="en-GB" dirty="0">
                <a:latin typeface="Calibri" panose="020F0502020204030204" pitchFamily="34" charset="0"/>
                <a:cs typeface="Times New Roman" pitchFamily="18" charset="0"/>
              </a:rPr>
              <a:t> to implement and repair</a:t>
            </a:r>
          </a:p>
          <a:p>
            <a:pPr marL="182563" indent="-182563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cs typeface="Times New Roman" pitchFamily="18" charset="0"/>
              </a:rPr>
              <a:t>Lower expected </a:t>
            </a:r>
            <a:r>
              <a:rPr lang="en-GB" b="1" dirty="0">
                <a:solidFill>
                  <a:srgbClr val="339933"/>
                </a:solidFill>
                <a:latin typeface="Calibri" panose="020F0502020204030204" pitchFamily="34" charset="0"/>
                <a:cs typeface="Times New Roman" pitchFamily="18" charset="0"/>
              </a:rPr>
              <a:t>failure rate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4724400" y="1160292"/>
            <a:ext cx="4149597" cy="1440000"/>
          </a:xfrm>
          <a:prstGeom prst="rect">
            <a:avLst/>
          </a:prstGeom>
          <a:solidFill>
            <a:srgbClr val="FFCCCC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182563" indent="-182563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C00000"/>
                </a:solidFill>
                <a:latin typeface="Calibri" panose="020F0502020204030204" pitchFamily="34" charset="0"/>
                <a:cs typeface="Times New Roman" pitchFamily="18" charset="0"/>
              </a:rPr>
              <a:t>Integration</a:t>
            </a:r>
            <a:r>
              <a:rPr lang="en-GB" dirty="0" smtClean="0">
                <a:latin typeface="Calibri" panose="020F0502020204030204" pitchFamily="34" charset="0"/>
                <a:cs typeface="Times New Roman" pitchFamily="18" charset="0"/>
              </a:rPr>
              <a:t> in the magnet circuit to be studied</a:t>
            </a:r>
            <a:endParaRPr lang="en-GB" dirty="0"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4724400" y="2870046"/>
            <a:ext cx="4149597" cy="1440000"/>
          </a:xfrm>
          <a:prstGeom prst="rect">
            <a:avLst/>
          </a:prstGeom>
          <a:solidFill>
            <a:srgbClr val="FFCCCC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182563" indent="-182563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latin typeface="Calibri" panose="020F0502020204030204" pitchFamily="34" charset="0"/>
                <a:cs typeface="Times New Roman" pitchFamily="18" charset="0"/>
              </a:rPr>
              <a:t>Internal </a:t>
            </a:r>
            <a:r>
              <a:rPr lang="en-GB" b="1" dirty="0" smtClean="0">
                <a:solidFill>
                  <a:srgbClr val="C00000"/>
                </a:solidFill>
                <a:latin typeface="Calibri" panose="020F0502020204030204" pitchFamily="34" charset="0"/>
                <a:cs typeface="Times New Roman" pitchFamily="18" charset="0"/>
              </a:rPr>
              <a:t>voltage distribution</a:t>
            </a:r>
            <a:r>
              <a:rPr lang="en-GB" dirty="0" smtClean="0">
                <a:latin typeface="Calibri" panose="020F0502020204030204" pitchFamily="34" charset="0"/>
                <a:cs typeface="Times New Roman" pitchFamily="18" charset="0"/>
              </a:rPr>
              <a:t> to be carefully </a:t>
            </a:r>
            <a:r>
              <a:rPr lang="en-GB" dirty="0" err="1" smtClean="0">
                <a:latin typeface="Calibri" panose="020F0502020204030204" pitchFamily="34" charset="0"/>
                <a:cs typeface="Times New Roman" pitchFamily="18" charset="0"/>
              </a:rPr>
              <a:t>analyzed</a:t>
            </a:r>
            <a:endParaRPr lang="en-GB" dirty="0"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4724399" y="4579800"/>
            <a:ext cx="4149597" cy="1440000"/>
          </a:xfrm>
          <a:prstGeom prst="rect">
            <a:avLst/>
          </a:prstGeom>
          <a:solidFill>
            <a:srgbClr val="FFCCCC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182563" indent="-182563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1" dirty="0" smtClean="0">
                <a:solidFill>
                  <a:srgbClr val="C00000"/>
                </a:solidFill>
                <a:latin typeface="Calibri" panose="020F0502020204030204" pitchFamily="34" charset="0"/>
                <a:cs typeface="Times New Roman" pitchFamily="18" charset="0"/>
              </a:rPr>
              <a:t>Redundancy</a:t>
            </a:r>
            <a:r>
              <a:rPr lang="en-GB" dirty="0" smtClean="0">
                <a:latin typeface="Calibri" panose="020F0502020204030204" pitchFamily="34" charset="0"/>
                <a:cs typeface="Times New Roman" pitchFamily="18" charset="0"/>
              </a:rPr>
              <a:t> of the system</a:t>
            </a:r>
            <a:endParaRPr lang="en-GB" dirty="0">
              <a:latin typeface="Calibri" panose="020F0502020204030204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008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"/>
    </mc:Choice>
    <mc:Fallback xmlns="">
      <p:transition spd="slow" advTm="19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Scaling CLIQ performance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3" name="Object 22"/>
          <p:cNvGraphicFramePr>
            <a:graphicFrameLocks noChangeAspect="1"/>
          </p:cNvGraphicFramePr>
          <p:nvPr>
            <p:extLst/>
          </p:nvPr>
        </p:nvGraphicFramePr>
        <p:xfrm>
          <a:off x="115888" y="793046"/>
          <a:ext cx="2900362" cy="1138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48" name="Equation" r:id="rId7" imgW="1244520" imgH="507960" progId="Equation.3">
                  <p:embed/>
                </p:oleObj>
              </mc:Choice>
              <mc:Fallback>
                <p:oleObj name="Equation" r:id="rId7" imgW="1244520" imgH="507960" progId="Equation.3">
                  <p:embed/>
                  <p:pic>
                    <p:nvPicPr>
                      <p:cNvPr id="23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888" y="793046"/>
                        <a:ext cx="2900362" cy="11382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635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5" name="Straight Arrow Connector 24"/>
          <p:cNvCxnSpPr>
            <a:stCxn id="26" idx="0"/>
          </p:cNvCxnSpPr>
          <p:nvPr/>
        </p:nvCxnSpPr>
        <p:spPr>
          <a:xfrm flipH="1" flipV="1">
            <a:off x="1259632" y="1704538"/>
            <a:ext cx="331606" cy="398680"/>
          </a:xfrm>
          <a:prstGeom prst="straightConnector1">
            <a:avLst/>
          </a:prstGeom>
          <a:ln w="38100">
            <a:solidFill>
              <a:srgbClr val="C00000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ounded Rectangle 25"/>
          <p:cNvSpPr/>
          <p:nvPr/>
        </p:nvSpPr>
        <p:spPr>
          <a:xfrm>
            <a:off x="35496" y="2103218"/>
            <a:ext cx="3111483" cy="1787514"/>
          </a:xfrm>
          <a:prstGeom prst="roundRect">
            <a:avLst>
              <a:gd name="adj" fmla="val 9172"/>
            </a:avLst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marL="266700" lvl="1" indent="-266700"/>
            <a:r>
              <a:rPr lang="en-US" sz="1800" b="1" u="sng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CLIQ effectiveness</a:t>
            </a:r>
            <a:endParaRPr lang="en-GB" sz="1800" b="1" u="sng" dirty="0" smtClean="0">
              <a:solidFill>
                <a:schemeClr val="tx1"/>
              </a:solidFill>
              <a:latin typeface="Calibri" panose="020F0502020204030204" pitchFamily="34" charset="0"/>
              <a:cs typeface="Times New Roman" pitchFamily="18" charset="0"/>
            </a:endParaRPr>
          </a:p>
          <a:p>
            <a:pPr marL="266700" lvl="1" indent="-266700"/>
            <a:r>
              <a:rPr lang="en-GB" sz="18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→ </a:t>
            </a:r>
            <a:r>
              <a:rPr lang="en-GB" sz="1800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Coil geometry</a:t>
            </a:r>
          </a:p>
          <a:p>
            <a:pPr marL="266700" lvl="1" indent="-266700"/>
            <a:r>
              <a:rPr lang="en-GB" sz="1800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→ Position of CLIQ connections</a:t>
            </a:r>
          </a:p>
          <a:p>
            <a:pPr marL="266700" lvl="1" indent="-266700"/>
            <a:r>
              <a:rPr lang="en-GB" sz="1800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→ Electrical order of the poles</a:t>
            </a:r>
          </a:p>
          <a:p>
            <a:pPr marL="266700" lvl="1" indent="-266700"/>
            <a:r>
              <a:rPr lang="en-GB" sz="18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→ </a:t>
            </a:r>
            <a:r>
              <a:rPr lang="en-GB" sz="1800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etc…</a:t>
            </a:r>
          </a:p>
        </p:txBody>
      </p:sp>
      <p:sp>
        <p:nvSpPr>
          <p:cNvPr id="27" name="Rounded Rectangle 26"/>
          <p:cNvSpPr/>
          <p:nvPr/>
        </p:nvSpPr>
        <p:spPr>
          <a:xfrm>
            <a:off x="4788024" y="780405"/>
            <a:ext cx="4311066" cy="1242104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r>
              <a:rPr lang="en-GB" sz="18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At high current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Low energy needed to start the quench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High energy density, needs to be quick!</a:t>
            </a:r>
          </a:p>
          <a:p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  <a:sym typeface="Wingdings" panose="05000000000000000000" pitchFamily="2" charset="2"/>
              </a:rPr>
              <a:t> </a:t>
            </a:r>
            <a:r>
              <a:rPr lang="en-US" sz="1800" b="1" u="sng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POWER</a:t>
            </a:r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 density is the key parameter</a:t>
            </a:r>
          </a:p>
        </p:txBody>
      </p:sp>
      <p:graphicFrame>
        <p:nvGraphicFramePr>
          <p:cNvPr id="28" name="Object 27"/>
          <p:cNvGraphicFramePr>
            <a:graphicFrameLocks noChangeAspect="1"/>
          </p:cNvGraphicFramePr>
          <p:nvPr>
            <p:extLst/>
          </p:nvPr>
        </p:nvGraphicFramePr>
        <p:xfrm>
          <a:off x="115888" y="4202113"/>
          <a:ext cx="2900362" cy="1209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49" name="Equation" r:id="rId9" imgW="1079280" imgH="457200" progId="Equation.3">
                  <p:embed/>
                </p:oleObj>
              </mc:Choice>
              <mc:Fallback>
                <p:oleObj name="Equation" r:id="rId9" imgW="1079280" imgH="457200" progId="Equation.3">
                  <p:embed/>
                  <p:pic>
                    <p:nvPicPr>
                      <p:cNvPr id="28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888" y="4202113"/>
                        <a:ext cx="2900362" cy="120967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635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Rounded Rectangle 28"/>
          <p:cNvSpPr/>
          <p:nvPr/>
        </p:nvSpPr>
        <p:spPr>
          <a:xfrm>
            <a:off x="4788024" y="4149080"/>
            <a:ext cx="4311066" cy="1242104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r>
              <a:rPr lang="en-GB" sz="18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At low current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High energy needed to start the quench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Low energy density, velocity not critical</a:t>
            </a:r>
          </a:p>
          <a:p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  <a:sym typeface="Wingdings" panose="05000000000000000000" pitchFamily="2" charset="2"/>
              </a:rPr>
              <a:t> </a:t>
            </a:r>
            <a:r>
              <a:rPr lang="en-US" sz="1800" b="1" u="sng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ENERGY</a:t>
            </a:r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 density is the key parameter</a:t>
            </a:r>
          </a:p>
        </p:txBody>
      </p:sp>
      <p:sp>
        <p:nvSpPr>
          <p:cNvPr id="30" name="Rounded Rectangle 29"/>
          <p:cNvSpPr/>
          <p:nvPr/>
        </p:nvSpPr>
        <p:spPr>
          <a:xfrm>
            <a:off x="4756734" y="2100536"/>
            <a:ext cx="4311066" cy="1023664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(Number of CLIQ units)^2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(Charging voltage)^2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(magnetic length)^-2 (fixed by design)</a:t>
            </a:r>
          </a:p>
        </p:txBody>
      </p:sp>
      <p:sp>
        <p:nvSpPr>
          <p:cNvPr id="31" name="Rounded Rectangle 30"/>
          <p:cNvSpPr/>
          <p:nvPr/>
        </p:nvSpPr>
        <p:spPr>
          <a:xfrm>
            <a:off x="4761716" y="5477450"/>
            <a:ext cx="4311066" cy="1267461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Number of CLIQ units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(Charging voltage)^2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Capacitance of each unit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(magnetic length</a:t>
            </a:r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)^-1</a:t>
            </a:r>
          </a:p>
        </p:txBody>
      </p:sp>
      <p:cxnSp>
        <p:nvCxnSpPr>
          <p:cNvPr id="32" name="Straight Connector 31"/>
          <p:cNvCxnSpPr/>
          <p:nvPr/>
        </p:nvCxnSpPr>
        <p:spPr>
          <a:xfrm>
            <a:off x="92365" y="4005064"/>
            <a:ext cx="8584091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3" name="Object 32"/>
          <p:cNvGraphicFramePr>
            <a:graphicFrameLocks noChangeAspect="1"/>
          </p:cNvGraphicFramePr>
          <p:nvPr>
            <p:extLst/>
          </p:nvPr>
        </p:nvGraphicFramePr>
        <p:xfrm>
          <a:off x="70460" y="5767117"/>
          <a:ext cx="1302866" cy="9022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50" name="Equation" r:id="rId11" imgW="685800" imgH="482400" progId="Equation.3">
                  <p:embed/>
                </p:oleObj>
              </mc:Choice>
              <mc:Fallback>
                <p:oleObj name="Equation" r:id="rId11" imgW="685800" imgH="482400" progId="Equation.3">
                  <p:embed/>
                  <p:pic>
                    <p:nvPicPr>
                      <p:cNvPr id="33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460" y="5767117"/>
                        <a:ext cx="1302866" cy="90224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635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4" name="Straight Connector 33"/>
          <p:cNvCxnSpPr/>
          <p:nvPr/>
        </p:nvCxnSpPr>
        <p:spPr>
          <a:xfrm>
            <a:off x="70460" y="5589240"/>
            <a:ext cx="349342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3563887" y="5577198"/>
            <a:ext cx="3" cy="1167713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ounded Rectangle 35"/>
          <p:cNvSpPr/>
          <p:nvPr/>
        </p:nvSpPr>
        <p:spPr>
          <a:xfrm>
            <a:off x="1471388" y="5765726"/>
            <a:ext cx="1994437" cy="979185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Magnetic length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# of 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CLIQ units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Capacitance</a:t>
            </a:r>
          </a:p>
        </p:txBody>
      </p:sp>
      <p:graphicFrame>
        <p:nvGraphicFramePr>
          <p:cNvPr id="37" name="Object 36"/>
          <p:cNvGraphicFramePr>
            <a:graphicFrameLocks noChangeAspect="1"/>
          </p:cNvGraphicFramePr>
          <p:nvPr>
            <p:extLst/>
          </p:nvPr>
        </p:nvGraphicFramePr>
        <p:xfrm>
          <a:off x="3656560" y="885963"/>
          <a:ext cx="561975" cy="966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51" name="Equation" r:id="rId13" imgW="241200" imgH="431640" progId="Equation.3">
                  <p:embed/>
                </p:oleObj>
              </mc:Choice>
              <mc:Fallback>
                <p:oleObj name="Equation" r:id="rId13" imgW="241200" imgH="431640" progId="Equation.3">
                  <p:embed/>
                  <p:pic>
                    <p:nvPicPr>
                      <p:cNvPr id="37" name="Object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6560" y="885963"/>
                        <a:ext cx="561975" cy="96678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635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Rectangle 37"/>
          <p:cNvSpPr/>
          <p:nvPr/>
        </p:nvSpPr>
        <p:spPr>
          <a:xfrm>
            <a:off x="3558498" y="793046"/>
            <a:ext cx="746135" cy="1138238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>
              <a:latin typeface="Calibri" panose="020F0502020204030204" pitchFamily="34" charset="0"/>
            </a:endParaRPr>
          </a:p>
        </p:txBody>
      </p:sp>
      <p:graphicFrame>
        <p:nvGraphicFramePr>
          <p:cNvPr id="39" name="Object 38"/>
          <p:cNvGraphicFramePr>
            <a:graphicFrameLocks noChangeAspect="1"/>
          </p:cNvGraphicFramePr>
          <p:nvPr>
            <p:extLst/>
          </p:nvPr>
        </p:nvGraphicFramePr>
        <p:xfrm>
          <a:off x="3514725" y="4337050"/>
          <a:ext cx="858838" cy="1023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52" name="Equation" r:id="rId15" imgW="368280" imgH="457200" progId="Equation.3">
                  <p:embed/>
                </p:oleObj>
              </mc:Choice>
              <mc:Fallback>
                <p:oleObj name="Equation" r:id="rId15" imgW="368280" imgH="457200" progId="Equation.3">
                  <p:embed/>
                  <p:pic>
                    <p:nvPicPr>
                      <p:cNvPr id="39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14725" y="4337050"/>
                        <a:ext cx="858838" cy="10239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635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Rectangle 39"/>
          <p:cNvSpPr/>
          <p:nvPr/>
        </p:nvSpPr>
        <p:spPr>
          <a:xfrm>
            <a:off x="3430711" y="4273126"/>
            <a:ext cx="997273" cy="1138238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>
              <a:latin typeface="Calibri" panose="020F0502020204030204" pitchFamily="34" charset="0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996963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5"/>
    </mc:Choice>
    <mc:Fallback xmlns="">
      <p:transition spd="slow" advTm="12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9" grpId="0" animBg="1"/>
      <p:bldP spid="31" grpId="0" animBg="1"/>
      <p:bldP spid="36" grpId="0" animBg="1"/>
      <p:bldP spid="4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872" y="4659268"/>
            <a:ext cx="2419328" cy="1953931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62000" y="169780"/>
            <a:ext cx="6980237" cy="712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</a:rPr>
              <a:t>CLIQ effectiveness, </a:t>
            </a:r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</a:rPr>
              <a:t>Ѱ</a:t>
            </a:r>
            <a:r>
              <a:rPr lang="en-US" baseline="-25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1</a:t>
            </a:r>
          </a:p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</a:rPr>
              <a:t>How much dB/</a:t>
            </a:r>
            <a:r>
              <a:rPr lang="en-US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dt</a:t>
            </a:r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</a:rPr>
              <a:t> for given voltage and magnet length?</a:t>
            </a:r>
            <a:endParaRPr lang="en-US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914400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5879" y="932481"/>
            <a:ext cx="2604521" cy="195393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6859" y="941668"/>
            <a:ext cx="2604521" cy="195393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29"/>
          <a:stretch/>
        </p:blipFill>
        <p:spPr>
          <a:xfrm>
            <a:off x="76200" y="941668"/>
            <a:ext cx="2223519" cy="195393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4826" y="4672952"/>
            <a:ext cx="2604519" cy="195393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8289" y="1008681"/>
            <a:ext cx="2086902" cy="195393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932" y="3135768"/>
            <a:ext cx="2454417" cy="1953931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2" y="3019286"/>
            <a:ext cx="2419328" cy="1953930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4899876" y="5122168"/>
            <a:ext cx="1362933" cy="28803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</a:rPr>
              <a:t>Quadrupole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971800" y="4038600"/>
            <a:ext cx="914400" cy="59283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Cos-</a:t>
            </a:r>
            <a:r>
              <a:rPr lang="el-GR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θ</a:t>
            </a:r>
            <a:endParaRPr lang="en-US" sz="1800" dirty="0" smtClean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algn="ctr"/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dipole</a:t>
            </a:r>
            <a:endParaRPr lang="en-US" sz="18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498483" y="5045968"/>
            <a:ext cx="1196394" cy="59283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Block-coil</a:t>
            </a:r>
          </a:p>
          <a:p>
            <a:pPr algn="ctr"/>
            <a:r>
              <a:rPr lang="en-US" sz="1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dipole</a:t>
            </a:r>
            <a:endParaRPr lang="en-US" sz="18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832951" y="4419600"/>
            <a:ext cx="1196394" cy="28803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</a:rPr>
              <a:t>Solenoid</a:t>
            </a:r>
          </a:p>
        </p:txBody>
      </p:sp>
    </p:spTree>
    <p:extLst>
      <p:ext uri="{BB962C8B-B14F-4D97-AF65-F5344CB8AC3E}">
        <p14:creationId xmlns:p14="http://schemas.microsoft.com/office/powerpoint/2010/main" val="2999407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"/>
    </mc:Choice>
    <mc:Fallback xmlns="">
      <p:transition spd="slow" advTm="38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10" descr="2011-10-04_logoHiLumi561px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76200" y="1829139"/>
            <a:ext cx="3784048" cy="801263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0000" rIns="90000" rtlCol="0" anchor="ctr"/>
          <a:lstStyle/>
          <a:p>
            <a:r>
              <a:rPr lang="en-GB" sz="2000" b="1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High Magnetic Field</a:t>
            </a:r>
          </a:p>
          <a:p>
            <a:r>
              <a:rPr lang="en-GB" sz="2000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B = </a:t>
            </a:r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5-20 </a:t>
            </a:r>
            <a:r>
              <a:rPr lang="en-GB" sz="2000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T</a:t>
            </a:r>
            <a:endParaRPr lang="en-US" sz="2000" dirty="0">
              <a:solidFill>
                <a:schemeClr val="tx1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76200" y="2830886"/>
            <a:ext cx="3784048" cy="801263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0000" rIns="90000" rtlCol="0" anchor="ctr"/>
          <a:lstStyle/>
          <a:p>
            <a:r>
              <a:rPr lang="en-GB" sz="2000" b="1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High Energy Density</a:t>
            </a:r>
          </a:p>
          <a:p>
            <a:r>
              <a:rPr lang="en-GB" sz="2000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e = B2/(2 µ0) ≈ 10-40 </a:t>
            </a:r>
            <a:r>
              <a:rPr lang="en-GB" sz="2000" dirty="0" err="1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MJ</a:t>
            </a:r>
            <a:r>
              <a:rPr lang="en-GB" sz="2000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/m3</a:t>
            </a:r>
            <a:endParaRPr lang="en-US" sz="2000" dirty="0">
              <a:solidFill>
                <a:schemeClr val="tx1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996028" y="717513"/>
            <a:ext cx="4017083" cy="2758100"/>
          </a:xfrm>
          <a:prstGeom prst="rect">
            <a:avLst/>
          </a:prstGeom>
        </p:spPr>
      </p:pic>
      <p:sp>
        <p:nvSpPr>
          <p:cNvPr id="67" name="Rectangle 66"/>
          <p:cNvSpPr/>
          <p:nvPr/>
        </p:nvSpPr>
        <p:spPr>
          <a:xfrm>
            <a:off x="76200" y="3733800"/>
            <a:ext cx="3784048" cy="1295400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0000" rIns="90000" rtlCol="0" anchor="ctr"/>
          <a:lstStyle/>
          <a:p>
            <a:r>
              <a:rPr lang="en-GB" sz="2000" b="1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Quench</a:t>
            </a:r>
          </a:p>
          <a:p>
            <a:r>
              <a:rPr lang="en-GB" sz="2000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If of a </a:t>
            </a:r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point of conductor suddenly </a:t>
            </a:r>
            <a:r>
              <a:rPr lang="en-GB" sz="2000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becomes non-superconducting, it starts heating up</a:t>
            </a:r>
            <a:endParaRPr lang="en-US" sz="2000" dirty="0">
              <a:solidFill>
                <a:schemeClr val="tx1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76200" y="827392"/>
            <a:ext cx="3784048" cy="801263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0000" rIns="90000" rtlCol="0" anchor="ctr"/>
          <a:lstStyle/>
          <a:p>
            <a:r>
              <a:rPr lang="en-GB" sz="2000" b="1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High Current Density</a:t>
            </a:r>
          </a:p>
          <a:p>
            <a:r>
              <a:rPr lang="en-GB" sz="2000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J ≈ </a:t>
            </a:r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kA/cm</a:t>
            </a:r>
            <a:r>
              <a:rPr lang="en-GB" sz="2000" baseline="300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2</a:t>
            </a:r>
            <a:endParaRPr lang="en-US" sz="2000" baseline="30000" dirty="0">
              <a:solidFill>
                <a:schemeClr val="tx1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76200" y="5181600"/>
            <a:ext cx="3784048" cy="1258416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0000" rIns="90000" rtlCol="0" anchor="ctr"/>
          <a:lstStyle/>
          <a:p>
            <a:r>
              <a:rPr lang="en-GB" sz="2000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The </a:t>
            </a:r>
            <a:r>
              <a:rPr lang="en-GB" sz="2000" b="1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energy stored </a:t>
            </a:r>
            <a:r>
              <a:rPr lang="en-GB" sz="2000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in the magnet is usually sufficient to melt kilos of </a:t>
            </a:r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copper </a:t>
            </a:r>
            <a:r>
              <a:rPr lang="en-GB" sz="2000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and </a:t>
            </a:r>
            <a:r>
              <a:rPr lang="en-GB" sz="2000" b="1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damage</a:t>
            </a:r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 the </a:t>
            </a:r>
            <a:r>
              <a:rPr lang="en-GB" sz="2000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magnet!</a:t>
            </a:r>
            <a:endParaRPr lang="en-US" sz="2000" dirty="0">
              <a:solidFill>
                <a:schemeClr val="tx1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838810" y="1283516"/>
            <a:ext cx="1973550" cy="2192097"/>
            <a:chOff x="5838810" y="1389303"/>
            <a:chExt cx="1973550" cy="2192097"/>
          </a:xfrm>
        </p:grpSpPr>
        <p:sp>
          <p:nvSpPr>
            <p:cNvPr id="2" name="Arc 1"/>
            <p:cNvSpPr/>
            <p:nvPr/>
          </p:nvSpPr>
          <p:spPr>
            <a:xfrm>
              <a:off x="6588224" y="1524000"/>
              <a:ext cx="1224136" cy="2057400"/>
            </a:xfrm>
            <a:prstGeom prst="arc">
              <a:avLst>
                <a:gd name="adj1" fmla="val 14603217"/>
                <a:gd name="adj2" fmla="val 8894376"/>
              </a:avLst>
            </a:prstGeom>
            <a:ln w="317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5" name="Arc 14"/>
            <p:cNvSpPr/>
            <p:nvPr/>
          </p:nvSpPr>
          <p:spPr>
            <a:xfrm rot="643434" flipH="1">
              <a:off x="5838810" y="1450573"/>
              <a:ext cx="817874" cy="2057400"/>
            </a:xfrm>
            <a:prstGeom prst="arc">
              <a:avLst>
                <a:gd name="adj1" fmla="val 15140289"/>
                <a:gd name="adj2" fmla="val 674518"/>
              </a:avLst>
            </a:prstGeom>
            <a:ln w="317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16" name="Arc 15"/>
            <p:cNvSpPr/>
            <p:nvPr/>
          </p:nvSpPr>
          <p:spPr>
            <a:xfrm rot="11809161" flipH="1">
              <a:off x="5998051" y="1389303"/>
              <a:ext cx="639631" cy="2057400"/>
            </a:xfrm>
            <a:prstGeom prst="arc">
              <a:avLst>
                <a:gd name="adj1" fmla="val 15140289"/>
                <a:gd name="adj2" fmla="val 18101366"/>
              </a:avLst>
            </a:prstGeom>
            <a:ln w="317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198850" y="987100"/>
            <a:ext cx="1973550" cy="2192097"/>
            <a:chOff x="5838810" y="1389303"/>
            <a:chExt cx="1973550" cy="2192097"/>
          </a:xfrm>
        </p:grpSpPr>
        <p:sp>
          <p:nvSpPr>
            <p:cNvPr id="19" name="Arc 18"/>
            <p:cNvSpPr/>
            <p:nvPr/>
          </p:nvSpPr>
          <p:spPr>
            <a:xfrm>
              <a:off x="6588224" y="1524000"/>
              <a:ext cx="1224136" cy="2057400"/>
            </a:xfrm>
            <a:prstGeom prst="arc">
              <a:avLst>
                <a:gd name="adj1" fmla="val 14603217"/>
                <a:gd name="adj2" fmla="val 8894376"/>
              </a:avLst>
            </a:prstGeom>
            <a:ln w="317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20" name="Arc 19"/>
            <p:cNvSpPr/>
            <p:nvPr/>
          </p:nvSpPr>
          <p:spPr>
            <a:xfrm rot="643434" flipH="1">
              <a:off x="5838810" y="1450573"/>
              <a:ext cx="817874" cy="2057400"/>
            </a:xfrm>
            <a:prstGeom prst="arc">
              <a:avLst>
                <a:gd name="adj1" fmla="val 15140289"/>
                <a:gd name="adj2" fmla="val 1293694"/>
              </a:avLst>
            </a:prstGeom>
            <a:ln w="317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21" name="Arc 20"/>
            <p:cNvSpPr/>
            <p:nvPr/>
          </p:nvSpPr>
          <p:spPr>
            <a:xfrm rot="11809161" flipH="1">
              <a:off x="5998051" y="1389303"/>
              <a:ext cx="639631" cy="2057400"/>
            </a:xfrm>
            <a:prstGeom prst="arc">
              <a:avLst>
                <a:gd name="adj1" fmla="val 15822530"/>
                <a:gd name="adj2" fmla="val 17420423"/>
              </a:avLst>
            </a:prstGeom>
            <a:ln w="317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636689" y="692696"/>
            <a:ext cx="1973550" cy="2192097"/>
            <a:chOff x="5838810" y="1389303"/>
            <a:chExt cx="1973550" cy="2192097"/>
          </a:xfrm>
        </p:grpSpPr>
        <p:sp>
          <p:nvSpPr>
            <p:cNvPr id="23" name="Arc 22"/>
            <p:cNvSpPr/>
            <p:nvPr/>
          </p:nvSpPr>
          <p:spPr>
            <a:xfrm>
              <a:off x="6588224" y="1524000"/>
              <a:ext cx="1224136" cy="2057400"/>
            </a:xfrm>
            <a:prstGeom prst="arc">
              <a:avLst>
                <a:gd name="adj1" fmla="val 14603217"/>
                <a:gd name="adj2" fmla="val 8894376"/>
              </a:avLst>
            </a:prstGeom>
            <a:ln w="317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24" name="Arc 23"/>
            <p:cNvSpPr/>
            <p:nvPr/>
          </p:nvSpPr>
          <p:spPr>
            <a:xfrm rot="643434" flipH="1">
              <a:off x="5838810" y="1450573"/>
              <a:ext cx="817874" cy="2057400"/>
            </a:xfrm>
            <a:prstGeom prst="arc">
              <a:avLst>
                <a:gd name="adj1" fmla="val 15140289"/>
                <a:gd name="adj2" fmla="val 674518"/>
              </a:avLst>
            </a:prstGeom>
            <a:ln w="317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</a:endParaRPr>
            </a:p>
          </p:txBody>
        </p:sp>
        <p:sp>
          <p:nvSpPr>
            <p:cNvPr id="25" name="Arc 24"/>
            <p:cNvSpPr/>
            <p:nvPr/>
          </p:nvSpPr>
          <p:spPr>
            <a:xfrm rot="11809161" flipH="1">
              <a:off x="5998051" y="1389303"/>
              <a:ext cx="639631" cy="2057400"/>
            </a:xfrm>
            <a:prstGeom prst="arc">
              <a:avLst>
                <a:gd name="adj1" fmla="val 15915820"/>
                <a:gd name="adj2" fmla="val 17352609"/>
              </a:avLst>
            </a:prstGeom>
            <a:ln w="317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latin typeface="Calibri" panose="020F0502020204030204" pitchFamily="34" charset="0"/>
              </a:endParaRPr>
            </a:p>
          </p:txBody>
        </p:sp>
      </p:grpSp>
      <p:cxnSp>
        <p:nvCxnSpPr>
          <p:cNvPr id="5" name="Straight Arrow Connector 4"/>
          <p:cNvCxnSpPr/>
          <p:nvPr/>
        </p:nvCxnSpPr>
        <p:spPr>
          <a:xfrm flipV="1">
            <a:off x="5292080" y="899401"/>
            <a:ext cx="3168352" cy="184774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5580112" y="1162973"/>
            <a:ext cx="3168352" cy="1847748"/>
          </a:xfrm>
          <a:prstGeom prst="straightConnector1">
            <a:avLst/>
          </a:prstGeom>
          <a:ln w="1905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5436096" y="899401"/>
            <a:ext cx="3168352" cy="184774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V="1">
            <a:off x="5508104" y="1090965"/>
            <a:ext cx="3168352" cy="1847748"/>
          </a:xfrm>
          <a:prstGeom prst="straightConnector1">
            <a:avLst/>
          </a:prstGeom>
          <a:ln w="1905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5580112" y="899401"/>
            <a:ext cx="3168352" cy="184774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5364088" y="1090965"/>
            <a:ext cx="3168352" cy="1847748"/>
          </a:xfrm>
          <a:prstGeom prst="straightConnector1">
            <a:avLst/>
          </a:prstGeom>
          <a:ln w="1905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Oval 40"/>
          <p:cNvSpPr/>
          <p:nvPr/>
        </p:nvSpPr>
        <p:spPr>
          <a:xfrm rot="19978576">
            <a:off x="5449247" y="2373290"/>
            <a:ext cx="1887702" cy="194532"/>
          </a:xfrm>
          <a:prstGeom prst="ellipse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endParaRPr lang="en-US" sz="2000" b="1">
              <a:solidFill>
                <a:schemeClr val="tx1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3962400" y="4343400"/>
            <a:ext cx="2510331" cy="103220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2000" b="1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Homogeneous</a:t>
            </a:r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 </a:t>
            </a:r>
            <a:r>
              <a:rPr lang="en-GB" sz="2000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distribution of the quench energy</a:t>
            </a:r>
            <a:endParaRPr lang="en-US" sz="2000" dirty="0">
              <a:solidFill>
                <a:schemeClr val="tx1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44" name="Rectangle 64"/>
          <p:cNvSpPr/>
          <p:nvPr/>
        </p:nvSpPr>
        <p:spPr>
          <a:xfrm>
            <a:off x="4274499" y="3581400"/>
            <a:ext cx="4355829" cy="68630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2000" b="1" u="sng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Quick </a:t>
            </a:r>
            <a:r>
              <a:rPr lang="en-GB" sz="2000" b="1" u="sng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propagation</a:t>
            </a:r>
            <a:endParaRPr lang="en-GB" sz="2000" dirty="0">
              <a:solidFill>
                <a:schemeClr val="tx1"/>
              </a:solidFill>
              <a:latin typeface="Calibri" panose="020F0502020204030204" pitchFamily="34" charset="0"/>
              <a:cs typeface="Times New Roman" pitchFamily="18" charset="0"/>
            </a:endParaRPr>
          </a:p>
          <a:p>
            <a:pPr algn="ctr" eaLnBrk="0" hangingPunct="0"/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of </a:t>
            </a:r>
            <a:r>
              <a:rPr lang="en-GB" sz="2000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the </a:t>
            </a:r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resistive zone is needed</a:t>
            </a:r>
            <a:endParaRPr lang="en-US" sz="2000" dirty="0">
              <a:solidFill>
                <a:schemeClr val="tx1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6574883" y="4343400"/>
            <a:ext cx="2461613" cy="103220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sz="2000" b="1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Discharge</a:t>
            </a:r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 of the </a:t>
            </a:r>
            <a:r>
              <a:rPr lang="en-GB" sz="2000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magnet </a:t>
            </a:r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current with coil </a:t>
            </a:r>
            <a:r>
              <a:rPr lang="en-GB" sz="2000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resistance </a:t>
            </a:r>
            <a:endParaRPr lang="en-US" sz="2000" dirty="0">
              <a:solidFill>
                <a:schemeClr val="tx1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Quench in a superconducting magnet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3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40" name="Rectangle 39"/>
          <p:cNvSpPr/>
          <p:nvPr/>
        </p:nvSpPr>
        <p:spPr bwMode="auto">
          <a:xfrm>
            <a:off x="3962400" y="5461852"/>
            <a:ext cx="5074096" cy="978164"/>
          </a:xfrm>
          <a:prstGeom prst="rect">
            <a:avLst/>
          </a:prstGeom>
          <a:solidFill>
            <a:srgbClr val="FFFF66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Today’s focus:</a:t>
            </a:r>
            <a:endParaRPr lang="en-US" sz="2000" dirty="0">
              <a:latin typeface="Calibri" panose="020F0502020204030204" pitchFamily="34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latin typeface="Calibri" panose="020F0502020204030204" pitchFamily="34" charset="0"/>
              </a:rPr>
              <a:t>Active </a:t>
            </a:r>
            <a:r>
              <a:rPr lang="en-US" sz="2000" dirty="0">
                <a:latin typeface="Calibri" panose="020F0502020204030204" pitchFamily="34" charset="0"/>
              </a:rPr>
              <a:t>protection </a:t>
            </a:r>
            <a:r>
              <a:rPr lang="en-US" sz="2000" dirty="0" smtClean="0">
                <a:latin typeface="Calibri" panose="020F0502020204030204" pitchFamily="34" charset="0"/>
              </a:rPr>
              <a:t>systems quenching </a:t>
            </a:r>
            <a:r>
              <a:rPr lang="en-US" sz="20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quickly</a:t>
            </a:r>
            <a:r>
              <a:rPr lang="en-US" sz="2000" dirty="0" smtClean="0">
                <a:latin typeface="Calibri" panose="020F0502020204030204" pitchFamily="34" charset="0"/>
              </a:rPr>
              <a:t> and </a:t>
            </a:r>
            <a:r>
              <a:rPr lang="en-US" sz="20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homogeneously</a:t>
            </a:r>
            <a:r>
              <a:rPr lang="en-US" sz="2000" dirty="0" smtClean="0">
                <a:latin typeface="Calibri" panose="020F0502020204030204" pitchFamily="34" charset="0"/>
              </a:rPr>
              <a:t> the entire coil</a:t>
            </a:r>
            <a:endParaRPr kumimoji="0" lang="en-US" sz="200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6800" y="716400"/>
            <a:ext cx="4017083" cy="2755267"/>
          </a:xfrm>
          <a:prstGeom prst="rect">
            <a:avLst/>
          </a:prstGeom>
        </p:spPr>
      </p:pic>
      <p:sp>
        <p:nvSpPr>
          <p:cNvPr id="26" name="Oval 25"/>
          <p:cNvSpPr/>
          <p:nvPr/>
        </p:nvSpPr>
        <p:spPr>
          <a:xfrm rot="19978576">
            <a:off x="6174693" y="2385518"/>
            <a:ext cx="423842" cy="181744"/>
          </a:xfrm>
          <a:prstGeom prst="ellipse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endParaRPr lang="en-US" sz="2000" b="1">
              <a:solidFill>
                <a:schemeClr val="tx1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27" name="Explosion 2 26"/>
          <p:cNvSpPr/>
          <p:nvPr/>
        </p:nvSpPr>
        <p:spPr>
          <a:xfrm>
            <a:off x="5868144" y="2099077"/>
            <a:ext cx="1136425" cy="711696"/>
          </a:xfrm>
          <a:prstGeom prst="irregularSeal2">
            <a:avLst/>
          </a:prstGeom>
          <a:solidFill>
            <a:srgbClr val="FF0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endParaRPr lang="en-US" sz="2000" b="1">
              <a:solidFill>
                <a:schemeClr val="tx1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2673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99"/>
    </mc:Choice>
    <mc:Fallback xmlns="">
      <p:transition spd="slow" advTm="139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10" presetClass="entr" presetSubtype="0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5" grpId="0" animBg="1"/>
      <p:bldP spid="67" grpId="0" animBg="1"/>
      <p:bldP spid="68" grpId="0" animBg="1"/>
      <p:bldP spid="70" grpId="0" animBg="1"/>
      <p:bldP spid="41" grpId="0" animBg="1"/>
      <p:bldP spid="41" grpId="1" animBg="1"/>
      <p:bldP spid="42" grpId="0" animBg="1"/>
      <p:bldP spid="44" grpId="0" animBg="1"/>
      <p:bldP spid="45" grpId="0" animBg="1"/>
      <p:bldP spid="40" grpId="0" animBg="1"/>
      <p:bldP spid="26" grpId="0" animBg="1"/>
      <p:bldP spid="26" grpId="1" animBg="1"/>
      <p:bldP spid="27" grpId="0" animBg="1"/>
      <p:bldP spid="27" grpId="1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CLIQ on a 1 m Nb</a:t>
            </a:r>
            <a:r>
              <a:rPr lang="en-GB" sz="3200" baseline="-25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3</a:t>
            </a: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Sn model magnet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1" t="4581"/>
          <a:stretch/>
        </p:blipFill>
        <p:spPr>
          <a:xfrm>
            <a:off x="1150219" y="758051"/>
            <a:ext cx="6843562" cy="495443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152400" y="5717487"/>
            <a:ext cx="2590800" cy="759513"/>
          </a:xfrm>
          <a:prstGeom prst="rect">
            <a:avLst/>
          </a:prstGeom>
          <a:solidFill>
            <a:srgbClr val="FFFF66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Fast</a:t>
            </a:r>
            <a:r>
              <a:rPr kumimoji="0" lang="en-US" sz="200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and </a:t>
            </a:r>
            <a:r>
              <a:rPr kumimoji="0" lang="en-US" sz="2000" b="1" i="0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effective</a:t>
            </a:r>
            <a:r>
              <a:rPr kumimoji="0" lang="en-US" sz="200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heating mechanism</a:t>
            </a:r>
            <a:endParaRPr kumimoji="0" lang="en-US" sz="2000" i="0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2819400" y="5717487"/>
            <a:ext cx="2438400" cy="759513"/>
          </a:xfrm>
          <a:prstGeom prst="rect">
            <a:avLst/>
          </a:prstGeom>
          <a:solidFill>
            <a:srgbClr val="FFFF66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Technology proven </a:t>
            </a:r>
            <a:r>
              <a:rPr lang="en-US" sz="2000" dirty="0">
                <a:latin typeface="Calibri" panose="020F0502020204030204" pitchFamily="34" charset="0"/>
              </a:rPr>
              <a:t>on </a:t>
            </a:r>
            <a:r>
              <a:rPr lang="en-US" sz="20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Nb</a:t>
            </a:r>
            <a:r>
              <a:rPr lang="en-US" sz="2000" b="1" baseline="-25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3</a:t>
            </a:r>
            <a:r>
              <a:rPr lang="en-US" sz="20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Sn </a:t>
            </a:r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</a:rPr>
              <a:t>magnets</a:t>
            </a:r>
          </a:p>
        </p:txBody>
      </p:sp>
    </p:spTree>
    <p:extLst>
      <p:ext uri="{BB962C8B-B14F-4D97-AF65-F5344CB8AC3E}">
        <p14:creationId xmlns:p14="http://schemas.microsoft.com/office/powerpoint/2010/main" val="1940937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05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CLIQ on full-scale Nb</a:t>
            </a:r>
            <a:r>
              <a:rPr lang="en-GB" sz="3200" baseline="-25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3</a:t>
            </a: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Sn low-</a:t>
            </a:r>
            <a:r>
              <a:rPr lang="el-GR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β</a:t>
            </a:r>
            <a:r>
              <a:rPr lang="en-US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 quad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 bwMode="auto">
          <a:xfrm>
            <a:off x="6680200" y="996572"/>
            <a:ext cx="2463800" cy="2508628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u="sng" dirty="0" smtClean="0">
                <a:latin typeface="Calibri" panose="020F0502020204030204" pitchFamily="34" charset="0"/>
              </a:rPr>
              <a:t>HL-LHC inner triplet quad</a:t>
            </a:r>
            <a:endParaRPr lang="en-US" sz="1600" u="sng" dirty="0">
              <a:latin typeface="Calibri" panose="020F0502020204030204" pitchFamily="34" charset="0"/>
            </a:endParaRPr>
          </a:p>
          <a:p>
            <a:r>
              <a:rPr lang="en-US" sz="1600" dirty="0">
                <a:latin typeface="Calibri" panose="020F0502020204030204" pitchFamily="34" charset="0"/>
              </a:rPr>
              <a:t>Magnetic Length   </a:t>
            </a:r>
            <a:r>
              <a:rPr lang="en-US" sz="1600" dirty="0" smtClean="0">
                <a:latin typeface="Calibri" panose="020F0502020204030204" pitchFamily="34" charset="0"/>
              </a:rPr>
              <a:t>  7.15 </a:t>
            </a:r>
            <a:r>
              <a:rPr lang="en-US" sz="1600" dirty="0">
                <a:latin typeface="Calibri" panose="020F0502020204030204" pitchFamily="34" charset="0"/>
              </a:rPr>
              <a:t>m</a:t>
            </a:r>
          </a:p>
          <a:p>
            <a:r>
              <a:rPr lang="en-US" sz="1600" dirty="0">
                <a:latin typeface="Calibri" panose="020F0502020204030204" pitchFamily="34" charset="0"/>
              </a:rPr>
              <a:t>Self-inductance     </a:t>
            </a:r>
            <a:r>
              <a:rPr lang="en-US" sz="1600" dirty="0" smtClean="0">
                <a:latin typeface="Calibri" panose="020F0502020204030204" pitchFamily="34" charset="0"/>
              </a:rPr>
              <a:t>    68 </a:t>
            </a:r>
            <a:r>
              <a:rPr lang="en-US" sz="1600" dirty="0" err="1">
                <a:latin typeface="Calibri" panose="020F0502020204030204" pitchFamily="34" charset="0"/>
              </a:rPr>
              <a:t>mH</a:t>
            </a:r>
            <a:endParaRPr lang="en-US" sz="1600" dirty="0">
              <a:latin typeface="Calibri" panose="020F0502020204030204" pitchFamily="34" charset="0"/>
            </a:endParaRPr>
          </a:p>
          <a:p>
            <a:r>
              <a:rPr lang="en-US" sz="1600" dirty="0">
                <a:latin typeface="Calibri" panose="020F0502020204030204" pitchFamily="34" charset="0"/>
              </a:rPr>
              <a:t>Nominal current  </a:t>
            </a:r>
            <a:r>
              <a:rPr lang="en-US" sz="1600" dirty="0" smtClean="0">
                <a:latin typeface="Calibri" panose="020F0502020204030204" pitchFamily="34" charset="0"/>
              </a:rPr>
              <a:t>    16.5 kA</a:t>
            </a:r>
          </a:p>
          <a:p>
            <a:r>
              <a:rPr lang="en-US" sz="1600" dirty="0" smtClean="0">
                <a:latin typeface="Calibri" panose="020F0502020204030204" pitchFamily="34" charset="0"/>
              </a:rPr>
              <a:t>Peak magnetic field   8.3 T</a:t>
            </a:r>
            <a:endParaRPr lang="en-US" sz="1600" dirty="0">
              <a:latin typeface="Calibri" panose="020F0502020204030204" pitchFamily="34" charset="0"/>
            </a:endParaRPr>
          </a:p>
          <a:p>
            <a:r>
              <a:rPr lang="en-US" sz="1600" dirty="0">
                <a:latin typeface="Calibri" panose="020F0502020204030204" pitchFamily="34" charset="0"/>
              </a:rPr>
              <a:t>Superconductor     </a:t>
            </a:r>
            <a:r>
              <a:rPr lang="en-US" sz="1600" dirty="0" smtClean="0">
                <a:latin typeface="Calibri" panose="020F0502020204030204" pitchFamily="34" charset="0"/>
              </a:rPr>
              <a:t>    Nb</a:t>
            </a:r>
            <a:r>
              <a:rPr lang="en-US" sz="1600" baseline="-25000" dirty="0" smtClean="0">
                <a:latin typeface="Calibri" panose="020F0502020204030204" pitchFamily="34" charset="0"/>
              </a:rPr>
              <a:t>3</a:t>
            </a:r>
            <a:r>
              <a:rPr lang="en-US" sz="1600" dirty="0" smtClean="0">
                <a:latin typeface="Calibri" panose="020F0502020204030204" pitchFamily="34" charset="0"/>
              </a:rPr>
              <a:t>Sn</a:t>
            </a:r>
            <a:endParaRPr lang="en-US" sz="1600" dirty="0">
              <a:latin typeface="Calibri" panose="020F0502020204030204" pitchFamily="34" charset="0"/>
            </a:endParaRPr>
          </a:p>
          <a:p>
            <a:pPr algn="ctr"/>
            <a:endParaRPr lang="en-US" sz="1600" dirty="0">
              <a:latin typeface="Calibri" panose="020F0502020204030204" pitchFamily="34" charset="0"/>
            </a:endParaRPr>
          </a:p>
          <a:p>
            <a:pPr algn="ctr"/>
            <a:r>
              <a:rPr lang="en-US" sz="1600" u="sng" dirty="0" smtClean="0">
                <a:latin typeface="Calibri" panose="020F0502020204030204" pitchFamily="34" charset="0"/>
              </a:rPr>
              <a:t>1 </a:t>
            </a:r>
            <a:r>
              <a:rPr lang="en-US" sz="1600" u="sng" dirty="0">
                <a:latin typeface="Calibri" panose="020F0502020204030204" pitchFamily="34" charset="0"/>
              </a:rPr>
              <a:t>CLIQ </a:t>
            </a:r>
            <a:r>
              <a:rPr lang="en-US" sz="1600" u="sng" dirty="0" smtClean="0">
                <a:latin typeface="Calibri" panose="020F0502020204030204" pitchFamily="34" charset="0"/>
              </a:rPr>
              <a:t>Unit</a:t>
            </a:r>
            <a:endParaRPr lang="en-US" sz="1600" u="sng" dirty="0">
              <a:latin typeface="Calibri" panose="020F0502020204030204" pitchFamily="34" charset="0"/>
            </a:endParaRPr>
          </a:p>
          <a:p>
            <a:pPr algn="ctr"/>
            <a:r>
              <a:rPr lang="en-US" sz="1600" dirty="0" smtClean="0">
                <a:latin typeface="Calibri" panose="020F0502020204030204" pitchFamily="34" charset="0"/>
              </a:rPr>
              <a:t>U0=1 kV C=40 </a:t>
            </a:r>
            <a:r>
              <a:rPr lang="en-US" sz="1600" dirty="0">
                <a:latin typeface="Calibri" panose="020F0502020204030204" pitchFamily="34" charset="0"/>
              </a:rPr>
              <a:t>mF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6324600" y="5791200"/>
            <a:ext cx="2717801" cy="601398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800" dirty="0" smtClean="0">
                <a:latin typeface="Calibri" panose="020F0502020204030204" pitchFamily="34" charset="0"/>
              </a:rPr>
              <a:t>All simulations performed with the </a:t>
            </a:r>
            <a:r>
              <a:rPr lang="en-US" sz="1800" dirty="0">
                <a:latin typeface="Calibri" panose="020F0502020204030204" pitchFamily="34" charset="0"/>
              </a:rPr>
              <a:t>software </a:t>
            </a:r>
            <a:r>
              <a:rPr lang="en-US" sz="1800" dirty="0" smtClean="0">
                <a:latin typeface="Calibri" panose="020F0502020204030204" pitchFamily="34" charset="0"/>
              </a:rPr>
              <a:t>LEDET</a:t>
            </a:r>
            <a:endParaRPr kumimoji="0" lang="en-US" sz="1800" b="1" i="0" strike="noStrike" cap="none" normalizeH="0" baseline="30000" dirty="0" smtClean="0">
              <a:ln>
                <a:noFill/>
              </a:ln>
              <a:solidFill>
                <a:srgbClr val="C00000"/>
              </a:solidFill>
              <a:effectLst/>
              <a:latin typeface="Calibri" panose="020F050202020403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1"/>
          <a:stretch/>
        </p:blipFill>
        <p:spPr>
          <a:xfrm>
            <a:off x="-1" y="838201"/>
            <a:ext cx="6629401" cy="460616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auto">
          <a:xfrm>
            <a:off x="174170" y="5565782"/>
            <a:ext cx="3940629" cy="826816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 smtClean="0">
                <a:latin typeface="Calibri" panose="020F0502020204030204" pitchFamily="34" charset="0"/>
              </a:rPr>
              <a:t>CLIQ in the baseline: </a:t>
            </a:r>
            <a:r>
              <a:rPr lang="en-US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first application</a:t>
            </a:r>
            <a:r>
              <a:rPr lang="en-US" dirty="0" smtClean="0">
                <a:latin typeface="Calibri" panose="020F0502020204030204" pitchFamily="34" charset="0"/>
              </a:rPr>
              <a:t> in an accelerator</a:t>
            </a:r>
            <a:endParaRPr kumimoji="0" lang="en-US" b="1" i="0" strike="noStrike" cap="none" normalizeH="0" baseline="30000" dirty="0" smtClean="0">
              <a:ln>
                <a:noFill/>
              </a:ln>
              <a:solidFill>
                <a:srgbClr val="C00000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4021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"/>
    </mc:Choice>
    <mc:Fallback xmlns="">
      <p:transition spd="slow" advTm="13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Simulated temperature distribution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00200"/>
            <a:ext cx="4571460" cy="342859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600200"/>
            <a:ext cx="4571460" cy="342859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auto">
          <a:xfrm>
            <a:off x="1948802" y="5105400"/>
            <a:ext cx="5246396" cy="1328233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>
                <a:latin typeface="Calibri" panose="020F0502020204030204" pitchFamily="34" charset="0"/>
              </a:rPr>
              <a:t>Due </a:t>
            </a:r>
            <a:r>
              <a:rPr lang="en-US" dirty="0" smtClean="0">
                <a:latin typeface="Calibri" panose="020F0502020204030204" pitchFamily="34" charset="0"/>
              </a:rPr>
              <a:t>to CLIQ’s </a:t>
            </a:r>
            <a:r>
              <a:rPr lang="en-US" b="1" dirty="0">
                <a:solidFill>
                  <a:srgbClr val="C00000"/>
                </a:solidFill>
                <a:latin typeface="Calibri" panose="020F0502020204030204" pitchFamily="34" charset="0"/>
              </a:rPr>
              <a:t>faster </a:t>
            </a:r>
            <a:r>
              <a:rPr lang="en-US" dirty="0">
                <a:latin typeface="Calibri" panose="020F0502020204030204" pitchFamily="34" charset="0"/>
              </a:rPr>
              <a:t>quench initiation,</a:t>
            </a:r>
          </a:p>
          <a:p>
            <a:pPr algn="ctr"/>
            <a:r>
              <a:rPr lang="en-US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lower </a:t>
            </a:r>
            <a:r>
              <a:rPr lang="en-US" b="1" dirty="0">
                <a:solidFill>
                  <a:srgbClr val="C00000"/>
                </a:solidFill>
                <a:latin typeface="Calibri" panose="020F0502020204030204" pitchFamily="34" charset="0"/>
              </a:rPr>
              <a:t>hot-spot temperature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</a:rPr>
              <a:t>and </a:t>
            </a:r>
            <a:r>
              <a:rPr lang="en-US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more homogeneous</a:t>
            </a:r>
            <a:r>
              <a:rPr lang="en-US" dirty="0" smtClean="0">
                <a:latin typeface="Calibri" panose="020F0502020204030204" pitchFamily="34" charset="0"/>
              </a:rPr>
              <a:t> temperature distribution</a:t>
            </a:r>
            <a:endParaRPr kumimoji="0" lang="en-US" b="1" i="0" strike="noStrike" cap="none" normalizeH="0" baseline="30000" dirty="0" smtClean="0">
              <a:ln>
                <a:noFill/>
              </a:ln>
              <a:solidFill>
                <a:srgbClr val="C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268543" y="1219200"/>
            <a:ext cx="4302918" cy="520152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Calibri" panose="020F0502020204030204" pitchFamily="34" charset="0"/>
              </a:rPr>
              <a:t>With outer quench heaters</a:t>
            </a:r>
            <a:endParaRPr kumimoji="0" lang="en-US" b="1" i="0" strike="noStrike" cap="none" normalizeH="0" baseline="30000" dirty="0" smtClean="0">
              <a:ln>
                <a:noFill/>
              </a:ln>
              <a:solidFill>
                <a:srgbClr val="C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4800600" y="1219200"/>
            <a:ext cx="4072475" cy="520152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latin typeface="Calibri" panose="020F0502020204030204" pitchFamily="34" charset="0"/>
              </a:rPr>
              <a:t>With CLIQ</a:t>
            </a:r>
            <a:endParaRPr kumimoji="0" lang="en-US" b="1" i="0" strike="noStrike" cap="none" normalizeH="0" baseline="30000" dirty="0" smtClean="0">
              <a:ln>
                <a:noFill/>
              </a:ln>
              <a:solidFill>
                <a:srgbClr val="C00000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6645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61"/>
    </mc:Choice>
    <mc:Fallback xmlns="">
      <p:transition spd="slow" advTm="2761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Simulated protection performance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838200"/>
            <a:ext cx="7315200" cy="548639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4963965" y="4343400"/>
            <a:ext cx="4069754" cy="964968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latin typeface="Calibri" panose="020F0502020204030204" pitchFamily="34" charset="0"/>
              </a:rPr>
              <a:t>CLIQ </a:t>
            </a:r>
            <a:r>
              <a:rPr lang="en-US" dirty="0" smtClean="0">
                <a:latin typeface="Calibri" panose="020F0502020204030204" pitchFamily="34" charset="0"/>
              </a:rPr>
              <a:t>performance similar to QH’s covering most coil turns</a:t>
            </a:r>
            <a:endParaRPr kumimoji="0" lang="en-US" b="1" i="0" strike="noStrike" cap="none" normalizeH="0" baseline="30000" dirty="0" smtClean="0">
              <a:ln>
                <a:noFill/>
              </a:ln>
              <a:solidFill>
                <a:srgbClr val="C00000"/>
              </a:solidFill>
              <a:effectLst/>
              <a:latin typeface="Calibri" panose="020F0502020204030204" pitchFamily="34" charset="0"/>
            </a:endParaRPr>
          </a:p>
        </p:txBody>
      </p:sp>
      <p:cxnSp>
        <p:nvCxnSpPr>
          <p:cNvPr id="4" name="Straight Arrow Connector 3"/>
          <p:cNvCxnSpPr/>
          <p:nvPr/>
        </p:nvCxnSpPr>
        <p:spPr bwMode="auto">
          <a:xfrm flipH="1" flipV="1">
            <a:off x="6858000" y="2743200"/>
            <a:ext cx="1473200" cy="159519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92281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9346"/>
            <a:ext cx="7179839" cy="5386373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CLIQ on full-scale LHC quadrupole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6629400" y="1453772"/>
            <a:ext cx="2438400" cy="2584828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1600" u="sng" dirty="0">
                <a:latin typeface="Calibri" panose="020F0502020204030204" pitchFamily="34" charset="0"/>
                <a:cs typeface="Times New Roman" pitchFamily="18" charset="0"/>
              </a:rPr>
              <a:t>LHC matching quadrupole</a:t>
            </a:r>
          </a:p>
          <a:p>
            <a:pPr algn="ctr"/>
            <a:r>
              <a:rPr lang="en-GB" sz="1600" dirty="0">
                <a:latin typeface="Calibri" panose="020F0502020204030204" pitchFamily="34" charset="0"/>
                <a:cs typeface="Times New Roman" pitchFamily="18" charset="0"/>
              </a:rPr>
              <a:t>(1 aperture)</a:t>
            </a:r>
          </a:p>
          <a:p>
            <a:r>
              <a:rPr lang="en-GB" sz="1600" dirty="0" smtClean="0">
                <a:latin typeface="Calibri" panose="020F0502020204030204" pitchFamily="34" charset="0"/>
                <a:cs typeface="Times New Roman" pitchFamily="18" charset="0"/>
              </a:rPr>
              <a:t>Magnetic </a:t>
            </a:r>
            <a:r>
              <a:rPr lang="en-GB" sz="1600" dirty="0">
                <a:latin typeface="Calibri" panose="020F0502020204030204" pitchFamily="34" charset="0"/>
                <a:cs typeface="Times New Roman" pitchFamily="18" charset="0"/>
              </a:rPr>
              <a:t>Length    3.4 m</a:t>
            </a:r>
          </a:p>
          <a:p>
            <a:r>
              <a:rPr lang="en-GB" sz="1600" dirty="0">
                <a:latin typeface="Calibri" panose="020F0502020204030204" pitchFamily="34" charset="0"/>
                <a:cs typeface="Times New Roman" pitchFamily="18" charset="0"/>
              </a:rPr>
              <a:t>Self-inductance      72 </a:t>
            </a:r>
            <a:r>
              <a:rPr lang="en-GB" sz="1600" dirty="0" err="1">
                <a:latin typeface="Calibri" panose="020F0502020204030204" pitchFamily="34" charset="0"/>
                <a:cs typeface="Times New Roman" pitchFamily="18" charset="0"/>
              </a:rPr>
              <a:t>mH</a:t>
            </a:r>
            <a:endParaRPr lang="en-GB" sz="1600" dirty="0">
              <a:latin typeface="Calibri" panose="020F0502020204030204" pitchFamily="34" charset="0"/>
              <a:cs typeface="Times New Roman" pitchFamily="18" charset="0"/>
            </a:endParaRPr>
          </a:p>
          <a:p>
            <a:r>
              <a:rPr lang="en-GB" sz="1600" dirty="0">
                <a:latin typeface="Calibri" panose="020F0502020204030204" pitchFamily="34" charset="0"/>
                <a:cs typeface="Times New Roman" pitchFamily="18" charset="0"/>
              </a:rPr>
              <a:t>Nominal current    3.6 kA</a:t>
            </a:r>
          </a:p>
          <a:p>
            <a:r>
              <a:rPr lang="en-US" sz="1600" dirty="0" smtClean="0">
                <a:latin typeface="Calibri" panose="020F0502020204030204" pitchFamily="34" charset="0"/>
                <a:cs typeface="Times New Roman" pitchFamily="18" charset="0"/>
              </a:rPr>
              <a:t>Superconductor    </a:t>
            </a:r>
            <a:r>
              <a:rPr lang="en-US" sz="1600" dirty="0" err="1">
                <a:latin typeface="Calibri" panose="020F0502020204030204" pitchFamily="34" charset="0"/>
                <a:cs typeface="Times New Roman" pitchFamily="18" charset="0"/>
              </a:rPr>
              <a:t>Nb</a:t>
            </a:r>
            <a:r>
              <a:rPr lang="en-US" sz="1600" dirty="0">
                <a:latin typeface="Calibri" panose="020F0502020204030204" pitchFamily="34" charset="0"/>
                <a:cs typeface="Times New Roman" pitchFamily="18" charset="0"/>
              </a:rPr>
              <a:t>-Ti</a:t>
            </a:r>
            <a:endParaRPr lang="en-GB" sz="1600" dirty="0">
              <a:latin typeface="Calibri" panose="020F0502020204030204" pitchFamily="34" charset="0"/>
              <a:cs typeface="Times New Roman" pitchFamily="18" charset="0"/>
            </a:endParaRPr>
          </a:p>
          <a:p>
            <a:endParaRPr lang="en-GB" sz="1600" dirty="0" smtClean="0">
              <a:latin typeface="Calibri" panose="020F0502020204030204" pitchFamily="34" charset="0"/>
              <a:cs typeface="Times New Roman" pitchFamily="18" charset="0"/>
            </a:endParaRPr>
          </a:p>
          <a:p>
            <a:pPr algn="ctr"/>
            <a:r>
              <a:rPr lang="en-GB" sz="1600" u="sng" dirty="0" smtClean="0">
                <a:latin typeface="Calibri" panose="020F0502020204030204" pitchFamily="34" charset="0"/>
                <a:cs typeface="Times New Roman" pitchFamily="18" charset="0"/>
              </a:rPr>
              <a:t>1 CLIQ unit</a:t>
            </a:r>
          </a:p>
          <a:p>
            <a:pPr algn="ctr"/>
            <a:r>
              <a:rPr lang="en-US" sz="1600" dirty="0" smtClean="0">
                <a:latin typeface="Calibri" panose="020F0502020204030204" pitchFamily="34" charset="0"/>
              </a:rPr>
              <a:t>U0=650 </a:t>
            </a:r>
            <a:r>
              <a:rPr lang="en-US" sz="1600" dirty="0">
                <a:latin typeface="Calibri" panose="020F0502020204030204" pitchFamily="34" charset="0"/>
              </a:rPr>
              <a:t>V </a:t>
            </a:r>
            <a:r>
              <a:rPr lang="en-US" sz="1600" dirty="0" smtClean="0">
                <a:latin typeface="Calibri" panose="020F0502020204030204" pitchFamily="34" charset="0"/>
              </a:rPr>
              <a:t>C=8.8 </a:t>
            </a:r>
            <a:r>
              <a:rPr lang="en-US" sz="1600" dirty="0">
                <a:latin typeface="Calibri" panose="020F0502020204030204" pitchFamily="34" charset="0"/>
              </a:rPr>
              <a:t>mF</a:t>
            </a:r>
          </a:p>
        </p:txBody>
      </p:sp>
    </p:spTree>
    <p:extLst>
      <p:ext uri="{BB962C8B-B14F-4D97-AF65-F5344CB8AC3E}">
        <p14:creationId xmlns:p14="http://schemas.microsoft.com/office/powerpoint/2010/main" val="89905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"/>
    </mc:Choice>
    <mc:Fallback xmlns="">
      <p:transition spd="slow" advTm="8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Comparison with conventional QH’s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743518"/>
            <a:ext cx="7560839" cy="5672203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4499992" y="3400318"/>
            <a:ext cx="376718" cy="242461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GB" sz="1600" b="1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EE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2195736" y="1916832"/>
            <a:ext cx="376718" cy="242461"/>
          </a:xfrm>
          <a:prstGeom prst="roundRect">
            <a:avLst>
              <a:gd name="adj" fmla="val 8866"/>
            </a:avLst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GB" sz="1600" b="1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EE</a:t>
            </a:r>
          </a:p>
        </p:txBody>
      </p:sp>
    </p:spTree>
    <p:extLst>
      <p:ext uri="{BB962C8B-B14F-4D97-AF65-F5344CB8AC3E}">
        <p14:creationId xmlns:p14="http://schemas.microsoft.com/office/powerpoint/2010/main" val="530075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9"/>
    </mc:Choice>
    <mc:Fallback xmlns="">
      <p:transition spd="slow" advTm="309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Electro-Thermal and Coupling </a:t>
            </a:r>
            <a:r>
              <a:rPr lang="en-GB" sz="3200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modeling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2610" y="990600"/>
            <a:ext cx="6518781" cy="522989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auto">
          <a:xfrm>
            <a:off x="5638800" y="5638800"/>
            <a:ext cx="3403600" cy="764038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How to implement this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coupling 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mechanism?</a:t>
            </a:r>
            <a:endParaRPr kumimoji="0" lang="en-US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9" name="Freeform 8"/>
          <p:cNvSpPr/>
          <p:nvPr/>
        </p:nvSpPr>
        <p:spPr bwMode="auto">
          <a:xfrm rot="17200620">
            <a:off x="7241797" y="4688463"/>
            <a:ext cx="275918" cy="1267329"/>
          </a:xfrm>
          <a:custGeom>
            <a:avLst/>
            <a:gdLst>
              <a:gd name="connsiteX0" fmla="*/ 0 w 345794"/>
              <a:gd name="connsiteY0" fmla="*/ 662473 h 662473"/>
              <a:gd name="connsiteX1" fmla="*/ 345233 w 345794"/>
              <a:gd name="connsiteY1" fmla="*/ 186612 h 662473"/>
              <a:gd name="connsiteX2" fmla="*/ 74645 w 345794"/>
              <a:gd name="connsiteY2" fmla="*/ 0 h 662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5794" h="662473">
                <a:moveTo>
                  <a:pt x="0" y="662473"/>
                </a:moveTo>
                <a:cubicBezTo>
                  <a:pt x="166396" y="479748"/>
                  <a:pt x="332792" y="297024"/>
                  <a:pt x="345233" y="186612"/>
                </a:cubicBezTo>
                <a:cubicBezTo>
                  <a:pt x="357674" y="76200"/>
                  <a:pt x="160176" y="0"/>
                  <a:pt x="74645" y="0"/>
                </a:cubicBez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9459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6" t="4082" r="7259"/>
          <a:stretch/>
        </p:blipFill>
        <p:spPr>
          <a:xfrm>
            <a:off x="6235700" y="2338462"/>
            <a:ext cx="2743200" cy="2265559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LEDET model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656" y="3657600"/>
            <a:ext cx="5410200" cy="204976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auto">
          <a:xfrm>
            <a:off x="304800" y="2318536"/>
            <a:ext cx="5791200" cy="1339063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All simulations presented today are performed with the </a:t>
            </a:r>
            <a:r>
              <a:rPr kumimoji="0" lang="en-US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LEDET</a:t>
            </a:r>
            <a:r>
              <a:rPr kumimoji="0" lang="en-US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2D model</a:t>
            </a:r>
            <a:endParaRPr kumimoji="0" lang="en-US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(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Lumped-Element</a:t>
            </a:r>
            <a:r>
              <a:rPr kumimoji="0" lang="en-US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 Dynamic Electro-Thermal</a:t>
            </a:r>
            <a:r>
              <a:rPr kumimoji="0" lang="en-US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)</a:t>
            </a:r>
            <a:endParaRPr kumimoji="0" lang="en-US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04800" y="914400"/>
            <a:ext cx="8412691" cy="1295400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The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interaction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between the superconducting</a:t>
            </a:r>
            <a:r>
              <a:rPr kumimoji="0" lang="en-US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magnet and the local coupling currents is modeled with an array of </a:t>
            </a:r>
            <a:r>
              <a:rPr kumimoji="0" lang="en-US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RL dissipative loops mutually coupled</a:t>
            </a:r>
            <a:r>
              <a:rPr kumimoji="0" lang="en-US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with the magnet self-inductance</a:t>
            </a:r>
            <a:endParaRPr kumimoji="0" lang="en-US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304800" y="4159130"/>
            <a:ext cx="3200400" cy="1548236"/>
          </a:xfrm>
          <a:prstGeom prst="roundRect">
            <a:avLst>
              <a:gd name="adj" fmla="val 3096"/>
            </a:avLst>
          </a:prstGeom>
          <a:noFill/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3615531" y="4159130"/>
            <a:ext cx="2219325" cy="1548236"/>
          </a:xfrm>
          <a:prstGeom prst="roundRect">
            <a:avLst>
              <a:gd name="adj" fmla="val 3096"/>
            </a:avLst>
          </a:prstGeom>
          <a:noFill/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724200" y="5707366"/>
            <a:ext cx="2361600" cy="746308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Inter-filament coupling currents</a:t>
            </a:r>
            <a:endParaRPr kumimoji="0" lang="en-US" i="0" u="none" strike="noStrike" cap="none" normalizeH="0" baseline="-25000" dirty="0" smtClean="0">
              <a:ln>
                <a:noFill/>
              </a:ln>
              <a:solidFill>
                <a:srgbClr val="C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3544093" y="5707366"/>
            <a:ext cx="2362200" cy="746308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Inter-strand coupling currents</a:t>
            </a:r>
            <a:endParaRPr kumimoji="0" lang="en-US" i="0" u="none" strike="noStrike" cap="none" normalizeH="0" baseline="-25000" dirty="0" smtClean="0">
              <a:ln>
                <a:noFill/>
              </a:ln>
              <a:solidFill>
                <a:srgbClr val="C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6096000" y="4624462"/>
            <a:ext cx="2946400" cy="1166738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Example</a:t>
            </a: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: HL-LHC 12 T Nb</a:t>
            </a:r>
            <a:r>
              <a:rPr kumimoji="0" lang="en-US" sz="180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3</a:t>
            </a:r>
            <a:r>
              <a:rPr kumimoji="0" 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Sn quadrupole magnet (MQXF)</a:t>
            </a:r>
          </a:p>
          <a:p>
            <a:pPr marL="285750" marR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1800" dirty="0" smtClean="0">
                <a:latin typeface="Calibri" panose="020F0502020204030204" pitchFamily="34" charset="0"/>
              </a:rPr>
              <a:t>2x 16000 IFCL loops</a:t>
            </a:r>
          </a:p>
          <a:p>
            <a:pPr marL="285750" marR="0" indent="-2857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18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400 ISCL loops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6096000" y="5943600"/>
            <a:ext cx="2946400" cy="510074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[1] E. Ravaioli, “CLIQ”, PhD thesis, 2015</a:t>
            </a:r>
          </a:p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i="1" dirty="0" smtClean="0">
                <a:latin typeface="Calibri" panose="020F0502020204030204" pitchFamily="34" charset="0"/>
              </a:rPr>
              <a:t> [2] E. Ravaioli et al., Cryogenics 2016</a:t>
            </a:r>
            <a:endParaRPr kumimoji="0" lang="en-US" sz="1400" i="1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4709659" y="75790"/>
            <a:ext cx="2757941" cy="533810"/>
          </a:xfrm>
          <a:prstGeom prst="rect">
            <a:avLst/>
          </a:prstGeom>
          <a:solidFill>
            <a:srgbClr val="FFFF66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 smtClean="0">
                <a:latin typeface="Calibri" panose="020F0502020204030204" pitchFamily="34" charset="0"/>
              </a:rPr>
              <a:t>Runs in 3 minutes!</a:t>
            </a:r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1946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576000" y="169780"/>
            <a:ext cx="7286400" cy="505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Influence of effective transverse resistivity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859" y="685800"/>
            <a:ext cx="6966279" cy="487639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228600" y="5638396"/>
            <a:ext cx="4038600" cy="838199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Good protection</a:t>
            </a:r>
            <a:r>
              <a:rPr lang="en-US" dirty="0" smtClean="0">
                <a:latin typeface="Calibri" panose="020F0502020204030204" pitchFamily="34" charset="0"/>
              </a:rPr>
              <a:t> performance in a </a:t>
            </a:r>
            <a:r>
              <a:rPr lang="en-US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wide range </a:t>
            </a:r>
            <a:r>
              <a:rPr lang="en-US" dirty="0" smtClean="0">
                <a:latin typeface="Calibri" panose="020F0502020204030204" pitchFamily="34" charset="0"/>
              </a:rPr>
              <a:t>of </a:t>
            </a:r>
            <a:r>
              <a:rPr lang="en-US" dirty="0" err="1" smtClean="0">
                <a:latin typeface="Calibri" panose="020F0502020204030204" pitchFamily="34" charset="0"/>
              </a:rPr>
              <a:t>f</a:t>
            </a:r>
            <a:r>
              <a:rPr lang="en-US" baseline="-25000" dirty="0" err="1" smtClean="0">
                <a:latin typeface="Calibri" panose="020F0502020204030204" pitchFamily="34" charset="0"/>
              </a:rPr>
              <a:t>eff</a:t>
            </a:r>
            <a:endParaRPr kumimoji="0" lang="en-US" b="1" i="0" strike="noStrike" cap="none" normalizeH="0" baseline="-25000" dirty="0" smtClean="0">
              <a:ln>
                <a:noFill/>
              </a:ln>
              <a:solidFill>
                <a:srgbClr val="C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4741178" y="5638396"/>
            <a:ext cx="4038600" cy="838199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Significant influence </a:t>
            </a:r>
            <a:r>
              <a:rPr lang="en-US" dirty="0" smtClean="0">
                <a:latin typeface="Calibri" panose="020F0502020204030204" pitchFamily="34" charset="0"/>
              </a:rPr>
              <a:t>of </a:t>
            </a:r>
            <a:r>
              <a:rPr lang="en-US" dirty="0" err="1" smtClean="0">
                <a:latin typeface="Calibri" panose="020F0502020204030204" pitchFamily="34" charset="0"/>
              </a:rPr>
              <a:t>f</a:t>
            </a:r>
            <a:r>
              <a:rPr lang="en-US" baseline="-25000" dirty="0" err="1" smtClean="0">
                <a:latin typeface="Calibri" panose="020F0502020204030204" pitchFamily="34" charset="0"/>
              </a:rPr>
              <a:t>eff</a:t>
            </a:r>
            <a:endParaRPr lang="en-US" dirty="0">
              <a:latin typeface="Calibri" panose="020F0502020204030204" pitchFamily="34" charset="0"/>
            </a:endParaRPr>
          </a:p>
          <a:p>
            <a:pPr algn="ctr"/>
            <a:r>
              <a:rPr lang="en-US" dirty="0" smtClean="0">
                <a:latin typeface="Calibri" panose="020F0502020204030204" pitchFamily="34" charset="0"/>
              </a:rPr>
              <a:t>on the introduced </a:t>
            </a:r>
            <a:r>
              <a:rPr lang="en-US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current I</a:t>
            </a:r>
            <a:r>
              <a:rPr lang="en-US" b="1" baseline="-25000" dirty="0" smtClean="0">
                <a:solidFill>
                  <a:srgbClr val="C00000"/>
                </a:solidFill>
                <a:latin typeface="Calibri" panose="020F0502020204030204" pitchFamily="34" charset="0"/>
              </a:rPr>
              <a:t>C</a:t>
            </a:r>
            <a:endParaRPr kumimoji="0" lang="en-US" b="1" i="0" strike="noStrike" cap="none" normalizeH="0" baseline="-25000" dirty="0" smtClean="0">
              <a:ln>
                <a:noFill/>
              </a:ln>
              <a:solidFill>
                <a:srgbClr val="C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1905000" y="4419600"/>
            <a:ext cx="1944000" cy="1287766"/>
          </a:xfrm>
          <a:prstGeom prst="roundRect">
            <a:avLst>
              <a:gd name="adj" fmla="val 3096"/>
            </a:avLst>
          </a:prstGeom>
          <a:noFill/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7206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First HL-LHC Nb</a:t>
            </a:r>
            <a:r>
              <a:rPr lang="en-GB" sz="3200" baseline="-25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3</a:t>
            </a: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Sn model quadrupole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281" y="1181725"/>
            <a:ext cx="3337719" cy="445029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1710530"/>
            <a:ext cx="4648200" cy="3486149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auto">
          <a:xfrm>
            <a:off x="2712223" y="5943196"/>
            <a:ext cx="3719555" cy="452535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FNAL vertical magnet test facility</a:t>
            </a:r>
            <a:endParaRPr lang="en-US" sz="2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2150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05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sz="3200" dirty="0">
                <a:solidFill>
                  <a:srgbClr val="FF0000"/>
                </a:solidFill>
                <a:latin typeface="Calibri" panose="020F0502020204030204" pitchFamily="34" charset="0"/>
              </a:rPr>
              <a:t>CLIQ – Coupling-Loss Induced </a:t>
            </a:r>
            <a:r>
              <a:rPr lang="en-US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Quench</a:t>
            </a:r>
            <a:endParaRPr lang="en-US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9" name="Pentagon 8"/>
          <p:cNvSpPr/>
          <p:nvPr/>
        </p:nvSpPr>
        <p:spPr>
          <a:xfrm rot="5400000">
            <a:off x="6626374" y="2791"/>
            <a:ext cx="1019448" cy="2577992"/>
          </a:xfrm>
          <a:prstGeom prst="homePlate">
            <a:avLst>
              <a:gd name="adj" fmla="val 19717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b="1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Current change</a:t>
            </a:r>
            <a:endParaRPr lang="en-US" b="1" dirty="0">
              <a:solidFill>
                <a:schemeClr val="tx1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10" name="Pentagon 9"/>
          <p:cNvSpPr/>
          <p:nvPr/>
        </p:nvSpPr>
        <p:spPr>
          <a:xfrm rot="5400000">
            <a:off x="6546549" y="1286483"/>
            <a:ext cx="1179091" cy="2577988"/>
          </a:xfrm>
          <a:prstGeom prst="homePlate">
            <a:avLst>
              <a:gd name="adj" fmla="val 24457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b="1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Magnetic </a:t>
            </a:r>
            <a:r>
              <a:rPr lang="en-GB" b="1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field change</a:t>
            </a:r>
            <a:endParaRPr lang="en-US" b="1" dirty="0">
              <a:solidFill>
                <a:schemeClr val="tx1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11" name="Pentagon 10"/>
          <p:cNvSpPr/>
          <p:nvPr/>
        </p:nvSpPr>
        <p:spPr>
          <a:xfrm rot="5400000">
            <a:off x="6586881" y="2609661"/>
            <a:ext cx="1098425" cy="2577988"/>
          </a:xfrm>
          <a:prstGeom prst="homePlate">
            <a:avLst>
              <a:gd name="adj" fmla="val 29314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b="1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Coupling losses (Heat</a:t>
            </a:r>
            <a:r>
              <a:rPr lang="en-GB" b="1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)</a:t>
            </a:r>
            <a:endParaRPr lang="en-US" b="1" dirty="0">
              <a:solidFill>
                <a:schemeClr val="tx1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5847103" y="5791200"/>
            <a:ext cx="2611097" cy="662047"/>
          </a:xfrm>
          <a:prstGeom prst="roundRect">
            <a:avLst/>
          </a:prstGeom>
          <a:solidFill>
            <a:srgbClr val="FFFF66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QUENCH</a:t>
            </a:r>
            <a:endParaRPr lang="en-US" b="1" dirty="0">
              <a:solidFill>
                <a:schemeClr val="tx1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14" name="Pentagon 13"/>
          <p:cNvSpPr/>
          <p:nvPr/>
        </p:nvSpPr>
        <p:spPr>
          <a:xfrm rot="5400000">
            <a:off x="6648849" y="3830540"/>
            <a:ext cx="974493" cy="2577988"/>
          </a:xfrm>
          <a:prstGeom prst="homePlate">
            <a:avLst>
              <a:gd name="adj" fmla="val 18629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GB" b="1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Temperature rise</a:t>
            </a:r>
            <a:endParaRPr lang="en-US" b="1" dirty="0">
              <a:solidFill>
                <a:schemeClr val="tx1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942970"/>
            <a:ext cx="4790745" cy="5534030"/>
          </a:xfrm>
          <a:prstGeom prst="rect">
            <a:avLst/>
          </a:prstGeom>
          <a:ln w="38100">
            <a:noFill/>
          </a:ln>
        </p:spPr>
      </p:pic>
      <p:cxnSp>
        <p:nvCxnSpPr>
          <p:cNvPr id="16" name="Straight Connector 15"/>
          <p:cNvCxnSpPr/>
          <p:nvPr/>
        </p:nvCxnSpPr>
        <p:spPr>
          <a:xfrm>
            <a:off x="2438400" y="5949280"/>
            <a:ext cx="2093811" cy="0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 flipV="1">
            <a:off x="395536" y="5932150"/>
            <a:ext cx="1616242" cy="17130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728" y="5363649"/>
            <a:ext cx="768472" cy="304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3346328" y="5373216"/>
            <a:ext cx="768472" cy="304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" name="Straight Connector 21"/>
          <p:cNvCxnSpPr/>
          <p:nvPr/>
        </p:nvCxnSpPr>
        <p:spPr>
          <a:xfrm>
            <a:off x="2133600" y="2714053"/>
            <a:ext cx="0" cy="3379243"/>
          </a:xfrm>
          <a:prstGeom prst="line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ircular Arrow 22"/>
          <p:cNvSpPr/>
          <p:nvPr/>
        </p:nvSpPr>
        <p:spPr>
          <a:xfrm flipH="1">
            <a:off x="457200" y="5744446"/>
            <a:ext cx="656354" cy="656354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  <a:solidFill>
            <a:srgbClr val="FFFF66"/>
          </a:solidFill>
          <a:ln>
            <a:solidFill>
              <a:srgbClr val="FFC0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24" name="Circular Arrow 23"/>
          <p:cNvSpPr/>
          <p:nvPr/>
        </p:nvSpPr>
        <p:spPr>
          <a:xfrm flipH="1">
            <a:off x="830952" y="5744446"/>
            <a:ext cx="656354" cy="656354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  <a:solidFill>
            <a:srgbClr val="FFFF66"/>
          </a:solidFill>
          <a:ln>
            <a:solidFill>
              <a:srgbClr val="FFC0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25" name="Circular Arrow 24"/>
          <p:cNvSpPr/>
          <p:nvPr/>
        </p:nvSpPr>
        <p:spPr>
          <a:xfrm flipH="1">
            <a:off x="1182710" y="5744446"/>
            <a:ext cx="656354" cy="656354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  <a:solidFill>
            <a:srgbClr val="FFFF66"/>
          </a:solidFill>
          <a:ln>
            <a:solidFill>
              <a:srgbClr val="FFC0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26" name="Circular Arrow 25"/>
          <p:cNvSpPr/>
          <p:nvPr/>
        </p:nvSpPr>
        <p:spPr>
          <a:xfrm>
            <a:off x="2905472" y="5710980"/>
            <a:ext cx="656354" cy="656354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  <a:solidFill>
            <a:srgbClr val="FFFF66"/>
          </a:solidFill>
          <a:ln>
            <a:solidFill>
              <a:srgbClr val="FFC0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27" name="Circular Arrow 26"/>
          <p:cNvSpPr/>
          <p:nvPr/>
        </p:nvSpPr>
        <p:spPr>
          <a:xfrm>
            <a:off x="3279224" y="5710980"/>
            <a:ext cx="656354" cy="656354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  <a:solidFill>
            <a:srgbClr val="FFFF66"/>
          </a:solidFill>
          <a:ln>
            <a:solidFill>
              <a:srgbClr val="FFC0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28" name="Circular Arrow 27"/>
          <p:cNvSpPr/>
          <p:nvPr/>
        </p:nvSpPr>
        <p:spPr>
          <a:xfrm>
            <a:off x="3630982" y="5710980"/>
            <a:ext cx="656354" cy="656354"/>
          </a:xfrm>
          <a:prstGeom prst="circularArrow">
            <a:avLst>
              <a:gd name="adj1" fmla="val 4493"/>
              <a:gd name="adj2" fmla="val 1142319"/>
              <a:gd name="adj3" fmla="val 20375710"/>
              <a:gd name="adj4" fmla="val 989592"/>
              <a:gd name="adj5" fmla="val 12500"/>
            </a:avLst>
          </a:prstGeom>
          <a:solidFill>
            <a:srgbClr val="FFFF66"/>
          </a:solidFill>
          <a:ln>
            <a:solidFill>
              <a:srgbClr val="FFC0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pic>
        <p:nvPicPr>
          <p:cNvPr id="29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655295" y="4326779"/>
            <a:ext cx="1008112" cy="508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56863" y="5216453"/>
            <a:ext cx="588126" cy="1431393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09263" y="5229200"/>
            <a:ext cx="588126" cy="1431393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50474" y="5229200"/>
            <a:ext cx="588126" cy="1431393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1164474" y="5229200"/>
            <a:ext cx="588126" cy="1431393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1020458" y="5229200"/>
            <a:ext cx="588126" cy="1431393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876442" y="5229200"/>
            <a:ext cx="588126" cy="1431393"/>
          </a:xfrm>
          <a:prstGeom prst="rect">
            <a:avLst/>
          </a:prstGeom>
        </p:spPr>
      </p:pic>
      <p:sp>
        <p:nvSpPr>
          <p:cNvPr id="36" name="Rounded Rectangle 35"/>
          <p:cNvSpPr/>
          <p:nvPr/>
        </p:nvSpPr>
        <p:spPr>
          <a:xfrm>
            <a:off x="3185482" y="782063"/>
            <a:ext cx="2148518" cy="448053"/>
          </a:xfrm>
          <a:prstGeom prst="roundRect">
            <a:avLst>
              <a:gd name="adj" fmla="val 8866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1800" u="sng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Patent</a:t>
            </a:r>
            <a:r>
              <a:rPr lang="en-US" sz="1800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 EP13174323.9</a:t>
            </a:r>
            <a:endParaRPr lang="en-GB" sz="1800" dirty="0">
              <a:solidFill>
                <a:schemeClr val="tx1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1600" y="4766400"/>
            <a:ext cx="435554" cy="100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1677" y="4766400"/>
            <a:ext cx="435558" cy="1008000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00" y="4766400"/>
            <a:ext cx="435554" cy="100800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714" y="4767440"/>
            <a:ext cx="435558" cy="10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79158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3"/>
    </mc:Choice>
    <mc:Fallback xmlns="">
      <p:transition spd="slow" advTm="103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3" grpId="0" animBg="1"/>
      <p:bldP spid="14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CLIQ units and terminals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0317" y="997659"/>
            <a:ext cx="3657297" cy="487639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auto">
          <a:xfrm>
            <a:off x="5090318" y="5960302"/>
            <a:ext cx="3657297" cy="452535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CLIQ terminals added at LBNL</a:t>
            </a:r>
            <a:endParaRPr lang="en-US" sz="2000" dirty="0">
              <a:latin typeface="Calibri" panose="020F0502020204030204" pitchFamily="34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4876800" y="891637"/>
            <a:ext cx="1219200" cy="376335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800" dirty="0" smtClean="0">
                <a:latin typeface="Calibri" panose="020F0502020204030204" pitchFamily="34" charset="0"/>
              </a:rPr>
              <a:t>Main leads</a:t>
            </a:r>
            <a:endParaRPr lang="en-US" sz="1800" dirty="0">
              <a:latin typeface="Calibri" panose="020F0502020204030204" pitchFamily="34" charset="0"/>
            </a:endParaRPr>
          </a:p>
        </p:txBody>
      </p:sp>
      <p:cxnSp>
        <p:nvCxnSpPr>
          <p:cNvPr id="4" name="Straight Arrow Connector 3"/>
          <p:cNvCxnSpPr>
            <a:stCxn id="11" idx="2"/>
          </p:cNvCxnSpPr>
          <p:nvPr/>
        </p:nvCxnSpPr>
        <p:spPr bwMode="auto">
          <a:xfrm flipH="1">
            <a:off x="5334000" y="1267972"/>
            <a:ext cx="152400" cy="170382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sp>
        <p:nvSpPr>
          <p:cNvPr id="14" name="Rectangle 13"/>
          <p:cNvSpPr/>
          <p:nvPr/>
        </p:nvSpPr>
        <p:spPr bwMode="auto">
          <a:xfrm>
            <a:off x="7664628" y="911412"/>
            <a:ext cx="1219200" cy="376335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800" dirty="0" smtClean="0">
                <a:latin typeface="Calibri" panose="020F0502020204030204" pitchFamily="34" charset="0"/>
              </a:rPr>
              <a:t>CLIQ leads</a:t>
            </a:r>
            <a:endParaRPr lang="en-US" sz="1800" dirty="0">
              <a:latin typeface="Calibri" panose="020F0502020204030204" pitchFamily="34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 bwMode="auto">
          <a:xfrm flipH="1">
            <a:off x="6294437" y="1287747"/>
            <a:ext cx="1979791" cy="160785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 flipH="1">
            <a:off x="7284332" y="1287747"/>
            <a:ext cx="989896" cy="195436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 flipH="1">
            <a:off x="7421807" y="1287747"/>
            <a:ext cx="852421" cy="259845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pic>
        <p:nvPicPr>
          <p:cNvPr id="24" name="Picture 2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519" y="1362051"/>
            <a:ext cx="3214420" cy="4285894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 bwMode="auto">
          <a:xfrm>
            <a:off x="617519" y="5791200"/>
            <a:ext cx="3214420" cy="622935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CLIQ units designed and manufactured at CERN</a:t>
            </a:r>
            <a:endParaRPr lang="en-US" sz="2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2218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CLIQ integrated in the MQXF circuit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000"/>
            <a:ext cx="9144000" cy="217077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16244"/>
            <a:ext cx="4648200" cy="34861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2916244"/>
            <a:ext cx="4648200" cy="3486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050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CLIQ on 11 T dipole magnet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t="1462"/>
          <a:stretch/>
        </p:blipFill>
        <p:spPr>
          <a:xfrm>
            <a:off x="152400" y="838199"/>
            <a:ext cx="6478941" cy="487680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auto">
          <a:xfrm>
            <a:off x="6629400" y="914400"/>
            <a:ext cx="2438400" cy="2508628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u="sng" dirty="0" smtClean="0">
                <a:latin typeface="Calibri" panose="020F0502020204030204" pitchFamily="34" charset="0"/>
              </a:rPr>
              <a:t>11 T dipole magnet</a:t>
            </a:r>
            <a:endParaRPr lang="en-US" sz="1600" u="sng" dirty="0">
              <a:latin typeface="Calibri" panose="020F0502020204030204" pitchFamily="34" charset="0"/>
            </a:endParaRPr>
          </a:p>
          <a:p>
            <a:r>
              <a:rPr lang="en-US" sz="1600" dirty="0">
                <a:latin typeface="Calibri" panose="020F0502020204030204" pitchFamily="34" charset="0"/>
              </a:rPr>
              <a:t>Twin aperture magnet</a:t>
            </a:r>
          </a:p>
          <a:p>
            <a:r>
              <a:rPr lang="en-US" sz="1600" dirty="0" smtClean="0">
                <a:latin typeface="Calibri" panose="020F0502020204030204" pitchFamily="34" charset="0"/>
              </a:rPr>
              <a:t>Magnetic </a:t>
            </a:r>
            <a:r>
              <a:rPr lang="en-US" sz="1600" dirty="0">
                <a:latin typeface="Calibri" panose="020F0502020204030204" pitchFamily="34" charset="0"/>
              </a:rPr>
              <a:t>Length   </a:t>
            </a:r>
            <a:r>
              <a:rPr lang="en-US" sz="1600" dirty="0" smtClean="0">
                <a:latin typeface="Calibri" panose="020F0502020204030204" pitchFamily="34" charset="0"/>
              </a:rPr>
              <a:t>  6 </a:t>
            </a:r>
            <a:r>
              <a:rPr lang="en-US" sz="1600" dirty="0">
                <a:latin typeface="Calibri" panose="020F0502020204030204" pitchFamily="34" charset="0"/>
              </a:rPr>
              <a:t>m</a:t>
            </a:r>
          </a:p>
          <a:p>
            <a:r>
              <a:rPr lang="en-US" sz="1600" dirty="0">
                <a:latin typeface="Calibri" panose="020F0502020204030204" pitchFamily="34" charset="0"/>
              </a:rPr>
              <a:t>Self-inductance     </a:t>
            </a:r>
            <a:r>
              <a:rPr lang="en-US" sz="1600" dirty="0" smtClean="0">
                <a:latin typeface="Calibri" panose="020F0502020204030204" pitchFamily="34" charset="0"/>
              </a:rPr>
              <a:t>    69 </a:t>
            </a:r>
            <a:r>
              <a:rPr lang="en-US" sz="1600" dirty="0" err="1">
                <a:latin typeface="Calibri" panose="020F0502020204030204" pitchFamily="34" charset="0"/>
              </a:rPr>
              <a:t>mH</a:t>
            </a:r>
            <a:endParaRPr lang="en-US" sz="1600" dirty="0">
              <a:latin typeface="Calibri" panose="020F0502020204030204" pitchFamily="34" charset="0"/>
            </a:endParaRPr>
          </a:p>
          <a:p>
            <a:r>
              <a:rPr lang="en-US" sz="1600" dirty="0">
                <a:latin typeface="Calibri" panose="020F0502020204030204" pitchFamily="34" charset="0"/>
              </a:rPr>
              <a:t>Nominal current  </a:t>
            </a:r>
            <a:r>
              <a:rPr lang="en-US" sz="1600" dirty="0" smtClean="0">
                <a:latin typeface="Calibri" panose="020F0502020204030204" pitchFamily="34" charset="0"/>
              </a:rPr>
              <a:t>    11.8 kA</a:t>
            </a:r>
          </a:p>
          <a:p>
            <a:r>
              <a:rPr lang="en-US" sz="1600" dirty="0" smtClean="0">
                <a:latin typeface="Calibri" panose="020F0502020204030204" pitchFamily="34" charset="0"/>
              </a:rPr>
              <a:t>Peak magnetic field   11.2 T</a:t>
            </a:r>
            <a:endParaRPr lang="en-US" sz="1600" dirty="0">
              <a:latin typeface="Calibri" panose="020F0502020204030204" pitchFamily="34" charset="0"/>
            </a:endParaRPr>
          </a:p>
          <a:p>
            <a:r>
              <a:rPr lang="en-US" sz="1600" dirty="0">
                <a:latin typeface="Calibri" panose="020F0502020204030204" pitchFamily="34" charset="0"/>
              </a:rPr>
              <a:t>Superconductor     </a:t>
            </a:r>
            <a:r>
              <a:rPr lang="en-US" sz="1600" dirty="0" smtClean="0">
                <a:latin typeface="Calibri" panose="020F0502020204030204" pitchFamily="34" charset="0"/>
              </a:rPr>
              <a:t>    Nb</a:t>
            </a:r>
            <a:r>
              <a:rPr lang="en-US" sz="1600" baseline="-25000" dirty="0" smtClean="0">
                <a:latin typeface="Calibri" panose="020F0502020204030204" pitchFamily="34" charset="0"/>
              </a:rPr>
              <a:t>3</a:t>
            </a:r>
            <a:r>
              <a:rPr lang="en-US" sz="1600" dirty="0" smtClean="0">
                <a:latin typeface="Calibri" panose="020F0502020204030204" pitchFamily="34" charset="0"/>
              </a:rPr>
              <a:t>Sn</a:t>
            </a:r>
            <a:endParaRPr lang="en-US" sz="1600" dirty="0">
              <a:latin typeface="Calibri" panose="020F0502020204030204" pitchFamily="34" charset="0"/>
            </a:endParaRPr>
          </a:p>
          <a:p>
            <a:pPr algn="ctr"/>
            <a:endParaRPr lang="en-US" sz="1600" dirty="0">
              <a:latin typeface="Calibri" panose="020F0502020204030204" pitchFamily="34" charset="0"/>
            </a:endParaRPr>
          </a:p>
          <a:p>
            <a:pPr algn="ctr"/>
            <a:r>
              <a:rPr lang="en-US" sz="1600" u="sng" dirty="0" smtClean="0">
                <a:latin typeface="Calibri" panose="020F0502020204030204" pitchFamily="34" charset="0"/>
              </a:rPr>
              <a:t>2 </a:t>
            </a:r>
            <a:r>
              <a:rPr lang="en-US" sz="1600" u="sng" dirty="0">
                <a:latin typeface="Calibri" panose="020F0502020204030204" pitchFamily="34" charset="0"/>
              </a:rPr>
              <a:t>CLIQ </a:t>
            </a:r>
            <a:r>
              <a:rPr lang="en-US" sz="1600" u="sng" dirty="0" smtClean="0">
                <a:latin typeface="Calibri" panose="020F0502020204030204" pitchFamily="34" charset="0"/>
              </a:rPr>
              <a:t>Units</a:t>
            </a:r>
            <a:endParaRPr lang="en-US" sz="1600" u="sng" dirty="0">
              <a:latin typeface="Calibri" panose="020F0502020204030204" pitchFamily="34" charset="0"/>
            </a:endParaRPr>
          </a:p>
          <a:p>
            <a:pPr algn="ctr"/>
            <a:r>
              <a:rPr lang="en-US" sz="1600" dirty="0" smtClean="0">
                <a:latin typeface="Calibri" panose="020F0502020204030204" pitchFamily="34" charset="0"/>
              </a:rPr>
              <a:t>U0=1 kV C=40 </a:t>
            </a:r>
            <a:r>
              <a:rPr lang="en-US" sz="1600" dirty="0">
                <a:latin typeface="Calibri" panose="020F0502020204030204" pitchFamily="34" charset="0"/>
              </a:rPr>
              <a:t>mF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6319520" y="5004398"/>
            <a:ext cx="2743200" cy="1594228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dirty="0" smtClean="0">
                <a:latin typeface="Calibri" panose="020F0502020204030204" pitchFamily="34" charset="0"/>
              </a:rPr>
              <a:t>J. </a:t>
            </a:r>
            <a:r>
              <a:rPr lang="en-US" sz="1600" dirty="0" err="1" smtClean="0">
                <a:latin typeface="Calibri" panose="020F0502020204030204" pitchFamily="34" charset="0"/>
              </a:rPr>
              <a:t>Blomber</a:t>
            </a:r>
            <a:r>
              <a:rPr lang="en-US" sz="1600" dirty="0" smtClean="0">
                <a:latin typeface="Calibri" panose="020F0502020204030204" pitchFamily="34" charset="0"/>
              </a:rPr>
              <a:t> </a:t>
            </a:r>
            <a:r>
              <a:rPr lang="en-US" sz="1600" dirty="0">
                <a:latin typeface="Calibri" panose="020F0502020204030204" pitchFamily="34" charset="0"/>
              </a:rPr>
              <a:t>Ghini, </a:t>
            </a:r>
            <a:r>
              <a:rPr lang="en-US" sz="1600" dirty="0" smtClean="0">
                <a:latin typeface="Calibri" panose="020F0502020204030204" pitchFamily="34" charset="0"/>
              </a:rPr>
              <a:t>“Protecting the superconducting</a:t>
            </a:r>
            <a:endParaRPr lang="en-US" sz="1600" dirty="0">
              <a:latin typeface="Calibri" panose="020F0502020204030204" pitchFamily="34" charset="0"/>
            </a:endParaRPr>
          </a:p>
          <a:p>
            <a:pPr algn="ctr"/>
            <a:r>
              <a:rPr lang="en-US" sz="1600" dirty="0">
                <a:latin typeface="Calibri" panose="020F0502020204030204" pitchFamily="34" charset="0"/>
              </a:rPr>
              <a:t>11T </a:t>
            </a:r>
            <a:r>
              <a:rPr lang="en-US" sz="1600" dirty="0" smtClean="0">
                <a:latin typeface="Calibri" panose="020F0502020204030204" pitchFamily="34" charset="0"/>
              </a:rPr>
              <a:t>Hi–</a:t>
            </a:r>
            <a:r>
              <a:rPr lang="en-US" sz="1600" dirty="0" err="1" smtClean="0">
                <a:latin typeface="Calibri" panose="020F0502020204030204" pitchFamily="34" charset="0"/>
              </a:rPr>
              <a:t>Lumi</a:t>
            </a:r>
            <a:r>
              <a:rPr lang="en-US" sz="1600" dirty="0" smtClean="0">
                <a:latin typeface="Calibri" panose="020F0502020204030204" pitchFamily="34" charset="0"/>
              </a:rPr>
              <a:t> </a:t>
            </a:r>
            <a:r>
              <a:rPr lang="en-US" sz="1600" dirty="0">
                <a:latin typeface="Calibri" panose="020F0502020204030204" pitchFamily="34" charset="0"/>
              </a:rPr>
              <a:t>LHC </a:t>
            </a:r>
            <a:r>
              <a:rPr lang="en-US" sz="1600" dirty="0" smtClean="0">
                <a:latin typeface="Calibri" panose="020F0502020204030204" pitchFamily="34" charset="0"/>
              </a:rPr>
              <a:t>dipole with the new Coupling-Loss Induced Quench protection system”, CERN Report, 2015</a:t>
            </a:r>
            <a:endParaRPr lang="en-US" sz="1600" dirty="0">
              <a:latin typeface="Calibri" panose="020F0502020204030204" pitchFamily="34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76200" y="5715000"/>
            <a:ext cx="2743200" cy="883626"/>
          </a:xfrm>
          <a:prstGeom prst="rect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dirty="0" smtClean="0">
                <a:latin typeface="Calibri" panose="020F0502020204030204" pitchFamily="34" charset="0"/>
              </a:rPr>
              <a:t>CLIQ is </a:t>
            </a:r>
            <a:r>
              <a:rPr lang="en-US" sz="1600" u="sng" dirty="0" smtClean="0">
                <a:latin typeface="Calibri" panose="020F0502020204030204" pitchFamily="34" charset="0"/>
              </a:rPr>
              <a:t>not</a:t>
            </a:r>
            <a:r>
              <a:rPr lang="en-US" sz="1600" dirty="0" smtClean="0">
                <a:latin typeface="Calibri" panose="020F0502020204030204" pitchFamily="34" charset="0"/>
              </a:rPr>
              <a:t> considered for the quench protection of the 11 T dipole magnets in the HL-LHC</a:t>
            </a:r>
            <a:endParaRPr lang="en-US" sz="16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686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CLIQ integration in the MB/11T circuit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990600"/>
            <a:ext cx="8883611" cy="175880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auto">
          <a:xfrm>
            <a:off x="9677400" y="838200"/>
            <a:ext cx="2743200" cy="2508628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u="sng" dirty="0" smtClean="0">
                <a:latin typeface="Calibri" panose="020F0502020204030204" pitchFamily="34" charset="0"/>
              </a:rPr>
              <a:t>MB</a:t>
            </a:r>
            <a:endParaRPr lang="en-US" sz="1600" u="sng" dirty="0">
              <a:latin typeface="Calibri" panose="020F0502020204030204" pitchFamily="34" charset="0"/>
            </a:endParaRPr>
          </a:p>
          <a:p>
            <a:r>
              <a:rPr lang="en-US" sz="1600" dirty="0">
                <a:latin typeface="Calibri" panose="020F0502020204030204" pitchFamily="34" charset="0"/>
              </a:rPr>
              <a:t>Magnetic Length   </a:t>
            </a:r>
            <a:r>
              <a:rPr lang="en-US" sz="1600" dirty="0" smtClean="0">
                <a:latin typeface="Calibri" panose="020F0502020204030204" pitchFamily="34" charset="0"/>
              </a:rPr>
              <a:t>  14.3 </a:t>
            </a:r>
            <a:r>
              <a:rPr lang="en-US" sz="1600" dirty="0">
                <a:latin typeface="Calibri" panose="020F0502020204030204" pitchFamily="34" charset="0"/>
              </a:rPr>
              <a:t>m</a:t>
            </a:r>
          </a:p>
          <a:p>
            <a:r>
              <a:rPr lang="en-US" sz="1600" dirty="0">
                <a:latin typeface="Calibri" panose="020F0502020204030204" pitchFamily="34" charset="0"/>
              </a:rPr>
              <a:t>Self-inductance     </a:t>
            </a:r>
            <a:r>
              <a:rPr lang="en-US" sz="1600" dirty="0" smtClean="0">
                <a:latin typeface="Calibri" panose="020F0502020204030204" pitchFamily="34" charset="0"/>
              </a:rPr>
              <a:t>    100 </a:t>
            </a:r>
            <a:r>
              <a:rPr lang="en-US" sz="1600" dirty="0" err="1">
                <a:latin typeface="Calibri" panose="020F0502020204030204" pitchFamily="34" charset="0"/>
              </a:rPr>
              <a:t>mH</a:t>
            </a:r>
            <a:endParaRPr lang="en-US" sz="1600" dirty="0">
              <a:latin typeface="Calibri" panose="020F0502020204030204" pitchFamily="34" charset="0"/>
            </a:endParaRPr>
          </a:p>
          <a:p>
            <a:r>
              <a:rPr lang="en-US" sz="1600" dirty="0">
                <a:latin typeface="Calibri" panose="020F0502020204030204" pitchFamily="34" charset="0"/>
              </a:rPr>
              <a:t>Nominal current  </a:t>
            </a:r>
            <a:r>
              <a:rPr lang="en-US" sz="1600" dirty="0" smtClean="0">
                <a:latin typeface="Calibri" panose="020F0502020204030204" pitchFamily="34" charset="0"/>
              </a:rPr>
              <a:t>    11.8 kA</a:t>
            </a:r>
          </a:p>
          <a:p>
            <a:r>
              <a:rPr lang="en-US" sz="1600" dirty="0" smtClean="0">
                <a:latin typeface="Calibri" panose="020F0502020204030204" pitchFamily="34" charset="0"/>
              </a:rPr>
              <a:t>Peak magnetic field   8.3 T</a:t>
            </a:r>
            <a:endParaRPr lang="en-US" sz="1600" dirty="0">
              <a:latin typeface="Calibri" panose="020F0502020204030204" pitchFamily="34" charset="0"/>
            </a:endParaRPr>
          </a:p>
          <a:p>
            <a:r>
              <a:rPr lang="en-US" sz="1600" dirty="0">
                <a:latin typeface="Calibri" panose="020F0502020204030204" pitchFamily="34" charset="0"/>
              </a:rPr>
              <a:t>Superconductor     </a:t>
            </a:r>
            <a:r>
              <a:rPr lang="en-US" sz="1600" dirty="0" smtClean="0">
                <a:latin typeface="Calibri" panose="020F0502020204030204" pitchFamily="34" charset="0"/>
              </a:rPr>
              <a:t>    </a:t>
            </a:r>
            <a:r>
              <a:rPr lang="en-US" sz="1600" dirty="0" err="1" smtClean="0">
                <a:latin typeface="Calibri" panose="020F0502020204030204" pitchFamily="34" charset="0"/>
              </a:rPr>
              <a:t>Nb-Ti</a:t>
            </a:r>
            <a:endParaRPr lang="en-US" sz="1600" dirty="0">
              <a:latin typeface="Calibri" panose="020F0502020204030204" pitchFamily="34" charset="0"/>
            </a:endParaRPr>
          </a:p>
          <a:p>
            <a:pPr algn="ctr"/>
            <a:endParaRPr lang="en-US" sz="1600" dirty="0">
              <a:latin typeface="Calibri" panose="020F0502020204030204" pitchFamily="34" charset="0"/>
            </a:endParaRPr>
          </a:p>
          <a:p>
            <a:pPr algn="ctr"/>
            <a:r>
              <a:rPr lang="en-US" sz="1600" u="sng" dirty="0" smtClean="0">
                <a:latin typeface="Calibri" panose="020F0502020204030204" pitchFamily="34" charset="0"/>
              </a:rPr>
              <a:t>2 </a:t>
            </a:r>
            <a:r>
              <a:rPr lang="en-US" sz="1600" u="sng" dirty="0">
                <a:latin typeface="Calibri" panose="020F0502020204030204" pitchFamily="34" charset="0"/>
              </a:rPr>
              <a:t>CLIQ </a:t>
            </a:r>
            <a:r>
              <a:rPr lang="en-US" sz="1600" u="sng" dirty="0" smtClean="0">
                <a:latin typeface="Calibri" panose="020F0502020204030204" pitchFamily="34" charset="0"/>
              </a:rPr>
              <a:t>Units</a:t>
            </a:r>
            <a:endParaRPr lang="en-US" sz="1600" u="sng" dirty="0">
              <a:latin typeface="Calibri" panose="020F0502020204030204" pitchFamily="34" charset="0"/>
            </a:endParaRPr>
          </a:p>
          <a:p>
            <a:pPr algn="ctr"/>
            <a:r>
              <a:rPr lang="en-US" sz="1600" dirty="0">
                <a:latin typeface="Calibri" panose="020F0502020204030204" pitchFamily="34" charset="0"/>
              </a:rPr>
              <a:t>U0=500 V </a:t>
            </a:r>
            <a:r>
              <a:rPr lang="en-US" sz="1600" dirty="0" smtClean="0">
                <a:latin typeface="Calibri" panose="020F0502020204030204" pitchFamily="34" charset="0"/>
              </a:rPr>
              <a:t>C=80 </a:t>
            </a:r>
            <a:r>
              <a:rPr lang="en-US" sz="1600" dirty="0">
                <a:latin typeface="Calibri" panose="020F0502020204030204" pitchFamily="34" charset="0"/>
              </a:rPr>
              <a:t>mF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9639782" y="3733800"/>
            <a:ext cx="2743200" cy="2508628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u="sng" dirty="0" smtClean="0">
                <a:latin typeface="Calibri" panose="020F0502020204030204" pitchFamily="34" charset="0"/>
              </a:rPr>
              <a:t>J. </a:t>
            </a:r>
            <a:r>
              <a:rPr lang="en-US" sz="1600" u="sng" dirty="0" err="1" smtClean="0">
                <a:latin typeface="Calibri" panose="020F0502020204030204" pitchFamily="34" charset="0"/>
              </a:rPr>
              <a:t>Blomber</a:t>
            </a:r>
            <a:r>
              <a:rPr lang="en-US" sz="1600" u="sng" dirty="0" smtClean="0">
                <a:latin typeface="Calibri" panose="020F0502020204030204" pitchFamily="34" charset="0"/>
              </a:rPr>
              <a:t> Ghini thesis</a:t>
            </a:r>
            <a:endParaRPr lang="en-US" sz="1600" dirty="0">
              <a:latin typeface="Calibri" panose="020F0502020204030204" pitchFamily="34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9372600" y="4964000"/>
            <a:ext cx="2743200" cy="2508628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u="sng" dirty="0" smtClean="0">
                <a:latin typeface="Calibri" panose="020F0502020204030204" pitchFamily="34" charset="0"/>
              </a:rPr>
              <a:t>Not considered for implementation</a:t>
            </a:r>
            <a:endParaRPr lang="en-US" sz="1600" dirty="0">
              <a:latin typeface="Calibri" panose="020F050202020403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" y="3282808"/>
            <a:ext cx="5183866" cy="2200591"/>
          </a:xfrm>
          <a:prstGeom prst="rect">
            <a:avLst/>
          </a:prstGeom>
        </p:spPr>
      </p:pic>
      <p:pic>
        <p:nvPicPr>
          <p:cNvPr id="12" name="Picture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3645" y="3048236"/>
            <a:ext cx="3744155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 bwMode="auto">
          <a:xfrm>
            <a:off x="76200" y="5715000"/>
            <a:ext cx="2743200" cy="883626"/>
          </a:xfrm>
          <a:prstGeom prst="rect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dirty="0" smtClean="0">
                <a:latin typeface="Calibri" panose="020F0502020204030204" pitchFamily="34" charset="0"/>
              </a:rPr>
              <a:t>CLIQ is </a:t>
            </a:r>
            <a:r>
              <a:rPr lang="en-US" sz="1600" u="sng" dirty="0" smtClean="0">
                <a:latin typeface="Calibri" panose="020F0502020204030204" pitchFamily="34" charset="0"/>
              </a:rPr>
              <a:t>not</a:t>
            </a:r>
            <a:r>
              <a:rPr lang="en-US" sz="1600" dirty="0" smtClean="0">
                <a:latin typeface="Calibri" panose="020F0502020204030204" pitchFamily="34" charset="0"/>
              </a:rPr>
              <a:t> considered for the quench protection of the 11 T dipole magnets in the HL-LHC</a:t>
            </a:r>
            <a:endParaRPr lang="en-US" sz="16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6381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CLIQ on 11 T dipole magnet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 bwMode="auto">
          <a:xfrm>
            <a:off x="9677400" y="838200"/>
            <a:ext cx="2743200" cy="2508628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u="sng" dirty="0" smtClean="0">
                <a:latin typeface="Calibri" panose="020F0502020204030204" pitchFamily="34" charset="0"/>
              </a:rPr>
              <a:t>MB</a:t>
            </a:r>
            <a:endParaRPr lang="en-US" sz="1600" u="sng" dirty="0">
              <a:latin typeface="Calibri" panose="020F0502020204030204" pitchFamily="34" charset="0"/>
            </a:endParaRPr>
          </a:p>
          <a:p>
            <a:r>
              <a:rPr lang="en-US" sz="1600" dirty="0">
                <a:latin typeface="Calibri" panose="020F0502020204030204" pitchFamily="34" charset="0"/>
              </a:rPr>
              <a:t>Magnetic Length   </a:t>
            </a:r>
            <a:r>
              <a:rPr lang="en-US" sz="1600" dirty="0" smtClean="0">
                <a:latin typeface="Calibri" panose="020F0502020204030204" pitchFamily="34" charset="0"/>
              </a:rPr>
              <a:t>  14.3 </a:t>
            </a:r>
            <a:r>
              <a:rPr lang="en-US" sz="1600" dirty="0">
                <a:latin typeface="Calibri" panose="020F0502020204030204" pitchFamily="34" charset="0"/>
              </a:rPr>
              <a:t>m</a:t>
            </a:r>
          </a:p>
          <a:p>
            <a:r>
              <a:rPr lang="en-US" sz="1600" dirty="0">
                <a:latin typeface="Calibri" panose="020F0502020204030204" pitchFamily="34" charset="0"/>
              </a:rPr>
              <a:t>Self-inductance     </a:t>
            </a:r>
            <a:r>
              <a:rPr lang="en-US" sz="1600" dirty="0" smtClean="0">
                <a:latin typeface="Calibri" panose="020F0502020204030204" pitchFamily="34" charset="0"/>
              </a:rPr>
              <a:t>    100 </a:t>
            </a:r>
            <a:r>
              <a:rPr lang="en-US" sz="1600" dirty="0" err="1">
                <a:latin typeface="Calibri" panose="020F0502020204030204" pitchFamily="34" charset="0"/>
              </a:rPr>
              <a:t>mH</a:t>
            </a:r>
            <a:endParaRPr lang="en-US" sz="1600" dirty="0">
              <a:latin typeface="Calibri" panose="020F0502020204030204" pitchFamily="34" charset="0"/>
            </a:endParaRPr>
          </a:p>
          <a:p>
            <a:r>
              <a:rPr lang="en-US" sz="1600" dirty="0">
                <a:latin typeface="Calibri" panose="020F0502020204030204" pitchFamily="34" charset="0"/>
              </a:rPr>
              <a:t>Nominal current  </a:t>
            </a:r>
            <a:r>
              <a:rPr lang="en-US" sz="1600" dirty="0" smtClean="0">
                <a:latin typeface="Calibri" panose="020F0502020204030204" pitchFamily="34" charset="0"/>
              </a:rPr>
              <a:t>    11.8 kA</a:t>
            </a:r>
          </a:p>
          <a:p>
            <a:r>
              <a:rPr lang="en-US" sz="1600" dirty="0" smtClean="0">
                <a:latin typeface="Calibri" panose="020F0502020204030204" pitchFamily="34" charset="0"/>
              </a:rPr>
              <a:t>Peak magnetic field   8.3 T</a:t>
            </a:r>
            <a:endParaRPr lang="en-US" sz="1600" dirty="0">
              <a:latin typeface="Calibri" panose="020F0502020204030204" pitchFamily="34" charset="0"/>
            </a:endParaRPr>
          </a:p>
          <a:p>
            <a:r>
              <a:rPr lang="en-US" sz="1600" dirty="0">
                <a:latin typeface="Calibri" panose="020F0502020204030204" pitchFamily="34" charset="0"/>
              </a:rPr>
              <a:t>Superconductor     </a:t>
            </a:r>
            <a:r>
              <a:rPr lang="en-US" sz="1600" dirty="0" smtClean="0">
                <a:latin typeface="Calibri" panose="020F0502020204030204" pitchFamily="34" charset="0"/>
              </a:rPr>
              <a:t>    </a:t>
            </a:r>
            <a:r>
              <a:rPr lang="en-US" sz="1600" dirty="0" err="1" smtClean="0">
                <a:latin typeface="Calibri" panose="020F0502020204030204" pitchFamily="34" charset="0"/>
              </a:rPr>
              <a:t>Nb-Ti</a:t>
            </a:r>
            <a:endParaRPr lang="en-US" sz="1600" dirty="0">
              <a:latin typeface="Calibri" panose="020F0502020204030204" pitchFamily="34" charset="0"/>
            </a:endParaRPr>
          </a:p>
          <a:p>
            <a:pPr algn="ctr"/>
            <a:endParaRPr lang="en-US" sz="1600" dirty="0">
              <a:latin typeface="Calibri" panose="020F0502020204030204" pitchFamily="34" charset="0"/>
            </a:endParaRPr>
          </a:p>
          <a:p>
            <a:pPr algn="ctr"/>
            <a:r>
              <a:rPr lang="en-US" sz="1600" u="sng" dirty="0" smtClean="0">
                <a:latin typeface="Calibri" panose="020F0502020204030204" pitchFamily="34" charset="0"/>
              </a:rPr>
              <a:t>2 </a:t>
            </a:r>
            <a:r>
              <a:rPr lang="en-US" sz="1600" u="sng" dirty="0">
                <a:latin typeface="Calibri" panose="020F0502020204030204" pitchFamily="34" charset="0"/>
              </a:rPr>
              <a:t>CLIQ </a:t>
            </a:r>
            <a:r>
              <a:rPr lang="en-US" sz="1600" u="sng" dirty="0" smtClean="0">
                <a:latin typeface="Calibri" panose="020F0502020204030204" pitchFamily="34" charset="0"/>
              </a:rPr>
              <a:t>Units</a:t>
            </a:r>
            <a:endParaRPr lang="en-US" sz="1600" u="sng" dirty="0">
              <a:latin typeface="Calibri" panose="020F0502020204030204" pitchFamily="34" charset="0"/>
            </a:endParaRPr>
          </a:p>
          <a:p>
            <a:pPr algn="ctr"/>
            <a:r>
              <a:rPr lang="en-US" sz="1600" dirty="0">
                <a:latin typeface="Calibri" panose="020F0502020204030204" pitchFamily="34" charset="0"/>
              </a:rPr>
              <a:t>U0=500 V </a:t>
            </a:r>
            <a:r>
              <a:rPr lang="en-US" sz="1600" dirty="0" smtClean="0">
                <a:latin typeface="Calibri" panose="020F0502020204030204" pitchFamily="34" charset="0"/>
              </a:rPr>
              <a:t>C=80 </a:t>
            </a:r>
            <a:r>
              <a:rPr lang="en-US" sz="1600" dirty="0">
                <a:latin typeface="Calibri" panose="020F0502020204030204" pitchFamily="34" charset="0"/>
              </a:rPr>
              <a:t>mF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9639782" y="3733800"/>
            <a:ext cx="2743200" cy="2508628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u="sng" dirty="0" smtClean="0">
                <a:latin typeface="Calibri" panose="020F0502020204030204" pitchFamily="34" charset="0"/>
              </a:rPr>
              <a:t>J. </a:t>
            </a:r>
            <a:r>
              <a:rPr lang="en-US" sz="1600" u="sng" dirty="0" err="1" smtClean="0">
                <a:latin typeface="Calibri" panose="020F0502020204030204" pitchFamily="34" charset="0"/>
              </a:rPr>
              <a:t>Blomber</a:t>
            </a:r>
            <a:r>
              <a:rPr lang="en-US" sz="1600" u="sng" dirty="0" smtClean="0">
                <a:latin typeface="Calibri" panose="020F0502020204030204" pitchFamily="34" charset="0"/>
              </a:rPr>
              <a:t> Ghini thesis</a:t>
            </a:r>
            <a:endParaRPr lang="en-US" sz="1600" dirty="0">
              <a:latin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600" y="959505"/>
            <a:ext cx="5410200" cy="524020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auto">
          <a:xfrm>
            <a:off x="9372600" y="4964000"/>
            <a:ext cx="2743200" cy="2508628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u="sng" dirty="0" smtClean="0">
                <a:latin typeface="Calibri" panose="020F0502020204030204" pitchFamily="34" charset="0"/>
              </a:rPr>
              <a:t>Not considered for implementation</a:t>
            </a:r>
            <a:endParaRPr lang="en-US" sz="1600" dirty="0">
              <a:latin typeface="Calibri" panose="020F0502020204030204" pitchFamily="34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6319520" y="5004398"/>
            <a:ext cx="2743200" cy="1594228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dirty="0" smtClean="0">
                <a:latin typeface="Calibri" panose="020F0502020204030204" pitchFamily="34" charset="0"/>
              </a:rPr>
              <a:t>J. </a:t>
            </a:r>
            <a:r>
              <a:rPr lang="en-US" sz="1600" dirty="0" err="1" smtClean="0">
                <a:latin typeface="Calibri" panose="020F0502020204030204" pitchFamily="34" charset="0"/>
              </a:rPr>
              <a:t>Blomber</a:t>
            </a:r>
            <a:r>
              <a:rPr lang="en-US" sz="1600" dirty="0" smtClean="0">
                <a:latin typeface="Calibri" panose="020F0502020204030204" pitchFamily="34" charset="0"/>
              </a:rPr>
              <a:t> </a:t>
            </a:r>
            <a:r>
              <a:rPr lang="en-US" sz="1600" dirty="0">
                <a:latin typeface="Calibri" panose="020F0502020204030204" pitchFamily="34" charset="0"/>
              </a:rPr>
              <a:t>Ghini, </a:t>
            </a:r>
            <a:r>
              <a:rPr lang="en-US" sz="1600" dirty="0" smtClean="0">
                <a:latin typeface="Calibri" panose="020F0502020204030204" pitchFamily="34" charset="0"/>
              </a:rPr>
              <a:t>“Protecting the superconducting</a:t>
            </a:r>
            <a:endParaRPr lang="en-US" sz="1600" dirty="0">
              <a:latin typeface="Calibri" panose="020F0502020204030204" pitchFamily="34" charset="0"/>
            </a:endParaRPr>
          </a:p>
          <a:p>
            <a:pPr algn="ctr"/>
            <a:r>
              <a:rPr lang="en-US" sz="1600" dirty="0">
                <a:latin typeface="Calibri" panose="020F0502020204030204" pitchFamily="34" charset="0"/>
              </a:rPr>
              <a:t>11T </a:t>
            </a:r>
            <a:r>
              <a:rPr lang="en-US" sz="1600" dirty="0" smtClean="0">
                <a:latin typeface="Calibri" panose="020F0502020204030204" pitchFamily="34" charset="0"/>
              </a:rPr>
              <a:t>Hi–</a:t>
            </a:r>
            <a:r>
              <a:rPr lang="en-US" sz="1600" dirty="0" err="1" smtClean="0">
                <a:latin typeface="Calibri" panose="020F0502020204030204" pitchFamily="34" charset="0"/>
              </a:rPr>
              <a:t>Lumi</a:t>
            </a:r>
            <a:r>
              <a:rPr lang="en-US" sz="1600" dirty="0" smtClean="0">
                <a:latin typeface="Calibri" panose="020F0502020204030204" pitchFamily="34" charset="0"/>
              </a:rPr>
              <a:t> </a:t>
            </a:r>
            <a:r>
              <a:rPr lang="en-US" sz="1600" dirty="0">
                <a:latin typeface="Calibri" panose="020F0502020204030204" pitchFamily="34" charset="0"/>
              </a:rPr>
              <a:t>LHC </a:t>
            </a:r>
            <a:r>
              <a:rPr lang="en-US" sz="1600" dirty="0" smtClean="0">
                <a:latin typeface="Calibri" panose="020F0502020204030204" pitchFamily="34" charset="0"/>
              </a:rPr>
              <a:t>dipole with the new Coupling-Loss Induced Quench protection system”, CERN Report, 2015</a:t>
            </a:r>
            <a:endParaRPr lang="en-US" sz="1600" dirty="0">
              <a:latin typeface="Calibri" panose="020F0502020204030204" pitchFamily="34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6319520" y="4067182"/>
            <a:ext cx="2743200" cy="883626"/>
          </a:xfrm>
          <a:prstGeom prst="rect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dirty="0" smtClean="0">
                <a:latin typeface="Calibri" panose="020F0502020204030204" pitchFamily="34" charset="0"/>
              </a:rPr>
              <a:t>CLIQ is </a:t>
            </a:r>
            <a:r>
              <a:rPr lang="en-US" sz="1600" u="sng" dirty="0" smtClean="0">
                <a:latin typeface="Calibri" panose="020F0502020204030204" pitchFamily="34" charset="0"/>
              </a:rPr>
              <a:t>not</a:t>
            </a:r>
            <a:r>
              <a:rPr lang="en-US" sz="1600" dirty="0" smtClean="0">
                <a:latin typeface="Calibri" panose="020F0502020204030204" pitchFamily="34" charset="0"/>
              </a:rPr>
              <a:t> considered for the quench protection of the 11 T dipole magnets in the HL-LHC</a:t>
            </a:r>
            <a:endParaRPr lang="en-US" sz="16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706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CLIQ on 16 T block-coil magnet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447800"/>
            <a:ext cx="2920025" cy="280849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6187" y="1447800"/>
            <a:ext cx="2920025" cy="280849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5" y="1447800"/>
            <a:ext cx="2920025" cy="280849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81000" y="990600"/>
            <a:ext cx="2232248" cy="36004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Pole-Pole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429000" y="990600"/>
            <a:ext cx="2232248" cy="36004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Crossed-Layer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477000" y="990600"/>
            <a:ext cx="2232248" cy="36004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Layer-Layer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25" y="4405913"/>
            <a:ext cx="2919600" cy="117889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6187" y="4387784"/>
            <a:ext cx="2919599" cy="117889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601" y="4386993"/>
            <a:ext cx="2919599" cy="1178891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3424572" y="5656812"/>
            <a:ext cx="5307739" cy="720081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Requiring 2 </a:t>
            </a:r>
            <a:r>
              <a:rPr lang="en-US" sz="2400" b="1" u="sng" dirty="0" smtClean="0">
                <a:solidFill>
                  <a:schemeClr val="tx1"/>
                </a:solidFill>
                <a:latin typeface="Calibri" panose="020F0502020204030204" pitchFamily="34" charset="0"/>
              </a:rPr>
              <a:t>intra-layer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 CLIQ terminals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79256" y="5656811"/>
            <a:ext cx="2916969" cy="72008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Requiring 1 </a:t>
            </a:r>
            <a:r>
              <a:rPr lang="en-US" sz="2400" b="1" u="sng" dirty="0" smtClean="0">
                <a:solidFill>
                  <a:schemeClr val="tx1"/>
                </a:solidFill>
                <a:latin typeface="Calibri" panose="020F0502020204030204" pitchFamily="34" charset="0"/>
              </a:rPr>
              <a:t>intra-pole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 CLIQ terminal</a:t>
            </a:r>
          </a:p>
        </p:txBody>
      </p:sp>
      <p:sp>
        <p:nvSpPr>
          <p:cNvPr id="19" name="Rectangle 18"/>
          <p:cNvSpPr/>
          <p:nvPr/>
        </p:nvSpPr>
        <p:spPr bwMode="auto">
          <a:xfrm>
            <a:off x="0" y="6507774"/>
            <a:ext cx="2743200" cy="350226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dirty="0" smtClean="0">
                <a:latin typeface="Calibri" panose="020F0502020204030204" pitchFamily="34" charset="0"/>
              </a:rPr>
              <a:t>J. </a:t>
            </a:r>
            <a:r>
              <a:rPr lang="en-US" sz="1600" dirty="0" err="1" smtClean="0">
                <a:latin typeface="Calibri" panose="020F0502020204030204" pitchFamily="34" charset="0"/>
              </a:rPr>
              <a:t>Blomber</a:t>
            </a:r>
            <a:r>
              <a:rPr lang="en-US" sz="1600" dirty="0" smtClean="0">
                <a:latin typeface="Calibri" panose="020F0502020204030204" pitchFamily="34" charset="0"/>
              </a:rPr>
              <a:t> </a:t>
            </a:r>
            <a:r>
              <a:rPr lang="en-US" sz="1600" dirty="0">
                <a:latin typeface="Calibri" panose="020F0502020204030204" pitchFamily="34" charset="0"/>
              </a:rPr>
              <a:t>Ghini, </a:t>
            </a:r>
            <a:r>
              <a:rPr lang="en-US" sz="1600" dirty="0" smtClean="0">
                <a:latin typeface="Calibri" panose="020F0502020204030204" pitchFamily="34" charset="0"/>
              </a:rPr>
              <a:t>thesis, 2015</a:t>
            </a:r>
            <a:endParaRPr lang="en-US" sz="16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0289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CLIQ on 16 T block-coil magnet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1" y="1556607"/>
            <a:ext cx="2479576" cy="2384871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6188" y="1556607"/>
            <a:ext cx="2479576" cy="238487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556607"/>
            <a:ext cx="2479576" cy="2384871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3951271"/>
            <a:ext cx="2920025" cy="2358154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6187" y="3951271"/>
            <a:ext cx="2920025" cy="2358154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5" y="3951271"/>
            <a:ext cx="2920025" cy="2358154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381000" y="990600"/>
            <a:ext cx="2232248" cy="36004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Pole-Pole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3429000" y="990600"/>
            <a:ext cx="2232248" cy="36004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Crossed-Layer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477000" y="990600"/>
            <a:ext cx="2232248" cy="36004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Layer-Layer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6134403" y="1447800"/>
            <a:ext cx="2941797" cy="4953000"/>
          </a:xfrm>
          <a:prstGeom prst="roundRect">
            <a:avLst>
              <a:gd name="adj" fmla="val 13662"/>
            </a:avLst>
          </a:prstGeom>
          <a:noFill/>
          <a:ln w="444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674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CLIQ on 16 T block-coil magnet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62"/>
          <a:stretch/>
        </p:blipFill>
        <p:spPr>
          <a:xfrm>
            <a:off x="1332000" y="838200"/>
            <a:ext cx="7943736" cy="565183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2" y="5085184"/>
            <a:ext cx="1506299" cy="1448767"/>
          </a:xfrm>
          <a:prstGeom prst="rect">
            <a:avLst/>
          </a:prstGeom>
        </p:spPr>
      </p:pic>
      <p:cxnSp>
        <p:nvCxnSpPr>
          <p:cNvPr id="17" name="Straight Connector 16"/>
          <p:cNvCxnSpPr/>
          <p:nvPr/>
        </p:nvCxnSpPr>
        <p:spPr>
          <a:xfrm>
            <a:off x="6012160" y="1116360"/>
            <a:ext cx="0" cy="4536504"/>
          </a:xfrm>
          <a:prstGeom prst="line">
            <a:avLst/>
          </a:prstGeom>
          <a:ln w="38100"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3851920" y="5233317"/>
            <a:ext cx="2304256" cy="41954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</a:rPr>
              <a:t>Baseline 2014</a:t>
            </a:r>
          </a:p>
        </p:txBody>
      </p:sp>
      <p:sp>
        <p:nvSpPr>
          <p:cNvPr id="28" name="Oval 27"/>
          <p:cNvSpPr/>
          <p:nvPr/>
        </p:nvSpPr>
        <p:spPr>
          <a:xfrm rot="20552812">
            <a:off x="6559822" y="3101431"/>
            <a:ext cx="1296144" cy="751234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bri" panose="020F0502020204030204" pitchFamily="34" charset="0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6956664" y="3886200"/>
            <a:ext cx="2119536" cy="1766664"/>
          </a:xfrm>
          <a:prstGeom prst="rect">
            <a:avLst/>
          </a:prstGeom>
          <a:solidFill>
            <a:srgbClr val="FFFF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rIns="0"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CLIQ allows a safe increase of the non-copper 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fraction</a:t>
            </a:r>
          </a:p>
          <a:p>
            <a:pPr algn="ctr"/>
            <a:r>
              <a:rPr lang="en-GB" sz="20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  <a:sym typeface="Wingdings" panose="05000000000000000000" pitchFamily="2" charset="2"/>
              </a:rPr>
              <a:t>Compact, cost-effective magnets</a:t>
            </a:r>
            <a:endParaRPr lang="en-GB" sz="2000" dirty="0">
              <a:solidFill>
                <a:schemeClr val="tx1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9007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CLIQ on 20 T LTS/HTS block-coil magnet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8155" y="3686537"/>
            <a:ext cx="1920000" cy="1440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614"/>
          <a:stretch/>
        </p:blipFill>
        <p:spPr>
          <a:xfrm>
            <a:off x="5044011" y="3686537"/>
            <a:ext cx="1754605" cy="1440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81" y="3657600"/>
            <a:ext cx="1920000" cy="14400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2"/>
          <a:stretch/>
        </p:blipFill>
        <p:spPr>
          <a:xfrm>
            <a:off x="457200" y="762000"/>
            <a:ext cx="1866573" cy="144000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5941" y="762000"/>
            <a:ext cx="1920000" cy="1440000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7618" y="762000"/>
            <a:ext cx="1920000" cy="144000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55"/>
          <a:stretch/>
        </p:blipFill>
        <p:spPr>
          <a:xfrm>
            <a:off x="2743200" y="5058137"/>
            <a:ext cx="2070171" cy="144000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55" r="3290"/>
          <a:stretch/>
        </p:blipFill>
        <p:spPr>
          <a:xfrm>
            <a:off x="5008344" y="5058137"/>
            <a:ext cx="2002056" cy="1440000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55"/>
          <a:stretch/>
        </p:blipFill>
        <p:spPr>
          <a:xfrm>
            <a:off x="355402" y="5087954"/>
            <a:ext cx="2070168" cy="144000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68"/>
          <a:stretch/>
        </p:blipFill>
        <p:spPr>
          <a:xfrm>
            <a:off x="478102" y="2209800"/>
            <a:ext cx="1997260" cy="1440000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54"/>
          <a:stretch/>
        </p:blipFill>
        <p:spPr>
          <a:xfrm>
            <a:off x="4953000" y="2209800"/>
            <a:ext cx="2070171" cy="1440000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54"/>
          <a:stretch/>
        </p:blipFill>
        <p:spPr>
          <a:xfrm>
            <a:off x="2743200" y="2209800"/>
            <a:ext cx="2070171" cy="1440000"/>
          </a:xfrm>
          <a:prstGeom prst="rect">
            <a:avLst/>
          </a:prstGeom>
        </p:spPr>
      </p:pic>
      <p:sp>
        <p:nvSpPr>
          <p:cNvPr id="50" name="Rounded Rectangle 49"/>
          <p:cNvSpPr/>
          <p:nvPr/>
        </p:nvSpPr>
        <p:spPr>
          <a:xfrm>
            <a:off x="4988225" y="3657599"/>
            <a:ext cx="2098375" cy="2840537"/>
          </a:xfrm>
          <a:prstGeom prst="roundRect">
            <a:avLst>
              <a:gd name="adj" fmla="val 13662"/>
            </a:avLst>
          </a:prstGeom>
          <a:noFill/>
          <a:ln w="444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 bwMode="auto">
          <a:xfrm>
            <a:off x="7086600" y="996572"/>
            <a:ext cx="1981200" cy="2508628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Nb</a:t>
            </a:r>
            <a:r>
              <a:rPr lang="en-US" sz="2000" baseline="-25000" dirty="0" smtClean="0">
                <a:latin typeface="Calibri" panose="020F0502020204030204" pitchFamily="34" charset="0"/>
              </a:rPr>
              <a:t>3</a:t>
            </a:r>
            <a:r>
              <a:rPr lang="en-US" sz="2000" dirty="0" smtClean="0">
                <a:latin typeface="Calibri" panose="020F0502020204030204" pitchFamily="34" charset="0"/>
              </a:rPr>
              <a:t>Sn 15 T </a:t>
            </a:r>
            <a:r>
              <a:rPr lang="en-US" sz="2000" dirty="0" err="1" smtClean="0">
                <a:latin typeface="Calibri" panose="020F0502020204030204" pitchFamily="34" charset="0"/>
              </a:rPr>
              <a:t>Outsert</a:t>
            </a:r>
            <a:endParaRPr lang="en-US" sz="2000" dirty="0">
              <a:latin typeface="Calibri" panose="020F0502020204030204" pitchFamily="34" charset="0"/>
            </a:endParaRPr>
          </a:p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in series to</a:t>
            </a:r>
          </a:p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Bi-2212 5 T Insert</a:t>
            </a:r>
            <a:endParaRPr lang="en-US" sz="2000" dirty="0">
              <a:latin typeface="Calibri" panose="020F0502020204030204" pitchFamily="34" charset="0"/>
            </a:endParaRPr>
          </a:p>
          <a:p>
            <a:pPr algn="ctr"/>
            <a:endParaRPr lang="en-US" sz="1800" dirty="0">
              <a:latin typeface="Calibri" panose="020F0502020204030204" pitchFamily="34" charset="0"/>
            </a:endParaRPr>
          </a:p>
          <a:p>
            <a:pPr algn="ctr"/>
            <a:r>
              <a:rPr lang="en-US" sz="1800" u="sng" dirty="0" smtClean="0">
                <a:latin typeface="Calibri" panose="020F0502020204030204" pitchFamily="34" charset="0"/>
              </a:rPr>
              <a:t>1 </a:t>
            </a:r>
            <a:r>
              <a:rPr lang="en-US" sz="1800" u="sng" dirty="0">
                <a:latin typeface="Calibri" panose="020F0502020204030204" pitchFamily="34" charset="0"/>
              </a:rPr>
              <a:t>CLIQ </a:t>
            </a:r>
            <a:r>
              <a:rPr lang="en-US" sz="1800" u="sng" dirty="0" smtClean="0">
                <a:latin typeface="Calibri" panose="020F0502020204030204" pitchFamily="34" charset="0"/>
              </a:rPr>
              <a:t>Unit</a:t>
            </a:r>
            <a:endParaRPr lang="en-US" sz="1800" u="sng" dirty="0">
              <a:latin typeface="Calibri" panose="020F0502020204030204" pitchFamily="34" charset="0"/>
            </a:endParaRPr>
          </a:p>
          <a:p>
            <a:pPr algn="ctr"/>
            <a:r>
              <a:rPr lang="en-US" sz="1800" dirty="0" smtClean="0">
                <a:latin typeface="Calibri" panose="020F0502020204030204" pitchFamily="34" charset="0"/>
              </a:rPr>
              <a:t>U0=1 kV C=150 </a:t>
            </a:r>
            <a:r>
              <a:rPr lang="en-US" sz="1800" dirty="0">
                <a:latin typeface="Calibri" panose="020F0502020204030204" pitchFamily="34" charset="0"/>
              </a:rPr>
              <a:t>mF</a:t>
            </a:r>
          </a:p>
        </p:txBody>
      </p:sp>
      <p:sp>
        <p:nvSpPr>
          <p:cNvPr id="23" name="Rectangle 22"/>
          <p:cNvSpPr/>
          <p:nvPr/>
        </p:nvSpPr>
        <p:spPr>
          <a:xfrm>
            <a:off x="7162800" y="5257800"/>
            <a:ext cx="1882546" cy="1119093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Optimum CLIQ configuration</a:t>
            </a:r>
          </a:p>
        </p:txBody>
      </p:sp>
    </p:spTree>
    <p:extLst>
      <p:ext uri="{BB962C8B-B14F-4D97-AF65-F5344CB8AC3E}">
        <p14:creationId xmlns:p14="http://schemas.microsoft.com/office/powerpoint/2010/main" val="4252046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23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CLIQ on 20 T LTS/HTS block-coil magnet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33" r="1838"/>
          <a:stretch/>
        </p:blipFill>
        <p:spPr>
          <a:xfrm>
            <a:off x="4646451" y="1319838"/>
            <a:ext cx="4497549" cy="314994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181725"/>
            <a:ext cx="4581731" cy="3436298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5752225" y="1057428"/>
            <a:ext cx="2286000" cy="687311"/>
          </a:xfrm>
          <a:prstGeom prst="rect">
            <a:avLst/>
          </a:prstGeom>
          <a:solidFill>
            <a:srgbClr val="FFFFCC"/>
          </a:solidFill>
          <a:ln w="190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tIns="0" rIns="90000" bIns="0"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T</a:t>
            </a:r>
            <a:r>
              <a:rPr lang="en-US" sz="2000" baseline="-25000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hot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 Nb</a:t>
            </a:r>
            <a:r>
              <a:rPr lang="en-US" sz="2000" baseline="-25000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3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Sn   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  &lt;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350 K</a:t>
            </a:r>
          </a:p>
          <a:p>
            <a:pPr algn="ctr"/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T</a:t>
            </a:r>
            <a:r>
              <a:rPr lang="en-US" sz="2000" baseline="-25000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hot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 Bi-2212 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 &lt;</a:t>
            </a:r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cs typeface="Times New Roman" pitchFamily="18" charset="0"/>
              </a:rPr>
              <a:t>300 K</a:t>
            </a:r>
          </a:p>
        </p:txBody>
      </p:sp>
      <p:sp>
        <p:nvSpPr>
          <p:cNvPr id="9" name="Rectangle 8"/>
          <p:cNvSpPr/>
          <p:nvPr/>
        </p:nvSpPr>
        <p:spPr>
          <a:xfrm>
            <a:off x="1600200" y="4880434"/>
            <a:ext cx="5943600" cy="1357654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LTS+HTS protection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 with CLIQ: </a:t>
            </a:r>
            <a:r>
              <a:rPr lang="en-US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HTS insert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 is safely discharged by the resistance developed in the </a:t>
            </a:r>
            <a:r>
              <a:rPr lang="en-US" sz="24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LTS </a:t>
            </a:r>
            <a:r>
              <a:rPr lang="en-US" sz="2400" b="1" dirty="0" err="1" smtClean="0">
                <a:solidFill>
                  <a:srgbClr val="C00000"/>
                </a:solidFill>
                <a:latin typeface="Calibri" panose="020F0502020204030204" pitchFamily="34" charset="0"/>
              </a:rPr>
              <a:t>outsert</a:t>
            </a:r>
            <a:r>
              <a:rPr lang="en-US" sz="2400" dirty="0" smtClean="0">
                <a:solidFill>
                  <a:schemeClr val="tx1"/>
                </a:solidFill>
                <a:latin typeface="Calibri" panose="020F0502020204030204" pitchFamily="34" charset="0"/>
              </a:rPr>
              <a:t> connected in series</a:t>
            </a:r>
          </a:p>
        </p:txBody>
      </p:sp>
    </p:spTree>
    <p:extLst>
      <p:ext uri="{BB962C8B-B14F-4D97-AF65-F5344CB8AC3E}">
        <p14:creationId xmlns:p14="http://schemas.microsoft.com/office/powerpoint/2010/main" val="119848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>
                <a:solidFill>
                  <a:srgbClr val="FF0000"/>
                </a:solidFill>
                <a:latin typeface="Calibri" panose="020F0502020204030204" pitchFamily="34" charset="0"/>
              </a:rPr>
              <a:t>CLIQ on a full-size 14 m LHC main dipole</a:t>
            </a: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 bwMode="auto">
          <a:xfrm>
            <a:off x="6324600" y="1072772"/>
            <a:ext cx="2743200" cy="2508628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u="sng" dirty="0" smtClean="0">
                <a:latin typeface="Calibri" panose="020F0502020204030204" pitchFamily="34" charset="0"/>
              </a:rPr>
              <a:t>LHC main dipole magnet</a:t>
            </a:r>
            <a:endParaRPr lang="en-US" sz="1600" u="sng" dirty="0">
              <a:latin typeface="Calibri" panose="020F0502020204030204" pitchFamily="34" charset="0"/>
            </a:endParaRPr>
          </a:p>
          <a:p>
            <a:r>
              <a:rPr lang="en-US" sz="1600" dirty="0">
                <a:latin typeface="Calibri" panose="020F0502020204030204" pitchFamily="34" charset="0"/>
              </a:rPr>
              <a:t>Twin aperture magnet</a:t>
            </a:r>
          </a:p>
          <a:p>
            <a:r>
              <a:rPr lang="en-US" sz="1600" dirty="0" smtClean="0">
                <a:latin typeface="Calibri" panose="020F0502020204030204" pitchFamily="34" charset="0"/>
              </a:rPr>
              <a:t>Magnetic </a:t>
            </a:r>
            <a:r>
              <a:rPr lang="en-US" sz="1600" dirty="0">
                <a:latin typeface="Calibri" panose="020F0502020204030204" pitchFamily="34" charset="0"/>
              </a:rPr>
              <a:t>Length   </a:t>
            </a:r>
            <a:r>
              <a:rPr lang="en-US" sz="1600" dirty="0" smtClean="0">
                <a:latin typeface="Calibri" panose="020F0502020204030204" pitchFamily="34" charset="0"/>
              </a:rPr>
              <a:t>  14.3 </a:t>
            </a:r>
            <a:r>
              <a:rPr lang="en-US" sz="1600" dirty="0">
                <a:latin typeface="Calibri" panose="020F0502020204030204" pitchFamily="34" charset="0"/>
              </a:rPr>
              <a:t>m</a:t>
            </a:r>
          </a:p>
          <a:p>
            <a:r>
              <a:rPr lang="en-US" sz="1600" dirty="0">
                <a:latin typeface="Calibri" panose="020F0502020204030204" pitchFamily="34" charset="0"/>
              </a:rPr>
              <a:t>Self-inductance     </a:t>
            </a:r>
            <a:r>
              <a:rPr lang="en-US" sz="1600" dirty="0" smtClean="0">
                <a:latin typeface="Calibri" panose="020F0502020204030204" pitchFamily="34" charset="0"/>
              </a:rPr>
              <a:t>    100 </a:t>
            </a:r>
            <a:r>
              <a:rPr lang="en-US" sz="1600" dirty="0" err="1">
                <a:latin typeface="Calibri" panose="020F0502020204030204" pitchFamily="34" charset="0"/>
              </a:rPr>
              <a:t>mH</a:t>
            </a:r>
            <a:endParaRPr lang="en-US" sz="1600" dirty="0">
              <a:latin typeface="Calibri" panose="020F0502020204030204" pitchFamily="34" charset="0"/>
            </a:endParaRPr>
          </a:p>
          <a:p>
            <a:r>
              <a:rPr lang="en-US" sz="1600" dirty="0">
                <a:latin typeface="Calibri" panose="020F0502020204030204" pitchFamily="34" charset="0"/>
              </a:rPr>
              <a:t>Nominal current  </a:t>
            </a:r>
            <a:r>
              <a:rPr lang="en-US" sz="1600" dirty="0" smtClean="0">
                <a:latin typeface="Calibri" panose="020F0502020204030204" pitchFamily="34" charset="0"/>
              </a:rPr>
              <a:t>    11.8 kA</a:t>
            </a:r>
          </a:p>
          <a:p>
            <a:r>
              <a:rPr lang="en-US" sz="1600" dirty="0" smtClean="0">
                <a:latin typeface="Calibri" panose="020F0502020204030204" pitchFamily="34" charset="0"/>
              </a:rPr>
              <a:t>Peak magnetic field   8.3 T</a:t>
            </a:r>
            <a:endParaRPr lang="en-US" sz="1600" dirty="0">
              <a:latin typeface="Calibri" panose="020F0502020204030204" pitchFamily="34" charset="0"/>
            </a:endParaRPr>
          </a:p>
          <a:p>
            <a:r>
              <a:rPr lang="en-US" sz="1600" dirty="0">
                <a:latin typeface="Calibri" panose="020F0502020204030204" pitchFamily="34" charset="0"/>
              </a:rPr>
              <a:t>Superconductor     </a:t>
            </a:r>
            <a:r>
              <a:rPr lang="en-US" sz="1600" dirty="0" smtClean="0">
                <a:latin typeface="Calibri" panose="020F0502020204030204" pitchFamily="34" charset="0"/>
              </a:rPr>
              <a:t>    </a:t>
            </a:r>
            <a:r>
              <a:rPr lang="en-US" sz="1600" dirty="0" err="1" smtClean="0">
                <a:latin typeface="Calibri" panose="020F0502020204030204" pitchFamily="34" charset="0"/>
              </a:rPr>
              <a:t>Nb-Ti</a:t>
            </a:r>
            <a:endParaRPr lang="en-US" sz="1600" dirty="0">
              <a:latin typeface="Calibri" panose="020F0502020204030204" pitchFamily="34" charset="0"/>
            </a:endParaRPr>
          </a:p>
          <a:p>
            <a:pPr algn="ctr"/>
            <a:endParaRPr lang="en-US" sz="1600" dirty="0">
              <a:latin typeface="Calibri" panose="020F0502020204030204" pitchFamily="34" charset="0"/>
            </a:endParaRPr>
          </a:p>
          <a:p>
            <a:pPr algn="ctr"/>
            <a:r>
              <a:rPr lang="en-US" sz="1600" u="sng" dirty="0" smtClean="0">
                <a:latin typeface="Calibri" panose="020F0502020204030204" pitchFamily="34" charset="0"/>
              </a:rPr>
              <a:t>2 </a:t>
            </a:r>
            <a:r>
              <a:rPr lang="en-US" sz="1600" u="sng" dirty="0">
                <a:latin typeface="Calibri" panose="020F0502020204030204" pitchFamily="34" charset="0"/>
              </a:rPr>
              <a:t>CLIQ </a:t>
            </a:r>
            <a:r>
              <a:rPr lang="en-US" sz="1600" u="sng" dirty="0" smtClean="0">
                <a:latin typeface="Calibri" panose="020F0502020204030204" pitchFamily="34" charset="0"/>
              </a:rPr>
              <a:t>Units</a:t>
            </a:r>
            <a:endParaRPr lang="en-US" sz="1600" u="sng" dirty="0">
              <a:latin typeface="Calibri" panose="020F0502020204030204" pitchFamily="34" charset="0"/>
            </a:endParaRPr>
          </a:p>
          <a:p>
            <a:pPr algn="ctr"/>
            <a:r>
              <a:rPr lang="en-US" sz="1600" dirty="0">
                <a:latin typeface="Calibri" panose="020F0502020204030204" pitchFamily="34" charset="0"/>
              </a:rPr>
              <a:t>U0=500 V </a:t>
            </a:r>
            <a:r>
              <a:rPr lang="en-US" sz="1600" dirty="0" smtClean="0">
                <a:latin typeface="Calibri" panose="020F0502020204030204" pitchFamily="34" charset="0"/>
              </a:rPr>
              <a:t>C=80 </a:t>
            </a:r>
            <a:r>
              <a:rPr lang="en-US" sz="1600" dirty="0">
                <a:latin typeface="Calibri" panose="020F0502020204030204" pitchFamily="34" charset="0"/>
              </a:rPr>
              <a:t>mF</a:t>
            </a:r>
          </a:p>
        </p:txBody>
      </p:sp>
      <p:pic>
        <p:nvPicPr>
          <p:cNvPr id="9" name="Picture 1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3" t="4866" r="7117"/>
          <a:stretch/>
        </p:blipFill>
        <p:spPr bwMode="auto">
          <a:xfrm>
            <a:off x="304800" y="916901"/>
            <a:ext cx="5755881" cy="4661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36" t="5922" r="13447" b="4335"/>
          <a:stretch/>
        </p:blipFill>
        <p:spPr>
          <a:xfrm>
            <a:off x="6231440" y="3733800"/>
            <a:ext cx="2836360" cy="2552328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auto">
          <a:xfrm>
            <a:off x="76200" y="5568163"/>
            <a:ext cx="2209800" cy="903275"/>
          </a:xfrm>
          <a:prstGeom prst="rect">
            <a:avLst/>
          </a:prstGeom>
          <a:solidFill>
            <a:srgbClr val="FFFF66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Fast</a:t>
            </a:r>
            <a:r>
              <a:rPr kumimoji="0" lang="en-US" sz="200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and </a:t>
            </a:r>
            <a:r>
              <a:rPr kumimoji="0" lang="en-US" sz="2000" b="1" i="0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effective</a:t>
            </a:r>
            <a:r>
              <a:rPr kumimoji="0" lang="en-US" sz="200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heating mechanism</a:t>
            </a:r>
            <a:endParaRPr kumimoji="0" lang="en-US" sz="2000" i="0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2362200" y="5568163"/>
            <a:ext cx="2438400" cy="903275"/>
          </a:xfrm>
          <a:prstGeom prst="rect">
            <a:avLst/>
          </a:prstGeom>
          <a:solidFill>
            <a:srgbClr val="FFFF66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Technology proven </a:t>
            </a:r>
            <a:r>
              <a:rPr lang="en-US" sz="2000" dirty="0">
                <a:latin typeface="Calibri" panose="020F0502020204030204" pitchFamily="34" charset="0"/>
              </a:rPr>
              <a:t>on </a:t>
            </a:r>
            <a:r>
              <a:rPr lang="en-US" sz="20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full-scale </a:t>
            </a:r>
            <a:r>
              <a:rPr lang="en-US" sz="2000" b="1" dirty="0">
                <a:solidFill>
                  <a:srgbClr val="C00000"/>
                </a:solidFill>
                <a:latin typeface="Calibri" panose="020F0502020204030204" pitchFamily="34" charset="0"/>
              </a:rPr>
              <a:t>magnets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4876800" y="5568163"/>
            <a:ext cx="1516738" cy="903275"/>
          </a:xfrm>
          <a:prstGeom prst="rect">
            <a:avLst/>
          </a:prstGeom>
          <a:solidFill>
            <a:srgbClr val="FFFF66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Validated </a:t>
            </a:r>
            <a:r>
              <a:rPr lang="en-US" sz="2000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simulations</a:t>
            </a:r>
            <a:endParaRPr lang="en-US" sz="2000" b="1" dirty="0">
              <a:solidFill>
                <a:srgbClr val="C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1430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"/>
    </mc:Choice>
    <mc:Fallback xmlns="">
      <p:transition spd="slow" advTm="48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CLIQ on 20 T LTS/HTS block-coil magnet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3" r="7293"/>
          <a:stretch/>
        </p:blipFill>
        <p:spPr>
          <a:xfrm>
            <a:off x="1257300" y="855580"/>
            <a:ext cx="6629400" cy="5486400"/>
          </a:xfrm>
          <a:prstGeom prst="rect">
            <a:avLst/>
          </a:prstGeom>
        </p:spPr>
      </p:pic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2059486"/>
              </p:ext>
            </p:extLst>
          </p:nvPr>
        </p:nvGraphicFramePr>
        <p:xfrm>
          <a:off x="9601200" y="99793"/>
          <a:ext cx="10201668" cy="5242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1831">
                  <a:extLst>
                    <a:ext uri="{9D8B030D-6E8A-4147-A177-3AD203B41FA5}">
                      <a16:colId xmlns:a16="http://schemas.microsoft.com/office/drawing/2014/main" val="884554340"/>
                    </a:ext>
                  </a:extLst>
                </a:gridCol>
                <a:gridCol w="2375217">
                  <a:extLst>
                    <a:ext uri="{9D8B030D-6E8A-4147-A177-3AD203B41FA5}">
                      <a16:colId xmlns:a16="http://schemas.microsoft.com/office/drawing/2014/main" val="3352787598"/>
                    </a:ext>
                  </a:extLst>
                </a:gridCol>
                <a:gridCol w="2574620">
                  <a:extLst>
                    <a:ext uri="{9D8B030D-6E8A-4147-A177-3AD203B41FA5}">
                      <a16:colId xmlns:a16="http://schemas.microsoft.com/office/drawing/2014/main" val="12936073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Calibri" panose="020F0502020204030204" pitchFamily="34" charset="0"/>
                        </a:rPr>
                        <a:t>Performance</a:t>
                      </a:r>
                      <a:r>
                        <a:rPr lang="en-US" sz="3600" baseline="0" dirty="0" smtClean="0">
                          <a:latin typeface="Calibri" panose="020F0502020204030204" pitchFamily="34" charset="0"/>
                        </a:rPr>
                        <a:t> at 20 T</a:t>
                      </a:r>
                      <a:endParaRPr lang="en-US" sz="3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err="1" smtClean="0">
                          <a:latin typeface="Calibri" panose="020F0502020204030204" pitchFamily="34" charset="0"/>
                        </a:rPr>
                        <a:t>Outsert</a:t>
                      </a:r>
                      <a:endParaRPr lang="en-US" sz="3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latin typeface="Calibri" panose="020F0502020204030204" pitchFamily="34" charset="0"/>
                        </a:rPr>
                        <a:t>Insert</a:t>
                      </a:r>
                      <a:endParaRPr lang="en-US" sz="3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019199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Calibri" panose="020F0502020204030204" pitchFamily="34" charset="0"/>
                        </a:rPr>
                        <a:t>Operating</a:t>
                      </a:r>
                      <a:r>
                        <a:rPr lang="en-US" sz="3600" baseline="0" dirty="0" smtClean="0">
                          <a:latin typeface="Calibri" panose="020F0502020204030204" pitchFamily="34" charset="0"/>
                        </a:rPr>
                        <a:t> current</a:t>
                      </a:r>
                      <a:endParaRPr lang="en-US" sz="3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latin typeface="Calibri" panose="020F0502020204030204" pitchFamily="34" charset="0"/>
                        </a:rPr>
                        <a:t>13.5 kA</a:t>
                      </a:r>
                      <a:endParaRPr lang="en-US" sz="3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87114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Calibri" panose="020F0502020204030204" pitchFamily="34" charset="0"/>
                        </a:rPr>
                        <a:t>Peak field in the conductor</a:t>
                      </a:r>
                      <a:endParaRPr lang="en-US" sz="3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latin typeface="Calibri" panose="020F0502020204030204" pitchFamily="34" charset="0"/>
                        </a:rPr>
                        <a:t>15.4 T</a:t>
                      </a:r>
                      <a:endParaRPr lang="en-US" sz="3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latin typeface="Calibri" panose="020F0502020204030204" pitchFamily="34" charset="0"/>
                        </a:rPr>
                        <a:t>20.4 T</a:t>
                      </a:r>
                      <a:endParaRPr lang="en-US" sz="3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274649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Calibri" panose="020F0502020204030204" pitchFamily="34" charset="0"/>
                        </a:rPr>
                        <a:t>Current density in the </a:t>
                      </a:r>
                      <a:r>
                        <a:rPr lang="en-US" sz="3600" dirty="0" err="1" smtClean="0">
                          <a:latin typeface="Calibri" panose="020F0502020204030204" pitchFamily="34" charset="0"/>
                        </a:rPr>
                        <a:t>sc</a:t>
                      </a:r>
                      <a:endParaRPr lang="en-US" sz="3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latin typeface="Calibri" panose="020F0502020204030204" pitchFamily="34" charset="0"/>
                        </a:rPr>
                        <a:t>970 A/mm</a:t>
                      </a:r>
                      <a:r>
                        <a:rPr lang="en-US" sz="3600" baseline="30000" dirty="0" smtClean="0">
                          <a:latin typeface="Calibri" panose="020F0502020204030204" pitchFamily="34" charset="0"/>
                        </a:rPr>
                        <a:t>2</a:t>
                      </a:r>
                      <a:endParaRPr lang="en-US" sz="3600" baseline="300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latin typeface="Calibri" panose="020F0502020204030204" pitchFamily="34" charset="0"/>
                        </a:rPr>
                        <a:t>1980 A/mm</a:t>
                      </a:r>
                      <a:r>
                        <a:rPr lang="en-US" sz="3600" baseline="30000" dirty="0" smtClean="0">
                          <a:latin typeface="Calibri" panose="020F0502020204030204" pitchFamily="34" charset="0"/>
                        </a:rPr>
                        <a:t>2</a:t>
                      </a:r>
                      <a:endParaRPr lang="en-US" sz="3600" baseline="300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748330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Calibri" panose="020F0502020204030204" pitchFamily="34" charset="0"/>
                        </a:rPr>
                        <a:t>Operating temperature</a:t>
                      </a:r>
                      <a:endParaRPr lang="en-US" sz="3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latin typeface="Calibri" panose="020F0502020204030204" pitchFamily="34" charset="0"/>
                        </a:rPr>
                        <a:t>4.2 K</a:t>
                      </a:r>
                      <a:endParaRPr lang="en-US" sz="3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338377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Calibri" panose="020F0502020204030204" pitchFamily="34" charset="0"/>
                        </a:rPr>
                        <a:t>Self-inductance at 20 T</a:t>
                      </a:r>
                      <a:endParaRPr lang="en-US" sz="3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indent="0" algn="ctr" defTabSz="4389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dirty="0" smtClean="0">
                          <a:latin typeface="Calibri" panose="020F0502020204030204" pitchFamily="34" charset="0"/>
                        </a:rPr>
                        <a:t>33.8 </a:t>
                      </a:r>
                      <a:r>
                        <a:rPr lang="en-US" sz="3600" dirty="0" err="1" smtClean="0">
                          <a:latin typeface="Calibri" panose="020F0502020204030204" pitchFamily="34" charset="0"/>
                        </a:rPr>
                        <a:t>mH</a:t>
                      </a:r>
                      <a:r>
                        <a:rPr lang="en-US" sz="3600" dirty="0" smtClean="0">
                          <a:latin typeface="Calibri" panose="020F0502020204030204" pitchFamily="34" charset="0"/>
                        </a:rPr>
                        <a:t>/m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16269458"/>
                  </a:ext>
                </a:extLst>
              </a:tr>
              <a:tr h="70104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Calibri" panose="020F0502020204030204" pitchFamily="34" charset="0"/>
                        </a:rPr>
                        <a:t>Self-inductance</a:t>
                      </a:r>
                      <a:r>
                        <a:rPr lang="en-US" sz="3600" baseline="0" dirty="0" smtClean="0">
                          <a:latin typeface="Calibri" panose="020F0502020204030204" pitchFamily="34" charset="0"/>
                        </a:rPr>
                        <a:t> at 1 T</a:t>
                      </a:r>
                      <a:endParaRPr lang="en-US" sz="3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latin typeface="Calibri" panose="020F0502020204030204" pitchFamily="34" charset="0"/>
                        </a:rPr>
                        <a:t>68.5 </a:t>
                      </a:r>
                      <a:r>
                        <a:rPr lang="en-US" sz="3600" dirty="0" err="1" smtClean="0">
                          <a:latin typeface="Calibri" panose="020F0502020204030204" pitchFamily="34" charset="0"/>
                        </a:rPr>
                        <a:t>mH</a:t>
                      </a:r>
                      <a:r>
                        <a:rPr lang="en-US" sz="3600" dirty="0" smtClean="0">
                          <a:latin typeface="Calibri" panose="020F0502020204030204" pitchFamily="34" charset="0"/>
                        </a:rPr>
                        <a:t>/m</a:t>
                      </a:r>
                      <a:endParaRPr lang="en-US" sz="3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054640"/>
                  </a:ext>
                </a:extLst>
              </a:tr>
              <a:tr h="70104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Calibri" panose="020F0502020204030204" pitchFamily="34" charset="0"/>
                        </a:rPr>
                        <a:t>Magnet length</a:t>
                      </a:r>
                      <a:endParaRPr lang="en-US" sz="3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latin typeface="Calibri" panose="020F0502020204030204" pitchFamily="34" charset="0"/>
                        </a:rPr>
                        <a:t>14 m</a:t>
                      </a:r>
                      <a:endParaRPr lang="en-US" sz="3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6637633"/>
                  </a:ext>
                </a:extLst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3688608"/>
              </p:ext>
            </p:extLst>
          </p:nvPr>
        </p:nvGraphicFramePr>
        <p:xfrm>
          <a:off x="19919795" y="91440"/>
          <a:ext cx="8962819" cy="52509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94326">
                  <a:extLst>
                    <a:ext uri="{9D8B030D-6E8A-4147-A177-3AD203B41FA5}">
                      <a16:colId xmlns:a16="http://schemas.microsoft.com/office/drawing/2014/main" val="884554340"/>
                    </a:ext>
                  </a:extLst>
                </a:gridCol>
                <a:gridCol w="1930718">
                  <a:extLst>
                    <a:ext uri="{9D8B030D-6E8A-4147-A177-3AD203B41FA5}">
                      <a16:colId xmlns:a16="http://schemas.microsoft.com/office/drawing/2014/main" val="3352787598"/>
                    </a:ext>
                  </a:extLst>
                </a:gridCol>
                <a:gridCol w="2137775">
                  <a:extLst>
                    <a:ext uri="{9D8B030D-6E8A-4147-A177-3AD203B41FA5}">
                      <a16:colId xmlns:a16="http://schemas.microsoft.com/office/drawing/2014/main" val="1293607395"/>
                    </a:ext>
                  </a:extLst>
                </a:gridCol>
              </a:tblGrid>
              <a:tr h="656364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Calibri" panose="020F0502020204030204" pitchFamily="34" charset="0"/>
                        </a:rPr>
                        <a:t>Conductor</a:t>
                      </a:r>
                      <a:endParaRPr lang="en-US" sz="3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err="1" smtClean="0">
                          <a:latin typeface="Calibri" panose="020F0502020204030204" pitchFamily="34" charset="0"/>
                        </a:rPr>
                        <a:t>Outsert</a:t>
                      </a:r>
                      <a:endParaRPr lang="en-US" sz="3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latin typeface="Calibri" panose="020F0502020204030204" pitchFamily="34" charset="0"/>
                        </a:rPr>
                        <a:t>Insert</a:t>
                      </a:r>
                      <a:endParaRPr lang="en-US" sz="3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01919913"/>
                  </a:ext>
                </a:extLst>
              </a:tr>
              <a:tr h="656364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Calibri" panose="020F0502020204030204" pitchFamily="34" charset="0"/>
                        </a:rPr>
                        <a:t>Superconductor</a:t>
                      </a:r>
                      <a:endParaRPr lang="en-US" sz="3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latin typeface="Calibri" panose="020F0502020204030204" pitchFamily="34" charset="0"/>
                        </a:rPr>
                        <a:t>Nb</a:t>
                      </a:r>
                      <a:r>
                        <a:rPr lang="en-US" sz="3600" baseline="-25000" dirty="0" smtClean="0">
                          <a:latin typeface="Calibri" panose="020F0502020204030204" pitchFamily="34" charset="0"/>
                        </a:rPr>
                        <a:t>3</a:t>
                      </a:r>
                      <a:r>
                        <a:rPr lang="en-US" sz="3600" baseline="0" dirty="0" smtClean="0">
                          <a:latin typeface="Calibri" panose="020F0502020204030204" pitchFamily="34" charset="0"/>
                        </a:rPr>
                        <a:t>Sn</a:t>
                      </a:r>
                      <a:endParaRPr lang="en-US" sz="3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latin typeface="Calibri" panose="020F0502020204030204" pitchFamily="34" charset="0"/>
                        </a:rPr>
                        <a:t>Bi-2212</a:t>
                      </a:r>
                      <a:endParaRPr lang="en-US" sz="3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27464914"/>
                  </a:ext>
                </a:extLst>
              </a:tr>
              <a:tr h="656364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Calibri" panose="020F0502020204030204" pitchFamily="34" charset="0"/>
                        </a:rPr>
                        <a:t>Stabilizer</a:t>
                      </a:r>
                      <a:endParaRPr lang="en-US" sz="3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latin typeface="Calibri" panose="020F0502020204030204" pitchFamily="34" charset="0"/>
                        </a:rPr>
                        <a:t>Cu</a:t>
                      </a:r>
                      <a:endParaRPr lang="en-US" sz="3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latin typeface="Calibri" panose="020F0502020204030204" pitchFamily="34" charset="0"/>
                        </a:rPr>
                        <a:t>Ag /</a:t>
                      </a:r>
                      <a:r>
                        <a:rPr lang="en-US" sz="3600" baseline="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3600" baseline="0" dirty="0" err="1" smtClean="0">
                          <a:latin typeface="Calibri" panose="020F0502020204030204" pitchFamily="34" charset="0"/>
                        </a:rPr>
                        <a:t>AgMg</a:t>
                      </a:r>
                      <a:endParaRPr lang="en-US" sz="3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52184989"/>
                  </a:ext>
                </a:extLst>
              </a:tr>
              <a:tr h="656364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Calibri" panose="020F0502020204030204" pitchFamily="34" charset="0"/>
                        </a:rPr>
                        <a:t>Number of strands</a:t>
                      </a:r>
                      <a:endParaRPr lang="en-US" sz="3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latin typeface="Calibri" panose="020F0502020204030204" pitchFamily="34" charset="0"/>
                        </a:rPr>
                        <a:t>51</a:t>
                      </a:r>
                      <a:endParaRPr lang="en-US" sz="3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latin typeface="Calibri" panose="020F0502020204030204" pitchFamily="34" charset="0"/>
                        </a:rPr>
                        <a:t>48</a:t>
                      </a:r>
                      <a:endParaRPr lang="en-US" sz="3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74833035"/>
                  </a:ext>
                </a:extLst>
              </a:tr>
              <a:tr h="656364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Calibri" panose="020F0502020204030204" pitchFamily="34" charset="0"/>
                        </a:rPr>
                        <a:t>Strand diameter</a:t>
                      </a:r>
                      <a:endParaRPr lang="en-US" sz="3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latin typeface="Calibri" panose="020F0502020204030204" pitchFamily="34" charset="0"/>
                        </a:rPr>
                        <a:t>0.80 mm</a:t>
                      </a:r>
                      <a:endParaRPr lang="en-US" sz="3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latin typeface="Calibri" panose="020F0502020204030204" pitchFamily="34" charset="0"/>
                        </a:rPr>
                        <a:t>0.85 mm</a:t>
                      </a:r>
                      <a:endParaRPr lang="en-US" sz="3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31920004"/>
                  </a:ext>
                </a:extLst>
              </a:tr>
              <a:tr h="656364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Calibri" panose="020F0502020204030204" pitchFamily="34" charset="0"/>
                        </a:rPr>
                        <a:t>Fraction of non-stabilizer</a:t>
                      </a:r>
                      <a:endParaRPr lang="en-US" sz="3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latin typeface="Calibri" panose="020F0502020204030204" pitchFamily="34" charset="0"/>
                        </a:rPr>
                        <a:t>54%</a:t>
                      </a:r>
                      <a:endParaRPr lang="en-US" sz="3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latin typeface="Calibri" panose="020F0502020204030204" pitchFamily="34" charset="0"/>
                        </a:rPr>
                        <a:t>25%</a:t>
                      </a:r>
                      <a:endParaRPr lang="en-US" sz="3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32272284"/>
                  </a:ext>
                </a:extLst>
              </a:tr>
              <a:tr h="656364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latin typeface="Calibri" panose="020F0502020204030204" pitchFamily="34" charset="0"/>
                        </a:rPr>
                        <a:t>Cable width</a:t>
                      </a:r>
                      <a:endParaRPr lang="en-US" sz="3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latin typeface="Calibri" panose="020F0502020204030204" pitchFamily="34" charset="0"/>
                        </a:rPr>
                        <a:t>22 mm</a:t>
                      </a:r>
                      <a:endParaRPr lang="en-US" sz="3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latin typeface="Calibri" panose="020F0502020204030204" pitchFamily="34" charset="0"/>
                        </a:rPr>
                        <a:t>22 mm</a:t>
                      </a:r>
                      <a:endParaRPr lang="en-US" sz="3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23466027"/>
                  </a:ext>
                </a:extLst>
              </a:tr>
              <a:tr h="656364">
                <a:tc>
                  <a:txBody>
                    <a:bodyPr/>
                    <a:lstStyle/>
                    <a:p>
                      <a:pPr marL="0" marR="0" indent="0" algn="l" defTabSz="438912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dirty="0" smtClean="0">
                          <a:latin typeface="Calibri" panose="020F0502020204030204" pitchFamily="34" charset="0"/>
                        </a:rPr>
                        <a:t>Cable thickness</a:t>
                      </a:r>
                      <a:endParaRPr lang="en-US" sz="3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latin typeface="Calibri" panose="020F0502020204030204" pitchFamily="34" charset="0"/>
                        </a:rPr>
                        <a:t>1.40 mm</a:t>
                      </a:r>
                      <a:endParaRPr lang="en-US" sz="3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latin typeface="Calibri" panose="020F0502020204030204" pitchFamily="34" charset="0"/>
                        </a:rPr>
                        <a:t>1.49 mm</a:t>
                      </a:r>
                      <a:endParaRPr lang="en-US" sz="3600" dirty="0"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15206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478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>
                <a:solidFill>
                  <a:srgbClr val="FF0000"/>
                </a:solidFill>
                <a:latin typeface="Calibri" panose="020F0502020204030204" pitchFamily="34" charset="0"/>
              </a:rPr>
              <a:t>CLIQ on a full-size 14 m LHC main dipole</a:t>
            </a: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 bwMode="auto">
          <a:xfrm>
            <a:off x="6324600" y="1072772"/>
            <a:ext cx="2743200" cy="2508628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1600" u="sng" dirty="0">
                <a:latin typeface="Calibri" panose="020F0502020204030204" pitchFamily="34" charset="0"/>
              </a:rPr>
              <a:t>LHC main dipole magnet</a:t>
            </a:r>
          </a:p>
          <a:p>
            <a:r>
              <a:rPr lang="en-US" sz="1600" dirty="0" smtClean="0">
                <a:latin typeface="Calibri" panose="020F0502020204030204" pitchFamily="34" charset="0"/>
              </a:rPr>
              <a:t>Twin aperture magnet</a:t>
            </a:r>
          </a:p>
          <a:p>
            <a:r>
              <a:rPr lang="en-US" sz="1600" dirty="0" smtClean="0">
                <a:latin typeface="Calibri" panose="020F0502020204030204" pitchFamily="34" charset="0"/>
              </a:rPr>
              <a:t>Magnetic </a:t>
            </a:r>
            <a:r>
              <a:rPr lang="en-US" sz="1600" dirty="0">
                <a:latin typeface="Calibri" panose="020F0502020204030204" pitchFamily="34" charset="0"/>
              </a:rPr>
              <a:t>Length   </a:t>
            </a:r>
            <a:r>
              <a:rPr lang="en-US" sz="1600" dirty="0" smtClean="0">
                <a:latin typeface="Calibri" panose="020F0502020204030204" pitchFamily="34" charset="0"/>
              </a:rPr>
              <a:t>  14.3 </a:t>
            </a:r>
            <a:r>
              <a:rPr lang="en-US" sz="1600" dirty="0">
                <a:latin typeface="Calibri" panose="020F0502020204030204" pitchFamily="34" charset="0"/>
              </a:rPr>
              <a:t>m</a:t>
            </a:r>
          </a:p>
          <a:p>
            <a:r>
              <a:rPr lang="en-US" sz="1600" dirty="0">
                <a:latin typeface="Calibri" panose="020F0502020204030204" pitchFamily="34" charset="0"/>
              </a:rPr>
              <a:t>Self-inductance     </a:t>
            </a:r>
            <a:r>
              <a:rPr lang="en-US" sz="1600" dirty="0" smtClean="0">
                <a:latin typeface="Calibri" panose="020F0502020204030204" pitchFamily="34" charset="0"/>
              </a:rPr>
              <a:t>    100 </a:t>
            </a:r>
            <a:r>
              <a:rPr lang="en-US" sz="1600" dirty="0" err="1">
                <a:latin typeface="Calibri" panose="020F0502020204030204" pitchFamily="34" charset="0"/>
              </a:rPr>
              <a:t>mH</a:t>
            </a:r>
            <a:endParaRPr lang="en-US" sz="1600" dirty="0">
              <a:latin typeface="Calibri" panose="020F0502020204030204" pitchFamily="34" charset="0"/>
            </a:endParaRPr>
          </a:p>
          <a:p>
            <a:r>
              <a:rPr lang="en-US" sz="1600" dirty="0">
                <a:latin typeface="Calibri" panose="020F0502020204030204" pitchFamily="34" charset="0"/>
              </a:rPr>
              <a:t>Nominal current  </a:t>
            </a:r>
            <a:r>
              <a:rPr lang="en-US" sz="1600" dirty="0" smtClean="0">
                <a:latin typeface="Calibri" panose="020F0502020204030204" pitchFamily="34" charset="0"/>
              </a:rPr>
              <a:t>    11.8 kA</a:t>
            </a:r>
          </a:p>
          <a:p>
            <a:r>
              <a:rPr lang="en-US" sz="1600" dirty="0" smtClean="0">
                <a:latin typeface="Calibri" panose="020F0502020204030204" pitchFamily="34" charset="0"/>
              </a:rPr>
              <a:t>Peak magnetic field   8.3 T</a:t>
            </a:r>
            <a:endParaRPr lang="en-US" sz="1600" dirty="0">
              <a:latin typeface="Calibri" panose="020F0502020204030204" pitchFamily="34" charset="0"/>
            </a:endParaRPr>
          </a:p>
          <a:p>
            <a:r>
              <a:rPr lang="en-US" sz="1600" dirty="0">
                <a:latin typeface="Calibri" panose="020F0502020204030204" pitchFamily="34" charset="0"/>
              </a:rPr>
              <a:t>Superconductor     </a:t>
            </a:r>
            <a:r>
              <a:rPr lang="en-US" sz="1600" dirty="0" smtClean="0">
                <a:latin typeface="Calibri" panose="020F0502020204030204" pitchFamily="34" charset="0"/>
              </a:rPr>
              <a:t>    </a:t>
            </a:r>
            <a:r>
              <a:rPr lang="en-US" sz="1600" dirty="0" err="1" smtClean="0">
                <a:latin typeface="Calibri" panose="020F0502020204030204" pitchFamily="34" charset="0"/>
              </a:rPr>
              <a:t>Nb-Ti</a:t>
            </a:r>
            <a:endParaRPr lang="en-US" sz="1600" dirty="0">
              <a:latin typeface="Calibri" panose="020F0502020204030204" pitchFamily="34" charset="0"/>
            </a:endParaRPr>
          </a:p>
          <a:p>
            <a:pPr algn="ctr"/>
            <a:endParaRPr lang="en-US" sz="1600" dirty="0">
              <a:latin typeface="Calibri" panose="020F0502020204030204" pitchFamily="34" charset="0"/>
            </a:endParaRPr>
          </a:p>
          <a:p>
            <a:pPr algn="ctr"/>
            <a:r>
              <a:rPr lang="en-US" sz="1600" u="sng" dirty="0" smtClean="0">
                <a:latin typeface="Calibri" panose="020F0502020204030204" pitchFamily="34" charset="0"/>
              </a:rPr>
              <a:t>2 </a:t>
            </a:r>
            <a:r>
              <a:rPr lang="en-US" sz="1600" u="sng" dirty="0">
                <a:latin typeface="Calibri" panose="020F0502020204030204" pitchFamily="34" charset="0"/>
              </a:rPr>
              <a:t>CLIQ </a:t>
            </a:r>
            <a:r>
              <a:rPr lang="en-US" sz="1600" u="sng" dirty="0" smtClean="0">
                <a:latin typeface="Calibri" panose="020F0502020204030204" pitchFamily="34" charset="0"/>
              </a:rPr>
              <a:t>Units</a:t>
            </a:r>
            <a:endParaRPr lang="en-US" sz="1600" u="sng" dirty="0">
              <a:latin typeface="Calibri" panose="020F0502020204030204" pitchFamily="34" charset="0"/>
            </a:endParaRPr>
          </a:p>
          <a:p>
            <a:pPr algn="ctr"/>
            <a:r>
              <a:rPr lang="en-US" sz="1600" dirty="0">
                <a:latin typeface="Calibri" panose="020F0502020204030204" pitchFamily="34" charset="0"/>
              </a:rPr>
              <a:t>U0=500 V </a:t>
            </a:r>
            <a:r>
              <a:rPr lang="en-US" sz="1600" dirty="0" smtClean="0">
                <a:latin typeface="Calibri" panose="020F0502020204030204" pitchFamily="34" charset="0"/>
              </a:rPr>
              <a:t>C=80 </a:t>
            </a:r>
            <a:r>
              <a:rPr lang="en-US" sz="1600" dirty="0">
                <a:latin typeface="Calibri" panose="020F0502020204030204" pitchFamily="34" charset="0"/>
              </a:rPr>
              <a:t>mF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2" r="9160"/>
          <a:stretch/>
        </p:blipFill>
        <p:spPr>
          <a:xfrm>
            <a:off x="152400" y="1089181"/>
            <a:ext cx="6019706" cy="4778219"/>
          </a:xfrm>
          <a:prstGeom prst="rect">
            <a:avLst/>
          </a:prstGeom>
          <a:ln w="38100">
            <a:noFill/>
          </a:ln>
        </p:spPr>
      </p:pic>
      <p:pic>
        <p:nvPicPr>
          <p:cNvPr id="14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7795" y="3733800"/>
            <a:ext cx="1436809" cy="267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 bwMode="auto">
          <a:xfrm>
            <a:off x="152400" y="5573725"/>
            <a:ext cx="2590800" cy="903275"/>
          </a:xfrm>
          <a:prstGeom prst="rect">
            <a:avLst/>
          </a:prstGeom>
          <a:solidFill>
            <a:srgbClr val="FFFF66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Very </a:t>
            </a:r>
            <a:r>
              <a:rPr kumimoji="0" lang="en-US" sz="2000" b="1" i="0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robust</a:t>
            </a:r>
            <a:r>
              <a:rPr kumimoji="0" lang="en-US" sz="200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and </a:t>
            </a:r>
            <a:r>
              <a:rPr kumimoji="0" lang="en-US" sz="2000" b="1" i="0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reliable</a:t>
            </a:r>
            <a:r>
              <a:rPr kumimoji="0" lang="en-US" sz="200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components</a:t>
            </a:r>
            <a:endParaRPr kumimoji="0" lang="en-US" sz="2000" i="0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9820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"/>
    </mc:Choice>
    <mc:Fallback xmlns="">
      <p:transition spd="slow" advTm="1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Comparison with traditional technology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733290"/>
            <a:ext cx="7467600" cy="5602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 bwMode="auto">
          <a:xfrm>
            <a:off x="6934200" y="3581399"/>
            <a:ext cx="1905000" cy="903275"/>
          </a:xfrm>
          <a:prstGeom prst="rect">
            <a:avLst/>
          </a:prstGeom>
          <a:solidFill>
            <a:srgbClr val="FFFF66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Faster</a:t>
            </a:r>
            <a:r>
              <a:rPr kumimoji="0" lang="en-US" sz="200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current discharge</a:t>
            </a:r>
            <a:endParaRPr kumimoji="0" lang="en-US" sz="2000" i="0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3383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3"/>
    </mc:Choice>
    <mc:Fallback xmlns="">
      <p:transition spd="slow" advTm="73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>
                <a:solidFill>
                  <a:srgbClr val="FF0000"/>
                </a:solidFill>
                <a:latin typeface="Calibri" panose="020F0502020204030204" pitchFamily="34" charset="0"/>
              </a:rPr>
              <a:t>Comparison with traditional technology</a:t>
            </a: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00" y="734400"/>
            <a:ext cx="7466758" cy="560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own Arrow 1"/>
          <p:cNvSpPr/>
          <p:nvPr/>
        </p:nvSpPr>
        <p:spPr bwMode="auto">
          <a:xfrm>
            <a:off x="6705600" y="1905000"/>
            <a:ext cx="457200" cy="1219200"/>
          </a:xfrm>
          <a:prstGeom prst="downArrow">
            <a:avLst/>
          </a:prstGeom>
          <a:gradFill>
            <a:gsLst>
              <a:gs pos="0">
                <a:srgbClr val="FF0000"/>
              </a:gs>
              <a:gs pos="100000">
                <a:srgbClr val="00FF00"/>
              </a:gs>
            </a:gsLst>
            <a:lin ang="5400000" scaled="1"/>
          </a:gra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6934200" y="3581400"/>
            <a:ext cx="1905000" cy="903275"/>
          </a:xfrm>
          <a:prstGeom prst="rect">
            <a:avLst/>
          </a:prstGeom>
          <a:solidFill>
            <a:srgbClr val="FFFF66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Lower</a:t>
            </a:r>
            <a:r>
              <a:rPr kumimoji="0" lang="en-US" sz="200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hot-spot temperature</a:t>
            </a:r>
            <a:endParaRPr kumimoji="0" lang="en-US" sz="2000" i="0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8549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"/>
    </mc:Choice>
    <mc:Fallback xmlns="">
      <p:transition spd="slow" advTm="12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Simulated temperature profiles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592" y="3765550"/>
            <a:ext cx="6817831" cy="271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990600"/>
            <a:ext cx="6818615" cy="271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 bwMode="auto">
          <a:xfrm>
            <a:off x="4820716" y="2345501"/>
            <a:ext cx="702499" cy="702499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4820716" y="5089746"/>
            <a:ext cx="702499" cy="702499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8190215" y="3581400"/>
            <a:ext cx="457200" cy="457200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8190215" y="810772"/>
            <a:ext cx="457200" cy="457200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152400" y="1752600"/>
            <a:ext cx="1676400" cy="83820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Traditional technology</a:t>
            </a:r>
            <a:endParaRPr lang="en-US" b="1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152400" y="4648200"/>
            <a:ext cx="1676400" cy="609600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  <a:latin typeface="Calibri" panose="020F0502020204030204" pitchFamily="34" charset="0"/>
              </a:rPr>
              <a:t>CLIQ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152400" y="5638800"/>
            <a:ext cx="1828800" cy="1023925"/>
          </a:xfrm>
          <a:prstGeom prst="rect">
            <a:avLst/>
          </a:prstGeom>
          <a:solidFill>
            <a:srgbClr val="FFFF66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000" dirty="0" smtClean="0">
                <a:latin typeface="Calibri" panose="020F0502020204030204" pitchFamily="34" charset="0"/>
              </a:rPr>
              <a:t>More </a:t>
            </a:r>
            <a:r>
              <a:rPr kumimoji="0" lang="en-US" sz="2000" b="1" i="0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anose="020F0502020204030204" pitchFamily="34" charset="0"/>
              </a:rPr>
              <a:t>homogeneous</a:t>
            </a:r>
            <a:r>
              <a:rPr kumimoji="0" lang="en-US" sz="200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temperature</a:t>
            </a:r>
            <a:endParaRPr kumimoji="0" lang="en-US" sz="2000" i="0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4360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"/>
    </mc:Choice>
    <mc:Fallback xmlns="">
      <p:transition spd="slow" advTm="13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0650"/>
            <a:ext cx="4873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792163" y="169780"/>
            <a:ext cx="6827837" cy="510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84000"/>
              </a:lnSpc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GB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Some examples of CLIQ applications…</a:t>
            </a:r>
            <a:endParaRPr lang="en-GB" sz="32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792163" y="675752"/>
            <a:ext cx="6827837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US" dirty="0">
              <a:latin typeface="Calibri" panose="020F0502020204030204" pitchFamily="34" charset="0"/>
            </a:endParaRPr>
          </a:p>
        </p:txBody>
      </p:sp>
      <p:pic>
        <p:nvPicPr>
          <p:cNvPr id="4101" name="Picture 10" descr="2011-10-04_logoHiLumi561px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76200"/>
            <a:ext cx="142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27" y="723287"/>
            <a:ext cx="2435804" cy="1827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25" y="2399687"/>
            <a:ext cx="2435808" cy="182736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28" y="4076088"/>
            <a:ext cx="2435803" cy="1827359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685800"/>
            <a:ext cx="2535742" cy="1902334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2362200"/>
            <a:ext cx="2535742" cy="1902334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799" y="4038600"/>
            <a:ext cx="2535742" cy="1902334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65" b="13636"/>
          <a:stretch/>
        </p:blipFill>
        <p:spPr>
          <a:xfrm>
            <a:off x="5817366" y="4151567"/>
            <a:ext cx="2980302" cy="16764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14" b="13077"/>
          <a:stretch/>
        </p:blipFill>
        <p:spPr>
          <a:xfrm>
            <a:off x="5722274" y="722567"/>
            <a:ext cx="3170486" cy="18288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40" b="18822"/>
          <a:stretch/>
        </p:blipFill>
        <p:spPr>
          <a:xfrm>
            <a:off x="5676900" y="2475167"/>
            <a:ext cx="3261235" cy="1676400"/>
          </a:xfrm>
          <a:prstGeom prst="rect">
            <a:avLst/>
          </a:prstGeom>
        </p:spPr>
      </p:pic>
      <p:sp>
        <p:nvSpPr>
          <p:cNvPr id="26" name="Rectangle 25"/>
          <p:cNvSpPr/>
          <p:nvPr/>
        </p:nvSpPr>
        <p:spPr bwMode="auto">
          <a:xfrm>
            <a:off x="198729" y="5829301"/>
            <a:ext cx="2286000" cy="647699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u="sng" dirty="0" smtClean="0">
                <a:solidFill>
                  <a:schemeClr val="tx1"/>
                </a:solidFill>
                <a:latin typeface="Calibri" panose="020F0502020204030204" pitchFamily="34" charset="0"/>
              </a:rPr>
              <a:t>HL-LHC</a:t>
            </a:r>
          </a:p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12 T quadrupole</a:t>
            </a:r>
            <a:endParaRPr lang="en-US" sz="2000" b="1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3096670" y="5829301"/>
            <a:ext cx="2286000" cy="647699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u="sng" dirty="0" smtClean="0">
                <a:solidFill>
                  <a:schemeClr val="tx1"/>
                </a:solidFill>
                <a:latin typeface="Calibri" panose="020F0502020204030204" pitchFamily="34" charset="0"/>
              </a:rPr>
              <a:t>FCC</a:t>
            </a:r>
          </a:p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16 T dipole</a:t>
            </a:r>
            <a:endParaRPr lang="en-US" sz="2000" b="1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6164517" y="5829301"/>
            <a:ext cx="2286000" cy="647699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u="sng" dirty="0" smtClean="0">
                <a:solidFill>
                  <a:schemeClr val="tx1"/>
                </a:solidFill>
                <a:latin typeface="Calibri" panose="020F0502020204030204" pitchFamily="34" charset="0"/>
              </a:rPr>
              <a:t>FCC</a:t>
            </a:r>
          </a:p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20 T dipole</a:t>
            </a:r>
            <a:endParaRPr lang="en-US" sz="2000" b="1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3" name="Rounded Rectangle 2"/>
          <p:cNvSpPr/>
          <p:nvPr/>
        </p:nvSpPr>
        <p:spPr bwMode="auto">
          <a:xfrm>
            <a:off x="198729" y="2399687"/>
            <a:ext cx="2286000" cy="175188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 u="sng">
              <a:latin typeface="Calibri" panose="020F0502020204030204" pitchFamily="34" charset="0"/>
            </a:endParaRPr>
          </a:p>
        </p:txBody>
      </p:sp>
      <p:sp>
        <p:nvSpPr>
          <p:cNvPr id="29" name="Rounded Rectangle 28"/>
          <p:cNvSpPr/>
          <p:nvPr/>
        </p:nvSpPr>
        <p:spPr bwMode="auto">
          <a:xfrm>
            <a:off x="5994611" y="4150233"/>
            <a:ext cx="2692189" cy="1601534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 u="sng">
              <a:latin typeface="Calibri" panose="020F0502020204030204" pitchFamily="34" charset="0"/>
            </a:endParaRPr>
          </a:p>
        </p:txBody>
      </p:sp>
      <p:sp>
        <p:nvSpPr>
          <p:cNvPr id="30" name="Rounded Rectangle 29"/>
          <p:cNvSpPr/>
          <p:nvPr/>
        </p:nvSpPr>
        <p:spPr bwMode="auto">
          <a:xfrm>
            <a:off x="3096670" y="4153280"/>
            <a:ext cx="2286000" cy="1601534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b="1" u="sng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7400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"/>
    </mc:Choice>
    <mc:Fallback xmlns="">
      <p:transition spd="slow" advTm="13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1|0.1|0.1|0.3|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.1|0.1|0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|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|0"/>
</p:tagLst>
</file>

<file path=ppt/theme/theme1.xml><?xml version="1.0" encoding="utf-8"?>
<a:theme xmlns:a="http://schemas.openxmlformats.org/drawingml/2006/main" name="LBNL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LBN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LBN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NL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BNL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NL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NL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NL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NL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Settings\Administrator\Application Data\Microsoft\Templates\LBNL.pot</Template>
  <TotalTime>57812</TotalTime>
  <Pages>1</Pages>
  <Words>1614</Words>
  <Application>Microsoft Office PowerPoint</Application>
  <PresentationFormat>On-screen Show (4:3)</PresentationFormat>
  <Paragraphs>347</Paragraphs>
  <Slides>40</Slides>
  <Notes>37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7" baseType="lpstr">
      <vt:lpstr>Arial</vt:lpstr>
      <vt:lpstr>Calibri</vt:lpstr>
      <vt:lpstr>Clarendon Light</vt:lpstr>
      <vt:lpstr>Times New Roman</vt:lpstr>
      <vt:lpstr>Wingdings</vt:lpstr>
      <vt:lpstr>LBNL</vt:lpstr>
      <vt:lpstr>Equation</vt:lpstr>
      <vt:lpstr>Protecting High Field Magnets with the Coupling Loss  Induced Quench System, CLIQ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LBNL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studies for triplet powering and protection</dc:title>
  <dc:subject>Berkeley Lab Generic Presentation</dc:subject>
  <dc:creator>Ravaioli, Emmanuele</dc:creator>
  <cp:keywords>Presentation Generic</cp:keywords>
  <cp:lastModifiedBy>Ravaioli, Emmanuele</cp:lastModifiedBy>
  <cp:revision>2586</cp:revision>
  <cp:lastPrinted>2016-01-20T19:00:08Z</cp:lastPrinted>
  <dcterms:created xsi:type="dcterms:W3CDTF">2004-10-30T19:36:16Z</dcterms:created>
  <dcterms:modified xsi:type="dcterms:W3CDTF">2016-11-03T22:52:51Z</dcterms:modified>
</cp:coreProperties>
</file>