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3" r:id="rId2"/>
    <p:sldId id="277" r:id="rId3"/>
    <p:sldId id="271" r:id="rId4"/>
    <p:sldId id="273" r:id="rId5"/>
    <p:sldId id="274" r:id="rId6"/>
    <p:sldId id="275" r:id="rId7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33" d="100"/>
        <a:sy n="33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6C3BC-4D70-42B2-996B-75099F3B2484}" type="datetimeFigureOut">
              <a:rPr lang="tr-TR" smtClean="0"/>
              <a:pPr/>
              <a:t>4.8.2016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FF702-4A2F-4848-BB86-242B94DA3E23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430D-0537-4322-890F-A5A3DC28F0B3}" type="datetime1">
              <a:rPr lang="tr-TR" smtClean="0"/>
              <a:t>4.8.2016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FBECA-1A4A-4FF1-8B24-BF87FD6D8654}" type="datetime1">
              <a:rPr lang="tr-TR" smtClean="0"/>
              <a:t>4.8.2016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9AE8-0592-4655-AF8F-CFCB74D6210D}" type="datetime1">
              <a:rPr lang="tr-TR" smtClean="0"/>
              <a:t>4.8.2016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2B2A4-2055-4E14-8741-F19DF4503E61}" type="datetime1">
              <a:rPr lang="tr-TR" smtClean="0"/>
              <a:t>4.8.2016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A6E4C-1C7B-483B-BE39-74FADE816570}" type="datetime1">
              <a:rPr lang="tr-TR" smtClean="0"/>
              <a:t>4.8.2016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6952-9EFF-47FE-9B64-98F416355DB2}" type="datetime1">
              <a:rPr lang="tr-TR" smtClean="0"/>
              <a:t>4.8.2016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B8D8A-A74F-40BB-84D6-E2969523A05A}" type="datetime1">
              <a:rPr lang="tr-TR" smtClean="0"/>
              <a:t>4.8.2016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8C42-E019-46BF-B133-1E256EEF127F}" type="datetime1">
              <a:rPr lang="tr-TR" smtClean="0"/>
              <a:t>4.8.2016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C2548-249C-4BE5-AE8B-68F53000FFC3}" type="datetime1">
              <a:rPr lang="tr-TR" smtClean="0"/>
              <a:t>4.8.2016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0EE48-3726-4CFD-AC6E-40F5E0EB18B9}" type="datetime1">
              <a:rPr lang="tr-TR" smtClean="0"/>
              <a:t>4.8.2016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9AA76-09A9-4CFF-8E66-33B814ECE98E}" type="datetime1">
              <a:rPr lang="tr-TR" smtClean="0"/>
              <a:t>4.8.2016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F151D-6DA0-40A9-81C8-C6CB4FE1B494}" type="datetime1">
              <a:rPr lang="tr-TR" smtClean="0"/>
              <a:t>4.8.2016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 bwMode="auto">
          <a:xfrm>
            <a:off x="1454142" y="1196752"/>
            <a:ext cx="6646250" cy="5204049"/>
          </a:xfrm>
          <a:prstGeom prst="roundRect">
            <a:avLst/>
          </a:prstGeom>
          <a:solidFill>
            <a:srgbClr val="8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en-US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3738" y="5253007"/>
            <a:ext cx="50225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tr-TR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r>
              <a:rPr lang="en-US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.0</a:t>
            </a:r>
            <a:r>
              <a:rPr lang="tr-TR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r>
              <a:rPr lang="en-US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.201</a:t>
            </a:r>
            <a:r>
              <a:rPr lang="tr-TR" sz="24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lang="en-US" sz="2400" dirty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2400" dirty="0">
                <a:solidFill>
                  <a:srgbClr val="FFFFFF"/>
                </a:solidFill>
                <a:latin typeface="Times New Roman"/>
                <a:cs typeface="Times New Roman"/>
              </a:rPr>
              <a:t>Weekly Meeting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36907" y="944136"/>
            <a:ext cx="64807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000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/>
            <a:r>
              <a:rPr lang="tr-TR" sz="3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HE</a:t>
            </a:r>
            <a:r>
              <a:rPr lang="en-US" sz="3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Times New Roman"/>
                <a:cs typeface="Times New Roman"/>
              </a:rPr>
              <a:t>RadDam</a:t>
            </a:r>
            <a:r>
              <a:rPr lang="en-US" sz="3600" b="1" dirty="0">
                <a:solidFill>
                  <a:schemeClr val="bg1"/>
                </a:solidFill>
                <a:latin typeface="Times New Roman"/>
                <a:cs typeface="Times New Roman"/>
              </a:rPr>
              <a:t> Analysis with </a:t>
            </a:r>
            <a:r>
              <a:rPr lang="tr-TR" sz="3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2015 </a:t>
            </a:r>
            <a:r>
              <a:rPr lang="en-US" sz="36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pp</a:t>
            </a:r>
            <a:r>
              <a:rPr lang="en-US" sz="3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tr-TR" sz="3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Data</a:t>
            </a:r>
          </a:p>
          <a:p>
            <a:pPr algn="ctr"/>
            <a:endParaRPr lang="tr-TR" sz="3200" b="1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200" b="1" u="sng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Hasan</a:t>
            </a:r>
            <a:r>
              <a:rPr lang="en-US" sz="3200" b="1" u="sng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u="sng" dirty="0" err="1">
                <a:solidFill>
                  <a:schemeClr val="bg1"/>
                </a:solidFill>
                <a:latin typeface="Times New Roman"/>
                <a:cs typeface="Times New Roman"/>
              </a:rPr>
              <a:t>Huseyin</a:t>
            </a:r>
            <a:r>
              <a:rPr lang="en-US" sz="3200" b="1" u="sng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u="sng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Isik</a:t>
            </a:r>
            <a:r>
              <a:rPr lang="tr-TR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,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Yalcin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Guler</a:t>
            </a:r>
            <a:r>
              <a:rPr lang="tr-TR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,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Ilknur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dirty="0" err="1">
                <a:solidFill>
                  <a:schemeClr val="bg1"/>
                </a:solidFill>
                <a:latin typeface="Times New Roman"/>
                <a:cs typeface="Times New Roman"/>
              </a:rPr>
              <a:t>Baldan</a:t>
            </a:r>
            <a:r>
              <a:rPr lang="tr-TR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,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Semiray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Girgis</a:t>
            </a:r>
            <a:r>
              <a:rPr lang="en-US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, </a:t>
            </a:r>
            <a:endParaRPr lang="en-US" sz="3200" b="1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/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 Shuichi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Kunori</a:t>
            </a:r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, </a:t>
            </a:r>
          </a:p>
          <a:p>
            <a:pPr algn="ctr"/>
            <a:r>
              <a:rPr lang="tr-TR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200" b="1" dirty="0">
                <a:solidFill>
                  <a:schemeClr val="bg1"/>
                </a:solidFill>
                <a:latin typeface="Times New Roman"/>
                <a:cs typeface="Times New Roman"/>
              </a:rPr>
              <a:t>Isa </a:t>
            </a:r>
            <a:r>
              <a:rPr lang="en-US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Dumanoglu</a:t>
            </a:r>
            <a:r>
              <a:rPr lang="tr-TR" sz="3200" b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, Eda </a:t>
            </a:r>
            <a:r>
              <a:rPr lang="tr-TR" sz="3200" b="1" dirty="0" err="1" smtClean="0">
                <a:solidFill>
                  <a:schemeClr val="bg1"/>
                </a:solidFill>
                <a:latin typeface="Times New Roman"/>
                <a:cs typeface="Times New Roman"/>
              </a:rPr>
              <a:t>Eskut</a:t>
            </a:r>
            <a:endParaRPr lang="tr-TR" sz="3200" b="1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/>
            <a:endParaRPr lang="en-US" sz="3200" b="1" dirty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/>
            <a:endParaRPr lang="en-US" sz="1600" b="1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14" y="44624"/>
            <a:ext cx="1454142" cy="155350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F0C94032-CD4C-4C25-B0C2-CEC720522D92}" type="slidenum">
              <a:rPr kumimoji="0" lang="en-US" smtClean="0"/>
              <a:pPr eaLnBrk="1" latinLnBrk="0" hangingPunct="1"/>
              <a:t>1</a:t>
            </a:fld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623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354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-27384"/>
            <a:ext cx="9144000" cy="990600"/>
          </a:xfrm>
          <a:prstGeom prst="rect">
            <a:avLst/>
          </a:prstGeom>
          <a:solidFill>
            <a:srgbClr val="800000"/>
          </a:solidFill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dirty="0">
                <a:solidFill>
                  <a:srgbClr val="FFFFFF"/>
                </a:solidFill>
                <a:latin typeface="Times New Roman"/>
                <a:cs typeface="Times New Roman"/>
              </a:rPr>
              <a:t>         </a:t>
            </a:r>
            <a:r>
              <a:rPr 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tr-TR" dirty="0" smtClean="0">
                <a:solidFill>
                  <a:srgbClr val="FFFFFF"/>
                </a:solidFill>
                <a:latin typeface="Times New Roman"/>
                <a:cs typeface="Times New Roman"/>
              </a:rPr>
              <a:t>        </a:t>
            </a:r>
            <a:r>
              <a:rPr lang="tr-TR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Introduction</a:t>
            </a:r>
            <a:endParaRPr 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323528" y="1268760"/>
            <a:ext cx="84969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tr-TR" dirty="0" smtClean="0"/>
              <a:t>/</a:t>
            </a:r>
            <a:r>
              <a:rPr lang="tr-TR" dirty="0" err="1" smtClean="0"/>
              <a:t>SingleMuon</a:t>
            </a:r>
            <a:r>
              <a:rPr lang="tr-TR" dirty="0" smtClean="0"/>
              <a:t>/Run2015D-</a:t>
            </a:r>
            <a:r>
              <a:rPr lang="tr-TR" dirty="0" err="1" smtClean="0"/>
              <a:t>PromptReco</a:t>
            </a:r>
            <a:r>
              <a:rPr lang="tr-TR" dirty="0" smtClean="0"/>
              <a:t>-v4/RECO</a:t>
            </a:r>
          </a:p>
          <a:p>
            <a:pPr>
              <a:buFont typeface="Wingdings" pitchFamily="2" charset="2"/>
              <a:buChar char="v"/>
            </a:pPr>
            <a:r>
              <a:rPr lang="tr-TR" dirty="0" err="1" smtClean="0"/>
              <a:t>Cert</a:t>
            </a:r>
            <a:r>
              <a:rPr lang="tr-TR" dirty="0" smtClean="0"/>
              <a:t>_246908-260627_13TeV_</a:t>
            </a:r>
            <a:r>
              <a:rPr lang="tr-TR" dirty="0" err="1" smtClean="0"/>
              <a:t>PromptReco</a:t>
            </a:r>
            <a:r>
              <a:rPr lang="tr-TR" dirty="0" smtClean="0"/>
              <a:t>_Collisions15_25ns_JSON_v2.</a:t>
            </a:r>
            <a:r>
              <a:rPr lang="tr-TR" dirty="0" err="1" smtClean="0"/>
              <a:t>txt</a:t>
            </a:r>
            <a:endParaRPr lang="tr-TR" dirty="0" smtClean="0"/>
          </a:p>
          <a:p>
            <a:pPr>
              <a:buFont typeface="Wingdings" pitchFamily="2" charset="2"/>
              <a:buChar char="v"/>
            </a:pPr>
            <a:r>
              <a:rPr lang="tr-TR" dirty="0" err="1" smtClean="0"/>
              <a:t>Trigger</a:t>
            </a:r>
            <a:r>
              <a:rPr lang="tr-TR" dirty="0" smtClean="0"/>
              <a:t>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selected</a:t>
            </a:r>
            <a:r>
              <a:rPr lang="tr-TR" dirty="0" smtClean="0"/>
              <a:t> ‘HLT_Mu20_v2’ </a:t>
            </a:r>
            <a:r>
              <a:rPr lang="tr-TR" dirty="0" smtClean="0">
                <a:solidFill>
                  <a:srgbClr val="FF0000"/>
                </a:solidFill>
              </a:rPr>
              <a:t>(</a:t>
            </a:r>
            <a:r>
              <a:rPr lang="tr-TR" dirty="0" err="1" smtClean="0">
                <a:solidFill>
                  <a:srgbClr val="FF0000"/>
                </a:solidFill>
              </a:rPr>
              <a:t>PreScale</a:t>
            </a:r>
            <a:r>
              <a:rPr lang="tr-TR" dirty="0" smtClean="0">
                <a:solidFill>
                  <a:srgbClr val="FF0000"/>
                </a:solidFill>
              </a:rPr>
              <a:t>=1)</a:t>
            </a:r>
          </a:p>
          <a:p>
            <a:pPr>
              <a:buFont typeface="Wingdings" pitchFamily="2" charset="2"/>
              <a:buChar char="v"/>
            </a:pPr>
            <a:r>
              <a:rPr lang="tr-TR" dirty="0" smtClean="0"/>
              <a:t>No </a:t>
            </a:r>
            <a:r>
              <a:rPr lang="tr-TR" dirty="0" err="1" smtClean="0"/>
              <a:t>Energy</a:t>
            </a:r>
            <a:r>
              <a:rPr lang="tr-TR" dirty="0" smtClean="0"/>
              <a:t> </a:t>
            </a:r>
            <a:r>
              <a:rPr lang="tr-TR" dirty="0" err="1" smtClean="0"/>
              <a:t>cut</a:t>
            </a:r>
            <a:endParaRPr lang="tr-TR" dirty="0" smtClean="0"/>
          </a:p>
          <a:p>
            <a:pPr>
              <a:buFont typeface="Wingdings" pitchFamily="2" charset="2"/>
              <a:buChar char="v"/>
            </a:pPr>
            <a:endParaRPr lang="tr-TR" dirty="0" smtClean="0"/>
          </a:p>
          <a:p>
            <a:pPr>
              <a:buFont typeface="Wingdings" pitchFamily="2" charset="2"/>
              <a:buChar char="v"/>
            </a:pPr>
            <a:endParaRPr lang="tr-TR" dirty="0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2</a:t>
            </a:fld>
            <a:endParaRPr lang="tr-T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-27384"/>
            <a:ext cx="9144000" cy="990600"/>
          </a:xfrm>
          <a:prstGeom prst="rect">
            <a:avLst/>
          </a:prstGeom>
          <a:solidFill>
            <a:srgbClr val="800000"/>
          </a:solidFill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dirty="0">
                <a:solidFill>
                  <a:srgbClr val="FFFFFF"/>
                </a:solidFill>
                <a:latin typeface="Times New Roman"/>
                <a:cs typeface="Times New Roman"/>
              </a:rPr>
              <a:t>         </a:t>
            </a:r>
            <a:r>
              <a:rPr 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tr-TR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SingleMu</a:t>
            </a:r>
            <a:r>
              <a:rPr lang="tr-TR" dirty="0" smtClean="0">
                <a:solidFill>
                  <a:srgbClr val="FFFFFF"/>
                </a:solidFill>
                <a:latin typeface="Times New Roman"/>
                <a:cs typeface="Times New Roman"/>
              </a:rPr>
              <a:t>_2015D_PreScale4</a:t>
            </a:r>
            <a:endParaRPr 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268759"/>
            <a:ext cx="8720070" cy="4616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Metin kutusu"/>
          <p:cNvSpPr txBox="1"/>
          <p:nvPr/>
        </p:nvSpPr>
        <p:spPr>
          <a:xfrm>
            <a:off x="2771800" y="594928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Normalized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first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run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ieta</a:t>
            </a:r>
            <a:r>
              <a:rPr lang="tr-TR" b="1" dirty="0" smtClean="0">
                <a:solidFill>
                  <a:srgbClr val="FF0000"/>
                </a:solidFill>
              </a:rPr>
              <a:t> 17</a:t>
            </a:r>
          </a:p>
          <a:p>
            <a:r>
              <a:rPr lang="tr-TR" b="1" dirty="0" err="1" smtClean="0">
                <a:solidFill>
                  <a:srgbClr val="0070C0"/>
                </a:solidFill>
              </a:rPr>
              <a:t>PreScale</a:t>
            </a:r>
            <a:r>
              <a:rPr lang="tr-TR" b="1" dirty="0" smtClean="0">
                <a:solidFill>
                  <a:srgbClr val="0070C0"/>
                </a:solidFill>
              </a:rPr>
              <a:t> 4 - 2015D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pPr/>
              <a:t>3</a:t>
            </a:fld>
            <a:endParaRPr lang="tr-TR"/>
          </a:p>
        </p:txBody>
      </p:sp>
      <p:sp>
        <p:nvSpPr>
          <p:cNvPr id="7" name="6 Dikdörtgen"/>
          <p:cNvSpPr/>
          <p:nvPr/>
        </p:nvSpPr>
        <p:spPr>
          <a:xfrm rot="17006657">
            <a:off x="780205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8" name="7 Dikdörtgen"/>
          <p:cNvSpPr/>
          <p:nvPr/>
        </p:nvSpPr>
        <p:spPr>
          <a:xfrm rot="17006657">
            <a:off x="1284261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9" name="8 Dikdörtgen"/>
          <p:cNvSpPr/>
          <p:nvPr/>
        </p:nvSpPr>
        <p:spPr>
          <a:xfrm rot="17006657">
            <a:off x="1716309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0" name="9 Dikdörtgen"/>
          <p:cNvSpPr/>
          <p:nvPr/>
        </p:nvSpPr>
        <p:spPr>
          <a:xfrm rot="17006657">
            <a:off x="2099646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1" name="10 Dikdörtgen"/>
          <p:cNvSpPr/>
          <p:nvPr/>
        </p:nvSpPr>
        <p:spPr>
          <a:xfrm rot="17006657">
            <a:off x="2508397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2" name="11 Dikdörtgen"/>
          <p:cNvSpPr/>
          <p:nvPr/>
        </p:nvSpPr>
        <p:spPr>
          <a:xfrm rot="17006657">
            <a:off x="3012453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3" name="12 Dikdörtgen"/>
          <p:cNvSpPr/>
          <p:nvPr/>
        </p:nvSpPr>
        <p:spPr>
          <a:xfrm rot="17006657">
            <a:off x="3444501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4" name="13 Dikdörtgen"/>
          <p:cNvSpPr/>
          <p:nvPr/>
        </p:nvSpPr>
        <p:spPr>
          <a:xfrm rot="17006657">
            <a:off x="3899846" y="4433725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5" name="14 Dikdörtgen"/>
          <p:cNvSpPr/>
          <p:nvPr/>
        </p:nvSpPr>
        <p:spPr>
          <a:xfrm rot="17006657">
            <a:off x="4331894" y="4433725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6" name="15 Dikdörtgen"/>
          <p:cNvSpPr/>
          <p:nvPr/>
        </p:nvSpPr>
        <p:spPr>
          <a:xfrm rot="17006657">
            <a:off x="4740645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7" name="16 Dikdörtgen"/>
          <p:cNvSpPr/>
          <p:nvPr/>
        </p:nvSpPr>
        <p:spPr>
          <a:xfrm rot="17006657">
            <a:off x="5172693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8" name="17 Dikdörtgen"/>
          <p:cNvSpPr/>
          <p:nvPr/>
        </p:nvSpPr>
        <p:spPr>
          <a:xfrm rot="17006657">
            <a:off x="5604741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19" name="18 Dikdörtgen"/>
          <p:cNvSpPr/>
          <p:nvPr/>
        </p:nvSpPr>
        <p:spPr>
          <a:xfrm rot="17006657">
            <a:off x="6036789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20" name="19 Dikdörtgen"/>
          <p:cNvSpPr/>
          <p:nvPr/>
        </p:nvSpPr>
        <p:spPr>
          <a:xfrm rot="17006657">
            <a:off x="6540845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21" name="20 Dikdörtgen"/>
          <p:cNvSpPr/>
          <p:nvPr/>
        </p:nvSpPr>
        <p:spPr>
          <a:xfrm rot="17006657">
            <a:off x="6972893" y="4425691"/>
            <a:ext cx="223170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900" b="1" dirty="0" smtClean="0"/>
              <a:t>25ns_1825b_1813_1495_1536_144bpi16inj</a:t>
            </a:r>
            <a:endParaRPr lang="tr-TR" sz="900" b="1" dirty="0"/>
          </a:p>
        </p:txBody>
      </p:sp>
      <p:sp>
        <p:nvSpPr>
          <p:cNvPr id="22" name="21 Metin kutusu"/>
          <p:cNvSpPr txBox="1"/>
          <p:nvPr/>
        </p:nvSpPr>
        <p:spPr>
          <a:xfrm>
            <a:off x="5940152" y="6021288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200" b="1" dirty="0" err="1" smtClean="0"/>
              <a:t>Same</a:t>
            </a:r>
            <a:r>
              <a:rPr lang="tr-TR" sz="1200" b="1" dirty="0" smtClean="0"/>
              <a:t> </a:t>
            </a:r>
            <a:r>
              <a:rPr lang="tr-TR" sz="1200" b="1" dirty="0" err="1" smtClean="0"/>
              <a:t>injection</a:t>
            </a:r>
            <a:r>
              <a:rPr lang="tr-TR" sz="1200" b="1" dirty="0" smtClean="0"/>
              <a:t> </a:t>
            </a:r>
            <a:r>
              <a:rPr lang="tr-TR" sz="1200" b="1" dirty="0" err="1" smtClean="0"/>
              <a:t>scheme</a:t>
            </a:r>
            <a:endParaRPr lang="tr-TR" sz="1200" b="1" dirty="0"/>
          </a:p>
        </p:txBody>
      </p:sp>
    </p:spTree>
    <p:extLst>
      <p:ext uri="{BB962C8B-B14F-4D97-AF65-F5344CB8AC3E}">
        <p14:creationId xmlns:p14="http://schemas.microsoft.com/office/powerpoint/2010/main" xmlns="" val="4131729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27384"/>
            <a:ext cx="9144000" cy="990600"/>
          </a:xfrm>
          <a:prstGeom prst="rect">
            <a:avLst/>
          </a:prstGeom>
          <a:solidFill>
            <a:srgbClr val="800000"/>
          </a:solidFill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dirty="0">
                <a:solidFill>
                  <a:srgbClr val="FFFFFF"/>
                </a:solidFill>
                <a:latin typeface="Times New Roman"/>
                <a:cs typeface="Times New Roman"/>
              </a:rPr>
              <a:t>         </a:t>
            </a:r>
            <a:r>
              <a:rPr 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tr-TR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SingleMu</a:t>
            </a:r>
            <a:r>
              <a:rPr lang="tr-TR" dirty="0" smtClean="0">
                <a:solidFill>
                  <a:srgbClr val="FFFFFF"/>
                </a:solidFill>
                <a:latin typeface="Times New Roman"/>
                <a:cs typeface="Times New Roman"/>
              </a:rPr>
              <a:t>_2015D_PreScale4</a:t>
            </a:r>
            <a:endParaRPr 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1052736"/>
            <a:ext cx="8352928" cy="424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Metin kutusu"/>
          <p:cNvSpPr txBox="1"/>
          <p:nvPr/>
        </p:nvSpPr>
        <p:spPr>
          <a:xfrm>
            <a:off x="2771800" y="5949280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Normalized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first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run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ieta</a:t>
            </a:r>
            <a:r>
              <a:rPr lang="tr-TR" b="1" dirty="0" smtClean="0">
                <a:solidFill>
                  <a:srgbClr val="FF0000"/>
                </a:solidFill>
              </a:rPr>
              <a:t> 19 depth2</a:t>
            </a:r>
          </a:p>
          <a:p>
            <a:r>
              <a:rPr lang="tr-TR" b="1" dirty="0" err="1" smtClean="0">
                <a:solidFill>
                  <a:srgbClr val="0070C0"/>
                </a:solidFill>
              </a:rPr>
              <a:t>PreScale</a:t>
            </a:r>
            <a:r>
              <a:rPr lang="tr-TR" b="1" dirty="0" smtClean="0">
                <a:solidFill>
                  <a:srgbClr val="0070C0"/>
                </a:solidFill>
              </a:rPr>
              <a:t> 4 - 2015D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4</a:t>
            </a:fld>
            <a:endParaRPr lang="tr-T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8577703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9144000" cy="990600"/>
          </a:xfrm>
          <a:prstGeom prst="rect">
            <a:avLst/>
          </a:prstGeom>
          <a:solidFill>
            <a:srgbClr val="800000"/>
          </a:solidFill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dirty="0">
                <a:solidFill>
                  <a:srgbClr val="FFFFFF"/>
                </a:solidFill>
                <a:latin typeface="Times New Roman"/>
                <a:cs typeface="Times New Roman"/>
              </a:rPr>
              <a:t>         </a:t>
            </a:r>
            <a:r>
              <a:rPr 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tr-TR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SingleMu</a:t>
            </a:r>
            <a:r>
              <a:rPr lang="tr-TR" dirty="0" smtClean="0">
                <a:solidFill>
                  <a:srgbClr val="FFFFFF"/>
                </a:solidFill>
                <a:latin typeface="Times New Roman"/>
                <a:cs typeface="Times New Roman"/>
              </a:rPr>
              <a:t>_2015D_PreScale4</a:t>
            </a:r>
            <a:endParaRPr 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771800" y="5949280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 smtClean="0">
                <a:solidFill>
                  <a:srgbClr val="FF0000"/>
                </a:solidFill>
              </a:rPr>
              <a:t>Normalized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first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run</a:t>
            </a:r>
            <a:r>
              <a:rPr lang="tr-TR" b="1" dirty="0" smtClean="0">
                <a:solidFill>
                  <a:srgbClr val="FF0000"/>
                </a:solidFill>
              </a:rPr>
              <a:t> </a:t>
            </a:r>
            <a:r>
              <a:rPr lang="tr-TR" b="1" dirty="0" err="1" smtClean="0">
                <a:solidFill>
                  <a:srgbClr val="FF0000"/>
                </a:solidFill>
              </a:rPr>
              <a:t>ieta</a:t>
            </a:r>
            <a:r>
              <a:rPr lang="tr-TR" b="1" dirty="0" smtClean="0">
                <a:solidFill>
                  <a:srgbClr val="FF0000"/>
                </a:solidFill>
              </a:rPr>
              <a:t> 19 depth2</a:t>
            </a:r>
          </a:p>
          <a:p>
            <a:r>
              <a:rPr lang="tr-TR" b="1" dirty="0" err="1" smtClean="0">
                <a:solidFill>
                  <a:srgbClr val="0070C0"/>
                </a:solidFill>
              </a:rPr>
              <a:t>PreScale</a:t>
            </a:r>
            <a:r>
              <a:rPr lang="tr-TR" b="1" dirty="0" smtClean="0">
                <a:solidFill>
                  <a:srgbClr val="0070C0"/>
                </a:solidFill>
              </a:rPr>
              <a:t> 4 - 2015D</a:t>
            </a:r>
            <a:endParaRPr lang="tr-TR" b="1" dirty="0">
              <a:solidFill>
                <a:srgbClr val="0070C0"/>
              </a:solidFill>
            </a:endParaRPr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5</a:t>
            </a:fld>
            <a:endParaRPr lang="tr-T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27384"/>
            <a:ext cx="9144000" cy="990600"/>
          </a:xfrm>
          <a:prstGeom prst="rect">
            <a:avLst/>
          </a:prstGeom>
          <a:solidFill>
            <a:srgbClr val="800000"/>
          </a:solidFill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dirty="0">
                <a:solidFill>
                  <a:srgbClr val="FFFFFF"/>
                </a:solidFill>
                <a:latin typeface="Times New Roman"/>
                <a:cs typeface="Times New Roman"/>
              </a:rPr>
              <a:t>         </a:t>
            </a:r>
            <a:r>
              <a:rPr lang="en-US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lang="tr-TR" dirty="0" smtClean="0">
                <a:solidFill>
                  <a:srgbClr val="FFFFFF"/>
                </a:solidFill>
                <a:latin typeface="Times New Roman"/>
                <a:cs typeface="Times New Roman"/>
              </a:rPr>
              <a:t>	         </a:t>
            </a:r>
            <a:r>
              <a:rPr lang="tr-TR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Conclusion</a:t>
            </a:r>
            <a:endParaRPr lang="en-US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2 Metin kutusu"/>
          <p:cNvSpPr txBox="1"/>
          <p:nvPr/>
        </p:nvSpPr>
        <p:spPr>
          <a:xfrm>
            <a:off x="467544" y="1268760"/>
            <a:ext cx="8280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Analyzed</a:t>
            </a:r>
            <a:r>
              <a:rPr lang="tr-TR" dirty="0" smtClean="0"/>
              <a:t> 2015D </a:t>
            </a:r>
            <a:r>
              <a:rPr lang="tr-TR" dirty="0" err="1" smtClean="0"/>
              <a:t>SingleMuon</a:t>
            </a:r>
            <a:r>
              <a:rPr lang="tr-TR" dirty="0" smtClean="0"/>
              <a:t> data </a:t>
            </a:r>
            <a:r>
              <a:rPr lang="tr-TR" dirty="0" err="1" smtClean="0"/>
              <a:t>using</a:t>
            </a:r>
            <a:r>
              <a:rPr lang="tr-TR" dirty="0" smtClean="0"/>
              <a:t> HLT_Mu20_v2 </a:t>
            </a:r>
            <a:r>
              <a:rPr lang="tr-TR" dirty="0" err="1" smtClean="0"/>
              <a:t>trigger</a:t>
            </a:r>
            <a:r>
              <a:rPr lang="tr-TR" dirty="0" smtClean="0"/>
              <a:t>.</a:t>
            </a:r>
          </a:p>
          <a:p>
            <a:pPr>
              <a:buFont typeface="Wingdings" pitchFamily="2" charset="2"/>
              <a:buChar char="v"/>
            </a:pPr>
            <a:r>
              <a:rPr lang="tr-TR" dirty="0" smtClean="0"/>
              <a:t> HLT_Mu20_v2 is </a:t>
            </a:r>
            <a:r>
              <a:rPr lang="tr-TR" dirty="0" err="1" smtClean="0"/>
              <a:t>prescale</a:t>
            </a:r>
            <a:r>
              <a:rPr lang="tr-TR" dirty="0" smtClean="0"/>
              <a:t> </a:t>
            </a:r>
            <a:r>
              <a:rPr lang="tr-TR" dirty="0" err="1" smtClean="0"/>
              <a:t>value</a:t>
            </a:r>
            <a:r>
              <a:rPr lang="tr-TR" dirty="0" smtClean="0"/>
              <a:t> 1</a:t>
            </a:r>
            <a:r>
              <a:rPr lang="tr-TR" smtClean="0"/>
              <a:t>. </a:t>
            </a:r>
            <a:endParaRPr lang="tr-TR" dirty="0" smtClean="0"/>
          </a:p>
          <a:p>
            <a:pPr>
              <a:buFont typeface="Wingdings" pitchFamily="2" charset="2"/>
              <a:buChar char="v"/>
            </a:pPr>
            <a:r>
              <a:rPr lang="tr-TR" dirty="0" smtClean="0"/>
              <a:t> </a:t>
            </a:r>
            <a:r>
              <a:rPr lang="tr-TR" dirty="0" err="1" smtClean="0"/>
              <a:t>we</a:t>
            </a:r>
            <a:r>
              <a:rPr lang="tr-TR" dirty="0" smtClean="0"/>
              <a:t> </a:t>
            </a:r>
            <a:r>
              <a:rPr lang="tr-TR" dirty="0" err="1" smtClean="0"/>
              <a:t>normalized</a:t>
            </a:r>
            <a:r>
              <a:rPr lang="tr-TR" dirty="0" smtClean="0"/>
              <a:t> </a:t>
            </a:r>
            <a:r>
              <a:rPr lang="tr-TR" dirty="0" err="1" smtClean="0"/>
              <a:t>our</a:t>
            </a:r>
            <a:r>
              <a:rPr lang="tr-TR" dirty="0" smtClean="0"/>
              <a:t> </a:t>
            </a:r>
            <a:r>
              <a:rPr lang="tr-TR" dirty="0" err="1" smtClean="0"/>
              <a:t>result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first</a:t>
            </a:r>
            <a:r>
              <a:rPr lang="tr-TR" dirty="0" smtClean="0"/>
              <a:t> </a:t>
            </a:r>
            <a:r>
              <a:rPr lang="tr-TR" dirty="0" err="1" smtClean="0"/>
              <a:t>run</a:t>
            </a:r>
            <a:r>
              <a:rPr lang="tr-TR" dirty="0" smtClean="0"/>
              <a:t> </a:t>
            </a:r>
            <a:r>
              <a:rPr lang="tr-TR" dirty="0" err="1" smtClean="0"/>
              <a:t>ieta</a:t>
            </a:r>
            <a:r>
              <a:rPr lang="tr-TR" dirty="0" smtClean="0"/>
              <a:t> 19 depth2 .</a:t>
            </a:r>
          </a:p>
          <a:p>
            <a:endParaRPr lang="tr-TR" dirty="0" smtClean="0"/>
          </a:p>
          <a:p>
            <a:r>
              <a:rPr lang="tr-TR" dirty="0" smtClean="0"/>
              <a:t>					                                  </a:t>
            </a:r>
            <a:r>
              <a:rPr lang="tr-TR" dirty="0" err="1" smtClean="0"/>
              <a:t>Thanks</a:t>
            </a:r>
            <a:endParaRPr lang="tr-TR" dirty="0" smtClean="0"/>
          </a:p>
          <a:p>
            <a:endParaRPr lang="tr-TR" dirty="0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6</a:t>
            </a:fld>
            <a:endParaRPr lang="tr-T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143</Words>
  <Application>Microsoft Office PowerPoint</Application>
  <PresentationFormat>Ekran Gösterisi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6</vt:i4>
      </vt:variant>
    </vt:vector>
  </HeadingPairs>
  <TitlesOfParts>
    <vt:vector size="7" baseType="lpstr">
      <vt:lpstr>Ofis Teması</vt:lpstr>
      <vt:lpstr>Slayt 1</vt:lpstr>
      <vt:lpstr>Slayt 2</vt:lpstr>
      <vt:lpstr>Slayt 3</vt:lpstr>
      <vt:lpstr>Slayt 4</vt:lpstr>
      <vt:lpstr>Slayt 5</vt:lpstr>
      <vt:lpstr>Slayt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hasanhuseyin ışık</dc:creator>
  <cp:lastModifiedBy>hasanhuseyin ışık</cp:lastModifiedBy>
  <cp:revision>54</cp:revision>
  <dcterms:created xsi:type="dcterms:W3CDTF">2016-07-14T09:46:37Z</dcterms:created>
  <dcterms:modified xsi:type="dcterms:W3CDTF">2016-08-04T12:47:55Z</dcterms:modified>
</cp:coreProperties>
</file>