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</p:sldMasterIdLst>
  <p:notesMasterIdLst>
    <p:notesMasterId r:id="rId23"/>
  </p:notesMasterIdLst>
  <p:handoutMasterIdLst>
    <p:handoutMasterId r:id="rId24"/>
  </p:handoutMasterIdLst>
  <p:sldIdLst>
    <p:sldId id="258" r:id="rId6"/>
    <p:sldId id="383" r:id="rId7"/>
    <p:sldId id="381" r:id="rId8"/>
    <p:sldId id="376" r:id="rId9"/>
    <p:sldId id="386" r:id="rId10"/>
    <p:sldId id="377" r:id="rId11"/>
    <p:sldId id="335" r:id="rId12"/>
    <p:sldId id="336" r:id="rId13"/>
    <p:sldId id="371" r:id="rId14"/>
    <p:sldId id="382" r:id="rId15"/>
    <p:sldId id="340" r:id="rId16"/>
    <p:sldId id="355" r:id="rId17"/>
    <p:sldId id="360" r:id="rId18"/>
    <p:sldId id="380" r:id="rId19"/>
    <p:sldId id="385" r:id="rId20"/>
    <p:sldId id="384" r:id="rId21"/>
    <p:sldId id="368" r:id="rId22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011B35"/>
    <a:srgbClr val="012545"/>
    <a:srgbClr val="EFC951"/>
    <a:srgbClr val="FFC8B4"/>
    <a:srgbClr val="1A72C0"/>
    <a:srgbClr val="235D81"/>
    <a:srgbClr val="7AA5BF"/>
    <a:srgbClr val="58BB4F"/>
    <a:srgbClr val="EA3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321" autoAdjust="0"/>
  </p:normalViewPr>
  <p:slideViewPr>
    <p:cSldViewPr>
      <p:cViewPr>
        <p:scale>
          <a:sx n="94" d="100"/>
          <a:sy n="94" d="100"/>
        </p:scale>
        <p:origin x="-1576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-DIRECTOR$:General:Resources%20for%20presentations:User%20Age%20Plo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xuser:Library:Containers:com.apple.mail:Data:Library:Mail%20Downloads:C910E877-CDDD-44FF-AC3F-6D2AE5DEFC01:stats-Tony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00FF"/>
            </a:solidFill>
          </c:spPr>
          <c:invertIfNegative val="0"/>
          <c:cat>
            <c:numRef>
              <c:f>Sheet1!$A$5:$A$87</c:f>
              <c:numCache>
                <c:formatCode>General</c:formatCode>
                <c:ptCount val="83"/>
                <c:pt idx="0">
                  <c:v>18.0</c:v>
                </c:pt>
                <c:pt idx="1">
                  <c:v>19.0</c:v>
                </c:pt>
                <c:pt idx="2">
                  <c:v>20.0</c:v>
                </c:pt>
                <c:pt idx="3">
                  <c:v>21.0</c:v>
                </c:pt>
                <c:pt idx="4">
                  <c:v>22.0</c:v>
                </c:pt>
                <c:pt idx="5">
                  <c:v>23.0</c:v>
                </c:pt>
                <c:pt idx="6">
                  <c:v>24.0</c:v>
                </c:pt>
                <c:pt idx="7">
                  <c:v>25.0</c:v>
                </c:pt>
                <c:pt idx="8">
                  <c:v>26.0</c:v>
                </c:pt>
                <c:pt idx="9">
                  <c:v>27.0</c:v>
                </c:pt>
                <c:pt idx="10">
                  <c:v>28.0</c:v>
                </c:pt>
                <c:pt idx="11">
                  <c:v>29.0</c:v>
                </c:pt>
                <c:pt idx="12">
                  <c:v>30.0</c:v>
                </c:pt>
                <c:pt idx="13">
                  <c:v>31.0</c:v>
                </c:pt>
                <c:pt idx="14">
                  <c:v>32.0</c:v>
                </c:pt>
                <c:pt idx="15">
                  <c:v>33.0</c:v>
                </c:pt>
                <c:pt idx="16">
                  <c:v>34.0</c:v>
                </c:pt>
                <c:pt idx="17">
                  <c:v>35.0</c:v>
                </c:pt>
                <c:pt idx="18">
                  <c:v>36.0</c:v>
                </c:pt>
                <c:pt idx="19">
                  <c:v>37.0</c:v>
                </c:pt>
                <c:pt idx="20">
                  <c:v>38.0</c:v>
                </c:pt>
                <c:pt idx="21">
                  <c:v>39.0</c:v>
                </c:pt>
                <c:pt idx="22">
                  <c:v>40.0</c:v>
                </c:pt>
                <c:pt idx="23">
                  <c:v>41.0</c:v>
                </c:pt>
                <c:pt idx="24">
                  <c:v>42.0</c:v>
                </c:pt>
                <c:pt idx="25">
                  <c:v>43.0</c:v>
                </c:pt>
                <c:pt idx="26">
                  <c:v>44.0</c:v>
                </c:pt>
                <c:pt idx="27">
                  <c:v>45.0</c:v>
                </c:pt>
                <c:pt idx="28">
                  <c:v>46.0</c:v>
                </c:pt>
                <c:pt idx="29">
                  <c:v>47.0</c:v>
                </c:pt>
                <c:pt idx="30">
                  <c:v>48.0</c:v>
                </c:pt>
                <c:pt idx="31">
                  <c:v>49.0</c:v>
                </c:pt>
                <c:pt idx="32">
                  <c:v>50.0</c:v>
                </c:pt>
                <c:pt idx="33">
                  <c:v>51.0</c:v>
                </c:pt>
                <c:pt idx="34">
                  <c:v>52.0</c:v>
                </c:pt>
                <c:pt idx="35">
                  <c:v>53.0</c:v>
                </c:pt>
                <c:pt idx="36">
                  <c:v>54.0</c:v>
                </c:pt>
                <c:pt idx="37">
                  <c:v>55.0</c:v>
                </c:pt>
                <c:pt idx="38">
                  <c:v>56.0</c:v>
                </c:pt>
                <c:pt idx="39">
                  <c:v>57.0</c:v>
                </c:pt>
                <c:pt idx="40">
                  <c:v>58.0</c:v>
                </c:pt>
                <c:pt idx="41">
                  <c:v>59.0</c:v>
                </c:pt>
                <c:pt idx="42">
                  <c:v>60.0</c:v>
                </c:pt>
                <c:pt idx="43">
                  <c:v>61.0</c:v>
                </c:pt>
                <c:pt idx="44">
                  <c:v>62.0</c:v>
                </c:pt>
                <c:pt idx="45">
                  <c:v>63.0</c:v>
                </c:pt>
                <c:pt idx="46">
                  <c:v>64.0</c:v>
                </c:pt>
                <c:pt idx="47">
                  <c:v>65.0</c:v>
                </c:pt>
                <c:pt idx="48">
                  <c:v>66.0</c:v>
                </c:pt>
                <c:pt idx="49">
                  <c:v>67.0</c:v>
                </c:pt>
                <c:pt idx="50">
                  <c:v>68.0</c:v>
                </c:pt>
                <c:pt idx="51">
                  <c:v>69.0</c:v>
                </c:pt>
                <c:pt idx="52">
                  <c:v>70.0</c:v>
                </c:pt>
                <c:pt idx="53">
                  <c:v>71.0</c:v>
                </c:pt>
                <c:pt idx="54">
                  <c:v>72.0</c:v>
                </c:pt>
                <c:pt idx="55">
                  <c:v>73.0</c:v>
                </c:pt>
                <c:pt idx="56">
                  <c:v>74.0</c:v>
                </c:pt>
                <c:pt idx="57">
                  <c:v>75.0</c:v>
                </c:pt>
                <c:pt idx="58">
                  <c:v>76.0</c:v>
                </c:pt>
                <c:pt idx="59">
                  <c:v>77.0</c:v>
                </c:pt>
                <c:pt idx="60">
                  <c:v>78.0</c:v>
                </c:pt>
                <c:pt idx="61">
                  <c:v>79.0</c:v>
                </c:pt>
                <c:pt idx="62">
                  <c:v>80.0</c:v>
                </c:pt>
                <c:pt idx="63">
                  <c:v>81.0</c:v>
                </c:pt>
                <c:pt idx="64">
                  <c:v>82.0</c:v>
                </c:pt>
                <c:pt idx="65">
                  <c:v>83.0</c:v>
                </c:pt>
                <c:pt idx="66">
                  <c:v>84.0</c:v>
                </c:pt>
                <c:pt idx="67">
                  <c:v>85.0</c:v>
                </c:pt>
                <c:pt idx="68">
                  <c:v>86.0</c:v>
                </c:pt>
                <c:pt idx="69">
                  <c:v>87.0</c:v>
                </c:pt>
                <c:pt idx="70">
                  <c:v>88.0</c:v>
                </c:pt>
                <c:pt idx="71">
                  <c:v>89.0</c:v>
                </c:pt>
                <c:pt idx="72">
                  <c:v>90.0</c:v>
                </c:pt>
                <c:pt idx="73">
                  <c:v>91.0</c:v>
                </c:pt>
                <c:pt idx="74">
                  <c:v>92.0</c:v>
                </c:pt>
                <c:pt idx="75">
                  <c:v>93.0</c:v>
                </c:pt>
                <c:pt idx="76">
                  <c:v>94.0</c:v>
                </c:pt>
                <c:pt idx="77">
                  <c:v>95.0</c:v>
                </c:pt>
                <c:pt idx="78">
                  <c:v>96.0</c:v>
                </c:pt>
                <c:pt idx="79">
                  <c:v>97.0</c:v>
                </c:pt>
                <c:pt idx="80">
                  <c:v>98.0</c:v>
                </c:pt>
                <c:pt idx="81">
                  <c:v>99.0</c:v>
                </c:pt>
                <c:pt idx="82">
                  <c:v>100.0</c:v>
                </c:pt>
              </c:numCache>
            </c:numRef>
          </c:cat>
          <c:val>
            <c:numRef>
              <c:f>Sheet1!$B$5:$B$87</c:f>
              <c:numCache>
                <c:formatCode>General</c:formatCode>
                <c:ptCount val="83"/>
                <c:pt idx="0">
                  <c:v>0.0</c:v>
                </c:pt>
                <c:pt idx="1">
                  <c:v>5.0</c:v>
                </c:pt>
                <c:pt idx="2">
                  <c:v>46.0</c:v>
                </c:pt>
                <c:pt idx="3">
                  <c:v>90.0</c:v>
                </c:pt>
                <c:pt idx="4">
                  <c:v>218.0</c:v>
                </c:pt>
                <c:pt idx="5">
                  <c:v>472.0</c:v>
                </c:pt>
                <c:pt idx="6">
                  <c:v>702.0</c:v>
                </c:pt>
                <c:pt idx="7">
                  <c:v>820.0</c:v>
                </c:pt>
                <c:pt idx="8">
                  <c:v>914.0</c:v>
                </c:pt>
                <c:pt idx="9">
                  <c:v>1036.0</c:v>
                </c:pt>
                <c:pt idx="10">
                  <c:v>988.0</c:v>
                </c:pt>
                <c:pt idx="11">
                  <c:v>816.0</c:v>
                </c:pt>
                <c:pt idx="12">
                  <c:v>784.0</c:v>
                </c:pt>
                <c:pt idx="13">
                  <c:v>748.0</c:v>
                </c:pt>
                <c:pt idx="14">
                  <c:v>624.0</c:v>
                </c:pt>
                <c:pt idx="15">
                  <c:v>688.0</c:v>
                </c:pt>
                <c:pt idx="16">
                  <c:v>484.0</c:v>
                </c:pt>
                <c:pt idx="17">
                  <c:v>496.0</c:v>
                </c:pt>
                <c:pt idx="18">
                  <c:v>466.0</c:v>
                </c:pt>
                <c:pt idx="19">
                  <c:v>484.0</c:v>
                </c:pt>
                <c:pt idx="20">
                  <c:v>506.0</c:v>
                </c:pt>
                <c:pt idx="21">
                  <c:v>426.0</c:v>
                </c:pt>
                <c:pt idx="22">
                  <c:v>400.0</c:v>
                </c:pt>
                <c:pt idx="23">
                  <c:v>464.0</c:v>
                </c:pt>
                <c:pt idx="24">
                  <c:v>408.0</c:v>
                </c:pt>
                <c:pt idx="25">
                  <c:v>444.0</c:v>
                </c:pt>
                <c:pt idx="26">
                  <c:v>384.0</c:v>
                </c:pt>
                <c:pt idx="27">
                  <c:v>446.0</c:v>
                </c:pt>
                <c:pt idx="28">
                  <c:v>424.0</c:v>
                </c:pt>
                <c:pt idx="29">
                  <c:v>408.0</c:v>
                </c:pt>
                <c:pt idx="30">
                  <c:v>416.0</c:v>
                </c:pt>
                <c:pt idx="31">
                  <c:v>396.0</c:v>
                </c:pt>
                <c:pt idx="32">
                  <c:v>382.0</c:v>
                </c:pt>
                <c:pt idx="33">
                  <c:v>430.0</c:v>
                </c:pt>
                <c:pt idx="34">
                  <c:v>424.0</c:v>
                </c:pt>
                <c:pt idx="35">
                  <c:v>384.0</c:v>
                </c:pt>
                <c:pt idx="36">
                  <c:v>392.0</c:v>
                </c:pt>
                <c:pt idx="37">
                  <c:v>378.0</c:v>
                </c:pt>
                <c:pt idx="38">
                  <c:v>352.0</c:v>
                </c:pt>
                <c:pt idx="39">
                  <c:v>348.0</c:v>
                </c:pt>
                <c:pt idx="40">
                  <c:v>312.0</c:v>
                </c:pt>
                <c:pt idx="41">
                  <c:v>308.0</c:v>
                </c:pt>
                <c:pt idx="42">
                  <c:v>312.0</c:v>
                </c:pt>
                <c:pt idx="43">
                  <c:v>286.0</c:v>
                </c:pt>
                <c:pt idx="44">
                  <c:v>240.0</c:v>
                </c:pt>
                <c:pt idx="45">
                  <c:v>222.0</c:v>
                </c:pt>
                <c:pt idx="46">
                  <c:v>266.0</c:v>
                </c:pt>
                <c:pt idx="47">
                  <c:v>204.0</c:v>
                </c:pt>
                <c:pt idx="48">
                  <c:v>92.0</c:v>
                </c:pt>
                <c:pt idx="49">
                  <c:v>110.0</c:v>
                </c:pt>
                <c:pt idx="50">
                  <c:v>84.0</c:v>
                </c:pt>
                <c:pt idx="51">
                  <c:v>79.0</c:v>
                </c:pt>
                <c:pt idx="52">
                  <c:v>66.0</c:v>
                </c:pt>
                <c:pt idx="53">
                  <c:v>70.0</c:v>
                </c:pt>
                <c:pt idx="54">
                  <c:v>53.0</c:v>
                </c:pt>
                <c:pt idx="55">
                  <c:v>51.0</c:v>
                </c:pt>
                <c:pt idx="56">
                  <c:v>51.0</c:v>
                </c:pt>
                <c:pt idx="57">
                  <c:v>41.0</c:v>
                </c:pt>
                <c:pt idx="58">
                  <c:v>29.0</c:v>
                </c:pt>
                <c:pt idx="59">
                  <c:v>28.0</c:v>
                </c:pt>
                <c:pt idx="60">
                  <c:v>19.0</c:v>
                </c:pt>
                <c:pt idx="61">
                  <c:v>22.0</c:v>
                </c:pt>
                <c:pt idx="62">
                  <c:v>12.0</c:v>
                </c:pt>
                <c:pt idx="63">
                  <c:v>13.0</c:v>
                </c:pt>
                <c:pt idx="64">
                  <c:v>4.0</c:v>
                </c:pt>
                <c:pt idx="65">
                  <c:v>9.0</c:v>
                </c:pt>
                <c:pt idx="66">
                  <c:v>3.0</c:v>
                </c:pt>
                <c:pt idx="67">
                  <c:v>1.0</c:v>
                </c:pt>
                <c:pt idx="68">
                  <c:v>1.0</c:v>
                </c:pt>
                <c:pt idx="69">
                  <c:v>2.0</c:v>
                </c:pt>
                <c:pt idx="70">
                  <c:v>1.0</c:v>
                </c:pt>
                <c:pt idx="71">
                  <c:v>0.0</c:v>
                </c:pt>
                <c:pt idx="72">
                  <c:v>1.0</c:v>
                </c:pt>
                <c:pt idx="73">
                  <c:v>0.0</c:v>
                </c:pt>
                <c:pt idx="74">
                  <c:v>1.0</c:v>
                </c:pt>
                <c:pt idx="75">
                  <c:v>0.0</c:v>
                </c:pt>
                <c:pt idx="76">
                  <c:v>1.0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0688648"/>
        <c:axId val="-2126508152"/>
      </c:barChart>
      <c:catAx>
        <c:axId val="-2140688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126508152"/>
        <c:crosses val="autoZero"/>
        <c:auto val="1"/>
        <c:lblAlgn val="ctr"/>
        <c:lblOffset val="100"/>
        <c:tickLblSkip val="2"/>
        <c:noMultiLvlLbl val="0"/>
      </c:catAx>
      <c:valAx>
        <c:axId val="-2126508152"/>
        <c:scaling>
          <c:orientation val="minMax"/>
          <c:max val="11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-2140688648"/>
        <c:crosses val="autoZero"/>
        <c:crossBetween val="between"/>
        <c:majorUnit val="100.0"/>
      </c:valAx>
      <c:spPr>
        <a:solidFill>
          <a:schemeClr val="accent5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FF00"/>
            </a:solidFill>
          </c:spPr>
          <c:invertIfNegative val="0"/>
          <c:cat>
            <c:numRef>
              <c:f>'Summary - Table 1'!$A$3:$A$20</c:f>
              <c:numCache>
                <c:formatCode>General</c:formatCode>
                <c:ptCount val="18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</c:numCache>
            </c:numRef>
          </c:cat>
          <c:val>
            <c:numRef>
              <c:f>'Summary - Table 1'!$D$3:$D$20</c:f>
              <c:numCache>
                <c:formatCode>General</c:formatCode>
                <c:ptCount val="18"/>
                <c:pt idx="0">
                  <c:v>9.0</c:v>
                </c:pt>
                <c:pt idx="1">
                  <c:v>24.0</c:v>
                </c:pt>
                <c:pt idx="2">
                  <c:v>29.0</c:v>
                </c:pt>
                <c:pt idx="3">
                  <c:v>44.0</c:v>
                </c:pt>
                <c:pt idx="4">
                  <c:v>48.0</c:v>
                </c:pt>
                <c:pt idx="5">
                  <c:v>88.0</c:v>
                </c:pt>
                <c:pt idx="6">
                  <c:v>105.0</c:v>
                </c:pt>
                <c:pt idx="7">
                  <c:v>58.0</c:v>
                </c:pt>
                <c:pt idx="8">
                  <c:v>199.0</c:v>
                </c:pt>
                <c:pt idx="9">
                  <c:v>698.0</c:v>
                </c:pt>
                <c:pt idx="10">
                  <c:v>834.0</c:v>
                </c:pt>
                <c:pt idx="11">
                  <c:v>839.0</c:v>
                </c:pt>
                <c:pt idx="12">
                  <c:v>1005.0</c:v>
                </c:pt>
                <c:pt idx="13">
                  <c:v>1121.0</c:v>
                </c:pt>
                <c:pt idx="14">
                  <c:v>1142.0</c:v>
                </c:pt>
                <c:pt idx="15">
                  <c:v>1003.0</c:v>
                </c:pt>
                <c:pt idx="16">
                  <c:v>1195.0</c:v>
                </c:pt>
                <c:pt idx="17">
                  <c:v>1068.0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0572696"/>
        <c:axId val="-2130581288"/>
      </c:barChart>
      <c:catAx>
        <c:axId val="-2130572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30581288"/>
        <c:crosses val="autoZero"/>
        <c:auto val="1"/>
        <c:lblAlgn val="ctr"/>
        <c:lblOffset val="100"/>
        <c:noMultiLvlLbl val="0"/>
      </c:catAx>
      <c:valAx>
        <c:axId val="-2130581288"/>
        <c:scaling>
          <c:orientation val="minMax"/>
          <c:max val="12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0572696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24/09/16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68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11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11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25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12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12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71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96334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5601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3923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17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17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35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155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2785267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4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3914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5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5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3914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6</a:t>
            </a:fld>
            <a:endParaRPr lang="en-US" smtClean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1450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8676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8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3712299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9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9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75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24/09/16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 smtClean="0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37.png"/><Relationship Id="rId5" Type="http://schemas.openxmlformats.org/officeDocument/2006/relationships/image" Target="../media/image38.jpeg"/><Relationship Id="rId6" Type="http://schemas.openxmlformats.org/officeDocument/2006/relationships/image" Target="../media/image7.png"/><Relationship Id="rId7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jpeg"/><Relationship Id="rId7" Type="http://schemas.openxmlformats.org/officeDocument/2006/relationships/image" Target="../media/image43.png"/><Relationship Id="rId8" Type="http://schemas.openxmlformats.org/officeDocument/2006/relationships/image" Target="../media/image6.png"/><Relationship Id="rId9" Type="http://schemas.openxmlformats.org/officeDocument/2006/relationships/image" Target="../media/image44.png"/><Relationship Id="rId10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4" Type="http://schemas.openxmlformats.org/officeDocument/2006/relationships/image" Target="../media/image48.png"/><Relationship Id="rId5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8.jpeg"/><Relationship Id="rId1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jpeg"/><Relationship Id="rId9" Type="http://schemas.openxmlformats.org/officeDocument/2006/relationships/image" Target="../media/image27.jpeg"/><Relationship Id="rId10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30.jpeg"/><Relationship Id="rId5" Type="http://schemas.openxmlformats.org/officeDocument/2006/relationships/image" Target="../media/image31.jpe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jpe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4318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3779912" y="3068960"/>
            <a:ext cx="1728192" cy="1699389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  <a:latin typeface="+mj-lt"/>
              </a:rPr>
              <a:t>Discovery 2012, Nobel Prize in Physics 2013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Englert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</a:t>
            </a:r>
            <a:r>
              <a:rPr lang="en-US" sz="1800" i="1" dirty="0" smtClean="0">
                <a:solidFill>
                  <a:srgbClr val="00FF00"/>
                </a:solidFill>
                <a:latin typeface="+mn-lt"/>
              </a:rPr>
              <a:t>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65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  <a:endParaRPr lang="en-GB" sz="3200" dirty="0">
              <a:solidFill>
                <a:schemeClr val="accent1"/>
              </a:solidFill>
              <a:effectLst>
                <a:outerShdw blurRad="508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A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pplication as an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E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xample of Particle Physics Spin-off</a:t>
            </a:r>
            <a:endParaRPr lang="en-US" sz="2400" dirty="0" smtClean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764704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  <a:endParaRPr lang="en-GB" sz="2000" dirty="0">
              <a:solidFill>
                <a:schemeClr val="accent5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  <a:endParaRPr lang="en-GB" sz="28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 smtClean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  <a:endParaRPr lang="en-GB" sz="14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  <a:endParaRPr lang="en-GB" sz="10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&gt;100’000 patients treated worldwide  (45 facilities)</a:t>
              </a:r>
            </a:p>
            <a:p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&gt;50’000 patients treated in Europe  (14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  <a:endPara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smtClean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  <a:endParaRPr lang="en-GB" sz="1800" dirty="0">
                  <a:solidFill>
                    <a:srgbClr val="CCFFCC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915816" y="5257800"/>
                <a:ext cx="25705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Portugal, France and Italy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2716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11574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  <a:endParaRPr lang="en-US" sz="3200" dirty="0"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7504" y="1676399"/>
            <a:ext cx="9018156" cy="3480376"/>
            <a:chOff x="104039" y="1676399"/>
            <a:chExt cx="9462638" cy="3480376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77800" y="3124200"/>
              <a:ext cx="2133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Tier-1: permanent storage, re-processing,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4039" y="1676399"/>
              <a:ext cx="231571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Tier-0 </a:t>
              </a: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/>
              </a:r>
              <a:b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(CERN and Hungary)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: </a:t>
              </a: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/>
              </a:r>
              <a:b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data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0891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Tier-2: Simulation,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1963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88404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~500k CPU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08634" y="3162454"/>
              <a:ext cx="1902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500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33077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~170 sites, </a:t>
              </a:r>
              <a:b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40 countries</a:t>
              </a:r>
              <a:endParaRPr lang="en-US" sz="1600" dirty="0">
                <a:solidFill>
                  <a:prstClr val="white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84191" y="4710499"/>
              <a:ext cx="18133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10-100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Gb links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25403" y="5445224"/>
            <a:ext cx="7695069" cy="158504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WLCG: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An International collaboration to distribute and analyse LHC data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7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 descr="Grid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79" y="607172"/>
            <a:ext cx="5328593" cy="499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2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2685045"/>
            <a:ext cx="1684288" cy="2383427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 rot="16200000" flipH="1">
            <a:off x="2800350" y="1352550"/>
            <a:ext cx="685800" cy="25527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8600" y="1600200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rot="10800000" flipV="1">
            <a:off x="2667000" y="4114800"/>
            <a:ext cx="1752600" cy="13716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2895600" y="2971800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rot="10800000">
            <a:off x="2438400" y="5713413"/>
            <a:ext cx="3200400" cy="777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144462" y="5029200"/>
            <a:ext cx="2545438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Physics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460967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897438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6553200" y="1066800"/>
            <a:ext cx="2362200" cy="1446550"/>
            <a:chOff x="4828685" y="1151374"/>
            <a:chExt cx="2600815" cy="1684697"/>
          </a:xfrm>
        </p:grpSpPr>
        <p:pic>
          <p:nvPicPr>
            <p:cNvPr id="21" name="Picture 20" descr="Screen shot 2011-06-01 at 00.05.34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28685" y="1151374"/>
              <a:ext cx="2600815" cy="1676400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4838700" y="1151374"/>
              <a:ext cx="2590800" cy="1684697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Latin American 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School of High-Energy Physics</a:t>
              </a:r>
            </a:p>
            <a:p>
              <a:pPr algn="r" eaLnBrk="1" hangingPunct="1">
                <a:defRPr/>
              </a:pPr>
              <a:endPara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  <a:p>
              <a:pPr algn="r" eaLnBrk="1" hangingPunct="1">
                <a:defRPr/>
              </a:pPr>
              <a:endPara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  <a:p>
              <a:pPr algn="r" eaLnBrk="1" hangingPunct="1">
                <a:defRPr/>
              </a:pP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Natal, Brazil, 2011</a:t>
              </a:r>
              <a:b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</a:b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Arequipa, </a:t>
              </a:r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</a:t>
              </a: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eru, 2013</a:t>
              </a:r>
            </a:p>
            <a:p>
              <a:pPr algn="r" eaLnBrk="1" hangingPunct="1">
                <a:defRPr/>
              </a:pP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Ibarra, Ecuador, 2015</a:t>
              </a:r>
              <a:endPara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pic>
        <p:nvPicPr>
          <p:cNvPr id="27" name="Picture 26" descr="kashii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066799"/>
            <a:ext cx="2164431" cy="144295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355976" y="1052736"/>
            <a:ext cx="22056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Asia-Europe-Pacific School of High-Energy Physics </a:t>
            </a:r>
          </a:p>
          <a:p>
            <a:pPr eaLnBrk="1" hangingPunct="1"/>
            <a:endParaRPr lang="en-US" sz="1400" dirty="0" smtClean="0">
              <a:solidFill>
                <a:srgbClr val="FFFF00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eaLnBrk="1" hangingPunct="1"/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Fukuoka, Japan, 2012</a:t>
            </a:r>
          </a:p>
          <a:p>
            <a:pPr eaLnBrk="1" hangingPunct="1"/>
            <a:r>
              <a:rPr lang="en-US" sz="12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Puri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 India, 2014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eaLnBrk="1" hangingPunct="1"/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China, 2016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76256" y="3645024"/>
            <a:ext cx="2160240" cy="507831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School of Physics </a:t>
            </a:r>
            <a:br>
              <a:rPr lang="en-US" sz="135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Norway, June 2016</a:t>
            </a:r>
          </a:p>
        </p:txBody>
      </p:sp>
    </p:spTree>
    <p:extLst>
      <p:ext uri="{BB962C8B-B14F-4D97-AF65-F5344CB8AC3E}">
        <p14:creationId xmlns:p14="http://schemas.microsoft.com/office/powerpoint/2010/main" val="7539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achers programme 20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5" y="980728"/>
            <a:ext cx="8440189" cy="5825579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619672" y="76200"/>
            <a:ext cx="64183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</a:t>
            </a:r>
            <a:r>
              <a:rPr lang="en-US" sz="4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Teacher Programme</a:t>
            </a:r>
            <a:endParaRPr lang="en-US" sz="4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49863" y="1412776"/>
            <a:ext cx="1694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874567"/>
              </p:ext>
            </p:extLst>
          </p:nvPr>
        </p:nvGraphicFramePr>
        <p:xfrm>
          <a:off x="4572000" y="1412776"/>
          <a:ext cx="4572000" cy="299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13774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mmer_Students_20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49099"/>
            <a:ext cx="8495928" cy="5864678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611560" y="188640"/>
            <a:ext cx="6238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4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 2016</a:t>
            </a:r>
            <a:endParaRPr lang="en-GB" sz="40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987824" y="5589240"/>
            <a:ext cx="1296144" cy="2337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25435"/>
          <a:stretch/>
        </p:blipFill>
        <p:spPr>
          <a:xfrm>
            <a:off x="6398677" y="56619"/>
            <a:ext cx="2696784" cy="13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2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0" y="3453968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</a:t>
            </a:r>
            <a:r>
              <a:rPr lang="en-GB" sz="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You!</a:t>
            </a: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/>
            </a:r>
            <a:b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endParaRPr lang="en-GB" sz="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Accelerating Science and Innovation</a:t>
            </a:r>
            <a:endParaRPr lang="en-GB" sz="28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49089"/>
      </p:ext>
    </p:extLst>
  </p:cSld>
  <p:clrMapOvr>
    <a:masterClrMapping/>
  </p:clrMapOvr>
  <p:transition xmlns:p14="http://schemas.microsoft.com/office/powerpoint/2010/main" advTm="15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</a:t>
            </a:r>
            <a:r>
              <a:rPr lang="en-GB" sz="2400" dirty="0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back 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9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425950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3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/>
          <a:srcRect t="4680" b="15027"/>
          <a:stretch/>
        </p:blipFill>
        <p:spPr>
          <a:xfrm>
            <a:off x="6516216" y="5540069"/>
            <a:ext cx="2376264" cy="127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940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3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</a:t>
            </a: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12 European 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States</a:t>
            </a:r>
          </a:p>
          <a:p>
            <a:pPr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Science for Peace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22 </a:t>
            </a: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543696" y="4077073"/>
            <a:ext cx="7668344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Netherlands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Norway, Poland, Portugal, 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Spain, Sweden, Switzerland and </a:t>
            </a:r>
            <a:b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Kingdom </a:t>
            </a:r>
            <a:endParaRPr lang="en-GB" sz="16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 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accession 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Membership</a:t>
            </a: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</a:t>
            </a:r>
            <a:r>
              <a:rPr lang="en-US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Serbia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Pakistan, </a:t>
            </a:r>
            <a:r>
              <a:rPr lang="en-US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Turkey</a:t>
            </a:r>
            <a:endParaRPr lang="en-US" sz="16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for 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Membership or Associate Membership:</a:t>
            </a:r>
            <a:b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Croatia,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Lithuania, Russia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Slovenia,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Ukraine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Japan,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States of America; European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Union, JINR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UNESCO 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2300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1600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+mn-ea"/>
                <a:cs typeface="+mn-cs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</a:t>
            </a:r>
            <a:r>
              <a:rPr lang="en-GB" sz="200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~ </a:t>
            </a:r>
            <a:r>
              <a:rPr lang="en-GB" sz="200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12700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scientific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2016)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~1000 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6754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rld_users_by_Inst_20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75732"/>
            <a:ext cx="8495928" cy="58376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17272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</a:endParaRPr>
          </a:p>
        </p:txBody>
      </p:sp>
      <p:pic>
        <p:nvPicPr>
          <p:cNvPr id="5" name="Picture 4" descr="World_users_by_Nat_20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75280"/>
            <a:ext cx="8567936" cy="59286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1907704" y="5589240"/>
            <a:ext cx="1296144" cy="2337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pic>
        <p:nvPicPr>
          <p:cNvPr id="9" name="Picture 8" descr="Screen Shot 2016-09-24 at 22.28.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661248"/>
            <a:ext cx="144016" cy="10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0691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117878"/>
              </p:ext>
            </p:extLst>
          </p:nvPr>
        </p:nvGraphicFramePr>
        <p:xfrm>
          <a:off x="107504" y="1268760"/>
          <a:ext cx="5904656" cy="433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81008" y="5715004"/>
            <a:ext cx="4211304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stay: where do they go?</a:t>
            </a:r>
          </a:p>
        </p:txBody>
      </p:sp>
      <p:pic>
        <p:nvPicPr>
          <p:cNvPr id="11271" name="Picture 7" descr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1" y="39688"/>
            <a:ext cx="838200" cy="8747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3520421" y="2384425"/>
            <a:ext cx="2515928" cy="101561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&gt;30</a:t>
            </a:r>
            <a:r>
              <a:rPr lang="en-US" sz="20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00 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-27384"/>
            <a:ext cx="7162800" cy="113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2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Age Distribution of Scientists </a:t>
            </a:r>
          </a:p>
          <a:p>
            <a:pPr algn="ctr" eaLnBrk="0" hangingPunct="0"/>
            <a:r>
              <a:rPr lang="en-GB" sz="18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- and where they go afterwards</a:t>
            </a:r>
          </a:p>
          <a:p>
            <a:endParaRPr lang="en-US" sz="1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340768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ea typeface="ＭＳ Ｐゴシック" charset="0"/>
              </a:rPr>
              <a:t>27</a:t>
            </a:r>
            <a:endParaRPr lang="en-GB" sz="1800" dirty="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38766" y="39237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70C0"/>
                </a:solidFill>
                <a:ea typeface="ＭＳ Ｐゴシック" charset="0"/>
              </a:rPr>
              <a:t>65</a:t>
            </a:r>
            <a:endParaRPr lang="en-GB" sz="1800" dirty="0">
              <a:solidFill>
                <a:srgbClr val="0070C0"/>
              </a:solidFill>
              <a:ea typeface="ＭＳ Ｐゴシック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17272" y="1745818"/>
            <a:ext cx="2907285" cy="3915430"/>
            <a:chOff x="6217272" y="1745818"/>
            <a:chExt cx="2907285" cy="391543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07"/>
            <a:stretch/>
          </p:blipFill>
          <p:spPr bwMode="auto">
            <a:xfrm>
              <a:off x="6217272" y="1745818"/>
              <a:ext cx="2907285" cy="19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49"/>
            <a:stretch/>
          </p:blipFill>
          <p:spPr bwMode="auto">
            <a:xfrm>
              <a:off x="6230914" y="3681650"/>
              <a:ext cx="2880000" cy="1979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358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Next Scientific Challenge: </a:t>
            </a:r>
          </a:p>
          <a:p>
            <a:pPr algn="ctr"/>
            <a:r>
              <a:rPr lang="en-GB" sz="3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  <a:endParaRPr lang="en-GB" sz="14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65088" y="2085975"/>
            <a:ext cx="3275012" cy="2779713"/>
            <a:chOff x="65088" y="2085975"/>
            <a:chExt cx="3275012" cy="2779713"/>
          </a:xfrm>
        </p:grpSpPr>
        <p:grpSp>
          <p:nvGrpSpPr>
            <p:cNvPr id="9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de-CH" sz="2200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0">
              <a:lum bright="100000" contrast="-100000"/>
            </a:blip>
            <a:stretch>
              <a:fillRect/>
            </a:stretch>
          </p:blipFill>
          <p:spPr>
            <a:xfrm>
              <a:off x="285800" y="2120265"/>
              <a:ext cx="685800" cy="674370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987824" y="1772816"/>
            <a:ext cx="1279376" cy="79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323528" y="4832350"/>
            <a:ext cx="5638800" cy="1325834"/>
            <a:chOff x="323528" y="4832350"/>
            <a:chExt cx="5638800" cy="1325834"/>
          </a:xfrm>
        </p:grpSpPr>
        <p:sp>
          <p:nvSpPr>
            <p:cNvPr id="84" name="Rectangle 41"/>
            <p:cNvSpPr>
              <a:spLocks noChangeArrowheads="1"/>
            </p:cNvSpPr>
            <p:nvPr/>
          </p:nvSpPr>
          <p:spPr bwMode="auto">
            <a:xfrm>
              <a:off x="323528" y="5480050"/>
              <a:ext cx="5638800" cy="678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Reproducing conditions            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                                                         Looking back</a:t>
              </a:r>
            </a:p>
          </p:txBody>
        </p:sp>
        <p:sp>
          <p:nvSpPr>
            <p:cNvPr id="8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/>
            </a:p>
          </p:txBody>
        </p:sp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739822" y="5398521"/>
              <a:ext cx="670618" cy="536494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frontier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  <a:endParaRPr lang="en-GB" sz="2900" dirty="0">
              <a:solidFill>
                <a:srgbClr val="FCF933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sz="1800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smtClean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4998</TotalTime>
  <Words>660</Words>
  <Application>Microsoft Macintosh PowerPoint</Application>
  <PresentationFormat>On-screen Show (4:3)</PresentationFormat>
  <Paragraphs>161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Bold Stripes</vt:lpstr>
      <vt:lpstr>1_Bold Stripes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Christoph Schaefer</cp:lastModifiedBy>
  <cp:revision>300</cp:revision>
  <cp:lastPrinted>2016-02-09T09:53:58Z</cp:lastPrinted>
  <dcterms:created xsi:type="dcterms:W3CDTF">2012-01-25T12:11:40Z</dcterms:created>
  <dcterms:modified xsi:type="dcterms:W3CDTF">2016-09-24T20:33:41Z</dcterms:modified>
</cp:coreProperties>
</file>