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4" r:id="rId3"/>
    <p:sldId id="289" r:id="rId4"/>
    <p:sldId id="290" r:id="rId5"/>
    <p:sldId id="293" r:id="rId6"/>
    <p:sldId id="294" r:id="rId7"/>
    <p:sldId id="295" r:id="rId8"/>
    <p:sldId id="292" r:id="rId9"/>
    <p:sldId id="284" r:id="rId10"/>
    <p:sldId id="285" r:id="rId11"/>
    <p:sldId id="291" r:id="rId12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4" autoAdjust="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15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06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748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178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187624" y="6533259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F. Sanchez Galan, S. Evrard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7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4997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49979/timetable/#20161116.detaile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19672" y="3573016"/>
            <a:ext cx="7888032" cy="1800000"/>
          </a:xfrm>
        </p:spPr>
        <p:txBody>
          <a:bodyPr/>
          <a:lstStyle/>
          <a:p>
            <a:r>
              <a:rPr lang="en-GB" dirty="0" smtClean="0"/>
              <a:t>43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 smtClean="0"/>
              <a:t>Bi-weekly meeting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1800" dirty="0" smtClean="0"/>
              <a:t>F. Sanchez Galan, 20-09-2016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    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16842"/>
            <a:ext cx="7632408" cy="4104456"/>
          </a:xfrm>
        </p:spPr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5805265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https://</a:t>
            </a:r>
            <a:r>
              <a:rPr lang="en-GB" i="1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indico.cern.ch/event/549979</a:t>
            </a:r>
            <a:endParaRPr lang="en-GB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834947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steps</a:t>
            </a:r>
          </a:p>
          <a:p>
            <a:endParaRPr lang="en-GB" dirty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Finalise integration replaced VAX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rototype (CMS chassis design).  </a:t>
            </a:r>
          </a:p>
          <a:p>
            <a:r>
              <a:rPr lang="en-GB" dirty="0" smtClean="0"/>
              <a:t>			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Define operations that could be advanced to LS2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4778220" y="2960077"/>
            <a:ext cx="360040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138260" y="278092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alignment capabilities, remote </a:t>
            </a:r>
            <a:r>
              <a:rPr lang="en-GB" dirty="0" smtClean="0"/>
              <a:t>operation. 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 rot="5400000">
            <a:off x="4193738" y="4021892"/>
            <a:ext cx="612068" cy="7920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475656" y="4908587"/>
            <a:ext cx="6408712" cy="65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Internal review together with experiments </a:t>
            </a:r>
            <a:r>
              <a:rPr lang="en-GB" dirty="0" smtClean="0"/>
              <a:t>in </a:t>
            </a:r>
            <a:r>
              <a:rPr lang="en-GB" dirty="0"/>
              <a:t>2017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9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2691"/>
            <a:ext cx="9144000" cy="307376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8994" y="423039"/>
            <a:ext cx="8666011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5872"/>
                </a:solidFill>
                <a:effectLst/>
              </a:rPr>
              <a:t>WP8 – </a:t>
            </a:r>
            <a:r>
              <a:rPr lang="en-US" dirty="0" smtClean="0">
                <a:solidFill>
                  <a:srgbClr val="005872"/>
                </a:solidFill>
              </a:rPr>
              <a:t>Collider-Experiment Interface </a:t>
            </a:r>
            <a:br>
              <a:rPr lang="en-US" dirty="0" smtClean="0">
                <a:solidFill>
                  <a:srgbClr val="005872"/>
                </a:solidFill>
              </a:rPr>
            </a:br>
            <a:r>
              <a:rPr lang="en-US" dirty="0" smtClean="0">
                <a:solidFill>
                  <a:srgbClr val="005872"/>
                </a:solidFill>
              </a:rPr>
              <a:t>Schedule</a:t>
            </a:r>
            <a:endParaRPr lang="en-US" dirty="0">
              <a:solidFill>
                <a:srgbClr val="005872"/>
              </a:solidFill>
              <a:effectLst/>
            </a:endParaRPr>
          </a:p>
        </p:txBody>
      </p:sp>
      <p:sp>
        <p:nvSpPr>
          <p:cNvPr id="4" name="Oval 3"/>
          <p:cNvSpPr/>
          <p:nvPr/>
        </p:nvSpPr>
        <p:spPr>
          <a:xfrm>
            <a:off x="6697361" y="2403389"/>
            <a:ext cx="827903" cy="45102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40193" y="3006811"/>
            <a:ext cx="827903" cy="45102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45458" y="4396442"/>
            <a:ext cx="827903" cy="45102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725296" y="3630826"/>
            <a:ext cx="827903" cy="45102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8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7632408" cy="4104456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</a:t>
            </a:r>
            <a:r>
              <a:rPr lang="fr-CH" sz="2000" dirty="0" err="1" smtClean="0"/>
              <a:t>Staubli</a:t>
            </a:r>
            <a:r>
              <a:rPr lang="fr-CH" sz="2000" dirty="0" smtClean="0"/>
              <a:t> last Thursday, </a:t>
            </a:r>
            <a:r>
              <a:rPr lang="fr-CH" sz="2000" dirty="0" err="1" smtClean="0"/>
              <a:t>very</a:t>
            </a:r>
            <a:r>
              <a:rPr lang="fr-CH" sz="2000" dirty="0" smtClean="0"/>
              <a:t> compact </a:t>
            </a:r>
            <a:r>
              <a:rPr lang="fr-CH" sz="2000" dirty="0" err="1" smtClean="0"/>
              <a:t>connectors</a:t>
            </a:r>
            <a:r>
              <a:rPr lang="fr-CH" sz="2000" dirty="0" smtClean="0"/>
              <a:t> look </a:t>
            </a:r>
            <a:r>
              <a:rPr lang="fr-CH" sz="2000" dirty="0" err="1" smtClean="0"/>
              <a:t>promising</a:t>
            </a:r>
            <a:r>
              <a:rPr lang="fr-CH" sz="2000" dirty="0" smtClean="0"/>
              <a:t>.</a:t>
            </a:r>
          </a:p>
          <a:p>
            <a:r>
              <a:rPr lang="fr-CH" sz="2000" dirty="0" smtClean="0"/>
              <a:t>Mini-TAN @ P8. Solution </a:t>
            </a:r>
            <a:r>
              <a:rPr lang="fr-CH" sz="2000" dirty="0" err="1" smtClean="0"/>
              <a:t>found</a:t>
            </a:r>
            <a:r>
              <a:rPr lang="fr-CH" sz="2000" dirty="0" smtClean="0"/>
              <a:t>, no impact on BRAN, Y-</a:t>
            </a:r>
            <a:r>
              <a:rPr lang="fr-CH" sz="2000" dirty="0" err="1" smtClean="0"/>
              <a:t>chamber</a:t>
            </a:r>
            <a:r>
              <a:rPr lang="fr-CH" sz="2000" dirty="0" smtClean="0"/>
              <a:t> or </a:t>
            </a:r>
            <a:r>
              <a:rPr lang="fr-CH" sz="2000" dirty="0" err="1" smtClean="0"/>
              <a:t>collimators</a:t>
            </a:r>
            <a:r>
              <a:rPr lang="fr-CH" sz="2000" dirty="0" smtClean="0"/>
              <a:t>.  Start design.</a:t>
            </a:r>
          </a:p>
          <a:p>
            <a:pPr marL="0" indent="0" algn="ctr">
              <a:buNone/>
            </a:pPr>
            <a:endParaRPr lang="fr-CH" sz="2000" dirty="0"/>
          </a:p>
          <a:p>
            <a:pPr marL="0" indent="0" algn="ctr">
              <a:buNone/>
            </a:pPr>
            <a:r>
              <a:rPr lang="fr-CH" sz="2000" dirty="0" smtClean="0"/>
              <a:t> </a:t>
            </a:r>
            <a:r>
              <a:rPr lang="fr-CH" sz="2000" dirty="0" err="1" smtClean="0">
                <a:solidFill>
                  <a:schemeClr val="tx2">
                    <a:lumMod val="75000"/>
                  </a:schemeClr>
                </a:solidFill>
              </a:rPr>
              <a:t>Next</a:t>
            </a:r>
            <a:r>
              <a:rPr lang="fr-CH" sz="2000" dirty="0" smtClean="0">
                <a:solidFill>
                  <a:schemeClr val="tx2">
                    <a:lumMod val="75000"/>
                  </a:schemeClr>
                </a:solidFill>
              </a:rPr>
              <a:t> meetings &amp; </a:t>
            </a:r>
            <a:r>
              <a:rPr lang="fr-CH" sz="2000" dirty="0" err="1" smtClean="0">
                <a:solidFill>
                  <a:schemeClr val="tx2">
                    <a:lumMod val="75000"/>
                  </a:schemeClr>
                </a:solidFill>
              </a:rPr>
              <a:t>reviews</a:t>
            </a:r>
            <a:endParaRPr lang="fr-CH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CH" sz="2000" dirty="0" smtClean="0"/>
              <a:t>CMAC CSR</a:t>
            </a:r>
            <a:endParaRPr lang="fr-CH" sz="2000" dirty="0" smtClean="0"/>
          </a:p>
          <a:p>
            <a:r>
              <a:rPr lang="en-GB" sz="2000" dirty="0" smtClean="0"/>
              <a:t>EFCA, Annual meeting</a:t>
            </a:r>
          </a:p>
          <a:p>
            <a:r>
              <a:rPr lang="fr-CH" sz="2000" dirty="0" smtClean="0"/>
              <a:t>HL-LHC, Collaboration </a:t>
            </a:r>
            <a:r>
              <a:rPr lang="fr-CH" sz="2000" dirty="0" smtClean="0"/>
              <a:t>meeting</a:t>
            </a:r>
          </a:p>
          <a:p>
            <a:r>
              <a:rPr lang="fr-CH" sz="2000" dirty="0" smtClean="0"/>
              <a:t>HL-LHC TCC (mini-TAN)</a:t>
            </a:r>
            <a:endParaRPr lang="en-GB" dirty="0" smtClean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5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</a:t>
            </a:r>
            <a:r>
              <a:rPr lang="fr-CH" dirty="0" smtClean="0"/>
              <a:t>MAC CSR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9012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the 2nd Cost &amp; Schedule review of the HL-LHC and LIU projects will be held at CERN on </a:t>
            </a:r>
            <a:r>
              <a:rPr lang="en-GB" b="1" dirty="0">
                <a:solidFill>
                  <a:srgbClr val="FF0000"/>
                </a:solidFill>
              </a:rPr>
              <a:t>17-19 October 2016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A plenary session addressing the status of both projects and providing an overview of the HL-LHC technical infrastructure work-package and its challenges is organized on the 17/10 in the morning.</a:t>
            </a:r>
          </a:p>
          <a:p>
            <a:pPr lvl="1"/>
            <a:r>
              <a:rPr lang="en-GB" dirty="0"/>
              <a:t>On the 17/10 afternoon and on the 18/10, the review is organized in parallel sessions as follows (HL-LHC sessions here mentioned):</a:t>
            </a:r>
          </a:p>
          <a:p>
            <a:pPr lvl="1"/>
            <a:r>
              <a:rPr lang="en-GB" dirty="0"/>
              <a:t>Session 2: HL-LHC – Magnets, powering and cryogenic systems (Convener: J.-M. Jimenez)</a:t>
            </a:r>
          </a:p>
          <a:p>
            <a:pPr lvl="1"/>
            <a:r>
              <a:rPr lang="en-GB" dirty="0"/>
              <a:t>Session 3: HL-LHC – Superconducting RF and other accelerator systems (Convener: P. Collier)</a:t>
            </a:r>
          </a:p>
          <a:p>
            <a:pPr lvl="1"/>
            <a:r>
              <a:rPr lang="en-GB" dirty="0"/>
              <a:t>Session 4: HL-LHC – Technical Infrastructures, Integration and (de)installation</a:t>
            </a:r>
            <a:r>
              <a:rPr lang="fr-FR" dirty="0"/>
              <a:t>  </a:t>
            </a:r>
            <a:r>
              <a:rPr lang="en-GB" dirty="0"/>
              <a:t>(Convener: L. Tavian)</a:t>
            </a:r>
          </a:p>
          <a:p>
            <a:pPr lvl="1"/>
            <a:r>
              <a:rPr lang="en-GB" dirty="0"/>
              <a:t>Session 5: HL-LHC/LIU – Cost, schedule and change management methods (Conveners: L. Rossi/M. Meddahi) </a:t>
            </a:r>
          </a:p>
          <a:p>
            <a:pPr lvl="1"/>
            <a:r>
              <a:rPr lang="en-GB" dirty="0"/>
              <a:t>A </a:t>
            </a:r>
            <a:r>
              <a:rPr lang="en-GB" u="sng" dirty="0"/>
              <a:t>preliminary</a:t>
            </a:r>
            <a:r>
              <a:rPr lang="en-GB" dirty="0"/>
              <a:t> version of the agenda of each session is </a:t>
            </a:r>
            <a:r>
              <a:rPr lang="en-GB" dirty="0" smtClean="0"/>
              <a:t>available on </a:t>
            </a:r>
            <a:r>
              <a:rPr lang="en-GB" dirty="0" err="1" smtClean="0"/>
              <a:t>Indico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CMAC CSR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talks </a:t>
            </a:r>
            <a:r>
              <a:rPr lang="en-GB" dirty="0"/>
              <a:t>will include the following elements:</a:t>
            </a:r>
          </a:p>
          <a:p>
            <a:pPr lvl="1"/>
            <a:r>
              <a:rPr lang="en-GB" dirty="0" smtClean="0"/>
              <a:t>Impact </a:t>
            </a:r>
            <a:r>
              <a:rPr lang="en-GB" dirty="0"/>
              <a:t>of 1</a:t>
            </a:r>
            <a:r>
              <a:rPr lang="en-GB" baseline="30000" dirty="0"/>
              <a:t>st</a:t>
            </a:r>
            <a:r>
              <a:rPr lang="en-GB" dirty="0"/>
              <a:t> Cost &amp; Schedule review</a:t>
            </a:r>
          </a:p>
          <a:p>
            <a:pPr lvl="1"/>
            <a:r>
              <a:rPr lang="en-GB" dirty="0" smtClean="0"/>
              <a:t>Changes </a:t>
            </a:r>
            <a:r>
              <a:rPr lang="en-GB" dirty="0"/>
              <a:t>to the baseline since the 1</a:t>
            </a:r>
            <a:r>
              <a:rPr lang="en-GB" baseline="30000" dirty="0"/>
              <a:t>st</a:t>
            </a:r>
            <a:r>
              <a:rPr lang="en-GB" dirty="0"/>
              <a:t> Cost and Schedule review </a:t>
            </a:r>
          </a:p>
          <a:p>
            <a:pPr lvl="1"/>
            <a:r>
              <a:rPr lang="en-GB" dirty="0" smtClean="0"/>
              <a:t>Status </a:t>
            </a:r>
            <a:r>
              <a:rPr lang="en-GB" dirty="0"/>
              <a:t>of work in </a:t>
            </a:r>
            <a:r>
              <a:rPr lang="en-GB" dirty="0" smtClean="0"/>
              <a:t>progress</a:t>
            </a:r>
          </a:p>
          <a:p>
            <a:pPr lvl="1"/>
            <a:r>
              <a:rPr lang="en-GB" dirty="0" smtClean="0"/>
              <a:t>Budget </a:t>
            </a:r>
            <a:r>
              <a:rPr lang="en-GB" dirty="0"/>
              <a:t>related items (Material cost, Manpower, level of uncertainty)</a:t>
            </a:r>
          </a:p>
          <a:p>
            <a:pPr lvl="1"/>
            <a:r>
              <a:rPr lang="en-GB" dirty="0" smtClean="0"/>
              <a:t>Schedule </a:t>
            </a:r>
            <a:r>
              <a:rPr lang="en-GB" dirty="0"/>
              <a:t>related items (schedule, critical path)</a:t>
            </a:r>
          </a:p>
          <a:p>
            <a:pPr lvl="1"/>
            <a:r>
              <a:rPr lang="en-GB" dirty="0" smtClean="0"/>
              <a:t>Risks </a:t>
            </a:r>
            <a:r>
              <a:rPr lang="en-GB" dirty="0"/>
              <a:t>and mitigation </a:t>
            </a:r>
            <a:r>
              <a:rPr lang="en-GB" dirty="0" smtClean="0"/>
              <a:t>measures</a:t>
            </a:r>
          </a:p>
          <a:p>
            <a:pPr lvl="1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8248"/>
            <a:ext cx="5267167" cy="355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-1800000" flipV="1">
            <a:off x="2259368" y="4898436"/>
            <a:ext cx="191386" cy="226472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Right Triangle 24"/>
          <p:cNvSpPr/>
          <p:nvPr/>
        </p:nvSpPr>
        <p:spPr>
          <a:xfrm flipV="1">
            <a:off x="971213" y="5420737"/>
            <a:ext cx="191386" cy="226472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TextBox 29"/>
          <p:cNvSpPr txBox="1"/>
          <p:nvPr/>
        </p:nvSpPr>
        <p:spPr>
          <a:xfrm>
            <a:off x="1207554" y="5340502"/>
            <a:ext cx="63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TAXS</a:t>
            </a:r>
            <a:endParaRPr lang="es-ES_tradnl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082213" y="3345268"/>
          <a:ext cx="356094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TAXN for ATLAS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fr-CH" sz="1600" b="0" dirty="0" err="1" smtClean="0">
                          <a:solidFill>
                            <a:schemeClr val="tx1"/>
                          </a:solidFill>
                        </a:rPr>
                        <a:t>units</a:t>
                      </a:r>
                      <a:r>
                        <a:rPr lang="fr-CH" sz="1600" b="0" baseline="0" dirty="0" smtClean="0">
                          <a:solidFill>
                            <a:schemeClr val="tx1"/>
                          </a:solidFill>
                        </a:rPr>
                        <a:t> (1 per IP </a:t>
                      </a:r>
                      <a:r>
                        <a:rPr lang="fr-CH" sz="1600" b="0" baseline="0" dirty="0" err="1" smtClean="0">
                          <a:solidFill>
                            <a:schemeClr val="tx1"/>
                          </a:solidFill>
                        </a:rPr>
                        <a:t>side</a:t>
                      </a:r>
                      <a:r>
                        <a:rPr lang="fr-CH" sz="16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512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TAXN for CMS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fr-CH" sz="1600" b="0" dirty="0" err="1" smtClean="0">
                          <a:solidFill>
                            <a:schemeClr val="tx1"/>
                          </a:solidFill>
                        </a:rPr>
                        <a:t>units</a:t>
                      </a:r>
                      <a:r>
                        <a:rPr lang="fr-CH" sz="1600" b="0" baseline="0" dirty="0" smtClean="0">
                          <a:solidFill>
                            <a:schemeClr val="tx1"/>
                          </a:solidFill>
                        </a:rPr>
                        <a:t> (1 per IP </a:t>
                      </a:r>
                      <a:r>
                        <a:rPr lang="fr-CH" sz="1600" b="0" baseline="0" dirty="0" err="1" smtClean="0">
                          <a:solidFill>
                            <a:schemeClr val="tx1"/>
                          </a:solidFill>
                        </a:rPr>
                        <a:t>side</a:t>
                      </a:r>
                      <a:r>
                        <a:rPr lang="fr-CH" sz="16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</a:rPr>
                        <a:t>P5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TAXS for ATLAS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 </a:t>
                      </a:r>
                      <a:r>
                        <a:rPr lang="fr-CH" sz="1600" dirty="0" err="1" smtClean="0"/>
                        <a:t>units</a:t>
                      </a:r>
                      <a:r>
                        <a:rPr lang="fr-CH" sz="1600" baseline="0" dirty="0" smtClean="0"/>
                        <a:t> (1 per IP </a:t>
                      </a:r>
                      <a:r>
                        <a:rPr lang="fr-CH" sz="1600" baseline="0" dirty="0" err="1" smtClean="0"/>
                        <a:t>side</a:t>
                      </a:r>
                      <a:r>
                        <a:rPr lang="fr-CH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P1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TAXS for CMS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 </a:t>
                      </a:r>
                      <a:r>
                        <a:rPr lang="fr-CH" sz="1600" dirty="0" err="1" smtClean="0"/>
                        <a:t>units</a:t>
                      </a:r>
                      <a:r>
                        <a:rPr lang="fr-CH" sz="1600" baseline="0" dirty="0" smtClean="0"/>
                        <a:t> (1 per IP </a:t>
                      </a:r>
                      <a:r>
                        <a:rPr lang="fr-CH" sz="1600" baseline="0" dirty="0" err="1" smtClean="0"/>
                        <a:t>side</a:t>
                      </a:r>
                      <a:r>
                        <a:rPr lang="fr-CH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P5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188740"/>
                  </a:ext>
                </a:extLst>
              </a:tr>
            </a:tbl>
          </a:graphicData>
        </a:graphic>
      </p:graphicFrame>
      <p:sp>
        <p:nvSpPr>
          <p:cNvPr id="17" name="Right Triangle 16"/>
          <p:cNvSpPr/>
          <p:nvPr/>
        </p:nvSpPr>
        <p:spPr>
          <a:xfrm rot="1800000" flipH="1" flipV="1">
            <a:off x="1689766" y="4869165"/>
            <a:ext cx="164743" cy="241854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49389" y="731838"/>
            <a:ext cx="8666011" cy="914400"/>
          </a:xfrm>
        </p:spPr>
        <p:txBody>
          <a:bodyPr/>
          <a:lstStyle/>
          <a:p>
            <a:pPr algn="ctr"/>
            <a:r>
              <a:rPr lang="en-US" sz="3600" dirty="0" smtClean="0">
                <a:effectLst/>
              </a:rPr>
              <a:t>WP8 – </a:t>
            </a:r>
            <a:r>
              <a:rPr lang="en-US" sz="3600" dirty="0" smtClean="0"/>
              <a:t>Collider-Experiment Interface Installation Overview (</a:t>
            </a:r>
            <a:r>
              <a:rPr lang="en-US" sz="3600" dirty="0" err="1" smtClean="0"/>
              <a:t>oct</a:t>
            </a:r>
            <a:r>
              <a:rPr lang="en-US" sz="3600" dirty="0" smtClean="0"/>
              <a:t> 2016)</a:t>
            </a:r>
            <a:endParaRPr lang="en-US" sz="3600" dirty="0">
              <a:effectLst/>
            </a:endParaRPr>
          </a:p>
        </p:txBody>
      </p:sp>
      <p:sp>
        <p:nvSpPr>
          <p:cNvPr id="27" name="Right Triangle 26"/>
          <p:cNvSpPr/>
          <p:nvPr/>
        </p:nvSpPr>
        <p:spPr>
          <a:xfrm rot="-1800000" flipV="1">
            <a:off x="2119877" y="2306582"/>
            <a:ext cx="191386" cy="226472"/>
          </a:xfrm>
          <a:prstGeom prst="rtTriangle">
            <a:avLst/>
          </a:prstGeom>
          <a:solidFill>
            <a:srgbClr val="00B0F0"/>
          </a:solidFill>
          <a:ln>
            <a:solidFill>
              <a:srgbClr val="5BC1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Right Triangle 27"/>
          <p:cNvSpPr/>
          <p:nvPr/>
        </p:nvSpPr>
        <p:spPr>
          <a:xfrm rot="1800000" flipH="1" flipV="1">
            <a:off x="1658898" y="2304760"/>
            <a:ext cx="164743" cy="241854"/>
          </a:xfrm>
          <a:prstGeom prst="rtTriangle">
            <a:avLst/>
          </a:prstGeom>
          <a:solidFill>
            <a:srgbClr val="00B0F0"/>
          </a:solidFill>
          <a:ln>
            <a:solidFill>
              <a:srgbClr val="5BC1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Flowchart: Delay 30"/>
          <p:cNvSpPr/>
          <p:nvPr/>
        </p:nvSpPr>
        <p:spPr>
          <a:xfrm flipV="1">
            <a:off x="3224904" y="4775760"/>
            <a:ext cx="144000" cy="180000"/>
          </a:xfrm>
          <a:prstGeom prst="flowChartDela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/>
          </p:nvPr>
        </p:nvGraphicFramePr>
        <p:xfrm>
          <a:off x="5082213" y="2166080"/>
          <a:ext cx="356094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516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Equipment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Quantity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516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TAXN for </a:t>
                      </a:r>
                      <a:r>
                        <a:rPr lang="fr-CH" sz="1600" dirty="0" err="1" smtClean="0"/>
                        <a:t>LHCb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 </a:t>
                      </a:r>
                      <a:r>
                        <a:rPr lang="fr-CH" sz="1600" dirty="0" err="1" smtClean="0"/>
                        <a:t>units</a:t>
                      </a:r>
                      <a:r>
                        <a:rPr lang="fr-CH" sz="1600" baseline="0" dirty="0" smtClean="0"/>
                        <a:t> (1 per IP </a:t>
                      </a:r>
                      <a:r>
                        <a:rPr lang="fr-CH" sz="1600" baseline="0" dirty="0" err="1" smtClean="0"/>
                        <a:t>side</a:t>
                      </a:r>
                      <a:r>
                        <a:rPr lang="fr-CH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P8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532463" y="5810966"/>
            <a:ext cx="68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TAXN</a:t>
            </a:r>
            <a:endParaRPr lang="es-ES_tradnl" dirty="0"/>
          </a:p>
        </p:txBody>
      </p:sp>
      <p:sp>
        <p:nvSpPr>
          <p:cNvPr id="37" name="Right Triangle 36"/>
          <p:cNvSpPr/>
          <p:nvPr/>
        </p:nvSpPr>
        <p:spPr>
          <a:xfrm flipV="1">
            <a:off x="707597" y="5444697"/>
            <a:ext cx="191386" cy="226472"/>
          </a:xfrm>
          <a:prstGeom prst="rtTriangle">
            <a:avLst/>
          </a:prstGeom>
          <a:solidFill>
            <a:srgbClr val="5BC1E6"/>
          </a:solidFill>
          <a:ln>
            <a:solidFill>
              <a:srgbClr val="5BC1E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Flowchart: Delay 37"/>
          <p:cNvSpPr/>
          <p:nvPr/>
        </p:nvSpPr>
        <p:spPr>
          <a:xfrm flipH="1" flipV="1">
            <a:off x="2586690" y="4921672"/>
            <a:ext cx="169894" cy="180000"/>
          </a:xfrm>
          <a:prstGeom prst="flowChartDelay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9" name="Flowchart: Delay 38"/>
          <p:cNvSpPr/>
          <p:nvPr/>
        </p:nvSpPr>
        <p:spPr>
          <a:xfrm flipV="1">
            <a:off x="1340577" y="4775760"/>
            <a:ext cx="144000" cy="180000"/>
          </a:xfrm>
          <a:prstGeom prst="flowChartDelay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0" name="Flowchart: Delay 39"/>
          <p:cNvSpPr/>
          <p:nvPr/>
        </p:nvSpPr>
        <p:spPr>
          <a:xfrm flipH="1" flipV="1">
            <a:off x="2575810" y="2279775"/>
            <a:ext cx="107322" cy="180000"/>
          </a:xfrm>
          <a:prstGeom prst="flowChartDelay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1" name="Flowchart: Delay 40"/>
          <p:cNvSpPr/>
          <p:nvPr/>
        </p:nvSpPr>
        <p:spPr>
          <a:xfrm flipV="1">
            <a:off x="1262460" y="2481599"/>
            <a:ext cx="144000" cy="180000"/>
          </a:xfrm>
          <a:prstGeom prst="flowChartDelay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2" name="Flowchart: Delay 41"/>
          <p:cNvSpPr/>
          <p:nvPr/>
        </p:nvSpPr>
        <p:spPr>
          <a:xfrm flipV="1">
            <a:off x="706682" y="5891476"/>
            <a:ext cx="144000" cy="180000"/>
          </a:xfrm>
          <a:prstGeom prst="flowChartDelay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Flowchart: Delay 42"/>
          <p:cNvSpPr/>
          <p:nvPr/>
        </p:nvSpPr>
        <p:spPr>
          <a:xfrm flipV="1">
            <a:off x="951981" y="5882671"/>
            <a:ext cx="144000" cy="180000"/>
          </a:xfrm>
          <a:prstGeom prst="flowChartDelay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" name="Flowchart: Delay 44"/>
          <p:cNvSpPr/>
          <p:nvPr/>
        </p:nvSpPr>
        <p:spPr>
          <a:xfrm flipV="1">
            <a:off x="1242222" y="5891476"/>
            <a:ext cx="144000" cy="180000"/>
          </a:xfrm>
          <a:prstGeom prst="flowChartDela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6" name="Flowchart: Delay 45"/>
          <p:cNvSpPr/>
          <p:nvPr/>
        </p:nvSpPr>
        <p:spPr>
          <a:xfrm flipH="1" flipV="1">
            <a:off x="4041678" y="4511621"/>
            <a:ext cx="131125" cy="151097"/>
          </a:xfrm>
          <a:prstGeom prst="flowChartDela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DRAFT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3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8248"/>
            <a:ext cx="5267167" cy="355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-1800000" flipV="1">
            <a:off x="4001670" y="4473937"/>
            <a:ext cx="191386" cy="226472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Right Triangle 24"/>
          <p:cNvSpPr/>
          <p:nvPr/>
        </p:nvSpPr>
        <p:spPr>
          <a:xfrm flipV="1">
            <a:off x="971213" y="5420737"/>
            <a:ext cx="191386" cy="226472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TextBox 29"/>
          <p:cNvSpPr txBox="1"/>
          <p:nvPr/>
        </p:nvSpPr>
        <p:spPr>
          <a:xfrm>
            <a:off x="1207554" y="5340502"/>
            <a:ext cx="68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TAXN</a:t>
            </a:r>
            <a:endParaRPr lang="es-ES_tradnl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4202308" y="1310865"/>
          <a:ext cx="492090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9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Equipment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Quantity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TAXN for </a:t>
                      </a:r>
                      <a:r>
                        <a:rPr lang="fr-CH" sz="1600" dirty="0" err="1" smtClean="0"/>
                        <a:t>LHCb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 </a:t>
                      </a:r>
                      <a:r>
                        <a:rPr lang="fr-CH" sz="1600" dirty="0" err="1" smtClean="0"/>
                        <a:t>units</a:t>
                      </a:r>
                      <a:r>
                        <a:rPr lang="fr-CH" sz="1600" baseline="0" dirty="0" smtClean="0"/>
                        <a:t> (1 per IP </a:t>
                      </a:r>
                      <a:r>
                        <a:rPr lang="fr-CH" sz="1600" baseline="0" dirty="0" err="1" smtClean="0"/>
                        <a:t>side</a:t>
                      </a:r>
                      <a:r>
                        <a:rPr lang="fr-CH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P8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Right Triangle 16"/>
          <p:cNvSpPr/>
          <p:nvPr/>
        </p:nvSpPr>
        <p:spPr>
          <a:xfrm rot="1800000" flipH="1" flipV="1">
            <a:off x="3271351" y="4645806"/>
            <a:ext cx="164743" cy="241854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666011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WP8 – </a:t>
            </a:r>
            <a:r>
              <a:rPr lang="en-US" dirty="0" smtClean="0"/>
              <a:t>Collider-Experiment Interface Installation Overview for LS2</a:t>
            </a:r>
            <a:endParaRPr lang="en-US" dirty="0">
              <a:effectLst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48308" y="5215520"/>
            <a:ext cx="3345999" cy="369332"/>
            <a:chOff x="7277950" y="1884785"/>
            <a:chExt cx="3345999" cy="369332"/>
          </a:xfrm>
        </p:grpSpPr>
        <p:sp>
          <p:nvSpPr>
            <p:cNvPr id="18" name="Rectangle 17"/>
            <p:cNvSpPr/>
            <p:nvPr/>
          </p:nvSpPr>
          <p:spPr>
            <a:xfrm>
              <a:off x="7444874" y="1884785"/>
              <a:ext cx="31790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8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</a:rPr>
                <a:t>Shielding</a:t>
              </a:r>
              <a:r>
                <a:rPr kumimoji="0" lang="fr-CH" sz="1800" b="0" i="0" u="none" strike="noStrike" kern="0" cap="none" spc="0" normalizeH="0" noProof="0" dirty="0" smtClean="0">
                  <a:ln>
                    <a:noFill/>
                  </a:ln>
                  <a:effectLst/>
                  <a:uLnTx/>
                  <a:uFillTx/>
                </a:rPr>
                <a:t> modifications (option)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7277950" y="2009767"/>
              <a:ext cx="108000" cy="108000"/>
            </a:xfrm>
            <a:prstGeom prst="flowChartConnector">
              <a:avLst/>
            </a:prstGeom>
            <a:solidFill>
              <a:srgbClr val="FF0000"/>
            </a:solidFill>
            <a:ln w="9525" cap="flat" cmpd="sng" algn="ctr">
              <a:solidFill>
                <a:srgbClr val="0C377B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1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0" name="Flowchart: Connector 19"/>
          <p:cNvSpPr/>
          <p:nvPr/>
        </p:nvSpPr>
        <p:spPr>
          <a:xfrm>
            <a:off x="1888766" y="4912645"/>
            <a:ext cx="108000" cy="108000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Flowchart: Connector 20"/>
          <p:cNvSpPr/>
          <p:nvPr/>
        </p:nvSpPr>
        <p:spPr>
          <a:xfrm>
            <a:off x="2158505" y="4930076"/>
            <a:ext cx="108000" cy="108000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4132562" y="5647209"/>
            <a:ext cx="139491" cy="15386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315232" y="5533973"/>
            <a:ext cx="3635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New Vacuum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</a:rPr>
              <a:t>pump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support (option)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3" name="Isosceles Triangle 22"/>
          <p:cNvSpPr/>
          <p:nvPr/>
        </p:nvSpPr>
        <p:spPr>
          <a:xfrm>
            <a:off x="3032833" y="2348447"/>
            <a:ext cx="139491" cy="15386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>
            <a:off x="3366849" y="2423385"/>
            <a:ext cx="139491" cy="15386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DRAFT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34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5" t="52784" r="9045"/>
          <a:stretch/>
        </p:blipFill>
        <p:spPr>
          <a:xfrm>
            <a:off x="469864" y="2674675"/>
            <a:ext cx="5308672" cy="348032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59985" y="1170913"/>
          <a:ext cx="7166855" cy="1398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9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490">
                <a:tc>
                  <a:txBody>
                    <a:bodyPr/>
                    <a:lstStyle/>
                    <a:p>
                      <a:pPr marL="0" indent="88900"/>
                      <a:r>
                        <a:rPr lang="fr-CH" sz="1400" dirty="0" smtClean="0"/>
                        <a:t>Description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WP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Period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Location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145">
                <a:tc>
                  <a:txBody>
                    <a:bodyPr/>
                    <a:lstStyle/>
                    <a:p>
                      <a:pPr marL="0" indent="177800" algn="ctr" font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NON-BASELINE (options)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145">
                <a:tc>
                  <a:txBody>
                    <a:bodyPr/>
                    <a:lstStyle/>
                    <a:p>
                      <a:pPr marL="0" indent="177800" algn="l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CMS New support for vacuum </a:t>
                      </a:r>
                      <a:r>
                        <a:rPr kumimoji="0" lang="fr-CH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FIN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LS2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145">
                <a:tc>
                  <a:txBody>
                    <a:bodyPr/>
                    <a:lstStyle/>
                    <a:p>
                      <a:pPr marL="0" indent="177800" algn="l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ATLAS JFC3, JFC3 </a:t>
                      </a:r>
                      <a:r>
                        <a:rPr kumimoji="0" lang="fr-CH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Shielding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modification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LS2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1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75674" y="765452"/>
            <a:ext cx="3624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Summary table of LS2 </a:t>
            </a:r>
            <a:r>
              <a:rPr lang="en-GB" dirty="0" smtClean="0"/>
              <a:t>activities (2/2)</a:t>
            </a:r>
            <a:endParaRPr lang="fr-CH" dirty="0"/>
          </a:p>
        </p:txBody>
      </p:sp>
      <p:sp>
        <p:nvSpPr>
          <p:cNvPr id="13" name="Down Arrow 12"/>
          <p:cNvSpPr/>
          <p:nvPr/>
        </p:nvSpPr>
        <p:spPr>
          <a:xfrm rot="18152535">
            <a:off x="2317422" y="4175222"/>
            <a:ext cx="916501" cy="1403892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r="7999"/>
          <a:stretch/>
        </p:blipFill>
        <p:spPr>
          <a:xfrm>
            <a:off x="4443413" y="2796050"/>
            <a:ext cx="4186237" cy="34236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DRAFT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5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Risks and mitigation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23527" y="1219200"/>
          <a:ext cx="8496944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Equipment / Systems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Risks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Risk level class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Mitigation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1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7632408" cy="2303083"/>
          </a:xfrm>
        </p:spPr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655697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F. Sanchez Galan, 43</a:t>
            </a:r>
            <a:r>
              <a:rPr lang="en-GB" sz="1400" i="1" baseline="30000" dirty="0" smtClean="0">
                <a:solidFill>
                  <a:schemeClr val="bg1"/>
                </a:solidFill>
              </a:rPr>
              <a:t>nd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</a:rPr>
              <a:t>WP8 Bi-weekly meeting </a:t>
            </a:r>
            <a:r>
              <a:rPr lang="en-GB" sz="1400" i="1" dirty="0" smtClean="0">
                <a:solidFill>
                  <a:schemeClr val="bg1"/>
                </a:solidFill>
              </a:rPr>
              <a:t>20-09-2016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2537905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https://indico.cern.ch/event/549979/timetable/#</a:t>
            </a:r>
            <a:r>
              <a:rPr lang="en-GB" dirty="0" smtClean="0">
                <a:hlinkClick r:id="rId2"/>
              </a:rPr>
              <a:t>20161116.detailed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87624" y="174175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HL-LHC Collaboration </a:t>
            </a:r>
            <a:r>
              <a:rPr lang="en-GB" dirty="0"/>
              <a:t>M</a:t>
            </a:r>
            <a:r>
              <a:rPr lang="en-GB" dirty="0" smtClean="0"/>
              <a:t>eeting day </a:t>
            </a:r>
            <a:r>
              <a:rPr lang="en-GB" dirty="0"/>
              <a:t>3</a:t>
            </a:r>
            <a:r>
              <a:rPr lang="en-GB" dirty="0" smtClean="0"/>
              <a:t>. “Final </a:t>
            </a:r>
            <a:r>
              <a:rPr lang="en-GB" dirty="0"/>
              <a:t>solution for VAX </a:t>
            </a:r>
            <a:r>
              <a:rPr lang="en-GB" dirty="0" smtClean="0"/>
              <a:t>integration”.</a:t>
            </a:r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>
            <a:off x="3923928" y="3184236"/>
            <a:ext cx="936104" cy="8928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41492" y="4139779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Connectors, survey &amp;alignment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Cabling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397700" y="412323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Motorization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97700" y="5051065"/>
            <a:ext cx="32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Q1-TAXS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397700" y="4722506"/>
            <a:ext cx="32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IP far side: JTT, New pump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65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6748</TotalTime>
  <Words>543</Words>
  <Application>Microsoft Office PowerPoint</Application>
  <PresentationFormat>On-screen Show (4:3)</PresentationFormat>
  <Paragraphs>132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Wingdings</vt:lpstr>
      <vt:lpstr>Thème Office</vt:lpstr>
      <vt:lpstr>43nd Bi-weekly meeting  F. Sanchez Galan, 20-09-2016              </vt:lpstr>
      <vt:lpstr>News</vt:lpstr>
      <vt:lpstr>CMAC CSR</vt:lpstr>
      <vt:lpstr>CMAC CSR</vt:lpstr>
      <vt:lpstr>WP8 – Collider-Experiment Interface Installation Overview (oct 2016)</vt:lpstr>
      <vt:lpstr>WP8 – Collider-Experiment Interface Installation Overview for LS2</vt:lpstr>
      <vt:lpstr>PowerPoint Presentation</vt:lpstr>
      <vt:lpstr>Risks and mitigation</vt:lpstr>
      <vt:lpstr>News</vt:lpstr>
      <vt:lpstr>News</vt:lpstr>
      <vt:lpstr>WP8 – Collider-Experiment Interface  Schedule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Francisco Sanchez Galan</cp:lastModifiedBy>
  <cp:revision>167</cp:revision>
  <cp:lastPrinted>2016-01-25T13:02:57Z</cp:lastPrinted>
  <dcterms:created xsi:type="dcterms:W3CDTF">2016-01-11T14:38:10Z</dcterms:created>
  <dcterms:modified xsi:type="dcterms:W3CDTF">2016-09-20T08:10:27Z</dcterms:modified>
</cp:coreProperties>
</file>