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1" r:id="rId2"/>
    <p:sldId id="275" r:id="rId3"/>
    <p:sldId id="305" r:id="rId4"/>
    <p:sldId id="301" r:id="rId5"/>
    <p:sldId id="302" r:id="rId6"/>
    <p:sldId id="303" r:id="rId7"/>
    <p:sldId id="306" r:id="rId8"/>
    <p:sldId id="307" r:id="rId9"/>
    <p:sldId id="304" r:id="rId10"/>
    <p:sldId id="310" r:id="rId11"/>
    <p:sldId id="311" r:id="rId12"/>
    <p:sldId id="312" r:id="rId13"/>
    <p:sldId id="313" r:id="rId14"/>
    <p:sldId id="314" r:id="rId15"/>
    <p:sldId id="293" r:id="rId16"/>
    <p:sldId id="309" r:id="rId17"/>
    <p:sldId id="308" r:id="rId18"/>
    <p:sldId id="315" r:id="rId19"/>
    <p:sldId id="317" r:id="rId20"/>
    <p:sldId id="283" r:id="rId21"/>
    <p:sldId id="282" r:id="rId22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80808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1" autoAdjust="0"/>
  </p:normalViewPr>
  <p:slideViewPr>
    <p:cSldViewPr>
      <p:cViewPr varScale="1">
        <p:scale>
          <a:sx n="108" d="100"/>
          <a:sy n="108" d="100"/>
        </p:scale>
        <p:origin x="162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-3744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24/11/2015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464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7194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7260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48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WP2 - Q4 magnets for HL-LHC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noProof="0" dirty="0" smtClean="0"/>
              <a:t>Preparation Meeting, Steering Committee CERN-CEA | 2014 12 17</a:t>
            </a:r>
            <a:endParaRPr lang="en-US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  <p:sldLayoutId id="2147483666" r:id="rId3"/>
    <p:sldLayoutId id="2147483650" r:id="rId4"/>
    <p:sldLayoutId id="2147483662" r:id="rId5"/>
    <p:sldLayoutId id="2147483663" r:id="rId6"/>
    <p:sldLayoutId id="2147483664" r:id="rId7"/>
    <p:sldLayoutId id="2147483667" r:id="rId8"/>
    <p:sldLayoutId id="2147483668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3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4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 idx="4294967295"/>
          </p:nvPr>
        </p:nvSpPr>
        <p:spPr>
          <a:xfrm>
            <a:off x="1512000" y="52752"/>
            <a:ext cx="7236464" cy="908720"/>
          </a:xfrm>
        </p:spPr>
        <p:txBody>
          <a:bodyPr/>
          <a:lstStyle/>
          <a:p>
            <a:r>
              <a:rPr lang="en-US" dirty="0" smtClean="0"/>
              <a:t>Q4 update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4294967295"/>
          </p:nvPr>
        </p:nvSpPr>
        <p:spPr>
          <a:xfrm>
            <a:off x="8529360" y="6303598"/>
            <a:ext cx="507136" cy="365125"/>
          </a:xfrm>
        </p:spPr>
        <p:txBody>
          <a:bodyPr/>
          <a:lstStyle/>
          <a:p>
            <a:r>
              <a:rPr lang="fr-FR" dirty="0" smtClean="0"/>
              <a:t>|  P </a:t>
            </a:r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8" name="Picture 2" descr="SmallHiLumi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74" y="980848"/>
            <a:ext cx="224309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" y="980848"/>
            <a:ext cx="1104154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952714" y="4149080"/>
            <a:ext cx="7579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</a:t>
            </a:r>
            <a:r>
              <a:rPr lang="en-US" sz="1600" dirty="0"/>
              <a:t>. </a:t>
            </a:r>
            <a:r>
              <a:rPr lang="en-US" sz="1600" dirty="0" err="1"/>
              <a:t>Segreti</a:t>
            </a:r>
            <a:r>
              <a:rPr lang="en-US" sz="1600" dirty="0"/>
              <a:t>, </a:t>
            </a:r>
            <a:r>
              <a:rPr lang="en-US" sz="1600" dirty="0" smtClean="0"/>
              <a:t>H. Felice</a:t>
            </a:r>
            <a:r>
              <a:rPr lang="en-US" sz="1600" dirty="0"/>
              <a:t>, J.M. </a:t>
            </a:r>
            <a:r>
              <a:rPr lang="en-US" sz="1600" dirty="0" smtClean="0"/>
              <a:t>Rifflet, E. </a:t>
            </a:r>
            <a:r>
              <a:rPr lang="en-US" sz="1600" dirty="0" err="1" smtClean="0"/>
              <a:t>Todesco</a:t>
            </a:r>
            <a:endParaRPr lang="en-US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332967" y="3244334"/>
            <a:ext cx="28232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/>
              <a:t>Q4 update</a:t>
            </a:r>
            <a:endParaRPr lang="en-US" sz="44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24061"/>
            <a:ext cx="1440000" cy="1440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07504" y="4955684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Collaring (key)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Insulation creep (20 %)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Cooling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Energisation at 110 % of </a:t>
            </a:r>
            <a:r>
              <a:rPr lang="en-US" sz="1600" dirty="0" err="1" smtClean="0"/>
              <a:t>I</a:t>
            </a:r>
            <a:r>
              <a:rPr lang="en-US" sz="1600" baseline="-25000" dirty="0" err="1" smtClean="0"/>
              <a:t>nom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 smtClean="0"/>
              <a:t>Magnetic forces are computed</a:t>
            </a:r>
            <a:br>
              <a:rPr lang="en-US" sz="1600" dirty="0" smtClean="0"/>
            </a:br>
            <a:r>
              <a:rPr lang="en-US" sz="1600" dirty="0" smtClean="0"/>
              <a:t>at each coil node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67544" y="1484784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Mechanical model</a:t>
            </a:r>
          </a:p>
          <a:p>
            <a:pPr algn="ctr"/>
            <a:r>
              <a:rPr lang="en-US" sz="1600" dirty="0" smtClean="0"/>
              <a:t>CAST3M</a:t>
            </a:r>
          </a:p>
        </p:txBody>
      </p:sp>
      <p:sp>
        <p:nvSpPr>
          <p:cNvPr id="16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5549510" cy="4608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5308" y="2852936"/>
            <a:ext cx="2372578" cy="2808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023" y="5677617"/>
            <a:ext cx="1237396" cy="528809"/>
          </a:xfrm>
          <a:prstGeom prst="rect">
            <a:avLst/>
          </a:prstGeom>
        </p:spPr>
      </p:pic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467544" y="1484784"/>
            <a:ext cx="4456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Thermomechanical properties of materials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39552" y="5949280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20 % loss of pre-stress is assumed after collaring due to insulation creep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75818" y="5373216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Thanks to Julio for his data on MQM magnet!</a:t>
            </a:r>
          </a:p>
        </p:txBody>
      </p:sp>
      <p:sp>
        <p:nvSpPr>
          <p:cNvPr id="10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sp>
        <p:nvSpPr>
          <p:cNvPr id="14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48" y="1988840"/>
            <a:ext cx="8196108" cy="314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733254"/>
            <a:ext cx="9143990" cy="263185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516216" y="155679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min = 10 </a:t>
            </a:r>
            <a:r>
              <a:rPr lang="en-US" sz="1600" b="1" dirty="0" err="1" smtClean="0">
                <a:solidFill>
                  <a:srgbClr val="FF0000"/>
                </a:solidFill>
              </a:rPr>
              <a:t>MPa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37918" y="5229200"/>
            <a:ext cx="5268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Azimuthal stress distribution in coil at each main step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11560" y="438659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After collaring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771800" y="438659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After creep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918229" y="4386590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After cooling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945184" y="4383039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At 110 % of nominal current</a:t>
            </a:r>
          </a:p>
        </p:txBody>
      </p:sp>
      <p:sp>
        <p:nvSpPr>
          <p:cNvPr id="14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sp>
        <p:nvSpPr>
          <p:cNvPr id="19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34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115616" y="5301208"/>
            <a:ext cx="249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Azimuthal displacement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660728" y="5301208"/>
            <a:ext cx="249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Radial displacement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040140" y="5826750"/>
            <a:ext cx="5268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/>
              <a:t>Displacement in coil due to magnetic forces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41" y="1268760"/>
            <a:ext cx="3560095" cy="396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996" y="1268760"/>
            <a:ext cx="3550428" cy="3960000"/>
          </a:xfrm>
          <a:prstGeom prst="rect">
            <a:avLst/>
          </a:prstGeom>
        </p:spPr>
      </p:pic>
      <p:sp>
        <p:nvSpPr>
          <p:cNvPr id="11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sp>
        <p:nvSpPr>
          <p:cNvPr id="12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87" y="1066136"/>
            <a:ext cx="6188813" cy="270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052736"/>
            <a:ext cx="2127600" cy="2700000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643993" y="4797152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The self-standing collar solution as mechanical structure is validated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Mechanical study</a:t>
            </a:r>
            <a:endParaRPr lang="fr-FR" dirty="0"/>
          </a:p>
        </p:txBody>
      </p:sp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78224"/>
            <a:ext cx="4343342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5376" r="1176" b="2750"/>
          <a:stretch/>
        </p:blipFill>
        <p:spPr>
          <a:xfrm>
            <a:off x="0" y="1134768"/>
            <a:ext cx="9144000" cy="524656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995936" y="545379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View of a 600 mm long model </a:t>
            </a:r>
            <a:endParaRPr lang="en-US" i="1" dirty="0"/>
          </a:p>
        </p:txBody>
      </p:sp>
      <p:sp>
        <p:nvSpPr>
          <p:cNvPr id="9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71600" y="50038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Lead end 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7845284" y="316438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end </a:t>
            </a:r>
            <a:endParaRPr lang="en-US" dirty="0"/>
          </a:p>
        </p:txBody>
      </p:sp>
      <p:sp>
        <p:nvSpPr>
          <p:cNvPr id="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b="5376"/>
          <a:stretch/>
        </p:blipFill>
        <p:spPr>
          <a:xfrm>
            <a:off x="395536" y="1045840"/>
            <a:ext cx="8388424" cy="5191472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2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24128" y="4581128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Localization of the peak </a:t>
            </a:r>
            <a:r>
              <a:rPr lang="en-US" b="1" dirty="0">
                <a:solidFill>
                  <a:srgbClr val="FF0000"/>
                </a:solidFill>
              </a:rPr>
              <a:t>field (</a:t>
            </a:r>
            <a:r>
              <a:rPr lang="en-US" b="1" dirty="0" smtClean="0">
                <a:solidFill>
                  <a:srgbClr val="FF0000"/>
                </a:solidFill>
              </a:rPr>
              <a:t>6.5 T i.e. only 1 % higher than in the straight part)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H="1" flipV="1">
            <a:off x="3491880" y="4005064"/>
            <a:ext cx="2448272" cy="79208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48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|  P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35" y="1161288"/>
            <a:ext cx="7049737" cy="48600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251520" y="2708920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Integrated b6 has been minimized</a:t>
            </a:r>
          </a:p>
        </p:txBody>
      </p:sp>
      <p:sp>
        <p:nvSpPr>
          <p:cNvPr id="15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Coil ends</a:t>
            </a:r>
            <a:endParaRPr lang="fr-FR" dirty="0"/>
          </a:p>
        </p:txBody>
      </p:sp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99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5496" y="908720"/>
            <a:ext cx="87800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Ongoing effort with Jean-Marc </a:t>
            </a:r>
            <a:r>
              <a:rPr lang="en-US" dirty="0" err="1" smtClean="0"/>
              <a:t>Gheller</a:t>
            </a:r>
            <a:r>
              <a:rPr lang="en-US" dirty="0" smtClean="0"/>
              <a:t> and Denis </a:t>
            </a:r>
            <a:r>
              <a:rPr lang="en-US" dirty="0" err="1" smtClean="0"/>
              <a:t>Bouziat</a:t>
            </a:r>
            <a:r>
              <a:rPr lang="en-US" dirty="0" smtClean="0"/>
              <a:t> to establish a cost estimate of the test of the single aperture short model at CEA-</a:t>
            </a:r>
            <a:r>
              <a:rPr lang="en-US" dirty="0" err="1" smtClean="0"/>
              <a:t>Saclay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Mechanical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Cost estimate based on the </a:t>
            </a:r>
            <a:r>
              <a:rPr lang="en-US" b="1" dirty="0" smtClean="0">
                <a:solidFill>
                  <a:srgbClr val="00B050"/>
                </a:solidFill>
              </a:rPr>
              <a:t>recovery/modification</a:t>
            </a:r>
            <a:r>
              <a:rPr lang="en-US" dirty="0" smtClean="0"/>
              <a:t> of existing components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Top plate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6 kA current leads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leads insert</a:t>
            </a:r>
          </a:p>
          <a:p>
            <a:pPr lvl="1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Ongoing CAD modeling to assess the required effort to perform: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modification of the top plate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integration of the current leads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addition of a safety valve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addition of a central port for magnetic measurements (performed by CERN)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 flange ISO K DN100 is presently considered =&gt; to be discussed with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space on the top plate requires some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b="1" u="sng" dirty="0" smtClean="0"/>
              <a:t>DAQ and Magnet 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Assessment of available equipment is ongoing</a:t>
            </a:r>
          </a:p>
        </p:txBody>
      </p:sp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itre 3"/>
          <p:cNvSpPr txBox="1">
            <a:spLocks/>
          </p:cNvSpPr>
          <p:nvPr/>
        </p:nvSpPr>
        <p:spPr>
          <a:xfrm>
            <a:off x="1512000" y="52752"/>
            <a:ext cx="6833010" cy="908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Cost estimate for the short model test aT CEA</a:t>
            </a:r>
            <a:endParaRPr lang="fr-FR" dirty="0"/>
          </a:p>
        </p:txBody>
      </p:sp>
      <p:sp>
        <p:nvSpPr>
          <p:cNvPr id="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617" y="2355145"/>
            <a:ext cx="1702879" cy="127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0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1" name="ZoneTexte 110"/>
          <p:cNvSpPr txBox="1"/>
          <p:nvPr/>
        </p:nvSpPr>
        <p:spPr>
          <a:xfrm>
            <a:off x="4360392" y="3191789"/>
            <a:ext cx="4685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4.2 K cold box for the </a:t>
            </a:r>
            <a:r>
              <a:rPr lang="fr-FR" dirty="0" err="1" smtClean="0"/>
              <a:t>current</a:t>
            </a:r>
            <a:r>
              <a:rPr lang="fr-FR" dirty="0" smtClean="0"/>
              <a:t>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Cryostat at 1.9 K (23 mbar)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Pre-cooling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by LN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exchanger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112" name="Titre 139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Magnet in cryostat</a:t>
            </a:r>
            <a:endParaRPr lang="fr-FR" dirty="0"/>
          </a:p>
        </p:txBody>
      </p:sp>
      <p:sp>
        <p:nvSpPr>
          <p:cNvPr id="113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69243"/>
            <a:ext cx="5507326" cy="56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90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79512" y="1484784"/>
            <a:ext cx="8496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 design optimized at the nominal current in the two apertures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Harmonics are calculated at the reference radius (2/3 of the aperture radius)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 integrated strength = 440 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Margin on the load line = at least 20 %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Cable used= MQM insulated with its classical insulation (0.08 mm thick after curing &amp; collaring). Main characteristics of MQM cable are listed below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3" y="4980057"/>
            <a:ext cx="9007693" cy="1257255"/>
          </a:xfrm>
          <a:prstGeom prst="rect">
            <a:avLst/>
          </a:prstGeom>
        </p:spPr>
      </p:pic>
      <p:sp>
        <p:nvSpPr>
          <p:cNvPr id="18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4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874125"/>
              </p:ext>
            </p:extLst>
          </p:nvPr>
        </p:nvGraphicFramePr>
        <p:xfrm>
          <a:off x="107505" y="1475492"/>
          <a:ext cx="9000999" cy="4201185"/>
        </p:xfrm>
        <a:graphic>
          <a:graphicData uri="http://schemas.openxmlformats.org/drawingml/2006/table">
            <a:tbl>
              <a:tblPr firstRow="1">
                <a:tableStyleId>{912C8C85-51F0-491E-9774-3900AFEF0FD7}</a:tableStyleId>
              </a:tblPr>
              <a:tblGrid>
                <a:gridCol w="492242"/>
                <a:gridCol w="4079694"/>
                <a:gridCol w="2108493"/>
                <a:gridCol w="2320570"/>
              </a:tblGrid>
              <a:tr h="876952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20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en-US" sz="20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20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  <a:endParaRPr lang="en-US" sz="20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20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Steering</a:t>
                      </a:r>
                      <a:r>
                        <a:rPr lang="en-US" sz="2000" b="1" i="0" u="none" strike="noStrike" baseline="0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committee</a:t>
                      </a:r>
                    </a:p>
                    <a:p>
                      <a:pPr marL="85725" indent="0" algn="l" rtl="0" fontAlgn="ctr"/>
                      <a:r>
                        <a:rPr lang="en-US" sz="2000" b="1" i="0" u="none" strike="noStrike" baseline="0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04/09/2015</a:t>
                      </a:r>
                      <a:endParaRPr lang="en-US" sz="2000" b="1" i="0" u="none" strike="noStrike" noProof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2000" b="1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As</a:t>
                      </a:r>
                      <a:r>
                        <a:rPr lang="en-US" sz="2000" b="1" i="0" u="none" strike="noStrike" baseline="0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of 25/11/2015</a:t>
                      </a:r>
                    </a:p>
                    <a:p>
                      <a:pPr marL="85725" indent="0" algn="l" rtl="0" fontAlgn="ctr"/>
                      <a:r>
                        <a:rPr lang="en-US" sz="2000" b="1" i="0" u="none" strike="noStrike" baseline="0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Starts in/</a:t>
                      </a:r>
                    </a:p>
                    <a:p>
                      <a:pPr marL="85725" indent="0" algn="l" rtl="0" fontAlgn="ctr"/>
                      <a:r>
                        <a:rPr lang="en-US" sz="2000" b="1" i="0" u="none" strike="noStrike" baseline="0" noProof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Completed in</a:t>
                      </a:r>
                      <a:endParaRPr lang="en-US" sz="20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  <a:tr h="49694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2.1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>
                          <a:effectLst/>
                          <a:latin typeface="Calibri" panose="020F0502020204030204" pitchFamily="34" charset="0"/>
                        </a:rPr>
                        <a:t>Complete design of the single aperture magnet short model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July 2016</a:t>
                      </a:r>
                      <a:endParaRPr lang="en-US" sz="1800" b="1" i="0" u="none" strike="noStrike" noProof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Aug 2015 /July 2016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  <a:tr h="49694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2.2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>
                          <a:effectLst/>
                          <a:latin typeface="Calibri" panose="020F0502020204030204" pitchFamily="34" charset="0"/>
                        </a:rPr>
                        <a:t>Winding and polymerization of short coil 0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December 2016</a:t>
                      </a:r>
                      <a:endParaRPr lang="en-US" sz="1800" b="1" i="0" u="none" strike="noStrike" noProof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Sept/Dec 2016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  <a:tr h="49694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2.3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>
                          <a:effectLst/>
                          <a:latin typeface="Calibri" panose="020F0502020204030204" pitchFamily="34" charset="0"/>
                        </a:rPr>
                        <a:t>Completion of all coils </a:t>
                      </a:r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800" u="none" strike="noStrike" noProof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 set + 2 spares </a:t>
                      </a:r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in total?)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July 2017</a:t>
                      </a:r>
                      <a:endParaRPr lang="en-US" sz="1800" b="1" i="0" u="none" strike="noStrike" noProof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Jan / April 2017 (~12 weeks)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  <a:tr h="49694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2.4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noStrike" noProof="0" dirty="0" smtClean="0">
                          <a:effectLst/>
                          <a:latin typeface="Calibri" panose="020F0502020204030204" pitchFamily="34" charset="0"/>
                        </a:rPr>
                        <a:t>Single aperture magnet short model assembly </a:t>
                      </a:r>
                      <a:r>
                        <a:rPr lang="en-US" sz="18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(instrumentation + collaring</a:t>
                      </a:r>
                      <a:r>
                        <a:rPr lang="en-US" sz="18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yoking) </a:t>
                      </a:r>
                      <a:endParaRPr lang="en-US" sz="1800" u="none" strike="noStrike" noProof="0" dirty="0" smtClean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September 2017</a:t>
                      </a:r>
                      <a:endParaRPr lang="en-US" sz="1800" b="1" i="0" u="none" strike="noStrike" noProof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March/June* 2017</a:t>
                      </a:r>
                      <a:endParaRPr lang="en-US" sz="1800" b="1" i="0" u="none" strike="noStrike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  <a:tr h="49694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sngStrike" noProof="0" dirty="0" smtClean="0">
                          <a:effectLst/>
                          <a:latin typeface="Calibri" panose="020F0502020204030204" pitchFamily="34" charset="0"/>
                        </a:rPr>
                        <a:t>2.5</a:t>
                      </a:r>
                      <a:r>
                        <a:rPr lang="en-US" sz="1800" u="none" strike="noStrike" noProof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  <a:endParaRPr lang="en-US" sz="1800" b="0" i="0" u="none" strike="noStrike" noProof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u="none" strike="sngStrike" noProof="0" dirty="0">
                          <a:effectLst/>
                          <a:latin typeface="Calibri" panose="020F0502020204030204" pitchFamily="34" charset="0"/>
                        </a:rPr>
                        <a:t>Assembly procedure end of cold mass (quad + correctors</a:t>
                      </a:r>
                      <a:r>
                        <a:rPr lang="en-US" sz="1800" u="none" strike="sngStrike" noProof="0" dirty="0" smtClean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marL="85725" indent="0" algn="l" rtl="0" fontAlgn="ctr"/>
                      <a:r>
                        <a:rPr lang="en-US" sz="1800" b="0" i="0" u="none" strike="noStrike" noProof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Test of short model</a:t>
                      </a:r>
                      <a:endParaRPr lang="en-US" sz="1800" b="0" i="0" u="none" strike="noStrike" noProof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December 2017</a:t>
                      </a:r>
                      <a:endParaRPr lang="en-US" sz="1800" b="1" i="0" u="none" strike="noStrike" noProof="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en-US" sz="1800" b="1" u="none" strike="noStrike" noProof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July / Oct 2017</a:t>
                      </a:r>
                      <a:endParaRPr lang="en-US" sz="1800" b="1" i="0" u="none" strike="noStrike" noProof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9" marR="9329" marT="9329" marB="0" anchor="ctr"/>
                </a:tc>
              </a:tr>
            </a:tbl>
          </a:graphicData>
        </a:graphic>
      </p:graphicFrame>
      <p:sp>
        <p:nvSpPr>
          <p:cNvPr id="11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Proposal for new Milestones and deliverables FOR short model</a:t>
            </a:r>
            <a:endParaRPr lang="fr-FR" dirty="0"/>
          </a:p>
        </p:txBody>
      </p:sp>
      <p:sp>
        <p:nvSpPr>
          <p:cNvPr id="15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6084168" y="5733256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*</a:t>
            </a:r>
            <a:r>
              <a:rPr lang="fr-FR" sz="1400" dirty="0" err="1" smtClean="0"/>
              <a:t>preliminary</a:t>
            </a:r>
            <a:r>
              <a:rPr lang="fr-FR" sz="1400" dirty="0" smtClean="0"/>
              <a:t> </a:t>
            </a:r>
            <a:r>
              <a:rPr lang="fr-FR" sz="1400" dirty="0" err="1" smtClean="0"/>
              <a:t>assumption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639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9592" y="3284984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i="1" dirty="0" smtClean="0">
                <a:solidFill>
                  <a:srgbClr val="0070C0"/>
                </a:solidFill>
              </a:rPr>
              <a:t>Thanks for your attention</a:t>
            </a:r>
            <a:endParaRPr lang="en-US" sz="4400" b="1" i="1" dirty="0">
              <a:solidFill>
                <a:srgbClr val="0070C0"/>
              </a:solidFill>
            </a:endParaRPr>
          </a:p>
        </p:txBody>
      </p:sp>
      <p:sp>
        <p:nvSpPr>
          <p:cNvPr id="4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Q4 update</a:t>
            </a:r>
            <a:endParaRPr lang="fr-FR" dirty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053296"/>
            <a:ext cx="5044480" cy="504000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35496" y="1700808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2 layers of </a:t>
            </a:r>
            <a:r>
              <a:rPr lang="en-US" dirty="0"/>
              <a:t>M</a:t>
            </a:r>
            <a:r>
              <a:rPr lang="en-US" dirty="0" smtClean="0"/>
              <a:t>QM cable</a:t>
            </a:r>
            <a:endParaRPr lang="en-US" dirty="0"/>
          </a:p>
          <a:p>
            <a:r>
              <a:rPr lang="en-US" dirty="0" smtClean="0"/>
              <a:t>Inner blocks: 17 + 8 turns</a:t>
            </a:r>
          </a:p>
          <a:p>
            <a:r>
              <a:rPr lang="en-US" dirty="0" smtClean="0"/>
              <a:t>Outer blocks: 16 +10 turns</a:t>
            </a:r>
          </a:p>
          <a:p>
            <a:endParaRPr lang="en-US" dirty="0"/>
          </a:p>
          <a:p>
            <a:r>
              <a:rPr lang="en-US" b="1" dirty="0" smtClean="0"/>
              <a:t>Aperture </a:t>
            </a:r>
            <a:r>
              <a:rPr lang="en-US" b="1" dirty="0"/>
              <a:t>= 90 </a:t>
            </a:r>
            <a:r>
              <a:rPr lang="en-US" b="1" dirty="0" smtClean="0"/>
              <a:t>mm (as before)</a:t>
            </a:r>
          </a:p>
          <a:p>
            <a:endParaRPr lang="en-US" dirty="0" smtClean="0"/>
          </a:p>
          <a:p>
            <a:r>
              <a:rPr lang="en-US" dirty="0" smtClean="0"/>
              <a:t>Integrated gradient = 440 T</a:t>
            </a:r>
          </a:p>
          <a:p>
            <a:r>
              <a:rPr lang="en-US" dirty="0" smtClean="0"/>
              <a:t>Magnetic length = 3.67 m</a:t>
            </a:r>
          </a:p>
          <a:p>
            <a:r>
              <a:rPr lang="en-US" dirty="0" smtClean="0"/>
              <a:t>Nominal gradient = 120 T/m</a:t>
            </a:r>
          </a:p>
          <a:p>
            <a:endParaRPr lang="en-US" dirty="0" smtClean="0"/>
          </a:p>
          <a:p>
            <a:r>
              <a:rPr lang="en-US" b="1" dirty="0">
                <a:solidFill>
                  <a:srgbClr val="FF0000"/>
                </a:solidFill>
              </a:rPr>
              <a:t>Loadline margin = 20 %</a:t>
            </a:r>
          </a:p>
          <a:p>
            <a:r>
              <a:rPr lang="en-US" dirty="0" smtClean="0"/>
              <a:t>Temperature = 1.9 K</a:t>
            </a:r>
          </a:p>
          <a:p>
            <a:r>
              <a:rPr lang="en-US" b="1" dirty="0">
                <a:solidFill>
                  <a:srgbClr val="FF0000"/>
                </a:solidFill>
              </a:rPr>
              <a:t>Nominal current = </a:t>
            </a:r>
            <a:r>
              <a:rPr lang="en-US" b="1" dirty="0" smtClean="0">
                <a:solidFill>
                  <a:srgbClr val="FF0000"/>
                </a:solidFill>
              </a:rPr>
              <a:t>4590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</a:p>
          <a:p>
            <a:r>
              <a:rPr lang="en-US" dirty="0" smtClean="0"/>
              <a:t>Stored energy = 0.81 MJ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Differential inductance = 2 × 37.5 </a:t>
            </a:r>
            <a:r>
              <a:rPr lang="en-US" b="1" u="sng" dirty="0" err="1" smtClean="0">
                <a:solidFill>
                  <a:srgbClr val="FF0000"/>
                </a:solidFill>
              </a:rPr>
              <a:t>mH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8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0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2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2" y="1053296"/>
            <a:ext cx="6702144" cy="504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497" y="2106722"/>
            <a:ext cx="230425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Calculation with collars (assuming a relative permeability of 1.0025)</a:t>
            </a:r>
          </a:p>
          <a:p>
            <a:endParaRPr lang="en-US" dirty="0" smtClean="0"/>
          </a:p>
          <a:p>
            <a:r>
              <a:rPr lang="en-US" dirty="0" smtClean="0"/>
              <a:t>Re-optimized cross-section to minimize impact of collars on b6</a:t>
            </a:r>
            <a:endParaRPr lang="en-US" dirty="0"/>
          </a:p>
        </p:txBody>
      </p:sp>
      <p:sp>
        <p:nvSpPr>
          <p:cNvPr id="13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41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8561" y="1036342"/>
            <a:ext cx="6165439" cy="504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60032" y="3187010"/>
            <a:ext cx="2050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Peak field = 6.4 T</a:t>
            </a:r>
          </a:p>
        </p:txBody>
      </p:sp>
      <p:sp>
        <p:nvSpPr>
          <p:cNvPr id="8" name="Rectangle 7"/>
          <p:cNvSpPr/>
          <p:nvPr/>
        </p:nvSpPr>
        <p:spPr>
          <a:xfrm>
            <a:off x="35496" y="2117755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Calculation with collars (assuming a relative permeability of 1.0025)</a:t>
            </a:r>
          </a:p>
          <a:p>
            <a:endParaRPr lang="en-US" dirty="0"/>
          </a:p>
          <a:p>
            <a:r>
              <a:rPr lang="en-US" dirty="0" smtClean="0"/>
              <a:t>At 4590 A, collars increase the peak field on conductor by about 0.12 T</a:t>
            </a:r>
            <a:endParaRPr lang="en-US" dirty="0"/>
          </a:p>
        </p:txBody>
      </p:sp>
      <p:sp>
        <p:nvSpPr>
          <p:cNvPr id="10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Magnetic design using MQM cable</a:t>
            </a:r>
            <a:endParaRPr lang="fr-FR" dirty="0"/>
          </a:p>
        </p:txBody>
      </p:sp>
      <p:sp>
        <p:nvSpPr>
          <p:cNvPr id="11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Field quality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4784"/>
            <a:ext cx="8962390" cy="1872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0" y="3933056"/>
            <a:ext cx="7771212" cy="2160000"/>
          </a:xfrm>
          <a:prstGeom prst="rect">
            <a:avLst/>
          </a:prstGeom>
        </p:spPr>
      </p:pic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5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66400"/>
            <a:ext cx="7051281" cy="486000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7524328" y="2420888"/>
            <a:ext cx="0" cy="3312368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308304" y="573325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nom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76589" y="2708920"/>
            <a:ext cx="1903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Evolution of normal relative multipoles with the current (cable eddy currents taken into account)</a:t>
            </a:r>
          </a:p>
        </p:txBody>
      </p:sp>
      <p:sp>
        <p:nvSpPr>
          <p:cNvPr id="24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Field quality</a:t>
            </a:r>
          </a:p>
          <a:p>
            <a:r>
              <a:rPr lang="en-US" dirty="0" smtClean="0"/>
              <a:t>Transient from 250 A to 6 kA</a:t>
            </a:r>
            <a:endParaRPr lang="fr-FR" dirty="0"/>
          </a:p>
        </p:txBody>
      </p:sp>
      <p:sp>
        <p:nvSpPr>
          <p:cNvPr id="25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-10"/>
          <a:stretch/>
        </p:blipFill>
        <p:spPr>
          <a:xfrm>
            <a:off x="380078" y="1196047"/>
            <a:ext cx="1296144" cy="122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77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40768"/>
            <a:ext cx="7049737" cy="4860000"/>
          </a:xfrm>
          <a:prstGeom prst="rect">
            <a:avLst/>
          </a:prstGeom>
        </p:spPr>
      </p:pic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0" name="Connecteur droit 9"/>
          <p:cNvCxnSpPr/>
          <p:nvPr/>
        </p:nvCxnSpPr>
        <p:spPr>
          <a:xfrm>
            <a:off x="7596336" y="2420888"/>
            <a:ext cx="0" cy="3312368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380312" y="573325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 nom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76589" y="2708920"/>
            <a:ext cx="19031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Evolution of b6 with the current (cable eddy currents taken into account)</a:t>
            </a:r>
          </a:p>
        </p:txBody>
      </p:sp>
      <p:sp>
        <p:nvSpPr>
          <p:cNvPr id="14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Field quality</a:t>
            </a:r>
          </a:p>
          <a:p>
            <a:r>
              <a:rPr lang="en-US" dirty="0"/>
              <a:t>Transient from </a:t>
            </a:r>
            <a:r>
              <a:rPr lang="en-US" dirty="0" smtClean="0"/>
              <a:t>50 </a:t>
            </a:r>
            <a:r>
              <a:rPr lang="en-US" dirty="0"/>
              <a:t>A to 6 </a:t>
            </a:r>
            <a:r>
              <a:rPr lang="en-US" dirty="0" smtClean="0"/>
              <a:t>kA</a:t>
            </a:r>
            <a:endParaRPr lang="fr-FR" dirty="0"/>
          </a:p>
        </p:txBody>
      </p:sp>
      <p:sp>
        <p:nvSpPr>
          <p:cNvPr id="16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14" t="-10"/>
          <a:stretch/>
        </p:blipFill>
        <p:spPr>
          <a:xfrm>
            <a:off x="380078" y="1196047"/>
            <a:ext cx="1296144" cy="122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8"/>
          <p:cNvSpPr txBox="1">
            <a:spLocks/>
          </p:cNvSpPr>
          <p:nvPr/>
        </p:nvSpPr>
        <p:spPr>
          <a:xfrm>
            <a:off x="8529360" y="6303598"/>
            <a:ext cx="5071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|  P </a:t>
            </a:r>
            <a:fld id="{AEFB9B6D-867A-40B8-ACB0-35CC9F272C9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3804" y="1023119"/>
            <a:ext cx="3023585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0070C0"/>
                </a:solidFill>
              </a:rPr>
              <a:t>U</a:t>
            </a:r>
            <a:r>
              <a:rPr lang="en-US" sz="2400" b="1" i="1" dirty="0" smtClean="0">
                <a:solidFill>
                  <a:srgbClr val="0070C0"/>
                </a:solidFill>
              </a:rPr>
              <a:t>nbalanced regime</a:t>
            </a:r>
            <a:endParaRPr lang="en-US" sz="2400" b="1" i="1" dirty="0">
              <a:solidFill>
                <a:srgbClr val="0070C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" y="1641899"/>
            <a:ext cx="7512171" cy="2088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" y="4209484"/>
            <a:ext cx="7512171" cy="2088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2467" y="1988840"/>
            <a:ext cx="1681533" cy="162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2467" y="4545304"/>
            <a:ext cx="1681448" cy="1620000"/>
          </a:xfrm>
          <a:prstGeom prst="rect">
            <a:avLst/>
          </a:prstGeom>
        </p:spPr>
      </p:pic>
      <p:sp>
        <p:nvSpPr>
          <p:cNvPr id="16" name="Titre 16"/>
          <p:cNvSpPr txBox="1">
            <a:spLocks/>
          </p:cNvSpPr>
          <p:nvPr/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Field quality</a:t>
            </a:r>
            <a:endParaRPr lang="fr-FR" dirty="0"/>
          </a:p>
        </p:txBody>
      </p:sp>
      <p:sp>
        <p:nvSpPr>
          <p:cNvPr id="17" name="Espace réservé du pied de page 4"/>
          <p:cNvSpPr txBox="1">
            <a:spLocks/>
          </p:cNvSpPr>
          <p:nvPr/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WP3 - Q4 update - 25 November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8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Mod_powerpoint_CEA_Irfu</Template>
  <TotalTime>11476</TotalTime>
  <Words>938</Words>
  <Application>Microsoft Office PowerPoint</Application>
  <PresentationFormat>Affichage à l'écran (4:3)</PresentationFormat>
  <Paragraphs>178</Paragraphs>
  <Slides>21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Mod_powerpoint_CEA_Irfu</vt:lpstr>
      <vt:lpstr>Q4 update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SEGRETI Michel</dc:creator>
  <cp:lastModifiedBy>SEGRETI Michel</cp:lastModifiedBy>
  <cp:revision>158</cp:revision>
  <cp:lastPrinted>2015-09-03T13:01:28Z</cp:lastPrinted>
  <dcterms:created xsi:type="dcterms:W3CDTF">2014-07-03T13:28:27Z</dcterms:created>
  <dcterms:modified xsi:type="dcterms:W3CDTF">2015-11-24T15:42:58Z</dcterms:modified>
</cp:coreProperties>
</file>