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DFDE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28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80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0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78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56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62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51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1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4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3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34B1F-EFB1-4834-A29F-F038B030B800}" type="datetimeFigureOut">
              <a:rPr lang="en-GB" smtClean="0"/>
              <a:t>09/08/2016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57E32-572A-46F5-A037-7C023B54C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4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143" y="2531818"/>
            <a:ext cx="2381250" cy="15240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756506"/>
              </p:ext>
            </p:extLst>
          </p:nvPr>
        </p:nvGraphicFramePr>
        <p:xfrm>
          <a:off x="329191" y="3248458"/>
          <a:ext cx="4178931" cy="28258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4009"/>
                <a:gridCol w="991402"/>
                <a:gridCol w="773520"/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MAIN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STATUS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Symbol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colour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PRIORITY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Not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Connected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Grey</a:t>
                      </a:r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Invalid/undefined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Cyan</a:t>
                      </a:r>
                      <a:endParaRPr lang="en-GB" sz="11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Device Alarm Unacknowledged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Red Blinking</a:t>
                      </a:r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Device Alarm Acknowledged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Warning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Orange</a:t>
                      </a:r>
                      <a:endParaRPr lang="en-GB" sz="11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Forced mode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Yellow</a:t>
                      </a:r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Device Under Rang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e (HV instrument)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Dark Green</a:t>
                      </a:r>
                      <a:endParaRPr lang="en-GB" sz="11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Device OK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Green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342308"/>
              </p:ext>
            </p:extLst>
          </p:nvPr>
        </p:nvGraphicFramePr>
        <p:xfrm>
          <a:off x="340382" y="834496"/>
          <a:ext cx="4164241" cy="22280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0770"/>
                <a:gridCol w="717000"/>
                <a:gridCol w="717000"/>
                <a:gridCol w="629471"/>
              </a:tblGrid>
              <a:tr h="229824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Data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Quality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and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WARNING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Symbol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colour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PRIORITY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24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Invalid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data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B0F0"/>
                          </a:solidFill>
                        </a:rPr>
                        <a:t>N</a:t>
                      </a:r>
                      <a:endParaRPr lang="en-GB" sz="11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smtClean="0"/>
                        <a:t>Cyan</a:t>
                      </a:r>
                      <a:endParaRPr lang="en-GB" sz="11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Old (connection with PLC lost)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B0F0"/>
                          </a:solidFill>
                        </a:rPr>
                        <a:t>O</a:t>
                      </a:r>
                      <a:endParaRPr lang="en-GB" sz="11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100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824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Field object Error Warning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Orange</a:t>
                      </a:r>
                      <a:endParaRPr lang="en-GB" sz="1100" dirty="0" smtClean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9771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Warning (Feedback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&lt;&gt; order or Manual/Force order &lt;&gt; Auto order)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W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97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Under Rang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e (HV instrument)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U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Dark Green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545386"/>
              </p:ext>
            </p:extLst>
          </p:nvPr>
        </p:nvGraphicFramePr>
        <p:xfrm>
          <a:off x="7568974" y="4966940"/>
          <a:ext cx="4565275" cy="1659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4640"/>
                <a:gridCol w="630515"/>
                <a:gridCol w="812183"/>
                <a:gridCol w="737937"/>
              </a:tblGrid>
              <a:tr h="174535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MODE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Symbol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colour</a:t>
                      </a:r>
                      <a:endParaRPr lang="en-GB" sz="11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PRIORITY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Close Enable Mode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CE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Local Mode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Force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Mode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FF00"/>
                          </a:solidFill>
                        </a:rPr>
                        <a:t>F</a:t>
                      </a:r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Yellow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69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Manual Mode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Straight Arrow Connector 18"/>
          <p:cNvCxnSpPr>
            <a:stCxn id="5" idx="3"/>
          </p:cNvCxnSpPr>
          <p:nvPr/>
        </p:nvCxnSpPr>
        <p:spPr>
          <a:xfrm>
            <a:off x="4504623" y="1948541"/>
            <a:ext cx="462520" cy="583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5" idx="0"/>
          </p:cNvCxnSpPr>
          <p:nvPr/>
        </p:nvCxnSpPr>
        <p:spPr>
          <a:xfrm flipV="1">
            <a:off x="5031122" y="4021527"/>
            <a:ext cx="247459" cy="641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821088"/>
              </p:ext>
            </p:extLst>
          </p:nvPr>
        </p:nvGraphicFramePr>
        <p:xfrm>
          <a:off x="7568974" y="79857"/>
          <a:ext cx="4565276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8958"/>
                <a:gridCol w="671310"/>
                <a:gridCol w="789167"/>
                <a:gridCol w="745841"/>
              </a:tblGrid>
              <a:tr h="174535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Alarms and Interlocks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Symbol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colour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PRIORITY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Hardware Pressure interlock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PR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10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Full stop interlock (PLC software)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Stop interlock (PLC software)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Alarm (PLC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software)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Start interlock (PLC software)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Hardware Global interlock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G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Hardware Pressure open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interlock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pr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Preventive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close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pC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High threshold warning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H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7469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Parameter high limit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C000"/>
                          </a:solidFill>
                        </a:rPr>
                        <a:t>L</a:t>
                      </a:r>
                      <a:endParaRPr lang="en-GB" sz="11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188127"/>
              </p:ext>
            </p:extLst>
          </p:nvPr>
        </p:nvGraphicFramePr>
        <p:xfrm>
          <a:off x="7568974" y="3274078"/>
          <a:ext cx="4565275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9799"/>
                <a:gridCol w="627345"/>
                <a:gridCol w="809819"/>
                <a:gridCol w="728312"/>
              </a:tblGrid>
              <a:tr h="174535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Mask and Block info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Symbol</a:t>
                      </a:r>
                      <a:r>
                        <a:rPr lang="en-GB" sz="1100" b="1" baseline="0" dirty="0" smtClean="0">
                          <a:solidFill>
                            <a:schemeClr val="bg1"/>
                          </a:solidFill>
                        </a:rPr>
                        <a:t> colour</a:t>
                      </a:r>
                      <a:endParaRPr lang="en-GB" sz="11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bg1"/>
                          </a:solidFill>
                        </a:rPr>
                        <a:t>PRIORITY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Alarm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Blocked (PLC)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FF00"/>
                          </a:solidFill>
                        </a:rPr>
                        <a:t>B</a:t>
                      </a:r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bg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Alarm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Masked (only SCADA)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FF00"/>
                          </a:solidFill>
                        </a:rPr>
                        <a:t>M</a:t>
                      </a:r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event Masked (only SCADA)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FF00"/>
                          </a:solidFill>
                        </a:rPr>
                        <a:t>e</a:t>
                      </a:r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No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impact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6" name="Straight Arrow Connector 55"/>
          <p:cNvCxnSpPr>
            <a:stCxn id="53" idx="1"/>
          </p:cNvCxnSpPr>
          <p:nvPr/>
        </p:nvCxnSpPr>
        <p:spPr>
          <a:xfrm flipH="1" flipV="1">
            <a:off x="7209322" y="3970126"/>
            <a:ext cx="359652" cy="826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506560" y="3227317"/>
            <a:ext cx="986574" cy="60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0" idx="1"/>
          </p:cNvCxnSpPr>
          <p:nvPr/>
        </p:nvCxnSpPr>
        <p:spPr>
          <a:xfrm flipH="1" flipV="1">
            <a:off x="7113069" y="3008196"/>
            <a:ext cx="455905" cy="951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42" idx="1"/>
          </p:cNvCxnSpPr>
          <p:nvPr/>
        </p:nvCxnSpPr>
        <p:spPr>
          <a:xfrm flipH="1">
            <a:off x="6768026" y="1619097"/>
            <a:ext cx="800948" cy="986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 flipV="1">
            <a:off x="6689558" y="3970126"/>
            <a:ext cx="879416" cy="1826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249" y="2732651"/>
            <a:ext cx="962025" cy="96202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4607149" y="4663510"/>
            <a:ext cx="8479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Comment is active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68974" y="4677483"/>
            <a:ext cx="4565275" cy="23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Lock: Device </a:t>
            </a:r>
            <a:r>
              <a:rPr lang="en-GB" sz="1100" dirty="0">
                <a:solidFill>
                  <a:schemeClr val="bg1"/>
                </a:solidFill>
              </a:rPr>
              <a:t>selected by another user (no action allowed)</a:t>
            </a:r>
          </a:p>
        </p:txBody>
      </p:sp>
    </p:spTree>
    <p:extLst>
      <p:ext uri="{BB962C8B-B14F-4D97-AF65-F5344CB8AC3E}">
        <p14:creationId xmlns:p14="http://schemas.microsoft.com/office/powerpoint/2010/main" val="74163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126"/>
          <p:cNvSpPr txBox="1"/>
          <p:nvPr/>
        </p:nvSpPr>
        <p:spPr>
          <a:xfrm>
            <a:off x="362208" y="4181203"/>
            <a:ext cx="173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Current synoptic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0" name="Picture 1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78" y="2910857"/>
            <a:ext cx="1905000" cy="952500"/>
          </a:xfrm>
          <a:prstGeom prst="rect">
            <a:avLst/>
          </a:prstGeom>
        </p:spPr>
      </p:pic>
      <p:sp>
        <p:nvSpPr>
          <p:cNvPr id="141" name="TextBox 140"/>
          <p:cNvSpPr txBox="1"/>
          <p:nvPr/>
        </p:nvSpPr>
        <p:spPr>
          <a:xfrm>
            <a:off x="4760622" y="38465"/>
            <a:ext cx="2987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>
                <a:solidFill>
                  <a:schemeClr val="bg1"/>
                </a:solidFill>
              </a:rPr>
              <a:t>VACUUM SYNOPTIC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640" y="3863357"/>
            <a:ext cx="5343525" cy="16764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344939" y="5891666"/>
            <a:ext cx="2874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UCPC-VAC </a:t>
            </a:r>
            <a:r>
              <a:rPr lang="en-GB" dirty="0" smtClean="0">
                <a:solidFill>
                  <a:schemeClr val="bg1"/>
                </a:solidFill>
              </a:rPr>
              <a:t>Standard synoptic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19956902">
            <a:off x="2190228" y="2700963"/>
            <a:ext cx="1723604" cy="26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381" y="956415"/>
            <a:ext cx="3657600" cy="158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5130127" y="2649638"/>
            <a:ext cx="286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UCPC-VAC Compact synoptic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 rot="1916781">
            <a:off x="2190227" y="3922898"/>
            <a:ext cx="1723604" cy="26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>
          <a:xfrm rot="16200000">
            <a:off x="-1722606" y="3431926"/>
            <a:ext cx="5754016" cy="26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328847" y="3227124"/>
            <a:ext cx="3679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Vacuum Vessel Pressure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8355" y="6442274"/>
            <a:ext cx="206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Ultra-High   Vacuum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7090" y="372365"/>
            <a:ext cx="192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Rough    Vacuum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2534926" y="5533035"/>
            <a:ext cx="638175" cy="5715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01851" y="5190200"/>
            <a:ext cx="7646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-- </a:t>
            </a:r>
            <a:r>
              <a:rPr lang="en-GB" dirty="0">
                <a:solidFill>
                  <a:schemeClr val="bg1"/>
                </a:solidFill>
              </a:rPr>
              <a:t>Under Range </a:t>
            </a:r>
            <a:r>
              <a:rPr lang="en-GB" dirty="0" smtClean="0">
                <a:solidFill>
                  <a:schemeClr val="bg1"/>
                </a:solidFill>
              </a:rPr>
              <a:t>--------------------------------------------------------------------------------------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1061" y="3588297"/>
            <a:ext cx="7678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-- 1 </a:t>
            </a:r>
            <a:r>
              <a:rPr lang="en-GB" dirty="0">
                <a:solidFill>
                  <a:schemeClr val="bg1"/>
                </a:solidFill>
              </a:rPr>
              <a:t>E-08 mbar </a:t>
            </a:r>
            <a:r>
              <a:rPr lang="en-GB" dirty="0" smtClean="0">
                <a:solidFill>
                  <a:schemeClr val="bg1"/>
                </a:solidFill>
              </a:rPr>
              <a:t>&lt;-------------------------------------------------------------------------------------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3190" y="2025718"/>
            <a:ext cx="767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-- </a:t>
            </a:r>
            <a:r>
              <a:rPr lang="en-GB" dirty="0" smtClean="0">
                <a:solidFill>
                  <a:srgbClr val="FFC000"/>
                </a:solidFill>
              </a:rPr>
              <a:t>1 E-06 mbar </a:t>
            </a:r>
            <a:r>
              <a:rPr lang="en-GB" dirty="0" smtClean="0">
                <a:solidFill>
                  <a:schemeClr val="bg1"/>
                </a:solidFill>
              </a:rPr>
              <a:t>&lt;-------------------------------------------------------------------------------------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31048" y="1887218"/>
            <a:ext cx="3175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rgbClr val="FFC000"/>
                </a:solidFill>
              </a:rPr>
              <a:t>High Limit</a:t>
            </a:r>
          </a:p>
          <a:p>
            <a:r>
              <a:rPr lang="en-GB" dirty="0">
                <a:solidFill>
                  <a:schemeClr val="bg1"/>
                </a:solidFill>
              </a:rPr>
              <a:t>Limit value defines in Database can modified on the </a:t>
            </a:r>
            <a:r>
              <a:rPr lang="en-GB" dirty="0" smtClean="0">
                <a:solidFill>
                  <a:schemeClr val="bg1"/>
                </a:solidFill>
              </a:rPr>
              <a:t>fly (SCADA)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661658" y="3358794"/>
            <a:ext cx="3175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Parameter Limit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Limit value defines </a:t>
            </a:r>
            <a:r>
              <a:rPr lang="en-GB" dirty="0">
                <a:solidFill>
                  <a:schemeClr val="bg1"/>
                </a:solidFill>
              </a:rPr>
              <a:t>in Database can modified on the </a:t>
            </a:r>
            <a:r>
              <a:rPr lang="en-GB" dirty="0" smtClean="0">
                <a:solidFill>
                  <a:schemeClr val="bg1"/>
                </a:solidFill>
              </a:rPr>
              <a:t>fly (SCADA)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8671895" y="5035484"/>
            <a:ext cx="317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Hardware Limit given by the Gauge specifications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747234" y="57591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287750" y="5915193"/>
            <a:ext cx="1459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UR is Valid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(database attribute)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9788" y="5998296"/>
            <a:ext cx="1703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UR is not Valid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(database attribute)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5782764" y="6104535"/>
            <a:ext cx="1365287" cy="12455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267436" y="5853666"/>
            <a:ext cx="1703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Actions: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To be defined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2" name="Picture 31"/>
          <p:cNvPicPr/>
          <p:nvPr/>
        </p:nvPicPr>
        <p:blipFill>
          <a:blip r:embed="rId3"/>
          <a:stretch>
            <a:fillRect/>
          </a:stretch>
        </p:blipFill>
        <p:spPr>
          <a:xfrm>
            <a:off x="3321613" y="4283930"/>
            <a:ext cx="638175" cy="571500"/>
          </a:xfrm>
          <a:prstGeom prst="rect">
            <a:avLst/>
          </a:prstGeom>
        </p:spPr>
      </p:pic>
      <p:sp>
        <p:nvSpPr>
          <p:cNvPr id="33" name="Right Arrow 32"/>
          <p:cNvSpPr/>
          <p:nvPr/>
        </p:nvSpPr>
        <p:spPr>
          <a:xfrm>
            <a:off x="4612463" y="4485497"/>
            <a:ext cx="1365287" cy="1245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382272" y="4363110"/>
            <a:ext cx="170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No Action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39" name="Picture 38"/>
          <p:cNvPicPr/>
          <p:nvPr/>
        </p:nvPicPr>
        <p:blipFill>
          <a:blip r:embed="rId4"/>
          <a:stretch>
            <a:fillRect/>
          </a:stretch>
        </p:blipFill>
        <p:spPr>
          <a:xfrm>
            <a:off x="3317626" y="2699701"/>
            <a:ext cx="666750" cy="581025"/>
          </a:xfrm>
          <a:prstGeom prst="rect">
            <a:avLst/>
          </a:prstGeom>
        </p:spPr>
      </p:pic>
      <p:sp>
        <p:nvSpPr>
          <p:cNvPr id="40" name="Right Arrow 39"/>
          <p:cNvSpPr/>
          <p:nvPr/>
        </p:nvSpPr>
        <p:spPr>
          <a:xfrm>
            <a:off x="4504315" y="1368672"/>
            <a:ext cx="1365287" cy="12455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943341" y="970986"/>
            <a:ext cx="2649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Actions: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Laser Alarm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Send SMS Notification</a:t>
            </a:r>
            <a:endParaRPr lang="en-GB" dirty="0">
              <a:solidFill>
                <a:srgbClr val="FFC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756064" y="1727265"/>
            <a:ext cx="0" cy="2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756064" y="2386494"/>
            <a:ext cx="0" cy="32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8587569" y="1735821"/>
            <a:ext cx="0" cy="2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587569" y="2395050"/>
            <a:ext cx="0" cy="32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756064" y="3299733"/>
            <a:ext cx="0" cy="2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756064" y="3958962"/>
            <a:ext cx="0" cy="32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573715" y="3252233"/>
            <a:ext cx="0" cy="298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573715" y="3911462"/>
            <a:ext cx="0" cy="32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Arrow 36"/>
          <p:cNvSpPr/>
          <p:nvPr/>
        </p:nvSpPr>
        <p:spPr>
          <a:xfrm>
            <a:off x="4526446" y="2928982"/>
            <a:ext cx="1365287" cy="1245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296255" y="2444645"/>
            <a:ext cx="2133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No Action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(If required Alarm can be defined in Database)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9653" y="1197877"/>
            <a:ext cx="400050" cy="390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0183" y="5650793"/>
            <a:ext cx="3619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0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/>
          <p:cNvSpPr txBox="1"/>
          <p:nvPr/>
        </p:nvSpPr>
        <p:spPr>
          <a:xfrm>
            <a:off x="4760622" y="185954"/>
            <a:ext cx="2987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>
                <a:solidFill>
                  <a:schemeClr val="bg1"/>
                </a:solidFill>
              </a:rPr>
              <a:t>SPARE</a:t>
            </a:r>
          </a:p>
          <a:p>
            <a:pPr algn="ctr"/>
            <a:r>
              <a:rPr lang="en-GB" sz="2400" b="1" u="sng" dirty="0" smtClean="0">
                <a:solidFill>
                  <a:schemeClr val="bg1"/>
                </a:solidFill>
              </a:rPr>
              <a:t> WIDGET </a:t>
            </a:r>
          </a:p>
          <a:p>
            <a:pPr algn="ctr"/>
            <a:r>
              <a:rPr lang="en-GB" sz="2400" b="1" u="sng" dirty="0" smtClean="0">
                <a:solidFill>
                  <a:schemeClr val="bg1"/>
                </a:solidFill>
              </a:rPr>
              <a:t>ANIMATION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468" y="1847169"/>
            <a:ext cx="400050" cy="390525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10691" y="14852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93398"/>
              </p:ext>
            </p:extLst>
          </p:nvPr>
        </p:nvGraphicFramePr>
        <p:xfrm>
          <a:off x="2878282" y="1666194"/>
          <a:ext cx="6381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Bitmap Image" r:id="rId4" imgW="638264" imgH="571731" progId="Paint.Picture">
                  <p:embed/>
                </p:oleObj>
              </mc:Choice>
              <mc:Fallback>
                <p:oleObj name="Bitmap Image" r:id="rId4" imgW="638264" imgH="57173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8282" y="1666194"/>
                        <a:ext cx="63817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7175" y="1723344"/>
            <a:ext cx="5524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10094</TotalTime>
  <Words>355</Words>
  <Application>Microsoft Office PowerPoint</Application>
  <PresentationFormat>Widescreen</PresentationFormat>
  <Paragraphs>182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Blanchard</dc:creator>
  <cp:lastModifiedBy>Sebastien Blanchard</cp:lastModifiedBy>
  <cp:revision>73</cp:revision>
  <dcterms:created xsi:type="dcterms:W3CDTF">2016-06-03T13:03:13Z</dcterms:created>
  <dcterms:modified xsi:type="dcterms:W3CDTF">2016-08-09T09:14:44Z</dcterms:modified>
</cp:coreProperties>
</file>