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6" r:id="rId2"/>
  </p:sldMasterIdLst>
  <p:notesMasterIdLst>
    <p:notesMasterId r:id="rId12"/>
  </p:notesMasterIdLst>
  <p:sldIdLst>
    <p:sldId id="257" r:id="rId3"/>
    <p:sldId id="265" r:id="rId4"/>
    <p:sldId id="258" r:id="rId5"/>
    <p:sldId id="266" r:id="rId6"/>
    <p:sldId id="259" r:id="rId7"/>
    <p:sldId id="262" r:id="rId8"/>
    <p:sldId id="268" r:id="rId9"/>
    <p:sldId id="261" r:id="rId10"/>
    <p:sldId id="26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78" d="100"/>
          <a:sy n="78" d="100"/>
        </p:scale>
        <p:origin x="120" y="7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BC8F4F-6452-4DFD-804A-787B3F9AED0E}" type="datetimeFigureOut">
              <a:rPr lang="en-GB" smtClean="0"/>
              <a:t>16/08/2016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01D6DF-9C49-4E06-8265-85BE08360E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12382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>
                <a:solidFill>
                  <a:prstClr val="black"/>
                </a:solidFill>
              </a:rPr>
              <a:pPr/>
              <a:t>1</a:t>
            </a:fld>
            <a:endParaRPr lang="fr-CH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62769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>
                <a:solidFill>
                  <a:prstClr val="black"/>
                </a:solidFill>
              </a:rPr>
              <a:pPr/>
              <a:t>2</a:t>
            </a:fld>
            <a:endParaRPr lang="fr-CH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67854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>
                <a:solidFill>
                  <a:prstClr val="black"/>
                </a:solidFill>
              </a:rPr>
              <a:pPr/>
              <a:t>3</a:t>
            </a:fld>
            <a:endParaRPr lang="fr-CH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44939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>
                <a:solidFill>
                  <a:prstClr val="black"/>
                </a:solidFill>
              </a:rPr>
              <a:pPr/>
              <a:t>5</a:t>
            </a:fld>
            <a:endParaRPr lang="fr-CH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61489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>
                <a:solidFill>
                  <a:prstClr val="black"/>
                </a:solidFill>
              </a:rPr>
              <a:pPr/>
              <a:t>6</a:t>
            </a:fld>
            <a:endParaRPr lang="fr-CH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27533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>
                <a:solidFill>
                  <a:prstClr val="black"/>
                </a:solidFill>
              </a:rPr>
              <a:pPr/>
              <a:t>7</a:t>
            </a:fld>
            <a:endParaRPr lang="fr-CH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79202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>
                <a:solidFill>
                  <a:prstClr val="black"/>
                </a:solidFill>
              </a:rPr>
              <a:pPr/>
              <a:t>8</a:t>
            </a:fld>
            <a:endParaRPr lang="fr-CH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27366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>
                <a:solidFill>
                  <a:prstClr val="black"/>
                </a:solidFill>
              </a:rPr>
              <a:pPr/>
              <a:t>9</a:t>
            </a:fld>
            <a:endParaRPr lang="fr-CH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43937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81663"/>
            <a:ext cx="336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47336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5131241" y="6526098"/>
            <a:ext cx="2282272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>
                <a:solidFill>
                  <a:prstClr val="white"/>
                </a:solidFill>
              </a:rPr>
              <a:t>LIU-SPS-BD-WG, 17/03/2016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519941" y="6520071"/>
            <a:ext cx="3860800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pPr algn="r"/>
            <a:r>
              <a:rPr lang="en-US" smtClean="0">
                <a:solidFill>
                  <a:prstClr val="white"/>
                </a:solidFill>
              </a:rPr>
              <a:t>Thomas Kaltenbacher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5" y="6520071"/>
            <a:ext cx="668565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58887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7" y="2703285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6184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5131242" y="6526097"/>
            <a:ext cx="2282271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>
                <a:solidFill>
                  <a:prstClr val="white"/>
                </a:solidFill>
              </a:rPr>
              <a:t>LIU-SPS-BD-WG, 17/03/2016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519941" y="6520070"/>
            <a:ext cx="3860800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>
                <a:solidFill>
                  <a:prstClr val="white"/>
                </a:solidFill>
              </a:rPr>
              <a:t>Thomas Kaltenbacher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5" y="6520070"/>
            <a:ext cx="668565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5957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5120641" y="6526097"/>
            <a:ext cx="2292873" cy="339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>
                <a:solidFill>
                  <a:prstClr val="white"/>
                </a:solidFill>
              </a:rPr>
              <a:t>LIU-SPS-BD-WG, 17/03/2016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519941" y="6520070"/>
            <a:ext cx="3860800" cy="339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>
                <a:solidFill>
                  <a:prstClr val="white"/>
                </a:solidFill>
              </a:rPr>
              <a:t>Thomas Kaltenbacher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5" y="6520070"/>
            <a:ext cx="668565" cy="339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81779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5131241" y="6534048"/>
            <a:ext cx="2282272" cy="323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>
                <a:solidFill>
                  <a:prstClr val="white"/>
                </a:solidFill>
              </a:rPr>
              <a:t>LIU-SPS-BD-WG, 17/03/2016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519941" y="6528021"/>
            <a:ext cx="3860800" cy="323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>
                <a:solidFill>
                  <a:prstClr val="white"/>
                </a:solidFill>
              </a:rPr>
              <a:t>Thomas Kaltenbacher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5" y="6528021"/>
            <a:ext cx="668565" cy="323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62629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5120641" y="6526097"/>
            <a:ext cx="2292872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>
                <a:solidFill>
                  <a:prstClr val="white"/>
                </a:solidFill>
              </a:rPr>
              <a:t>LIU-SPS-BD-WG, 17/03/2016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519941" y="6520070"/>
            <a:ext cx="3860800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>
                <a:solidFill>
                  <a:prstClr val="white"/>
                </a:solidFill>
              </a:rPr>
              <a:t>Thomas Kaltenbacher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5" y="6520070"/>
            <a:ext cx="668565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55664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81663"/>
            <a:ext cx="336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404222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7" y="2703285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01369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69000"/>
            <a:ext cx="336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85291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787" y="2878269"/>
            <a:ext cx="1629261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700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7" y="2703285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903752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title</a:t>
            </a:r>
            <a:r>
              <a:rPr kumimoji="0" lang="fr-CH" dirty="0" smtClean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5120641" y="6526098"/>
            <a:ext cx="2292872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>
                <a:solidFill>
                  <a:prstClr val="white"/>
                </a:solidFill>
              </a:rPr>
              <a:t>LIU-SPS-BD-WG, 17/03/2016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519941" y="6520071"/>
            <a:ext cx="3860800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pPr algn="r"/>
            <a:r>
              <a:rPr lang="en-US" smtClean="0">
                <a:solidFill>
                  <a:prstClr val="white"/>
                </a:solidFill>
              </a:rPr>
              <a:t>Thomas Kaltenbacher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5" y="6520071"/>
            <a:ext cx="668565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82714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5733" y="1318162"/>
            <a:ext cx="11021312" cy="3024020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title</a:t>
            </a:r>
            <a:r>
              <a:rPr kumimoji="0" lang="fr-CH" dirty="0" smtClean="0"/>
              <a:t> style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5120641" y="6526098"/>
            <a:ext cx="2292872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>
                <a:solidFill>
                  <a:prstClr val="white"/>
                </a:solidFill>
              </a:rPr>
              <a:t>LIU-SPS-BD-WG, 17/03/2016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519941" y="6520071"/>
            <a:ext cx="3860800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pPr algn="r"/>
            <a:r>
              <a:rPr lang="en-US" smtClean="0">
                <a:solidFill>
                  <a:prstClr val="white"/>
                </a:solidFill>
              </a:rPr>
              <a:t>Thomas Kaltenbacher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5" y="6520071"/>
            <a:ext cx="668565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31831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5131242" y="6526098"/>
            <a:ext cx="2282271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>
                <a:solidFill>
                  <a:prstClr val="white"/>
                </a:solidFill>
              </a:rPr>
              <a:t>LIU-SPS-BD-WG, 17/03/2016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519941" y="6520071"/>
            <a:ext cx="3860800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pPr algn="r"/>
            <a:r>
              <a:rPr lang="en-US" smtClean="0">
                <a:solidFill>
                  <a:prstClr val="white"/>
                </a:solidFill>
              </a:rPr>
              <a:t>Thomas Kaltenbacher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5" y="6520071"/>
            <a:ext cx="668565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62844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1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269778"/>
            <a:ext cx="5389033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5120641" y="6526098"/>
            <a:ext cx="2292873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>
                <a:solidFill>
                  <a:prstClr val="white"/>
                </a:solidFill>
              </a:rPr>
              <a:t>LIU-SPS-BD-WG, 17/03/2016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7519941" y="6520071"/>
            <a:ext cx="3860800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>
                <a:solidFill>
                  <a:prstClr val="white"/>
                </a:solidFill>
              </a:rPr>
              <a:t>Thomas Kaltenbacher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23435" y="6520071"/>
            <a:ext cx="668565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02314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34129"/>
            <a:ext cx="9960864" cy="939807"/>
          </a:xfrm>
        </p:spPr>
        <p:txBody>
          <a:bodyPr anchor="ctr">
            <a:normAutofit/>
          </a:bodyPr>
          <a:lstStyle>
            <a:lvl1pPr algn="l">
              <a:defRPr sz="2800"/>
            </a:lvl1pPr>
          </a:lstStyle>
          <a:p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title</a:t>
            </a:r>
            <a:r>
              <a:rPr kumimoji="0" lang="fr-CH" dirty="0" smtClean="0"/>
              <a:t> style</a:t>
            </a:r>
            <a:endParaRPr kumimoji="0" lang="en-US" dirty="0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5131242" y="6526097"/>
            <a:ext cx="2282271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>
                <a:solidFill>
                  <a:prstClr val="white"/>
                </a:solidFill>
              </a:rPr>
              <a:t>LIU-SPS-BD-WG, 17/03/2016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519941" y="6520070"/>
            <a:ext cx="3860800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pPr algn="r"/>
            <a:r>
              <a:rPr lang="en-US" smtClean="0">
                <a:solidFill>
                  <a:prstClr val="white"/>
                </a:solidFill>
              </a:rPr>
              <a:t>Thomas Kaltenbacher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5" y="6520070"/>
            <a:ext cx="668565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98794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5131241" y="6526098"/>
            <a:ext cx="2282272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>
                <a:solidFill>
                  <a:prstClr val="white"/>
                </a:solidFill>
              </a:rPr>
              <a:t>LIU-SPS-BD-WG, 17/03/2016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519941" y="6520071"/>
            <a:ext cx="3860800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pPr algn="r"/>
            <a:r>
              <a:rPr lang="en-US" smtClean="0">
                <a:solidFill>
                  <a:prstClr val="white"/>
                </a:solidFill>
              </a:rPr>
              <a:t>Thomas Kaltenbacher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5" y="6520071"/>
            <a:ext cx="668565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9631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7" y="2703285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9436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5131242" y="6526097"/>
            <a:ext cx="2282271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>
                <a:solidFill>
                  <a:prstClr val="white"/>
                </a:solidFill>
              </a:rPr>
              <a:t>LIU-SPS-BD-WG, 17/03/2016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519941" y="6520070"/>
            <a:ext cx="3860800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>
                <a:solidFill>
                  <a:prstClr val="white"/>
                </a:solidFill>
              </a:rPr>
              <a:t>Thomas Kaltenbacher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5" y="6520070"/>
            <a:ext cx="668565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95952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5120641" y="6526097"/>
            <a:ext cx="2292873" cy="339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>
                <a:solidFill>
                  <a:prstClr val="white"/>
                </a:solidFill>
              </a:rPr>
              <a:t>LIU-SPS-BD-WG, 17/03/2016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519941" y="6520070"/>
            <a:ext cx="3860800" cy="339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>
                <a:solidFill>
                  <a:prstClr val="white"/>
                </a:solidFill>
              </a:rPr>
              <a:t>Thomas Kaltenbacher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5" y="6520070"/>
            <a:ext cx="668565" cy="339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94081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5131241" y="6534048"/>
            <a:ext cx="2282272" cy="323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>
                <a:solidFill>
                  <a:prstClr val="white"/>
                </a:solidFill>
              </a:rPr>
              <a:t>LIU-SPS-BD-WG, 17/03/2016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519941" y="6528021"/>
            <a:ext cx="3860800" cy="323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>
                <a:solidFill>
                  <a:prstClr val="white"/>
                </a:solidFill>
              </a:rPr>
              <a:t>Thomas Kaltenbacher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5" y="6528021"/>
            <a:ext cx="668565" cy="323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7775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69000"/>
            <a:ext cx="336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3567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5120641" y="6526097"/>
            <a:ext cx="2292872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>
                <a:solidFill>
                  <a:prstClr val="white"/>
                </a:solidFill>
              </a:rPr>
              <a:t>LIU-SPS-BD-WG, 17/03/2016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519941" y="6520070"/>
            <a:ext cx="3860800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>
                <a:solidFill>
                  <a:prstClr val="white"/>
                </a:solidFill>
              </a:rPr>
              <a:t>Thomas Kaltenbacher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5" y="6520070"/>
            <a:ext cx="668565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01955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787" y="2878269"/>
            <a:ext cx="1629261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7029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title</a:t>
            </a:r>
            <a:r>
              <a:rPr kumimoji="0" lang="fr-CH" dirty="0" smtClean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5120641" y="6526098"/>
            <a:ext cx="2292872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>
                <a:solidFill>
                  <a:prstClr val="white"/>
                </a:solidFill>
              </a:rPr>
              <a:t>LIU-SPS-BD-WG, 17/03/2016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519941" y="6520071"/>
            <a:ext cx="3860800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pPr algn="r"/>
            <a:r>
              <a:rPr lang="en-US" smtClean="0">
                <a:solidFill>
                  <a:prstClr val="white"/>
                </a:solidFill>
              </a:rPr>
              <a:t>Thomas Kaltenbacher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5" y="6520071"/>
            <a:ext cx="668565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15505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5733" y="1318162"/>
            <a:ext cx="11021312" cy="3024020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title</a:t>
            </a:r>
            <a:r>
              <a:rPr kumimoji="0" lang="fr-CH" dirty="0" smtClean="0"/>
              <a:t> style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5120641" y="6526098"/>
            <a:ext cx="2292872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>
                <a:solidFill>
                  <a:prstClr val="white"/>
                </a:solidFill>
              </a:rPr>
              <a:t>LIU-SPS-BD-WG, 17/03/2016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519941" y="6520071"/>
            <a:ext cx="3860800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pPr algn="r"/>
            <a:r>
              <a:rPr lang="en-US" smtClean="0">
                <a:solidFill>
                  <a:prstClr val="white"/>
                </a:solidFill>
              </a:rPr>
              <a:t>Thomas Kaltenbacher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5" y="6520071"/>
            <a:ext cx="668565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94779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5131242" y="6526098"/>
            <a:ext cx="2282271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>
                <a:solidFill>
                  <a:prstClr val="white"/>
                </a:solidFill>
              </a:rPr>
              <a:t>LIU-SPS-BD-WG, 17/03/2016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519941" y="6520071"/>
            <a:ext cx="3860800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pPr algn="r"/>
            <a:r>
              <a:rPr lang="en-US" smtClean="0">
                <a:solidFill>
                  <a:prstClr val="white"/>
                </a:solidFill>
              </a:rPr>
              <a:t>Thomas Kaltenbacher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5" y="6520071"/>
            <a:ext cx="668565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45432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1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269778"/>
            <a:ext cx="5389033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5120641" y="6526098"/>
            <a:ext cx="2292873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>
                <a:solidFill>
                  <a:prstClr val="white"/>
                </a:solidFill>
              </a:rPr>
              <a:t>LIU-SPS-BD-WG, 17/03/2016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7519941" y="6520071"/>
            <a:ext cx="3860800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>
                <a:solidFill>
                  <a:prstClr val="white"/>
                </a:solidFill>
              </a:rPr>
              <a:t>Thomas Kaltenbacher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23435" y="6520071"/>
            <a:ext cx="668565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14162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34129"/>
            <a:ext cx="9960864" cy="939807"/>
          </a:xfrm>
        </p:spPr>
        <p:txBody>
          <a:bodyPr anchor="ctr">
            <a:normAutofit/>
          </a:bodyPr>
          <a:lstStyle>
            <a:lvl1pPr algn="l">
              <a:defRPr sz="2800"/>
            </a:lvl1pPr>
          </a:lstStyle>
          <a:p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title</a:t>
            </a:r>
            <a:r>
              <a:rPr kumimoji="0" lang="fr-CH" dirty="0" smtClean="0"/>
              <a:t> style</a:t>
            </a:r>
            <a:endParaRPr kumimoji="0" lang="en-US" dirty="0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5131242" y="6526097"/>
            <a:ext cx="2282271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>
                <a:solidFill>
                  <a:prstClr val="white"/>
                </a:solidFill>
              </a:rPr>
              <a:t>LIU-SPS-BD-WG, 17/03/2016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519941" y="6520070"/>
            <a:ext cx="3860800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pPr algn="r"/>
            <a:r>
              <a:rPr lang="en-US" smtClean="0">
                <a:solidFill>
                  <a:prstClr val="white"/>
                </a:solidFill>
              </a:rPr>
              <a:t>Thomas Kaltenbacher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5" y="6520070"/>
            <a:ext cx="668565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99372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17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12192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5120641" y="6519740"/>
            <a:ext cx="2236967" cy="3382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 baseline="0">
                <a:solidFill>
                  <a:schemeClr val="bg1"/>
                </a:solidFill>
              </a:defRPr>
            </a:lvl1pPr>
          </a:lstStyle>
          <a:p>
            <a:r>
              <a:rPr lang="en-US" smtClean="0">
                <a:solidFill>
                  <a:prstClr val="white"/>
                </a:solidFill>
              </a:rPr>
              <a:t>LIU-SPS-BD-WG, 17/03/2016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548439" y="6519740"/>
            <a:ext cx="3806024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i="1" baseline="0">
                <a:solidFill>
                  <a:schemeClr val="bg1"/>
                </a:solidFill>
              </a:defRPr>
            </a:lvl1pPr>
          </a:lstStyle>
          <a:p>
            <a:pPr algn="r"/>
            <a:r>
              <a:rPr lang="en-US" smtClean="0">
                <a:solidFill>
                  <a:prstClr val="white"/>
                </a:solidFill>
              </a:rPr>
              <a:t>Thomas Kaltenbacher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5" y="6519740"/>
            <a:ext cx="668565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7370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12192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5120641" y="6519740"/>
            <a:ext cx="2236967" cy="3382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 baseline="0">
                <a:solidFill>
                  <a:schemeClr val="bg1"/>
                </a:solidFill>
              </a:defRPr>
            </a:lvl1pPr>
          </a:lstStyle>
          <a:p>
            <a:r>
              <a:rPr lang="en-US" smtClean="0">
                <a:solidFill>
                  <a:prstClr val="white"/>
                </a:solidFill>
              </a:rPr>
              <a:t>LIU-SPS-BD-WG, 17/03/2016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548439" y="6519740"/>
            <a:ext cx="3806024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i="1" baseline="0">
                <a:solidFill>
                  <a:schemeClr val="bg1"/>
                </a:solidFill>
              </a:defRPr>
            </a:lvl1pPr>
          </a:lstStyle>
          <a:p>
            <a:pPr algn="r"/>
            <a:r>
              <a:rPr lang="en-US" smtClean="0">
                <a:solidFill>
                  <a:prstClr val="white"/>
                </a:solidFill>
              </a:rPr>
              <a:t>Thomas Kaltenbacher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5" y="6519740"/>
            <a:ext cx="668565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6907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  <p:sldLayoutId id="2147483690" r:id="rId14"/>
    <p:sldLayoutId id="2147483691" r:id="rId15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5364481" y="6526098"/>
            <a:ext cx="2088605" cy="331903"/>
          </a:xfrm>
        </p:spPr>
        <p:txBody>
          <a:bodyPr/>
          <a:lstStyle/>
          <a:p>
            <a:r>
              <a:rPr lang="nn-NO" dirty="0" smtClean="0">
                <a:solidFill>
                  <a:prstClr val="white"/>
                </a:solidFill>
              </a:rPr>
              <a:t>IWG meeting nr. 3, 16/08/2016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prstClr val="white"/>
                </a:solidFill>
              </a:rPr>
              <a:pPr/>
              <a:t>1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600200" y="1518074"/>
            <a:ext cx="839403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5000" b="1" dirty="0" smtClean="0">
                <a:solidFill>
                  <a:srgbClr val="0055A0"/>
                </a:solidFill>
                <a:latin typeface="Calibri Light" panose="020F0302020204030204" pitchFamily="34" charset="0"/>
              </a:rPr>
              <a:t>Impedance Evaluation </a:t>
            </a:r>
            <a:r>
              <a:rPr lang="en-GB" sz="5000" b="1" dirty="0">
                <a:solidFill>
                  <a:srgbClr val="0055A0"/>
                </a:solidFill>
                <a:latin typeface="Calibri Light" panose="020F0302020204030204" pitchFamily="34" charset="0"/>
              </a:rPr>
              <a:t>for VVSA </a:t>
            </a:r>
            <a:endParaRPr lang="en-GB" sz="5000" b="1" dirty="0" smtClean="0">
              <a:solidFill>
                <a:srgbClr val="0055A0"/>
              </a:solidFill>
              <a:latin typeface="Calibri Light" panose="020F0302020204030204" pitchFamily="34" charset="0"/>
            </a:endParaRPr>
          </a:p>
          <a:p>
            <a:pPr algn="ctr"/>
            <a:r>
              <a:rPr lang="en-US" sz="5000" b="1" dirty="0" smtClean="0">
                <a:solidFill>
                  <a:srgbClr val="0055A0"/>
                </a:solidFill>
                <a:latin typeface="Calibri Light" panose="020F0302020204030204" pitchFamily="34" charset="0"/>
              </a:rPr>
              <a:t>(</a:t>
            </a:r>
            <a:r>
              <a:rPr lang="en-GB" sz="5000" b="1" dirty="0">
                <a:solidFill>
                  <a:srgbClr val="0055A0"/>
                </a:solidFill>
                <a:latin typeface="Calibri Light" panose="020F0302020204030204" pitchFamily="34" charset="0"/>
              </a:rPr>
              <a:t>VAT valve </a:t>
            </a:r>
            <a:r>
              <a:rPr lang="en-GB" sz="5000" b="1" dirty="0" smtClean="0">
                <a:solidFill>
                  <a:srgbClr val="0055A0"/>
                </a:solidFill>
                <a:latin typeface="Calibri Light" panose="020F0302020204030204" pitchFamily="34" charset="0"/>
              </a:rPr>
              <a:t>DN100)</a:t>
            </a:r>
          </a:p>
        </p:txBody>
      </p:sp>
      <p:sp>
        <p:nvSpPr>
          <p:cNvPr id="2" name="Rectangle 1"/>
          <p:cNvSpPr/>
          <p:nvPr/>
        </p:nvSpPr>
        <p:spPr>
          <a:xfrm>
            <a:off x="1395023" y="3514854"/>
            <a:ext cx="8494935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300" dirty="0" smtClean="0">
                <a:solidFill>
                  <a:srgbClr val="0055A0"/>
                </a:solidFill>
              </a:rPr>
              <a:t>Thomas Kaltenbacher</a:t>
            </a:r>
          </a:p>
          <a:p>
            <a:pPr algn="ctr"/>
            <a:r>
              <a:rPr lang="en-US" sz="2300" dirty="0">
                <a:solidFill>
                  <a:srgbClr val="0055A0"/>
                </a:solidFill>
              </a:rPr>
              <a:t>w</a:t>
            </a:r>
            <a:r>
              <a:rPr lang="en-US" sz="2300" dirty="0" smtClean="0">
                <a:solidFill>
                  <a:srgbClr val="0055A0"/>
                </a:solidFill>
              </a:rPr>
              <a:t>ith help of P. Kramer, C. Vollinger</a:t>
            </a:r>
            <a:endParaRPr lang="en-GB" sz="2300" dirty="0" smtClean="0">
              <a:solidFill>
                <a:srgbClr val="0055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4464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5364481" y="6526098"/>
            <a:ext cx="2168433" cy="331903"/>
          </a:xfrm>
        </p:spPr>
        <p:txBody>
          <a:bodyPr/>
          <a:lstStyle/>
          <a:p>
            <a:r>
              <a:rPr lang="nn-NO" dirty="0" smtClean="0">
                <a:solidFill>
                  <a:prstClr val="white"/>
                </a:solidFill>
              </a:rPr>
              <a:t>IWG meeting nr. 3, 16/08/2016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prstClr val="white"/>
                </a:solidFill>
              </a:rPr>
              <a:pPr/>
              <a:t>2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955800" y="317627"/>
            <a:ext cx="8265984" cy="909781"/>
          </a:xfrm>
        </p:spPr>
        <p:txBody>
          <a:bodyPr>
            <a:normAutofit/>
          </a:bodyPr>
          <a:lstStyle/>
          <a:p>
            <a:r>
              <a:rPr lang="en-GB" sz="3600" dirty="0">
                <a:latin typeface="Calibri Light" panose="020F0302020204030204" pitchFamily="34" charset="0"/>
              </a:rPr>
              <a:t>Request: ECR </a:t>
            </a:r>
            <a:r>
              <a:rPr lang="en-GB" sz="3600" dirty="0" smtClean="0">
                <a:latin typeface="Calibri Light" panose="020F0302020204030204" pitchFamily="34" charset="0"/>
              </a:rPr>
              <a:t>1709399 (SPS)</a:t>
            </a:r>
            <a:endParaRPr lang="en-GB" sz="3600" dirty="0">
              <a:latin typeface="Calibri Light" panose="020F0302020204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646" y="1070811"/>
            <a:ext cx="5331665" cy="470869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178216" y="3224395"/>
            <a:ext cx="4975058" cy="923330"/>
          </a:xfrm>
          <a:prstGeom prst="rect">
            <a:avLst/>
          </a:prstGeom>
          <a:noFill/>
          <a:ln>
            <a:solidFill>
              <a:schemeClr val="tx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Request is to </a:t>
            </a:r>
            <a:r>
              <a:rPr lang="en-US" b="1" dirty="0" smtClean="0"/>
              <a:t>install </a:t>
            </a:r>
            <a:r>
              <a:rPr lang="en-US" dirty="0" smtClean="0"/>
              <a:t>during </a:t>
            </a:r>
            <a:r>
              <a:rPr lang="en-GB" b="1" dirty="0">
                <a:latin typeface="Verdana" panose="020B0604030504040204" pitchFamily="34" charset="0"/>
              </a:rPr>
              <a:t>EYETS2016-2017</a:t>
            </a:r>
            <a:r>
              <a:rPr lang="en-GB" dirty="0">
                <a:latin typeface="Verdana" panose="020B0604030504040204" pitchFamily="34" charset="0"/>
              </a:rPr>
              <a:t> </a:t>
            </a:r>
            <a:r>
              <a:rPr lang="en-US" b="1" dirty="0" smtClean="0"/>
              <a:t>11 new sector valves </a:t>
            </a:r>
            <a:r>
              <a:rPr lang="en-US" dirty="0" smtClean="0"/>
              <a:t>in the SPS (arcs) to improve vacuum </a:t>
            </a:r>
            <a:r>
              <a:rPr lang="en-US" dirty="0" err="1" smtClean="0"/>
              <a:t>sectorization</a:t>
            </a:r>
            <a:r>
              <a:rPr lang="en-US" dirty="0" smtClean="0"/>
              <a:t>.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6242651" y="5456336"/>
            <a:ext cx="39791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Note: one VVSA valve was installed during  EYETS2015/2016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685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88" r="47078"/>
          <a:stretch/>
        </p:blipFill>
        <p:spPr>
          <a:xfrm>
            <a:off x="3378077" y="1118968"/>
            <a:ext cx="2719137" cy="4134173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5364481" y="6526098"/>
            <a:ext cx="2168433" cy="331903"/>
          </a:xfrm>
        </p:spPr>
        <p:txBody>
          <a:bodyPr/>
          <a:lstStyle/>
          <a:p>
            <a:r>
              <a:rPr lang="nn-NO" dirty="0" smtClean="0">
                <a:solidFill>
                  <a:prstClr val="white"/>
                </a:solidFill>
              </a:rPr>
              <a:t>IWG meeting nr. 3, 16/08/2016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prstClr val="white"/>
                </a:solidFill>
              </a:rPr>
              <a:pPr/>
              <a:t>3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69111" y="245438"/>
            <a:ext cx="8265984" cy="554662"/>
          </a:xfrm>
        </p:spPr>
        <p:txBody>
          <a:bodyPr>
            <a:normAutofit fontScale="90000"/>
          </a:bodyPr>
          <a:lstStyle/>
          <a:p>
            <a:r>
              <a:rPr lang="en-GB" sz="4000" dirty="0" smtClean="0">
                <a:latin typeface="Calibri Light" panose="020F0302020204030204" pitchFamily="34" charset="0"/>
              </a:rPr>
              <a:t>Unshielded VVSA Simulation Model</a:t>
            </a:r>
            <a:endParaRPr lang="en-GB" sz="4000" dirty="0">
              <a:latin typeface="Calibri Light" panose="020F0302020204030204" pitchFamily="34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60" r="35327"/>
          <a:stretch/>
        </p:blipFill>
        <p:spPr>
          <a:xfrm>
            <a:off x="78874" y="1067818"/>
            <a:ext cx="3360822" cy="4134173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4273905" y="1084848"/>
            <a:ext cx="84221" cy="2767264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181549" y="1084848"/>
            <a:ext cx="84221" cy="2767264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965784" y="5229977"/>
            <a:ext cx="40827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Standard DN100 all-metal valve with </a:t>
            </a:r>
            <a:r>
              <a:rPr lang="en-US" dirty="0"/>
              <a:t> </a:t>
            </a:r>
            <a:r>
              <a:rPr lang="en-US" dirty="0" smtClean="0"/>
              <a:t>bonnet-flange welded for SPS (VVSA)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738899" y="1764478"/>
            <a:ext cx="496904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VVSA exists in shielded/ unshielded versions;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For LHC, installation of shielded version is baseline;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Current ECR requests the installation of the unshielded version;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Already existing VVSAs are all unshielded;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Evaluation </a:t>
            </a:r>
            <a:r>
              <a:rPr lang="en-US" dirty="0"/>
              <a:t>of the VVSA for beam impedance </a:t>
            </a:r>
            <a:r>
              <a:rPr lang="en-US" dirty="0" smtClean="0"/>
              <a:t>through simulations and measurements.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0983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nn-NO" dirty="0">
                <a:solidFill>
                  <a:prstClr val="white"/>
                </a:solidFill>
              </a:rPr>
              <a:t>IWG meeting nr. 3, 16/08/2016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prstClr val="white"/>
                </a:solidFill>
              </a:rPr>
              <a:pPr/>
              <a:t>4</a:t>
            </a:fld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75" r="9383"/>
          <a:stretch/>
        </p:blipFill>
        <p:spPr>
          <a:xfrm>
            <a:off x="962259" y="1774979"/>
            <a:ext cx="4716786" cy="372931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06" r="38648"/>
          <a:stretch/>
        </p:blipFill>
        <p:spPr>
          <a:xfrm>
            <a:off x="9107870" y="1774979"/>
            <a:ext cx="2931156" cy="405013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75733" y="308060"/>
            <a:ext cx="793432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000" b="1" dirty="0">
                <a:ln w="12700">
                  <a:solidFill>
                    <a:srgbClr val="0055A0">
                      <a:satMod val="155000"/>
                    </a:srgbClr>
                  </a:solidFill>
                  <a:prstDash val="solid"/>
                </a:ln>
                <a:solidFill>
                  <a:srgbClr val="0055A0"/>
                </a:solidFill>
                <a:latin typeface="Calibri Light" panose="020F0302020204030204" pitchFamily="34" charset="0"/>
                <a:ea typeface="+mj-ea"/>
                <a:cs typeface="+mj-cs"/>
              </a:rPr>
              <a:t>S</a:t>
            </a:r>
            <a:r>
              <a:rPr lang="en-GB" sz="4000" b="1" dirty="0" smtClean="0">
                <a:ln w="12700">
                  <a:solidFill>
                    <a:srgbClr val="0055A0">
                      <a:satMod val="155000"/>
                    </a:srgbClr>
                  </a:solidFill>
                  <a:prstDash val="solid"/>
                </a:ln>
                <a:solidFill>
                  <a:srgbClr val="0055A0"/>
                </a:solidFill>
                <a:latin typeface="Calibri Light" panose="020F0302020204030204" pitchFamily="34" charset="0"/>
                <a:ea typeface="+mj-ea"/>
                <a:cs typeface="+mj-cs"/>
              </a:rPr>
              <a:t>hielded </a:t>
            </a:r>
            <a:r>
              <a:rPr lang="en-GB" sz="4000" b="1" dirty="0">
                <a:ln w="12700">
                  <a:solidFill>
                    <a:srgbClr val="0055A0">
                      <a:satMod val="155000"/>
                    </a:srgbClr>
                  </a:solidFill>
                  <a:prstDash val="solid"/>
                </a:ln>
                <a:solidFill>
                  <a:srgbClr val="0055A0"/>
                </a:solidFill>
                <a:latin typeface="Calibri Light" panose="020F0302020204030204" pitchFamily="34" charset="0"/>
                <a:ea typeface="+mj-ea"/>
                <a:cs typeface="+mj-cs"/>
              </a:rPr>
              <a:t>VVSA Simulation Model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4497354" y="1451813"/>
            <a:ext cx="4975058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The RF-shield is structurally inserted in the valve and cannot be fitted </a:t>
            </a:r>
            <a:r>
              <a:rPr lang="en-GB" dirty="0" smtClean="0"/>
              <a:t>retro-actively.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6658821" y="5504292"/>
            <a:ext cx="2813591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GB" dirty="0" smtClean="0"/>
              <a:t>RF-shielded DN100 valve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2262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5364481" y="6526098"/>
            <a:ext cx="2168433" cy="331903"/>
          </a:xfrm>
        </p:spPr>
        <p:txBody>
          <a:bodyPr/>
          <a:lstStyle/>
          <a:p>
            <a:r>
              <a:rPr lang="nn-NO" dirty="0" smtClean="0">
                <a:solidFill>
                  <a:prstClr val="white"/>
                </a:solidFill>
              </a:rPr>
              <a:t>IWG meeting nr. 3, 16/08/2016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prstClr val="white"/>
                </a:solidFill>
              </a:rPr>
              <a:pPr/>
              <a:t>5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955800" y="317627"/>
            <a:ext cx="8265984" cy="909781"/>
          </a:xfrm>
        </p:spPr>
        <p:txBody>
          <a:bodyPr>
            <a:normAutofit/>
          </a:bodyPr>
          <a:lstStyle/>
          <a:p>
            <a:r>
              <a:rPr lang="en-GB" sz="4000" dirty="0">
                <a:latin typeface="Calibri Light" panose="020F0302020204030204" pitchFamily="34" charset="0"/>
              </a:rPr>
              <a:t>Wire Measurement Vs EIG </a:t>
            </a:r>
            <a:r>
              <a:rPr lang="en-GB" sz="4000" dirty="0" smtClean="0">
                <a:latin typeface="Calibri Light" panose="020F0302020204030204" pitchFamily="34" charset="0"/>
              </a:rPr>
              <a:t>Simulations</a:t>
            </a:r>
            <a:endParaRPr lang="en-GB" sz="4000" dirty="0">
              <a:latin typeface="Calibri Light" panose="020F0302020204030204" pitchFamily="34" charset="0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5524688"/>
              </p:ext>
            </p:extLst>
          </p:nvPr>
        </p:nvGraphicFramePr>
        <p:xfrm>
          <a:off x="2021114" y="1722776"/>
          <a:ext cx="3417486" cy="3708400"/>
        </p:xfrm>
        <a:graphic>
          <a:graphicData uri="http://schemas.openxmlformats.org/drawingml/2006/table">
            <a:tbl>
              <a:tblPr firstRow="1" bandRow="1"/>
              <a:tblGrid>
                <a:gridCol w="890905"/>
                <a:gridCol w="754296"/>
                <a:gridCol w="795655"/>
                <a:gridCol w="976630"/>
              </a:tblGrid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8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f [GHz]</a:t>
                      </a:r>
                      <a:endParaRPr lang="en-GB" sz="18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Z</a:t>
                      </a:r>
                      <a:r>
                        <a:rPr lang="en-GB" sz="1800" b="1" i="0" u="none" strike="noStrike" baseline="-25000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</a:t>
                      </a:r>
                      <a:r>
                        <a:rPr lang="en-GB" sz="18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[</a:t>
                      </a:r>
                      <a:r>
                        <a:rPr lang="el-GR" sz="18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Ω]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n-GB" sz="1800" b="1" i="0" u="none" strike="noStrike" baseline="-2500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L</a:t>
                      </a:r>
                      <a:r>
                        <a:rPr lang="en-GB" sz="18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[-]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R/Q [Ω]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 dirty="0" smtClean="0">
                          <a:effectLst/>
                          <a:latin typeface="Calibri" panose="020F0502020204030204" pitchFamily="34" charset="0"/>
                        </a:rPr>
                        <a:t>0.655*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  <a:latin typeface="Calibri" panose="020F0502020204030204" pitchFamily="34" charset="0"/>
                        </a:rPr>
                        <a:t>271.2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 dirty="0" smtClean="0">
                          <a:effectLst/>
                          <a:latin typeface="Calibri" panose="020F0502020204030204" pitchFamily="34" charset="0"/>
                        </a:rPr>
                        <a:t>(95)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 dirty="0">
                          <a:effectLst/>
                          <a:latin typeface="Calibri" panose="020F0502020204030204" pitchFamily="34" charset="0"/>
                        </a:rPr>
                        <a:t>2.9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 dirty="0" smtClean="0">
                          <a:effectLst/>
                          <a:latin typeface="Calibri" panose="020F0502020204030204" pitchFamily="34" charset="0"/>
                        </a:rPr>
                        <a:t>0.686*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 dirty="0">
                          <a:effectLst/>
                          <a:latin typeface="Calibri" panose="020F0502020204030204" pitchFamily="34" charset="0"/>
                        </a:rPr>
                        <a:t>206.5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 dirty="0" smtClean="0">
                          <a:effectLst/>
                          <a:latin typeface="Calibri" panose="020F0502020204030204" pitchFamily="34" charset="0"/>
                        </a:rPr>
                        <a:t>(98)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 dirty="0">
                          <a:effectLst/>
                          <a:latin typeface="Calibri" panose="020F0502020204030204" pitchFamily="34" charset="0"/>
                        </a:rPr>
                        <a:t>2.1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GB" sz="1800" kern="1200" dirty="0" smtClean="0">
                          <a:solidFill>
                            <a:schemeClr val="dk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-</a:t>
                      </a:r>
                      <a:endParaRPr kumimoji="0" lang="en-GB" sz="1800" kern="1200" dirty="0">
                        <a:solidFill>
                          <a:schemeClr val="dk1"/>
                        </a:solidFill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GB" sz="1800" kern="1200" dirty="0" smtClean="0">
                          <a:solidFill>
                            <a:schemeClr val="dk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-</a:t>
                      </a:r>
                      <a:endParaRPr kumimoji="0" lang="en-GB" sz="1800" kern="1200" dirty="0">
                        <a:solidFill>
                          <a:schemeClr val="dk1"/>
                        </a:solidFill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GB" sz="1800" kern="1200" dirty="0" smtClean="0">
                          <a:solidFill>
                            <a:schemeClr val="dk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-</a:t>
                      </a:r>
                      <a:endParaRPr kumimoji="0" lang="en-GB" sz="1800" kern="1200" dirty="0">
                        <a:solidFill>
                          <a:schemeClr val="dk1"/>
                        </a:solidFill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GB" sz="1800" kern="1200" dirty="0" smtClean="0">
                          <a:solidFill>
                            <a:schemeClr val="dk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-</a:t>
                      </a:r>
                      <a:endParaRPr kumimoji="0" lang="en-GB" sz="1800" kern="1200" dirty="0">
                        <a:solidFill>
                          <a:schemeClr val="dk1"/>
                        </a:solidFill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 dirty="0">
                          <a:effectLst/>
                          <a:latin typeface="Calibri" panose="020F0502020204030204" pitchFamily="34" charset="0"/>
                        </a:rPr>
                        <a:t>1.313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  <a:latin typeface="Calibri" panose="020F0502020204030204" pitchFamily="34" charset="0"/>
                        </a:rPr>
                        <a:t>1047.5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 dirty="0" smtClean="0">
                          <a:effectLst/>
                          <a:latin typeface="Calibri" panose="020F0502020204030204" pitchFamily="34" charset="0"/>
                        </a:rPr>
                        <a:t>(140)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  <a:latin typeface="Calibri" panose="020F0502020204030204" pitchFamily="34" charset="0"/>
                        </a:rPr>
                        <a:t>7.5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 dirty="0">
                          <a:effectLst/>
                          <a:latin typeface="Calibri" panose="020F0502020204030204" pitchFamily="34" charset="0"/>
                        </a:rPr>
                        <a:t>1.411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 dirty="0">
                          <a:effectLst/>
                          <a:latin typeface="Calibri" panose="020F0502020204030204" pitchFamily="34" charset="0"/>
                        </a:rPr>
                        <a:t>471.9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 dirty="0" smtClean="0">
                          <a:effectLst/>
                          <a:latin typeface="Calibri" panose="020F0502020204030204" pitchFamily="34" charset="0"/>
                        </a:rPr>
                        <a:t>(109)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 dirty="0">
                          <a:effectLst/>
                          <a:latin typeface="Calibri" panose="020F0502020204030204" pitchFamily="34" charset="0"/>
                        </a:rPr>
                        <a:t>4.3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 dirty="0">
                          <a:effectLst/>
                          <a:latin typeface="Calibri" panose="020F0502020204030204" pitchFamily="34" charset="0"/>
                        </a:rPr>
                        <a:t>1.435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 dirty="0">
                          <a:effectLst/>
                          <a:latin typeface="Calibri" panose="020F0502020204030204" pitchFamily="34" charset="0"/>
                        </a:rPr>
                        <a:t>773.8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 dirty="0" smtClean="0">
                          <a:effectLst/>
                          <a:latin typeface="Calibri" panose="020F0502020204030204" pitchFamily="34" charset="0"/>
                        </a:rPr>
                        <a:t>(119)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 dirty="0">
                          <a:effectLst/>
                          <a:latin typeface="Calibri" panose="020F0502020204030204" pitchFamily="34" charset="0"/>
                        </a:rPr>
                        <a:t>6.5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 dirty="0">
                          <a:effectLst/>
                          <a:latin typeface="Calibri" panose="020F0502020204030204" pitchFamily="34" charset="0"/>
                        </a:rPr>
                        <a:t>1.830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 dirty="0">
                          <a:effectLst/>
                          <a:latin typeface="Calibri" panose="020F0502020204030204" pitchFamily="34" charset="0"/>
                        </a:rPr>
                        <a:t>778.2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 dirty="0" smtClean="0">
                          <a:effectLst/>
                          <a:latin typeface="Calibri" panose="020F0502020204030204" pitchFamily="34" charset="0"/>
                        </a:rPr>
                        <a:t>(92)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 dirty="0">
                          <a:effectLst/>
                          <a:latin typeface="Calibri" panose="020F0502020204030204" pitchFamily="34" charset="0"/>
                        </a:rPr>
                        <a:t>8.5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 dirty="0">
                          <a:effectLst/>
                          <a:latin typeface="Calibri" panose="020F0502020204030204" pitchFamily="34" charset="0"/>
                        </a:rPr>
                        <a:t>1.874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 dirty="0">
                          <a:effectLst/>
                          <a:latin typeface="Calibri" panose="020F0502020204030204" pitchFamily="34" charset="0"/>
                        </a:rPr>
                        <a:t>2088.4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 smtClean="0">
                          <a:effectLst/>
                          <a:latin typeface="Calibri" panose="020F0502020204030204" pitchFamily="34" charset="0"/>
                        </a:rPr>
                        <a:t>(103)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 dirty="0">
                          <a:effectLst/>
                          <a:latin typeface="Calibri" panose="020F0502020204030204" pitchFamily="34" charset="0"/>
                        </a:rPr>
                        <a:t>20.2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GB" sz="1800" kern="1200" dirty="0" smtClean="0">
                          <a:solidFill>
                            <a:schemeClr val="dk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-</a:t>
                      </a:r>
                      <a:endParaRPr kumimoji="0" lang="en-GB" sz="1800" kern="1200" dirty="0">
                        <a:solidFill>
                          <a:schemeClr val="dk1"/>
                        </a:solidFill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GB" sz="1800" kern="1200" dirty="0" smtClean="0">
                          <a:solidFill>
                            <a:schemeClr val="dk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-</a:t>
                      </a:r>
                      <a:endParaRPr kumimoji="0" lang="en-GB" sz="1800" kern="1200" dirty="0">
                        <a:solidFill>
                          <a:schemeClr val="dk1"/>
                        </a:solidFill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GB" sz="1800" kern="1200" dirty="0" smtClean="0">
                          <a:solidFill>
                            <a:schemeClr val="dk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-</a:t>
                      </a:r>
                      <a:endParaRPr kumimoji="0" lang="en-GB" sz="1800" kern="1200" dirty="0">
                        <a:solidFill>
                          <a:schemeClr val="dk1"/>
                        </a:solidFill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GB" sz="1800" kern="1200" dirty="0" smtClean="0">
                          <a:solidFill>
                            <a:schemeClr val="dk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-</a:t>
                      </a:r>
                      <a:endParaRPr kumimoji="0" lang="en-GB" sz="1800" kern="1200" dirty="0">
                        <a:solidFill>
                          <a:schemeClr val="dk1"/>
                        </a:solidFill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021114" y="1199824"/>
            <a:ext cx="2133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55A0"/>
                </a:solidFill>
              </a:rPr>
              <a:t>Wire measurement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/>
          </p:nvPr>
        </p:nvGraphicFramePr>
        <p:xfrm>
          <a:off x="5711421" y="1730898"/>
          <a:ext cx="3417486" cy="3708400"/>
        </p:xfrm>
        <a:graphic>
          <a:graphicData uri="http://schemas.openxmlformats.org/drawingml/2006/table">
            <a:tbl>
              <a:tblPr firstRow="1" bandRow="1"/>
              <a:tblGrid>
                <a:gridCol w="890905"/>
                <a:gridCol w="754296"/>
                <a:gridCol w="795655"/>
                <a:gridCol w="976630"/>
              </a:tblGrid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8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f [GHz]</a:t>
                      </a:r>
                      <a:endParaRPr lang="en-GB" sz="18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Z</a:t>
                      </a:r>
                      <a:r>
                        <a:rPr lang="en-GB" sz="1800" b="1" i="0" u="none" strike="noStrike" baseline="-25000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</a:t>
                      </a:r>
                      <a:r>
                        <a:rPr lang="en-GB" sz="18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[</a:t>
                      </a:r>
                      <a:r>
                        <a:rPr lang="el-GR" sz="18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Ω]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n-GB" sz="1800" b="1" i="0" u="none" strike="noStrike" baseline="-2500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r>
                        <a:rPr lang="en-GB" sz="18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[-]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R/Q [Ω]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800" kern="1200" dirty="0">
                          <a:solidFill>
                            <a:schemeClr val="dk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0.608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800" kern="1200" dirty="0">
                          <a:solidFill>
                            <a:schemeClr val="dk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1227.6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800" kern="1200" dirty="0">
                          <a:solidFill>
                            <a:schemeClr val="dk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360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800" kern="1200" dirty="0">
                          <a:solidFill>
                            <a:schemeClr val="dk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3.4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800" kern="1200" dirty="0" smtClean="0">
                          <a:solidFill>
                            <a:schemeClr val="dk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-</a:t>
                      </a:r>
                      <a:endParaRPr kumimoji="0" lang="en-GB" sz="1800" kern="1200" dirty="0">
                        <a:solidFill>
                          <a:schemeClr val="dk1"/>
                        </a:solidFill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800" kern="1200" dirty="0" smtClean="0">
                          <a:solidFill>
                            <a:schemeClr val="dk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-</a:t>
                      </a:r>
                      <a:endParaRPr kumimoji="0" lang="en-GB" sz="1800" kern="1200" dirty="0">
                        <a:solidFill>
                          <a:schemeClr val="dk1"/>
                        </a:solidFill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800" kern="1200" dirty="0" smtClean="0">
                          <a:solidFill>
                            <a:schemeClr val="dk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-</a:t>
                      </a:r>
                      <a:endParaRPr kumimoji="0" lang="en-GB" sz="1800" kern="1200" dirty="0">
                        <a:solidFill>
                          <a:schemeClr val="dk1"/>
                        </a:solidFill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800" kern="1200" dirty="0" smtClean="0">
                          <a:solidFill>
                            <a:schemeClr val="dk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-</a:t>
                      </a:r>
                      <a:endParaRPr kumimoji="0" lang="en-GB" sz="1800" kern="1200" dirty="0">
                        <a:solidFill>
                          <a:schemeClr val="dk1"/>
                        </a:solidFill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800" kern="1200" dirty="0">
                          <a:solidFill>
                            <a:schemeClr val="dk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1.270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800" kern="1200" dirty="0">
                          <a:solidFill>
                            <a:schemeClr val="dk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7998.4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800" kern="1200" dirty="0">
                          <a:solidFill>
                            <a:schemeClr val="dk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600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800" kern="1200" dirty="0">
                          <a:solidFill>
                            <a:schemeClr val="dk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13.3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1.324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800" kern="1200" dirty="0">
                          <a:solidFill>
                            <a:schemeClr val="dk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2971.0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800" kern="1200" dirty="0">
                          <a:solidFill>
                            <a:schemeClr val="dk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492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800" kern="1200" dirty="0">
                          <a:solidFill>
                            <a:schemeClr val="dk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6.0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1.427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800" kern="1200" dirty="0">
                          <a:solidFill>
                            <a:schemeClr val="dk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712.4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800" kern="1200" dirty="0">
                          <a:solidFill>
                            <a:schemeClr val="dk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528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800" kern="1200" dirty="0">
                          <a:solidFill>
                            <a:schemeClr val="dk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1.3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800" kern="1200" dirty="0" smtClean="0">
                          <a:solidFill>
                            <a:schemeClr val="dk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1.494</a:t>
                      </a:r>
                      <a:endParaRPr kumimoji="0" lang="en-GB" sz="1800" kern="1200" dirty="0">
                        <a:solidFill>
                          <a:schemeClr val="dk1"/>
                        </a:solidFill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800" kern="1200" dirty="0" smtClean="0">
                          <a:solidFill>
                            <a:schemeClr val="dk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20.9</a:t>
                      </a:r>
                      <a:endParaRPr kumimoji="0" lang="en-GB" sz="1800" kern="1200" dirty="0">
                        <a:solidFill>
                          <a:schemeClr val="dk1"/>
                        </a:solidFill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800" kern="1200" dirty="0" smtClean="0">
                          <a:solidFill>
                            <a:schemeClr val="dk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415</a:t>
                      </a:r>
                      <a:endParaRPr kumimoji="0" lang="en-GB" sz="1800" kern="1200" dirty="0">
                        <a:solidFill>
                          <a:schemeClr val="dk1"/>
                        </a:solidFill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800" kern="1200" dirty="0" smtClean="0">
                          <a:solidFill>
                            <a:schemeClr val="dk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0.05</a:t>
                      </a:r>
                      <a:endParaRPr kumimoji="0" lang="en-GB" sz="1800" kern="1200" dirty="0">
                        <a:solidFill>
                          <a:schemeClr val="dk1"/>
                        </a:solidFill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800" kern="1200" dirty="0">
                          <a:solidFill>
                            <a:schemeClr val="dk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1.797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472.4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800" kern="1200" dirty="0">
                          <a:solidFill>
                            <a:schemeClr val="dk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331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800" kern="1200" dirty="0">
                          <a:solidFill>
                            <a:schemeClr val="dk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1.4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800" kern="1200" dirty="0" smtClean="0">
                          <a:solidFill>
                            <a:schemeClr val="dk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1.877</a:t>
                      </a:r>
                      <a:endParaRPr kumimoji="0" lang="en-GB" sz="1800" kern="1200" dirty="0">
                        <a:solidFill>
                          <a:schemeClr val="dk1"/>
                        </a:solidFill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800" kern="1200" dirty="0" smtClean="0">
                          <a:solidFill>
                            <a:schemeClr val="dk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78.9</a:t>
                      </a:r>
                      <a:endParaRPr kumimoji="0" lang="en-GB" sz="1800" kern="1200" dirty="0">
                        <a:solidFill>
                          <a:schemeClr val="dk1"/>
                        </a:solidFill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800" kern="1200" dirty="0" smtClean="0">
                          <a:solidFill>
                            <a:schemeClr val="dk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418</a:t>
                      </a:r>
                      <a:endParaRPr kumimoji="0" lang="en-GB" sz="1800" kern="1200" dirty="0">
                        <a:solidFill>
                          <a:schemeClr val="dk1"/>
                        </a:solidFill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800" kern="1200" dirty="0" smtClean="0">
                          <a:solidFill>
                            <a:schemeClr val="dk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0.2</a:t>
                      </a:r>
                      <a:endParaRPr kumimoji="0" lang="en-GB" sz="1800" kern="1200" dirty="0">
                        <a:solidFill>
                          <a:schemeClr val="dk1"/>
                        </a:solidFill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800" kern="1200" dirty="0">
                          <a:solidFill>
                            <a:schemeClr val="dk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2.394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621.7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800" kern="1200" dirty="0">
                          <a:solidFill>
                            <a:schemeClr val="dk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1179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800" kern="1200" dirty="0">
                          <a:solidFill>
                            <a:schemeClr val="dk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0.5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5711422" y="1199824"/>
            <a:ext cx="168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55A0"/>
                </a:solidFill>
              </a:rPr>
              <a:t>EIG simulation</a:t>
            </a:r>
          </a:p>
        </p:txBody>
      </p:sp>
      <p:sp>
        <p:nvSpPr>
          <p:cNvPr id="2" name="Rounded Rectangle 1"/>
          <p:cNvSpPr/>
          <p:nvPr/>
        </p:nvSpPr>
        <p:spPr>
          <a:xfrm>
            <a:off x="2021114" y="2109537"/>
            <a:ext cx="7107793" cy="1443789"/>
          </a:xfrm>
          <a:prstGeom prst="roundRect">
            <a:avLst/>
          </a:prstGeom>
          <a:noFill/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ounded Rectangle 11"/>
          <p:cNvSpPr/>
          <p:nvPr/>
        </p:nvSpPr>
        <p:spPr>
          <a:xfrm>
            <a:off x="2011490" y="3589896"/>
            <a:ext cx="7107793" cy="184128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2021113" y="5641393"/>
            <a:ext cx="53753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* Split mode was measured but not simulated</a:t>
            </a:r>
            <a:endParaRPr lang="en-GB" dirty="0"/>
          </a:p>
        </p:txBody>
      </p:sp>
      <p:sp>
        <p:nvSpPr>
          <p:cNvPr id="16" name="Rectangle 15"/>
          <p:cNvSpPr/>
          <p:nvPr/>
        </p:nvSpPr>
        <p:spPr>
          <a:xfrm>
            <a:off x="8929568" y="5826059"/>
            <a:ext cx="32624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Note: data shown for one item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9276995" y="2598240"/>
            <a:ext cx="1864613" cy="369332"/>
          </a:xfrm>
          <a:prstGeom prst="rect">
            <a:avLst/>
          </a:prstGeom>
          <a:ln w="28575">
            <a:solidFill>
              <a:srgbClr val="92D050"/>
            </a:solidFill>
          </a:ln>
        </p:spPr>
        <p:txBody>
          <a:bodyPr wrap="none">
            <a:spAutoFit/>
          </a:bodyPr>
          <a:lstStyle/>
          <a:p>
            <a:r>
              <a:rPr lang="en-GB" dirty="0" smtClean="0"/>
              <a:t>good agreement</a:t>
            </a:r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9276995" y="4103938"/>
            <a:ext cx="2580722" cy="923330"/>
          </a:xfrm>
          <a:prstGeom prst="rect">
            <a:avLst/>
          </a:prstGeom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GB" dirty="0" smtClean="0"/>
              <a:t>Modes were found but R/Q </a:t>
            </a:r>
            <a:r>
              <a:rPr lang="en-GB" dirty="0" smtClean="0"/>
              <a:t>has limited reliability.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0087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5364481" y="6526098"/>
            <a:ext cx="2168433" cy="331903"/>
          </a:xfrm>
        </p:spPr>
        <p:txBody>
          <a:bodyPr/>
          <a:lstStyle/>
          <a:p>
            <a:r>
              <a:rPr lang="nn-NO" dirty="0" smtClean="0">
                <a:solidFill>
                  <a:prstClr val="white"/>
                </a:solidFill>
              </a:rPr>
              <a:t>IWG meeting nr. 3, 16/08/2016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prstClr val="white"/>
                </a:solidFill>
              </a:rPr>
              <a:pPr/>
              <a:t>6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358405" y="317627"/>
            <a:ext cx="8265984" cy="909781"/>
          </a:xfrm>
        </p:spPr>
        <p:txBody>
          <a:bodyPr>
            <a:normAutofit/>
          </a:bodyPr>
          <a:lstStyle/>
          <a:p>
            <a:r>
              <a:rPr lang="en-GB" sz="4000" dirty="0" smtClean="0">
                <a:latin typeface="Calibri Light" panose="020F0302020204030204" pitchFamily="34" charset="0"/>
              </a:rPr>
              <a:t>VVSA: Impedance Spectrum</a:t>
            </a:r>
            <a:endParaRPr lang="en-GB" sz="4000" dirty="0">
              <a:latin typeface="Calibri Light" panose="020F0302020204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52" t="2773" r="7975" b="5195"/>
          <a:stretch/>
        </p:blipFill>
        <p:spPr>
          <a:xfrm>
            <a:off x="3641558" y="1098885"/>
            <a:ext cx="8365958" cy="4997116"/>
          </a:xfrm>
          <a:prstGeom prst="rect">
            <a:avLst/>
          </a:prstGeom>
        </p:spPr>
      </p:pic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2579647"/>
              </p:ext>
            </p:extLst>
          </p:nvPr>
        </p:nvGraphicFramePr>
        <p:xfrm>
          <a:off x="136407" y="1618037"/>
          <a:ext cx="3417486" cy="2595880"/>
        </p:xfrm>
        <a:graphic>
          <a:graphicData uri="http://schemas.openxmlformats.org/drawingml/2006/table">
            <a:tbl>
              <a:tblPr firstRow="1" bandRow="1"/>
              <a:tblGrid>
                <a:gridCol w="890905"/>
                <a:gridCol w="754296"/>
                <a:gridCol w="795655"/>
                <a:gridCol w="976630"/>
              </a:tblGrid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8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f [GHz]</a:t>
                      </a:r>
                      <a:endParaRPr lang="en-GB" sz="18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Z</a:t>
                      </a:r>
                      <a:r>
                        <a:rPr lang="en-GB" sz="1800" b="1" i="0" u="none" strike="noStrike" baseline="-25000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</a:t>
                      </a:r>
                      <a:r>
                        <a:rPr lang="en-GB" sz="18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[</a:t>
                      </a:r>
                      <a:r>
                        <a:rPr lang="el-GR" sz="18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Ω]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n-GB" sz="1800" b="1" i="0" u="none" strike="noStrike" baseline="-2500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r>
                        <a:rPr lang="en-GB" sz="18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[-]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R/Q [Ω]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800" kern="1200" dirty="0">
                          <a:solidFill>
                            <a:schemeClr val="dk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0.608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800" kern="1200" dirty="0">
                          <a:solidFill>
                            <a:schemeClr val="dk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1227.6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360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800" kern="1200" dirty="0">
                          <a:solidFill>
                            <a:schemeClr val="dk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3.4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800" kern="1200" dirty="0">
                          <a:solidFill>
                            <a:schemeClr val="dk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1.270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800" kern="1200" dirty="0">
                          <a:solidFill>
                            <a:schemeClr val="dk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7998.4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800" kern="1200" dirty="0">
                          <a:solidFill>
                            <a:schemeClr val="dk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600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800" kern="1200" dirty="0">
                          <a:solidFill>
                            <a:schemeClr val="dk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13.3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1.324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800" kern="1200" dirty="0">
                          <a:solidFill>
                            <a:schemeClr val="dk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2971.0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800" kern="1200" dirty="0">
                          <a:solidFill>
                            <a:schemeClr val="dk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492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800" kern="1200" dirty="0">
                          <a:solidFill>
                            <a:schemeClr val="dk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6.0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1.427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800" kern="1200" dirty="0">
                          <a:solidFill>
                            <a:schemeClr val="dk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712.4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800" kern="1200" dirty="0">
                          <a:solidFill>
                            <a:schemeClr val="dk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528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800" kern="1200" dirty="0">
                          <a:solidFill>
                            <a:schemeClr val="dk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1.3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1.797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472.4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800" kern="1200" dirty="0">
                          <a:solidFill>
                            <a:schemeClr val="dk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331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800" kern="1200" dirty="0">
                          <a:solidFill>
                            <a:schemeClr val="dk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1.4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800" kern="1200" dirty="0">
                          <a:solidFill>
                            <a:schemeClr val="dk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2.394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621.7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800" kern="1200" dirty="0">
                          <a:solidFill>
                            <a:schemeClr val="dk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1179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800" kern="1200" dirty="0">
                          <a:solidFill>
                            <a:schemeClr val="dk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0.5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3" name="Rectangle 12"/>
          <p:cNvSpPr/>
          <p:nvPr/>
        </p:nvSpPr>
        <p:spPr>
          <a:xfrm>
            <a:off x="92285" y="113710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 smtClean="0"/>
              <a:t>Unshielded - EIG simulation</a:t>
            </a:r>
            <a:endParaRPr lang="en-GB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8452060"/>
              </p:ext>
            </p:extLst>
          </p:nvPr>
        </p:nvGraphicFramePr>
        <p:xfrm>
          <a:off x="92285" y="4983163"/>
          <a:ext cx="3417486" cy="741680"/>
        </p:xfrm>
        <a:graphic>
          <a:graphicData uri="http://schemas.openxmlformats.org/drawingml/2006/table">
            <a:tbl>
              <a:tblPr firstRow="1" bandRow="1"/>
              <a:tblGrid>
                <a:gridCol w="890905"/>
                <a:gridCol w="754296"/>
                <a:gridCol w="795655"/>
                <a:gridCol w="976630"/>
              </a:tblGrid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GB" sz="18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f [GHz]</a:t>
                      </a:r>
                      <a:endParaRPr lang="en-GB" sz="18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Z</a:t>
                      </a:r>
                      <a:r>
                        <a:rPr lang="en-GB" sz="1800" b="1" i="0" u="none" strike="noStrike" baseline="-25000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</a:t>
                      </a:r>
                      <a:r>
                        <a:rPr lang="en-GB" sz="18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[</a:t>
                      </a:r>
                      <a:r>
                        <a:rPr lang="el-GR" sz="18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Ω]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n-GB" sz="1800" b="1" i="0" u="none" strike="noStrike" baseline="-2500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r>
                        <a:rPr lang="en-GB" sz="18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[-]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R/Q [Ω]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800" kern="1200" dirty="0" smtClean="0">
                          <a:solidFill>
                            <a:schemeClr val="dk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2.373</a:t>
                      </a:r>
                      <a:endParaRPr kumimoji="0" lang="en-GB" sz="1800" kern="1200" dirty="0">
                        <a:solidFill>
                          <a:schemeClr val="dk1"/>
                        </a:solidFill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800" kern="1200" dirty="0" smtClean="0">
                          <a:solidFill>
                            <a:schemeClr val="dk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3409.2</a:t>
                      </a:r>
                      <a:endParaRPr kumimoji="0" lang="en-GB" sz="1800" kern="1200" dirty="0">
                        <a:solidFill>
                          <a:schemeClr val="dk1"/>
                        </a:solidFill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800" kern="1200" dirty="0" smtClean="0">
                          <a:solidFill>
                            <a:schemeClr val="dk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4443</a:t>
                      </a:r>
                      <a:endParaRPr kumimoji="0" lang="en-GB" sz="1800" kern="1200" dirty="0">
                        <a:solidFill>
                          <a:schemeClr val="dk1"/>
                        </a:solidFill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800" kern="1200" dirty="0" smtClean="0">
                          <a:solidFill>
                            <a:schemeClr val="dk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0.8</a:t>
                      </a:r>
                      <a:endParaRPr kumimoji="0" lang="en-GB" sz="1800" kern="1200" dirty="0">
                        <a:solidFill>
                          <a:schemeClr val="dk1"/>
                        </a:solidFill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8" name="Rectangle 17"/>
          <p:cNvSpPr/>
          <p:nvPr/>
        </p:nvSpPr>
        <p:spPr>
          <a:xfrm>
            <a:off x="92285" y="447249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 smtClean="0"/>
              <a:t>Shielded - EIG simulation</a:t>
            </a:r>
            <a:endParaRPr lang="en-GB" dirty="0"/>
          </a:p>
        </p:txBody>
      </p:sp>
      <p:sp>
        <p:nvSpPr>
          <p:cNvPr id="19" name="Rectangle 18"/>
          <p:cNvSpPr/>
          <p:nvPr/>
        </p:nvSpPr>
        <p:spPr>
          <a:xfrm>
            <a:off x="92285" y="5772873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 smtClean="0"/>
              <a:t>Note: data shown for one item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7664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4939" y="1618037"/>
            <a:ext cx="5684499" cy="4250209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5364481" y="6526098"/>
            <a:ext cx="2168433" cy="331903"/>
          </a:xfrm>
        </p:spPr>
        <p:txBody>
          <a:bodyPr/>
          <a:lstStyle/>
          <a:p>
            <a:r>
              <a:rPr lang="nn-NO" dirty="0" smtClean="0">
                <a:solidFill>
                  <a:prstClr val="white"/>
                </a:solidFill>
              </a:rPr>
              <a:t>IWG meeting nr. 3, 16/08/2016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prstClr val="white"/>
                </a:solidFill>
              </a:rPr>
              <a:pPr/>
              <a:t>7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955800" y="317627"/>
            <a:ext cx="8265984" cy="909781"/>
          </a:xfrm>
        </p:spPr>
        <p:txBody>
          <a:bodyPr>
            <a:normAutofit/>
          </a:bodyPr>
          <a:lstStyle/>
          <a:p>
            <a:r>
              <a:rPr lang="en-GB" sz="4000" dirty="0" smtClean="0">
                <a:latin typeface="Calibri Light" panose="020F0302020204030204" pitchFamily="34" charset="0"/>
              </a:rPr>
              <a:t>Beam Dynamics Simulation</a:t>
            </a:r>
            <a:endParaRPr lang="en-GB" sz="4000" dirty="0">
              <a:latin typeface="Calibri Light" panose="020F030202020403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951869" y="1242678"/>
            <a:ext cx="2269915" cy="369332"/>
          </a:xfrm>
          <a:prstGeom prst="rect">
            <a:avLst/>
          </a:prstGeom>
          <a:ln w="3810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GB" dirty="0" smtClean="0"/>
              <a:t>Preliminary Results</a:t>
            </a:r>
            <a:endParaRPr lang="en-GB" dirty="0"/>
          </a:p>
        </p:txBody>
      </p:sp>
      <p:sp>
        <p:nvSpPr>
          <p:cNvPr id="14" name="Rounded Rectangle 13"/>
          <p:cNvSpPr/>
          <p:nvPr/>
        </p:nvSpPr>
        <p:spPr>
          <a:xfrm>
            <a:off x="7048243" y="1994618"/>
            <a:ext cx="3435022" cy="159536"/>
          </a:xfrm>
          <a:prstGeom prst="roundRect">
            <a:avLst/>
          </a:prstGeom>
          <a:noFill/>
          <a:ln w="38100"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850231" y="3360041"/>
            <a:ext cx="5526506" cy="236988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Simulations were performed for:</a:t>
            </a:r>
          </a:p>
          <a:p>
            <a:endParaRPr lang="en-US" sz="2000" dirty="0" smtClean="0"/>
          </a:p>
          <a:p>
            <a:r>
              <a:rPr lang="en-US" dirty="0" smtClean="0"/>
              <a:t>+ RF upgrade 800 MHz: 10 MV, 1 MV (4</a:t>
            </a:r>
            <a:r>
              <a:rPr lang="en-US" baseline="30000" dirty="0" smtClean="0"/>
              <a:t>th</a:t>
            </a:r>
            <a:r>
              <a:rPr lang="en-US" dirty="0" smtClean="0"/>
              <a:t> harmonic)</a:t>
            </a:r>
          </a:p>
          <a:p>
            <a:r>
              <a:rPr lang="en-US" dirty="0" smtClean="0"/>
              <a:t>+ SPS FT </a:t>
            </a:r>
            <a:r>
              <a:rPr lang="en-US" dirty="0"/>
              <a:t>450 GeV </a:t>
            </a:r>
            <a:endParaRPr lang="en-US" dirty="0" smtClean="0"/>
          </a:p>
          <a:p>
            <a:r>
              <a:rPr lang="en-US" dirty="0" smtClean="0"/>
              <a:t>+ 72 bunches</a:t>
            </a:r>
          </a:p>
          <a:p>
            <a:r>
              <a:rPr lang="en-US" dirty="0" smtClean="0"/>
              <a:t>+ imp. red. of flanges by a factor of 20 (flanges with 4 conv. bellows)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  <p:grpSp>
        <p:nvGrpSpPr>
          <p:cNvPr id="30" name="Group 29"/>
          <p:cNvGrpSpPr/>
          <p:nvPr/>
        </p:nvGrpSpPr>
        <p:grpSpPr>
          <a:xfrm>
            <a:off x="8838247" y="2659778"/>
            <a:ext cx="2181225" cy="477122"/>
            <a:chOff x="8358187" y="2659778"/>
            <a:chExt cx="2181225" cy="477122"/>
          </a:xfrm>
        </p:grpSpPr>
        <p:sp>
          <p:nvSpPr>
            <p:cNvPr id="10" name="Oval 9"/>
            <p:cNvSpPr/>
            <p:nvPr/>
          </p:nvSpPr>
          <p:spPr>
            <a:xfrm>
              <a:off x="9328150" y="2914650"/>
              <a:ext cx="190500" cy="190500"/>
            </a:xfrm>
            <a:prstGeom prst="ellipse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6" name="Straight Connector 15"/>
            <p:cNvCxnSpPr/>
            <p:nvPr/>
          </p:nvCxnSpPr>
          <p:spPr>
            <a:xfrm>
              <a:off x="8358187" y="3022600"/>
              <a:ext cx="2181225" cy="0"/>
            </a:xfrm>
            <a:prstGeom prst="line">
              <a:avLst/>
            </a:prstGeom>
            <a:ln>
              <a:solidFill>
                <a:schemeClr val="tx1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8358187" y="2921320"/>
              <a:ext cx="0" cy="215580"/>
            </a:xfrm>
            <a:prstGeom prst="line">
              <a:avLst/>
            </a:prstGeom>
            <a:ln>
              <a:solidFill>
                <a:schemeClr val="tx1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10539412" y="2921320"/>
              <a:ext cx="0" cy="215580"/>
            </a:xfrm>
            <a:prstGeom prst="line">
              <a:avLst/>
            </a:prstGeom>
            <a:ln>
              <a:solidFill>
                <a:schemeClr val="tx1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Rectangle 26"/>
            <p:cNvSpPr/>
            <p:nvPr/>
          </p:nvSpPr>
          <p:spPr>
            <a:xfrm>
              <a:off x="8405173" y="2659778"/>
              <a:ext cx="101822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>
                  <a:solidFill>
                    <a:schemeClr val="tx1">
                      <a:lumMod val="50000"/>
                    </a:schemeClr>
                  </a:solidFill>
                </a:rPr>
                <a:t>HL-LHC</a:t>
              </a:r>
              <a:endParaRPr lang="en-GB" dirty="0">
                <a:solidFill>
                  <a:schemeClr val="tx1">
                    <a:lumMod val="50000"/>
                  </a:schemeClr>
                </a:solidFill>
              </a:endParaRPr>
            </a:p>
          </p:txBody>
        </p:sp>
      </p:grpSp>
      <p:sp>
        <p:nvSpPr>
          <p:cNvPr id="28" name="Rectangle 27"/>
          <p:cNvSpPr/>
          <p:nvPr/>
        </p:nvSpPr>
        <p:spPr>
          <a:xfrm>
            <a:off x="747998" y="1809571"/>
            <a:ext cx="550842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Impedance of 12 additional VVSAs reduces the intensity threshold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</a:rPr>
              <a:t>Further BD studies needed</a:t>
            </a:r>
            <a:r>
              <a:rPr lang="en-US" dirty="0" smtClean="0"/>
              <a:t> (e.g. which resonances cause a problem)</a:t>
            </a:r>
            <a:endParaRPr lang="en-GB" dirty="0"/>
          </a:p>
        </p:txBody>
      </p:sp>
      <p:sp>
        <p:nvSpPr>
          <p:cNvPr id="29" name="Rectangle 28"/>
          <p:cNvSpPr/>
          <p:nvPr/>
        </p:nvSpPr>
        <p:spPr>
          <a:xfrm>
            <a:off x="9785182" y="5021509"/>
            <a:ext cx="2223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Courtesy J. Repond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6400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5364481" y="6526098"/>
            <a:ext cx="2168433" cy="331903"/>
          </a:xfrm>
        </p:spPr>
        <p:txBody>
          <a:bodyPr/>
          <a:lstStyle/>
          <a:p>
            <a:r>
              <a:rPr lang="nn-NO" dirty="0" smtClean="0">
                <a:solidFill>
                  <a:prstClr val="white"/>
                </a:solidFill>
              </a:rPr>
              <a:t>IWG meeting nr. 3, 16/08/2016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prstClr val="white"/>
                </a:solidFill>
              </a:rPr>
              <a:pPr/>
              <a:t>8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955800" y="317627"/>
            <a:ext cx="8265984" cy="909781"/>
          </a:xfrm>
        </p:spPr>
        <p:txBody>
          <a:bodyPr>
            <a:normAutofit/>
          </a:bodyPr>
          <a:lstStyle/>
          <a:p>
            <a:r>
              <a:rPr lang="en-GB" sz="4000" dirty="0" smtClean="0">
                <a:latin typeface="Calibri Light" panose="020F0302020204030204" pitchFamily="34" charset="0"/>
              </a:rPr>
              <a:t>Conclusions</a:t>
            </a:r>
            <a:endParaRPr lang="en-GB" sz="4000" dirty="0">
              <a:latin typeface="Calibri Light" panose="020F030202020403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17957" y="1412042"/>
            <a:ext cx="10612201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0055A0"/>
                </a:solidFill>
              </a:rPr>
              <a:t>+ measurements and simulations are in good agreement</a:t>
            </a:r>
          </a:p>
          <a:p>
            <a:r>
              <a:rPr lang="en-GB" sz="2800" dirty="0" smtClean="0">
                <a:solidFill>
                  <a:srgbClr val="0055A0"/>
                </a:solidFill>
              </a:rPr>
              <a:t>+ the (unshielded) VVSA </a:t>
            </a:r>
            <a:r>
              <a:rPr lang="en-GB" sz="2800" dirty="0">
                <a:solidFill>
                  <a:srgbClr val="0055A0"/>
                </a:solidFill>
              </a:rPr>
              <a:t>shows non-negligible </a:t>
            </a:r>
            <a:r>
              <a:rPr lang="en-GB" sz="2800" dirty="0" smtClean="0">
                <a:solidFill>
                  <a:srgbClr val="0055A0"/>
                </a:solidFill>
              </a:rPr>
              <a:t>long. impedance</a:t>
            </a:r>
          </a:p>
          <a:p>
            <a:r>
              <a:rPr lang="en-GB" sz="2800" dirty="0" smtClean="0">
                <a:solidFill>
                  <a:srgbClr val="0055A0"/>
                </a:solidFill>
              </a:rPr>
              <a:t>+ RF shielded valves show significantly less long. impedance and</a:t>
            </a:r>
          </a:p>
          <a:p>
            <a:r>
              <a:rPr lang="en-GB" sz="2800" dirty="0">
                <a:solidFill>
                  <a:srgbClr val="0055A0"/>
                </a:solidFill>
              </a:rPr>
              <a:t>	</a:t>
            </a:r>
            <a:r>
              <a:rPr lang="en-GB" sz="2800" dirty="0" smtClean="0">
                <a:solidFill>
                  <a:srgbClr val="0055A0"/>
                </a:solidFill>
              </a:rPr>
              <a:t>should therefore be preferably installed</a:t>
            </a:r>
          </a:p>
        </p:txBody>
      </p:sp>
      <p:sp>
        <p:nvSpPr>
          <p:cNvPr id="7" name="Rectangle 6"/>
          <p:cNvSpPr/>
          <p:nvPr/>
        </p:nvSpPr>
        <p:spPr>
          <a:xfrm>
            <a:off x="1104046" y="4439565"/>
            <a:ext cx="9806970" cy="1384995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2800" dirty="0" smtClean="0">
                <a:solidFill>
                  <a:srgbClr val="0055A0"/>
                </a:solidFill>
              </a:rPr>
              <a:t>Input for Impedance Guide-lines: </a:t>
            </a:r>
            <a:br>
              <a:rPr lang="en-GB" sz="2800" dirty="0" smtClean="0">
                <a:solidFill>
                  <a:srgbClr val="0055A0"/>
                </a:solidFill>
              </a:rPr>
            </a:br>
            <a:r>
              <a:rPr lang="en-GB" sz="2800" dirty="0" smtClean="0">
                <a:solidFill>
                  <a:srgbClr val="0055A0"/>
                </a:solidFill>
              </a:rPr>
              <a:t>If installation of further valves is required, shielded </a:t>
            </a:r>
            <a:r>
              <a:rPr lang="en-GB" sz="2800" dirty="0" smtClean="0">
                <a:solidFill>
                  <a:srgbClr val="0055A0"/>
                </a:solidFill>
              </a:rPr>
              <a:t>valves </a:t>
            </a:r>
            <a:r>
              <a:rPr lang="en-GB" sz="2800" dirty="0" smtClean="0">
                <a:solidFill>
                  <a:srgbClr val="0055A0"/>
                </a:solidFill>
              </a:rPr>
              <a:t>are preferabl</a:t>
            </a:r>
            <a:r>
              <a:rPr lang="en-GB" sz="2800" dirty="0" smtClean="0">
                <a:solidFill>
                  <a:srgbClr val="0055A0"/>
                </a:solidFill>
              </a:rPr>
              <a:t>e and their possible installation shall </a:t>
            </a:r>
            <a:r>
              <a:rPr lang="en-GB" sz="2800" dirty="0" smtClean="0">
                <a:solidFill>
                  <a:srgbClr val="0055A0"/>
                </a:solidFill>
              </a:rPr>
              <a:t>be evaluated.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480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5364481" y="6526098"/>
            <a:ext cx="2168433" cy="331903"/>
          </a:xfrm>
        </p:spPr>
        <p:txBody>
          <a:bodyPr/>
          <a:lstStyle/>
          <a:p>
            <a:r>
              <a:rPr lang="nn-NO" dirty="0" smtClean="0">
                <a:solidFill>
                  <a:prstClr val="white"/>
                </a:solidFill>
              </a:rPr>
              <a:t>IWG meeting nr. 3, 16/08/2016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prstClr val="white"/>
                </a:solidFill>
              </a:rPr>
              <a:pPr/>
              <a:t>9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955800" y="317627"/>
            <a:ext cx="8265984" cy="909781"/>
          </a:xfrm>
        </p:spPr>
        <p:txBody>
          <a:bodyPr>
            <a:normAutofit fontScale="90000"/>
          </a:bodyPr>
          <a:lstStyle/>
          <a:p>
            <a:r>
              <a:rPr lang="en-GB" sz="4000" dirty="0">
                <a:latin typeface="Calibri Light" panose="020F0302020204030204" pitchFamily="34" charset="0"/>
              </a:rPr>
              <a:t>Additional </a:t>
            </a:r>
            <a:r>
              <a:rPr lang="en-GB" sz="4000" dirty="0" smtClean="0">
                <a:latin typeface="Calibri Light" panose="020F0302020204030204" pitchFamily="34" charset="0"/>
              </a:rPr>
              <a:t>Sl</a:t>
            </a:r>
            <a:r>
              <a:rPr lang="en-GB" sz="4000" dirty="0" smtClean="0">
                <a:latin typeface="Calibri Light" panose="020F0302020204030204" pitchFamily="34" charset="0"/>
              </a:rPr>
              <a:t>ide (preliminary price quote for shield valve)</a:t>
            </a:r>
            <a:endParaRPr lang="en-GB" sz="4000" dirty="0">
              <a:latin typeface="Calibri Light" panose="020F030202020403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621" y="1621454"/>
            <a:ext cx="7634789" cy="375894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938704" y="4541993"/>
            <a:ext cx="4975058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One RF-shielded all-metal gate valve costs about 29 </a:t>
            </a:r>
            <a:r>
              <a:rPr lang="en-GB" dirty="0" err="1" smtClean="0"/>
              <a:t>kCHF</a:t>
            </a:r>
            <a:r>
              <a:rPr lang="en-GB" dirty="0" smtClean="0"/>
              <a:t> (quoted for 10 pieces)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0001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361</TotalTime>
  <Words>589</Words>
  <Application>Microsoft Office PowerPoint</Application>
  <PresentationFormat>Widescreen</PresentationFormat>
  <Paragraphs>192</Paragraphs>
  <Slides>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Verdana</vt:lpstr>
      <vt:lpstr>CERN(4-3)</vt:lpstr>
      <vt:lpstr>1_CERN(4-3)</vt:lpstr>
      <vt:lpstr>PowerPoint Presentation</vt:lpstr>
      <vt:lpstr>Request: ECR 1709399 (SPS)</vt:lpstr>
      <vt:lpstr>Unshielded VVSA Simulation Model</vt:lpstr>
      <vt:lpstr>PowerPoint Presentation</vt:lpstr>
      <vt:lpstr>Wire Measurement Vs EIG Simulations</vt:lpstr>
      <vt:lpstr>VVSA: Impedance Spectrum</vt:lpstr>
      <vt:lpstr>Beam Dynamics Simulation</vt:lpstr>
      <vt:lpstr>Conclusions</vt:lpstr>
      <vt:lpstr>Additional Slide (preliminary price quote for shield valve)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Thomas Roland Kaltenbacher</dc:creator>
  <cp:lastModifiedBy>Christine Vollinger</cp:lastModifiedBy>
  <cp:revision>92</cp:revision>
  <dcterms:created xsi:type="dcterms:W3CDTF">2016-08-11T09:54:10Z</dcterms:created>
  <dcterms:modified xsi:type="dcterms:W3CDTF">2016-08-16T10:58:43Z</dcterms:modified>
</cp:coreProperties>
</file>