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58"/>
  </p:notesMasterIdLst>
  <p:handoutMasterIdLst>
    <p:handoutMasterId r:id="rId59"/>
  </p:handoutMasterIdLst>
  <p:sldIdLst>
    <p:sldId id="312" r:id="rId2"/>
    <p:sldId id="350" r:id="rId3"/>
    <p:sldId id="352" r:id="rId4"/>
    <p:sldId id="354" r:id="rId5"/>
    <p:sldId id="393" r:id="rId6"/>
    <p:sldId id="392" r:id="rId7"/>
    <p:sldId id="415" r:id="rId8"/>
    <p:sldId id="353" r:id="rId9"/>
    <p:sldId id="355" r:id="rId10"/>
    <p:sldId id="356" r:id="rId11"/>
    <p:sldId id="383" r:id="rId12"/>
    <p:sldId id="358" r:id="rId13"/>
    <p:sldId id="359" r:id="rId14"/>
    <p:sldId id="357" r:id="rId15"/>
    <p:sldId id="402" r:id="rId16"/>
    <p:sldId id="399" r:id="rId17"/>
    <p:sldId id="398" r:id="rId18"/>
    <p:sldId id="405" r:id="rId19"/>
    <p:sldId id="406" r:id="rId20"/>
    <p:sldId id="407" r:id="rId21"/>
    <p:sldId id="408" r:id="rId22"/>
    <p:sldId id="409" r:id="rId23"/>
    <p:sldId id="360" r:id="rId24"/>
    <p:sldId id="361" r:id="rId25"/>
    <p:sldId id="362" r:id="rId26"/>
    <p:sldId id="363" r:id="rId27"/>
    <p:sldId id="366" r:id="rId28"/>
    <p:sldId id="364" r:id="rId29"/>
    <p:sldId id="377" r:id="rId30"/>
    <p:sldId id="378" r:id="rId31"/>
    <p:sldId id="379" r:id="rId32"/>
    <p:sldId id="380" r:id="rId33"/>
    <p:sldId id="382" r:id="rId34"/>
    <p:sldId id="365" r:id="rId35"/>
    <p:sldId id="391" r:id="rId36"/>
    <p:sldId id="390" r:id="rId37"/>
    <p:sldId id="381" r:id="rId38"/>
    <p:sldId id="400" r:id="rId39"/>
    <p:sldId id="401" r:id="rId40"/>
    <p:sldId id="404" r:id="rId41"/>
    <p:sldId id="414" r:id="rId42"/>
    <p:sldId id="411" r:id="rId43"/>
    <p:sldId id="410" r:id="rId44"/>
    <p:sldId id="384" r:id="rId45"/>
    <p:sldId id="386" r:id="rId46"/>
    <p:sldId id="416" r:id="rId47"/>
    <p:sldId id="419" r:id="rId48"/>
    <p:sldId id="394" r:id="rId49"/>
    <p:sldId id="403" r:id="rId50"/>
    <p:sldId id="421" r:id="rId51"/>
    <p:sldId id="388" r:id="rId52"/>
    <p:sldId id="387" r:id="rId53"/>
    <p:sldId id="389" r:id="rId54"/>
    <p:sldId id="376" r:id="rId55"/>
    <p:sldId id="422" r:id="rId56"/>
    <p:sldId id="423" r:id="rId57"/>
  </p:sldIdLst>
  <p:sldSz cx="9144000" cy="6858000" type="screen4x3"/>
  <p:notesSz cx="6731000" cy="98552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ahoma" panose="020B060403050404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4">
          <p15:clr>
            <a:srgbClr val="A4A3A4"/>
          </p15:clr>
        </p15:guide>
        <p15:guide id="2" pos="212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40318C"/>
    <a:srgbClr val="00CC00"/>
    <a:srgbClr val="33CCFF"/>
    <a:srgbClr val="FFCC00"/>
    <a:srgbClr val="FFFF00"/>
    <a:srgbClr val="FF66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875" autoAdjust="0"/>
    <p:restoredTop sz="94700" autoAdjust="0"/>
  </p:normalViewPr>
  <p:slideViewPr>
    <p:cSldViewPr snapToGrid="0">
      <p:cViewPr varScale="1">
        <p:scale>
          <a:sx n="86" d="100"/>
          <a:sy n="86" d="100"/>
        </p:scale>
        <p:origin x="248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0" d="100"/>
          <a:sy n="80" d="100"/>
        </p:scale>
        <p:origin x="-3336" y="-96"/>
      </p:cViewPr>
      <p:guideLst>
        <p:guide orient="horz" pos="3104"/>
        <p:guide pos="2120"/>
      </p:guideLst>
    </p:cSldViewPr>
  </p:notesViewPr>
  <p:gridSpacing cx="45005" cy="45005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42.wmf"/><Relationship Id="rId2" Type="http://schemas.openxmlformats.org/officeDocument/2006/relationships/image" Target="../media/image41.emf"/><Relationship Id="rId1" Type="http://schemas.openxmlformats.org/officeDocument/2006/relationships/image" Target="../media/image40.emf"/><Relationship Id="rId4" Type="http://schemas.openxmlformats.org/officeDocument/2006/relationships/image" Target="../media/image43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79.wmf"/><Relationship Id="rId2" Type="http://schemas.openxmlformats.org/officeDocument/2006/relationships/image" Target="../media/image78.emf"/><Relationship Id="rId1" Type="http://schemas.openxmlformats.org/officeDocument/2006/relationships/image" Target="../media/image77.wmf"/><Relationship Id="rId4" Type="http://schemas.openxmlformats.org/officeDocument/2006/relationships/image" Target="../media/image80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2.wmf"/><Relationship Id="rId1" Type="http://schemas.openxmlformats.org/officeDocument/2006/relationships/image" Target="../media/image81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84.wmf"/><Relationship Id="rId1" Type="http://schemas.openxmlformats.org/officeDocument/2006/relationships/image" Target="../media/image8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98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A83C3606-4205-4ACC-9811-9925B3C8F5D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687314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1700" y="739775"/>
            <a:ext cx="4927600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3100" y="4681538"/>
            <a:ext cx="5384800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61488"/>
            <a:ext cx="291623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3597E1CB-73E0-42D6-803D-56650B9B0C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876194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0A8E9FE9-C133-450E-A393-2985A041788E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  <p:sp>
        <p:nvSpPr>
          <p:cNvPr id="71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24855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8DCC94F-2956-4B23-BEC1-8E4340B5D9CB}" type="slidenum">
              <a:rPr lang="en-US" altLang="en-US"/>
              <a:pPr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6996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B119FAD-B67E-4C14-9559-BED04C83A23F}" type="slidenum">
              <a:rPr lang="en-US" altLang="en-US"/>
              <a:pPr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30913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27BD702-1328-4F52-B7C2-CD42CBB039A5}" type="slidenum">
              <a:rPr lang="en-US" altLang="en-US"/>
              <a:pPr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36478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3CA3303-688A-4122-9AB7-047027CB86C5}" type="slidenum">
              <a:rPr lang="en-US" altLang="en-US"/>
              <a:pPr>
                <a:spcBef>
                  <a:spcPct val="0"/>
                </a:spcBef>
              </a:pPr>
              <a:t>14</a:t>
            </a:fld>
            <a:endParaRPr lang="en-US" altLang="en-US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22199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E4A63-5961-4F8C-8888-C6B44B624792}" type="slidenum">
              <a:rPr lang="en-US" altLang="en-US"/>
              <a:pPr>
                <a:spcBef>
                  <a:spcPct val="0"/>
                </a:spcBef>
              </a:pPr>
              <a:t>15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411656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E4A63-5961-4F8C-8888-C6B44B624792}" type="slidenum">
              <a:rPr lang="en-US" altLang="en-US"/>
              <a:pPr>
                <a:spcBef>
                  <a:spcPct val="0"/>
                </a:spcBef>
              </a:pPr>
              <a:t>16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17576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97552E-B14A-4894-B75D-55E22CFB2F6A}" type="slidenum">
              <a:rPr lang="en-US" altLang="en-US"/>
              <a:pPr>
                <a:spcBef>
                  <a:spcPct val="0"/>
                </a:spcBef>
              </a:pPr>
              <a:t>17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340082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97552E-B14A-4894-B75D-55E22CFB2F6A}" type="slidenum">
              <a:rPr lang="en-US" altLang="en-US"/>
              <a:pPr>
                <a:spcBef>
                  <a:spcPct val="0"/>
                </a:spcBef>
              </a:pPr>
              <a:t>18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054302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97552E-B14A-4894-B75D-55E22CFB2F6A}" type="slidenum">
              <a:rPr lang="en-US" altLang="en-US"/>
              <a:pPr>
                <a:spcBef>
                  <a:spcPct val="0"/>
                </a:spcBef>
              </a:pPr>
              <a:t>19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758796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97552E-B14A-4894-B75D-55E22CFB2F6A}" type="slidenum">
              <a:rPr lang="en-US" altLang="en-US"/>
              <a:pPr>
                <a:spcBef>
                  <a:spcPct val="0"/>
                </a:spcBef>
              </a:pPr>
              <a:t>20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90203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98E72D3-8DF4-4F4C-9EEC-9D9C00424D52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81043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97552E-B14A-4894-B75D-55E22CFB2F6A}" type="slidenum">
              <a:rPr lang="en-US" altLang="en-US"/>
              <a:pPr>
                <a:spcBef>
                  <a:spcPct val="0"/>
                </a:spcBef>
              </a:pPr>
              <a:t>21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04134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297552E-B14A-4894-B75D-55E22CFB2F6A}" type="slidenum">
              <a:rPr lang="en-US" altLang="en-US"/>
              <a:pPr>
                <a:spcBef>
                  <a:spcPct val="0"/>
                </a:spcBef>
              </a:pPr>
              <a:t>22</a:t>
            </a:fld>
            <a:endParaRPr lang="en-US" altLang="en-US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729018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9A74C8E-FCDB-4EC7-9040-2002B516A620}" type="slidenum">
              <a:rPr lang="en-US" altLang="en-US"/>
              <a:pPr>
                <a:spcBef>
                  <a:spcPct val="0"/>
                </a:spcBef>
              </a:pPr>
              <a:t>23</a:t>
            </a:fld>
            <a:endParaRPr lang="en-US" altLang="en-US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73225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1DAB5F83-4493-493D-9CFB-440C643A2E87}" type="slidenum">
              <a:rPr lang="en-US" altLang="en-US"/>
              <a:pPr>
                <a:spcBef>
                  <a:spcPct val="0"/>
                </a:spcBef>
              </a:pPr>
              <a:t>24</a:t>
            </a:fld>
            <a:endParaRPr lang="en-US" altLang="en-US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72054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EBE09BA-A895-4CD6-A13A-4A9ACB0A2645}" type="slidenum">
              <a:rPr lang="en-US" altLang="en-US"/>
              <a:pPr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10594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47A06DF-1264-4B26-841C-48C2EDFD18F8}" type="slidenum">
              <a:rPr lang="en-US" altLang="en-US"/>
              <a:pPr>
                <a:spcBef>
                  <a:spcPct val="0"/>
                </a:spcBef>
              </a:pPr>
              <a:t>26</a:t>
            </a:fld>
            <a:endParaRPr lang="en-US" altLang="en-US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6437942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56E812A-4D3F-467D-9CB8-C8B2C3E7D556}" type="slidenum">
              <a:rPr lang="en-US" altLang="en-US"/>
              <a:pPr>
                <a:spcBef>
                  <a:spcPct val="0"/>
                </a:spcBef>
              </a:pPr>
              <a:t>27</a:t>
            </a:fld>
            <a:endParaRPr lang="en-US" altLang="en-US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910798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8D22AEA-41C3-4AC3-91BE-03AAFB492C8D}" type="slidenum">
              <a:rPr lang="en-US" altLang="en-US"/>
              <a:pPr>
                <a:spcBef>
                  <a:spcPct val="0"/>
                </a:spcBef>
              </a:pPr>
              <a:t>28</a:t>
            </a:fld>
            <a:endParaRPr lang="en-US" altLang="en-US"/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374821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180B2D-08EC-4D36-A151-000E45F4F49E}" type="slidenum">
              <a:rPr lang="en-US" altLang="en-US"/>
              <a:pPr>
                <a:spcBef>
                  <a:spcPct val="0"/>
                </a:spcBef>
              </a:pPr>
              <a:t>29</a:t>
            </a:fld>
            <a:endParaRPr lang="en-US" altLang="en-US"/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44798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FC1C23F4-2826-4776-A5F6-4FFF9A7E52F9}" type="slidenum">
              <a:rPr lang="en-US" altLang="en-US"/>
              <a:pPr>
                <a:spcBef>
                  <a:spcPct val="0"/>
                </a:spcBef>
              </a:pPr>
              <a:t>30</a:t>
            </a:fld>
            <a:endParaRPr lang="en-US" altLang="en-US"/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4624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B1557767-3455-4165-9468-37FA10E4C148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7943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E3AE814-4C18-48E4-BECA-69FBBBF21A12}" type="slidenum">
              <a:rPr lang="en-US" altLang="en-US"/>
              <a:pPr>
                <a:spcBef>
                  <a:spcPct val="0"/>
                </a:spcBef>
              </a:pPr>
              <a:t>31</a:t>
            </a:fld>
            <a:endParaRPr lang="en-US" altLang="en-US"/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850505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139543F-7199-4785-A12B-EA34031C1788}" type="slidenum">
              <a:rPr lang="en-US" altLang="en-US"/>
              <a:pPr>
                <a:spcBef>
                  <a:spcPct val="0"/>
                </a:spcBef>
              </a:pPr>
              <a:t>32</a:t>
            </a:fld>
            <a:endParaRPr lang="en-US" altLang="en-US"/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629743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016C887-8669-447E-99C1-93FA3812FB65}" type="slidenum">
              <a:rPr lang="en-US" altLang="en-US"/>
              <a:pPr>
                <a:spcBef>
                  <a:spcPct val="0"/>
                </a:spcBef>
              </a:pPr>
              <a:t>33</a:t>
            </a:fld>
            <a:endParaRPr lang="en-US" altLang="en-US"/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6185573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A69EEF39-1FA9-4837-80B3-A24CC928B6EC}" type="slidenum">
              <a:rPr lang="en-US" altLang="en-US"/>
              <a:pPr>
                <a:spcBef>
                  <a:spcPct val="0"/>
                </a:spcBef>
              </a:pPr>
              <a:t>34</a:t>
            </a:fld>
            <a:endParaRPr lang="en-US" altLang="en-US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914026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5FD5D72-4E7E-4F70-B798-10FD7ECF63A6}" type="slidenum">
              <a:rPr lang="en-US" altLang="en-US"/>
              <a:pPr>
                <a:spcBef>
                  <a:spcPct val="0"/>
                </a:spcBef>
              </a:pPr>
              <a:t>35</a:t>
            </a:fld>
            <a:endParaRPr lang="en-US" altLang="en-US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87770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CCC810B-E658-4F1A-8DD9-95C5926FEDCE}" type="slidenum">
              <a:rPr lang="en-US" altLang="en-US"/>
              <a:pPr>
                <a:spcBef>
                  <a:spcPct val="0"/>
                </a:spcBef>
              </a:pPr>
              <a:t>36</a:t>
            </a:fld>
            <a:endParaRPr lang="en-US" altLang="en-US"/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459445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2735B780-E50D-49C7-B1DE-F244AD1444EA}" type="slidenum">
              <a:rPr lang="en-US" altLang="en-US"/>
              <a:pPr>
                <a:spcBef>
                  <a:spcPct val="0"/>
                </a:spcBef>
              </a:pPr>
              <a:t>37</a:t>
            </a:fld>
            <a:endParaRPr lang="en-US" altLang="en-US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75301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00D7BDE-EE3F-4798-903C-510E1A7660F2}" type="slidenum">
              <a:rPr lang="en-US" altLang="en-US"/>
              <a:pPr>
                <a:spcBef>
                  <a:spcPct val="0"/>
                </a:spcBef>
              </a:pPr>
              <a:t>38</a:t>
            </a:fld>
            <a:endParaRPr lang="en-US" altLang="en-US"/>
          </a:p>
        </p:txBody>
      </p:sp>
      <p:sp>
        <p:nvSpPr>
          <p:cNvPr id="675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660469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7C956D2-C694-4901-8D1E-1FC01CA8AAD7}" type="slidenum">
              <a:rPr lang="en-US" altLang="en-US"/>
              <a:pPr>
                <a:spcBef>
                  <a:spcPct val="0"/>
                </a:spcBef>
              </a:pPr>
              <a:t>39</a:t>
            </a:fld>
            <a:endParaRPr lang="en-US" altLang="en-US"/>
          </a:p>
        </p:txBody>
      </p:sp>
      <p:sp>
        <p:nvSpPr>
          <p:cNvPr id="696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73564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E4A63-5961-4F8C-8888-C6B44B624792}" type="slidenum">
              <a:rPr lang="en-US" altLang="en-US"/>
              <a:pPr>
                <a:spcBef>
                  <a:spcPct val="0"/>
                </a:spcBef>
              </a:pPr>
              <a:t>40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87973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F362AD5-B27F-49A0-86EF-57CD898DE28D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261080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68413" y="738188"/>
            <a:ext cx="4821237" cy="3614737"/>
          </a:xfrm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it-IT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13890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E4A63-5961-4F8C-8888-C6B44B624792}" type="slidenum">
              <a:rPr lang="en-US" altLang="en-US"/>
              <a:pPr>
                <a:spcBef>
                  <a:spcPct val="0"/>
                </a:spcBef>
              </a:pPr>
              <a:t>42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7626381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6FCE4A63-5961-4F8C-8888-C6B44B624792}" type="slidenum">
              <a:rPr lang="en-US" altLang="en-US"/>
              <a:pPr>
                <a:spcBef>
                  <a:spcPct val="0"/>
                </a:spcBef>
              </a:pPr>
              <a:t>43</a:t>
            </a:fld>
            <a:endParaRPr lang="en-US" altLang="en-US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635508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8B2E47D-3F6A-4F7B-B4DA-AE147915B55D}" type="slidenum">
              <a:rPr lang="en-US" altLang="en-US"/>
              <a:pPr>
                <a:spcBef>
                  <a:spcPct val="0"/>
                </a:spcBef>
              </a:pPr>
              <a:t>44</a:t>
            </a:fld>
            <a:endParaRPr lang="en-US" altLang="en-US"/>
          </a:p>
        </p:txBody>
      </p:sp>
      <p:sp>
        <p:nvSpPr>
          <p:cNvPr id="716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6271114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60785F0-46AC-4B50-98D0-C00D5041B389}" type="slidenum">
              <a:rPr lang="en-US" altLang="en-US"/>
              <a:pPr>
                <a:spcBef>
                  <a:spcPct val="0"/>
                </a:spcBef>
              </a:pPr>
              <a:t>45</a:t>
            </a:fld>
            <a:endParaRPr lang="en-US" alt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5552033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60785F0-46AC-4B50-98D0-C00D5041B389}" type="slidenum">
              <a:rPr lang="en-US" altLang="en-US"/>
              <a:pPr>
                <a:spcBef>
                  <a:spcPct val="0"/>
                </a:spcBef>
              </a:pPr>
              <a:t>46</a:t>
            </a:fld>
            <a:endParaRPr lang="en-US" alt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24415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560785F0-46AC-4B50-98D0-C00D5041B389}" type="slidenum">
              <a:rPr lang="en-US" altLang="en-US"/>
              <a:pPr>
                <a:spcBef>
                  <a:spcPct val="0"/>
                </a:spcBef>
              </a:pPr>
              <a:t>47</a:t>
            </a:fld>
            <a:endParaRPr lang="en-US" altLang="en-US"/>
          </a:p>
        </p:txBody>
      </p:sp>
      <p:sp>
        <p:nvSpPr>
          <p:cNvPr id="798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8707334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935F94-297B-4945-94E3-BAAC82540010}" type="slidenum">
              <a:rPr lang="en-US" altLang="en-US"/>
              <a:pPr>
                <a:spcBef>
                  <a:spcPct val="0"/>
                </a:spcBef>
              </a:pPr>
              <a:t>48</a:t>
            </a:fld>
            <a:endParaRPr lang="en-US" alt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87916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935F94-297B-4945-94E3-BAAC82540010}" type="slidenum">
              <a:rPr lang="en-US" altLang="en-US"/>
              <a:pPr>
                <a:spcBef>
                  <a:spcPct val="0"/>
                </a:spcBef>
              </a:pPr>
              <a:t>49</a:t>
            </a:fld>
            <a:endParaRPr lang="en-US" alt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1510601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1935F94-297B-4945-94E3-BAAC82540010}" type="slidenum">
              <a:rPr lang="en-US" altLang="en-US"/>
              <a:pPr>
                <a:spcBef>
                  <a:spcPct val="0"/>
                </a:spcBef>
              </a:pPr>
              <a:t>50</a:t>
            </a:fld>
            <a:endParaRPr lang="en-US" altLang="en-US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689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2712E9F1-2418-4218-A7C4-29691C91CC56}" type="slidenum">
              <a:rPr lang="en-US" altLang="en-US">
                <a:latin typeface="Arial" panose="020B0604020202020204" pitchFamily="34" charset="0"/>
              </a:rPr>
              <a:pPr/>
              <a:t>6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4972430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950A178-E3D9-4E03-96FF-9682391D36B2}" type="slidenum">
              <a:rPr lang="en-US" altLang="en-US"/>
              <a:pPr>
                <a:spcBef>
                  <a:spcPct val="0"/>
                </a:spcBef>
              </a:pPr>
              <a:t>51</a:t>
            </a:fld>
            <a:endParaRPr lang="en-US" altLang="en-US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665200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4EE9963B-7627-4C65-9FCF-350B6A320575}" type="slidenum">
              <a:rPr lang="en-US" altLang="en-US"/>
              <a:pPr>
                <a:spcBef>
                  <a:spcPct val="0"/>
                </a:spcBef>
              </a:pPr>
              <a:t>52</a:t>
            </a:fld>
            <a:endParaRPr lang="en-US" altLang="en-US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4443723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D5D2C58-B2A4-46F0-BE2E-384D9495D53F}" type="slidenum">
              <a:rPr lang="en-US" altLang="en-US"/>
              <a:pPr>
                <a:spcBef>
                  <a:spcPct val="0"/>
                </a:spcBef>
              </a:pPr>
              <a:t>53</a:t>
            </a:fld>
            <a:endParaRPr lang="en-US" altLang="en-US"/>
          </a:p>
        </p:txBody>
      </p:sp>
      <p:sp>
        <p:nvSpPr>
          <p:cNvPr id="819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19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526618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00D973E-CEA3-413E-B5D7-55D4DCD4E19E}" type="slidenum">
              <a:rPr lang="en-US" altLang="en-US"/>
              <a:pPr>
                <a:spcBef>
                  <a:spcPct val="0"/>
                </a:spcBef>
              </a:pPr>
              <a:t>54</a:t>
            </a:fld>
            <a:endParaRPr lang="en-US" altLang="en-US"/>
          </a:p>
        </p:txBody>
      </p:sp>
      <p:sp>
        <p:nvSpPr>
          <p:cNvPr id="839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870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2712E9F1-2418-4218-A7C4-29691C91CC56}" type="slidenum">
              <a:rPr lang="en-US" altLang="en-US">
                <a:latin typeface="Arial" panose="020B0604020202020204" pitchFamily="34" charset="0"/>
              </a:rPr>
              <a:pPr/>
              <a:t>7</a:t>
            </a:fld>
            <a:endParaRPr lang="en-US" altLang="en-US">
              <a:latin typeface="Arial" panose="020B0604020202020204" pitchFamily="34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3150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7BC30973-4539-4B38-A27D-E4BCA96C6405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93077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EF5A264D-CEB2-4EDF-9AC9-27F42FB59EB8}" type="slidenum">
              <a:rPr lang="en-US" altLang="en-US"/>
              <a:pPr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554553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905A2D2E-4074-4D93-A843-AFD883DFD1E4}" type="slidenum">
              <a:rPr lang="en-US" altLang="en-US"/>
              <a:pPr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19800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3638"/>
            <a:ext cx="2133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/>
              <a:t>31/07/08</a:t>
            </a:r>
            <a:endParaRPr lang="en-US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altLang="en-US"/>
              <a:t>Review new IRs: Energy Deposition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</p:spPr>
        <p:txBody>
          <a:bodyPr/>
          <a:lstStyle>
            <a:lvl1pPr>
              <a:defRPr smtClean="0">
                <a:latin typeface="Garamond" panose="02020404030301010803" pitchFamily="18" charset="0"/>
              </a:defRPr>
            </a:lvl1pPr>
          </a:lstStyle>
          <a:p>
            <a:pPr>
              <a:defRPr/>
            </a:pPr>
            <a:fld id="{19036B6B-CBFE-4D36-8699-5ECDD3910A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64312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2D9EC2-22E4-4552-BD2E-8ABD1097A37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39405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7BE0C4-76CF-4779-A1F2-6E9AF6B148E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55142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4"/>
          <p:cNvSpPr txBox="1">
            <a:spLocks noGrp="1"/>
          </p:cNvSpPr>
          <p:nvPr userDrawn="1"/>
        </p:nvSpPr>
        <p:spPr bwMode="auto">
          <a:xfrm>
            <a:off x="333375" y="6240463"/>
            <a:ext cx="7954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en-US" altLang="en-US"/>
              <a:t>2017 Mar 30</a:t>
            </a:r>
            <a:r>
              <a:rPr lang="en-US" altLang="en-US" baseline="30000"/>
              <a:t>th</a:t>
            </a:r>
            <a:r>
              <a:rPr lang="en-US" altLang="en-US"/>
              <a:t>			F. Cerutti			XSCRC2017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0D04F40A-02FD-4DA1-8F45-8331E29D882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0091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D99EA5-2986-45B2-82CC-DEF5A851BB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99606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C8400B-98E4-4CCC-A1AF-0F6EFED1B5A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275041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09E0E5-C76B-4901-8A3A-F11033BA649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849581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D9ABA1-9FEB-4002-955C-6A0A387FB25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00459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14EDB2-921D-48C4-8C78-DD2A43626BC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17731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30CD89-76FC-4095-9F2B-01D5CB420F89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8143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F0FAA4-BAE1-40FA-B08F-B01E7D92419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57678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024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 i="0">
                <a:latin typeface="Tahoma" pitchFamily="34" charset="0"/>
              </a:defRPr>
            </a:lvl1pPr>
          </a:lstStyle>
          <a:p>
            <a:pPr>
              <a:defRPr/>
            </a:pPr>
            <a:r>
              <a:rPr lang="en-US" altLang="en-US"/>
              <a:t>CARE-HHH Workshop 2008</a:t>
            </a:r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27300" y="6248400"/>
            <a:ext cx="50180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/>
            </a:lvl1pPr>
          </a:lstStyle>
          <a:p>
            <a:pPr>
              <a:defRPr/>
            </a:pPr>
            <a:r>
              <a:rPr lang="en-US" altLang="en-US"/>
              <a:t>Nov 24</a:t>
            </a:r>
            <a:r>
              <a:rPr lang="en-US" altLang="en-US" baseline="30000"/>
              <a:t>th</a:t>
            </a:r>
            <a:r>
              <a:rPr lang="en-US" altLang="en-US"/>
              <a:t>		F.Cerutti	Energy deposition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80313" y="6243638"/>
            <a:ext cx="110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mtClean="0"/>
            </a:lvl1pPr>
          </a:lstStyle>
          <a:p>
            <a:pPr>
              <a:defRPr/>
            </a:pPr>
            <a:fld id="{007BAA02-C609-4C3A-97F0-98D6F2452BE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1000 h 1000"/>
              <a:gd name="T2" fmla="*/ 0 w 1000"/>
              <a:gd name="T3" fmla="*/ 0 h 1000"/>
              <a:gd name="T4" fmla="*/ 10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3" r:id="rId1"/>
    <p:sldLayoutId id="2147483964" r:id="rId2"/>
    <p:sldLayoutId id="2147483954" r:id="rId3"/>
    <p:sldLayoutId id="2147483955" r:id="rId4"/>
    <p:sldLayoutId id="2147483956" r:id="rId5"/>
    <p:sldLayoutId id="2147483957" r:id="rId6"/>
    <p:sldLayoutId id="2147483958" r:id="rId7"/>
    <p:sldLayoutId id="2147483959" r:id="rId8"/>
    <p:sldLayoutId id="2147483960" r:id="rId9"/>
    <p:sldLayoutId id="2147483961" r:id="rId10"/>
    <p:sldLayoutId id="2147483962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anose="05000000000000000000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anose="05000000000000000000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anose="05000000000000000000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7.wmf"/><Relationship Id="rId4" Type="http://schemas.openxmlformats.org/officeDocument/2006/relationships/oleObject" Target="../embeddings/oleObject1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w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wmf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notesSlide" Target="../notesSlides/notesSlide28.xml"/><Relationship Id="rId7" Type="http://schemas.openxmlformats.org/officeDocument/2006/relationships/image" Target="../media/image41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43.emf"/><Relationship Id="rId5" Type="http://schemas.openxmlformats.org/officeDocument/2006/relationships/image" Target="../media/image40.emf"/><Relationship Id="rId10" Type="http://schemas.openxmlformats.org/officeDocument/2006/relationships/oleObject" Target="../embeddings/oleObject5.bin"/><Relationship Id="rId4" Type="http://schemas.openxmlformats.org/officeDocument/2006/relationships/oleObject" Target="../embeddings/oleObject2.bin"/><Relationship Id="rId9" Type="http://schemas.openxmlformats.org/officeDocument/2006/relationships/image" Target="../media/image42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w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9.w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1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wmf"/><Relationship Id="rId4" Type="http://schemas.openxmlformats.org/officeDocument/2006/relationships/image" Target="../media/image53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e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e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e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9.png"/><Relationship Id="rId4" Type="http://schemas.openxmlformats.org/officeDocument/2006/relationships/image" Target="../media/image68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w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6.wmf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8.bin"/><Relationship Id="rId3" Type="http://schemas.openxmlformats.org/officeDocument/2006/relationships/notesSlide" Target="../notesSlides/notesSlide52.xml"/><Relationship Id="rId7" Type="http://schemas.openxmlformats.org/officeDocument/2006/relationships/image" Target="../media/image7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7.bin"/><Relationship Id="rId11" Type="http://schemas.openxmlformats.org/officeDocument/2006/relationships/image" Target="../media/image80.wmf"/><Relationship Id="rId5" Type="http://schemas.openxmlformats.org/officeDocument/2006/relationships/image" Target="../media/image77.wmf"/><Relationship Id="rId10" Type="http://schemas.openxmlformats.org/officeDocument/2006/relationships/oleObject" Target="../embeddings/oleObject9.bin"/><Relationship Id="rId4" Type="http://schemas.openxmlformats.org/officeDocument/2006/relationships/oleObject" Target="../embeddings/oleObject6.bin"/><Relationship Id="rId9" Type="http://schemas.openxmlformats.org/officeDocument/2006/relationships/image" Target="../media/image79.w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3.xml"/><Relationship Id="rId7" Type="http://schemas.openxmlformats.org/officeDocument/2006/relationships/image" Target="../media/image8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1.bin"/><Relationship Id="rId5" Type="http://schemas.openxmlformats.org/officeDocument/2006/relationships/image" Target="../media/image81.wmf"/><Relationship Id="rId4" Type="http://schemas.openxmlformats.org/officeDocument/2006/relationships/oleObject" Target="../embeddings/oleObject10.bin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84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83.wmf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4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4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4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243638"/>
            <a:ext cx="2133600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E444BF2-6525-40F6-A36F-2257874E8D2B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6150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15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155" name="Rectangle 7"/>
          <p:cNvSpPr>
            <a:spLocks noChangeArrowheads="1"/>
          </p:cNvSpPr>
          <p:nvPr/>
        </p:nvSpPr>
        <p:spPr bwMode="auto">
          <a:xfrm>
            <a:off x="1345580" y="2134977"/>
            <a:ext cx="6091238" cy="89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Aft>
                <a:spcPct val="20000"/>
              </a:spcAft>
              <a:buClrTx/>
              <a:buSzTx/>
              <a:buFontTx/>
              <a:buNone/>
            </a:pPr>
            <a:r>
              <a:rPr lang="en-US" altLang="en-US" sz="1800" i="1" u="sng" dirty="0">
                <a:latin typeface="Tahoma" panose="020B0604030504040204" pitchFamily="34" charset="0"/>
              </a:rPr>
              <a:t>Francesco Cerutti</a:t>
            </a:r>
            <a:r>
              <a:rPr lang="en-US" altLang="en-US" sz="1800" i="1" dirty="0">
                <a:latin typeface="Tahoma" panose="020B0604030504040204" pitchFamily="34" charset="0"/>
              </a:rPr>
              <a:t> </a:t>
            </a:r>
            <a:r>
              <a:rPr lang="en-US" altLang="en-US" sz="1800" i="1" dirty="0" smtClean="0">
                <a:latin typeface="Tahoma" panose="020B0604030504040204" pitchFamily="34" charset="0"/>
              </a:rPr>
              <a:t>, </a:t>
            </a:r>
            <a:r>
              <a:rPr lang="en-US" altLang="en-US" sz="1800" i="1" dirty="0">
                <a:latin typeface="Tahoma" panose="020B0604030504040204" pitchFamily="34" charset="0"/>
              </a:rPr>
              <a:t>Alfredo </a:t>
            </a:r>
            <a:r>
              <a:rPr lang="en-US" altLang="en-US" sz="1800" i="1" dirty="0" smtClean="0">
                <a:latin typeface="Tahoma" panose="020B0604030504040204" pitchFamily="34" charset="0"/>
              </a:rPr>
              <a:t>Ferrari</a:t>
            </a:r>
          </a:p>
          <a:p>
            <a:pPr algn="ctr" eaLnBrk="1" hangingPunct="1">
              <a:lnSpc>
                <a:spcPct val="150000"/>
              </a:lnSpc>
              <a:spcAft>
                <a:spcPct val="20000"/>
              </a:spcAft>
              <a:buClrTx/>
              <a:buSzTx/>
              <a:buFontTx/>
              <a:buNone/>
            </a:pPr>
            <a:r>
              <a:rPr lang="en-US" altLang="en-US" sz="1800" i="1" dirty="0" smtClean="0">
                <a:latin typeface="Tahoma" panose="020B0604030504040204" pitchFamily="34" charset="0"/>
              </a:rPr>
              <a:t>and M.N. </a:t>
            </a:r>
            <a:r>
              <a:rPr lang="en-US" altLang="en-US" sz="1800" i="1" dirty="0" err="1" smtClean="0">
                <a:latin typeface="Tahoma" panose="020B0604030504040204" pitchFamily="34" charset="0"/>
              </a:rPr>
              <a:t>Mazziotta</a:t>
            </a:r>
            <a:endParaRPr lang="en-US" altLang="en-US" sz="1800" i="1" dirty="0">
              <a:latin typeface="Tahoma" panose="020B0604030504040204" pitchFamily="34" charset="0"/>
            </a:endParaRPr>
          </a:p>
        </p:txBody>
      </p:sp>
      <p:sp>
        <p:nvSpPr>
          <p:cNvPr id="6156" name="Footer Placeholder 4"/>
          <p:cNvSpPr txBox="1">
            <a:spLocks noGrp="1"/>
          </p:cNvSpPr>
          <p:nvPr/>
        </p:nvSpPr>
        <p:spPr bwMode="auto">
          <a:xfrm>
            <a:off x="2487613" y="5610225"/>
            <a:ext cx="4408487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2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</a:rPr>
              <a:t>2017 Mar 30</a:t>
            </a:r>
            <a:r>
              <a:rPr lang="en-US" altLang="en-US" sz="1600" baseline="30000">
                <a:latin typeface="Tahoma" panose="020B0604030504040204" pitchFamily="34" charset="0"/>
              </a:rPr>
              <a:t>th</a:t>
            </a:r>
          </a:p>
        </p:txBody>
      </p:sp>
      <p:sp>
        <p:nvSpPr>
          <p:cNvPr id="6157" name="Rectangle 8"/>
          <p:cNvSpPr>
            <a:spLocks noChangeArrowheads="1"/>
          </p:cNvSpPr>
          <p:nvPr/>
        </p:nvSpPr>
        <p:spPr bwMode="auto">
          <a:xfrm>
            <a:off x="49427" y="477927"/>
            <a:ext cx="9045146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Tx/>
              <a:buSzTx/>
              <a:buFontTx/>
              <a:buNone/>
            </a:pPr>
            <a:r>
              <a:rPr lang="en-US" altLang="en-US" sz="3600" dirty="0">
                <a:solidFill>
                  <a:srgbClr val="0066FF"/>
                </a:solidFill>
                <a:latin typeface="Tahoma" panose="020B0604030504040204" pitchFamily="34" charset="0"/>
              </a:rPr>
              <a:t>FLUKA: THEORETICAL </a:t>
            </a:r>
            <a:r>
              <a:rPr lang="en-US" altLang="en-US" sz="3600" dirty="0" smtClean="0">
                <a:solidFill>
                  <a:srgbClr val="0066FF"/>
                </a:solidFill>
                <a:latin typeface="Tahoma" panose="020B0604030504040204" pitchFamily="34" charset="0"/>
              </a:rPr>
              <a:t>GROUNDS,</a:t>
            </a:r>
            <a:endParaRPr lang="en-US" altLang="en-US" sz="3600" dirty="0">
              <a:solidFill>
                <a:srgbClr val="0066FF"/>
              </a:solidFill>
              <a:latin typeface="Tahoma" panose="020B0604030504040204" pitchFamily="34" charset="0"/>
            </a:endParaRPr>
          </a:p>
          <a:p>
            <a:pPr algn="ctr" eaLnBrk="1" hangingPunct="1">
              <a:buClrTx/>
              <a:buSzTx/>
              <a:buFontTx/>
              <a:buNone/>
            </a:pPr>
            <a:r>
              <a:rPr lang="en-US" altLang="en-US" sz="3600" dirty="0" smtClean="0">
                <a:solidFill>
                  <a:srgbClr val="0066FF"/>
                </a:solidFill>
                <a:latin typeface="Tahoma" panose="020B0604030504040204" pitchFamily="34" charset="0"/>
              </a:rPr>
              <a:t>BENCHMARKING, AND WISHED NEW DATA</a:t>
            </a:r>
            <a:endParaRPr lang="en-US" altLang="en-US" sz="36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6158" name="Group 19"/>
          <p:cNvGrpSpPr>
            <a:grpSpLocks/>
          </p:cNvGrpSpPr>
          <p:nvPr/>
        </p:nvGrpSpPr>
        <p:grpSpPr bwMode="auto">
          <a:xfrm>
            <a:off x="6400646" y="2046365"/>
            <a:ext cx="1687513" cy="755650"/>
            <a:chOff x="3812583" y="2989346"/>
            <a:chExt cx="1688465" cy="755794"/>
          </a:xfrm>
        </p:grpSpPr>
        <p:pic>
          <p:nvPicPr>
            <p:cNvPr id="6163" name="Picture 16" descr="CERN.gi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12583" y="2989346"/>
              <a:ext cx="751668" cy="7521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164" name="Picture 16" descr="EN-STI-LOGO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52534" y="2991077"/>
              <a:ext cx="848514" cy="754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159" name="Footer Placeholder 4"/>
          <p:cNvSpPr txBox="1">
            <a:spLocks noGrp="1"/>
          </p:cNvSpPr>
          <p:nvPr/>
        </p:nvSpPr>
        <p:spPr bwMode="auto">
          <a:xfrm>
            <a:off x="2454275" y="4225925"/>
            <a:ext cx="4408488" cy="1090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</a:rPr>
              <a:t>XSCRC2017 </a:t>
            </a:r>
          </a:p>
          <a:p>
            <a:pPr algn="ctr"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</a:rPr>
              <a:t>Cross Sections for Cosmic Rays @ CERN</a:t>
            </a:r>
          </a:p>
        </p:txBody>
      </p:sp>
      <p:grpSp>
        <p:nvGrpSpPr>
          <p:cNvPr id="6160" name="Group 1"/>
          <p:cNvGrpSpPr>
            <a:grpSpLocks/>
          </p:cNvGrpSpPr>
          <p:nvPr/>
        </p:nvGrpSpPr>
        <p:grpSpPr bwMode="auto">
          <a:xfrm>
            <a:off x="879475" y="3692571"/>
            <a:ext cx="7253288" cy="992187"/>
            <a:chOff x="724013" y="3457128"/>
            <a:chExt cx="7253038" cy="992743"/>
          </a:xfrm>
        </p:grpSpPr>
        <p:pic>
          <p:nvPicPr>
            <p:cNvPr id="6161" name="Picture 15" descr="fluka_logo_3000x2000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8934" b="17726"/>
            <a:stretch>
              <a:fillRect/>
            </a:stretch>
          </p:blipFill>
          <p:spPr bwMode="auto">
            <a:xfrm>
              <a:off x="3419660" y="3457128"/>
              <a:ext cx="2289518" cy="8144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62" name="Rectangle 7"/>
            <p:cNvSpPr>
              <a:spLocks noChangeArrowheads="1"/>
            </p:cNvSpPr>
            <p:nvPr/>
          </p:nvSpPr>
          <p:spPr bwMode="auto">
            <a:xfrm>
              <a:off x="724013" y="3556109"/>
              <a:ext cx="7253038" cy="8937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  <a:spcAft>
                  <a:spcPct val="20000"/>
                </a:spcAft>
                <a:buClrTx/>
                <a:buSzTx/>
                <a:buFontTx/>
                <a:buNone/>
              </a:pPr>
              <a:r>
                <a:rPr lang="en-US" altLang="en-US" sz="1800" i="1" dirty="0">
                  <a:latin typeface="Tahoma" panose="020B0604030504040204" pitchFamily="34" charset="0"/>
                </a:rPr>
                <a:t>on behalf of the 				collaboration</a:t>
              </a:r>
            </a:p>
          </p:txBody>
        </p:sp>
      </p:grp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4146"/>
          <a:stretch/>
        </p:blipFill>
        <p:spPr>
          <a:xfrm>
            <a:off x="1484120" y="2776060"/>
            <a:ext cx="1784196" cy="8266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50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0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FDAF55A-56B0-4B6D-92F6-0C8AFF1810C0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10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2151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151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515" name="Rectangle 2"/>
          <p:cNvSpPr>
            <a:spLocks noChangeArrowheads="1"/>
          </p:cNvSpPr>
          <p:nvPr/>
        </p:nvSpPr>
        <p:spPr bwMode="auto">
          <a:xfrm>
            <a:off x="2239963" y="255588"/>
            <a:ext cx="47037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RESONANCE PRODUCTION</a:t>
            </a:r>
          </a:p>
        </p:txBody>
      </p:sp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363538" y="977900"/>
            <a:ext cx="8281987" cy="1077913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</a:rPr>
              <a:t>All reactions are thought to proceed through channels like: </a:t>
            </a:r>
          </a:p>
          <a:p>
            <a:pPr eaLnBrk="1" hangingPunct="1">
              <a:defRPr/>
            </a:pP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h + N 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 X  x</a:t>
            </a:r>
            <a:r>
              <a:rPr lang="en-US" sz="1600" i="1" baseline="-25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1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 + … + </a:t>
            </a:r>
            <a:r>
              <a:rPr lang="en-US" sz="1600" i="1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x</a:t>
            </a:r>
            <a:r>
              <a:rPr lang="en-US" sz="1600" i="1" baseline="-25000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n</a:t>
            </a:r>
            <a:r>
              <a:rPr lang="en-US" sz="1600" i="1" baseline="-25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 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 …</a:t>
            </a:r>
            <a:endParaRPr lang="en-US" sz="1600" i="1" baseline="-25000" dirty="0">
              <a:solidFill>
                <a:srgbClr val="008080"/>
              </a:solidFill>
              <a:effectLst>
                <a:outerShdw blurRad="38100" dist="38100" dir="2700000" algn="tl">
                  <a:srgbClr val="C0C0C0"/>
                </a:outerShdw>
              </a:effectLst>
              <a:cs typeface="Tahoma" pitchFamily="34" charset="0"/>
              <a:sym typeface="Symbol" pitchFamily="18" charset="2"/>
            </a:endParaRPr>
          </a:p>
          <a:p>
            <a:pPr eaLnBrk="1" hangingPunct="1">
              <a:defRPr/>
            </a:pP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h + N  X + Y  x</a:t>
            </a:r>
            <a:r>
              <a:rPr lang="en-US" sz="1600" i="1" baseline="-25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1 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+ … </a:t>
            </a:r>
            <a:r>
              <a:rPr lang="en-US" sz="1600" i="1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x</a:t>
            </a:r>
            <a:r>
              <a:rPr lang="en-US" sz="1600" i="1" baseline="-25000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n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 + y</a:t>
            </a:r>
            <a:r>
              <a:rPr lang="en-US" sz="1600" i="1" baseline="-25000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1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 + … </a:t>
            </a:r>
            <a:r>
              <a:rPr lang="en-US" sz="1600" i="1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y</a:t>
            </a:r>
            <a:r>
              <a:rPr lang="en-US" sz="1600" i="1" baseline="-25000" dirty="0" err="1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m</a:t>
            </a:r>
            <a:r>
              <a:rPr lang="en-US" sz="1600" i="1" dirty="0">
                <a:solidFill>
                  <a:srgbClr val="00808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  …</a:t>
            </a:r>
          </a:p>
          <a:p>
            <a:pPr eaLnBrk="1" hangingPunct="1">
              <a:defRPr/>
            </a:pPr>
            <a:r>
              <a:rPr lang="en-US" sz="1600" dirty="0">
                <a:solidFill>
                  <a:srgbClr val="40458C"/>
                </a:solidFill>
                <a:cs typeface="Tahoma" pitchFamily="34" charset="0"/>
                <a:sym typeface="Symbol" pitchFamily="18" charset="2"/>
              </a:rPr>
              <a:t>where X and Y can be real resonances or stable particles (, n, p, K) directly</a:t>
            </a: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498475" y="2201863"/>
            <a:ext cx="8135938" cy="585787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600" i="1" dirty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Resonances can be treated as real particles: they can be transported and then transformed into </a:t>
            </a:r>
            <a:r>
              <a:rPr lang="en-US" sz="1600" i="1" dirty="0" err="1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secondaries</a:t>
            </a:r>
            <a:r>
              <a:rPr lang="en-US" sz="1600" i="1" dirty="0">
                <a:solidFill>
                  <a:srgbClr val="D60093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 according to their lifetime and decay branching ratios</a:t>
            </a:r>
          </a:p>
        </p:txBody>
      </p:sp>
      <p:sp>
        <p:nvSpPr>
          <p:cNvPr id="17" name="Text Box 8"/>
          <p:cNvSpPr txBox="1">
            <a:spLocks noChangeArrowheads="1"/>
          </p:cNvSpPr>
          <p:nvPr/>
        </p:nvSpPr>
        <p:spPr bwMode="auto">
          <a:xfrm>
            <a:off x="1103313" y="5164138"/>
            <a:ext cx="6948487" cy="708025"/>
          </a:xfrm>
          <a:prstGeom prst="rect">
            <a:avLst/>
          </a:prstGeom>
          <a:noFill/>
          <a:ln w="635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FLUKA: 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 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60 resonances, and 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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</a:rPr>
              <a:t> 100 channels in describing p, n, 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, </a:t>
            </a:r>
            <a:r>
              <a:rPr lang="en-US" sz="2000" i="1" dirty="0" err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pbar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, </a:t>
            </a:r>
            <a:r>
              <a:rPr lang="en-US" sz="2000" i="1" dirty="0" err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nbar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 and K induced reactions up to 3-5 </a:t>
            </a:r>
            <a:r>
              <a:rPr lang="en-US" sz="2000" i="1" dirty="0" err="1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GeV</a:t>
            </a:r>
            <a:r>
              <a:rPr lang="en-US" sz="2000" i="1" dirty="0">
                <a:solidFill>
                  <a:srgbClr val="CC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Tahoma" pitchFamily="34" charset="0"/>
                <a:sym typeface="Symbol" pitchFamily="18" charset="2"/>
              </a:rPr>
              <a:t>/c</a:t>
            </a:r>
          </a:p>
        </p:txBody>
      </p:sp>
      <p:sp>
        <p:nvSpPr>
          <p:cNvPr id="21519" name="Text Box 8"/>
          <p:cNvSpPr txBox="1">
            <a:spLocks noChangeArrowheads="1"/>
          </p:cNvSpPr>
          <p:nvPr/>
        </p:nvSpPr>
        <p:spPr bwMode="auto">
          <a:xfrm>
            <a:off x="1263650" y="4176713"/>
            <a:ext cx="64150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1775" indent="-231775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Dominance of the Δ resonance and of the </a:t>
            </a:r>
            <a:r>
              <a:rPr lang="en-US" altLang="en-US" sz="1600" i="1">
                <a:latin typeface="Tahoma" panose="020B0604030504040204" pitchFamily="34" charset="0"/>
                <a:cs typeface="Tahoma" panose="020B0604030504040204" pitchFamily="34" charset="0"/>
              </a:rPr>
              <a:t>N</a:t>
            </a:r>
            <a:r>
              <a:rPr lang="en-US" altLang="en-US" sz="1600" i="1" baseline="30000">
                <a:latin typeface="Tahoma" panose="020B0604030504040204" pitchFamily="34" charset="0"/>
                <a:cs typeface="Tahoma" panose="020B0604030504040204" pitchFamily="34" charset="0"/>
              </a:rPr>
              <a:t>∗ 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resonances </a:t>
            </a:r>
          </a:p>
        </p:txBody>
      </p:sp>
      <p:sp>
        <p:nvSpPr>
          <p:cNvPr id="21520" name="Text Box 10"/>
          <p:cNvSpPr txBox="1">
            <a:spLocks noChangeArrowheads="1"/>
          </p:cNvSpPr>
          <p:nvPr/>
        </p:nvSpPr>
        <p:spPr bwMode="auto">
          <a:xfrm>
            <a:off x="481013" y="3052763"/>
            <a:ext cx="78565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Resonance energies, widths, cross sections, branching ratios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from data and conservation laws, whenever possible.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Inferred from inclusive cross sections when needed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55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5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5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694B945-7FBA-46BC-A3F9-B7D364F51DDA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11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2355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3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DPM</a:t>
            </a:r>
          </a:p>
        </p:txBody>
      </p:sp>
      <p:pic>
        <p:nvPicPr>
          <p:cNvPr id="23564" name="Picture 4" descr="reggeon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538" y="1555750"/>
            <a:ext cx="3886200" cy="199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5" name="Group 6"/>
          <p:cNvGrpSpPr>
            <a:grpSpLocks/>
          </p:cNvGrpSpPr>
          <p:nvPr/>
        </p:nvGrpSpPr>
        <p:grpSpPr bwMode="auto">
          <a:xfrm>
            <a:off x="463550" y="3873500"/>
            <a:ext cx="6932613" cy="2462213"/>
            <a:chOff x="292" y="2342"/>
            <a:chExt cx="4367" cy="1551"/>
          </a:xfrm>
        </p:grpSpPr>
        <p:pic>
          <p:nvPicPr>
            <p:cNvPr id="23577" name="Picture 7" descr="pomeron"/>
            <p:cNvPicPr>
              <a:picLocks noChangeAspect="1" noChangeArrowheads="1"/>
            </p:cNvPicPr>
            <p:nvPr/>
          </p:nvPicPr>
          <p:blipFill>
            <a:blip r:embed="rId4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lum bright="4000" contrast="16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2" y="2342"/>
              <a:ext cx="4227" cy="1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8" name="Text Box 8"/>
            <p:cNvSpPr txBox="1">
              <a:spLocks noChangeArrowheads="1"/>
            </p:cNvSpPr>
            <p:nvPr/>
          </p:nvSpPr>
          <p:spPr bwMode="auto">
            <a:xfrm>
              <a:off x="292" y="3123"/>
              <a:ext cx="1250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latin typeface="Tahoma" panose="020B0604030504040204" pitchFamily="34" charset="0"/>
                </a:rPr>
                <a:t>single Pomeron exchange</a:t>
              </a:r>
            </a:p>
          </p:txBody>
        </p:sp>
      </p:grpSp>
      <p:sp>
        <p:nvSpPr>
          <p:cNvPr id="23566" name="Text Box 9"/>
          <p:cNvSpPr txBox="1">
            <a:spLocks noChangeArrowheads="1"/>
          </p:cNvSpPr>
          <p:nvPr/>
        </p:nvSpPr>
        <p:spPr bwMode="auto">
          <a:xfrm>
            <a:off x="492125" y="1035050"/>
            <a:ext cx="768667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>
                <a:solidFill>
                  <a:srgbClr val="660033"/>
                </a:solidFill>
                <a:latin typeface="Tahoma" panose="020B0604030504040204" pitchFamily="34" charset="0"/>
              </a:rPr>
              <a:t>Parton and color concepts, Topological expansion of QCD, Duality</a:t>
            </a:r>
          </a:p>
        </p:txBody>
      </p:sp>
      <p:grpSp>
        <p:nvGrpSpPr>
          <p:cNvPr id="23567" name="Group 22"/>
          <p:cNvGrpSpPr>
            <a:grpSpLocks/>
          </p:cNvGrpSpPr>
          <p:nvPr/>
        </p:nvGrpSpPr>
        <p:grpSpPr bwMode="auto">
          <a:xfrm>
            <a:off x="4276725" y="2811463"/>
            <a:ext cx="2611438" cy="2057400"/>
            <a:chOff x="4276715" y="2819400"/>
            <a:chExt cx="2611437" cy="2057400"/>
          </a:xfrm>
        </p:grpSpPr>
        <p:grpSp>
          <p:nvGrpSpPr>
            <p:cNvPr id="23572" name="Group 10"/>
            <p:cNvGrpSpPr>
              <a:grpSpLocks/>
            </p:cNvGrpSpPr>
            <p:nvPr/>
          </p:nvGrpSpPr>
          <p:grpSpPr bwMode="auto">
            <a:xfrm>
              <a:off x="4276715" y="2819400"/>
              <a:ext cx="2611437" cy="2057400"/>
              <a:chOff x="2694" y="1776"/>
              <a:chExt cx="1645" cy="1296"/>
            </a:xfrm>
          </p:grpSpPr>
          <p:sp>
            <p:nvSpPr>
              <p:cNvPr id="23574" name="Text Box 11"/>
              <p:cNvSpPr txBox="1">
                <a:spLocks noChangeArrowheads="1"/>
              </p:cNvSpPr>
              <p:nvPr/>
            </p:nvSpPr>
            <p:spPr bwMode="auto">
              <a:xfrm>
                <a:off x="2694" y="2286"/>
                <a:ext cx="1645" cy="1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200" b="1">
                    <a:solidFill>
                      <a:srgbClr val="00CC00"/>
                    </a:solidFill>
                    <a:latin typeface="Tahoma" panose="020B0604030504040204" pitchFamily="34" charset="0"/>
                  </a:rPr>
                  <a:t>color strings to be “hadronized”</a:t>
                </a:r>
              </a:p>
            </p:txBody>
          </p:sp>
          <p:sp>
            <p:nvSpPr>
              <p:cNvPr id="23575" name="Line 12"/>
              <p:cNvSpPr>
                <a:spLocks noChangeShapeType="1"/>
              </p:cNvSpPr>
              <p:nvPr/>
            </p:nvSpPr>
            <p:spPr bwMode="auto">
              <a:xfrm flipH="1" flipV="1">
                <a:off x="2976" y="1776"/>
                <a:ext cx="384" cy="480"/>
              </a:xfrm>
              <a:prstGeom prst="line">
                <a:avLst/>
              </a:prstGeom>
              <a:noFill/>
              <a:ln w="28575">
                <a:solidFill>
                  <a:srgbClr val="00CC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3576" name="Line 13"/>
              <p:cNvSpPr>
                <a:spLocks noChangeShapeType="1"/>
              </p:cNvSpPr>
              <p:nvPr/>
            </p:nvSpPr>
            <p:spPr bwMode="auto">
              <a:xfrm>
                <a:off x="3648" y="2496"/>
                <a:ext cx="336" cy="576"/>
              </a:xfrm>
              <a:prstGeom prst="line">
                <a:avLst/>
              </a:prstGeom>
              <a:noFill/>
              <a:ln w="28575">
                <a:solidFill>
                  <a:srgbClr val="00CC00"/>
                </a:solidFill>
                <a:round/>
                <a:headEnd type="none" w="sm" len="sm"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  <p:sp>
          <p:nvSpPr>
            <p:cNvPr id="23573" name="Line 14"/>
            <p:cNvSpPr>
              <a:spLocks noChangeShapeType="1"/>
            </p:cNvSpPr>
            <p:nvPr/>
          </p:nvSpPr>
          <p:spPr bwMode="auto">
            <a:xfrm>
              <a:off x="5867400" y="3962400"/>
              <a:ext cx="762000" cy="533400"/>
            </a:xfrm>
            <a:prstGeom prst="line">
              <a:avLst/>
            </a:prstGeom>
            <a:noFill/>
            <a:ln w="28575">
              <a:solidFill>
                <a:srgbClr val="00CC00"/>
              </a:solidFill>
              <a:round/>
              <a:headEnd type="none" w="sm" len="sm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23568" name="Text Box 5"/>
          <p:cNvSpPr txBox="1">
            <a:spLocks noChangeArrowheads="1"/>
          </p:cNvSpPr>
          <p:nvPr/>
        </p:nvSpPr>
        <p:spPr bwMode="auto">
          <a:xfrm>
            <a:off x="2173288" y="2238375"/>
            <a:ext cx="150812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latin typeface="Tahoma" panose="020B0604030504040204" pitchFamily="34" charset="0"/>
              </a:rPr>
              <a:t>Reggeon exchange</a:t>
            </a:r>
          </a:p>
        </p:txBody>
      </p:sp>
      <p:sp>
        <p:nvSpPr>
          <p:cNvPr id="23569" name="Text Box 10"/>
          <p:cNvSpPr txBox="1">
            <a:spLocks noChangeArrowheads="1"/>
          </p:cNvSpPr>
          <p:nvPr/>
        </p:nvSpPr>
        <p:spPr bwMode="auto">
          <a:xfrm>
            <a:off x="5091113" y="2541588"/>
            <a:ext cx="37973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 momentum distribution functions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 b="1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 fragmentation functions</a:t>
            </a:r>
          </a:p>
        </p:txBody>
      </p:sp>
      <p:sp>
        <p:nvSpPr>
          <p:cNvPr id="23570" name="Text Box 10"/>
          <p:cNvSpPr txBox="1">
            <a:spLocks noChangeArrowheads="1"/>
          </p:cNvSpPr>
          <p:nvPr/>
        </p:nvSpPr>
        <p:spPr bwMode="auto">
          <a:xfrm>
            <a:off x="4324350" y="1647825"/>
            <a:ext cx="12477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latin typeface="Tahoma" panose="020B0604030504040204" pitchFamily="34" charset="0"/>
                <a:cs typeface="Tahoma" panose="020B0604030504040204" pitchFamily="34" charset="0"/>
              </a:rPr>
              <a:t>single chain diagram</a:t>
            </a:r>
          </a:p>
        </p:txBody>
      </p:sp>
      <p:sp>
        <p:nvSpPr>
          <p:cNvPr id="23571" name="Text Box 10"/>
          <p:cNvSpPr txBox="1">
            <a:spLocks noChangeArrowheads="1"/>
          </p:cNvSpPr>
          <p:nvPr/>
        </p:nvSpPr>
        <p:spPr bwMode="auto">
          <a:xfrm>
            <a:off x="7215188" y="4691063"/>
            <a:ext cx="109696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latin typeface="Tahoma" panose="020B0604030504040204" pitchFamily="34" charset="0"/>
                <a:cs typeface="Tahoma" panose="020B0604030504040204" pitchFamily="34" charset="0"/>
              </a:rPr>
              <a:t>two-chain diagram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560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0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DA5BBBE-5C84-4DBA-A5D0-FA37B3C18A1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12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2560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0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561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5611" name="Rectangle 2"/>
          <p:cNvSpPr>
            <a:spLocks noChangeArrowheads="1"/>
          </p:cNvSpPr>
          <p:nvPr/>
        </p:nvSpPr>
        <p:spPr bwMode="auto">
          <a:xfrm>
            <a:off x="2968625" y="255588"/>
            <a:ext cx="3556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CHAIN EXAMPLES [I]</a:t>
            </a:r>
          </a:p>
        </p:txBody>
      </p:sp>
      <p:sp>
        <p:nvSpPr>
          <p:cNvPr id="25612" name="Text Box 4"/>
          <p:cNvSpPr txBox="1">
            <a:spLocks noChangeArrowheads="1"/>
          </p:cNvSpPr>
          <p:nvPr/>
        </p:nvSpPr>
        <p:spPr bwMode="auto">
          <a:xfrm>
            <a:off x="550863" y="4572000"/>
            <a:ext cx="3773487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Leading two-chain diagram in DPM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p-p scattering</a:t>
            </a:r>
            <a:endParaRPr lang="en-US" altLang="en-US" sz="16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color (</a:t>
            </a:r>
            <a:r>
              <a:rPr lang="en-US" altLang="en-US" sz="14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and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green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 and quark combination shown in the figure is just one of the allowed possibilities</a:t>
            </a:r>
          </a:p>
        </p:txBody>
      </p:sp>
      <p:pic>
        <p:nvPicPr>
          <p:cNvPr id="25613" name="Picture 5" descr="ppchainc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51" r="9192" b="6944"/>
          <a:stretch>
            <a:fillRect/>
          </a:stretch>
        </p:blipFill>
        <p:spPr bwMode="auto">
          <a:xfrm>
            <a:off x="282575" y="903288"/>
            <a:ext cx="4032250" cy="362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14" name="Picture 7" descr="pbarpchainc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556" r="11057" b="6439"/>
          <a:stretch>
            <a:fillRect/>
          </a:stretch>
        </p:blipFill>
        <p:spPr bwMode="auto">
          <a:xfrm>
            <a:off x="4572000" y="935038"/>
            <a:ext cx="3960813" cy="3630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15" name="Text Box 4"/>
          <p:cNvSpPr txBox="1">
            <a:spLocks noChangeArrowheads="1"/>
          </p:cNvSpPr>
          <p:nvPr/>
        </p:nvSpPr>
        <p:spPr bwMode="auto">
          <a:xfrm>
            <a:off x="4973638" y="4546600"/>
            <a:ext cx="3771900" cy="166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Leading two-chain diagram in DPM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pbar-p scattering</a:t>
            </a:r>
            <a:endParaRPr lang="en-US" altLang="en-US" sz="16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color (</a:t>
            </a:r>
            <a:r>
              <a:rPr lang="en-US" altLang="en-US" sz="14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FF66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en-US" sz="1400">
                <a:solidFill>
                  <a:srgbClr val="FFCC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antiblue,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green, 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altLang="en-US" sz="1400">
                <a:solidFill>
                  <a:srgbClr val="33CC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antigreen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 and quark combination shown in the figure is just one of the allowed possibilities</a:t>
            </a:r>
          </a:p>
        </p:txBody>
      </p:sp>
      <p:sp>
        <p:nvSpPr>
          <p:cNvPr id="25616" name="Text Box 10"/>
          <p:cNvSpPr txBox="1">
            <a:spLocks noChangeArrowheads="1"/>
          </p:cNvSpPr>
          <p:nvPr/>
        </p:nvSpPr>
        <p:spPr bwMode="auto">
          <a:xfrm>
            <a:off x="411163" y="2517775"/>
            <a:ext cx="17811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i="1">
                <a:latin typeface="Tahoma" panose="020B0604030504040204" pitchFamily="34" charset="0"/>
                <a:cs typeface="Tahoma" panose="020B0604030504040204" pitchFamily="34" charset="0"/>
              </a:rPr>
              <a:t>momentum fraction</a:t>
            </a:r>
          </a:p>
        </p:txBody>
      </p:sp>
      <p:sp>
        <p:nvSpPr>
          <p:cNvPr id="25617" name="Line 12"/>
          <p:cNvSpPr>
            <a:spLocks noChangeShapeType="1"/>
          </p:cNvSpPr>
          <p:nvPr/>
        </p:nvSpPr>
        <p:spPr bwMode="auto">
          <a:xfrm flipH="1" flipV="1">
            <a:off x="852488" y="2060575"/>
            <a:ext cx="95250" cy="45085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5618" name="Line 12"/>
          <p:cNvSpPr>
            <a:spLocks noChangeShapeType="1"/>
          </p:cNvSpPr>
          <p:nvPr/>
        </p:nvSpPr>
        <p:spPr bwMode="auto">
          <a:xfrm flipH="1">
            <a:off x="868363" y="2867025"/>
            <a:ext cx="69850" cy="496888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65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765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69F89EB-67FD-49F3-830E-97E3CFDD64AE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13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2765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65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27659" name="Picture 6" descr="pippchainac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39" t="28630" r="9232" b="8365"/>
          <a:stretch>
            <a:fillRect/>
          </a:stretch>
        </p:blipFill>
        <p:spPr bwMode="auto">
          <a:xfrm>
            <a:off x="4572000" y="836613"/>
            <a:ext cx="4103688" cy="376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0" name="Picture 7" descr="pippsingchain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804" r="9277" b="5725"/>
          <a:stretch>
            <a:fillRect/>
          </a:stretch>
        </p:blipFill>
        <p:spPr bwMode="auto">
          <a:xfrm>
            <a:off x="468313" y="908050"/>
            <a:ext cx="3816350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61" name="Rectangle 2"/>
          <p:cNvSpPr>
            <a:spLocks noChangeArrowheads="1"/>
          </p:cNvSpPr>
          <p:nvPr/>
        </p:nvSpPr>
        <p:spPr bwMode="auto">
          <a:xfrm>
            <a:off x="2968625" y="255588"/>
            <a:ext cx="36496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CHAIN EXAMPLES [II]</a:t>
            </a:r>
          </a:p>
        </p:txBody>
      </p:sp>
      <p:sp>
        <p:nvSpPr>
          <p:cNvPr id="27662" name="Text Box 4"/>
          <p:cNvSpPr txBox="1">
            <a:spLocks noChangeArrowheads="1"/>
          </p:cNvSpPr>
          <p:nvPr/>
        </p:nvSpPr>
        <p:spPr bwMode="auto">
          <a:xfrm>
            <a:off x="4865688" y="4624388"/>
            <a:ext cx="3771900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Leading two-chain diagram in DPM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600" b="1" baseline="300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-p scattering</a:t>
            </a:r>
            <a:endParaRPr lang="en-US" altLang="en-US" sz="16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color (</a:t>
            </a:r>
            <a:r>
              <a:rPr lang="en-US" altLang="en-US" sz="14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FF66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green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 and quark combination shown in the figure is just one of the allowed possibilities</a:t>
            </a:r>
          </a:p>
        </p:txBody>
      </p:sp>
      <p:sp>
        <p:nvSpPr>
          <p:cNvPr id="27663" name="Text Box 4"/>
          <p:cNvSpPr txBox="1">
            <a:spLocks noChangeArrowheads="1"/>
          </p:cNvSpPr>
          <p:nvPr/>
        </p:nvSpPr>
        <p:spPr bwMode="auto">
          <a:xfrm>
            <a:off x="584200" y="4637088"/>
            <a:ext cx="3856038" cy="144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Single chain diagram in DPM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600" b="1" baseline="300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-p scattering</a:t>
            </a:r>
            <a:endParaRPr lang="en-US" altLang="en-US" sz="16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color (</a:t>
            </a:r>
            <a:r>
              <a:rPr lang="en-US" altLang="en-US" sz="14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FF66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green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 and quark combination shown in the figure is just one of the allowed possibilities</a:t>
            </a:r>
          </a:p>
        </p:txBody>
      </p:sp>
      <p:sp>
        <p:nvSpPr>
          <p:cNvPr id="27664" name="Text Box 10"/>
          <p:cNvSpPr txBox="1">
            <a:spLocks noChangeArrowheads="1"/>
          </p:cNvSpPr>
          <p:nvPr/>
        </p:nvSpPr>
        <p:spPr bwMode="auto">
          <a:xfrm>
            <a:off x="3332163" y="4662488"/>
            <a:ext cx="9842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solidFill>
                  <a:srgbClr val="40318C"/>
                </a:solidFill>
                <a:latin typeface="Symbol" panose="05050102010706020507" pitchFamily="18" charset="2"/>
                <a:cs typeface="Tahoma" panose="020B0604030504040204" pitchFamily="34" charset="0"/>
              </a:rPr>
              <a:t>s</a:t>
            </a:r>
            <a:r>
              <a:rPr lang="en-US" altLang="en-US" sz="1200">
                <a:solidFill>
                  <a:srgbClr val="4031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~ 1/√s</a:t>
            </a:r>
            <a:endParaRPr lang="en-US" altLang="en-US" sz="1200" baseline="30000">
              <a:solidFill>
                <a:srgbClr val="4031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69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69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1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1A6A7F8-27E2-45C3-982B-D94109619152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14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29703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4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5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706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9707" name="Rectangle 2"/>
          <p:cNvSpPr>
            <a:spLocks noChangeArrowheads="1"/>
          </p:cNvSpPr>
          <p:nvPr/>
        </p:nvSpPr>
        <p:spPr bwMode="auto">
          <a:xfrm>
            <a:off x="2178050" y="255588"/>
            <a:ext cx="45402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HADRONIZATION EXAMPLE</a:t>
            </a:r>
          </a:p>
        </p:txBody>
      </p:sp>
      <p:pic>
        <p:nvPicPr>
          <p:cNvPr id="29708" name="Picture 3" descr="hadroniz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9013" y="1336675"/>
            <a:ext cx="7181850" cy="459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9709" name="Group 24"/>
          <p:cNvGrpSpPr>
            <a:grpSpLocks/>
          </p:cNvGrpSpPr>
          <p:nvPr/>
        </p:nvGrpSpPr>
        <p:grpSpPr bwMode="auto">
          <a:xfrm>
            <a:off x="3486150" y="1676400"/>
            <a:ext cx="1449388" cy="554038"/>
            <a:chOff x="3052359" y="1714795"/>
            <a:chExt cx="1449899" cy="553998"/>
          </a:xfrm>
        </p:grpSpPr>
        <p:sp>
          <p:nvSpPr>
            <p:cNvPr id="29713" name="Text Box 11"/>
            <p:cNvSpPr txBox="1">
              <a:spLocks noChangeArrowheads="1"/>
            </p:cNvSpPr>
            <p:nvPr/>
          </p:nvSpPr>
          <p:spPr bwMode="auto">
            <a:xfrm>
              <a:off x="3052359" y="1714795"/>
              <a:ext cx="1449899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rgbClr val="00CC00"/>
                  </a:solidFill>
                  <a:latin typeface="Tahoma" panose="020B0604030504040204" pitchFamily="34" charset="0"/>
                </a:rPr>
                <a:t>q-q and qq-qq</a:t>
              </a:r>
            </a:p>
            <a:p>
              <a:pPr eaLnBrk="1" hangingPunct="1">
                <a:lnSpc>
                  <a:spcPct val="15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b="1">
                  <a:solidFill>
                    <a:srgbClr val="00CC00"/>
                  </a:solidFill>
                  <a:latin typeface="Tahoma" panose="020B0604030504040204" pitchFamily="34" charset="0"/>
                </a:rPr>
                <a:t>pairs generation</a:t>
              </a:r>
            </a:p>
          </p:txBody>
        </p:sp>
        <p:cxnSp>
          <p:nvCxnSpPr>
            <p:cNvPr id="29714" name="Straight Connector 19"/>
            <p:cNvCxnSpPr>
              <a:cxnSpLocks noChangeShapeType="1"/>
            </p:cNvCxnSpPr>
            <p:nvPr/>
          </p:nvCxnSpPr>
          <p:spPr bwMode="auto">
            <a:xfrm>
              <a:off x="4140605" y="1769394"/>
              <a:ext cx="100739" cy="0"/>
            </a:xfrm>
            <a:prstGeom prst="line">
              <a:avLst/>
            </a:prstGeom>
            <a:noFill/>
            <a:ln w="12700" algn="ctr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5" name="Straight Connector 22"/>
            <p:cNvCxnSpPr>
              <a:cxnSpLocks noChangeShapeType="1"/>
            </p:cNvCxnSpPr>
            <p:nvPr/>
          </p:nvCxnSpPr>
          <p:spPr bwMode="auto">
            <a:xfrm>
              <a:off x="4037288" y="1766814"/>
              <a:ext cx="100739" cy="0"/>
            </a:xfrm>
            <a:prstGeom prst="line">
              <a:avLst/>
            </a:prstGeom>
            <a:noFill/>
            <a:ln w="12700" algn="ctr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9716" name="Straight Connector 23"/>
            <p:cNvCxnSpPr>
              <a:cxnSpLocks noChangeShapeType="1"/>
            </p:cNvCxnSpPr>
            <p:nvPr/>
          </p:nvCxnSpPr>
          <p:spPr bwMode="auto">
            <a:xfrm>
              <a:off x="3314051" y="1764234"/>
              <a:ext cx="100739" cy="0"/>
            </a:xfrm>
            <a:prstGeom prst="line">
              <a:avLst/>
            </a:prstGeom>
            <a:noFill/>
            <a:ln w="12700" algn="ctr">
              <a:solidFill>
                <a:srgbClr val="00CC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9710" name="Line 13"/>
          <p:cNvSpPr>
            <a:spLocks noChangeShapeType="1"/>
          </p:cNvSpPr>
          <p:nvPr/>
        </p:nvSpPr>
        <p:spPr bwMode="auto">
          <a:xfrm>
            <a:off x="4427538" y="2225675"/>
            <a:ext cx="701675" cy="563563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11" name="Line 13"/>
          <p:cNvSpPr>
            <a:spLocks noChangeShapeType="1"/>
          </p:cNvSpPr>
          <p:nvPr/>
        </p:nvSpPr>
        <p:spPr bwMode="auto">
          <a:xfrm>
            <a:off x="4354513" y="2286000"/>
            <a:ext cx="760412" cy="2006600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9712" name="Line 13"/>
          <p:cNvSpPr>
            <a:spLocks noChangeShapeType="1"/>
          </p:cNvSpPr>
          <p:nvPr/>
        </p:nvSpPr>
        <p:spPr bwMode="auto">
          <a:xfrm flipH="1">
            <a:off x="4021138" y="2216150"/>
            <a:ext cx="241300" cy="1100138"/>
          </a:xfrm>
          <a:prstGeom prst="line">
            <a:avLst/>
          </a:prstGeom>
          <a:noFill/>
          <a:ln w="28575">
            <a:solidFill>
              <a:srgbClr val="00CC00"/>
            </a:solidFill>
            <a:round/>
            <a:headEnd type="none" w="sm" len="sm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5BA30A-249F-4548-B772-DBDF26FD9586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15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584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1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024209" y="1053085"/>
            <a:ext cx="6843033" cy="4572652"/>
            <a:chOff x="1024209" y="1053085"/>
            <a:chExt cx="6843033" cy="457265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24209" y="1053085"/>
              <a:ext cx="6843033" cy="4572652"/>
            </a:xfrm>
            <a:prstGeom prst="rect">
              <a:avLst/>
            </a:prstGeom>
          </p:spPr>
        </p:pic>
        <p:sp>
          <p:nvSpPr>
            <p:cNvPr id="16" name="Text Box 3"/>
            <p:cNvSpPr txBox="1">
              <a:spLocks noChangeArrowheads="1"/>
            </p:cNvSpPr>
            <p:nvPr/>
          </p:nvSpPr>
          <p:spPr bwMode="auto">
            <a:xfrm>
              <a:off x="1436914" y="1314995"/>
              <a:ext cx="5348379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5715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 smtClean="0">
                  <a:latin typeface="Tahoma" panose="020B0604030504040204" pitchFamily="34" charset="0"/>
                </a:rPr>
                <a:t>Inclusive pion production</a:t>
              </a:r>
              <a:endParaRPr lang="en-US" altLang="en-US" sz="1400" dirty="0">
                <a:latin typeface="Tahoma" panose="020B0604030504040204" pitchFamily="34" charset="0"/>
              </a:endParaRP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 smtClean="0">
                  <a:latin typeface="Tahoma" panose="020B0604030504040204" pitchFamily="34" charset="0"/>
                </a:rPr>
                <a:t>Points</a:t>
              </a:r>
              <a:r>
                <a:rPr lang="en-US" altLang="en-US" sz="1400" dirty="0">
                  <a:latin typeface="Tahoma" panose="020B0604030504040204" pitchFamily="34" charset="0"/>
                </a:rPr>
                <a:t>: exp. data </a:t>
              </a:r>
              <a:r>
                <a:rPr lang="en-US" altLang="en-US" sz="1200" dirty="0" smtClean="0">
                  <a:latin typeface="Tahoma" panose="020B0604030504040204" pitchFamily="34" charset="0"/>
                </a:rPr>
                <a:t>(C.D. Dermer, </a:t>
              </a:r>
              <a:r>
                <a:rPr lang="en-US" altLang="en-US" sz="1200" dirty="0" err="1" smtClean="0">
                  <a:latin typeface="Tahoma" panose="020B0604030504040204" pitchFamily="34" charset="0"/>
                </a:rPr>
                <a:t>Astrophys</a:t>
              </a:r>
              <a:r>
                <a:rPr lang="en-US" altLang="en-US" sz="1200" dirty="0" smtClean="0">
                  <a:latin typeface="Tahoma" panose="020B0604030504040204" pitchFamily="34" charset="0"/>
                </a:rPr>
                <a:t>. J. 307 (1986) 47)</a:t>
              </a:r>
              <a:endParaRPr lang="en-US" altLang="en-US" sz="1200" dirty="0">
                <a:latin typeface="Tahoma" panose="020B060403050404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7116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5BA30A-249F-4548-B772-DBDF26FD9586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16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584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1"/>
          <p:cNvGrpSpPr/>
          <p:nvPr/>
        </p:nvGrpSpPr>
        <p:grpSpPr>
          <a:xfrm>
            <a:off x="576908" y="958807"/>
            <a:ext cx="4021731" cy="5157988"/>
            <a:chOff x="576908" y="958807"/>
            <a:chExt cx="4021731" cy="5157988"/>
          </a:xfrm>
        </p:grpSpPr>
        <p:pic>
          <p:nvPicPr>
            <p:cNvPr id="35852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6908" y="958807"/>
              <a:ext cx="4021731" cy="51579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2682371" y="968379"/>
              <a:ext cx="576000" cy="185738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4528458" y="1285010"/>
            <a:ext cx="430269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</a:t>
            </a:r>
            <a:r>
              <a:rPr lang="en-GB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Phys. Rev. D 6(11) (1972) 3085</a:t>
            </a:r>
            <a:r>
              <a:rPr lang="en-US" altLang="en-US" sz="1200" dirty="0" smtClean="0">
                <a:latin typeface="Tahoma" panose="020B0604030504040204" pitchFamily="34" charset="0"/>
              </a:rPr>
              <a:t>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7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565AE7-533D-4E03-B2E6-4741D78A349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17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37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29514" y="849913"/>
            <a:ext cx="4116212" cy="5065264"/>
            <a:chOff x="329514" y="1006675"/>
            <a:chExt cx="4116212" cy="5065264"/>
          </a:xfrm>
        </p:grpSpPr>
        <p:pic>
          <p:nvPicPr>
            <p:cNvPr id="3380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9514" y="1006675"/>
              <a:ext cx="4116212" cy="5065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1236755" y="4411930"/>
              <a:ext cx="385042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dirty="0" smtClean="0">
                  <a:latin typeface="Tahoma" panose="020B0604030504040204" pitchFamily="34" charset="0"/>
                </a:rPr>
                <a:t>p</a:t>
              </a:r>
              <a:r>
                <a:rPr lang="en-US" altLang="en-US" sz="1200" baseline="-25000" dirty="0" smtClean="0">
                  <a:latin typeface="Tahoma" panose="020B0604030504040204" pitchFamily="34" charset="0"/>
                </a:rPr>
                <a:t>T</a:t>
              </a:r>
              <a:r>
                <a:rPr lang="en-US" altLang="en-US" sz="1200" baseline="30000" dirty="0" smtClean="0">
                  <a:latin typeface="Tahoma" panose="020B0604030504040204" pitchFamily="34" charset="0"/>
                </a:rPr>
                <a:t>2</a:t>
              </a:r>
              <a:endParaRPr lang="en-US" altLang="en-US" sz="1200" baseline="30000" dirty="0">
                <a:latin typeface="Tahoma" panose="020B0604030504040204" pitchFamily="34" charset="0"/>
              </a:endParaRPr>
            </a:p>
          </p:txBody>
        </p:sp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2699796" y="1046760"/>
              <a:ext cx="756000" cy="185738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728754" y="931002"/>
            <a:ext cx="3958046" cy="4940630"/>
            <a:chOff x="4728754" y="1087764"/>
            <a:chExt cx="3958046" cy="4940630"/>
          </a:xfrm>
        </p:grpSpPr>
        <p:pic>
          <p:nvPicPr>
            <p:cNvPr id="3380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28754" y="1096473"/>
              <a:ext cx="3958046" cy="49319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6988767" y="1087764"/>
              <a:ext cx="756000" cy="185738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6770916" y="2239142"/>
            <a:ext cx="141417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p</a:t>
            </a:r>
            <a:r>
              <a:rPr lang="en-US" altLang="en-US" sz="1200" baseline="-25000" dirty="0" smtClean="0">
                <a:latin typeface="Tahoma" panose="020B0604030504040204" pitchFamily="34" charset="0"/>
              </a:rPr>
              <a:t> l </a:t>
            </a:r>
            <a:r>
              <a:rPr lang="en-US" altLang="en-US" sz="1200" baseline="-25000" dirty="0" err="1" smtClean="0">
                <a:latin typeface="Tahoma" panose="020B0604030504040204" pitchFamily="34" charset="0"/>
              </a:rPr>
              <a:t>cms</a:t>
            </a:r>
            <a:r>
              <a:rPr lang="en-US" altLang="en-US" sz="1200" dirty="0" smtClean="0">
                <a:latin typeface="Tahoma" panose="020B0604030504040204" pitchFamily="34" charset="0"/>
              </a:rPr>
              <a:t> = 0.6 GeV/c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2190582" y="5674130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</a:t>
            </a:r>
            <a:r>
              <a:rPr lang="en-GB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PRL23 (1969) 1055 and J. Day, PhD Thesis (1969)</a:t>
            </a:r>
            <a:r>
              <a:rPr lang="en-US" altLang="en-US" sz="1200" dirty="0" smtClean="0">
                <a:latin typeface="Tahoma" panose="020B0604030504040204" pitchFamily="34" charset="0"/>
              </a:rPr>
              <a:t>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7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565AE7-533D-4E03-B2E6-4741D78A349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18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37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956404" y="5629526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(N.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Abgrall</a:t>
            </a:r>
            <a:r>
              <a:rPr lang="en-US" altLang="en-US" sz="1200" dirty="0" smtClean="0">
                <a:latin typeface="Tahoma" panose="020B0604030504040204" pitchFamily="34" charset="0"/>
              </a:rPr>
              <a:t> </a:t>
            </a:r>
            <a:r>
              <a:rPr lang="en-US" altLang="en-US" sz="1200" dirty="0">
                <a:latin typeface="Tahoma" panose="020B0604030504040204" pitchFamily="34" charset="0"/>
              </a:rPr>
              <a:t>et al</a:t>
            </a:r>
            <a:r>
              <a:rPr lang="en-US" altLang="en-US" sz="1200" dirty="0" smtClean="0">
                <a:latin typeface="Tahoma" panose="020B0604030504040204" pitchFamily="34" charset="0"/>
              </a:rPr>
              <a:t>., </a:t>
            </a:r>
            <a:r>
              <a:rPr lang="en-US" altLang="en-US" sz="1200" dirty="0">
                <a:latin typeface="Tahoma" panose="020B0604030504040204" pitchFamily="34" charset="0"/>
              </a:rPr>
              <a:t>Eur. Phys. J. C </a:t>
            </a:r>
            <a:r>
              <a:rPr lang="en-US" altLang="en-US" sz="1200" dirty="0" smtClean="0">
                <a:latin typeface="Tahoma" panose="020B0604030504040204" pitchFamily="34" charset="0"/>
              </a:rPr>
              <a:t>74 (2014</a:t>
            </a:r>
            <a:r>
              <a:rPr lang="en-US" altLang="en-US" sz="1200" dirty="0">
                <a:latin typeface="Tahoma" panose="020B0604030504040204" pitchFamily="34" charset="0"/>
              </a:rPr>
              <a:t>) </a:t>
            </a:r>
            <a:r>
              <a:rPr lang="en-US" altLang="en-US" sz="1200" dirty="0" smtClean="0">
                <a:latin typeface="Tahoma" panose="020B0604030504040204" pitchFamily="34" charset="0"/>
              </a:rPr>
              <a:t>2794)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13618" y="1005094"/>
            <a:ext cx="6648450" cy="4514850"/>
            <a:chOff x="4648994" y="1997743"/>
            <a:chExt cx="6648450" cy="451485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48994" y="1997743"/>
              <a:ext cx="6648450" cy="4514850"/>
            </a:xfrm>
            <a:prstGeom prst="rect">
              <a:avLst/>
            </a:prstGeom>
          </p:spPr>
        </p:pic>
        <p:sp>
          <p:nvSpPr>
            <p:cNvPr id="17" name="Rectangle 17"/>
            <p:cNvSpPr>
              <a:spLocks noChangeArrowheads="1"/>
            </p:cNvSpPr>
            <p:nvPr/>
          </p:nvSpPr>
          <p:spPr bwMode="auto">
            <a:xfrm>
              <a:off x="7973219" y="1997743"/>
              <a:ext cx="1092722" cy="277106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</p:spTree>
    <p:extLst>
      <p:ext uri="{BB962C8B-B14F-4D97-AF65-F5344CB8AC3E}">
        <p14:creationId xmlns:p14="http://schemas.microsoft.com/office/powerpoint/2010/main" val="703123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228" y="1004310"/>
            <a:ext cx="6648450" cy="4514850"/>
          </a:xfrm>
          <a:prstGeom prst="rect">
            <a:avLst/>
          </a:prstGeom>
        </p:spPr>
      </p:pic>
      <p:cxnSp>
        <p:nvCxnSpPr>
          <p:cNvPr id="337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565AE7-533D-4E03-B2E6-4741D78A349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19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37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956404" y="5629526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(N.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Abgrall</a:t>
            </a:r>
            <a:r>
              <a:rPr lang="en-US" altLang="en-US" sz="1200" dirty="0" smtClean="0">
                <a:latin typeface="Tahoma" panose="020B0604030504040204" pitchFamily="34" charset="0"/>
              </a:rPr>
              <a:t> </a:t>
            </a:r>
            <a:r>
              <a:rPr lang="en-US" altLang="en-US" sz="1200" dirty="0">
                <a:latin typeface="Tahoma" panose="020B0604030504040204" pitchFamily="34" charset="0"/>
              </a:rPr>
              <a:t>et al</a:t>
            </a:r>
            <a:r>
              <a:rPr lang="en-US" altLang="en-US" sz="1200" dirty="0" smtClean="0">
                <a:latin typeface="Tahoma" panose="020B0604030504040204" pitchFamily="34" charset="0"/>
              </a:rPr>
              <a:t>., </a:t>
            </a:r>
            <a:r>
              <a:rPr lang="en-US" altLang="en-US" sz="1200" dirty="0">
                <a:latin typeface="Tahoma" panose="020B0604030504040204" pitchFamily="34" charset="0"/>
              </a:rPr>
              <a:t>Eur. Phys. J. C </a:t>
            </a:r>
            <a:r>
              <a:rPr lang="en-US" altLang="en-US" sz="1200" dirty="0" smtClean="0">
                <a:latin typeface="Tahoma" panose="020B0604030504040204" pitchFamily="34" charset="0"/>
              </a:rPr>
              <a:t>74 (2014</a:t>
            </a:r>
            <a:r>
              <a:rPr lang="en-US" altLang="en-US" sz="1200" dirty="0">
                <a:latin typeface="Tahoma" panose="020B0604030504040204" pitchFamily="34" charset="0"/>
              </a:rPr>
              <a:t>) </a:t>
            </a:r>
            <a:r>
              <a:rPr lang="en-US" altLang="en-US" sz="1200" dirty="0" smtClean="0">
                <a:latin typeface="Tahoma" panose="020B0604030504040204" pitchFamily="34" charset="0"/>
              </a:rPr>
              <a:t>2794)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4637843" y="1005094"/>
            <a:ext cx="1092722" cy="277106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  <p:extLst>
      <p:ext uri="{BB962C8B-B14F-4D97-AF65-F5344CB8AC3E}">
        <p14:creationId xmlns:p14="http://schemas.microsoft.com/office/powerpoint/2010/main" val="3087741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1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1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1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DDF95EC-CF23-4BD9-943F-E10312297844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81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03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OUTLINE</a:t>
            </a:r>
          </a:p>
        </p:txBody>
      </p:sp>
      <p:sp>
        <p:nvSpPr>
          <p:cNvPr id="8204" name="Text Box 10"/>
          <p:cNvSpPr txBox="1">
            <a:spLocks noChangeArrowheads="1"/>
          </p:cNvSpPr>
          <p:nvPr/>
        </p:nvSpPr>
        <p:spPr bwMode="auto">
          <a:xfrm>
            <a:off x="733174" y="1180068"/>
            <a:ext cx="76962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234950" indent="-23495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FLUKA overview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hN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hadron-nucleon interactions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hA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hadron-nucleus interactions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AA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nucleus-nucleus 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interactions, and (virtual) </a:t>
            </a:r>
            <a:r>
              <a:rPr lang="en-US" altLang="en-US" sz="1600" dirty="0" err="1" smtClean="0">
                <a:solidFill>
                  <a:srgbClr val="40458C"/>
                </a:solidFill>
                <a:latin typeface="Symbol" panose="05050102010706020507" pitchFamily="18" charset="2"/>
                <a:cs typeface="Tahoma" panose="020B0604030504040204" pitchFamily="34" charset="0"/>
              </a:rPr>
              <a:t>g</a:t>
            </a:r>
            <a:r>
              <a:rPr lang="en-US" altLang="en-US" sz="16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photonuclear interactions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wish list</a:t>
            </a: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79" y="1004310"/>
            <a:ext cx="6648450" cy="4514850"/>
          </a:xfrm>
          <a:prstGeom prst="rect">
            <a:avLst/>
          </a:prstGeom>
        </p:spPr>
      </p:pic>
      <p:cxnSp>
        <p:nvCxnSpPr>
          <p:cNvPr id="337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565AE7-533D-4E03-B2E6-4741D78A349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37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956404" y="5629526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(N.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Abgrall</a:t>
            </a:r>
            <a:r>
              <a:rPr lang="en-US" altLang="en-US" sz="1200" dirty="0" smtClean="0">
                <a:latin typeface="Tahoma" panose="020B0604030504040204" pitchFamily="34" charset="0"/>
              </a:rPr>
              <a:t> </a:t>
            </a:r>
            <a:r>
              <a:rPr lang="en-US" altLang="en-US" sz="1200" dirty="0">
                <a:latin typeface="Tahoma" panose="020B0604030504040204" pitchFamily="34" charset="0"/>
              </a:rPr>
              <a:t>et al</a:t>
            </a:r>
            <a:r>
              <a:rPr lang="en-US" altLang="en-US" sz="1200" dirty="0" smtClean="0">
                <a:latin typeface="Tahoma" panose="020B0604030504040204" pitchFamily="34" charset="0"/>
              </a:rPr>
              <a:t>., </a:t>
            </a:r>
            <a:r>
              <a:rPr lang="en-US" altLang="en-US" sz="1200" dirty="0">
                <a:latin typeface="Tahoma" panose="020B0604030504040204" pitchFamily="34" charset="0"/>
              </a:rPr>
              <a:t>Eur. Phys. J. C </a:t>
            </a:r>
            <a:r>
              <a:rPr lang="en-US" altLang="en-US" sz="1200" dirty="0" smtClean="0">
                <a:latin typeface="Tahoma" panose="020B0604030504040204" pitchFamily="34" charset="0"/>
              </a:rPr>
              <a:t>74 (2014</a:t>
            </a:r>
            <a:r>
              <a:rPr lang="en-US" altLang="en-US" sz="1200" dirty="0">
                <a:latin typeface="Tahoma" panose="020B0604030504040204" pitchFamily="34" charset="0"/>
              </a:rPr>
              <a:t>) </a:t>
            </a:r>
            <a:r>
              <a:rPr lang="en-US" altLang="en-US" sz="1200" dirty="0" smtClean="0">
                <a:latin typeface="Tahoma" panose="020B0604030504040204" pitchFamily="34" charset="0"/>
              </a:rPr>
              <a:t>2794)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4637843" y="1005094"/>
            <a:ext cx="1092722" cy="277106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  <p:extLst>
      <p:ext uri="{BB962C8B-B14F-4D97-AF65-F5344CB8AC3E}">
        <p14:creationId xmlns:p14="http://schemas.microsoft.com/office/powerpoint/2010/main" val="2850482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1228" y="1004310"/>
            <a:ext cx="6648450" cy="4514850"/>
          </a:xfrm>
          <a:prstGeom prst="rect">
            <a:avLst/>
          </a:prstGeom>
        </p:spPr>
      </p:pic>
      <p:cxnSp>
        <p:nvCxnSpPr>
          <p:cNvPr id="337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565AE7-533D-4E03-B2E6-4741D78A349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21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37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956404" y="5629526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(N.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Abgrall</a:t>
            </a:r>
            <a:r>
              <a:rPr lang="en-US" altLang="en-US" sz="1200" dirty="0" smtClean="0">
                <a:latin typeface="Tahoma" panose="020B0604030504040204" pitchFamily="34" charset="0"/>
              </a:rPr>
              <a:t> </a:t>
            </a:r>
            <a:r>
              <a:rPr lang="en-US" altLang="en-US" sz="1200" dirty="0">
                <a:latin typeface="Tahoma" panose="020B0604030504040204" pitchFamily="34" charset="0"/>
              </a:rPr>
              <a:t>et al</a:t>
            </a:r>
            <a:r>
              <a:rPr lang="en-US" altLang="en-US" sz="1200" dirty="0" smtClean="0">
                <a:latin typeface="Tahoma" panose="020B0604030504040204" pitchFamily="34" charset="0"/>
              </a:rPr>
              <a:t>., </a:t>
            </a:r>
            <a:r>
              <a:rPr lang="en-US" altLang="en-US" sz="1200" dirty="0">
                <a:latin typeface="Tahoma" panose="020B0604030504040204" pitchFamily="34" charset="0"/>
              </a:rPr>
              <a:t>Eur. Phys. J. C </a:t>
            </a:r>
            <a:r>
              <a:rPr lang="en-US" altLang="en-US" sz="1200" dirty="0" smtClean="0">
                <a:latin typeface="Tahoma" panose="020B0604030504040204" pitchFamily="34" charset="0"/>
              </a:rPr>
              <a:t>74 (2014</a:t>
            </a:r>
            <a:r>
              <a:rPr lang="en-US" altLang="en-US" sz="1200" dirty="0">
                <a:latin typeface="Tahoma" panose="020B0604030504040204" pitchFamily="34" charset="0"/>
              </a:rPr>
              <a:t>) </a:t>
            </a:r>
            <a:r>
              <a:rPr lang="en-US" altLang="en-US" sz="1200" dirty="0" smtClean="0">
                <a:latin typeface="Tahoma" panose="020B0604030504040204" pitchFamily="34" charset="0"/>
              </a:rPr>
              <a:t>2794)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4637843" y="1005094"/>
            <a:ext cx="1092722" cy="277106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  <p:extLst>
      <p:ext uri="{BB962C8B-B14F-4D97-AF65-F5344CB8AC3E}">
        <p14:creationId xmlns:p14="http://schemas.microsoft.com/office/powerpoint/2010/main" val="4087405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9285" y="993157"/>
            <a:ext cx="6648450" cy="4514850"/>
          </a:xfrm>
          <a:prstGeom prst="rect">
            <a:avLst/>
          </a:prstGeom>
        </p:spPr>
      </p:pic>
      <p:cxnSp>
        <p:nvCxnSpPr>
          <p:cNvPr id="3379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79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379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C565AE7-533D-4E03-B2E6-4741D78A349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22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379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380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1956404" y="5629526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(N.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Abgrall</a:t>
            </a:r>
            <a:r>
              <a:rPr lang="en-US" altLang="en-US" sz="1200" dirty="0" smtClean="0">
                <a:latin typeface="Tahoma" panose="020B0604030504040204" pitchFamily="34" charset="0"/>
              </a:rPr>
              <a:t> </a:t>
            </a:r>
            <a:r>
              <a:rPr lang="en-US" altLang="en-US" sz="1200" dirty="0">
                <a:latin typeface="Tahoma" panose="020B0604030504040204" pitchFamily="34" charset="0"/>
              </a:rPr>
              <a:t>et al</a:t>
            </a:r>
            <a:r>
              <a:rPr lang="en-US" altLang="en-US" sz="1200" dirty="0" smtClean="0">
                <a:latin typeface="Tahoma" panose="020B0604030504040204" pitchFamily="34" charset="0"/>
              </a:rPr>
              <a:t>., </a:t>
            </a:r>
            <a:r>
              <a:rPr lang="en-US" altLang="en-US" sz="1200" dirty="0">
                <a:latin typeface="Tahoma" panose="020B0604030504040204" pitchFamily="34" charset="0"/>
              </a:rPr>
              <a:t>Eur. Phys. J. C </a:t>
            </a:r>
            <a:r>
              <a:rPr lang="en-US" altLang="en-US" sz="1200" dirty="0" smtClean="0">
                <a:latin typeface="Tahoma" panose="020B0604030504040204" pitchFamily="34" charset="0"/>
              </a:rPr>
              <a:t>74 (2014</a:t>
            </a:r>
            <a:r>
              <a:rPr lang="en-US" altLang="en-US" sz="1200" dirty="0">
                <a:latin typeface="Tahoma" panose="020B0604030504040204" pitchFamily="34" charset="0"/>
              </a:rPr>
              <a:t>) </a:t>
            </a:r>
            <a:r>
              <a:rPr lang="en-US" altLang="en-US" sz="1200" dirty="0" smtClean="0">
                <a:latin typeface="Tahoma" panose="020B0604030504040204" pitchFamily="34" charset="0"/>
              </a:rPr>
              <a:t>2794)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17" name="Rectangle 17"/>
          <p:cNvSpPr>
            <a:spLocks noChangeArrowheads="1"/>
          </p:cNvSpPr>
          <p:nvPr/>
        </p:nvSpPr>
        <p:spPr bwMode="auto">
          <a:xfrm>
            <a:off x="4637843" y="1005094"/>
            <a:ext cx="1224000" cy="277106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  <p:extLst>
      <p:ext uri="{BB962C8B-B14F-4D97-AF65-F5344CB8AC3E}">
        <p14:creationId xmlns:p14="http://schemas.microsoft.com/office/powerpoint/2010/main" val="79959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174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4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5B6566B-308B-4523-B360-83CE030AB3B9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23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175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175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1756" name="Text Box 2"/>
          <p:cNvSpPr txBox="1">
            <a:spLocks noChangeArrowheads="1"/>
          </p:cNvSpPr>
          <p:nvPr/>
        </p:nvSpPr>
        <p:spPr bwMode="auto">
          <a:xfrm>
            <a:off x="4600575" y="839788"/>
            <a:ext cx="4076700" cy="396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dirty="0">
                <a:sym typeface="Symbol" panose="05050102010706020507" pitchFamily="18" charset="2"/>
              </a:rPr>
              <a:t></a:t>
            </a:r>
            <a:r>
              <a:rPr lang="en-US" altLang="en-US" sz="2000" baseline="30000" dirty="0"/>
              <a:t>+</a:t>
            </a:r>
            <a:r>
              <a:rPr lang="en-US" altLang="en-US" sz="2000" dirty="0"/>
              <a:t> + p  </a:t>
            </a:r>
            <a:r>
              <a:rPr lang="en-US" altLang="en-US" sz="2000" dirty="0">
                <a:sym typeface="Symbol" panose="05050102010706020507" pitchFamily="18" charset="2"/>
              </a:rPr>
              <a:t></a:t>
            </a:r>
            <a:r>
              <a:rPr lang="en-US" altLang="en-US" sz="2000" dirty="0"/>
              <a:t> </a:t>
            </a:r>
            <a:r>
              <a:rPr lang="en-US" altLang="en-US" sz="2000" dirty="0" err="1">
                <a:solidFill>
                  <a:srgbClr val="FF3300"/>
                </a:solidFill>
              </a:rPr>
              <a:t>Ch</a:t>
            </a:r>
            <a:r>
              <a:rPr lang="en-US" altLang="en-US" sz="2000" baseline="30000" dirty="0">
                <a:solidFill>
                  <a:srgbClr val="FF3300"/>
                </a:solidFill>
              </a:rPr>
              <a:t>+</a:t>
            </a:r>
            <a:r>
              <a:rPr lang="en-US" altLang="en-US" sz="2000" dirty="0"/>
              <a:t>/</a:t>
            </a:r>
            <a:r>
              <a:rPr lang="en-US" altLang="en-US" sz="2000" dirty="0" err="1">
                <a:solidFill>
                  <a:srgbClr val="9EE501"/>
                </a:solidFill>
              </a:rPr>
              <a:t>Ch</a:t>
            </a:r>
            <a:r>
              <a:rPr lang="en-US" altLang="en-US" sz="2000" baseline="30000" dirty="0">
                <a:solidFill>
                  <a:srgbClr val="9EE501"/>
                </a:solidFill>
              </a:rPr>
              <a:t>-</a:t>
            </a:r>
            <a:r>
              <a:rPr lang="en-US" altLang="en-US" sz="2000" dirty="0"/>
              <a:t> + X (250 GeV/c)</a:t>
            </a:r>
          </a:p>
        </p:txBody>
      </p:sp>
      <p:pic>
        <p:nvPicPr>
          <p:cNvPr id="31757" name="Picture 3" descr="pih250xc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18" t="5090" r="6824" b="9091"/>
          <a:stretch>
            <a:fillRect/>
          </a:stretch>
        </p:blipFill>
        <p:spPr bwMode="auto">
          <a:xfrm>
            <a:off x="4403725" y="1189038"/>
            <a:ext cx="4086225" cy="533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8" name="Picture 5" descr="pip622x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9" t="4294" r="5435" b="9789"/>
          <a:stretch>
            <a:fillRect/>
          </a:stretch>
        </p:blipFill>
        <p:spPr bwMode="auto">
          <a:xfrm>
            <a:off x="258763" y="1154113"/>
            <a:ext cx="4175125" cy="532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59" name="Group 6"/>
          <p:cNvGrpSpPr>
            <a:grpSpLocks/>
          </p:cNvGrpSpPr>
          <p:nvPr/>
        </p:nvGrpSpPr>
        <p:grpSpPr bwMode="auto">
          <a:xfrm>
            <a:off x="669925" y="839788"/>
            <a:ext cx="3749675" cy="5072062"/>
            <a:chOff x="534" y="527"/>
            <a:chExt cx="2362" cy="3195"/>
          </a:xfrm>
        </p:grpSpPr>
        <p:sp>
          <p:nvSpPr>
            <p:cNvPr id="31764" name="Text Box 7"/>
            <p:cNvSpPr txBox="1">
              <a:spLocks noChangeArrowheads="1"/>
            </p:cNvSpPr>
            <p:nvPr/>
          </p:nvSpPr>
          <p:spPr bwMode="auto">
            <a:xfrm>
              <a:off x="534" y="527"/>
              <a:ext cx="2362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>
                  <a:sym typeface="Symbol" panose="05050102010706020507" pitchFamily="18" charset="2"/>
                </a:rPr>
                <a:t></a:t>
              </a:r>
              <a:r>
                <a:rPr lang="en-US" altLang="en-US" sz="2000" baseline="30000"/>
                <a:t>+</a:t>
              </a:r>
              <a:r>
                <a:rPr lang="en-US" altLang="en-US" sz="2000"/>
                <a:t> + p  </a:t>
              </a:r>
              <a:r>
                <a:rPr lang="en-US" altLang="en-US" sz="2000">
                  <a:sym typeface="Symbol" panose="05050102010706020507" pitchFamily="18" charset="2"/>
                </a:rPr>
                <a:t></a:t>
              </a:r>
              <a:r>
                <a:rPr lang="en-US" altLang="en-US" sz="2000"/>
                <a:t> </a:t>
              </a:r>
              <a:r>
                <a:rPr lang="en-US" altLang="en-US" sz="2000">
                  <a:sym typeface="Symbol" panose="05050102010706020507" pitchFamily="18" charset="2"/>
                </a:rPr>
                <a:t></a:t>
              </a:r>
              <a:r>
                <a:rPr lang="en-US" altLang="en-US" sz="2000" baseline="30000"/>
                <a:t>+</a:t>
              </a:r>
              <a:r>
                <a:rPr lang="en-US" altLang="en-US" sz="2000"/>
                <a:t> + X (6 &amp; 22 GeV/c)</a:t>
              </a:r>
            </a:p>
          </p:txBody>
        </p:sp>
        <p:sp>
          <p:nvSpPr>
            <p:cNvPr id="31765" name="Text Box 8"/>
            <p:cNvSpPr txBox="1">
              <a:spLocks noChangeArrowheads="1"/>
            </p:cNvSpPr>
            <p:nvPr/>
          </p:nvSpPr>
          <p:spPr bwMode="auto">
            <a:xfrm>
              <a:off x="654" y="3431"/>
              <a:ext cx="522" cy="2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0000FF"/>
                  </a:solidFill>
                  <a:latin typeface="Tahoma" panose="020B0604030504040204" pitchFamily="34" charset="0"/>
                </a:rPr>
                <a:t>6 GeV/c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>
                  <a:solidFill>
                    <a:srgbClr val="FF0000"/>
                  </a:solidFill>
                  <a:latin typeface="Tahoma" panose="020B0604030504040204" pitchFamily="34" charset="0"/>
                </a:rPr>
                <a:t>22 GeV/c</a:t>
              </a:r>
            </a:p>
          </p:txBody>
        </p:sp>
        <p:sp>
          <p:nvSpPr>
            <p:cNvPr id="31766" name="Text Box 9"/>
            <p:cNvSpPr txBox="1">
              <a:spLocks noChangeArrowheads="1"/>
            </p:cNvSpPr>
            <p:nvPr/>
          </p:nvSpPr>
          <p:spPr bwMode="auto">
            <a:xfrm>
              <a:off x="1105" y="2782"/>
              <a:ext cx="1408" cy="1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dirty="0">
                  <a:latin typeface="Tahoma" panose="020B0604030504040204" pitchFamily="34" charset="0"/>
                </a:rPr>
                <a:t>M.E. Law et al., LBL80 (1972)</a:t>
              </a:r>
            </a:p>
          </p:txBody>
        </p:sp>
        <p:sp>
          <p:nvSpPr>
            <p:cNvPr id="31767" name="Text Box 10"/>
            <p:cNvSpPr txBox="1">
              <a:spLocks noChangeArrowheads="1"/>
            </p:cNvSpPr>
            <p:nvPr/>
          </p:nvSpPr>
          <p:spPr bwMode="auto">
            <a:xfrm>
              <a:off x="1063" y="2468"/>
              <a:ext cx="1514" cy="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>
                  <a:latin typeface="Tahoma" panose="020B0604030504040204" pitchFamily="34" charset="0"/>
                </a:rPr>
                <a:t>Connected points: FLUKA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>
                  <a:latin typeface="Tahoma" panose="020B0604030504040204" pitchFamily="34" charset="0"/>
                </a:rPr>
                <a:t>Symbols with errors : DATA </a:t>
              </a:r>
            </a:p>
          </p:txBody>
        </p:sp>
      </p:grpSp>
      <p:grpSp>
        <p:nvGrpSpPr>
          <p:cNvPr id="31760" name="Group 11"/>
          <p:cNvGrpSpPr>
            <a:grpSpLocks/>
          </p:cNvGrpSpPr>
          <p:nvPr/>
        </p:nvGrpSpPr>
        <p:grpSpPr bwMode="auto">
          <a:xfrm>
            <a:off x="5022850" y="1557338"/>
            <a:ext cx="3221038" cy="4068762"/>
            <a:chOff x="3164" y="981"/>
            <a:chExt cx="2029" cy="2563"/>
          </a:xfrm>
        </p:grpSpPr>
        <p:sp>
          <p:nvSpPr>
            <p:cNvPr id="31761" name="Text Box 12"/>
            <p:cNvSpPr txBox="1">
              <a:spLocks noChangeArrowheads="1"/>
            </p:cNvSpPr>
            <p:nvPr/>
          </p:nvSpPr>
          <p:spPr bwMode="auto">
            <a:xfrm>
              <a:off x="3164" y="1026"/>
              <a:ext cx="907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rgbClr val="FF0000"/>
                  </a:solidFill>
                  <a:latin typeface="Tahoma" panose="020B0604030504040204" pitchFamily="34" charset="0"/>
                </a:rPr>
                <a:t>Positive hadrons X2</a:t>
              </a:r>
            </a:p>
          </p:txBody>
        </p:sp>
        <p:sp>
          <p:nvSpPr>
            <p:cNvPr id="31762" name="Text Box 13"/>
            <p:cNvSpPr txBox="1">
              <a:spLocks noChangeArrowheads="1"/>
            </p:cNvSpPr>
            <p:nvPr/>
          </p:nvSpPr>
          <p:spPr bwMode="auto">
            <a:xfrm>
              <a:off x="4377" y="981"/>
              <a:ext cx="816" cy="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600">
                  <a:solidFill>
                    <a:srgbClr val="73ED05"/>
                  </a:solidFill>
                  <a:latin typeface="Tahoma" panose="020B0604030504040204" pitchFamily="34" charset="0"/>
                </a:rPr>
                <a:t>Negative  hadrons </a:t>
              </a:r>
            </a:p>
          </p:txBody>
        </p:sp>
        <p:sp>
          <p:nvSpPr>
            <p:cNvPr id="31763" name="Text Box 14"/>
            <p:cNvSpPr txBox="1">
              <a:spLocks noChangeArrowheads="1"/>
            </p:cNvSpPr>
            <p:nvPr/>
          </p:nvSpPr>
          <p:spPr bwMode="auto">
            <a:xfrm>
              <a:off x="3589" y="3079"/>
              <a:ext cx="1514" cy="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>
                  <a:latin typeface="Tahoma" panose="020B0604030504040204" pitchFamily="34" charset="0"/>
                </a:rPr>
                <a:t>Histogram : FLUKA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400" dirty="0">
                  <a:latin typeface="Tahoma" panose="020B0604030504040204" pitchFamily="34" charset="0"/>
                </a:rPr>
                <a:t>Symbols with errors : DATA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1400" dirty="0">
                <a:latin typeface="Tahoma" panose="020B0604030504040204" pitchFamily="34" charset="0"/>
              </a:endParaRPr>
            </a:p>
          </p:txBody>
        </p:sp>
      </p:grpSp>
      <p:sp>
        <p:nvSpPr>
          <p:cNvPr id="24" name="Rectangle 2"/>
          <p:cNvSpPr>
            <a:spLocks noChangeArrowheads="1"/>
          </p:cNvSpPr>
          <p:nvPr/>
        </p:nvSpPr>
        <p:spPr bwMode="auto">
          <a:xfrm>
            <a:off x="2647406" y="255588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PION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89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C111F0D-24D3-46E8-B2E6-D3D6E565D8B8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24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789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789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7899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err="1">
                <a:solidFill>
                  <a:srgbClr val="0066FF"/>
                </a:solidFill>
                <a:latin typeface="Tahoma" panose="020B0604030504040204" pitchFamily="34" charset="0"/>
              </a:rPr>
              <a:t>hA</a:t>
            </a:r>
            <a:r>
              <a:rPr lang="en-US" altLang="en-US" sz="2800" dirty="0">
                <a:solidFill>
                  <a:srgbClr val="0066FF"/>
                </a:solidFill>
                <a:latin typeface="Tahoma" panose="020B0604030504040204" pitchFamily="34" charset="0"/>
              </a:rPr>
              <a:t> and AA</a:t>
            </a:r>
          </a:p>
        </p:txBody>
      </p:sp>
      <p:grpSp>
        <p:nvGrpSpPr>
          <p:cNvPr id="37900" name="Group 14"/>
          <p:cNvGrpSpPr>
            <a:grpSpLocks/>
          </p:cNvGrpSpPr>
          <p:nvPr/>
        </p:nvGrpSpPr>
        <p:grpSpPr bwMode="auto">
          <a:xfrm>
            <a:off x="151556" y="1249363"/>
            <a:ext cx="8229600" cy="4757738"/>
            <a:chOff x="609600" y="1295400"/>
            <a:chExt cx="8229600" cy="4757738"/>
          </a:xfrm>
        </p:grpSpPr>
        <p:pic>
          <p:nvPicPr>
            <p:cNvPr id="37901" name="Picture 7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9600" y="1295400"/>
              <a:ext cx="8229600" cy="47577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</p:pic>
        <p:sp>
          <p:nvSpPr>
            <p:cNvPr id="37902" name="Rectangle 8"/>
            <p:cNvSpPr>
              <a:spLocks noChangeArrowheads="1"/>
            </p:cNvSpPr>
            <p:nvPr/>
          </p:nvSpPr>
          <p:spPr bwMode="auto">
            <a:xfrm>
              <a:off x="3051687" y="4336522"/>
              <a:ext cx="1817464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000" dirty="0">
                  <a:solidFill>
                    <a:srgbClr val="000000"/>
                  </a:solidFill>
                  <a:latin typeface="Tahoma" panose="020B0604030504040204" pitchFamily="34" charset="0"/>
                  <a:cs typeface="Tahoma" panose="020B0604030504040204" pitchFamily="34" charset="0"/>
                </a:rPr>
                <a:t>[even three from BME]</a:t>
              </a:r>
            </a:p>
          </p:txBody>
        </p:sp>
      </p:grp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8236721" y="2456351"/>
            <a:ext cx="907281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err="1" smtClean="0">
                <a:solidFill>
                  <a:srgbClr val="0066FF"/>
                </a:solidFill>
                <a:latin typeface="Symbol" panose="05050102010706020507" pitchFamily="18" charset="2"/>
              </a:rPr>
              <a:t>g</a:t>
            </a: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A</a:t>
            </a: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eA</a:t>
            </a:r>
            <a:endParaRPr lang="en-US" altLang="en-US" sz="2800" dirty="0" smtClean="0">
              <a:solidFill>
                <a:srgbClr val="0066FF"/>
              </a:solidFill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Symbol" panose="05050102010706020507" pitchFamily="18" charset="2"/>
              </a:rPr>
              <a:t>m</a:t>
            </a: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A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cxnSp>
        <p:nvCxnSpPr>
          <p:cNvPr id="3" name="Straight Arrow Connector 2"/>
          <p:cNvCxnSpPr/>
          <p:nvPr/>
        </p:nvCxnSpPr>
        <p:spPr bwMode="auto">
          <a:xfrm>
            <a:off x="5927725" y="1476632"/>
            <a:ext cx="2542832" cy="63773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flipH="1">
            <a:off x="6085703" y="3910914"/>
            <a:ext cx="2601098" cy="5375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8316293" y="3484132"/>
            <a:ext cx="8091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FLUKA</a:t>
            </a:r>
            <a:endParaRPr lang="en-US" altLang="en-US" sz="16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93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3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1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612D18E-C7F1-40BA-B577-7FED9E7A6C6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25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9943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4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5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9946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9947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PEANUT [I]</a:t>
            </a:r>
          </a:p>
        </p:txBody>
      </p:sp>
      <p:grpSp>
        <p:nvGrpSpPr>
          <p:cNvPr id="39948" name="Group 31"/>
          <p:cNvGrpSpPr>
            <a:grpSpLocks/>
          </p:cNvGrpSpPr>
          <p:nvPr/>
        </p:nvGrpSpPr>
        <p:grpSpPr bwMode="auto">
          <a:xfrm>
            <a:off x="914400" y="998538"/>
            <a:ext cx="7834313" cy="5164137"/>
            <a:chOff x="914400" y="998349"/>
            <a:chExt cx="7834313" cy="5163791"/>
          </a:xfrm>
        </p:grpSpPr>
        <p:sp>
          <p:nvSpPr>
            <p:cNvPr id="12" name="Rectangle 3"/>
            <p:cNvSpPr txBox="1">
              <a:spLocks noChangeArrowheads="1"/>
            </p:cNvSpPr>
            <p:nvPr/>
          </p:nvSpPr>
          <p:spPr>
            <a:xfrm>
              <a:off x="1143000" y="998349"/>
              <a:ext cx="6324600" cy="433358"/>
            </a:xfrm>
            <a:prstGeom prst="rect">
              <a:avLst/>
            </a:prstGeom>
            <a:solidFill>
              <a:srgbClr val="00CCFF">
                <a:alpha val="30196"/>
              </a:srgbClr>
            </a:solidFill>
            <a:ln w="25400">
              <a:solidFill>
                <a:srgbClr val="000080"/>
              </a:solidFill>
            </a:ln>
          </p:spPr>
          <p:txBody>
            <a:bodyPr/>
            <a:lstStyle/>
            <a:p>
              <a:pPr marL="342900" indent="-342900" algn="ctr" eaLnBrk="1" hangingPunct="1">
                <a:spcBef>
                  <a:spcPct val="20000"/>
                </a:spcBef>
                <a:buClr>
                  <a:schemeClr val="hlink"/>
                </a:buClr>
                <a:buSzPct val="80000"/>
                <a:buFont typeface="Wingdings" pitchFamily="2" charset="2"/>
                <a:buNone/>
                <a:defRPr/>
              </a:pPr>
              <a:r>
                <a:rPr lang="en-US" sz="1600" kern="0" dirty="0">
                  <a:latin typeface="Comic Sans MS" pitchFamily="66" charset="0"/>
                </a:rPr>
                <a:t>Target nucleus description (</a:t>
              </a:r>
              <a:r>
                <a:rPr lang="en-US" sz="1600" kern="0" dirty="0">
                  <a:solidFill>
                    <a:srgbClr val="800000"/>
                  </a:solidFill>
                  <a:latin typeface="Comic Sans MS" pitchFamily="66" charset="0"/>
                </a:rPr>
                <a:t>density, Fermi motion</a:t>
              </a:r>
              <a:r>
                <a:rPr lang="en-US" sz="1600" kern="0" dirty="0">
                  <a:latin typeface="Comic Sans MS" pitchFamily="66" charset="0"/>
                </a:rPr>
                <a:t>, etc)</a:t>
              </a:r>
            </a:p>
          </p:txBody>
        </p:sp>
        <p:grpSp>
          <p:nvGrpSpPr>
            <p:cNvPr id="39951" name="Group 4"/>
            <p:cNvGrpSpPr>
              <a:grpSpLocks/>
            </p:cNvGrpSpPr>
            <p:nvPr/>
          </p:nvGrpSpPr>
          <p:grpSpPr bwMode="auto">
            <a:xfrm>
              <a:off x="914400" y="3192413"/>
              <a:ext cx="6932613" cy="1185862"/>
              <a:chOff x="427" y="2104"/>
              <a:chExt cx="4434" cy="747"/>
            </a:xfrm>
          </p:grpSpPr>
          <p:sp>
            <p:nvSpPr>
              <p:cNvPr id="39967" name="Text Box 5"/>
              <p:cNvSpPr txBox="1">
                <a:spLocks noChangeArrowheads="1"/>
              </p:cNvSpPr>
              <p:nvPr/>
            </p:nvSpPr>
            <p:spPr bwMode="auto">
              <a:xfrm>
                <a:off x="427" y="2328"/>
                <a:ext cx="4434" cy="523"/>
              </a:xfrm>
              <a:prstGeom prst="rect">
                <a:avLst/>
              </a:prstGeom>
              <a:solidFill>
                <a:srgbClr val="FFCC99">
                  <a:alpha val="30980"/>
                </a:srgbClr>
              </a:solidFill>
              <a:ln w="25400">
                <a:solidFill>
                  <a:srgbClr val="FF6600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>
                    <a:solidFill>
                      <a:srgbClr val="800000"/>
                    </a:solidFill>
                    <a:latin typeface="Comic Sans MS" panose="030F0702030302020204" pitchFamily="66" charset="0"/>
                  </a:rPr>
                  <a:t>Preequilibrium stage</a:t>
                </a:r>
                <a:endParaRPr lang="en-US" altLang="en-US" sz="1600">
                  <a:solidFill>
                    <a:srgbClr val="000000"/>
                  </a:solidFill>
                  <a:latin typeface="Comic Sans MS" panose="030F0702030302020204" pitchFamily="66" charset="0"/>
                </a:endParaRP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>
                    <a:latin typeface="Comic Sans MS" panose="030F0702030302020204" pitchFamily="66" charset="0"/>
                  </a:rPr>
                  <a:t>with current exciton configuration and excitation energy</a:t>
                </a:r>
              </a:p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600">
                    <a:latin typeface="Comic Sans MS" panose="030F0702030302020204" pitchFamily="66" charset="0"/>
                  </a:rPr>
                  <a:t>(all non-nucleons emitted/decayed + all nucleons below 30-100 MeV)</a:t>
                </a:r>
              </a:p>
            </p:txBody>
          </p:sp>
          <p:sp>
            <p:nvSpPr>
              <p:cNvPr id="39968" name="AutoShape 6"/>
              <p:cNvSpPr>
                <a:spLocks noChangeAspect="1" noChangeArrowheads="1"/>
              </p:cNvSpPr>
              <p:nvPr/>
            </p:nvSpPr>
            <p:spPr bwMode="auto">
              <a:xfrm>
                <a:off x="2472" y="2104"/>
                <a:ext cx="115" cy="192"/>
              </a:xfrm>
              <a:prstGeom prst="downArrow">
                <a:avLst>
                  <a:gd name="adj1" fmla="val 50000"/>
                  <a:gd name="adj2" fmla="val 41739"/>
                </a:avLst>
              </a:prstGeom>
              <a:solidFill>
                <a:srgbClr val="808000">
                  <a:alpha val="30196"/>
                </a:srgbClr>
              </a:solidFill>
              <a:ln w="25400" algn="ctr">
                <a:solidFill>
                  <a:srgbClr val="808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it-IT" altLang="en-US" sz="1600">
                  <a:latin typeface="Comic Sans MS" panose="030F0702030302020204" pitchFamily="66" charset="0"/>
                </a:endParaRPr>
              </a:p>
            </p:txBody>
          </p:sp>
        </p:grpSp>
        <p:grpSp>
          <p:nvGrpSpPr>
            <p:cNvPr id="39952" name="Group 7"/>
            <p:cNvGrpSpPr>
              <a:grpSpLocks/>
            </p:cNvGrpSpPr>
            <p:nvPr/>
          </p:nvGrpSpPr>
          <p:grpSpPr bwMode="auto">
            <a:xfrm>
              <a:off x="1600200" y="1470134"/>
              <a:ext cx="5410200" cy="809625"/>
              <a:chOff x="657" y="970"/>
              <a:chExt cx="3901" cy="510"/>
            </a:xfrm>
          </p:grpSpPr>
          <p:sp>
            <p:nvSpPr>
              <p:cNvPr id="39965" name="Rectangle 8"/>
              <p:cNvSpPr>
                <a:spLocks noChangeArrowheads="1"/>
              </p:cNvSpPr>
              <p:nvPr/>
            </p:nvSpPr>
            <p:spPr bwMode="auto">
              <a:xfrm>
                <a:off x="657" y="1207"/>
                <a:ext cx="3901" cy="273"/>
              </a:xfrm>
              <a:prstGeom prst="rect">
                <a:avLst/>
              </a:prstGeom>
              <a:solidFill>
                <a:srgbClr val="FF9900">
                  <a:alpha val="30196"/>
                </a:srgbClr>
              </a:solidFill>
              <a:ln w="25400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lIns="92075" tIns="46038" rIns="92075" bIns="46038"/>
              <a:lstStyle>
                <a:lvl1pPr marL="34290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altLang="en-US" sz="1600">
                    <a:solidFill>
                      <a:srgbClr val="800000"/>
                    </a:solidFill>
                    <a:latin typeface="Comic Sans MS" panose="030F0702030302020204" pitchFamily="66" charset="0"/>
                  </a:rPr>
                  <a:t>Glauber-Gribov</a:t>
                </a:r>
                <a:r>
                  <a:rPr lang="en-US" altLang="en-US" sz="1600">
                    <a:latin typeface="Comic Sans MS" panose="030F0702030302020204" pitchFamily="66" charset="0"/>
                  </a:rPr>
                  <a:t> cascade with </a:t>
                </a:r>
                <a:r>
                  <a:rPr lang="en-US" altLang="en-US" sz="1600">
                    <a:solidFill>
                      <a:srgbClr val="800000"/>
                    </a:solidFill>
                    <a:latin typeface="Comic Sans MS" panose="030F0702030302020204" pitchFamily="66" charset="0"/>
                  </a:rPr>
                  <a:t>formation zone</a:t>
                </a:r>
                <a:endParaRPr lang="en-US" altLang="en-US" sz="160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9966" name="AutoShape 9"/>
              <p:cNvSpPr>
                <a:spLocks noChangeAspect="1" noChangeArrowheads="1"/>
              </p:cNvSpPr>
              <p:nvPr/>
            </p:nvSpPr>
            <p:spPr bwMode="auto">
              <a:xfrm>
                <a:off x="2472" y="970"/>
                <a:ext cx="115" cy="192"/>
              </a:xfrm>
              <a:prstGeom prst="downArrow">
                <a:avLst>
                  <a:gd name="adj1" fmla="val 50000"/>
                  <a:gd name="adj2" fmla="val 41739"/>
                </a:avLst>
              </a:prstGeom>
              <a:solidFill>
                <a:schemeClr val="hlink"/>
              </a:solidFill>
              <a:ln w="12700" algn="ctr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it-IT" altLang="en-US" sz="1600">
                  <a:latin typeface="Comic Sans MS" panose="030F0702030302020204" pitchFamily="66" charset="0"/>
                </a:endParaRPr>
              </a:p>
            </p:txBody>
          </p:sp>
        </p:grpSp>
        <p:grpSp>
          <p:nvGrpSpPr>
            <p:cNvPr id="39953" name="Group 10"/>
            <p:cNvGrpSpPr>
              <a:grpSpLocks/>
            </p:cNvGrpSpPr>
            <p:nvPr/>
          </p:nvGrpSpPr>
          <p:grpSpPr bwMode="auto">
            <a:xfrm>
              <a:off x="2057400" y="2325906"/>
              <a:ext cx="4548188" cy="811212"/>
              <a:chOff x="975" y="1514"/>
              <a:chExt cx="3311" cy="511"/>
            </a:xfrm>
          </p:grpSpPr>
          <p:sp>
            <p:nvSpPr>
              <p:cNvPr id="39963" name="AutoShape 11"/>
              <p:cNvSpPr>
                <a:spLocks noChangeAspect="1" noChangeArrowheads="1"/>
              </p:cNvSpPr>
              <p:nvPr/>
            </p:nvSpPr>
            <p:spPr bwMode="auto">
              <a:xfrm>
                <a:off x="2472" y="1514"/>
                <a:ext cx="115" cy="192"/>
              </a:xfrm>
              <a:prstGeom prst="downArrow">
                <a:avLst>
                  <a:gd name="adj1" fmla="val 50000"/>
                  <a:gd name="adj2" fmla="val 41739"/>
                </a:avLst>
              </a:prstGeom>
              <a:solidFill>
                <a:srgbClr val="FF0000"/>
              </a:solidFill>
              <a:ln w="12700" algn="ctr">
                <a:solidFill>
                  <a:srgbClr val="80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it-IT" altLang="en-US" sz="160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9964" name="Rectangle 12"/>
              <p:cNvSpPr>
                <a:spLocks noChangeArrowheads="1"/>
              </p:cNvSpPr>
              <p:nvPr/>
            </p:nvSpPr>
            <p:spPr bwMode="auto">
              <a:xfrm>
                <a:off x="975" y="1752"/>
                <a:ext cx="3311" cy="273"/>
              </a:xfrm>
              <a:prstGeom prst="rect">
                <a:avLst/>
              </a:prstGeom>
              <a:solidFill>
                <a:srgbClr val="FFFF00">
                  <a:alpha val="30196"/>
                </a:srgbClr>
              </a:solidFill>
              <a:ln w="25400">
                <a:solidFill>
                  <a:srgbClr val="FF6600"/>
                </a:solidFill>
                <a:miter lim="800000"/>
                <a:headEnd/>
                <a:tailEnd/>
              </a:ln>
            </p:spPr>
            <p:txBody>
              <a:bodyPr lIns="92075" tIns="46038" rIns="92075" bIns="46038"/>
              <a:lstStyle>
                <a:lvl1pPr marL="342900" indent="-3429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Clr>
                    <a:schemeClr val="hlink"/>
                  </a:buClr>
                  <a:buSzPct val="80000"/>
                  <a:buFont typeface="Wingdings" panose="05000000000000000000" pitchFamily="2" charset="2"/>
                  <a:buNone/>
                </a:pPr>
                <a:r>
                  <a:rPr lang="en-US" altLang="en-US" sz="1600">
                    <a:solidFill>
                      <a:srgbClr val="800000"/>
                    </a:solidFill>
                    <a:latin typeface="Comic Sans MS" panose="030F0702030302020204" pitchFamily="66" charset="0"/>
                  </a:rPr>
                  <a:t>Generalized IntraNuclear </a:t>
                </a:r>
                <a:r>
                  <a:rPr lang="en-US" altLang="en-US" sz="1600">
                    <a:latin typeface="Comic Sans MS" panose="030F0702030302020204" pitchFamily="66" charset="0"/>
                  </a:rPr>
                  <a:t>cascade </a:t>
                </a:r>
                <a:endParaRPr lang="en-US" altLang="en-US" sz="1600">
                  <a:solidFill>
                    <a:srgbClr val="800000"/>
                  </a:solidFill>
                  <a:latin typeface="Comic Sans MS" panose="030F0702030302020204" pitchFamily="66" charset="0"/>
                </a:endParaRPr>
              </a:p>
            </p:txBody>
          </p:sp>
        </p:grpSp>
        <p:grpSp>
          <p:nvGrpSpPr>
            <p:cNvPr id="39954" name="Group 13"/>
            <p:cNvGrpSpPr>
              <a:grpSpLocks/>
            </p:cNvGrpSpPr>
            <p:nvPr/>
          </p:nvGrpSpPr>
          <p:grpSpPr bwMode="auto">
            <a:xfrm>
              <a:off x="1924050" y="4834176"/>
              <a:ext cx="4857750" cy="708025"/>
              <a:chOff x="1020" y="2966"/>
              <a:chExt cx="3221" cy="446"/>
            </a:xfrm>
          </p:grpSpPr>
          <p:sp>
            <p:nvSpPr>
              <p:cNvPr id="39961" name="AutoShape 14"/>
              <p:cNvSpPr>
                <a:spLocks noChangeAspect="1" noChangeArrowheads="1"/>
              </p:cNvSpPr>
              <p:nvPr/>
            </p:nvSpPr>
            <p:spPr bwMode="auto">
              <a:xfrm>
                <a:off x="2472" y="2966"/>
                <a:ext cx="115" cy="192"/>
              </a:xfrm>
              <a:prstGeom prst="downArrow">
                <a:avLst>
                  <a:gd name="adj1" fmla="val 50000"/>
                  <a:gd name="adj2" fmla="val 41739"/>
                </a:avLst>
              </a:prstGeom>
              <a:solidFill>
                <a:srgbClr val="00FF00">
                  <a:alpha val="30196"/>
                </a:srgbClr>
              </a:solidFill>
              <a:ln w="25400" algn="ctr">
                <a:solidFill>
                  <a:srgbClr val="008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it-IT" altLang="en-US" sz="160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9962" name="Text Box 15"/>
              <p:cNvSpPr txBox="1">
                <a:spLocks noChangeArrowheads="1"/>
              </p:cNvSpPr>
              <p:nvPr/>
            </p:nvSpPr>
            <p:spPr bwMode="auto">
              <a:xfrm>
                <a:off x="1020" y="3199"/>
                <a:ext cx="3221" cy="213"/>
              </a:xfrm>
              <a:prstGeom prst="rect">
                <a:avLst/>
              </a:prstGeom>
              <a:solidFill>
                <a:srgbClr val="00FF99">
                  <a:alpha val="30196"/>
                </a:srgbClr>
              </a:solidFill>
              <a:ln w="25400">
                <a:solidFill>
                  <a:srgbClr val="339966"/>
                </a:solidFill>
                <a:miter lim="800000"/>
                <a:headEnd type="none" w="sm" len="sm"/>
                <a:tailEnd type="none" w="sm" len="sm"/>
              </a:ln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 eaLnBrk="1" hangingPunct="1">
                  <a:buClrTx/>
                  <a:buSzTx/>
                  <a:buFontTx/>
                  <a:buNone/>
                </a:pPr>
                <a:r>
                  <a:rPr lang="en-US" altLang="en-US" sz="1600">
                    <a:solidFill>
                      <a:srgbClr val="800000"/>
                    </a:solidFill>
                    <a:latin typeface="Comic Sans MS" panose="030F0702030302020204" pitchFamily="66" charset="0"/>
                  </a:rPr>
                  <a:t>Evaporation/Fragmentation/Fission </a:t>
                </a:r>
                <a:r>
                  <a:rPr lang="en-US" altLang="en-US" sz="1600">
                    <a:latin typeface="Comic Sans MS" panose="030F0702030302020204" pitchFamily="66" charset="0"/>
                  </a:rPr>
                  <a:t>model</a:t>
                </a:r>
              </a:p>
            </p:txBody>
          </p:sp>
        </p:grpSp>
        <p:sp>
          <p:nvSpPr>
            <p:cNvPr id="39955" name="Text Box 17"/>
            <p:cNvSpPr txBox="1">
              <a:spLocks noChangeArrowheads="1"/>
            </p:cNvSpPr>
            <p:nvPr/>
          </p:nvSpPr>
          <p:spPr bwMode="auto">
            <a:xfrm>
              <a:off x="2922588" y="5602942"/>
              <a:ext cx="2640012" cy="338137"/>
            </a:xfrm>
            <a:prstGeom prst="rect">
              <a:avLst/>
            </a:prstGeom>
            <a:solidFill>
              <a:srgbClr val="33CCCC">
                <a:alpha val="29019"/>
              </a:srgbClr>
            </a:solidFill>
            <a:ln w="25400">
              <a:solidFill>
                <a:srgbClr val="008080"/>
              </a:solidFill>
              <a:miter lim="800000"/>
              <a:headEnd type="none" w="sm" len="sm"/>
              <a:tailEnd type="none" w="sm" len="sm"/>
            </a:ln>
          </p:spPr>
          <p:txBody>
            <a:bodyPr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l-GR" altLang="en-US" sz="1600">
                  <a:solidFill>
                    <a:srgbClr val="800000"/>
                  </a:solidFill>
                  <a:latin typeface="Comic Sans MS" panose="030F0702030302020204" pitchFamily="66" charset="0"/>
                </a:rPr>
                <a:t>γ</a:t>
              </a:r>
              <a:r>
                <a:rPr lang="en-US" altLang="en-US" sz="1600">
                  <a:solidFill>
                    <a:srgbClr val="800000"/>
                  </a:solidFill>
                  <a:latin typeface="Comic Sans MS" panose="030F0702030302020204" pitchFamily="66" charset="0"/>
                </a:rPr>
                <a:t> </a:t>
              </a:r>
              <a:r>
                <a:rPr lang="en-US" altLang="en-US" sz="1600">
                  <a:latin typeface="Comic Sans MS" panose="030F0702030302020204" pitchFamily="66" charset="0"/>
                </a:rPr>
                <a:t>de-excitation</a:t>
              </a:r>
              <a:endParaRPr lang="el-GR" altLang="en-US" sz="1600">
                <a:latin typeface="Comic Sans MS" panose="030F0702030302020204" pitchFamily="66" charset="0"/>
              </a:endParaRPr>
            </a:p>
          </p:txBody>
        </p:sp>
        <p:grpSp>
          <p:nvGrpSpPr>
            <p:cNvPr id="39956" name="Group 18"/>
            <p:cNvGrpSpPr>
              <a:grpSpLocks/>
            </p:cNvGrpSpPr>
            <p:nvPr/>
          </p:nvGrpSpPr>
          <p:grpSpPr bwMode="auto">
            <a:xfrm>
              <a:off x="8172450" y="1304390"/>
              <a:ext cx="576263" cy="4857750"/>
              <a:chOff x="5148" y="890"/>
              <a:chExt cx="363" cy="3060"/>
            </a:xfrm>
          </p:grpSpPr>
          <p:sp>
            <p:nvSpPr>
              <p:cNvPr id="39957" name="Text Box 19"/>
              <p:cNvSpPr txBox="1">
                <a:spLocks noChangeArrowheads="1"/>
              </p:cNvSpPr>
              <p:nvPr/>
            </p:nvSpPr>
            <p:spPr bwMode="auto">
              <a:xfrm>
                <a:off x="5148" y="890"/>
                <a:ext cx="363" cy="3060"/>
              </a:xfrm>
              <a:prstGeom prst="rect">
                <a:avLst/>
              </a:prstGeom>
              <a:gradFill rotWithShape="1">
                <a:gsLst>
                  <a:gs pos="0">
                    <a:srgbClr val="FFFF66">
                      <a:alpha val="29999"/>
                    </a:srgbClr>
                  </a:gs>
                  <a:gs pos="100000">
                    <a:srgbClr val="A50021">
                      <a:alpha val="6200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6350">
                    <a:solidFill>
                      <a:srgbClr val="000000"/>
                    </a:solidFill>
                    <a:miter lim="800000"/>
                    <a:headEnd type="none" w="sm" len="sm"/>
                    <a:tailEnd type="none" w="sm" len="sm"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t (s)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10</a:t>
                </a:r>
                <a:r>
                  <a:rPr lang="en-US" altLang="en-US" sz="1400" baseline="300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-23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10</a:t>
                </a:r>
                <a:r>
                  <a:rPr lang="en-US" altLang="en-US" sz="1400" baseline="300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-22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10</a:t>
                </a:r>
                <a:r>
                  <a:rPr lang="en-US" altLang="en-US" sz="1400" baseline="300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-20</a:t>
                </a: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 baseline="300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altLang="en-US" sz="14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10</a:t>
                </a:r>
                <a:r>
                  <a:rPr lang="en-US" altLang="en-US" sz="1400" baseline="30000">
                    <a:solidFill>
                      <a:srgbClr val="000000"/>
                    </a:solidFill>
                    <a:latin typeface="Tahoma" panose="020B0604030504040204" pitchFamily="34" charset="0"/>
                  </a:rPr>
                  <a:t>-16</a:t>
                </a:r>
                <a:endParaRPr lang="en-US" altLang="en-US" sz="14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1400">
                  <a:solidFill>
                    <a:srgbClr val="000000"/>
                  </a:solidFill>
                  <a:latin typeface="Tahoma" panose="020B0604030504040204" pitchFamily="34" charset="0"/>
                </a:endParaRPr>
              </a:p>
            </p:txBody>
          </p:sp>
          <p:sp>
            <p:nvSpPr>
              <p:cNvPr id="39958" name="Line 20"/>
              <p:cNvSpPr>
                <a:spLocks noChangeShapeType="1"/>
              </p:cNvSpPr>
              <p:nvPr/>
            </p:nvSpPr>
            <p:spPr bwMode="auto">
              <a:xfrm>
                <a:off x="5284" y="1344"/>
                <a:ext cx="0" cy="726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959" name="Line 21"/>
              <p:cNvSpPr>
                <a:spLocks noChangeShapeType="1"/>
              </p:cNvSpPr>
              <p:nvPr/>
            </p:nvSpPr>
            <p:spPr bwMode="auto">
              <a:xfrm>
                <a:off x="5284" y="2303"/>
                <a:ext cx="0" cy="817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9960" name="Line 22"/>
              <p:cNvSpPr>
                <a:spLocks noChangeShapeType="1"/>
              </p:cNvSpPr>
              <p:nvPr/>
            </p:nvSpPr>
            <p:spPr bwMode="auto">
              <a:xfrm>
                <a:off x="5284" y="3333"/>
                <a:ext cx="0" cy="363"/>
              </a:xfrm>
              <a:prstGeom prst="line">
                <a:avLst/>
              </a:prstGeom>
              <a:noFill/>
              <a:ln w="25400">
                <a:solidFill>
                  <a:srgbClr val="0000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39949" name="Left Brace 34"/>
          <p:cNvSpPr>
            <a:spLocks/>
          </p:cNvSpPr>
          <p:nvPr/>
        </p:nvSpPr>
        <p:spPr bwMode="auto">
          <a:xfrm>
            <a:off x="481013" y="876300"/>
            <a:ext cx="285750" cy="3811588"/>
          </a:xfrm>
          <a:prstGeom prst="leftBrace">
            <a:avLst>
              <a:gd name="adj1" fmla="val 8337"/>
              <a:gd name="adj2" fmla="val 50000"/>
            </a:avLst>
          </a:prstGeom>
          <a:noFill/>
          <a:ln w="2222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98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8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691877B-67A6-4E75-A5EC-A5D56C5656DD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26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4199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995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PEANUT [II]</a:t>
            </a:r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168275" y="900113"/>
            <a:ext cx="8601075" cy="5053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just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  <a:defRPr/>
            </a:pPr>
            <a:r>
              <a:rPr lang="en-US" sz="2000" kern="0" dirty="0">
                <a:cs typeface="Tahoma" pitchFamily="34" charset="0"/>
              </a:rPr>
              <a:t>  </a:t>
            </a:r>
            <a:r>
              <a:rPr lang="en-US" sz="1800" kern="0" dirty="0">
                <a:cs typeface="Tahoma" pitchFamily="34" charset="0"/>
              </a:rPr>
              <a:t>Some assets of the full GINC as implemented in FLUKA (PEANUT):</a:t>
            </a:r>
          </a:p>
          <a:p>
            <a:pPr marL="669925" lvl="1" indent="-325438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600" kern="0" dirty="0"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cs typeface="Tahoma" pitchFamily="34" charset="0"/>
              </a:rPr>
              <a:t>Nucleus divided into </a:t>
            </a: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16 radial zones of different density, plus 6</a:t>
            </a:r>
            <a:r>
              <a:rPr lang="en-US" sz="1400" kern="0" dirty="0">
                <a:cs typeface="Tahoma" pitchFamily="34" charset="0"/>
              </a:rPr>
              <a:t> outside the nucleus to account for nuclear potential, </a:t>
            </a: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plus 10</a:t>
            </a:r>
            <a:r>
              <a:rPr lang="en-US" sz="1400" kern="0" dirty="0">
                <a:cs typeface="Tahoma" pitchFamily="34" charset="0"/>
              </a:rPr>
              <a:t> for charged particles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solidFill>
                <a:srgbClr val="FF0000"/>
              </a:solidFill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Different nuclear densities</a:t>
            </a:r>
            <a:r>
              <a:rPr lang="en-US" sz="1400" kern="0" dirty="0">
                <a:cs typeface="Tahoma" pitchFamily="34" charset="0"/>
              </a:rPr>
              <a:t> (and Fermi energies) for neutrons and protons (shell model ones for A</a:t>
            </a:r>
            <a:r>
              <a:rPr lang="en-US" sz="1400" kern="0" dirty="0">
                <a:cs typeface="Tahoma" pitchFamily="34" charset="0"/>
                <a:sym typeface="Symbol" pitchFamily="18" charset="2"/>
              </a:rPr>
              <a:t>16)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cs typeface="Tahoma" pitchFamily="34" charset="0"/>
              </a:rPr>
              <a:t>Nuclear (complex) optical potential </a:t>
            </a:r>
            <a:r>
              <a:rPr lang="en-US" sz="1400" b="1" kern="0" dirty="0">
                <a:solidFill>
                  <a:srgbClr val="333399"/>
                </a:solidFill>
                <a:cs typeface="Tahoma" pitchFamily="34" charset="0"/>
                <a:sym typeface="Symbol" pitchFamily="18" charset="2"/>
              </a:rPr>
              <a:t>							</a:t>
            </a: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curved trajectories</a:t>
            </a:r>
            <a:r>
              <a:rPr lang="en-US" sz="1400" kern="0" dirty="0">
                <a:cs typeface="Tahoma" pitchFamily="34" charset="0"/>
              </a:rPr>
              <a:t> in the mean </a:t>
            </a:r>
            <a:r>
              <a:rPr lang="en-US" sz="1400" kern="0" dirty="0" err="1">
                <a:cs typeface="Tahoma" pitchFamily="34" charset="0"/>
              </a:rPr>
              <a:t>nuclear+Coulomb</a:t>
            </a:r>
            <a:r>
              <a:rPr lang="en-US" sz="1400" kern="0" dirty="0">
                <a:cs typeface="Tahoma" pitchFamily="34" charset="0"/>
              </a:rPr>
              <a:t> field (reflection, refraction)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solidFill>
                <a:srgbClr val="FF0000"/>
              </a:solidFill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Updating binding energy</a:t>
            </a:r>
            <a:r>
              <a:rPr lang="en-US" sz="1400" kern="0" dirty="0">
                <a:cs typeface="Tahoma" pitchFamily="34" charset="0"/>
              </a:rPr>
              <a:t> (from mass tables) after each particle emission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solidFill>
                <a:srgbClr val="FF0000"/>
              </a:solidFill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 err="1">
                <a:solidFill>
                  <a:srgbClr val="FF0000"/>
                </a:solidFill>
                <a:cs typeface="Tahoma" pitchFamily="34" charset="0"/>
              </a:rPr>
              <a:t>Multibody</a:t>
            </a: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 </a:t>
            </a:r>
            <a:r>
              <a:rPr lang="en-US" sz="1400" kern="0" dirty="0">
                <a:cs typeface="Tahoma" pitchFamily="34" charset="0"/>
              </a:rPr>
              <a:t>absorption for </a:t>
            </a:r>
            <a:r>
              <a:rPr lang="en-US" sz="1400" kern="0" dirty="0">
                <a:latin typeface="Symbol" pitchFamily="18" charset="2"/>
                <a:cs typeface="Tahoma" pitchFamily="34" charset="0"/>
              </a:rPr>
              <a:t>p</a:t>
            </a:r>
            <a:r>
              <a:rPr lang="en-US" sz="1400" kern="0" baseline="30000" dirty="0">
                <a:cs typeface="Tahoma" pitchFamily="34" charset="0"/>
              </a:rPr>
              <a:t>+/0/-</a:t>
            </a:r>
            <a:r>
              <a:rPr lang="en-US" sz="1400" kern="0" dirty="0">
                <a:cs typeface="Tahoma" pitchFamily="34" charset="0"/>
              </a:rPr>
              <a:t> K</a:t>
            </a:r>
            <a:r>
              <a:rPr lang="en-US" sz="1400" kern="0" baseline="30000" dirty="0">
                <a:cs typeface="Tahoma" pitchFamily="34" charset="0"/>
              </a:rPr>
              <a:t>-/0</a:t>
            </a:r>
            <a:r>
              <a:rPr lang="en-US" sz="1400" kern="0" dirty="0">
                <a:cs typeface="Tahoma" pitchFamily="34" charset="0"/>
              </a:rPr>
              <a:t> </a:t>
            </a:r>
            <a:r>
              <a:rPr lang="en-US" sz="1400" kern="0" dirty="0">
                <a:latin typeface="Symbol" pitchFamily="18" charset="2"/>
                <a:cs typeface="Tahoma" pitchFamily="34" charset="0"/>
              </a:rPr>
              <a:t>m</a:t>
            </a:r>
            <a:r>
              <a:rPr lang="en-US" sz="1400" kern="0" baseline="30000" dirty="0">
                <a:cs typeface="Tahoma" pitchFamily="34" charset="0"/>
              </a:rPr>
              <a:t>-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cs typeface="Tahoma" pitchFamily="34" charset="0"/>
              </a:rPr>
              <a:t>Exact </a:t>
            </a: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energy-momentum conservation</a:t>
            </a:r>
            <a:r>
              <a:rPr lang="en-US" sz="1400" kern="0" dirty="0">
                <a:cs typeface="Tahoma" pitchFamily="34" charset="0"/>
              </a:rPr>
              <a:t> including the recoil of the residual nucleus and experimental binding energies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cs typeface="Tahoma" pitchFamily="34" charset="0"/>
              </a:rPr>
              <a:t>Nucleon </a:t>
            </a: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Fermi motion</a:t>
            </a:r>
            <a:r>
              <a:rPr lang="en-US" sz="1400" kern="0" dirty="0">
                <a:cs typeface="Tahoma" pitchFamily="34" charset="0"/>
              </a:rPr>
              <a:t> including </a:t>
            </a:r>
            <a:r>
              <a:rPr lang="en-US" sz="1400" kern="0" dirty="0" err="1">
                <a:cs typeface="Tahoma" pitchFamily="34" charset="0"/>
              </a:rPr>
              <a:t>wavepacket</a:t>
            </a:r>
            <a:r>
              <a:rPr lang="en-US" sz="1400" kern="0" dirty="0">
                <a:cs typeface="Tahoma" pitchFamily="34" charset="0"/>
              </a:rPr>
              <a:t>-like uncertainty smearing, (approximate) nucleon-nucleon, and r </a:t>
            </a:r>
            <a:r>
              <a:rPr lang="en-US" sz="1400" kern="0" dirty="0">
                <a:cs typeface="Tahoma" pitchFamily="34" charset="0"/>
                <a:sym typeface="Symbol" pitchFamily="18" charset="2"/>
              </a:rPr>
              <a:t> </a:t>
            </a:r>
            <a:r>
              <a:rPr lang="en-US" sz="1400" kern="0" dirty="0" err="1">
                <a:cs typeface="Tahoma" pitchFamily="34" charset="0"/>
                <a:sym typeface="Symbol" pitchFamily="18" charset="2"/>
              </a:rPr>
              <a:t>E</a:t>
            </a:r>
            <a:r>
              <a:rPr lang="en-US" sz="1400" kern="0" baseline="-25000" dirty="0" err="1">
                <a:cs typeface="Tahoma" pitchFamily="34" charset="0"/>
                <a:sym typeface="Symbol" pitchFamily="18" charset="2"/>
              </a:rPr>
              <a:t>f</a:t>
            </a:r>
            <a:r>
              <a:rPr lang="en-US" sz="1400" kern="0" dirty="0">
                <a:cs typeface="Tahoma" pitchFamily="34" charset="0"/>
                <a:sym typeface="Symbol" pitchFamily="18" charset="2"/>
              </a:rPr>
              <a:t>(r) correlations</a:t>
            </a:r>
            <a:r>
              <a:rPr lang="en-US" sz="1400" kern="0" dirty="0">
                <a:cs typeface="Tahoma" pitchFamily="34" charset="0"/>
              </a:rPr>
              <a:t> </a:t>
            </a: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endParaRPr lang="en-US" sz="1400" kern="0" dirty="0">
              <a:solidFill>
                <a:srgbClr val="FF0000"/>
              </a:solidFill>
              <a:cs typeface="Tahoma" pitchFamily="34" charset="0"/>
            </a:endParaRPr>
          </a:p>
          <a:p>
            <a:pPr lvl="1" indent="-206375" algn="just">
              <a:lnSpc>
                <a:spcPct val="90000"/>
              </a:lnSpc>
              <a:spcBef>
                <a:spcPct val="20000"/>
              </a:spcBef>
              <a:buClr>
                <a:srgbClr val="990033"/>
              </a:buClr>
              <a:buFont typeface="Wingdings" pitchFamily="2" charset="2"/>
              <a:buChar char="Ø"/>
              <a:defRPr/>
            </a:pPr>
            <a:r>
              <a:rPr lang="en-US" sz="1400" kern="0" dirty="0">
                <a:solidFill>
                  <a:srgbClr val="FF0000"/>
                </a:solidFill>
                <a:cs typeface="Tahoma" pitchFamily="34" charset="0"/>
              </a:rPr>
              <a:t>Quantum effects</a:t>
            </a:r>
            <a:r>
              <a:rPr lang="en-US" sz="1400" kern="0" dirty="0">
                <a:cs typeface="Tahoma" pitchFamily="34" charset="0"/>
              </a:rPr>
              <a:t> (mostly suppressive): </a:t>
            </a:r>
            <a:r>
              <a:rPr lang="en-US" sz="1400" kern="0" dirty="0">
                <a:solidFill>
                  <a:srgbClr val="FF6600"/>
                </a:solidFill>
                <a:cs typeface="Tahoma" pitchFamily="34" charset="0"/>
              </a:rPr>
              <a:t>Pauli blocking, Formation zone, Nucleon </a:t>
            </a:r>
            <a:r>
              <a:rPr lang="en-US" sz="1400" kern="0" dirty="0" err="1">
                <a:solidFill>
                  <a:srgbClr val="FF6600"/>
                </a:solidFill>
                <a:cs typeface="Tahoma" pitchFamily="34" charset="0"/>
              </a:rPr>
              <a:t>antisymmetrization</a:t>
            </a:r>
            <a:r>
              <a:rPr lang="en-US" sz="1400" kern="0" dirty="0">
                <a:solidFill>
                  <a:srgbClr val="FF6600"/>
                </a:solidFill>
                <a:cs typeface="Tahoma" pitchFamily="34" charset="0"/>
              </a:rPr>
              <a:t>, Nucleon-nucleon hard-core correlations, Coherence length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403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3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403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503D52-EF83-46F8-98F8-6B3CFB4C5163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27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4403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404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Rectangle 3"/>
          <p:cNvSpPr txBox="1">
            <a:spLocks noChangeArrowheads="1"/>
          </p:cNvSpPr>
          <p:nvPr/>
        </p:nvSpPr>
        <p:spPr bwMode="auto">
          <a:xfrm>
            <a:off x="539750" y="2987675"/>
            <a:ext cx="8139113" cy="324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rgbClr val="6F89F7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1800" kern="0" dirty="0" err="1">
                <a:solidFill>
                  <a:srgbClr val="40458C"/>
                </a:solidFill>
                <a:latin typeface="Comic Sans MS"/>
              </a:rPr>
              <a:t>Glauber-Gribov</a:t>
            </a: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 model = Field theory formulation of  </a:t>
            </a:r>
            <a:r>
              <a:rPr lang="en-US" sz="1800" kern="0" dirty="0" err="1">
                <a:solidFill>
                  <a:srgbClr val="40458C"/>
                </a:solidFill>
                <a:latin typeface="Comic Sans MS"/>
              </a:rPr>
              <a:t>Glauber</a:t>
            </a: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 model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23A950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1800" kern="0" dirty="0">
                <a:solidFill>
                  <a:srgbClr val="23A950"/>
                </a:solidFill>
                <a:latin typeface="Comic Sans MS"/>
              </a:rPr>
              <a:t>Multiple collision terms </a:t>
            </a:r>
            <a:r>
              <a:rPr lang="en-US" sz="1800" kern="0" dirty="0">
                <a:solidFill>
                  <a:srgbClr val="23A950"/>
                </a:solidFill>
                <a:latin typeface="Comic Sans MS"/>
                <a:sym typeface="Symbol" pitchFamily="18" charset="2"/>
              </a:rPr>
              <a:t></a:t>
            </a:r>
            <a:r>
              <a:rPr lang="en-US" sz="1800" kern="0" dirty="0">
                <a:solidFill>
                  <a:srgbClr val="23A950"/>
                </a:solidFill>
                <a:latin typeface="Comic Sans MS"/>
              </a:rPr>
              <a:t>Feynman graphs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6F89F7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At high energies : exchange of one or more </a:t>
            </a:r>
            <a:r>
              <a:rPr lang="en-US" sz="1800" kern="0" dirty="0" err="1">
                <a:solidFill>
                  <a:srgbClr val="40458C"/>
                </a:solidFill>
                <a:latin typeface="Comic Sans MS"/>
              </a:rPr>
              <a:t>Pomerons</a:t>
            </a: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 with one or more target nucleons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6F89F7"/>
              </a:buClr>
              <a:buSzPct val="80000"/>
              <a:buFont typeface="Wingdings" pitchFamily="2" charset="2"/>
              <a:buNone/>
              <a:defRPr/>
            </a:pPr>
            <a:endParaRPr lang="en-US" sz="1800" kern="0" dirty="0">
              <a:solidFill>
                <a:srgbClr val="40458C"/>
              </a:solidFill>
              <a:latin typeface="Comic Sans MS"/>
            </a:endParaRPr>
          </a:p>
          <a:p>
            <a:pPr marL="342900" indent="-342900" eaLnBrk="1" hangingPunct="1">
              <a:spcBef>
                <a:spcPct val="20000"/>
              </a:spcBef>
              <a:buClr>
                <a:srgbClr val="23A950"/>
              </a:buClr>
              <a:buSzPct val="80000"/>
              <a:buFont typeface="Wingdings" pitchFamily="2" charset="2"/>
              <a:buChar char="l"/>
              <a:defRPr/>
            </a:pPr>
            <a:r>
              <a:rPr lang="en-US" sz="1800" kern="0" dirty="0">
                <a:solidFill>
                  <a:srgbClr val="23A950"/>
                </a:solidFill>
                <a:latin typeface="Comic Sans MS"/>
              </a:rPr>
              <a:t>In the Dual Parton Model language (neglecting higher order diagrams):</a:t>
            </a: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                    </a:t>
            </a:r>
          </a:p>
          <a:p>
            <a:pPr marL="342900" indent="-342900" eaLnBrk="1" hangingPunct="1">
              <a:spcBef>
                <a:spcPct val="20000"/>
              </a:spcBef>
              <a:buClr>
                <a:srgbClr val="6F89F7"/>
              </a:buClr>
              <a:buSzPct val="80000"/>
              <a:buFont typeface="Wingdings" pitchFamily="2" charset="2"/>
              <a:buNone/>
              <a:defRPr/>
            </a:pP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    Interaction with</a:t>
            </a:r>
            <a:r>
              <a:rPr lang="en-US" sz="1800" b="1" kern="0" dirty="0">
                <a:solidFill>
                  <a:srgbClr val="40458C"/>
                </a:solidFill>
                <a:latin typeface="Comic Sans MS"/>
              </a:rPr>
              <a:t> </a:t>
            </a:r>
            <a:r>
              <a:rPr lang="en-US" sz="1800" b="1" i="1" kern="0" dirty="0">
                <a:solidFill>
                  <a:srgbClr val="FF0000"/>
                </a:solidFill>
                <a:latin typeface="Comic Sans MS"/>
              </a:rPr>
              <a:t>n</a:t>
            </a:r>
            <a:r>
              <a:rPr lang="en-US" sz="1800" b="1" i="1" kern="0" dirty="0">
                <a:solidFill>
                  <a:srgbClr val="40458C"/>
                </a:solidFill>
                <a:latin typeface="Comic Sans MS"/>
              </a:rPr>
              <a:t> </a:t>
            </a: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 target nucleons </a:t>
            </a:r>
            <a:r>
              <a:rPr lang="en-US" sz="1800" kern="0" dirty="0">
                <a:solidFill>
                  <a:srgbClr val="40458C"/>
                </a:solidFill>
                <a:latin typeface="Comic Sans MS"/>
                <a:sym typeface="Symbol" pitchFamily="18" charset="2"/>
              </a:rPr>
              <a:t> </a:t>
            </a:r>
            <a:r>
              <a:rPr lang="en-US" sz="1800" b="1" i="1" kern="0" dirty="0">
                <a:solidFill>
                  <a:srgbClr val="FF0000"/>
                </a:solidFill>
                <a:latin typeface="Comic Sans MS"/>
                <a:sym typeface="Symbol" pitchFamily="18" charset="2"/>
              </a:rPr>
              <a:t>2n</a:t>
            </a:r>
            <a:r>
              <a:rPr lang="en-US" sz="1800" kern="0" dirty="0">
                <a:solidFill>
                  <a:srgbClr val="FF0000"/>
                </a:solidFill>
                <a:latin typeface="Comic Sans MS"/>
                <a:sym typeface="Symbol" pitchFamily="18" charset="2"/>
              </a:rPr>
              <a:t> </a:t>
            </a:r>
            <a:r>
              <a:rPr lang="en-US" sz="1800" kern="0" dirty="0">
                <a:solidFill>
                  <a:srgbClr val="40458C"/>
                </a:solidFill>
                <a:latin typeface="Comic Sans MS"/>
              </a:rPr>
              <a:t>chains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40458C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Two chains from  projectile </a:t>
            </a:r>
            <a:r>
              <a:rPr lang="en-US" sz="1400" kern="0" dirty="0">
                <a:solidFill>
                  <a:srgbClr val="0033CC"/>
                </a:solidFill>
                <a:latin typeface="Comic Sans MS"/>
              </a:rPr>
              <a:t>valence quarks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 + </a:t>
            </a:r>
            <a:r>
              <a:rPr lang="en-US" sz="1400" kern="0" dirty="0">
                <a:solidFill>
                  <a:srgbClr val="CC0000"/>
                </a:solidFill>
                <a:latin typeface="Comic Sans MS"/>
              </a:rPr>
              <a:t>valence quarks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 of one target nucleon    </a:t>
            </a:r>
            <a:r>
              <a:rPr lang="en-US" sz="1400" kern="0" dirty="0">
                <a:solidFill>
                  <a:srgbClr val="23A950"/>
                </a:solidFill>
                <a:latin typeface="Comic Sans MS"/>
                <a:sym typeface="Symbol" pitchFamily="18" charset="2"/>
              </a:rPr>
              <a:t>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2 </a:t>
            </a:r>
            <a:r>
              <a:rPr lang="en-US" sz="1400" kern="0" dirty="0">
                <a:solidFill>
                  <a:srgbClr val="0033CC"/>
                </a:solidFill>
                <a:latin typeface="Comic Sans MS"/>
              </a:rPr>
              <a:t>valence-</a:t>
            </a:r>
            <a:r>
              <a:rPr lang="en-US" sz="1400" kern="0" dirty="0">
                <a:solidFill>
                  <a:srgbClr val="CC0000"/>
                </a:solidFill>
                <a:latin typeface="Comic Sans MS"/>
              </a:rPr>
              <a:t>valence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 chains</a:t>
            </a:r>
          </a:p>
          <a:p>
            <a:pPr marL="742950" lvl="1" indent="-285750" eaLnBrk="1" hangingPunct="1">
              <a:spcBef>
                <a:spcPct val="20000"/>
              </a:spcBef>
              <a:buClr>
                <a:srgbClr val="40458C"/>
              </a:buClr>
              <a:buSzPct val="60000"/>
              <a:buFont typeface="Wingdings" pitchFamily="2" charset="2"/>
              <a:buChar char="n"/>
              <a:defRPr/>
            </a:pPr>
            <a:r>
              <a:rPr lang="en-US" sz="1400" kern="0" dirty="0">
                <a:solidFill>
                  <a:srgbClr val="40458C"/>
                </a:solidFill>
                <a:latin typeface="Comic Sans MS"/>
              </a:rPr>
              <a:t> 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2(n-1) chains from </a:t>
            </a:r>
            <a:r>
              <a:rPr lang="en-US" sz="1400" kern="0" dirty="0">
                <a:solidFill>
                  <a:srgbClr val="0066FF"/>
                </a:solidFill>
                <a:latin typeface="Comic Sans MS"/>
              </a:rPr>
              <a:t>sea quarks</a:t>
            </a:r>
            <a:r>
              <a:rPr lang="en-US" sz="1400" kern="0" dirty="0">
                <a:solidFill>
                  <a:srgbClr val="40458C"/>
                </a:solidFill>
                <a:latin typeface="Comic Sans MS"/>
              </a:rPr>
              <a:t> 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of the projectile + </a:t>
            </a:r>
            <a:r>
              <a:rPr lang="en-US" sz="1400" kern="0" dirty="0">
                <a:solidFill>
                  <a:srgbClr val="CC0000"/>
                </a:solidFill>
                <a:latin typeface="Comic Sans MS"/>
              </a:rPr>
              <a:t>valence quarks 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of target nucleons </a:t>
            </a:r>
            <a:r>
              <a:rPr lang="en-US" sz="1400" kern="0" dirty="0">
                <a:solidFill>
                  <a:srgbClr val="40458C"/>
                </a:solidFill>
                <a:latin typeface="Comic Sans MS"/>
                <a:sym typeface="Symbol" pitchFamily="18" charset="2"/>
              </a:rPr>
              <a:t>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2(n-1)</a:t>
            </a:r>
            <a:r>
              <a:rPr lang="en-US" sz="1400" kern="0" dirty="0">
                <a:solidFill>
                  <a:srgbClr val="0066FF"/>
                </a:solidFill>
                <a:latin typeface="Comic Sans MS"/>
              </a:rPr>
              <a:t> sea-</a:t>
            </a:r>
            <a:r>
              <a:rPr lang="en-US" sz="1400" kern="0" dirty="0">
                <a:solidFill>
                  <a:srgbClr val="CC0000"/>
                </a:solidFill>
                <a:latin typeface="Comic Sans MS"/>
              </a:rPr>
              <a:t>valence</a:t>
            </a:r>
            <a:r>
              <a:rPr lang="en-US" sz="1400" kern="0" dirty="0">
                <a:solidFill>
                  <a:srgbClr val="40458C"/>
                </a:solidFill>
                <a:latin typeface="Comic Sans MS"/>
              </a:rPr>
              <a:t> </a:t>
            </a:r>
            <a:r>
              <a:rPr lang="en-US" sz="1400" kern="0" dirty="0">
                <a:solidFill>
                  <a:srgbClr val="23A950"/>
                </a:solidFill>
                <a:latin typeface="Comic Sans MS"/>
              </a:rPr>
              <a:t>chains</a:t>
            </a:r>
          </a:p>
        </p:txBody>
      </p:sp>
      <p:sp>
        <p:nvSpPr>
          <p:cNvPr id="44044" name="Text Box 4"/>
          <p:cNvSpPr txBox="1">
            <a:spLocks noChangeArrowheads="1"/>
          </p:cNvSpPr>
          <p:nvPr/>
        </p:nvSpPr>
        <p:spPr bwMode="auto">
          <a:xfrm>
            <a:off x="509588" y="1201738"/>
            <a:ext cx="8351837" cy="825500"/>
          </a:xfrm>
          <a:prstGeom prst="rect">
            <a:avLst/>
          </a:prstGeom>
          <a:solidFill>
            <a:srgbClr val="FFFF00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b="1" i="1" dirty="0">
                <a:solidFill>
                  <a:srgbClr val="CC3300"/>
                </a:solidFill>
                <a:latin typeface="Comic Sans MS" panose="030F0702030302020204" pitchFamily="66" charset="0"/>
              </a:rPr>
              <a:t>The absorption cross section is  just the integral in the impact parameter plane of the probability of getting at least one non-elastic hadron-nucleon collision, and it is naturally written in a </a:t>
            </a:r>
            <a:r>
              <a:rPr lang="en-US" altLang="en-US" sz="1600" b="1" i="1" dirty="0" smtClean="0">
                <a:solidFill>
                  <a:srgbClr val="CC3300"/>
                </a:solidFill>
                <a:latin typeface="Comic Sans MS" panose="030F0702030302020204" pitchFamily="66" charset="0"/>
              </a:rPr>
              <a:t>multiple </a:t>
            </a:r>
            <a:r>
              <a:rPr lang="en-US" altLang="en-US" sz="1600" b="1" i="1" dirty="0">
                <a:solidFill>
                  <a:srgbClr val="CC3300"/>
                </a:solidFill>
                <a:latin typeface="Comic Sans MS" panose="030F0702030302020204" pitchFamily="66" charset="0"/>
              </a:rPr>
              <a:t>collision expansion</a:t>
            </a:r>
            <a:endParaRPr lang="en-US" altLang="en-US" sz="1600" dirty="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44045" name="Text Box 5"/>
          <p:cNvSpPr txBox="1">
            <a:spLocks noChangeArrowheads="1"/>
          </p:cNvSpPr>
          <p:nvPr/>
        </p:nvSpPr>
        <p:spPr bwMode="auto">
          <a:xfrm>
            <a:off x="755650" y="2271713"/>
            <a:ext cx="3744913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990000"/>
                </a:solidFill>
                <a:latin typeface="Comic Sans MS" panose="030F0702030302020204" pitchFamily="66" charset="0"/>
              </a:rPr>
              <a:t>with the overall average number of collisions given by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graphicFrame>
        <p:nvGraphicFramePr>
          <p:cNvPr id="44046" name="Object 3"/>
          <p:cNvGraphicFramePr>
            <a:graphicFrameLocks noChangeAspect="1"/>
          </p:cNvGraphicFramePr>
          <p:nvPr/>
        </p:nvGraphicFramePr>
        <p:xfrm>
          <a:off x="5292725" y="2125663"/>
          <a:ext cx="2220913" cy="871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108" name="Equation" r:id="rId4" imgW="1308100" imgH="469900" progId="Equation.3">
                  <p:embed/>
                </p:oleObj>
              </mc:Choice>
              <mc:Fallback>
                <p:oleObj name="Equation" r:id="rId4" imgW="1308100" imgH="4699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2125663"/>
                        <a:ext cx="2220913" cy="871537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0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82575"/>
            <a:ext cx="8458200" cy="98107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kern="1200" cap="all" dirty="0" err="1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Gribov</a:t>
            </a:r>
            <a: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 interpretation OF</a:t>
            </a:r>
            <a:b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</a:br>
            <a:r>
              <a:rPr lang="en-US" sz="2800" kern="1200" cap="all" dirty="0" err="1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Glauber</a:t>
            </a:r>
            <a: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 multiple collisions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608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08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26ED053-8716-4B18-94C8-604C0FA7B597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28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4608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8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609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46091" name="Picture 3" descr="pglauchainc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20"/>
          <a:stretch>
            <a:fillRect/>
          </a:stretch>
        </p:blipFill>
        <p:spPr>
          <a:xfrm>
            <a:off x="255588" y="663575"/>
            <a:ext cx="4570412" cy="3863975"/>
          </a:xfrm>
          <a:noFill/>
        </p:spPr>
      </p:pic>
      <p:pic>
        <p:nvPicPr>
          <p:cNvPr id="46092" name="Picture 4" descr="pipglauchainc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0" t="41336"/>
          <a:stretch>
            <a:fillRect/>
          </a:stretch>
        </p:blipFill>
        <p:spPr bwMode="auto">
          <a:xfrm>
            <a:off x="4627563" y="609600"/>
            <a:ext cx="4516437" cy="377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93" name="Rectangle 2"/>
          <p:cNvSpPr>
            <a:spLocks noChangeArrowheads="1"/>
          </p:cNvSpPr>
          <p:nvPr/>
        </p:nvSpPr>
        <p:spPr bwMode="auto">
          <a:xfrm>
            <a:off x="2968625" y="255588"/>
            <a:ext cx="36496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CHAIN EXAMPLES</a:t>
            </a:r>
          </a:p>
        </p:txBody>
      </p:sp>
      <p:sp>
        <p:nvSpPr>
          <p:cNvPr id="46094" name="Text Box 4"/>
          <p:cNvSpPr txBox="1">
            <a:spLocks noChangeArrowheads="1"/>
          </p:cNvSpPr>
          <p:nvPr/>
        </p:nvSpPr>
        <p:spPr bwMode="auto">
          <a:xfrm>
            <a:off x="842963" y="4306888"/>
            <a:ext cx="3773487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Leading two-chain diagram in DPM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p-A Glauber scattering</a:t>
            </a: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with 4 collisions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color (</a:t>
            </a:r>
            <a:r>
              <a:rPr lang="en-US" altLang="en-US" sz="14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FF66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en-US" sz="1400">
                <a:solidFill>
                  <a:srgbClr val="FFCC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antiblue,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green, 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altLang="en-US" sz="1400">
                <a:solidFill>
                  <a:srgbClr val="33CC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antigreen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 and quark combination shown in the figure is just one of the allowed possibilities</a:t>
            </a:r>
          </a:p>
        </p:txBody>
      </p:sp>
      <p:sp>
        <p:nvSpPr>
          <p:cNvPr id="46095" name="Text Box 4"/>
          <p:cNvSpPr txBox="1">
            <a:spLocks noChangeArrowheads="1"/>
          </p:cNvSpPr>
          <p:nvPr/>
        </p:nvSpPr>
        <p:spPr bwMode="auto">
          <a:xfrm>
            <a:off x="5026025" y="4295775"/>
            <a:ext cx="3771900" cy="190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Leading two-chain diagram in DPM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600" b="1" baseline="300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1600" b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-A Glauber scattering</a:t>
            </a: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with 3 collisions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The color (</a:t>
            </a:r>
            <a:r>
              <a:rPr lang="en-US" altLang="en-US" sz="14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FF66C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antired,</a:t>
            </a: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blue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en-US" sz="1400">
                <a:solidFill>
                  <a:srgbClr val="FFCC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antiblue,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green, 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and </a:t>
            </a:r>
            <a:r>
              <a:rPr lang="en-US" altLang="en-US" sz="1400">
                <a:solidFill>
                  <a:srgbClr val="33CC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antigreen</a:t>
            </a:r>
            <a:r>
              <a:rPr lang="en-US" altLang="en-US" sz="14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 and quark combination shown in the figure is just one of the allowed possibilities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813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3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A6A8BE0A-600C-4414-9F9A-37E8C4E52D7D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29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4813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813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8139" name="Rectangle 2"/>
          <p:cNvSpPr>
            <a:spLocks noChangeArrowheads="1"/>
          </p:cNvSpPr>
          <p:nvPr/>
        </p:nvSpPr>
        <p:spPr bwMode="auto">
          <a:xfrm>
            <a:off x="2968625" y="255588"/>
            <a:ext cx="31448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FORMATION ZONE</a:t>
            </a:r>
          </a:p>
        </p:txBody>
      </p:sp>
      <p:sp>
        <p:nvSpPr>
          <p:cNvPr id="48140" name="Text Box 3"/>
          <p:cNvSpPr txBox="1">
            <a:spLocks noChangeArrowheads="1"/>
          </p:cNvSpPr>
          <p:nvPr/>
        </p:nvSpPr>
        <p:spPr bwMode="auto">
          <a:xfrm>
            <a:off x="485775" y="1558925"/>
            <a:ext cx="7891463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Naively: “materialization" time</a:t>
            </a:r>
            <a:endParaRPr lang="en-US" altLang="en-US" sz="1800">
              <a:solidFill>
                <a:srgbClr val="000000"/>
              </a:solidFill>
              <a:latin typeface="Comic Sans MS" panose="030F0702030302020204" pitchFamily="66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Comic Sans MS" panose="030F0702030302020204" pitchFamily="66" charset="0"/>
              </a:rPr>
              <a:t> Qualitative estimate:</a:t>
            </a:r>
            <a:endParaRPr lang="en-US" altLang="en-US" sz="1800" i="1">
              <a:solidFill>
                <a:srgbClr val="73ED05"/>
              </a:solidFill>
              <a:latin typeface="Comic Sans MS" panose="030F0702030302020204" pitchFamily="66" charset="0"/>
            </a:endParaRPr>
          </a:p>
        </p:txBody>
      </p:sp>
      <p:grpSp>
        <p:nvGrpSpPr>
          <p:cNvPr id="48141" name="Group 4"/>
          <p:cNvGrpSpPr>
            <a:grpSpLocks/>
          </p:cNvGrpSpPr>
          <p:nvPr/>
        </p:nvGrpSpPr>
        <p:grpSpPr bwMode="auto">
          <a:xfrm>
            <a:off x="1403350" y="2865438"/>
            <a:ext cx="6018213" cy="731837"/>
            <a:chOff x="930" y="1797"/>
            <a:chExt cx="3791" cy="461"/>
          </a:xfrm>
        </p:grpSpPr>
        <p:graphicFrame>
          <p:nvGraphicFramePr>
            <p:cNvPr id="48153" name="Object 6"/>
            <p:cNvGraphicFramePr>
              <a:graphicFrameLocks noChangeAspect="1"/>
            </p:cNvGraphicFramePr>
            <p:nvPr/>
          </p:nvGraphicFramePr>
          <p:xfrm>
            <a:off x="3379" y="1797"/>
            <a:ext cx="1342" cy="46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95" name="Equation" r:id="rId4" imgW="1247609" imgH="419166" progId="Equation.3">
                    <p:embed/>
                  </p:oleObj>
                </mc:Choice>
                <mc:Fallback>
                  <p:oleObj name="Equation" r:id="rId4" imgW="1247609" imgH="419166" progId="Equation.3">
                    <p:embed/>
                    <p:pic>
                      <p:nvPicPr>
                        <p:cNvPr id="0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379" y="1797"/>
                          <a:ext cx="1342" cy="46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Text Box 6"/>
            <p:cNvSpPr txBox="1">
              <a:spLocks noChangeArrowheads="1"/>
            </p:cNvSpPr>
            <p:nvPr/>
          </p:nvSpPr>
          <p:spPr bwMode="auto">
            <a:xfrm>
              <a:off x="930" y="1964"/>
              <a:ext cx="1466" cy="231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008000"/>
                  </a:solidFill>
                  <a:latin typeface="Comic Sans MS" pitchFamily="66" charset="0"/>
                </a:rPr>
                <a:t>Particle proper time</a:t>
              </a:r>
            </a:p>
          </p:txBody>
        </p:sp>
      </p:grpSp>
      <p:grpSp>
        <p:nvGrpSpPr>
          <p:cNvPr id="48142" name="Group 7"/>
          <p:cNvGrpSpPr>
            <a:grpSpLocks/>
          </p:cNvGrpSpPr>
          <p:nvPr/>
        </p:nvGrpSpPr>
        <p:grpSpPr bwMode="auto">
          <a:xfrm>
            <a:off x="827088" y="3651250"/>
            <a:ext cx="6759575" cy="1295400"/>
            <a:chOff x="521" y="2251"/>
            <a:chExt cx="4258" cy="816"/>
          </a:xfrm>
        </p:grpSpPr>
        <p:graphicFrame>
          <p:nvGraphicFramePr>
            <p:cNvPr id="48151" name="Object 7"/>
            <p:cNvGraphicFramePr>
              <a:graphicFrameLocks noChangeAspect="1"/>
            </p:cNvGraphicFramePr>
            <p:nvPr/>
          </p:nvGraphicFramePr>
          <p:xfrm>
            <a:off x="1383" y="2568"/>
            <a:ext cx="3396" cy="49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96" name="Equation" r:id="rId6" imgW="2857426" imgH="419166" progId="Equation.3">
                    <p:embed/>
                  </p:oleObj>
                </mc:Choice>
                <mc:Fallback>
                  <p:oleObj name="Equation" r:id="rId6" imgW="2857426" imgH="419166" progId="Equation.3">
                    <p:embed/>
                    <p:pic>
                      <p:nvPicPr>
                        <p:cNvPr id="0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83" y="2568"/>
                          <a:ext cx="3396" cy="499"/>
                        </a:xfrm>
                        <a:prstGeom prst="rect">
                          <a:avLst/>
                        </a:prstGeom>
                        <a:solidFill>
                          <a:srgbClr val="FFFF00">
                            <a:alpha val="39999"/>
                          </a:srgbClr>
                        </a:solidFill>
                        <a:ln>
                          <a:noFill/>
                        </a:ln>
                        <a:effectLst/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2" name="Text Box 9"/>
            <p:cNvSpPr txBox="1">
              <a:spLocks noChangeArrowheads="1"/>
            </p:cNvSpPr>
            <p:nvPr/>
          </p:nvSpPr>
          <p:spPr bwMode="auto">
            <a:xfrm>
              <a:off x="521" y="2251"/>
              <a:ext cx="2204" cy="231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CC3300"/>
                  </a:solidFill>
                  <a:latin typeface="Comic Sans MS" pitchFamily="66" charset="0"/>
                </a:rPr>
                <a:t>Going to the nucleus system</a:t>
              </a:r>
            </a:p>
          </p:txBody>
        </p:sp>
      </p:grpSp>
      <p:grpSp>
        <p:nvGrpSpPr>
          <p:cNvPr id="48143" name="Group 10"/>
          <p:cNvGrpSpPr>
            <a:grpSpLocks/>
          </p:cNvGrpSpPr>
          <p:nvPr/>
        </p:nvGrpSpPr>
        <p:grpSpPr bwMode="auto">
          <a:xfrm>
            <a:off x="1908175" y="5181600"/>
            <a:ext cx="5911850" cy="1009650"/>
            <a:chOff x="1202" y="3279"/>
            <a:chExt cx="3724" cy="636"/>
          </a:xfrm>
        </p:grpSpPr>
        <p:graphicFrame>
          <p:nvGraphicFramePr>
            <p:cNvPr id="48149" name="Object 8"/>
            <p:cNvGraphicFramePr>
              <a:graphicFrameLocks noChangeAspect="1"/>
            </p:cNvGraphicFramePr>
            <p:nvPr/>
          </p:nvGraphicFramePr>
          <p:xfrm>
            <a:off x="2434" y="3585"/>
            <a:ext cx="990" cy="33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97" name="Equation" r:id="rId8" imgW="1066337" imgH="355446" progId="Equation.3">
                    <p:embed/>
                  </p:oleObj>
                </mc:Choice>
                <mc:Fallback>
                  <p:oleObj name="Equation" r:id="rId8" imgW="1066337" imgH="355446" progId="Equation.3">
                    <p:embed/>
                    <p:pic>
                      <p:nvPicPr>
                        <p:cNvPr id="0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34" y="3585"/>
                          <a:ext cx="990" cy="33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5" name="Text Box 12"/>
            <p:cNvSpPr txBox="1">
              <a:spLocks noChangeArrowheads="1"/>
            </p:cNvSpPr>
            <p:nvPr/>
          </p:nvSpPr>
          <p:spPr bwMode="auto">
            <a:xfrm>
              <a:off x="1202" y="3279"/>
              <a:ext cx="3724" cy="233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000000"/>
                  </a:solidFill>
                  <a:latin typeface="Comic Sans MS" pitchFamily="66" charset="0"/>
                </a:rPr>
                <a:t>Condition for possible re-interaction inside a nucleus:</a:t>
              </a:r>
            </a:p>
          </p:txBody>
        </p:sp>
      </p:grpSp>
      <p:grpSp>
        <p:nvGrpSpPr>
          <p:cNvPr id="48144" name="Group 13"/>
          <p:cNvGrpSpPr>
            <a:grpSpLocks/>
          </p:cNvGrpSpPr>
          <p:nvPr/>
        </p:nvGrpSpPr>
        <p:grpSpPr bwMode="auto">
          <a:xfrm>
            <a:off x="1042988" y="2068513"/>
            <a:ext cx="6629400" cy="796925"/>
            <a:chOff x="657" y="981"/>
            <a:chExt cx="4176" cy="502"/>
          </a:xfrm>
        </p:grpSpPr>
        <p:graphicFrame>
          <p:nvGraphicFramePr>
            <p:cNvPr id="48147" name="Object 9"/>
            <p:cNvGraphicFramePr>
              <a:graphicFrameLocks noChangeAspect="1"/>
            </p:cNvGraphicFramePr>
            <p:nvPr/>
          </p:nvGraphicFramePr>
          <p:xfrm>
            <a:off x="3152" y="981"/>
            <a:ext cx="1681" cy="5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398" name="Equation" r:id="rId10" imgW="1561878" imgH="457003" progId="Equation.3">
                    <p:embed/>
                  </p:oleObj>
                </mc:Choice>
                <mc:Fallback>
                  <p:oleObj name="Equation" r:id="rId10" imgW="1561878" imgH="457003" progId="Equation.3">
                    <p:embed/>
                    <p:pic>
                      <p:nvPicPr>
                        <p:cNvPr id="0" name="Object 9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52" y="981"/>
                          <a:ext cx="1681" cy="50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657" y="1117"/>
              <a:ext cx="2042" cy="231"/>
            </a:xfrm>
            <a:prstGeom prst="rect">
              <a:avLst/>
            </a:prstGeom>
            <a:noFill/>
            <a:ln w="6350">
              <a:noFill/>
              <a:miter lim="800000"/>
              <a:headEnd type="none" w="sm" len="sm"/>
              <a:tailEnd type="none" w="sm" len="sm"/>
            </a:ln>
            <a:effectLst/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800" kern="0" dirty="0">
                  <a:solidFill>
                    <a:srgbClr val="0033CC"/>
                  </a:solidFill>
                  <a:latin typeface="Comic Sans MS" pitchFamily="66" charset="0"/>
                </a:rPr>
                <a:t>In the frame where</a:t>
              </a:r>
              <a:r>
                <a:rPr lang="en-US" sz="1800" kern="0" dirty="0">
                  <a:solidFill>
                    <a:srgbClr val="000000"/>
                  </a:solidFill>
                  <a:latin typeface="Comic Sans MS" pitchFamily="66" charset="0"/>
                </a:rPr>
                <a:t> </a:t>
              </a:r>
              <a:r>
                <a:rPr lang="en-US" sz="1800" i="1" kern="0" dirty="0">
                  <a:solidFill>
                    <a:srgbClr val="008000"/>
                  </a:solidFill>
                  <a:latin typeface="Comic Sans MS" pitchFamily="66" charset="0"/>
                </a:rPr>
                <a:t>p</a:t>
              </a:r>
              <a:r>
                <a:rPr lang="en-US" sz="1800" i="1" kern="0" baseline="-25000" dirty="0">
                  <a:solidFill>
                    <a:srgbClr val="008000"/>
                  </a:solidFill>
                  <a:latin typeface="Comic Sans MS" pitchFamily="66" charset="0"/>
                </a:rPr>
                <a:t>||</a:t>
              </a:r>
              <a:r>
                <a:rPr lang="en-US" sz="1800" i="1" kern="0" dirty="0">
                  <a:solidFill>
                    <a:srgbClr val="008000"/>
                  </a:solidFill>
                  <a:latin typeface="Comic Sans MS" pitchFamily="66" charset="0"/>
                </a:rPr>
                <a:t> =0</a:t>
              </a:r>
              <a:endParaRPr lang="en-US" sz="1800" kern="0" dirty="0">
                <a:solidFill>
                  <a:srgbClr val="008000"/>
                </a:solidFill>
                <a:latin typeface="Comic Sans MS" pitchFamily="66" charset="0"/>
              </a:endParaRPr>
            </a:p>
          </p:txBody>
        </p:sp>
      </p:grpSp>
      <p:sp>
        <p:nvSpPr>
          <p:cNvPr id="48145" name="Text Box 17"/>
          <p:cNvSpPr txBox="1">
            <a:spLocks noChangeArrowheads="1"/>
          </p:cNvSpPr>
          <p:nvPr/>
        </p:nvSpPr>
        <p:spPr bwMode="auto">
          <a:xfrm>
            <a:off x="396875" y="1166813"/>
            <a:ext cx="85296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J.Ranft applied the concept, originally proposed by Stodolski, to hA and AA nuclear int.</a:t>
            </a:r>
          </a:p>
        </p:txBody>
      </p:sp>
      <p:sp>
        <p:nvSpPr>
          <p:cNvPr id="48146" name="Text Box 17"/>
          <p:cNvSpPr txBox="1">
            <a:spLocks noChangeArrowheads="1"/>
          </p:cNvSpPr>
          <p:nvPr/>
        </p:nvSpPr>
        <p:spPr bwMode="auto">
          <a:xfrm>
            <a:off x="369888" y="854075"/>
            <a:ext cx="8237537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Classical INC will never work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4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C8CAEB0F-DC1F-4B1F-A538-EFD2C273C03D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1024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4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25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251" name="Rectangle 2"/>
          <p:cNvSpPr>
            <a:spLocks noChangeArrowheads="1"/>
          </p:cNvSpPr>
          <p:nvPr/>
        </p:nvSpPr>
        <p:spPr bwMode="auto">
          <a:xfrm>
            <a:off x="2705100" y="223838"/>
            <a:ext cx="35179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THE FLUKA CODE</a:t>
            </a:r>
          </a:p>
        </p:txBody>
      </p:sp>
      <p:pic>
        <p:nvPicPr>
          <p:cNvPr id="10252" name="Picture 13" descr="flukag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99" t="29604" r="137" b="29343"/>
          <a:stretch>
            <a:fillRect/>
          </a:stretch>
        </p:blipFill>
        <p:spPr bwMode="auto">
          <a:xfrm>
            <a:off x="533400" y="787400"/>
            <a:ext cx="8153400" cy="2514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Box 10"/>
          <p:cNvSpPr txBox="1">
            <a:spLocks noChangeArrowheads="1"/>
          </p:cNvSpPr>
          <p:nvPr/>
        </p:nvSpPr>
        <p:spPr bwMode="auto">
          <a:xfrm>
            <a:off x="269875" y="3227388"/>
            <a:ext cx="4870450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hadron-hadron and hadron-nucleus interactions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nucleus-nucleus interactions 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photon interactions (&gt;100 eV)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electron interactions (&gt; 1 </a:t>
            </a:r>
            <a:r>
              <a:rPr lang="en-US" altLang="en-US" sz="1400" dirty="0" err="1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keV</a:t>
            </a: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; including electronuclear)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muon interactions (including photonuclear)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neutrino interactions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particle decay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low energy (&lt;20 MeV) neutron library</a:t>
            </a:r>
          </a:p>
        </p:txBody>
      </p:sp>
      <p:sp>
        <p:nvSpPr>
          <p:cNvPr id="17" name="Text Box 11"/>
          <p:cNvSpPr txBox="1">
            <a:spLocks noChangeArrowheads="1"/>
          </p:cNvSpPr>
          <p:nvPr/>
        </p:nvSpPr>
        <p:spPr bwMode="auto">
          <a:xfrm>
            <a:off x="5056188" y="3227388"/>
            <a:ext cx="4030662" cy="2678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6213" indent="-176213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>
                <a:latin typeface="Tahoma" panose="020B0604030504040204" pitchFamily="34" charset="0"/>
                <a:cs typeface="Tahoma" panose="020B0604030504040204" pitchFamily="34" charset="0"/>
              </a:rPr>
              <a:t>ionization and multiple (single) scattering (including all ions down to 250 eV/u)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>
                <a:latin typeface="Tahoma" panose="020B0604030504040204" pitchFamily="34" charset="0"/>
                <a:cs typeface="Tahoma" panose="020B0604030504040204" pitchFamily="34" charset="0"/>
              </a:rPr>
              <a:t>combinatorial geometry and lattice capabilities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>
                <a:latin typeface="Tahoma" panose="020B0604030504040204" pitchFamily="34" charset="0"/>
                <a:cs typeface="Tahoma" panose="020B0604030504040204" pitchFamily="34" charset="0"/>
              </a:rPr>
              <a:t>voxel geometry and DICOM importing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>
                <a:latin typeface="Tahoma" panose="020B0604030504040204" pitchFamily="34" charset="0"/>
                <a:cs typeface="Tahoma" panose="020B0604030504040204" pitchFamily="34" charset="0"/>
              </a:rPr>
              <a:t>magnetic field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>
                <a:latin typeface="Tahoma" panose="020B0604030504040204" pitchFamily="34" charset="0"/>
                <a:cs typeface="Tahoma" panose="020B0604030504040204" pitchFamily="34" charset="0"/>
              </a:rPr>
              <a:t>analogue or biased treatment</a:t>
            </a: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 typeface="Arial" panose="020B0604020202020204" pitchFamily="34" charset="0"/>
              <a:buChar char="•"/>
            </a:pPr>
            <a:r>
              <a:rPr lang="en-US" altLang="en-US" sz="1400">
                <a:latin typeface="Tahoma" panose="020B0604030504040204" pitchFamily="34" charset="0"/>
                <a:cs typeface="Tahoma" panose="020B0604030504040204" pitchFamily="34" charset="0"/>
              </a:rPr>
              <a:t>on-line buildup and evolution of induced radioactivity and dose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0725" y="1887538"/>
            <a:ext cx="1917700" cy="1436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 Box 11"/>
          <p:cNvSpPr txBox="1">
            <a:spLocks noChangeArrowheads="1"/>
          </p:cNvSpPr>
          <p:nvPr/>
        </p:nvSpPr>
        <p:spPr bwMode="auto">
          <a:xfrm>
            <a:off x="1846263" y="5791200"/>
            <a:ext cx="6091237" cy="373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built-in scoring of several quantities (including DPA and biological dose)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17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7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1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8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7CFE547-91E2-4AC9-A410-2399F6F8C46A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50183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4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5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6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3564" name="Rectangle 2"/>
          <p:cNvSpPr>
            <a:spLocks noGrp="1" noChangeArrowheads="1"/>
          </p:cNvSpPr>
          <p:nvPr>
            <p:ph type="title"/>
          </p:nvPr>
        </p:nvSpPr>
        <p:spPr>
          <a:xfrm>
            <a:off x="385763" y="282575"/>
            <a:ext cx="8229600" cy="533400"/>
          </a:xfrm>
        </p:spPr>
        <p:txBody>
          <a:bodyPr anchor="ctr"/>
          <a:lstStyle/>
          <a:p>
            <a:pPr algn="ctr">
              <a:defRPr/>
            </a:pPr>
            <a:r>
              <a:rPr lang="en-US" sz="2800" kern="1200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no</a:t>
            </a:r>
            <a: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 </a:t>
            </a:r>
            <a:r>
              <a:rPr lang="en-US" sz="2800" kern="1200" cap="all" dirty="0" err="1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Glauber</a:t>
            </a:r>
            <a: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, </a:t>
            </a:r>
            <a:r>
              <a:rPr lang="en-US" sz="2800" kern="1200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no</a:t>
            </a:r>
            <a: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 formation zone</a:t>
            </a:r>
          </a:p>
        </p:txBody>
      </p:sp>
      <p:sp>
        <p:nvSpPr>
          <p:cNvPr id="50188" name="Text Box 3"/>
          <p:cNvSpPr txBox="1">
            <a:spLocks noChangeArrowheads="1"/>
          </p:cNvSpPr>
          <p:nvPr/>
        </p:nvSpPr>
        <p:spPr bwMode="auto">
          <a:xfrm>
            <a:off x="155575" y="5689600"/>
            <a:ext cx="8964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Rapidity distributions of charged particles produced in 250 GeV </a:t>
            </a:r>
            <a:r>
              <a:rPr lang="en-US" altLang="en-US" sz="1400" dirty="0"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 dirty="0">
                <a:latin typeface="Tahoma" panose="020B0604030504040204" pitchFamily="34" charset="0"/>
              </a:rPr>
              <a:t>+</a:t>
            </a:r>
            <a:r>
              <a:rPr lang="en-US" altLang="en-US" sz="1400" dirty="0">
                <a:latin typeface="Tahoma" panose="020B0604030504040204" pitchFamily="34" charset="0"/>
              </a:rPr>
              <a:t> collisions on Aluminum (left) and Gold (right)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>
                <a:latin typeface="Tahoma" panose="020B0604030504040204" pitchFamily="34" charset="0"/>
              </a:rPr>
              <a:t>(</a:t>
            </a:r>
            <a:r>
              <a:rPr lang="en-US" altLang="en-US" sz="1200" dirty="0" err="1">
                <a:latin typeface="Tahoma" panose="020B0604030504040204" pitchFamily="34" charset="0"/>
              </a:rPr>
              <a:t>Agababyan</a:t>
            </a:r>
            <a:r>
              <a:rPr lang="en-US" altLang="en-US" sz="1200" dirty="0">
                <a:latin typeface="Tahoma" panose="020B0604030504040204" pitchFamily="34" charset="0"/>
              </a:rPr>
              <a:t> et al., </a:t>
            </a:r>
            <a:r>
              <a:rPr lang="en-US" altLang="en-US" sz="1200" dirty="0" smtClean="0">
                <a:latin typeface="Tahoma" panose="020B0604030504040204" pitchFamily="34" charset="0"/>
              </a:rPr>
              <a:t>ZPC50 (</a:t>
            </a:r>
            <a:r>
              <a:rPr lang="en-US" altLang="en-US" sz="1200" dirty="0">
                <a:latin typeface="Tahoma" panose="020B0604030504040204" pitchFamily="34" charset="0"/>
              </a:rPr>
              <a:t>1991</a:t>
            </a:r>
            <a:r>
              <a:rPr lang="en-US" altLang="en-US" sz="1200" dirty="0" smtClean="0">
                <a:latin typeface="Tahoma" panose="020B0604030504040204" pitchFamily="34" charset="0"/>
              </a:rPr>
              <a:t>) 361)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grpSp>
        <p:nvGrpSpPr>
          <p:cNvPr id="50189" name="Group 6"/>
          <p:cNvGrpSpPr>
            <a:grpSpLocks/>
          </p:cNvGrpSpPr>
          <p:nvPr/>
        </p:nvGrpSpPr>
        <p:grpSpPr bwMode="auto">
          <a:xfrm>
            <a:off x="611188" y="806450"/>
            <a:ext cx="7777162" cy="4897438"/>
            <a:chOff x="385" y="572"/>
            <a:chExt cx="4899" cy="3085"/>
          </a:xfrm>
        </p:grpSpPr>
        <p:pic>
          <p:nvPicPr>
            <p:cNvPr id="50192" name="Picture 7" descr="pipal250ypeaclnoglnoftdss05notrigg_p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2" t="11324" r="6541" b="11324"/>
            <a:stretch>
              <a:fillRect/>
            </a:stretch>
          </p:blipFill>
          <p:spPr bwMode="auto">
            <a:xfrm>
              <a:off x="385" y="572"/>
              <a:ext cx="2341" cy="3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0193" name="Picture 8" descr="pipau250ypeaclnoglnoftdss05notrigg_pp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51" t="10677" r="5499" b="10617"/>
            <a:stretch>
              <a:fillRect/>
            </a:stretch>
          </p:blipFill>
          <p:spPr bwMode="auto">
            <a:xfrm>
              <a:off x="3036" y="572"/>
              <a:ext cx="2248" cy="3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0190" name="Text Box 4"/>
          <p:cNvSpPr txBox="1">
            <a:spLocks noChangeArrowheads="1"/>
          </p:cNvSpPr>
          <p:nvPr/>
        </p:nvSpPr>
        <p:spPr bwMode="auto">
          <a:xfrm>
            <a:off x="320357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0191" name="Text Box 5"/>
          <p:cNvSpPr txBox="1">
            <a:spLocks noChangeArrowheads="1"/>
          </p:cNvSpPr>
          <p:nvPr/>
        </p:nvSpPr>
        <p:spPr bwMode="auto">
          <a:xfrm>
            <a:off x="723582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222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2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2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2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223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0BE2FD2-FCD8-4349-AC9C-FB84CF50BCE3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31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5223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223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2235" name="Group 6"/>
          <p:cNvGrpSpPr>
            <a:grpSpLocks/>
          </p:cNvGrpSpPr>
          <p:nvPr/>
        </p:nvGrpSpPr>
        <p:grpSpPr bwMode="auto">
          <a:xfrm>
            <a:off x="755650" y="836613"/>
            <a:ext cx="7683500" cy="4968875"/>
            <a:chOff x="476" y="527"/>
            <a:chExt cx="4840" cy="3130"/>
          </a:xfrm>
        </p:grpSpPr>
        <p:pic>
          <p:nvPicPr>
            <p:cNvPr id="52240" name="Picture 7" descr="pipal250ypeaclrftnogltau08dss05notrigg_p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2" t="11324" r="6541" b="9970"/>
            <a:stretch>
              <a:fillRect/>
            </a:stretch>
          </p:blipFill>
          <p:spPr bwMode="auto">
            <a:xfrm>
              <a:off x="476" y="572"/>
              <a:ext cx="2301" cy="3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2241" name="Picture 8" descr="pipau250ypeaclrftnogltau08dss05notrigg_pp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084" t="9970" r="6541" b="11324"/>
            <a:stretch>
              <a:fillRect/>
            </a:stretch>
          </p:blipFill>
          <p:spPr bwMode="auto">
            <a:xfrm>
              <a:off x="3088" y="527"/>
              <a:ext cx="2228" cy="3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85763" y="282575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66FF"/>
                </a:solidFill>
              </a:rPr>
              <a:t>no</a:t>
            </a:r>
            <a:r>
              <a:rPr lang="en-US" sz="2800" cap="all" dirty="0">
                <a:solidFill>
                  <a:srgbClr val="0066FF"/>
                </a:solidFill>
              </a:rPr>
              <a:t> </a:t>
            </a:r>
            <a:r>
              <a:rPr lang="en-US" sz="2800" cap="all" dirty="0" err="1">
                <a:solidFill>
                  <a:srgbClr val="0066FF"/>
                </a:solidFill>
              </a:rPr>
              <a:t>Glauber</a:t>
            </a:r>
            <a:r>
              <a:rPr lang="en-US" sz="2800" cap="all" dirty="0">
                <a:solidFill>
                  <a:srgbClr val="0066FF"/>
                </a:solidFill>
              </a:rPr>
              <a:t>, </a:t>
            </a:r>
            <a:r>
              <a:rPr lang="en-US" sz="2800" dirty="0">
                <a:solidFill>
                  <a:srgbClr val="0066FF"/>
                </a:solidFill>
              </a:rPr>
              <a:t>yes</a:t>
            </a:r>
            <a:r>
              <a:rPr lang="en-US" sz="2800" cap="all" dirty="0">
                <a:solidFill>
                  <a:srgbClr val="0066FF"/>
                </a:solidFill>
              </a:rPr>
              <a:t> formation zone</a:t>
            </a:r>
          </a:p>
        </p:txBody>
      </p:sp>
      <p:sp>
        <p:nvSpPr>
          <p:cNvPr id="52237" name="Text Box 3"/>
          <p:cNvSpPr txBox="1">
            <a:spLocks noChangeArrowheads="1"/>
          </p:cNvSpPr>
          <p:nvPr/>
        </p:nvSpPr>
        <p:spPr bwMode="auto">
          <a:xfrm>
            <a:off x="155575" y="5689600"/>
            <a:ext cx="8964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Rapidity distributions of charged particles produced in 250 GeV </a:t>
            </a:r>
            <a:r>
              <a:rPr lang="en-US" altLang="en-US" sz="1400" dirty="0"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 dirty="0">
                <a:latin typeface="Tahoma" panose="020B0604030504040204" pitchFamily="34" charset="0"/>
              </a:rPr>
              <a:t>+</a:t>
            </a:r>
            <a:r>
              <a:rPr lang="en-US" altLang="en-US" sz="1400" dirty="0">
                <a:latin typeface="Tahoma" panose="020B0604030504040204" pitchFamily="34" charset="0"/>
              </a:rPr>
              <a:t> collisions on Aluminum (left) and Gold (right)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>
                <a:latin typeface="Tahoma" panose="020B0604030504040204" pitchFamily="34" charset="0"/>
              </a:rPr>
              <a:t>(</a:t>
            </a:r>
            <a:r>
              <a:rPr lang="en-US" altLang="en-US" sz="1200" dirty="0" err="1">
                <a:latin typeface="Tahoma" panose="020B0604030504040204" pitchFamily="34" charset="0"/>
              </a:rPr>
              <a:t>Agababyan</a:t>
            </a:r>
            <a:r>
              <a:rPr lang="en-US" altLang="en-US" sz="1200" dirty="0">
                <a:latin typeface="Tahoma" panose="020B0604030504040204" pitchFamily="34" charset="0"/>
              </a:rPr>
              <a:t> et al., </a:t>
            </a:r>
            <a:r>
              <a:rPr lang="en-US" altLang="en-US" sz="1200" dirty="0" smtClean="0">
                <a:latin typeface="Tahoma" panose="020B0604030504040204" pitchFamily="34" charset="0"/>
              </a:rPr>
              <a:t>ZPC50 (1991) 361)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2238" name="Text Box 4"/>
          <p:cNvSpPr txBox="1">
            <a:spLocks noChangeArrowheads="1"/>
          </p:cNvSpPr>
          <p:nvPr/>
        </p:nvSpPr>
        <p:spPr bwMode="auto">
          <a:xfrm>
            <a:off x="320357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2239" name="Text Box 5"/>
          <p:cNvSpPr txBox="1">
            <a:spLocks noChangeArrowheads="1"/>
          </p:cNvSpPr>
          <p:nvPr/>
        </p:nvSpPr>
        <p:spPr bwMode="auto">
          <a:xfrm>
            <a:off x="723582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27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7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27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763DDC3-0042-4D57-875A-29B719D954C2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32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5427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428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4283" name="Group 6"/>
          <p:cNvGrpSpPr>
            <a:grpSpLocks/>
          </p:cNvGrpSpPr>
          <p:nvPr/>
        </p:nvGrpSpPr>
        <p:grpSpPr bwMode="auto">
          <a:xfrm>
            <a:off x="611188" y="908050"/>
            <a:ext cx="7778750" cy="4897438"/>
            <a:chOff x="385" y="572"/>
            <a:chExt cx="4900" cy="3085"/>
          </a:xfrm>
        </p:grpSpPr>
        <p:pic>
          <p:nvPicPr>
            <p:cNvPr id="54288" name="Picture 7" descr="pipal250ypeaclnoftgl05dss05notrigg_p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2" t="11324" r="6541" b="9970"/>
            <a:stretch>
              <a:fillRect/>
            </a:stretch>
          </p:blipFill>
          <p:spPr bwMode="auto">
            <a:xfrm>
              <a:off x="385" y="572"/>
              <a:ext cx="2301" cy="3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4289" name="Picture 8" descr="pipau250ypeaclnoftgl05dss05notrigg_pp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08" t="10677" r="5499" b="10617"/>
            <a:stretch>
              <a:fillRect/>
            </a:stretch>
          </p:blipFill>
          <p:spPr bwMode="auto">
            <a:xfrm>
              <a:off x="3035" y="572"/>
              <a:ext cx="2250" cy="3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6" name="Rectangle 2"/>
          <p:cNvSpPr txBox="1">
            <a:spLocks noChangeArrowheads="1"/>
          </p:cNvSpPr>
          <p:nvPr/>
        </p:nvSpPr>
        <p:spPr bwMode="auto">
          <a:xfrm>
            <a:off x="385763" y="282575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66FF"/>
                </a:solidFill>
              </a:rPr>
              <a:t>yes</a:t>
            </a:r>
            <a:r>
              <a:rPr lang="en-US" sz="2800" cap="all" dirty="0">
                <a:solidFill>
                  <a:srgbClr val="0066FF"/>
                </a:solidFill>
              </a:rPr>
              <a:t> </a:t>
            </a:r>
            <a:r>
              <a:rPr lang="en-US" sz="2800" cap="all" dirty="0" err="1">
                <a:solidFill>
                  <a:srgbClr val="0066FF"/>
                </a:solidFill>
              </a:rPr>
              <a:t>Glauber</a:t>
            </a:r>
            <a:r>
              <a:rPr lang="en-US" sz="2800" cap="all" dirty="0">
                <a:solidFill>
                  <a:srgbClr val="0066FF"/>
                </a:solidFill>
              </a:rPr>
              <a:t>, </a:t>
            </a:r>
            <a:r>
              <a:rPr lang="en-US" sz="2800" dirty="0">
                <a:solidFill>
                  <a:srgbClr val="0066FF"/>
                </a:solidFill>
              </a:rPr>
              <a:t>no</a:t>
            </a:r>
            <a:r>
              <a:rPr lang="en-US" sz="2800" cap="all" dirty="0">
                <a:solidFill>
                  <a:srgbClr val="0066FF"/>
                </a:solidFill>
              </a:rPr>
              <a:t> formation zone</a:t>
            </a:r>
          </a:p>
        </p:txBody>
      </p:sp>
      <p:sp>
        <p:nvSpPr>
          <p:cNvPr id="54285" name="Text Box 3"/>
          <p:cNvSpPr txBox="1">
            <a:spLocks noChangeArrowheads="1"/>
          </p:cNvSpPr>
          <p:nvPr/>
        </p:nvSpPr>
        <p:spPr bwMode="auto">
          <a:xfrm>
            <a:off x="155575" y="5689600"/>
            <a:ext cx="8964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Rapidity distributions of charged particles produced in 250 GeV </a:t>
            </a:r>
            <a:r>
              <a:rPr lang="en-US" altLang="en-US" sz="1400" dirty="0"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 dirty="0">
                <a:latin typeface="Tahoma" panose="020B0604030504040204" pitchFamily="34" charset="0"/>
              </a:rPr>
              <a:t>+</a:t>
            </a:r>
            <a:r>
              <a:rPr lang="en-US" altLang="en-US" sz="1400" dirty="0">
                <a:latin typeface="Tahoma" panose="020B0604030504040204" pitchFamily="34" charset="0"/>
              </a:rPr>
              <a:t> collisions on Aluminum (left) and Gold (right)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>
                <a:latin typeface="Tahoma" panose="020B0604030504040204" pitchFamily="34" charset="0"/>
              </a:rPr>
              <a:t>(</a:t>
            </a:r>
            <a:r>
              <a:rPr lang="en-US" altLang="en-US" sz="1200" dirty="0" err="1">
                <a:latin typeface="Tahoma" panose="020B0604030504040204" pitchFamily="34" charset="0"/>
              </a:rPr>
              <a:t>Agababyan</a:t>
            </a:r>
            <a:r>
              <a:rPr lang="en-US" altLang="en-US" sz="1200" dirty="0">
                <a:latin typeface="Tahoma" panose="020B0604030504040204" pitchFamily="34" charset="0"/>
              </a:rPr>
              <a:t> et al., </a:t>
            </a:r>
            <a:r>
              <a:rPr lang="en-US" altLang="en-US" sz="1200" dirty="0" smtClean="0">
                <a:latin typeface="Tahoma" panose="020B0604030504040204" pitchFamily="34" charset="0"/>
              </a:rPr>
              <a:t>ZPC50 (1991) 361)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4286" name="Text Box 4"/>
          <p:cNvSpPr txBox="1">
            <a:spLocks noChangeArrowheads="1"/>
          </p:cNvSpPr>
          <p:nvPr/>
        </p:nvSpPr>
        <p:spPr bwMode="auto">
          <a:xfrm>
            <a:off x="320357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4287" name="Text Box 5"/>
          <p:cNvSpPr txBox="1">
            <a:spLocks noChangeArrowheads="1"/>
          </p:cNvSpPr>
          <p:nvPr/>
        </p:nvSpPr>
        <p:spPr bwMode="auto">
          <a:xfrm>
            <a:off x="723582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32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632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BF1351BD-E216-4EEC-83C7-F6219BC2B005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33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5632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2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633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6331" name="Group 2"/>
          <p:cNvGrpSpPr>
            <a:grpSpLocks/>
          </p:cNvGrpSpPr>
          <p:nvPr/>
        </p:nvGrpSpPr>
        <p:grpSpPr bwMode="auto">
          <a:xfrm>
            <a:off x="611188" y="908050"/>
            <a:ext cx="7704137" cy="4968875"/>
            <a:chOff x="385" y="572"/>
            <a:chExt cx="4853" cy="3130"/>
          </a:xfrm>
        </p:grpSpPr>
        <p:pic>
          <p:nvPicPr>
            <p:cNvPr id="56336" name="Picture 3" descr="pipal250ypeaclrftxc05gl05tau05dss05df3_ppt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292" t="9970" r="6541" b="8647"/>
            <a:stretch>
              <a:fillRect/>
            </a:stretch>
          </p:blipFill>
          <p:spPr bwMode="auto">
            <a:xfrm>
              <a:off x="385" y="572"/>
              <a:ext cx="2258" cy="3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6337" name="Picture 4" descr="pipau250ypeaclrftxc05gl05tau05dss05df3_ppt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251" t="10677" r="5499" b="10617"/>
            <a:stretch>
              <a:fillRect/>
            </a:stretch>
          </p:blipFill>
          <p:spPr bwMode="auto">
            <a:xfrm>
              <a:off x="2990" y="572"/>
              <a:ext cx="2248" cy="30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7" name="Rectangle 2"/>
          <p:cNvSpPr txBox="1">
            <a:spLocks noChangeArrowheads="1"/>
          </p:cNvSpPr>
          <p:nvPr/>
        </p:nvSpPr>
        <p:spPr bwMode="auto">
          <a:xfrm>
            <a:off x="385763" y="282575"/>
            <a:ext cx="8229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US" sz="2800" dirty="0">
                <a:solidFill>
                  <a:srgbClr val="0066FF"/>
                </a:solidFill>
              </a:rPr>
              <a:t>yes</a:t>
            </a:r>
            <a:r>
              <a:rPr lang="en-US" sz="2800" cap="all" dirty="0">
                <a:solidFill>
                  <a:srgbClr val="0066FF"/>
                </a:solidFill>
              </a:rPr>
              <a:t> </a:t>
            </a:r>
            <a:r>
              <a:rPr lang="en-US" sz="2800" cap="all" dirty="0" err="1">
                <a:solidFill>
                  <a:srgbClr val="0066FF"/>
                </a:solidFill>
              </a:rPr>
              <a:t>Glauber</a:t>
            </a:r>
            <a:r>
              <a:rPr lang="en-US" sz="2800" cap="all" dirty="0">
                <a:solidFill>
                  <a:srgbClr val="0066FF"/>
                </a:solidFill>
              </a:rPr>
              <a:t>, </a:t>
            </a:r>
            <a:r>
              <a:rPr lang="en-US" sz="2800" dirty="0">
                <a:solidFill>
                  <a:srgbClr val="0066FF"/>
                </a:solidFill>
              </a:rPr>
              <a:t>yes</a:t>
            </a:r>
            <a:r>
              <a:rPr lang="en-US" sz="2800" cap="all" dirty="0">
                <a:solidFill>
                  <a:srgbClr val="0066FF"/>
                </a:solidFill>
              </a:rPr>
              <a:t> formation zone</a:t>
            </a:r>
          </a:p>
        </p:txBody>
      </p:sp>
      <p:sp>
        <p:nvSpPr>
          <p:cNvPr id="56333" name="Text Box 3"/>
          <p:cNvSpPr txBox="1">
            <a:spLocks noChangeArrowheads="1"/>
          </p:cNvSpPr>
          <p:nvPr/>
        </p:nvSpPr>
        <p:spPr bwMode="auto">
          <a:xfrm>
            <a:off x="155575" y="5689600"/>
            <a:ext cx="8964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Rapidity distributions of charged particles produced in 250 GeV </a:t>
            </a:r>
            <a:r>
              <a:rPr lang="en-US" altLang="en-US" sz="1400" dirty="0"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 dirty="0">
                <a:latin typeface="Tahoma" panose="020B0604030504040204" pitchFamily="34" charset="0"/>
              </a:rPr>
              <a:t>+</a:t>
            </a:r>
            <a:r>
              <a:rPr lang="en-US" altLang="en-US" sz="1400" dirty="0">
                <a:latin typeface="Tahoma" panose="020B0604030504040204" pitchFamily="34" charset="0"/>
              </a:rPr>
              <a:t> collisions on Aluminum (left) and Gold (right)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>
                <a:latin typeface="Tahoma" panose="020B0604030504040204" pitchFamily="34" charset="0"/>
              </a:rPr>
              <a:t>(</a:t>
            </a:r>
            <a:r>
              <a:rPr lang="en-US" altLang="en-US" sz="1200" dirty="0" err="1">
                <a:latin typeface="Tahoma" panose="020B0604030504040204" pitchFamily="34" charset="0"/>
              </a:rPr>
              <a:t>Agababyan</a:t>
            </a:r>
            <a:r>
              <a:rPr lang="en-US" altLang="en-US" sz="1200" dirty="0">
                <a:latin typeface="Tahoma" panose="020B0604030504040204" pitchFamily="34" charset="0"/>
              </a:rPr>
              <a:t> et al., </a:t>
            </a:r>
            <a:r>
              <a:rPr lang="en-US" altLang="en-US" sz="1200" dirty="0" smtClean="0">
                <a:latin typeface="Tahoma" panose="020B0604030504040204" pitchFamily="34" charset="0"/>
              </a:rPr>
              <a:t>ZPC50 (1991) 361)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56334" name="Text Box 4"/>
          <p:cNvSpPr txBox="1">
            <a:spLocks noChangeArrowheads="1"/>
          </p:cNvSpPr>
          <p:nvPr/>
        </p:nvSpPr>
        <p:spPr bwMode="auto">
          <a:xfrm>
            <a:off x="320357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56335" name="Text Box 5"/>
          <p:cNvSpPr txBox="1">
            <a:spLocks noChangeArrowheads="1"/>
          </p:cNvSpPr>
          <p:nvPr/>
        </p:nvSpPr>
        <p:spPr bwMode="auto">
          <a:xfrm>
            <a:off x="7235825" y="1916113"/>
            <a:ext cx="871538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9900"/>
                </a:solidFill>
                <a:latin typeface="Tahoma" panose="020B0604030504040204" pitchFamily="34" charset="0"/>
              </a:rPr>
              <a:t>Positive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FF0000"/>
                </a:solidFill>
                <a:latin typeface="Tahoma" panose="020B0604030504040204" pitchFamily="34" charset="0"/>
              </a:rPr>
              <a:t>Negative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FF"/>
                </a:solidFill>
                <a:latin typeface="Tahoma" panose="020B0604030504040204" pitchFamily="34" charset="0"/>
                <a:sym typeface="Symbol" panose="05050102010706020507" pitchFamily="18" charset="2"/>
              </a:rPr>
              <a:t></a:t>
            </a:r>
            <a:r>
              <a:rPr lang="en-US" altLang="en-US" sz="1400" baseline="30000">
                <a:solidFill>
                  <a:srgbClr val="0000FF"/>
                </a:solidFill>
                <a:latin typeface="Tahoma" panose="020B0604030504040204" pitchFamily="34" charset="0"/>
              </a:rPr>
              <a:t>+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837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837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CDDDDB3-56D5-476E-97B5-9A4BC11C6840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34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5837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837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58380" name="Group 3"/>
          <p:cNvGrpSpPr>
            <a:grpSpLocks/>
          </p:cNvGrpSpPr>
          <p:nvPr/>
        </p:nvGrpSpPr>
        <p:grpSpPr bwMode="auto">
          <a:xfrm>
            <a:off x="195263" y="803275"/>
            <a:ext cx="3240087" cy="5588000"/>
            <a:chOff x="295" y="527"/>
            <a:chExt cx="2041" cy="3611"/>
          </a:xfrm>
        </p:grpSpPr>
        <p:pic>
          <p:nvPicPr>
            <p:cNvPr id="58385" name="Picture 4" descr="harp_newf_nosvhdrf40angle1red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563" t="9270" r="12651" b="10805"/>
            <a:stretch>
              <a:fillRect/>
            </a:stretch>
          </p:blipFill>
          <p:spPr bwMode="auto">
            <a:xfrm>
              <a:off x="295" y="527"/>
              <a:ext cx="1995" cy="18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386" name="Picture 5" descr="harp_newf_nosvhdrf40angle6red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963" r="10164" b="4953"/>
            <a:stretch>
              <a:fillRect/>
            </a:stretch>
          </p:blipFill>
          <p:spPr bwMode="auto">
            <a:xfrm>
              <a:off x="295" y="2296"/>
              <a:ext cx="2041" cy="184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8381" name="Text Box 6"/>
          <p:cNvSpPr txBox="1">
            <a:spLocks noChangeArrowheads="1"/>
          </p:cNvSpPr>
          <p:nvPr/>
        </p:nvSpPr>
        <p:spPr bwMode="auto">
          <a:xfrm>
            <a:off x="3789363" y="973138"/>
            <a:ext cx="36337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double differential </a:t>
            </a:r>
            <a:r>
              <a:rPr lang="en-US" altLang="en-US" sz="1800" baseline="3000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 production</a:t>
            </a:r>
          </a:p>
        </p:txBody>
      </p:sp>
      <p:pic>
        <p:nvPicPr>
          <p:cNvPr id="58382" name="Picture 7" descr="NA49pC_pip_xpt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291" b="5612"/>
          <a:stretch>
            <a:fillRect/>
          </a:stretch>
        </p:blipFill>
        <p:spPr bwMode="auto">
          <a:xfrm>
            <a:off x="3600450" y="1609725"/>
            <a:ext cx="5148263" cy="4535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383" name="Rectangle 17"/>
          <p:cNvSpPr>
            <a:spLocks noChangeArrowheads="1"/>
          </p:cNvSpPr>
          <p:nvPr/>
        </p:nvSpPr>
        <p:spPr bwMode="auto">
          <a:xfrm>
            <a:off x="952500" y="790575"/>
            <a:ext cx="2139950" cy="185738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58384" name="Rectangle 18"/>
          <p:cNvSpPr>
            <a:spLocks noChangeArrowheads="1"/>
          </p:cNvSpPr>
          <p:nvPr/>
        </p:nvSpPr>
        <p:spPr bwMode="auto">
          <a:xfrm>
            <a:off x="4662488" y="1755775"/>
            <a:ext cx="3001962" cy="242888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19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Al, C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42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042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5AC86FE-C8B8-4496-88AC-31CC0184011E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35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6042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042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Group 2"/>
          <p:cNvGrpSpPr/>
          <p:nvPr/>
        </p:nvGrpSpPr>
        <p:grpSpPr>
          <a:xfrm>
            <a:off x="4664075" y="797415"/>
            <a:ext cx="4103688" cy="5429250"/>
            <a:chOff x="4664075" y="989013"/>
            <a:chExt cx="4103688" cy="5429250"/>
          </a:xfrm>
        </p:grpSpPr>
        <p:pic>
          <p:nvPicPr>
            <p:cNvPr id="60419" name="Picture 17" descr="pbe17p52011bhepip_ppt.eps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3" t="11150" r="6863" b="10101"/>
            <a:stretch>
              <a:fillRect/>
            </a:stretch>
          </p:blipFill>
          <p:spPr bwMode="auto">
            <a:xfrm>
              <a:off x="4664075" y="1017588"/>
              <a:ext cx="4103688" cy="540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30" name="Rectangle 18"/>
            <p:cNvSpPr>
              <a:spLocks noChangeArrowheads="1"/>
            </p:cNvSpPr>
            <p:nvPr/>
          </p:nvSpPr>
          <p:spPr bwMode="auto">
            <a:xfrm>
              <a:off x="5283200" y="989013"/>
              <a:ext cx="1784350" cy="242887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342900" y="797415"/>
            <a:ext cx="4105275" cy="5429250"/>
            <a:chOff x="342900" y="989013"/>
            <a:chExt cx="4105275" cy="5429250"/>
          </a:xfrm>
        </p:grpSpPr>
        <p:pic>
          <p:nvPicPr>
            <p:cNvPr id="60418" name="Picture 16" descr="pbe17p52011bhepim_ppt.eps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53" t="11151" r="6863" b="10100"/>
            <a:stretch>
              <a:fillRect/>
            </a:stretch>
          </p:blipFill>
          <p:spPr bwMode="auto">
            <a:xfrm>
              <a:off x="342900" y="1017588"/>
              <a:ext cx="4105275" cy="5400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0431" name="Rectangle 18"/>
            <p:cNvSpPr>
              <a:spLocks noChangeArrowheads="1"/>
            </p:cNvSpPr>
            <p:nvPr/>
          </p:nvSpPr>
          <p:spPr bwMode="auto">
            <a:xfrm>
              <a:off x="968375" y="989013"/>
              <a:ext cx="1766888" cy="242887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sp>
        <p:nvSpPr>
          <p:cNvPr id="60432" name="Text Box 6"/>
          <p:cNvSpPr txBox="1">
            <a:spLocks noChangeArrowheads="1"/>
          </p:cNvSpPr>
          <p:nvPr/>
        </p:nvSpPr>
        <p:spPr bwMode="auto">
          <a:xfrm>
            <a:off x="2366102" y="1290638"/>
            <a:ext cx="46815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double differential              </a:t>
            </a:r>
            <a:r>
              <a:rPr lang="en-US" altLang="en-US" sz="1800" baseline="30000" dirty="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+/-</a:t>
            </a:r>
            <a:r>
              <a:rPr lang="en-US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 production</a:t>
            </a:r>
          </a:p>
        </p:txBody>
      </p:sp>
      <p:sp>
        <p:nvSpPr>
          <p:cNvPr id="60433" name="Text Box 6"/>
          <p:cNvSpPr txBox="1">
            <a:spLocks noChangeArrowheads="1"/>
          </p:cNvSpPr>
          <p:nvPr/>
        </p:nvSpPr>
        <p:spPr bwMode="auto">
          <a:xfrm>
            <a:off x="3459979" y="5910898"/>
            <a:ext cx="3071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data from BNL910 experiment</a:t>
            </a:r>
            <a:endParaRPr lang="en-US" altLang="en-US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Be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246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6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6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6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47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2233186-B4D9-4750-ACC4-01BD79FF780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36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6247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7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7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247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2480" name="Text Box 6"/>
          <p:cNvSpPr txBox="1">
            <a:spLocks noChangeArrowheads="1"/>
          </p:cNvSpPr>
          <p:nvPr/>
        </p:nvSpPr>
        <p:spPr bwMode="auto">
          <a:xfrm>
            <a:off x="2428608" y="1081630"/>
            <a:ext cx="44338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double differential              </a:t>
            </a:r>
            <a:r>
              <a:rPr lang="en-US" altLang="en-US" sz="1800" baseline="30000" dirty="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</a:t>
            </a:r>
            <a:r>
              <a:rPr lang="en-US" altLang="en-US" sz="1800" dirty="0">
                <a:latin typeface="Tahoma" panose="020B0604030504040204" pitchFamily="34" charset="0"/>
                <a:cs typeface="Tahoma" panose="020B0604030504040204" pitchFamily="34" charset="0"/>
              </a:rPr>
              <a:t> production</a:t>
            </a:r>
          </a:p>
        </p:txBody>
      </p:sp>
      <p:sp>
        <p:nvSpPr>
          <p:cNvPr id="62481" name="Text Box 6"/>
          <p:cNvSpPr txBox="1">
            <a:spLocks noChangeArrowheads="1"/>
          </p:cNvSpPr>
          <p:nvPr/>
        </p:nvSpPr>
        <p:spPr bwMode="auto">
          <a:xfrm>
            <a:off x="3468688" y="5893480"/>
            <a:ext cx="30718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data from BNL910 experiment</a:t>
            </a:r>
            <a:endParaRPr lang="en-US" altLang="en-US" sz="16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8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Be, Au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15567" y="780003"/>
            <a:ext cx="4248150" cy="5516562"/>
            <a:chOff x="415567" y="780003"/>
            <a:chExt cx="4248150" cy="5516562"/>
          </a:xfrm>
        </p:grpSpPr>
        <p:grpSp>
          <p:nvGrpSpPr>
            <p:cNvPr id="2" name="Group 1"/>
            <p:cNvGrpSpPr/>
            <p:nvPr/>
          </p:nvGrpSpPr>
          <p:grpSpPr>
            <a:xfrm>
              <a:off x="415567" y="780003"/>
              <a:ext cx="4248150" cy="5516562"/>
              <a:chOff x="276225" y="989013"/>
              <a:chExt cx="4248150" cy="5516562"/>
            </a:xfrm>
          </p:grpSpPr>
          <p:pic>
            <p:nvPicPr>
              <p:cNvPr id="62477" name="Picture 12" descr="pbe17p52011bpip_ppt.eps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863" t="11151" r="5377" b="9052"/>
              <a:stretch>
                <a:fillRect/>
              </a:stretch>
            </p:blipFill>
            <p:spPr bwMode="auto">
              <a:xfrm>
                <a:off x="276225" y="1033463"/>
                <a:ext cx="4248150" cy="54721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479" name="Rectangle 18"/>
              <p:cNvSpPr>
                <a:spLocks noChangeArrowheads="1"/>
              </p:cNvSpPr>
              <p:nvPr/>
            </p:nvSpPr>
            <p:spPr bwMode="auto">
              <a:xfrm>
                <a:off x="968375" y="989013"/>
                <a:ext cx="1766888" cy="242887"/>
              </a:xfrm>
              <a:prstGeom prst="rect">
                <a:avLst/>
              </a:prstGeom>
              <a:noFill/>
              <a:ln w="1905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000" i="1"/>
              </a:p>
            </p:txBody>
          </p:sp>
        </p:grp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984207" y="4603511"/>
              <a:ext cx="6110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dirty="0" smtClean="0">
                  <a:latin typeface="Tahoma" panose="020B0604030504040204" pitchFamily="34" charset="0"/>
                </a:rPr>
                <a:t>cos(</a:t>
              </a:r>
              <a:r>
                <a:rPr lang="el-GR" altLang="en-US" sz="1200" dirty="0" smtClean="0">
                  <a:latin typeface="Tahoma" panose="020B0604030504040204" pitchFamily="34" charset="0"/>
                </a:rPr>
                <a:t>θ</a:t>
              </a:r>
              <a:r>
                <a:rPr lang="en-US" altLang="en-US" sz="1200" dirty="0" smtClean="0">
                  <a:latin typeface="Tahoma" panose="020B0604030504040204" pitchFamily="34" charset="0"/>
                </a:rPr>
                <a:t>)</a:t>
              </a:r>
              <a:endParaRPr lang="en-US" altLang="en-US" sz="1200" baseline="30000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4678005" y="787940"/>
            <a:ext cx="4176712" cy="5430838"/>
            <a:chOff x="4678005" y="787940"/>
            <a:chExt cx="4176712" cy="5430838"/>
          </a:xfrm>
        </p:grpSpPr>
        <p:grpSp>
          <p:nvGrpSpPr>
            <p:cNvPr id="3" name="Group 2"/>
            <p:cNvGrpSpPr/>
            <p:nvPr/>
          </p:nvGrpSpPr>
          <p:grpSpPr>
            <a:xfrm>
              <a:off x="4678005" y="787940"/>
              <a:ext cx="4176712" cy="5430838"/>
              <a:chOff x="4538663" y="996950"/>
              <a:chExt cx="4176712" cy="5430838"/>
            </a:xfrm>
          </p:grpSpPr>
          <p:pic>
            <p:nvPicPr>
              <p:cNvPr id="62476" name="Picture 11" descr="pau17p52011bpip_ppt.eps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8353" t="11150" r="5377" b="10101"/>
              <a:stretch>
                <a:fillRect/>
              </a:stretch>
            </p:blipFill>
            <p:spPr bwMode="auto">
              <a:xfrm>
                <a:off x="4538663" y="1027113"/>
                <a:ext cx="4176712" cy="54006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62478" name="Rectangle 18"/>
              <p:cNvSpPr>
                <a:spLocks noChangeArrowheads="1"/>
              </p:cNvSpPr>
              <p:nvPr/>
            </p:nvSpPr>
            <p:spPr bwMode="auto">
              <a:xfrm>
                <a:off x="5165725" y="996950"/>
                <a:ext cx="1785938" cy="242888"/>
              </a:xfrm>
              <a:prstGeom prst="rect">
                <a:avLst/>
              </a:prstGeom>
              <a:noFill/>
              <a:ln w="19050" algn="ctr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3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marL="742950" indent="-285750">
                  <a:spcBef>
                    <a:spcPct val="20000"/>
                  </a:spcBef>
                  <a:buClr>
                    <a:schemeClr val="accent2"/>
                  </a:buClr>
                  <a:buSzPct val="60000"/>
                  <a:buFont typeface="Wingdings" panose="05000000000000000000" pitchFamily="2" charset="2"/>
                  <a:buChar char="q"/>
                  <a:defRPr sz="26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marL="1143000" indent="-228600">
                  <a:spcBef>
                    <a:spcPct val="20000"/>
                  </a:spcBef>
                  <a:buClr>
                    <a:schemeClr val="accent1"/>
                  </a:buClr>
                  <a:buSzPct val="65000"/>
                  <a:buFont typeface="Wingdings" panose="05000000000000000000" pitchFamily="2" charset="2"/>
                  <a:buChar char="n"/>
                  <a:defRPr sz="22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marL="1600200" indent="-228600">
                  <a:spcBef>
                    <a:spcPct val="20000"/>
                  </a:spcBef>
                  <a:buClr>
                    <a:schemeClr val="accent2"/>
                  </a:buClr>
                  <a:buSzPct val="70000"/>
                  <a:buFont typeface="Wingdings" panose="05000000000000000000" pitchFamily="2" charset="2"/>
                  <a:buChar char="q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marL="2057400" indent="-228600">
                  <a:spcBef>
                    <a:spcPct val="20000"/>
                  </a:spcBef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75000"/>
                  <a:buFont typeface="Wingdings" panose="05000000000000000000" pitchFamily="2" charset="2"/>
                  <a:buChar char="§"/>
                  <a:defRPr sz="2000"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SzTx/>
                  <a:buFontTx/>
                  <a:buNone/>
                </a:pPr>
                <a:endParaRPr lang="en-US" altLang="en-US" sz="2000" i="1"/>
              </a:p>
            </p:txBody>
          </p:sp>
        </p:grpSp>
        <p:sp>
          <p:nvSpPr>
            <p:cNvPr id="22" name="Text Box 9"/>
            <p:cNvSpPr txBox="1">
              <a:spLocks noChangeArrowheads="1"/>
            </p:cNvSpPr>
            <p:nvPr/>
          </p:nvSpPr>
          <p:spPr bwMode="auto">
            <a:xfrm>
              <a:off x="5159968" y="4594801"/>
              <a:ext cx="611065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200" dirty="0" smtClean="0">
                  <a:latin typeface="Tahoma" panose="020B0604030504040204" pitchFamily="34" charset="0"/>
                </a:rPr>
                <a:t>cos(</a:t>
              </a:r>
              <a:r>
                <a:rPr lang="el-GR" altLang="en-US" sz="1200" dirty="0" smtClean="0">
                  <a:latin typeface="Tahoma" panose="020B0604030504040204" pitchFamily="34" charset="0"/>
                </a:rPr>
                <a:t>θ</a:t>
              </a:r>
              <a:r>
                <a:rPr lang="en-US" altLang="en-US" sz="1200" dirty="0" smtClean="0">
                  <a:latin typeface="Tahoma" panose="020B0604030504040204" pitchFamily="34" charset="0"/>
                </a:rPr>
                <a:t>)</a:t>
              </a:r>
              <a:endParaRPr lang="en-US" altLang="en-US" sz="1200" baseline="30000" dirty="0">
                <a:latin typeface="Tahoma" panose="020B060403050404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451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1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1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1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451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3806C783-0EFF-477F-B12A-B47CDDE31F53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37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6451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2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2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452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64523" name="Picture 4" descr="al4p0pim4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2" t="11295" r="3999" b="9647"/>
          <a:stretch>
            <a:fillRect/>
          </a:stretch>
        </p:blipFill>
        <p:spPr bwMode="auto">
          <a:xfrm>
            <a:off x="4456113" y="1028700"/>
            <a:ext cx="4330700" cy="518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4524" name="Picture 6" descr="pb1p6pippersfe_pp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98" t="10106" r="5157" b="10106"/>
          <a:stretch>
            <a:fillRect/>
          </a:stretch>
        </p:blipFill>
        <p:spPr bwMode="auto">
          <a:xfrm>
            <a:off x="395288" y="947738"/>
            <a:ext cx="4052887" cy="523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26" name="Rectangle 18"/>
          <p:cNvSpPr>
            <a:spLocks noChangeArrowheads="1"/>
          </p:cNvSpPr>
          <p:nvPr/>
        </p:nvSpPr>
        <p:spPr bwMode="auto">
          <a:xfrm>
            <a:off x="5662613" y="1014413"/>
            <a:ext cx="1536700" cy="193675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64527" name="Rectangle 18"/>
          <p:cNvSpPr>
            <a:spLocks noChangeArrowheads="1"/>
          </p:cNvSpPr>
          <p:nvPr/>
        </p:nvSpPr>
        <p:spPr bwMode="auto">
          <a:xfrm>
            <a:off x="955675" y="1028700"/>
            <a:ext cx="1462088" cy="192088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64528" name="Text Box 6"/>
          <p:cNvSpPr txBox="1">
            <a:spLocks noChangeArrowheads="1"/>
          </p:cNvSpPr>
          <p:nvPr/>
        </p:nvSpPr>
        <p:spPr bwMode="auto">
          <a:xfrm>
            <a:off x="2293938" y="1408113"/>
            <a:ext cx="49974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double differential 	    </a:t>
            </a:r>
            <a:r>
              <a:rPr lang="en-US" altLang="en-US" sz="1800" baseline="30000">
                <a:latin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+/-</a:t>
            </a:r>
            <a:r>
              <a:rPr lang="en-US" altLang="en-US" sz="1800">
                <a:latin typeface="Tahoma" panose="020B0604030504040204" pitchFamily="34" charset="0"/>
                <a:cs typeface="Tahoma" panose="020B0604030504040204" pitchFamily="34" charset="0"/>
              </a:rPr>
              <a:t> production</a:t>
            </a:r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</a:t>
            </a: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Pb</a:t>
            </a: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, Al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56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6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6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6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656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2305FDB7-D1F2-41E1-8059-2D8BCD708DBA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38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6656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6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6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657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4" name="Rectangle 2"/>
          <p:cNvSpPr>
            <a:spLocks noChangeArrowheads="1"/>
          </p:cNvSpPr>
          <p:nvPr/>
        </p:nvSpPr>
        <p:spPr bwMode="auto">
          <a:xfrm>
            <a:off x="2647406" y="273006"/>
            <a:ext cx="384918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C,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63023" y="906552"/>
            <a:ext cx="4256722" cy="5197682"/>
            <a:chOff x="263023" y="906552"/>
            <a:chExt cx="4256722" cy="5197682"/>
          </a:xfrm>
        </p:grpSpPr>
        <p:pic>
          <p:nvPicPr>
            <p:cNvPr id="66572" name="Picture 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3023" y="906552"/>
              <a:ext cx="4256722" cy="51976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8"/>
            <p:cNvSpPr>
              <a:spLocks noChangeArrowheads="1"/>
            </p:cNvSpPr>
            <p:nvPr/>
          </p:nvSpPr>
          <p:spPr bwMode="auto">
            <a:xfrm>
              <a:off x="2408802" y="923970"/>
              <a:ext cx="720000" cy="192088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4519745" y="2469691"/>
            <a:ext cx="412520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Differential pion and kaon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</a:t>
            </a:r>
            <a:r>
              <a:rPr lang="en-GB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Alt et al., EPJC49 (2007) 897</a:t>
            </a:r>
            <a:r>
              <a:rPr lang="en-GB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nl-NL" altLang="en-US" sz="14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nl-NL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and T. Anticic et al. (NA49) EPJC68 (2010) 1</a:t>
            </a:r>
            <a:r>
              <a:rPr lang="en-US" altLang="en-US" sz="1200" dirty="0" smtClean="0">
                <a:latin typeface="Tahoma" panose="020B0604030504040204" pitchFamily="34" charset="0"/>
              </a:rPr>
              <a:t>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61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6861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D576FB6B-43A0-4B41-83A3-19A80E19A54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39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6861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861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C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11495" y="859190"/>
            <a:ext cx="3878262" cy="4911725"/>
            <a:chOff x="511495" y="876608"/>
            <a:chExt cx="3878262" cy="4911725"/>
          </a:xfrm>
        </p:grpSpPr>
        <p:pic>
          <p:nvPicPr>
            <p:cNvPr id="68621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81" b="3828"/>
            <a:stretch>
              <a:fillRect/>
            </a:stretch>
          </p:blipFill>
          <p:spPr bwMode="auto">
            <a:xfrm>
              <a:off x="511495" y="876608"/>
              <a:ext cx="3878262" cy="4911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Rectangle 18"/>
            <p:cNvSpPr>
              <a:spLocks noChangeArrowheads="1"/>
            </p:cNvSpPr>
            <p:nvPr/>
          </p:nvSpPr>
          <p:spPr bwMode="auto">
            <a:xfrm>
              <a:off x="1895001" y="897843"/>
              <a:ext cx="684000" cy="192088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  <p:sp>
          <p:nvSpPr>
            <p:cNvPr id="18" name="Text Box 9"/>
            <p:cNvSpPr txBox="1">
              <a:spLocks noChangeArrowheads="1"/>
            </p:cNvSpPr>
            <p:nvPr/>
          </p:nvSpPr>
          <p:spPr bwMode="auto">
            <a:xfrm>
              <a:off x="2274364" y="1111166"/>
              <a:ext cx="3145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 dirty="0" err="1" smtClean="0">
                  <a:latin typeface="Tahoma" panose="020B0604030504040204" pitchFamily="34" charset="0"/>
                </a:rPr>
                <a:t>x</a:t>
              </a:r>
              <a:r>
                <a:rPr lang="en-GB" altLang="en-US" sz="1200" baseline="-25000" dirty="0" err="1" smtClean="0">
                  <a:latin typeface="Tahoma" panose="020B0604030504040204" pitchFamily="34" charset="0"/>
                </a:rPr>
                <a:t>F</a:t>
              </a:r>
              <a:endParaRPr lang="en-US" altLang="en-US" sz="1200" baseline="-25000" dirty="0">
                <a:latin typeface="Tahoma" panose="020B060403050404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4494897" y="845589"/>
            <a:ext cx="4048216" cy="4956522"/>
            <a:chOff x="4494897" y="863007"/>
            <a:chExt cx="4048216" cy="4956522"/>
          </a:xfrm>
        </p:grpSpPr>
        <p:pic>
          <p:nvPicPr>
            <p:cNvPr id="68620" name="Picture 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94897" y="863007"/>
              <a:ext cx="4048216" cy="49565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Rectangle 18"/>
            <p:cNvSpPr>
              <a:spLocks noChangeArrowheads="1"/>
            </p:cNvSpPr>
            <p:nvPr/>
          </p:nvSpPr>
          <p:spPr bwMode="auto">
            <a:xfrm>
              <a:off x="5903375" y="910369"/>
              <a:ext cx="684000" cy="192088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  <p:sp>
          <p:nvSpPr>
            <p:cNvPr id="21" name="Text Box 9"/>
            <p:cNvSpPr txBox="1">
              <a:spLocks noChangeArrowheads="1"/>
            </p:cNvSpPr>
            <p:nvPr/>
          </p:nvSpPr>
          <p:spPr bwMode="auto">
            <a:xfrm>
              <a:off x="6335565" y="1110921"/>
              <a:ext cx="31451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GB" altLang="en-US" sz="1200" dirty="0" err="1" smtClean="0">
                  <a:latin typeface="Tahoma" panose="020B0604030504040204" pitchFamily="34" charset="0"/>
                </a:rPr>
                <a:t>x</a:t>
              </a:r>
              <a:r>
                <a:rPr lang="en-GB" altLang="en-US" sz="1200" baseline="-25000" dirty="0" err="1" smtClean="0">
                  <a:latin typeface="Tahoma" panose="020B0604030504040204" pitchFamily="34" charset="0"/>
                </a:rPr>
                <a:t>F</a:t>
              </a:r>
              <a:endParaRPr lang="en-US" altLang="en-US" sz="1200" baseline="-25000" dirty="0">
                <a:latin typeface="Tahoma" panose="020B0604030504040204" pitchFamily="34" charset="0"/>
              </a:endParaRPr>
            </a:p>
          </p:txBody>
        </p:sp>
      </p:grp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2539883" y="5639610"/>
            <a:ext cx="412520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pion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</a:t>
            </a:r>
            <a:r>
              <a:rPr lang="en-GB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C. Alt et al., EPJC45 (2006) 343</a:t>
            </a:r>
            <a:r>
              <a:rPr lang="en-US" altLang="en-US" sz="1200" dirty="0" smtClean="0">
                <a:latin typeface="Tahoma" panose="020B0604030504040204" pitchFamily="34" charset="0"/>
              </a:rPr>
              <a:t>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9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5EAE0033-2021-40FE-B6EB-795878EDFE9B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1229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29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299" name="Rectangle 2"/>
          <p:cNvSpPr>
            <a:spLocks noChangeArrowheads="1"/>
          </p:cNvSpPr>
          <p:nvPr/>
        </p:nvSpPr>
        <p:spPr bwMode="auto">
          <a:xfrm>
            <a:off x="2200275" y="369888"/>
            <a:ext cx="45561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THE FLUKA APPLICATIONS</a:t>
            </a:r>
          </a:p>
        </p:txBody>
      </p:sp>
      <p:grpSp>
        <p:nvGrpSpPr>
          <p:cNvPr id="12300" name="Group 2"/>
          <p:cNvGrpSpPr>
            <a:grpSpLocks/>
          </p:cNvGrpSpPr>
          <p:nvPr/>
        </p:nvGrpSpPr>
        <p:grpSpPr bwMode="auto">
          <a:xfrm>
            <a:off x="333375" y="1073150"/>
            <a:ext cx="7426325" cy="5059363"/>
            <a:chOff x="324394" y="1099455"/>
            <a:chExt cx="7426235" cy="5059782"/>
          </a:xfrm>
        </p:grpSpPr>
        <p:sp>
          <p:nvSpPr>
            <p:cNvPr id="16" name="Text Box 11"/>
            <p:cNvSpPr txBox="1">
              <a:spLocks noChangeArrowheads="1"/>
            </p:cNvSpPr>
            <p:nvPr/>
          </p:nvSpPr>
          <p:spPr bwMode="auto">
            <a:xfrm>
              <a:off x="324394" y="1099455"/>
              <a:ext cx="7426235" cy="2170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0838" indent="-350838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Accelerator design	</a:t>
              </a: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Dosimetry	</a:t>
              </a:r>
              <a:endParaRPr lang="en-GB" sz="18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US" sz="1800" dirty="0" smtClean="0">
                  <a:solidFill>
                    <a:schemeClr val="accent6">
                      <a:lumMod val="75000"/>
                    </a:schemeClr>
                  </a:solidFill>
                </a:rPr>
                <a:t>Particle physics (calorimetry</a:t>
              </a:r>
              <a:r>
                <a:rPr lang="en-US" sz="1800" dirty="0">
                  <a:solidFill>
                    <a:schemeClr val="accent6">
                      <a:lumMod val="75000"/>
                    </a:schemeClr>
                  </a:solidFill>
                </a:rPr>
                <a:t>, tracking and detector </a:t>
              </a:r>
              <a:r>
                <a:rPr lang="en-US" sz="1800" dirty="0" smtClean="0">
                  <a:solidFill>
                    <a:schemeClr val="accent6">
                      <a:lumMod val="75000"/>
                    </a:schemeClr>
                  </a:solidFill>
                </a:rPr>
                <a:t>simulation, …)</a:t>
              </a:r>
              <a:endParaRPr lang="en-GB" sz="18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Cosmic </a:t>
              </a:r>
              <a:r>
                <a:rPr lang="en-GB" sz="1800" dirty="0">
                  <a:solidFill>
                    <a:schemeClr val="accent6">
                      <a:lumMod val="75000"/>
                    </a:schemeClr>
                  </a:solidFill>
                </a:rPr>
                <a:t>ray </a:t>
              </a: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physics	</a:t>
              </a:r>
              <a:endParaRPr lang="en-US" sz="18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Medical applications, </a:t>
              </a:r>
              <a:r>
                <a:rPr lang="en-GB" sz="1800" dirty="0" err="1" smtClean="0">
                  <a:solidFill>
                    <a:schemeClr val="accent6">
                      <a:lumMod val="75000"/>
                    </a:schemeClr>
                  </a:solidFill>
                </a:rPr>
                <a:t>hadrontherapy</a:t>
              </a:r>
              <a:r>
                <a:rPr lang="en-GB" sz="1800" dirty="0">
                  <a:solidFill>
                    <a:schemeClr val="accent6">
                      <a:lumMod val="75000"/>
                    </a:schemeClr>
                  </a:solidFill>
                </a:rPr>
                <a:t>	</a:t>
              </a:r>
              <a:endParaRPr lang="en-US" sz="1800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endParaRPr>
            </a:p>
          </p:txBody>
        </p:sp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324394" y="3147500"/>
              <a:ext cx="2322485" cy="3000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0838" indent="-350838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Shielding design	</a:t>
              </a: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Radiation damage	</a:t>
              </a:r>
              <a:endParaRPr lang="en-GB" sz="1800" dirty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endParaRPr lang="en-GB" sz="18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Neutrino physics	</a:t>
              </a:r>
              <a:endParaRPr lang="en-US" sz="18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0" indent="0">
                <a:lnSpc>
                  <a:spcPct val="150000"/>
                </a:lnSpc>
                <a:defRPr/>
              </a:pPr>
              <a:endParaRPr lang="en-US" sz="1800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endParaRPr>
            </a:p>
          </p:txBody>
        </p:sp>
        <p:sp>
          <p:nvSpPr>
            <p:cNvPr id="18" name="Text Box 11"/>
            <p:cNvSpPr txBox="1">
              <a:spLocks noChangeArrowheads="1"/>
            </p:cNvSpPr>
            <p:nvPr/>
          </p:nvSpPr>
          <p:spPr bwMode="auto">
            <a:xfrm>
              <a:off x="324394" y="3988944"/>
              <a:ext cx="4325886" cy="21702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350838" indent="-350838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 sz="1200"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US" sz="1800" dirty="0" smtClean="0">
                  <a:solidFill>
                    <a:schemeClr val="accent6">
                      <a:lumMod val="75000"/>
                    </a:schemeClr>
                  </a:solidFill>
                </a:rPr>
                <a:t>Radiation protection</a:t>
              </a:r>
              <a:endParaRPr lang="en-GB" sz="18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smtClean="0">
                  <a:solidFill>
                    <a:schemeClr val="accent6">
                      <a:lumMod val="75000"/>
                    </a:schemeClr>
                  </a:solidFill>
                </a:rPr>
                <a:t>Radiation </a:t>
              </a:r>
              <a:r>
                <a:rPr lang="en-GB" sz="1800" dirty="0">
                  <a:solidFill>
                    <a:schemeClr val="accent6">
                      <a:lumMod val="75000"/>
                    </a:schemeClr>
                  </a:solidFill>
                </a:rPr>
                <a:t>to electronics effects</a:t>
              </a: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endParaRPr lang="en-GB" sz="1800" dirty="0" smtClean="0">
                <a:solidFill>
                  <a:schemeClr val="accent6">
                    <a:lumMod val="75000"/>
                  </a:schemeClr>
                </a:solidFill>
              </a:endParaRP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US" sz="1800" dirty="0" smtClean="0">
                  <a:solidFill>
                    <a:schemeClr val="accent6">
                      <a:lumMod val="75000"/>
                    </a:schemeClr>
                  </a:solidFill>
                </a:rPr>
                <a:t>ADS </a:t>
              </a:r>
              <a:r>
                <a:rPr lang="en-US" sz="1800" dirty="0">
                  <a:solidFill>
                    <a:schemeClr val="accent6">
                      <a:lumMod val="75000"/>
                    </a:schemeClr>
                  </a:solidFill>
                </a:rPr>
                <a:t>systems, waste </a:t>
              </a:r>
              <a:r>
                <a:rPr lang="en-US" sz="1800" dirty="0" smtClean="0">
                  <a:solidFill>
                    <a:schemeClr val="accent6">
                      <a:lumMod val="75000"/>
                    </a:schemeClr>
                  </a:solidFill>
                </a:rPr>
                <a:t>transmutation</a:t>
              </a:r>
            </a:p>
            <a:p>
              <a:pPr marL="176213" indent="-176213">
                <a:lnSpc>
                  <a:spcPct val="150000"/>
                </a:lnSpc>
                <a:buFont typeface="Wingdings" panose="05000000000000000000" pitchFamily="2" charset="2"/>
                <a:buChar char="ü"/>
                <a:defRPr/>
              </a:pPr>
              <a:r>
                <a:rPr lang="en-GB" sz="1800" dirty="0" err="1" smtClean="0">
                  <a:solidFill>
                    <a:schemeClr val="accent6">
                      <a:lumMod val="75000"/>
                    </a:schemeClr>
                  </a:solidFill>
                </a:rPr>
                <a:t>Neutronics</a:t>
              </a:r>
              <a:endParaRPr lang="en-US" sz="1800" dirty="0">
                <a:solidFill>
                  <a:schemeClr val="accent6">
                    <a:lumMod val="75000"/>
                  </a:schemeClr>
                </a:solidFill>
                <a:cs typeface="Tahoma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5BA30A-249F-4548-B772-DBDF26FD9586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40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584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1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 ‒ C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1767309" y="1061077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Differential antiproton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exp</a:t>
            </a:r>
            <a:r>
              <a:rPr lang="en-US" altLang="en-US" sz="1400" dirty="0">
                <a:latin typeface="Tahoma" panose="020B0604030504040204" pitchFamily="34" charset="0"/>
              </a:rPr>
              <a:t>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from B.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Baatar</a:t>
            </a:r>
            <a:r>
              <a:rPr lang="en-US" altLang="en-US" sz="1200" dirty="0" smtClean="0">
                <a:latin typeface="Tahoma" panose="020B0604030504040204" pitchFamily="34" charset="0"/>
              </a:rPr>
              <a:t> et al., Eur. Phys. J. C 73(4) (2013) 2364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45063" y="1718525"/>
            <a:ext cx="5914575" cy="4311925"/>
            <a:chOff x="1345063" y="1735943"/>
            <a:chExt cx="5914575" cy="431192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45063" y="1838214"/>
              <a:ext cx="5914575" cy="4209654"/>
            </a:xfrm>
            <a:prstGeom prst="rect">
              <a:avLst/>
            </a:prstGeom>
          </p:spPr>
        </p:pic>
        <p:sp>
          <p:nvSpPr>
            <p:cNvPr id="17" name="Text Box 2"/>
            <p:cNvSpPr txBox="1">
              <a:spLocks noChangeArrowheads="1"/>
            </p:cNvSpPr>
            <p:nvPr/>
          </p:nvSpPr>
          <p:spPr bwMode="auto">
            <a:xfrm>
              <a:off x="2473234" y="1735943"/>
              <a:ext cx="1394934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/>
                <a:t>1</a:t>
              </a:r>
              <a:r>
                <a:rPr lang="en-US" altLang="en-US" sz="2000" dirty="0" smtClean="0"/>
                <a:t>58 GeV/c</a:t>
              </a:r>
              <a:endParaRPr lang="en-US" altLang="en-US" sz="2000" dirty="0"/>
            </a:p>
          </p:txBody>
        </p:sp>
      </p:grp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517838" y="1780027"/>
            <a:ext cx="1332000" cy="277106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  <p:extLst>
      <p:ext uri="{BB962C8B-B14F-4D97-AF65-F5344CB8AC3E}">
        <p14:creationId xmlns:p14="http://schemas.microsoft.com/office/powerpoint/2010/main" val="280841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Text Box 4"/>
          <p:cNvSpPr txBox="1">
            <a:spLocks noChangeArrowheads="1"/>
          </p:cNvSpPr>
          <p:nvPr/>
        </p:nvSpPr>
        <p:spPr bwMode="auto">
          <a:xfrm>
            <a:off x="1262449" y="5202194"/>
            <a:ext cx="6858000" cy="950913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hlink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In ALL reaction steps, from first interaction to last </a:t>
            </a:r>
            <a:r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sym typeface="Symbol" panose="05050102010706020507" pitchFamily="18" charset="2"/>
              </a:rPr>
              <a:t> :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sym typeface="Symbol" panose="05050102010706020507" pitchFamily="18" charset="2"/>
              </a:rPr>
              <a:t>Exact energy conservation</a:t>
            </a:r>
          </a:p>
          <a:p>
            <a:pPr marL="0" marR="0" lvl="0" indent="0" algn="ctr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Tx/>
              <a:buFont typeface="Wingdings" panose="05000000000000000000" pitchFamily="2" charset="2"/>
              <a:buNone/>
              <a:tabLst/>
              <a:defRPr/>
            </a:pPr>
            <a:r>
              <a:rPr kumimoji="0" lang="en-US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sym typeface="Symbol" panose="05050102010706020507" pitchFamily="18" charset="2"/>
              </a:rPr>
              <a:t>including binding energy and recoil of residual nucleus</a:t>
            </a:r>
          </a:p>
        </p:txBody>
      </p:sp>
      <p:sp>
        <p:nvSpPr>
          <p:cNvPr id="22532" name="Rectangle 5"/>
          <p:cNvSpPr>
            <a:spLocks noChangeArrowheads="1"/>
          </p:cNvSpPr>
          <p:nvPr/>
        </p:nvSpPr>
        <p:spPr bwMode="auto">
          <a:xfrm>
            <a:off x="122663" y="958806"/>
            <a:ext cx="8987884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Evaporation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: </a:t>
            </a:r>
            <a:r>
              <a:rPr kumimoji="0" lang="en-US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Weisskopf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-Ewing approach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~600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possible emitted particles/states (A&lt;25) with an extended formalism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Full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level density formula with level density parameter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A,Z and excitation dependent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Inverse cross section with proper sub-barrier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Analytic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solution for the emission widths (neglecting the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level density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dependence on U, taken into account by rejection)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Emission energies from the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width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expression with no approximation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Fission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:</a:t>
            </a:r>
            <a:endParaRPr kumimoji="0" lang="en-US" alt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mic Sans MS" panose="030F0702030302020204" pitchFamily="66" charset="0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sym typeface="Symbol" panose="05050102010706020507" pitchFamily="18" charset="2"/>
              </a:rPr>
              <a:t></a:t>
            </a:r>
            <a:r>
              <a:rPr kumimoji="0" lang="en-US" altLang="en-US" sz="16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sym typeface="Symbol" panose="05050102010706020507" pitchFamily="18" charset="2"/>
              </a:rPr>
              <a:t>fis</a:t>
            </a:r>
            <a:r>
              <a:rPr kumimoji="0" lang="en-US" alt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  <a:sym typeface="Symbol" panose="05050102010706020507" pitchFamily="18" charset="2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based of first principles, full competition with evaporation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Improved mass and charge widths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Myers and </a:t>
            </a:r>
            <a:r>
              <a:rPr kumimoji="0" lang="en-US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Swiatecki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fission barriers, with exc. </a:t>
            </a:r>
            <a:r>
              <a:rPr kumimoji="0" lang="en-US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en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. dependent level density enhancement at saddle point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Char char="l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Fermi Break-up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for A&lt;18 nuclei</a:t>
            </a:r>
          </a:p>
          <a:p>
            <a:pPr marL="742950" marR="0" lvl="1" indent="-28575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60000"/>
              <a:buFont typeface="Wingdings" panose="05000000000000000000" pitchFamily="2" charset="2"/>
              <a:buChar char="n"/>
              <a:tabLst/>
              <a:defRPr/>
            </a:pP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~ 50000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combinations included with up to 6 </a:t>
            </a:r>
            <a:r>
              <a:rPr kumimoji="0" lang="en-US" alt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ejectiles</a:t>
            </a:r>
            <a:r>
              <a:rPr lang="en-US" altLang="en-US" sz="1600" noProof="0" dirty="0" smtClean="0">
                <a:solidFill>
                  <a:srgbClr val="0033CC"/>
                </a:solidFill>
                <a:latin typeface="Comic Sans MS" panose="030F0702030302020204" pitchFamily="66" charset="0"/>
              </a:rPr>
              <a:t>, considering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 spin/parity constraints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>
                <a:srgbClr val="40458C"/>
              </a:buClr>
              <a:buSzPct val="80000"/>
              <a:buFont typeface="Wingdings" panose="05000000000000000000" pitchFamily="2" charset="2"/>
              <a:buChar char="§"/>
              <a:tabLst/>
              <a:defRPr/>
            </a:pP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  <a:sym typeface="Symbol" panose="05050102010706020507" pitchFamily="18" charset="2"/>
              </a:rPr>
              <a:t></a:t>
            </a:r>
            <a:r>
              <a:rPr kumimoji="0" lang="en-US" alt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ea typeface="Tahoma" panose="020B0604030504040204" pitchFamily="34" charset="0"/>
                <a:cs typeface="Tahoma" panose="020B0604030504040204" pitchFamily="34" charset="0"/>
              </a:rPr>
              <a:t> de-excitation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: </a:t>
            </a:r>
            <a:r>
              <a:rPr kumimoji="0" lang="en-US" alt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mic Sans MS" panose="030F0702030302020204" pitchFamily="66" charset="0"/>
                <a:ea typeface="+mn-ea"/>
                <a:cs typeface="+mn-cs"/>
              </a:rPr>
              <a:t>statistical + rotational + tabulated levels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995616" y="273006"/>
            <a:ext cx="5177481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LAST STAGE DE-EXCITATION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3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5BA30A-249F-4548-B772-DBDF26FD9586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42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584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1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Pb</a:t>
            </a: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 ‒ PROTON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1659938" y="904076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Inclusive fragment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</a:t>
            </a:r>
            <a:r>
              <a:rPr lang="en-US" altLang="en-US" sz="1400" dirty="0">
                <a:latin typeface="Tahoma" panose="020B0604030504040204" pitchFamily="34" charset="0"/>
              </a:rPr>
              <a:t>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(T.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Enqvist</a:t>
            </a:r>
            <a:r>
              <a:rPr lang="en-US" altLang="en-US" sz="1200" dirty="0" smtClean="0">
                <a:latin typeface="Tahoma" panose="020B0604030504040204" pitchFamily="34" charset="0"/>
              </a:rPr>
              <a:t>, </a:t>
            </a:r>
            <a:r>
              <a:rPr lang="en-US" altLang="en-US" sz="1200" dirty="0" err="1" smtClean="0">
                <a:latin typeface="Tahoma" panose="020B0604030504040204" pitchFamily="34" charset="0"/>
              </a:rPr>
              <a:t>Nucl</a:t>
            </a:r>
            <a:r>
              <a:rPr lang="en-US" altLang="en-US" sz="1200" dirty="0" smtClean="0">
                <a:latin typeface="Tahoma" panose="020B0604030504040204" pitchFamily="34" charset="0"/>
              </a:rPr>
              <a:t>. Phys. A 686 (2001) 481)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852616" y="1818932"/>
            <a:ext cx="6715125" cy="4124325"/>
            <a:chOff x="1143000" y="2492375"/>
            <a:chExt cx="6715125" cy="4124325"/>
          </a:xfrm>
        </p:grpSpPr>
        <p:grpSp>
          <p:nvGrpSpPr>
            <p:cNvPr id="3" name="Group 2"/>
            <p:cNvGrpSpPr/>
            <p:nvPr/>
          </p:nvGrpSpPr>
          <p:grpSpPr>
            <a:xfrm>
              <a:off x="1143000" y="2492375"/>
              <a:ext cx="6715125" cy="4124325"/>
              <a:chOff x="1143000" y="2492375"/>
              <a:chExt cx="6715125" cy="4124325"/>
            </a:xfrm>
          </p:grpSpPr>
          <p:pic>
            <p:nvPicPr>
              <p:cNvPr id="25" name="Picture 9" descr="res1GeVPb20093_ppt.eps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321" t="56250" r="11690" b="7291"/>
              <a:stretch>
                <a:fillRect/>
              </a:stretch>
            </p:blipFill>
            <p:spPr bwMode="auto">
              <a:xfrm>
                <a:off x="1143000" y="2492375"/>
                <a:ext cx="6715125" cy="41243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6" name="Text Box 6"/>
              <p:cNvSpPr txBox="1">
                <a:spLocks noChangeArrowheads="1"/>
              </p:cNvSpPr>
              <p:nvPr/>
            </p:nvSpPr>
            <p:spPr bwMode="auto">
              <a:xfrm>
                <a:off x="2555875" y="2708275"/>
                <a:ext cx="2303463" cy="949325"/>
              </a:xfrm>
              <a:prstGeom prst="rect">
                <a:avLst/>
              </a:prstGeom>
              <a:solidFill>
                <a:srgbClr val="FFFFFF"/>
              </a:solidFill>
              <a:ln w="6350">
                <a:solidFill>
                  <a:srgbClr val="010103"/>
                </a:solidFill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spAutoFit/>
              </a:bodyPr>
              <a:lstStyle/>
              <a:p>
                <a:pPr marL="180975" marR="0" lvl="0" indent="-180975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•"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33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</a:rPr>
                  <a:t>Data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endParaRPr>
              </a:p>
              <a:p>
                <a:pPr marL="180975" marR="0" lvl="0" indent="-180975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•"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6F89F7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</a:rPr>
                  <a:t>FLUKA</a:t>
                </a:r>
              </a:p>
              <a:p>
                <a:pPr marL="180975" marR="0" lvl="0" indent="-180975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•"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339966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</a:rPr>
                  <a:t>FLUKA after cascade</a:t>
                </a:r>
              </a:p>
              <a:p>
                <a:pPr marL="180975" marR="0" lvl="0" indent="-180975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Char char="•"/>
                  <a:tabLst/>
                  <a:defRPr/>
                </a:pPr>
                <a:r>
                  <a:rPr kumimoji="0" lang="en-US" sz="14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</a:rPr>
                  <a:t>FLUKA after </a:t>
                </a:r>
                <a:r>
                  <a:rPr kumimoji="0" lang="en-US" sz="1400" b="1" i="0" u="none" strike="noStrike" kern="0" cap="none" spc="0" normalizeH="0" baseline="0" noProof="0" dirty="0" err="1">
                    <a:ln>
                      <a:noFill/>
                    </a:ln>
                    <a:solidFill>
                      <a:srgbClr val="0033CC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uLnTx/>
                    <a:uFillTx/>
                  </a:rPr>
                  <a:t>preeq</a:t>
                </a:r>
                <a:endPara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srgbClr val="0033CC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uLnTx/>
                  <a:uFillTx/>
                </a:endParaRPr>
              </a:p>
            </p:txBody>
          </p:sp>
          <p:sp>
            <p:nvSpPr>
              <p:cNvPr id="27" name="Oval 8"/>
              <p:cNvSpPr>
                <a:spLocks noChangeArrowheads="1"/>
              </p:cNvSpPr>
              <p:nvPr/>
            </p:nvSpPr>
            <p:spPr bwMode="auto">
              <a:xfrm>
                <a:off x="7451725" y="3140075"/>
                <a:ext cx="287338" cy="504825"/>
              </a:xfrm>
              <a:prstGeom prst="ellipse">
                <a:avLst/>
              </a:prstGeom>
              <a:noFill/>
              <a:ln w="25400">
                <a:solidFill>
                  <a:srgbClr val="0000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28" name="Oval 9"/>
              <p:cNvSpPr>
                <a:spLocks noChangeArrowheads="1"/>
              </p:cNvSpPr>
              <p:nvPr/>
            </p:nvSpPr>
            <p:spPr bwMode="auto">
              <a:xfrm rot="20314130">
                <a:off x="6588125" y="3355975"/>
                <a:ext cx="863600" cy="360363"/>
              </a:xfrm>
              <a:prstGeom prst="ellipse">
                <a:avLst/>
              </a:prstGeom>
              <a:noFill/>
              <a:ln w="25400">
                <a:solidFill>
                  <a:srgbClr val="00FFFF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29" name="Oval 10"/>
              <p:cNvSpPr>
                <a:spLocks noChangeArrowheads="1"/>
              </p:cNvSpPr>
              <p:nvPr/>
            </p:nvSpPr>
            <p:spPr bwMode="auto">
              <a:xfrm rot="18543188">
                <a:off x="5387975" y="3981450"/>
                <a:ext cx="1536700" cy="431800"/>
              </a:xfrm>
              <a:prstGeom prst="ellipse">
                <a:avLst/>
              </a:prstGeom>
              <a:noFill/>
              <a:ln w="25400">
                <a:solidFill>
                  <a:srgbClr val="339966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30" name="Oval 11"/>
              <p:cNvSpPr>
                <a:spLocks noChangeArrowheads="1"/>
              </p:cNvSpPr>
              <p:nvPr/>
            </p:nvSpPr>
            <p:spPr bwMode="auto">
              <a:xfrm rot="20937290">
                <a:off x="2928938" y="3787775"/>
                <a:ext cx="2808287" cy="1368425"/>
              </a:xfrm>
              <a:prstGeom prst="ellipse">
                <a:avLst/>
              </a:prstGeom>
              <a:noFill/>
              <a:ln w="25400">
                <a:solidFill>
                  <a:srgbClr val="CC0066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31" name="Oval 12"/>
              <p:cNvSpPr>
                <a:spLocks noChangeArrowheads="1"/>
              </p:cNvSpPr>
              <p:nvPr/>
            </p:nvSpPr>
            <p:spPr bwMode="auto">
              <a:xfrm rot="20556858">
                <a:off x="2235200" y="3938588"/>
                <a:ext cx="647700" cy="1149350"/>
              </a:xfrm>
              <a:prstGeom prst="ellipse">
                <a:avLst/>
              </a:prstGeom>
              <a:noFill/>
              <a:ln w="25400">
                <a:solidFill>
                  <a:srgbClr val="FF66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  <p:sp>
            <p:nvSpPr>
              <p:cNvPr id="32" name="Oval 13"/>
              <p:cNvSpPr>
                <a:spLocks noChangeArrowheads="1"/>
              </p:cNvSpPr>
              <p:nvPr/>
            </p:nvSpPr>
            <p:spPr bwMode="auto">
              <a:xfrm rot="21236992">
                <a:off x="1963738" y="2708275"/>
                <a:ext cx="360362" cy="1512888"/>
              </a:xfrm>
              <a:prstGeom prst="ellipse">
                <a:avLst/>
              </a:prstGeom>
              <a:noFill/>
              <a:ln w="25400">
                <a:solidFill>
                  <a:srgbClr val="996600"/>
                </a:solidFill>
                <a:round/>
                <a:headEnd type="none" w="sm" len="sm"/>
                <a:tailEnd type="none" w="sm" len="sm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altLang="en-US" sz="2400" b="0" i="0" u="none" strike="noStrike" kern="0" cap="none" spc="0" normalizeH="0" baseline="0" noProof="0" smtClean="0">
                  <a:ln>
                    <a:noFill/>
                  </a:ln>
                  <a:solidFill>
                    <a:srgbClr val="40458C"/>
                  </a:solidFill>
                  <a:effectLst/>
                  <a:uLnTx/>
                  <a:uFillTx/>
                  <a:latin typeface="Tahoma" panose="020B0604030504040204" pitchFamily="34" charset="0"/>
                </a:endParaRPr>
              </a:p>
            </p:txBody>
          </p:sp>
        </p:grpSp>
        <p:sp>
          <p:nvSpPr>
            <p:cNvPr id="33" name="Text Box 2"/>
            <p:cNvSpPr txBox="1">
              <a:spLocks noChangeArrowheads="1"/>
            </p:cNvSpPr>
            <p:nvPr/>
          </p:nvSpPr>
          <p:spPr bwMode="auto">
            <a:xfrm>
              <a:off x="5136901" y="2747233"/>
              <a:ext cx="2084225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 smtClean="0"/>
                <a:t>1 GeV/n </a:t>
              </a:r>
              <a:r>
                <a:rPr lang="en-US" altLang="en-US" sz="2000" baseline="30000" dirty="0" smtClean="0"/>
                <a:t>208</a:t>
              </a:r>
              <a:r>
                <a:rPr lang="en-US" altLang="en-US" sz="2000" dirty="0" smtClean="0"/>
                <a:t>Pb+p</a:t>
              </a:r>
              <a:endParaRPr lang="en-US" alt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778159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84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4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D5BA30A-249F-4548-B772-DBDF26FD9586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43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3584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4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3585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5851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PROTON, GAMMA ‒ C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1543" t="2712" r="1047" b="1923"/>
          <a:stretch/>
        </p:blipFill>
        <p:spPr>
          <a:xfrm>
            <a:off x="581586" y="1302688"/>
            <a:ext cx="7817488" cy="4840588"/>
          </a:xfrm>
          <a:prstGeom prst="rect">
            <a:avLst/>
          </a:prstGeom>
        </p:spPr>
      </p:pic>
      <p:sp>
        <p:nvSpPr>
          <p:cNvPr id="19" name="Text Box 3"/>
          <p:cNvSpPr txBox="1">
            <a:spLocks noChangeArrowheads="1"/>
          </p:cNvSpPr>
          <p:nvPr/>
        </p:nvSpPr>
        <p:spPr bwMode="auto">
          <a:xfrm>
            <a:off x="1749146" y="830553"/>
            <a:ext cx="534837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baseline="30000" dirty="0" smtClean="0">
                <a:latin typeface="Tahoma" panose="020B0604030504040204" pitchFamily="34" charset="0"/>
              </a:rPr>
              <a:t>11</a:t>
            </a:r>
            <a:r>
              <a:rPr lang="en-US" altLang="en-US" sz="1400" dirty="0" smtClean="0">
                <a:latin typeface="Tahoma" panose="020B0604030504040204" pitchFamily="34" charset="0"/>
              </a:rPr>
              <a:t>C excitation functions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</a:t>
            </a:r>
            <a:r>
              <a:rPr lang="en-US" altLang="en-US" sz="1400" dirty="0">
                <a:latin typeface="Tahoma" panose="020B0604030504040204" pitchFamily="34" charset="0"/>
              </a:rPr>
              <a:t>: exp. data </a:t>
            </a:r>
            <a:r>
              <a:rPr lang="en-US" altLang="en-US" sz="1200" dirty="0" smtClean="0">
                <a:latin typeface="Tahoma" panose="020B0604030504040204" pitchFamily="34" charset="0"/>
              </a:rPr>
              <a:t>(EXFOR)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1" name="Text Box 2"/>
          <p:cNvSpPr txBox="1">
            <a:spLocks noChangeArrowheads="1"/>
          </p:cNvSpPr>
          <p:nvPr/>
        </p:nvSpPr>
        <p:spPr bwMode="auto">
          <a:xfrm>
            <a:off x="2758224" y="1580338"/>
            <a:ext cx="1433534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aseline="30000" dirty="0" smtClean="0"/>
              <a:t>12</a:t>
            </a:r>
            <a:r>
              <a:rPr lang="en-US" altLang="en-US" sz="2000" dirty="0" smtClean="0"/>
              <a:t>C(</a:t>
            </a:r>
            <a:r>
              <a:rPr lang="en-US" altLang="en-US" sz="2000" dirty="0" err="1" smtClean="0"/>
              <a:t>p,x</a:t>
            </a:r>
            <a:r>
              <a:rPr lang="en-US" altLang="en-US" sz="2000" dirty="0" smtClean="0"/>
              <a:t>)</a:t>
            </a:r>
            <a:r>
              <a:rPr lang="en-US" altLang="en-US" sz="2000" baseline="30000" dirty="0" smtClean="0"/>
              <a:t>11</a:t>
            </a:r>
            <a:r>
              <a:rPr lang="en-US" altLang="en-US" sz="2000" dirty="0" smtClean="0"/>
              <a:t>C</a:t>
            </a:r>
            <a:endParaRPr lang="en-US" altLang="en-US" sz="2000" dirty="0"/>
          </a:p>
        </p:txBody>
      </p:sp>
      <p:sp>
        <p:nvSpPr>
          <p:cNvPr id="22" name="Text Box 2"/>
          <p:cNvSpPr txBox="1">
            <a:spLocks noChangeArrowheads="1"/>
          </p:cNvSpPr>
          <p:nvPr/>
        </p:nvSpPr>
        <p:spPr bwMode="auto">
          <a:xfrm>
            <a:off x="6778289" y="1825908"/>
            <a:ext cx="1411092" cy="40011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 baseline="30000" dirty="0" smtClean="0"/>
              <a:t>12</a:t>
            </a:r>
            <a:r>
              <a:rPr lang="en-US" altLang="en-US" sz="2000" dirty="0" smtClean="0"/>
              <a:t>C(</a:t>
            </a:r>
            <a:r>
              <a:rPr lang="en-US" altLang="en-US" sz="2000" dirty="0" err="1" smtClean="0">
                <a:latin typeface="Symbol" panose="05050102010706020507" pitchFamily="18" charset="2"/>
              </a:rPr>
              <a:t>g</a:t>
            </a:r>
            <a:r>
              <a:rPr lang="en-US" altLang="en-US" sz="2000" dirty="0" err="1" smtClean="0"/>
              <a:t>,n</a:t>
            </a:r>
            <a:r>
              <a:rPr lang="en-US" altLang="en-US" sz="2000" dirty="0" smtClean="0"/>
              <a:t>)</a:t>
            </a:r>
            <a:r>
              <a:rPr lang="en-US" altLang="en-US" sz="2000" baseline="30000" dirty="0" smtClean="0"/>
              <a:t>11</a:t>
            </a:r>
            <a:r>
              <a:rPr lang="en-US" altLang="en-US" sz="2000" dirty="0" smtClean="0"/>
              <a:t>C</a:t>
            </a:r>
            <a:endParaRPr lang="en-US" altLang="en-US" sz="2000" dirty="0"/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5835194" y="4828319"/>
            <a:ext cx="197539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solidFill>
                  <a:srgbClr val="FF0000"/>
                </a:solidFill>
                <a:latin typeface="Tahoma" panose="020B0604030504040204" pitchFamily="34" charset="0"/>
              </a:rPr>
              <a:t>spin/parity constraints in Fermi break-up</a:t>
            </a:r>
            <a:endParaRPr lang="en-US" altLang="en-US" sz="1200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1749146" y="4235937"/>
            <a:ext cx="253292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buNone/>
            </a:pPr>
            <a:r>
              <a:rPr lang="en-US" altLang="en-US" sz="1400" dirty="0" smtClean="0">
                <a:solidFill>
                  <a:srgbClr val="FF0000"/>
                </a:solidFill>
                <a:latin typeface="Tahoma" panose="020B0604030504040204" pitchFamily="34" charset="0"/>
              </a:rPr>
              <a:t>direct deuteron formation mechanism following the first </a:t>
            </a:r>
            <a:r>
              <a:rPr lang="en-US" altLang="en-US" sz="1400" dirty="0" err="1" smtClean="0">
                <a:solidFill>
                  <a:srgbClr val="FF0000"/>
                </a:solidFill>
                <a:latin typeface="Tahoma" panose="020B0604030504040204" pitchFamily="34" charset="0"/>
              </a:rPr>
              <a:t>pn</a:t>
            </a:r>
            <a:r>
              <a:rPr lang="en-US" altLang="en-US" sz="1400" dirty="0">
                <a:solidFill>
                  <a:srgbClr val="FF0000"/>
                </a:solidFill>
                <a:latin typeface="Tahoma" panose="020B0604030504040204" pitchFamily="34" charset="0"/>
              </a:rPr>
              <a:t> </a:t>
            </a:r>
            <a:r>
              <a:rPr lang="en-US" altLang="en-US" sz="1400" dirty="0" smtClean="0">
                <a:solidFill>
                  <a:srgbClr val="FF0000"/>
                </a:solidFill>
                <a:latin typeface="Tahoma" panose="020B0604030504040204" pitchFamily="34" charset="0"/>
              </a:rPr>
              <a:t>elementary interaction</a:t>
            </a:r>
            <a:endParaRPr lang="en-US" altLang="en-US" sz="1200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807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65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5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1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66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81090C21-5EEB-4E8D-9B48-BA53F27F68DA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44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0663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4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5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0666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0667" name="Rectangle 2"/>
          <p:cNvSpPr>
            <a:spLocks noChangeArrowheads="1"/>
          </p:cNvSpPr>
          <p:nvPr/>
        </p:nvSpPr>
        <p:spPr bwMode="auto">
          <a:xfrm>
            <a:off x="2557463" y="255588"/>
            <a:ext cx="376555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AA event generators</a:t>
            </a:r>
          </a:p>
        </p:txBody>
      </p:sp>
      <p:sp>
        <p:nvSpPr>
          <p:cNvPr id="70668" name="Rectangle 6"/>
          <p:cNvSpPr>
            <a:spLocks noChangeArrowheads="1"/>
          </p:cNvSpPr>
          <p:nvPr/>
        </p:nvSpPr>
        <p:spPr bwMode="auto">
          <a:xfrm>
            <a:off x="971550" y="4708525"/>
            <a:ext cx="7467600" cy="150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 &lt; 0.1 GeV/n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en-US" sz="2000">
                <a:solidFill>
                  <a:srgbClr val="27B20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Boltzmann Master Equation (BME) theory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en-US" sz="2000">
                <a:latin typeface="Tahoma" panose="020B0604030504040204" pitchFamily="34" charset="0"/>
                <a:cs typeface="Tahoma" panose="020B0604030504040204" pitchFamily="34" charset="0"/>
              </a:rPr>
              <a:t>BME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 (original code by E.Gadioli </a:t>
            </a:r>
            <a:r>
              <a:rPr lang="en-US" altLang="en-US" sz="1600" i="1">
                <a:latin typeface="Tahoma" panose="020B0604030504040204" pitchFamily="34" charset="0"/>
                <a:cs typeface="Tahoma" panose="020B0604030504040204" pitchFamily="34" charset="0"/>
              </a:rPr>
              <a:t>et al.,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	            FLUKA-implementation by F.Cerutti </a:t>
            </a:r>
            <a:r>
              <a:rPr lang="en-US" altLang="en-US" sz="1600" i="1">
                <a:latin typeface="Tahoma" panose="020B0604030504040204" pitchFamily="34" charset="0"/>
                <a:cs typeface="Tahoma" panose="020B0604030504040204" pitchFamily="34" charset="0"/>
              </a:rPr>
              <a:t>et al.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solidFill>
                <a:srgbClr val="27B20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0669" name="Rectangle 7"/>
          <p:cNvSpPr>
            <a:spLocks noChangeArrowheads="1"/>
          </p:cNvSpPr>
          <p:nvPr/>
        </p:nvSpPr>
        <p:spPr bwMode="auto">
          <a:xfrm>
            <a:off x="838200" y="2819400"/>
            <a:ext cx="79248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0.1 GeV/n &lt; E &lt; 5 GeV/n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20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en-US" sz="2000">
                <a:solidFill>
                  <a:srgbClr val="27B20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Relativistic Quantum Molecular Dynamics Model (RQMD)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  <a:cs typeface="Tahoma" panose="020B0604030504040204" pitchFamily="34" charset="0"/>
              </a:rPr>
              <a:t>	RQMD-2.4 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(original code by H.Sorge </a:t>
            </a:r>
            <a:r>
              <a:rPr lang="en-US" altLang="en-US" sz="1600" i="1">
                <a:latin typeface="Tahoma" panose="020B0604030504040204" pitchFamily="34" charset="0"/>
                <a:cs typeface="Tahoma" panose="020B0604030504040204" pitchFamily="34" charset="0"/>
              </a:rPr>
              <a:t>et al.,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	                        FLUKA-implementation by A.Ferrari </a:t>
            </a:r>
            <a:r>
              <a:rPr lang="en-US" altLang="en-US" sz="1600" i="1">
                <a:latin typeface="Tahoma" panose="020B0604030504040204" pitchFamily="34" charset="0"/>
                <a:cs typeface="Tahoma" panose="020B0604030504040204" pitchFamily="34" charset="0"/>
              </a:rPr>
              <a:t>et al.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</p:txBody>
      </p:sp>
      <p:sp>
        <p:nvSpPr>
          <p:cNvPr id="70670" name="Text Box 8"/>
          <p:cNvSpPr txBox="1">
            <a:spLocks noChangeArrowheads="1"/>
          </p:cNvSpPr>
          <p:nvPr/>
        </p:nvSpPr>
        <p:spPr bwMode="auto">
          <a:xfrm>
            <a:off x="862013" y="990600"/>
            <a:ext cx="684847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 &gt; 5 GeV/n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  <a:cs typeface="Tahoma" panose="020B0604030504040204" pitchFamily="34" charset="0"/>
              </a:rPr>
              <a:t>            </a:t>
            </a:r>
            <a:r>
              <a:rPr lang="en-US" altLang="en-US" sz="2000">
                <a:solidFill>
                  <a:srgbClr val="27B20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Dual Parton Model (DPM)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latin typeface="Tahoma" panose="020B0604030504040204" pitchFamily="34" charset="0"/>
                <a:cs typeface="Tahoma" panose="020B0604030504040204" pitchFamily="34" charset="0"/>
              </a:rPr>
              <a:t>            DPMJET-III 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(original code by R.Engel, J.Ranft and S.Roesler,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                                            FLUKA-implemenation by T.Empl </a:t>
            </a:r>
            <a:r>
              <a:rPr lang="en-US" altLang="en-US" sz="1600" i="1">
                <a:latin typeface="Tahoma" panose="020B0604030504040204" pitchFamily="34" charset="0"/>
                <a:cs typeface="Tahoma" panose="020B0604030504040204" pitchFamily="34" charset="0"/>
              </a:rPr>
              <a:t>et al.</a:t>
            </a: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85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5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D90DAF-1EB6-46B1-B191-CAA006A704A7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45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885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7886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9" t="1958"/>
          <a:stretch>
            <a:fillRect/>
          </a:stretch>
        </p:blipFill>
        <p:spPr bwMode="auto">
          <a:xfrm>
            <a:off x="379413" y="763588"/>
            <a:ext cx="4551362" cy="3040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1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94"/>
          <a:stretch>
            <a:fillRect/>
          </a:stretch>
        </p:blipFill>
        <p:spPr bwMode="auto">
          <a:xfrm>
            <a:off x="449263" y="3568700"/>
            <a:ext cx="4473575" cy="2932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8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34038" y="642938"/>
            <a:ext cx="2744787" cy="5786437"/>
          </a:xfrm>
        </p:spPr>
      </p:pic>
      <p:sp>
        <p:nvSpPr>
          <p:cNvPr id="78863" name="Rectangle 8"/>
          <p:cNvSpPr>
            <a:spLocks noChangeArrowheads="1"/>
          </p:cNvSpPr>
          <p:nvPr/>
        </p:nvSpPr>
        <p:spPr bwMode="auto">
          <a:xfrm>
            <a:off x="155575" y="733425"/>
            <a:ext cx="36576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en-US" sz="1400">
                <a:latin typeface="Tahoma" panose="020B0604030504040204" pitchFamily="34" charset="0"/>
                <a:cs typeface="Tahoma" panose="020B0604030504040204" pitchFamily="34" charset="0"/>
              </a:rPr>
              <a:t>[Acta Astronautica 63 (2008) 865 – 877]</a:t>
            </a:r>
          </a:p>
        </p:txBody>
      </p:sp>
      <p:sp>
        <p:nvSpPr>
          <p:cNvPr id="78864" name="Rectangle 18"/>
          <p:cNvSpPr>
            <a:spLocks noChangeArrowheads="1"/>
          </p:cNvSpPr>
          <p:nvPr/>
        </p:nvSpPr>
        <p:spPr bwMode="auto">
          <a:xfrm>
            <a:off x="7346950" y="1990725"/>
            <a:ext cx="347663" cy="193675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17" name="Rectangle 2"/>
          <p:cNvSpPr>
            <a:spLocks noChangeArrowheads="1"/>
          </p:cNvSpPr>
          <p:nvPr/>
        </p:nvSpPr>
        <p:spPr bwMode="auto">
          <a:xfrm>
            <a:off x="2647406" y="273006"/>
            <a:ext cx="359664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Si, </a:t>
            </a: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Ar</a:t>
            </a: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 ‒ Al, C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2251999" y="1022422"/>
            <a:ext cx="612000" cy="216000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2304040" y="3605784"/>
            <a:ext cx="612000" cy="216000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885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5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D90DAF-1EB6-46B1-B191-CAA006A704A7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46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885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2560910" y="273006"/>
            <a:ext cx="433416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Pb</a:t>
            </a: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 ‒ C, Al, Cu, Sn, Au, </a:t>
            </a:r>
            <a:r>
              <a:rPr lang="en-US" altLang="en-US" sz="2800" dirty="0" err="1" smtClean="0">
                <a:solidFill>
                  <a:srgbClr val="0066FF"/>
                </a:solidFill>
                <a:latin typeface="Tahoma" panose="020B0604030504040204" pitchFamily="34" charset="0"/>
              </a:rPr>
              <a:t>Pb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300224" y="863530"/>
            <a:ext cx="6213614" cy="4503127"/>
            <a:chOff x="1300224" y="1153457"/>
            <a:chExt cx="6213614" cy="4503127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300224" y="1422815"/>
              <a:ext cx="6213614" cy="4233769"/>
            </a:xfrm>
            <a:prstGeom prst="rect">
              <a:avLst/>
            </a:prstGeom>
          </p:spPr>
        </p:pic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3653892" y="1153457"/>
              <a:ext cx="2077813" cy="4001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 type="none" w="sm" len="sm"/>
                  <a:tailEnd type="none" w="sm" len="sm"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2000" dirty="0" smtClean="0"/>
                <a:t>158 GeV/n </a:t>
              </a:r>
              <a:r>
                <a:rPr lang="en-US" altLang="en-US" sz="2000" baseline="30000" dirty="0" smtClean="0"/>
                <a:t>208</a:t>
              </a:r>
              <a:r>
                <a:rPr lang="en-US" altLang="en-US" sz="2000" dirty="0" smtClean="0"/>
                <a:t>Pb</a:t>
              </a:r>
              <a:endParaRPr lang="en-US" altLang="en-US" sz="2000" dirty="0"/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737892" y="1211239"/>
              <a:ext cx="1260000" cy="278482"/>
            </a:xfrm>
            <a:prstGeom prst="rect">
              <a:avLst/>
            </a:prstGeom>
            <a:noFill/>
            <a:ln w="19050" algn="ctr">
              <a:solidFill>
                <a:srgbClr val="0000FF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/>
            </a:p>
          </p:txBody>
        </p:sp>
      </p:grpSp>
      <p:sp>
        <p:nvSpPr>
          <p:cNvPr id="24" name="Text Box 3"/>
          <p:cNvSpPr txBox="1">
            <a:spLocks noChangeArrowheads="1"/>
          </p:cNvSpPr>
          <p:nvPr/>
        </p:nvSpPr>
        <p:spPr bwMode="auto">
          <a:xfrm>
            <a:off x="1601303" y="5288595"/>
            <a:ext cx="621361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Inclusive fragment production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Red squares and blue circles: </a:t>
            </a:r>
            <a:r>
              <a:rPr lang="en-US" altLang="en-US" sz="1400" dirty="0">
                <a:latin typeface="Tahoma" panose="020B0604030504040204" pitchFamily="34" charset="0"/>
              </a:rPr>
              <a:t>exp. </a:t>
            </a:r>
            <a:r>
              <a:rPr lang="en-US" altLang="en-US" sz="1400" dirty="0" smtClean="0">
                <a:latin typeface="Tahoma" panose="020B0604030504040204" pitchFamily="34" charset="0"/>
              </a:rPr>
              <a:t>data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Blue histograms: FLUKA EMD; Yellow histograms: FLUKA </a:t>
            </a:r>
            <a:r>
              <a:rPr lang="en-US" altLang="en-US" sz="1400" dirty="0" err="1" smtClean="0">
                <a:latin typeface="Tahoma" panose="020B0604030504040204" pitchFamily="34" charset="0"/>
              </a:rPr>
              <a:t>EMD+hadronic</a:t>
            </a:r>
            <a:endParaRPr lang="en-US" altLang="en-US" sz="1400" dirty="0" smtClean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(</a:t>
            </a:r>
            <a:r>
              <a:rPr lang="it-IT" altLang="en-US" sz="1200" dirty="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Phys. Rev. ST AB 17 (2014) 021006</a:t>
            </a:r>
            <a:r>
              <a:rPr lang="en-US" altLang="en-US" sz="1200" dirty="0" smtClean="0">
                <a:latin typeface="Tahoma" panose="020B0604030504040204" pitchFamily="34" charset="0"/>
              </a:rPr>
              <a:t>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04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27" b="-659"/>
          <a:stretch/>
        </p:blipFill>
        <p:spPr>
          <a:xfrm>
            <a:off x="4049510" y="798203"/>
            <a:ext cx="5055299" cy="3439260"/>
          </a:xfrm>
          <a:prstGeom prst="rect">
            <a:avLst/>
          </a:prstGeom>
        </p:spPr>
      </p:pic>
      <p:cxnSp>
        <p:nvCxnSpPr>
          <p:cNvPr id="78850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1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2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3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54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16D90DAF-1EB6-46B1-B191-CAA006A704A7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47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8855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6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7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8858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8863" name="Rectangle 8"/>
          <p:cNvSpPr>
            <a:spLocks noChangeArrowheads="1"/>
          </p:cNvSpPr>
          <p:nvPr/>
        </p:nvSpPr>
        <p:spPr bwMode="auto">
          <a:xfrm>
            <a:off x="4486455" y="4628289"/>
            <a:ext cx="461835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it-IT" altLang="en-US" sz="1400" dirty="0" smtClean="0">
                <a:latin typeface="Tahoma" panose="020B0604030504040204" pitchFamily="34" charset="0"/>
                <a:cs typeface="Tahoma" panose="020B0604030504040204" pitchFamily="34" charset="0"/>
              </a:rPr>
              <a:t>[A. Empl et al., AIP Conf. Proc. 1672 (2015) 090001]</a:t>
            </a:r>
            <a:endParaRPr lang="it-IT" altLang="en-US" sz="1400" dirty="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8864" name="Rectangle 18"/>
          <p:cNvSpPr>
            <a:spLocks noChangeArrowheads="1"/>
          </p:cNvSpPr>
          <p:nvPr/>
        </p:nvSpPr>
        <p:spPr bwMode="auto">
          <a:xfrm>
            <a:off x="7346950" y="1990725"/>
            <a:ext cx="347663" cy="193675"/>
          </a:xfrm>
          <a:prstGeom prst="rect">
            <a:avLst/>
          </a:prstGeom>
          <a:noFill/>
          <a:ln w="190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8296449" y="1127068"/>
            <a:ext cx="468000" cy="216000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21" y="3078818"/>
            <a:ext cx="4823233" cy="3079118"/>
          </a:xfrm>
          <a:prstGeom prst="rect">
            <a:avLst/>
          </a:prstGeom>
        </p:spPr>
      </p:pic>
      <p:sp>
        <p:nvSpPr>
          <p:cNvPr id="21" name="Rectangle 2"/>
          <p:cNvSpPr>
            <a:spLocks noChangeArrowheads="1"/>
          </p:cNvSpPr>
          <p:nvPr/>
        </p:nvSpPr>
        <p:spPr bwMode="auto">
          <a:xfrm>
            <a:off x="457200" y="273006"/>
            <a:ext cx="8307659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MUON, GAMMA ‒ LIQUID SCINTILLATOR, WATER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22" name="Text Box 3"/>
          <p:cNvSpPr txBox="1">
            <a:spLocks noChangeArrowheads="1"/>
          </p:cNvSpPr>
          <p:nvPr/>
        </p:nvSpPr>
        <p:spPr bwMode="auto">
          <a:xfrm>
            <a:off x="5824127" y="3216319"/>
            <a:ext cx="28626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Radioisotope production rate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3" name="Text Box 3"/>
          <p:cNvSpPr txBox="1">
            <a:spLocks noChangeArrowheads="1"/>
          </p:cNvSpPr>
          <p:nvPr/>
        </p:nvSpPr>
        <p:spPr bwMode="auto">
          <a:xfrm>
            <a:off x="698250" y="3078818"/>
            <a:ext cx="286267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Neutron multiplicity distribution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24" name="Text Box 11"/>
          <p:cNvSpPr txBox="1">
            <a:spLocks noChangeArrowheads="1"/>
          </p:cNvSpPr>
          <p:nvPr/>
        </p:nvSpPr>
        <p:spPr bwMode="auto">
          <a:xfrm>
            <a:off x="396079" y="1216244"/>
            <a:ext cx="34091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at </a:t>
            </a:r>
            <a:r>
              <a:rPr lang="en-US" altLang="en-US" sz="18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Borexino</a:t>
            </a:r>
            <a:r>
              <a:rPr lang="en-US" altLang="en-US" sz="18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detector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under the Gran </a:t>
            </a:r>
            <a:r>
              <a:rPr lang="en-US" altLang="en-US" sz="18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Sasso</a:t>
            </a:r>
            <a:r>
              <a:rPr lang="en-US" altLang="en-US" sz="18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mountain</a:t>
            </a:r>
            <a:endParaRPr lang="en-US" altLang="en-US" sz="18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664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70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7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091EC2-0E89-4C92-836E-3C914C56667D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48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271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715" name="Rectangle 2"/>
          <p:cNvSpPr>
            <a:spLocks noChangeArrowheads="1"/>
          </p:cNvSpPr>
          <p:nvPr/>
        </p:nvSpPr>
        <p:spPr bwMode="auto">
          <a:xfrm>
            <a:off x="2956269" y="366800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WISHED DATA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290384" y="1513249"/>
            <a:ext cx="8618838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34950" indent="-23495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proton </a:t>
            </a: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diffraction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on (C-W) nuclei at 1-50 </a:t>
            </a:r>
            <a:r>
              <a:rPr lang="en-US" altLang="en-US" sz="16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TeV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lab energies</a:t>
            </a:r>
          </a:p>
          <a:p>
            <a:pPr marL="0" indent="0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en-US" sz="14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at small (1-x</a:t>
            </a:r>
            <a:r>
              <a:rPr lang="en-US" altLang="en-US" sz="1400" baseline="-250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altLang="en-US" sz="14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				</a:t>
            </a:r>
            <a:r>
              <a:rPr lang="en-US" altLang="en-US" sz="16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(LHC p-</a:t>
            </a:r>
            <a:r>
              <a:rPr lang="en-US" altLang="en-US" sz="1600" dirty="0" err="1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Pb</a:t>
            </a:r>
            <a:r>
              <a:rPr lang="en-US" altLang="en-US" sz="16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en-US" altLang="en-US" sz="1400" i="1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at ten thousand </a:t>
            </a:r>
            <a:r>
              <a:rPr lang="en-US" altLang="en-US" sz="1400" i="1" dirty="0" err="1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TeV</a:t>
            </a:r>
            <a:r>
              <a:rPr lang="en-US" altLang="en-US" sz="1400" i="1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lab</a:t>
            </a:r>
            <a:r>
              <a:rPr lang="en-US" altLang="en-US" sz="16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altLang="en-US" sz="16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charmed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hadron production</a:t>
            </a: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marL="0" indent="0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						</a:t>
            </a:r>
            <a:r>
              <a:rPr lang="en-US" altLang="en-US" sz="1600" dirty="0" err="1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LHCb</a:t>
            </a:r>
            <a:r>
              <a:rPr lang="en-US" altLang="en-US" sz="1600" b="1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SMOG   </a:t>
            </a:r>
            <a:r>
              <a:rPr lang="en-US" altLang="en-US" sz="16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</a:t>
            </a:r>
            <a:r>
              <a:rPr lang="en-US" altLang="en-US" sz="14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how small </a:t>
            </a:r>
            <a:r>
              <a:rPr lang="en-US" altLang="en-US" sz="1400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(1-x</a:t>
            </a:r>
            <a:r>
              <a:rPr lang="en-US" altLang="en-US" sz="1400" baseline="-25000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</a:t>
            </a:r>
            <a:r>
              <a:rPr lang="en-US" altLang="en-US" sz="1400" dirty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r>
              <a:rPr lang="en-US" altLang="en-US" sz="14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?</a:t>
            </a:r>
            <a:r>
              <a:rPr lang="en-US" altLang="en-US" sz="1600" dirty="0" smtClean="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)</a:t>
            </a:r>
            <a:endParaRPr lang="en-US" altLang="en-US" sz="1600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antiproton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production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secondary protons 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from hundred GeV protons on nuclei</a:t>
            </a:r>
          </a:p>
          <a:p>
            <a:pPr marL="0" indent="0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  <a:r>
              <a:rPr lang="en-US" altLang="en-US" sz="14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double differential yields</a:t>
            </a:r>
            <a:endParaRPr lang="en-US" altLang="en-US" sz="14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exploration of the </a:t>
            </a: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1-10 GeV 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projectile energy range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Char char="•"/>
            </a:pPr>
            <a:r>
              <a:rPr lang="en-US" altLang="en-US" sz="1600" dirty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</a:t>
            </a:r>
            <a:r>
              <a:rPr lang="en-US" altLang="en-US" sz="1600" dirty="0" smtClean="0">
                <a:solidFill>
                  <a:srgbClr val="0000FF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ion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 interactions at hundred GeV – several </a:t>
            </a:r>
            <a:r>
              <a:rPr lang="en-US" altLang="en-US" sz="16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TeV</a:t>
            </a: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	</a:t>
            </a:r>
          </a:p>
        </p:txBody>
      </p:sp>
      <p:cxnSp>
        <p:nvCxnSpPr>
          <p:cNvPr id="3" name="Straight Arrow Connector 2"/>
          <p:cNvCxnSpPr/>
          <p:nvPr/>
        </p:nvCxnSpPr>
        <p:spPr bwMode="auto">
          <a:xfrm flipH="1" flipV="1">
            <a:off x="2594919" y="1983259"/>
            <a:ext cx="5196016" cy="556055"/>
          </a:xfrm>
          <a:prstGeom prst="straightConnector1">
            <a:avLst/>
          </a:prstGeom>
          <a:solidFill>
            <a:schemeClr val="accent1"/>
          </a:solidFill>
          <a:ln w="63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70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7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091EC2-0E89-4C92-836E-3C914C56667D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49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271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715" name="Rectangle 2"/>
          <p:cNvSpPr>
            <a:spLocks noChangeArrowheads="1"/>
          </p:cNvSpPr>
          <p:nvPr/>
        </p:nvSpPr>
        <p:spPr bwMode="auto">
          <a:xfrm>
            <a:off x="2526957" y="1824896"/>
            <a:ext cx="3691152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ADDITIONAL SLIDES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169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5DA3BC56-1FEA-4D3A-B3F6-FF5D799B4728}" type="slidenum">
              <a:rPr lang="en-US" altLang="en-US"/>
              <a:pPr/>
              <a:t>5</a:t>
            </a:fld>
            <a:endParaRPr lang="en-US" altLang="en-US"/>
          </a:p>
        </p:txBody>
      </p:sp>
      <p:pic>
        <p:nvPicPr>
          <p:cNvPr id="19" name="Picture 5" descr="\\cern.ch\dfs\Users\e\eskordis\Desktop\promt radiation plots\REMAKEblmsignal_ir7lss_measandsimAFixedCOUPLINGLONGONL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7" t="3339" r="2396"/>
          <a:stretch>
            <a:fillRect/>
          </a:stretch>
        </p:blipFill>
        <p:spPr bwMode="auto">
          <a:xfrm>
            <a:off x="182563" y="2820988"/>
            <a:ext cx="8621712" cy="3597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 descr="\\cern.ch\dfs\Users\e\eskordis\Desktop\IP7Beam23dView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838200"/>
            <a:ext cx="9132888" cy="203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576763" y="3479800"/>
            <a:ext cx="457200" cy="307975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 rIns="7200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</a:rPr>
              <a:t>IP7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8850" y="3581400"/>
            <a:ext cx="793750" cy="307975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</a:rPr>
              <a:t>TCP B1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972300" y="3519488"/>
            <a:ext cx="457200" cy="307975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</a:rPr>
              <a:t>Q5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943600" y="3451225"/>
            <a:ext cx="457200" cy="307975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</a:rPr>
              <a:t>Q4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035925" y="2898775"/>
            <a:ext cx="550863" cy="307975"/>
          </a:xfrm>
          <a:prstGeom prst="rect">
            <a:avLst/>
          </a:prstGeom>
          <a:noFill/>
          <a:ln w="19050">
            <a:solidFill>
              <a:srgbClr val="4F81BD"/>
            </a:solidFill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1400" kern="0" dirty="0">
                <a:solidFill>
                  <a:prstClr val="black"/>
                </a:solidFill>
                <a:latin typeface="Calibri"/>
              </a:rPr>
              <a:t>TCP</a:t>
            </a:r>
          </a:p>
        </p:txBody>
      </p:sp>
      <p:cxnSp>
        <p:nvCxnSpPr>
          <p:cNvPr id="26" name="Straight Arrow Connector 25"/>
          <p:cNvCxnSpPr>
            <a:cxnSpLocks noChangeShapeType="1"/>
          </p:cNvCxnSpPr>
          <p:nvPr/>
        </p:nvCxnSpPr>
        <p:spPr bwMode="auto">
          <a:xfrm flipH="1" flipV="1">
            <a:off x="4805363" y="2444750"/>
            <a:ext cx="2395537" cy="1066800"/>
          </a:xfrm>
          <a:prstGeom prst="straightConnector1">
            <a:avLst/>
          </a:prstGeom>
          <a:noFill/>
          <a:ln w="22225" algn="ctr">
            <a:solidFill>
              <a:srgbClr val="4F6228">
                <a:alpha val="54901"/>
              </a:srgbClr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7" name="Straight Arrow Connector 26"/>
          <p:cNvCxnSpPr>
            <a:cxnSpLocks noChangeShapeType="1"/>
          </p:cNvCxnSpPr>
          <p:nvPr/>
        </p:nvCxnSpPr>
        <p:spPr bwMode="auto">
          <a:xfrm flipH="1" flipV="1">
            <a:off x="3278188" y="2260600"/>
            <a:ext cx="2665412" cy="1184275"/>
          </a:xfrm>
          <a:prstGeom prst="straightConnector1">
            <a:avLst/>
          </a:prstGeom>
          <a:noFill/>
          <a:ln w="22225" algn="ctr">
            <a:solidFill>
              <a:srgbClr val="4F6228">
                <a:alpha val="54901"/>
              </a:srgbClr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8" name="Straight Arrow Connector 27"/>
          <p:cNvCxnSpPr>
            <a:cxnSpLocks noChangeShapeType="1"/>
          </p:cNvCxnSpPr>
          <p:nvPr/>
        </p:nvCxnSpPr>
        <p:spPr bwMode="auto">
          <a:xfrm flipH="1" flipV="1">
            <a:off x="2217738" y="2133600"/>
            <a:ext cx="2401887" cy="1346200"/>
          </a:xfrm>
          <a:prstGeom prst="straightConnector1">
            <a:avLst/>
          </a:prstGeom>
          <a:noFill/>
          <a:ln w="22225" algn="ctr">
            <a:solidFill>
              <a:srgbClr val="4F6228">
                <a:alpha val="54901"/>
              </a:srgbClr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9" name="Straight Arrow Connector 28"/>
          <p:cNvCxnSpPr>
            <a:cxnSpLocks noChangeShapeType="1"/>
          </p:cNvCxnSpPr>
          <p:nvPr/>
        </p:nvCxnSpPr>
        <p:spPr bwMode="auto">
          <a:xfrm flipH="1" flipV="1">
            <a:off x="914400" y="1981200"/>
            <a:ext cx="501650" cy="1587500"/>
          </a:xfrm>
          <a:prstGeom prst="straightConnector1">
            <a:avLst/>
          </a:prstGeom>
          <a:noFill/>
          <a:ln w="22225" algn="ctr">
            <a:solidFill>
              <a:srgbClr val="4F6228">
                <a:alpha val="54901"/>
              </a:srgbClr>
            </a:solidFill>
            <a:prstDash val="sysDot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0" name="Rectangle 29"/>
          <p:cNvSpPr>
            <a:spLocks noChangeArrowheads="1"/>
          </p:cNvSpPr>
          <p:nvPr/>
        </p:nvSpPr>
        <p:spPr bwMode="auto">
          <a:xfrm>
            <a:off x="2024063" y="3151188"/>
            <a:ext cx="1262062" cy="233362"/>
          </a:xfrm>
          <a:prstGeom prst="rect">
            <a:avLst/>
          </a:prstGeom>
          <a:noFill/>
          <a:ln w="25400" algn="ctr">
            <a:solidFill>
              <a:srgbClr val="0066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en-US" altLang="en-US" sz="2000" i="1">
              <a:solidFill>
                <a:srgbClr val="0066FF"/>
              </a:solidFill>
              <a:latin typeface="Arial" panose="020B0604020202020204" pitchFamily="34" charset="0"/>
            </a:endParaRPr>
          </a:p>
        </p:txBody>
      </p:sp>
      <p:sp>
        <p:nvSpPr>
          <p:cNvPr id="31" name="Rectangle 30"/>
          <p:cNvSpPr>
            <a:spLocks noChangeArrowheads="1"/>
          </p:cNvSpPr>
          <p:nvPr/>
        </p:nvSpPr>
        <p:spPr bwMode="auto">
          <a:xfrm>
            <a:off x="2251075" y="2935288"/>
            <a:ext cx="1527175" cy="233362"/>
          </a:xfrm>
          <a:prstGeom prst="rect">
            <a:avLst/>
          </a:prstGeom>
          <a:noFill/>
          <a:ln w="254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eaLnBrk="1" hangingPunct="1"/>
            <a:endParaRPr lang="en-US" altLang="en-US" sz="2000" i="1">
              <a:latin typeface="Arial" panose="020B0604020202020204" pitchFamily="34" charset="0"/>
            </a:endParaRPr>
          </a:p>
        </p:txBody>
      </p:sp>
      <p:cxnSp>
        <p:nvCxnSpPr>
          <p:cNvPr id="32" name="Straight Connector 31"/>
          <p:cNvCxnSpPr>
            <a:cxnSpLocks noChangeShapeType="1"/>
          </p:cNvCxnSpPr>
          <p:nvPr/>
        </p:nvCxnSpPr>
        <p:spPr bwMode="auto">
          <a:xfrm flipV="1">
            <a:off x="4337050" y="3159125"/>
            <a:ext cx="1951038" cy="0"/>
          </a:xfrm>
          <a:prstGeom prst="line">
            <a:avLst/>
          </a:prstGeom>
          <a:noFill/>
          <a:ln w="25400" algn="ctr">
            <a:solidFill>
              <a:schemeClr val="tx1"/>
            </a:solidFill>
            <a:round/>
            <a:headEnd/>
            <a:tailEnd/>
          </a:ln>
        </p:spPr>
      </p:cxnSp>
      <p:sp>
        <p:nvSpPr>
          <p:cNvPr id="14353" name="Rectangle 2"/>
          <p:cNvSpPr>
            <a:spLocks noChangeArrowheads="1"/>
          </p:cNvSpPr>
          <p:nvPr/>
        </p:nvSpPr>
        <p:spPr bwMode="auto">
          <a:xfrm>
            <a:off x="441325" y="255588"/>
            <a:ext cx="816133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rgbClr val="0066FF"/>
                </a:solidFill>
              </a:rPr>
              <a:t>LHC COLLIMATION (4 TeV/c p)</a:t>
            </a:r>
          </a:p>
        </p:txBody>
      </p:sp>
      <p:sp>
        <p:nvSpPr>
          <p:cNvPr id="14354" name="Text Box 5"/>
          <p:cNvSpPr txBox="1">
            <a:spLocks noChangeArrowheads="1"/>
          </p:cNvSpPr>
          <p:nvPr/>
        </p:nvSpPr>
        <p:spPr bwMode="auto">
          <a:xfrm>
            <a:off x="3706813" y="1392238"/>
            <a:ext cx="5203825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>
              <a:lnSpc>
                <a:spcPct val="125000"/>
              </a:lnSpc>
              <a:spcBef>
                <a:spcPct val="20000"/>
              </a:spcBef>
              <a:spcAft>
                <a:spcPct val="20000"/>
              </a:spcAft>
            </a:pPr>
            <a:r>
              <a:rPr lang="en-US" altLang="en-US" sz="1400" i="1" u="sng" dirty="0">
                <a:cs typeface="Tahoma" panose="020B0604030504040204" pitchFamily="34" charset="0"/>
              </a:rPr>
              <a:t>Loss rate</a:t>
            </a:r>
            <a:r>
              <a:rPr lang="en-US" altLang="en-US" sz="1400" i="1" dirty="0">
                <a:cs typeface="Tahoma" panose="020B0604030504040204" pitchFamily="34" charset="0"/>
              </a:rPr>
              <a:t>: </a:t>
            </a:r>
            <a:r>
              <a:rPr lang="en-US" altLang="en-US" sz="1400" dirty="0">
                <a:solidFill>
                  <a:srgbClr val="0066FF"/>
                </a:solidFill>
                <a:cs typeface="Tahoma" panose="020B0604030504040204" pitchFamily="34" charset="0"/>
              </a:rPr>
              <a:t>1 MW on the </a:t>
            </a:r>
            <a:r>
              <a:rPr lang="en-US" altLang="en-US" sz="1400" dirty="0" err="1">
                <a:solidFill>
                  <a:srgbClr val="0066FF"/>
                </a:solidFill>
                <a:cs typeface="Tahoma" panose="020B0604030504040204" pitchFamily="34" charset="0"/>
              </a:rPr>
              <a:t>betatron</a:t>
            </a:r>
            <a:r>
              <a:rPr lang="en-US" altLang="en-US" sz="1400" dirty="0">
                <a:solidFill>
                  <a:srgbClr val="0066FF"/>
                </a:solidFill>
                <a:cs typeface="Tahoma" panose="020B0604030504040204" pitchFamily="34" charset="0"/>
              </a:rPr>
              <a:t> cleaning insertion collimators</a:t>
            </a:r>
          </a:p>
        </p:txBody>
      </p:sp>
      <p:sp>
        <p:nvSpPr>
          <p:cNvPr id="14355" name="CustomShape 6"/>
          <p:cNvSpPr>
            <a:spLocks noChangeArrowheads="1"/>
          </p:cNvSpPr>
          <p:nvPr/>
        </p:nvSpPr>
        <p:spPr bwMode="auto">
          <a:xfrm>
            <a:off x="7161213" y="5421313"/>
            <a:ext cx="1749425" cy="195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>
              <a:buSzPct val="45000"/>
            </a:pPr>
            <a:r>
              <a:rPr lang="en-US" altLang="en-US" sz="1000">
                <a:cs typeface="Tahoma" panose="020B0604030504040204" pitchFamily="34" charset="0"/>
              </a:rPr>
              <a:t>[E. Skordis]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 animBg="1"/>
      <p:bldP spid="30" grpId="0" animBg="1"/>
      <p:bldP spid="31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70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0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271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9091EC2-0E89-4C92-836E-3C914C56667D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50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271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271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2743200" y="4876800"/>
            <a:ext cx="4213225" cy="549275"/>
          </a:xfrm>
          <a:prstGeom prst="rect">
            <a:avLst/>
          </a:prstGeom>
          <a:solidFill>
            <a:srgbClr val="FFFFFF">
              <a:alpha val="84999"/>
            </a:srgb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algn="l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algn="l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algn="l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algn="l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algn="l"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0" hangingPunct="0">
              <a:buSzPct val="45000"/>
            </a:pPr>
            <a:r>
              <a:rPr lang="en-GB" altLang="en-US" sz="1800" i="1">
                <a:solidFill>
                  <a:srgbClr val="000000"/>
                </a:solidFill>
              </a:rPr>
              <a:t>Open symbols: CAPRICE  data</a:t>
            </a:r>
            <a:r>
              <a:rPr lang="en-GB" altLang="en-US" sz="1800" i="1">
                <a:solidFill>
                  <a:srgbClr val="0000FF"/>
                </a:solidFill>
              </a:rPr>
              <a:t> </a:t>
            </a:r>
          </a:p>
          <a:p>
            <a:pPr algn="ctr" eaLnBrk="0" hangingPunct="0">
              <a:buSzPct val="45000"/>
            </a:pPr>
            <a:r>
              <a:rPr lang="en-GB" altLang="en-US" sz="1800" i="1">
                <a:solidFill>
                  <a:srgbClr val="0000FF"/>
                </a:solidFill>
              </a:rPr>
              <a:t>Full symbols: FLUKA</a:t>
            </a:r>
          </a:p>
        </p:txBody>
      </p:sp>
      <p:pic>
        <p:nvPicPr>
          <p:cNvPr id="14" name="Picture 4" descr="myn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22" t="18182" r="13725" b="42424"/>
          <a:stretch>
            <a:fillRect/>
          </a:stretch>
        </p:blipFill>
        <p:spPr bwMode="auto">
          <a:xfrm>
            <a:off x="533400" y="1752600"/>
            <a:ext cx="48006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5" descr="myn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" t="37373" r="38562" b="44444"/>
          <a:stretch>
            <a:fillRect/>
          </a:stretch>
        </p:blipFill>
        <p:spPr bwMode="auto">
          <a:xfrm>
            <a:off x="5334000" y="1676400"/>
            <a:ext cx="31242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myn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824" t="38383" r="15033" b="42424"/>
          <a:stretch>
            <a:fillRect/>
          </a:stretch>
        </p:blipFill>
        <p:spPr bwMode="auto">
          <a:xfrm>
            <a:off x="685800" y="3276600"/>
            <a:ext cx="1524000" cy="144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7" descr="myn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843" t="57576" r="39870" b="21213"/>
          <a:stretch>
            <a:fillRect/>
          </a:stretch>
        </p:blipFill>
        <p:spPr bwMode="auto">
          <a:xfrm>
            <a:off x="5334000" y="3200400"/>
            <a:ext cx="30480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 descr="myn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40" t="58586" r="13725" b="24243"/>
          <a:stretch>
            <a:fillRect/>
          </a:stretch>
        </p:blipFill>
        <p:spPr bwMode="auto">
          <a:xfrm>
            <a:off x="838200" y="4800600"/>
            <a:ext cx="14478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 Box 9"/>
          <p:cNvSpPr txBox="1">
            <a:spLocks noChangeArrowheads="1"/>
          </p:cNvSpPr>
          <p:nvPr/>
        </p:nvSpPr>
        <p:spPr bwMode="auto">
          <a:xfrm>
            <a:off x="3048000" y="5486400"/>
            <a:ext cx="3810000" cy="730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en-GB" altLang="en-US" sz="1400" b="0">
                <a:solidFill>
                  <a:srgbClr val="D60093"/>
                </a:solidFill>
                <a:latin typeface="Arial" panose="020B0604020202020204" pitchFamily="34" charset="0"/>
              </a:rPr>
              <a:t>primary spectrum normalization ~AMS-BESS </a:t>
            </a:r>
          </a:p>
          <a:p>
            <a:pPr algn="l"/>
            <a:r>
              <a:rPr lang="en-GB" altLang="en-US" sz="1400" b="0">
                <a:solidFill>
                  <a:srgbClr val="D60093"/>
                </a:solidFill>
                <a:latin typeface="Arial" panose="020B0604020202020204" pitchFamily="34" charset="0"/>
              </a:rPr>
              <a:t>   Astrop. Phys., Vol. 17, No. 4 (2002) p. 477</a:t>
            </a:r>
          </a:p>
          <a:p>
            <a:pPr algn="l"/>
            <a:endParaRPr lang="en-US" altLang="en-US" sz="1400" b="0" i="1"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20" name="Text Box 11"/>
          <p:cNvSpPr txBox="1">
            <a:spLocks noChangeArrowheads="1"/>
          </p:cNvSpPr>
          <p:nvPr/>
        </p:nvSpPr>
        <p:spPr bwMode="auto">
          <a:xfrm>
            <a:off x="6910388" y="5589588"/>
            <a:ext cx="223361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en-US" i="1">
                <a:solidFill>
                  <a:srgbClr val="CC0000"/>
                </a:solidFill>
              </a:rPr>
              <a:t>Atmospheric thickness (g/cm</a:t>
            </a:r>
            <a:r>
              <a:rPr lang="en-US" altLang="en-US" i="1" baseline="30000">
                <a:solidFill>
                  <a:srgbClr val="CC0000"/>
                </a:solidFill>
              </a:rPr>
              <a:t>2</a:t>
            </a:r>
            <a:r>
              <a:rPr lang="en-US" altLang="en-US" i="1">
                <a:solidFill>
                  <a:srgbClr val="CC0000"/>
                </a:solidFill>
              </a:rPr>
              <a:t>)</a:t>
            </a:r>
          </a:p>
        </p:txBody>
      </p:sp>
      <p:sp>
        <p:nvSpPr>
          <p:cNvPr id="21" name="Line 18"/>
          <p:cNvSpPr>
            <a:spLocks noChangeShapeType="1"/>
          </p:cNvSpPr>
          <p:nvPr/>
        </p:nvSpPr>
        <p:spPr bwMode="auto">
          <a:xfrm flipV="1">
            <a:off x="7956550" y="4941888"/>
            <a:ext cx="0" cy="647700"/>
          </a:xfrm>
          <a:prstGeom prst="line">
            <a:avLst/>
          </a:prstGeom>
          <a:noFill/>
          <a:ln w="317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2" name="Line 19"/>
          <p:cNvSpPr>
            <a:spLocks noChangeShapeType="1"/>
          </p:cNvSpPr>
          <p:nvPr/>
        </p:nvSpPr>
        <p:spPr bwMode="auto">
          <a:xfrm flipH="1">
            <a:off x="1692275" y="1268413"/>
            <a:ext cx="792163" cy="431800"/>
          </a:xfrm>
          <a:prstGeom prst="line">
            <a:avLst/>
          </a:prstGeom>
          <a:noFill/>
          <a:ln w="317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3" name="Line 20"/>
          <p:cNvSpPr>
            <a:spLocks noChangeShapeType="1"/>
          </p:cNvSpPr>
          <p:nvPr/>
        </p:nvSpPr>
        <p:spPr bwMode="auto">
          <a:xfrm>
            <a:off x="2700338" y="1270000"/>
            <a:ext cx="576262" cy="430213"/>
          </a:xfrm>
          <a:prstGeom prst="line">
            <a:avLst/>
          </a:prstGeom>
          <a:noFill/>
          <a:ln w="317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4" name="Line 21"/>
          <p:cNvSpPr>
            <a:spLocks noChangeShapeType="1"/>
          </p:cNvSpPr>
          <p:nvPr/>
        </p:nvSpPr>
        <p:spPr bwMode="auto">
          <a:xfrm>
            <a:off x="3203575" y="1270000"/>
            <a:ext cx="1512888" cy="430213"/>
          </a:xfrm>
          <a:prstGeom prst="line">
            <a:avLst/>
          </a:prstGeom>
          <a:noFill/>
          <a:ln w="31750">
            <a:solidFill>
              <a:srgbClr val="CC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en-GB"/>
          </a:p>
        </p:txBody>
      </p:sp>
      <p:sp>
        <p:nvSpPr>
          <p:cNvPr id="25" name="Text Box 22"/>
          <p:cNvSpPr txBox="1">
            <a:spLocks noChangeArrowheads="1"/>
          </p:cNvSpPr>
          <p:nvPr/>
        </p:nvSpPr>
        <p:spPr bwMode="auto">
          <a:xfrm>
            <a:off x="1427163" y="860425"/>
            <a:ext cx="2416175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31750" algn="ctr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i="1">
                <a:solidFill>
                  <a:srgbClr val="CC0000"/>
                </a:solidFill>
              </a:rPr>
              <a:t>Momentum bin (GeV/c)</a:t>
            </a:r>
          </a:p>
        </p:txBody>
      </p:sp>
      <p:sp>
        <p:nvSpPr>
          <p:cNvPr id="26" name="Rectangle 2"/>
          <p:cNvSpPr>
            <a:spLocks noChangeArrowheads="1"/>
          </p:cNvSpPr>
          <p:nvPr/>
        </p:nvSpPr>
        <p:spPr bwMode="auto">
          <a:xfrm>
            <a:off x="533401" y="255588"/>
            <a:ext cx="79248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en-US" altLang="en-US" sz="2800" dirty="0" smtClean="0">
                <a:solidFill>
                  <a:srgbClr val="0066FF"/>
                </a:solidFill>
              </a:rPr>
              <a:t>NEGATIVE MUONS AT FLOATING ALTITUDES</a:t>
            </a:r>
            <a:endParaRPr lang="en-US" altLang="en-US" sz="2800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050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4754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55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56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57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58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9387535-92D9-47C8-A696-FDA4C1E3BD4E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51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4759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60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61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4762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4763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DPMJET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74764" name="Text Box 3"/>
          <p:cNvSpPr txBox="1">
            <a:spLocks noChangeArrowheads="1"/>
          </p:cNvSpPr>
          <p:nvPr/>
        </p:nvSpPr>
        <p:spPr bwMode="auto">
          <a:xfrm>
            <a:off x="877888" y="5005388"/>
            <a:ext cx="7069137" cy="110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66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Pseudorapidity distribution of charged hadrons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66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produced in minimum bias d-Au and p-p collisions at a c.m. energy of 200GeV/A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27B20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Exp. data:  BRAHMS- and PHOBOS-Collaborations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J.Ranft, in Proceedings of the Hadronic Shower Simulation Workshop, CP896, Batavia, Illinois (USA), 6-8 September 2006</a:t>
            </a:r>
            <a:endParaRPr lang="en-US" altLang="en-US" sz="12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4765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966788"/>
            <a:ext cx="48006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6802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3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4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5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806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4261A810-ECA2-49ED-AC93-4222C66E8219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52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76807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8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09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6810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6811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DPMJET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76812" name="Text Box 3"/>
          <p:cNvSpPr txBox="1">
            <a:spLocks noChangeArrowheads="1"/>
          </p:cNvSpPr>
          <p:nvPr/>
        </p:nvSpPr>
        <p:spPr bwMode="auto">
          <a:xfrm>
            <a:off x="995363" y="4875213"/>
            <a:ext cx="7069137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66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Pseudorapidity distribution of charged hadrons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66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produced in Au-Au collisions at a c.m. energy of 130GeV/A (left) and 200GeV/A (right)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660066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for different ranges of centralities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400">
              <a:solidFill>
                <a:srgbClr val="27B206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Exp. data:  PHOBOS-Collaboration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000">
                <a:solidFill>
                  <a:srgbClr val="00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J.Ranft, in Proceedings of the Hadronic Shower Simulation Workshop, CP896, Batavia, Illinois (USA), 6-8 September 2006</a:t>
            </a:r>
            <a:endParaRPr lang="en-US" altLang="en-US" sz="1200"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7681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814388"/>
            <a:ext cx="3516313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  <p:pic>
        <p:nvPicPr>
          <p:cNvPr id="76814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890588"/>
            <a:ext cx="37211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89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89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1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0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02EE913B-D13B-456E-B9E3-46AB8F277724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53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80903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4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5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0906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0907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GLAUBER MODEL</a:t>
            </a:r>
          </a:p>
        </p:txBody>
      </p:sp>
      <p:graphicFrame>
        <p:nvGraphicFramePr>
          <p:cNvPr id="80908" name="Object 2"/>
          <p:cNvGraphicFramePr>
            <a:graphicFrameLocks noChangeAspect="1"/>
          </p:cNvGraphicFramePr>
          <p:nvPr/>
        </p:nvGraphicFramePr>
        <p:xfrm>
          <a:off x="5292725" y="1700213"/>
          <a:ext cx="3194050" cy="6905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56" name="Equation" r:id="rId4" imgW="1879600" imgH="406400" progId="Equation.3">
                  <p:embed/>
                </p:oleObj>
              </mc:Choice>
              <mc:Fallback>
                <p:oleObj name="Equation" r:id="rId4" imgW="1879600" imgH="406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92725" y="1700213"/>
                        <a:ext cx="3194050" cy="6905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09" name="Text Box 4"/>
          <p:cNvSpPr txBox="1">
            <a:spLocks noChangeArrowheads="1"/>
          </p:cNvSpPr>
          <p:nvPr/>
        </p:nvSpPr>
        <p:spPr bwMode="auto">
          <a:xfrm>
            <a:off x="604838" y="1700213"/>
            <a:ext cx="44831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990000"/>
                </a:solidFill>
                <a:latin typeface="Comic Sans MS" panose="030F0702030302020204" pitchFamily="66" charset="0"/>
              </a:rPr>
              <a:t>From the impact parameter representation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990000"/>
                </a:solidFill>
                <a:latin typeface="Comic Sans MS" panose="030F0702030302020204" pitchFamily="66" charset="0"/>
              </a:rPr>
              <a:t>of the </a:t>
            </a:r>
            <a:r>
              <a:rPr lang="en-US" altLang="en-US" sz="1600">
                <a:latin typeface="Comic Sans MS" panose="030F0702030302020204" pitchFamily="66" charset="0"/>
              </a:rPr>
              <a:t>hadron-nucleon reaction</a:t>
            </a:r>
            <a:r>
              <a:rPr lang="en-US" altLang="en-US" sz="1600">
                <a:solidFill>
                  <a:srgbClr val="990000"/>
                </a:solidFill>
                <a:latin typeface="Comic Sans MS" panose="030F0702030302020204" pitchFamily="66" charset="0"/>
              </a:rPr>
              <a:t> cross section </a:t>
            </a:r>
          </a:p>
        </p:txBody>
      </p:sp>
      <p:sp>
        <p:nvSpPr>
          <p:cNvPr id="80910" name="Text Box 5"/>
          <p:cNvSpPr txBox="1">
            <a:spLocks noChangeArrowheads="1"/>
          </p:cNvSpPr>
          <p:nvPr/>
        </p:nvSpPr>
        <p:spPr bwMode="auto">
          <a:xfrm>
            <a:off x="971550" y="1125538"/>
            <a:ext cx="74168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mic Sans MS" panose="030F0702030302020204" pitchFamily="66" charset="0"/>
                <a:sym typeface="Symbol" panose="05050102010706020507" pitchFamily="18" charset="2"/>
              </a:rPr>
              <a:t></a:t>
            </a:r>
            <a:r>
              <a:rPr lang="en-US" altLang="en-US" sz="1600" baseline="-25000">
                <a:latin typeface="Comic Sans MS" panose="030F0702030302020204" pitchFamily="66" charset="0"/>
                <a:sym typeface="Symbol" panose="05050102010706020507" pitchFamily="18" charset="2"/>
              </a:rPr>
              <a:t>hA abs </a:t>
            </a:r>
            <a:r>
              <a:rPr lang="en-US" altLang="en-US" sz="1600">
                <a:latin typeface="Comic Sans MS" panose="030F0702030302020204" pitchFamily="66" charset="0"/>
                <a:sym typeface="Symbol" panose="05050102010706020507" pitchFamily="18" charset="2"/>
              </a:rPr>
              <a:t> </a:t>
            </a:r>
            <a:r>
              <a:rPr lang="en-US" altLang="en-US" sz="1600">
                <a:latin typeface="Comic Sans MS" panose="030F0702030302020204" pitchFamily="66" charset="0"/>
              </a:rPr>
              <a:t>can be interpreted in terms of</a:t>
            </a:r>
            <a:r>
              <a:rPr lang="en-US" altLang="en-US" sz="1600">
                <a:solidFill>
                  <a:srgbClr val="000000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600">
                <a:solidFill>
                  <a:srgbClr val="FF0000"/>
                </a:solidFill>
                <a:latin typeface="Comic Sans MS" panose="030F0702030302020204" pitchFamily="66" charset="0"/>
              </a:rPr>
              <a:t>multiple collisions </a:t>
            </a:r>
            <a:r>
              <a:rPr lang="en-US" altLang="en-US" sz="1600">
                <a:latin typeface="Comic Sans MS" panose="030F0702030302020204" pitchFamily="66" charset="0"/>
              </a:rPr>
              <a:t>of the projectile:</a:t>
            </a:r>
            <a:endParaRPr lang="en-US" altLang="en-US" sz="1600">
              <a:solidFill>
                <a:srgbClr val="000000"/>
              </a:solidFill>
              <a:latin typeface="Comic Sans MS" panose="030F0702030302020204" pitchFamily="66" charset="0"/>
            </a:endParaRPr>
          </a:p>
        </p:txBody>
      </p:sp>
      <p:sp>
        <p:nvSpPr>
          <p:cNvPr id="80911" name="Text Box 6"/>
          <p:cNvSpPr txBox="1">
            <a:spLocks noChangeArrowheads="1"/>
          </p:cNvSpPr>
          <p:nvPr/>
        </p:nvSpPr>
        <p:spPr bwMode="auto">
          <a:xfrm>
            <a:off x="609600" y="2438400"/>
            <a:ext cx="8229600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Comic Sans MS" panose="030F0702030302020204" pitchFamily="66" charset="0"/>
              </a:rPr>
              <a:t>and with </a:t>
            </a:r>
            <a:r>
              <a:rPr lang="en-US" altLang="en-US" sz="1600" i="1">
                <a:latin typeface="Comic Sans MS" panose="030F0702030302020204" pitchFamily="66" charset="0"/>
              </a:rPr>
              <a:t>P</a:t>
            </a:r>
            <a:r>
              <a:rPr lang="en-US" altLang="en-US" sz="1600" i="1" baseline="-25000">
                <a:latin typeface="Comic Sans MS" panose="030F0702030302020204" pitchFamily="66" charset="0"/>
              </a:rPr>
              <a:t>rj</a:t>
            </a:r>
            <a:r>
              <a:rPr lang="en-US" altLang="en-US" sz="1600" i="1">
                <a:latin typeface="Comic Sans MS" panose="030F0702030302020204" pitchFamily="66" charset="0"/>
              </a:rPr>
              <a:t>(b) </a:t>
            </a:r>
            <a:r>
              <a:rPr lang="en-US" altLang="en-US" sz="1600" i="1">
                <a:latin typeface="Comic Sans MS" panose="030F0702030302020204" pitchFamily="66" charset="0"/>
                <a:sym typeface="Symbol" panose="05050102010706020507" pitchFamily="18" charset="2"/>
              </a:rPr>
              <a:t> </a:t>
            </a:r>
            <a:r>
              <a:rPr lang="el-GR" altLang="en-US" sz="1600" i="1">
                <a:latin typeface="Comic Sans MS" panose="030F0702030302020204" pitchFamily="66" charset="0"/>
                <a:sym typeface="Symbol" panose="05050102010706020507" pitchFamily="18" charset="2"/>
              </a:rPr>
              <a:t>σ</a:t>
            </a:r>
            <a:r>
              <a:rPr lang="en-US" altLang="en-US" sz="1600" i="1" baseline="-25000">
                <a:latin typeface="Comic Sans MS" panose="030F0702030302020204" pitchFamily="66" charset="0"/>
                <a:sym typeface="Symbol" panose="05050102010706020507" pitchFamily="18" charset="2"/>
              </a:rPr>
              <a:t>hNr</a:t>
            </a:r>
            <a:r>
              <a:rPr lang="en-US" altLang="en-US" sz="1600" i="1">
                <a:latin typeface="Comic Sans MS" panose="030F0702030302020204" pitchFamily="66" charset="0"/>
                <a:sym typeface="Symbol" panose="05050102010706020507" pitchFamily="18" charset="2"/>
              </a:rPr>
              <a:t>T</a:t>
            </a:r>
            <a:r>
              <a:rPr lang="en-US" altLang="en-US" sz="1600" i="1" baseline="-25000">
                <a:latin typeface="Comic Sans MS" panose="030F0702030302020204" pitchFamily="66" charset="0"/>
                <a:sym typeface="Symbol" panose="05050102010706020507" pitchFamily="18" charset="2"/>
              </a:rPr>
              <a:t>rj</a:t>
            </a:r>
            <a:r>
              <a:rPr lang="en-US" altLang="en-US" sz="1600" i="1">
                <a:latin typeface="Comic Sans MS" panose="030F0702030302020204" pitchFamily="66" charset="0"/>
                <a:sym typeface="Symbol" panose="05050102010706020507" pitchFamily="18" charset="2"/>
              </a:rPr>
              <a:t>(b)</a:t>
            </a:r>
            <a:r>
              <a:rPr lang="en-US" altLang="en-US" sz="1600">
                <a:latin typeface="Comic Sans MS" panose="030F0702030302020204" pitchFamily="66" charset="0"/>
                <a:sym typeface="Symbol" panose="05050102010706020507" pitchFamily="18" charset="2"/>
              </a:rPr>
              <a:t> = </a:t>
            </a:r>
            <a:r>
              <a:rPr lang="en-US" altLang="en-US" sz="1600">
                <a:solidFill>
                  <a:srgbClr val="008000"/>
                </a:solidFill>
                <a:latin typeface="Comic Sans MS" panose="030F0702030302020204" pitchFamily="66" charset="0"/>
              </a:rPr>
              <a:t>probability to have an inelastic reaction on the j-th target nucleon</a:t>
            </a:r>
            <a:endParaRPr lang="en-US" altLang="en-US" sz="1800">
              <a:solidFill>
                <a:srgbClr val="000000"/>
              </a:solidFill>
            </a:endParaRPr>
          </a:p>
        </p:txBody>
      </p:sp>
      <p:graphicFrame>
        <p:nvGraphicFramePr>
          <p:cNvPr id="80912" name="Object 3"/>
          <p:cNvGraphicFramePr>
            <a:graphicFrameLocks noGrp="1" noChangeAspect="1"/>
          </p:cNvGraphicFramePr>
          <p:nvPr>
            <p:ph sz="half" idx="1"/>
          </p:nvPr>
        </p:nvGraphicFramePr>
        <p:xfrm>
          <a:off x="1835150" y="3141663"/>
          <a:ext cx="4881563" cy="758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57" name="Equation" r:id="rId6" imgW="3010122" imgH="457003" progId="Equation.3">
                  <p:embed/>
                </p:oleObj>
              </mc:Choice>
              <mc:Fallback>
                <p:oleObj name="Equation" r:id="rId6" imgW="3010122" imgH="457003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35150" y="3141663"/>
                        <a:ext cx="4881563" cy="758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0913" name="Object 4"/>
          <p:cNvGraphicFramePr>
            <a:graphicFrameLocks noChangeAspect="1"/>
          </p:cNvGraphicFramePr>
          <p:nvPr/>
        </p:nvGraphicFramePr>
        <p:xfrm>
          <a:off x="2843213" y="5438775"/>
          <a:ext cx="3352800" cy="6762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58" name="Equation" r:id="rId8" imgW="1447172" imgH="291973" progId="Equation.3">
                  <p:embed/>
                </p:oleObj>
              </mc:Choice>
              <mc:Fallback>
                <p:oleObj name="Equation" r:id="rId8" imgW="1447172" imgH="291973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43213" y="5438775"/>
                        <a:ext cx="3352800" cy="676275"/>
                      </a:xfrm>
                      <a:prstGeom prst="rect">
                        <a:avLst/>
                      </a:prstGeom>
                      <a:solidFill>
                        <a:srgbClr val="FF99CC">
                          <a:alpha val="47058"/>
                        </a:srgbClr>
                      </a:solidFill>
                      <a:ln w="9525">
                        <a:solidFill>
                          <a:srgbClr val="FDE9FC"/>
                        </a:solidFill>
                        <a:miter lim="800000"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0914" name="Text Box 15"/>
          <p:cNvSpPr txBox="1">
            <a:spLocks noChangeArrowheads="1"/>
          </p:cNvSpPr>
          <p:nvPr/>
        </p:nvSpPr>
        <p:spPr bwMode="auto">
          <a:xfrm>
            <a:off x="3779838" y="3860800"/>
            <a:ext cx="5148262" cy="131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Since 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P</a:t>
            </a:r>
            <a:r>
              <a:rPr lang="en-US" altLang="en-US" sz="1600" i="1" baseline="-25000">
                <a:solidFill>
                  <a:srgbClr val="45AD4F"/>
                </a:solidFill>
                <a:latin typeface="Comic Sans MS" panose="030F0702030302020204" pitchFamily="66" charset="0"/>
              </a:rPr>
              <a:t>r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 (b)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 is the probability of getting one specific nucleon hit and there are 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A 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possible trials, 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P</a:t>
            </a:r>
            <a:r>
              <a:rPr lang="en-US" altLang="en-US" sz="1600" i="1" baseline="-25000">
                <a:solidFill>
                  <a:srgbClr val="45AD4F"/>
                </a:solidFill>
                <a:latin typeface="Comic Sans MS" panose="030F0702030302020204" pitchFamily="66" charset="0"/>
              </a:rPr>
              <a:t>r </a:t>
            </a:r>
            <a:r>
              <a:rPr lang="en-US" altLang="en-US" sz="1600" i="1" baseline="-25000">
                <a:solidFill>
                  <a:srgbClr val="45AD4F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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 (b)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 is exactly the </a:t>
            </a:r>
            <a:r>
              <a:rPr lang="en-US" altLang="en-US" sz="1600">
                <a:solidFill>
                  <a:srgbClr val="FF0000"/>
                </a:solidFill>
                <a:latin typeface="Comic Sans MS" panose="030F0702030302020204" pitchFamily="66" charset="0"/>
              </a:rPr>
              <a:t>binomial distribution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 for getting  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  <a:sym typeface="Symbol" panose="05050102010706020507" pitchFamily="18" charset="2"/>
              </a:rPr>
              <a:t>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 successes out of 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A 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trials, with  probability 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P</a:t>
            </a:r>
            <a:r>
              <a:rPr lang="en-US" altLang="en-US" sz="1600" i="1" baseline="-25000">
                <a:solidFill>
                  <a:srgbClr val="45AD4F"/>
                </a:solidFill>
                <a:latin typeface="Comic Sans MS" panose="030F0702030302020204" pitchFamily="66" charset="0"/>
              </a:rPr>
              <a:t>r</a:t>
            </a:r>
            <a:r>
              <a:rPr lang="en-US" altLang="en-US" sz="1600" i="1">
                <a:solidFill>
                  <a:srgbClr val="45AD4F"/>
                </a:solidFill>
                <a:latin typeface="Comic Sans MS" panose="030F0702030302020204" pitchFamily="66" charset="0"/>
              </a:rPr>
              <a:t> (b) </a:t>
            </a:r>
            <a:r>
              <a:rPr lang="en-US" altLang="en-US" sz="1600">
                <a:solidFill>
                  <a:srgbClr val="45AD4F"/>
                </a:solidFill>
                <a:latin typeface="Comic Sans MS" panose="030F0702030302020204" pitchFamily="66" charset="0"/>
              </a:rPr>
              <a:t> each</a:t>
            </a:r>
            <a:endParaRPr lang="en-US" altLang="en-US" sz="1200">
              <a:latin typeface="Tahoma" panose="020B0604030504040204" pitchFamily="34" charset="0"/>
            </a:endParaRPr>
          </a:p>
        </p:txBody>
      </p:sp>
      <p:graphicFrame>
        <p:nvGraphicFramePr>
          <p:cNvPr id="80915" name="Object 5"/>
          <p:cNvGraphicFramePr>
            <a:graphicFrameLocks noChangeAspect="1"/>
          </p:cNvGraphicFramePr>
          <p:nvPr/>
        </p:nvGraphicFramePr>
        <p:xfrm>
          <a:off x="539750" y="4076700"/>
          <a:ext cx="3170238" cy="7762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1159" name="Equation" r:id="rId10" imgW="1866900" imgH="457200" progId="Equation.3">
                  <p:embed/>
                </p:oleObj>
              </mc:Choice>
              <mc:Fallback>
                <p:oleObj name="Equation" r:id="rId10" imgW="1866900" imgH="4572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4076700"/>
                        <a:ext cx="3170238" cy="776288"/>
                      </a:xfrm>
                      <a:prstGeom prst="rect">
                        <a:avLst/>
                      </a:prstGeom>
                      <a:solidFill>
                        <a:srgbClr val="CCFF99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2946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47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48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49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50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6EACB11B-562C-4E94-A748-BFA0A27C3D49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54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82951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2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3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82954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82955" name="Text Box 3"/>
          <p:cNvSpPr txBox="1">
            <a:spLocks noChangeArrowheads="1"/>
          </p:cNvSpPr>
          <p:nvPr/>
        </p:nvSpPr>
        <p:spPr bwMode="auto">
          <a:xfrm>
            <a:off x="684213" y="2492375"/>
            <a:ext cx="7848600" cy="1069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However, a minimum √s is required for the Glauber collisions to occur, and  this translate to a minimum requirement on </a:t>
            </a:r>
            <a:r>
              <a:rPr lang="en-US" altLang="en-US" sz="1600" i="1">
                <a:solidFill>
                  <a:srgbClr val="40458C"/>
                </a:solidFill>
                <a:latin typeface="Comic Sans MS" panose="030F0702030302020204" pitchFamily="66" charset="0"/>
              </a:rPr>
              <a:t>X</a:t>
            </a:r>
            <a:r>
              <a:rPr lang="en-US" altLang="en-US" sz="1600" baseline="-25000">
                <a:solidFill>
                  <a:srgbClr val="40458C"/>
                </a:solidFill>
                <a:latin typeface="Comic Sans MS" panose="030F0702030302020204" pitchFamily="66" charset="0"/>
              </a:rPr>
              <a:t>j</a:t>
            </a:r>
            <a:r>
              <a:rPr lang="en-US" altLang="en-US" sz="1600" baseline="30000">
                <a:solidFill>
                  <a:srgbClr val="40458C"/>
                </a:solidFill>
                <a:latin typeface="Comic Sans MS" panose="030F0702030302020204" pitchFamily="66" charset="0"/>
              </a:rPr>
              <a:t>sea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 so that the following condition is satisfied:</a:t>
            </a:r>
            <a:endParaRPr lang="en-US" altLang="en-US" sz="1600" i="1" baseline="-25000">
              <a:solidFill>
                <a:srgbClr val="40458C"/>
              </a:solidFill>
              <a:latin typeface="Comic Sans MS" panose="030F0702030302020204" pitchFamily="66" charset="0"/>
            </a:endParaRP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1600">
              <a:solidFill>
                <a:srgbClr val="40458C"/>
              </a:solidFill>
              <a:latin typeface="Comic Sans MS" panose="030F0702030302020204" pitchFamily="66" charset="0"/>
            </a:endParaRPr>
          </a:p>
        </p:txBody>
      </p:sp>
      <p:sp>
        <p:nvSpPr>
          <p:cNvPr id="82956" name="Text Box 4"/>
          <p:cNvSpPr txBox="1">
            <a:spLocks noChangeArrowheads="1"/>
          </p:cNvSpPr>
          <p:nvPr/>
        </p:nvSpPr>
        <p:spPr bwMode="auto">
          <a:xfrm>
            <a:off x="611188" y="981075"/>
            <a:ext cx="8085137" cy="58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The energy/momentum fractions carried by sea (x</a:t>
            </a:r>
            <a:r>
              <a:rPr lang="en-US" altLang="en-US" sz="1600" baseline="-25000">
                <a:solidFill>
                  <a:srgbClr val="40458C"/>
                </a:solidFill>
                <a:latin typeface="Comic Sans MS" panose="030F0702030302020204" pitchFamily="66" charset="0"/>
              </a:rPr>
              <a:t>q</a:t>
            </a:r>
            <a:r>
              <a:rPr lang="en-US" altLang="en-US" sz="1600" baseline="30000">
                <a:solidFill>
                  <a:srgbClr val="40458C"/>
                </a:solidFill>
                <a:latin typeface="Comic Sans MS" panose="030F0702030302020204" pitchFamily="66" charset="0"/>
              </a:rPr>
              <a:t>sea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)</a:t>
            </a:r>
            <a:r>
              <a:rPr lang="en-US" altLang="en-US" sz="1600" baseline="30000">
                <a:solidFill>
                  <a:srgbClr val="40458C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and valence (x</a:t>
            </a:r>
            <a:r>
              <a:rPr lang="en-US" altLang="en-US" sz="1600" baseline="-25000">
                <a:solidFill>
                  <a:srgbClr val="40458C"/>
                </a:solidFill>
                <a:latin typeface="Comic Sans MS" panose="030F0702030302020204" pitchFamily="66" charset="0"/>
              </a:rPr>
              <a:t>q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) </a:t>
            </a:r>
            <a:r>
              <a:rPr lang="en-US" altLang="en-US" sz="1600" baseline="-25000">
                <a:solidFill>
                  <a:srgbClr val="40458C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quarks of the projectile obey in principle to the following distribution for massless partons: </a:t>
            </a:r>
          </a:p>
        </p:txBody>
      </p:sp>
      <p:graphicFrame>
        <p:nvGraphicFramePr>
          <p:cNvPr id="82957" name="Object 2"/>
          <p:cNvGraphicFramePr>
            <a:graphicFrameLocks noChangeAspect="1"/>
          </p:cNvGraphicFramePr>
          <p:nvPr/>
        </p:nvGraphicFramePr>
        <p:xfrm>
          <a:off x="611188" y="1628775"/>
          <a:ext cx="8208962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3" name="Equation" r:id="rId4" imgW="5791200" imgH="508000" progId="Equation.3">
                  <p:embed/>
                </p:oleObj>
              </mc:Choice>
              <mc:Fallback>
                <p:oleObj name="Equation" r:id="rId4" imgW="5791200" imgH="5080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628775"/>
                        <a:ext cx="8208962" cy="720725"/>
                      </a:xfrm>
                      <a:prstGeom prst="rect">
                        <a:avLst/>
                      </a:prstGeom>
                      <a:solidFill>
                        <a:srgbClr val="00CCFF">
                          <a:alpha val="36078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2958" name="Object 3"/>
          <p:cNvGraphicFramePr>
            <a:graphicFrameLocks noChangeAspect="1"/>
          </p:cNvGraphicFramePr>
          <p:nvPr/>
        </p:nvGraphicFramePr>
        <p:xfrm>
          <a:off x="1187450" y="3284538"/>
          <a:ext cx="6624638" cy="547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4" name="Equation" r:id="rId6" imgW="3530600" imgH="292100" progId="Equation.3">
                  <p:embed/>
                </p:oleObj>
              </mc:Choice>
              <mc:Fallback>
                <p:oleObj name="Equation" r:id="rId6" imgW="3530600" imgH="29210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3284538"/>
                        <a:ext cx="6624638" cy="547687"/>
                      </a:xfrm>
                      <a:prstGeom prst="rect">
                        <a:avLst/>
                      </a:prstGeom>
                      <a:solidFill>
                        <a:srgbClr val="FFCC00">
                          <a:alpha val="30196"/>
                        </a:srgbClr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2959" name="Text Box 7"/>
          <p:cNvSpPr txBox="1">
            <a:spLocks noChangeArrowheads="1"/>
          </p:cNvSpPr>
          <p:nvPr/>
        </p:nvSpPr>
        <p:spPr bwMode="auto">
          <a:xfrm>
            <a:off x="539750" y="5013325"/>
            <a:ext cx="8112125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Obviously a minimum √s must be guaranteed for the valence-valence collision as well</a:t>
            </a:r>
          </a:p>
        </p:txBody>
      </p:sp>
      <p:sp>
        <p:nvSpPr>
          <p:cNvPr id="82960" name="Text Box 9"/>
          <p:cNvSpPr txBox="1">
            <a:spLocks noChangeArrowheads="1"/>
          </p:cNvSpPr>
          <p:nvPr/>
        </p:nvSpPr>
        <p:spPr bwMode="auto">
          <a:xfrm>
            <a:off x="519113" y="3981450"/>
            <a:ext cx="7797800" cy="82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Where </a:t>
            </a:r>
            <a:r>
              <a:rPr lang="en-US" altLang="en-US" sz="1600" i="1">
                <a:solidFill>
                  <a:srgbClr val="40458C"/>
                </a:solidFill>
                <a:latin typeface="Comic Sans MS" panose="030F0702030302020204" pitchFamily="66" charset="0"/>
              </a:rPr>
              <a:t>M</a:t>
            </a:r>
            <a:r>
              <a:rPr lang="en-US" altLang="en-US" sz="1600" baseline="-25000">
                <a:solidFill>
                  <a:srgbClr val="40458C"/>
                </a:solidFill>
                <a:latin typeface="Comic Sans MS" panose="030F0702030302020204" pitchFamily="66" charset="0"/>
              </a:rPr>
              <a:t>8/10</a:t>
            </a:r>
            <a:r>
              <a:rPr lang="en-US" altLang="en-US" sz="1600" baseline="30000">
                <a:solidFill>
                  <a:srgbClr val="40458C"/>
                </a:solidFill>
                <a:latin typeface="Comic Sans MS" panose="030F0702030302020204" pitchFamily="66" charset="0"/>
              </a:rPr>
              <a:t>(*) 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 and </a:t>
            </a:r>
            <a:r>
              <a:rPr lang="en-US" altLang="en-US" sz="1600" i="1">
                <a:solidFill>
                  <a:srgbClr val="40458C"/>
                </a:solidFill>
                <a:latin typeface="Comic Sans MS" panose="030F0702030302020204" pitchFamily="66" charset="0"/>
              </a:rPr>
              <a:t>m</a:t>
            </a:r>
            <a:r>
              <a:rPr lang="en-US" altLang="en-US" sz="1600" baseline="-25000">
                <a:solidFill>
                  <a:srgbClr val="40458C"/>
                </a:solidFill>
                <a:latin typeface="Comic Sans MS" panose="030F0702030302020204" pitchFamily="66" charset="0"/>
              </a:rPr>
              <a:t>ps/v</a:t>
            </a:r>
            <a:r>
              <a:rPr lang="en-US" altLang="en-US" sz="1600" i="1">
                <a:solidFill>
                  <a:srgbClr val="40458C"/>
                </a:solidFill>
                <a:latin typeface="Comic Sans MS" panose="030F0702030302020204" pitchFamily="66" charset="0"/>
              </a:rPr>
              <a:t> </a:t>
            </a:r>
            <a:r>
              <a:rPr lang="en-US" altLang="en-US" sz="1600">
                <a:solidFill>
                  <a:srgbClr val="40458C"/>
                </a:solidFill>
                <a:latin typeface="Comic Sans MS" panose="030F0702030302020204" pitchFamily="66" charset="0"/>
              </a:rPr>
              <a:t>are the masses of the lowest octuplet/decuplet baryons and pseudoscalar/vector mesons  respectively, corresponding to the selected quark configuration</a:t>
            </a:r>
          </a:p>
        </p:txBody>
      </p:sp>
      <p:sp>
        <p:nvSpPr>
          <p:cNvPr id="82961" name="Text Box 10"/>
          <p:cNvSpPr txBox="1">
            <a:spLocks noChangeArrowheads="1"/>
          </p:cNvSpPr>
          <p:nvPr/>
        </p:nvSpPr>
        <p:spPr bwMode="auto">
          <a:xfrm>
            <a:off x="681038" y="5470525"/>
            <a:ext cx="7561262" cy="641350"/>
          </a:xfrm>
          <a:prstGeom prst="rect">
            <a:avLst/>
          </a:prstGeom>
          <a:gradFill rotWithShape="1">
            <a:gsLst>
              <a:gs pos="0">
                <a:srgbClr val="FFFF00">
                  <a:alpha val="78998"/>
                </a:srgbClr>
              </a:gs>
              <a:gs pos="100000">
                <a:srgbClr val="FFFF03">
                  <a:alpha val="78998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b="1" i="1">
                <a:solidFill>
                  <a:srgbClr val="CC0000"/>
                </a:solidFill>
                <a:latin typeface="Comic Sans MS" panose="030F0702030302020204" pitchFamily="66" charset="0"/>
              </a:rPr>
              <a:t>These requirements represent another effective constraint on the onset of the Glauber cascade</a:t>
            </a:r>
          </a:p>
        </p:txBody>
      </p:sp>
      <p:sp>
        <p:nvSpPr>
          <p:cNvPr id="2067" name="Rectangle 2"/>
          <p:cNvSpPr>
            <a:spLocks noGrp="1" noChangeArrowheads="1"/>
          </p:cNvSpPr>
          <p:nvPr>
            <p:ph type="title"/>
          </p:nvPr>
        </p:nvSpPr>
        <p:spPr>
          <a:xfrm>
            <a:off x="419100" y="273050"/>
            <a:ext cx="8453438" cy="555625"/>
          </a:xfrm>
        </p:spPr>
        <p:txBody>
          <a:bodyPr/>
          <a:lstStyle/>
          <a:p>
            <a:pPr algn="ctr" eaLnBrk="1" hangingPunct="1">
              <a:defRPr/>
            </a:pPr>
            <a:r>
              <a:rPr lang="en-US" sz="2800" kern="1200" cap="all" dirty="0" smtClean="0">
                <a:solidFill>
                  <a:srgbClr val="0066FF"/>
                </a:solidFill>
                <a:latin typeface="Tahoma" pitchFamily="34" charset="0"/>
                <a:ea typeface="+mn-ea"/>
                <a:cs typeface="+mn-cs"/>
              </a:rPr>
              <a:t>Energy thresholds for chain production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04F40A-02FD-4DA1-8F45-8331E29D882F}" type="slidenum">
              <a:rPr lang="en-US" altLang="en-US" smtClean="0"/>
              <a:pPr>
                <a:defRPr/>
              </a:pPr>
              <a:t>55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95616" y="273006"/>
            <a:ext cx="5177481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PRE-EQUILIBRIUM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 bwMode="auto">
          <a:xfrm>
            <a:off x="609600" y="928688"/>
            <a:ext cx="8034338" cy="3643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0000"/>
              <a:buFont typeface="Wingdings" panose="05000000000000000000" pitchFamily="2" charset="2"/>
              <a:buChar char="l"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0000"/>
              <a:buFont typeface="Wingdings" panose="05000000000000000000" pitchFamily="2" charset="2"/>
              <a:buChar char="n"/>
              <a:defRPr sz="20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w"/>
              <a:defRPr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65000"/>
              <a:buFont typeface="Wingdings" panose="05000000000000000000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anose="05000000000000000000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Char char="n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The normal (“naïve”) conditions for considering a system equilibrated enough to transition to equilibrium is (n = number of excitons, g=single particle level density, E</a:t>
            </a:r>
            <a:r>
              <a:rPr kumimoji="0" lang="en-US" altLang="en-US" sz="1800" b="0" i="0" u="none" strike="noStrike" kern="0" cap="none" spc="0" normalizeH="0" baseline="3000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*</a:t>
            </a:r>
            <a:r>
              <a: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=excitation energy):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SzPct val="80000"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Veselski (NPA705, 193, (2002)), analyzing heavy ion reactions has proposed  that the probability of pre-equilibrium emission for a given reaction stage is evaluated randomly for n&lt;n</a:t>
            </a:r>
            <a:r>
              <a:rPr kumimoji="0" lang="en-US" altLang="en-US" sz="1800" b="0" i="0" u="none" strike="noStrike" kern="0" cap="none" spc="0" normalizeH="0" baseline="-2500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eq</a:t>
            </a:r>
            <a:r>
              <a: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, according to (a=level density parameter, </a:t>
            </a:r>
            <a:r>
              <a: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  <a:sym typeface="Symbol" panose="05050102010706020507" pitchFamily="18" charset="2"/>
              </a:rPr>
              <a:t> in the range 0.2-0.4)</a:t>
            </a:r>
            <a:r>
              <a:rPr kumimoji="0" lang="en-US" altLang="en-US" sz="1800" b="0" i="0" u="none" strike="noStrike" kern="0" cap="none" spc="0" normalizeH="0" baseline="0" noProof="0" smtClean="0">
                <a:ln>
                  <a:noFill/>
                </a:ln>
                <a:solidFill>
                  <a:srgbClr val="40458C"/>
                </a:solidFill>
                <a:effectLst/>
                <a:uLnTx/>
                <a:uFillTx/>
                <a:latin typeface="Comic Sans MS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smtClean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6F89F7"/>
              </a:buClr>
              <a:buSzPct val="80000"/>
              <a:buFont typeface="Wingdings" panose="05000000000000000000" pitchFamily="2" charset="2"/>
              <a:buNone/>
              <a:tabLst/>
              <a:defRPr/>
            </a:pPr>
            <a:endParaRPr kumimoji="0" lang="en-US" altLang="en-US" sz="1800" b="0" i="0" u="none" strike="noStrike" kern="0" cap="none" spc="0" normalizeH="0" baseline="0" noProof="0" dirty="0" smtClean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Comic Sans MS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28688" y="5214938"/>
            <a:ext cx="7307262" cy="646112"/>
          </a:xfrm>
          <a:prstGeom prst="rect">
            <a:avLst/>
          </a:prstGeom>
          <a:solidFill>
            <a:srgbClr val="92D050">
              <a:alpha val="42000"/>
            </a:srgbClr>
          </a:solidFill>
          <a:ln w="19050">
            <a:solidFill>
              <a:srgbClr val="339966"/>
            </a:solidFill>
          </a:ln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i="1" dirty="0">
                <a:solidFill>
                  <a:srgbClr val="3399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</a:rPr>
              <a:t>This recipe is physically much sounder than the yes/no of the naïve approach, and it is adopted in FLUKA</a:t>
            </a:r>
          </a:p>
        </p:txBody>
      </p:sp>
      <p:sp>
        <p:nvSpPr>
          <p:cNvPr id="13" name="AutoShape 4"/>
          <p:cNvSpPr>
            <a:spLocks noChangeArrowheads="1"/>
          </p:cNvSpPr>
          <p:nvPr/>
        </p:nvSpPr>
        <p:spPr bwMode="auto">
          <a:xfrm>
            <a:off x="4211638" y="4424363"/>
            <a:ext cx="431800" cy="576262"/>
          </a:xfrm>
          <a:prstGeom prst="downArrow">
            <a:avLst>
              <a:gd name="adj1" fmla="val 50000"/>
              <a:gd name="adj2" fmla="val 33364"/>
            </a:avLst>
          </a:prstGeom>
          <a:noFill/>
          <a:ln w="28575">
            <a:solidFill>
              <a:srgbClr val="0099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altLang="en-US" sz="2400" b="0" i="0" u="none" strike="noStrike" kern="0" cap="none" spc="0" normalizeH="0" baseline="0" noProof="0" smtClean="0">
              <a:ln>
                <a:noFill/>
              </a:ln>
              <a:solidFill>
                <a:srgbClr val="40458C"/>
              </a:solidFill>
              <a:effectLst/>
              <a:uLnTx/>
              <a:uFillTx/>
              <a:latin typeface="Tahoma" panose="020B0604030504040204" pitchFamily="34" charset="0"/>
            </a:endParaRPr>
          </a:p>
        </p:txBody>
      </p:sp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3126475"/>
              </p:ext>
            </p:extLst>
          </p:nvPr>
        </p:nvGraphicFramePr>
        <p:xfrm>
          <a:off x="3071813" y="1785938"/>
          <a:ext cx="2143125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2" name="Equation" r:id="rId3" imgW="888840" imgH="291960" progId="Equation.3">
                  <p:embed/>
                </p:oleObj>
              </mc:Choice>
              <mc:Fallback>
                <p:oleObj name="Equation" r:id="rId3" imgW="888840" imgH="291960" progId="Equation.3">
                  <p:embed/>
                  <p:pic>
                    <p:nvPicPr>
                      <p:cNvPr id="1026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71813" y="1785938"/>
                        <a:ext cx="2143125" cy="7048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658341"/>
              </p:ext>
            </p:extLst>
          </p:nvPr>
        </p:nvGraphicFramePr>
        <p:xfrm>
          <a:off x="1243013" y="3714750"/>
          <a:ext cx="6932612" cy="646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003" name="Equation" r:id="rId5" imgW="3136680" imgH="291960" progId="Equation.3">
                  <p:embed/>
                </p:oleObj>
              </mc:Choice>
              <mc:Fallback>
                <p:oleObj name="Equation" r:id="rId5" imgW="3136680" imgH="291960" progId="Equation.3">
                  <p:embed/>
                  <p:pic>
                    <p:nvPicPr>
                      <p:cNvPr id="1027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43013" y="3714750"/>
                        <a:ext cx="6932612" cy="6461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436001559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D04F40A-02FD-4DA1-8F45-8331E29D882F}" type="slidenum">
              <a:rPr lang="en-US" altLang="en-US" smtClean="0"/>
              <a:pPr>
                <a:defRPr/>
              </a:pPr>
              <a:t>56</a:t>
            </a:fld>
            <a:endParaRPr lang="en-US" altLang="en-US"/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1995616" y="273006"/>
            <a:ext cx="5177481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 dirty="0" smtClean="0">
                <a:solidFill>
                  <a:srgbClr val="0066FF"/>
                </a:solidFill>
                <a:latin typeface="Tahoma" panose="020B0604030504040204" pitchFamily="34" charset="0"/>
              </a:rPr>
              <a:t>FERMI MOTION</a:t>
            </a:r>
            <a:endParaRPr lang="en-US" altLang="en-US" sz="2800" dirty="0">
              <a:solidFill>
                <a:srgbClr val="0066FF"/>
              </a:solidFill>
              <a:latin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439" y="1168399"/>
            <a:ext cx="8502282" cy="5132039"/>
          </a:xfrm>
          <a:prstGeom prst="rect">
            <a:avLst/>
          </a:prstGeom>
          <a:noFill/>
          <a:ln w="28575" algn="ctr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70999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oup 7"/>
          <p:cNvGrpSpPr>
            <a:grpSpLocks/>
          </p:cNvGrpSpPr>
          <p:nvPr/>
        </p:nvGrpSpPr>
        <p:grpSpPr bwMode="auto">
          <a:xfrm>
            <a:off x="2781300" y="2719388"/>
            <a:ext cx="2998788" cy="3627437"/>
            <a:chOff x="1761" y="827"/>
            <a:chExt cx="2319" cy="2641"/>
          </a:xfrm>
        </p:grpSpPr>
        <p:pic>
          <p:nvPicPr>
            <p:cNvPr id="15387" name="Picture 8" descr="Dose_SIMU_z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15" t="13503" r="17422"/>
            <a:stretch>
              <a:fillRect/>
            </a:stretch>
          </p:blipFill>
          <p:spPr bwMode="auto">
            <a:xfrm>
              <a:off x="1761" y="827"/>
              <a:ext cx="2319" cy="26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8" name="Rectangle 9"/>
            <p:cNvSpPr>
              <a:spLocks noChangeArrowheads="1"/>
            </p:cNvSpPr>
            <p:nvPr/>
          </p:nvSpPr>
          <p:spPr bwMode="auto">
            <a:xfrm>
              <a:off x="3210" y="2891"/>
              <a:ext cx="6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r>
                <a:rPr lang="it-IT" altLang="en-US" sz="1800">
                  <a:solidFill>
                    <a:srgbClr val="FFCC66"/>
                  </a:solidFill>
                  <a:latin typeface="Arial Narrow" panose="020B0606020202030204" pitchFamily="34" charset="0"/>
                </a:rPr>
                <a:t>MC Dose</a:t>
              </a:r>
              <a:endParaRPr lang="de-DE" altLang="en-US" sz="1800">
                <a:solidFill>
                  <a:srgbClr val="FFCC66"/>
                </a:solidFill>
                <a:latin typeface="Arial Narrow" panose="020B0606020202030204" pitchFamily="34" charset="0"/>
              </a:endParaRPr>
            </a:p>
          </p:txBody>
        </p:sp>
      </p:grpSp>
      <p:cxnSp>
        <p:nvCxnSpPr>
          <p:cNvPr id="15363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4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5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6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6073D8F0-7BFA-494F-9351-D99FD7834457}" type="slidenum">
              <a:rPr lang="en-US" altLang="en-US"/>
              <a:pPr/>
              <a:t>6</a:t>
            </a:fld>
            <a:endParaRPr lang="en-US" altLang="en-US"/>
          </a:p>
        </p:txBody>
      </p:sp>
      <p:cxnSp>
        <p:nvCxnSpPr>
          <p:cNvPr id="15368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2" name="Rectangle 2"/>
          <p:cNvSpPr>
            <a:spLocks noChangeArrowheads="1"/>
          </p:cNvSpPr>
          <p:nvPr/>
        </p:nvSpPr>
        <p:spPr bwMode="auto">
          <a:xfrm>
            <a:off x="2873375" y="255588"/>
            <a:ext cx="34210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en-US" altLang="en-US" sz="2800">
                <a:solidFill>
                  <a:srgbClr val="0066FF"/>
                </a:solidFill>
              </a:rPr>
              <a:t>HUMAN MATTER(S)</a:t>
            </a:r>
          </a:p>
        </p:txBody>
      </p:sp>
      <p:grpSp>
        <p:nvGrpSpPr>
          <p:cNvPr id="13" name="Group 2"/>
          <p:cNvGrpSpPr>
            <a:grpSpLocks/>
          </p:cNvGrpSpPr>
          <p:nvPr/>
        </p:nvGrpSpPr>
        <p:grpSpPr bwMode="auto">
          <a:xfrm>
            <a:off x="4873625" y="2665413"/>
            <a:ext cx="3336925" cy="3835400"/>
            <a:chOff x="3456" y="816"/>
            <a:chExt cx="2307" cy="2688"/>
          </a:xfrm>
        </p:grpSpPr>
        <p:pic>
          <p:nvPicPr>
            <p:cNvPr id="15385" name="Picture 3" descr="PET_Meas_z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918" t="13503" r="21021"/>
            <a:stretch>
              <a:fillRect/>
            </a:stretch>
          </p:blipFill>
          <p:spPr bwMode="auto">
            <a:xfrm>
              <a:off x="3456" y="816"/>
              <a:ext cx="2307" cy="2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6" name="Rectangle 4"/>
            <p:cNvSpPr>
              <a:spLocks noChangeArrowheads="1"/>
            </p:cNvSpPr>
            <p:nvPr/>
          </p:nvSpPr>
          <p:spPr bwMode="auto">
            <a:xfrm>
              <a:off x="4908" y="2832"/>
              <a:ext cx="708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r>
                <a:rPr lang="it-IT" altLang="en-US" sz="1800">
                  <a:solidFill>
                    <a:srgbClr val="FFCC66"/>
                  </a:solidFill>
                  <a:latin typeface="Arial Narrow" panose="020B0606020202030204" pitchFamily="34" charset="0"/>
                </a:rPr>
                <a:t>Meas. PET</a:t>
              </a:r>
              <a:endParaRPr lang="de-DE" altLang="en-US" sz="1800">
                <a:solidFill>
                  <a:srgbClr val="FFCC66"/>
                </a:solidFill>
                <a:latin typeface="Arial Narrow" panose="020B0606020202030204" pitchFamily="34" charset="0"/>
              </a:endParaRPr>
            </a:p>
          </p:txBody>
        </p:sp>
      </p:grpSp>
      <p:pic>
        <p:nvPicPr>
          <p:cNvPr id="16" name="Picture 22" descr="BraggPeak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5" y="430213"/>
            <a:ext cx="3179763" cy="213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20"/>
          <p:cNvSpPr>
            <a:spLocks noChangeArrowheads="1"/>
          </p:cNvSpPr>
          <p:nvPr/>
        </p:nvSpPr>
        <p:spPr bwMode="auto">
          <a:xfrm>
            <a:off x="5389563" y="2460625"/>
            <a:ext cx="2263775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t-IT" sz="1000" kern="0" dirty="0">
                <a:solidFill>
                  <a:srgbClr val="40458C"/>
                </a:solidFill>
                <a:cs typeface="Tahoma" pitchFamily="34" charset="0"/>
              </a:rPr>
              <a:t>K. Parodi et al., PMB52, 3369 (2007)</a:t>
            </a:r>
            <a:endParaRPr lang="en-US" sz="1000" kern="0" dirty="0">
              <a:solidFill>
                <a:sysClr val="windowText" lastClr="000000"/>
              </a:solidFill>
              <a:cs typeface="Tahoma" pitchFamily="34" charset="0"/>
            </a:endParaRPr>
          </a:p>
        </p:txBody>
      </p:sp>
      <p:grpSp>
        <p:nvGrpSpPr>
          <p:cNvPr id="18" name="Group 10"/>
          <p:cNvGrpSpPr>
            <a:grpSpLocks/>
          </p:cNvGrpSpPr>
          <p:nvPr/>
        </p:nvGrpSpPr>
        <p:grpSpPr bwMode="auto">
          <a:xfrm>
            <a:off x="2719388" y="2657475"/>
            <a:ext cx="3021012" cy="3697288"/>
            <a:chOff x="2016" y="1248"/>
            <a:chExt cx="2306" cy="2592"/>
          </a:xfrm>
        </p:grpSpPr>
        <p:pic>
          <p:nvPicPr>
            <p:cNvPr id="15383" name="Picture 11" descr="PET_Simu_z9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13" t="13924" r="21262"/>
            <a:stretch>
              <a:fillRect/>
            </a:stretch>
          </p:blipFill>
          <p:spPr bwMode="auto">
            <a:xfrm>
              <a:off x="2016" y="1248"/>
              <a:ext cx="2208" cy="25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4" name="Rectangle 12"/>
            <p:cNvSpPr>
              <a:spLocks noChangeArrowheads="1"/>
            </p:cNvSpPr>
            <p:nvPr/>
          </p:nvSpPr>
          <p:spPr bwMode="auto">
            <a:xfrm>
              <a:off x="3548" y="3265"/>
              <a:ext cx="774" cy="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r>
                <a:rPr lang="it-IT" altLang="en-US" sz="1800">
                  <a:solidFill>
                    <a:srgbClr val="FFCC66"/>
                  </a:solidFill>
                  <a:latin typeface="Arial Narrow" panose="020B0606020202030204" pitchFamily="34" charset="0"/>
                </a:rPr>
                <a:t>MC PET</a:t>
              </a:r>
              <a:endParaRPr lang="de-DE" altLang="en-US" sz="1800">
                <a:solidFill>
                  <a:srgbClr val="FFCC66"/>
                </a:solidFill>
                <a:latin typeface="Arial Narrow" panose="020B0606020202030204" pitchFamily="34" charset="0"/>
              </a:endParaRPr>
            </a:p>
          </p:txBody>
        </p:sp>
      </p:grpSp>
      <p:grpSp>
        <p:nvGrpSpPr>
          <p:cNvPr id="21" name="Group 13"/>
          <p:cNvGrpSpPr>
            <a:grpSpLocks/>
          </p:cNvGrpSpPr>
          <p:nvPr/>
        </p:nvGrpSpPr>
        <p:grpSpPr bwMode="auto">
          <a:xfrm>
            <a:off x="255588" y="2689225"/>
            <a:ext cx="3130550" cy="3657600"/>
            <a:chOff x="37" y="816"/>
            <a:chExt cx="2267" cy="2640"/>
          </a:xfrm>
        </p:grpSpPr>
        <p:grpSp>
          <p:nvGrpSpPr>
            <p:cNvPr id="15378" name="Group 14"/>
            <p:cNvGrpSpPr>
              <a:grpSpLocks/>
            </p:cNvGrpSpPr>
            <p:nvPr/>
          </p:nvGrpSpPr>
          <p:grpSpPr bwMode="auto">
            <a:xfrm>
              <a:off x="37" y="816"/>
              <a:ext cx="2267" cy="2640"/>
              <a:chOff x="-11" y="816"/>
              <a:chExt cx="2267" cy="2640"/>
            </a:xfrm>
          </p:grpSpPr>
          <p:pic>
            <p:nvPicPr>
              <p:cNvPr id="15381" name="Picture 15" descr="Dose_TP_z9"/>
              <p:cNvPicPr>
                <a:picLocks noChangeAspect="1" noChangeArrowheads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015" t="13503" r="18924"/>
              <a:stretch>
                <a:fillRect/>
              </a:stretch>
            </p:blipFill>
            <p:spPr bwMode="auto">
              <a:xfrm>
                <a:off x="-11" y="816"/>
                <a:ext cx="2267" cy="26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5382" name="Rectangle 16"/>
              <p:cNvSpPr>
                <a:spLocks noChangeArrowheads="1"/>
              </p:cNvSpPr>
              <p:nvPr/>
            </p:nvSpPr>
            <p:spPr bwMode="auto">
              <a:xfrm>
                <a:off x="1536" y="2880"/>
                <a:ext cx="589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1pPr>
                <a:lvl2pPr marL="742950" indent="-285750"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2pPr>
                <a:lvl3pPr marL="1143000" indent="-228600"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3pPr>
                <a:lvl4pPr marL="1600200" indent="-228600"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4pPr>
                <a:lvl5pPr marL="2057400" indent="-228600"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chemeClr val="tx1"/>
                    </a:solidFill>
                    <a:latin typeface="Tahoma" panose="020B0604030504040204" pitchFamily="34" charset="0"/>
                  </a:defRPr>
                </a:lvl9pPr>
              </a:lstStyle>
              <a:p>
                <a:r>
                  <a:rPr lang="it-IT" altLang="en-US" sz="1800">
                    <a:solidFill>
                      <a:srgbClr val="FFCC66"/>
                    </a:solidFill>
                    <a:latin typeface="Arial Narrow" panose="020B0606020202030204" pitchFamily="34" charset="0"/>
                  </a:rPr>
                  <a:t>TP Dose</a:t>
                </a:r>
                <a:endParaRPr lang="de-DE" altLang="en-US" sz="1800">
                  <a:solidFill>
                    <a:srgbClr val="FFCC66"/>
                  </a:solidFill>
                  <a:latin typeface="Arial Narrow" panose="020B0606020202030204" pitchFamily="34" charset="0"/>
                </a:endParaRPr>
              </a:p>
            </p:txBody>
          </p:sp>
        </p:grpSp>
        <p:sp>
          <p:nvSpPr>
            <p:cNvPr id="15379" name="Text Box 17"/>
            <p:cNvSpPr txBox="1">
              <a:spLocks noChangeArrowheads="1"/>
            </p:cNvSpPr>
            <p:nvPr/>
          </p:nvSpPr>
          <p:spPr bwMode="auto">
            <a:xfrm>
              <a:off x="1008" y="2064"/>
              <a:ext cx="5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r>
                <a:rPr lang="it-IT" altLang="en-US" sz="2400">
                  <a:solidFill>
                    <a:srgbClr val="FF9933"/>
                  </a:solidFill>
                  <a:latin typeface="Arial Narrow" panose="020B0606020202030204" pitchFamily="34" charset="0"/>
                </a:rPr>
                <a:t>1 Field</a:t>
              </a:r>
              <a:endParaRPr lang="de-DE" altLang="en-US" sz="2400">
                <a:solidFill>
                  <a:srgbClr val="FF9933"/>
                </a:solidFill>
                <a:latin typeface="Arial Narrow" panose="020B0606020202030204" pitchFamily="34" charset="0"/>
              </a:endParaRPr>
            </a:p>
          </p:txBody>
        </p:sp>
        <p:sp>
          <p:nvSpPr>
            <p:cNvPr id="15380" name="Text Box 18"/>
            <p:cNvSpPr txBox="1">
              <a:spLocks noChangeArrowheads="1"/>
            </p:cNvSpPr>
            <p:nvPr/>
          </p:nvSpPr>
          <p:spPr bwMode="auto">
            <a:xfrm>
              <a:off x="1570" y="1536"/>
              <a:ext cx="590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1pPr>
              <a:lvl2pPr marL="742950" indent="-28575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2pPr>
              <a:lvl3pPr marL="11430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3pPr>
              <a:lvl4pPr marL="16002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4pPr>
              <a:lvl5pPr marL="2057400" indent="-228600"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chemeClr val="tx1"/>
                  </a:solidFill>
                  <a:latin typeface="Tahoma" panose="020B0604030504040204" pitchFamily="34" charset="0"/>
                </a:defRPr>
              </a:lvl9pPr>
            </a:lstStyle>
            <a:p>
              <a:r>
                <a:rPr lang="it-IT" altLang="en-US" sz="2400">
                  <a:solidFill>
                    <a:srgbClr val="FF9933"/>
                  </a:solidFill>
                  <a:latin typeface="Arial Narrow" panose="020B0606020202030204" pitchFamily="34" charset="0"/>
                </a:rPr>
                <a:t>2 Field</a:t>
              </a:r>
              <a:endParaRPr lang="de-DE" altLang="en-US" sz="2400">
                <a:solidFill>
                  <a:srgbClr val="FF9933"/>
                </a:solidFill>
                <a:latin typeface="Arial Narrow" panose="020B0606020202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363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4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5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6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67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fld id="{6073D8F0-7BFA-494F-9351-D99FD7834457}" type="slidenum">
              <a:rPr lang="en-US" altLang="en-US"/>
              <a:pPr/>
              <a:t>7</a:t>
            </a:fld>
            <a:endParaRPr lang="en-US" altLang="en-US"/>
          </a:p>
        </p:txBody>
      </p:sp>
      <p:cxnSp>
        <p:nvCxnSpPr>
          <p:cNvPr id="15368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69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0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371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372" name="Rectangle 2"/>
          <p:cNvSpPr>
            <a:spLocks noChangeArrowheads="1"/>
          </p:cNvSpPr>
          <p:nvPr/>
        </p:nvSpPr>
        <p:spPr bwMode="auto">
          <a:xfrm>
            <a:off x="2873375" y="255588"/>
            <a:ext cx="34210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ahoma" panose="020B0604030504040204" pitchFamily="34" charset="0"/>
              </a:defRPr>
            </a:lvl9pPr>
          </a:lstStyle>
          <a:p>
            <a:pPr algn="ctr" eaLnBrk="1" hangingPunct="1"/>
            <a:r>
              <a:rPr lang="en-US" altLang="en-US" sz="2800" dirty="0" smtClean="0">
                <a:solidFill>
                  <a:srgbClr val="0066FF"/>
                </a:solidFill>
              </a:rPr>
              <a:t>EARTH MUONS</a:t>
            </a:r>
            <a:endParaRPr lang="en-US" altLang="en-US" sz="2800" dirty="0">
              <a:solidFill>
                <a:srgbClr val="0066FF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146466" y="1689928"/>
            <a:ext cx="4368103" cy="4395404"/>
            <a:chOff x="0" y="1191272"/>
            <a:chExt cx="4572000" cy="4538662"/>
          </a:xfrm>
        </p:grpSpPr>
        <p:pic>
          <p:nvPicPr>
            <p:cNvPr id="31" name="Picture 3" descr="l3_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91272"/>
              <a:ext cx="4572000" cy="453866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2316892" y="5449330"/>
              <a:ext cx="556483" cy="1482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0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39" name="Text Box 3"/>
          <p:cNvSpPr txBox="1">
            <a:spLocks noChangeArrowheads="1"/>
          </p:cNvSpPr>
          <p:nvPr/>
        </p:nvSpPr>
        <p:spPr bwMode="auto">
          <a:xfrm>
            <a:off x="384871" y="854896"/>
            <a:ext cx="4302692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muon rate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Black circles: </a:t>
            </a:r>
            <a:r>
              <a:rPr lang="en-US" altLang="en-US" sz="1400" dirty="0" smtClean="0">
                <a:solidFill>
                  <a:srgbClr val="0000FF"/>
                </a:solidFill>
                <a:latin typeface="Tahoma" panose="020B0604030504040204" pitchFamily="34" charset="0"/>
              </a:rPr>
              <a:t>L3</a:t>
            </a:r>
            <a:r>
              <a:rPr lang="en-US" altLang="en-US" sz="1400" dirty="0" smtClean="0">
                <a:latin typeface="Tahoma" panose="020B0604030504040204" pitchFamily="34" charset="0"/>
              </a:rPr>
              <a:t> data ; Open circles: FLUKA 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200" dirty="0" smtClean="0">
                <a:latin typeface="Tahoma" panose="020B0604030504040204" pitchFamily="34" charset="0"/>
              </a:rPr>
              <a:t>(</a:t>
            </a:r>
            <a:r>
              <a:rPr lang="en-GB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S. </a:t>
            </a:r>
            <a:r>
              <a:rPr lang="en-GB" altLang="en-US" sz="1200" dirty="0" err="1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Muraro</a:t>
            </a:r>
            <a:r>
              <a:rPr lang="en-GB" altLang="en-US" sz="1200" dirty="0" smtClean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, PhD Thesis</a:t>
            </a:r>
            <a:r>
              <a:rPr lang="en-US" altLang="en-US" sz="1200" dirty="0" smtClean="0">
                <a:latin typeface="Tahoma" panose="020B0604030504040204" pitchFamily="34" charset="0"/>
              </a:rPr>
              <a:t>)</a:t>
            </a:r>
            <a:endParaRPr lang="en-US" altLang="en-US" sz="1200" dirty="0">
              <a:latin typeface="Tahoma" panose="020B0604030504040204" pitchFamily="34" charset="0"/>
            </a:endParaRPr>
          </a:p>
        </p:txBody>
      </p:sp>
      <p:sp>
        <p:nvSpPr>
          <p:cNvPr id="41" name="Text Box 3"/>
          <p:cNvSpPr txBox="1">
            <a:spLocks noChangeArrowheads="1"/>
          </p:cNvSpPr>
          <p:nvPr/>
        </p:nvSpPr>
        <p:spPr bwMode="auto">
          <a:xfrm>
            <a:off x="4502212" y="836009"/>
            <a:ext cx="4629431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Double differential muon rate</a:t>
            </a:r>
            <a:endParaRPr lang="en-US" altLang="en-US" sz="1400" dirty="0">
              <a:latin typeface="Tahoma" panose="020B0604030504040204" pitchFamily="34" charset="0"/>
            </a:endParaRP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r>
              <a:rPr lang="en-US" altLang="en-US" sz="1400" dirty="0" smtClean="0">
                <a:latin typeface="Tahoma" panose="020B0604030504040204" pitchFamily="34" charset="0"/>
              </a:rPr>
              <a:t>Points: exp. data </a:t>
            </a:r>
            <a:r>
              <a:rPr lang="en-US" altLang="en-US" sz="1200" dirty="0" smtClean="0">
                <a:solidFill>
                  <a:srgbClr val="000000"/>
                </a:solidFill>
                <a:latin typeface="Tahoma" panose="020B0604030504040204" pitchFamily="34" charset="0"/>
              </a:rPr>
              <a:t>(</a:t>
            </a:r>
            <a:r>
              <a:rPr lang="en-GB" altLang="en-US" sz="12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O.C. </a:t>
            </a:r>
            <a:r>
              <a:rPr lang="en-GB" altLang="en-US" sz="1200" dirty="0" err="1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Allkofer</a:t>
            </a:r>
            <a:r>
              <a:rPr lang="en-GB" altLang="en-US" sz="1200" dirty="0" smtClean="0">
                <a:solidFill>
                  <a:srgbClr val="00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et al., NPB 259 (1985) 1</a:t>
            </a:r>
            <a:r>
              <a:rPr lang="en-US" altLang="en-US" sz="1200" dirty="0" smtClean="0">
                <a:solidFill>
                  <a:srgbClr val="000000"/>
                </a:solidFill>
                <a:latin typeface="Tahoma" panose="020B0604030504040204" pitchFamily="34" charset="0"/>
              </a:rPr>
              <a:t>)</a:t>
            </a:r>
            <a:r>
              <a:rPr lang="en-US" altLang="en-US" sz="1400" dirty="0" smtClean="0">
                <a:latin typeface="Tahoma" panose="020B0604030504040204" pitchFamily="34" charset="0"/>
              </a:rPr>
              <a:t> Histograms: FLUKA </a:t>
            </a:r>
          </a:p>
          <a:p>
            <a:pPr algn="ctr" eaLnBrk="1" hangingPunct="1">
              <a:spcBef>
                <a:spcPct val="0"/>
              </a:spcBef>
              <a:buClrTx/>
              <a:buSzTx/>
              <a:buNone/>
            </a:pPr>
            <a:endParaRPr lang="en-US" altLang="en-US" sz="1200" dirty="0">
              <a:latin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6638" y="1550432"/>
            <a:ext cx="3608650" cy="4564440"/>
          </a:xfrm>
          <a:prstGeom prst="rect">
            <a:avLst/>
          </a:prstGeom>
        </p:spPr>
      </p:pic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5403268" y="1544111"/>
            <a:ext cx="576000" cy="185738"/>
          </a:xfrm>
          <a:prstGeom prst="rect">
            <a:avLst/>
          </a:prstGeom>
          <a:noFill/>
          <a:ln w="19050" algn="ctr">
            <a:solidFill>
              <a:srgbClr val="0000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lang="en-US" altLang="en-US" sz="2000" i="1"/>
          </a:p>
        </p:txBody>
      </p:sp>
    </p:spTree>
    <p:extLst>
      <p:ext uri="{BB962C8B-B14F-4D97-AF65-F5344CB8AC3E}">
        <p14:creationId xmlns:p14="http://schemas.microsoft.com/office/powerpoint/2010/main" val="24003127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 21"/>
          <p:cNvGrpSpPr>
            <a:grpSpLocks noChangeAspect="1"/>
          </p:cNvGrpSpPr>
          <p:nvPr/>
        </p:nvGrpSpPr>
        <p:grpSpPr bwMode="auto">
          <a:xfrm>
            <a:off x="125413" y="1820863"/>
            <a:ext cx="7208837" cy="3743325"/>
            <a:chOff x="1549831" y="1996929"/>
            <a:chExt cx="4866467" cy="2526912"/>
          </a:xfrm>
        </p:grpSpPr>
        <p:pic>
          <p:nvPicPr>
            <p:cNvPr id="17427" name="Picture 19" descr="FLUKAweb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49" t="24846" r="29831" b="30936"/>
            <a:stretch>
              <a:fillRect/>
            </a:stretch>
          </p:blipFill>
          <p:spPr bwMode="auto">
            <a:xfrm>
              <a:off x="1549831" y="1996929"/>
              <a:ext cx="4866467" cy="25269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28" name="Rectangle 20"/>
            <p:cNvSpPr>
              <a:spLocks noChangeArrowheads="1"/>
            </p:cNvSpPr>
            <p:nvPr/>
          </p:nvSpPr>
          <p:spPr bwMode="auto">
            <a:xfrm>
              <a:off x="5013702" y="4238786"/>
              <a:ext cx="1356101" cy="1549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altLang="en-US" sz="2000" i="1">
                <a:latin typeface="Tahoma" panose="020B0604030504040204" pitchFamily="34" charset="0"/>
                <a:cs typeface="Tahoma" panose="020B0604030504040204" pitchFamily="34" charset="0"/>
              </a:endParaRPr>
            </a:p>
          </p:txBody>
        </p:sp>
      </p:grpSp>
      <p:cxnSp>
        <p:nvCxnSpPr>
          <p:cNvPr id="17411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2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3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4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15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91616831-0531-4BD4-823C-C5C6896E5DB0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8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17416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7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8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9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420" name="Text Box 6"/>
          <p:cNvSpPr txBox="1">
            <a:spLocks noChangeArrowheads="1"/>
          </p:cNvSpPr>
          <p:nvPr/>
        </p:nvSpPr>
        <p:spPr bwMode="auto">
          <a:xfrm>
            <a:off x="1735138" y="5561013"/>
            <a:ext cx="6019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Developed and maintained under an INFN-CERN agreement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latin typeface="Tahoma" panose="020B0604030504040204" pitchFamily="34" charset="0"/>
                <a:cs typeface="Tahoma" panose="020B0604030504040204" pitchFamily="34" charset="0"/>
              </a:rPr>
              <a:t>Copyright 1989-2017  CERN  and  INFN</a:t>
            </a:r>
          </a:p>
        </p:txBody>
      </p:sp>
      <p:sp>
        <p:nvSpPr>
          <p:cNvPr id="17421" name="Text Box 7"/>
          <p:cNvSpPr txBox="1">
            <a:spLocks noChangeArrowheads="1"/>
          </p:cNvSpPr>
          <p:nvPr/>
        </p:nvSpPr>
        <p:spPr bwMode="auto">
          <a:xfrm>
            <a:off x="3114675" y="2020888"/>
            <a:ext cx="2700338" cy="40005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http://www.fluka.org </a:t>
            </a:r>
          </a:p>
        </p:txBody>
      </p:sp>
      <p:sp>
        <p:nvSpPr>
          <p:cNvPr id="17422" name="Text Box 10"/>
          <p:cNvSpPr txBox="1">
            <a:spLocks noChangeArrowheads="1"/>
          </p:cNvSpPr>
          <p:nvPr/>
        </p:nvSpPr>
        <p:spPr bwMode="auto">
          <a:xfrm>
            <a:off x="143948" y="871538"/>
            <a:ext cx="8969160" cy="880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Main authors:	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Fassò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A. Ferrari, J.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Ranft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P.R. Sala</a:t>
            </a:r>
          </a:p>
          <a:p>
            <a:pPr eaLnBrk="1" hangingPunct="1">
              <a:buClrTx/>
              <a:buSzTx/>
              <a:buFontTx/>
              <a:buNone/>
            </a:pPr>
            <a:r>
              <a:rPr lang="en-US" altLang="en-US" sz="1600" dirty="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Contributing authors: 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Battistoni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F. Cerutti, M. Chin, T.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Empl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M.V.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Garzelli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M. 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Lantz, A. </a:t>
            </a:r>
            <a:r>
              <a:rPr lang="en-US" altLang="en-US" sz="16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Mairani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		   S. </a:t>
            </a:r>
            <a:r>
              <a:rPr lang="en-US" altLang="en-US" sz="1600" dirty="0" err="1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Muraro</a:t>
            </a:r>
            <a:r>
              <a:rPr lang="en-US" altLang="en-US" sz="1600" dirty="0" smtClean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V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Patera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S.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Roesler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G. Smirnov, F.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Sommerer</a:t>
            </a:r>
            <a:r>
              <a:rPr lang="en-US" altLang="en-US" sz="16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, V. </a:t>
            </a:r>
            <a:r>
              <a:rPr lang="en-US" altLang="en-US" sz="1600" dirty="0" err="1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Vlachoudis</a:t>
            </a:r>
            <a:endParaRPr lang="en-US" altLang="en-US" sz="1600" dirty="0">
              <a:solidFill>
                <a:srgbClr val="40458C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7423" name="Text Box 11"/>
          <p:cNvSpPr txBox="1">
            <a:spLocks noChangeArrowheads="1"/>
          </p:cNvSpPr>
          <p:nvPr/>
        </p:nvSpPr>
        <p:spPr bwMode="auto">
          <a:xfrm>
            <a:off x="7269163" y="2479675"/>
            <a:ext cx="1909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several thousand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800" dirty="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registered users</a:t>
            </a:r>
          </a:p>
        </p:txBody>
      </p:sp>
      <p:sp>
        <p:nvSpPr>
          <p:cNvPr id="17424" name="Text Box 7"/>
          <p:cNvSpPr txBox="1">
            <a:spLocks noChangeArrowheads="1"/>
          </p:cNvSpPr>
          <p:nvPr/>
        </p:nvSpPr>
        <p:spPr bwMode="auto">
          <a:xfrm>
            <a:off x="1874838" y="4852988"/>
            <a:ext cx="429736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user support through fluka-discuss@fluka.org</a:t>
            </a:r>
          </a:p>
        </p:txBody>
      </p:sp>
      <p:sp>
        <p:nvSpPr>
          <p:cNvPr id="17425" name="Text Box 7"/>
          <p:cNvSpPr txBox="1">
            <a:spLocks noChangeArrowheads="1"/>
          </p:cNvSpPr>
          <p:nvPr/>
        </p:nvSpPr>
        <p:spPr bwMode="auto">
          <a:xfrm>
            <a:off x="2346325" y="5160963"/>
            <a:ext cx="499586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FF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18 beginner and 4 advanced courses held up to now</a:t>
            </a:r>
          </a:p>
        </p:txBody>
      </p:sp>
      <p:sp>
        <p:nvSpPr>
          <p:cNvPr id="17426" name="Rectangle 2"/>
          <p:cNvSpPr>
            <a:spLocks noChangeArrowheads="1"/>
          </p:cNvSpPr>
          <p:nvPr/>
        </p:nvSpPr>
        <p:spPr bwMode="auto">
          <a:xfrm>
            <a:off x="481013" y="223838"/>
            <a:ext cx="82137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THE FLUKA DEVELOPMENT AND DISSEMINATION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458" name="Straight Connector 14"/>
          <p:cNvCxnSpPr>
            <a:cxnSpLocks noChangeShapeType="1"/>
          </p:cNvCxnSpPr>
          <p:nvPr/>
        </p:nvCxnSpPr>
        <p:spPr bwMode="auto">
          <a:xfrm>
            <a:off x="0" y="0"/>
            <a:ext cx="914400" cy="0"/>
          </a:xfrm>
          <a:prstGeom prst="line">
            <a:avLst/>
          </a:prstGeom>
          <a:noFill/>
          <a:ln w="0" algn="ctr">
            <a:solidFill>
              <a:srgbClr val="FB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59" name="Straight Connector 7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0" name="Straight Connector 8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1" name="Straight Connector 9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2" name="Slide Number Placeholder 5"/>
          <p:cNvSpPr>
            <a:spLocks noGrp="1"/>
          </p:cNvSpPr>
          <p:nvPr>
            <p:ph type="sldNum" sz="quarter" idx="10"/>
          </p:nvPr>
        </p:nvSpPr>
        <p:spPr>
          <a:xfrm>
            <a:off x="7259638" y="6243638"/>
            <a:ext cx="1427162" cy="4572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ClrTx/>
              <a:buSzTx/>
              <a:buFontTx/>
              <a:buNone/>
            </a:pPr>
            <a:fld id="{7764FB30-8DF3-49C5-A7E0-37960D461F6F}" type="slidenum">
              <a:rPr lang="en-US" altLang="en-US" sz="1200">
                <a:latin typeface="Tahoma" panose="020B0604030504040204" pitchFamily="34" charset="0"/>
              </a:rPr>
              <a:pPr>
                <a:spcBef>
                  <a:spcPct val="0"/>
                </a:spcBef>
                <a:buClrTx/>
                <a:buSzTx/>
                <a:buFontTx/>
                <a:buNone/>
              </a:pPr>
              <a:t>9</a:t>
            </a:fld>
            <a:endParaRPr lang="en-US" altLang="en-US" sz="1200">
              <a:latin typeface="Tahoma" panose="020B0604030504040204" pitchFamily="34" charset="0"/>
            </a:endParaRPr>
          </a:p>
        </p:txBody>
      </p:sp>
      <p:cxnSp>
        <p:nvCxnSpPr>
          <p:cNvPr id="19463" name="Straight Connector 10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4" name="Straight Connector 11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5" name="Straight Connector 12"/>
          <p:cNvCxnSpPr>
            <a:cxnSpLocks noChangeShapeType="1"/>
          </p:cNvCxnSpPr>
          <p:nvPr/>
        </p:nvCxnSpPr>
        <p:spPr bwMode="auto">
          <a:xfrm>
            <a:off x="0" y="0"/>
            <a:ext cx="457200" cy="0"/>
          </a:xfrm>
          <a:prstGeom prst="line">
            <a:avLst/>
          </a:prstGeom>
          <a:noFill/>
          <a:ln w="0" algn="ctr">
            <a:solidFill>
              <a:srgbClr val="FE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9466" name="Straight Connector 13"/>
          <p:cNvCxnSpPr>
            <a:cxnSpLocks noChangeShapeType="1"/>
          </p:cNvCxnSpPr>
          <p:nvPr/>
        </p:nvCxnSpPr>
        <p:spPr bwMode="auto">
          <a:xfrm>
            <a:off x="0" y="0"/>
            <a:ext cx="0" cy="457200"/>
          </a:xfrm>
          <a:prstGeom prst="line">
            <a:avLst/>
          </a:prstGeom>
          <a:noFill/>
          <a:ln w="0" algn="ctr">
            <a:solidFill>
              <a:srgbClr val="FDFFFF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467" name="Rectangle 2"/>
          <p:cNvSpPr>
            <a:spLocks noChangeArrowheads="1"/>
          </p:cNvSpPr>
          <p:nvPr/>
        </p:nvSpPr>
        <p:spPr bwMode="auto">
          <a:xfrm>
            <a:off x="2968625" y="255588"/>
            <a:ext cx="2959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2800">
                <a:solidFill>
                  <a:srgbClr val="0066FF"/>
                </a:solidFill>
                <a:latin typeface="Tahoma" panose="020B0604030504040204" pitchFamily="34" charset="0"/>
              </a:rPr>
              <a:t>hN</a:t>
            </a:r>
          </a:p>
        </p:txBody>
      </p:sp>
      <p:grpSp>
        <p:nvGrpSpPr>
          <p:cNvPr id="19468" name="Group 10"/>
          <p:cNvGrpSpPr>
            <a:grpSpLocks/>
          </p:cNvGrpSpPr>
          <p:nvPr/>
        </p:nvGrpSpPr>
        <p:grpSpPr bwMode="auto">
          <a:xfrm>
            <a:off x="641350" y="914400"/>
            <a:ext cx="4464050" cy="4337050"/>
            <a:chOff x="385" y="663"/>
            <a:chExt cx="2812" cy="2732"/>
          </a:xfrm>
        </p:grpSpPr>
        <p:pic>
          <p:nvPicPr>
            <p:cNvPr id="19475" name="Picture 5" descr="pppn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155" t="26726" r="6128" b="7428"/>
            <a:stretch>
              <a:fillRect/>
            </a:stretch>
          </p:blipFill>
          <p:spPr bwMode="auto">
            <a:xfrm>
              <a:off x="385" y="663"/>
              <a:ext cx="2812" cy="2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76" name="Text Box 6"/>
            <p:cNvSpPr txBox="1">
              <a:spLocks noChangeArrowheads="1"/>
            </p:cNvSpPr>
            <p:nvPr/>
          </p:nvSpPr>
          <p:spPr bwMode="auto">
            <a:xfrm>
              <a:off x="1103" y="903"/>
              <a:ext cx="1806" cy="4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27B206"/>
                  </a:solidFill>
                  <a:latin typeface="Comic Sans MS" panose="030F0702030302020204" pitchFamily="66" charset="0"/>
                </a:rPr>
                <a:t>p-p</a:t>
              </a:r>
              <a:r>
                <a:rPr lang="en-US" altLang="en-US" sz="1800">
                  <a:solidFill>
                    <a:srgbClr val="000000"/>
                  </a:solidFill>
                  <a:latin typeface="Comic Sans MS" panose="030F0702030302020204" pitchFamily="66" charset="0"/>
                </a:rPr>
                <a:t> and </a:t>
              </a:r>
              <a:r>
                <a:rPr lang="en-US" altLang="en-US" sz="1800">
                  <a:solidFill>
                    <a:srgbClr val="CC0000"/>
                  </a:solidFill>
                  <a:latin typeface="Comic Sans MS" panose="030F0702030302020204" pitchFamily="66" charset="0"/>
                </a:rPr>
                <a:t>p-n</a:t>
              </a:r>
              <a:r>
                <a:rPr lang="en-US" altLang="en-US" sz="1800">
                  <a:solidFill>
                    <a:srgbClr val="000000"/>
                  </a:solidFill>
                  <a:latin typeface="Comic Sans MS" panose="030F0702030302020204" pitchFamily="66" charset="0"/>
                </a:rPr>
                <a:t> cross section</a:t>
              </a:r>
            </a:p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solidFill>
                    <a:srgbClr val="000000"/>
                  </a:solidFill>
                  <a:latin typeface="Comic Sans MS" panose="030F0702030302020204" pitchFamily="66" charset="0"/>
                </a:rPr>
                <a:t>FLUKA and data</a:t>
              </a:r>
            </a:p>
          </p:txBody>
        </p:sp>
        <p:sp>
          <p:nvSpPr>
            <p:cNvPr id="19477" name="Text Box 7"/>
            <p:cNvSpPr txBox="1">
              <a:spLocks noChangeArrowheads="1"/>
            </p:cNvSpPr>
            <p:nvPr/>
          </p:nvSpPr>
          <p:spPr bwMode="auto">
            <a:xfrm>
              <a:off x="2513" y="1479"/>
              <a:ext cx="444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mic Sans MS" panose="030F0702030302020204" pitchFamily="66" charset="0"/>
                </a:rPr>
                <a:t>total</a:t>
              </a:r>
            </a:p>
          </p:txBody>
        </p:sp>
        <p:sp>
          <p:nvSpPr>
            <p:cNvPr id="19478" name="Text Box 8"/>
            <p:cNvSpPr txBox="1">
              <a:spLocks noChangeArrowheads="1"/>
            </p:cNvSpPr>
            <p:nvPr/>
          </p:nvSpPr>
          <p:spPr bwMode="auto">
            <a:xfrm>
              <a:off x="2187" y="2448"/>
              <a:ext cx="565" cy="2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2857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30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lr>
                  <a:schemeClr val="accent2"/>
                </a:buClr>
                <a:buSzPct val="60000"/>
                <a:buFont typeface="Wingdings" panose="05000000000000000000" pitchFamily="2" charset="2"/>
                <a:buChar char="q"/>
                <a:defRPr sz="26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lr>
                  <a:schemeClr val="accent1"/>
                </a:buClr>
                <a:buSzPct val="65000"/>
                <a:buFont typeface="Wingdings" panose="05000000000000000000" pitchFamily="2" charset="2"/>
                <a:buChar char="n"/>
                <a:defRPr sz="22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 panose="05000000000000000000" pitchFamily="2" charset="2"/>
                <a:buChar char="q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75000"/>
                <a:buFont typeface="Wingdings" panose="05000000000000000000" pitchFamily="2" charset="2"/>
                <a:buChar char="§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en-US" sz="1800">
                  <a:latin typeface="Comic Sans MS" panose="030F0702030302020204" pitchFamily="66" charset="0"/>
                </a:rPr>
                <a:t>elastic</a:t>
              </a:r>
            </a:p>
          </p:txBody>
        </p:sp>
      </p:grpSp>
      <p:sp>
        <p:nvSpPr>
          <p:cNvPr id="41" name="Text Box 9"/>
          <p:cNvSpPr txBox="1">
            <a:spLocks noChangeArrowheads="1"/>
          </p:cNvSpPr>
          <p:nvPr/>
        </p:nvSpPr>
        <p:spPr bwMode="auto">
          <a:xfrm>
            <a:off x="366713" y="5341938"/>
            <a:ext cx="7481887" cy="830262"/>
          </a:xfrm>
          <a:prstGeom prst="rect">
            <a:avLst/>
          </a:prstGeom>
          <a:noFill/>
          <a:ln w="28575" algn="ctr">
            <a:solidFill>
              <a:srgbClr val="00008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marL="173038" indent="-173038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26295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Elastic, charge exchange and strangeness exchange reactions: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i="1">
                <a:solidFill>
                  <a:srgbClr val="26295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• </a:t>
            </a:r>
            <a:r>
              <a:rPr lang="en-US" altLang="en-US" sz="1600">
                <a:solidFill>
                  <a:srgbClr val="26295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Available phase-shift analysis and/or fits of experimental differential data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 i="1">
                <a:solidFill>
                  <a:srgbClr val="26295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• </a:t>
            </a:r>
            <a:r>
              <a:rPr lang="en-US" altLang="en-US" sz="1600">
                <a:solidFill>
                  <a:srgbClr val="262954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At high energies, standard eikonal approximations are used</a:t>
            </a:r>
          </a:p>
        </p:txBody>
      </p:sp>
      <p:sp>
        <p:nvSpPr>
          <p:cNvPr id="42" name="Line 12"/>
          <p:cNvSpPr>
            <a:spLocks noChangeShapeType="1"/>
          </p:cNvSpPr>
          <p:nvPr/>
        </p:nvSpPr>
        <p:spPr bwMode="auto">
          <a:xfrm flipV="1">
            <a:off x="1628775" y="4300538"/>
            <a:ext cx="1471613" cy="1008062"/>
          </a:xfrm>
          <a:prstGeom prst="line">
            <a:avLst/>
          </a:prstGeom>
          <a:noFill/>
          <a:ln w="28575">
            <a:solidFill>
              <a:srgbClr val="000080"/>
            </a:solidFill>
            <a:round/>
            <a:headEnd/>
            <a:tailEnd type="triangle" w="lg" len="lg"/>
          </a:ln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kern="0">
              <a:solidFill>
                <a:sysClr val="windowText" lastClr="000000"/>
              </a:solidFill>
            </a:endParaRPr>
          </a:p>
        </p:txBody>
      </p:sp>
      <p:sp>
        <p:nvSpPr>
          <p:cNvPr id="43" name="Text Box 13"/>
          <p:cNvSpPr txBox="1">
            <a:spLocks noChangeArrowheads="1"/>
          </p:cNvSpPr>
          <p:nvPr/>
        </p:nvSpPr>
        <p:spPr bwMode="auto">
          <a:xfrm>
            <a:off x="5148263" y="1052513"/>
            <a:ext cx="3309937" cy="584200"/>
          </a:xfrm>
          <a:prstGeom prst="rect">
            <a:avLst/>
          </a:prstGeom>
          <a:noFill/>
          <a:ln w="28575" algn="ctr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Particle production interactions: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CC0000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two kinds of models</a:t>
            </a:r>
          </a:p>
        </p:txBody>
      </p:sp>
      <p:sp>
        <p:nvSpPr>
          <p:cNvPr id="44" name="Text Box 17"/>
          <p:cNvSpPr txBox="1">
            <a:spLocks noChangeArrowheads="1"/>
          </p:cNvSpPr>
          <p:nvPr/>
        </p:nvSpPr>
        <p:spPr bwMode="auto">
          <a:xfrm>
            <a:off x="5076825" y="2133600"/>
            <a:ext cx="3762375" cy="830263"/>
          </a:xfrm>
          <a:prstGeom prst="rect">
            <a:avLst/>
          </a:prstGeom>
          <a:noFill/>
          <a:ln w="28575" algn="ctr">
            <a:solidFill>
              <a:srgbClr val="FF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Those based on “resonance”  production and decays,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cover the energy range up to 3–5 GeV</a:t>
            </a:r>
          </a:p>
        </p:txBody>
      </p:sp>
      <p:cxnSp>
        <p:nvCxnSpPr>
          <p:cNvPr id="45" name="AutoShape 24"/>
          <p:cNvCxnSpPr>
            <a:cxnSpLocks noChangeShapeType="1"/>
            <a:endCxn id="44" idx="1"/>
          </p:cNvCxnSpPr>
          <p:nvPr/>
        </p:nvCxnSpPr>
        <p:spPr bwMode="auto">
          <a:xfrm flipV="1">
            <a:off x="2700338" y="2549525"/>
            <a:ext cx="2376487" cy="339725"/>
          </a:xfrm>
          <a:prstGeom prst="straightConnector1">
            <a:avLst/>
          </a:prstGeom>
          <a:noFill/>
          <a:ln w="28575">
            <a:solidFill>
              <a:srgbClr val="FF00FF"/>
            </a:solidFill>
            <a:prstDash val="sysDot"/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6" name="Text Box 18"/>
          <p:cNvSpPr txBox="1">
            <a:spLocks noChangeArrowheads="1"/>
          </p:cNvSpPr>
          <p:nvPr/>
        </p:nvSpPr>
        <p:spPr bwMode="auto">
          <a:xfrm>
            <a:off x="5148263" y="3357563"/>
            <a:ext cx="3767137" cy="830262"/>
          </a:xfrm>
          <a:prstGeom prst="rect">
            <a:avLst/>
          </a:prstGeom>
          <a:noFill/>
          <a:ln w="28575" algn="ctr">
            <a:solidFill>
              <a:srgbClr val="FF66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3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lr>
                <a:schemeClr val="accent2"/>
              </a:buClr>
              <a:buSzPct val="60000"/>
              <a:buFont typeface="Wingdings" panose="05000000000000000000" pitchFamily="2" charset="2"/>
              <a:buChar char="q"/>
              <a:defRPr sz="26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lr>
                <a:schemeClr val="accent1"/>
              </a:buClr>
              <a:buSzPct val="65000"/>
              <a:buFont typeface="Wingdings" panose="05000000000000000000" pitchFamily="2" charset="2"/>
              <a:buChar char="n"/>
              <a:defRPr sz="2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lr>
                <a:schemeClr val="accent2"/>
              </a:buClr>
              <a:buSzPct val="70000"/>
              <a:buFont typeface="Wingdings" panose="05000000000000000000" pitchFamily="2" charset="2"/>
              <a:buChar char="q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75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altLang="en-US" sz="1600">
                <a:solidFill>
                  <a:srgbClr val="40458C"/>
                </a:solidFill>
                <a:latin typeface="Tahoma" panose="020B0604030504040204" pitchFamily="34" charset="0"/>
                <a:cs typeface="Tahoma" panose="020B0604030504040204" pitchFamily="34" charset="0"/>
              </a:rPr>
              <a:t>Those based on quark/parton string models, provide reliable results up to several tens of TeV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3" grpId="0" animBg="1"/>
      <p:bldP spid="44" grpId="0" animBg="1"/>
      <p:bldP spid="46" grpId="0" animBg="1"/>
    </p:bldLst>
  </p:timing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21034</TotalTime>
  <Words>2830</Words>
  <Application>Microsoft Office PowerPoint</Application>
  <PresentationFormat>On-screen Show (4:3)</PresentationFormat>
  <Paragraphs>553</Paragraphs>
  <Slides>56</Slides>
  <Notes>53</Notes>
  <HiddenSlides>0</HiddenSlides>
  <MMClips>0</MMClips>
  <ScaleCrop>false</ScaleCrop>
  <HeadingPairs>
    <vt:vector size="8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6" baseType="lpstr">
      <vt:lpstr>Arial</vt:lpstr>
      <vt:lpstr>Arial Narrow</vt:lpstr>
      <vt:lpstr>Calibri</vt:lpstr>
      <vt:lpstr>Comic Sans MS</vt:lpstr>
      <vt:lpstr>Garamond</vt:lpstr>
      <vt:lpstr>Symbol</vt:lpstr>
      <vt:lpstr>Tahoma</vt:lpstr>
      <vt:lpstr>Wingdings</vt:lpstr>
      <vt:lpstr>Edge</vt:lpstr>
      <vt:lpstr>Equation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Gribov interpretation OF Glauber multiple collisions</vt:lpstr>
      <vt:lpstr>PowerPoint Presentation</vt:lpstr>
      <vt:lpstr>PowerPoint Presentation</vt:lpstr>
      <vt:lpstr>no Glauber, no formation zone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Energy thresholds for chain production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Energy deposition in the triplet</dc:title>
  <dc:creator>wildner</dc:creator>
  <cp:lastModifiedBy>Francesco Cerutti</cp:lastModifiedBy>
  <cp:revision>594</cp:revision>
  <cp:lastPrinted>2008-11-21T17:31:11Z</cp:lastPrinted>
  <dcterms:created xsi:type="dcterms:W3CDTF">2008-01-07T14:27:37Z</dcterms:created>
  <dcterms:modified xsi:type="dcterms:W3CDTF">2017-03-29T21:39:11Z</dcterms:modified>
</cp:coreProperties>
</file>