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632" r:id="rId2"/>
    <p:sldId id="629" r:id="rId3"/>
    <p:sldId id="630" r:id="rId4"/>
    <p:sldId id="631" r:id="rId5"/>
    <p:sldId id="633" r:id="rId6"/>
    <p:sldId id="634" r:id="rId7"/>
    <p:sldId id="635" r:id="rId8"/>
    <p:sldId id="636" r:id="rId9"/>
    <p:sldId id="637" r:id="rId10"/>
    <p:sldId id="649" r:id="rId11"/>
    <p:sldId id="651" r:id="rId12"/>
    <p:sldId id="607" r:id="rId13"/>
    <p:sldId id="623" r:id="rId14"/>
    <p:sldId id="638" r:id="rId15"/>
    <p:sldId id="639" r:id="rId16"/>
    <p:sldId id="622" r:id="rId17"/>
    <p:sldId id="641" r:id="rId18"/>
    <p:sldId id="642" r:id="rId19"/>
    <p:sldId id="627" r:id="rId20"/>
    <p:sldId id="650" r:id="rId21"/>
    <p:sldId id="628" r:id="rId22"/>
    <p:sldId id="640" r:id="rId23"/>
    <p:sldId id="643" r:id="rId24"/>
    <p:sldId id="644" r:id="rId25"/>
    <p:sldId id="645" r:id="rId26"/>
    <p:sldId id="624" r:id="rId27"/>
    <p:sldId id="646" r:id="rId28"/>
    <p:sldId id="64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21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7" autoAdjust="0"/>
    <p:restoredTop sz="99781" autoAdjust="0"/>
  </p:normalViewPr>
  <p:slideViewPr>
    <p:cSldViewPr snapToGrid="0" snapToObjects="1">
      <p:cViewPr>
        <p:scale>
          <a:sx n="100" d="100"/>
          <a:sy n="100" d="100"/>
        </p:scale>
        <p:origin x="-568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80E75-18A9-504F-BE9E-30F10428CFFE}" type="datetimeFigureOut">
              <a:rPr lang="en-US" smtClean="0"/>
              <a:pPr/>
              <a:t>14/09/16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EEF54-71A3-2145-8CB1-1ACE188490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2330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8DE0E-D73E-AF49-86C2-62422B170CCA}" type="datetimeFigureOut">
              <a:rPr lang="en-US" smtClean="0"/>
              <a:pPr/>
              <a:t>14/09/16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5DE886-9482-2D4B-AF8E-CECA4ACC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9662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84A66-2C65-C645-866C-60FFF408C22D}" type="datetime1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CA5D-E434-504D-8ACE-D6BED02E7EF4}" type="datetime1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C708F-A5F2-D74D-9976-6B8527E8689F}" type="datetime1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70748-FD64-DF45-A507-B337CF3E28A6}" type="datetime1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E0280-6DE3-DB4B-A55C-F89D6BAB89F3}" type="datetime1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AA58D-B677-7149-BE3B-9C985A723904}" type="datetime1">
              <a:rPr lang="en-US" smtClean="0"/>
              <a:t>15/09/16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86586-5710-4945-AEFA-929412F069C9}" type="datetime1">
              <a:rPr lang="en-US" smtClean="0"/>
              <a:t>15/09/16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501D6-80AA-7F48-AB96-6BA5352D6907}" type="datetime1">
              <a:rPr lang="en-US" smtClean="0"/>
              <a:t>15/09/16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A82F2-B00B-CD4A-8536-17215CAFC125}" type="datetime1">
              <a:rPr lang="en-US" smtClean="0"/>
              <a:t>15/09/16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3CF16-2CAF-8047-9ED7-E98F4348FEF5}" type="datetime1">
              <a:rPr lang="en-US" smtClean="0"/>
              <a:t>15/09/16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3411-0BF0-B14A-BC2F-B8C8A862E703}" type="datetime1">
              <a:rPr lang="en-US" smtClean="0"/>
              <a:t>15/09/16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82444-1DA8-084D-8416-496616BDB9D9}" type="datetime1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17800" y="6356350"/>
            <a:ext cx="365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 Schulte, CLIC Baseline WG, September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2545" y="1635"/>
            <a:ext cx="622455" cy="622455"/>
          </a:xfrm>
          <a:prstGeom prst="rect">
            <a:avLst/>
          </a:prstGeom>
        </p:spPr>
      </p:pic>
      <p:pic>
        <p:nvPicPr>
          <p:cNvPr id="9" name="Picture 8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521545" y="28670"/>
            <a:ext cx="622455" cy="6224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emf"/><Relationship Id="rId3" Type="http://schemas.openxmlformats.org/officeDocument/2006/relationships/image" Target="../media/image17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457" y="2130425"/>
            <a:ext cx="8684116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CLIC Design Working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D. Schulte for the CLIC team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755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380 </a:t>
            </a:r>
            <a:r>
              <a:rPr lang="en-US" sz="3600" dirty="0" err="1" smtClean="0"/>
              <a:t>GeV</a:t>
            </a:r>
            <a:r>
              <a:rPr lang="en-US" sz="3600" dirty="0" smtClean="0"/>
              <a:t> Beam Parameters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1600" y="723900"/>
            <a:ext cx="8839200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Request of the review committee to have two parameter sets (ultimate and conservative?)</a:t>
            </a:r>
          </a:p>
          <a:p>
            <a:endParaRPr lang="en-US" dirty="0"/>
          </a:p>
          <a:p>
            <a:r>
              <a:rPr lang="en-US" dirty="0" smtClean="0"/>
              <a:t>Need to find a good strategy for this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Conservative less, ultimate more luminosity than now?</a:t>
            </a:r>
          </a:p>
          <a:p>
            <a:endParaRPr lang="en-US" dirty="0" smtClean="0"/>
          </a:p>
          <a:p>
            <a:r>
              <a:rPr lang="en-US" dirty="0" smtClean="0"/>
              <a:t>Can simply add more margin for conservative set</a:t>
            </a:r>
          </a:p>
          <a:p>
            <a:endParaRPr lang="en-US" dirty="0"/>
          </a:p>
          <a:p>
            <a:r>
              <a:rPr lang="en-US" dirty="0" smtClean="0"/>
              <a:t>Can use the performance spread to push ultimate set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Static imperfections reduce luminosity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require 90% likelihood of meeting the goal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For ultimate this could be smaller percentage</a:t>
            </a:r>
          </a:p>
          <a:p>
            <a:endParaRPr lang="en-US" dirty="0"/>
          </a:p>
          <a:p>
            <a:r>
              <a:rPr lang="en-US" dirty="0" smtClean="0"/>
              <a:t>Can use reduced </a:t>
            </a:r>
            <a:r>
              <a:rPr lang="en-US" dirty="0" err="1" smtClean="0"/>
              <a:t>emittance</a:t>
            </a:r>
            <a:r>
              <a:rPr lang="en-US" dirty="0" smtClean="0"/>
              <a:t> growth to push ultimate set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Means more margin in the conservative case</a:t>
            </a:r>
          </a:p>
          <a:p>
            <a:endParaRPr lang="en-US" dirty="0" smtClean="0"/>
          </a:p>
          <a:p>
            <a:r>
              <a:rPr lang="en-US" dirty="0" smtClean="0"/>
              <a:t>Can use different levels of operational complexity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E.g. </a:t>
            </a:r>
            <a:r>
              <a:rPr lang="en-US" dirty="0"/>
              <a:t>t</a:t>
            </a:r>
            <a:r>
              <a:rPr lang="en-US" dirty="0" smtClean="0"/>
              <a:t>uning bumps</a:t>
            </a:r>
          </a:p>
          <a:p>
            <a:endParaRPr lang="en-US" dirty="0"/>
          </a:p>
          <a:p>
            <a:r>
              <a:rPr lang="en-US" dirty="0" smtClean="0"/>
              <a:t>Could consider different hardware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But need a good understanding of how that would work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372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73" y="-2"/>
            <a:ext cx="8843911" cy="59690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Note: Change of Tolerances and Specifications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73" y="755097"/>
            <a:ext cx="8843911" cy="5556803"/>
          </a:xfrm>
        </p:spPr>
        <p:txBody>
          <a:bodyPr>
            <a:noAutofit/>
          </a:bodyPr>
          <a:lstStyle/>
          <a:p>
            <a:r>
              <a:rPr lang="en-US" sz="2000" dirty="0" smtClean="0"/>
              <a:t>A number of imperfection affect the beam less at 380GeV than at 3TeV</a:t>
            </a:r>
          </a:p>
          <a:p>
            <a:pPr lvl="1"/>
            <a:r>
              <a:rPr lang="en-US" sz="2000" dirty="0" smtClean="0"/>
              <a:t>E.g. </a:t>
            </a:r>
            <a:r>
              <a:rPr lang="en-US" sz="2000" dirty="0"/>
              <a:t>s</a:t>
            </a:r>
            <a:r>
              <a:rPr lang="en-US" sz="2000" dirty="0" smtClean="0"/>
              <a:t>ame luminosity loss for 3x beam-beam offset</a:t>
            </a:r>
          </a:p>
          <a:p>
            <a:pPr lvl="1"/>
            <a:r>
              <a:rPr lang="en-US" sz="2000" dirty="0" smtClean="0"/>
              <a:t>Or for 40% more misalignment in the main </a:t>
            </a:r>
            <a:r>
              <a:rPr lang="en-US" sz="2000" dirty="0" err="1" smtClean="0"/>
              <a:t>linac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dirty="0"/>
              <a:t>S</a:t>
            </a:r>
            <a:r>
              <a:rPr lang="en-US" sz="2000" dirty="0" smtClean="0"/>
              <a:t>trategies</a:t>
            </a:r>
          </a:p>
          <a:p>
            <a:pPr lvl="1"/>
            <a:r>
              <a:rPr lang="en-US" sz="2000" dirty="0" smtClean="0"/>
              <a:t>Maintain specifications (minimal changes for </a:t>
            </a:r>
            <a:r>
              <a:rPr lang="en-US" sz="2000" dirty="0"/>
              <a:t>e</a:t>
            </a:r>
            <a:r>
              <a:rPr lang="en-US" sz="2000" dirty="0" smtClean="0"/>
              <a:t>nergy upgrade, less risk or better performance in first stage)</a:t>
            </a:r>
          </a:p>
          <a:p>
            <a:pPr lvl="1"/>
            <a:r>
              <a:rPr lang="en-US" sz="2000" dirty="0" smtClean="0"/>
              <a:t>Hand-out the respective factors to everyone</a:t>
            </a:r>
          </a:p>
          <a:p>
            <a:pPr lvl="1"/>
            <a:r>
              <a:rPr lang="en-US" sz="2000" dirty="0" smtClean="0"/>
              <a:t>Adjust specifications according to benefit for the project</a:t>
            </a:r>
          </a:p>
          <a:p>
            <a:pPr lvl="2"/>
            <a:r>
              <a:rPr lang="en-US" sz="2000" dirty="0" smtClean="0"/>
              <a:t>If the change leads to technology change, cost reduction etc.</a:t>
            </a:r>
          </a:p>
          <a:p>
            <a:pPr lvl="2"/>
            <a:r>
              <a:rPr lang="en-US" sz="2000" dirty="0" smtClean="0"/>
              <a:t>Case by case decision based on benefit vs. risk/upgradability</a:t>
            </a:r>
          </a:p>
          <a:p>
            <a:pPr lvl="2"/>
            <a:endParaRPr lang="en-US" sz="2000" dirty="0" smtClean="0"/>
          </a:p>
          <a:p>
            <a:r>
              <a:rPr lang="en-US" sz="2000" dirty="0" smtClean="0"/>
              <a:t>Preferred strategy is to handout adjustments on case by case basis</a:t>
            </a:r>
          </a:p>
          <a:p>
            <a:pPr lvl="1"/>
            <a:r>
              <a:rPr lang="en-US" sz="2000" dirty="0" smtClean="0"/>
              <a:t>Substantiated by technical systems, looking at gain and cost for upgrade</a:t>
            </a:r>
          </a:p>
          <a:p>
            <a:pPr lvl="1"/>
            <a:r>
              <a:rPr lang="en-US" sz="2000" dirty="0" smtClean="0"/>
              <a:t>Evaluated by beam dynamics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26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Staged Design 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 descr="Screen Shot 2012-08-19 at 9.37.33 PM.png"/>
          <p:cNvPicPr>
            <a:picLocks noChangeAspect="1"/>
          </p:cNvPicPr>
          <p:nvPr/>
        </p:nvPicPr>
        <p:blipFill>
          <a:blip r:embed="rId2"/>
          <a:srcRect b="20377"/>
          <a:stretch>
            <a:fillRect/>
          </a:stretch>
        </p:blipFill>
        <p:spPr bwMode="auto">
          <a:xfrm>
            <a:off x="558800" y="749300"/>
            <a:ext cx="8382000" cy="3030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36071" y="3610375"/>
            <a:ext cx="4131129" cy="24780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First stage: </a:t>
            </a:r>
            <a:r>
              <a:rPr lang="en-US" sz="2400" dirty="0" err="1" smtClean="0">
                <a:solidFill>
                  <a:srgbClr val="0000FF"/>
                </a:solidFill>
              </a:rPr>
              <a:t>E</a:t>
            </a:r>
            <a:r>
              <a:rPr lang="en-US" sz="2400" baseline="-25000" dirty="0" err="1" smtClean="0">
                <a:solidFill>
                  <a:srgbClr val="0000FF"/>
                </a:solidFill>
              </a:rPr>
              <a:t>cms</a:t>
            </a:r>
            <a:r>
              <a:rPr lang="en-US" sz="2400" dirty="0" smtClean="0">
                <a:solidFill>
                  <a:srgbClr val="0000FF"/>
                </a:solidFill>
              </a:rPr>
              <a:t>=380Gev,</a:t>
            </a:r>
            <a:r>
              <a:rPr lang="en-US" sz="2400" dirty="0">
                <a:solidFill>
                  <a:srgbClr val="0000FF"/>
                </a:solidFill>
              </a:rPr>
              <a:t> L=1.5x10</a:t>
            </a:r>
            <a:r>
              <a:rPr lang="en-US" sz="2400" baseline="30000" dirty="0">
                <a:solidFill>
                  <a:srgbClr val="0000FF"/>
                </a:solidFill>
              </a:rPr>
              <a:t>34</a:t>
            </a:r>
            <a:r>
              <a:rPr lang="en-US" sz="2400" dirty="0">
                <a:solidFill>
                  <a:srgbClr val="0000FF"/>
                </a:solidFill>
              </a:rPr>
              <a:t>cm</a:t>
            </a:r>
            <a:r>
              <a:rPr lang="en-US" sz="2400" baseline="30000" dirty="0">
                <a:solidFill>
                  <a:srgbClr val="0000FF"/>
                </a:solidFill>
              </a:rPr>
              <a:t>-2</a:t>
            </a:r>
            <a:r>
              <a:rPr lang="en-US" sz="2400" dirty="0">
                <a:solidFill>
                  <a:srgbClr val="0000FF"/>
                </a:solidFill>
              </a:rPr>
              <a:t>s</a:t>
            </a:r>
            <a:r>
              <a:rPr lang="en-US" sz="2400" baseline="30000" dirty="0">
                <a:solidFill>
                  <a:srgbClr val="0000FF"/>
                </a:solidFill>
              </a:rPr>
              <a:t>-1</a:t>
            </a:r>
            <a:r>
              <a:rPr lang="en-US" sz="2400" dirty="0">
                <a:solidFill>
                  <a:srgbClr val="0000FF"/>
                </a:solidFill>
              </a:rPr>
              <a:t>, L</a:t>
            </a:r>
            <a:r>
              <a:rPr lang="en-US" sz="2400" baseline="-25000" dirty="0">
                <a:solidFill>
                  <a:srgbClr val="0000FF"/>
                </a:solidFill>
              </a:rPr>
              <a:t>0.01</a:t>
            </a:r>
            <a:r>
              <a:rPr lang="en-US" sz="2400" dirty="0">
                <a:solidFill>
                  <a:srgbClr val="0000FF"/>
                </a:solidFill>
              </a:rPr>
              <a:t>/L&gt;</a:t>
            </a:r>
            <a:r>
              <a:rPr lang="en-US" sz="2400" dirty="0" smtClean="0">
                <a:solidFill>
                  <a:srgbClr val="0000FF"/>
                </a:solidFill>
              </a:rPr>
              <a:t>0.6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0000FF"/>
                </a:solidFill>
              </a:rPr>
              <a:t>Second stage: </a:t>
            </a:r>
            <a:r>
              <a:rPr lang="en-US" sz="2400" dirty="0" err="1">
                <a:solidFill>
                  <a:srgbClr val="0000FF"/>
                </a:solidFill>
              </a:rPr>
              <a:t>E</a:t>
            </a:r>
            <a:r>
              <a:rPr lang="en-US" sz="2400" baseline="-25000" dirty="0" err="1">
                <a:solidFill>
                  <a:srgbClr val="0000FF"/>
                </a:solidFill>
              </a:rPr>
              <a:t>cms</a:t>
            </a:r>
            <a:r>
              <a:rPr lang="en-US" sz="2400" dirty="0">
                <a:solidFill>
                  <a:srgbClr val="0000FF"/>
                </a:solidFill>
              </a:rPr>
              <a:t>=</a:t>
            </a:r>
            <a:r>
              <a:rPr lang="en-US" sz="2400" dirty="0" smtClean="0">
                <a:solidFill>
                  <a:srgbClr val="0000FF"/>
                </a:solidFill>
              </a:rPr>
              <a:t>O(1.5TeV)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0000FF"/>
                </a:solidFill>
              </a:rPr>
              <a:t>Final stage: </a:t>
            </a:r>
            <a:r>
              <a:rPr lang="en-US" sz="2400" dirty="0" err="1" smtClean="0">
                <a:solidFill>
                  <a:srgbClr val="0000FF"/>
                </a:solidFill>
              </a:rPr>
              <a:t>E</a:t>
            </a:r>
            <a:r>
              <a:rPr lang="en-US" sz="2400" baseline="-25000" dirty="0" err="1" smtClean="0">
                <a:solidFill>
                  <a:srgbClr val="0000FF"/>
                </a:solidFill>
              </a:rPr>
              <a:t>cms</a:t>
            </a:r>
            <a:r>
              <a:rPr lang="en-US" sz="2400" dirty="0" smtClean="0">
                <a:solidFill>
                  <a:srgbClr val="0000FF"/>
                </a:solidFill>
              </a:rPr>
              <a:t>=3TeV,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L</a:t>
            </a:r>
            <a:r>
              <a:rPr lang="en-US" sz="2400" baseline="-25000" dirty="0" smtClean="0">
                <a:solidFill>
                  <a:srgbClr val="0000FF"/>
                </a:solidFill>
              </a:rPr>
              <a:t>0.01</a:t>
            </a:r>
            <a:r>
              <a:rPr lang="en-US" sz="2400" dirty="0" smtClean="0">
                <a:solidFill>
                  <a:srgbClr val="0000FF"/>
                </a:solidFill>
              </a:rPr>
              <a:t>=2x10</a:t>
            </a:r>
            <a:r>
              <a:rPr lang="en-US" sz="2400" baseline="30000" dirty="0" smtClean="0">
                <a:solidFill>
                  <a:srgbClr val="0000FF"/>
                </a:solidFill>
              </a:rPr>
              <a:t>34</a:t>
            </a:r>
            <a:r>
              <a:rPr lang="en-US" sz="2400" dirty="0" smtClean="0">
                <a:solidFill>
                  <a:srgbClr val="0000FF"/>
                </a:solidFill>
              </a:rPr>
              <a:t>cm</a:t>
            </a:r>
            <a:r>
              <a:rPr lang="en-US" sz="2400" baseline="30000" dirty="0" smtClean="0">
                <a:solidFill>
                  <a:srgbClr val="0000FF"/>
                </a:solidFill>
              </a:rPr>
              <a:t>-2</a:t>
            </a:r>
            <a:r>
              <a:rPr lang="en-US" sz="2400" dirty="0" smtClean="0">
                <a:solidFill>
                  <a:srgbClr val="0000FF"/>
                </a:solidFill>
              </a:rPr>
              <a:t>s</a:t>
            </a:r>
            <a:r>
              <a:rPr lang="en-US" sz="2400" baseline="30000" dirty="0" smtClean="0">
                <a:solidFill>
                  <a:srgbClr val="0000FF"/>
                </a:solidFill>
              </a:rPr>
              <a:t>-1</a:t>
            </a:r>
            <a:r>
              <a:rPr lang="en-US" sz="2400" dirty="0" smtClean="0">
                <a:solidFill>
                  <a:srgbClr val="0000FF"/>
                </a:solidFill>
              </a:rPr>
              <a:t>, L</a:t>
            </a:r>
            <a:r>
              <a:rPr lang="en-US" sz="2400" baseline="-25000" dirty="0" smtClean="0">
                <a:solidFill>
                  <a:srgbClr val="0000FF"/>
                </a:solidFill>
              </a:rPr>
              <a:t>0.01</a:t>
            </a:r>
            <a:r>
              <a:rPr lang="en-US" sz="2400" dirty="0" smtClean="0">
                <a:solidFill>
                  <a:srgbClr val="0000FF"/>
                </a:solidFill>
              </a:rPr>
              <a:t>/L&gt;0.3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60211" y="3907064"/>
            <a:ext cx="4380589" cy="2308324"/>
          </a:xfrm>
          <a:prstGeom prst="rect">
            <a:avLst/>
          </a:prstGeom>
          <a:solidFill>
            <a:srgbClr val="F2DCDB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Develop and </a:t>
            </a:r>
            <a:r>
              <a:rPr lang="en-US" dirty="0" err="1" smtClean="0"/>
              <a:t>optimise</a:t>
            </a:r>
            <a:r>
              <a:rPr lang="en-US" dirty="0" smtClean="0"/>
              <a:t> staging strategy</a:t>
            </a:r>
          </a:p>
          <a:p>
            <a:pPr>
              <a:buFont typeface="Arial"/>
              <a:buChar char="•"/>
            </a:pPr>
            <a:r>
              <a:rPr lang="en-US" dirty="0" smtClean="0"/>
              <a:t> how to best deal with different beam parameters?</a:t>
            </a:r>
          </a:p>
          <a:p>
            <a:pPr>
              <a:buFont typeface="Arial"/>
              <a:buChar char="•"/>
            </a:pPr>
            <a:r>
              <a:rPr lang="en-US" dirty="0" smtClean="0"/>
              <a:t> which energy flexibility is required at each stage?</a:t>
            </a:r>
          </a:p>
          <a:p>
            <a:pPr>
              <a:buFont typeface="Arial"/>
              <a:buChar char="•"/>
            </a:pPr>
            <a:r>
              <a:rPr lang="en-US" dirty="0" smtClean="0"/>
              <a:t> … </a:t>
            </a:r>
          </a:p>
          <a:p>
            <a:endParaRPr lang="en-US" dirty="0" smtClean="0"/>
          </a:p>
          <a:p>
            <a:r>
              <a:rPr lang="en-US" dirty="0" smtClean="0"/>
              <a:t>Adapt stages to LHC findings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551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Structure and Main </a:t>
            </a:r>
            <a:r>
              <a:rPr lang="en-US" sz="3200" dirty="0" err="1" smtClean="0"/>
              <a:t>Linac</a:t>
            </a:r>
            <a:r>
              <a:rPr lang="en-US" sz="3200" dirty="0" smtClean="0"/>
              <a:t> Design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92882" y="842308"/>
            <a:ext cx="8393918" cy="2308324"/>
          </a:xfrm>
          <a:prstGeom prst="rect">
            <a:avLst/>
          </a:prstGeom>
          <a:solidFill>
            <a:srgbClr val="F2DCDB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Need to design and </a:t>
            </a:r>
            <a:r>
              <a:rPr lang="en-US" dirty="0" err="1" smtClean="0"/>
              <a:t>optimise</a:t>
            </a:r>
            <a:r>
              <a:rPr lang="en-US" dirty="0" smtClean="0"/>
              <a:t> new structure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Work is ongoing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Will have to adapt main </a:t>
            </a:r>
            <a:r>
              <a:rPr lang="en-US" dirty="0" err="1" smtClean="0"/>
              <a:t>linac</a:t>
            </a:r>
            <a:r>
              <a:rPr lang="en-US" dirty="0" smtClean="0"/>
              <a:t> design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Some changes in module length (new structure is longer)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New lattice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Work on better module design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52523" y="3594269"/>
            <a:ext cx="6314568" cy="25283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6369" y="4267860"/>
            <a:ext cx="5953647" cy="170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07"/>
          <p:cNvPicPr>
            <a:picLocks noChangeAspect="1" noChangeArrowheads="1"/>
          </p:cNvPicPr>
          <p:nvPr/>
        </p:nvPicPr>
        <p:blipFill>
          <a:blip r:embed="rId3"/>
          <a:srcRect l="1113" t="21977" r="1113"/>
          <a:stretch>
            <a:fillRect/>
          </a:stretch>
        </p:blipFill>
        <p:spPr bwMode="auto">
          <a:xfrm>
            <a:off x="1371056" y="3722851"/>
            <a:ext cx="6001300" cy="4434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447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Structure and Main </a:t>
            </a:r>
            <a:r>
              <a:rPr lang="en-US" sz="3200" dirty="0" err="1" smtClean="0"/>
              <a:t>Linac</a:t>
            </a:r>
            <a:r>
              <a:rPr lang="en-US" sz="3200" dirty="0" smtClean="0"/>
              <a:t> Design</a:t>
            </a:r>
            <a:endParaRPr lang="en-US" sz="32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65100" y="736600"/>
            <a:ext cx="8853706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Coupling of main and drive beam structures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This requires quite some work, need to develop a model for the coupling</a:t>
            </a:r>
          </a:p>
          <a:p>
            <a:endParaRPr lang="en-US" dirty="0" smtClean="0"/>
          </a:p>
          <a:p>
            <a:r>
              <a:rPr lang="en-US" dirty="0" smtClean="0"/>
              <a:t>Static </a:t>
            </a:r>
            <a:r>
              <a:rPr lang="en-US" dirty="0" err="1" smtClean="0"/>
              <a:t>emittance</a:t>
            </a:r>
            <a:r>
              <a:rPr lang="en-US" dirty="0" smtClean="0"/>
              <a:t> growth should be smaller than at 3TeV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Scaling has been done to ensure same stability, this is tighter scaling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Gain factor 2 for </a:t>
            </a:r>
            <a:r>
              <a:rPr lang="en-US" dirty="0" err="1" smtClean="0"/>
              <a:t>emittance</a:t>
            </a:r>
            <a:r>
              <a:rPr lang="en-US" dirty="0" smtClean="0"/>
              <a:t> growth (40% larger tolerance, not specification)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Gain on </a:t>
            </a:r>
            <a:r>
              <a:rPr lang="en-US" dirty="0" err="1" smtClean="0"/>
              <a:t>stabilisation</a:t>
            </a:r>
            <a:r>
              <a:rPr lang="en-US" dirty="0" smtClean="0"/>
              <a:t>, depends on wavelength (factor 6 for independent </a:t>
            </a:r>
            <a:r>
              <a:rPr lang="en-US" dirty="0" err="1" smtClean="0"/>
              <a:t>quadrupole</a:t>
            </a:r>
            <a:r>
              <a:rPr lang="en-US" dirty="0" smtClean="0"/>
              <a:t> jitter)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Shorter wires since maximum </a:t>
            </a:r>
            <a:r>
              <a:rPr lang="en-US" dirty="0" err="1" smtClean="0"/>
              <a:t>betatron</a:t>
            </a:r>
            <a:r>
              <a:rPr lang="en-US" dirty="0" smtClean="0"/>
              <a:t> wavelength is shorter?</a:t>
            </a:r>
          </a:p>
          <a:p>
            <a:endParaRPr lang="en-US" dirty="0"/>
          </a:p>
        </p:txBody>
      </p:sp>
      <p:pic>
        <p:nvPicPr>
          <p:cNvPr id="12" name="Picture 11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800" y="3355955"/>
            <a:ext cx="5283200" cy="311640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5100" y="3355955"/>
            <a:ext cx="39243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Temperature changes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Intuitively wires/alignment system are most critical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Should find a way to follow slowly moving modules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Robustness if systems fail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Wires and alignment components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err="1" smtClean="0"/>
              <a:t>Stabilisation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Structures</a:t>
            </a:r>
          </a:p>
          <a:p>
            <a:pPr marL="742950" lvl="1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Plenty of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621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199"/>
            <a:ext cx="8229600" cy="66886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Main Beam </a:t>
            </a:r>
            <a:r>
              <a:rPr lang="en-US" sz="3200" dirty="0" smtClean="0"/>
              <a:t>Injector Complex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796" y="4982826"/>
            <a:ext cx="8686800" cy="1569412"/>
          </a:xfrm>
          <a:solidFill>
            <a:srgbClr val="F2DCDB"/>
          </a:solidFill>
        </p:spPr>
        <p:txBody>
          <a:bodyPr>
            <a:normAutofit/>
          </a:bodyPr>
          <a:lstStyle/>
          <a:p>
            <a:r>
              <a:rPr lang="en-US" sz="2000" dirty="0" smtClean="0"/>
              <a:t>Can simplify design strongly be </a:t>
            </a:r>
            <a:r>
              <a:rPr lang="en-US" sz="2000" dirty="0" smtClean="0">
                <a:solidFill>
                  <a:srgbClr val="FF0000"/>
                </a:solidFill>
              </a:rPr>
              <a:t>removing longer pulse </a:t>
            </a:r>
            <a:r>
              <a:rPr lang="en-US" sz="2000" dirty="0" smtClean="0"/>
              <a:t>for low energy running</a:t>
            </a:r>
          </a:p>
          <a:p>
            <a:pPr>
              <a:buFont typeface="Symbol" charset="0"/>
              <a:buChar char=""/>
            </a:pPr>
            <a:r>
              <a:rPr lang="en-US" sz="2000" dirty="0" smtClean="0"/>
              <a:t>Agreement of the physics</a:t>
            </a:r>
          </a:p>
          <a:p>
            <a:r>
              <a:rPr lang="en-US" sz="2000" dirty="0" smtClean="0"/>
              <a:t>Would simplify if we can use a </a:t>
            </a:r>
            <a:r>
              <a:rPr lang="en-US" sz="2000" dirty="0" smtClean="0">
                <a:solidFill>
                  <a:srgbClr val="FF0000"/>
                </a:solidFill>
              </a:rPr>
              <a:t>2GHz train from the beginning</a:t>
            </a:r>
          </a:p>
          <a:p>
            <a:pPr>
              <a:buFont typeface="Symbol" charset="0"/>
              <a:buChar char=""/>
            </a:pPr>
            <a:r>
              <a:rPr lang="en-US" sz="2000" dirty="0" smtClean="0"/>
              <a:t>For the damping rings to check</a:t>
            </a:r>
          </a:p>
        </p:txBody>
      </p:sp>
      <p:pic>
        <p:nvPicPr>
          <p:cNvPr id="4" name="Picture 3" descr="injlayout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08" y="1405634"/>
            <a:ext cx="7784592" cy="2523744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30096" y="4082088"/>
            <a:ext cx="8686800" cy="8389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An important cost item (1.2-1.4GCHF in CDR, O(20%) of first stage)</a:t>
            </a:r>
          </a:p>
          <a:p>
            <a:r>
              <a:rPr lang="en-US" sz="2000" dirty="0" smtClean="0"/>
              <a:t>Significant power consumption (&gt;50%,100MW RF power vs. 40MW for drive beam)</a:t>
            </a:r>
            <a:endParaRPr lang="en-US" sz="20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8369300" y="776984"/>
            <a:ext cx="304800" cy="22436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369300" y="1041567"/>
            <a:ext cx="304800" cy="22436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705600" y="1354834"/>
            <a:ext cx="2032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454900" y="1704251"/>
            <a:ext cx="304800" cy="22436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356600" y="1704251"/>
            <a:ext cx="304800" cy="22436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692900" y="2017518"/>
            <a:ext cx="2032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6108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199"/>
            <a:ext cx="8229600" cy="66886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Sources and Injector</a:t>
            </a:r>
            <a:endParaRPr lang="en-US" sz="3200" dirty="0"/>
          </a:p>
        </p:txBody>
      </p:sp>
      <p:pic>
        <p:nvPicPr>
          <p:cNvPr id="4" name="Picture 3" descr="injlayout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904" y="1837940"/>
            <a:ext cx="7784592" cy="2523744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304800" y="1652012"/>
            <a:ext cx="3962400" cy="3352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343400" y="838706"/>
            <a:ext cx="4597400" cy="5263644"/>
          </a:xfrm>
          <a:prstGeom prst="rect">
            <a:avLst/>
          </a:prstGeom>
          <a:solidFill>
            <a:srgbClr val="F2DCDB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dirty="0" smtClean="0"/>
              <a:t>Adapt to new </a:t>
            </a:r>
            <a:r>
              <a:rPr lang="en-US" sz="2000" dirty="0" smtClean="0"/>
              <a:t>parameters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dirty="0" err="1" smtClean="0"/>
              <a:t>Optimise</a:t>
            </a:r>
            <a:r>
              <a:rPr lang="en-US" sz="2000" dirty="0" smtClean="0"/>
              <a:t> the </a:t>
            </a:r>
            <a:r>
              <a:rPr lang="en-US" sz="2000" dirty="0" err="1" smtClean="0"/>
              <a:t>linacs</a:t>
            </a:r>
            <a:r>
              <a:rPr lang="en-US" sz="2000" dirty="0" smtClean="0"/>
              <a:t> for the new parameters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dirty="0" smtClean="0"/>
              <a:t>And timing scheme</a:t>
            </a:r>
            <a:endParaRPr lang="en-US" sz="2000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dirty="0" smtClean="0"/>
              <a:t>Verify positron production and capture </a:t>
            </a:r>
            <a:r>
              <a:rPr lang="en-US" sz="2000" dirty="0" smtClean="0"/>
              <a:t>efficiency (results available)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dirty="0" smtClean="0"/>
              <a:t>Including target study</a:t>
            </a:r>
            <a:endParaRPr lang="en-US" sz="2000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000" dirty="0" smtClean="0"/>
              <a:t>Review several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000" dirty="0" smtClean="0"/>
              <a:t>other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ideas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cost and power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improvements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dirty="0" smtClean="0"/>
              <a:t>E.g. use of drive beam to power some </a:t>
            </a:r>
            <a:r>
              <a:rPr lang="en-US" sz="2000" dirty="0" err="1" smtClean="0"/>
              <a:t>linacs</a:t>
            </a:r>
            <a:r>
              <a:rPr lang="en-US" sz="2000" dirty="0" smtClean="0"/>
              <a:t>, booster ring, …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7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5339"/>
            <a:ext cx="8229600" cy="6291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Damping </a:t>
            </a:r>
            <a:r>
              <a:rPr lang="en-US" sz="3200" dirty="0" smtClean="0"/>
              <a:t>Rings</a:t>
            </a:r>
            <a:endParaRPr lang="en-US" sz="3200" dirty="0"/>
          </a:p>
        </p:txBody>
      </p:sp>
      <p:pic>
        <p:nvPicPr>
          <p:cNvPr id="7" name="Picture 6" descr="PastedGraphic-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" t="1828" r="1550" b="2598"/>
          <a:stretch/>
        </p:blipFill>
        <p:spPr>
          <a:xfrm>
            <a:off x="4127539" y="712012"/>
            <a:ext cx="4840559" cy="29582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8545" y="823576"/>
            <a:ext cx="3694953" cy="25853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The main limitation of SLC</a:t>
            </a:r>
          </a:p>
          <a:p>
            <a:pPr>
              <a:buFont typeface="Arial"/>
              <a:buChar char="•"/>
            </a:pPr>
            <a:r>
              <a:rPr lang="en-US" dirty="0" smtClean="0"/>
              <a:t> never reached the charge target</a:t>
            </a:r>
          </a:p>
          <a:p>
            <a:endParaRPr lang="en-US" dirty="0" smtClean="0"/>
          </a:p>
          <a:p>
            <a:r>
              <a:rPr lang="en-US" dirty="0" smtClean="0"/>
              <a:t>Studies of lattice and collective effects show that </a:t>
            </a:r>
            <a:r>
              <a:rPr lang="en-US" dirty="0" err="1" smtClean="0"/>
              <a:t>emittance</a:t>
            </a:r>
            <a:r>
              <a:rPr lang="en-US" dirty="0" smtClean="0"/>
              <a:t> targets can be reached for 3TeV</a:t>
            </a:r>
          </a:p>
          <a:p>
            <a:endParaRPr lang="en-US" dirty="0" smtClean="0"/>
          </a:p>
          <a:p>
            <a:r>
              <a:rPr lang="en-US" dirty="0" smtClean="0"/>
              <a:t>Light sources are very similar to CLIC</a:t>
            </a:r>
          </a:p>
          <a:p>
            <a:pPr>
              <a:buFont typeface="Symbol" pitchFamily="-105" charset="2"/>
              <a:buChar char=""/>
            </a:pPr>
            <a:r>
              <a:rPr lang="en-US" dirty="0" smtClean="0"/>
              <a:t> Great progress over the past years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38546" y="3913612"/>
            <a:ext cx="8893052" cy="26268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Update of damping ring studies for 380GeV parameters (larger charge, …</a:t>
            </a:r>
            <a:r>
              <a:rPr lang="en-US" sz="1800" dirty="0" smtClean="0"/>
              <a:t>)</a:t>
            </a:r>
          </a:p>
          <a:p>
            <a:pPr marL="342900" lvl="1" indent="-342900"/>
            <a:r>
              <a:rPr lang="en-US" sz="1800" dirty="0"/>
              <a:t>More beam loading and collective effects (electron cloud, FBII, impedances, space charge, IBS</a:t>
            </a:r>
            <a:r>
              <a:rPr lang="en-US" sz="1800" dirty="0" smtClean="0"/>
              <a:t>)</a:t>
            </a:r>
          </a:p>
          <a:p>
            <a:pPr marL="742950" lvl="2" indent="-342900"/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Study if improved design allows single train operation</a:t>
            </a:r>
          </a:p>
          <a:p>
            <a:r>
              <a:rPr lang="en-US" sz="1800" dirty="0" smtClean="0"/>
              <a:t>Simplifies sources, but RF and some collective effects in DR become worse</a:t>
            </a: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Adapt to progress in the</a:t>
            </a:r>
            <a:r>
              <a:rPr lang="en-US" sz="1800" dirty="0" smtClean="0"/>
              <a:t> </a:t>
            </a:r>
            <a:r>
              <a:rPr lang="en-US" sz="1800" dirty="0"/>
              <a:t>low </a:t>
            </a:r>
            <a:r>
              <a:rPr lang="en-US" sz="1800" dirty="0" err="1"/>
              <a:t>emittance</a:t>
            </a:r>
            <a:r>
              <a:rPr lang="en-US" sz="1800" dirty="0"/>
              <a:t> </a:t>
            </a:r>
            <a:r>
              <a:rPr lang="en-US" sz="1800" dirty="0" smtClean="0"/>
              <a:t>rings </a:t>
            </a:r>
            <a:r>
              <a:rPr lang="en-US" sz="1800" dirty="0" smtClean="0"/>
              <a:t>community</a:t>
            </a:r>
            <a:endParaRPr lang="en-US" sz="1800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579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25761"/>
            <a:ext cx="8229600" cy="61602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Rings</a:t>
            </a:r>
            <a:r>
              <a:rPr lang="en-US" sz="3200" dirty="0"/>
              <a:t> </a:t>
            </a:r>
            <a:r>
              <a:rPr lang="en-US" sz="3200" dirty="0" smtClean="0"/>
              <a:t>to Main </a:t>
            </a:r>
            <a:r>
              <a:rPr lang="en-US" sz="3200" dirty="0" err="1" smtClean="0"/>
              <a:t>Linac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4592" y="3126085"/>
            <a:ext cx="873300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Transports, accelerates and compresses beam from damping ring to main </a:t>
            </a:r>
            <a:r>
              <a:rPr lang="en-US" dirty="0" err="1" smtClean="0"/>
              <a:t>linac</a:t>
            </a:r>
            <a:endParaRPr lang="en-US" dirty="0" smtClean="0"/>
          </a:p>
          <a:p>
            <a:r>
              <a:rPr lang="en-US" dirty="0" smtClean="0"/>
              <a:t>Energy </a:t>
            </a:r>
            <a:r>
              <a:rPr lang="en-US" dirty="0"/>
              <a:t>from 2.86 to 9 </a:t>
            </a:r>
            <a:r>
              <a:rPr lang="en-US" dirty="0" err="1"/>
              <a:t>GeV</a:t>
            </a:r>
            <a:r>
              <a:rPr lang="en-US" dirty="0"/>
              <a:t>, bunch length from 1.6 mm to </a:t>
            </a:r>
            <a:r>
              <a:rPr lang="en-US" dirty="0" smtClean="0"/>
              <a:t>70</a:t>
            </a:r>
            <a:r>
              <a:rPr lang="en-US" dirty="0" smtClean="0"/>
              <a:t> micron</a:t>
            </a:r>
          </a:p>
          <a:p>
            <a:r>
              <a:rPr lang="en-US" dirty="0" smtClean="0"/>
              <a:t>Has not been fully studied for CDR</a:t>
            </a:r>
            <a:endParaRPr lang="en-US" dirty="0" smtClean="0"/>
          </a:p>
        </p:txBody>
      </p:sp>
      <p:pic>
        <p:nvPicPr>
          <p:cNvPr id="9" name="Picture 8" descr="RTM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84864"/>
            <a:ext cx="8420392" cy="181583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44592" y="4171077"/>
            <a:ext cx="8733000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/>
            <a:r>
              <a:rPr lang="en-US" dirty="0" smtClean="0"/>
              <a:t>Parameters change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More charge increases CSR somewhat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L</a:t>
            </a:r>
            <a:r>
              <a:rPr lang="en-US" dirty="0" smtClean="0"/>
              <a:t>onger bunch should ease bunch compressors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Review system design, including injection energy into main </a:t>
            </a:r>
            <a:r>
              <a:rPr lang="en-US" dirty="0" err="1" smtClean="0"/>
              <a:t>linac</a:t>
            </a:r>
            <a:endParaRPr lang="en-US" dirty="0" smtClean="0"/>
          </a:p>
          <a:p>
            <a:r>
              <a:rPr lang="en-US" dirty="0" smtClean="0"/>
              <a:t>Continue to verify tolerances and develop/improve alignment and tuning</a:t>
            </a:r>
          </a:p>
          <a:p>
            <a:endParaRPr lang="en-US" dirty="0"/>
          </a:p>
          <a:p>
            <a:r>
              <a:rPr lang="en-US" dirty="0" smtClean="0"/>
              <a:t>Can the </a:t>
            </a:r>
            <a:r>
              <a:rPr lang="en-US" dirty="0" err="1" smtClean="0"/>
              <a:t>booset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r>
              <a:rPr lang="en-US" dirty="0" smtClean="0"/>
              <a:t> be powered by a drive beam? Can it be used in the sources? …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2596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58618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Beam Delivery System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3471639"/>
            <a:ext cx="8534400" cy="80826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Challenging </a:t>
            </a:r>
            <a:r>
              <a:rPr lang="en-US" sz="2000" dirty="0" smtClean="0"/>
              <a:t>system, still improving our understanding</a:t>
            </a:r>
          </a:p>
          <a:p>
            <a:pPr>
              <a:buNone/>
            </a:pPr>
            <a:r>
              <a:rPr lang="en-US" sz="2000" dirty="0" smtClean="0"/>
              <a:t>Have some</a:t>
            </a:r>
            <a:r>
              <a:rPr lang="en-US" sz="2000" dirty="0" smtClean="0"/>
              <a:t> 380GeV design</a:t>
            </a:r>
            <a:endParaRPr lang="en-US" sz="2000" dirty="0" smtClean="0"/>
          </a:p>
          <a:p>
            <a:endParaRPr lang="en-US" sz="2400" dirty="0" smtClean="0"/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649" y="701155"/>
            <a:ext cx="6953068" cy="2757783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55600" y="4381500"/>
            <a:ext cx="8534400" cy="1739900"/>
          </a:xfrm>
          <a:prstGeom prst="rect">
            <a:avLst/>
          </a:prstGeom>
          <a:solidFill>
            <a:srgbClr val="F2DCDB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</a:pPr>
            <a:r>
              <a:rPr lang="en-US" sz="2000" dirty="0" smtClean="0"/>
              <a:t>Design </a:t>
            </a:r>
            <a:r>
              <a:rPr lang="en-US" sz="2000" dirty="0" smtClean="0"/>
              <a:t>ongoing</a:t>
            </a:r>
          </a:p>
          <a:p>
            <a:r>
              <a:rPr lang="en-US" sz="2000" dirty="0" smtClean="0"/>
              <a:t>Great improvements in understanding</a:t>
            </a:r>
          </a:p>
          <a:p>
            <a:pPr lvl="1"/>
            <a:r>
              <a:rPr lang="en-US" sz="2000" dirty="0" smtClean="0"/>
              <a:t>E.g. </a:t>
            </a:r>
            <a:r>
              <a:rPr lang="en-US" sz="2000" dirty="0" err="1" smtClean="0"/>
              <a:t>optimisation</a:t>
            </a:r>
            <a:r>
              <a:rPr lang="en-US" sz="2000" dirty="0" smtClean="0"/>
              <a:t> of system length for performance after tuning</a:t>
            </a:r>
          </a:p>
          <a:p>
            <a:r>
              <a:rPr lang="en-US" sz="2000" dirty="0" smtClean="0"/>
              <a:t>Should try </a:t>
            </a:r>
            <a:r>
              <a:rPr lang="en-US" sz="2000" dirty="0" smtClean="0"/>
              <a:t>to add more flexibility (e.g. smaller horizontal </a:t>
            </a:r>
            <a:r>
              <a:rPr lang="en-US" sz="2000" dirty="0" err="1" smtClean="0"/>
              <a:t>betafunction</a:t>
            </a:r>
            <a:r>
              <a:rPr lang="en-US" sz="2000" dirty="0" smtClean="0"/>
              <a:t>)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780916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043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Introduction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791" y="795759"/>
            <a:ext cx="8733715" cy="568002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Develop conceptual design of the first energy stage</a:t>
            </a:r>
          </a:p>
          <a:p>
            <a:pPr lvl="2"/>
            <a:r>
              <a:rPr lang="en-US" dirty="0" smtClean="0"/>
              <a:t>Design of lattices</a:t>
            </a:r>
          </a:p>
          <a:p>
            <a:pPr lvl="2"/>
            <a:r>
              <a:rPr lang="en-US" dirty="0" smtClean="0"/>
              <a:t>Beam dynamics studies</a:t>
            </a:r>
          </a:p>
          <a:p>
            <a:pPr lvl="2"/>
            <a:r>
              <a:rPr lang="en-US" dirty="0" smtClean="0"/>
              <a:t>Design </a:t>
            </a:r>
            <a:r>
              <a:rPr lang="en-US" dirty="0" err="1" smtClean="0"/>
              <a:t>optimisation</a:t>
            </a:r>
            <a:r>
              <a:rPr lang="en-US" dirty="0" smtClean="0"/>
              <a:t> with other groups (e.g. module)</a:t>
            </a:r>
          </a:p>
          <a:p>
            <a:pPr lvl="2"/>
            <a:r>
              <a:rPr lang="en-US" dirty="0" smtClean="0"/>
              <a:t>Klystron-based alternative</a:t>
            </a:r>
          </a:p>
          <a:p>
            <a:pPr lvl="1"/>
            <a:r>
              <a:rPr lang="en-US" dirty="0" smtClean="0"/>
              <a:t>Develop concept for the principle of the energy upgrades</a:t>
            </a:r>
          </a:p>
          <a:p>
            <a:pPr lvl="2"/>
            <a:r>
              <a:rPr lang="en-US" dirty="0" smtClean="0"/>
              <a:t>Explore issues arising from upgrades and address important ones</a:t>
            </a:r>
          </a:p>
          <a:p>
            <a:pPr lvl="1"/>
            <a:r>
              <a:rPr lang="en-US" dirty="0" smtClean="0"/>
              <a:t>Experimental activities</a:t>
            </a:r>
          </a:p>
          <a:p>
            <a:pPr lvl="2"/>
            <a:r>
              <a:rPr lang="en-US" dirty="0" smtClean="0"/>
              <a:t>Contribution to experiments</a:t>
            </a:r>
          </a:p>
          <a:p>
            <a:pPr lvl="2"/>
            <a:r>
              <a:rPr lang="en-US" dirty="0" smtClean="0"/>
              <a:t>Evaluation of impact of experimental </a:t>
            </a:r>
            <a:r>
              <a:rPr lang="en-US" dirty="0" err="1" smtClean="0"/>
              <a:t>programme</a:t>
            </a:r>
            <a:r>
              <a:rPr lang="en-US" dirty="0" smtClean="0"/>
              <a:t> on design</a:t>
            </a:r>
          </a:p>
          <a:p>
            <a:pPr lvl="2"/>
            <a:r>
              <a:rPr lang="en-US" dirty="0" smtClean="0"/>
              <a:t>Explore opportunities of further experiments</a:t>
            </a:r>
          </a:p>
          <a:p>
            <a:pPr lvl="1"/>
            <a:r>
              <a:rPr lang="en-US" dirty="0"/>
              <a:t>Explore upgrade options based on novel </a:t>
            </a:r>
            <a:r>
              <a:rPr lang="en-US" dirty="0" smtClean="0"/>
              <a:t>technologies</a:t>
            </a:r>
          </a:p>
          <a:p>
            <a:pPr lvl="1"/>
            <a:endParaRPr lang="en-US" dirty="0"/>
          </a:p>
          <a:p>
            <a:r>
              <a:rPr lang="en-US" dirty="0" smtClean="0"/>
              <a:t>Deliverables</a:t>
            </a:r>
          </a:p>
          <a:p>
            <a:pPr lvl="1"/>
            <a:r>
              <a:rPr lang="en-US" dirty="0" smtClean="0"/>
              <a:t>Lattice </a:t>
            </a:r>
            <a:r>
              <a:rPr lang="en-US" dirty="0" smtClean="0"/>
              <a:t>decks</a:t>
            </a:r>
          </a:p>
          <a:p>
            <a:pPr lvl="1"/>
            <a:r>
              <a:rPr lang="en-US" dirty="0" smtClean="0"/>
              <a:t>Specifications</a:t>
            </a:r>
            <a:endParaRPr lang="en-US" dirty="0" smtClean="0"/>
          </a:p>
          <a:p>
            <a:pPr lvl="1"/>
            <a:r>
              <a:rPr lang="en-US" dirty="0"/>
              <a:t>L</a:t>
            </a:r>
            <a:r>
              <a:rPr lang="en-US" dirty="0" smtClean="0"/>
              <a:t>ayouts</a:t>
            </a:r>
          </a:p>
          <a:p>
            <a:pPr lvl="1"/>
            <a:r>
              <a:rPr lang="en-US" dirty="0" smtClean="0"/>
              <a:t>Reports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87800" y="4878616"/>
            <a:ext cx="4945706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Will not cover details of work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Will evolve with results</a:t>
            </a:r>
          </a:p>
          <a:p>
            <a:r>
              <a:rPr lang="en-US" dirty="0" smtClean="0"/>
              <a:t>Mainly give idea of scope and get going on things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Maybe wait with discussions until the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9851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58618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Beam Delivery System</a:t>
            </a:r>
            <a:endParaRPr lang="en-US" sz="32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55600" y="939800"/>
            <a:ext cx="8534400" cy="5207000"/>
          </a:xfrm>
          <a:prstGeom prst="rect">
            <a:avLst/>
          </a:prstGeom>
          <a:solidFill>
            <a:srgbClr val="F2DCDB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Tuning is hard</a:t>
            </a:r>
          </a:p>
          <a:p>
            <a:r>
              <a:rPr lang="en-US" sz="2400" dirty="0" smtClean="0"/>
              <a:t>Focus on (easier) 380GeV to see which performance can be squeezed out</a:t>
            </a:r>
          </a:p>
          <a:p>
            <a:r>
              <a:rPr lang="en-US" sz="2400" dirty="0" smtClean="0"/>
              <a:t>Alignment needs to be made somewhat more realistic </a:t>
            </a:r>
          </a:p>
          <a:p>
            <a:r>
              <a:rPr lang="en-US" sz="2400" dirty="0" smtClean="0"/>
              <a:t>Two-beam tuning has to be addressed</a:t>
            </a:r>
          </a:p>
          <a:p>
            <a:r>
              <a:rPr lang="en-US" sz="2400" dirty="0" smtClean="0"/>
              <a:t>More effects need to be included (motion during tuning etc.)</a:t>
            </a:r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Need to understand/improve ATF2</a:t>
            </a:r>
          </a:p>
          <a:p>
            <a:r>
              <a:rPr lang="en-US" sz="2400" dirty="0" smtClean="0"/>
              <a:t>May get feedback from there</a:t>
            </a:r>
          </a:p>
          <a:p>
            <a:r>
              <a:rPr lang="en-US" sz="2400" dirty="0" smtClean="0"/>
              <a:t>Some potentially great steps in understanding the effects have just been made</a:t>
            </a:r>
          </a:p>
          <a:p>
            <a:pPr lvl="1"/>
            <a:r>
              <a:rPr lang="en-US" sz="2400" dirty="0" smtClean="0"/>
              <a:t>Can be important for the hardware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27151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0-10-06_170232.png"/>
          <p:cNvPicPr>
            <a:picLocks noChangeAspect="1"/>
          </p:cNvPicPr>
          <p:nvPr/>
        </p:nvPicPr>
        <p:blipFill rotWithShape="1">
          <a:blip r:embed="rId2"/>
          <a:srcRect l="3677" t="2926" r="5543" b="2926"/>
          <a:stretch/>
        </p:blipFill>
        <p:spPr>
          <a:xfrm>
            <a:off x="3165943" y="971064"/>
            <a:ext cx="5978058" cy="5394509"/>
          </a:xfrm>
          <a:prstGeom prst="rect">
            <a:avLst/>
          </a:prstGeom>
        </p:spPr>
      </p:pic>
      <p:cxnSp>
        <p:nvCxnSpPr>
          <p:cNvPr id="28" name="Straight Arrow Connector 27"/>
          <p:cNvCxnSpPr>
            <a:stCxn id="26" idx="3"/>
          </p:cNvCxnSpPr>
          <p:nvPr/>
        </p:nvCxnSpPr>
        <p:spPr>
          <a:xfrm flipV="1">
            <a:off x="3311602" y="4155527"/>
            <a:ext cx="1754785" cy="600910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510813" y="5389028"/>
            <a:ext cx="1245122" cy="92333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359213" y="5746644"/>
            <a:ext cx="53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6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2" name="Explosion 1 21"/>
          <p:cNvSpPr>
            <a:spLocks noChangeAspect="1"/>
          </p:cNvSpPr>
          <p:nvPr/>
        </p:nvSpPr>
        <p:spPr>
          <a:xfrm>
            <a:off x="6130825" y="3362536"/>
            <a:ext cx="284400" cy="284400"/>
          </a:xfrm>
          <a:prstGeom prst="irregularSeal1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8378" y="-79242"/>
            <a:ext cx="8229600" cy="60658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Machine Detector Interface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-1" y="616240"/>
            <a:ext cx="4719486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Good understanding at 3TeV (CDR)</a:t>
            </a:r>
          </a:p>
          <a:p>
            <a:r>
              <a:rPr lang="en-US" dirty="0" smtClean="0"/>
              <a:t>Can deal with machine background</a:t>
            </a:r>
          </a:p>
          <a:p>
            <a:r>
              <a:rPr lang="en-US" dirty="0" smtClean="0"/>
              <a:t>Design is possible</a:t>
            </a:r>
          </a:p>
          <a:p>
            <a:r>
              <a:rPr lang="en-US" dirty="0" smtClean="0"/>
              <a:t>Conceptual solution for </a:t>
            </a:r>
            <a:r>
              <a:rPr lang="en-US" dirty="0" err="1" smtClean="0"/>
              <a:t>quadrupole</a:t>
            </a:r>
            <a:r>
              <a:rPr lang="en-US" dirty="0" smtClean="0"/>
              <a:t> </a:t>
            </a:r>
            <a:r>
              <a:rPr lang="en-US" dirty="0" err="1" smtClean="0"/>
              <a:t>stabilisation</a:t>
            </a:r>
            <a:endParaRPr lang="en-US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0" y="3879273"/>
            <a:ext cx="3311602" cy="1754327"/>
          </a:xfrm>
          <a:prstGeom prst="rect">
            <a:avLst/>
          </a:prstGeom>
          <a:solidFill>
            <a:srgbClr val="F2DCDB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Request to move </a:t>
            </a:r>
            <a:r>
              <a:rPr lang="en-US" dirty="0" err="1" smtClean="0"/>
              <a:t>quadrupole</a:t>
            </a:r>
            <a:r>
              <a:rPr lang="en-US" dirty="0" smtClean="0"/>
              <a:t> out of the detector (L*=6m)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Better detector performance (angular coverage)</a:t>
            </a:r>
          </a:p>
          <a:p>
            <a:r>
              <a:rPr lang="en-US" dirty="0" smtClean="0"/>
              <a:t>But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More difficult FFS design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-1" y="2236440"/>
            <a:ext cx="3165944" cy="923330"/>
          </a:xfrm>
          <a:prstGeom prst="rect">
            <a:avLst/>
          </a:prstGeom>
          <a:solidFill>
            <a:srgbClr val="F2DCDB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Updates for 380GeV and 1.5TeV needed (luminosity spectrum, background)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5874884"/>
            <a:ext cx="3165944" cy="369332"/>
          </a:xfrm>
          <a:prstGeom prst="rect">
            <a:avLst/>
          </a:prstGeom>
          <a:solidFill>
            <a:srgbClr val="F2DCDB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Dum line and beam dumps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4199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7800"/>
            <a:ext cx="8229600" cy="7555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Drive-beam Studies</a:t>
            </a:r>
            <a:endParaRPr lang="en-US" sz="3200" dirty="0"/>
          </a:p>
        </p:txBody>
      </p:sp>
      <p:pic>
        <p:nvPicPr>
          <p:cNvPr id="4" name="Picture 3" descr="CLIC-layout2015-pub-380GeV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83"/>
          <a:stretch/>
        </p:blipFill>
        <p:spPr>
          <a:xfrm>
            <a:off x="139550" y="543059"/>
            <a:ext cx="8888765" cy="2380622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51190" y="4019554"/>
            <a:ext cx="8582312" cy="23875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Update design, including higher efficiency and higher power klystrons, permanent magnets, …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dirty="0" smtClean="0"/>
              <a:t>Drive beam energy change from stage to stage?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dirty="0" smtClean="0"/>
              <a:t>Operation at different energies (pulse length, gradient range, …</a:t>
            </a:r>
            <a:r>
              <a:rPr lang="en-US" sz="2000" dirty="0" smtClean="0"/>
              <a:t>), e.g. modulator upgrade</a:t>
            </a:r>
            <a:endParaRPr lang="en-US" sz="2000" dirty="0" smtClean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design work remains to be done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51190" y="3094563"/>
            <a:ext cx="8582312" cy="81703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000" dirty="0" smtClean="0"/>
              <a:t>Relatively mature, some remaining </a:t>
            </a:r>
            <a:r>
              <a:rPr lang="en-US" sz="2000" dirty="0" smtClean="0"/>
              <a:t>issues</a:t>
            </a:r>
          </a:p>
          <a:p>
            <a:pPr marL="0" indent="0">
              <a:buNone/>
            </a:pPr>
            <a:r>
              <a:rPr lang="en-US" sz="2000" dirty="0" smtClean="0"/>
              <a:t>Some new questions open (coupling PETS and accelerating structures in main </a:t>
            </a:r>
            <a:r>
              <a:rPr lang="en-US" sz="2000" dirty="0" err="1" smtClean="0"/>
              <a:t>linac</a:t>
            </a:r>
            <a:r>
              <a:rPr lang="en-US" sz="2000" dirty="0" smtClean="0"/>
              <a:t>)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022336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3500"/>
            <a:ext cx="8229600" cy="58163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Operation and Availability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1201"/>
            <a:ext cx="8229600" cy="576702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Important for the credibility</a:t>
            </a:r>
          </a:p>
          <a:p>
            <a:pPr lvl="1"/>
            <a:r>
              <a:rPr lang="en-US" sz="2000" dirty="0" smtClean="0"/>
              <a:t>Need some documents with agreed procedures, numbers etc.</a:t>
            </a:r>
          </a:p>
          <a:p>
            <a:r>
              <a:rPr lang="en-US" sz="2000" dirty="0" smtClean="0"/>
              <a:t>Main critical points are drive beam and main </a:t>
            </a:r>
            <a:r>
              <a:rPr lang="en-US" sz="2000" dirty="0" err="1" smtClean="0"/>
              <a:t>linac</a:t>
            </a:r>
            <a:r>
              <a:rPr lang="en-US" sz="2000" dirty="0" smtClean="0"/>
              <a:t> (+BDS)</a:t>
            </a:r>
          </a:p>
          <a:p>
            <a:pPr lvl="1"/>
            <a:r>
              <a:rPr lang="en-US" sz="2000" dirty="0" smtClean="0"/>
              <a:t>Most specific, least experience elsewhere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Main deliverables</a:t>
            </a:r>
          </a:p>
          <a:p>
            <a:pPr lvl="1"/>
            <a:r>
              <a:rPr lang="en-US" sz="2000" dirty="0" smtClean="0"/>
              <a:t>Urgently (</a:t>
            </a:r>
            <a:r>
              <a:rPr lang="en-US" sz="2000" dirty="0" smtClean="0"/>
              <a:t>a l</a:t>
            </a:r>
            <a:r>
              <a:rPr lang="en-US" sz="2000" dirty="0" smtClean="0"/>
              <a:t>iving</a:t>
            </a:r>
            <a:r>
              <a:rPr lang="en-US" sz="2000" dirty="0" smtClean="0"/>
              <a:t>) document with preliminary beam start-up </a:t>
            </a:r>
            <a:r>
              <a:rPr lang="en-US" sz="2000" dirty="0" smtClean="0"/>
              <a:t>procedure </a:t>
            </a:r>
            <a:r>
              <a:rPr lang="en-US" sz="2000" dirty="0" smtClean="0"/>
              <a:t>for comments etc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lvl="1"/>
            <a:r>
              <a:rPr lang="en-US" sz="2000" dirty="0" smtClean="0"/>
              <a:t>A fast iteration to identify the most critical failures</a:t>
            </a:r>
          </a:p>
          <a:p>
            <a:pPr lvl="2"/>
            <a:r>
              <a:rPr lang="en-US" sz="2000" dirty="0" smtClean="0"/>
              <a:t>Make a list and identify/work on 5-10 most critical </a:t>
            </a:r>
            <a:r>
              <a:rPr lang="en-US" sz="2000" dirty="0" smtClean="0"/>
              <a:t>points</a:t>
            </a:r>
          </a:p>
          <a:p>
            <a:pPr lvl="2"/>
            <a:r>
              <a:rPr lang="en-US" sz="2000" dirty="0" smtClean="0"/>
              <a:t>Requires to understand likelihood and impact</a:t>
            </a:r>
            <a:endParaRPr lang="en-US" sz="2000" dirty="0" smtClean="0"/>
          </a:p>
          <a:p>
            <a:pPr lvl="1"/>
            <a:r>
              <a:rPr lang="en-US" sz="2000" dirty="0" smtClean="0"/>
              <a:t>A document </a:t>
            </a:r>
            <a:r>
              <a:rPr lang="en-US" sz="2000" dirty="0" err="1" smtClean="0"/>
              <a:t>summarising</a:t>
            </a:r>
            <a:r>
              <a:rPr lang="en-US" sz="2000" dirty="0" smtClean="0"/>
              <a:t> operation and availability</a:t>
            </a:r>
          </a:p>
          <a:p>
            <a:pPr lvl="2"/>
            <a:r>
              <a:rPr lang="en-US" sz="2000" dirty="0" smtClean="0"/>
              <a:t>Including start-up and recovery procedures</a:t>
            </a:r>
          </a:p>
          <a:p>
            <a:pPr lvl="2"/>
            <a:r>
              <a:rPr lang="en-US" sz="2000" dirty="0" smtClean="0"/>
              <a:t>Addressing fixing problem</a:t>
            </a:r>
            <a:r>
              <a:rPr lang="en-US" sz="2000" dirty="0" smtClean="0"/>
              <a:t> vs. </a:t>
            </a:r>
            <a:r>
              <a:rPr lang="en-US" sz="2000" dirty="0" smtClean="0"/>
              <a:t>degraded performance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535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3500"/>
            <a:ext cx="8229600" cy="58163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Some First Questions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1201"/>
            <a:ext cx="8229600" cy="576702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No drive beam experience elsewhere</a:t>
            </a:r>
          </a:p>
          <a:p>
            <a:pPr lvl="1"/>
            <a:r>
              <a:rPr lang="en-US" dirty="0" smtClean="0"/>
              <a:t>Need to study failures, recovery procedures and their impact on the machine availability</a:t>
            </a:r>
          </a:p>
          <a:p>
            <a:pPr lvl="1"/>
            <a:r>
              <a:rPr lang="en-US" dirty="0" smtClean="0"/>
              <a:t>Example: klystron failure in the drive beam accelerator, …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main </a:t>
            </a:r>
            <a:r>
              <a:rPr lang="en-US" dirty="0" err="1" smtClean="0"/>
              <a:t>linac</a:t>
            </a:r>
            <a:r>
              <a:rPr lang="en-US" dirty="0" smtClean="0"/>
              <a:t> availability is important</a:t>
            </a:r>
          </a:p>
          <a:p>
            <a:pPr lvl="1"/>
            <a:r>
              <a:rPr lang="en-US" dirty="0" smtClean="0"/>
              <a:t>Breakdown and recovery</a:t>
            </a:r>
          </a:p>
          <a:p>
            <a:pPr lvl="1"/>
            <a:r>
              <a:rPr lang="en-US" dirty="0" smtClean="0"/>
              <a:t>PETS on-off failure</a:t>
            </a:r>
          </a:p>
          <a:p>
            <a:pPr lvl="1"/>
            <a:r>
              <a:rPr lang="en-US" dirty="0" smtClean="0"/>
              <a:t>Magnet power supply failure (addressed for drive beam)</a:t>
            </a:r>
          </a:p>
          <a:p>
            <a:pPr lvl="1"/>
            <a:r>
              <a:rPr lang="en-US" dirty="0" smtClean="0"/>
              <a:t>Alignment system failure</a:t>
            </a:r>
          </a:p>
          <a:p>
            <a:pPr lvl="2"/>
            <a:r>
              <a:rPr lang="en-US" dirty="0" smtClean="0"/>
              <a:t>Mover</a:t>
            </a:r>
          </a:p>
          <a:p>
            <a:pPr lvl="2"/>
            <a:r>
              <a:rPr lang="en-US" dirty="0" smtClean="0"/>
              <a:t>Sensor</a:t>
            </a:r>
          </a:p>
          <a:p>
            <a:pPr lvl="2"/>
            <a:r>
              <a:rPr lang="en-US" dirty="0" smtClean="0"/>
              <a:t>Wire</a:t>
            </a:r>
          </a:p>
          <a:p>
            <a:pPr lvl="2"/>
            <a:r>
              <a:rPr lang="en-US" dirty="0" smtClean="0"/>
              <a:t>…</a:t>
            </a:r>
          </a:p>
          <a:p>
            <a:pPr lvl="1"/>
            <a:r>
              <a:rPr lang="en-US" dirty="0" err="1" smtClean="0"/>
              <a:t>Stabilisation</a:t>
            </a:r>
            <a:r>
              <a:rPr lang="en-US" dirty="0" smtClean="0"/>
              <a:t> system failure</a:t>
            </a:r>
          </a:p>
          <a:p>
            <a:pPr lvl="2"/>
            <a:r>
              <a:rPr lang="en-US" dirty="0" smtClean="0"/>
              <a:t>Maybe a distributed feed-forward is a good idea?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The main </a:t>
            </a:r>
            <a:r>
              <a:rPr lang="en-US" dirty="0" err="1" smtClean="0"/>
              <a:t>linac</a:t>
            </a:r>
            <a:r>
              <a:rPr lang="en-US" dirty="0" smtClean="0"/>
              <a:t> powered by klystrons should be evaluated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23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8900"/>
            <a:ext cx="8229600" cy="66193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Dynamic Magnetic Stray Fields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546" y="977900"/>
            <a:ext cx="4556606" cy="187526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/>
              <a:t>F</a:t>
            </a:r>
            <a:r>
              <a:rPr lang="en-US" sz="2000" dirty="0" smtClean="0"/>
              <a:t>ield variations of </a:t>
            </a:r>
            <a:r>
              <a:rPr lang="en-US" sz="2000" dirty="0" err="1" smtClean="0"/>
              <a:t>nT</a:t>
            </a:r>
            <a:r>
              <a:rPr lang="en-US" sz="2000" dirty="0" smtClean="0"/>
              <a:t> can impact luminosity</a:t>
            </a:r>
          </a:p>
          <a:p>
            <a:r>
              <a:rPr lang="en-US" sz="2000" dirty="0" smtClean="0"/>
              <a:t>Earth field can </a:t>
            </a:r>
            <a:r>
              <a:rPr lang="en-US" sz="2000" dirty="0" smtClean="0"/>
              <a:t>vary (probably OK)</a:t>
            </a:r>
            <a:endParaRPr lang="en-US" sz="2000" dirty="0" smtClean="0"/>
          </a:p>
          <a:p>
            <a:r>
              <a:rPr lang="en-US" sz="2000" dirty="0" err="1" smtClean="0"/>
              <a:t>Environnemental</a:t>
            </a:r>
            <a:r>
              <a:rPr lang="en-US" sz="2000" dirty="0" smtClean="0"/>
              <a:t> fields (TGV, …) </a:t>
            </a:r>
          </a:p>
          <a:p>
            <a:r>
              <a:rPr lang="en-US" sz="2000" dirty="0"/>
              <a:t>T</a:t>
            </a:r>
            <a:r>
              <a:rPr lang="en-US" sz="2000" dirty="0" smtClean="0"/>
              <a:t>echnical equipment induces fields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3815387"/>
            <a:ext cx="8686800" cy="2667963"/>
          </a:xfrm>
          <a:prstGeom prst="rect">
            <a:avLst/>
          </a:prstGeom>
          <a:solidFill>
            <a:srgbClr val="F2DCDB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Develop capabilities to measure fields (and mitigate </a:t>
            </a:r>
            <a:r>
              <a:rPr lang="en-US" sz="2000" dirty="0" smtClean="0"/>
              <a:t>if required)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>
              <a:spcBef>
                <a:spcPct val="20000"/>
              </a:spcBef>
              <a:buFont typeface="Arial"/>
              <a:buChar char="–"/>
            </a:pPr>
            <a:r>
              <a:rPr lang="en-US" sz="2000" dirty="0" smtClean="0"/>
              <a:t>U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seful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accelerators in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general</a:t>
            </a:r>
          </a:p>
          <a:p>
            <a:pPr marL="285750" indent="-285750">
              <a:spcBef>
                <a:spcPct val="20000"/>
              </a:spcBef>
              <a:buFont typeface="Arial"/>
              <a:buChar char="–"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spcBef>
                <a:spcPct val="20000"/>
              </a:spcBef>
            </a:pPr>
            <a:r>
              <a:rPr lang="en-US" sz="2000" dirty="0" smtClean="0"/>
              <a:t>Study </a:t>
            </a:r>
            <a:r>
              <a:rPr lang="en-US" sz="2000" dirty="0" err="1" smtClean="0"/>
              <a:t>environnemental</a:t>
            </a:r>
            <a:r>
              <a:rPr lang="en-US" sz="2000" dirty="0" smtClean="0"/>
              <a:t> and technical sources</a:t>
            </a:r>
          </a:p>
          <a:p>
            <a:pPr marL="285750" indent="-285750">
              <a:spcBef>
                <a:spcPct val="20000"/>
              </a:spcBef>
              <a:buFont typeface="Arial"/>
              <a:buChar char="–"/>
            </a:pPr>
            <a:r>
              <a:rPr lang="en-US" sz="2000" dirty="0" smtClean="0"/>
              <a:t>And f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mitigation methods (beam-based, feedback and shielding, one the technical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sources, …)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>
              <a:spcBef>
                <a:spcPct val="20000"/>
              </a:spcBef>
              <a:buFont typeface="Arial"/>
              <a:buChar char="–"/>
            </a:pPr>
            <a:r>
              <a:rPr lang="en-US" sz="2000" dirty="0" smtClean="0">
                <a:solidFill>
                  <a:srgbClr val="FF0000"/>
                </a:solidFill>
              </a:rPr>
              <a:t>General area where awareness needs to be </a:t>
            </a:r>
            <a:r>
              <a:rPr lang="en-US" sz="2000" dirty="0" smtClean="0">
                <a:solidFill>
                  <a:srgbClr val="FF0000"/>
                </a:solidFill>
              </a:rPr>
              <a:t>generated for all technical systems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pic>
        <p:nvPicPr>
          <p:cNvPr id="6" name="Picture 5" descr="f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551545"/>
            <a:ext cx="4572000" cy="3200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02707" y="395239"/>
            <a:ext cx="274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of magnetic storm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619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/>
          <p:cNvSpPr txBox="1">
            <a:spLocks/>
          </p:cNvSpPr>
          <p:nvPr/>
        </p:nvSpPr>
        <p:spPr>
          <a:xfrm>
            <a:off x="798520" y="39734"/>
            <a:ext cx="7566923" cy="504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Klystron-based First Stage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3" name="Picture 32" descr="l_vs_l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0" y="2465614"/>
            <a:ext cx="3785199" cy="264964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5473" y="628752"/>
            <a:ext cx="2347367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Example RF unit design</a:t>
            </a:r>
          </a:p>
          <a:p>
            <a:r>
              <a:rPr lang="en-US" dirty="0" smtClean="0"/>
              <a:t>(I. </a:t>
            </a:r>
            <a:r>
              <a:rPr lang="en-US" dirty="0" err="1" smtClean="0"/>
              <a:t>Syratchev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 dirty="0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6685251" y="4935418"/>
            <a:ext cx="186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1076 units /beam</a:t>
            </a:r>
            <a:endParaRPr lang="en-US" dirty="0"/>
          </a:p>
        </p:txBody>
      </p:sp>
      <p:pic>
        <p:nvPicPr>
          <p:cNvPr id="2" name="Picture 1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08277"/>
            <a:ext cx="5041900" cy="4539107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3980513" y="727837"/>
            <a:ext cx="4947139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With simple cost model find similar cost than drive beam-based design at 380GeV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Much improved RF unit design</a:t>
            </a:r>
          </a:p>
          <a:p>
            <a:endParaRPr lang="en-US" dirty="0"/>
          </a:p>
          <a:p>
            <a:r>
              <a:rPr lang="en-US" dirty="0" smtClean="0"/>
              <a:t>More expensive at 3TeV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" y="5739248"/>
            <a:ext cx="8699052" cy="646331"/>
          </a:xfrm>
          <a:prstGeom prst="rect">
            <a:avLst/>
          </a:prstGeom>
          <a:solidFill>
            <a:srgbClr val="F2DCDB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Develop conceptual </a:t>
            </a:r>
            <a:r>
              <a:rPr lang="en-US" dirty="0" err="1" smtClean="0"/>
              <a:t>linac</a:t>
            </a:r>
            <a:r>
              <a:rPr lang="en-US" dirty="0" smtClean="0"/>
              <a:t> design to establish cost and make this an option until </a:t>
            </a:r>
            <a:r>
              <a:rPr lang="en-US" dirty="0" smtClean="0"/>
              <a:t>2019</a:t>
            </a:r>
          </a:p>
          <a:p>
            <a:r>
              <a:rPr lang="en-US" dirty="0" smtClean="0"/>
              <a:t>Tunnel, choice of structure, module design,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778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3500"/>
            <a:ext cx="8229600" cy="58163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Conclusion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1201"/>
            <a:ext cx="8229600" cy="576702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Focus on key performance improvements/risk reductions</a:t>
            </a:r>
          </a:p>
          <a:p>
            <a:pPr lvl="1"/>
            <a:r>
              <a:rPr lang="en-US" dirty="0" smtClean="0"/>
              <a:t>Integrated drive beam design and study</a:t>
            </a:r>
          </a:p>
          <a:p>
            <a:pPr lvl="1"/>
            <a:r>
              <a:rPr lang="en-US" dirty="0" smtClean="0"/>
              <a:t>Two-beam tuning</a:t>
            </a:r>
          </a:p>
          <a:p>
            <a:pPr lvl="1"/>
            <a:r>
              <a:rPr lang="en-US" dirty="0" smtClean="0"/>
              <a:t>Dynamic imperfections</a:t>
            </a:r>
          </a:p>
          <a:p>
            <a:endParaRPr lang="en-US" dirty="0"/>
          </a:p>
          <a:p>
            <a:r>
              <a:rPr lang="en-US" dirty="0" smtClean="0"/>
              <a:t>And key cost and power improvements</a:t>
            </a:r>
          </a:p>
          <a:p>
            <a:pPr lvl="1"/>
            <a:r>
              <a:rPr lang="en-US" dirty="0" smtClean="0"/>
              <a:t>Review main beam injector</a:t>
            </a:r>
          </a:p>
          <a:p>
            <a:pPr lvl="1"/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 </a:t>
            </a:r>
            <a:r>
              <a:rPr lang="en-US" dirty="0" err="1" smtClean="0"/>
              <a:t>optimisation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And cover most important updates required for 380GeV</a:t>
            </a:r>
          </a:p>
          <a:p>
            <a:endParaRPr lang="en-US" dirty="0" smtClean="0"/>
          </a:p>
          <a:p>
            <a:r>
              <a:rPr lang="en-US" dirty="0" smtClean="0"/>
              <a:t>Exploration of key alternatives</a:t>
            </a:r>
          </a:p>
          <a:p>
            <a:pPr lvl="1"/>
            <a:r>
              <a:rPr lang="en-US" dirty="0" smtClean="0"/>
              <a:t>E.g. klystron based option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And upgrade considerations</a:t>
            </a:r>
          </a:p>
          <a:p>
            <a:endParaRPr lang="en-US" dirty="0"/>
          </a:p>
          <a:p>
            <a:r>
              <a:rPr lang="en-US" dirty="0"/>
              <a:t>Reduction of staff resources compared to CDR phase</a:t>
            </a:r>
          </a:p>
          <a:p>
            <a:pPr lvl="1"/>
            <a:r>
              <a:rPr lang="en-US" dirty="0"/>
              <a:t>Limited ability to </a:t>
            </a:r>
            <a:r>
              <a:rPr lang="en-US" dirty="0" smtClean="0"/>
              <a:t>supervise students</a:t>
            </a:r>
            <a:endParaRPr lang="en-US" dirty="0"/>
          </a:p>
          <a:p>
            <a:pPr lvl="1"/>
            <a:r>
              <a:rPr lang="en-US" dirty="0" smtClean="0"/>
              <a:t>Need more support from fellows (or staff)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287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731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They Way Forward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229600" cy="53276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Early steps</a:t>
            </a:r>
          </a:p>
          <a:p>
            <a:r>
              <a:rPr lang="en-US" sz="2000" dirty="0" smtClean="0"/>
              <a:t>Fix the requirements from Physics</a:t>
            </a:r>
          </a:p>
          <a:p>
            <a:pPr lvl="1"/>
            <a:r>
              <a:rPr lang="en-US" sz="2000" dirty="0" smtClean="0"/>
              <a:t>Much lower energies probably not needed at high luminosity?</a:t>
            </a:r>
          </a:p>
          <a:p>
            <a:pPr lvl="1"/>
            <a:r>
              <a:rPr lang="en-US" sz="2000" dirty="0" smtClean="0"/>
              <a:t>Do we know the impact of L* on physics performance?</a:t>
            </a:r>
          </a:p>
          <a:p>
            <a:r>
              <a:rPr lang="en-US" sz="2000" dirty="0" smtClean="0"/>
              <a:t>Agree on a strategy for the two parameter sets</a:t>
            </a:r>
          </a:p>
          <a:p>
            <a:r>
              <a:rPr lang="en-US" sz="2000" dirty="0" smtClean="0"/>
              <a:t>Agree on the strategy for the specifications</a:t>
            </a:r>
            <a:endParaRPr lang="en-US" sz="2000" dirty="0"/>
          </a:p>
          <a:p>
            <a:r>
              <a:rPr lang="en-US" sz="2000" dirty="0" smtClean="0"/>
              <a:t>Module coupling main and drive beam</a:t>
            </a:r>
          </a:p>
          <a:p>
            <a:pPr lvl="1"/>
            <a:r>
              <a:rPr lang="en-US" sz="2000" dirty="0" smtClean="0"/>
              <a:t>Design, model, beam dynamics</a:t>
            </a:r>
            <a:endParaRPr lang="en-US" sz="2000" dirty="0"/>
          </a:p>
          <a:p>
            <a:r>
              <a:rPr lang="en-US" sz="2000" dirty="0" smtClean="0"/>
              <a:t>First iteration on startup, operation and availability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Will then go through the systems</a:t>
            </a:r>
          </a:p>
          <a:p>
            <a:r>
              <a:rPr lang="en-US" sz="2000" dirty="0" smtClean="0"/>
              <a:t>Answer potential questions from other WGs</a:t>
            </a:r>
          </a:p>
          <a:p>
            <a:r>
              <a:rPr lang="en-US" sz="2000" dirty="0" smtClean="0"/>
              <a:t>Progress on the design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50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04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Baseline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654927"/>
            <a:ext cx="8813800" cy="5494531"/>
          </a:xfrm>
        </p:spPr>
        <p:txBody>
          <a:bodyPr>
            <a:noAutofit/>
          </a:bodyPr>
          <a:lstStyle/>
          <a:p>
            <a:r>
              <a:rPr lang="en-US" sz="1800" dirty="0"/>
              <a:t>Needs</a:t>
            </a:r>
          </a:p>
          <a:p>
            <a:pPr lvl="1"/>
            <a:r>
              <a:rPr lang="en-US" sz="1800" dirty="0"/>
              <a:t>Technical </a:t>
            </a:r>
            <a:r>
              <a:rPr lang="en-US" sz="1800" dirty="0" smtClean="0"/>
              <a:t>expertise from many </a:t>
            </a:r>
            <a:r>
              <a:rPr lang="en-US" sz="1800" dirty="0" smtClean="0"/>
              <a:t>areas, e.g. beam dynamics and technical </a:t>
            </a:r>
            <a:r>
              <a:rPr lang="en-US" sz="1800" dirty="0" smtClean="0"/>
              <a:t>systems</a:t>
            </a:r>
            <a:endParaRPr lang="en-US" sz="1800" dirty="0"/>
          </a:p>
          <a:p>
            <a:pPr lvl="1"/>
            <a:r>
              <a:rPr lang="en-US" sz="1800" dirty="0"/>
              <a:t>Actual work</a:t>
            </a:r>
          </a:p>
          <a:p>
            <a:pPr lvl="2"/>
            <a:r>
              <a:rPr lang="en-US" sz="1800" dirty="0"/>
              <a:t>E.g. structure design for injectors</a:t>
            </a:r>
          </a:p>
          <a:p>
            <a:r>
              <a:rPr lang="en-US" sz="1800" dirty="0" smtClean="0"/>
              <a:t>Participation from everyone is appreciated, some people are required to pay attention</a:t>
            </a:r>
            <a:endParaRPr lang="en-US" sz="1800" dirty="0" smtClean="0"/>
          </a:p>
          <a:p>
            <a:pPr lvl="1"/>
            <a:r>
              <a:rPr lang="en-US" sz="1800" dirty="0" smtClean="0"/>
              <a:t>Physics and management</a:t>
            </a:r>
          </a:p>
          <a:p>
            <a:pPr lvl="2"/>
            <a:r>
              <a:rPr lang="en-US" sz="1800" dirty="0"/>
              <a:t>Lucie, </a:t>
            </a:r>
            <a:r>
              <a:rPr lang="en-US" sz="1800" dirty="0" err="1"/>
              <a:t>Konrad</a:t>
            </a:r>
            <a:r>
              <a:rPr lang="en-US" sz="1800" dirty="0"/>
              <a:t>, </a:t>
            </a:r>
            <a:r>
              <a:rPr lang="en-US" sz="1800" dirty="0" err="1"/>
              <a:t>Steinar</a:t>
            </a:r>
            <a:r>
              <a:rPr lang="en-US" sz="1800" dirty="0"/>
              <a:t>, Roger</a:t>
            </a:r>
            <a:endParaRPr lang="en-US" sz="1800" dirty="0" smtClean="0"/>
          </a:p>
          <a:p>
            <a:pPr lvl="1"/>
            <a:r>
              <a:rPr lang="en-US" sz="1800" dirty="0" err="1" smtClean="0"/>
              <a:t>Workpackage</a:t>
            </a:r>
            <a:r>
              <a:rPr lang="en-US" sz="1800" dirty="0" smtClean="0"/>
              <a:t> </a:t>
            </a:r>
            <a:r>
              <a:rPr lang="en-US" sz="1800" dirty="0" smtClean="0"/>
              <a:t>leaders from parameters and design area:</a:t>
            </a:r>
          </a:p>
          <a:p>
            <a:pPr lvl="2"/>
            <a:r>
              <a:rPr lang="en-US" sz="1800" dirty="0" smtClean="0"/>
              <a:t>Rogelio, Andrea, </a:t>
            </a:r>
            <a:r>
              <a:rPr lang="en-US" sz="1800" dirty="0" err="1" smtClean="0"/>
              <a:t>Yannis</a:t>
            </a:r>
            <a:r>
              <a:rPr lang="en-US" sz="1800" dirty="0" smtClean="0"/>
              <a:t>, Lau, Steffen, Michael</a:t>
            </a:r>
          </a:p>
          <a:p>
            <a:pPr lvl="1"/>
            <a:r>
              <a:rPr lang="en-US" sz="1800" dirty="0" smtClean="0"/>
              <a:t>Representation of most critical technologies:</a:t>
            </a:r>
          </a:p>
          <a:p>
            <a:pPr lvl="2"/>
            <a:r>
              <a:rPr lang="en-US" sz="1800" dirty="0" smtClean="0"/>
              <a:t>Walter, </a:t>
            </a:r>
            <a:r>
              <a:rPr lang="en-US" sz="1800" dirty="0" err="1" smtClean="0"/>
              <a:t>Alexej</a:t>
            </a:r>
            <a:r>
              <a:rPr lang="en-US" sz="1800" dirty="0" smtClean="0"/>
              <a:t>, Igor, Carlo, </a:t>
            </a:r>
            <a:r>
              <a:rPr lang="en-US" sz="1800" dirty="0" err="1" smtClean="0"/>
              <a:t>Nuria</a:t>
            </a:r>
            <a:r>
              <a:rPr lang="en-US" sz="1800" dirty="0" smtClean="0"/>
              <a:t>, </a:t>
            </a:r>
            <a:r>
              <a:rPr lang="en-US" sz="1800" dirty="0" err="1" smtClean="0"/>
              <a:t>Thibaut</a:t>
            </a:r>
            <a:r>
              <a:rPr lang="en-US" sz="1800" dirty="0" smtClean="0"/>
              <a:t>, </a:t>
            </a:r>
            <a:r>
              <a:rPr lang="en-US" sz="1800" dirty="0"/>
              <a:t>Helene, </a:t>
            </a:r>
            <a:r>
              <a:rPr lang="en-US" sz="1800" dirty="0" smtClean="0"/>
              <a:t>Kurt, </a:t>
            </a:r>
            <a:r>
              <a:rPr lang="en-US" sz="1800" dirty="0"/>
              <a:t>Andrea </a:t>
            </a:r>
            <a:r>
              <a:rPr lang="en-US" sz="1800" dirty="0" err="1"/>
              <a:t>Jeremie</a:t>
            </a:r>
            <a:r>
              <a:rPr lang="en-US" sz="1800" dirty="0"/>
              <a:t>, </a:t>
            </a:r>
            <a:r>
              <a:rPr lang="en-US" sz="1800" dirty="0" smtClean="0"/>
              <a:t>Stephan, Michele</a:t>
            </a:r>
            <a:r>
              <a:rPr lang="en-US" sz="1800" dirty="0"/>
              <a:t>, </a:t>
            </a:r>
            <a:r>
              <a:rPr lang="en-US" sz="1800" dirty="0" smtClean="0"/>
              <a:t>Jim, John Osborne, </a:t>
            </a:r>
            <a:r>
              <a:rPr lang="en-US" sz="1800" dirty="0" smtClean="0"/>
              <a:t>… </a:t>
            </a:r>
          </a:p>
          <a:p>
            <a:pPr lvl="1"/>
            <a:r>
              <a:rPr lang="en-US" sz="1800" dirty="0" smtClean="0"/>
              <a:t>Experimental </a:t>
            </a:r>
            <a:r>
              <a:rPr lang="en-US" sz="1800" dirty="0" err="1" smtClean="0"/>
              <a:t>programme</a:t>
            </a:r>
            <a:r>
              <a:rPr lang="en-US" sz="1800" dirty="0" smtClean="0"/>
              <a:t>:</a:t>
            </a:r>
          </a:p>
          <a:p>
            <a:pPr lvl="2"/>
            <a:r>
              <a:rPr lang="en-US" sz="1800" dirty="0" smtClean="0"/>
              <a:t>Roberto, Erik, </a:t>
            </a:r>
            <a:r>
              <a:rPr lang="en-US" sz="1800" dirty="0" smtClean="0"/>
              <a:t>Phil</a:t>
            </a:r>
          </a:p>
          <a:p>
            <a:pPr lvl="1"/>
            <a:r>
              <a:rPr lang="en-US" sz="1800" dirty="0" smtClean="0"/>
              <a:t>Some young people</a:t>
            </a:r>
          </a:p>
          <a:p>
            <a:pPr lvl="2"/>
            <a:r>
              <a:rPr lang="en-US" sz="1800" dirty="0" err="1" smtClean="0"/>
              <a:t>Edu</a:t>
            </a:r>
            <a:r>
              <a:rPr lang="en-US" sz="1800" dirty="0" smtClean="0"/>
              <a:t>, Jürgen, …</a:t>
            </a:r>
            <a:endParaRPr lang="en-US" sz="1800" dirty="0" smtClean="0"/>
          </a:p>
          <a:p>
            <a:r>
              <a:rPr lang="en-US" sz="1800" dirty="0" smtClean="0"/>
              <a:t>Roughly one meeting per month</a:t>
            </a:r>
          </a:p>
          <a:p>
            <a:r>
              <a:rPr lang="en-US" sz="1800" dirty="0" smtClean="0"/>
              <a:t>Until the end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13300" y="5092700"/>
            <a:ext cx="4100815" cy="646331"/>
          </a:xfrm>
          <a:prstGeom prst="rect">
            <a:avLst/>
          </a:prstGeom>
          <a:solidFill>
            <a:srgbClr val="E6E0EC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Work is done in smaller ad hoc teams and</a:t>
            </a:r>
          </a:p>
          <a:p>
            <a:r>
              <a:rPr lang="en-US" dirty="0" smtClean="0"/>
              <a:t>Presented and discussed in design WG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414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73" y="-2"/>
            <a:ext cx="8843911" cy="7589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General Comments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73" y="856697"/>
            <a:ext cx="8843911" cy="5416572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 energy of CLIC will be well established</a:t>
            </a:r>
          </a:p>
          <a:p>
            <a:pPr lvl="1"/>
            <a:r>
              <a:rPr lang="en-US" sz="2000" dirty="0" smtClean="0"/>
              <a:t>Based on structure tests etc.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The cost and power consumption of the first stage is very important</a:t>
            </a:r>
          </a:p>
          <a:p>
            <a:pPr lvl="1"/>
            <a:r>
              <a:rPr lang="en-US" sz="2000" dirty="0" smtClean="0"/>
              <a:t>Try to achieve further reduction</a:t>
            </a:r>
          </a:p>
          <a:p>
            <a:pPr lvl="1"/>
            <a:r>
              <a:rPr lang="en-US" sz="2000" dirty="0" smtClean="0"/>
              <a:t>Need to do quite some work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Still concerns exist concerning the luminosity performance</a:t>
            </a:r>
          </a:p>
          <a:p>
            <a:pPr lvl="1"/>
            <a:r>
              <a:rPr lang="en-US" sz="2000" dirty="0" smtClean="0"/>
              <a:t>E.g. BDS system performance</a:t>
            </a:r>
          </a:p>
          <a:p>
            <a:pPr lvl="1"/>
            <a:r>
              <a:rPr lang="en-US" sz="2000" dirty="0" smtClean="0"/>
              <a:t>Availability</a:t>
            </a:r>
          </a:p>
          <a:p>
            <a:pPr lvl="1"/>
            <a:r>
              <a:rPr lang="en-US" sz="2000" dirty="0" smtClean="0"/>
              <a:t>Dynamic magnetic stray fields</a:t>
            </a:r>
          </a:p>
          <a:p>
            <a:pPr lvl="1"/>
            <a:r>
              <a:rPr lang="en-US" sz="2000" dirty="0" smtClean="0"/>
              <a:t>…</a:t>
            </a:r>
          </a:p>
          <a:p>
            <a:pPr lvl="1"/>
            <a:endParaRPr lang="en-US" sz="2000" dirty="0"/>
          </a:p>
          <a:p>
            <a:pPr>
              <a:buFont typeface="Symbol" charset="0"/>
              <a:buChar char=""/>
            </a:pPr>
            <a:r>
              <a:rPr lang="en-US" sz="2000" dirty="0" smtClean="0"/>
              <a:t>Have to concentrate on key points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236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6223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CLIC Energy Stages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17800" y="6496050"/>
            <a:ext cx="3657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D. Schulte, CLIC Baseline WG, September 2016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96050"/>
            <a:ext cx="2133600" cy="365125"/>
          </a:xfrm>
        </p:spPr>
        <p:txBody>
          <a:bodyPr/>
          <a:lstStyle/>
          <a:p>
            <a:fld id="{9EA5F68D-5621-4A4B-9710-E5A521B0221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Picture 8" descr="stage_new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2071"/>
            <a:ext cx="9144000" cy="2966996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139701" y="3813579"/>
            <a:ext cx="8915399" cy="26824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800" dirty="0" err="1" smtClean="0">
                <a:solidFill>
                  <a:srgbClr val="0000FF"/>
                </a:solidFill>
                <a:latin typeface="Calibri"/>
              </a:rPr>
              <a:t>E</a:t>
            </a:r>
            <a:r>
              <a:rPr lang="en-US" sz="1800" baseline="-25000" dirty="0" err="1" smtClean="0">
                <a:solidFill>
                  <a:srgbClr val="0000FF"/>
                </a:solidFill>
                <a:latin typeface="Calibri"/>
              </a:rPr>
              <a:t>cms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=380Gev,</a:t>
            </a:r>
            <a:r>
              <a:rPr lang="en-US" sz="1800" dirty="0">
                <a:solidFill>
                  <a:srgbClr val="0000FF"/>
                </a:solidFill>
                <a:latin typeface="Calibri"/>
              </a:rPr>
              <a:t> L=1.5x10</a:t>
            </a:r>
            <a:r>
              <a:rPr lang="en-US" sz="1800" baseline="30000" dirty="0">
                <a:solidFill>
                  <a:srgbClr val="0000FF"/>
                </a:solidFill>
                <a:latin typeface="Calibri"/>
              </a:rPr>
              <a:t>34</a:t>
            </a:r>
            <a:r>
              <a:rPr lang="en-US" sz="1800" dirty="0">
                <a:solidFill>
                  <a:srgbClr val="0000FF"/>
                </a:solidFill>
                <a:latin typeface="Calibri"/>
              </a:rPr>
              <a:t>cm</a:t>
            </a:r>
            <a:r>
              <a:rPr lang="en-US" sz="1800" baseline="30000" dirty="0">
                <a:solidFill>
                  <a:srgbClr val="0000FF"/>
                </a:solidFill>
                <a:latin typeface="Calibri"/>
              </a:rPr>
              <a:t>-2</a:t>
            </a:r>
            <a:r>
              <a:rPr lang="en-US" sz="1800" dirty="0">
                <a:solidFill>
                  <a:srgbClr val="0000FF"/>
                </a:solidFill>
                <a:latin typeface="Calibri"/>
              </a:rPr>
              <a:t>s</a:t>
            </a:r>
            <a:r>
              <a:rPr lang="en-US" sz="1800" baseline="30000" dirty="0">
                <a:solidFill>
                  <a:srgbClr val="0000FF"/>
                </a:solidFill>
                <a:latin typeface="Calibri"/>
              </a:rPr>
              <a:t>-1</a:t>
            </a:r>
            <a:r>
              <a:rPr lang="en-US" sz="1800" dirty="0">
                <a:solidFill>
                  <a:srgbClr val="0000FF"/>
                </a:solidFill>
                <a:latin typeface="Calibri"/>
              </a:rPr>
              <a:t>, L</a:t>
            </a:r>
            <a:r>
              <a:rPr lang="en-US" sz="1800" baseline="-25000" dirty="0">
                <a:solidFill>
                  <a:srgbClr val="0000FF"/>
                </a:solidFill>
                <a:latin typeface="Calibri"/>
              </a:rPr>
              <a:t>0.01</a:t>
            </a:r>
            <a:r>
              <a:rPr lang="en-US" sz="1800" dirty="0">
                <a:solidFill>
                  <a:srgbClr val="0000FF"/>
                </a:solidFill>
                <a:latin typeface="Calibri"/>
              </a:rPr>
              <a:t>/L&gt;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0.6</a:t>
            </a:r>
          </a:p>
          <a:p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For </a:t>
            </a:r>
            <a:r>
              <a:rPr lang="en-US" sz="1800" dirty="0" err="1" smtClean="0">
                <a:solidFill>
                  <a:prstClr val="black"/>
                </a:solidFill>
                <a:latin typeface="Calibri"/>
              </a:rPr>
              <a:t>higgs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 and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op production, specified by CLIC physics group</a:t>
            </a:r>
          </a:p>
          <a:p>
            <a:pPr lvl="1"/>
            <a:endParaRPr lang="en-US" sz="1800" dirty="0" smtClean="0">
              <a:solidFill>
                <a:prstClr val="black"/>
              </a:solidFill>
              <a:latin typeface="Calibri"/>
            </a:endParaRPr>
          </a:p>
          <a:p>
            <a:pPr marL="0" indent="0">
              <a:buNone/>
            </a:pPr>
            <a:r>
              <a:rPr lang="en-US" sz="1800" dirty="0" err="1" smtClean="0">
                <a:solidFill>
                  <a:srgbClr val="0000FF"/>
                </a:solidFill>
                <a:latin typeface="Calibri"/>
              </a:rPr>
              <a:t>E</a:t>
            </a:r>
            <a:r>
              <a:rPr lang="en-US" sz="1800" baseline="-25000" dirty="0" err="1" smtClean="0">
                <a:solidFill>
                  <a:srgbClr val="0000FF"/>
                </a:solidFill>
                <a:latin typeface="Calibri"/>
              </a:rPr>
              <a:t>cms</a:t>
            </a:r>
            <a:r>
              <a:rPr lang="en-US" sz="1800" dirty="0">
                <a:solidFill>
                  <a:srgbClr val="0000FF"/>
                </a:solidFill>
                <a:latin typeface="Calibri"/>
              </a:rPr>
              <a:t>=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O(1.5TeV)</a:t>
            </a:r>
          </a:p>
          <a:p>
            <a:r>
              <a:rPr lang="en-US" sz="1800" dirty="0" smtClean="0">
                <a:latin typeface="Calibri"/>
              </a:rPr>
              <a:t>Depends on LHC findings</a:t>
            </a:r>
          </a:p>
          <a:p>
            <a:endParaRPr lang="en-US" sz="1800" dirty="0" smtClean="0">
              <a:solidFill>
                <a:prstClr val="black"/>
              </a:solidFill>
              <a:latin typeface="Calibri"/>
            </a:endParaRPr>
          </a:p>
          <a:p>
            <a:pPr marL="0" indent="0">
              <a:buNone/>
            </a:pPr>
            <a:r>
              <a:rPr lang="en-US" sz="1800" dirty="0" err="1" smtClean="0">
                <a:solidFill>
                  <a:srgbClr val="0000FF"/>
                </a:solidFill>
                <a:latin typeface="Calibri"/>
              </a:rPr>
              <a:t>E</a:t>
            </a:r>
            <a:r>
              <a:rPr lang="en-US" sz="1800" baseline="-25000" dirty="0" err="1" smtClean="0">
                <a:solidFill>
                  <a:srgbClr val="0000FF"/>
                </a:solidFill>
                <a:latin typeface="Calibri"/>
              </a:rPr>
              <a:t>cms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=3TeV,</a:t>
            </a:r>
            <a:r>
              <a:rPr lang="en-US" sz="1800" dirty="0">
                <a:solidFill>
                  <a:srgbClr val="0000FF"/>
                </a:solidFill>
                <a:latin typeface="Calibri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L</a:t>
            </a:r>
            <a:r>
              <a:rPr lang="en-US" sz="1800" baseline="-25000" dirty="0" smtClean="0">
                <a:solidFill>
                  <a:srgbClr val="0000FF"/>
                </a:solidFill>
                <a:latin typeface="Calibri"/>
              </a:rPr>
              <a:t>0.01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=2x10</a:t>
            </a:r>
            <a:r>
              <a:rPr lang="en-US" sz="1800" baseline="30000" dirty="0" smtClean="0">
                <a:solidFill>
                  <a:srgbClr val="0000FF"/>
                </a:solidFill>
                <a:latin typeface="Calibri"/>
              </a:rPr>
              <a:t>34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cm</a:t>
            </a:r>
            <a:r>
              <a:rPr lang="en-US" sz="1800" baseline="30000" dirty="0" smtClean="0">
                <a:solidFill>
                  <a:srgbClr val="0000FF"/>
                </a:solidFill>
                <a:latin typeface="Calibri"/>
              </a:rPr>
              <a:t>-2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s</a:t>
            </a:r>
            <a:r>
              <a:rPr lang="en-US" sz="1800" baseline="30000" dirty="0" smtClean="0">
                <a:solidFill>
                  <a:srgbClr val="0000FF"/>
                </a:solidFill>
                <a:latin typeface="Calibri"/>
              </a:rPr>
              <a:t>-1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, L</a:t>
            </a:r>
            <a:r>
              <a:rPr lang="en-US" sz="1800" baseline="-25000" dirty="0" smtClean="0">
                <a:solidFill>
                  <a:srgbClr val="0000FF"/>
                </a:solidFill>
                <a:latin typeface="Calibri"/>
              </a:rPr>
              <a:t>0.01</a:t>
            </a:r>
            <a:r>
              <a:rPr lang="en-US" sz="1800" dirty="0" smtClean="0">
                <a:solidFill>
                  <a:srgbClr val="0000FF"/>
                </a:solidFill>
                <a:latin typeface="Calibri"/>
              </a:rPr>
              <a:t>/L&gt;0.3</a:t>
            </a:r>
          </a:p>
        </p:txBody>
      </p:sp>
    </p:spTree>
    <p:extLst>
      <p:ext uri="{BB962C8B-B14F-4D97-AF65-F5344CB8AC3E}">
        <p14:creationId xmlns:p14="http://schemas.microsoft.com/office/powerpoint/2010/main" val="3118616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73" y="-2"/>
            <a:ext cx="8843911" cy="584202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Rebaseline</a:t>
            </a:r>
            <a:r>
              <a:rPr lang="en-US" sz="3200" dirty="0" smtClean="0"/>
              <a:t> Reminder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767797"/>
            <a:ext cx="4584700" cy="3093003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Optimised</a:t>
            </a:r>
            <a:r>
              <a:rPr lang="en-US" sz="2000" dirty="0" smtClean="0"/>
              <a:t> cost and power consumption systematically</a:t>
            </a:r>
          </a:p>
          <a:p>
            <a:endParaRPr lang="en-US" sz="2000" dirty="0"/>
          </a:p>
          <a:p>
            <a:r>
              <a:rPr lang="en-US" sz="2000" dirty="0" smtClean="0"/>
              <a:t>Boundaries respected</a:t>
            </a:r>
          </a:p>
          <a:p>
            <a:pPr lvl="1"/>
            <a:r>
              <a:rPr lang="en-US" sz="2000" dirty="0" err="1" smtClean="0"/>
              <a:t>Beamstrahlung</a:t>
            </a:r>
            <a:r>
              <a:rPr lang="en-US" sz="2000" dirty="0" smtClean="0"/>
              <a:t> level consistent with experimental request</a:t>
            </a:r>
          </a:p>
          <a:p>
            <a:pPr lvl="1"/>
            <a:r>
              <a:rPr lang="en-US" sz="2000" dirty="0" smtClean="0"/>
              <a:t>Risk for the structure is slightly less than for 3TeV machine but the same for all designs</a:t>
            </a:r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700" y="774380"/>
            <a:ext cx="4559300" cy="2982184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0" y="3832764"/>
            <a:ext cx="9144000" cy="29109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000" dirty="0" err="1" smtClean="0"/>
              <a:t>Beamdynamics</a:t>
            </a:r>
            <a:r>
              <a:rPr lang="en-US" sz="2000" dirty="0" smtClean="0"/>
              <a:t> constraints</a:t>
            </a:r>
          </a:p>
          <a:p>
            <a:pPr lvl="2"/>
            <a:r>
              <a:rPr lang="en-US" sz="2000" dirty="0" smtClean="0"/>
              <a:t>50Hz operation</a:t>
            </a:r>
          </a:p>
          <a:p>
            <a:pPr lvl="2"/>
            <a:r>
              <a:rPr lang="en-US" sz="2000" dirty="0" smtClean="0"/>
              <a:t>Some increase of risk in damping rings mitigated by increased horizontal </a:t>
            </a:r>
            <a:r>
              <a:rPr lang="en-US" sz="2000" dirty="0" err="1" smtClean="0"/>
              <a:t>emittance</a:t>
            </a:r>
            <a:endParaRPr lang="en-US" sz="2000" dirty="0" smtClean="0"/>
          </a:p>
          <a:p>
            <a:pPr lvl="2"/>
            <a:r>
              <a:rPr lang="en-US" sz="2000" dirty="0" smtClean="0"/>
              <a:t>Beam stability in main </a:t>
            </a:r>
            <a:r>
              <a:rPr lang="en-US" sz="2000" dirty="0" err="1" smtClean="0"/>
              <a:t>linac</a:t>
            </a:r>
            <a:r>
              <a:rPr lang="en-US" sz="2000" dirty="0" smtClean="0"/>
              <a:t> is constant (single and multi-bunch)</a:t>
            </a:r>
          </a:p>
          <a:p>
            <a:pPr lvl="2"/>
            <a:r>
              <a:rPr lang="en-US" sz="2000" dirty="0" smtClean="0"/>
              <a:t>BDS is at the limit for the energy</a:t>
            </a:r>
          </a:p>
          <a:p>
            <a:pPr lvl="2"/>
            <a:r>
              <a:rPr lang="en-US" sz="2000" dirty="0" smtClean="0"/>
              <a:t>Note: some effects are reduced, some are increased but not by large numbers</a:t>
            </a:r>
            <a:endParaRPr lang="en-US" sz="20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587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8900"/>
            <a:ext cx="8229600" cy="60959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Basic Parameters</a:t>
            </a:r>
            <a:endParaRPr lang="en-US" sz="3200" dirty="0"/>
          </a:p>
        </p:txBody>
      </p:sp>
      <p:pic>
        <p:nvPicPr>
          <p:cNvPr id="4" name="Picture 3" descr="tabl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9" t="8955" r="13268" b="61333"/>
          <a:stretch/>
        </p:blipFill>
        <p:spPr>
          <a:xfrm>
            <a:off x="0" y="703545"/>
            <a:ext cx="9144278" cy="517532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9CE89-570B-E94C-9240-4D8EDB1E00F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02777" y="5922807"/>
            <a:ext cx="4679023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Based on CDR study results and SLC experiences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139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4269"/>
          </a:xfrm>
        </p:spPr>
        <p:txBody>
          <a:bodyPr>
            <a:noAutofit/>
          </a:bodyPr>
          <a:lstStyle/>
          <a:p>
            <a:r>
              <a:rPr lang="en-US" sz="3200" dirty="0" smtClean="0"/>
              <a:t>Drive Beam Structure Choice</a:t>
            </a:r>
            <a:endParaRPr lang="en-US" sz="3200" dirty="0">
              <a:solidFill>
                <a:srgbClr val="00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451512"/>
              </p:ext>
            </p:extLst>
          </p:nvPr>
        </p:nvGraphicFramePr>
        <p:xfrm>
          <a:off x="520699" y="544269"/>
          <a:ext cx="8077201" cy="593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7064"/>
                <a:gridCol w="1237157"/>
                <a:gridCol w="892179"/>
                <a:gridCol w="1110267"/>
                <a:gridCol w="1110267"/>
                <a:gridCol w="111026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klys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DB 244ns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 244ns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 244ns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dirty="0" smtClean="0"/>
                        <a:t>/λ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0.1525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0.145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0.1625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/λ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0.0875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0.09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0.104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0.1044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0.1044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dirty="0" smtClean="0"/>
                        <a:t>/L</a:t>
                      </a:r>
                      <a:r>
                        <a:rPr lang="en-US" baseline="-25000" dirty="0" smtClean="0"/>
                        <a:t>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0.297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0.25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0.303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0.28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0.28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/L</a:t>
                      </a:r>
                      <a:r>
                        <a:rPr lang="en-US" baseline="-25000" dirty="0" smtClean="0"/>
                        <a:t>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0.134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0.172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28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r>
                        <a:rPr lang="en-US" baseline="0" dirty="0" smtClean="0"/>
                        <a:t> [MV/</a:t>
                      </a:r>
                      <a:r>
                        <a:rPr lang="en-US" baseline="0" dirty="0" err="1" smtClean="0"/>
                        <a:t>m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72.5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75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 [MW]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50.9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42.5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59.5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54.3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54.3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 [10</a:t>
                      </a:r>
                      <a:r>
                        <a:rPr lang="en-US" baseline="30000" dirty="0" smtClean="0"/>
                        <a:t>9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3.98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3.87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5.2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4.88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4.88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Δz</a:t>
                      </a:r>
                      <a:r>
                        <a:rPr lang="en-US" dirty="0" smtClean="0"/>
                        <a:t> [</a:t>
                      </a:r>
                      <a:r>
                        <a:rPr lang="en-US" dirty="0" err="1" smtClean="0"/>
                        <a:t>λ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baseline="-25000" dirty="0" err="1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454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485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352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366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366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τ</a:t>
                      </a:r>
                      <a:r>
                        <a:rPr lang="en-US" baseline="-25000" dirty="0" smtClean="0"/>
                        <a:t>RF</a:t>
                      </a:r>
                      <a:r>
                        <a:rPr lang="en-US" baseline="0" dirty="0" smtClean="0"/>
                        <a:t> [ns]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321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325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244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244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244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r>
                        <a:rPr lang="en-US" baseline="-25000" dirty="0" smtClean="0"/>
                        <a:t>DB</a:t>
                      </a:r>
                      <a:r>
                        <a:rPr lang="en-US" dirty="0" smtClean="0"/>
                        <a:t>/N</a:t>
                      </a:r>
                      <a:r>
                        <a:rPr lang="en-US" baseline="-25000" dirty="0" smtClean="0"/>
                        <a:t>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---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4.005/4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3.69/4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3.69/4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</a:t>
                      </a:r>
                      <a:r>
                        <a:rPr lang="en-US" baseline="-25000" dirty="0" err="1" smtClean="0"/>
                        <a:t>wall</a:t>
                      </a:r>
                      <a:r>
                        <a:rPr lang="en-US" baseline="0" dirty="0" smtClean="0"/>
                        <a:t> [MW]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224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221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222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222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 [</a:t>
                      </a:r>
                      <a:r>
                        <a:rPr lang="en-US" dirty="0" err="1" smtClean="0"/>
                        <a:t>a.u</a:t>
                      </a:r>
                      <a:r>
                        <a:rPr lang="en-US" dirty="0" smtClean="0"/>
                        <a:t>.] (</a:t>
                      </a:r>
                      <a:r>
                        <a:rPr lang="en-US" dirty="0" err="1" smtClean="0"/>
                        <a:t>w</a:t>
                      </a:r>
                      <a:r>
                        <a:rPr lang="en-US" dirty="0" smtClean="0"/>
                        <a:t>. drive beam)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3.451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3.520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3.502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3.523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3.523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 [</a:t>
                      </a:r>
                      <a:r>
                        <a:rPr lang="en-US" dirty="0" err="1" smtClean="0"/>
                        <a:t>a.u</a:t>
                      </a:r>
                      <a:r>
                        <a:rPr lang="en-US" dirty="0" smtClean="0"/>
                        <a:t>.]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w</a:t>
                      </a:r>
                      <a:r>
                        <a:rPr lang="en-US" baseline="0" dirty="0" smtClean="0"/>
                        <a:t>. klystrons)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3.616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3.551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3.825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3.744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3.744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rame 5"/>
          <p:cNvSpPr/>
          <p:nvPr/>
        </p:nvSpPr>
        <p:spPr>
          <a:xfrm>
            <a:off x="5194300" y="506169"/>
            <a:ext cx="1244600" cy="6161331"/>
          </a:xfrm>
          <a:prstGeom prst="frame">
            <a:avLst>
              <a:gd name="adj1" fmla="val 495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536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Selected 380 </a:t>
            </a:r>
            <a:r>
              <a:rPr lang="en-US" sz="3600" dirty="0" err="1" smtClean="0"/>
              <a:t>GeV</a:t>
            </a:r>
            <a:r>
              <a:rPr lang="en-US" sz="3600" dirty="0" smtClean="0"/>
              <a:t> Beam Parameters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Baseline WG, September 2016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284574"/>
              </p:ext>
            </p:extLst>
          </p:nvPr>
        </p:nvGraphicFramePr>
        <p:xfrm>
          <a:off x="2717800" y="647700"/>
          <a:ext cx="4572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</a:t>
                      </a:r>
                      <a:r>
                        <a:rPr lang="en-US" baseline="-25000" dirty="0" err="1" smtClean="0"/>
                        <a:t>rep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baseline="-25000" dirty="0" smtClean="0">
                          <a:latin typeface="+mn-lt"/>
                          <a:cs typeface="Symbol" charset="2"/>
                        </a:rPr>
                        <a:t>x</a:t>
                      </a:r>
                      <a:r>
                        <a:rPr lang="en-US" baseline="0" dirty="0" smtClean="0">
                          <a:latin typeface="+mn-lt"/>
                          <a:cs typeface="Symbol" charset="2"/>
                        </a:rPr>
                        <a:t>/</a:t>
                      </a: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baseline="-25000" dirty="0" err="1" smtClean="0">
                          <a:latin typeface="+mn-lt"/>
                          <a:cs typeface="Symbol" charset="2"/>
                        </a:rPr>
                        <a:t>y</a:t>
                      </a:r>
                      <a:endParaRPr lang="en-US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>
                          <a:latin typeface="+mn-lt"/>
                          <a:cs typeface="Symbol" charset="2"/>
                        </a:rPr>
                        <a:t>m/nm</a:t>
                      </a:r>
                      <a:endParaRPr lang="en-US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0.95/30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baseline="-25000" dirty="0" err="1" smtClean="0">
                          <a:latin typeface="+mn-lt"/>
                          <a:cs typeface="Symbol" charset="2"/>
                        </a:rPr>
                        <a:t>x</a:t>
                      </a:r>
                      <a:r>
                        <a:rPr lang="en-US" baseline="0" dirty="0" smtClean="0">
                          <a:latin typeface="+mn-lt"/>
                          <a:cs typeface="Symbol" charset="2"/>
                        </a:rPr>
                        <a:t>/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baseline="-25000" dirty="0" smtClean="0">
                          <a:latin typeface="+mn-lt"/>
                          <a:cs typeface="Symbol" charset="2"/>
                        </a:rPr>
                        <a:t>y</a:t>
                      </a:r>
                      <a:endParaRPr lang="en-US" dirty="0" smtClean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mm/mm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8.2/0.1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baseline="-25000" dirty="0" err="1" smtClean="0">
                          <a:latin typeface="+mn-lt"/>
                          <a:cs typeface="Symbol" charset="2"/>
                        </a:rPr>
                        <a:t>x</a:t>
                      </a:r>
                      <a:r>
                        <a:rPr lang="en-US" baseline="0" dirty="0" smtClean="0">
                          <a:latin typeface="+mn-lt"/>
                          <a:cs typeface="Symbol" charset="2"/>
                        </a:rPr>
                        <a:t>/</a:t>
                      </a:r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baseline="-25000" dirty="0" err="1" smtClean="0">
                          <a:latin typeface="+mn-lt"/>
                          <a:cs typeface="Symbol" charset="2"/>
                        </a:rPr>
                        <a:t>y</a:t>
                      </a:r>
                      <a:endParaRPr lang="en-US" dirty="0" smtClean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nm/nm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149/2.9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err="1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baseline="-25000" dirty="0" err="1" smtClean="0">
                          <a:latin typeface="+mn-lt"/>
                          <a:cs typeface="Symbol" charset="2"/>
                        </a:rPr>
                        <a:t>z</a:t>
                      </a:r>
                      <a:endParaRPr lang="en-US" dirty="0" smtClean="0">
                        <a:latin typeface="+mn-lt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>
                          <a:latin typeface="+mn-lt"/>
                          <a:cs typeface="Symbol" charset="2"/>
                        </a:rPr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</a:t>
                      </a:r>
                      <a:r>
                        <a:rPr lang="en-US" baseline="-25000" dirty="0" err="1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</a:t>
                      </a:r>
                      <a:r>
                        <a:rPr lang="en-US" baseline="-25000" dirty="0" smtClean="0"/>
                        <a:t>0.01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+mn-lt"/>
                          <a:cs typeface="Symbol" charset="2"/>
                        </a:rPr>
                        <a:t>n</a:t>
                      </a:r>
                      <a:r>
                        <a:rPr lang="en-US" baseline="-25000" dirty="0" err="1" smtClean="0">
                          <a:latin typeface="Symbol" charset="2"/>
                          <a:cs typeface="Symbol" charset="2"/>
                        </a:rPr>
                        <a:t>g</a:t>
                      </a:r>
                      <a:endParaRPr lang="en-US" dirty="0" smtClean="0">
                        <a:latin typeface="+mn-lt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baseline="-25000" dirty="0" err="1" smtClean="0">
                          <a:latin typeface="+mn-lt"/>
                          <a:cs typeface="Symbol" charset="2"/>
                        </a:rPr>
                        <a:t>E</a:t>
                      </a:r>
                      <a:endParaRPr lang="en-US" dirty="0"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1600" y="850900"/>
            <a:ext cx="24764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emittances</a:t>
            </a:r>
            <a:r>
              <a:rPr lang="en-US" dirty="0" smtClean="0"/>
              <a:t> are nominal values at the IP</a:t>
            </a:r>
          </a:p>
          <a:p>
            <a:endParaRPr lang="en-US" dirty="0"/>
          </a:p>
          <a:p>
            <a:r>
              <a:rPr lang="en-US" dirty="0" smtClean="0"/>
              <a:t>Draft values for </a:t>
            </a:r>
            <a:r>
              <a:rPr lang="en-US" dirty="0" err="1"/>
              <a:t>e</a:t>
            </a:r>
            <a:r>
              <a:rPr lang="en-US" dirty="0" err="1" smtClean="0"/>
              <a:t>mittances</a:t>
            </a:r>
            <a:r>
              <a:rPr lang="en-US" dirty="0" smtClean="0"/>
              <a:t> targets are</a:t>
            </a:r>
          </a:p>
          <a:p>
            <a:endParaRPr lang="en-US" dirty="0" smtClean="0"/>
          </a:p>
          <a:p>
            <a:r>
              <a:rPr lang="en-US" dirty="0" smtClean="0"/>
              <a:t>Exit of damping ring</a:t>
            </a:r>
          </a:p>
          <a:p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baseline="-25000" dirty="0" smtClean="0">
                <a:cs typeface="Symbol" charset="2"/>
              </a:rPr>
              <a:t>x</a:t>
            </a:r>
            <a:r>
              <a:rPr lang="en-US" dirty="0" smtClean="0">
                <a:cs typeface="Symbol" charset="2"/>
              </a:rPr>
              <a:t> &lt;</a:t>
            </a:r>
            <a:r>
              <a:rPr lang="en-US" baseline="-25000" dirty="0" smtClean="0">
                <a:cs typeface="Symbol" charset="2"/>
              </a:rPr>
              <a:t> </a:t>
            </a:r>
            <a:r>
              <a:rPr lang="en-US" dirty="0" smtClean="0"/>
              <a:t>700nm, </a:t>
            </a:r>
            <a:r>
              <a:rPr lang="en-US" dirty="0">
                <a:latin typeface="Symbol" charset="2"/>
                <a:cs typeface="Symbol" charset="2"/>
              </a:rPr>
              <a:t>e</a:t>
            </a:r>
            <a:r>
              <a:rPr lang="en-US" baseline="-25000" dirty="0">
                <a:cs typeface="Symbol" charset="2"/>
              </a:rPr>
              <a:t>x</a:t>
            </a:r>
            <a:r>
              <a:rPr lang="en-US" dirty="0">
                <a:cs typeface="Symbol" charset="2"/>
              </a:rPr>
              <a:t> &lt;</a:t>
            </a:r>
            <a:r>
              <a:rPr lang="en-US" baseline="-25000" dirty="0">
                <a:cs typeface="Symbol" charset="2"/>
              </a:rPr>
              <a:t> </a:t>
            </a:r>
            <a:r>
              <a:rPr lang="en-US" dirty="0" smtClean="0"/>
              <a:t>5nm</a:t>
            </a:r>
          </a:p>
          <a:p>
            <a:endParaRPr lang="en-US" dirty="0"/>
          </a:p>
          <a:p>
            <a:r>
              <a:rPr lang="en-US" dirty="0"/>
              <a:t>Exit of </a:t>
            </a:r>
            <a:r>
              <a:rPr lang="en-US" dirty="0" smtClean="0"/>
              <a:t>RTML</a:t>
            </a:r>
            <a:endParaRPr lang="en-US" dirty="0"/>
          </a:p>
          <a:p>
            <a:r>
              <a:rPr lang="en-US" dirty="0">
                <a:latin typeface="Symbol" charset="2"/>
                <a:cs typeface="Symbol" charset="2"/>
              </a:rPr>
              <a:t>e</a:t>
            </a:r>
            <a:r>
              <a:rPr lang="en-US" baseline="-25000" dirty="0">
                <a:cs typeface="Symbol" charset="2"/>
              </a:rPr>
              <a:t>x</a:t>
            </a:r>
            <a:r>
              <a:rPr lang="en-US" dirty="0">
                <a:cs typeface="Symbol" charset="2"/>
              </a:rPr>
              <a:t> &lt;</a:t>
            </a:r>
            <a:r>
              <a:rPr lang="en-US" baseline="-25000" dirty="0">
                <a:cs typeface="Symbol" charset="2"/>
              </a:rPr>
              <a:t> </a:t>
            </a:r>
            <a:r>
              <a:rPr lang="en-US" dirty="0" smtClean="0"/>
              <a:t>850nm</a:t>
            </a:r>
            <a:r>
              <a:rPr lang="en-US" dirty="0"/>
              <a:t>, </a:t>
            </a:r>
            <a:r>
              <a:rPr lang="en-US" dirty="0">
                <a:latin typeface="Symbol" charset="2"/>
                <a:cs typeface="Symbol" charset="2"/>
              </a:rPr>
              <a:t>e</a:t>
            </a:r>
            <a:r>
              <a:rPr lang="en-US" baseline="-25000" dirty="0">
                <a:cs typeface="Symbol" charset="2"/>
              </a:rPr>
              <a:t>x</a:t>
            </a:r>
            <a:r>
              <a:rPr lang="en-US" dirty="0">
                <a:cs typeface="Symbol" charset="2"/>
              </a:rPr>
              <a:t> &lt;</a:t>
            </a:r>
            <a:r>
              <a:rPr lang="en-US" baseline="-25000" dirty="0">
                <a:cs typeface="Symbol" charset="2"/>
              </a:rPr>
              <a:t> </a:t>
            </a:r>
            <a:r>
              <a:rPr lang="en-US" dirty="0" smtClean="0"/>
              <a:t>10nm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Exit of ML</a:t>
            </a:r>
          </a:p>
          <a:p>
            <a:r>
              <a:rPr lang="en-US" dirty="0">
                <a:latin typeface="Symbol" charset="2"/>
                <a:cs typeface="Symbol" charset="2"/>
              </a:rPr>
              <a:t>e</a:t>
            </a:r>
            <a:r>
              <a:rPr lang="en-US" baseline="-25000" dirty="0">
                <a:cs typeface="Symbol" charset="2"/>
              </a:rPr>
              <a:t>x</a:t>
            </a:r>
            <a:r>
              <a:rPr lang="en-US" dirty="0">
                <a:cs typeface="Symbol" charset="2"/>
              </a:rPr>
              <a:t> &lt;</a:t>
            </a:r>
            <a:r>
              <a:rPr lang="en-US" baseline="-25000" dirty="0">
                <a:cs typeface="Symbol" charset="2"/>
              </a:rPr>
              <a:t> </a:t>
            </a:r>
            <a:r>
              <a:rPr lang="en-US" dirty="0" smtClean="0"/>
              <a:t>950nm</a:t>
            </a:r>
            <a:r>
              <a:rPr lang="en-US" dirty="0"/>
              <a:t>, </a:t>
            </a:r>
            <a:r>
              <a:rPr lang="en-US" dirty="0">
                <a:latin typeface="Symbol" charset="2"/>
                <a:cs typeface="Symbol" charset="2"/>
              </a:rPr>
              <a:t>e</a:t>
            </a:r>
            <a:r>
              <a:rPr lang="en-US" baseline="-25000" dirty="0">
                <a:cs typeface="Symbol" charset="2"/>
              </a:rPr>
              <a:t>x</a:t>
            </a:r>
            <a:r>
              <a:rPr lang="en-US" dirty="0">
                <a:cs typeface="Symbol" charset="2"/>
              </a:rPr>
              <a:t> &lt;</a:t>
            </a:r>
            <a:r>
              <a:rPr lang="en-US" baseline="-25000" dirty="0">
                <a:cs typeface="Symbol" charset="2"/>
              </a:rPr>
              <a:t> </a:t>
            </a:r>
            <a:r>
              <a:rPr lang="en-US" dirty="0" smtClean="0"/>
              <a:t>20nm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0201" y="5308600"/>
            <a:ext cx="8724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limited flexibility exists for the collision parameters O(10%)</a:t>
            </a:r>
            <a:r>
              <a:rPr lang="en-US" dirty="0"/>
              <a:t> </a:t>
            </a:r>
            <a:r>
              <a:rPr lang="en-US" dirty="0" smtClean="0"/>
              <a:t>since the beam size is larger than the minimum that could be achieved</a:t>
            </a:r>
          </a:p>
          <a:p>
            <a:endParaRPr lang="en-US" dirty="0" smtClean="0"/>
          </a:p>
          <a:p>
            <a:r>
              <a:rPr lang="en-US" dirty="0" smtClean="0"/>
              <a:t>Also the waist shift allows to gain a few percent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633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74552</TotalTime>
  <Words>2662</Words>
  <Application>Microsoft Macintosh PowerPoint</Application>
  <PresentationFormat>On-screen Show (4:3)</PresentationFormat>
  <Paragraphs>525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CLIC Design Working Group</vt:lpstr>
      <vt:lpstr>Introduction</vt:lpstr>
      <vt:lpstr>Baseline</vt:lpstr>
      <vt:lpstr>General Comments</vt:lpstr>
      <vt:lpstr>CLIC Energy Stages</vt:lpstr>
      <vt:lpstr>Rebaseline Reminder</vt:lpstr>
      <vt:lpstr>Basic Parameters</vt:lpstr>
      <vt:lpstr>Drive Beam Structure Choice</vt:lpstr>
      <vt:lpstr>Selected 380 GeV Beam Parameters</vt:lpstr>
      <vt:lpstr>380 GeV Beam Parameters</vt:lpstr>
      <vt:lpstr>Note: Change of Tolerances and Specifications</vt:lpstr>
      <vt:lpstr>Staged Design </vt:lpstr>
      <vt:lpstr>Structure and Main Linac Design</vt:lpstr>
      <vt:lpstr>Structure and Main Linac Design</vt:lpstr>
      <vt:lpstr>Main Beam Injector Complex</vt:lpstr>
      <vt:lpstr>Sources and Injector</vt:lpstr>
      <vt:lpstr>Damping Rings</vt:lpstr>
      <vt:lpstr>Rings to Main Linac</vt:lpstr>
      <vt:lpstr>Beam Delivery System</vt:lpstr>
      <vt:lpstr>Beam Delivery System</vt:lpstr>
      <vt:lpstr>Machine Detector Interface</vt:lpstr>
      <vt:lpstr>Drive-beam Studies</vt:lpstr>
      <vt:lpstr>Operation and Availability</vt:lpstr>
      <vt:lpstr>Some First Questions</vt:lpstr>
      <vt:lpstr>Dynamic Magnetic Stray Fields</vt:lpstr>
      <vt:lpstr>PowerPoint Presentation</vt:lpstr>
      <vt:lpstr>Conclusion</vt:lpstr>
      <vt:lpstr>They Way Forward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320</cp:revision>
  <cp:lastPrinted>2016-09-15T09:11:31Z</cp:lastPrinted>
  <dcterms:created xsi:type="dcterms:W3CDTF">2015-03-30T09:14:39Z</dcterms:created>
  <dcterms:modified xsi:type="dcterms:W3CDTF">2016-09-16T06:33:08Z</dcterms:modified>
</cp:coreProperties>
</file>