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89" r:id="rId3"/>
    <p:sldId id="392" r:id="rId4"/>
    <p:sldId id="391" r:id="rId5"/>
    <p:sldId id="393" r:id="rId6"/>
    <p:sldId id="394" r:id="rId7"/>
    <p:sldId id="390" r:id="rId8"/>
    <p:sldId id="384" r:id="rId9"/>
    <p:sldId id="380" r:id="rId10"/>
    <p:sldId id="38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7043" autoAdjust="0"/>
  </p:normalViewPr>
  <p:slideViewPr>
    <p:cSldViewPr snapToGrid="0" snapToObjects="1">
      <p:cViewPr>
        <p:scale>
          <a:sx n="100" d="100"/>
          <a:sy n="100" d="100"/>
        </p:scale>
        <p:origin x="-70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16/09/16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16/09/16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71098"/>
            <a:ext cx="2895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smtClean="0"/>
              <a:t>/15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/>
          <a:srcRect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170/CERN-2016-004" TargetMode="External"/><Relationship Id="rId4" Type="http://schemas.openxmlformats.org/officeDocument/2006/relationships/hyperlink" Target="https://arxiv.org/abs/1608.07538" TargetMode="External"/><Relationship Id="rId5" Type="http://schemas.openxmlformats.org/officeDocument/2006/relationships/hyperlink" Target="https://cds.cern.ch/record/2210491" TargetMode="External"/><Relationship Id="rId6" Type="http://schemas.openxmlformats.org/officeDocument/2006/relationships/hyperlink" Target="https://edms.cern.ch/document/1572676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1608.0753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170/CERN-2016-004" TargetMode="External"/><Relationship Id="rId4" Type="http://schemas.openxmlformats.org/officeDocument/2006/relationships/hyperlink" Target="https://arxiv.org/abs/1608.07537" TargetMode="External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1608.0753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5687"/>
            <a:ext cx="7400937" cy="70441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First comments from physics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500" y="6108701"/>
            <a:ext cx="9029700" cy="77469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Lucie Linssen, CERN</a:t>
            </a:r>
          </a:p>
          <a:p>
            <a:r>
              <a:rPr lang="en-US" sz="1800" dirty="0" smtClean="0"/>
              <a:t>CLIC </a:t>
            </a:r>
            <a:r>
              <a:rPr lang="en-US" sz="1800" dirty="0" smtClean="0"/>
              <a:t>meeting</a:t>
            </a:r>
            <a:r>
              <a:rPr lang="en-US" sz="1800" dirty="0" smtClean="0"/>
              <a:t>, </a:t>
            </a:r>
            <a:r>
              <a:rPr lang="en-US" sz="1800" dirty="0" smtClean="0"/>
              <a:t>September </a:t>
            </a:r>
            <a:r>
              <a:rPr lang="en-US" sz="1800" dirty="0" smtClean="0"/>
              <a:t>16 </a:t>
            </a:r>
            <a:r>
              <a:rPr lang="en-US" sz="1800" dirty="0" smtClean="0"/>
              <a:t>2016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968500" y="1422400"/>
            <a:ext cx="50597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What does the physics need?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06500" y="2806700"/>
            <a:ext cx="684033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Note: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This is a fully improvised presentation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On (too) short notice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It needs more proper reflection/discussion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022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1038894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CLICdp</a:t>
            </a:r>
            <a:r>
              <a:rPr lang="en-US" sz="3200" dirty="0" smtClean="0"/>
              <a:t> documents</a:t>
            </a:r>
            <a:br>
              <a:rPr lang="en-US" sz="3200" dirty="0" smtClean="0"/>
            </a:br>
            <a:r>
              <a:rPr lang="en-US" sz="3200" dirty="0" smtClean="0"/>
              <a:t>in preparation for next European Strategy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100" y="1203146"/>
            <a:ext cx="8225329" cy="5355313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err="1" smtClean="0"/>
              <a:t>CLICdp</a:t>
            </a:r>
            <a:r>
              <a:rPr lang="en-US" sz="2000" b="1" dirty="0" smtClean="0"/>
              <a:t> reports serving as ingredients for a </a:t>
            </a:r>
            <a:r>
              <a:rPr lang="en-US" sz="2000" b="1" dirty="0" smtClean="0">
                <a:solidFill>
                  <a:srgbClr val="FF0000"/>
                </a:solidFill>
              </a:rPr>
              <a:t>CLIC summary report</a:t>
            </a:r>
            <a:r>
              <a:rPr lang="en-US" sz="2000" b="1" dirty="0" smtClean="0"/>
              <a:t>:</a:t>
            </a:r>
            <a:endParaRPr lang="en-US" b="1" dirty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Updated Baseline for a Staged Compact Linear </a:t>
            </a:r>
            <a:r>
              <a:rPr lang="en-US" dirty="0" smtClean="0">
                <a:solidFill>
                  <a:srgbClr val="0000FF"/>
                </a:solidFill>
              </a:rPr>
              <a:t>Collider </a:t>
            </a:r>
            <a:r>
              <a:rPr lang="en-US" sz="1400" dirty="0" smtClean="0">
                <a:solidFill>
                  <a:srgbClr val="0000FF"/>
                </a:solidFill>
              </a:rPr>
              <a:t>(380 </a:t>
            </a:r>
            <a:r>
              <a:rPr lang="en-US" sz="1400" dirty="0" err="1" smtClean="0">
                <a:solidFill>
                  <a:srgbClr val="0000FF"/>
                </a:solidFill>
              </a:rPr>
              <a:t>GeV</a:t>
            </a:r>
            <a:r>
              <a:rPr lang="en-US" sz="1400" dirty="0" smtClean="0">
                <a:solidFill>
                  <a:srgbClr val="0000FF"/>
                </a:solidFill>
              </a:rPr>
              <a:t>, 1.5 </a:t>
            </a:r>
            <a:r>
              <a:rPr lang="en-US" sz="1400" dirty="0" err="1" smtClean="0">
                <a:solidFill>
                  <a:srgbClr val="0000FF"/>
                </a:solidFill>
              </a:rPr>
              <a:t>TeV</a:t>
            </a:r>
            <a:r>
              <a:rPr lang="en-US" sz="1400" dirty="0" smtClean="0">
                <a:solidFill>
                  <a:srgbClr val="0000FF"/>
                </a:solidFill>
              </a:rPr>
              <a:t>, 3 </a:t>
            </a:r>
            <a:r>
              <a:rPr lang="en-US" sz="1400" dirty="0" err="1" smtClean="0">
                <a:solidFill>
                  <a:srgbClr val="0000FF"/>
                </a:solidFill>
              </a:rPr>
              <a:t>TeV</a:t>
            </a:r>
            <a:r>
              <a:rPr lang="en-US" sz="1400" dirty="0" smtClean="0">
                <a:solidFill>
                  <a:srgbClr val="0000FF"/>
                </a:solidFill>
              </a:rPr>
              <a:t>)   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en-US" dirty="0" smtClean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 </a:t>
            </a:r>
            <a:endParaRPr lang="en-US" dirty="0" smtClean="0">
              <a:solidFill>
                <a:srgbClr val="FF660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hr-HR" dirty="0">
                <a:hlinkClick r:id="rId2"/>
              </a:rPr>
              <a:t>arXiv:</a:t>
            </a:r>
            <a:r>
              <a:rPr lang="hr-HR" dirty="0" smtClean="0">
                <a:hlinkClick r:id="rId2"/>
              </a:rPr>
              <a:t>1608.07537</a:t>
            </a:r>
            <a:r>
              <a:rPr lang="hr-HR" dirty="0" smtClean="0"/>
              <a:t>, </a:t>
            </a:r>
            <a:r>
              <a:rPr lang="en-US" dirty="0" smtClean="0">
                <a:hlinkClick r:id="rId3"/>
              </a:rPr>
              <a:t>CERN-2016-004</a:t>
            </a:r>
            <a:endParaRPr lang="en-US" dirty="0" smtClean="0"/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Higgs Physics at the CLIC Electron-Positron Linear </a:t>
            </a:r>
            <a:r>
              <a:rPr lang="en-US" dirty="0" smtClean="0">
                <a:solidFill>
                  <a:srgbClr val="0000FF"/>
                </a:solidFill>
              </a:rPr>
              <a:t>Collider   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hr-HR" dirty="0">
                <a:hlinkClick r:id="rId4"/>
              </a:rPr>
              <a:t>arXiv:</a:t>
            </a:r>
            <a:r>
              <a:rPr lang="hr-HR" dirty="0" smtClean="0">
                <a:hlinkClick r:id="rId4"/>
              </a:rPr>
              <a:t>1608.07538</a:t>
            </a:r>
            <a:r>
              <a:rPr lang="hr-HR" dirty="0" smtClean="0"/>
              <a:t>, </a:t>
            </a:r>
            <a:r>
              <a:rPr lang="it-IT" dirty="0" smtClean="0">
                <a:hlinkClick r:id="rId5"/>
              </a:rPr>
              <a:t>CLICdp-Pub-2016-001 </a:t>
            </a:r>
            <a:r>
              <a:rPr lang="hr-HR" dirty="0" smtClean="0"/>
              <a:t>and submitted to EPJC yesterday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The new </a:t>
            </a:r>
            <a:r>
              <a:rPr lang="en-US" dirty="0" err="1" smtClean="0">
                <a:solidFill>
                  <a:srgbClr val="0000FF"/>
                </a:solidFill>
              </a:rPr>
              <a:t>optimised</a:t>
            </a:r>
            <a:r>
              <a:rPr lang="en-US" dirty="0" smtClean="0">
                <a:solidFill>
                  <a:srgbClr val="0000FF"/>
                </a:solidFill>
              </a:rPr>
              <a:t> CLIC detector model </a:t>
            </a:r>
            <a:r>
              <a:rPr lang="en-US" dirty="0" err="1" smtClean="0">
                <a:solidFill>
                  <a:srgbClr val="0000FF"/>
                </a:solidFill>
              </a:rPr>
              <a:t>CLICdet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smtClean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0000FF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err="1" smtClean="0"/>
              <a:t>CLICdp</a:t>
            </a:r>
            <a:r>
              <a:rPr lang="en-US" dirty="0" smtClean="0"/>
              <a:t> note </a:t>
            </a:r>
            <a:r>
              <a:rPr lang="en-US" dirty="0"/>
              <a:t>in preparation </a:t>
            </a:r>
            <a:r>
              <a:rPr lang="en-US" dirty="0">
                <a:hlinkClick r:id="rId6"/>
              </a:rPr>
              <a:t>https://edms.cern.ch/document/1572676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An overview of CLIC top physics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CLIC top physics publication in 2017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Extended BSM studies (hopefully also motivated by LHC discoveries)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CLIC BSM publication by 2017/2018.</a:t>
            </a:r>
            <a:endParaRPr lang="en-US" dirty="0" smtClean="0">
              <a:solidFill>
                <a:srgbClr val="0000FF"/>
              </a:solidFill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CLIC R&amp;D report =&gt; with main CLIC technology demonstrators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Summary publication(s) in 2017</a:t>
            </a:r>
            <a:r>
              <a:rPr lang="en-US" dirty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2018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Plan for the period ~2019-2025 in case CLIC would be supported by next strategy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2017/2018, note to be included in </a:t>
            </a:r>
            <a:r>
              <a:rPr lang="en-US" smtClean="0">
                <a:solidFill>
                  <a:srgbClr val="000000"/>
                </a:solidFill>
              </a:rPr>
              <a:t>CLIC summary </a:t>
            </a:r>
            <a:r>
              <a:rPr lang="en-US" dirty="0" smtClean="0">
                <a:solidFill>
                  <a:srgbClr val="000000"/>
                </a:solidFill>
              </a:rPr>
              <a:t>report for the Strategy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44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physics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92200" y="3200400"/>
            <a:ext cx="6981398" cy="1754327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Physics beyond the standard model (BSM)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Direct observation of new states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Possible new discoveries at CLIC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Possible new states already previously observed at LHC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Indirect observation of BSM physics through precision measurements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E.g. Z’, composite Higgs, accurate W mass</a:t>
            </a:r>
            <a:r>
              <a:rPr lang="is-IS" dirty="0" smtClean="0"/>
              <a:t>…..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88761" y="5334000"/>
            <a:ext cx="5490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presentation reflects only on √s (and </a:t>
            </a:r>
            <a:r>
              <a:rPr lang="en-US" dirty="0" err="1" smtClean="0">
                <a:solidFill>
                  <a:srgbClr val="FF0000"/>
                </a:solidFill>
              </a:rPr>
              <a:t>polarisation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2200" y="1600200"/>
            <a:ext cx="6981398" cy="92333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High accuracy measurements of known states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Higgs physics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Top </a:t>
            </a:r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76061" y="5981700"/>
            <a:ext cx="699753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</a:t>
            </a:r>
            <a:r>
              <a:rPr lang="en-US" sz="1600" dirty="0" smtClean="0"/>
              <a:t>ote: there could be additional detector calibration issues. Unlikely to strongly influence </a:t>
            </a:r>
            <a:r>
              <a:rPr lang="en-US" sz="1600" dirty="0"/>
              <a:t>√</a:t>
            </a:r>
            <a:r>
              <a:rPr lang="en-US" sz="1600" dirty="0" smtClean="0"/>
              <a:t>s choice, but this was never properly addressed.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92125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physics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Screen Shot 2016-09-16 at 07.15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5620"/>
            <a:ext cx="4927600" cy="4803440"/>
          </a:xfrm>
          <a:prstGeom prst="rect">
            <a:avLst/>
          </a:prstGeom>
        </p:spPr>
      </p:pic>
      <p:pic>
        <p:nvPicPr>
          <p:cNvPr id="8" name="Picture 7" descr="Screen Shot 2012-11-26 at 8.05.3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660" y="805891"/>
            <a:ext cx="1740004" cy="1272199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pic>
        <p:nvPicPr>
          <p:cNvPr id="9" name="Picture 8" descr="Screen Shot 2012-11-26 at 8.05.5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360" y="2279048"/>
            <a:ext cx="1719997" cy="1237700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pic>
        <p:nvPicPr>
          <p:cNvPr id="10" name="Picture 9" descr="Screen Shot 2012-11-25 at 8.58.3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76" y="3702047"/>
            <a:ext cx="1742388" cy="1356778"/>
          </a:xfrm>
          <a:prstGeom prst="rect">
            <a:avLst/>
          </a:prstGeom>
          <a:ln w="19050" cmpd="sng">
            <a:solidFill>
              <a:srgbClr val="008000"/>
            </a:solidFill>
          </a:ln>
        </p:spPr>
      </p:pic>
      <p:pic>
        <p:nvPicPr>
          <p:cNvPr id="11" name="Picture 10" descr="Screen Shot 2012-06-03 at 6.27.4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460" y="5250472"/>
            <a:ext cx="1575477" cy="1350409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010401" y="906220"/>
            <a:ext cx="187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Crucial at first stage for model-independent Higgs measurement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35801" y="2481020"/>
            <a:ext cx="187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High statistical accuracy at the high energy stages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35801" y="3573220"/>
            <a:ext cx="187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Best at ~1.4 </a:t>
            </a:r>
            <a:r>
              <a:rPr lang="en-US" sz="1600" dirty="0" err="1" smtClean="0">
                <a:solidFill>
                  <a:srgbClr val="008000"/>
                </a:solidFill>
              </a:rPr>
              <a:t>TeV</a:t>
            </a:r>
            <a:r>
              <a:rPr lang="en-US" sz="1600" dirty="0" smtClean="0">
                <a:solidFill>
                  <a:srgbClr val="008000"/>
                </a:solidFill>
              </a:rPr>
              <a:t>, where result is similar to 1 </a:t>
            </a:r>
            <a:r>
              <a:rPr lang="en-US" sz="1600" dirty="0" err="1" smtClean="0">
                <a:solidFill>
                  <a:srgbClr val="008000"/>
                </a:solidFill>
              </a:rPr>
              <a:t>TeV</a:t>
            </a:r>
            <a:r>
              <a:rPr lang="en-US" sz="1600" dirty="0" smtClean="0">
                <a:solidFill>
                  <a:srgbClr val="008000"/>
                </a:solidFill>
              </a:rPr>
              <a:t> ILC (cross section versus </a:t>
            </a:r>
            <a:r>
              <a:rPr lang="en-US" sz="1600" dirty="0" err="1" smtClean="0">
                <a:solidFill>
                  <a:srgbClr val="008000"/>
                </a:solidFill>
              </a:rPr>
              <a:t>intLumi</a:t>
            </a:r>
            <a:r>
              <a:rPr lang="en-US" sz="1600" dirty="0" smtClean="0">
                <a:solidFill>
                  <a:srgbClr val="008000"/>
                </a:solidFill>
              </a:rPr>
              <a:t> and event reconstruction)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23101" y="5338520"/>
            <a:ext cx="187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Best at 3TeV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Flagship measurement for CLIC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117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physics at the first stage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 descr="Screen Shot 2016-09-16 at 06.53.2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52"/>
          <a:stretch/>
        </p:blipFill>
        <p:spPr>
          <a:xfrm>
            <a:off x="5359400" y="871788"/>
            <a:ext cx="3471013" cy="3027111"/>
          </a:xfrm>
          <a:prstGeom prst="rect">
            <a:avLst/>
          </a:prstGeom>
        </p:spPr>
      </p:pic>
      <p:pic>
        <p:nvPicPr>
          <p:cNvPr id="6" name="Picture 5" descr="Screen Shot 2016-09-16 at 06.54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796" y="3806881"/>
            <a:ext cx="3606004" cy="3059938"/>
          </a:xfrm>
          <a:prstGeom prst="rect">
            <a:avLst/>
          </a:prstGeom>
        </p:spPr>
      </p:pic>
      <p:pic>
        <p:nvPicPr>
          <p:cNvPr id="7" name="Picture 6" descr="Screen Shot 2016-09-16 at 06.55.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4100793" cy="3479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5101" y="4229100"/>
            <a:ext cx="43307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choice is to run at 380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o see HZ and WW-fusion + top physics</a:t>
            </a:r>
          </a:p>
          <a:p>
            <a:endParaRPr lang="en-US" sz="1400" dirty="0"/>
          </a:p>
          <a:p>
            <a:r>
              <a:rPr lang="en-US" dirty="0" smtClean="0"/>
              <a:t>Note that -80% electron </a:t>
            </a:r>
            <a:r>
              <a:rPr lang="en-US" dirty="0" err="1" smtClean="0"/>
              <a:t>polarisation</a:t>
            </a:r>
            <a:r>
              <a:rPr lang="en-US" dirty="0" smtClean="0"/>
              <a:t> enhances WW-fusion</a:t>
            </a:r>
          </a:p>
          <a:p>
            <a:endParaRPr lang="en-US" sz="1400" dirty="0"/>
          </a:p>
          <a:p>
            <a:r>
              <a:rPr lang="en-US" dirty="0" smtClean="0"/>
              <a:t>With our present knowledge, we see no good reason to run at 250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r>
              <a:rPr lang="en-US" sz="1400" dirty="0" smtClean="0"/>
              <a:t>(note: ILC and CLIC conclusions inconsistent)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46060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couplings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Screen Shot 2016-09-16 at 07.19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0" y="1004415"/>
            <a:ext cx="4368800" cy="4266085"/>
          </a:xfrm>
          <a:prstGeom prst="rect">
            <a:avLst/>
          </a:prstGeom>
        </p:spPr>
      </p:pic>
      <p:pic>
        <p:nvPicPr>
          <p:cNvPr id="7" name="Picture 6" descr="Screen Shot 2016-09-16 at 07.20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6" y="1016001"/>
            <a:ext cx="4346482" cy="42234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6600" y="5295900"/>
            <a:ext cx="78790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General trend of improved statistics when </a:t>
            </a:r>
            <a:r>
              <a:rPr lang="en-US" dirty="0"/>
              <a:t>going from ~1.5 </a:t>
            </a:r>
            <a:r>
              <a:rPr lang="en-US" dirty="0" err="1"/>
              <a:t>TeV</a:t>
            </a:r>
            <a:r>
              <a:rPr lang="en-US" dirty="0"/>
              <a:t> to 3 </a:t>
            </a:r>
            <a:r>
              <a:rPr lang="en-US" dirty="0" err="1"/>
              <a:t>TeV</a:t>
            </a:r>
            <a:r>
              <a:rPr lang="en-US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Certain couplings present only modest gain when going from ~1.5 </a:t>
            </a:r>
            <a:r>
              <a:rPr lang="en-US" dirty="0" err="1" smtClean="0"/>
              <a:t>TeV</a:t>
            </a:r>
            <a:r>
              <a:rPr lang="en-US" dirty="0" smtClean="0"/>
              <a:t> to 3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ttH</a:t>
            </a:r>
            <a:r>
              <a:rPr lang="en-US" dirty="0" smtClean="0"/>
              <a:t> requires ~1.5 </a:t>
            </a:r>
            <a:r>
              <a:rPr lang="en-US" dirty="0" err="1" smtClean="0"/>
              <a:t>TeV</a:t>
            </a:r>
            <a:r>
              <a:rPr lang="en-US" dirty="0" smtClean="0"/>
              <a:t> (but does not require to tune down to ~1 </a:t>
            </a:r>
            <a:r>
              <a:rPr lang="en-US" dirty="0" err="1" smtClean="0"/>
              <a:t>TeV</a:t>
            </a:r>
            <a:r>
              <a:rPr lang="en-US" dirty="0"/>
              <a:t> </a:t>
            </a:r>
            <a:r>
              <a:rPr lang="en-US" dirty="0" smtClean="0"/>
              <a:t>or so)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HH self coupling requires the highest energy of 3 </a:t>
            </a:r>
            <a:r>
              <a:rPr lang="en-US" dirty="0" err="1" smtClean="0"/>
              <a:t>TeV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7090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physics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 descr="Screen Shot 2016-09-16 at 08.1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1181100"/>
            <a:ext cx="4600373" cy="4076700"/>
          </a:xfrm>
          <a:prstGeom prst="rect">
            <a:avLst/>
          </a:prstGeom>
        </p:spPr>
      </p:pic>
      <p:pic>
        <p:nvPicPr>
          <p:cNvPr id="7" name="Picture 6" descr="Screen Shot 2015-09-02 at 08.25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139" y="825500"/>
            <a:ext cx="4473862" cy="317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" y="5359400"/>
            <a:ext cx="4546600" cy="92333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World average top mass:</a:t>
            </a:r>
          </a:p>
          <a:p>
            <a:r>
              <a:rPr lang="en-US" dirty="0" smtClean="0"/>
              <a:t>~173. 2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=&gt; Lowest √s for CLIC scan would be ~340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75200" y="4051300"/>
            <a:ext cx="4368800" cy="2554545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err="1"/>
              <a:t>tt</a:t>
            </a:r>
            <a:r>
              <a:rPr lang="en-US" sz="1600" u="sng" dirty="0"/>
              <a:t> or single top events</a:t>
            </a:r>
            <a:r>
              <a:rPr lang="en-US" sz="1600" dirty="0"/>
              <a:t> as a probe for new physics: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solidFill>
                  <a:srgbClr val="FF0000"/>
                </a:solidFill>
              </a:rPr>
              <a:t>A</a:t>
            </a:r>
            <a:r>
              <a:rPr lang="en-US" sz="1600" baseline="-25000" dirty="0" err="1">
                <a:solidFill>
                  <a:srgbClr val="FF0000"/>
                </a:solidFill>
              </a:rPr>
              <a:t>FB</a:t>
            </a:r>
            <a:r>
              <a:rPr lang="en-US" sz="1600" baseline="30000" dirty="0" err="1">
                <a:solidFill>
                  <a:srgbClr val="FF0000"/>
                </a:solidFill>
              </a:rPr>
              <a:t>t</a:t>
            </a:r>
            <a:r>
              <a:rPr lang="en-US" sz="1600" dirty="0">
                <a:solidFill>
                  <a:srgbClr val="FF0000"/>
                </a:solidFill>
              </a:rPr>
              <a:t>,</a:t>
            </a:r>
            <a:r>
              <a:rPr lang="en-US" sz="1600" baseline="30000" dirty="0">
                <a:solidFill>
                  <a:srgbClr val="FF0000"/>
                </a:solidFill>
              </a:rPr>
              <a:t> </a:t>
            </a:r>
            <a:r>
              <a:rPr lang="en-US" sz="1600" dirty="0" err="1">
                <a:solidFill>
                  <a:srgbClr val="FF0000"/>
                </a:solidFill>
              </a:rPr>
              <a:t>A</a:t>
            </a:r>
            <a:r>
              <a:rPr lang="en-US" sz="1600" baseline="-25000" dirty="0" err="1">
                <a:solidFill>
                  <a:srgbClr val="FF0000"/>
                </a:solidFill>
              </a:rPr>
              <a:t>LR</a:t>
            </a:r>
            <a:r>
              <a:rPr lang="en-US" sz="1600" baseline="30000" dirty="0" err="1">
                <a:solidFill>
                  <a:srgbClr val="FF0000"/>
                </a:solidFill>
              </a:rPr>
              <a:t>t</a:t>
            </a:r>
            <a:r>
              <a:rPr lang="en-US" sz="1600" dirty="0">
                <a:solidFill>
                  <a:srgbClr val="FF0000"/>
                </a:solidFill>
              </a:rPr>
              <a:t>      </a:t>
            </a:r>
            <a:r>
              <a:rPr lang="en-US" sz="1600" dirty="0"/>
              <a:t>=&gt; e.g. top quark couplings to </a:t>
            </a:r>
            <a:r>
              <a:rPr lang="en-US" sz="1600" dirty="0" err="1"/>
              <a:t>γ</a:t>
            </a:r>
            <a:r>
              <a:rPr lang="en-US" sz="1600" dirty="0"/>
              <a:t>, Z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Search for </a:t>
            </a:r>
            <a:r>
              <a:rPr lang="en-US" sz="1600" dirty="0">
                <a:solidFill>
                  <a:srgbClr val="FF0000"/>
                </a:solidFill>
              </a:rPr>
              <a:t>FCNC top decays </a:t>
            </a:r>
            <a:r>
              <a:rPr lang="en-US" sz="1600" dirty="0">
                <a:solidFill>
                  <a:srgbClr val="000000"/>
                </a:solidFill>
              </a:rPr>
              <a:t>(e.g. t </a:t>
            </a:r>
            <a:r>
              <a:rPr lang="en-US" sz="1200" b="1" dirty="0">
                <a:solidFill>
                  <a:srgbClr val="000000"/>
                </a:solidFill>
                <a:sym typeface="Wingdings"/>
              </a:rPr>
              <a:t>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cH</a:t>
            </a:r>
            <a:r>
              <a:rPr lang="en-US" sz="1600" dirty="0">
                <a:solidFill>
                  <a:srgbClr val="000000"/>
                </a:solidFill>
              </a:rPr>
              <a:t>, t </a:t>
            </a:r>
            <a:r>
              <a:rPr lang="en-US" sz="1200" b="1" dirty="0">
                <a:solidFill>
                  <a:srgbClr val="000000"/>
                </a:solidFill>
                <a:sym typeface="Wingdings"/>
              </a:rPr>
              <a:t>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cγ</a:t>
            </a:r>
            <a:r>
              <a:rPr lang="en-US" sz="1600" dirty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solidFill>
                  <a:srgbClr val="FF0000"/>
                </a:solidFill>
              </a:rPr>
              <a:t>V</a:t>
            </a:r>
            <a:r>
              <a:rPr lang="en-US" sz="1600" baseline="-25000" dirty="0" err="1">
                <a:solidFill>
                  <a:srgbClr val="FF0000"/>
                </a:solidFill>
              </a:rPr>
              <a:t>tb</a:t>
            </a:r>
            <a:r>
              <a:rPr lang="en-US" sz="1600" dirty="0">
                <a:solidFill>
                  <a:srgbClr val="FF0000"/>
                </a:solidFill>
              </a:rPr>
              <a:t> from </a:t>
            </a:r>
            <a:r>
              <a:rPr lang="en-US" sz="1600" dirty="0" err="1">
                <a:solidFill>
                  <a:srgbClr val="FF0000"/>
                </a:solidFill>
              </a:rPr>
              <a:t>eγ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200" b="1" dirty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err="1">
                <a:solidFill>
                  <a:srgbClr val="FF0000"/>
                </a:solidFill>
              </a:rPr>
              <a:t>tbν</a:t>
            </a:r>
            <a:r>
              <a:rPr lang="en-US" sz="1600" baseline="-25000" dirty="0" err="1">
                <a:solidFill>
                  <a:srgbClr val="FF0000"/>
                </a:solidFill>
              </a:rPr>
              <a:t>e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(at high energies, no </a:t>
            </a:r>
            <a:r>
              <a:rPr lang="en-US" sz="1600" dirty="0" err="1"/>
              <a:t>bkg</a:t>
            </a:r>
            <a:r>
              <a:rPr lang="en-US" sz="1600" dirty="0"/>
              <a:t> from </a:t>
            </a:r>
            <a:r>
              <a:rPr lang="en-US" sz="1600" dirty="0" err="1"/>
              <a:t>tt</a:t>
            </a:r>
            <a:r>
              <a:rPr lang="en-US" sz="1600" dirty="0"/>
              <a:t> </a:t>
            </a:r>
            <a:r>
              <a:rPr lang="en-US" sz="1600" dirty="0" err="1"/>
              <a:t>evts</a:t>
            </a:r>
            <a:r>
              <a:rPr lang="en-US" sz="1600" dirty="0"/>
              <a:t>.)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solidFill>
                  <a:srgbClr val="FF0000"/>
                </a:solidFill>
              </a:rPr>
              <a:t>ttH</a:t>
            </a:r>
            <a:r>
              <a:rPr lang="en-US" sz="1600" dirty="0">
                <a:solidFill>
                  <a:srgbClr val="FF0000"/>
                </a:solidFill>
              </a:rPr>
              <a:t>: top Yukawa coupling, Higgs CP properties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Light stop quark </a:t>
            </a:r>
            <a:r>
              <a:rPr lang="en-US" sz="1600" dirty="0">
                <a:solidFill>
                  <a:srgbClr val="000000"/>
                </a:solidFill>
              </a:rPr>
              <a:t>search with </a:t>
            </a:r>
            <a:r>
              <a:rPr lang="en-US" sz="1600" dirty="0">
                <a:solidFill>
                  <a:srgbClr val="FF0000"/>
                </a:solidFill>
              </a:rPr>
              <a:t>boosted </a:t>
            </a:r>
            <a:r>
              <a:rPr lang="en-US" sz="1600" dirty="0" smtClean="0">
                <a:solidFill>
                  <a:srgbClr val="FF0000"/>
                </a:solidFill>
              </a:rPr>
              <a:t>tops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Work ongoing =&gt; </a:t>
            </a:r>
            <a:r>
              <a:rPr lang="en-US" sz="1600" dirty="0" err="1" smtClean="0">
                <a:solidFill>
                  <a:srgbClr val="0000FF"/>
                </a:solidFill>
              </a:rPr>
              <a:t>CLICdp</a:t>
            </a:r>
            <a:r>
              <a:rPr lang="en-US" sz="1600" dirty="0" smtClean="0">
                <a:solidFill>
                  <a:srgbClr val="0000FF"/>
                </a:solidFill>
              </a:rPr>
              <a:t> overview paper foreseen for 2017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119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processes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Screen Shot 2016-09-16 at 07.13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54100"/>
            <a:ext cx="5662357" cy="4965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16601" y="1587500"/>
            <a:ext cx="3098800" cy="2031325"/>
          </a:xfrm>
          <a:prstGeom prst="rect">
            <a:avLst/>
          </a:prstGeom>
          <a:noFill/>
          <a:ln w="19050" cmpd="sng">
            <a:solidFill>
              <a:srgbClr val="3333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Simply looking at the “known” physics, it took us some years to work out the CLIC potential and the corresponding running preferences.</a:t>
            </a:r>
          </a:p>
          <a:p>
            <a:endParaRPr lang="en-US" dirty="0"/>
          </a:p>
          <a:p>
            <a:r>
              <a:rPr lang="en-US" dirty="0" smtClean="0"/>
              <a:t>What about the “unknown”?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290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01900" y="2654300"/>
            <a:ext cx="43715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Backup slides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991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Published collaboration-wide documents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September 16,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7438" y="1003300"/>
            <a:ext cx="6281462" cy="196977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Higgs Physics at the CLIC Electron-Positron Linear </a:t>
            </a:r>
            <a:r>
              <a:rPr lang="en-US" sz="2000" b="1" dirty="0" smtClean="0">
                <a:solidFill>
                  <a:srgbClr val="FF0000"/>
                </a:solidFill>
              </a:rPr>
              <a:t>Collider</a:t>
            </a:r>
          </a:p>
          <a:p>
            <a:r>
              <a:rPr lang="en-US" dirty="0" smtClean="0"/>
              <a:t>40 pages, 123 authors</a:t>
            </a:r>
          </a:p>
          <a:p>
            <a:r>
              <a:rPr lang="en-US" dirty="0" err="1" smtClean="0"/>
              <a:t>CLICdp</a:t>
            </a:r>
            <a:r>
              <a:rPr lang="en-US" dirty="0" smtClean="0"/>
              <a:t> collaboration paper</a:t>
            </a:r>
          </a:p>
          <a:p>
            <a:r>
              <a:rPr lang="en-US" dirty="0" smtClean="0"/>
              <a:t>&gt;25 independent full simulation Higgs analyses !</a:t>
            </a:r>
          </a:p>
          <a:p>
            <a:endParaRPr lang="en-US" sz="1200" dirty="0" smtClean="0"/>
          </a:p>
          <a:p>
            <a:pPr marL="0" lvl="1"/>
            <a:r>
              <a:rPr lang="hr-HR" dirty="0">
                <a:hlinkClick r:id="rId2"/>
              </a:rPr>
              <a:t>arXiv:1608.07538 </a:t>
            </a:r>
            <a:r>
              <a:rPr lang="hr-HR" dirty="0"/>
              <a:t>on 29/8/2016</a:t>
            </a:r>
          </a:p>
          <a:p>
            <a:pPr marL="0" lvl="1"/>
            <a:r>
              <a:rPr lang="hr-HR" dirty="0"/>
              <a:t>S</a:t>
            </a:r>
            <a:r>
              <a:rPr lang="hr-HR" dirty="0" smtClean="0"/>
              <a:t>ubmitted for publication in </a:t>
            </a:r>
            <a:r>
              <a:rPr lang="hr-HR" dirty="0"/>
              <a:t>EPJC </a:t>
            </a:r>
            <a:endParaRPr lang="hr-HR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57438" y="3800376"/>
            <a:ext cx="5410631" cy="1661993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Updated Baseline for a Staged Compact Linear Collider</a:t>
            </a:r>
          </a:p>
          <a:p>
            <a:r>
              <a:rPr lang="en-US" dirty="0" smtClean="0"/>
              <a:t>57 pages, 517 authors, 63 institutes</a:t>
            </a:r>
          </a:p>
          <a:p>
            <a:r>
              <a:rPr lang="en-US" dirty="0" smtClean="0"/>
              <a:t>CLIC and </a:t>
            </a:r>
            <a:r>
              <a:rPr lang="en-US" dirty="0" err="1" smtClean="0"/>
              <a:t>CLICdp</a:t>
            </a:r>
            <a:r>
              <a:rPr lang="en-US" dirty="0" smtClean="0"/>
              <a:t> collaboration paper</a:t>
            </a:r>
          </a:p>
          <a:p>
            <a:endParaRPr lang="en-US" sz="1200" dirty="0"/>
          </a:p>
          <a:p>
            <a:pPr marL="0" lvl="1"/>
            <a:r>
              <a:rPr lang="en-US" dirty="0" smtClean="0"/>
              <a:t>Published as a CERN yellow report </a:t>
            </a:r>
            <a:r>
              <a:rPr lang="en-US" dirty="0" smtClean="0">
                <a:hlinkClick r:id="rId3"/>
              </a:rPr>
              <a:t>CERN</a:t>
            </a:r>
            <a:r>
              <a:rPr lang="en-US" dirty="0">
                <a:hlinkClick r:id="rId3"/>
              </a:rPr>
              <a:t>-2016-004</a:t>
            </a:r>
            <a:endParaRPr lang="en-US" dirty="0"/>
          </a:p>
          <a:p>
            <a:r>
              <a:rPr lang="hr-HR" dirty="0">
                <a:hlinkClick r:id="rId4"/>
              </a:rPr>
              <a:t>arXiv:</a:t>
            </a:r>
            <a:r>
              <a:rPr lang="hr-HR" dirty="0" smtClean="0">
                <a:hlinkClick r:id="rId4"/>
              </a:rPr>
              <a:t>1608.07537</a:t>
            </a:r>
            <a:r>
              <a:rPr lang="hr-HR" dirty="0" smtClean="0"/>
              <a:t> on 29/8/2016</a:t>
            </a: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7700" y="3565348"/>
            <a:ext cx="2019299" cy="2854399"/>
          </a:xfrm>
          <a:prstGeom prst="rect">
            <a:avLst/>
          </a:prstGeom>
        </p:spPr>
      </p:pic>
      <p:pic>
        <p:nvPicPr>
          <p:cNvPr id="10" name="Picture 9" descr="Screen Shot 2016-08-29 at 22.04.5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1" y="799805"/>
            <a:ext cx="2590800" cy="2522727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57438" y="3322532"/>
            <a:ext cx="8859561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02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22033</TotalTime>
  <Words>763</Words>
  <Application>Microsoft Macintosh PowerPoint</Application>
  <PresentationFormat>On-screen Show (4:3)</PresentationFormat>
  <Paragraphs>104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First comments from physics</vt:lpstr>
      <vt:lpstr>CLIC physics</vt:lpstr>
      <vt:lpstr>Higgs physics</vt:lpstr>
      <vt:lpstr>Higgs physics at the first stage</vt:lpstr>
      <vt:lpstr>Higgs couplings</vt:lpstr>
      <vt:lpstr>Top physics</vt:lpstr>
      <vt:lpstr>e+e- processes</vt:lpstr>
      <vt:lpstr>PowerPoint Presentation</vt:lpstr>
      <vt:lpstr>Published collaboration-wide documents</vt:lpstr>
      <vt:lpstr>CLICdp documents in preparation for next European Strategy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L. Linssen</cp:lastModifiedBy>
  <cp:revision>341</cp:revision>
  <cp:lastPrinted>2016-01-15T17:19:37Z</cp:lastPrinted>
  <dcterms:created xsi:type="dcterms:W3CDTF">2011-11-21T07:55:02Z</dcterms:created>
  <dcterms:modified xsi:type="dcterms:W3CDTF">2016-09-16T07:04:04Z</dcterms:modified>
</cp:coreProperties>
</file>