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handoutMasterIdLst>
    <p:handoutMasterId r:id="rId42"/>
  </p:handoutMasterIdLst>
  <p:sldIdLst>
    <p:sldId id="455" r:id="rId2"/>
    <p:sldId id="427" r:id="rId3"/>
    <p:sldId id="426" r:id="rId4"/>
    <p:sldId id="425" r:id="rId5"/>
    <p:sldId id="424" r:id="rId6"/>
    <p:sldId id="430" r:id="rId7"/>
    <p:sldId id="431" r:id="rId8"/>
    <p:sldId id="429" r:id="rId9"/>
    <p:sldId id="428" r:id="rId10"/>
    <p:sldId id="423" r:id="rId11"/>
    <p:sldId id="435" r:id="rId12"/>
    <p:sldId id="434" r:id="rId13"/>
    <p:sldId id="433" r:id="rId14"/>
    <p:sldId id="432" r:id="rId15"/>
    <p:sldId id="444" r:id="rId16"/>
    <p:sldId id="440" r:id="rId17"/>
    <p:sldId id="438" r:id="rId18"/>
    <p:sldId id="437" r:id="rId19"/>
    <p:sldId id="436" r:id="rId20"/>
    <p:sldId id="448" r:id="rId21"/>
    <p:sldId id="447" r:id="rId22"/>
    <p:sldId id="450" r:id="rId23"/>
    <p:sldId id="451" r:id="rId24"/>
    <p:sldId id="452" r:id="rId25"/>
    <p:sldId id="313" r:id="rId26"/>
    <p:sldId id="329" r:id="rId27"/>
    <p:sldId id="335" r:id="rId28"/>
    <p:sldId id="336" r:id="rId29"/>
    <p:sldId id="342" r:id="rId30"/>
    <p:sldId id="341" r:id="rId31"/>
    <p:sldId id="340" r:id="rId32"/>
    <p:sldId id="339" r:id="rId33"/>
    <p:sldId id="338" r:id="rId34"/>
    <p:sldId id="337" r:id="rId35"/>
    <p:sldId id="344" r:id="rId36"/>
    <p:sldId id="345" r:id="rId37"/>
    <p:sldId id="349" r:id="rId38"/>
    <p:sldId id="347" r:id="rId39"/>
    <p:sldId id="443" r:id="rId4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94636" autoAdjust="0"/>
  </p:normalViewPr>
  <p:slideViewPr>
    <p:cSldViewPr>
      <p:cViewPr varScale="1">
        <p:scale>
          <a:sx n="86" d="100"/>
          <a:sy n="86" d="100"/>
        </p:scale>
        <p:origin x="152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8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Relationship Id="rId6" Type="http://schemas.openxmlformats.org/officeDocument/2006/relationships/image" Target="../media/image56.png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png"/><Relationship Id="rId1" Type="http://schemas.openxmlformats.org/officeDocument/2006/relationships/image" Target="../media/image61.png"/><Relationship Id="rId4" Type="http://schemas.openxmlformats.org/officeDocument/2006/relationships/image" Target="../media/image6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36746-F72C-4D44-AAAE-C0046DFFBD6D}" type="datetimeFigureOut">
              <a:rPr lang="de-DE" smtClean="0"/>
              <a:pPr/>
              <a:t>21.08.2016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7B7C8-FCA6-43D9-B15A-FA1AAB523510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28218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2C029-FF64-4CCB-9988-9C10A709FBBC}" type="datetimeFigureOut">
              <a:rPr lang="de-DE" smtClean="0"/>
              <a:pPr/>
              <a:t>21.08.2016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EA7EF-FCD6-4614-A8DF-4DD45E4497A5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606324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3600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8427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1218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7774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03472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6464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06852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1818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811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8354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3938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19253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08743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4969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0127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571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8969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2078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470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0893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2974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r>
              <a:rPr lang="de-DE" dirty="0" err="1" smtClean="0"/>
              <a:t>Н.Зимин</a:t>
            </a:r>
            <a:r>
              <a:rPr lang="de-DE" dirty="0" smtClean="0"/>
              <a:t>  </a:t>
            </a:r>
            <a:r>
              <a:rPr lang="de-DE" dirty="0" err="1" smtClean="0"/>
              <a:t>Ноябрь</a:t>
            </a:r>
            <a:r>
              <a:rPr lang="de-DE" dirty="0" smtClean="0"/>
              <a:t> 2010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Школа для учителей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fld id="{9D01306A-C78A-4D91-BE8F-542CDE30FF74}" type="slidenum">
              <a:rPr lang="de-CH" smtClean="0"/>
              <a:pPr/>
              <a:t>‹#›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oleObject" Target="../embeddings/oleObject9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33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5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6.png"/><Relationship Id="rId11" Type="http://schemas.openxmlformats.org/officeDocument/2006/relationships/oleObject" Target="../embeddings/oleObject8.bin"/><Relationship Id="rId5" Type="http://schemas.openxmlformats.org/officeDocument/2006/relationships/image" Target="../media/image3.png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32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7.bin"/><Relationship Id="rId14" Type="http://schemas.openxmlformats.org/officeDocument/2006/relationships/image" Target="../media/image3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jpe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40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7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13" Type="http://schemas.openxmlformats.org/officeDocument/2006/relationships/image" Target="../media/image54.wmf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51.png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56.png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8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53.png"/><Relationship Id="rId5" Type="http://schemas.openxmlformats.org/officeDocument/2006/relationships/image" Target="../media/image3.png"/><Relationship Id="rId15" Type="http://schemas.openxmlformats.org/officeDocument/2006/relationships/image" Target="../media/image55.wmf"/><Relationship Id="rId10" Type="http://schemas.openxmlformats.org/officeDocument/2006/relationships/oleObject" Target="../embeddings/oleObject15.bin"/><Relationship Id="rId4" Type="http://schemas.openxmlformats.org/officeDocument/2006/relationships/image" Target="../media/image2.jpeg"/><Relationship Id="rId9" Type="http://schemas.openxmlformats.org/officeDocument/2006/relationships/image" Target="../media/image52.png"/><Relationship Id="rId14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8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57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2.png"/><Relationship Id="rId11" Type="http://schemas.openxmlformats.org/officeDocument/2006/relationships/image" Target="../media/image65.jpeg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64.wmf"/><Relationship Id="rId4" Type="http://schemas.openxmlformats.org/officeDocument/2006/relationships/image" Target="../media/image61.png"/><Relationship Id="rId9" Type="http://schemas.openxmlformats.org/officeDocument/2006/relationships/oleObject" Target="../embeddings/oleObject23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image" Target="../media/image10.wmf"/><Relationship Id="rId5" Type="http://schemas.openxmlformats.org/officeDocument/2006/relationships/image" Target="../media/image3.png"/><Relationship Id="rId15" Type="http://schemas.openxmlformats.org/officeDocument/2006/relationships/image" Target="../media/image6.wmf"/><Relationship Id="rId10" Type="http://schemas.openxmlformats.org/officeDocument/2006/relationships/image" Target="../media/image9.png"/><Relationship Id="rId4" Type="http://schemas.openxmlformats.org/officeDocument/2006/relationships/image" Target="../media/image2.jpeg"/><Relationship Id="rId9" Type="http://schemas.openxmlformats.org/officeDocument/2006/relationships/image" Target="../media/image4.wmf"/><Relationship Id="rId1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jpeg"/><Relationship Id="rId5" Type="http://schemas.openxmlformats.org/officeDocument/2006/relationships/image" Target="../media/image3.png"/><Relationship Id="rId10" Type="http://schemas.openxmlformats.org/officeDocument/2006/relationships/image" Target="../media/image12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8382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Comic Sans MS" pitchFamily="66" charset="0"/>
              </a:rPr>
              <a:t>Регистрация (детектирование) частиц  -  2</a:t>
            </a:r>
            <a:endParaRPr lang="de-CH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90600"/>
            <a:ext cx="6324600" cy="8382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Николай Зимин</a:t>
            </a:r>
            <a:endParaRPr lang="de-CH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ru-RU" b="1" dirty="0" smtClean="0"/>
              <a:t>Август</a:t>
            </a:r>
            <a:r>
              <a:rPr lang="ru-RU" b="1" dirty="0" smtClean="0"/>
              <a:t> </a:t>
            </a:r>
            <a:r>
              <a:rPr lang="de-DE" b="1" dirty="0" smtClean="0">
                <a:solidFill>
                  <a:srgbClr val="C00000"/>
                </a:solidFill>
              </a:rPr>
              <a:t>201</a:t>
            </a:r>
            <a:r>
              <a:rPr lang="ru-RU" b="1" dirty="0" smtClean="0">
                <a:solidFill>
                  <a:srgbClr val="C00000"/>
                </a:solidFill>
              </a:rPr>
              <a:t>6</a:t>
            </a:r>
            <a:endParaRPr lang="de-CH" b="1" dirty="0">
              <a:solidFill>
                <a:srgbClr val="C00000"/>
              </a:solidFill>
            </a:endParaRPr>
          </a:p>
        </p:txBody>
      </p:sp>
      <p:pic>
        <p:nvPicPr>
          <p:cNvPr id="9" name="intro-pic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219200" y="1600200"/>
            <a:ext cx="6553201" cy="4343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10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3276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495800" y="304800"/>
            <a:ext cx="37338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accent2"/>
                </a:solidFill>
                <a:latin typeface="Comic Sans MS" pitchFamily="66" charset="0"/>
                <a:ea typeface="+mj-ea"/>
                <a:cs typeface="+mj-cs"/>
              </a:rPr>
              <a:t>Односторонний стриповый детектор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4014788" y="2708275"/>
            <a:ext cx="0" cy="122396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159250" y="1817965"/>
            <a:ext cx="467995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</a:rPr>
              <a:t>Типичная толщина</a:t>
            </a:r>
            <a:r>
              <a:rPr lang="en-US" dirty="0" smtClean="0"/>
              <a:t>: </a:t>
            </a:r>
            <a:r>
              <a:rPr lang="en-US" dirty="0"/>
              <a:t>300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  </a:t>
            </a:r>
            <a:r>
              <a:rPr lang="ru-RU" dirty="0" smtClean="0"/>
              <a:t>(</a:t>
            </a:r>
            <a:r>
              <a:rPr lang="en-US" dirty="0" smtClean="0"/>
              <a:t>150</a:t>
            </a:r>
            <a:r>
              <a:rPr lang="en-US" dirty="0">
                <a:sym typeface="Symbol" pitchFamily="18" charset="2"/>
              </a:rPr>
              <a:t></a:t>
            </a:r>
            <a:r>
              <a:rPr lang="en-US" dirty="0"/>
              <a:t>m - 500</a:t>
            </a:r>
            <a:r>
              <a:rPr lang="en-US" dirty="0">
                <a:sym typeface="Symbol" pitchFamily="18" charset="2"/>
              </a:rPr>
              <a:t></a:t>
            </a:r>
            <a:r>
              <a:rPr lang="en-US" dirty="0" smtClean="0"/>
              <a:t>m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69875" y="836613"/>
            <a:ext cx="8642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r>
              <a:rPr lang="fr-FR" b="1" dirty="0"/>
              <a:t> </a:t>
            </a:r>
            <a:r>
              <a:rPr lang="fr-FR" dirty="0">
                <a:sym typeface="Symbol" pitchFamily="18" charset="2"/>
              </a:rPr>
              <a:t>	</a:t>
            </a:r>
            <a:r>
              <a:rPr lang="en-US" dirty="0">
                <a:sym typeface="Symbol" pitchFamily="18" charset="2"/>
              </a:rPr>
              <a:t></a:t>
            </a:r>
            <a:r>
              <a:rPr lang="en-US" dirty="0"/>
              <a:t>  </a:t>
            </a:r>
            <a:r>
              <a:rPr lang="ru-RU" sz="1600" dirty="0" smtClean="0">
                <a:latin typeface="Comic Sans MS" pitchFamily="66" charset="0"/>
              </a:rPr>
              <a:t>сегментация</a:t>
            </a: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ru-RU" sz="1600" dirty="0" smtClean="0">
                <a:latin typeface="Comic Sans MS" pitchFamily="66" charset="0"/>
              </a:rPr>
              <a:t>слоя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на стрипы и считывание по индивидуальным каналам</a:t>
            </a:r>
            <a:endParaRPr lang="en-US" sz="1600" dirty="0">
              <a:latin typeface="Comic Sans MS" pitchFamily="66" charset="0"/>
            </a:endParaRPr>
          </a:p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r>
              <a:rPr lang="en-US" sz="1600" dirty="0">
                <a:latin typeface="Comic Sans MS" pitchFamily="66" charset="0"/>
              </a:rPr>
              <a:t> </a:t>
            </a:r>
            <a:r>
              <a:rPr lang="fr-FR" sz="1600" b="1" dirty="0">
                <a:latin typeface="Comic Sans MS" pitchFamily="66" charset="0"/>
              </a:rPr>
              <a:t> </a:t>
            </a:r>
            <a:r>
              <a:rPr lang="fr-FR" sz="1600" dirty="0">
                <a:latin typeface="Comic Sans MS" pitchFamily="66" charset="0"/>
                <a:sym typeface="Symbol" pitchFamily="18" charset="2"/>
              </a:rPr>
              <a:t>	   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дает координатную информацию</a:t>
            </a:r>
            <a:r>
              <a:rPr lang="ru-RU" sz="1600" dirty="0" smtClean="0">
                <a:latin typeface="Comic Sans MS" pitchFamily="66" charset="0"/>
              </a:rPr>
              <a:t>.</a:t>
            </a:r>
            <a:endParaRPr lang="fr-FR" sz="1600" dirty="0">
              <a:latin typeface="Comic Sans MS" pitchFamily="66" charset="0"/>
            </a:endParaRPr>
          </a:p>
        </p:txBody>
      </p:sp>
      <p:pic>
        <p:nvPicPr>
          <p:cNvPr id="14" name="Picture 30" descr="strip-detector-simpl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363" y="1916113"/>
            <a:ext cx="3384550" cy="2500312"/>
          </a:xfrm>
          <a:prstGeom prst="rect">
            <a:avLst/>
          </a:prstGeom>
          <a:noFill/>
        </p:spPr>
      </p:pic>
      <p:sp>
        <p:nvSpPr>
          <p:cNvPr id="15" name="Rectangle 31"/>
          <p:cNvSpPr>
            <a:spLocks noChangeArrowheads="1"/>
          </p:cNvSpPr>
          <p:nvPr/>
        </p:nvSpPr>
        <p:spPr bwMode="auto">
          <a:xfrm>
            <a:off x="4495800" y="2743200"/>
            <a:ext cx="4191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441325" algn="l"/>
              </a:tabLst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Используется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n-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тип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Si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с сопртивлением</a:t>
            </a:r>
            <a:r>
              <a:rPr lang="en-US" dirty="0">
                <a:sym typeface="Symbol" pitchFamily="18" charset="2"/>
              </a:rPr>
              <a:t/>
            </a:r>
            <a:br>
              <a:rPr lang="en-US" dirty="0">
                <a:sym typeface="Symbol" pitchFamily="18" charset="2"/>
              </a:rPr>
            </a:br>
            <a:r>
              <a:rPr lang="en-US" sz="800" dirty="0">
                <a:sym typeface="Symbol" pitchFamily="18" charset="2"/>
              </a:rPr>
              <a:t/>
            </a:r>
            <a:br>
              <a:rPr lang="en-US" sz="800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          = 2 </a:t>
            </a:r>
            <a:r>
              <a:rPr lang="en-US" dirty="0" err="1">
                <a:sym typeface="Symbol" pitchFamily="18" charset="2"/>
              </a:rPr>
              <a:t>K</a:t>
            </a:r>
            <a:r>
              <a:rPr lang="en-US" dirty="0" err="1">
                <a:latin typeface="Symbol" pitchFamily="18" charset="2"/>
                <a:sym typeface="Symbol" pitchFamily="18" charset="2"/>
              </a:rPr>
              <a:t>W</a:t>
            </a:r>
            <a:r>
              <a:rPr lang="en-US" dirty="0" err="1">
                <a:sym typeface="Symbol" pitchFamily="18" charset="2"/>
              </a:rPr>
              <a:t>cm</a:t>
            </a:r>
            <a:r>
              <a:rPr lang="en-US" dirty="0">
                <a:sym typeface="Symbol" pitchFamily="18" charset="2"/>
              </a:rPr>
              <a:t> (</a:t>
            </a:r>
            <a:r>
              <a:rPr lang="en-US" dirty="0"/>
              <a:t>N</a:t>
            </a:r>
            <a:r>
              <a:rPr lang="en-US" baseline="-25000" dirty="0"/>
              <a:t>D  </a:t>
            </a:r>
            <a:r>
              <a:rPr lang="en-US" dirty="0">
                <a:cs typeface="Arial" charset="0"/>
              </a:rPr>
              <a:t>~2.2</a:t>
            </a:r>
            <a:r>
              <a:rPr lang="en-US" baseline="30000" dirty="0">
                <a:cs typeface="Arial" charset="0"/>
              </a:rPr>
              <a:t>.</a:t>
            </a:r>
            <a:r>
              <a:rPr lang="en-US" dirty="0">
                <a:cs typeface="Arial" charset="0"/>
              </a:rPr>
              <a:t>10</a:t>
            </a:r>
            <a:r>
              <a:rPr lang="en-US" baseline="30000" dirty="0">
                <a:cs typeface="Arial" charset="0"/>
              </a:rPr>
              <a:t>12</a:t>
            </a:r>
            <a:r>
              <a:rPr lang="en-US" dirty="0">
                <a:cs typeface="Arial" charset="0"/>
              </a:rPr>
              <a:t>cm</a:t>
            </a:r>
            <a:r>
              <a:rPr lang="en-US" baseline="30000" dirty="0">
                <a:cs typeface="Arial" charset="0"/>
              </a:rPr>
              <a:t>-3</a:t>
            </a:r>
            <a:r>
              <a:rPr lang="en-US" dirty="0">
                <a:cs typeface="Arial" charset="0"/>
              </a:rPr>
              <a:t>)</a:t>
            </a:r>
            <a:r>
              <a:rPr lang="en-US" sz="800" dirty="0">
                <a:cs typeface="Arial" charset="0"/>
              </a:rPr>
              <a:t/>
            </a:r>
            <a:br>
              <a:rPr lang="en-US" sz="800" dirty="0">
                <a:cs typeface="Arial" charset="0"/>
              </a:rPr>
            </a:br>
            <a:r>
              <a:rPr lang="en-US" sz="800" baseline="-25000" dirty="0"/>
              <a:t> </a:t>
            </a:r>
            <a:r>
              <a:rPr lang="en-US" sz="800" dirty="0"/>
              <a:t/>
            </a:r>
            <a:br>
              <a:rPr lang="en-US" sz="800" dirty="0"/>
            </a:br>
            <a:r>
              <a:rPr lang="en-US" dirty="0"/>
              <a:t>   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Напряжение</a:t>
            </a:r>
            <a:r>
              <a:rPr lang="en-US" sz="1600" dirty="0" smtClean="0">
                <a:latin typeface="Comic Sans MS" pitchFamily="66" charset="0"/>
              </a:rPr>
              <a:t>  </a:t>
            </a:r>
            <a:r>
              <a:rPr lang="en-US" dirty="0">
                <a:cs typeface="Arial" charset="0"/>
              </a:rPr>
              <a:t>~ 150 V</a:t>
            </a:r>
            <a:endParaRPr lang="fr-FR" dirty="0">
              <a:cs typeface="Arial" charset="0"/>
            </a:endParaRPr>
          </a:p>
        </p:txBody>
      </p:sp>
      <p:sp>
        <p:nvSpPr>
          <p:cNvPr id="16" name="Line 32"/>
          <p:cNvSpPr>
            <a:spLocks noChangeShapeType="1"/>
          </p:cNvSpPr>
          <p:nvPr/>
        </p:nvSpPr>
        <p:spPr bwMode="auto">
          <a:xfrm flipH="1">
            <a:off x="4159250" y="2276475"/>
            <a:ext cx="503238" cy="100806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35"/>
          <p:cNvSpPr>
            <a:spLocks noChangeArrowheads="1"/>
          </p:cNvSpPr>
          <p:nvPr/>
        </p:nvSpPr>
        <p:spPr bwMode="auto">
          <a:xfrm>
            <a:off x="198438" y="4437063"/>
            <a:ext cx="87137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r>
              <a:rPr lang="fr-FR" b="1" dirty="0"/>
              <a:t> </a:t>
            </a:r>
            <a:r>
              <a:rPr lang="fr-FR" dirty="0">
                <a:sym typeface="Symbol" pitchFamily="18" charset="2"/>
              </a:rPr>
              <a:t>	</a:t>
            </a:r>
            <a:r>
              <a:rPr lang="en-US" dirty="0">
                <a:sym typeface="Symbol" pitchFamily="18" charset="2"/>
              </a:rPr>
              <a:t></a:t>
            </a:r>
            <a:r>
              <a:rPr lang="en-US" dirty="0"/>
              <a:t> </a:t>
            </a:r>
            <a:r>
              <a:rPr lang="ru-RU" dirty="0" smtClean="0"/>
              <a:t>Разрешение</a:t>
            </a:r>
            <a:r>
              <a:rPr lang="en-US" dirty="0" smtClean="0"/>
              <a:t> </a:t>
            </a:r>
            <a:r>
              <a:rPr lang="en-US" dirty="0">
                <a:sym typeface="Symbol" pitchFamily="18" charset="2"/>
              </a:rPr>
              <a:t> </a:t>
            </a:r>
            <a:r>
              <a:rPr lang="ru-RU" dirty="0" smtClean="0">
                <a:sym typeface="Symbol" pitchFamily="18" charset="2"/>
              </a:rPr>
              <a:t>зависит от</a:t>
            </a:r>
            <a:r>
              <a:rPr lang="en-US" dirty="0" smtClean="0"/>
              <a:t> pitch (</a:t>
            </a:r>
            <a:r>
              <a:rPr lang="ru-RU" dirty="0" smtClean="0"/>
              <a:t>расстояния между стрипами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  </a:t>
            </a:r>
            <a:br>
              <a:rPr lang="en-US" dirty="0"/>
            </a:br>
            <a:r>
              <a:rPr lang="en-US" dirty="0"/>
              <a:t>    </a:t>
            </a:r>
            <a:br>
              <a:rPr lang="en-US" dirty="0"/>
            </a:br>
            <a:endParaRPr lang="en-US" dirty="0"/>
          </a:p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endParaRPr lang="en-US" dirty="0"/>
          </a:p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r>
              <a:rPr lang="en-US" dirty="0"/>
              <a:t>      </a:t>
            </a:r>
            <a:r>
              <a:rPr lang="en-US" dirty="0" smtClean="0"/>
              <a:t> </a:t>
            </a:r>
            <a:r>
              <a:rPr lang="ru-RU" dirty="0" smtClean="0"/>
              <a:t>Типичная геометрия</a:t>
            </a:r>
            <a:r>
              <a:rPr lang="en-US" dirty="0" smtClean="0"/>
              <a:t> </a:t>
            </a:r>
            <a:r>
              <a:rPr lang="en-US" dirty="0"/>
              <a:t>20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m– 150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  </a:t>
            </a:r>
            <a:r>
              <a:rPr lang="en-US" dirty="0">
                <a:sym typeface="Symbol" pitchFamily="18" charset="2"/>
              </a:rPr>
              <a:t>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50 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m </a:t>
            </a:r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pitch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дает</a:t>
            </a:r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 разрешение </a:t>
            </a:r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14.4</a:t>
            </a:r>
            <a:r>
              <a:rPr lang="en-US" sz="1600" b="1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m </a:t>
            </a:r>
          </a:p>
        </p:txBody>
      </p:sp>
      <p:graphicFrame>
        <p:nvGraphicFramePr>
          <p:cNvPr id="18" name="Object 40"/>
          <p:cNvGraphicFramePr>
            <a:graphicFrameLocks noChangeAspect="1"/>
          </p:cNvGraphicFramePr>
          <p:nvPr/>
        </p:nvGraphicFramePr>
        <p:xfrm>
          <a:off x="3048000" y="4953000"/>
          <a:ext cx="8826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82" name="Equation" r:id="rId7" imgW="583947" imgH="418918" progId="Equation.3">
                  <p:embed/>
                </p:oleObj>
              </mc:Choice>
              <mc:Fallback>
                <p:oleObj name="Equation" r:id="rId7" imgW="583947" imgH="418918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953000"/>
                        <a:ext cx="8826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11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0" y="838201"/>
            <a:ext cx="5715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Blip>
                <a:blip r:embed="rId6"/>
              </a:buBlip>
            </a:pPr>
            <a:r>
              <a:rPr lang="en-US" altLang="en-US" dirty="0">
                <a:solidFill>
                  <a:srgbClr val="0000CC"/>
                </a:solidFill>
              </a:rPr>
              <a:t> </a:t>
            </a:r>
            <a:r>
              <a:rPr lang="ru-RU" altLang="en-US" b="1" dirty="0" smtClean="0">
                <a:solidFill>
                  <a:srgbClr val="0000CC"/>
                </a:solidFill>
              </a:rPr>
              <a:t>Измерение</a:t>
            </a:r>
            <a:r>
              <a:rPr lang="en-US" altLang="en-US" b="1" dirty="0" smtClean="0">
                <a:solidFill>
                  <a:srgbClr val="0000CC"/>
                </a:solidFill>
              </a:rPr>
              <a:t> 2</a:t>
            </a:r>
            <a:r>
              <a:rPr lang="ru-RU" altLang="en-US" b="1" baseline="30000" dirty="0" smtClean="0">
                <a:solidFill>
                  <a:srgbClr val="0000CC"/>
                </a:solidFill>
              </a:rPr>
              <a:t>ой </a:t>
            </a:r>
            <a:r>
              <a:rPr lang="ru-RU" altLang="en-US" b="1" dirty="0" smtClean="0">
                <a:solidFill>
                  <a:srgbClr val="0000CC"/>
                </a:solidFill>
              </a:rPr>
              <a:t> координаты</a:t>
            </a:r>
            <a:r>
              <a:rPr lang="en-US" altLang="en-US" b="1" dirty="0" smtClean="0">
                <a:solidFill>
                  <a:srgbClr val="0000CC"/>
                </a:solidFill>
              </a:rPr>
              <a:t> </a:t>
            </a:r>
            <a:endParaRPr lang="en-US" altLang="en-US" b="1" dirty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altLang="en-US" dirty="0" smtClean="0">
                <a:solidFill>
                  <a:srgbClr val="C00000"/>
                </a:solidFill>
              </a:rPr>
              <a:t>Размещаем</a:t>
            </a:r>
            <a:r>
              <a:rPr lang="en-US" altLang="en-US" dirty="0" smtClean="0">
                <a:solidFill>
                  <a:srgbClr val="C00000"/>
                </a:solidFill>
              </a:rPr>
              <a:t> </a:t>
            </a:r>
            <a:r>
              <a:rPr lang="en-US" altLang="en-US" dirty="0">
                <a:solidFill>
                  <a:srgbClr val="C00000"/>
                </a:solidFill>
              </a:rPr>
              <a:t>n</a:t>
            </a:r>
            <a:r>
              <a:rPr lang="en-US" altLang="en-US" baseline="30000" dirty="0">
                <a:solidFill>
                  <a:srgbClr val="C00000"/>
                </a:solidFill>
              </a:rPr>
              <a:t>+</a:t>
            </a:r>
            <a:r>
              <a:rPr lang="en-US" altLang="en-US" dirty="0">
                <a:solidFill>
                  <a:srgbClr val="C00000"/>
                </a:solidFill>
              </a:rPr>
              <a:t> </a:t>
            </a:r>
            <a:r>
              <a:rPr lang="ru-RU" altLang="en-US" dirty="0" smtClean="0">
                <a:solidFill>
                  <a:srgbClr val="C00000"/>
                </a:solidFill>
              </a:rPr>
              <a:t>и</a:t>
            </a:r>
            <a:r>
              <a:rPr lang="en-US" altLang="en-US" dirty="0" smtClean="0">
                <a:solidFill>
                  <a:srgbClr val="C00000"/>
                </a:solidFill>
              </a:rPr>
              <a:t> </a:t>
            </a:r>
            <a:r>
              <a:rPr lang="en-US" altLang="en-US" dirty="0">
                <a:solidFill>
                  <a:srgbClr val="C00000"/>
                </a:solidFill>
              </a:rPr>
              <a:t>p</a:t>
            </a:r>
            <a:r>
              <a:rPr lang="en-US" altLang="en-US" baseline="30000" dirty="0">
                <a:solidFill>
                  <a:srgbClr val="C00000"/>
                </a:solidFill>
              </a:rPr>
              <a:t>+</a:t>
            </a:r>
            <a:r>
              <a:rPr lang="en-US" altLang="en-US" dirty="0">
                <a:solidFill>
                  <a:srgbClr val="C00000"/>
                </a:solidFill>
              </a:rPr>
              <a:t> </a:t>
            </a:r>
            <a:r>
              <a:rPr lang="ru-RU" altLang="en-US" dirty="0" smtClean="0">
                <a:solidFill>
                  <a:srgbClr val="C00000"/>
                </a:solidFill>
              </a:rPr>
              <a:t>стрипы</a:t>
            </a:r>
            <a:r>
              <a:rPr lang="en-US" altLang="en-US" dirty="0" smtClean="0">
                <a:solidFill>
                  <a:srgbClr val="C00000"/>
                </a:solidFill>
              </a:rPr>
              <a:t> </a:t>
            </a:r>
            <a:r>
              <a:rPr lang="ru-RU" altLang="en-US" dirty="0" smtClean="0">
                <a:solidFill>
                  <a:srgbClr val="C00000"/>
                </a:solidFill>
              </a:rPr>
              <a:t>на разных сторонах и считываем сигнал с обеих</a:t>
            </a:r>
            <a:r>
              <a:rPr lang="en-US" altLang="en-US" dirty="0" smtClean="0">
                <a:solidFill>
                  <a:srgbClr val="C00000"/>
                </a:solidFill>
              </a:rPr>
              <a:t> </a:t>
            </a: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endParaRPr lang="en-US" altLang="en-US" dirty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Blip>
                <a:blip r:embed="rId6"/>
              </a:buBlip>
            </a:pPr>
            <a:r>
              <a:rPr lang="en-US" altLang="en-US" b="1" dirty="0">
                <a:solidFill>
                  <a:srgbClr val="0000CC"/>
                </a:solidFill>
              </a:rPr>
              <a:t> Problem: Electron accumulation layer</a:t>
            </a:r>
            <a:br>
              <a:rPr lang="en-US" altLang="en-US" b="1" dirty="0">
                <a:solidFill>
                  <a:srgbClr val="0000CC"/>
                </a:solidFill>
              </a:rPr>
            </a:br>
            <a:r>
              <a:rPr lang="en-US" altLang="en-US" b="1" dirty="0">
                <a:solidFill>
                  <a:srgbClr val="0000CC"/>
                </a:solidFill>
              </a:rPr>
              <a:t>    </a:t>
            </a:r>
            <a:r>
              <a:rPr lang="en-US" altLang="en-US" dirty="0">
                <a:solidFill>
                  <a:srgbClr val="0000CC"/>
                </a:solidFill>
              </a:rPr>
              <a:t>n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-strips are not isolated because of an electron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 accumulation layer at the Si-SiO</a:t>
            </a:r>
            <a:r>
              <a:rPr lang="en-US" altLang="en-US" baseline="-25000" dirty="0">
                <a:solidFill>
                  <a:srgbClr val="0000CC"/>
                </a:solidFill>
              </a:rPr>
              <a:t>2</a:t>
            </a:r>
            <a:r>
              <a:rPr lang="en-US" altLang="en-US" dirty="0">
                <a:solidFill>
                  <a:srgbClr val="0000CC"/>
                </a:solidFill>
              </a:rPr>
              <a:t> interface. This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 effect is due to the presence of positive charge in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 SiO</a:t>
            </a:r>
            <a:r>
              <a:rPr lang="en-US" altLang="en-US" baseline="-25000" dirty="0">
                <a:solidFill>
                  <a:srgbClr val="0000CC"/>
                </a:solidFill>
              </a:rPr>
              <a:t>2</a:t>
            </a:r>
            <a:r>
              <a:rPr lang="en-US" altLang="en-US" dirty="0">
                <a:solidFill>
                  <a:srgbClr val="0000CC"/>
                </a:solidFill>
              </a:rPr>
              <a:t> layer which attracts electrons</a:t>
            </a:r>
            <a:r>
              <a:rPr lang="en-US" altLang="en-US" dirty="0" smtClean="0">
                <a:solidFill>
                  <a:srgbClr val="0000CC"/>
                </a:solidFill>
              </a:rPr>
              <a:t>.</a:t>
            </a:r>
            <a:endParaRPr lang="en-US" altLang="en-US" dirty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Blip>
                <a:blip r:embed="rId6"/>
              </a:buBlip>
            </a:pPr>
            <a:r>
              <a:rPr lang="en-US" altLang="en-US" b="1" dirty="0">
                <a:solidFill>
                  <a:srgbClr val="0000CC"/>
                </a:solidFill>
              </a:rPr>
              <a:t> Solution: </a:t>
            </a:r>
            <a:r>
              <a:rPr lang="en-US" altLang="en-US" dirty="0">
                <a:solidFill>
                  <a:srgbClr val="0000CC"/>
                </a:solidFill>
              </a:rPr>
              <a:t>“Break” accumulation layer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- p-strips in between the n-strips (“</a:t>
            </a:r>
            <a:r>
              <a:rPr lang="en-US" altLang="en-US" b="1" dirty="0">
                <a:solidFill>
                  <a:srgbClr val="CC0000"/>
                </a:solidFill>
              </a:rPr>
              <a:t>p-stop</a:t>
            </a:r>
            <a:r>
              <a:rPr lang="en-US" altLang="en-US" dirty="0">
                <a:solidFill>
                  <a:srgbClr val="0000CC"/>
                </a:solidFill>
              </a:rPr>
              <a:t>”) 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- moderate p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-implantation over all surface (“</a:t>
            </a:r>
            <a:r>
              <a:rPr lang="en-US" altLang="en-US" b="1" dirty="0">
                <a:solidFill>
                  <a:srgbClr val="CC0000"/>
                </a:solidFill>
              </a:rPr>
              <a:t>p-spray</a:t>
            </a:r>
            <a:r>
              <a:rPr lang="en-US" altLang="en-US" dirty="0">
                <a:solidFill>
                  <a:srgbClr val="0000CC"/>
                </a:solidFill>
              </a:rPr>
              <a:t>”) 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- “</a:t>
            </a:r>
            <a:r>
              <a:rPr lang="en-US" altLang="en-US" b="1" dirty="0">
                <a:solidFill>
                  <a:srgbClr val="CC0000"/>
                </a:solidFill>
              </a:rPr>
              <a:t>field plates</a:t>
            </a:r>
            <a:r>
              <a:rPr lang="en-US" altLang="en-US" dirty="0">
                <a:solidFill>
                  <a:srgbClr val="0000CC"/>
                </a:solidFill>
              </a:rPr>
              <a:t>” (metal over oxide) over the n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-strips </a:t>
            </a:r>
            <a:r>
              <a:rPr lang="en-US" altLang="en-US" dirty="0" smtClean="0">
                <a:solidFill>
                  <a:srgbClr val="0000CC"/>
                </a:solidFill>
              </a:rPr>
              <a:t>and</a:t>
            </a:r>
            <a:endParaRPr lang="ru-RU" altLang="en-US" dirty="0" smtClean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altLang="en-US" dirty="0" smtClean="0">
                <a:solidFill>
                  <a:srgbClr val="0000CC"/>
                </a:solidFill>
              </a:rPr>
              <a:t>    </a:t>
            </a:r>
            <a:r>
              <a:rPr lang="en-US" altLang="en-US" dirty="0" smtClean="0">
                <a:solidFill>
                  <a:srgbClr val="0000CC"/>
                </a:solidFill>
              </a:rPr>
              <a:t> apply</a:t>
            </a:r>
            <a:r>
              <a:rPr lang="ru-RU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 smtClean="0">
                <a:solidFill>
                  <a:srgbClr val="0000CC"/>
                </a:solidFill>
              </a:rPr>
              <a:t>negative </a:t>
            </a:r>
            <a:r>
              <a:rPr lang="en-US" altLang="en-US" dirty="0">
                <a:solidFill>
                  <a:srgbClr val="0000CC"/>
                </a:solidFill>
              </a:rPr>
              <a:t>potential with respect to n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-strips </a:t>
            </a:r>
            <a:r>
              <a:rPr lang="en-US" altLang="en-US" dirty="0" smtClean="0">
                <a:solidFill>
                  <a:srgbClr val="0000CC"/>
                </a:solidFill>
              </a:rPr>
              <a:t>to</a:t>
            </a:r>
            <a:endParaRPr lang="ru-RU" altLang="en-US" dirty="0" smtClean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ru-RU" altLang="en-US" dirty="0" smtClean="0">
                <a:solidFill>
                  <a:srgbClr val="0000CC"/>
                </a:solidFill>
              </a:rPr>
              <a:t>    </a:t>
            </a:r>
            <a:r>
              <a:rPr lang="en-US" altLang="en-US" dirty="0" smtClean="0">
                <a:solidFill>
                  <a:srgbClr val="0000CC"/>
                </a:solidFill>
              </a:rPr>
              <a:t>repel </a:t>
            </a:r>
            <a:r>
              <a:rPr lang="en-US" altLang="en-US" dirty="0">
                <a:solidFill>
                  <a:srgbClr val="0000CC"/>
                </a:solidFill>
              </a:rPr>
              <a:t>electrons.</a:t>
            </a:r>
          </a:p>
        </p:txBody>
      </p:sp>
      <p:graphicFrame>
        <p:nvGraphicFramePr>
          <p:cNvPr id="10" name="Object 79"/>
          <p:cNvGraphicFramePr>
            <a:graphicFrameLocks noChangeAspect="1"/>
          </p:cNvGraphicFramePr>
          <p:nvPr/>
        </p:nvGraphicFramePr>
        <p:xfrm>
          <a:off x="5580063" y="836613"/>
          <a:ext cx="3384550" cy="147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38" name="Designer Drawing" r:id="rId7" imgW="8644128" imgH="3755136" progId="">
                  <p:embed/>
                </p:oleObj>
              </mc:Choice>
              <mc:Fallback>
                <p:oleObj name="Designer Drawing" r:id="rId7" imgW="8644128" imgH="3755136" progId="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836613"/>
                        <a:ext cx="3384550" cy="1471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84"/>
          <p:cNvGraphicFramePr>
            <a:graphicFrameLocks noChangeAspect="1"/>
          </p:cNvGraphicFramePr>
          <p:nvPr/>
        </p:nvGraphicFramePr>
        <p:xfrm>
          <a:off x="6227763" y="2636838"/>
          <a:ext cx="2736850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39" name="Designer Drawing" r:id="rId9" imgW="7004304" imgH="2618232" progId="">
                  <p:embed/>
                </p:oleObj>
              </mc:Choice>
              <mc:Fallback>
                <p:oleObj name="Designer Drawing" r:id="rId9" imgW="7004304" imgH="2618232" progId="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2636838"/>
                        <a:ext cx="2736850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5"/>
          <p:cNvGraphicFramePr>
            <a:graphicFrameLocks noChangeAspect="1"/>
          </p:cNvGraphicFramePr>
          <p:nvPr/>
        </p:nvGraphicFramePr>
        <p:xfrm>
          <a:off x="5940152" y="3933056"/>
          <a:ext cx="295275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40" name="Designer Drawing" r:id="rId11" imgW="7802880" imgH="2618232" progId="">
                  <p:embed/>
                </p:oleObj>
              </mc:Choice>
              <mc:Fallback>
                <p:oleObj name="Designer Drawing" r:id="rId11" imgW="7802880" imgH="2618232" progId="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933056"/>
                        <a:ext cx="295275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88"/>
          <p:cNvGraphicFramePr>
            <a:graphicFrameLocks noChangeAspect="1"/>
          </p:cNvGraphicFramePr>
          <p:nvPr/>
        </p:nvGraphicFramePr>
        <p:xfrm>
          <a:off x="6227763" y="5300663"/>
          <a:ext cx="2520950" cy="97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41" name="Designer Drawing" r:id="rId13" imgW="6766560" imgH="2618232" progId="">
                  <p:embed/>
                </p:oleObj>
              </mc:Choice>
              <mc:Fallback>
                <p:oleObj name="Designer Drawing" r:id="rId13" imgW="6766560" imgH="2618232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5300663"/>
                        <a:ext cx="2520950" cy="97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89"/>
          <p:cNvSpPr txBox="1">
            <a:spLocks noChangeArrowheads="1"/>
          </p:cNvSpPr>
          <p:nvPr/>
        </p:nvSpPr>
        <p:spPr bwMode="auto">
          <a:xfrm>
            <a:off x="5365750" y="2492375"/>
            <a:ext cx="1366838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1950" indent="-361950"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“p-stop”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16" name="Text Box 90"/>
          <p:cNvSpPr txBox="1">
            <a:spLocks noChangeArrowheads="1"/>
          </p:cNvSpPr>
          <p:nvPr/>
        </p:nvSpPr>
        <p:spPr bwMode="auto">
          <a:xfrm>
            <a:off x="5364163" y="3716338"/>
            <a:ext cx="1366837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1950" indent="-361950"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“p-spray”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17" name="Text Box 91"/>
          <p:cNvSpPr txBox="1">
            <a:spLocks noChangeArrowheads="1"/>
          </p:cNvSpPr>
          <p:nvPr/>
        </p:nvSpPr>
        <p:spPr bwMode="auto">
          <a:xfrm>
            <a:off x="5365750" y="4941888"/>
            <a:ext cx="164465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>
              <a:spcBef>
                <a:spcPct val="50000"/>
              </a:spcBef>
            </a:pPr>
            <a:r>
              <a:rPr lang="en-GB" dirty="0">
                <a:solidFill>
                  <a:srgbClr val="CC0000"/>
                </a:solidFill>
              </a:rPr>
              <a:t>“field plates”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4724400" y="228600"/>
            <a:ext cx="37338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accent2"/>
                </a:solidFill>
                <a:latin typeface="Comic Sans MS" pitchFamily="66" charset="0"/>
                <a:ea typeface="+mj-ea"/>
                <a:cs typeface="+mj-cs"/>
              </a:rPr>
              <a:t>Двухсторонний стриповый детектор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9" name="Object 86"/>
          <p:cNvGraphicFramePr>
            <a:graphicFrameLocks noChangeAspect="1"/>
          </p:cNvGraphicFramePr>
          <p:nvPr/>
        </p:nvGraphicFramePr>
        <p:xfrm>
          <a:off x="990600" y="1752600"/>
          <a:ext cx="3879850" cy="1510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42" name="Designer Drawing" r:id="rId15" imgW="10649712" imgH="4145280" progId="">
                  <p:embed/>
                </p:oleObj>
              </mc:Choice>
              <mc:Fallback>
                <p:oleObj name="Designer Drawing" r:id="rId15" imgW="10649712" imgH="4145280" progId="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752600"/>
                        <a:ext cx="3879850" cy="15106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87"/>
          <p:cNvGrpSpPr>
            <a:grpSpLocks/>
          </p:cNvGrpSpPr>
          <p:nvPr/>
        </p:nvGrpSpPr>
        <p:grpSpPr bwMode="auto">
          <a:xfrm>
            <a:off x="2339975" y="1773238"/>
            <a:ext cx="3600450" cy="792162"/>
            <a:chOff x="1474" y="1117"/>
            <a:chExt cx="2268" cy="499"/>
          </a:xfrm>
        </p:grpSpPr>
        <p:sp>
          <p:nvSpPr>
            <p:cNvPr id="21" name="Line 82"/>
            <p:cNvSpPr>
              <a:spLocks noChangeShapeType="1"/>
            </p:cNvSpPr>
            <p:nvPr/>
          </p:nvSpPr>
          <p:spPr bwMode="auto">
            <a:xfrm flipV="1">
              <a:off x="2109" y="1117"/>
              <a:ext cx="1633" cy="31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2" name="Oval 81"/>
            <p:cNvSpPr>
              <a:spLocks noChangeArrowheads="1"/>
            </p:cNvSpPr>
            <p:nvPr/>
          </p:nvSpPr>
          <p:spPr bwMode="auto">
            <a:xfrm>
              <a:off x="1474" y="1299"/>
              <a:ext cx="635" cy="31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12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419600" y="228600"/>
            <a:ext cx="4038600" cy="506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  <a:ea typeface="+mj-ea"/>
                <a:cs typeface="+mj-cs"/>
              </a:rPr>
              <a:t>Гибридный пиксельный детектор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52400" y="533400"/>
            <a:ext cx="619283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</a:pPr>
            <a:endParaRPr lang="en-US" altLang="en-US" sz="1400" dirty="0">
              <a:solidFill>
                <a:srgbClr val="0000CC"/>
              </a:solidFill>
              <a:sym typeface="Symbol" pitchFamily="18" charset="2"/>
            </a:endParaRPr>
          </a:p>
          <a:p>
            <a:pPr>
              <a:lnSpc>
                <a:spcPct val="100000"/>
              </a:lnSpc>
              <a:buFontTx/>
              <a:buBlip>
                <a:blip r:embed="rId5"/>
              </a:buBlip>
            </a:pPr>
            <a:r>
              <a:rPr lang="en-US" b="1" dirty="0"/>
              <a:t> HAPS – </a:t>
            </a:r>
            <a:r>
              <a:rPr lang="ru-RU" b="1" dirty="0" smtClean="0"/>
              <a:t>Гибридный активный пиксельный сенсор</a:t>
            </a:r>
            <a:endParaRPr lang="en-US" b="1" dirty="0"/>
          </a:p>
          <a:p>
            <a:pPr marL="628650" lvl="1" indent="-222250">
              <a:lnSpc>
                <a:spcPct val="100000"/>
              </a:lnSpc>
            </a:pPr>
            <a:r>
              <a:rPr lang="en-US" sz="1400" dirty="0">
                <a:sym typeface="Symbol" pitchFamily="18" charset="2"/>
              </a:rPr>
              <a:t>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Сегмент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Si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с высокой гранулярностью</a:t>
            </a:r>
            <a:r>
              <a:rPr lang="en-US" sz="1600" dirty="0">
                <a:latin typeface="Comic Sans MS" pitchFamily="66" charset="0"/>
              </a:rPr>
              <a:t/>
            </a:r>
            <a:br>
              <a:rPr lang="en-US" sz="1600" dirty="0">
                <a:latin typeface="Comic Sans MS" pitchFamily="66" charset="0"/>
              </a:rPr>
            </a:br>
            <a:r>
              <a:rPr lang="en-US" sz="1600" dirty="0">
                <a:latin typeface="Comic Sans MS" pitchFamily="66" charset="0"/>
              </a:rPr>
              <a:t>(</a:t>
            </a:r>
            <a:r>
              <a:rPr lang="en-US" altLang="en-US" sz="1600" dirty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</a:t>
            </a:r>
            <a:r>
              <a:rPr lang="en-US" sz="1600" dirty="0">
                <a:latin typeface="Comic Sans MS" pitchFamily="66" charset="0"/>
              </a:rPr>
              <a:t> true 2D, </a:t>
            </a:r>
            <a:r>
              <a:rPr lang="ru-RU" sz="1600" dirty="0" smtClean="0">
                <a:latin typeface="Comic Sans MS" pitchFamily="66" charset="0"/>
              </a:rPr>
              <a:t>нет проблем с </a:t>
            </a:r>
            <a:r>
              <a:rPr lang="en-US" sz="1600" dirty="0" smtClean="0">
                <a:latin typeface="Comic Sans MS" pitchFamily="66" charset="0"/>
              </a:rPr>
              <a:t>x-y </a:t>
            </a:r>
            <a:r>
              <a:rPr lang="ru-RU" sz="1600" dirty="0" smtClean="0">
                <a:latin typeface="Comic Sans MS" pitchFamily="66" charset="0"/>
              </a:rPr>
              <a:t>неопределенностью</a:t>
            </a:r>
            <a:r>
              <a:rPr lang="en-US" sz="1600" dirty="0" smtClean="0">
                <a:latin typeface="Comic Sans MS" pitchFamily="66" charset="0"/>
              </a:rPr>
              <a:t>)</a:t>
            </a:r>
            <a:endParaRPr lang="en-US" sz="1600" dirty="0">
              <a:latin typeface="Comic Sans MS" pitchFamily="66" charset="0"/>
            </a:endParaRPr>
          </a:p>
          <a:p>
            <a:pPr marL="628650" lvl="1" indent="-222250">
              <a:lnSpc>
                <a:spcPct val="100000"/>
              </a:lnSpc>
            </a:pPr>
            <a:r>
              <a:rPr lang="en-US" sz="1600" dirty="0">
                <a:latin typeface="Comic Sans MS" pitchFamily="66" charset="0"/>
                <a:sym typeface="Symbol" pitchFamily="18" charset="2"/>
              </a:rPr>
              <a:t>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Считывающая электроника с той же геометрией</a:t>
            </a:r>
            <a:r>
              <a:rPr lang="en-US" sz="1600" dirty="0">
                <a:latin typeface="Comic Sans MS" pitchFamily="66" charset="0"/>
              </a:rPr>
              <a:t/>
            </a:r>
            <a:br>
              <a:rPr lang="en-US" sz="1600" dirty="0">
                <a:latin typeface="Comic Sans MS" pitchFamily="66" charset="0"/>
              </a:rPr>
            </a:br>
            <a:r>
              <a:rPr lang="en-US" sz="1600" dirty="0" smtClean="0">
                <a:latin typeface="Comic Sans MS" pitchFamily="66" charset="0"/>
              </a:rPr>
              <a:t>(</a:t>
            </a:r>
            <a:r>
              <a:rPr lang="ru-RU" sz="1600" dirty="0" smtClean="0">
                <a:latin typeface="Comic Sans MS" pitchFamily="66" charset="0"/>
              </a:rPr>
              <a:t>каждая ячейка – к своему каналу</a:t>
            </a:r>
            <a:r>
              <a:rPr lang="en-US" sz="1600" dirty="0" smtClean="0">
                <a:latin typeface="Comic Sans MS" pitchFamily="66" charset="0"/>
              </a:rPr>
              <a:t>)</a:t>
            </a:r>
            <a:endParaRPr lang="en-US" sz="1600" dirty="0">
              <a:latin typeface="Comic Sans MS" pitchFamily="66" charset="0"/>
            </a:endParaRPr>
          </a:p>
          <a:p>
            <a:pPr marL="628650" lvl="1" indent="-222250">
              <a:lnSpc>
                <a:spcPct val="100000"/>
              </a:lnSpc>
            </a:pPr>
            <a:r>
              <a:rPr lang="en-US" sz="1600" dirty="0">
                <a:latin typeface="Comic Sans MS" pitchFamily="66" charset="0"/>
                <a:sym typeface="Symbol" pitchFamily="18" charset="2"/>
              </a:rPr>
              <a:t>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соединение посредством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“bump bonding”</a:t>
            </a:r>
          </a:p>
          <a:p>
            <a:pPr marL="628650" lvl="1" indent="-222250">
              <a:lnSpc>
                <a:spcPct val="100000"/>
              </a:lnSpc>
            </a:pP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  <a:p>
            <a:pPr marL="628650" lvl="1" indent="-222250">
              <a:lnSpc>
                <a:spcPct val="100000"/>
              </a:lnSpc>
            </a:pPr>
            <a:r>
              <a:rPr lang="en-US" sz="1400" dirty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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Широко используются в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LHC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экспериментах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: 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en-US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  ATLAS, ALICE, CMS and </a:t>
            </a:r>
            <a:r>
              <a:rPr lang="en-US" dirty="0" err="1">
                <a:solidFill>
                  <a:srgbClr val="C00000"/>
                </a:solidFill>
                <a:latin typeface="Comic Sans MS" pitchFamily="66" charset="0"/>
              </a:rPr>
              <a:t>LHCb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  <a:p>
            <a:pPr marL="628650" lvl="1" indent="-222250" algn="ctr">
              <a:lnSpc>
                <a:spcPct val="10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411913" y="6021388"/>
            <a:ext cx="2047875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b="1" dirty="0"/>
              <a:t>Flip-chip technique</a:t>
            </a:r>
          </a:p>
        </p:txBody>
      </p:sp>
      <p:pic>
        <p:nvPicPr>
          <p:cNvPr id="13" name="Picture 5" descr="Pictur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00825" y="3502025"/>
            <a:ext cx="2074863" cy="2447925"/>
          </a:xfrm>
          <a:prstGeom prst="rect">
            <a:avLst/>
          </a:prstGeom>
          <a:noFill/>
        </p:spPr>
      </p:pic>
      <p:pic>
        <p:nvPicPr>
          <p:cNvPr id="14" name="Picture 6" descr="Picture3"/>
          <p:cNvPicPr>
            <a:picLocks noChangeAspect="1" noChangeArrowheads="1"/>
          </p:cNvPicPr>
          <p:nvPr/>
        </p:nvPicPr>
        <p:blipFill>
          <a:blip r:embed="rId7" cstate="print"/>
          <a:srcRect b="2670"/>
          <a:stretch>
            <a:fillRect/>
          </a:stretch>
        </p:blipFill>
        <p:spPr bwMode="auto">
          <a:xfrm>
            <a:off x="0" y="3429000"/>
            <a:ext cx="5334000" cy="3165475"/>
          </a:xfrm>
          <a:prstGeom prst="rect">
            <a:avLst/>
          </a:prstGeom>
          <a:noFill/>
        </p:spPr>
      </p:pic>
      <p:pic>
        <p:nvPicPr>
          <p:cNvPr id="15" name="Picture 7" descr="IBM15541 bumps"/>
          <p:cNvPicPr>
            <a:picLocks noChangeAspect="1" noChangeArrowheads="1"/>
          </p:cNvPicPr>
          <p:nvPr/>
        </p:nvPicPr>
        <p:blipFill>
          <a:blip r:embed="rId8" cstate="print">
            <a:lum bright="-4000" contrast="36000"/>
          </a:blip>
          <a:srcRect/>
          <a:stretch>
            <a:fillRect/>
          </a:stretch>
        </p:blipFill>
        <p:spPr bwMode="auto">
          <a:xfrm>
            <a:off x="6156325" y="1270000"/>
            <a:ext cx="29527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867400" y="908050"/>
            <a:ext cx="221615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b="1"/>
              <a:t>Solder Bump: Pb-Sn </a:t>
            </a: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4343400" y="6324600"/>
            <a:ext cx="3051413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ATLAS </a:t>
            </a:r>
            <a:r>
              <a:rPr lang="ru-RU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&lt;</a:t>
            </a:r>
            <a:r>
              <a:rPr lang="ru-RU" dirty="0" smtClean="0">
                <a:solidFill>
                  <a:srgbClr val="C00000"/>
                </a:solidFill>
                <a:sym typeface="Symbol" pitchFamily="18" charset="2"/>
              </a:rPr>
              <a:t>=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 </a:t>
            </a:r>
            <a:r>
              <a:rPr lang="ru-RU" dirty="0" smtClean="0">
                <a:solidFill>
                  <a:srgbClr val="C00000"/>
                </a:solidFill>
                <a:sym typeface="Symbol" pitchFamily="18" charset="2"/>
              </a:rPr>
              <a:t>80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.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10</a:t>
            </a:r>
            <a:r>
              <a:rPr lang="en-US" baseline="30000" dirty="0" smtClean="0">
                <a:solidFill>
                  <a:srgbClr val="C00000"/>
                </a:solidFill>
                <a:sym typeface="Symbol" pitchFamily="18" charset="2"/>
              </a:rPr>
              <a:t>6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пикселей</a:t>
            </a:r>
            <a:endParaRPr lang="en-GB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13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4925" y="5516563"/>
            <a:ext cx="6121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274638" algn="l"/>
              </a:tabLst>
            </a:pP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Hybrid (x1)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	</a:t>
            </a:r>
            <a:r>
              <a:rPr lang="en-US" sz="1400" b="1" dirty="0">
                <a:solidFill>
                  <a:schemeClr val="tx1"/>
                </a:solidFill>
              </a:rPr>
              <a:t>- </a:t>
            </a:r>
            <a:r>
              <a:rPr lang="en-US" sz="1400" dirty="0">
                <a:solidFill>
                  <a:schemeClr val="tx1"/>
                </a:solidFill>
              </a:rPr>
              <a:t>flexible 4 layer copper/</a:t>
            </a:r>
            <a:r>
              <a:rPr lang="en-US" sz="1400" dirty="0" err="1">
                <a:solidFill>
                  <a:schemeClr val="tx1"/>
                </a:solidFill>
              </a:rPr>
              <a:t>kapton</a:t>
            </a:r>
            <a:r>
              <a:rPr lang="en-US" sz="1400" dirty="0">
                <a:solidFill>
                  <a:schemeClr val="tx1"/>
                </a:solidFill>
              </a:rPr>
              <a:t> hybrid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  	</a:t>
            </a:r>
            <a:r>
              <a:rPr lang="en-US" sz="1400" b="1" dirty="0">
                <a:solidFill>
                  <a:schemeClr val="tx1"/>
                </a:solidFill>
              </a:rPr>
              <a:t>-</a:t>
            </a: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mounted directly over two of the four silicon sensors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	- carrying front end electronics, pitch adapter, signal routing, connector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751388" y="0"/>
            <a:ext cx="4392612" cy="506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Модуль детектора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3" descr="barrel-module"/>
          <p:cNvPicPr>
            <a:picLocks noChangeAspect="1" noChangeArrowheads="1"/>
          </p:cNvPicPr>
          <p:nvPr/>
        </p:nvPicPr>
        <p:blipFill>
          <a:blip r:embed="rId5" cstate="print"/>
          <a:srcRect l="11887" t="12946" r="10304" b="8325"/>
          <a:stretch>
            <a:fillRect/>
          </a:stretch>
        </p:blipFill>
        <p:spPr bwMode="auto">
          <a:xfrm>
            <a:off x="2627313" y="2781300"/>
            <a:ext cx="3384550" cy="2735263"/>
          </a:xfrm>
          <a:prstGeom prst="rect">
            <a:avLst/>
          </a:prstGeom>
          <a:noFill/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2565400"/>
            <a:ext cx="24844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182563" algn="l"/>
              </a:tabLst>
            </a:pPr>
            <a:r>
              <a:rPr lang="en-US" b="1" dirty="0"/>
              <a:t> </a:t>
            </a:r>
            <a:r>
              <a:rPr lang="en-US" dirty="0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Silicon sensors (x4)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	</a:t>
            </a:r>
            <a:r>
              <a:rPr lang="en-US" sz="1400" b="1" dirty="0">
                <a:solidFill>
                  <a:schemeClr val="tx1"/>
                </a:solidFill>
              </a:rPr>
              <a:t>- 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64 x 64 mm</a:t>
            </a: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2</a:t>
            </a:r>
            <a:b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  	</a:t>
            </a:r>
            <a:r>
              <a:rPr lang="en-US" sz="1400" b="1" dirty="0">
                <a:solidFill>
                  <a:schemeClr val="tx1"/>
                </a:solidFill>
              </a:rPr>
              <a:t>-</a:t>
            </a: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p-in-n, single sided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	- AC-coupled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	- 768 strips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	- 80m pitch/12</a:t>
            </a:r>
            <a:r>
              <a:rPr lang="en-US" sz="1400" dirty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m width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44463" y="836613"/>
            <a:ext cx="882015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9863" indent="-169863">
              <a:lnSpc>
                <a:spcPct val="100000"/>
              </a:lnSpc>
              <a:buFontTx/>
              <a:buBlip>
                <a:blip r:embed="rId6"/>
              </a:buBlip>
              <a:tabLst>
                <a:tab pos="441325" algn="l"/>
              </a:tabLst>
            </a:pPr>
            <a:r>
              <a:rPr lang="en-US" b="1" dirty="0"/>
              <a:t> </a:t>
            </a:r>
            <a:r>
              <a:rPr lang="ru-RU" b="1" dirty="0" smtClean="0"/>
              <a:t>Детекторные модули</a:t>
            </a:r>
            <a:r>
              <a:rPr lang="en-US" b="1" dirty="0" smtClean="0"/>
              <a:t>  </a:t>
            </a:r>
            <a:r>
              <a:rPr lang="en-US" b="1" dirty="0"/>
              <a:t>-  </a:t>
            </a:r>
            <a:r>
              <a:rPr lang="en-US" b="1" dirty="0" smtClean="0"/>
              <a:t>“</a:t>
            </a:r>
            <a:r>
              <a:rPr lang="ru-RU" dirty="0" smtClean="0"/>
              <a:t>Основные элементы трековых </a:t>
            </a:r>
            <a:r>
              <a:rPr lang="en-US" dirty="0" smtClean="0"/>
              <a:t> </a:t>
            </a:r>
            <a:r>
              <a:rPr lang="ru-RU" dirty="0" smtClean="0"/>
              <a:t>детекторв</a:t>
            </a:r>
            <a:r>
              <a:rPr lang="en-US" dirty="0" smtClean="0"/>
              <a:t>”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                             </a:t>
            </a:r>
            <a:r>
              <a:rPr lang="fr-FR" dirty="0">
                <a:sym typeface="Symbol" pitchFamily="18" charset="2"/>
              </a:rPr>
              <a:t></a:t>
            </a:r>
            <a:r>
              <a:rPr lang="fr-FR" dirty="0"/>
              <a:t> </a:t>
            </a:r>
            <a:r>
              <a:rPr lang="en-US" dirty="0" smtClean="0">
                <a:sym typeface="Symbol" pitchFamily="18" charset="2"/>
              </a:rPr>
              <a:t>Si</a:t>
            </a:r>
            <a:r>
              <a:rPr lang="ru-RU" dirty="0" smtClean="0">
                <a:sym typeface="Symbol" pitchFamily="18" charset="2"/>
              </a:rPr>
              <a:t> сенсоры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>
                <a:sym typeface="Symbol" pitchFamily="18" charset="2"/>
              </a:rPr>
              <a:t/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                                 </a:t>
            </a:r>
            <a:r>
              <a:rPr lang="fr-FR" dirty="0" smtClean="0">
                <a:sym typeface="Symbol" pitchFamily="18" charset="2"/>
              </a:rPr>
              <a:t></a:t>
            </a:r>
            <a:r>
              <a:rPr lang="ru-RU" dirty="0" smtClean="0">
                <a:sym typeface="Symbol" pitchFamily="18" charset="2"/>
              </a:rPr>
              <a:t> Механические держатели</a:t>
            </a:r>
            <a:r>
              <a:rPr lang="en-US" dirty="0" smtClean="0">
                <a:sym typeface="Symbol" pitchFamily="18" charset="2"/>
              </a:rPr>
              <a:t> (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охлаждение</a:t>
            </a:r>
            <a:r>
              <a:rPr lang="en-US" dirty="0" smtClean="0">
                <a:sym typeface="Symbol" pitchFamily="18" charset="2"/>
              </a:rPr>
              <a:t>)</a:t>
            </a:r>
            <a:r>
              <a:rPr lang="en-US" dirty="0">
                <a:sym typeface="Symbol" pitchFamily="18" charset="2"/>
              </a:rPr>
              <a:t/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                                 </a:t>
            </a:r>
            <a:r>
              <a:rPr lang="fr-FR" dirty="0">
                <a:sym typeface="Symbol" pitchFamily="18" charset="2"/>
              </a:rPr>
              <a:t></a:t>
            </a:r>
            <a:r>
              <a:rPr lang="fr-FR" dirty="0"/>
              <a:t> </a:t>
            </a:r>
            <a:r>
              <a:rPr lang="en-US" dirty="0" smtClean="0">
                <a:sym typeface="Symbol" pitchFamily="18" charset="2"/>
              </a:rPr>
              <a:t>Front</a:t>
            </a:r>
            <a:r>
              <a:rPr lang="ru-RU" dirty="0" smtClean="0">
                <a:sym typeface="Symbol" pitchFamily="18" charset="2"/>
              </a:rPr>
              <a:t>-</a:t>
            </a:r>
            <a:r>
              <a:rPr lang="en-US" dirty="0" smtClean="0">
                <a:sym typeface="Symbol" pitchFamily="18" charset="2"/>
              </a:rPr>
              <a:t>end </a:t>
            </a:r>
            <a:r>
              <a:rPr lang="ru-RU" dirty="0" smtClean="0">
                <a:sym typeface="Symbol" pitchFamily="18" charset="2"/>
              </a:rPr>
              <a:t>электроника и передача сигналов</a:t>
            </a:r>
            <a:r>
              <a:rPr lang="en-US" dirty="0">
                <a:sym typeface="Symbol" pitchFamily="18" charset="2"/>
              </a:rPr>
              <a:t/>
            </a:r>
            <a:br>
              <a:rPr lang="en-US" dirty="0">
                <a:sym typeface="Symbol" pitchFamily="18" charset="2"/>
              </a:rPr>
            </a:br>
            <a:endParaRPr lang="en-US" dirty="0">
              <a:solidFill>
                <a:srgbClr val="C00000"/>
              </a:solidFill>
              <a:sym typeface="Symbol" pitchFamily="18" charset="2"/>
            </a:endParaRPr>
          </a:p>
          <a:p>
            <a:pPr marL="169863" indent="-169863">
              <a:lnSpc>
                <a:spcPct val="100000"/>
              </a:lnSpc>
              <a:buFontTx/>
              <a:buBlip>
                <a:blip r:embed="rId6"/>
              </a:buBlip>
              <a:tabLst>
                <a:tab pos="441325" algn="l"/>
              </a:tabLst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sym typeface="Symbol" pitchFamily="18" charset="2"/>
              </a:rPr>
              <a:t>Пример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sym typeface="Symbol" pitchFamily="18" charset="2"/>
              </a:rPr>
              <a:t>: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sym typeface="Symbol" pitchFamily="18" charset="2"/>
              </a:rPr>
              <a:t>ATLAS SCT Barrel Module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011863" y="2924175"/>
            <a:ext cx="2808287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274638" algn="l"/>
              </a:tabLst>
            </a:pPr>
            <a:r>
              <a:rPr lang="en-US" b="1" dirty="0"/>
              <a:t> </a:t>
            </a:r>
            <a:r>
              <a:rPr lang="en-US" dirty="0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ASICS (x12) 	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   	</a:t>
            </a:r>
            <a:r>
              <a:rPr lang="en-US" sz="1400" dirty="0">
                <a:solidFill>
                  <a:schemeClr val="tx1"/>
                </a:solidFill>
              </a:rPr>
              <a:t>-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ABCD chip (binary readout)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    	- DMILL technology 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    	- 128 channels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179388" y="4365625"/>
            <a:ext cx="237648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274638" algn="l"/>
              </a:tabLst>
            </a:pP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 b="1">
                <a:solidFill>
                  <a:schemeClr val="tx1"/>
                </a:solidFill>
              </a:rPr>
              <a:t>Mechanical support</a:t>
            </a:r>
            <a:br>
              <a:rPr lang="en-US" b="1">
                <a:solidFill>
                  <a:schemeClr val="tx1"/>
                </a:solidFill>
              </a:rPr>
            </a:br>
            <a:r>
              <a:rPr lang="en-US" b="1">
                <a:solidFill>
                  <a:schemeClr val="tx1"/>
                </a:solidFill>
              </a:rPr>
              <a:t>	</a:t>
            </a:r>
            <a:r>
              <a:rPr lang="en-US" sz="1400">
                <a:solidFill>
                  <a:schemeClr val="tx1"/>
                </a:solidFill>
              </a:rPr>
              <a:t>- TPG baseboard</a:t>
            </a:r>
            <a:br>
              <a:rPr lang="en-US" sz="1400">
                <a:solidFill>
                  <a:schemeClr val="tx1"/>
                </a:solidFill>
              </a:rPr>
            </a:br>
            <a:r>
              <a:rPr lang="en-US" sz="1400">
                <a:solidFill>
                  <a:schemeClr val="tx1"/>
                </a:solidFill>
              </a:rPr>
              <a:t>	- BeO facings</a:t>
            </a:r>
            <a:r>
              <a:rPr lang="en-US" sz="1400" b="1"/>
              <a:t> </a:t>
            </a:r>
            <a:endParaRPr lang="en-US" sz="1400">
              <a:sym typeface="Symbol" pitchFamily="18" charset="2"/>
            </a:endParaRP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6156325" y="4005263"/>
            <a:ext cx="28082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274638" algn="l"/>
              </a:tabLst>
            </a:pPr>
            <a:r>
              <a:rPr lang="en-US" b="1"/>
              <a:t> </a:t>
            </a:r>
            <a:r>
              <a:rPr lang="en-US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 b="1">
                <a:solidFill>
                  <a:schemeClr val="tx1"/>
                </a:solidFill>
              </a:rPr>
              <a:t>Wire bonds </a:t>
            </a:r>
            <a:r>
              <a:rPr lang="en-US">
                <a:solidFill>
                  <a:schemeClr val="tx1"/>
                </a:solidFill>
              </a:rPr>
              <a:t>(</a:t>
            </a:r>
            <a:r>
              <a:rPr lang="en-US">
                <a:solidFill>
                  <a:schemeClr val="tx1"/>
                </a:solidFill>
                <a:cs typeface="Arial" charset="0"/>
              </a:rPr>
              <a:t>~</a:t>
            </a:r>
            <a:r>
              <a:rPr lang="en-US">
                <a:solidFill>
                  <a:schemeClr val="tx1"/>
                </a:solidFill>
              </a:rPr>
              <a:t>3500)</a:t>
            </a:r>
            <a:r>
              <a:rPr lang="en-US" b="1">
                <a:solidFill>
                  <a:schemeClr val="tx1"/>
                </a:solidFill>
              </a:rPr>
              <a:t/>
            </a:r>
            <a:br>
              <a:rPr lang="en-US" b="1">
                <a:solidFill>
                  <a:schemeClr val="tx1"/>
                </a:solidFill>
              </a:rPr>
            </a:br>
            <a:r>
              <a:rPr lang="en-US" b="1">
                <a:solidFill>
                  <a:schemeClr val="tx1"/>
                </a:solidFill>
              </a:rPr>
              <a:t>   	</a:t>
            </a:r>
            <a:r>
              <a:rPr lang="en-US" sz="1400">
                <a:solidFill>
                  <a:schemeClr val="tx1"/>
                </a:solidFill>
              </a:rPr>
              <a:t>-</a:t>
            </a:r>
            <a:r>
              <a:rPr lang="en-US" sz="1400" b="1">
                <a:solidFill>
                  <a:schemeClr val="tx1"/>
                </a:solidFill>
              </a:rPr>
              <a:t> </a:t>
            </a:r>
            <a:r>
              <a:rPr lang="en-US" sz="1400">
                <a:solidFill>
                  <a:schemeClr val="tx1"/>
                </a:solidFill>
                <a:sym typeface="Symbol" pitchFamily="18" charset="2"/>
              </a:rPr>
              <a:t>25 </a:t>
            </a:r>
            <a:r>
              <a:rPr lang="en-US" sz="140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sz="1400">
                <a:solidFill>
                  <a:schemeClr val="tx1"/>
                </a:solidFill>
                <a:sym typeface="Symbol" pitchFamily="18" charset="2"/>
              </a:rPr>
              <a:t>m Al wires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5867400" y="4876800"/>
            <a:ext cx="29718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buFontTx/>
              <a:buBlip>
                <a:blip r:embed="rId6"/>
              </a:buBlip>
              <a:tabLst>
                <a:tab pos="182563" algn="l"/>
              </a:tabLst>
            </a:pPr>
            <a:r>
              <a:rPr lang="en-US" b="1" dirty="0"/>
              <a:t> ATLAS – SCT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	- </a:t>
            </a:r>
            <a:r>
              <a:rPr lang="en-US" dirty="0">
                <a:sym typeface="Symbol" pitchFamily="18" charset="2"/>
              </a:rPr>
              <a:t>15.552 </a:t>
            </a:r>
            <a:r>
              <a:rPr lang="en-US" dirty="0" err="1">
                <a:sym typeface="Symbol" pitchFamily="18" charset="2"/>
              </a:rPr>
              <a:t>microstrip</a:t>
            </a:r>
            <a:r>
              <a:rPr lang="en-US" dirty="0">
                <a:sym typeface="Symbol" pitchFamily="18" charset="2"/>
              </a:rPr>
              <a:t> sensors</a:t>
            </a:r>
            <a:r>
              <a:rPr lang="en-US" baseline="30000" dirty="0">
                <a:sym typeface="Symbol" pitchFamily="18" charset="2"/>
              </a:rPr>
              <a:t/>
            </a:r>
            <a:br>
              <a:rPr lang="en-US" baseline="30000" dirty="0">
                <a:sym typeface="Symbol" pitchFamily="18" charset="2"/>
              </a:rPr>
            </a:br>
            <a:r>
              <a:rPr lang="en-US" baseline="30000" dirty="0">
                <a:sym typeface="Symbol" pitchFamily="18" charset="2"/>
              </a:rPr>
              <a:t>  	</a:t>
            </a:r>
            <a:r>
              <a:rPr lang="en-US" b="1" dirty="0"/>
              <a:t>-</a:t>
            </a:r>
            <a:r>
              <a:rPr lang="en-US" baseline="30000" dirty="0">
                <a:sym typeface="Symbol" pitchFamily="18" charset="2"/>
              </a:rPr>
              <a:t>   </a:t>
            </a:r>
            <a:r>
              <a:rPr lang="en-US" dirty="0">
                <a:sym typeface="Symbol" pitchFamily="18" charset="2"/>
              </a:rPr>
              <a:t>2.112 barrel modules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  	-  1.976 forward modules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	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-  61 m</a:t>
            </a:r>
            <a:r>
              <a:rPr lang="en-US" b="1" baseline="30000" dirty="0">
                <a:solidFill>
                  <a:srgbClr val="FF0000"/>
                </a:solidFill>
                <a:sym typeface="Symbol" pitchFamily="18" charset="2"/>
              </a:rPr>
              <a:t>2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pitchFamily="18" charset="2"/>
              </a:rPr>
              <a:t>silicon</a:t>
            </a:r>
            <a:endParaRPr lang="en-US" b="1" dirty="0" smtClean="0">
              <a:sym typeface="Symbol" pitchFamily="18" charset="2"/>
            </a:endParaRPr>
          </a:p>
          <a:p>
            <a:pPr>
              <a:lnSpc>
                <a:spcPct val="100000"/>
              </a:lnSpc>
              <a:buFontTx/>
              <a:buBlip>
                <a:blip r:embed="rId6"/>
              </a:buBlip>
              <a:tabLst>
                <a:tab pos="182563" algn="l"/>
              </a:tabLst>
            </a:pPr>
            <a:r>
              <a:rPr lang="en-US" b="1" dirty="0" smtClean="0">
                <a:sym typeface="Symbol" pitchFamily="18" charset="2"/>
              </a:rPr>
              <a:t>  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ATLAS &lt;= 6.3</a:t>
            </a:r>
            <a:r>
              <a:rPr lang="en-US" b="1" baseline="30000" dirty="0" smtClean="0">
                <a:solidFill>
                  <a:srgbClr val="C00000"/>
                </a:solidFill>
                <a:sym typeface="Symbol" pitchFamily="18" charset="2"/>
              </a:rPr>
              <a:t>.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10</a:t>
            </a:r>
            <a:r>
              <a:rPr lang="en-US" b="1" baseline="30000" dirty="0" smtClean="0">
                <a:solidFill>
                  <a:srgbClr val="C00000"/>
                </a:solidFill>
                <a:sym typeface="Symbol" pitchFamily="18" charset="2"/>
              </a:rPr>
              <a:t>6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strips </a:t>
            </a:r>
            <a:endParaRPr lang="en-US" b="1" dirty="0">
              <a:solidFill>
                <a:srgbClr val="C00000"/>
              </a:solidFill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14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981200" y="0"/>
            <a:ext cx="3352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8" descr="Picture2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67035" y="609600"/>
            <a:ext cx="6376965" cy="4255729"/>
          </a:xfrm>
          <a:prstGeom prst="rect">
            <a:avLst/>
          </a:prstGeom>
        </p:spPr>
      </p:pic>
      <p:pic>
        <p:nvPicPr>
          <p:cNvPr id="10" name="Picture 9" descr="Endcap_side_m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581400"/>
            <a:ext cx="3859703" cy="28956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267200" y="4953000"/>
            <a:ext cx="39624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Реальные детекторные модули </a:t>
            </a:r>
            <a:endParaRPr lang="en-US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Опоры-поддержки</a:t>
            </a:r>
            <a:endParaRPr lang="en-US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Кабели считывания и управления</a:t>
            </a:r>
            <a:endParaRPr lang="en-US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Сложная система охлаждения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15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04800" y="762000"/>
            <a:ext cx="8001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Детекторы, регистрирующие свет от возбужденных атомов</a:t>
            </a:r>
            <a:r>
              <a:rPr 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ru-RU" sz="16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sz="1600" b="1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Сцинтилляторы </a:t>
            </a:r>
            <a:endParaRPr lang="en-US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" name="Picture 9" descr="http://www.detectors.saint-gobain.com/Media/Images/S0000000000000001004/fib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82222" y="3276600"/>
            <a:ext cx="4718892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www.detectors.saint-gobain.com/Media/Images/S0000000000000001004/Organics-mixed-pictur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488841"/>
            <a:ext cx="3657600" cy="422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114800" y="2743200"/>
            <a:ext cx="4800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«Всеми «фибрами» души почувствовать...»</a:t>
            </a:r>
            <a:endParaRPr lang="en-US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16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914400" y="838200"/>
            <a:ext cx="7086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Фотоны отражаются по направлению к концам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сцинтиллятора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.</a:t>
            </a:r>
            <a:endParaRPr lang="ru-RU" b="1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endParaRPr lang="en-US" b="1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9900"/>
                </a:solidFill>
                <a:latin typeface="Comic Sans MS" pitchFamily="66" charset="0"/>
              </a:rPr>
              <a:t>По световодам фотоны попадают в Фотоумножитель, где конвертируются в электрический сигнал</a:t>
            </a:r>
            <a:r>
              <a:rPr lang="en-US" b="1" dirty="0" smtClean="0">
                <a:solidFill>
                  <a:srgbClr val="009900"/>
                </a:solidFill>
                <a:latin typeface="Comic Sans MS" pitchFamily="66" charset="0"/>
              </a:rPr>
              <a:t>.</a:t>
            </a:r>
            <a:endParaRPr lang="en-US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3400" y="5029200"/>
            <a:ext cx="8229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9900"/>
                </a:solidFill>
                <a:latin typeface="Comic Sans MS" pitchFamily="66" charset="0"/>
              </a:rPr>
              <a:t>Сегментируя, можно получить пространственное разрешение</a:t>
            </a:r>
            <a:r>
              <a:rPr lang="en-US" b="1" dirty="0" smtClean="0">
                <a:solidFill>
                  <a:srgbClr val="009900"/>
                </a:solidFill>
                <a:latin typeface="Comic Sans MS" pitchFamily="66" charset="0"/>
              </a:rPr>
              <a:t>.</a:t>
            </a:r>
          </a:p>
          <a:p>
            <a:r>
              <a:rPr lang="en-US" b="1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endParaRPr lang="en-US" b="1" dirty="0">
              <a:solidFill>
                <a:srgbClr val="0099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Из-за исключительного быстродействия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>
                <a:solidFill>
                  <a:schemeClr val="accent2"/>
                </a:solidFill>
                <a:latin typeface="Comic Sans MS" pitchFamily="66" charset="0"/>
              </a:rPr>
              <a:t>(&lt;1ns) 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,</a:t>
            </a:r>
            <a:endParaRPr lang="ru-RU" b="1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endParaRPr lang="ru-RU" b="1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       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Trigger, Time of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Flight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, калориметры и т.д.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2" name="Picture 11" descr="Picture2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3000" y="2209800"/>
            <a:ext cx="7280075" cy="2865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17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590800" y="0"/>
            <a:ext cx="2438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3400" y="685800"/>
            <a:ext cx="8077200" cy="1311128"/>
          </a:xfrm>
          <a:prstGeom prst="rect">
            <a:avLst/>
          </a:prstGeom>
          <a:solidFill>
            <a:srgbClr val="FFFFCC"/>
          </a:solidFill>
          <a:ln w="2857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Калориметрия</a:t>
            </a:r>
            <a:r>
              <a:rPr lang="en-US" sz="1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-</a:t>
            </a:r>
            <a:r>
              <a:rPr lang="en-US" sz="1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измерение 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энергии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путем полного поглощения</a:t>
            </a:r>
            <a:r>
              <a:rPr lang="en-US" sz="1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endParaRPr lang="en-US" sz="1800" dirty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Обычно объединяется с «грубой»пространственной реконструкцией</a:t>
            </a:r>
            <a:r>
              <a:rPr lang="en-US" sz="1800" dirty="0" smtClean="0">
                <a:latin typeface="Comic Sans MS" pitchFamily="66" charset="0"/>
              </a:rPr>
              <a:t> </a:t>
            </a:r>
            <a:r>
              <a:rPr lang="ru-RU" sz="1800" dirty="0" smtClean="0">
                <a:latin typeface="Comic Sans MS" pitchFamily="66" charset="0"/>
              </a:rPr>
              <a:t> Деструктивный метод</a:t>
            </a:r>
            <a:r>
              <a:rPr lang="en-US" sz="1800" dirty="0" smtClean="0">
                <a:latin typeface="Comic Sans MS" pitchFamily="66" charset="0"/>
              </a:rPr>
              <a:t>!</a:t>
            </a:r>
            <a:r>
              <a:rPr lang="ru-RU" sz="1800" dirty="0" smtClean="0"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</a:rPr>
              <a:t>Частицы исчезают!!!</a:t>
            </a:r>
            <a:endParaRPr lang="en-US" sz="1800" baseline="-25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2438400"/>
            <a:ext cx="86106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b="1" dirty="0" smtClean="0">
                <a:solidFill>
                  <a:schemeClr val="tx2"/>
                </a:solidFill>
              </a:rPr>
              <a:t>Два главных типа калориметров</a:t>
            </a:r>
            <a:endParaRPr lang="en-US" b="1" dirty="0" smtClean="0">
              <a:solidFill>
                <a:schemeClr val="tx2"/>
              </a:solidFill>
            </a:endParaRPr>
          </a:p>
          <a:p>
            <a:pPr marL="514350" indent="-514350"/>
            <a:r>
              <a:rPr lang="en-US" b="1" dirty="0" smtClean="0">
                <a:solidFill>
                  <a:schemeClr val="tx2"/>
                </a:solidFill>
              </a:rPr>
              <a:t> 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-&gt;  </a:t>
            </a:r>
            <a:r>
              <a:rPr lang="ru-RU" b="1" dirty="0" smtClean="0">
                <a:solidFill>
                  <a:srgbClr val="7030A0"/>
                </a:solidFill>
              </a:rPr>
              <a:t>электроны и фотоны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</a:rPr>
              <a:t>Электромагнитный калориметр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</a:p>
          <a:p>
            <a:pPr marL="514350" indent="-514350"/>
            <a:r>
              <a:rPr lang="en-US" b="1" dirty="0" smtClean="0">
                <a:solidFill>
                  <a:schemeClr val="tx2"/>
                </a:solidFill>
              </a:rPr>
              <a:t>  -&gt;  </a:t>
            </a:r>
            <a:r>
              <a:rPr lang="ru-RU" b="1" dirty="0" smtClean="0">
                <a:solidFill>
                  <a:schemeClr val="tx2"/>
                </a:solidFill>
              </a:rPr>
              <a:t>протоны, нейтроны и пионы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</a:rPr>
              <a:t>Адронный калориметр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</a:p>
          <a:p>
            <a:pPr marL="514350" indent="-514350"/>
            <a:endParaRPr lang="en-US" sz="1600" dirty="0" smtClean="0">
              <a:solidFill>
                <a:schemeClr val="accent2"/>
              </a:solidFill>
              <a:latin typeface="Symbol" pitchFamily="18" charset="2"/>
            </a:endParaRPr>
          </a:p>
          <a:p>
            <a:pPr marL="514350" indent="-514350"/>
            <a:r>
              <a:rPr lang="ru-RU" b="1" dirty="0" smtClean="0">
                <a:solidFill>
                  <a:srgbClr val="0070C0"/>
                </a:solidFill>
              </a:rPr>
              <a:t>Два способа измерений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Symbol" pitchFamily="18" charset="2"/>
              </a:rPr>
              <a:t>: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Гомогенные калориметры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Детектор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=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абсорбер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сцинтилляционные кристаллы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  <a:p>
            <a:pPr marL="514350" indent="-514350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Используются только для электромагнитных калориметров</a:t>
            </a:r>
            <a:endParaRPr lang="en-US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14350" indent="-51435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    </a:t>
            </a:r>
          </a:p>
          <a:p>
            <a:pPr marL="514350" indent="-514350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Сэмплинг калориметры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=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чередующиеся Абсорбер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+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детектор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514350" indent="-514350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                                          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газовые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жидкостные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твердотельные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514350" indent="-514350"/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/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Много разных типов конкретной реализации в разных экспериментах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  <a:endParaRPr lang="en-US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18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0825" y="887413"/>
            <a:ext cx="7791044" cy="3416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 dirty="0"/>
              <a:t>OPAL Barrel + </a:t>
            </a:r>
            <a:r>
              <a:rPr lang="en-US" sz="1800" dirty="0" smtClean="0"/>
              <a:t>end-cap </a:t>
            </a:r>
            <a:r>
              <a:rPr lang="ru-RU" sz="1800" dirty="0" smtClean="0"/>
              <a:t>электромагнитный калориметр</a:t>
            </a:r>
            <a:r>
              <a:rPr lang="en-US" sz="1800" dirty="0" smtClean="0"/>
              <a:t>: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sz="1800" dirty="0">
                <a:solidFill>
                  <a:srgbClr val="FF0066"/>
                </a:solidFill>
              </a:rPr>
              <a:t>lead glass + pre-sampler</a:t>
            </a:r>
          </a:p>
        </p:txBody>
      </p:sp>
      <p:pic>
        <p:nvPicPr>
          <p:cNvPr id="10" name="Picture 5" descr="eca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1341438"/>
            <a:ext cx="4248150" cy="3643312"/>
          </a:xfrm>
          <a:prstGeom prst="rect">
            <a:avLst/>
          </a:prstGeom>
          <a:noFill/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95288" y="4980672"/>
            <a:ext cx="43926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dirty="0" smtClean="0"/>
              <a:t>10’500 </a:t>
            </a:r>
            <a:r>
              <a:rPr lang="en-US" dirty="0"/>
              <a:t>blocks (10 x 10 x 37 cm</a:t>
            </a:r>
            <a:r>
              <a:rPr lang="en-US" baseline="30000" dirty="0"/>
              <a:t>3</a:t>
            </a:r>
            <a:r>
              <a:rPr lang="en-US" dirty="0"/>
              <a:t>, 24.6 X</a:t>
            </a:r>
            <a:r>
              <a:rPr lang="en-US" baseline="-25000" dirty="0"/>
              <a:t>0</a:t>
            </a:r>
            <a:r>
              <a:rPr lang="en-US" dirty="0"/>
              <a:t>), 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dirty="0"/>
              <a:t>PM (barrel) or PT (end-cap) readout.</a:t>
            </a: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684213" y="5661025"/>
          <a:ext cx="2324100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30" name="Equation" r:id="rId7" imgW="2324100" imgH="292100" progId="Equation.3">
                  <p:embed/>
                </p:oleObj>
              </mc:Choice>
              <mc:Fallback>
                <p:oleObj name="Equation" r:id="rId7" imgW="2324100" imgH="2921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5661025"/>
                        <a:ext cx="2324100" cy="29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0" y="6092825"/>
            <a:ext cx="51816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ru-RU" dirty="0" smtClean="0"/>
              <a:t>Пространственное разрешение </a:t>
            </a:r>
            <a:r>
              <a:rPr lang="en-US" dirty="0" smtClean="0"/>
              <a:t>~ </a:t>
            </a:r>
            <a:r>
              <a:rPr lang="en-US" dirty="0"/>
              <a:t>11 mm </a:t>
            </a:r>
            <a:r>
              <a:rPr lang="ru-RU" dirty="0" smtClean="0"/>
              <a:t>при</a:t>
            </a:r>
            <a:r>
              <a:rPr lang="en-US" dirty="0" smtClean="0"/>
              <a:t> </a:t>
            </a:r>
            <a:r>
              <a:rPr lang="ru-RU" dirty="0" smtClean="0"/>
              <a:t>6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5651500" y="1168400"/>
            <a:ext cx="22828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sz="1000">
                <a:solidFill>
                  <a:schemeClr val="tx1"/>
                </a:solidFill>
              </a:rPr>
              <a:t>(OPAL collab. NIM A 305 (1991) 275)</a:t>
            </a: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063" y="2349500"/>
            <a:ext cx="2971800" cy="25447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508625" y="1557338"/>
            <a:ext cx="2592388" cy="5909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Принцип</a:t>
            </a:r>
            <a:r>
              <a:rPr lang="en-US" dirty="0" smtClean="0"/>
              <a:t>  </a:t>
            </a:r>
            <a:r>
              <a:rPr lang="ru-RU" dirty="0" smtClean="0"/>
              <a:t>работы        </a:t>
            </a:r>
            <a:r>
              <a:rPr lang="en-US" dirty="0" smtClean="0"/>
              <a:t>pre-shower </a:t>
            </a:r>
            <a:r>
              <a:rPr lang="ru-RU" dirty="0" smtClean="0"/>
              <a:t>детектора</a:t>
            </a:r>
            <a:endParaRPr lang="en-US" dirty="0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5580063" y="5084763"/>
            <a:ext cx="3168650" cy="164352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Пример  устройства</a:t>
            </a:r>
            <a:r>
              <a:rPr lang="en-US" dirty="0" smtClean="0"/>
              <a:t>. </a:t>
            </a:r>
            <a:r>
              <a:rPr lang="ru-RU" dirty="0" smtClean="0"/>
              <a:t>Высокая гранудярность полезна для</a:t>
            </a:r>
            <a:r>
              <a:rPr lang="en-US" dirty="0" smtClean="0"/>
              <a:t> </a:t>
            </a:r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/</a:t>
            </a:r>
            <a:r>
              <a:rPr lang="en-US" dirty="0">
                <a:latin typeface="Symbol" pitchFamily="18" charset="2"/>
              </a:rPr>
              <a:t>p</a:t>
            </a:r>
            <a:r>
              <a:rPr lang="en-US" baseline="30000" dirty="0"/>
              <a:t>0, </a:t>
            </a:r>
            <a:r>
              <a:rPr lang="en-US" dirty="0"/>
              <a:t>e/</a:t>
            </a:r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,</a:t>
            </a:r>
            <a:r>
              <a:rPr lang="en-US" baseline="30000" dirty="0"/>
              <a:t> </a:t>
            </a:r>
            <a:r>
              <a:rPr lang="en-US" dirty="0"/>
              <a:t>e/</a:t>
            </a:r>
            <a:r>
              <a:rPr lang="en-US" dirty="0">
                <a:latin typeface="Symbol" pitchFamily="18" charset="2"/>
              </a:rPr>
              <a:t>p</a:t>
            </a:r>
            <a:r>
              <a:rPr lang="en-US" baseline="30000" dirty="0">
                <a:latin typeface="Symbol" pitchFamily="18" charset="2"/>
              </a:rPr>
              <a:t></a:t>
            </a:r>
            <a:r>
              <a:rPr lang="en-US" baseline="30000" dirty="0"/>
              <a:t> </a:t>
            </a:r>
            <a:r>
              <a:rPr lang="ru-RU" baseline="30000" dirty="0" smtClean="0"/>
              <a:t> </a:t>
            </a:r>
            <a:r>
              <a:rPr lang="ru-RU" dirty="0" smtClean="0"/>
              <a:t>сепарации.</a:t>
            </a:r>
            <a:endParaRPr lang="en-US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baseline="-25000" dirty="0"/>
              <a:t> 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Обычно газовые</a:t>
            </a:r>
            <a:r>
              <a:rPr lang="en-US" dirty="0" smtClean="0"/>
              <a:t>, </a:t>
            </a:r>
            <a:r>
              <a:rPr lang="ru-RU" dirty="0" smtClean="0"/>
              <a:t>              теперь</a:t>
            </a:r>
            <a:r>
              <a:rPr lang="en-US" dirty="0" smtClean="0"/>
              <a:t> </a:t>
            </a:r>
            <a:r>
              <a:rPr lang="en-US" dirty="0"/>
              <a:t>Si </a:t>
            </a:r>
            <a:r>
              <a:rPr lang="ru-RU" dirty="0" smtClean="0"/>
              <a:t>детекторы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" name="Rectangle 33"/>
          <p:cNvSpPr>
            <a:spLocks noChangeArrowheads="1"/>
          </p:cNvSpPr>
          <p:nvPr/>
        </p:nvSpPr>
        <p:spPr bwMode="auto">
          <a:xfrm>
            <a:off x="2790219" y="304800"/>
            <a:ext cx="3603743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/>
              <a:t>Гомогенный </a:t>
            </a:r>
            <a:r>
              <a:rPr lang="en-US" sz="2400" dirty="0" smtClean="0"/>
              <a:t>       OPAL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Ecal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19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3581400" y="1244601"/>
          <a:ext cx="5310188" cy="5057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54" name="Bitmap Image" r:id="rId6" imgW="8306960" imgH="7914286" progId="PBrush">
                  <p:embed/>
                </p:oleObj>
              </mc:Choice>
              <mc:Fallback>
                <p:oleObj name="Bitmap Image" r:id="rId6" imgW="8306960" imgH="7914286" progId="PBrush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1244601"/>
                        <a:ext cx="5310188" cy="50577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304800" y="838200"/>
            <a:ext cx="8496300" cy="28813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1771650" algn="l"/>
              </a:tabLst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Сэмплинговые – как электромагнитные, так и адронные калориметры</a:t>
            </a:r>
            <a:r>
              <a:rPr lang="en-US" b="1" baseline="-250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</a:t>
            </a:r>
            <a:r>
              <a:rPr lang="en-US" b="1" baseline="-25000" dirty="0" smtClean="0">
                <a:solidFill>
                  <a:srgbClr val="FF0000"/>
                </a:solidFill>
              </a:rPr>
              <a:t> 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MWPC,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стримерные трубки,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жидкости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(TMP = tetra-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tabLst>
                <a:tab pos="1771650" algn="l"/>
              </a:tabLst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	methylpentane, TMS = tetra-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tabLst>
                <a:tab pos="1771650" algn="l"/>
              </a:tabLst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methylsilane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сцинтилляторы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файберы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кремниевые детекторы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винец, медь,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ж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елезо, уран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жидкие инертные газы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tabLst>
                <a:tab pos="1771650" algn="l"/>
              </a:tabLst>
              <a:defRPr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LAr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(L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Х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e,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LKr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tabLst>
                <a:tab pos="1771650" algn="l"/>
              </a:tabLst>
              <a:defRPr/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7165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7165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7165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71650" algn="l"/>
              </a:tabLst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" y="3733800"/>
            <a:ext cx="2674938" cy="22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62000" y="6096000"/>
            <a:ext cx="2784480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dirty="0" smtClean="0"/>
              <a:t>Светосбор типа </a:t>
            </a:r>
            <a:r>
              <a:rPr lang="en-US" dirty="0" smtClean="0"/>
              <a:t>‘</a:t>
            </a:r>
            <a:r>
              <a:rPr lang="ru-RU" dirty="0" smtClean="0"/>
              <a:t>Шашлык</a:t>
            </a:r>
            <a:r>
              <a:rPr lang="en-US" dirty="0" smtClean="0"/>
              <a:t>’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  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762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Трековые детекторы: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а) газов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ЫЕ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</a:t>
            </a:r>
            <a:r>
              <a:rPr lang="ru-RU" sz="2200" dirty="0" smtClean="0">
                <a:solidFill>
                  <a:srgbClr val="7030A0"/>
                </a:solidFill>
                <a:latin typeface="Comic Sans MS" pitchFamily="66" charset="0"/>
              </a:rPr>
              <a:t>ЖИДКОСТНЫЕ)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б) твердотельные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Калориметры: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 а) электромагнитные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б) адронные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Детекторы на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LHC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de-CH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20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2895600" y="1298575"/>
          <a:ext cx="3365500" cy="374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18" name="Ulead Image Editor Image" r:id="rId6" imgW="3364999" imgH="3749047" progId="">
                  <p:embed/>
                </p:oleObj>
              </mc:Choice>
              <mc:Fallback>
                <p:oleObj name="Ulead Image Editor Image" r:id="rId6" imgW="3364999" imgH="3749047" progId="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298575"/>
                        <a:ext cx="3365500" cy="3749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3"/>
          <p:cNvGraphicFramePr>
            <a:graphicFrameLocks noChangeAspect="1"/>
          </p:cNvGraphicFramePr>
          <p:nvPr/>
        </p:nvGraphicFramePr>
        <p:xfrm>
          <a:off x="539750" y="1844675"/>
          <a:ext cx="2247900" cy="238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19" name="Bitmap Image" r:id="rId8" imgW="2247619" imgH="2381582" progId="PBrush">
                  <p:embed/>
                </p:oleObj>
              </mc:Choice>
              <mc:Fallback>
                <p:oleObj name="Bitmap Image" r:id="rId8" imgW="2247619" imgH="2381582" progId="PBrush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844675"/>
                        <a:ext cx="2247900" cy="2381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971800" y="5181600"/>
            <a:ext cx="3671888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sz="1400" b="1" dirty="0" smtClean="0"/>
              <a:t>Сегментированный катод</a:t>
            </a:r>
            <a:r>
              <a:rPr lang="en-US" sz="1400" b="1" dirty="0" smtClean="0"/>
              <a:t> </a:t>
            </a:r>
            <a:r>
              <a:rPr lang="en-US" sz="1400" b="1" dirty="0"/>
              <a:t>+ </a:t>
            </a:r>
            <a:r>
              <a:rPr lang="ru-RU" sz="1400" b="1" dirty="0" smtClean="0"/>
              <a:t>время дрейфа</a:t>
            </a:r>
          </a:p>
          <a:p>
            <a:pPr algn="ctr">
              <a:lnSpc>
                <a:spcPct val="100000"/>
              </a:lnSpc>
              <a:buFontTx/>
              <a:buNone/>
            </a:pPr>
            <a:r>
              <a:rPr lang="en-US" sz="1400" b="1" dirty="0" smtClean="0"/>
              <a:t> </a:t>
            </a:r>
            <a:r>
              <a:rPr lang="en-US" sz="1400" b="1" dirty="0"/>
              <a:t>(‘TPC’) </a:t>
            </a:r>
            <a:r>
              <a:rPr lang="ru-RU" sz="1400" b="1" dirty="0" smtClean="0"/>
              <a:t> полная</a:t>
            </a:r>
            <a:r>
              <a:rPr lang="en-US" sz="1400" b="1" dirty="0" smtClean="0"/>
              <a:t> </a:t>
            </a:r>
            <a:r>
              <a:rPr lang="en-US" sz="1400" b="1" dirty="0"/>
              <a:t>3D </a:t>
            </a:r>
            <a:r>
              <a:rPr lang="ru-RU" sz="1400" b="1" dirty="0" smtClean="0"/>
              <a:t>реконструкция ливня           </a:t>
            </a:r>
            <a:endParaRPr lang="en-US" sz="1400" b="1" dirty="0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395288" y="765175"/>
            <a:ext cx="6066084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dirty="0" smtClean="0"/>
              <a:t>Пример </a:t>
            </a:r>
            <a:r>
              <a:rPr lang="en-US" sz="1800" dirty="0" smtClean="0"/>
              <a:t>ECAL</a:t>
            </a:r>
            <a:r>
              <a:rPr lang="en-US" sz="1800" dirty="0"/>
              <a:t>: DELPHI High Density Projection Chamber (HPC) </a:t>
            </a:r>
          </a:p>
        </p:txBody>
      </p:sp>
      <p:graphicFrame>
        <p:nvGraphicFramePr>
          <p:cNvPr id="14" name="Object 19"/>
          <p:cNvGraphicFramePr>
            <a:graphicFrameLocks noChangeAspect="1"/>
          </p:cNvGraphicFramePr>
          <p:nvPr/>
        </p:nvGraphicFramePr>
        <p:xfrm>
          <a:off x="6858000" y="2133600"/>
          <a:ext cx="1600200" cy="169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20" name="Ulead Image Editor Image" r:id="rId10" imgW="1600203" imgH="1697452" progId="">
                  <p:embed/>
                </p:oleObj>
              </mc:Choice>
              <mc:Fallback>
                <p:oleObj name="Ulead Image Editor Image" r:id="rId10" imgW="1600203" imgH="1697452" progId="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2133600"/>
                        <a:ext cx="1600200" cy="169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6588125" y="1484313"/>
            <a:ext cx="241141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ru-RU" sz="1400" b="1" dirty="0" smtClean="0"/>
              <a:t>Поперечное распределение заряда в </a:t>
            </a:r>
            <a:r>
              <a:rPr lang="en-US" sz="1400" b="1" dirty="0" smtClean="0"/>
              <a:t> </a:t>
            </a:r>
            <a:r>
              <a:rPr lang="en-US" sz="1400" b="1" dirty="0"/>
              <a:t>DELPHI HPC</a:t>
            </a:r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 flipV="1">
            <a:off x="6877050" y="2132013"/>
            <a:ext cx="0" cy="169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 flipV="1">
            <a:off x="6877050" y="3829050"/>
            <a:ext cx="160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auto">
          <a:xfrm flipV="1">
            <a:off x="6908800" y="4378325"/>
            <a:ext cx="0" cy="1624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auto">
          <a:xfrm flipV="1">
            <a:off x="6908800" y="6002338"/>
            <a:ext cx="14652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7445375" y="2117725"/>
            <a:ext cx="142628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sz="1200" b="1" dirty="0" smtClean="0"/>
              <a:t>Одиночный фотон</a:t>
            </a:r>
            <a:endParaRPr lang="en-US" sz="1200" b="1" dirty="0"/>
          </a:p>
        </p:txBody>
      </p:sp>
      <p:sp>
        <p:nvSpPr>
          <p:cNvPr id="21" name="Text Box 28"/>
          <p:cNvSpPr txBox="1">
            <a:spLocks noChangeArrowheads="1"/>
          </p:cNvSpPr>
          <p:nvPr/>
        </p:nvSpPr>
        <p:spPr bwMode="auto">
          <a:xfrm>
            <a:off x="7162800" y="4191000"/>
            <a:ext cx="184943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sz="1200" b="1" dirty="0" smtClean="0"/>
              <a:t>Наложение двух фотонов от распада</a:t>
            </a:r>
            <a:r>
              <a:rPr lang="en-US" sz="1200" b="1" dirty="0" smtClean="0"/>
              <a:t> </a:t>
            </a:r>
            <a:r>
              <a:rPr lang="en-US" sz="1200" b="1" dirty="0">
                <a:latin typeface="Symbol" pitchFamily="18" charset="2"/>
              </a:rPr>
              <a:t>p</a:t>
            </a:r>
            <a:r>
              <a:rPr lang="en-US" sz="1200" b="1" baseline="30000" dirty="0"/>
              <a:t>0</a:t>
            </a:r>
            <a:r>
              <a:rPr lang="en-US" sz="1200" b="1" dirty="0"/>
              <a:t> </a:t>
            </a:r>
          </a:p>
        </p:txBody>
      </p:sp>
      <p:graphicFrame>
        <p:nvGraphicFramePr>
          <p:cNvPr id="22" name="Object 29"/>
          <p:cNvGraphicFramePr>
            <a:graphicFrameLocks noChangeAspect="1"/>
          </p:cNvGraphicFramePr>
          <p:nvPr/>
        </p:nvGraphicFramePr>
        <p:xfrm>
          <a:off x="468313" y="5876925"/>
          <a:ext cx="2298700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21" name="Equation" r:id="rId12" imgW="2298700" imgH="292100" progId="Equation.3">
                  <p:embed/>
                </p:oleObj>
              </mc:Choice>
              <mc:Fallback>
                <p:oleObj name="Equation" r:id="rId12" imgW="2298700" imgH="292100" progId="Equation.3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5876925"/>
                        <a:ext cx="2298700" cy="29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30"/>
          <p:cNvGraphicFramePr>
            <a:graphicFrameLocks noChangeAspect="1"/>
          </p:cNvGraphicFramePr>
          <p:nvPr/>
        </p:nvGraphicFramePr>
        <p:xfrm>
          <a:off x="3203575" y="5876925"/>
          <a:ext cx="2413000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22" name="Equation" r:id="rId14" imgW="2413000" imgH="304800" progId="Equation.3">
                  <p:embed/>
                </p:oleObj>
              </mc:Choice>
              <mc:Fallback>
                <p:oleObj name="Equation" r:id="rId14" imgW="2413000" imgH="304800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5876925"/>
                        <a:ext cx="2413000" cy="303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32"/>
          <p:cNvSpPr txBox="1">
            <a:spLocks noChangeArrowheads="1"/>
          </p:cNvSpPr>
          <p:nvPr/>
        </p:nvSpPr>
        <p:spPr bwMode="auto">
          <a:xfrm>
            <a:off x="252413" y="6381750"/>
            <a:ext cx="2789546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sz="1000" b="1" dirty="0"/>
              <a:t>(HPC was placed behind massive RICH detector !)</a:t>
            </a: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auto">
          <a:xfrm>
            <a:off x="2675825" y="304800"/>
            <a:ext cx="3468835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/>
              <a:t>Пример</a:t>
            </a:r>
            <a:r>
              <a:rPr lang="en-US" sz="2400" dirty="0" smtClean="0"/>
              <a:t> ECAL</a:t>
            </a:r>
            <a:r>
              <a:rPr lang="ru-RU" sz="2400" dirty="0" smtClean="0"/>
              <a:t> (сэмплинг)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26" name="Text Box 35"/>
          <p:cNvSpPr txBox="1">
            <a:spLocks noChangeArrowheads="1"/>
          </p:cNvSpPr>
          <p:nvPr/>
        </p:nvSpPr>
        <p:spPr bwMode="auto">
          <a:xfrm>
            <a:off x="107950" y="3429000"/>
            <a:ext cx="401638" cy="6397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000" b="1" dirty="0">
                <a:solidFill>
                  <a:schemeClr val="tx2"/>
                </a:solidFill>
              </a:rPr>
              <a:t>gas</a:t>
            </a:r>
          </a:p>
          <a:p>
            <a:pPr>
              <a:buFontTx/>
              <a:buNone/>
            </a:pPr>
            <a:endParaRPr lang="en-US" sz="1000" b="1" dirty="0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en-US" sz="1000" b="1" dirty="0" err="1">
                <a:solidFill>
                  <a:schemeClr val="tx2"/>
                </a:solidFill>
              </a:rPr>
              <a:t>Pb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27" name="Line 38"/>
          <p:cNvSpPr>
            <a:spLocks noChangeShapeType="1"/>
          </p:cNvSpPr>
          <p:nvPr/>
        </p:nvSpPr>
        <p:spPr bwMode="auto">
          <a:xfrm flipV="1">
            <a:off x="468313" y="3860800"/>
            <a:ext cx="358775" cy="73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8" name="Line 39"/>
          <p:cNvSpPr>
            <a:spLocks noChangeShapeType="1"/>
          </p:cNvSpPr>
          <p:nvPr/>
        </p:nvSpPr>
        <p:spPr bwMode="auto">
          <a:xfrm>
            <a:off x="468313" y="3644900"/>
            <a:ext cx="214312" cy="71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aphicFrame>
        <p:nvGraphicFramePr>
          <p:cNvPr id="237575" name="Object 7"/>
          <p:cNvGraphicFramePr>
            <a:graphicFrameLocks noChangeAspect="1"/>
          </p:cNvGraphicFramePr>
          <p:nvPr/>
        </p:nvGraphicFramePr>
        <p:xfrm>
          <a:off x="6858000" y="4724400"/>
          <a:ext cx="1465263" cy="162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23" name="Ulead Image Editor Image" r:id="rId16" imgW="1465967" imgH="1624312" progId="">
                  <p:embed/>
                </p:oleObj>
              </mc:Choice>
              <mc:Fallback>
                <p:oleObj name="Ulead Image Editor Image" r:id="rId16" imgW="1465967" imgH="1624312" progId="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724400"/>
                        <a:ext cx="1465263" cy="1624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21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5" descr="hcal-2000-010_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8400" y="836613"/>
            <a:ext cx="5095875" cy="4076700"/>
          </a:xfrm>
          <a:prstGeom prst="rect">
            <a:avLst/>
          </a:prstGeom>
          <a:noFill/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50825" y="908050"/>
            <a:ext cx="3059812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381000" indent="-3810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  <a:tabLst>
                <a:tab pos="285750" algn="l"/>
              </a:tabLst>
            </a:pPr>
            <a:r>
              <a:rPr lang="ru-RU" b="1" dirty="0" smtClean="0"/>
              <a:t>Адронный калориметр </a:t>
            </a:r>
            <a:r>
              <a:rPr lang="en-GB" sz="1800" b="1" dirty="0" smtClean="0"/>
              <a:t>CMS </a:t>
            </a:r>
            <a:endParaRPr lang="en-GB" sz="1800" b="1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50825" y="1268413"/>
            <a:ext cx="2619948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Бронза</a:t>
            </a:r>
            <a:r>
              <a:rPr lang="en-GB" dirty="0" smtClean="0"/>
              <a:t>+ </a:t>
            </a:r>
            <a:r>
              <a:rPr lang="ru-RU" dirty="0" smtClean="0"/>
              <a:t>сцинтилляторы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50825" y="3068638"/>
            <a:ext cx="351155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Сцинтилляторы через шифтеры</a:t>
            </a:r>
            <a:r>
              <a:rPr lang="en-GB" dirty="0" smtClean="0"/>
              <a:t> </a:t>
            </a:r>
            <a:r>
              <a:rPr lang="ru-RU" dirty="0" smtClean="0"/>
              <a:t>считываются </a:t>
            </a:r>
            <a:r>
              <a:rPr lang="en-GB" dirty="0" smtClean="0"/>
              <a:t>HPD </a:t>
            </a:r>
            <a:r>
              <a:rPr lang="en-GB" dirty="0"/>
              <a:t>(B = 4T!)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23850" y="1773238"/>
            <a:ext cx="2735263" cy="133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dirty="0"/>
              <a:t>   2 x 18 </a:t>
            </a:r>
            <a:r>
              <a:rPr lang="ru-RU" dirty="0" smtClean="0"/>
              <a:t>клиньев</a:t>
            </a:r>
            <a:r>
              <a:rPr lang="en-GB" dirty="0" smtClean="0"/>
              <a:t> </a:t>
            </a:r>
            <a:r>
              <a:rPr lang="en-GB" dirty="0"/>
              <a:t>(barrel) 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dirty="0"/>
              <a:t>+ 2 x 18 </a:t>
            </a:r>
            <a:r>
              <a:rPr lang="ru-RU" dirty="0" smtClean="0"/>
              <a:t>клиньев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err="1"/>
              <a:t>endcap</a:t>
            </a:r>
            <a:r>
              <a:rPr lang="en-GB" dirty="0"/>
              <a:t>) 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dirty="0"/>
              <a:t>~ </a:t>
            </a:r>
            <a:r>
              <a:rPr lang="en-GB" dirty="0" smtClean="0"/>
              <a:t>1500</a:t>
            </a:r>
            <a:r>
              <a:rPr lang="ru-RU" dirty="0" smtClean="0"/>
              <a:t>0</a:t>
            </a:r>
            <a:r>
              <a:rPr lang="en-GB" dirty="0" smtClean="0"/>
              <a:t> </a:t>
            </a:r>
            <a:r>
              <a:rPr lang="en-GB" dirty="0"/>
              <a:t>T </a:t>
            </a:r>
            <a:r>
              <a:rPr lang="ru-RU" dirty="0" smtClean="0"/>
              <a:t>абсорбера</a:t>
            </a:r>
            <a:r>
              <a:rPr lang="en-GB" dirty="0" smtClean="0"/>
              <a:t> </a:t>
            </a:r>
            <a:endParaRPr lang="en-GB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dirty="0"/>
              <a:t>5.8 </a:t>
            </a:r>
            <a:r>
              <a:rPr lang="en-GB" i="1" dirty="0" err="1">
                <a:latin typeface="Symbol" pitchFamily="18" charset="2"/>
              </a:rPr>
              <a:t>l</a:t>
            </a:r>
            <a:r>
              <a:rPr lang="en-GB" i="1" baseline="-25000" dirty="0" err="1">
                <a:latin typeface="Times New Roman" pitchFamily="18" charset="0"/>
              </a:rPr>
              <a:t>i</a:t>
            </a:r>
            <a:r>
              <a:rPr lang="en-GB" i="1" dirty="0">
                <a:latin typeface="Times New Roman" pitchFamily="18" charset="0"/>
              </a:rPr>
              <a:t> at </a:t>
            </a:r>
            <a:r>
              <a:rPr lang="en-GB" i="1" dirty="0">
                <a:latin typeface="Symbol" pitchFamily="18" charset="2"/>
              </a:rPr>
              <a:t></a:t>
            </a:r>
            <a:r>
              <a:rPr lang="en-GB" i="1" dirty="0">
                <a:latin typeface="Times New Roman" pitchFamily="18" charset="0"/>
              </a:rPr>
              <a:t> = 0.</a:t>
            </a:r>
          </a:p>
        </p:txBody>
      </p:sp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3644900"/>
            <a:ext cx="28448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6" name="Object 14"/>
          <p:cNvGraphicFramePr>
            <a:graphicFrameLocks noChangeAspect="1"/>
          </p:cNvGraphicFramePr>
          <p:nvPr/>
        </p:nvGraphicFramePr>
        <p:xfrm>
          <a:off x="5292725" y="5445125"/>
          <a:ext cx="16002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02" name="Equation" r:id="rId8" imgW="1079500" imgH="419100" progId="Equation.3">
                  <p:embed/>
                </p:oleObj>
              </mc:Choice>
              <mc:Fallback>
                <p:oleObj name="Equation" r:id="rId8" imgW="1079500" imgH="4191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5445125"/>
                        <a:ext cx="1600200" cy="620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657600" y="5562600"/>
            <a:ext cx="1698625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>
                <a:solidFill>
                  <a:srgbClr val="002060"/>
                </a:solidFill>
              </a:rPr>
              <a:t>Разрешение !!!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3048000" y="228600"/>
            <a:ext cx="3514104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/>
              <a:t>Пример </a:t>
            </a:r>
            <a:r>
              <a:rPr lang="en-US" sz="2400" dirty="0" smtClean="0"/>
              <a:t>HCAL</a:t>
            </a:r>
            <a:r>
              <a:rPr lang="ru-RU" sz="2400" dirty="0" smtClean="0"/>
              <a:t> (сэмплинг)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ru-RU" dirty="0" smtClean="0"/>
              <a:t>22</a:t>
            </a:r>
            <a:endParaRPr lang="de-CH" dirty="0" smtClean="0"/>
          </a:p>
          <a:p>
            <a:endParaRPr lang="de-CH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75438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9" name="Rectangle 21"/>
          <p:cNvSpPr txBox="1">
            <a:spLocks noChangeArrowheads="1"/>
          </p:cNvSpPr>
          <p:nvPr/>
        </p:nvSpPr>
        <p:spPr bwMode="auto">
          <a:xfrm>
            <a:off x="655007" y="609600"/>
            <a:ext cx="8229600" cy="5943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Основные принципы выбора конструкции Детектора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Концепт Детектора зависит от того, что изучать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  </a:t>
            </a:r>
            <a:r>
              <a:rPr lang="en-US" sz="1900" dirty="0" smtClean="0">
                <a:solidFill>
                  <a:srgbClr val="002060"/>
                </a:solidFill>
                <a:latin typeface="Comic Sans MS" pitchFamily="66" charset="0"/>
              </a:rPr>
              <a:t>* </a:t>
            </a:r>
            <a:r>
              <a:rPr lang="ru-RU" sz="1900" dirty="0" smtClean="0">
                <a:solidFill>
                  <a:srgbClr val="002060"/>
                </a:solidFill>
                <a:latin typeface="Comic Sans MS" pitchFamily="66" charset="0"/>
              </a:rPr>
              <a:t>Должны быть сигнатуры из теории  </a:t>
            </a:r>
            <a:r>
              <a:rPr lang="en-US" sz="1900" dirty="0" smtClean="0">
                <a:solidFill>
                  <a:srgbClr val="002060"/>
                </a:solidFill>
                <a:latin typeface="Comic Sans MS" pitchFamily="66" charset="0"/>
              </a:rPr>
              <a:t>(Higgs, S</a:t>
            </a:r>
            <a:r>
              <a:rPr lang="ru-RU" sz="1900" dirty="0" smtClean="0">
                <a:solidFill>
                  <a:srgbClr val="002060"/>
                </a:solidFill>
                <a:latin typeface="Comic Sans MS" pitchFamily="66" charset="0"/>
              </a:rPr>
              <a:t>-</a:t>
            </a:r>
            <a:r>
              <a:rPr lang="en-US" sz="1900" dirty="0" smtClean="0">
                <a:solidFill>
                  <a:srgbClr val="002060"/>
                </a:solidFill>
                <a:latin typeface="Comic Sans MS" pitchFamily="66" charset="0"/>
              </a:rPr>
              <a:t>particles, etc …)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  * </a:t>
            </a:r>
            <a:r>
              <a:rPr lang="ru-RU" sz="1900" dirty="0" smtClean="0">
                <a:solidFill>
                  <a:srgbClr val="002060"/>
                </a:solidFill>
                <a:latin typeface="Comic Sans MS" pitchFamily="66" charset="0"/>
              </a:rPr>
              <a:t>Как измерять</a:t>
            </a: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(</a:t>
            </a:r>
            <a:r>
              <a:rPr lang="ru-RU" sz="1900" dirty="0" smtClean="0">
                <a:solidFill>
                  <a:srgbClr val="002060"/>
                </a:solidFill>
                <a:latin typeface="Comic Sans MS" pitchFamily="66" charset="0"/>
              </a:rPr>
              <a:t>различная экспериментальная техника</a:t>
            </a: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)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600" baseline="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noProof="0" dirty="0" smtClean="0">
                <a:solidFill>
                  <a:srgbClr val="C00000"/>
                </a:solidFill>
                <a:latin typeface="Comic Sans MS" pitchFamily="66" charset="0"/>
              </a:rPr>
              <a:t>Надо всегда помнить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Стоимость установки увеличивается пропорционально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~</a:t>
            </a:r>
            <a: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объему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3000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Как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можно меньше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материала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перед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каллориметрами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Как можно больше </a:t>
            </a:r>
            <a: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материала </a:t>
            </a: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перед </a:t>
            </a:r>
            <a: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мюонным спектрометром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Герметичность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fr-CH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но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легкий доступ после </a:t>
            </a:r>
            <a:r>
              <a:rPr kumimoji="0" lang="fr-CH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открытия детектора</a:t>
            </a:r>
            <a:endParaRPr kumimoji="0" lang="fr-CH" sz="2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23</a:t>
            </a:r>
            <a:endParaRPr lang="de-CH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609600"/>
            <a:ext cx="8534400" cy="459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buFont typeface="Symbol" pitchFamily="18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Характерные требования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8600" y="1295400"/>
            <a:ext cx="8610600" cy="467563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algn="l"/>
            <a:r>
              <a:rPr lang="en-US" sz="20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2000" u="sng" dirty="0" smtClean="0">
                <a:solidFill>
                  <a:schemeClr val="accent2"/>
                </a:solidFill>
                <a:latin typeface="Comic Sans MS" pitchFamily="66" charset="0"/>
              </a:rPr>
              <a:t>Детектор должен отработать 10 лет или больше</a:t>
            </a: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Радиационное разрушение материалов и электроники</a:t>
            </a: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lvl="1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Воздействие на всю экспериментальную зону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(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neutrons)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 smtClean="0">
                <a:solidFill>
                  <a:srgbClr val="CC3399"/>
                </a:solidFill>
                <a:latin typeface="Comic Sans MS" pitchFamily="66" charset="0"/>
              </a:rPr>
              <a:t>NEW!</a:t>
            </a:r>
            <a:endParaRPr lang="en-US" sz="2000" dirty="0">
              <a:solidFill>
                <a:srgbClr val="CC3399"/>
              </a:solidFill>
              <a:latin typeface="Comic Sans MS" pitchFamily="66" charset="0"/>
            </a:endParaRPr>
          </a:p>
          <a:p>
            <a:pPr lvl="1" algn="l">
              <a:lnSpc>
                <a:spcPct val="30000"/>
              </a:lnSpc>
              <a:buFont typeface="Symbol" pitchFamily="18" charset="2"/>
              <a:buNone/>
            </a:pP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r>
              <a:rPr lang="en-US" sz="20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2000" u="sng" dirty="0" smtClean="0">
                <a:solidFill>
                  <a:schemeClr val="accent2"/>
                </a:solidFill>
                <a:latin typeface="Comic Sans MS" pitchFamily="66" charset="0"/>
              </a:rPr>
              <a:t>Должен быть максимально быстродействующим</a:t>
            </a:r>
            <a:r>
              <a:rPr lang="en-US" sz="2000" u="sng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n-US" sz="2000" u="sng" dirty="0">
              <a:solidFill>
                <a:schemeClr val="accent2"/>
              </a:solidFill>
              <a:latin typeface="Comic Sans MS" pitchFamily="66" charset="0"/>
            </a:endParaRP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25 ns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– время между столкновениями банчей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  <a:p>
            <a:pPr lvl="1" algn="l">
              <a:lnSpc>
                <a:spcPct val="30000"/>
              </a:lnSpc>
              <a:buFont typeface="Symbol" pitchFamily="18" charset="2"/>
              <a:buNone/>
            </a:pP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r>
              <a:rPr lang="en-US" sz="2000" u="sng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2000" u="sng" dirty="0" smtClean="0">
                <a:solidFill>
                  <a:schemeClr val="accent2"/>
                </a:solidFill>
                <a:latin typeface="Comic Sans MS" pitchFamily="66" charset="0"/>
              </a:rPr>
              <a:t>Должен иметь хорошую гранулярность</a:t>
            </a:r>
            <a:endParaRPr lang="en-US" sz="2000" u="sng" dirty="0">
              <a:solidFill>
                <a:schemeClr val="accent2"/>
              </a:solidFill>
              <a:latin typeface="Comic Sans MS" pitchFamily="66" charset="0"/>
            </a:endParaRP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Необходимо минимизировать эффект наложения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  <a:p>
            <a:pPr lvl="1" algn="l">
              <a:lnSpc>
                <a:spcPct val="30000"/>
              </a:lnSpc>
              <a:buFont typeface="Symbol" pitchFamily="18" charset="2"/>
              <a:buNone/>
            </a:pPr>
            <a:endParaRPr lang="en-US" sz="2000" u="sng" dirty="0">
              <a:solidFill>
                <a:schemeClr val="accent2"/>
              </a:solidFill>
              <a:latin typeface="Comic Sans MS" pitchFamily="66" charset="0"/>
            </a:endParaRPr>
          </a:p>
          <a:p>
            <a:pPr algn="l"/>
            <a:r>
              <a:rPr lang="en-US" sz="2000" u="sng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2000" u="sng" dirty="0" smtClean="0">
                <a:solidFill>
                  <a:schemeClr val="accent2"/>
                </a:solidFill>
                <a:latin typeface="Comic Sans MS" pitchFamily="66" charset="0"/>
              </a:rPr>
              <a:t>Должен индентифицировать очень редкие события  </a:t>
            </a:r>
            <a:endParaRPr lang="en-US" sz="2000" u="sng" dirty="0">
              <a:solidFill>
                <a:schemeClr val="accent2"/>
              </a:solidFill>
              <a:latin typeface="Comic Sans MS" pitchFamily="66" charset="0"/>
            </a:endParaRPr>
          </a:p>
          <a:p>
            <a:pPr lvl="1" algn="l"/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Идентификация лептонов по отношению к огромному </a:t>
            </a:r>
          </a:p>
          <a:p>
            <a:pPr lvl="1" algn="l"/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КХД  фону, так как 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e/jet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отношение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на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LHC 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~ 10</a:t>
            </a:r>
            <a:r>
              <a:rPr lang="en-US" sz="2000" baseline="30000" dirty="0">
                <a:solidFill>
                  <a:srgbClr val="009900"/>
                </a:solidFill>
                <a:latin typeface="Comic Sans MS" pitchFamily="66" charset="0"/>
              </a:rPr>
              <a:t>-5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, </a:t>
            </a:r>
            <a:endParaRPr lang="ru-RU" sz="2000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lvl="1" algn="l"/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т.е.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~ 100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хуже, чем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на </a:t>
            </a:r>
            <a:r>
              <a:rPr lang="en-US" sz="2000" dirty="0" err="1" smtClean="0">
                <a:solidFill>
                  <a:srgbClr val="009900"/>
                </a:solidFill>
                <a:latin typeface="Comic Sans MS" pitchFamily="66" charset="0"/>
              </a:rPr>
              <a:t>Tevatron</a:t>
            </a: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Сечение СИГНАЛА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 ~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10</a:t>
            </a:r>
            <a:r>
              <a:rPr lang="en-US" sz="2000" baseline="30000" dirty="0" smtClean="0">
                <a:solidFill>
                  <a:srgbClr val="009900"/>
                </a:solidFill>
                <a:latin typeface="Comic Sans MS" pitchFamily="66" charset="0"/>
              </a:rPr>
              <a:t>-14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 от полного сечения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О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n-line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 режекция должна быть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~ 10</a:t>
            </a:r>
            <a:r>
              <a:rPr lang="en-US" sz="2000" baseline="30000" dirty="0">
                <a:solidFill>
                  <a:srgbClr val="009900"/>
                </a:solidFill>
                <a:latin typeface="Comic Sans MS" pitchFamily="66" charset="0"/>
              </a:rPr>
              <a:t>7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Хранение данных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~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10</a:t>
            </a:r>
            <a:r>
              <a:rPr lang="en-US" sz="2000" baseline="30000" dirty="0">
                <a:solidFill>
                  <a:srgbClr val="009900"/>
                </a:solidFill>
                <a:latin typeface="Comic Sans MS" pitchFamily="66" charset="0"/>
              </a:rPr>
              <a:t>9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событий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1 Mb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-ного размера в год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CH" dirty="0" smtClean="0"/>
          </a:p>
          <a:p>
            <a:endParaRPr lang="de-CH" dirty="0" smtClean="0"/>
          </a:p>
          <a:p>
            <a:r>
              <a:rPr lang="ru-RU" dirty="0" smtClean="0"/>
              <a:t>24</a:t>
            </a:r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Content Placeholder 7" descr="Picture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914400"/>
            <a:ext cx="7728810" cy="56972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25</a:t>
            </a:fld>
            <a:endParaRPr lang="de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227137" y="685800"/>
            <a:ext cx="346511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rgbClr val="FF0000"/>
                </a:solidFill>
              </a:rPr>
              <a:t>В экспериментах на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LHC 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81000" y="1524000"/>
            <a:ext cx="594906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>
              <a:lnSpc>
                <a:spcPct val="100000"/>
              </a:lnSpc>
            </a:pPr>
            <a:r>
              <a:rPr lang="en-US" sz="1600" b="1" dirty="0">
                <a:solidFill>
                  <a:srgbClr val="CC0000"/>
                </a:solidFill>
                <a:latin typeface="Comic Sans MS" pitchFamily="66" charset="0"/>
              </a:rPr>
              <a:t>ALICE:</a:t>
            </a:r>
            <a:r>
              <a:rPr lang="en-US" sz="1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1600" dirty="0">
                <a:latin typeface="Comic Sans MS" pitchFamily="66" charset="0"/>
              </a:rPr>
              <a:t>TPC (tracker), TRD (transition rad.), TOF (MRPC), </a:t>
            </a:r>
            <a:endParaRPr lang="ru-RU" sz="1600" dirty="0" smtClean="0">
              <a:latin typeface="Comic Sans MS" pitchFamily="66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ru-RU" sz="1600" dirty="0" smtClean="0">
                <a:latin typeface="Comic Sans MS" pitchFamily="66" charset="0"/>
              </a:rPr>
              <a:t>                </a:t>
            </a:r>
            <a:r>
              <a:rPr lang="en-US" sz="1600" dirty="0" smtClean="0">
                <a:latin typeface="Comic Sans MS" pitchFamily="66" charset="0"/>
              </a:rPr>
              <a:t>HMPID </a:t>
            </a:r>
            <a:r>
              <a:rPr lang="en-US" sz="1600" dirty="0">
                <a:latin typeface="Comic Sans MS" pitchFamily="66" charset="0"/>
              </a:rPr>
              <a:t>(RICH-pad chamber), </a:t>
            </a:r>
          </a:p>
          <a:p>
            <a:pPr marL="361950" indent="-361950">
              <a:lnSpc>
                <a:spcPct val="100000"/>
              </a:lnSpc>
            </a:pPr>
            <a:r>
              <a:rPr lang="en-US" sz="1600" dirty="0">
                <a:latin typeface="Comic Sans MS" pitchFamily="66" charset="0"/>
              </a:rPr>
              <a:t>		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tracking (pad chamber), 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trigger (RPC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81000" y="2667000"/>
            <a:ext cx="5405647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>
              <a:lnSpc>
                <a:spcPct val="100000"/>
              </a:lnSpc>
            </a:pPr>
            <a:r>
              <a:rPr lang="en-US" sz="1600" b="1" dirty="0">
                <a:solidFill>
                  <a:srgbClr val="CC0000"/>
                </a:solidFill>
                <a:latin typeface="Comic Sans MS" pitchFamily="66" charset="0"/>
              </a:rPr>
              <a:t>ATLAS:</a:t>
            </a:r>
            <a:r>
              <a:rPr lang="en-US" sz="1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1600" dirty="0">
                <a:latin typeface="Comic Sans MS" pitchFamily="66" charset="0"/>
              </a:rPr>
              <a:t>TRD (straw tubes), MDT (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drift tubes), </a:t>
            </a:r>
            <a:endParaRPr lang="ru-RU" sz="1600" dirty="0" smtClean="0">
              <a:latin typeface="Comic Sans MS" pitchFamily="66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ru-RU" sz="1600" dirty="0" smtClean="0">
                <a:latin typeface="Comic Sans MS" pitchFamily="66" charset="0"/>
              </a:rPr>
              <a:t>                </a:t>
            </a:r>
            <a:r>
              <a:rPr lang="en-US" sz="1600" dirty="0" err="1" smtClean="0">
                <a:latin typeface="Comic Sans MS" pitchFamily="66" charset="0"/>
              </a:rPr>
              <a:t>Muon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trigger (RPC, thin gap chambers</a:t>
            </a:r>
            <a:r>
              <a:rPr lang="en-US" dirty="0"/>
              <a:t>)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57200" y="3581400"/>
            <a:ext cx="628890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600" b="1" dirty="0">
                <a:solidFill>
                  <a:srgbClr val="CC0000"/>
                </a:solidFill>
                <a:latin typeface="Comic Sans MS" pitchFamily="66" charset="0"/>
              </a:rPr>
              <a:t>CMS:</a:t>
            </a:r>
            <a:r>
              <a:rPr lang="en-US" sz="1600" b="1" dirty="0">
                <a:solidFill>
                  <a:schemeClr val="tx1"/>
                </a:solidFill>
                <a:latin typeface="Comic Sans MS" pitchFamily="66" charset="0"/>
              </a:rPr>
              <a:t> 	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detector (drift tubes, CSC),  RPC (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trigger)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57200" y="4419600"/>
            <a:ext cx="616547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600" b="1" dirty="0" err="1">
                <a:solidFill>
                  <a:srgbClr val="CC0000"/>
                </a:solidFill>
                <a:latin typeface="Comic Sans MS" pitchFamily="66" charset="0"/>
              </a:rPr>
              <a:t>LHCb</a:t>
            </a:r>
            <a:r>
              <a:rPr lang="en-US" sz="1600" b="1" dirty="0">
                <a:solidFill>
                  <a:srgbClr val="CC0000"/>
                </a:solidFill>
                <a:latin typeface="Comic Sans MS" pitchFamily="66" charset="0"/>
              </a:rPr>
              <a:t>:</a:t>
            </a:r>
            <a:r>
              <a:rPr lang="en-US" sz="1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1600" dirty="0">
                <a:latin typeface="Comic Sans MS" pitchFamily="66" charset="0"/>
              </a:rPr>
              <a:t>Tracker (straw tubes), 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detector (MWPC, GEM)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26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7885113" y="6597650"/>
            <a:ext cx="765175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0825" y="836613"/>
            <a:ext cx="8496300" cy="5256212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 </a:t>
            </a:r>
            <a:r>
              <a:rPr lang="ru-RU" b="1" dirty="0" smtClean="0">
                <a:solidFill>
                  <a:schemeClr val="accent2"/>
                </a:solidFill>
              </a:rPr>
              <a:t>электромагнитный калориметр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accent2"/>
                </a:solidFill>
              </a:rPr>
              <a:t>Абсорбер с «аккордеонной» геометрией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Liquid Argon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323850" y="1557338"/>
          <a:ext cx="2246313" cy="156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2" name="Ulead Image Editor Image" r:id="rId3" imgW="2246000" imgH="1563495" progId="">
                  <p:embed/>
                </p:oleObj>
              </mc:Choice>
              <mc:Fallback>
                <p:oleObj name="Ulead Image Editor Image" r:id="rId3" imgW="2246000" imgH="1563495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557338"/>
                        <a:ext cx="2246313" cy="1563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590800" y="1600200"/>
            <a:ext cx="3392487" cy="17543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>
              <a:buFontTx/>
              <a:buNone/>
            </a:pPr>
            <a:r>
              <a:rPr lang="en-US" dirty="0" err="1" smtClean="0">
                <a:solidFill>
                  <a:srgbClr val="FF0066"/>
                </a:solidFill>
              </a:rPr>
              <a:t>LAr</a:t>
            </a: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dirty="0">
                <a:solidFill>
                  <a:srgbClr val="FF0066"/>
                </a:solidFill>
              </a:rPr>
              <a:t>(90K)</a:t>
            </a:r>
            <a:r>
              <a:rPr lang="en-US" dirty="0"/>
              <a:t> </a:t>
            </a:r>
            <a:endParaRPr lang="ru-RU" dirty="0" smtClean="0"/>
          </a:p>
          <a:p>
            <a:pPr marL="228600" indent="-228600">
              <a:buFontTx/>
              <a:buNone/>
            </a:pPr>
            <a:r>
              <a:rPr lang="en-US" dirty="0" smtClean="0"/>
              <a:t>+ </a:t>
            </a:r>
            <a:r>
              <a:rPr lang="ru-RU" dirty="0" smtClean="0"/>
              <a:t>свинцово</a:t>
            </a:r>
            <a:r>
              <a:rPr lang="en-US" dirty="0" smtClean="0"/>
              <a:t>-</a:t>
            </a:r>
            <a:r>
              <a:rPr lang="ru-RU" dirty="0" smtClean="0"/>
              <a:t>железный</a:t>
            </a:r>
            <a:r>
              <a:rPr lang="en-US" dirty="0" smtClean="0"/>
              <a:t> (</a:t>
            </a:r>
            <a:r>
              <a:rPr lang="en-US" dirty="0"/>
              <a:t>1-2 mm) </a:t>
            </a:r>
          </a:p>
          <a:p>
            <a:pPr marL="228600" indent="-228600">
              <a:buFontTx/>
              <a:buNone/>
            </a:pPr>
            <a:r>
              <a:rPr lang="en-US" dirty="0"/>
              <a:t>+ </a:t>
            </a:r>
            <a:r>
              <a:rPr lang="ru-RU" dirty="0" smtClean="0"/>
              <a:t>многослойная</a:t>
            </a:r>
            <a:r>
              <a:rPr lang="en-US" dirty="0" smtClean="0"/>
              <a:t> </a:t>
            </a:r>
            <a:r>
              <a:rPr lang="ru-RU" dirty="0" smtClean="0"/>
              <a:t>медно</a:t>
            </a:r>
            <a:r>
              <a:rPr lang="en-US" dirty="0" smtClean="0"/>
              <a:t>-</a:t>
            </a:r>
            <a:r>
              <a:rPr lang="ru-RU" dirty="0" smtClean="0"/>
              <a:t>полиамидная</a:t>
            </a:r>
            <a:r>
              <a:rPr lang="en-US" dirty="0" smtClean="0"/>
              <a:t> </a:t>
            </a:r>
            <a:r>
              <a:rPr lang="ru-RU" dirty="0" smtClean="0"/>
              <a:t>плата</a:t>
            </a:r>
            <a:endParaRPr lang="en-US" dirty="0"/>
          </a:p>
          <a:p>
            <a:pPr marL="228600" indent="-228600">
              <a:buFontTx/>
              <a:buNone/>
            </a:pPr>
            <a:r>
              <a:rPr lang="ru-RU" dirty="0" smtClean="0"/>
              <a:t>=</a:t>
            </a:r>
            <a:r>
              <a:rPr lang="en-US" dirty="0" smtClean="0"/>
              <a:t> </a:t>
            </a:r>
            <a:r>
              <a:rPr lang="ru-RU" dirty="0" smtClean="0"/>
              <a:t>ионизационная камера</a:t>
            </a:r>
            <a:r>
              <a:rPr lang="en-US" dirty="0" smtClean="0"/>
              <a:t>. </a:t>
            </a:r>
            <a:endParaRPr lang="en-US" dirty="0"/>
          </a:p>
          <a:p>
            <a:pPr marL="228600" indent="-228600">
              <a:buFontTx/>
              <a:buNone/>
            </a:pPr>
            <a:r>
              <a:rPr lang="en-US" dirty="0"/>
              <a:t>1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E-</a:t>
            </a:r>
            <a:r>
              <a:rPr lang="ru-RU" dirty="0" smtClean="0"/>
              <a:t>выделение</a:t>
            </a:r>
            <a:r>
              <a:rPr lang="en-US" dirty="0" smtClean="0"/>
              <a:t> </a:t>
            </a:r>
            <a:r>
              <a:rPr lang="ru-RU" dirty="0" smtClean="0"/>
              <a:t>-</a:t>
            </a:r>
            <a:r>
              <a:rPr lang="en-US" dirty="0" smtClean="0"/>
              <a:t>&gt; </a:t>
            </a:r>
            <a:r>
              <a:rPr lang="en-US" dirty="0"/>
              <a:t>5 x10</a:t>
            </a:r>
            <a:r>
              <a:rPr lang="en-US" baseline="30000" dirty="0"/>
              <a:t>6 </a:t>
            </a:r>
            <a:r>
              <a:rPr lang="en-US" dirty="0"/>
              <a:t> e</a:t>
            </a:r>
            <a:r>
              <a:rPr lang="en-US" baseline="30000" dirty="0"/>
              <a:t>-</a:t>
            </a:r>
            <a:endParaRPr lang="en-US" dirty="0"/>
          </a:p>
        </p:txBody>
      </p:sp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323850" y="3357563"/>
          <a:ext cx="1995488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3" name="Ulead Image Editor Image" r:id="rId5" imgW="1996275" imgH="2362005" progId="">
                  <p:embed/>
                </p:oleObj>
              </mc:Choice>
              <mc:Fallback>
                <p:oleObj name="Ulead Image Editor Image" r:id="rId5" imgW="1996275" imgH="2362005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3357563"/>
                        <a:ext cx="1995488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514600" y="4114800"/>
            <a:ext cx="3095625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>
              <a:lnSpc>
                <a:spcPct val="100000"/>
              </a:lnSpc>
            </a:pPr>
            <a:r>
              <a:rPr lang="ru-RU" dirty="0" smtClean="0">
                <a:solidFill>
                  <a:srgbClr val="7030A0"/>
                </a:solidFill>
              </a:rPr>
              <a:t>Минимум мертвых зон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en-US" dirty="0">
              <a:solidFill>
                <a:srgbClr val="7030A0"/>
              </a:solidFill>
            </a:endParaRPr>
          </a:p>
          <a:p>
            <a:pPr marL="228600" indent="-228600">
              <a:lnSpc>
                <a:spcPct val="100000"/>
              </a:lnSpc>
            </a:pPr>
            <a:r>
              <a:rPr lang="en-US" dirty="0" err="1" smtClean="0">
                <a:solidFill>
                  <a:srgbClr val="7030A0"/>
                </a:solidFill>
              </a:rPr>
              <a:t>LAr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радиационно стойкий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en-US" dirty="0">
              <a:solidFill>
                <a:srgbClr val="7030A0"/>
              </a:solidFill>
            </a:endParaRPr>
          </a:p>
          <a:p>
            <a:pPr marL="228600" indent="-228600">
              <a:lnSpc>
                <a:spcPct val="100000"/>
              </a:lnSpc>
            </a:pPr>
            <a:r>
              <a:rPr lang="ru-RU" dirty="0" smtClean="0">
                <a:solidFill>
                  <a:srgbClr val="7030A0"/>
                </a:solidFill>
              </a:rPr>
              <a:t>Плата считывания позволяет тонкую сегментацию.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23850" y="6165850"/>
            <a:ext cx="144943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dirty="0" smtClean="0"/>
              <a:t>Разрешение </a:t>
            </a:r>
            <a:endParaRPr lang="en-US" dirty="0"/>
          </a:p>
        </p:txBody>
      </p:sp>
      <p:graphicFrame>
        <p:nvGraphicFramePr>
          <p:cNvPr id="15" name="Object 11"/>
          <p:cNvGraphicFramePr>
            <a:graphicFrameLocks noChangeAspect="1"/>
          </p:cNvGraphicFramePr>
          <p:nvPr/>
        </p:nvGraphicFramePr>
        <p:xfrm>
          <a:off x="3359150" y="4818063"/>
          <a:ext cx="139700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4" name="Equation" r:id="rId7" imgW="139579" imgH="266469" progId="Equation.3">
                  <p:embed/>
                </p:oleObj>
              </mc:Choice>
              <mc:Fallback>
                <p:oleObj name="Equation" r:id="rId7" imgW="139579" imgH="266469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150" y="4818063"/>
                        <a:ext cx="139700" cy="265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3"/>
          <p:cNvGraphicFramePr>
            <a:graphicFrameLocks noChangeAspect="1"/>
          </p:cNvGraphicFramePr>
          <p:nvPr/>
        </p:nvGraphicFramePr>
        <p:xfrm>
          <a:off x="2268538" y="6165850"/>
          <a:ext cx="2563812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45" name="Equation" r:id="rId9" imgW="1638300" imgH="228600" progId="Equation.3">
                  <p:embed/>
                </p:oleObj>
              </mc:Choice>
              <mc:Fallback>
                <p:oleObj name="Equation" r:id="rId9" imgW="1638300" imgH="228600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6165850"/>
                        <a:ext cx="2563812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5076825" y="6165850"/>
            <a:ext cx="388778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dirty="0" smtClean="0"/>
              <a:t>Пространственное разрешение</a:t>
            </a:r>
          </a:p>
          <a:p>
            <a:pPr algn="ctr">
              <a:lnSpc>
                <a:spcPct val="100000"/>
              </a:lnSpc>
              <a:buFontTx/>
              <a:buNone/>
            </a:pPr>
            <a:r>
              <a:rPr lang="en-US" dirty="0" smtClean="0"/>
              <a:t> </a:t>
            </a:r>
            <a:r>
              <a:rPr lang="en-US" dirty="0"/>
              <a:t>5 mm </a:t>
            </a:r>
            <a:r>
              <a:rPr lang="en-US" dirty="0" smtClean="0"/>
              <a:t>/√ E</a:t>
            </a:r>
            <a:endParaRPr lang="en-US" dirty="0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1447800" y="228600"/>
            <a:ext cx="3468835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/>
              <a:t>Пример </a:t>
            </a:r>
            <a:r>
              <a:rPr lang="en-US" sz="2400" dirty="0" smtClean="0"/>
              <a:t>ECAL</a:t>
            </a:r>
            <a:r>
              <a:rPr lang="ru-RU" sz="2400" dirty="0" smtClean="0"/>
              <a:t> (сэмплинг) </a:t>
            </a:r>
            <a:endParaRPr lang="en-US" sz="2400" dirty="0"/>
          </a:p>
        </p:txBody>
      </p:sp>
      <p:pic>
        <p:nvPicPr>
          <p:cNvPr id="19" name="Picture 16" descr="wheelconstr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95963" y="1196975"/>
            <a:ext cx="3074987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27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381000"/>
            <a:ext cx="8342914" cy="6237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28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762000"/>
            <a:ext cx="7644011" cy="5608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29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005563"/>
            <a:ext cx="7010400" cy="5308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98120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609599"/>
            <a:ext cx="2743200" cy="18987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4902048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Катод</a:t>
            </a:r>
            <a:r>
              <a:rPr lang="en-US" dirty="0" smtClean="0"/>
              <a:t>: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 smtClean="0"/>
              <a:t>Металлическая трубка диаметром</a:t>
            </a:r>
            <a:r>
              <a:rPr lang="en-US" dirty="0" smtClean="0"/>
              <a:t> </a:t>
            </a:r>
            <a:r>
              <a:rPr lang="en-US" dirty="0">
                <a:latin typeface="Times New Roman" pitchFamily="18" charset="0"/>
              </a:rPr>
              <a:t>R</a:t>
            </a:r>
          </a:p>
          <a:p>
            <a:r>
              <a:rPr lang="ru-RU" dirty="0" smtClean="0"/>
              <a:t>Анод</a:t>
            </a:r>
            <a:r>
              <a:rPr lang="en-US" dirty="0" smtClean="0"/>
              <a:t>:</a:t>
            </a: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ru-RU" dirty="0" smtClean="0"/>
              <a:t>Золоченая вольфрамовая проволочка</a:t>
            </a:r>
            <a:r>
              <a:rPr lang="en-US" dirty="0" smtClean="0"/>
              <a:t> </a:t>
            </a:r>
            <a:r>
              <a:rPr lang="en-US" dirty="0">
                <a:latin typeface="Times New Roman" pitchFamily="18" charset="0"/>
              </a:rPr>
              <a:t>r</a:t>
            </a:r>
            <a:r>
              <a:rPr lang="en-US" baseline="-25000" dirty="0">
                <a:latin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</a:rPr>
              <a:t> </a:t>
            </a:r>
          </a:p>
          <a:p>
            <a:r>
              <a:rPr lang="en-US" i="1" dirty="0">
                <a:latin typeface="Times New Roman" pitchFamily="18" charset="0"/>
              </a:rPr>
              <a:t>r</a:t>
            </a:r>
            <a:r>
              <a:rPr lang="en-US" i="1" baseline="-25000" dirty="0">
                <a:latin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</a:rPr>
              <a:t> 	= 10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Times New Roman" pitchFamily="18" charset="0"/>
              </a:rPr>
              <a:t>m</a:t>
            </a:r>
          </a:p>
          <a:p>
            <a:r>
              <a:rPr lang="en-US" i="1" dirty="0">
                <a:latin typeface="Times New Roman" pitchFamily="18" charset="0"/>
              </a:rPr>
              <a:t>R/r</a:t>
            </a:r>
            <a:r>
              <a:rPr lang="en-US" i="1" baseline="-25000" dirty="0">
                <a:latin typeface="Times New Roman" pitchFamily="18" charset="0"/>
              </a:rPr>
              <a:t>0</a:t>
            </a:r>
            <a:r>
              <a:rPr lang="en-US" i="1" dirty="0">
                <a:latin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</a:rPr>
              <a:t>	= 1000</a:t>
            </a:r>
            <a:endParaRPr lang="en-GB" dirty="0">
              <a:latin typeface="Times New Roman" pitchFamily="18" charset="0"/>
            </a:endParaRPr>
          </a:p>
        </p:txBody>
      </p:sp>
      <p:grpSp>
        <p:nvGrpSpPr>
          <p:cNvPr id="12" name="Group 4"/>
          <p:cNvGrpSpPr>
            <a:grpSpLocks/>
          </p:cNvGrpSpPr>
          <p:nvPr/>
        </p:nvGrpSpPr>
        <p:grpSpPr bwMode="auto">
          <a:xfrm>
            <a:off x="1295064" y="2819400"/>
            <a:ext cx="6172535" cy="3724274"/>
            <a:chOff x="-575" y="1369"/>
            <a:chExt cx="5433" cy="2552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0" y="1369"/>
              <a:ext cx="3354" cy="210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sp>
          <p:nvSpPr>
            <p:cNvPr id="14" name="AutoShape 7"/>
            <p:cNvSpPr>
              <a:spLocks/>
            </p:cNvSpPr>
            <p:nvPr/>
          </p:nvSpPr>
          <p:spPr bwMode="auto">
            <a:xfrm rot="5400000">
              <a:off x="2145" y="1982"/>
              <a:ext cx="454" cy="2858"/>
            </a:xfrm>
            <a:prstGeom prst="rightBrace">
              <a:avLst>
                <a:gd name="adj1" fmla="val 52460"/>
                <a:gd name="adj2" fmla="val 50000"/>
              </a:avLst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5" name="Group 8"/>
            <p:cNvGrpSpPr>
              <a:grpSpLocks/>
            </p:cNvGrpSpPr>
            <p:nvPr/>
          </p:nvGrpSpPr>
          <p:grpSpPr bwMode="auto">
            <a:xfrm>
              <a:off x="-575" y="3543"/>
              <a:ext cx="2781" cy="378"/>
              <a:chOff x="-510" y="3365"/>
              <a:chExt cx="2781" cy="378"/>
            </a:xfrm>
          </p:grpSpPr>
          <p:graphicFrame>
            <p:nvGraphicFramePr>
              <p:cNvPr id="18" name="Object 9"/>
              <p:cNvGraphicFramePr>
                <a:graphicFrameLocks noChangeAspect="1"/>
              </p:cNvGraphicFramePr>
              <p:nvPr/>
            </p:nvGraphicFramePr>
            <p:xfrm>
              <a:off x="-510" y="3422"/>
              <a:ext cx="2562" cy="2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31450" name="Equation" r:id="rId8" imgW="1625600" imgH="203200" progId="Equation.3">
                      <p:embed/>
                    </p:oleObj>
                  </mc:Choice>
                  <mc:Fallback>
                    <p:oleObj name="Equation" r:id="rId8" imgW="1625600" imgH="203200" progId="Equation.3">
                      <p:embed/>
                      <p:pic>
                        <p:nvPicPr>
                          <p:cNvPr id="0" name="Picture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510" y="3422"/>
                            <a:ext cx="2562" cy="23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" name="AutoShape 10"/>
              <p:cNvSpPr>
                <a:spLocks/>
              </p:cNvSpPr>
              <p:nvPr/>
            </p:nvSpPr>
            <p:spPr bwMode="auto">
              <a:xfrm>
                <a:off x="2033" y="3365"/>
                <a:ext cx="238" cy="378"/>
              </a:xfrm>
              <a:prstGeom prst="rightBrace">
                <a:avLst>
                  <a:gd name="adj1" fmla="val 13235"/>
                  <a:gd name="adj2" fmla="val 50000"/>
                </a:avLst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2304" y="3735"/>
              <a:ext cx="1270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648" y="3639"/>
              <a:ext cx="1210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Газовое усиление</a:t>
              </a:r>
              <a:endParaRPr lang="en-GB" dirty="0"/>
            </a:p>
          </p:txBody>
        </p:sp>
      </p:grp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3657600" y="457200"/>
            <a:ext cx="227363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 </a:t>
            </a:r>
            <a:r>
              <a:rPr lang="ru-RU" dirty="0" smtClean="0"/>
              <a:t>«Соломеная» трубка</a:t>
            </a:r>
            <a:endParaRPr lang="en-GB" u="sng" dirty="0"/>
          </a:p>
        </p:txBody>
      </p: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6324600" y="685801"/>
            <a:ext cx="2514600" cy="5105400"/>
            <a:chOff x="4112" y="92"/>
            <a:chExt cx="1521" cy="4095"/>
          </a:xfrm>
        </p:grpSpPr>
        <p:pic>
          <p:nvPicPr>
            <p:cNvPr id="22" name="Picture 1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112" y="1685"/>
              <a:ext cx="1510" cy="25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grpSp>
          <p:nvGrpSpPr>
            <p:cNvPr id="23" name="Group 19"/>
            <p:cNvGrpSpPr>
              <a:grpSpLocks/>
            </p:cNvGrpSpPr>
            <p:nvPr/>
          </p:nvGrpSpPr>
          <p:grpSpPr bwMode="auto">
            <a:xfrm>
              <a:off x="5235" y="2429"/>
              <a:ext cx="141" cy="141"/>
              <a:chOff x="5235" y="2429"/>
              <a:chExt cx="141" cy="141"/>
            </a:xfrm>
          </p:grpSpPr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5235" y="2429"/>
                <a:ext cx="141" cy="139"/>
              </a:xfrm>
              <a:custGeom>
                <a:avLst/>
                <a:gdLst>
                  <a:gd name="T0" fmla="*/ 72 w 141"/>
                  <a:gd name="T1" fmla="*/ 46 h 139"/>
                  <a:gd name="T2" fmla="*/ 69 w 141"/>
                  <a:gd name="T3" fmla="*/ 16 h 139"/>
                  <a:gd name="T4" fmla="*/ 36 w 141"/>
                  <a:gd name="T5" fmla="*/ 28 h 139"/>
                  <a:gd name="T6" fmla="*/ 9 w 141"/>
                  <a:gd name="T7" fmla="*/ 52 h 139"/>
                  <a:gd name="T8" fmla="*/ 36 w 141"/>
                  <a:gd name="T9" fmla="*/ 73 h 139"/>
                  <a:gd name="T10" fmla="*/ 18 w 141"/>
                  <a:gd name="T11" fmla="*/ 79 h 139"/>
                  <a:gd name="T12" fmla="*/ 9 w 141"/>
                  <a:gd name="T13" fmla="*/ 82 h 139"/>
                  <a:gd name="T14" fmla="*/ 15 w 141"/>
                  <a:gd name="T15" fmla="*/ 115 h 139"/>
                  <a:gd name="T16" fmla="*/ 45 w 141"/>
                  <a:gd name="T17" fmla="*/ 112 h 139"/>
                  <a:gd name="T18" fmla="*/ 54 w 141"/>
                  <a:gd name="T19" fmla="*/ 130 h 139"/>
                  <a:gd name="T20" fmla="*/ 72 w 141"/>
                  <a:gd name="T21" fmla="*/ 139 h 139"/>
                  <a:gd name="T22" fmla="*/ 84 w 141"/>
                  <a:gd name="T23" fmla="*/ 127 h 139"/>
                  <a:gd name="T24" fmla="*/ 81 w 141"/>
                  <a:gd name="T25" fmla="*/ 112 h 139"/>
                  <a:gd name="T26" fmla="*/ 108 w 141"/>
                  <a:gd name="T27" fmla="*/ 121 h 139"/>
                  <a:gd name="T28" fmla="*/ 96 w 141"/>
                  <a:gd name="T29" fmla="*/ 82 h 139"/>
                  <a:gd name="T30" fmla="*/ 114 w 141"/>
                  <a:gd name="T31" fmla="*/ 73 h 139"/>
                  <a:gd name="T32" fmla="*/ 126 w 141"/>
                  <a:gd name="T33" fmla="*/ 55 h 139"/>
                  <a:gd name="T34" fmla="*/ 114 w 141"/>
                  <a:gd name="T35" fmla="*/ 34 h 139"/>
                  <a:gd name="T36" fmla="*/ 111 w 141"/>
                  <a:gd name="T37" fmla="*/ 22 h 139"/>
                  <a:gd name="T38" fmla="*/ 93 w 141"/>
                  <a:gd name="T39" fmla="*/ 16 h 139"/>
                  <a:gd name="T40" fmla="*/ 63 w 141"/>
                  <a:gd name="T41" fmla="*/ 67 h 139"/>
                  <a:gd name="T42" fmla="*/ 72 w 141"/>
                  <a:gd name="T43" fmla="*/ 103 h 139"/>
                  <a:gd name="T44" fmla="*/ 102 w 141"/>
                  <a:gd name="T45" fmla="*/ 97 h 139"/>
                  <a:gd name="T46" fmla="*/ 84 w 141"/>
                  <a:gd name="T47" fmla="*/ 67 h 139"/>
                  <a:gd name="T48" fmla="*/ 72 w 141"/>
                  <a:gd name="T49" fmla="*/ 46 h 1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41"/>
                  <a:gd name="T76" fmla="*/ 0 h 139"/>
                  <a:gd name="T77" fmla="*/ 141 w 141"/>
                  <a:gd name="T78" fmla="*/ 139 h 13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41" h="139">
                    <a:moveTo>
                      <a:pt x="72" y="46"/>
                    </a:moveTo>
                    <a:cubicBezTo>
                      <a:pt x="71" y="36"/>
                      <a:pt x="76" y="23"/>
                      <a:pt x="69" y="16"/>
                    </a:cubicBezTo>
                    <a:cubicBezTo>
                      <a:pt x="51" y="0"/>
                      <a:pt x="42" y="19"/>
                      <a:pt x="36" y="28"/>
                    </a:cubicBezTo>
                    <a:cubicBezTo>
                      <a:pt x="43" y="57"/>
                      <a:pt x="60" y="48"/>
                      <a:pt x="9" y="52"/>
                    </a:cubicBezTo>
                    <a:cubicBezTo>
                      <a:pt x="13" y="72"/>
                      <a:pt x="16" y="69"/>
                      <a:pt x="36" y="73"/>
                    </a:cubicBezTo>
                    <a:cubicBezTo>
                      <a:pt x="30" y="75"/>
                      <a:pt x="24" y="77"/>
                      <a:pt x="18" y="79"/>
                    </a:cubicBezTo>
                    <a:cubicBezTo>
                      <a:pt x="15" y="80"/>
                      <a:pt x="9" y="82"/>
                      <a:pt x="9" y="82"/>
                    </a:cubicBezTo>
                    <a:cubicBezTo>
                      <a:pt x="0" y="96"/>
                      <a:pt x="1" y="106"/>
                      <a:pt x="15" y="115"/>
                    </a:cubicBezTo>
                    <a:cubicBezTo>
                      <a:pt x="25" y="114"/>
                      <a:pt x="35" y="110"/>
                      <a:pt x="45" y="112"/>
                    </a:cubicBezTo>
                    <a:cubicBezTo>
                      <a:pt x="52" y="113"/>
                      <a:pt x="49" y="125"/>
                      <a:pt x="54" y="130"/>
                    </a:cubicBezTo>
                    <a:cubicBezTo>
                      <a:pt x="60" y="136"/>
                      <a:pt x="65" y="137"/>
                      <a:pt x="72" y="139"/>
                    </a:cubicBezTo>
                    <a:cubicBezTo>
                      <a:pt x="80" y="136"/>
                      <a:pt x="84" y="138"/>
                      <a:pt x="84" y="127"/>
                    </a:cubicBezTo>
                    <a:cubicBezTo>
                      <a:pt x="84" y="122"/>
                      <a:pt x="77" y="115"/>
                      <a:pt x="81" y="112"/>
                    </a:cubicBezTo>
                    <a:cubicBezTo>
                      <a:pt x="89" y="107"/>
                      <a:pt x="108" y="121"/>
                      <a:pt x="108" y="121"/>
                    </a:cubicBezTo>
                    <a:cubicBezTo>
                      <a:pt x="141" y="110"/>
                      <a:pt x="120" y="87"/>
                      <a:pt x="96" y="82"/>
                    </a:cubicBezTo>
                    <a:cubicBezTo>
                      <a:pt x="102" y="78"/>
                      <a:pt x="109" y="78"/>
                      <a:pt x="114" y="73"/>
                    </a:cubicBezTo>
                    <a:cubicBezTo>
                      <a:pt x="119" y="68"/>
                      <a:pt x="126" y="55"/>
                      <a:pt x="126" y="55"/>
                    </a:cubicBezTo>
                    <a:cubicBezTo>
                      <a:pt x="119" y="35"/>
                      <a:pt x="107" y="54"/>
                      <a:pt x="114" y="34"/>
                    </a:cubicBezTo>
                    <a:cubicBezTo>
                      <a:pt x="113" y="30"/>
                      <a:pt x="114" y="25"/>
                      <a:pt x="111" y="22"/>
                    </a:cubicBezTo>
                    <a:cubicBezTo>
                      <a:pt x="106" y="18"/>
                      <a:pt x="93" y="16"/>
                      <a:pt x="93" y="16"/>
                    </a:cubicBezTo>
                    <a:cubicBezTo>
                      <a:pt x="47" y="24"/>
                      <a:pt x="94" y="46"/>
                      <a:pt x="63" y="67"/>
                    </a:cubicBezTo>
                    <a:cubicBezTo>
                      <a:pt x="49" y="88"/>
                      <a:pt x="43" y="93"/>
                      <a:pt x="72" y="103"/>
                    </a:cubicBezTo>
                    <a:cubicBezTo>
                      <a:pt x="80" y="102"/>
                      <a:pt x="101" y="100"/>
                      <a:pt x="102" y="97"/>
                    </a:cubicBezTo>
                    <a:cubicBezTo>
                      <a:pt x="108" y="75"/>
                      <a:pt x="92" y="76"/>
                      <a:pt x="84" y="67"/>
                    </a:cubicBezTo>
                    <a:cubicBezTo>
                      <a:pt x="79" y="61"/>
                      <a:pt x="76" y="53"/>
                      <a:pt x="72" y="46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5250" y="2460"/>
                <a:ext cx="104" cy="110"/>
              </a:xfrm>
              <a:custGeom>
                <a:avLst/>
                <a:gdLst>
                  <a:gd name="T0" fmla="*/ 48 w 104"/>
                  <a:gd name="T1" fmla="*/ 27 h 110"/>
                  <a:gd name="T2" fmla="*/ 33 w 104"/>
                  <a:gd name="T3" fmla="*/ 0 h 110"/>
                  <a:gd name="T4" fmla="*/ 45 w 104"/>
                  <a:gd name="T5" fmla="*/ 42 h 110"/>
                  <a:gd name="T6" fmla="*/ 24 w 104"/>
                  <a:gd name="T7" fmla="*/ 36 h 110"/>
                  <a:gd name="T8" fmla="*/ 42 w 104"/>
                  <a:gd name="T9" fmla="*/ 45 h 110"/>
                  <a:gd name="T10" fmla="*/ 18 w 104"/>
                  <a:gd name="T11" fmla="*/ 60 h 110"/>
                  <a:gd name="T12" fmla="*/ 0 w 104"/>
                  <a:gd name="T13" fmla="*/ 72 h 110"/>
                  <a:gd name="T14" fmla="*/ 48 w 104"/>
                  <a:gd name="T15" fmla="*/ 81 h 110"/>
                  <a:gd name="T16" fmla="*/ 72 w 104"/>
                  <a:gd name="T17" fmla="*/ 90 h 110"/>
                  <a:gd name="T18" fmla="*/ 99 w 104"/>
                  <a:gd name="T19" fmla="*/ 69 h 110"/>
                  <a:gd name="T20" fmla="*/ 96 w 104"/>
                  <a:gd name="T21" fmla="*/ 60 h 110"/>
                  <a:gd name="T22" fmla="*/ 87 w 104"/>
                  <a:gd name="T23" fmla="*/ 54 h 110"/>
                  <a:gd name="T24" fmla="*/ 81 w 104"/>
                  <a:gd name="T25" fmla="*/ 36 h 110"/>
                  <a:gd name="T26" fmla="*/ 87 w 104"/>
                  <a:gd name="T27" fmla="*/ 18 h 110"/>
                  <a:gd name="T28" fmla="*/ 72 w 104"/>
                  <a:gd name="T29" fmla="*/ 21 h 110"/>
                  <a:gd name="T30" fmla="*/ 81 w 104"/>
                  <a:gd name="T31" fmla="*/ 3 h 110"/>
                  <a:gd name="T32" fmla="*/ 72 w 104"/>
                  <a:gd name="T33" fmla="*/ 6 h 110"/>
                  <a:gd name="T34" fmla="*/ 66 w 104"/>
                  <a:gd name="T35" fmla="*/ 15 h 110"/>
                  <a:gd name="T36" fmla="*/ 63 w 104"/>
                  <a:gd name="T37" fmla="*/ 24 h 110"/>
                  <a:gd name="T38" fmla="*/ 51 w 104"/>
                  <a:gd name="T39" fmla="*/ 6 h 110"/>
                  <a:gd name="T40" fmla="*/ 42 w 104"/>
                  <a:gd name="T41" fmla="*/ 3 h 110"/>
                  <a:gd name="T42" fmla="*/ 27 w 104"/>
                  <a:gd name="T43" fmla="*/ 36 h 110"/>
                  <a:gd name="T44" fmla="*/ 24 w 104"/>
                  <a:gd name="T45" fmla="*/ 45 h 110"/>
                  <a:gd name="T46" fmla="*/ 15 w 104"/>
                  <a:gd name="T47" fmla="*/ 51 h 110"/>
                  <a:gd name="T48" fmla="*/ 9 w 104"/>
                  <a:gd name="T49" fmla="*/ 60 h 110"/>
                  <a:gd name="T50" fmla="*/ 57 w 104"/>
                  <a:gd name="T51" fmla="*/ 84 h 1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04"/>
                  <a:gd name="T79" fmla="*/ 0 h 110"/>
                  <a:gd name="T80" fmla="*/ 104 w 104"/>
                  <a:gd name="T81" fmla="*/ 110 h 1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04" h="110">
                    <a:moveTo>
                      <a:pt x="48" y="27"/>
                    </a:moveTo>
                    <a:cubicBezTo>
                      <a:pt x="45" y="17"/>
                      <a:pt x="33" y="0"/>
                      <a:pt x="33" y="0"/>
                    </a:cubicBezTo>
                    <a:cubicBezTo>
                      <a:pt x="36" y="15"/>
                      <a:pt x="40" y="28"/>
                      <a:pt x="45" y="42"/>
                    </a:cubicBezTo>
                    <a:cubicBezTo>
                      <a:pt x="47" y="47"/>
                      <a:pt x="24" y="33"/>
                      <a:pt x="24" y="36"/>
                    </a:cubicBezTo>
                    <a:cubicBezTo>
                      <a:pt x="24" y="40"/>
                      <a:pt x="40" y="44"/>
                      <a:pt x="42" y="45"/>
                    </a:cubicBezTo>
                    <a:cubicBezTo>
                      <a:pt x="28" y="67"/>
                      <a:pt x="48" y="40"/>
                      <a:pt x="18" y="60"/>
                    </a:cubicBezTo>
                    <a:cubicBezTo>
                      <a:pt x="12" y="64"/>
                      <a:pt x="0" y="72"/>
                      <a:pt x="0" y="72"/>
                    </a:cubicBezTo>
                    <a:cubicBezTo>
                      <a:pt x="17" y="76"/>
                      <a:pt x="29" y="79"/>
                      <a:pt x="48" y="81"/>
                    </a:cubicBezTo>
                    <a:cubicBezTo>
                      <a:pt x="58" y="110"/>
                      <a:pt x="48" y="98"/>
                      <a:pt x="72" y="90"/>
                    </a:cubicBezTo>
                    <a:cubicBezTo>
                      <a:pt x="83" y="73"/>
                      <a:pt x="75" y="73"/>
                      <a:pt x="99" y="69"/>
                    </a:cubicBezTo>
                    <a:cubicBezTo>
                      <a:pt x="98" y="66"/>
                      <a:pt x="98" y="62"/>
                      <a:pt x="96" y="60"/>
                    </a:cubicBezTo>
                    <a:cubicBezTo>
                      <a:pt x="94" y="57"/>
                      <a:pt x="89" y="57"/>
                      <a:pt x="87" y="54"/>
                    </a:cubicBezTo>
                    <a:cubicBezTo>
                      <a:pt x="84" y="49"/>
                      <a:pt x="81" y="36"/>
                      <a:pt x="81" y="36"/>
                    </a:cubicBezTo>
                    <a:cubicBezTo>
                      <a:pt x="90" y="30"/>
                      <a:pt x="104" y="24"/>
                      <a:pt x="87" y="18"/>
                    </a:cubicBezTo>
                    <a:cubicBezTo>
                      <a:pt x="82" y="19"/>
                      <a:pt x="76" y="24"/>
                      <a:pt x="72" y="21"/>
                    </a:cubicBezTo>
                    <a:cubicBezTo>
                      <a:pt x="66" y="17"/>
                      <a:pt x="86" y="8"/>
                      <a:pt x="81" y="3"/>
                    </a:cubicBezTo>
                    <a:cubicBezTo>
                      <a:pt x="79" y="1"/>
                      <a:pt x="75" y="5"/>
                      <a:pt x="72" y="6"/>
                    </a:cubicBezTo>
                    <a:cubicBezTo>
                      <a:pt x="70" y="9"/>
                      <a:pt x="68" y="12"/>
                      <a:pt x="66" y="15"/>
                    </a:cubicBezTo>
                    <a:cubicBezTo>
                      <a:pt x="65" y="18"/>
                      <a:pt x="66" y="26"/>
                      <a:pt x="63" y="24"/>
                    </a:cubicBezTo>
                    <a:cubicBezTo>
                      <a:pt x="57" y="20"/>
                      <a:pt x="58" y="8"/>
                      <a:pt x="51" y="6"/>
                    </a:cubicBezTo>
                    <a:cubicBezTo>
                      <a:pt x="48" y="5"/>
                      <a:pt x="45" y="4"/>
                      <a:pt x="42" y="3"/>
                    </a:cubicBezTo>
                    <a:cubicBezTo>
                      <a:pt x="35" y="14"/>
                      <a:pt x="34" y="25"/>
                      <a:pt x="27" y="36"/>
                    </a:cubicBezTo>
                    <a:cubicBezTo>
                      <a:pt x="27" y="36"/>
                      <a:pt x="26" y="43"/>
                      <a:pt x="24" y="45"/>
                    </a:cubicBezTo>
                    <a:cubicBezTo>
                      <a:pt x="22" y="48"/>
                      <a:pt x="18" y="49"/>
                      <a:pt x="15" y="51"/>
                    </a:cubicBezTo>
                    <a:cubicBezTo>
                      <a:pt x="13" y="54"/>
                      <a:pt x="8" y="56"/>
                      <a:pt x="9" y="60"/>
                    </a:cubicBezTo>
                    <a:cubicBezTo>
                      <a:pt x="10" y="65"/>
                      <a:pt x="52" y="79"/>
                      <a:pt x="57" y="84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22"/>
            <p:cNvGrpSpPr>
              <a:grpSpLocks/>
            </p:cNvGrpSpPr>
            <p:nvPr/>
          </p:nvGrpSpPr>
          <p:grpSpPr bwMode="auto">
            <a:xfrm>
              <a:off x="5237" y="2612"/>
              <a:ext cx="141" cy="141"/>
              <a:chOff x="5235" y="2429"/>
              <a:chExt cx="141" cy="141"/>
            </a:xfrm>
          </p:grpSpPr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5235" y="2429"/>
                <a:ext cx="141" cy="139"/>
              </a:xfrm>
              <a:custGeom>
                <a:avLst/>
                <a:gdLst>
                  <a:gd name="T0" fmla="*/ 72 w 141"/>
                  <a:gd name="T1" fmla="*/ 46 h 139"/>
                  <a:gd name="T2" fmla="*/ 69 w 141"/>
                  <a:gd name="T3" fmla="*/ 16 h 139"/>
                  <a:gd name="T4" fmla="*/ 36 w 141"/>
                  <a:gd name="T5" fmla="*/ 28 h 139"/>
                  <a:gd name="T6" fmla="*/ 9 w 141"/>
                  <a:gd name="T7" fmla="*/ 52 h 139"/>
                  <a:gd name="T8" fmla="*/ 36 w 141"/>
                  <a:gd name="T9" fmla="*/ 73 h 139"/>
                  <a:gd name="T10" fmla="*/ 18 w 141"/>
                  <a:gd name="T11" fmla="*/ 79 h 139"/>
                  <a:gd name="T12" fmla="*/ 9 w 141"/>
                  <a:gd name="T13" fmla="*/ 82 h 139"/>
                  <a:gd name="T14" fmla="*/ 15 w 141"/>
                  <a:gd name="T15" fmla="*/ 115 h 139"/>
                  <a:gd name="T16" fmla="*/ 45 w 141"/>
                  <a:gd name="T17" fmla="*/ 112 h 139"/>
                  <a:gd name="T18" fmla="*/ 54 w 141"/>
                  <a:gd name="T19" fmla="*/ 130 h 139"/>
                  <a:gd name="T20" fmla="*/ 72 w 141"/>
                  <a:gd name="T21" fmla="*/ 139 h 139"/>
                  <a:gd name="T22" fmla="*/ 84 w 141"/>
                  <a:gd name="T23" fmla="*/ 127 h 139"/>
                  <a:gd name="T24" fmla="*/ 81 w 141"/>
                  <a:gd name="T25" fmla="*/ 112 h 139"/>
                  <a:gd name="T26" fmla="*/ 108 w 141"/>
                  <a:gd name="T27" fmla="*/ 121 h 139"/>
                  <a:gd name="T28" fmla="*/ 96 w 141"/>
                  <a:gd name="T29" fmla="*/ 82 h 139"/>
                  <a:gd name="T30" fmla="*/ 114 w 141"/>
                  <a:gd name="T31" fmla="*/ 73 h 139"/>
                  <a:gd name="T32" fmla="*/ 126 w 141"/>
                  <a:gd name="T33" fmla="*/ 55 h 139"/>
                  <a:gd name="T34" fmla="*/ 114 w 141"/>
                  <a:gd name="T35" fmla="*/ 34 h 139"/>
                  <a:gd name="T36" fmla="*/ 111 w 141"/>
                  <a:gd name="T37" fmla="*/ 22 h 139"/>
                  <a:gd name="T38" fmla="*/ 93 w 141"/>
                  <a:gd name="T39" fmla="*/ 16 h 139"/>
                  <a:gd name="T40" fmla="*/ 63 w 141"/>
                  <a:gd name="T41" fmla="*/ 67 h 139"/>
                  <a:gd name="T42" fmla="*/ 72 w 141"/>
                  <a:gd name="T43" fmla="*/ 103 h 139"/>
                  <a:gd name="T44" fmla="*/ 102 w 141"/>
                  <a:gd name="T45" fmla="*/ 97 h 139"/>
                  <a:gd name="T46" fmla="*/ 84 w 141"/>
                  <a:gd name="T47" fmla="*/ 67 h 139"/>
                  <a:gd name="T48" fmla="*/ 72 w 141"/>
                  <a:gd name="T49" fmla="*/ 46 h 1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41"/>
                  <a:gd name="T76" fmla="*/ 0 h 139"/>
                  <a:gd name="T77" fmla="*/ 141 w 141"/>
                  <a:gd name="T78" fmla="*/ 139 h 13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41" h="139">
                    <a:moveTo>
                      <a:pt x="72" y="46"/>
                    </a:moveTo>
                    <a:cubicBezTo>
                      <a:pt x="71" y="36"/>
                      <a:pt x="76" y="23"/>
                      <a:pt x="69" y="16"/>
                    </a:cubicBezTo>
                    <a:cubicBezTo>
                      <a:pt x="51" y="0"/>
                      <a:pt x="42" y="19"/>
                      <a:pt x="36" y="28"/>
                    </a:cubicBezTo>
                    <a:cubicBezTo>
                      <a:pt x="43" y="57"/>
                      <a:pt x="60" y="48"/>
                      <a:pt x="9" y="52"/>
                    </a:cubicBezTo>
                    <a:cubicBezTo>
                      <a:pt x="13" y="72"/>
                      <a:pt x="16" y="69"/>
                      <a:pt x="36" y="73"/>
                    </a:cubicBezTo>
                    <a:cubicBezTo>
                      <a:pt x="30" y="75"/>
                      <a:pt x="24" y="77"/>
                      <a:pt x="18" y="79"/>
                    </a:cubicBezTo>
                    <a:cubicBezTo>
                      <a:pt x="15" y="80"/>
                      <a:pt x="9" y="82"/>
                      <a:pt x="9" y="82"/>
                    </a:cubicBezTo>
                    <a:cubicBezTo>
                      <a:pt x="0" y="96"/>
                      <a:pt x="1" y="106"/>
                      <a:pt x="15" y="115"/>
                    </a:cubicBezTo>
                    <a:cubicBezTo>
                      <a:pt x="25" y="114"/>
                      <a:pt x="35" y="110"/>
                      <a:pt x="45" y="112"/>
                    </a:cubicBezTo>
                    <a:cubicBezTo>
                      <a:pt x="52" y="113"/>
                      <a:pt x="49" y="125"/>
                      <a:pt x="54" y="130"/>
                    </a:cubicBezTo>
                    <a:cubicBezTo>
                      <a:pt x="60" y="136"/>
                      <a:pt x="65" y="137"/>
                      <a:pt x="72" y="139"/>
                    </a:cubicBezTo>
                    <a:cubicBezTo>
                      <a:pt x="80" y="136"/>
                      <a:pt x="84" y="138"/>
                      <a:pt x="84" y="127"/>
                    </a:cubicBezTo>
                    <a:cubicBezTo>
                      <a:pt x="84" y="122"/>
                      <a:pt x="77" y="115"/>
                      <a:pt x="81" y="112"/>
                    </a:cubicBezTo>
                    <a:cubicBezTo>
                      <a:pt x="89" y="107"/>
                      <a:pt x="108" y="121"/>
                      <a:pt x="108" y="121"/>
                    </a:cubicBezTo>
                    <a:cubicBezTo>
                      <a:pt x="141" y="110"/>
                      <a:pt x="120" y="87"/>
                      <a:pt x="96" y="82"/>
                    </a:cubicBezTo>
                    <a:cubicBezTo>
                      <a:pt x="102" y="78"/>
                      <a:pt x="109" y="78"/>
                      <a:pt x="114" y="73"/>
                    </a:cubicBezTo>
                    <a:cubicBezTo>
                      <a:pt x="119" y="68"/>
                      <a:pt x="126" y="55"/>
                      <a:pt x="126" y="55"/>
                    </a:cubicBezTo>
                    <a:cubicBezTo>
                      <a:pt x="119" y="35"/>
                      <a:pt x="107" y="54"/>
                      <a:pt x="114" y="34"/>
                    </a:cubicBezTo>
                    <a:cubicBezTo>
                      <a:pt x="113" y="30"/>
                      <a:pt x="114" y="25"/>
                      <a:pt x="111" y="22"/>
                    </a:cubicBezTo>
                    <a:cubicBezTo>
                      <a:pt x="106" y="18"/>
                      <a:pt x="93" y="16"/>
                      <a:pt x="93" y="16"/>
                    </a:cubicBezTo>
                    <a:cubicBezTo>
                      <a:pt x="47" y="24"/>
                      <a:pt x="94" y="46"/>
                      <a:pt x="63" y="67"/>
                    </a:cubicBezTo>
                    <a:cubicBezTo>
                      <a:pt x="49" y="88"/>
                      <a:pt x="43" y="93"/>
                      <a:pt x="72" y="103"/>
                    </a:cubicBezTo>
                    <a:cubicBezTo>
                      <a:pt x="80" y="102"/>
                      <a:pt x="101" y="100"/>
                      <a:pt x="102" y="97"/>
                    </a:cubicBezTo>
                    <a:cubicBezTo>
                      <a:pt x="108" y="75"/>
                      <a:pt x="92" y="76"/>
                      <a:pt x="84" y="67"/>
                    </a:cubicBezTo>
                    <a:cubicBezTo>
                      <a:pt x="79" y="61"/>
                      <a:pt x="76" y="53"/>
                      <a:pt x="72" y="46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FF3300"/>
                </a:solidFill>
                <a:prstDash val="solid"/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" name="Freeform 24"/>
              <p:cNvSpPr>
                <a:spLocks/>
              </p:cNvSpPr>
              <p:nvPr/>
            </p:nvSpPr>
            <p:spPr bwMode="auto">
              <a:xfrm>
                <a:off x="5250" y="2460"/>
                <a:ext cx="104" cy="110"/>
              </a:xfrm>
              <a:custGeom>
                <a:avLst/>
                <a:gdLst>
                  <a:gd name="T0" fmla="*/ 48 w 104"/>
                  <a:gd name="T1" fmla="*/ 27 h 110"/>
                  <a:gd name="T2" fmla="*/ 33 w 104"/>
                  <a:gd name="T3" fmla="*/ 0 h 110"/>
                  <a:gd name="T4" fmla="*/ 45 w 104"/>
                  <a:gd name="T5" fmla="*/ 42 h 110"/>
                  <a:gd name="T6" fmla="*/ 24 w 104"/>
                  <a:gd name="T7" fmla="*/ 36 h 110"/>
                  <a:gd name="T8" fmla="*/ 42 w 104"/>
                  <a:gd name="T9" fmla="*/ 45 h 110"/>
                  <a:gd name="T10" fmla="*/ 18 w 104"/>
                  <a:gd name="T11" fmla="*/ 60 h 110"/>
                  <a:gd name="T12" fmla="*/ 0 w 104"/>
                  <a:gd name="T13" fmla="*/ 72 h 110"/>
                  <a:gd name="T14" fmla="*/ 48 w 104"/>
                  <a:gd name="T15" fmla="*/ 81 h 110"/>
                  <a:gd name="T16" fmla="*/ 72 w 104"/>
                  <a:gd name="T17" fmla="*/ 90 h 110"/>
                  <a:gd name="T18" fmla="*/ 99 w 104"/>
                  <a:gd name="T19" fmla="*/ 69 h 110"/>
                  <a:gd name="T20" fmla="*/ 96 w 104"/>
                  <a:gd name="T21" fmla="*/ 60 h 110"/>
                  <a:gd name="T22" fmla="*/ 87 w 104"/>
                  <a:gd name="T23" fmla="*/ 54 h 110"/>
                  <a:gd name="T24" fmla="*/ 81 w 104"/>
                  <a:gd name="T25" fmla="*/ 36 h 110"/>
                  <a:gd name="T26" fmla="*/ 87 w 104"/>
                  <a:gd name="T27" fmla="*/ 18 h 110"/>
                  <a:gd name="T28" fmla="*/ 72 w 104"/>
                  <a:gd name="T29" fmla="*/ 21 h 110"/>
                  <a:gd name="T30" fmla="*/ 81 w 104"/>
                  <a:gd name="T31" fmla="*/ 3 h 110"/>
                  <a:gd name="T32" fmla="*/ 72 w 104"/>
                  <a:gd name="T33" fmla="*/ 6 h 110"/>
                  <a:gd name="T34" fmla="*/ 66 w 104"/>
                  <a:gd name="T35" fmla="*/ 15 h 110"/>
                  <a:gd name="T36" fmla="*/ 63 w 104"/>
                  <a:gd name="T37" fmla="*/ 24 h 110"/>
                  <a:gd name="T38" fmla="*/ 51 w 104"/>
                  <a:gd name="T39" fmla="*/ 6 h 110"/>
                  <a:gd name="T40" fmla="*/ 42 w 104"/>
                  <a:gd name="T41" fmla="*/ 3 h 110"/>
                  <a:gd name="T42" fmla="*/ 27 w 104"/>
                  <a:gd name="T43" fmla="*/ 36 h 110"/>
                  <a:gd name="T44" fmla="*/ 24 w 104"/>
                  <a:gd name="T45" fmla="*/ 45 h 110"/>
                  <a:gd name="T46" fmla="*/ 15 w 104"/>
                  <a:gd name="T47" fmla="*/ 51 h 110"/>
                  <a:gd name="T48" fmla="*/ 9 w 104"/>
                  <a:gd name="T49" fmla="*/ 60 h 110"/>
                  <a:gd name="T50" fmla="*/ 57 w 104"/>
                  <a:gd name="T51" fmla="*/ 84 h 1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04"/>
                  <a:gd name="T79" fmla="*/ 0 h 110"/>
                  <a:gd name="T80" fmla="*/ 104 w 104"/>
                  <a:gd name="T81" fmla="*/ 110 h 1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04" h="110">
                    <a:moveTo>
                      <a:pt x="48" y="27"/>
                    </a:moveTo>
                    <a:cubicBezTo>
                      <a:pt x="45" y="17"/>
                      <a:pt x="33" y="0"/>
                      <a:pt x="33" y="0"/>
                    </a:cubicBezTo>
                    <a:cubicBezTo>
                      <a:pt x="36" y="15"/>
                      <a:pt x="40" y="28"/>
                      <a:pt x="45" y="42"/>
                    </a:cubicBezTo>
                    <a:cubicBezTo>
                      <a:pt x="47" y="47"/>
                      <a:pt x="24" y="33"/>
                      <a:pt x="24" y="36"/>
                    </a:cubicBezTo>
                    <a:cubicBezTo>
                      <a:pt x="24" y="40"/>
                      <a:pt x="40" y="44"/>
                      <a:pt x="42" y="45"/>
                    </a:cubicBezTo>
                    <a:cubicBezTo>
                      <a:pt x="28" y="67"/>
                      <a:pt x="48" y="40"/>
                      <a:pt x="18" y="60"/>
                    </a:cubicBezTo>
                    <a:cubicBezTo>
                      <a:pt x="12" y="64"/>
                      <a:pt x="0" y="72"/>
                      <a:pt x="0" y="72"/>
                    </a:cubicBezTo>
                    <a:cubicBezTo>
                      <a:pt x="17" y="76"/>
                      <a:pt x="29" y="79"/>
                      <a:pt x="48" y="81"/>
                    </a:cubicBezTo>
                    <a:cubicBezTo>
                      <a:pt x="58" y="110"/>
                      <a:pt x="48" y="98"/>
                      <a:pt x="72" y="90"/>
                    </a:cubicBezTo>
                    <a:cubicBezTo>
                      <a:pt x="83" y="73"/>
                      <a:pt x="75" y="73"/>
                      <a:pt x="99" y="69"/>
                    </a:cubicBezTo>
                    <a:cubicBezTo>
                      <a:pt x="98" y="66"/>
                      <a:pt x="98" y="62"/>
                      <a:pt x="96" y="60"/>
                    </a:cubicBezTo>
                    <a:cubicBezTo>
                      <a:pt x="94" y="57"/>
                      <a:pt x="89" y="57"/>
                      <a:pt x="87" y="54"/>
                    </a:cubicBezTo>
                    <a:cubicBezTo>
                      <a:pt x="84" y="49"/>
                      <a:pt x="81" y="36"/>
                      <a:pt x="81" y="36"/>
                    </a:cubicBezTo>
                    <a:cubicBezTo>
                      <a:pt x="90" y="30"/>
                      <a:pt x="104" y="24"/>
                      <a:pt x="87" y="18"/>
                    </a:cubicBezTo>
                    <a:cubicBezTo>
                      <a:pt x="82" y="19"/>
                      <a:pt x="76" y="24"/>
                      <a:pt x="72" y="21"/>
                    </a:cubicBezTo>
                    <a:cubicBezTo>
                      <a:pt x="66" y="17"/>
                      <a:pt x="86" y="8"/>
                      <a:pt x="81" y="3"/>
                    </a:cubicBezTo>
                    <a:cubicBezTo>
                      <a:pt x="79" y="1"/>
                      <a:pt x="75" y="5"/>
                      <a:pt x="72" y="6"/>
                    </a:cubicBezTo>
                    <a:cubicBezTo>
                      <a:pt x="70" y="9"/>
                      <a:pt x="68" y="12"/>
                      <a:pt x="66" y="15"/>
                    </a:cubicBezTo>
                    <a:cubicBezTo>
                      <a:pt x="65" y="18"/>
                      <a:pt x="66" y="26"/>
                      <a:pt x="63" y="24"/>
                    </a:cubicBezTo>
                    <a:cubicBezTo>
                      <a:pt x="57" y="20"/>
                      <a:pt x="58" y="8"/>
                      <a:pt x="51" y="6"/>
                    </a:cubicBezTo>
                    <a:cubicBezTo>
                      <a:pt x="48" y="5"/>
                      <a:pt x="45" y="4"/>
                      <a:pt x="42" y="3"/>
                    </a:cubicBezTo>
                    <a:cubicBezTo>
                      <a:pt x="35" y="14"/>
                      <a:pt x="34" y="25"/>
                      <a:pt x="27" y="36"/>
                    </a:cubicBezTo>
                    <a:cubicBezTo>
                      <a:pt x="27" y="36"/>
                      <a:pt x="26" y="43"/>
                      <a:pt x="24" y="45"/>
                    </a:cubicBezTo>
                    <a:cubicBezTo>
                      <a:pt x="22" y="48"/>
                      <a:pt x="18" y="49"/>
                      <a:pt x="15" y="51"/>
                    </a:cubicBezTo>
                    <a:cubicBezTo>
                      <a:pt x="13" y="54"/>
                      <a:pt x="8" y="56"/>
                      <a:pt x="9" y="60"/>
                    </a:cubicBezTo>
                    <a:cubicBezTo>
                      <a:pt x="10" y="65"/>
                      <a:pt x="52" y="79"/>
                      <a:pt x="57" y="84"/>
                    </a:cubicBezTo>
                  </a:path>
                </a:pathLst>
              </a:custGeom>
              <a:noFill/>
              <a:ln w="9525" cap="flat" cmpd="sng">
                <a:solidFill>
                  <a:srgbClr val="FF3300"/>
                </a:solidFill>
                <a:prstDash val="solid"/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091" y="2634"/>
              <a:ext cx="111" cy="143"/>
            </a:xfrm>
            <a:custGeom>
              <a:avLst/>
              <a:gdLst>
                <a:gd name="T0" fmla="*/ 54 w 111"/>
                <a:gd name="T1" fmla="*/ 0 h 143"/>
                <a:gd name="T2" fmla="*/ 51 w 111"/>
                <a:gd name="T3" fmla="*/ 135 h 143"/>
                <a:gd name="T4" fmla="*/ 54 w 111"/>
                <a:gd name="T5" fmla="*/ 111 h 143"/>
                <a:gd name="T6" fmla="*/ 57 w 111"/>
                <a:gd name="T7" fmla="*/ 99 h 143"/>
                <a:gd name="T8" fmla="*/ 54 w 111"/>
                <a:gd name="T9" fmla="*/ 63 h 143"/>
                <a:gd name="T10" fmla="*/ 18 w 111"/>
                <a:gd name="T11" fmla="*/ 66 h 143"/>
                <a:gd name="T12" fmla="*/ 111 w 111"/>
                <a:gd name="T13" fmla="*/ 69 h 143"/>
                <a:gd name="T14" fmla="*/ 39 w 111"/>
                <a:gd name="T15" fmla="*/ 57 h 143"/>
                <a:gd name="T16" fmla="*/ 9 w 111"/>
                <a:gd name="T17" fmla="*/ 60 h 143"/>
                <a:gd name="T18" fmla="*/ 0 w 111"/>
                <a:gd name="T19" fmla="*/ 63 h 143"/>
                <a:gd name="T20" fmla="*/ 9 w 111"/>
                <a:gd name="T21" fmla="*/ 66 h 143"/>
                <a:gd name="T22" fmla="*/ 81 w 111"/>
                <a:gd name="T23" fmla="*/ 69 h 143"/>
                <a:gd name="T24" fmla="*/ 45 w 111"/>
                <a:gd name="T25" fmla="*/ 66 h 143"/>
                <a:gd name="T26" fmla="*/ 51 w 111"/>
                <a:gd name="T27" fmla="*/ 42 h 143"/>
                <a:gd name="T28" fmla="*/ 48 w 111"/>
                <a:gd name="T29" fmla="*/ 18 h 143"/>
                <a:gd name="T30" fmla="*/ 45 w 111"/>
                <a:gd name="T31" fmla="*/ 9 h 143"/>
                <a:gd name="T32" fmla="*/ 51 w 111"/>
                <a:gd name="T33" fmla="*/ 60 h 14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1"/>
                <a:gd name="T52" fmla="*/ 0 h 143"/>
                <a:gd name="T53" fmla="*/ 111 w 111"/>
                <a:gd name="T54" fmla="*/ 143 h 14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1" h="143">
                  <a:moveTo>
                    <a:pt x="54" y="0"/>
                  </a:moveTo>
                  <a:cubicBezTo>
                    <a:pt x="53" y="45"/>
                    <a:pt x="51" y="90"/>
                    <a:pt x="51" y="135"/>
                  </a:cubicBezTo>
                  <a:cubicBezTo>
                    <a:pt x="51" y="143"/>
                    <a:pt x="53" y="119"/>
                    <a:pt x="54" y="111"/>
                  </a:cubicBezTo>
                  <a:cubicBezTo>
                    <a:pt x="55" y="107"/>
                    <a:pt x="56" y="103"/>
                    <a:pt x="57" y="99"/>
                  </a:cubicBezTo>
                  <a:cubicBezTo>
                    <a:pt x="56" y="87"/>
                    <a:pt x="63" y="71"/>
                    <a:pt x="54" y="63"/>
                  </a:cubicBezTo>
                  <a:cubicBezTo>
                    <a:pt x="45" y="55"/>
                    <a:pt x="6" y="65"/>
                    <a:pt x="18" y="66"/>
                  </a:cubicBezTo>
                  <a:cubicBezTo>
                    <a:pt x="49" y="69"/>
                    <a:pt x="80" y="68"/>
                    <a:pt x="111" y="69"/>
                  </a:cubicBezTo>
                  <a:cubicBezTo>
                    <a:pt x="87" y="66"/>
                    <a:pt x="63" y="61"/>
                    <a:pt x="39" y="57"/>
                  </a:cubicBezTo>
                  <a:cubicBezTo>
                    <a:pt x="29" y="58"/>
                    <a:pt x="19" y="58"/>
                    <a:pt x="9" y="60"/>
                  </a:cubicBezTo>
                  <a:cubicBezTo>
                    <a:pt x="6" y="60"/>
                    <a:pt x="0" y="60"/>
                    <a:pt x="0" y="63"/>
                  </a:cubicBezTo>
                  <a:cubicBezTo>
                    <a:pt x="0" y="66"/>
                    <a:pt x="6" y="66"/>
                    <a:pt x="9" y="66"/>
                  </a:cubicBezTo>
                  <a:cubicBezTo>
                    <a:pt x="33" y="68"/>
                    <a:pt x="57" y="69"/>
                    <a:pt x="81" y="69"/>
                  </a:cubicBezTo>
                  <a:cubicBezTo>
                    <a:pt x="93" y="69"/>
                    <a:pt x="57" y="67"/>
                    <a:pt x="45" y="66"/>
                  </a:cubicBezTo>
                  <a:cubicBezTo>
                    <a:pt x="47" y="58"/>
                    <a:pt x="51" y="50"/>
                    <a:pt x="51" y="42"/>
                  </a:cubicBezTo>
                  <a:cubicBezTo>
                    <a:pt x="51" y="34"/>
                    <a:pt x="49" y="26"/>
                    <a:pt x="48" y="18"/>
                  </a:cubicBezTo>
                  <a:cubicBezTo>
                    <a:pt x="47" y="15"/>
                    <a:pt x="42" y="9"/>
                    <a:pt x="45" y="9"/>
                  </a:cubicBezTo>
                  <a:cubicBezTo>
                    <a:pt x="54" y="9"/>
                    <a:pt x="51" y="30"/>
                    <a:pt x="51" y="60"/>
                  </a:cubicBezTo>
                </a:path>
              </a:pathLst>
            </a:custGeom>
            <a:noFill/>
            <a:ln w="19050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5085" y="2489"/>
              <a:ext cx="116" cy="23"/>
            </a:xfrm>
            <a:custGeom>
              <a:avLst/>
              <a:gdLst>
                <a:gd name="T0" fmla="*/ 0 w 116"/>
                <a:gd name="T1" fmla="*/ 19 h 23"/>
                <a:gd name="T2" fmla="*/ 90 w 116"/>
                <a:gd name="T3" fmla="*/ 13 h 23"/>
                <a:gd name="T4" fmla="*/ 63 w 116"/>
                <a:gd name="T5" fmla="*/ 19 h 23"/>
                <a:gd name="T6" fmla="*/ 93 w 116"/>
                <a:gd name="T7" fmla="*/ 19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6"/>
                <a:gd name="T13" fmla="*/ 0 h 23"/>
                <a:gd name="T14" fmla="*/ 116 w 116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6" h="23">
                  <a:moveTo>
                    <a:pt x="0" y="19"/>
                  </a:moveTo>
                  <a:cubicBezTo>
                    <a:pt x="28" y="0"/>
                    <a:pt x="54" y="11"/>
                    <a:pt x="90" y="13"/>
                  </a:cubicBezTo>
                  <a:cubicBezTo>
                    <a:pt x="116" y="22"/>
                    <a:pt x="83" y="9"/>
                    <a:pt x="63" y="19"/>
                  </a:cubicBezTo>
                  <a:cubicBezTo>
                    <a:pt x="54" y="23"/>
                    <a:pt x="83" y="19"/>
                    <a:pt x="93" y="19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182" y="1427"/>
              <a:ext cx="1163" cy="1027"/>
            </a:xfrm>
            <a:custGeom>
              <a:avLst/>
              <a:gdLst>
                <a:gd name="T0" fmla="*/ 46 w 1163"/>
                <a:gd name="T1" fmla="*/ 1 h 1027"/>
                <a:gd name="T2" fmla="*/ 11 w 1163"/>
                <a:gd name="T3" fmla="*/ 42 h 1027"/>
                <a:gd name="T4" fmla="*/ 17 w 1163"/>
                <a:gd name="T5" fmla="*/ 71 h 1027"/>
                <a:gd name="T6" fmla="*/ 63 w 1163"/>
                <a:gd name="T7" fmla="*/ 30 h 1027"/>
                <a:gd name="T8" fmla="*/ 11 w 1163"/>
                <a:gd name="T9" fmla="*/ 13 h 1027"/>
                <a:gd name="T10" fmla="*/ 0 w 1163"/>
                <a:gd name="T11" fmla="*/ 48 h 1027"/>
                <a:gd name="T12" fmla="*/ 155 w 1163"/>
                <a:gd name="T13" fmla="*/ 197 h 1027"/>
                <a:gd name="T14" fmla="*/ 294 w 1163"/>
                <a:gd name="T15" fmla="*/ 226 h 1027"/>
                <a:gd name="T16" fmla="*/ 708 w 1163"/>
                <a:gd name="T17" fmla="*/ 249 h 1027"/>
                <a:gd name="T18" fmla="*/ 939 w 1163"/>
                <a:gd name="T19" fmla="*/ 278 h 1027"/>
                <a:gd name="T20" fmla="*/ 1071 w 1163"/>
                <a:gd name="T21" fmla="*/ 318 h 1027"/>
                <a:gd name="T22" fmla="*/ 1106 w 1163"/>
                <a:gd name="T23" fmla="*/ 353 h 1027"/>
                <a:gd name="T24" fmla="*/ 1129 w 1163"/>
                <a:gd name="T25" fmla="*/ 387 h 1027"/>
                <a:gd name="T26" fmla="*/ 1163 w 1163"/>
                <a:gd name="T27" fmla="*/ 514 h 1027"/>
                <a:gd name="T28" fmla="*/ 1158 w 1163"/>
                <a:gd name="T29" fmla="*/ 860 h 1027"/>
                <a:gd name="T30" fmla="*/ 1140 w 1163"/>
                <a:gd name="T31" fmla="*/ 958 h 1027"/>
                <a:gd name="T32" fmla="*/ 1123 w 1163"/>
                <a:gd name="T33" fmla="*/ 1027 h 10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63"/>
                <a:gd name="T52" fmla="*/ 0 h 1027"/>
                <a:gd name="T53" fmla="*/ 1163 w 1163"/>
                <a:gd name="T54" fmla="*/ 1027 h 10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63" h="1027">
                  <a:moveTo>
                    <a:pt x="46" y="1"/>
                  </a:moveTo>
                  <a:cubicBezTo>
                    <a:pt x="23" y="9"/>
                    <a:pt x="19" y="20"/>
                    <a:pt x="11" y="42"/>
                  </a:cubicBezTo>
                  <a:cubicBezTo>
                    <a:pt x="13" y="52"/>
                    <a:pt x="8" y="66"/>
                    <a:pt x="17" y="71"/>
                  </a:cubicBezTo>
                  <a:cubicBezTo>
                    <a:pt x="54" y="92"/>
                    <a:pt x="57" y="48"/>
                    <a:pt x="63" y="30"/>
                  </a:cubicBezTo>
                  <a:cubicBezTo>
                    <a:pt x="53" y="0"/>
                    <a:pt x="40" y="7"/>
                    <a:pt x="11" y="13"/>
                  </a:cubicBezTo>
                  <a:cubicBezTo>
                    <a:pt x="8" y="25"/>
                    <a:pt x="0" y="36"/>
                    <a:pt x="0" y="48"/>
                  </a:cubicBezTo>
                  <a:cubicBezTo>
                    <a:pt x="0" y="123"/>
                    <a:pt x="89" y="186"/>
                    <a:pt x="155" y="197"/>
                  </a:cubicBezTo>
                  <a:cubicBezTo>
                    <a:pt x="201" y="221"/>
                    <a:pt x="241" y="217"/>
                    <a:pt x="294" y="226"/>
                  </a:cubicBezTo>
                  <a:cubicBezTo>
                    <a:pt x="428" y="250"/>
                    <a:pt x="572" y="244"/>
                    <a:pt x="708" y="249"/>
                  </a:cubicBezTo>
                  <a:cubicBezTo>
                    <a:pt x="785" y="256"/>
                    <a:pt x="862" y="267"/>
                    <a:pt x="939" y="278"/>
                  </a:cubicBezTo>
                  <a:cubicBezTo>
                    <a:pt x="983" y="293"/>
                    <a:pt x="1026" y="305"/>
                    <a:pt x="1071" y="318"/>
                  </a:cubicBezTo>
                  <a:cubicBezTo>
                    <a:pt x="1082" y="330"/>
                    <a:pt x="1096" y="340"/>
                    <a:pt x="1106" y="353"/>
                  </a:cubicBezTo>
                  <a:cubicBezTo>
                    <a:pt x="1115" y="364"/>
                    <a:pt x="1129" y="387"/>
                    <a:pt x="1129" y="387"/>
                  </a:cubicBezTo>
                  <a:cubicBezTo>
                    <a:pt x="1141" y="431"/>
                    <a:pt x="1155" y="469"/>
                    <a:pt x="1163" y="514"/>
                  </a:cubicBezTo>
                  <a:cubicBezTo>
                    <a:pt x="1161" y="629"/>
                    <a:pt x="1163" y="745"/>
                    <a:pt x="1158" y="860"/>
                  </a:cubicBezTo>
                  <a:cubicBezTo>
                    <a:pt x="1157" y="893"/>
                    <a:pt x="1146" y="925"/>
                    <a:pt x="1140" y="958"/>
                  </a:cubicBezTo>
                  <a:cubicBezTo>
                    <a:pt x="1136" y="981"/>
                    <a:pt x="1123" y="1027"/>
                    <a:pt x="1123" y="1027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322" y="92"/>
              <a:ext cx="311" cy="2575"/>
            </a:xfrm>
            <a:custGeom>
              <a:avLst/>
              <a:gdLst>
                <a:gd name="T0" fmla="*/ 294 w 311"/>
                <a:gd name="T1" fmla="*/ 81 h 2575"/>
                <a:gd name="T2" fmla="*/ 288 w 311"/>
                <a:gd name="T3" fmla="*/ 12 h 2575"/>
                <a:gd name="T4" fmla="*/ 254 w 311"/>
                <a:gd name="T5" fmla="*/ 0 h 2575"/>
                <a:gd name="T6" fmla="*/ 254 w 311"/>
                <a:gd name="T7" fmla="*/ 69 h 2575"/>
                <a:gd name="T8" fmla="*/ 311 w 311"/>
                <a:gd name="T9" fmla="*/ 58 h 2575"/>
                <a:gd name="T10" fmla="*/ 254 w 311"/>
                <a:gd name="T11" fmla="*/ 69 h 2575"/>
                <a:gd name="T12" fmla="*/ 277 w 311"/>
                <a:gd name="T13" fmla="*/ 254 h 2575"/>
                <a:gd name="T14" fmla="*/ 294 w 311"/>
                <a:gd name="T15" fmla="*/ 1152 h 2575"/>
                <a:gd name="T16" fmla="*/ 271 w 311"/>
                <a:gd name="T17" fmla="*/ 1774 h 2575"/>
                <a:gd name="T18" fmla="*/ 277 w 311"/>
                <a:gd name="T19" fmla="*/ 2154 h 2575"/>
                <a:gd name="T20" fmla="*/ 271 w 311"/>
                <a:gd name="T21" fmla="*/ 2385 h 2575"/>
                <a:gd name="T22" fmla="*/ 219 w 311"/>
                <a:gd name="T23" fmla="*/ 2442 h 2575"/>
                <a:gd name="T24" fmla="*/ 81 w 311"/>
                <a:gd name="T25" fmla="*/ 2500 h 2575"/>
                <a:gd name="T26" fmla="*/ 58 w 311"/>
                <a:gd name="T27" fmla="*/ 2535 h 2575"/>
                <a:gd name="T28" fmla="*/ 0 w 311"/>
                <a:gd name="T29" fmla="*/ 2575 h 25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1"/>
                <a:gd name="T46" fmla="*/ 0 h 2575"/>
                <a:gd name="T47" fmla="*/ 311 w 311"/>
                <a:gd name="T48" fmla="*/ 2575 h 25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1" h="2575">
                  <a:moveTo>
                    <a:pt x="294" y="81"/>
                  </a:moveTo>
                  <a:cubicBezTo>
                    <a:pt x="292" y="58"/>
                    <a:pt x="298" y="33"/>
                    <a:pt x="288" y="12"/>
                  </a:cubicBezTo>
                  <a:cubicBezTo>
                    <a:pt x="283" y="1"/>
                    <a:pt x="254" y="0"/>
                    <a:pt x="254" y="0"/>
                  </a:cubicBezTo>
                  <a:cubicBezTo>
                    <a:pt x="232" y="21"/>
                    <a:pt x="209" y="57"/>
                    <a:pt x="254" y="69"/>
                  </a:cubicBezTo>
                  <a:cubicBezTo>
                    <a:pt x="277" y="85"/>
                    <a:pt x="302" y="89"/>
                    <a:pt x="311" y="58"/>
                  </a:cubicBezTo>
                  <a:cubicBezTo>
                    <a:pt x="287" y="49"/>
                    <a:pt x="275" y="55"/>
                    <a:pt x="254" y="69"/>
                  </a:cubicBezTo>
                  <a:cubicBezTo>
                    <a:pt x="237" y="121"/>
                    <a:pt x="266" y="200"/>
                    <a:pt x="277" y="254"/>
                  </a:cubicBezTo>
                  <a:cubicBezTo>
                    <a:pt x="279" y="553"/>
                    <a:pt x="194" y="870"/>
                    <a:pt x="294" y="1152"/>
                  </a:cubicBezTo>
                  <a:cubicBezTo>
                    <a:pt x="290" y="1360"/>
                    <a:pt x="283" y="1566"/>
                    <a:pt x="271" y="1774"/>
                  </a:cubicBezTo>
                  <a:cubicBezTo>
                    <a:pt x="273" y="1901"/>
                    <a:pt x="277" y="2027"/>
                    <a:pt x="277" y="2154"/>
                  </a:cubicBezTo>
                  <a:cubicBezTo>
                    <a:pt x="277" y="2231"/>
                    <a:pt x="275" y="2308"/>
                    <a:pt x="271" y="2385"/>
                  </a:cubicBezTo>
                  <a:cubicBezTo>
                    <a:pt x="269" y="2418"/>
                    <a:pt x="237" y="2423"/>
                    <a:pt x="219" y="2442"/>
                  </a:cubicBezTo>
                  <a:cubicBezTo>
                    <a:pt x="180" y="2484"/>
                    <a:pt x="132" y="2482"/>
                    <a:pt x="81" y="2500"/>
                  </a:cubicBezTo>
                  <a:cubicBezTo>
                    <a:pt x="73" y="2511"/>
                    <a:pt x="68" y="2526"/>
                    <a:pt x="58" y="2535"/>
                  </a:cubicBezTo>
                  <a:cubicBezTo>
                    <a:pt x="40" y="2551"/>
                    <a:pt x="17" y="2558"/>
                    <a:pt x="0" y="2575"/>
                  </a:cubicBezTo>
                </a:path>
              </a:pathLst>
            </a:custGeom>
            <a:noFill/>
            <a:ln w="19050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286" y="3022"/>
              <a:ext cx="817" cy="8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4454" y="2344"/>
              <a:ext cx="822" cy="708"/>
            </a:xfrm>
            <a:custGeom>
              <a:avLst/>
              <a:gdLst>
                <a:gd name="T0" fmla="*/ 822 w 822"/>
                <a:gd name="T1" fmla="*/ 104 h 708"/>
                <a:gd name="T2" fmla="*/ 770 w 822"/>
                <a:gd name="T3" fmla="*/ 81 h 708"/>
                <a:gd name="T4" fmla="*/ 718 w 822"/>
                <a:gd name="T5" fmla="*/ 58 h 708"/>
                <a:gd name="T6" fmla="*/ 569 w 822"/>
                <a:gd name="T7" fmla="*/ 0 h 708"/>
                <a:gd name="T8" fmla="*/ 367 w 822"/>
                <a:gd name="T9" fmla="*/ 18 h 708"/>
                <a:gd name="T10" fmla="*/ 206 w 822"/>
                <a:gd name="T11" fmla="*/ 52 h 708"/>
                <a:gd name="T12" fmla="*/ 171 w 822"/>
                <a:gd name="T13" fmla="*/ 64 h 708"/>
                <a:gd name="T14" fmla="*/ 96 w 822"/>
                <a:gd name="T15" fmla="*/ 139 h 708"/>
                <a:gd name="T16" fmla="*/ 56 w 822"/>
                <a:gd name="T17" fmla="*/ 190 h 708"/>
                <a:gd name="T18" fmla="*/ 56 w 822"/>
                <a:gd name="T19" fmla="*/ 634 h 708"/>
                <a:gd name="T20" fmla="*/ 10 w 822"/>
                <a:gd name="T21" fmla="*/ 680 h 708"/>
                <a:gd name="T22" fmla="*/ 102 w 822"/>
                <a:gd name="T23" fmla="*/ 663 h 708"/>
                <a:gd name="T24" fmla="*/ 79 w 822"/>
                <a:gd name="T25" fmla="*/ 657 h 708"/>
                <a:gd name="T26" fmla="*/ 96 w 822"/>
                <a:gd name="T27" fmla="*/ 651 h 708"/>
                <a:gd name="T28" fmla="*/ 45 w 822"/>
                <a:gd name="T29" fmla="*/ 611 h 708"/>
                <a:gd name="T30" fmla="*/ 39 w 822"/>
                <a:gd name="T31" fmla="*/ 651 h 708"/>
                <a:gd name="T32" fmla="*/ 96 w 822"/>
                <a:gd name="T33" fmla="*/ 645 h 708"/>
                <a:gd name="T34" fmla="*/ 91 w 822"/>
                <a:gd name="T35" fmla="*/ 622 h 708"/>
                <a:gd name="T36" fmla="*/ 33 w 822"/>
                <a:gd name="T37" fmla="*/ 628 h 708"/>
                <a:gd name="T38" fmla="*/ 16 w 822"/>
                <a:gd name="T39" fmla="*/ 663 h 708"/>
                <a:gd name="T40" fmla="*/ 73 w 822"/>
                <a:gd name="T41" fmla="*/ 686 h 708"/>
                <a:gd name="T42" fmla="*/ 96 w 822"/>
                <a:gd name="T43" fmla="*/ 680 h 708"/>
                <a:gd name="T44" fmla="*/ 85 w 822"/>
                <a:gd name="T45" fmla="*/ 663 h 708"/>
                <a:gd name="T46" fmla="*/ 68 w 822"/>
                <a:gd name="T47" fmla="*/ 628 h 70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2"/>
                <a:gd name="T73" fmla="*/ 0 h 708"/>
                <a:gd name="T74" fmla="*/ 822 w 822"/>
                <a:gd name="T75" fmla="*/ 708 h 70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2" h="708">
                  <a:moveTo>
                    <a:pt x="822" y="104"/>
                  </a:moveTo>
                  <a:cubicBezTo>
                    <a:pt x="803" y="97"/>
                    <a:pt x="789" y="87"/>
                    <a:pt x="770" y="81"/>
                  </a:cubicBezTo>
                  <a:cubicBezTo>
                    <a:pt x="752" y="69"/>
                    <a:pt x="738" y="65"/>
                    <a:pt x="718" y="58"/>
                  </a:cubicBezTo>
                  <a:cubicBezTo>
                    <a:pt x="674" y="27"/>
                    <a:pt x="623" y="7"/>
                    <a:pt x="569" y="0"/>
                  </a:cubicBezTo>
                  <a:cubicBezTo>
                    <a:pt x="497" y="4"/>
                    <a:pt x="437" y="11"/>
                    <a:pt x="367" y="18"/>
                  </a:cubicBezTo>
                  <a:cubicBezTo>
                    <a:pt x="310" y="30"/>
                    <a:pt x="266" y="46"/>
                    <a:pt x="206" y="52"/>
                  </a:cubicBezTo>
                  <a:cubicBezTo>
                    <a:pt x="194" y="56"/>
                    <a:pt x="178" y="54"/>
                    <a:pt x="171" y="64"/>
                  </a:cubicBezTo>
                  <a:cubicBezTo>
                    <a:pt x="159" y="83"/>
                    <a:pt x="115" y="126"/>
                    <a:pt x="96" y="139"/>
                  </a:cubicBezTo>
                  <a:cubicBezTo>
                    <a:pt x="84" y="158"/>
                    <a:pt x="69" y="172"/>
                    <a:pt x="56" y="190"/>
                  </a:cubicBezTo>
                  <a:cubicBezTo>
                    <a:pt x="12" y="322"/>
                    <a:pt x="51" y="495"/>
                    <a:pt x="56" y="634"/>
                  </a:cubicBezTo>
                  <a:cubicBezTo>
                    <a:pt x="48" y="708"/>
                    <a:pt x="60" y="693"/>
                    <a:pt x="10" y="680"/>
                  </a:cubicBezTo>
                  <a:cubicBezTo>
                    <a:pt x="41" y="674"/>
                    <a:pt x="72" y="673"/>
                    <a:pt x="102" y="663"/>
                  </a:cubicBezTo>
                  <a:cubicBezTo>
                    <a:pt x="110" y="660"/>
                    <a:pt x="83" y="664"/>
                    <a:pt x="79" y="657"/>
                  </a:cubicBezTo>
                  <a:cubicBezTo>
                    <a:pt x="76" y="652"/>
                    <a:pt x="90" y="653"/>
                    <a:pt x="96" y="651"/>
                  </a:cubicBezTo>
                  <a:cubicBezTo>
                    <a:pt x="77" y="618"/>
                    <a:pt x="77" y="622"/>
                    <a:pt x="45" y="611"/>
                  </a:cubicBezTo>
                  <a:cubicBezTo>
                    <a:pt x="0" y="620"/>
                    <a:pt x="11" y="623"/>
                    <a:pt x="39" y="651"/>
                  </a:cubicBezTo>
                  <a:cubicBezTo>
                    <a:pt x="58" y="649"/>
                    <a:pt x="79" y="654"/>
                    <a:pt x="96" y="645"/>
                  </a:cubicBezTo>
                  <a:cubicBezTo>
                    <a:pt x="103" y="641"/>
                    <a:pt x="99" y="624"/>
                    <a:pt x="91" y="622"/>
                  </a:cubicBezTo>
                  <a:cubicBezTo>
                    <a:pt x="72" y="617"/>
                    <a:pt x="52" y="626"/>
                    <a:pt x="33" y="628"/>
                  </a:cubicBezTo>
                  <a:cubicBezTo>
                    <a:pt x="30" y="632"/>
                    <a:pt x="13" y="656"/>
                    <a:pt x="16" y="663"/>
                  </a:cubicBezTo>
                  <a:cubicBezTo>
                    <a:pt x="21" y="677"/>
                    <a:pt x="62" y="683"/>
                    <a:pt x="73" y="686"/>
                  </a:cubicBezTo>
                  <a:cubicBezTo>
                    <a:pt x="81" y="684"/>
                    <a:pt x="92" y="687"/>
                    <a:pt x="96" y="680"/>
                  </a:cubicBezTo>
                  <a:cubicBezTo>
                    <a:pt x="99" y="674"/>
                    <a:pt x="88" y="669"/>
                    <a:pt x="85" y="663"/>
                  </a:cubicBezTo>
                  <a:cubicBezTo>
                    <a:pt x="69" y="625"/>
                    <a:pt x="90" y="652"/>
                    <a:pt x="68" y="628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4689" y="2707"/>
              <a:ext cx="753" cy="404"/>
            </a:xfrm>
            <a:custGeom>
              <a:avLst/>
              <a:gdLst>
                <a:gd name="T0" fmla="*/ 668 w 753"/>
                <a:gd name="T1" fmla="*/ 0 h 404"/>
                <a:gd name="T2" fmla="*/ 708 w 753"/>
                <a:gd name="T3" fmla="*/ 12 h 404"/>
                <a:gd name="T4" fmla="*/ 731 w 753"/>
                <a:gd name="T5" fmla="*/ 46 h 404"/>
                <a:gd name="T6" fmla="*/ 743 w 753"/>
                <a:gd name="T7" fmla="*/ 64 h 404"/>
                <a:gd name="T8" fmla="*/ 622 w 753"/>
                <a:gd name="T9" fmla="*/ 403 h 404"/>
                <a:gd name="T10" fmla="*/ 535 w 753"/>
                <a:gd name="T11" fmla="*/ 392 h 404"/>
                <a:gd name="T12" fmla="*/ 466 w 753"/>
                <a:gd name="T13" fmla="*/ 352 h 404"/>
                <a:gd name="T14" fmla="*/ 432 w 753"/>
                <a:gd name="T15" fmla="*/ 329 h 404"/>
                <a:gd name="T16" fmla="*/ 386 w 753"/>
                <a:gd name="T17" fmla="*/ 259 h 404"/>
                <a:gd name="T18" fmla="*/ 334 w 753"/>
                <a:gd name="T19" fmla="*/ 208 h 404"/>
                <a:gd name="T20" fmla="*/ 282 w 753"/>
                <a:gd name="T21" fmla="*/ 179 h 404"/>
                <a:gd name="T22" fmla="*/ 247 w 753"/>
                <a:gd name="T23" fmla="*/ 167 h 404"/>
                <a:gd name="T24" fmla="*/ 230 w 753"/>
                <a:gd name="T25" fmla="*/ 161 h 404"/>
                <a:gd name="T26" fmla="*/ 155 w 753"/>
                <a:gd name="T27" fmla="*/ 185 h 404"/>
                <a:gd name="T28" fmla="*/ 155 w 753"/>
                <a:gd name="T29" fmla="*/ 334 h 404"/>
                <a:gd name="T30" fmla="*/ 149 w 753"/>
                <a:gd name="T31" fmla="*/ 271 h 404"/>
                <a:gd name="T32" fmla="*/ 121 w 753"/>
                <a:gd name="T33" fmla="*/ 277 h 404"/>
                <a:gd name="T34" fmla="*/ 178 w 753"/>
                <a:gd name="T35" fmla="*/ 282 h 404"/>
                <a:gd name="T36" fmla="*/ 184 w 753"/>
                <a:gd name="T37" fmla="*/ 288 h 404"/>
                <a:gd name="T38" fmla="*/ 172 w 753"/>
                <a:gd name="T39" fmla="*/ 305 h 404"/>
                <a:gd name="T40" fmla="*/ 149 w 753"/>
                <a:gd name="T41" fmla="*/ 311 h 404"/>
                <a:gd name="T42" fmla="*/ 167 w 753"/>
                <a:gd name="T43" fmla="*/ 305 h 404"/>
                <a:gd name="T44" fmla="*/ 172 w 753"/>
                <a:gd name="T45" fmla="*/ 277 h 404"/>
                <a:gd name="T46" fmla="*/ 109 w 753"/>
                <a:gd name="T47" fmla="*/ 277 h 404"/>
                <a:gd name="T48" fmla="*/ 109 w 753"/>
                <a:gd name="T49" fmla="*/ 329 h 4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53"/>
                <a:gd name="T76" fmla="*/ 0 h 404"/>
                <a:gd name="T77" fmla="*/ 753 w 753"/>
                <a:gd name="T78" fmla="*/ 404 h 4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53" h="404">
                  <a:moveTo>
                    <a:pt x="668" y="0"/>
                  </a:moveTo>
                  <a:cubicBezTo>
                    <a:pt x="669" y="0"/>
                    <a:pt x="705" y="9"/>
                    <a:pt x="708" y="12"/>
                  </a:cubicBezTo>
                  <a:cubicBezTo>
                    <a:pt x="718" y="22"/>
                    <a:pt x="723" y="35"/>
                    <a:pt x="731" y="46"/>
                  </a:cubicBezTo>
                  <a:cubicBezTo>
                    <a:pt x="735" y="52"/>
                    <a:pt x="743" y="64"/>
                    <a:pt x="743" y="64"/>
                  </a:cubicBezTo>
                  <a:cubicBezTo>
                    <a:pt x="740" y="160"/>
                    <a:pt x="753" y="364"/>
                    <a:pt x="622" y="403"/>
                  </a:cubicBezTo>
                  <a:cubicBezTo>
                    <a:pt x="614" y="402"/>
                    <a:pt x="556" y="404"/>
                    <a:pt x="535" y="392"/>
                  </a:cubicBezTo>
                  <a:cubicBezTo>
                    <a:pt x="509" y="378"/>
                    <a:pt x="494" y="360"/>
                    <a:pt x="466" y="352"/>
                  </a:cubicBezTo>
                  <a:cubicBezTo>
                    <a:pt x="455" y="344"/>
                    <a:pt x="443" y="337"/>
                    <a:pt x="432" y="329"/>
                  </a:cubicBezTo>
                  <a:cubicBezTo>
                    <a:pt x="412" y="315"/>
                    <a:pt x="403" y="278"/>
                    <a:pt x="386" y="259"/>
                  </a:cubicBezTo>
                  <a:cubicBezTo>
                    <a:pt x="370" y="241"/>
                    <a:pt x="351" y="225"/>
                    <a:pt x="334" y="208"/>
                  </a:cubicBezTo>
                  <a:cubicBezTo>
                    <a:pt x="323" y="197"/>
                    <a:pt x="296" y="185"/>
                    <a:pt x="282" y="179"/>
                  </a:cubicBezTo>
                  <a:cubicBezTo>
                    <a:pt x="271" y="174"/>
                    <a:pt x="259" y="171"/>
                    <a:pt x="247" y="167"/>
                  </a:cubicBezTo>
                  <a:cubicBezTo>
                    <a:pt x="241" y="165"/>
                    <a:pt x="230" y="161"/>
                    <a:pt x="230" y="161"/>
                  </a:cubicBezTo>
                  <a:cubicBezTo>
                    <a:pt x="197" y="166"/>
                    <a:pt x="181" y="167"/>
                    <a:pt x="155" y="185"/>
                  </a:cubicBezTo>
                  <a:cubicBezTo>
                    <a:pt x="138" y="233"/>
                    <a:pt x="142" y="285"/>
                    <a:pt x="155" y="334"/>
                  </a:cubicBezTo>
                  <a:cubicBezTo>
                    <a:pt x="153" y="313"/>
                    <a:pt x="160" y="289"/>
                    <a:pt x="149" y="271"/>
                  </a:cubicBezTo>
                  <a:cubicBezTo>
                    <a:pt x="144" y="263"/>
                    <a:pt x="112" y="274"/>
                    <a:pt x="121" y="277"/>
                  </a:cubicBezTo>
                  <a:cubicBezTo>
                    <a:pt x="139" y="284"/>
                    <a:pt x="159" y="280"/>
                    <a:pt x="178" y="282"/>
                  </a:cubicBezTo>
                  <a:cubicBezTo>
                    <a:pt x="0" y="294"/>
                    <a:pt x="120" y="283"/>
                    <a:pt x="184" y="288"/>
                  </a:cubicBezTo>
                  <a:cubicBezTo>
                    <a:pt x="180" y="294"/>
                    <a:pt x="178" y="301"/>
                    <a:pt x="172" y="305"/>
                  </a:cubicBezTo>
                  <a:cubicBezTo>
                    <a:pt x="165" y="309"/>
                    <a:pt x="157" y="311"/>
                    <a:pt x="149" y="311"/>
                  </a:cubicBezTo>
                  <a:cubicBezTo>
                    <a:pt x="143" y="311"/>
                    <a:pt x="161" y="307"/>
                    <a:pt x="167" y="305"/>
                  </a:cubicBezTo>
                  <a:cubicBezTo>
                    <a:pt x="169" y="296"/>
                    <a:pt x="175" y="286"/>
                    <a:pt x="172" y="277"/>
                  </a:cubicBezTo>
                  <a:cubicBezTo>
                    <a:pt x="165" y="254"/>
                    <a:pt x="110" y="273"/>
                    <a:pt x="109" y="277"/>
                  </a:cubicBezTo>
                  <a:cubicBezTo>
                    <a:pt x="104" y="294"/>
                    <a:pt x="109" y="312"/>
                    <a:pt x="109" y="329"/>
                  </a:cubicBezTo>
                </a:path>
              </a:pathLst>
            </a:custGeom>
            <a:noFill/>
            <a:ln w="19050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graphicFrame>
        <p:nvGraphicFramePr>
          <p:cNvPr id="36" name="Object 6"/>
          <p:cNvGraphicFramePr>
            <a:graphicFrameLocks noChangeAspect="1"/>
          </p:cNvGraphicFramePr>
          <p:nvPr/>
        </p:nvGraphicFramePr>
        <p:xfrm>
          <a:off x="323850" y="2894288"/>
          <a:ext cx="1878689" cy="1086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51" name="Designer Drawing" r:id="rId12" imgW="1792224" imgH="1036320" progId="">
                  <p:embed/>
                </p:oleObj>
              </mc:Choice>
              <mc:Fallback>
                <p:oleObj name="Designer Drawing" r:id="rId12" imgW="1792224" imgH="1036320" progId="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2894288"/>
                        <a:ext cx="1878689" cy="10868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7"/>
          <p:cNvGraphicFramePr>
            <a:graphicFrameLocks noChangeAspect="1"/>
          </p:cNvGraphicFramePr>
          <p:nvPr/>
        </p:nvGraphicFramePr>
        <p:xfrm>
          <a:off x="304800" y="4267200"/>
          <a:ext cx="1935162" cy="11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52" name="Designer Drawing" r:id="rId14" imgW="1792224" imgH="1036320" progId="">
                  <p:embed/>
                </p:oleObj>
              </mc:Choice>
              <mc:Fallback>
                <p:oleObj name="Designer Drawing" r:id="rId14" imgW="1792224" imgH="1036320" progId="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267200"/>
                        <a:ext cx="1935162" cy="11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900113" y="3657600"/>
            <a:ext cx="161448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en-US" sz="1400" b="1" dirty="0">
                <a:solidFill>
                  <a:srgbClr val="FF0000"/>
                </a:solidFill>
              </a:rPr>
              <a:t>Primary ionization</a:t>
            </a: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838200" y="5257800"/>
            <a:ext cx="160020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en-US" sz="1400" b="1" dirty="0"/>
              <a:t>Total ionization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30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2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066800"/>
            <a:ext cx="7132992" cy="5252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31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088634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32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143000"/>
            <a:ext cx="6887401" cy="518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33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066800"/>
            <a:ext cx="7315200" cy="5237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34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0422" y="1117667"/>
            <a:ext cx="7050177" cy="5206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35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1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19674"/>
            <a:ext cx="7467600" cy="5609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36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3464" y="380999"/>
            <a:ext cx="8860536" cy="6172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37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8" descr="Picture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56117"/>
            <a:ext cx="7391400" cy="5847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38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0600" y="2819400"/>
            <a:ext cx="7239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C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пасибо </a:t>
            </a: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!</a:t>
            </a:r>
            <a:endParaRPr kumimoji="0" lang="de-CH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39</a:t>
            </a:fld>
            <a:endParaRPr lang="de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7" name="Picture 6" descr="Picture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8610600" cy="6160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pic>
        <p:nvPicPr>
          <p:cNvPr id="8" name="Picture 3" descr="ope_mod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1484313"/>
            <a:ext cx="38163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908050"/>
            <a:ext cx="5181227" cy="49675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</a:pPr>
            <a:r>
              <a:rPr lang="ru-RU" dirty="0" smtClean="0">
                <a:solidFill>
                  <a:srgbClr val="FF0000"/>
                </a:solidFill>
              </a:rPr>
              <a:t>Ионизационная </a:t>
            </a:r>
            <a:r>
              <a:rPr lang="en-US" dirty="0" smtClean="0"/>
              <a:t>– </a:t>
            </a:r>
            <a:r>
              <a:rPr lang="ru-RU" dirty="0" smtClean="0"/>
              <a:t>весь заряд собирается,</a:t>
            </a: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/>
              <a:t>         газового усиления нет, усиление </a:t>
            </a:r>
            <a:r>
              <a:rPr lang="en-US" dirty="0" smtClean="0"/>
              <a:t>~ 1</a:t>
            </a:r>
            <a:endParaRPr lang="en-US" dirty="0">
              <a:cs typeface="Arial" charset="0"/>
            </a:endParaRP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>
                <a:solidFill>
                  <a:srgbClr val="FF0000"/>
                </a:solidFill>
              </a:rPr>
              <a:t>Пропорциональная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ru-RU" dirty="0" smtClean="0"/>
              <a:t>усиление ионизации;</a:t>
            </a: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	</a:t>
            </a:r>
            <a:r>
              <a:rPr lang="ru-RU" dirty="0" smtClean="0"/>
              <a:t>сигнал пропорционален начальной ионизации</a:t>
            </a: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	</a:t>
            </a:r>
            <a:r>
              <a:rPr lang="en-US" dirty="0" smtClean="0">
                <a:cs typeface="Arial" charset="0"/>
              </a:rPr>
              <a:t>→ </a:t>
            </a:r>
            <a:r>
              <a:rPr lang="ru-RU" dirty="0" smtClean="0">
                <a:cs typeface="Arial" charset="0"/>
              </a:rPr>
              <a:t>возможно измерение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(</a:t>
            </a:r>
            <a:r>
              <a:rPr lang="en-US" dirty="0" err="1">
                <a:cs typeface="Arial" charset="0"/>
              </a:rPr>
              <a:t>dE</a:t>
            </a:r>
            <a:r>
              <a:rPr lang="en-US" dirty="0">
                <a:cs typeface="Arial" charset="0"/>
              </a:rPr>
              <a:t>/</a:t>
            </a:r>
            <a:r>
              <a:rPr lang="en-US" dirty="0" err="1">
                <a:cs typeface="Arial" charset="0"/>
              </a:rPr>
              <a:t>dx</a:t>
            </a:r>
            <a:r>
              <a:rPr lang="en-US" dirty="0">
                <a:cs typeface="Arial" charset="0"/>
              </a:rPr>
              <a:t>);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>
                <a:cs typeface="Arial" charset="0"/>
              </a:rPr>
              <a:t>	</a:t>
            </a:r>
            <a:r>
              <a:rPr lang="ru-RU" dirty="0" smtClean="0">
                <a:cs typeface="Arial" charset="0"/>
              </a:rPr>
              <a:t>вторичные лавины должны быть подавлены</a:t>
            </a:r>
            <a:r>
              <a:rPr lang="en-US" dirty="0" smtClean="0">
                <a:cs typeface="Arial" charset="0"/>
              </a:rPr>
              <a:t>;</a:t>
            </a:r>
            <a:endParaRPr lang="en-US" dirty="0">
              <a:cs typeface="Arial" charset="0"/>
            </a:endParaRP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>
                <a:cs typeface="Arial" charset="0"/>
              </a:rPr>
              <a:t>	</a:t>
            </a:r>
            <a:r>
              <a:rPr lang="ru-RU" dirty="0" smtClean="0">
                <a:cs typeface="Arial" charset="0"/>
              </a:rPr>
              <a:t>усиление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~ 10</a:t>
            </a:r>
            <a:r>
              <a:rPr lang="en-US" baseline="30000" dirty="0">
                <a:cs typeface="Arial" charset="0"/>
              </a:rPr>
              <a:t>4</a:t>
            </a:r>
            <a:r>
              <a:rPr lang="en-US" dirty="0">
                <a:cs typeface="Arial" charset="0"/>
              </a:rPr>
              <a:t> – 10</a:t>
            </a:r>
            <a:r>
              <a:rPr lang="en-US" baseline="30000" dirty="0">
                <a:cs typeface="Arial" charset="0"/>
              </a:rPr>
              <a:t>5</a:t>
            </a: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>
                <a:solidFill>
                  <a:srgbClr val="FF0000"/>
                </a:solidFill>
                <a:cs typeface="Arial" charset="0"/>
              </a:rPr>
              <a:t>Ограниченная пропорциональная </a:t>
            </a:r>
            <a:r>
              <a:rPr lang="en-US" dirty="0" smtClean="0">
                <a:cs typeface="Arial" charset="0"/>
              </a:rPr>
              <a:t>(</a:t>
            </a:r>
            <a:r>
              <a:rPr lang="ru-RU" dirty="0" smtClean="0">
                <a:cs typeface="Arial" charset="0"/>
              </a:rPr>
              <a:t>стримерная</a:t>
            </a:r>
            <a:r>
              <a:rPr lang="en-US" dirty="0" smtClean="0">
                <a:cs typeface="Arial" charset="0"/>
              </a:rPr>
              <a:t>) </a:t>
            </a:r>
            <a:r>
              <a:rPr lang="en-US" dirty="0">
                <a:cs typeface="Arial" charset="0"/>
              </a:rPr>
              <a:t>–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>
                <a:cs typeface="Arial" charset="0"/>
              </a:rPr>
              <a:t>	</a:t>
            </a:r>
            <a:r>
              <a:rPr lang="ru-RU" dirty="0" smtClean="0">
                <a:cs typeface="Arial" charset="0"/>
              </a:rPr>
              <a:t>сильная фотоэмиссия</a:t>
            </a:r>
            <a:r>
              <a:rPr lang="en-US" dirty="0" smtClean="0">
                <a:cs typeface="Arial" charset="0"/>
              </a:rPr>
              <a:t>; </a:t>
            </a:r>
            <a:r>
              <a:rPr lang="ru-RU" dirty="0" smtClean="0">
                <a:cs typeface="Arial" charset="0"/>
              </a:rPr>
              <a:t>вторичные лавины 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cs typeface="Arial" charset="0"/>
              </a:rPr>
              <a:t>       объединяются</a:t>
            </a:r>
            <a:r>
              <a:rPr lang="en-US" dirty="0" smtClean="0">
                <a:cs typeface="Arial" charset="0"/>
              </a:rPr>
              <a:t> </a:t>
            </a:r>
            <a:r>
              <a:rPr lang="ru-RU" dirty="0" smtClean="0">
                <a:cs typeface="Arial" charset="0"/>
              </a:rPr>
              <a:t>с  начальной; сильные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cs typeface="Arial" charset="0"/>
              </a:rPr>
              <a:t>       подавители или импульсное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HV; </a:t>
            </a:r>
            <a:r>
              <a:rPr lang="ru-RU" dirty="0" smtClean="0">
                <a:cs typeface="Arial" charset="0"/>
              </a:rPr>
              <a:t> 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cs typeface="Arial" charset="0"/>
              </a:rPr>
              <a:t>       большой сигнал </a:t>
            </a:r>
            <a:r>
              <a:rPr lang="en-US" dirty="0" smtClean="0"/>
              <a:t>→ </a:t>
            </a:r>
            <a:r>
              <a:rPr lang="ru-RU" dirty="0" smtClean="0"/>
              <a:t>простая электроника</a:t>
            </a:r>
            <a:r>
              <a:rPr lang="en-US" dirty="0" smtClean="0"/>
              <a:t>;</a:t>
            </a: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	</a:t>
            </a:r>
            <a:r>
              <a:rPr lang="ru-RU" dirty="0" smtClean="0"/>
              <a:t>усиление до</a:t>
            </a:r>
            <a:r>
              <a:rPr lang="en-US" dirty="0" smtClean="0"/>
              <a:t> </a:t>
            </a:r>
            <a:r>
              <a:rPr lang="en-US" dirty="0"/>
              <a:t>~ 10</a:t>
            </a:r>
            <a:r>
              <a:rPr lang="en-US" baseline="30000" dirty="0"/>
              <a:t>10</a:t>
            </a: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>
                <a:solidFill>
                  <a:srgbClr val="FF0000"/>
                </a:solidFill>
              </a:rPr>
              <a:t>Гейгеровская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ru-RU" dirty="0" smtClean="0"/>
              <a:t>массивная фотоэмиссия</a:t>
            </a:r>
            <a:r>
              <a:rPr lang="en-US" dirty="0" smtClean="0"/>
              <a:t>; </a:t>
            </a:r>
            <a:r>
              <a:rPr lang="ru-RU" dirty="0" smtClean="0"/>
              <a:t>разряд по</a:t>
            </a: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/>
              <a:t>       всей длине проволоки </a:t>
            </a:r>
            <a:r>
              <a:rPr lang="en-US" dirty="0" smtClean="0"/>
              <a:t>; </a:t>
            </a:r>
            <a:r>
              <a:rPr lang="ru-RU" dirty="0" smtClean="0"/>
              <a:t>останавливается</a:t>
            </a: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	</a:t>
            </a:r>
            <a:r>
              <a:rPr lang="ru-RU" dirty="0" smtClean="0"/>
              <a:t>снятием </a:t>
            </a:r>
            <a:r>
              <a:rPr lang="en-US" dirty="0" smtClean="0"/>
              <a:t>HV ; </a:t>
            </a:r>
            <a:r>
              <a:rPr lang="ru-RU" dirty="0" smtClean="0"/>
              <a:t>нужны сильные поглотители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Режимы работы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5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219200" y="76200"/>
            <a:ext cx="5365571" cy="3787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Многопроволочная пропорциональная камера</a:t>
            </a:r>
            <a:endParaRPr lang="en-US" sz="1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" name="Picture 3" descr="70080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7900" y="3357563"/>
            <a:ext cx="3673475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The medal of the Royal Swedish Academy of Science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750" y="1268413"/>
            <a:ext cx="106362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MWPC FIEL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313" y="1125538"/>
            <a:ext cx="1474787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124075" y="1268413"/>
            <a:ext cx="5487015" cy="15819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Идея разместить много проволочек</a:t>
            </a:r>
            <a:r>
              <a:rPr lang="en-US" dirty="0" smtClean="0"/>
              <a:t>: </a:t>
            </a:r>
            <a:r>
              <a:rPr lang="en-US" dirty="0">
                <a:solidFill>
                  <a:srgbClr val="C00000"/>
                </a:solidFill>
              </a:rPr>
              <a:t>Nobel  Prize 1992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Первое устройство для электронных экспериментов,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позволяющее набирать высокую статистику </a:t>
            </a:r>
            <a:r>
              <a:rPr lang="en-US" dirty="0" smtClean="0"/>
              <a:t>!!</a:t>
            </a:r>
            <a:endParaRPr lang="en-US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63575" y="3956050"/>
            <a:ext cx="3233578" cy="6177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Цифровое считывание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: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Пространственное разрешение</a:t>
            </a:r>
            <a:endParaRPr lang="en-US" sz="1600" dirty="0">
              <a:latin typeface="Comic Sans MS" pitchFamily="66" charset="0"/>
            </a:endParaRPr>
          </a:p>
        </p:txBody>
      </p:sp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1403350" y="4797425"/>
          <a:ext cx="8382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458" name="Equation" r:id="rId9" imgW="838200" imgH="520700" progId="Equation.3">
                  <p:embed/>
                </p:oleObj>
              </mc:Choice>
              <mc:Fallback>
                <p:oleObj name="Equation" r:id="rId9" imgW="838200" imgH="5207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4797425"/>
                        <a:ext cx="838200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663575" y="5392738"/>
            <a:ext cx="2767104" cy="3970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Для</a:t>
            </a:r>
            <a:r>
              <a:rPr lang="en-US" dirty="0" smtClean="0"/>
              <a:t> </a:t>
            </a:r>
            <a:r>
              <a:rPr lang="en-US" dirty="0"/>
              <a:t>d = 1 mm </a:t>
            </a:r>
            <a:r>
              <a:rPr lang="en-US" i="1" dirty="0" err="1">
                <a:latin typeface="Symbol" pitchFamily="18" charset="2"/>
              </a:rPr>
              <a:t>s</a:t>
            </a:r>
            <a:r>
              <a:rPr lang="en-US" i="1" baseline="-25000" dirty="0" err="1">
                <a:latin typeface="Times New Roman" pitchFamily="18" charset="0"/>
              </a:rPr>
              <a:t>x</a:t>
            </a:r>
            <a:r>
              <a:rPr lang="en-US" dirty="0"/>
              <a:t> = 300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051050" y="3141663"/>
            <a:ext cx="2509020" cy="7017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Типичная геометрия</a:t>
            </a:r>
            <a:endParaRPr lang="en-US" dirty="0">
              <a:solidFill>
                <a:srgbClr val="7030A0"/>
              </a:solidFill>
              <a:latin typeface="Comic Sans MS" pitchFamily="66" charset="0"/>
            </a:endParaRP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5mm, 1mm, 20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4767263" y="6116638"/>
            <a:ext cx="3652837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/>
              <a:t>G. Charpak, F. Sauli and J.C. Santiard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67818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MWPC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6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3733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5" descr="csc"/>
          <p:cNvPicPr>
            <a:picLocks noChangeAspect="1" noChangeArrowheads="1"/>
          </p:cNvPicPr>
          <p:nvPr/>
        </p:nvPicPr>
        <p:blipFill>
          <a:blip r:embed="rId5" cstate="print">
            <a:lum bright="-14000" contrast="28000"/>
          </a:blip>
          <a:srcRect/>
          <a:stretch>
            <a:fillRect/>
          </a:stretch>
        </p:blipFill>
        <p:spPr bwMode="auto">
          <a:xfrm>
            <a:off x="4876800" y="609600"/>
            <a:ext cx="3619154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s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3587850"/>
            <a:ext cx="2819400" cy="2771676"/>
          </a:xfrm>
          <a:prstGeom prst="rect">
            <a:avLst/>
          </a:prstGeom>
          <a:noFill/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8600" y="685800"/>
            <a:ext cx="4724400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Считывание с катодных стрипов или падов.</a:t>
            </a:r>
          </a:p>
          <a:p>
            <a:pPr marL="361950" indent="-361950"/>
            <a:endParaRPr lang="ru-RU" sz="1600" dirty="0" smtClean="0">
              <a:latin typeface="Comic Sans MS" pitchFamily="66" charset="0"/>
            </a:endParaRPr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Определение второй координаты с помощью</a:t>
            </a:r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 интерполяции индуцированного сигнала на</a:t>
            </a:r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стрипы или пады.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ru-RU" sz="1600" dirty="0" smtClean="0">
              <a:latin typeface="Comic Sans MS" pitchFamily="66" charset="0"/>
            </a:endParaRPr>
          </a:p>
          <a:p>
            <a:pPr marL="361950" indent="-361950"/>
            <a:endParaRPr lang="en-US" sz="1600" dirty="0">
              <a:latin typeface="Comic Sans MS" pitchFamily="66" charset="0"/>
            </a:endParaRPr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Маленький зазор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–</a:t>
            </a:r>
            <a:r>
              <a:rPr lang="en-US" sz="1600" dirty="0" smtClean="0">
                <a:latin typeface="Comic Sans MS" pitchFamily="66" charset="0"/>
              </a:rPr>
              <a:t>&gt; </a:t>
            </a:r>
            <a:r>
              <a:rPr lang="ru-RU" sz="1600" dirty="0" smtClean="0">
                <a:latin typeface="Comic Sans MS" pitchFamily="66" charset="0"/>
              </a:rPr>
              <a:t> быстрый детектор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</p:txBody>
      </p:sp>
      <p:pic>
        <p:nvPicPr>
          <p:cNvPr id="13" name="Picture 12" descr="cms_cs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3733800"/>
            <a:ext cx="1728788" cy="2305050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2819400"/>
            <a:ext cx="3429000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62000" y="5029200"/>
            <a:ext cx="25987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Метод взвешивания </a:t>
            </a:r>
          </a:p>
          <a:p>
            <a:r>
              <a:rPr lang="ru-RU" dirty="0" smtClean="0">
                <a:latin typeface="Comic Sans MS" pitchFamily="66" charset="0"/>
              </a:rPr>
              <a:t>наведенного сигнала</a:t>
            </a:r>
            <a:r>
              <a:rPr lang="fr-FR" dirty="0" smtClean="0">
                <a:latin typeface="Comic Sans MS" pitchFamily="66" charset="0"/>
              </a:rPr>
              <a:t>.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7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74320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8" descr="sw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762000"/>
            <a:ext cx="4248150" cy="2767013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0950" y="4633913"/>
            <a:ext cx="1177925" cy="1223962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64050" y="4560888"/>
            <a:ext cx="1273175" cy="1296987"/>
          </a:xfrm>
          <a:prstGeom prst="rect">
            <a:avLst/>
          </a:prstGeom>
          <a:noFill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37300" y="4633913"/>
            <a:ext cx="1223962" cy="12239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7700" y="4633913"/>
            <a:ext cx="1295400" cy="12636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</p:pic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685800" y="3657600"/>
            <a:ext cx="8424101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СОВРЕМЕННЫЕ ДЕТЕКТОРЫ -</a:t>
            </a:r>
            <a:r>
              <a:rPr lang="en-GB" sz="1600" dirty="0" smtClean="0">
                <a:solidFill>
                  <a:srgbClr val="C00000"/>
                </a:solidFill>
                <a:latin typeface="Comic Sans MS" pitchFamily="66" charset="0"/>
              </a:rPr>
              <a:t>&gt;  </a:t>
            </a:r>
            <a:r>
              <a:rPr lang="ru-RU" sz="1600" dirty="0" smtClean="0">
                <a:latin typeface="Comic Sans MS" pitchFamily="66" charset="0"/>
              </a:rPr>
              <a:t>д</a:t>
            </a:r>
            <a:r>
              <a:rPr lang="ru-RU" sz="1600" dirty="0" smtClean="0">
                <a:latin typeface="Comic Sans MS" pitchFamily="66" charset="0"/>
              </a:rPr>
              <a:t>ругие </a:t>
            </a:r>
            <a:r>
              <a:rPr lang="ru-RU" sz="1600" dirty="0">
                <a:latin typeface="Comic Sans MS" pitchFamily="66" charset="0"/>
              </a:rPr>
              <a:t>геометрии, создающие градиент  Е-поля</a:t>
            </a:r>
            <a:r>
              <a:rPr lang="en-US" sz="1600" dirty="0">
                <a:latin typeface="Comic Sans MS" pitchFamily="66" charset="0"/>
              </a:rPr>
              <a:t>:</a:t>
            </a:r>
            <a:r>
              <a:rPr lang="ru-RU" sz="1600" dirty="0">
                <a:latin typeface="Comic Sans MS" pitchFamily="66" charset="0"/>
              </a:rPr>
              <a:t> </a:t>
            </a:r>
            <a:endParaRPr lang="ru-RU" sz="16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61950" indent="-361950"/>
            <a:endParaRPr lang="ru-RU" dirty="0" smtClean="0"/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Микромеш            Микрострип              </a:t>
            </a:r>
            <a:r>
              <a:rPr lang="en-US" sz="1600" dirty="0" smtClean="0">
                <a:latin typeface="Comic Sans MS" pitchFamily="66" charset="0"/>
              </a:rPr>
              <a:t>GEM </a:t>
            </a:r>
            <a:r>
              <a:rPr lang="ru-RU" sz="1600" dirty="0" smtClean="0">
                <a:latin typeface="Comic Sans MS" pitchFamily="66" charset="0"/>
              </a:rPr>
              <a:t>газовый электронный  усилитель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720725" y="5786438"/>
            <a:ext cx="1189037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parallel plate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2879725" y="5786438"/>
            <a:ext cx="519112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strip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4897437" y="5786438"/>
            <a:ext cx="519113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hole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6624637" y="5786438"/>
            <a:ext cx="725488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groove</a:t>
            </a:r>
          </a:p>
        </p:txBody>
      </p:sp>
      <p:pic>
        <p:nvPicPr>
          <p:cNvPr id="20" name="Picture 25" descr="strawava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24400" y="1524000"/>
            <a:ext cx="12255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4724400" y="1219200"/>
            <a:ext cx="10779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ru-RU" dirty="0" smtClean="0">
                <a:solidFill>
                  <a:schemeClr val="tx2"/>
                </a:solidFill>
              </a:rPr>
              <a:t>Анод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6248400" y="1676400"/>
            <a:ext cx="251938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baseline="30000" dirty="0">
                <a:solidFill>
                  <a:schemeClr val="tx1"/>
                </a:solidFill>
              </a:rPr>
              <a:t>-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>начальный электрон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8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4" descr="screenshot_06252k_side_r1177002_t25_ev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836613"/>
            <a:ext cx="3255963" cy="2471737"/>
          </a:xfrm>
          <a:prstGeom prst="rect">
            <a:avLst/>
          </a:prstGeom>
          <a:noFill/>
        </p:spPr>
      </p:pic>
      <p:pic>
        <p:nvPicPr>
          <p:cNvPr id="10" name="Picture 6" descr="screenshot_06252k_front_r1177002_t25_ev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3357563"/>
            <a:ext cx="3240087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4284663" y="765175"/>
            <a:ext cx="4044950" cy="2446338"/>
            <a:chOff x="2448" y="2256"/>
            <a:chExt cx="3312" cy="2064"/>
          </a:xfrm>
        </p:grpSpPr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4065" y="2464"/>
              <a:ext cx="276" cy="30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V="1">
              <a:off x="4119" y="2605"/>
              <a:ext cx="225" cy="35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4869" y="2527"/>
              <a:ext cx="224" cy="35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4812" y="2393"/>
              <a:ext cx="276" cy="30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pic>
          <p:nvPicPr>
            <p:cNvPr id="17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48" y="2256"/>
              <a:ext cx="3312" cy="2064"/>
            </a:xfrm>
            <a:prstGeom prst="rect">
              <a:avLst/>
            </a:prstGeom>
            <a:solidFill>
              <a:srgbClr val="FFFF00"/>
            </a:solidFill>
            <a:effectLst/>
          </p:spPr>
        </p:pic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V="1">
              <a:off x="3936" y="3840"/>
              <a:ext cx="1344" cy="432"/>
            </a:xfrm>
            <a:prstGeom prst="line">
              <a:avLst/>
            </a:prstGeom>
            <a:noFill/>
            <a:ln w="31750" cap="sq">
              <a:solidFill>
                <a:srgbClr val="CC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 rot="-1086297">
              <a:off x="4530" y="3982"/>
              <a:ext cx="644" cy="25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>
                  <a:solidFill>
                    <a:srgbClr val="CC0000"/>
                  </a:solidFill>
                </a:rPr>
                <a:t>520 cm</a:t>
              </a: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3611" y="2618"/>
              <a:ext cx="276" cy="30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V="1">
              <a:off x="3685" y="2839"/>
              <a:ext cx="207" cy="36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 flipH="1">
              <a:off x="4345" y="2774"/>
              <a:ext cx="208" cy="36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4337" y="2557"/>
              <a:ext cx="275" cy="3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 rot="-533714">
              <a:off x="3592" y="3003"/>
              <a:ext cx="691" cy="1"/>
            </a:xfrm>
            <a:prstGeom prst="line">
              <a:avLst/>
            </a:prstGeom>
            <a:noFill/>
            <a:ln w="12700">
              <a:solidFill>
                <a:srgbClr val="0033CC"/>
              </a:solidFill>
              <a:prstDash val="sysDot"/>
              <a:miter lim="800000"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 rot="-533714">
              <a:off x="3861" y="2823"/>
              <a:ext cx="422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>
                  <a:solidFill>
                    <a:srgbClr val="0033CC"/>
                  </a:solidFill>
                </a:rPr>
                <a:t>88µs</a:t>
              </a:r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 flipV="1">
              <a:off x="2807" y="3230"/>
              <a:ext cx="1452" cy="32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 flipV="1">
              <a:off x="4277" y="2912"/>
              <a:ext cx="1452" cy="318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miter lim="800000"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24"/>
            <p:cNvSpPr>
              <a:spLocks noChangeShapeType="1"/>
            </p:cNvSpPr>
            <p:nvPr/>
          </p:nvSpPr>
          <p:spPr bwMode="auto">
            <a:xfrm rot="20279418" flipH="1">
              <a:off x="3120" y="2688"/>
              <a:ext cx="12" cy="158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 rot="4278474">
              <a:off x="2910" y="3386"/>
              <a:ext cx="534" cy="47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b="1">
                  <a:solidFill>
                    <a:srgbClr val="CC0000"/>
                  </a:solidFill>
                  <a:latin typeface="Arial Narrow" pitchFamily="34" charset="0"/>
                </a:rPr>
                <a:t>560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b="1">
                  <a:solidFill>
                    <a:srgbClr val="CC0000"/>
                  </a:solidFill>
                  <a:latin typeface="Arial Narrow" pitchFamily="34" charset="0"/>
                </a:rPr>
                <a:t> cm</a:t>
              </a:r>
            </a:p>
          </p:txBody>
        </p:sp>
      </p:grp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4724400" y="3429000"/>
            <a:ext cx="39703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  <a:latin typeface="Comic Sans MS" pitchFamily="66" charset="0"/>
              </a:rPr>
              <a:t>Alice TPC</a:t>
            </a:r>
          </a:p>
          <a:p>
            <a:r>
              <a:rPr lang="fr-FR" sz="1600" dirty="0">
                <a:latin typeface="Comic Sans MS" pitchFamily="66" charset="0"/>
              </a:rPr>
              <a:t>HV central </a:t>
            </a:r>
            <a:r>
              <a:rPr lang="fr-FR" sz="1600" dirty="0" err="1">
                <a:latin typeface="Comic Sans MS" pitchFamily="66" charset="0"/>
              </a:rPr>
              <a:t>electrode</a:t>
            </a:r>
            <a:r>
              <a:rPr lang="fr-FR" sz="1600" dirty="0">
                <a:latin typeface="Comic Sans MS" pitchFamily="66" charset="0"/>
              </a:rPr>
              <a:t> </a:t>
            </a:r>
            <a:r>
              <a:rPr lang="fr-FR" sz="1600" dirty="0" err="1">
                <a:latin typeface="Comic Sans MS" pitchFamily="66" charset="0"/>
              </a:rPr>
              <a:t>at</a:t>
            </a:r>
            <a:r>
              <a:rPr lang="fr-FR" sz="1600" dirty="0">
                <a:latin typeface="Comic Sans MS" pitchFamily="66" charset="0"/>
              </a:rPr>
              <a:t> –100 kV</a:t>
            </a:r>
          </a:p>
          <a:p>
            <a:r>
              <a:rPr lang="fr-FR" sz="1600" dirty="0">
                <a:latin typeface="Comic Sans MS" pitchFamily="66" charset="0"/>
              </a:rPr>
              <a:t>Drift </a:t>
            </a:r>
            <a:r>
              <a:rPr lang="fr-FR" sz="1600" dirty="0" err="1">
                <a:latin typeface="Comic Sans MS" pitchFamily="66" charset="0"/>
              </a:rPr>
              <a:t>lenght</a:t>
            </a:r>
            <a:r>
              <a:rPr lang="fr-FR" sz="1600" dirty="0">
                <a:latin typeface="Comic Sans MS" pitchFamily="66" charset="0"/>
              </a:rPr>
              <a:t> 250 cm </a:t>
            </a:r>
            <a:r>
              <a:rPr lang="fr-FR" sz="1600" dirty="0" err="1">
                <a:latin typeface="Comic Sans MS" pitchFamily="66" charset="0"/>
              </a:rPr>
              <a:t>at</a:t>
            </a:r>
            <a:r>
              <a:rPr lang="fr-FR" sz="1600" dirty="0">
                <a:latin typeface="Comic Sans MS" pitchFamily="66" charset="0"/>
              </a:rPr>
              <a:t> E=400 V/cm</a:t>
            </a:r>
          </a:p>
          <a:p>
            <a:r>
              <a:rPr lang="fr-FR" sz="1600" dirty="0" err="1">
                <a:latin typeface="Comic Sans MS" pitchFamily="66" charset="0"/>
              </a:rPr>
              <a:t>Gas</a:t>
            </a:r>
            <a:r>
              <a:rPr lang="fr-FR" sz="1600" dirty="0">
                <a:latin typeface="Comic Sans MS" pitchFamily="66" charset="0"/>
              </a:rPr>
              <a:t> Ne-CO</a:t>
            </a:r>
            <a:r>
              <a:rPr lang="fr-FR" sz="1600" baseline="-25000" dirty="0">
                <a:latin typeface="Comic Sans MS" pitchFamily="66" charset="0"/>
              </a:rPr>
              <a:t>2</a:t>
            </a:r>
            <a:r>
              <a:rPr lang="fr-FR" sz="1600" dirty="0">
                <a:latin typeface="Comic Sans MS" pitchFamily="66" charset="0"/>
              </a:rPr>
              <a:t> 90-10</a:t>
            </a:r>
          </a:p>
          <a:p>
            <a:r>
              <a:rPr lang="fr-FR" sz="1600" dirty="0" err="1">
                <a:latin typeface="Comic Sans MS" pitchFamily="66" charset="0"/>
              </a:rPr>
              <a:t>Space</a:t>
            </a:r>
            <a:r>
              <a:rPr lang="fr-FR" sz="1600" dirty="0">
                <a:latin typeface="Comic Sans MS" pitchFamily="66" charset="0"/>
              </a:rPr>
              <a:t> point </a:t>
            </a:r>
            <a:r>
              <a:rPr lang="fr-FR" sz="1600" dirty="0" err="1">
                <a:latin typeface="Comic Sans MS" pitchFamily="66" charset="0"/>
              </a:rPr>
              <a:t>resolution</a:t>
            </a:r>
            <a:r>
              <a:rPr lang="fr-FR" sz="1600" dirty="0">
                <a:latin typeface="Comic Sans MS" pitchFamily="66" charset="0"/>
              </a:rPr>
              <a:t>  ~500 </a:t>
            </a:r>
            <a:r>
              <a:rPr lang="fr-FR" sz="1600" dirty="0" smtClean="0">
                <a:latin typeface="Comic Sans MS" pitchFamily="66" charset="0"/>
              </a:rPr>
              <a:t>m</a:t>
            </a:r>
            <a:r>
              <a:rPr lang="ru-RU" sz="1600" dirty="0" smtClean="0">
                <a:latin typeface="Comic Sans MS" pitchFamily="66" charset="0"/>
              </a:rPr>
              <a:t>к</a:t>
            </a:r>
            <a:r>
              <a:rPr lang="fr-FR" sz="1600" dirty="0" smtClean="0">
                <a:latin typeface="Comic Sans MS" pitchFamily="66" charset="0"/>
              </a:rPr>
              <a:t>m</a:t>
            </a:r>
            <a:endParaRPr lang="fr-FR" sz="1600" dirty="0">
              <a:latin typeface="Comic Sans MS" pitchFamily="66" charset="0"/>
            </a:endParaRPr>
          </a:p>
          <a:p>
            <a:r>
              <a:rPr lang="fr-FR" sz="1600" dirty="0" err="1">
                <a:latin typeface="Comic Sans MS" pitchFamily="66" charset="0"/>
              </a:rPr>
              <a:t>dp</a:t>
            </a:r>
            <a:r>
              <a:rPr lang="fr-FR" sz="1600" dirty="0">
                <a:latin typeface="Comic Sans MS" pitchFamily="66" charset="0"/>
              </a:rPr>
              <a:t>/p 2%@1GeV; 10%@10GeV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3886200" y="5181600"/>
            <a:ext cx="4572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dirty="0">
                <a:latin typeface="Comic Sans MS" pitchFamily="66" charset="0"/>
              </a:rPr>
              <a:t>Events </a:t>
            </a:r>
            <a:r>
              <a:rPr lang="fr-FR" sz="1600" dirty="0" err="1">
                <a:latin typeface="Comic Sans MS" pitchFamily="66" charset="0"/>
              </a:rPr>
              <a:t>from</a:t>
            </a:r>
            <a:r>
              <a:rPr lang="fr-FR" sz="1600" dirty="0">
                <a:latin typeface="Comic Sans MS" pitchFamily="66" charset="0"/>
              </a:rPr>
              <a:t> </a:t>
            </a:r>
            <a:r>
              <a:rPr lang="fr-FR" sz="1600" dirty="0">
                <a:solidFill>
                  <a:srgbClr val="FF0000"/>
                </a:solidFill>
                <a:latin typeface="Comic Sans MS" pitchFamily="66" charset="0"/>
              </a:rPr>
              <a:t>STAR TPC</a:t>
            </a:r>
            <a:r>
              <a:rPr lang="fr-FR" sz="1600" dirty="0">
                <a:latin typeface="Comic Sans MS" pitchFamily="66" charset="0"/>
              </a:rPr>
              <a:t> </a:t>
            </a:r>
            <a:r>
              <a:rPr lang="fr-FR" sz="1600" dirty="0" err="1">
                <a:latin typeface="Comic Sans MS" pitchFamily="66" charset="0"/>
              </a:rPr>
              <a:t>at</a:t>
            </a:r>
            <a:r>
              <a:rPr lang="fr-FR" sz="1600" dirty="0">
                <a:latin typeface="Comic Sans MS" pitchFamily="66" charset="0"/>
              </a:rPr>
              <a:t> RHIC</a:t>
            </a:r>
          </a:p>
          <a:p>
            <a:r>
              <a:rPr lang="fr-FR" sz="1600" dirty="0">
                <a:latin typeface="Comic Sans MS" pitchFamily="66" charset="0"/>
              </a:rPr>
              <a:t>Au-Au collisions </a:t>
            </a:r>
            <a:r>
              <a:rPr lang="fr-FR" sz="1600" dirty="0" err="1">
                <a:latin typeface="Comic Sans MS" pitchFamily="66" charset="0"/>
              </a:rPr>
              <a:t>at</a:t>
            </a:r>
            <a:r>
              <a:rPr lang="fr-FR" sz="1600" dirty="0">
                <a:latin typeface="Comic Sans MS" pitchFamily="66" charset="0"/>
              </a:rPr>
              <a:t> CM </a:t>
            </a:r>
            <a:r>
              <a:rPr lang="fr-FR" sz="1600" dirty="0" err="1">
                <a:latin typeface="Comic Sans MS" pitchFamily="66" charset="0"/>
              </a:rPr>
              <a:t>energy</a:t>
            </a:r>
            <a:r>
              <a:rPr lang="fr-FR" sz="1600" dirty="0">
                <a:latin typeface="Comic Sans MS" pitchFamily="66" charset="0"/>
              </a:rPr>
              <a:t> of 130 </a:t>
            </a:r>
            <a:r>
              <a:rPr lang="fr-FR" sz="1600" dirty="0" err="1">
                <a:latin typeface="Comic Sans MS" pitchFamily="66" charset="0"/>
              </a:rPr>
              <a:t>GeV</a:t>
            </a:r>
            <a:r>
              <a:rPr lang="fr-FR" sz="1600" dirty="0">
                <a:latin typeface="Comic Sans MS" pitchFamily="66" charset="0"/>
              </a:rPr>
              <a:t>/n</a:t>
            </a:r>
          </a:p>
          <a:p>
            <a:r>
              <a:rPr lang="fr-FR" sz="1600" dirty="0" err="1">
                <a:latin typeface="Comic Sans MS" pitchFamily="66" charset="0"/>
              </a:rPr>
              <a:t>Typically</a:t>
            </a:r>
            <a:r>
              <a:rPr lang="fr-FR" sz="1600" dirty="0">
                <a:latin typeface="Comic Sans MS" pitchFamily="66" charset="0"/>
              </a:rPr>
              <a:t> ~2000 </a:t>
            </a:r>
            <a:r>
              <a:rPr lang="fr-FR" sz="1600" dirty="0" err="1">
                <a:latin typeface="Comic Sans MS" pitchFamily="66" charset="0"/>
              </a:rPr>
              <a:t>tracks</a:t>
            </a:r>
            <a:r>
              <a:rPr lang="fr-FR" sz="1600" dirty="0">
                <a:latin typeface="Comic Sans MS" pitchFamily="66" charset="0"/>
              </a:rPr>
              <a:t>/</a:t>
            </a:r>
            <a:r>
              <a:rPr lang="fr-FR" sz="1600" dirty="0" err="1">
                <a:latin typeface="Comic Sans MS" pitchFamily="66" charset="0"/>
              </a:rPr>
              <a:t>event</a:t>
            </a:r>
            <a:endParaRPr lang="fr-FR" sz="1600" dirty="0">
              <a:latin typeface="Comic Sans MS" pitchFamily="66" charset="0"/>
            </a:endParaRPr>
          </a:p>
          <a:p>
            <a:endParaRPr lang="en-GB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58674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9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47800" y="15240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533400"/>
            <a:ext cx="8229600" cy="559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Полупроводниковые кристаллы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Si,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Ge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GaAs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Diamond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Плотность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~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1000 раз больше, по сравнению с газовыми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Энергия на создание пары электрон-дырка в 7 раз меньше,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чем в Аргоне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Начальный заряд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~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10000 больше -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&gt;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 нужно усиление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 газовых скорость электр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о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нов и ионов различается в 1000 раз, в полупроводниковых скорость электронов и дырок </a:t>
            </a:r>
            <a:r>
              <a:rPr lang="fr-CH" sz="2000" dirty="0" smtClean="0">
                <a:solidFill>
                  <a:srgbClr val="002060"/>
                </a:solidFill>
                <a:latin typeface="Comic Sans MS" pitchFamily="66" charset="0"/>
              </a:rPr>
              <a:t>~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одинакова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        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  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&gt;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короткие сигналы, быстрые детекторы.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3301</TotalTime>
  <Words>1401</Words>
  <Application>Microsoft Office PowerPoint</Application>
  <PresentationFormat>On-screen Show (4:3)</PresentationFormat>
  <Paragraphs>394</Paragraphs>
  <Slides>39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39</vt:i4>
      </vt:variant>
    </vt:vector>
  </HeadingPairs>
  <TitlesOfParts>
    <vt:vector size="51" baseType="lpstr">
      <vt:lpstr>Arial</vt:lpstr>
      <vt:lpstr>Arial Narrow</vt:lpstr>
      <vt:lpstr>Calibri</vt:lpstr>
      <vt:lpstr>Comic Sans MS</vt:lpstr>
      <vt:lpstr>Symbol</vt:lpstr>
      <vt:lpstr>Times New Roman</vt:lpstr>
      <vt:lpstr>Wingdings</vt:lpstr>
      <vt:lpstr>Office Theme</vt:lpstr>
      <vt:lpstr>Equation</vt:lpstr>
      <vt:lpstr>Designer Drawing</vt:lpstr>
      <vt:lpstr>Bitmap Image</vt:lpstr>
      <vt:lpstr>Ulead Image Editor Image</vt:lpstr>
      <vt:lpstr>Регистрация (детектирование) частиц  - 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zimin</dc:creator>
  <cp:lastModifiedBy>Nikolai Zimine</cp:lastModifiedBy>
  <cp:revision>532</cp:revision>
  <dcterms:created xsi:type="dcterms:W3CDTF">2010-10-21T13:27:34Z</dcterms:created>
  <dcterms:modified xsi:type="dcterms:W3CDTF">2016-08-21T15:48:35Z</dcterms:modified>
</cp:coreProperties>
</file>