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80" r:id="rId22"/>
    <p:sldId id="279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-3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64CADEB-55B5-4043-B090-C79067E7122E}" type="datetimeFigureOut">
              <a:rPr lang="en-US"/>
              <a:pPr>
                <a:defRPr/>
              </a:pPr>
              <a:t>06/10/16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677280-45C0-DD40-A81A-47F2F891F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479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279E910-F92E-C443-9ECF-D1B850D380DE}" type="datetimeFigureOut">
              <a:rPr lang="en-US"/>
              <a:pPr>
                <a:defRPr/>
              </a:pPr>
              <a:t>06/10/16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835D01C-E884-4C4D-B22F-804091352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7835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1581150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9" descr="STFC_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067" y="2"/>
            <a:ext cx="1531937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0" y="6488113"/>
            <a:ext cx="24597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K. Long, </a:t>
            </a:r>
            <a:fld id="{FE5547E3-1082-FC46-A843-6DFB9D3DDCEB}" type="datetime3">
              <a:rPr lang="en-GB" b="1">
                <a:solidFill>
                  <a:schemeClr val="bg1"/>
                </a:solidFill>
              </a:rPr>
              <a:pPr/>
              <a:t>6 October 2016</a:t>
            </a:fld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solidFill>
            <a:srgbClr val="FFFF00"/>
          </a:solidFill>
        </p:spPr>
        <p:txBody>
          <a:bodyPr anchor="b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29C4F-94CA-C64A-A60B-0DBAA9F09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1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DBAB-8809-AF40-99BB-81545D8D7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72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0A1A5-4615-BE47-8AC2-7EB0586A82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63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B00BB-C965-3949-9377-E60861C5C4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598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AE7A7-4DDA-0C4B-917A-4BDE1EDCEE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89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4495800" cy="6107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0797"/>
            <a:ext cx="4495800" cy="6107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48CF-0B65-1249-BFC5-179839D500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6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25E6B-465A-8745-BC5C-71A16D12E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98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7ACF7-AA8E-2040-9A94-4FBAD8004B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0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55099-DB4A-A242-B9C2-473E62901C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39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EE1DE-6831-074B-AA75-D493508F71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0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88347-0271-4542-A533-0C4A69B91F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750888"/>
            <a:ext cx="9144000" cy="610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73837"/>
            <a:ext cx="2133600" cy="284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5ACACA-067F-5A48-A02E-FE2680C4D6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FFF50A"/>
          </a:solidFill>
          <a:latin typeface="+mj-lt"/>
          <a:ea typeface="ＭＳ Ｐゴシック" charset="0"/>
          <a:cs typeface="ＭＳ Ｐゴシック" charset="0"/>
        </a:defRPr>
      </a:lvl1pPr>
      <a:lvl2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2pPr>
      <a:lvl3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3pPr>
      <a:lvl4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4pPr>
      <a:lvl5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FF800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00FF0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00FFFF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FF000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>
                <a:latin typeface="Calibri" charset="0"/>
              </a:rPr>
              <a:t>Welcome and introduction</a:t>
            </a:r>
            <a:endParaRPr lang="en-US" sz="4000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EC3F11-FD9C-8844-A93D-8AB005A8DB7A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991" y="0"/>
            <a:ext cx="91861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538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3" y="37870"/>
            <a:ext cx="4736611" cy="3099097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485" y="3180949"/>
            <a:ext cx="5554620" cy="3639779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7859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8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Papers in progress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097019"/>
            <a:ext cx="9144000" cy="17609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Pressure:</a:t>
            </a:r>
            <a:endParaRPr lang="en-US" dirty="0" smtClean="0"/>
          </a:p>
          <a:p>
            <a:pPr lvl="1"/>
            <a:r>
              <a:rPr lang="en-US" dirty="0" smtClean="0"/>
              <a:t>Complete present publications</a:t>
            </a:r>
          </a:p>
          <a:p>
            <a:pPr lvl="1"/>
            <a:r>
              <a:rPr lang="en-US" dirty="0" smtClean="0"/>
              <a:t>Bring forward technical contributions from last Cycle</a:t>
            </a:r>
          </a:p>
          <a:p>
            <a:pPr lvl="2"/>
            <a:r>
              <a:rPr lang="en-US" dirty="0" smtClean="0"/>
              <a:t>Beam-based alignment</a:t>
            </a:r>
          </a:p>
          <a:p>
            <a:pPr lvl="2"/>
            <a:r>
              <a:rPr lang="en-US" dirty="0" smtClean="0"/>
              <a:t>Verification of channel optics</a:t>
            </a:r>
          </a:p>
          <a:p>
            <a:pPr lvl="1"/>
            <a:r>
              <a:rPr lang="en-US" dirty="0" smtClean="0"/>
              <a:t>Keep balls in the air for the field-on scattering </a:t>
            </a:r>
            <a:r>
              <a:rPr lang="en-US" dirty="0" err="1" smtClean="0"/>
              <a:t>programme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8" y="750797"/>
            <a:ext cx="8835515" cy="259245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77" y="3422652"/>
            <a:ext cx="8835515" cy="167436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6672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shutdown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Summer shutdown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Planned work and </a:t>
            </a:r>
            <a:r>
              <a:rPr lang="en-US" dirty="0" err="1" smtClean="0"/>
              <a:t>prioritisation</a:t>
            </a:r>
            <a:r>
              <a:rPr lang="en-US" dirty="0" smtClean="0"/>
              <a:t> tracked at:</a:t>
            </a:r>
          </a:p>
          <a:p>
            <a:pPr lvl="1"/>
            <a:r>
              <a:rPr lang="en-US" sz="1400" dirty="0">
                <a:solidFill>
                  <a:schemeClr val="accent6"/>
                </a:solidFill>
                <a:latin typeface="Courier"/>
                <a:cs typeface="Courier"/>
              </a:rPr>
              <a:t>http://micewww.pp.rl.ac.uk/projects/operations/wiki/</a:t>
            </a:r>
            <a:r>
              <a:rPr lang="en-US" sz="1400" dirty="0" smtClean="0">
                <a:solidFill>
                  <a:schemeClr val="accent6"/>
                </a:solidFill>
                <a:latin typeface="Courier"/>
                <a:cs typeface="Courier"/>
              </a:rPr>
              <a:t>_StepIV_Shutdown_Summer_</a:t>
            </a:r>
          </a:p>
          <a:p>
            <a:endParaRPr lang="en-US" dirty="0" smtClean="0"/>
          </a:p>
          <a:p>
            <a:r>
              <a:rPr lang="en-US" dirty="0" smtClean="0"/>
              <a:t>Principal items:</a:t>
            </a:r>
          </a:p>
          <a:p>
            <a:pPr lvl="1"/>
            <a:r>
              <a:rPr lang="en-US" dirty="0" smtClean="0"/>
              <a:t>Separation of </a:t>
            </a:r>
            <a:r>
              <a:rPr lang="en-US" dirty="0" err="1" smtClean="0"/>
              <a:t>demin</a:t>
            </a:r>
            <a:r>
              <a:rPr lang="en-US" dirty="0" smtClean="0"/>
              <a:t> and inhibited water circuits:</a:t>
            </a:r>
          </a:p>
          <a:p>
            <a:pPr lvl="2"/>
            <a:r>
              <a:rPr lang="en-US" dirty="0" smtClean="0"/>
              <a:t>Complete, but:</a:t>
            </a:r>
          </a:p>
          <a:p>
            <a:pPr lvl="3"/>
            <a:r>
              <a:rPr lang="en-US" dirty="0" smtClean="0"/>
              <a:t>Issues remain </a:t>
            </a:r>
            <a:r>
              <a:rPr lang="en-US" dirty="0" smtClean="0"/>
              <a:t>in cold-water supply from water system “on the roof”</a:t>
            </a:r>
            <a:endParaRPr lang="en-US" dirty="0" smtClean="0"/>
          </a:p>
          <a:p>
            <a:pPr lvl="1"/>
            <a:r>
              <a:rPr lang="en-US" dirty="0" smtClean="0"/>
              <a:t>Maintenance </a:t>
            </a:r>
            <a:r>
              <a:rPr lang="en-US" dirty="0" smtClean="0"/>
              <a:t>of </a:t>
            </a:r>
            <a:r>
              <a:rPr lang="en-US" dirty="0" err="1" smtClean="0"/>
              <a:t>Linde</a:t>
            </a:r>
            <a:r>
              <a:rPr lang="en-US" dirty="0" smtClean="0"/>
              <a:t> refrigerator:</a:t>
            </a:r>
          </a:p>
          <a:p>
            <a:pPr lvl="2"/>
            <a:r>
              <a:rPr lang="en-US" dirty="0" smtClean="0"/>
              <a:t>Complete, but:</a:t>
            </a:r>
          </a:p>
          <a:p>
            <a:pPr lvl="3"/>
            <a:r>
              <a:rPr lang="en-US" dirty="0" smtClean="0"/>
              <a:t>Compressor maintenance caused an air-leak into He circuit</a:t>
            </a:r>
          </a:p>
          <a:p>
            <a:pPr lvl="3"/>
            <a:r>
              <a:rPr lang="en-US" dirty="0" smtClean="0"/>
              <a:t>Contractor (HPC) </a:t>
            </a:r>
            <a:r>
              <a:rPr lang="en-US" dirty="0" smtClean="0"/>
              <a:t>accepted </a:t>
            </a:r>
            <a:r>
              <a:rPr lang="en-US" dirty="0" smtClean="0"/>
              <a:t>responsibility and </a:t>
            </a:r>
            <a:r>
              <a:rPr lang="en-US" dirty="0" smtClean="0"/>
              <a:t>expedited </a:t>
            </a:r>
            <a:r>
              <a:rPr lang="en-US" dirty="0" smtClean="0"/>
              <a:t>remedial </a:t>
            </a:r>
            <a:r>
              <a:rPr lang="en-US" dirty="0" smtClean="0"/>
              <a:t>work</a:t>
            </a:r>
            <a:endParaRPr lang="en-US" dirty="0" smtClean="0"/>
          </a:p>
          <a:p>
            <a:pPr lvl="2"/>
            <a:r>
              <a:rPr lang="en-US" dirty="0" err="1" smtClean="0"/>
              <a:t>Dksoln</a:t>
            </a:r>
            <a:r>
              <a:rPr lang="en-US" dirty="0" smtClean="0"/>
              <a:t> now cold once more</a:t>
            </a:r>
            <a:endParaRPr lang="en-US" dirty="0" smtClean="0"/>
          </a:p>
          <a:p>
            <a:pPr lvl="1"/>
            <a:r>
              <a:rPr lang="en-US" dirty="0" smtClean="0"/>
              <a:t>Further remedial work on magnet power systems:</a:t>
            </a:r>
          </a:p>
          <a:p>
            <a:pPr lvl="2"/>
            <a:r>
              <a:rPr lang="en-US" dirty="0" smtClean="0"/>
              <a:t>Complete</a:t>
            </a:r>
          </a:p>
          <a:p>
            <a:endParaRPr lang="en-US" dirty="0" smtClean="0"/>
          </a:p>
          <a:p>
            <a:r>
              <a:rPr lang="en-US" dirty="0" smtClean="0"/>
              <a:t>Controls and monitoring:</a:t>
            </a:r>
          </a:p>
          <a:p>
            <a:pPr lvl="1"/>
            <a:r>
              <a:rPr lang="en-US" dirty="0" smtClean="0"/>
              <a:t>Issues:</a:t>
            </a:r>
          </a:p>
          <a:p>
            <a:pPr lvl="2"/>
            <a:r>
              <a:rPr lang="en-US" dirty="0" smtClean="0"/>
              <a:t>Communications with equipment: </a:t>
            </a:r>
          </a:p>
          <a:p>
            <a:pPr lvl="3"/>
            <a:r>
              <a:rPr lang="en-US" dirty="0" smtClean="0"/>
              <a:t>A. Oates (DL) visit next week; seek to develop M. </a:t>
            </a:r>
            <a:r>
              <a:rPr lang="en-US" dirty="0" err="1" smtClean="0"/>
              <a:t>Courthold</a:t>
            </a:r>
            <a:r>
              <a:rPr lang="en-US" dirty="0" smtClean="0"/>
              <a:t> (RAL) as local expert</a:t>
            </a:r>
          </a:p>
          <a:p>
            <a:pPr lvl="2"/>
            <a:r>
              <a:rPr lang="en-US" dirty="0" smtClean="0"/>
              <a:t>Run Control and Alarm Handler:</a:t>
            </a:r>
          </a:p>
          <a:p>
            <a:pPr lvl="3"/>
            <a:r>
              <a:rPr lang="en-US" dirty="0" smtClean="0"/>
              <a:t>Operating for experiment</a:t>
            </a:r>
          </a:p>
          <a:p>
            <a:pPr lvl="3"/>
            <a:r>
              <a:rPr lang="en-US" dirty="0" smtClean="0"/>
              <a:t>Some improvements to be made; </a:t>
            </a:r>
          </a:p>
          <a:p>
            <a:pPr lvl="3"/>
            <a:r>
              <a:rPr lang="en-US" dirty="0" smtClean="0"/>
              <a:t>“</a:t>
            </a:r>
            <a:r>
              <a:rPr lang="en-US" dirty="0" err="1" smtClean="0"/>
              <a:t>Robustification</a:t>
            </a:r>
            <a:r>
              <a:rPr lang="en-US" dirty="0" smtClean="0"/>
              <a:t>” for smoother operation and ease of maintenance</a:t>
            </a:r>
          </a:p>
          <a:p>
            <a:pPr lvl="2"/>
            <a:r>
              <a:rPr lang="en-US" dirty="0" smtClean="0"/>
              <a:t>A. </a:t>
            </a:r>
            <a:r>
              <a:rPr lang="en-US" dirty="0" err="1" smtClean="0"/>
              <a:t>Kurup</a:t>
            </a:r>
            <a:r>
              <a:rPr lang="en-US" dirty="0" smtClean="0"/>
              <a:t> (Imperial) has joined P. </a:t>
            </a:r>
            <a:r>
              <a:rPr lang="en-US" dirty="0" err="1" smtClean="0"/>
              <a:t>Hanlet</a:t>
            </a:r>
            <a:r>
              <a:rPr lang="en-US" dirty="0" smtClean="0"/>
              <a:t> to help with the software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2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and operations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35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Combined operation of SSU and FC established, 02Sep16:</a:t>
            </a:r>
          </a:p>
          <a:p>
            <a:pPr lvl="1"/>
            <a:r>
              <a:rPr lang="en-US" dirty="0" smtClean="0"/>
              <a:t>Demonstrated that forces are “OK” in the case of an asymmetric quench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Combined operation of SSU, FC and SSD established, 16Sep16</a:t>
            </a:r>
          </a:p>
          <a:p>
            <a:pPr lvl="1"/>
            <a:r>
              <a:rPr lang="en-US" dirty="0" smtClean="0"/>
              <a:t>Configuration typical of those required for Step IV scattering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Forces-SSU-FC-2016-09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67" y="1489968"/>
            <a:ext cx="7636983" cy="446286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27503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commissioning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Down-stream spectrometer solenoid:</a:t>
            </a:r>
          </a:p>
          <a:p>
            <a:pPr lvl="1"/>
            <a:r>
              <a:rPr lang="en-US" dirty="0" smtClean="0"/>
              <a:t>Successful test performed without “end” coils</a:t>
            </a:r>
          </a:p>
          <a:p>
            <a:pPr lvl="2"/>
            <a:r>
              <a:rPr lang="en-US" dirty="0" smtClean="0"/>
              <a:t>And without M2</a:t>
            </a:r>
          </a:p>
          <a:p>
            <a:pPr lvl="1"/>
            <a:r>
              <a:rPr lang="en-US" dirty="0" smtClean="0"/>
              <a:t>During commissioning a resistive path to ground developed that caused noise in one of the voltage taps</a:t>
            </a:r>
          </a:p>
          <a:p>
            <a:pPr lvl="2"/>
            <a:r>
              <a:rPr lang="en-US" dirty="0" smtClean="0"/>
              <a:t>With this additional path to ground, can not run E-coil power supplies as they have a 100 Ohm path to ground</a:t>
            </a:r>
          </a:p>
          <a:p>
            <a:pPr lvl="1"/>
            <a:r>
              <a:rPr lang="en-US" dirty="0" smtClean="0"/>
              <a:t>Presently excludes operation of end coils on SSD</a:t>
            </a:r>
          </a:p>
          <a:p>
            <a:r>
              <a:rPr lang="en-US" dirty="0" smtClean="0"/>
              <a:t>48-hour soak test of magnetic channel (22-24Sep16):</a:t>
            </a:r>
          </a:p>
          <a:p>
            <a:pPr lvl="1"/>
            <a:r>
              <a:rPr lang="en-US" dirty="0" smtClean="0"/>
              <a:t>SSD</a:t>
            </a:r>
            <a:r>
              <a:rPr lang="en-US" dirty="0"/>
              <a:t>[</a:t>
            </a:r>
            <a:r>
              <a:rPr lang="en-US" dirty="0" smtClean="0"/>
              <a:t>ECE(3T), M1, M2] + FC + SSD[ECE(3T)]</a:t>
            </a:r>
          </a:p>
          <a:p>
            <a:pPr lvl="1"/>
            <a:r>
              <a:rPr lang="en-US" dirty="0" smtClean="0"/>
              <a:t>Stable operation almost to the end</a:t>
            </a:r>
          </a:p>
          <a:p>
            <a:pPr lvl="1"/>
            <a:r>
              <a:rPr lang="en-US" dirty="0" smtClean="0"/>
              <a:t>Trim supply to E1 ramped to zero:</a:t>
            </a:r>
          </a:p>
          <a:p>
            <a:pPr lvl="2"/>
            <a:r>
              <a:rPr lang="en-US" dirty="0" smtClean="0"/>
              <a:t>Target current reset to 0A</a:t>
            </a:r>
          </a:p>
          <a:p>
            <a:pPr lvl="2"/>
            <a:r>
              <a:rPr lang="en-US" dirty="0" smtClean="0"/>
              <a:t>Exposed issues in:</a:t>
            </a:r>
          </a:p>
          <a:p>
            <a:pPr lvl="3"/>
            <a:r>
              <a:rPr lang="en-US" dirty="0" smtClean="0"/>
              <a:t>Stability of trim power supply:</a:t>
            </a:r>
          </a:p>
          <a:p>
            <a:pPr lvl="4"/>
            <a:r>
              <a:rPr lang="en-US" dirty="0" smtClean="0"/>
              <a:t>Possibly connected to the communications issue</a:t>
            </a:r>
          </a:p>
          <a:p>
            <a:pPr lvl="3"/>
            <a:r>
              <a:rPr lang="en-US" dirty="0" smtClean="0"/>
              <a:t>Handling of state changes/alarms in the CAM system`:</a:t>
            </a:r>
          </a:p>
          <a:p>
            <a:pPr lvl="4"/>
            <a:r>
              <a:rPr lang="en-US" dirty="0" smtClean="0"/>
              <a:t>Being addressed as part of the </a:t>
            </a:r>
            <a:r>
              <a:rPr lang="en-US" dirty="0" err="1" smtClean="0"/>
              <a:t>robustification</a:t>
            </a:r>
            <a:endParaRPr lang="en-US" dirty="0" smtClean="0"/>
          </a:p>
          <a:p>
            <a:r>
              <a:rPr lang="en-US" dirty="0" smtClean="0"/>
              <a:t>Decision:</a:t>
            </a:r>
          </a:p>
          <a:p>
            <a:pPr lvl="1"/>
            <a:r>
              <a:rPr lang="en-US" dirty="0" smtClean="0"/>
              <a:t>Operate without trims in SSU</a:t>
            </a:r>
          </a:p>
          <a:p>
            <a:pPr lvl="1"/>
            <a:r>
              <a:rPr lang="en-US" dirty="0" smtClean="0"/>
              <a:t>Minor impact on measurement (see </a:t>
            </a:r>
            <a:r>
              <a:rPr lang="en-US" dirty="0" err="1" smtClean="0"/>
              <a:t>A.Dobbs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Cycle 2016/03 (14Sep—28Oct 2016):</a:t>
            </a:r>
          </a:p>
          <a:p>
            <a:pPr lvl="1"/>
            <a:r>
              <a:rPr lang="en-US" dirty="0" smtClean="0"/>
              <a:t>Priority given to completing field-on, </a:t>
            </a:r>
            <a:r>
              <a:rPr lang="en-US" dirty="0" err="1" smtClean="0"/>
              <a:t>LiH</a:t>
            </a:r>
            <a:r>
              <a:rPr lang="en-US" dirty="0" smtClean="0"/>
              <a:t> scattering </a:t>
            </a:r>
          </a:p>
          <a:p>
            <a:pPr lvl="1"/>
            <a:r>
              <a:rPr lang="en-US" dirty="0" smtClean="0"/>
              <a:t>Run plan posted at:</a:t>
            </a:r>
          </a:p>
          <a:p>
            <a:pPr lvl="2"/>
            <a:r>
              <a:rPr lang="en-US" sz="1200" dirty="0">
                <a:latin typeface="Courier"/>
                <a:cs typeface="Courier"/>
              </a:rPr>
              <a:t>http://</a:t>
            </a:r>
            <a:r>
              <a:rPr lang="en-US" sz="1200" dirty="0" err="1">
                <a:latin typeface="Courier"/>
                <a:cs typeface="Courier"/>
              </a:rPr>
              <a:t>micewww.pp.rl.ac.uk</a:t>
            </a:r>
            <a:r>
              <a:rPr lang="en-US" sz="1200" dirty="0">
                <a:latin typeface="Courier"/>
                <a:cs typeface="Courier"/>
              </a:rPr>
              <a:t>/attachments/7308/2016-08-25_run-settings-v6.pdf</a:t>
            </a:r>
          </a:p>
          <a:p>
            <a:pPr lvl="2"/>
            <a:r>
              <a:rPr lang="en-US" dirty="0" smtClean="0"/>
              <a:t>Continuing to take a conservative approach:</a:t>
            </a:r>
          </a:p>
          <a:p>
            <a:pPr lvl="3"/>
            <a:r>
              <a:rPr lang="en-US" dirty="0" smtClean="0"/>
              <a:t>Commission to current/force sufficient for next measurement</a:t>
            </a:r>
          </a:p>
          <a:p>
            <a:pPr lvl="2"/>
            <a:r>
              <a:rPr lang="en-US" dirty="0" smtClean="0"/>
              <a:t>Implies absorber change around 10Oct16</a:t>
            </a:r>
          </a:p>
          <a:p>
            <a:r>
              <a:rPr lang="en-US" dirty="0" smtClean="0"/>
              <a:t>Cycle 2016/04 (15Nov—16Dec 2016):</a:t>
            </a:r>
          </a:p>
          <a:p>
            <a:pPr lvl="1"/>
            <a:r>
              <a:rPr lang="en-US" dirty="0" smtClean="0"/>
              <a:t>Keep </a:t>
            </a:r>
            <a:r>
              <a:rPr lang="en-US" dirty="0" err="1" smtClean="0"/>
              <a:t>LiH</a:t>
            </a:r>
            <a:r>
              <a:rPr lang="en-US" dirty="0" smtClean="0"/>
              <a:t> absorber in place</a:t>
            </a:r>
          </a:p>
          <a:p>
            <a:pPr lvl="1"/>
            <a:r>
              <a:rPr lang="en-US" dirty="0" smtClean="0"/>
              <a:t>Complete scattering </a:t>
            </a:r>
            <a:r>
              <a:rPr lang="en-US" dirty="0" err="1" smtClean="0"/>
              <a:t>programme</a:t>
            </a:r>
            <a:r>
              <a:rPr lang="en-US" dirty="0"/>
              <a:t> </a:t>
            </a:r>
            <a:r>
              <a:rPr lang="en-US" dirty="0" smtClean="0"/>
              <a:t>or move to study of reduction of </a:t>
            </a:r>
            <a:r>
              <a:rPr lang="en-US" dirty="0" err="1" smtClean="0"/>
              <a:t>normalised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2"/>
            <a:r>
              <a:rPr lang="en-US" dirty="0" smtClean="0"/>
              <a:t>Requires settings that will generate larger forces</a:t>
            </a:r>
          </a:p>
          <a:p>
            <a:pPr lvl="2"/>
            <a:r>
              <a:rPr lang="en-US" dirty="0" smtClean="0"/>
              <a:t>Decision to be taken over the coming month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1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Summer conferences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Highlights of 2016/02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Papers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Summer shutdown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Commissioning and operations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Moving forward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CM46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B00BB-C965-3949-9377-E60861C5C43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682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03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Scientific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36" y="1218002"/>
            <a:ext cx="8947943" cy="2865967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39" y="4954504"/>
            <a:ext cx="8926587" cy="103461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cxnSp>
        <p:nvCxnSpPr>
          <p:cNvPr id="7" name="Straight Connector 6"/>
          <p:cNvCxnSpPr/>
          <p:nvPr/>
        </p:nvCxnSpPr>
        <p:spPr>
          <a:xfrm>
            <a:off x="4334456" y="4954504"/>
            <a:ext cx="0" cy="1034619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4238" y="1573591"/>
            <a:ext cx="8517066" cy="2760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779275" y="4954504"/>
            <a:ext cx="0" cy="1034619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779279" y="5199289"/>
            <a:ext cx="432525" cy="0"/>
          </a:xfrm>
          <a:prstGeom prst="straightConnector1">
            <a:avLst/>
          </a:prstGeom>
          <a:ln w="952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51670" y="5199292"/>
            <a:ext cx="434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LH</a:t>
            </a:r>
            <a:r>
              <a:rPr lang="en-US" sz="1400" b="1" baseline="-25000" dirty="0" smtClean="0">
                <a:solidFill>
                  <a:srgbClr val="008000"/>
                </a:solidFill>
              </a:rPr>
              <a:t>2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4238" y="1868063"/>
            <a:ext cx="8517066" cy="31287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2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of Step IV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Underway! </a:t>
            </a:r>
          </a:p>
          <a:p>
            <a:pPr lvl="1"/>
            <a:r>
              <a:rPr lang="en-US" dirty="0" smtClean="0"/>
              <a:t>Primary focus:</a:t>
            </a:r>
          </a:p>
          <a:p>
            <a:pPr lvl="2"/>
            <a:r>
              <a:rPr lang="en-US" dirty="0" smtClean="0"/>
              <a:t>Developing procedures, experience</a:t>
            </a:r>
          </a:p>
          <a:p>
            <a:pPr lvl="2"/>
            <a:r>
              <a:rPr lang="en-US" dirty="0" smtClean="0"/>
              <a:t>Successful!</a:t>
            </a:r>
          </a:p>
          <a:p>
            <a:r>
              <a:rPr lang="en-US" dirty="0" smtClean="0"/>
              <a:t>Scattering </a:t>
            </a:r>
            <a:r>
              <a:rPr lang="en-US" dirty="0" err="1" smtClean="0"/>
              <a:t>programme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LiH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Field off: </a:t>
            </a:r>
          </a:p>
          <a:p>
            <a:pPr lvl="3"/>
            <a:r>
              <a:rPr lang="en-US" dirty="0" smtClean="0"/>
              <a:t>First paper in preparation;</a:t>
            </a:r>
          </a:p>
          <a:p>
            <a:pPr lvl="3"/>
            <a:r>
              <a:rPr lang="en-US" dirty="0" smtClean="0"/>
              <a:t>Much more data to publish than in the ICHEP/</a:t>
            </a:r>
            <a:r>
              <a:rPr lang="en-US" dirty="0" err="1" smtClean="0"/>
              <a:t>NuFACT</a:t>
            </a:r>
            <a:r>
              <a:rPr lang="en-US" dirty="0" smtClean="0"/>
              <a:t> contributions</a:t>
            </a:r>
          </a:p>
          <a:p>
            <a:pPr lvl="2"/>
            <a:r>
              <a:rPr lang="en-US" dirty="0" smtClean="0"/>
              <a:t>Field on:</a:t>
            </a:r>
          </a:p>
          <a:p>
            <a:pPr lvl="3"/>
            <a:r>
              <a:rPr lang="en-US" dirty="0" smtClean="0"/>
              <a:t>Empty-channel data being taken now</a:t>
            </a:r>
          </a:p>
          <a:p>
            <a:pPr lvl="1"/>
            <a:r>
              <a:rPr lang="en-US" dirty="0" smtClean="0"/>
              <a:t>LH2:</a:t>
            </a:r>
          </a:p>
          <a:p>
            <a:pPr lvl="2"/>
            <a:r>
              <a:rPr lang="en-US" dirty="0" smtClean="0"/>
              <a:t>Will start Jan17</a:t>
            </a:r>
          </a:p>
          <a:p>
            <a:r>
              <a:rPr lang="en-US" dirty="0" smtClean="0"/>
              <a:t>Study of </a:t>
            </a:r>
            <a:r>
              <a:rPr lang="en-US" dirty="0" err="1" smtClean="0"/>
              <a:t>normalised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reduction:</a:t>
            </a:r>
          </a:p>
          <a:p>
            <a:pPr lvl="1"/>
            <a:r>
              <a:rPr lang="en-US" dirty="0" smtClean="0"/>
              <a:t>Requires “more aggressive” </a:t>
            </a:r>
            <a:r>
              <a:rPr lang="en-US" dirty="0" err="1" smtClean="0"/>
              <a:t>focussing</a:t>
            </a:r>
            <a:endParaRPr lang="en-US" dirty="0" smtClean="0"/>
          </a:p>
          <a:p>
            <a:pPr lvl="1"/>
            <a:r>
              <a:rPr lang="en-US" dirty="0" smtClean="0"/>
              <a:t>Balance of gain versus risk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4AE7A7-4DDA-0C4B-917A-4BDE1EDCEE0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9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</a:t>
            </a:r>
            <a:r>
              <a:rPr lang="en-US" dirty="0" err="1" smtClean="0"/>
              <a:t>descoped</a:t>
            </a:r>
            <a:r>
              <a:rPr lang="en-US" dirty="0" smtClean="0"/>
              <a:t> cooling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CB consensus at CM45:</a:t>
            </a:r>
          </a:p>
          <a:p>
            <a:pPr lvl="1"/>
            <a:r>
              <a:rPr lang="en-US" dirty="0" smtClean="0"/>
              <a:t>Seek to create conditions that will allow a </a:t>
            </a:r>
            <a:r>
              <a:rPr lang="en-US" dirty="0" err="1" smtClean="0"/>
              <a:t>descoped</a:t>
            </a:r>
            <a:r>
              <a:rPr lang="en-US" dirty="0" smtClean="0"/>
              <a:t> cooling demonstration to proceed</a:t>
            </a:r>
          </a:p>
          <a:p>
            <a:r>
              <a:rPr lang="en-US" dirty="0" smtClean="0"/>
              <a:t>MICE-UK not funded for (</a:t>
            </a:r>
            <a:r>
              <a:rPr lang="en-US" dirty="0" err="1" smtClean="0"/>
              <a:t>descoped</a:t>
            </a:r>
            <a:r>
              <a:rPr lang="en-US" dirty="0" smtClean="0"/>
              <a:t>) cooling demo:</a:t>
            </a:r>
          </a:p>
          <a:p>
            <a:pPr lvl="1"/>
            <a:r>
              <a:rPr lang="en-US" dirty="0" smtClean="0"/>
              <a:t>But, allocation to Laboratories and grants to universities now being put in place</a:t>
            </a:r>
          </a:p>
          <a:p>
            <a:r>
              <a:rPr lang="en-US" dirty="0" smtClean="0"/>
              <a:t>International collaboration:</a:t>
            </a:r>
          </a:p>
          <a:p>
            <a:pPr lvl="1"/>
            <a:r>
              <a:rPr lang="en-US" dirty="0" smtClean="0"/>
              <a:t>Bulgaria have made application for additional support</a:t>
            </a:r>
          </a:p>
          <a:p>
            <a:pPr lvl="1"/>
            <a:r>
              <a:rPr lang="en-US" dirty="0" smtClean="0"/>
              <a:t>NIKHEF have offered to construct precision tracker</a:t>
            </a:r>
          </a:p>
          <a:p>
            <a:pPr lvl="1"/>
            <a:r>
              <a:rPr lang="en-US" dirty="0" smtClean="0"/>
              <a:t>UNIST (Korea) have confirmed continued interest</a:t>
            </a:r>
          </a:p>
          <a:p>
            <a:pPr lvl="1"/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What if analysis </a:t>
            </a:r>
            <a:r>
              <a:rPr lang="is-IS" dirty="0" smtClean="0"/>
              <a:t>…</a:t>
            </a:r>
          </a:p>
          <a:p>
            <a:pPr lvl="1"/>
            <a:r>
              <a:rPr lang="en-US" dirty="0" smtClean="0"/>
              <a:t>Move efficiently to </a:t>
            </a:r>
            <a:r>
              <a:rPr lang="en-US" dirty="0" err="1" smtClean="0"/>
              <a:t>descoped</a:t>
            </a:r>
            <a:r>
              <a:rPr lang="en-US" dirty="0" smtClean="0"/>
              <a:t> cooling demo should the need arise</a:t>
            </a:r>
          </a:p>
          <a:p>
            <a:pPr lvl="2"/>
            <a:r>
              <a:rPr lang="en-US" dirty="0" smtClean="0"/>
              <a:t>Tacit permission to explore from UK </a:t>
            </a:r>
            <a:r>
              <a:rPr lang="en-US" dirty="0" err="1" smtClean="0"/>
              <a:t>OsC</a:t>
            </a:r>
            <a:r>
              <a:rPr lang="en-US" dirty="0" smtClean="0"/>
              <a:t> [Paul </a:t>
            </a:r>
            <a:r>
              <a:rPr lang="en-US" dirty="0" err="1" smtClean="0"/>
              <a:t>Soler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B00BB-C965-3949-9377-E60861C5C43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1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" y="3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J. Tarrant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48" y="359043"/>
            <a:ext cx="7353668" cy="621441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" y="6597741"/>
            <a:ext cx="726143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http://</a:t>
            </a:r>
            <a:r>
              <a:rPr lang="en-US" sz="1050" b="1" dirty="0" err="1">
                <a:solidFill>
                  <a:schemeClr val="bg1"/>
                </a:solidFill>
              </a:rPr>
              <a:t>micewww.pp.rl.ac.uk</a:t>
            </a:r>
            <a:r>
              <a:rPr lang="en-US" sz="1050" b="1" dirty="0">
                <a:solidFill>
                  <a:schemeClr val="bg1"/>
                </a:solidFill>
              </a:rPr>
              <a:t>/documents/177</a:t>
            </a:r>
          </a:p>
        </p:txBody>
      </p:sp>
    </p:spTree>
    <p:extLst>
      <p:ext uri="{BB962C8B-B14F-4D97-AF65-F5344CB8AC3E}">
        <p14:creationId xmlns:p14="http://schemas.microsoft.com/office/powerpoint/2010/main" val="176264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Descoped</a:t>
            </a:r>
            <a:r>
              <a:rPr lang="en-US" dirty="0" smtClean="0"/>
              <a:t> cooling 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performance, cost, schedule and risk:</a:t>
            </a:r>
          </a:p>
          <a:p>
            <a:pPr lvl="1"/>
            <a:r>
              <a:rPr lang="en-US" dirty="0" smtClean="0"/>
              <a:t>Be ready to open discussion ~Jan17</a:t>
            </a:r>
          </a:p>
          <a:p>
            <a:endParaRPr lang="en-US" dirty="0" smtClean="0"/>
          </a:p>
          <a:p>
            <a:r>
              <a:rPr lang="en-US" dirty="0" smtClean="0"/>
              <a:t>Appropriate priority:</a:t>
            </a:r>
          </a:p>
          <a:p>
            <a:pPr lvl="1"/>
            <a:r>
              <a:rPr lang="en-US" dirty="0" smtClean="0"/>
              <a:t>Execution of Step IV top priority</a:t>
            </a:r>
          </a:p>
          <a:p>
            <a:pPr lvl="1"/>
            <a:r>
              <a:rPr lang="en-US" dirty="0" smtClean="0"/>
              <a:t>Study of </a:t>
            </a:r>
            <a:r>
              <a:rPr lang="en-US" dirty="0" err="1" smtClean="0"/>
              <a:t>descoped</a:t>
            </a:r>
            <a:r>
              <a:rPr lang="en-US" dirty="0" smtClean="0"/>
              <a:t> demo by exploiting work on Step IV</a:t>
            </a:r>
          </a:p>
          <a:p>
            <a:endParaRPr lang="en-US" dirty="0" smtClean="0"/>
          </a:p>
          <a:p>
            <a:r>
              <a:rPr lang="en-US" dirty="0" smtClean="0"/>
              <a:t>Consider “affordable” preparatory steps:</a:t>
            </a:r>
          </a:p>
          <a:p>
            <a:pPr lvl="1"/>
            <a:r>
              <a:rPr lang="en-US" dirty="0" smtClean="0"/>
              <a:t>Hardware preparations?</a:t>
            </a:r>
          </a:p>
          <a:p>
            <a:pPr lvl="1"/>
            <a:r>
              <a:rPr lang="en-US" dirty="0" smtClean="0"/>
              <a:t>Distribution of resources across collaboration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B00BB-C965-3949-9377-E60861C5C43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4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CM46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2CC51F-E0AF-0244-8B91-99218BA5F12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89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CM46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Very much looking forward to our meeting 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619489-BB06-F042-BEDC-BA00F58D74C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410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conferences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1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Screen Shot 2016-09-01 at 10.11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839"/>
            <a:ext cx="9144000" cy="2221688"/>
          </a:xfrm>
          <a:prstGeom prst="rect">
            <a:avLst/>
          </a:prstGeom>
        </p:spPr>
      </p:pic>
      <p:pic>
        <p:nvPicPr>
          <p:cNvPr id="4" name="Picture 3" descr="Screen Shot 2016-09-01 at 10.14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0889"/>
            <a:ext cx="9144000" cy="167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768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 descr="05-data_emittance_185_to_245_in_8MeV_bin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6"/>
          <a:stretch/>
        </p:blipFill>
        <p:spPr>
          <a:xfrm>
            <a:off x="48597" y="149640"/>
            <a:ext cx="4070626" cy="298670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4" name="Picture 3" descr="07-LiH_03200_p2ns_thetaScatt_sy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0"/>
          <a:stretch/>
        </p:blipFill>
        <p:spPr>
          <a:xfrm rot="5400000">
            <a:off x="3105004" y="1384432"/>
            <a:ext cx="3242568" cy="456822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545" y="3821041"/>
            <a:ext cx="5107108" cy="274673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51172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successful summer!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5436"/>
            <a:ext cx="9144000" cy="5452565"/>
          </a:xfrm>
        </p:spPr>
        <p:txBody>
          <a:bodyPr>
            <a:normAutofit/>
          </a:bodyPr>
          <a:lstStyle/>
          <a:p>
            <a:r>
              <a:rPr lang="en-US" dirty="0"/>
              <a:t>Presentations of uniformly high quality:</a:t>
            </a:r>
          </a:p>
          <a:p>
            <a:pPr lvl="1"/>
            <a:r>
              <a:rPr lang="en-US" dirty="0"/>
              <a:t>ICHEP:</a:t>
            </a:r>
          </a:p>
          <a:p>
            <a:pPr lvl="2"/>
            <a:r>
              <a:rPr lang="en-US" dirty="0"/>
              <a:t>Parallel-session presentation: Steve </a:t>
            </a:r>
            <a:r>
              <a:rPr lang="en-US" dirty="0" smtClean="0"/>
              <a:t>Boyd (Warwick)</a:t>
            </a:r>
            <a:endParaRPr lang="en-US" dirty="0"/>
          </a:p>
          <a:p>
            <a:pPr lvl="2"/>
            <a:r>
              <a:rPr lang="en-US" dirty="0"/>
              <a:t>Posters: Victoria Blackmore </a:t>
            </a:r>
            <a:r>
              <a:rPr lang="en-US" dirty="0" smtClean="0"/>
              <a:t>(Imperial) and </a:t>
            </a:r>
            <a:r>
              <a:rPr lang="en-US" dirty="0" err="1"/>
              <a:t>Tanaz</a:t>
            </a:r>
            <a:r>
              <a:rPr lang="en-US" dirty="0"/>
              <a:t> </a:t>
            </a:r>
            <a:r>
              <a:rPr lang="en-US" dirty="0" err="1" smtClean="0"/>
              <a:t>Mohayai</a:t>
            </a:r>
            <a:r>
              <a:rPr lang="en-US" dirty="0" smtClean="0"/>
              <a:t> (IIT)</a:t>
            </a:r>
            <a:endParaRPr lang="en-US" dirty="0"/>
          </a:p>
          <a:p>
            <a:pPr lvl="1"/>
            <a:r>
              <a:rPr lang="en-US" dirty="0" err="1"/>
              <a:t>NuFact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Parallel-session presenters: Francois </a:t>
            </a:r>
            <a:r>
              <a:rPr lang="en-US" dirty="0" err="1" smtClean="0"/>
              <a:t>Drielsma</a:t>
            </a:r>
            <a:r>
              <a:rPr lang="en-US" dirty="0" smtClean="0"/>
              <a:t> (Geneva), </a:t>
            </a:r>
            <a:r>
              <a:rPr lang="en-US" dirty="0"/>
              <a:t>Ryan Bayes </a:t>
            </a:r>
            <a:r>
              <a:rPr lang="en-US" dirty="0" smtClean="0"/>
              <a:t>(Glasgow) and </a:t>
            </a:r>
            <a:r>
              <a:rPr lang="en-US" dirty="0" err="1"/>
              <a:t>Yordan</a:t>
            </a:r>
            <a:r>
              <a:rPr lang="en-US" dirty="0"/>
              <a:t> </a:t>
            </a:r>
            <a:r>
              <a:rPr lang="en-US" dirty="0" err="1" smtClean="0"/>
              <a:t>Karadzhov</a:t>
            </a:r>
            <a:r>
              <a:rPr lang="en-US" dirty="0" smtClean="0"/>
              <a:t> (Geneva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2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of Cycle 2016/02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and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71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0"/>
            <a:ext cx="9163050" cy="690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209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5" y="34986"/>
            <a:ext cx="4798440" cy="312707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43" y="3214539"/>
            <a:ext cx="5425942" cy="3601967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6897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1-2015-02-10-CB-Lo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01-2015-02-10-CB-Long.pot</Template>
  <TotalTime>1657</TotalTime>
  <Words>929</Words>
  <Application>Microsoft Macintosh PowerPoint</Application>
  <PresentationFormat>On-screen Show (4:3)</PresentationFormat>
  <Paragraphs>190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Calibri</vt:lpstr>
      <vt:lpstr>ＭＳ Ｐゴシック</vt:lpstr>
      <vt:lpstr>Arial</vt:lpstr>
      <vt:lpstr>01-2015-02-10-CB-Long</vt:lpstr>
      <vt:lpstr>Welcome and introduction</vt:lpstr>
      <vt:lpstr>Plan</vt:lpstr>
      <vt:lpstr>Summer conferences</vt:lpstr>
      <vt:lpstr>PowerPoint Presentation</vt:lpstr>
      <vt:lpstr>PowerPoint Presentation</vt:lpstr>
      <vt:lpstr>A successful summer!</vt:lpstr>
      <vt:lpstr>Highlights of Cycle 2016/02</vt:lpstr>
      <vt:lpstr>PowerPoint Presentation</vt:lpstr>
      <vt:lpstr>PowerPoint Presentation</vt:lpstr>
      <vt:lpstr>PowerPoint Presentation</vt:lpstr>
      <vt:lpstr>PowerPoint Presentation</vt:lpstr>
      <vt:lpstr>Papers</vt:lpstr>
      <vt:lpstr>Papers in progress</vt:lpstr>
      <vt:lpstr>Summer shutdown</vt:lpstr>
      <vt:lpstr>Summer shutdown</vt:lpstr>
      <vt:lpstr>Commissioning and operations</vt:lpstr>
      <vt:lpstr>Magnet commissioning</vt:lpstr>
      <vt:lpstr>Magnet commissioning continued</vt:lpstr>
      <vt:lpstr>Operations</vt:lpstr>
      <vt:lpstr>Moving forward</vt:lpstr>
      <vt:lpstr>Scientific programme</vt:lpstr>
      <vt:lpstr>Execution of Step IV</vt:lpstr>
      <vt:lpstr>Towards a descoped cooling demo</vt:lpstr>
      <vt:lpstr>PowerPoint Presentation</vt:lpstr>
      <vt:lpstr>Descoped cooling demonstration</vt:lpstr>
      <vt:lpstr>CM46</vt:lpstr>
      <vt:lpstr>CM46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110</cp:revision>
  <dcterms:created xsi:type="dcterms:W3CDTF">2014-12-02T20:44:04Z</dcterms:created>
  <dcterms:modified xsi:type="dcterms:W3CDTF">2016-10-06T07:02:40Z</dcterms:modified>
</cp:coreProperties>
</file>