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508" r:id="rId2"/>
    <p:sldId id="509" r:id="rId3"/>
    <p:sldId id="534" r:id="rId4"/>
    <p:sldId id="535" r:id="rId5"/>
    <p:sldId id="532" r:id="rId6"/>
    <p:sldId id="533" r:id="rId7"/>
    <p:sldId id="536" r:id="rId8"/>
  </p:sldIdLst>
  <p:sldSz cx="12192000" cy="6858000"/>
  <p:notesSz cx="9928225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92D050"/>
    <a:srgbClr val="FF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93" autoAdjust="0"/>
    <p:restoredTop sz="80066" autoAdjust="0"/>
  </p:normalViewPr>
  <p:slideViewPr>
    <p:cSldViewPr snapToGrid="0" snapToObjects="1">
      <p:cViewPr varScale="1">
        <p:scale>
          <a:sx n="61" d="100"/>
          <a:sy n="61" d="100"/>
        </p:scale>
        <p:origin x="402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200" d="100"/>
        <a:sy n="200" d="100"/>
      </p:scale>
      <p:origin x="0" y="28482"/>
    </p:cViewPr>
  </p:sorterViewPr>
  <p:notesViewPr>
    <p:cSldViewPr snapToGrid="0" snapToObjects="1">
      <p:cViewPr varScale="1">
        <p:scale>
          <a:sx n="93" d="100"/>
          <a:sy n="93" d="100"/>
        </p:scale>
        <p:origin x="3726" y="78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6D7F2-88DC-4A50-B66E-E611B952E417}" type="datetimeFigureOut">
              <a:rPr lang="fr-CH" smtClean="0"/>
              <a:t>25.08.2016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4DB7B-B258-4F38-AC7F-494BA55C656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DC90D-32FD-420A-B91D-0B18B92AADE6}" type="datetimeFigureOut">
              <a:rPr lang="fr-CH" smtClean="0"/>
              <a:t>25.08.2016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3900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10EFC-3EE3-4663-9DF9-12732E88D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971549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50720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286" y="2181000"/>
            <a:ext cx="2523429" cy="2496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3"/>
            <a:ext cx="668565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0"/>
            <a:ext cx="668565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4" y="802197"/>
            <a:ext cx="4759200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2"/>
            <a:ext cx="66856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8021"/>
            <a:ext cx="668565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0"/>
            <a:ext cx="668565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8972" y="2479972"/>
            <a:ext cx="1514057" cy="189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8972" y="2479972"/>
            <a:ext cx="1514057" cy="189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715" y="2258715"/>
            <a:ext cx="2340571" cy="2340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715" y="2560429"/>
            <a:ext cx="1380571" cy="173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4" descr="bande-01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93"/>
          <a:stretch/>
        </p:blipFill>
        <p:spPr>
          <a:xfrm>
            <a:off x="4185057" y="6157663"/>
            <a:ext cx="8006943" cy="722286"/>
          </a:xfrm>
          <a:prstGeom prst="rect">
            <a:avLst/>
          </a:prstGeom>
        </p:spPr>
      </p:pic>
      <p:sp>
        <p:nvSpPr>
          <p:cNvPr id="8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12" name="Espace réservé du texte 29"/>
          <p:cNvSpPr>
            <a:spLocks noGrp="1"/>
          </p:cNvSpPr>
          <p:nvPr>
            <p:ph idx="1"/>
          </p:nvPr>
        </p:nvSpPr>
        <p:spPr>
          <a:xfrm>
            <a:off x="609601" y="1325609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353143" cy="722286"/>
          </a:xfrm>
          <a:prstGeom prst="rect">
            <a:avLst/>
          </a:prstGeom>
        </p:spPr>
      </p:pic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865210" y="6349676"/>
            <a:ext cx="5710466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From VTL to </a:t>
            </a:r>
            <a:r>
              <a:rPr lang="en-US" dirty="0" err="1" smtClean="0"/>
              <a:t>inforEAM</a:t>
            </a:r>
            <a:r>
              <a:rPr lang="en-US" dirty="0" smtClean="0"/>
              <a:t> – André Manuel Paiva e Rocha	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7" y="6335268"/>
            <a:ext cx="668565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 baseline="0">
                <a:solidFill>
                  <a:schemeClr val="bg1"/>
                </a:solidFill>
              </a:defRPr>
            </a:lvl1pPr>
          </a:lstStyle>
          <a:p>
            <a:fld id="{A7C3AF6C-E427-467B-B11B-AD5A3C541A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21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text</a:t>
            </a:r>
            <a:r>
              <a:rPr kumimoji="0" lang="fr-CH" dirty="0" smtClean="0"/>
              <a:t>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3"/>
            <a:ext cx="66856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3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1"/>
            <a:ext cx="668565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3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9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0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80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23436" y="6520073"/>
            <a:ext cx="66856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0"/>
            <a:ext cx="668565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4" descr="bande-01.eps"/>
          <p:cNvPicPr>
            <a:picLocks noChangeAspect="1"/>
          </p:cNvPicPr>
          <p:nvPr userDrawn="1"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93"/>
          <a:stretch/>
        </p:blipFill>
        <p:spPr>
          <a:xfrm>
            <a:off x="4185057" y="6157663"/>
            <a:ext cx="8006943" cy="72228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09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353143" cy="72228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865210" y="6349676"/>
            <a:ext cx="5710466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From VTL to </a:t>
            </a:r>
            <a:r>
              <a:rPr lang="en-US" dirty="0" err="1" smtClean="0"/>
              <a:t>inforEAM</a:t>
            </a:r>
            <a:r>
              <a:rPr lang="en-US" dirty="0" smtClean="0"/>
              <a:t> – André Manuel Paiva e Rocha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7" y="6335268"/>
            <a:ext cx="668565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 baseline="0">
                <a:solidFill>
                  <a:schemeClr val="bg1"/>
                </a:solidFill>
              </a:defRPr>
            </a:lvl1pPr>
          </a:lstStyle>
          <a:p>
            <a:fld id="{A7C3AF6C-E427-467B-B11B-AD5A3C541A02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379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0083" y="2252138"/>
            <a:ext cx="9895418" cy="2265729"/>
          </a:xfrm>
        </p:spPr>
        <p:txBody>
          <a:bodyPr anchor="t">
            <a:normAutofit/>
          </a:bodyPr>
          <a:lstStyle/>
          <a:p>
            <a:r>
              <a:rPr lang="en-GB" sz="3600" dirty="0" smtClean="0"/>
              <a:t>Linac4 Vacuum Interlocks system</a:t>
            </a:r>
            <a:endParaRPr lang="en-GB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0083" y="3186220"/>
            <a:ext cx="8839200" cy="1494815"/>
          </a:xfrm>
        </p:spPr>
        <p:txBody>
          <a:bodyPr anchor="t"/>
          <a:lstStyle/>
          <a:p>
            <a:r>
              <a:rPr lang="en-GB" dirty="0" smtClean="0"/>
              <a:t>Jose de la Gama</a:t>
            </a:r>
            <a:endParaRPr lang="fr-CH" dirty="0"/>
          </a:p>
          <a:p>
            <a:r>
              <a:rPr lang="en-GB" dirty="0"/>
              <a:t>CERN, Technology Department</a:t>
            </a:r>
          </a:p>
          <a:p>
            <a:r>
              <a:rPr lang="en-GB" dirty="0"/>
              <a:t>Vacuum, Surfaces and Coatings </a:t>
            </a:r>
            <a:r>
              <a:rPr lang="en-GB" dirty="0" smtClean="0"/>
              <a:t>Group</a:t>
            </a:r>
          </a:p>
          <a:p>
            <a:r>
              <a:rPr lang="pt-PT" dirty="0" smtClean="0"/>
              <a:t>26</a:t>
            </a:r>
            <a:r>
              <a:rPr lang="pt-PT" baseline="30000" dirty="0" smtClean="0"/>
              <a:t>th</a:t>
            </a:r>
            <a:r>
              <a:rPr lang="pt-PT" dirty="0" smtClean="0"/>
              <a:t> August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273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Linac4 Vacuum Interlocks system</a:t>
            </a:r>
            <a:r>
              <a:rPr lang="en-US" dirty="0" smtClean="0"/>
              <a:t> </a:t>
            </a:r>
            <a:r>
              <a:rPr lang="en-US" dirty="0"/>
              <a:t>– Jose de la Gama 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0210" y="0"/>
            <a:ext cx="10972800" cy="893977"/>
          </a:xfrm>
        </p:spPr>
        <p:txBody>
          <a:bodyPr/>
          <a:lstStyle/>
          <a:p>
            <a:r>
              <a:rPr lang="pt-PT" dirty="0"/>
              <a:t>General view</a:t>
            </a:r>
            <a:endParaRPr lang="en-GB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780005" y="1396484"/>
            <a:ext cx="10969139" cy="51728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Linac4 Interlock </a:t>
            </a:r>
            <a:r>
              <a:rPr lang="en-GB" dirty="0"/>
              <a:t>system is based in LHC </a:t>
            </a:r>
            <a:r>
              <a:rPr lang="en-GB" dirty="0" smtClean="0"/>
              <a:t>interlock </a:t>
            </a:r>
            <a:r>
              <a:rPr lang="en-GB" dirty="0"/>
              <a:t>system. </a:t>
            </a:r>
          </a:p>
        </p:txBody>
      </p:sp>
      <p:sp>
        <p:nvSpPr>
          <p:cNvPr id="10" name="Freeform 9"/>
          <p:cNvSpPr/>
          <p:nvPr/>
        </p:nvSpPr>
        <p:spPr>
          <a:xfrm>
            <a:off x="886419" y="2188522"/>
            <a:ext cx="10166590" cy="973949"/>
          </a:xfrm>
          <a:custGeom>
            <a:avLst/>
            <a:gdLst>
              <a:gd name="connsiteX0" fmla="*/ 0 w 10166590"/>
              <a:gd name="connsiteY0" fmla="*/ 97395 h 973949"/>
              <a:gd name="connsiteX1" fmla="*/ 97395 w 10166590"/>
              <a:gd name="connsiteY1" fmla="*/ 0 h 973949"/>
              <a:gd name="connsiteX2" fmla="*/ 10069195 w 10166590"/>
              <a:gd name="connsiteY2" fmla="*/ 0 h 973949"/>
              <a:gd name="connsiteX3" fmla="*/ 10166590 w 10166590"/>
              <a:gd name="connsiteY3" fmla="*/ 97395 h 973949"/>
              <a:gd name="connsiteX4" fmla="*/ 10166590 w 10166590"/>
              <a:gd name="connsiteY4" fmla="*/ 876554 h 973949"/>
              <a:gd name="connsiteX5" fmla="*/ 10069195 w 10166590"/>
              <a:gd name="connsiteY5" fmla="*/ 973949 h 973949"/>
              <a:gd name="connsiteX6" fmla="*/ 97395 w 10166590"/>
              <a:gd name="connsiteY6" fmla="*/ 973949 h 973949"/>
              <a:gd name="connsiteX7" fmla="*/ 0 w 10166590"/>
              <a:gd name="connsiteY7" fmla="*/ 876554 h 973949"/>
              <a:gd name="connsiteX8" fmla="*/ 0 w 10166590"/>
              <a:gd name="connsiteY8" fmla="*/ 97395 h 973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66590" h="973949">
                <a:moveTo>
                  <a:pt x="0" y="97395"/>
                </a:moveTo>
                <a:cubicBezTo>
                  <a:pt x="0" y="43605"/>
                  <a:pt x="43605" y="0"/>
                  <a:pt x="97395" y="0"/>
                </a:cubicBezTo>
                <a:lnTo>
                  <a:pt x="10069195" y="0"/>
                </a:lnTo>
                <a:cubicBezTo>
                  <a:pt x="10122985" y="0"/>
                  <a:pt x="10166590" y="43605"/>
                  <a:pt x="10166590" y="97395"/>
                </a:cubicBezTo>
                <a:lnTo>
                  <a:pt x="10166590" y="876554"/>
                </a:lnTo>
                <a:cubicBezTo>
                  <a:pt x="10166590" y="930344"/>
                  <a:pt x="10122985" y="973949"/>
                  <a:pt x="10069195" y="973949"/>
                </a:cubicBezTo>
                <a:lnTo>
                  <a:pt x="97395" y="973949"/>
                </a:lnTo>
                <a:cubicBezTo>
                  <a:pt x="43605" y="973949"/>
                  <a:pt x="0" y="930344"/>
                  <a:pt x="0" y="876554"/>
                </a:cubicBezTo>
                <a:lnTo>
                  <a:pt x="0" y="97395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5686" tIns="165686" rIns="165686" bIns="165686" numCol="1" spcCol="1270" anchor="ctr" anchorCtr="0">
            <a:noAutofit/>
          </a:bodyPr>
          <a:lstStyle/>
          <a:p>
            <a:pPr algn="ctr"/>
            <a:r>
              <a:rPr lang="en-GB" sz="3600" dirty="0" smtClean="0"/>
              <a:t>Linac 4 BIS</a:t>
            </a:r>
            <a:endParaRPr lang="en-GB" sz="3600" dirty="0"/>
          </a:p>
        </p:txBody>
      </p:sp>
      <p:sp>
        <p:nvSpPr>
          <p:cNvPr id="11" name="Freeform 10"/>
          <p:cNvSpPr/>
          <p:nvPr/>
        </p:nvSpPr>
        <p:spPr>
          <a:xfrm>
            <a:off x="886419" y="3437226"/>
            <a:ext cx="2219324" cy="973949"/>
          </a:xfrm>
          <a:custGeom>
            <a:avLst/>
            <a:gdLst>
              <a:gd name="connsiteX0" fmla="*/ 0 w 3209151"/>
              <a:gd name="connsiteY0" fmla="*/ 97395 h 973949"/>
              <a:gd name="connsiteX1" fmla="*/ 97395 w 3209151"/>
              <a:gd name="connsiteY1" fmla="*/ 0 h 973949"/>
              <a:gd name="connsiteX2" fmla="*/ 3111756 w 3209151"/>
              <a:gd name="connsiteY2" fmla="*/ 0 h 973949"/>
              <a:gd name="connsiteX3" fmla="*/ 3209151 w 3209151"/>
              <a:gd name="connsiteY3" fmla="*/ 97395 h 973949"/>
              <a:gd name="connsiteX4" fmla="*/ 3209151 w 3209151"/>
              <a:gd name="connsiteY4" fmla="*/ 876554 h 973949"/>
              <a:gd name="connsiteX5" fmla="*/ 3111756 w 3209151"/>
              <a:gd name="connsiteY5" fmla="*/ 973949 h 973949"/>
              <a:gd name="connsiteX6" fmla="*/ 97395 w 3209151"/>
              <a:gd name="connsiteY6" fmla="*/ 973949 h 973949"/>
              <a:gd name="connsiteX7" fmla="*/ 0 w 3209151"/>
              <a:gd name="connsiteY7" fmla="*/ 876554 h 973949"/>
              <a:gd name="connsiteX8" fmla="*/ 0 w 3209151"/>
              <a:gd name="connsiteY8" fmla="*/ 97395 h 973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09151" h="973949">
                <a:moveTo>
                  <a:pt x="0" y="97395"/>
                </a:moveTo>
                <a:cubicBezTo>
                  <a:pt x="0" y="43605"/>
                  <a:pt x="43605" y="0"/>
                  <a:pt x="97395" y="0"/>
                </a:cubicBezTo>
                <a:lnTo>
                  <a:pt x="3111756" y="0"/>
                </a:lnTo>
                <a:cubicBezTo>
                  <a:pt x="3165546" y="0"/>
                  <a:pt x="3209151" y="43605"/>
                  <a:pt x="3209151" y="97395"/>
                </a:cubicBezTo>
                <a:lnTo>
                  <a:pt x="3209151" y="876554"/>
                </a:lnTo>
                <a:cubicBezTo>
                  <a:pt x="3209151" y="930344"/>
                  <a:pt x="3165546" y="973949"/>
                  <a:pt x="3111756" y="973949"/>
                </a:cubicBezTo>
                <a:lnTo>
                  <a:pt x="97395" y="973949"/>
                </a:lnTo>
                <a:cubicBezTo>
                  <a:pt x="43605" y="973949"/>
                  <a:pt x="0" y="930344"/>
                  <a:pt x="0" y="876554"/>
                </a:cubicBezTo>
                <a:lnTo>
                  <a:pt x="0" y="97395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106" tIns="97106" rIns="97106" bIns="97106" numCol="1" spcCol="1270" anchor="ctr" anchorCtr="0">
            <a:noAutofit/>
          </a:bodyPr>
          <a:lstStyle/>
          <a:p>
            <a:pPr lvl="1"/>
            <a:r>
              <a:rPr lang="en-GB" dirty="0"/>
              <a:t>Linac 4 internal </a:t>
            </a:r>
            <a:r>
              <a:rPr lang="en-GB" dirty="0" smtClean="0"/>
              <a:t>Interlock.</a:t>
            </a:r>
            <a:endParaRPr lang="en-GB" dirty="0"/>
          </a:p>
        </p:txBody>
      </p:sp>
      <p:sp>
        <p:nvSpPr>
          <p:cNvPr id="19" name="Content Placeholder 1"/>
          <p:cNvSpPr txBox="1">
            <a:spLocks/>
          </p:cNvSpPr>
          <p:nvPr/>
        </p:nvSpPr>
        <p:spPr>
          <a:xfrm>
            <a:off x="886419" y="4712625"/>
            <a:ext cx="2219324" cy="818320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/>
              <a:t>Pirani gauges gives interlock to the penning and this gives to VPI controller. </a:t>
            </a:r>
            <a:endParaRPr lang="en-GB" sz="1600" dirty="0"/>
          </a:p>
        </p:txBody>
      </p:sp>
      <p:sp>
        <p:nvSpPr>
          <p:cNvPr id="20" name="Content Placeholder 1"/>
          <p:cNvSpPr txBox="1">
            <a:spLocks/>
          </p:cNvSpPr>
          <p:nvPr/>
        </p:nvSpPr>
        <p:spPr>
          <a:xfrm>
            <a:off x="3429002" y="4712625"/>
            <a:ext cx="2219324" cy="81832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 smtClean="0"/>
              <a:t>Each valve is interlocked by four devices</a:t>
            </a:r>
            <a:endParaRPr lang="en-GB" sz="1600" dirty="0"/>
          </a:p>
        </p:txBody>
      </p:sp>
      <p:sp>
        <p:nvSpPr>
          <p:cNvPr id="24" name="Freeform 23"/>
          <p:cNvSpPr/>
          <p:nvPr/>
        </p:nvSpPr>
        <p:spPr>
          <a:xfrm>
            <a:off x="3429002" y="3437225"/>
            <a:ext cx="2219324" cy="973949"/>
          </a:xfrm>
          <a:custGeom>
            <a:avLst/>
            <a:gdLst>
              <a:gd name="connsiteX0" fmla="*/ 0 w 3209151"/>
              <a:gd name="connsiteY0" fmla="*/ 97395 h 973949"/>
              <a:gd name="connsiteX1" fmla="*/ 97395 w 3209151"/>
              <a:gd name="connsiteY1" fmla="*/ 0 h 973949"/>
              <a:gd name="connsiteX2" fmla="*/ 3111756 w 3209151"/>
              <a:gd name="connsiteY2" fmla="*/ 0 h 973949"/>
              <a:gd name="connsiteX3" fmla="*/ 3209151 w 3209151"/>
              <a:gd name="connsiteY3" fmla="*/ 97395 h 973949"/>
              <a:gd name="connsiteX4" fmla="*/ 3209151 w 3209151"/>
              <a:gd name="connsiteY4" fmla="*/ 876554 h 973949"/>
              <a:gd name="connsiteX5" fmla="*/ 3111756 w 3209151"/>
              <a:gd name="connsiteY5" fmla="*/ 973949 h 973949"/>
              <a:gd name="connsiteX6" fmla="*/ 97395 w 3209151"/>
              <a:gd name="connsiteY6" fmla="*/ 973949 h 973949"/>
              <a:gd name="connsiteX7" fmla="*/ 0 w 3209151"/>
              <a:gd name="connsiteY7" fmla="*/ 876554 h 973949"/>
              <a:gd name="connsiteX8" fmla="*/ 0 w 3209151"/>
              <a:gd name="connsiteY8" fmla="*/ 97395 h 973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09151" h="973949">
                <a:moveTo>
                  <a:pt x="0" y="97395"/>
                </a:moveTo>
                <a:cubicBezTo>
                  <a:pt x="0" y="43605"/>
                  <a:pt x="43605" y="0"/>
                  <a:pt x="97395" y="0"/>
                </a:cubicBezTo>
                <a:lnTo>
                  <a:pt x="3111756" y="0"/>
                </a:lnTo>
                <a:cubicBezTo>
                  <a:pt x="3165546" y="0"/>
                  <a:pt x="3209151" y="43605"/>
                  <a:pt x="3209151" y="97395"/>
                </a:cubicBezTo>
                <a:lnTo>
                  <a:pt x="3209151" y="876554"/>
                </a:lnTo>
                <a:cubicBezTo>
                  <a:pt x="3209151" y="930344"/>
                  <a:pt x="3165546" y="973949"/>
                  <a:pt x="3111756" y="973949"/>
                </a:cubicBezTo>
                <a:lnTo>
                  <a:pt x="97395" y="973949"/>
                </a:lnTo>
                <a:cubicBezTo>
                  <a:pt x="43605" y="973949"/>
                  <a:pt x="0" y="930344"/>
                  <a:pt x="0" y="876554"/>
                </a:cubicBezTo>
                <a:lnTo>
                  <a:pt x="0" y="97395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106" tIns="97106" rIns="97106" bIns="97106" numCol="1" spcCol="1270" anchor="ctr" anchorCtr="0">
            <a:noAutofit/>
          </a:bodyPr>
          <a:lstStyle/>
          <a:p>
            <a:pPr lvl="1"/>
            <a:r>
              <a:rPr lang="en-GB" dirty="0"/>
              <a:t>Linac 4 </a:t>
            </a:r>
            <a:r>
              <a:rPr lang="en-GB" dirty="0" smtClean="0"/>
              <a:t>valve’s Interlock.</a:t>
            </a:r>
            <a:endParaRPr lang="en-GB" dirty="0"/>
          </a:p>
        </p:txBody>
      </p:sp>
      <p:sp>
        <p:nvSpPr>
          <p:cNvPr id="25" name="Freeform 24"/>
          <p:cNvSpPr/>
          <p:nvPr/>
        </p:nvSpPr>
        <p:spPr>
          <a:xfrm>
            <a:off x="8510425" y="3450573"/>
            <a:ext cx="2219324" cy="973949"/>
          </a:xfrm>
          <a:custGeom>
            <a:avLst/>
            <a:gdLst>
              <a:gd name="connsiteX0" fmla="*/ 0 w 3209151"/>
              <a:gd name="connsiteY0" fmla="*/ 97395 h 973949"/>
              <a:gd name="connsiteX1" fmla="*/ 97395 w 3209151"/>
              <a:gd name="connsiteY1" fmla="*/ 0 h 973949"/>
              <a:gd name="connsiteX2" fmla="*/ 3111756 w 3209151"/>
              <a:gd name="connsiteY2" fmla="*/ 0 h 973949"/>
              <a:gd name="connsiteX3" fmla="*/ 3209151 w 3209151"/>
              <a:gd name="connsiteY3" fmla="*/ 97395 h 973949"/>
              <a:gd name="connsiteX4" fmla="*/ 3209151 w 3209151"/>
              <a:gd name="connsiteY4" fmla="*/ 876554 h 973949"/>
              <a:gd name="connsiteX5" fmla="*/ 3111756 w 3209151"/>
              <a:gd name="connsiteY5" fmla="*/ 973949 h 973949"/>
              <a:gd name="connsiteX6" fmla="*/ 97395 w 3209151"/>
              <a:gd name="connsiteY6" fmla="*/ 973949 h 973949"/>
              <a:gd name="connsiteX7" fmla="*/ 0 w 3209151"/>
              <a:gd name="connsiteY7" fmla="*/ 876554 h 973949"/>
              <a:gd name="connsiteX8" fmla="*/ 0 w 3209151"/>
              <a:gd name="connsiteY8" fmla="*/ 97395 h 973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09151" h="973949">
                <a:moveTo>
                  <a:pt x="0" y="97395"/>
                </a:moveTo>
                <a:cubicBezTo>
                  <a:pt x="0" y="43605"/>
                  <a:pt x="43605" y="0"/>
                  <a:pt x="97395" y="0"/>
                </a:cubicBezTo>
                <a:lnTo>
                  <a:pt x="3111756" y="0"/>
                </a:lnTo>
                <a:cubicBezTo>
                  <a:pt x="3165546" y="0"/>
                  <a:pt x="3209151" y="43605"/>
                  <a:pt x="3209151" y="97395"/>
                </a:cubicBezTo>
                <a:lnTo>
                  <a:pt x="3209151" y="876554"/>
                </a:lnTo>
                <a:cubicBezTo>
                  <a:pt x="3209151" y="930344"/>
                  <a:pt x="3165546" y="973949"/>
                  <a:pt x="3111756" y="973949"/>
                </a:cubicBezTo>
                <a:lnTo>
                  <a:pt x="97395" y="973949"/>
                </a:lnTo>
                <a:cubicBezTo>
                  <a:pt x="43605" y="973949"/>
                  <a:pt x="0" y="930344"/>
                  <a:pt x="0" y="876554"/>
                </a:cubicBezTo>
                <a:lnTo>
                  <a:pt x="0" y="97395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106" tIns="97106" rIns="97106" bIns="97106" numCol="1" spcCol="1270" anchor="ctr" anchorCtr="0">
            <a:noAutofit/>
          </a:bodyPr>
          <a:lstStyle/>
          <a:p>
            <a:pPr lvl="1"/>
            <a:r>
              <a:rPr lang="en-GB" dirty="0"/>
              <a:t>Linac 4 </a:t>
            </a:r>
            <a:r>
              <a:rPr lang="en-GB" dirty="0" smtClean="0"/>
              <a:t>User’s alarm.</a:t>
            </a:r>
            <a:endParaRPr lang="en-GB" dirty="0"/>
          </a:p>
        </p:txBody>
      </p:sp>
      <p:sp>
        <p:nvSpPr>
          <p:cNvPr id="26" name="Freeform 25"/>
          <p:cNvSpPr/>
          <p:nvPr/>
        </p:nvSpPr>
        <p:spPr>
          <a:xfrm>
            <a:off x="5969714" y="3437227"/>
            <a:ext cx="2219323" cy="973949"/>
          </a:xfrm>
          <a:custGeom>
            <a:avLst/>
            <a:gdLst>
              <a:gd name="connsiteX0" fmla="*/ 0 w 3209151"/>
              <a:gd name="connsiteY0" fmla="*/ 97395 h 973949"/>
              <a:gd name="connsiteX1" fmla="*/ 97395 w 3209151"/>
              <a:gd name="connsiteY1" fmla="*/ 0 h 973949"/>
              <a:gd name="connsiteX2" fmla="*/ 3111756 w 3209151"/>
              <a:gd name="connsiteY2" fmla="*/ 0 h 973949"/>
              <a:gd name="connsiteX3" fmla="*/ 3209151 w 3209151"/>
              <a:gd name="connsiteY3" fmla="*/ 97395 h 973949"/>
              <a:gd name="connsiteX4" fmla="*/ 3209151 w 3209151"/>
              <a:gd name="connsiteY4" fmla="*/ 876554 h 973949"/>
              <a:gd name="connsiteX5" fmla="*/ 3111756 w 3209151"/>
              <a:gd name="connsiteY5" fmla="*/ 973949 h 973949"/>
              <a:gd name="connsiteX6" fmla="*/ 97395 w 3209151"/>
              <a:gd name="connsiteY6" fmla="*/ 973949 h 973949"/>
              <a:gd name="connsiteX7" fmla="*/ 0 w 3209151"/>
              <a:gd name="connsiteY7" fmla="*/ 876554 h 973949"/>
              <a:gd name="connsiteX8" fmla="*/ 0 w 3209151"/>
              <a:gd name="connsiteY8" fmla="*/ 97395 h 973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09151" h="973949">
                <a:moveTo>
                  <a:pt x="0" y="97395"/>
                </a:moveTo>
                <a:cubicBezTo>
                  <a:pt x="0" y="43605"/>
                  <a:pt x="43605" y="0"/>
                  <a:pt x="97395" y="0"/>
                </a:cubicBezTo>
                <a:lnTo>
                  <a:pt x="3111756" y="0"/>
                </a:lnTo>
                <a:cubicBezTo>
                  <a:pt x="3165546" y="0"/>
                  <a:pt x="3209151" y="43605"/>
                  <a:pt x="3209151" y="97395"/>
                </a:cubicBezTo>
                <a:lnTo>
                  <a:pt x="3209151" y="876554"/>
                </a:lnTo>
                <a:cubicBezTo>
                  <a:pt x="3209151" y="930344"/>
                  <a:pt x="3165546" y="973949"/>
                  <a:pt x="3111756" y="973949"/>
                </a:cubicBezTo>
                <a:lnTo>
                  <a:pt x="97395" y="973949"/>
                </a:lnTo>
                <a:cubicBezTo>
                  <a:pt x="43605" y="973949"/>
                  <a:pt x="0" y="930344"/>
                  <a:pt x="0" y="876554"/>
                </a:cubicBezTo>
                <a:lnTo>
                  <a:pt x="0" y="97395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106" tIns="97106" rIns="97106" bIns="97106" numCol="1" spcCol="1270" anchor="ctr" anchorCtr="0">
            <a:noAutofit/>
          </a:bodyPr>
          <a:lstStyle/>
          <a:p>
            <a:pPr lvl="1"/>
            <a:r>
              <a:rPr lang="en-GB" dirty="0"/>
              <a:t>Linac 4 </a:t>
            </a:r>
            <a:r>
              <a:rPr lang="en-GB" dirty="0" smtClean="0"/>
              <a:t>to BIS</a:t>
            </a:r>
            <a:endParaRPr lang="en-GB" dirty="0"/>
          </a:p>
        </p:txBody>
      </p:sp>
      <p:sp>
        <p:nvSpPr>
          <p:cNvPr id="27" name="Content Placeholder 1"/>
          <p:cNvSpPr txBox="1">
            <a:spLocks/>
          </p:cNvSpPr>
          <p:nvPr/>
        </p:nvSpPr>
        <p:spPr>
          <a:xfrm>
            <a:off x="5969714" y="4712625"/>
            <a:ext cx="2219324" cy="81832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/>
              <a:t>If a valve is closed a signal is transmitted</a:t>
            </a:r>
          </a:p>
          <a:p>
            <a:pPr marL="0" indent="0">
              <a:buNone/>
            </a:pPr>
            <a:r>
              <a:rPr lang="en-GB" sz="1600" dirty="0"/>
              <a:t>to the BIS</a:t>
            </a:r>
            <a:endParaRPr lang="en-GB" sz="1600" dirty="0"/>
          </a:p>
        </p:txBody>
      </p:sp>
      <p:sp>
        <p:nvSpPr>
          <p:cNvPr id="28" name="Content Placeholder 1"/>
          <p:cNvSpPr txBox="1">
            <a:spLocks/>
          </p:cNvSpPr>
          <p:nvPr/>
        </p:nvSpPr>
        <p:spPr>
          <a:xfrm>
            <a:off x="8510425" y="4712625"/>
            <a:ext cx="2219324" cy="8183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/>
              <a:t>VPI controller gives alarms for the users.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895145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1" grpId="0" animBg="1"/>
      <p:bldP spid="19" grpId="0"/>
      <p:bldP spid="20" grpId="0"/>
      <p:bldP spid="24" grpId="0" animBg="1"/>
      <p:bldP spid="25" grpId="0" animBg="1"/>
      <p:bldP spid="26" grpId="0" animBg="1"/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Linac4 Vacuum Interlocks system</a:t>
            </a:r>
            <a:r>
              <a:rPr lang="en-US" dirty="0" smtClean="0"/>
              <a:t>– </a:t>
            </a:r>
            <a:r>
              <a:rPr lang="en-US" dirty="0"/>
              <a:t>Jose de la Gama 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4</a:t>
            </a:fld>
            <a:endParaRPr lang="en-US" dirty="0"/>
          </a:p>
        </p:txBody>
      </p:sp>
      <p:sp>
        <p:nvSpPr>
          <p:cNvPr id="7" name="Title 5"/>
          <p:cNvSpPr>
            <a:spLocks noGrp="1"/>
          </p:cNvSpPr>
          <p:nvPr>
            <p:ph type="title"/>
          </p:nvPr>
        </p:nvSpPr>
        <p:spPr>
          <a:xfrm>
            <a:off x="182880" y="-136190"/>
            <a:ext cx="10969139" cy="940443"/>
          </a:xfrm>
        </p:spPr>
        <p:txBody>
          <a:bodyPr/>
          <a:lstStyle/>
          <a:p>
            <a:r>
              <a:rPr lang="pt-PT" dirty="0" smtClean="0"/>
              <a:t>Internal </a:t>
            </a:r>
            <a:r>
              <a:rPr lang="pt-PT" dirty="0" smtClean="0"/>
              <a:t>interlock.</a:t>
            </a:r>
            <a:endParaRPr lang="en-GB" dirty="0"/>
          </a:p>
        </p:txBody>
      </p:sp>
      <p:sp>
        <p:nvSpPr>
          <p:cNvPr id="11" name="Rectangle 147"/>
          <p:cNvSpPr/>
          <p:nvPr/>
        </p:nvSpPr>
        <p:spPr>
          <a:xfrm>
            <a:off x="865210" y="1657518"/>
            <a:ext cx="79152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/>
            <a:r>
              <a:rPr lang="pl-PL" sz="2000" dirty="0" smtClean="0">
                <a:solidFill>
                  <a:srgbClr val="FF0000"/>
                </a:solidFill>
              </a:rPr>
              <a:t>Condition:</a:t>
            </a:r>
            <a:endParaRPr lang="en-GB" sz="2000" dirty="0" smtClean="0">
              <a:solidFill>
                <a:srgbClr val="FF0000"/>
              </a:solidFill>
            </a:endParaRPr>
          </a:p>
          <a:p>
            <a:pPr marL="285750" lvl="0" indent="-285750"/>
            <a:r>
              <a:rPr lang="en-GB" sz="2000" dirty="0" smtClean="0">
                <a:solidFill>
                  <a:srgbClr val="FF0000"/>
                </a:solidFill>
              </a:rPr>
              <a:t>	</a:t>
            </a:r>
            <a:r>
              <a:rPr lang="en-GB" sz="2000" dirty="0" smtClean="0">
                <a:solidFill>
                  <a:srgbClr val="004EEA"/>
                </a:solidFill>
              </a:rPr>
              <a:t>IF (</a:t>
            </a:r>
            <a:r>
              <a:rPr lang="en-US" sz="2000" dirty="0" smtClean="0"/>
              <a:t>Penning gauge signal </a:t>
            </a:r>
            <a:r>
              <a:rPr lang="en-US" sz="2000" dirty="0" smtClean="0">
                <a:solidFill>
                  <a:srgbClr val="00B050"/>
                </a:solidFill>
              </a:rPr>
              <a:t>OK</a:t>
            </a:r>
            <a:r>
              <a:rPr lang="en-US" sz="2000" dirty="0" smtClean="0">
                <a:solidFill>
                  <a:srgbClr val="004EEA"/>
                </a:solidFill>
              </a:rPr>
              <a:t>) THEN </a:t>
            </a:r>
            <a:r>
              <a:rPr lang="en-GB" sz="2000" dirty="0" smtClean="0">
                <a:solidFill>
                  <a:srgbClr val="004EEA"/>
                </a:solidFill>
              </a:rPr>
              <a:t>(</a:t>
            </a:r>
            <a:r>
              <a:rPr lang="en-US" sz="2000" dirty="0" smtClean="0"/>
              <a:t>Ion Pumps can operate</a:t>
            </a:r>
            <a:r>
              <a:rPr lang="en-US" sz="2000" dirty="0">
                <a:solidFill>
                  <a:srgbClr val="004EEA"/>
                </a:solidFill>
              </a:rPr>
              <a:t> )</a:t>
            </a:r>
            <a:endParaRPr lang="en-US" sz="2000" dirty="0" smtClean="0"/>
          </a:p>
        </p:txBody>
      </p:sp>
      <p:sp>
        <p:nvSpPr>
          <p:cNvPr id="12" name="Content Placeholder 1"/>
          <p:cNvSpPr txBox="1">
            <a:spLocks/>
          </p:cNvSpPr>
          <p:nvPr/>
        </p:nvSpPr>
        <p:spPr>
          <a:xfrm>
            <a:off x="182880" y="1027407"/>
            <a:ext cx="10969139" cy="427393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9723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Penning </a:t>
            </a:r>
            <a:r>
              <a:rPr lang="en-GB" dirty="0"/>
              <a:t>gauges give </a:t>
            </a:r>
            <a:r>
              <a:rPr lang="en-GB" dirty="0" smtClean="0"/>
              <a:t>a </a:t>
            </a:r>
            <a:r>
              <a:rPr lang="en-GB" dirty="0" smtClean="0">
                <a:solidFill>
                  <a:srgbClr val="FF0000"/>
                </a:solidFill>
              </a:rPr>
              <a:t>start interlock </a:t>
            </a:r>
            <a:r>
              <a:rPr lang="en-GB" dirty="0"/>
              <a:t>for the VPI </a:t>
            </a:r>
            <a:r>
              <a:rPr lang="en-GB" dirty="0" smtClean="0"/>
              <a:t>controllers.</a:t>
            </a:r>
            <a:endParaRPr lang="en-GB" dirty="0" smtClean="0"/>
          </a:p>
        </p:txBody>
      </p:sp>
      <p:grpSp>
        <p:nvGrpSpPr>
          <p:cNvPr id="17" name="Group 16"/>
          <p:cNvGrpSpPr/>
          <p:nvPr/>
        </p:nvGrpSpPr>
        <p:grpSpPr>
          <a:xfrm>
            <a:off x="2902861" y="3432893"/>
            <a:ext cx="1167106" cy="943561"/>
            <a:chOff x="1065969" y="3604184"/>
            <a:chExt cx="1167106" cy="943561"/>
          </a:xfrm>
        </p:grpSpPr>
        <p:grpSp>
          <p:nvGrpSpPr>
            <p:cNvPr id="18" name="Group 17"/>
            <p:cNvGrpSpPr/>
            <p:nvPr/>
          </p:nvGrpSpPr>
          <p:grpSpPr>
            <a:xfrm>
              <a:off x="1391012" y="3604184"/>
              <a:ext cx="517020" cy="490079"/>
              <a:chOff x="1391012" y="3565501"/>
              <a:chExt cx="720000" cy="720000"/>
            </a:xfrm>
          </p:grpSpPr>
          <p:sp>
            <p:nvSpPr>
              <p:cNvPr id="25" name="Rectangle 61"/>
              <p:cNvSpPr/>
              <p:nvPr/>
            </p:nvSpPr>
            <p:spPr>
              <a:xfrm>
                <a:off x="1391012" y="3565501"/>
                <a:ext cx="720000" cy="720000"/>
              </a:xfrm>
              <a:prstGeom prst="rect">
                <a:avLst/>
              </a:pr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6" name="Straight Connector 62"/>
              <p:cNvCxnSpPr/>
              <p:nvPr/>
            </p:nvCxnSpPr>
            <p:spPr>
              <a:xfrm>
                <a:off x="1482030" y="3565501"/>
                <a:ext cx="0" cy="720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63"/>
              <p:cNvCxnSpPr/>
              <p:nvPr/>
            </p:nvCxnSpPr>
            <p:spPr>
              <a:xfrm>
                <a:off x="1986085" y="3565501"/>
                <a:ext cx="0" cy="720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64"/>
              <p:cNvCxnSpPr>
                <a:endCxn id="25" idx="2"/>
              </p:cNvCxnSpPr>
              <p:nvPr/>
            </p:nvCxnSpPr>
            <p:spPr>
              <a:xfrm>
                <a:off x="1482030" y="3925501"/>
                <a:ext cx="268982" cy="360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5"/>
              <p:cNvCxnSpPr>
                <a:endCxn id="25" idx="2"/>
              </p:cNvCxnSpPr>
              <p:nvPr/>
            </p:nvCxnSpPr>
            <p:spPr>
              <a:xfrm flipH="1">
                <a:off x="1751012" y="3905118"/>
                <a:ext cx="235073" cy="38038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Box 66"/>
            <p:cNvSpPr txBox="1"/>
            <p:nvPr/>
          </p:nvSpPr>
          <p:spPr>
            <a:xfrm>
              <a:off x="1065969" y="4209191"/>
              <a:ext cx="1167106" cy="33855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Ion Pump</a:t>
              </a:r>
              <a:endParaRPr lang="en-GB" sz="1600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390650" y="2681149"/>
            <a:ext cx="1364499" cy="1675537"/>
            <a:chOff x="8970668" y="2872208"/>
            <a:chExt cx="1364499" cy="1675537"/>
          </a:xfrm>
        </p:grpSpPr>
        <p:grpSp>
          <p:nvGrpSpPr>
            <p:cNvPr id="31" name="Group 30"/>
            <p:cNvGrpSpPr/>
            <p:nvPr/>
          </p:nvGrpSpPr>
          <p:grpSpPr>
            <a:xfrm>
              <a:off x="9217640" y="3409844"/>
              <a:ext cx="648072" cy="648072"/>
              <a:chOff x="8339174" y="3418153"/>
              <a:chExt cx="648072" cy="648072"/>
            </a:xfrm>
          </p:grpSpPr>
          <p:sp>
            <p:nvSpPr>
              <p:cNvPr id="39" name="Oval 54"/>
              <p:cNvSpPr/>
              <p:nvPr/>
            </p:nvSpPr>
            <p:spPr>
              <a:xfrm rot="10800000">
                <a:off x="8339174" y="3418153"/>
                <a:ext cx="648072" cy="648072"/>
              </a:xfrm>
              <a:prstGeom prst="ellipse">
                <a:avLst/>
              </a:pr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0" name="Straight Connector 55"/>
              <p:cNvCxnSpPr/>
              <p:nvPr/>
            </p:nvCxnSpPr>
            <p:spPr>
              <a:xfrm rot="10800000">
                <a:off x="8854660" y="3634177"/>
                <a:ext cx="0" cy="21602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57"/>
              <p:cNvCxnSpPr/>
              <p:nvPr/>
            </p:nvCxnSpPr>
            <p:spPr>
              <a:xfrm rot="10800000">
                <a:off x="8494620" y="3634177"/>
                <a:ext cx="0" cy="21602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Oval 58"/>
              <p:cNvSpPr/>
              <p:nvPr/>
            </p:nvSpPr>
            <p:spPr>
              <a:xfrm rot="10800000">
                <a:off x="8642065" y="3762572"/>
                <a:ext cx="45719" cy="45719"/>
              </a:xfrm>
              <a:prstGeom prst="ellips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3" name="Straight Connector 59"/>
              <p:cNvCxnSpPr/>
              <p:nvPr/>
            </p:nvCxnSpPr>
            <p:spPr>
              <a:xfrm rot="10800000">
                <a:off x="8494620" y="3653227"/>
                <a:ext cx="3600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56"/>
              <p:cNvCxnSpPr/>
              <p:nvPr/>
            </p:nvCxnSpPr>
            <p:spPr>
              <a:xfrm rot="10800000">
                <a:off x="8507764" y="3710807"/>
                <a:ext cx="3600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/>
            <p:cNvGrpSpPr/>
            <p:nvPr/>
          </p:nvGrpSpPr>
          <p:grpSpPr>
            <a:xfrm>
              <a:off x="8970668" y="2872208"/>
              <a:ext cx="1364499" cy="1675537"/>
              <a:chOff x="1065969" y="2872208"/>
              <a:chExt cx="1364499" cy="1675537"/>
            </a:xfrm>
          </p:grpSpPr>
          <p:sp>
            <p:nvSpPr>
              <p:cNvPr id="33" name="TextBox 66"/>
              <p:cNvSpPr txBox="1"/>
              <p:nvPr/>
            </p:nvSpPr>
            <p:spPr>
              <a:xfrm>
                <a:off x="1065969" y="4209191"/>
                <a:ext cx="1167106" cy="338554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Penning</a:t>
                </a:r>
                <a:endParaRPr lang="en-GB" sz="1600" dirty="0"/>
              </a:p>
            </p:txBody>
          </p:sp>
          <p:grpSp>
            <p:nvGrpSpPr>
              <p:cNvPr id="34" name="Group 33"/>
              <p:cNvGrpSpPr/>
              <p:nvPr/>
            </p:nvGrpSpPr>
            <p:grpSpPr>
              <a:xfrm>
                <a:off x="1132093" y="2872208"/>
                <a:ext cx="1298375" cy="562452"/>
                <a:chOff x="1883964" y="356764"/>
                <a:chExt cx="1298375" cy="562452"/>
              </a:xfrm>
            </p:grpSpPr>
            <p:cxnSp>
              <p:nvCxnSpPr>
                <p:cNvPr id="35" name="Elbow Connector 34"/>
                <p:cNvCxnSpPr/>
                <p:nvPr/>
              </p:nvCxnSpPr>
              <p:spPr>
                <a:xfrm flipV="1">
                  <a:off x="1969495" y="356764"/>
                  <a:ext cx="462326" cy="331620"/>
                </a:xfrm>
                <a:prstGeom prst="bentConnector3">
                  <a:avLst>
                    <a:gd name="adj1" fmla="val 56867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2158421" y="466672"/>
                  <a:ext cx="144016" cy="11180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 flipV="1">
                  <a:off x="2158421" y="461563"/>
                  <a:ext cx="144016" cy="11180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TextBox 37"/>
                <p:cNvSpPr txBox="1"/>
                <p:nvPr/>
              </p:nvSpPr>
              <p:spPr>
                <a:xfrm>
                  <a:off x="1883964" y="688384"/>
                  <a:ext cx="129837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900" dirty="0" smtClean="0"/>
                    <a:t>Output A1 5e-6 mbar</a:t>
                  </a:r>
                </a:p>
              </p:txBody>
            </p:sp>
          </p:grpSp>
        </p:grpSp>
      </p:grpSp>
      <p:grpSp>
        <p:nvGrpSpPr>
          <p:cNvPr id="45" name="Group 44"/>
          <p:cNvGrpSpPr/>
          <p:nvPr/>
        </p:nvGrpSpPr>
        <p:grpSpPr>
          <a:xfrm>
            <a:off x="5866900" y="3427802"/>
            <a:ext cx="1167106" cy="943561"/>
            <a:chOff x="1065969" y="3604184"/>
            <a:chExt cx="1167106" cy="943561"/>
          </a:xfrm>
        </p:grpSpPr>
        <p:grpSp>
          <p:nvGrpSpPr>
            <p:cNvPr id="46" name="Group 45"/>
            <p:cNvGrpSpPr/>
            <p:nvPr/>
          </p:nvGrpSpPr>
          <p:grpSpPr>
            <a:xfrm>
              <a:off x="1391012" y="3604184"/>
              <a:ext cx="517020" cy="490079"/>
              <a:chOff x="1391012" y="3565501"/>
              <a:chExt cx="720000" cy="720000"/>
            </a:xfrm>
          </p:grpSpPr>
          <p:sp>
            <p:nvSpPr>
              <p:cNvPr id="48" name="Rectangle 61"/>
              <p:cNvSpPr/>
              <p:nvPr/>
            </p:nvSpPr>
            <p:spPr>
              <a:xfrm>
                <a:off x="1391012" y="3565501"/>
                <a:ext cx="720000" cy="720000"/>
              </a:xfrm>
              <a:prstGeom prst="rect">
                <a:avLst/>
              </a:pr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9" name="Straight Connector 62"/>
              <p:cNvCxnSpPr/>
              <p:nvPr/>
            </p:nvCxnSpPr>
            <p:spPr>
              <a:xfrm>
                <a:off x="1482030" y="3565501"/>
                <a:ext cx="0" cy="720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63"/>
              <p:cNvCxnSpPr/>
              <p:nvPr/>
            </p:nvCxnSpPr>
            <p:spPr>
              <a:xfrm>
                <a:off x="1986085" y="3565501"/>
                <a:ext cx="0" cy="720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64"/>
              <p:cNvCxnSpPr>
                <a:endCxn id="48" idx="2"/>
              </p:cNvCxnSpPr>
              <p:nvPr/>
            </p:nvCxnSpPr>
            <p:spPr>
              <a:xfrm>
                <a:off x="1482030" y="3925501"/>
                <a:ext cx="268982" cy="360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65"/>
              <p:cNvCxnSpPr>
                <a:endCxn id="48" idx="2"/>
              </p:cNvCxnSpPr>
              <p:nvPr/>
            </p:nvCxnSpPr>
            <p:spPr>
              <a:xfrm flipH="1">
                <a:off x="1751012" y="3905118"/>
                <a:ext cx="235073" cy="38038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TextBox 66"/>
            <p:cNvSpPr txBox="1"/>
            <p:nvPr/>
          </p:nvSpPr>
          <p:spPr>
            <a:xfrm>
              <a:off x="1065969" y="4209191"/>
              <a:ext cx="1167106" cy="33855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Ion Pump</a:t>
              </a:r>
              <a:endParaRPr lang="en-GB" sz="1600" dirty="0"/>
            </a:p>
          </p:txBody>
        </p:sp>
      </p:grpSp>
      <p:cxnSp>
        <p:nvCxnSpPr>
          <p:cNvPr id="3" name="Straight Arrow Connector 2"/>
          <p:cNvCxnSpPr/>
          <p:nvPr/>
        </p:nvCxnSpPr>
        <p:spPr>
          <a:xfrm flipH="1">
            <a:off x="3731373" y="3602203"/>
            <a:ext cx="806931" cy="34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5452569" y="3575221"/>
            <a:ext cx="725822" cy="114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4390650" y="4769136"/>
            <a:ext cx="2166086" cy="1114306"/>
            <a:chOff x="4390650" y="4769136"/>
            <a:chExt cx="2166086" cy="1114306"/>
          </a:xfrm>
        </p:grpSpPr>
        <p:sp>
          <p:nvSpPr>
            <p:cNvPr id="54" name="Oval 54"/>
            <p:cNvSpPr/>
            <p:nvPr/>
          </p:nvSpPr>
          <p:spPr>
            <a:xfrm rot="10800000">
              <a:off x="4616477" y="4769136"/>
              <a:ext cx="648072" cy="648072"/>
            </a:xfrm>
            <a:prstGeom prst="ellipse">
              <a:avLst/>
            </a:prstGeom>
            <a:solidFill>
              <a:srgbClr val="00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Freeform 5"/>
            <p:cNvSpPr/>
            <p:nvPr/>
          </p:nvSpPr>
          <p:spPr>
            <a:xfrm>
              <a:off x="4713817" y="4912102"/>
              <a:ext cx="447675" cy="216327"/>
            </a:xfrm>
            <a:custGeom>
              <a:avLst/>
              <a:gdLst>
                <a:gd name="connsiteX0" fmla="*/ 0 w 447675"/>
                <a:gd name="connsiteY0" fmla="*/ 347662 h 350048"/>
                <a:gd name="connsiteX1" fmla="*/ 123825 w 447675"/>
                <a:gd name="connsiteY1" fmla="*/ 0 h 350048"/>
                <a:gd name="connsiteX2" fmla="*/ 240506 w 447675"/>
                <a:gd name="connsiteY2" fmla="*/ 350043 h 350048"/>
                <a:gd name="connsiteX3" fmla="*/ 345281 w 447675"/>
                <a:gd name="connsiteY3" fmla="*/ 9525 h 350048"/>
                <a:gd name="connsiteX4" fmla="*/ 447675 w 447675"/>
                <a:gd name="connsiteY4" fmla="*/ 347662 h 350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7675" h="350048">
                  <a:moveTo>
                    <a:pt x="0" y="347662"/>
                  </a:moveTo>
                  <a:cubicBezTo>
                    <a:pt x="41870" y="173632"/>
                    <a:pt x="83741" y="-397"/>
                    <a:pt x="123825" y="0"/>
                  </a:cubicBezTo>
                  <a:cubicBezTo>
                    <a:pt x="163909" y="397"/>
                    <a:pt x="203597" y="348456"/>
                    <a:pt x="240506" y="350043"/>
                  </a:cubicBezTo>
                  <a:cubicBezTo>
                    <a:pt x="277415" y="351630"/>
                    <a:pt x="310753" y="9922"/>
                    <a:pt x="345281" y="9525"/>
                  </a:cubicBezTo>
                  <a:cubicBezTo>
                    <a:pt x="379809" y="9128"/>
                    <a:pt x="425450" y="307578"/>
                    <a:pt x="447675" y="347662"/>
                  </a:cubicBezTo>
                </a:path>
              </a:pathLst>
            </a:custGeom>
            <a:noFill/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TextBox 66"/>
            <p:cNvSpPr txBox="1"/>
            <p:nvPr/>
          </p:nvSpPr>
          <p:spPr>
            <a:xfrm>
              <a:off x="4390650" y="5544888"/>
              <a:ext cx="1167106" cy="33855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Pirani</a:t>
              </a:r>
              <a:endParaRPr lang="en-GB" sz="1600" dirty="0"/>
            </a:p>
          </p:txBody>
        </p:sp>
        <p:cxnSp>
          <p:nvCxnSpPr>
            <p:cNvPr id="56" name="Elbow Connector 55"/>
            <p:cNvCxnSpPr/>
            <p:nvPr/>
          </p:nvCxnSpPr>
          <p:spPr>
            <a:xfrm flipV="1">
              <a:off x="5343892" y="4904971"/>
              <a:ext cx="462326" cy="331620"/>
            </a:xfrm>
            <a:prstGeom prst="bentConnector3">
              <a:avLst>
                <a:gd name="adj1" fmla="val 56867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5532818" y="5014879"/>
              <a:ext cx="144016" cy="1118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V="1">
              <a:off x="5532818" y="5009770"/>
              <a:ext cx="144016" cy="1118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5258361" y="5236591"/>
              <a:ext cx="129837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 smtClean="0"/>
                <a:t>Output A1</a:t>
              </a:r>
              <a:r>
                <a:rPr lang="en-GB" sz="900" dirty="0"/>
                <a:t> 8</a:t>
              </a:r>
              <a:r>
                <a:rPr lang="en-GB" sz="900" dirty="0" smtClean="0"/>
                <a:t>e-3 mbar</a:t>
              </a:r>
            </a:p>
          </p:txBody>
        </p:sp>
      </p:grpSp>
      <p:cxnSp>
        <p:nvCxnSpPr>
          <p:cNvPr id="60" name="Straight Arrow Connector 59"/>
          <p:cNvCxnSpPr/>
          <p:nvPr/>
        </p:nvCxnSpPr>
        <p:spPr>
          <a:xfrm flipH="1" flipV="1">
            <a:off x="4970314" y="4380343"/>
            <a:ext cx="2774" cy="2754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8783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Linac4 Vacuum Interlocks system</a:t>
            </a:r>
            <a:r>
              <a:rPr lang="en-US" dirty="0" smtClean="0"/>
              <a:t>– Jose de la Gama 	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5</a:t>
            </a:fld>
            <a:endParaRPr lang="en-US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182879" y="794376"/>
            <a:ext cx="10969139" cy="61349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Linac4 valves </a:t>
            </a:r>
            <a:r>
              <a:rPr lang="en-GB" dirty="0" smtClean="0"/>
              <a:t>Interlock </a:t>
            </a:r>
            <a:r>
              <a:rPr lang="en-GB" dirty="0" smtClean="0"/>
              <a:t>system is based in LHC </a:t>
            </a:r>
            <a:r>
              <a:rPr lang="en-GB" dirty="0" smtClean="0"/>
              <a:t>interlock </a:t>
            </a:r>
            <a:r>
              <a:rPr lang="en-GB" dirty="0" smtClean="0"/>
              <a:t>system. </a:t>
            </a:r>
            <a:endParaRPr lang="en-GB" dirty="0"/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182880" y="-136190"/>
            <a:ext cx="10969139" cy="940443"/>
          </a:xfrm>
        </p:spPr>
        <p:txBody>
          <a:bodyPr/>
          <a:lstStyle/>
          <a:p>
            <a:r>
              <a:rPr lang="pt-PT" dirty="0" smtClean="0"/>
              <a:t>Valve Interlock</a:t>
            </a:r>
            <a:endParaRPr lang="en-GB" dirty="0"/>
          </a:p>
        </p:txBody>
      </p:sp>
      <p:grpSp>
        <p:nvGrpSpPr>
          <p:cNvPr id="95" name="Group 94"/>
          <p:cNvGrpSpPr/>
          <p:nvPr/>
        </p:nvGrpSpPr>
        <p:grpSpPr>
          <a:xfrm>
            <a:off x="1065969" y="3604184"/>
            <a:ext cx="2134496" cy="943561"/>
            <a:chOff x="1065969" y="3604184"/>
            <a:chExt cx="2134496" cy="943561"/>
          </a:xfrm>
        </p:grpSpPr>
        <p:grpSp>
          <p:nvGrpSpPr>
            <p:cNvPr id="88" name="Group 87"/>
            <p:cNvGrpSpPr/>
            <p:nvPr/>
          </p:nvGrpSpPr>
          <p:grpSpPr>
            <a:xfrm>
              <a:off x="1391012" y="3604184"/>
              <a:ext cx="517020" cy="490079"/>
              <a:chOff x="1391012" y="3565501"/>
              <a:chExt cx="720000" cy="720000"/>
            </a:xfrm>
          </p:grpSpPr>
          <p:sp>
            <p:nvSpPr>
              <p:cNvPr id="18" name="Rectangle 61"/>
              <p:cNvSpPr/>
              <p:nvPr/>
            </p:nvSpPr>
            <p:spPr>
              <a:xfrm>
                <a:off x="1391012" y="3565501"/>
                <a:ext cx="720000" cy="720000"/>
              </a:xfrm>
              <a:prstGeom prst="rect">
                <a:avLst/>
              </a:pr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9" name="Straight Connector 62"/>
              <p:cNvCxnSpPr/>
              <p:nvPr/>
            </p:nvCxnSpPr>
            <p:spPr>
              <a:xfrm>
                <a:off x="1482030" y="3565501"/>
                <a:ext cx="0" cy="720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63"/>
              <p:cNvCxnSpPr/>
              <p:nvPr/>
            </p:nvCxnSpPr>
            <p:spPr>
              <a:xfrm>
                <a:off x="1986085" y="3565501"/>
                <a:ext cx="0" cy="720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64"/>
              <p:cNvCxnSpPr>
                <a:endCxn id="18" idx="2"/>
              </p:cNvCxnSpPr>
              <p:nvPr/>
            </p:nvCxnSpPr>
            <p:spPr>
              <a:xfrm>
                <a:off x="1482030" y="3925501"/>
                <a:ext cx="268982" cy="360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65"/>
              <p:cNvCxnSpPr>
                <a:endCxn id="18" idx="2"/>
              </p:cNvCxnSpPr>
              <p:nvPr/>
            </p:nvCxnSpPr>
            <p:spPr>
              <a:xfrm flipH="1">
                <a:off x="1751012" y="3905118"/>
                <a:ext cx="235073" cy="38038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TextBox 66"/>
            <p:cNvSpPr txBox="1"/>
            <p:nvPr/>
          </p:nvSpPr>
          <p:spPr>
            <a:xfrm>
              <a:off x="1065969" y="4209191"/>
              <a:ext cx="1167106" cy="33855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Ion Pump</a:t>
              </a:r>
              <a:endParaRPr lang="en-GB" sz="1600" dirty="0"/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2055476" y="3604184"/>
              <a:ext cx="1144989" cy="700952"/>
              <a:chOff x="2807347" y="1088740"/>
              <a:chExt cx="1144989" cy="700952"/>
            </a:xfrm>
          </p:grpSpPr>
          <p:cxnSp>
            <p:nvCxnSpPr>
              <p:cNvPr id="63" name="Elbow Connector 62"/>
              <p:cNvCxnSpPr/>
              <p:nvPr/>
            </p:nvCxnSpPr>
            <p:spPr>
              <a:xfrm flipV="1">
                <a:off x="2892878" y="1088740"/>
                <a:ext cx="462326" cy="331620"/>
              </a:xfrm>
              <a:prstGeom prst="bentConnector3">
                <a:avLst>
                  <a:gd name="adj1" fmla="val 56867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>
                <a:off x="3081804" y="1198648"/>
                <a:ext cx="144016" cy="11180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flipV="1">
                <a:off x="3081804" y="1193539"/>
                <a:ext cx="144016" cy="11180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TextBox 65"/>
              <p:cNvSpPr txBox="1"/>
              <p:nvPr/>
            </p:nvSpPr>
            <p:spPr>
              <a:xfrm>
                <a:off x="2807347" y="1420360"/>
                <a:ext cx="114498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900" dirty="0" smtClean="0"/>
                  <a:t>VRP 1e-6 mbar</a:t>
                </a:r>
              </a:p>
              <a:p>
                <a:r>
                  <a:rPr lang="en-GB" sz="900" dirty="0" smtClean="0"/>
                  <a:t>Lev1A</a:t>
                </a:r>
                <a:endParaRPr lang="fr-FR" sz="900" dirty="0"/>
              </a:p>
            </p:txBody>
          </p:sp>
        </p:grpSp>
      </p:grpSp>
      <p:sp>
        <p:nvSpPr>
          <p:cNvPr id="90" name="Content Placeholder 1"/>
          <p:cNvSpPr txBox="1">
            <a:spLocks/>
          </p:cNvSpPr>
          <p:nvPr/>
        </p:nvSpPr>
        <p:spPr>
          <a:xfrm>
            <a:off x="170759" y="2936523"/>
            <a:ext cx="10969139" cy="427393"/>
          </a:xfrm>
          <a:prstGeom prst="rect">
            <a:avLst/>
          </a:prstGeom>
        </p:spPr>
        <p:txBody>
          <a:bodyPr vert="horz">
            <a:normAutofit fontScale="2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9723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6600" dirty="0"/>
              <a:t>In this way two sectors are isolated and a signal is transmitted to the BIS to dump the beam.</a:t>
            </a:r>
            <a:endParaRPr lang="en-GB" sz="6600" dirty="0"/>
          </a:p>
        </p:txBody>
      </p:sp>
      <p:sp>
        <p:nvSpPr>
          <p:cNvPr id="91" name="Content Placeholder 1"/>
          <p:cNvSpPr txBox="1">
            <a:spLocks/>
          </p:cNvSpPr>
          <p:nvPr/>
        </p:nvSpPr>
        <p:spPr>
          <a:xfrm>
            <a:off x="170759" y="2579652"/>
            <a:ext cx="10969139" cy="427393"/>
          </a:xfrm>
          <a:prstGeom prst="rect">
            <a:avLst/>
          </a:prstGeom>
        </p:spPr>
        <p:txBody>
          <a:bodyPr vert="horz">
            <a:normAutofit fontScale="2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9723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6600" dirty="0"/>
              <a:t>The </a:t>
            </a:r>
            <a:r>
              <a:rPr lang="en-GB" sz="6600" dirty="0">
                <a:solidFill>
                  <a:srgbClr val="FF0000"/>
                </a:solidFill>
              </a:rPr>
              <a:t>VVS-1</a:t>
            </a:r>
            <a:r>
              <a:rPr lang="en-GB" sz="6600" dirty="0"/>
              <a:t> and </a:t>
            </a:r>
            <a:r>
              <a:rPr lang="en-GB" sz="6600" dirty="0">
                <a:solidFill>
                  <a:srgbClr val="FF0000"/>
                </a:solidFill>
              </a:rPr>
              <a:t>VVS+1</a:t>
            </a:r>
            <a:r>
              <a:rPr lang="en-GB" sz="6600" dirty="0"/>
              <a:t> will be closed. </a:t>
            </a:r>
          </a:p>
        </p:txBody>
      </p:sp>
      <p:sp>
        <p:nvSpPr>
          <p:cNvPr id="92" name="Content Placeholder 1"/>
          <p:cNvSpPr txBox="1">
            <a:spLocks/>
          </p:cNvSpPr>
          <p:nvPr/>
        </p:nvSpPr>
        <p:spPr>
          <a:xfrm>
            <a:off x="170759" y="1865910"/>
            <a:ext cx="10969139" cy="427393"/>
          </a:xfrm>
          <a:prstGeom prst="rect">
            <a:avLst/>
          </a:prstGeom>
        </p:spPr>
        <p:txBody>
          <a:bodyPr vert="horz">
            <a:normAutofit fontScale="2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9723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6600" dirty="0"/>
              <a:t>A sector valve can be opened if </a:t>
            </a:r>
            <a:r>
              <a:rPr lang="en-GB" sz="6600" dirty="0">
                <a:solidFill>
                  <a:srgbClr val="FF0000"/>
                </a:solidFill>
              </a:rPr>
              <a:t>ALL</a:t>
            </a:r>
            <a:r>
              <a:rPr lang="en-GB" sz="6600" dirty="0"/>
              <a:t> devices are ready.</a:t>
            </a:r>
          </a:p>
        </p:txBody>
      </p:sp>
      <p:sp>
        <p:nvSpPr>
          <p:cNvPr id="93" name="Content Placeholder 1"/>
          <p:cNvSpPr txBox="1">
            <a:spLocks/>
          </p:cNvSpPr>
          <p:nvPr/>
        </p:nvSpPr>
        <p:spPr>
          <a:xfrm>
            <a:off x="170759" y="2222781"/>
            <a:ext cx="10969139" cy="427393"/>
          </a:xfrm>
          <a:prstGeom prst="rect">
            <a:avLst/>
          </a:prstGeom>
        </p:spPr>
        <p:txBody>
          <a:bodyPr vert="horz">
            <a:normAutofit fontScale="2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9723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6600" dirty="0"/>
              <a:t>A sector valve is closed when there is an </a:t>
            </a:r>
            <a:r>
              <a:rPr lang="en-GB" sz="6600" dirty="0">
                <a:solidFill>
                  <a:srgbClr val="FF0000"/>
                </a:solidFill>
              </a:rPr>
              <a:t>interlock trigger of 3 of the 4 devices</a:t>
            </a:r>
          </a:p>
        </p:txBody>
      </p:sp>
      <p:sp>
        <p:nvSpPr>
          <p:cNvPr id="94" name="Content Placeholder 1"/>
          <p:cNvSpPr txBox="1">
            <a:spLocks/>
          </p:cNvSpPr>
          <p:nvPr/>
        </p:nvSpPr>
        <p:spPr>
          <a:xfrm>
            <a:off x="170759" y="1509039"/>
            <a:ext cx="10969139" cy="427393"/>
          </a:xfrm>
          <a:prstGeom prst="rect">
            <a:avLst/>
          </a:prstGeom>
        </p:spPr>
        <p:txBody>
          <a:bodyPr vert="horz">
            <a:normAutofit fontScale="2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9723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6600" dirty="0"/>
              <a:t>Each VVS is controlled by 4 devices (VPI controller or TPG300) that can give the interlock signal.</a:t>
            </a:r>
          </a:p>
        </p:txBody>
      </p:sp>
      <p:grpSp>
        <p:nvGrpSpPr>
          <p:cNvPr id="96" name="Group 95"/>
          <p:cNvGrpSpPr/>
          <p:nvPr/>
        </p:nvGrpSpPr>
        <p:grpSpPr>
          <a:xfrm>
            <a:off x="1065969" y="4797506"/>
            <a:ext cx="2134496" cy="943561"/>
            <a:chOff x="1065969" y="3604184"/>
            <a:chExt cx="2134496" cy="943561"/>
          </a:xfrm>
        </p:grpSpPr>
        <p:grpSp>
          <p:nvGrpSpPr>
            <p:cNvPr id="97" name="Group 96"/>
            <p:cNvGrpSpPr/>
            <p:nvPr/>
          </p:nvGrpSpPr>
          <p:grpSpPr>
            <a:xfrm>
              <a:off x="1391012" y="3604184"/>
              <a:ext cx="517020" cy="490079"/>
              <a:chOff x="1391012" y="3565501"/>
              <a:chExt cx="720000" cy="720000"/>
            </a:xfrm>
          </p:grpSpPr>
          <p:sp>
            <p:nvSpPr>
              <p:cNvPr id="104" name="Rectangle 61"/>
              <p:cNvSpPr/>
              <p:nvPr/>
            </p:nvSpPr>
            <p:spPr>
              <a:xfrm>
                <a:off x="1391012" y="3565501"/>
                <a:ext cx="720000" cy="720000"/>
              </a:xfrm>
              <a:prstGeom prst="rect">
                <a:avLst/>
              </a:pr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5" name="Straight Connector 62"/>
              <p:cNvCxnSpPr/>
              <p:nvPr/>
            </p:nvCxnSpPr>
            <p:spPr>
              <a:xfrm>
                <a:off x="1482030" y="3565501"/>
                <a:ext cx="0" cy="720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63"/>
              <p:cNvCxnSpPr/>
              <p:nvPr/>
            </p:nvCxnSpPr>
            <p:spPr>
              <a:xfrm>
                <a:off x="1986085" y="3565501"/>
                <a:ext cx="0" cy="720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64"/>
              <p:cNvCxnSpPr>
                <a:endCxn id="104" idx="2"/>
              </p:cNvCxnSpPr>
              <p:nvPr/>
            </p:nvCxnSpPr>
            <p:spPr>
              <a:xfrm>
                <a:off x="1482030" y="3925501"/>
                <a:ext cx="268982" cy="360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65"/>
              <p:cNvCxnSpPr>
                <a:endCxn id="104" idx="2"/>
              </p:cNvCxnSpPr>
              <p:nvPr/>
            </p:nvCxnSpPr>
            <p:spPr>
              <a:xfrm flipH="1">
                <a:off x="1751012" y="3905118"/>
                <a:ext cx="235073" cy="38038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8" name="TextBox 66"/>
            <p:cNvSpPr txBox="1"/>
            <p:nvPr/>
          </p:nvSpPr>
          <p:spPr>
            <a:xfrm>
              <a:off x="1065969" y="4209191"/>
              <a:ext cx="1167106" cy="33855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Ion Pump</a:t>
              </a:r>
              <a:endParaRPr lang="en-GB" sz="1600" dirty="0"/>
            </a:p>
          </p:txBody>
        </p:sp>
        <p:grpSp>
          <p:nvGrpSpPr>
            <p:cNvPr id="99" name="Group 98"/>
            <p:cNvGrpSpPr/>
            <p:nvPr/>
          </p:nvGrpSpPr>
          <p:grpSpPr>
            <a:xfrm>
              <a:off x="2055476" y="3604184"/>
              <a:ext cx="1144989" cy="700952"/>
              <a:chOff x="2807347" y="1088740"/>
              <a:chExt cx="1144989" cy="700952"/>
            </a:xfrm>
          </p:grpSpPr>
          <p:cxnSp>
            <p:nvCxnSpPr>
              <p:cNvPr id="100" name="Elbow Connector 99"/>
              <p:cNvCxnSpPr/>
              <p:nvPr/>
            </p:nvCxnSpPr>
            <p:spPr>
              <a:xfrm flipV="1">
                <a:off x="2892878" y="1088740"/>
                <a:ext cx="462326" cy="331620"/>
              </a:xfrm>
              <a:prstGeom prst="bentConnector3">
                <a:avLst>
                  <a:gd name="adj1" fmla="val 56867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>
                <a:off x="3081804" y="1198648"/>
                <a:ext cx="144016" cy="11180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 flipV="1">
                <a:off x="3081804" y="1193539"/>
                <a:ext cx="144016" cy="11180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" name="TextBox 102"/>
              <p:cNvSpPr txBox="1"/>
              <p:nvPr/>
            </p:nvSpPr>
            <p:spPr>
              <a:xfrm>
                <a:off x="2807347" y="1420360"/>
                <a:ext cx="114498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900" dirty="0" smtClean="0"/>
                  <a:t>VRP 1e-6 mbar</a:t>
                </a:r>
              </a:p>
              <a:p>
                <a:r>
                  <a:rPr lang="en-GB" sz="900" dirty="0" smtClean="0"/>
                  <a:t>Lev1A</a:t>
                </a:r>
                <a:endParaRPr lang="fr-FR" sz="900" dirty="0"/>
              </a:p>
            </p:txBody>
          </p:sp>
        </p:grpSp>
      </p:grpSp>
      <p:grpSp>
        <p:nvGrpSpPr>
          <p:cNvPr id="160" name="Group 159"/>
          <p:cNvGrpSpPr/>
          <p:nvPr/>
        </p:nvGrpSpPr>
        <p:grpSpPr>
          <a:xfrm>
            <a:off x="6129559" y="3495399"/>
            <a:ext cx="2287882" cy="1137901"/>
            <a:chOff x="8970668" y="3409844"/>
            <a:chExt cx="2287882" cy="1137901"/>
          </a:xfrm>
        </p:grpSpPr>
        <p:grpSp>
          <p:nvGrpSpPr>
            <p:cNvPr id="3" name="Group 2"/>
            <p:cNvGrpSpPr/>
            <p:nvPr/>
          </p:nvGrpSpPr>
          <p:grpSpPr>
            <a:xfrm>
              <a:off x="9217640" y="3409844"/>
              <a:ext cx="648072" cy="648072"/>
              <a:chOff x="8339174" y="3418153"/>
              <a:chExt cx="648072" cy="648072"/>
            </a:xfrm>
          </p:grpSpPr>
          <p:sp>
            <p:nvSpPr>
              <p:cNvPr id="79" name="Oval 54"/>
              <p:cNvSpPr/>
              <p:nvPr/>
            </p:nvSpPr>
            <p:spPr>
              <a:xfrm rot="10800000">
                <a:off x="8339174" y="3418153"/>
                <a:ext cx="648072" cy="648072"/>
              </a:xfrm>
              <a:prstGeom prst="ellipse">
                <a:avLst/>
              </a:pr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0" name="Straight Connector 55"/>
              <p:cNvCxnSpPr/>
              <p:nvPr/>
            </p:nvCxnSpPr>
            <p:spPr>
              <a:xfrm rot="10800000">
                <a:off x="8854660" y="3634177"/>
                <a:ext cx="0" cy="21602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57"/>
              <p:cNvCxnSpPr/>
              <p:nvPr/>
            </p:nvCxnSpPr>
            <p:spPr>
              <a:xfrm rot="10800000">
                <a:off x="8494620" y="3634177"/>
                <a:ext cx="0" cy="21602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Oval 58"/>
              <p:cNvSpPr/>
              <p:nvPr/>
            </p:nvSpPr>
            <p:spPr>
              <a:xfrm rot="10800000">
                <a:off x="8642065" y="3762572"/>
                <a:ext cx="45719" cy="45719"/>
              </a:xfrm>
              <a:prstGeom prst="ellips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3" name="Straight Connector 59"/>
              <p:cNvCxnSpPr/>
              <p:nvPr/>
            </p:nvCxnSpPr>
            <p:spPr>
              <a:xfrm rot="10800000">
                <a:off x="8494620" y="3653227"/>
                <a:ext cx="3600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56"/>
              <p:cNvCxnSpPr/>
              <p:nvPr/>
            </p:nvCxnSpPr>
            <p:spPr>
              <a:xfrm rot="10800000">
                <a:off x="8507764" y="3710807"/>
                <a:ext cx="3600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9" name="Group 108"/>
            <p:cNvGrpSpPr/>
            <p:nvPr/>
          </p:nvGrpSpPr>
          <p:grpSpPr>
            <a:xfrm>
              <a:off x="8970668" y="3604184"/>
              <a:ext cx="2287882" cy="943561"/>
              <a:chOff x="1065969" y="3604184"/>
              <a:chExt cx="2287882" cy="943561"/>
            </a:xfrm>
          </p:grpSpPr>
          <p:sp>
            <p:nvSpPr>
              <p:cNvPr id="111" name="TextBox 66"/>
              <p:cNvSpPr txBox="1"/>
              <p:nvPr/>
            </p:nvSpPr>
            <p:spPr>
              <a:xfrm>
                <a:off x="1065969" y="4209191"/>
                <a:ext cx="1167106" cy="338554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Penning</a:t>
                </a:r>
                <a:endParaRPr lang="en-GB" sz="1600" dirty="0"/>
              </a:p>
            </p:txBody>
          </p:sp>
          <p:grpSp>
            <p:nvGrpSpPr>
              <p:cNvPr id="112" name="Group 111"/>
              <p:cNvGrpSpPr/>
              <p:nvPr/>
            </p:nvGrpSpPr>
            <p:grpSpPr>
              <a:xfrm>
                <a:off x="2055476" y="3604184"/>
                <a:ext cx="1298375" cy="562452"/>
                <a:chOff x="2807347" y="1088740"/>
                <a:chExt cx="1298375" cy="562452"/>
              </a:xfrm>
            </p:grpSpPr>
            <p:cxnSp>
              <p:nvCxnSpPr>
                <p:cNvPr id="113" name="Elbow Connector 112"/>
                <p:cNvCxnSpPr/>
                <p:nvPr/>
              </p:nvCxnSpPr>
              <p:spPr>
                <a:xfrm flipV="1">
                  <a:off x="2892878" y="1088740"/>
                  <a:ext cx="462326" cy="331620"/>
                </a:xfrm>
                <a:prstGeom prst="bentConnector3">
                  <a:avLst>
                    <a:gd name="adj1" fmla="val 56867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/>
                <p:cNvCxnSpPr/>
                <p:nvPr/>
              </p:nvCxnSpPr>
              <p:spPr>
                <a:xfrm>
                  <a:off x="3081804" y="1198648"/>
                  <a:ext cx="144016" cy="11180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/>
                <p:cNvCxnSpPr/>
                <p:nvPr/>
              </p:nvCxnSpPr>
              <p:spPr>
                <a:xfrm flipV="1">
                  <a:off x="3081804" y="1193539"/>
                  <a:ext cx="144016" cy="11180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6" name="TextBox 115"/>
                <p:cNvSpPr txBox="1"/>
                <p:nvPr/>
              </p:nvSpPr>
              <p:spPr>
                <a:xfrm>
                  <a:off x="2807347" y="1420360"/>
                  <a:ext cx="129837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900" dirty="0" smtClean="0"/>
                    <a:t>Output A1 1e-6 mbar</a:t>
                  </a:r>
                </a:p>
              </p:txBody>
            </p:sp>
          </p:grpSp>
        </p:grpSp>
      </p:grpSp>
      <p:grpSp>
        <p:nvGrpSpPr>
          <p:cNvPr id="122" name="Group 121"/>
          <p:cNvGrpSpPr/>
          <p:nvPr/>
        </p:nvGrpSpPr>
        <p:grpSpPr>
          <a:xfrm>
            <a:off x="6135934" y="4940857"/>
            <a:ext cx="2134496" cy="943561"/>
            <a:chOff x="1065969" y="3604184"/>
            <a:chExt cx="2134496" cy="943561"/>
          </a:xfrm>
        </p:grpSpPr>
        <p:grpSp>
          <p:nvGrpSpPr>
            <p:cNvPr id="123" name="Group 122"/>
            <p:cNvGrpSpPr/>
            <p:nvPr/>
          </p:nvGrpSpPr>
          <p:grpSpPr>
            <a:xfrm>
              <a:off x="1391012" y="3604184"/>
              <a:ext cx="517020" cy="490079"/>
              <a:chOff x="1391012" y="3565501"/>
              <a:chExt cx="720000" cy="720000"/>
            </a:xfrm>
          </p:grpSpPr>
          <p:sp>
            <p:nvSpPr>
              <p:cNvPr id="130" name="Rectangle 61"/>
              <p:cNvSpPr/>
              <p:nvPr/>
            </p:nvSpPr>
            <p:spPr>
              <a:xfrm>
                <a:off x="1391012" y="3565501"/>
                <a:ext cx="720000" cy="720000"/>
              </a:xfrm>
              <a:prstGeom prst="rect">
                <a:avLst/>
              </a:pr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1" name="Straight Connector 62"/>
              <p:cNvCxnSpPr/>
              <p:nvPr/>
            </p:nvCxnSpPr>
            <p:spPr>
              <a:xfrm>
                <a:off x="1482030" y="3565501"/>
                <a:ext cx="0" cy="720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63"/>
              <p:cNvCxnSpPr/>
              <p:nvPr/>
            </p:nvCxnSpPr>
            <p:spPr>
              <a:xfrm>
                <a:off x="1986085" y="3565501"/>
                <a:ext cx="0" cy="720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64"/>
              <p:cNvCxnSpPr>
                <a:endCxn id="130" idx="2"/>
              </p:cNvCxnSpPr>
              <p:nvPr/>
            </p:nvCxnSpPr>
            <p:spPr>
              <a:xfrm>
                <a:off x="1482030" y="3925501"/>
                <a:ext cx="268982" cy="360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65"/>
              <p:cNvCxnSpPr>
                <a:endCxn id="130" idx="2"/>
              </p:cNvCxnSpPr>
              <p:nvPr/>
            </p:nvCxnSpPr>
            <p:spPr>
              <a:xfrm flipH="1">
                <a:off x="1751012" y="3905118"/>
                <a:ext cx="235073" cy="38038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4" name="TextBox 66"/>
            <p:cNvSpPr txBox="1"/>
            <p:nvPr/>
          </p:nvSpPr>
          <p:spPr>
            <a:xfrm>
              <a:off x="1065969" y="4209191"/>
              <a:ext cx="1167106" cy="33855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Ion Pump</a:t>
              </a:r>
              <a:endParaRPr lang="en-GB" sz="1600" dirty="0"/>
            </a:p>
          </p:txBody>
        </p:sp>
        <p:grpSp>
          <p:nvGrpSpPr>
            <p:cNvPr id="125" name="Group 124"/>
            <p:cNvGrpSpPr/>
            <p:nvPr/>
          </p:nvGrpSpPr>
          <p:grpSpPr>
            <a:xfrm>
              <a:off x="2055476" y="3604184"/>
              <a:ext cx="1144989" cy="700952"/>
              <a:chOff x="2807347" y="1088740"/>
              <a:chExt cx="1144989" cy="700952"/>
            </a:xfrm>
          </p:grpSpPr>
          <p:cxnSp>
            <p:nvCxnSpPr>
              <p:cNvPr id="126" name="Elbow Connector 125"/>
              <p:cNvCxnSpPr/>
              <p:nvPr/>
            </p:nvCxnSpPr>
            <p:spPr>
              <a:xfrm flipV="1">
                <a:off x="2892878" y="1088740"/>
                <a:ext cx="462326" cy="331620"/>
              </a:xfrm>
              <a:prstGeom prst="bentConnector3">
                <a:avLst>
                  <a:gd name="adj1" fmla="val 56867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>
                <a:off x="3081804" y="1198648"/>
                <a:ext cx="144016" cy="11180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 flipV="1">
                <a:off x="3081804" y="1193539"/>
                <a:ext cx="144016" cy="11180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9" name="TextBox 128"/>
              <p:cNvSpPr txBox="1"/>
              <p:nvPr/>
            </p:nvSpPr>
            <p:spPr>
              <a:xfrm>
                <a:off x="2807347" y="1420360"/>
                <a:ext cx="114498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900" dirty="0" smtClean="0"/>
                  <a:t>VRP 1e-6 mbar</a:t>
                </a:r>
              </a:p>
              <a:p>
                <a:r>
                  <a:rPr lang="en-GB" sz="900" dirty="0" smtClean="0"/>
                  <a:t>Lev1A</a:t>
                </a:r>
                <a:endParaRPr lang="fr-FR" sz="900" dirty="0"/>
              </a:p>
            </p:txBody>
          </p:sp>
        </p:grpSp>
      </p:grpSp>
      <p:grpSp>
        <p:nvGrpSpPr>
          <p:cNvPr id="149" name="Group 148"/>
          <p:cNvGrpSpPr/>
          <p:nvPr/>
        </p:nvGrpSpPr>
        <p:grpSpPr>
          <a:xfrm>
            <a:off x="4081604" y="3822600"/>
            <a:ext cx="1111386" cy="1134374"/>
            <a:chOff x="5171383" y="3966902"/>
            <a:chExt cx="1111386" cy="1134374"/>
          </a:xfrm>
        </p:grpSpPr>
        <p:sp>
          <p:nvSpPr>
            <p:cNvPr id="72" name="TextBox 71"/>
            <p:cNvSpPr txBox="1"/>
            <p:nvPr/>
          </p:nvSpPr>
          <p:spPr>
            <a:xfrm>
              <a:off x="5255316" y="4731944"/>
              <a:ext cx="9678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RF Valve</a:t>
              </a:r>
              <a:endParaRPr lang="fr-FR" dirty="0"/>
            </a:p>
          </p:txBody>
        </p:sp>
        <p:grpSp>
          <p:nvGrpSpPr>
            <p:cNvPr id="142" name="Group 141"/>
            <p:cNvGrpSpPr/>
            <p:nvPr/>
          </p:nvGrpSpPr>
          <p:grpSpPr>
            <a:xfrm>
              <a:off x="5171383" y="3966902"/>
              <a:ext cx="1111386" cy="830080"/>
              <a:chOff x="5171383" y="3966902"/>
              <a:chExt cx="1111386" cy="830080"/>
            </a:xfrm>
          </p:grpSpPr>
          <p:cxnSp>
            <p:nvCxnSpPr>
              <p:cNvPr id="140" name="Straight Connector 139"/>
              <p:cNvCxnSpPr>
                <a:stCxn id="138" idx="2"/>
                <a:endCxn id="137" idx="0"/>
              </p:cNvCxnSpPr>
              <p:nvPr/>
            </p:nvCxnSpPr>
            <p:spPr>
              <a:xfrm>
                <a:off x="5723956" y="4207128"/>
                <a:ext cx="6240" cy="266832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41" name="Group 140"/>
              <p:cNvGrpSpPr/>
              <p:nvPr/>
            </p:nvGrpSpPr>
            <p:grpSpPr>
              <a:xfrm>
                <a:off x="5171383" y="3966902"/>
                <a:ext cx="1111386" cy="830080"/>
                <a:chOff x="5171383" y="3966902"/>
                <a:chExt cx="1111386" cy="830080"/>
              </a:xfrm>
            </p:grpSpPr>
            <p:sp>
              <p:nvSpPr>
                <p:cNvPr id="138" name="Rectangle 137"/>
                <p:cNvSpPr/>
                <p:nvPr/>
              </p:nvSpPr>
              <p:spPr>
                <a:xfrm>
                  <a:off x="5458102" y="3966902"/>
                  <a:ext cx="531707" cy="240226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7" name="Isosceles Triangle 136"/>
                <p:cNvSpPr/>
                <p:nvPr/>
              </p:nvSpPr>
              <p:spPr>
                <a:xfrm rot="16200000">
                  <a:off x="5683461" y="4197674"/>
                  <a:ext cx="646043" cy="552573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6" name="Isosceles Triangle 135"/>
                <p:cNvSpPr/>
                <p:nvPr/>
              </p:nvSpPr>
              <p:spPr>
                <a:xfrm rot="5400000">
                  <a:off x="5124648" y="4197674"/>
                  <a:ext cx="646043" cy="552573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151" name="Group 150"/>
          <p:cNvGrpSpPr/>
          <p:nvPr/>
        </p:nvGrpSpPr>
        <p:grpSpPr>
          <a:xfrm>
            <a:off x="4076742" y="3839810"/>
            <a:ext cx="1177724" cy="1082040"/>
            <a:chOff x="3547361" y="3982006"/>
            <a:chExt cx="1177724" cy="1082040"/>
          </a:xfrm>
        </p:grpSpPr>
        <p:grpSp>
          <p:nvGrpSpPr>
            <p:cNvPr id="143" name="Group 142"/>
            <p:cNvGrpSpPr/>
            <p:nvPr/>
          </p:nvGrpSpPr>
          <p:grpSpPr>
            <a:xfrm>
              <a:off x="3547361" y="3982006"/>
              <a:ext cx="1111386" cy="830080"/>
              <a:chOff x="5171383" y="3966902"/>
              <a:chExt cx="1111386" cy="830080"/>
            </a:xfrm>
          </p:grpSpPr>
          <p:cxnSp>
            <p:nvCxnSpPr>
              <p:cNvPr id="144" name="Straight Connector 143"/>
              <p:cNvCxnSpPr>
                <a:stCxn id="146" idx="2"/>
                <a:endCxn id="147" idx="0"/>
              </p:cNvCxnSpPr>
              <p:nvPr/>
            </p:nvCxnSpPr>
            <p:spPr>
              <a:xfrm>
                <a:off x="5723956" y="4207128"/>
                <a:ext cx="6240" cy="266832"/>
              </a:xfrm>
              <a:prstGeom prst="line">
                <a:avLst/>
              </a:prstGeom>
              <a:ln w="76200">
                <a:solidFill>
                  <a:srgbClr val="92D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45" name="Group 144"/>
              <p:cNvGrpSpPr/>
              <p:nvPr/>
            </p:nvGrpSpPr>
            <p:grpSpPr>
              <a:xfrm>
                <a:off x="5171383" y="3966902"/>
                <a:ext cx="1111386" cy="830080"/>
                <a:chOff x="5171383" y="3966902"/>
                <a:chExt cx="1111386" cy="830080"/>
              </a:xfrm>
            </p:grpSpPr>
            <p:sp>
              <p:nvSpPr>
                <p:cNvPr id="146" name="Rectangle 145"/>
                <p:cNvSpPr/>
                <p:nvPr/>
              </p:nvSpPr>
              <p:spPr>
                <a:xfrm>
                  <a:off x="5458102" y="3966902"/>
                  <a:ext cx="531707" cy="240226"/>
                </a:xfrm>
                <a:prstGeom prst="rect">
                  <a:avLst/>
                </a:prstGeom>
                <a:solidFill>
                  <a:srgbClr val="92D050"/>
                </a:solidFill>
                <a:ln>
                  <a:solidFill>
                    <a:srgbClr val="92D05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7" name="Isosceles Triangle 146"/>
                <p:cNvSpPr/>
                <p:nvPr/>
              </p:nvSpPr>
              <p:spPr>
                <a:xfrm rot="16200000">
                  <a:off x="5683461" y="4197674"/>
                  <a:ext cx="646043" cy="552573"/>
                </a:xfrm>
                <a:prstGeom prst="triangle">
                  <a:avLst/>
                </a:prstGeom>
                <a:solidFill>
                  <a:srgbClr val="92D050"/>
                </a:solidFill>
                <a:ln>
                  <a:solidFill>
                    <a:srgbClr val="92D05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8" name="Isosceles Triangle 147"/>
                <p:cNvSpPr/>
                <p:nvPr/>
              </p:nvSpPr>
              <p:spPr>
                <a:xfrm rot="5400000">
                  <a:off x="5124648" y="4197674"/>
                  <a:ext cx="646043" cy="552573"/>
                </a:xfrm>
                <a:prstGeom prst="triangle">
                  <a:avLst/>
                </a:prstGeom>
                <a:solidFill>
                  <a:srgbClr val="92D050"/>
                </a:solidFill>
                <a:ln>
                  <a:solidFill>
                    <a:srgbClr val="92D05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150" name="TextBox 149"/>
            <p:cNvSpPr txBox="1"/>
            <p:nvPr/>
          </p:nvSpPr>
          <p:spPr>
            <a:xfrm>
              <a:off x="3608561" y="4694714"/>
              <a:ext cx="1116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RF </a:t>
              </a:r>
              <a:r>
                <a:rPr lang="en-GB" dirty="0"/>
                <a:t>V</a:t>
              </a:r>
              <a:r>
                <a:rPr lang="en-GB" dirty="0" smtClean="0"/>
                <a:t>alve</a:t>
              </a:r>
              <a:endParaRPr lang="fr-FR" dirty="0"/>
            </a:p>
          </p:txBody>
        </p:sp>
      </p:grpSp>
      <p:grpSp>
        <p:nvGrpSpPr>
          <p:cNvPr id="152" name="Group 151"/>
          <p:cNvGrpSpPr/>
          <p:nvPr/>
        </p:nvGrpSpPr>
        <p:grpSpPr>
          <a:xfrm>
            <a:off x="4084724" y="3822600"/>
            <a:ext cx="1111386" cy="1118257"/>
            <a:chOff x="5171383" y="3966902"/>
            <a:chExt cx="1111386" cy="1118257"/>
          </a:xfrm>
        </p:grpSpPr>
        <p:sp>
          <p:nvSpPr>
            <p:cNvPr id="153" name="TextBox 152"/>
            <p:cNvSpPr txBox="1"/>
            <p:nvPr/>
          </p:nvSpPr>
          <p:spPr>
            <a:xfrm>
              <a:off x="5236888" y="4715827"/>
              <a:ext cx="9678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RF Valve</a:t>
              </a:r>
              <a:endParaRPr lang="fr-FR" dirty="0"/>
            </a:p>
          </p:txBody>
        </p:sp>
        <p:grpSp>
          <p:nvGrpSpPr>
            <p:cNvPr id="154" name="Group 153"/>
            <p:cNvGrpSpPr/>
            <p:nvPr/>
          </p:nvGrpSpPr>
          <p:grpSpPr>
            <a:xfrm>
              <a:off x="5171383" y="3966902"/>
              <a:ext cx="1111386" cy="830080"/>
              <a:chOff x="5171383" y="3966902"/>
              <a:chExt cx="1111386" cy="830080"/>
            </a:xfrm>
          </p:grpSpPr>
          <p:cxnSp>
            <p:nvCxnSpPr>
              <p:cNvPr id="155" name="Straight Connector 154"/>
              <p:cNvCxnSpPr>
                <a:stCxn id="157" idx="2"/>
                <a:endCxn id="158" idx="0"/>
              </p:cNvCxnSpPr>
              <p:nvPr/>
            </p:nvCxnSpPr>
            <p:spPr>
              <a:xfrm>
                <a:off x="5723956" y="4207128"/>
                <a:ext cx="6240" cy="266832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56" name="Group 155"/>
              <p:cNvGrpSpPr/>
              <p:nvPr/>
            </p:nvGrpSpPr>
            <p:grpSpPr>
              <a:xfrm>
                <a:off x="5171383" y="3966902"/>
                <a:ext cx="1111386" cy="830080"/>
                <a:chOff x="5171383" y="3966902"/>
                <a:chExt cx="1111386" cy="830080"/>
              </a:xfrm>
            </p:grpSpPr>
            <p:sp>
              <p:nvSpPr>
                <p:cNvPr id="157" name="Rectangle 156"/>
                <p:cNvSpPr/>
                <p:nvPr/>
              </p:nvSpPr>
              <p:spPr>
                <a:xfrm>
                  <a:off x="5458102" y="3966902"/>
                  <a:ext cx="531707" cy="240226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8" name="Isosceles Triangle 157"/>
                <p:cNvSpPr/>
                <p:nvPr/>
              </p:nvSpPr>
              <p:spPr>
                <a:xfrm rot="16200000">
                  <a:off x="5683461" y="4197674"/>
                  <a:ext cx="646043" cy="552573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9" name="Isosceles Triangle 158"/>
                <p:cNvSpPr/>
                <p:nvPr/>
              </p:nvSpPr>
              <p:spPr>
                <a:xfrm rot="5400000">
                  <a:off x="5124648" y="4197674"/>
                  <a:ext cx="646043" cy="552573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161" name="Group 160"/>
          <p:cNvGrpSpPr/>
          <p:nvPr/>
        </p:nvGrpSpPr>
        <p:grpSpPr>
          <a:xfrm>
            <a:off x="6135934" y="3495399"/>
            <a:ext cx="2287882" cy="1137901"/>
            <a:chOff x="8970668" y="3409844"/>
            <a:chExt cx="2287882" cy="1137901"/>
          </a:xfrm>
        </p:grpSpPr>
        <p:grpSp>
          <p:nvGrpSpPr>
            <p:cNvPr id="162" name="Group 161"/>
            <p:cNvGrpSpPr/>
            <p:nvPr/>
          </p:nvGrpSpPr>
          <p:grpSpPr>
            <a:xfrm>
              <a:off x="9217640" y="3409844"/>
              <a:ext cx="648072" cy="648072"/>
              <a:chOff x="8339174" y="3418153"/>
              <a:chExt cx="648072" cy="648072"/>
            </a:xfrm>
          </p:grpSpPr>
          <p:sp>
            <p:nvSpPr>
              <p:cNvPr id="170" name="Oval 54"/>
              <p:cNvSpPr/>
              <p:nvPr/>
            </p:nvSpPr>
            <p:spPr>
              <a:xfrm rot="10800000">
                <a:off x="8339174" y="3418153"/>
                <a:ext cx="648072" cy="648072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71" name="Straight Connector 55"/>
              <p:cNvCxnSpPr/>
              <p:nvPr/>
            </p:nvCxnSpPr>
            <p:spPr>
              <a:xfrm rot="10800000">
                <a:off x="8854660" y="3634177"/>
                <a:ext cx="0" cy="21602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57"/>
              <p:cNvCxnSpPr/>
              <p:nvPr/>
            </p:nvCxnSpPr>
            <p:spPr>
              <a:xfrm rot="10800000">
                <a:off x="8494620" y="3634177"/>
                <a:ext cx="0" cy="21602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3" name="Oval 58"/>
              <p:cNvSpPr/>
              <p:nvPr/>
            </p:nvSpPr>
            <p:spPr>
              <a:xfrm rot="10800000">
                <a:off x="8642065" y="3762572"/>
                <a:ext cx="45719" cy="45719"/>
              </a:xfrm>
              <a:prstGeom prst="ellips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74" name="Straight Connector 59"/>
              <p:cNvCxnSpPr/>
              <p:nvPr/>
            </p:nvCxnSpPr>
            <p:spPr>
              <a:xfrm rot="10800000">
                <a:off x="8494620" y="3653227"/>
                <a:ext cx="3600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56"/>
              <p:cNvCxnSpPr/>
              <p:nvPr/>
            </p:nvCxnSpPr>
            <p:spPr>
              <a:xfrm rot="10800000">
                <a:off x="8507764" y="3710807"/>
                <a:ext cx="3600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3" name="Group 162"/>
            <p:cNvGrpSpPr/>
            <p:nvPr/>
          </p:nvGrpSpPr>
          <p:grpSpPr>
            <a:xfrm>
              <a:off x="8970668" y="3604184"/>
              <a:ext cx="2287882" cy="943561"/>
              <a:chOff x="1065969" y="3604184"/>
              <a:chExt cx="2287882" cy="943561"/>
            </a:xfrm>
          </p:grpSpPr>
          <p:sp>
            <p:nvSpPr>
              <p:cNvPr id="164" name="TextBox 66"/>
              <p:cNvSpPr txBox="1"/>
              <p:nvPr/>
            </p:nvSpPr>
            <p:spPr>
              <a:xfrm>
                <a:off x="1065969" y="4209191"/>
                <a:ext cx="1167106" cy="338554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Penning</a:t>
                </a:r>
                <a:endParaRPr lang="en-GB" sz="1600" dirty="0"/>
              </a:p>
            </p:txBody>
          </p:sp>
          <p:grpSp>
            <p:nvGrpSpPr>
              <p:cNvPr id="165" name="Group 164"/>
              <p:cNvGrpSpPr/>
              <p:nvPr/>
            </p:nvGrpSpPr>
            <p:grpSpPr>
              <a:xfrm>
                <a:off x="2055476" y="3604184"/>
                <a:ext cx="1298375" cy="562452"/>
                <a:chOff x="2807347" y="1088740"/>
                <a:chExt cx="1298375" cy="562452"/>
              </a:xfrm>
            </p:grpSpPr>
            <p:cxnSp>
              <p:nvCxnSpPr>
                <p:cNvPr id="166" name="Elbow Connector 165"/>
                <p:cNvCxnSpPr/>
                <p:nvPr/>
              </p:nvCxnSpPr>
              <p:spPr>
                <a:xfrm flipV="1">
                  <a:off x="2892878" y="1088740"/>
                  <a:ext cx="462326" cy="331620"/>
                </a:xfrm>
                <a:prstGeom prst="bentConnector3">
                  <a:avLst>
                    <a:gd name="adj1" fmla="val 56867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" name="Straight Connector 166"/>
                <p:cNvCxnSpPr/>
                <p:nvPr/>
              </p:nvCxnSpPr>
              <p:spPr>
                <a:xfrm>
                  <a:off x="3081804" y="1198648"/>
                  <a:ext cx="144016" cy="11180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Straight Connector 167"/>
                <p:cNvCxnSpPr/>
                <p:nvPr/>
              </p:nvCxnSpPr>
              <p:spPr>
                <a:xfrm flipV="1">
                  <a:off x="3081804" y="1193539"/>
                  <a:ext cx="144016" cy="11180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9" name="TextBox 168"/>
                <p:cNvSpPr txBox="1"/>
                <p:nvPr/>
              </p:nvSpPr>
              <p:spPr>
                <a:xfrm>
                  <a:off x="2807347" y="1420360"/>
                  <a:ext cx="129837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900" dirty="0" smtClean="0"/>
                    <a:t>Output A1 1e-6 mbar</a:t>
                  </a:r>
                </a:p>
              </p:txBody>
            </p:sp>
          </p:grpSp>
        </p:grpSp>
      </p:grpSp>
      <p:grpSp>
        <p:nvGrpSpPr>
          <p:cNvPr id="176" name="Group 175"/>
          <p:cNvGrpSpPr/>
          <p:nvPr/>
        </p:nvGrpSpPr>
        <p:grpSpPr>
          <a:xfrm>
            <a:off x="6135934" y="4940857"/>
            <a:ext cx="2134496" cy="943561"/>
            <a:chOff x="1065969" y="3604184"/>
            <a:chExt cx="2134496" cy="943561"/>
          </a:xfrm>
        </p:grpSpPr>
        <p:grpSp>
          <p:nvGrpSpPr>
            <p:cNvPr id="177" name="Group 176"/>
            <p:cNvGrpSpPr/>
            <p:nvPr/>
          </p:nvGrpSpPr>
          <p:grpSpPr>
            <a:xfrm>
              <a:off x="1391012" y="3604184"/>
              <a:ext cx="517020" cy="490079"/>
              <a:chOff x="1391012" y="3565501"/>
              <a:chExt cx="720000" cy="720000"/>
            </a:xfrm>
          </p:grpSpPr>
          <p:sp>
            <p:nvSpPr>
              <p:cNvPr id="184" name="Rectangle 61"/>
              <p:cNvSpPr/>
              <p:nvPr/>
            </p:nvSpPr>
            <p:spPr>
              <a:xfrm>
                <a:off x="1391012" y="3565501"/>
                <a:ext cx="720000" cy="7200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85" name="Straight Connector 62"/>
              <p:cNvCxnSpPr/>
              <p:nvPr/>
            </p:nvCxnSpPr>
            <p:spPr>
              <a:xfrm>
                <a:off x="1482030" y="3565501"/>
                <a:ext cx="0" cy="720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63"/>
              <p:cNvCxnSpPr/>
              <p:nvPr/>
            </p:nvCxnSpPr>
            <p:spPr>
              <a:xfrm>
                <a:off x="1986085" y="3565501"/>
                <a:ext cx="0" cy="720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64"/>
              <p:cNvCxnSpPr>
                <a:endCxn id="184" idx="2"/>
              </p:cNvCxnSpPr>
              <p:nvPr/>
            </p:nvCxnSpPr>
            <p:spPr>
              <a:xfrm>
                <a:off x="1482030" y="3925501"/>
                <a:ext cx="268982" cy="360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65"/>
              <p:cNvCxnSpPr>
                <a:endCxn id="184" idx="2"/>
              </p:cNvCxnSpPr>
              <p:nvPr/>
            </p:nvCxnSpPr>
            <p:spPr>
              <a:xfrm flipH="1">
                <a:off x="1751012" y="3905118"/>
                <a:ext cx="235073" cy="38038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8" name="TextBox 66"/>
            <p:cNvSpPr txBox="1"/>
            <p:nvPr/>
          </p:nvSpPr>
          <p:spPr>
            <a:xfrm>
              <a:off x="1065969" y="4209191"/>
              <a:ext cx="1167106" cy="33855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Ion Pump</a:t>
              </a:r>
              <a:endParaRPr lang="en-GB" sz="1600" dirty="0"/>
            </a:p>
          </p:txBody>
        </p:sp>
        <p:grpSp>
          <p:nvGrpSpPr>
            <p:cNvPr id="179" name="Group 178"/>
            <p:cNvGrpSpPr/>
            <p:nvPr/>
          </p:nvGrpSpPr>
          <p:grpSpPr>
            <a:xfrm>
              <a:off x="2055476" y="3604184"/>
              <a:ext cx="1144989" cy="700952"/>
              <a:chOff x="2807347" y="1088740"/>
              <a:chExt cx="1144989" cy="700952"/>
            </a:xfrm>
          </p:grpSpPr>
          <p:cxnSp>
            <p:nvCxnSpPr>
              <p:cNvPr id="180" name="Elbow Connector 179"/>
              <p:cNvCxnSpPr/>
              <p:nvPr/>
            </p:nvCxnSpPr>
            <p:spPr>
              <a:xfrm flipV="1">
                <a:off x="2892878" y="1088740"/>
                <a:ext cx="462326" cy="331620"/>
              </a:xfrm>
              <a:prstGeom prst="bentConnector3">
                <a:avLst>
                  <a:gd name="adj1" fmla="val 56867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>
              <a:xfrm>
                <a:off x="3081804" y="1198648"/>
                <a:ext cx="144016" cy="11180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 flipV="1">
                <a:off x="3081804" y="1193539"/>
                <a:ext cx="144016" cy="11180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3" name="TextBox 182"/>
              <p:cNvSpPr txBox="1"/>
              <p:nvPr/>
            </p:nvSpPr>
            <p:spPr>
              <a:xfrm>
                <a:off x="2807347" y="1420360"/>
                <a:ext cx="114498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900" dirty="0" smtClean="0"/>
                  <a:t>VRP 1e-6 mbar</a:t>
                </a:r>
              </a:p>
              <a:p>
                <a:r>
                  <a:rPr lang="en-GB" sz="900" dirty="0" smtClean="0"/>
                  <a:t>Lev1A</a:t>
                </a:r>
                <a:endParaRPr lang="fr-FR" sz="900" dirty="0"/>
              </a:p>
            </p:txBody>
          </p:sp>
        </p:grpSp>
      </p:grpSp>
      <p:grpSp>
        <p:nvGrpSpPr>
          <p:cNvPr id="189" name="Group 188"/>
          <p:cNvGrpSpPr/>
          <p:nvPr/>
        </p:nvGrpSpPr>
        <p:grpSpPr>
          <a:xfrm>
            <a:off x="1061107" y="4788146"/>
            <a:ext cx="2134496" cy="943561"/>
            <a:chOff x="1065969" y="3604184"/>
            <a:chExt cx="2134496" cy="943561"/>
          </a:xfrm>
        </p:grpSpPr>
        <p:grpSp>
          <p:nvGrpSpPr>
            <p:cNvPr id="190" name="Group 189"/>
            <p:cNvGrpSpPr/>
            <p:nvPr/>
          </p:nvGrpSpPr>
          <p:grpSpPr>
            <a:xfrm>
              <a:off x="1391012" y="3604184"/>
              <a:ext cx="517020" cy="490079"/>
              <a:chOff x="1391012" y="3565501"/>
              <a:chExt cx="720000" cy="720000"/>
            </a:xfrm>
          </p:grpSpPr>
          <p:sp>
            <p:nvSpPr>
              <p:cNvPr id="197" name="Rectangle 61"/>
              <p:cNvSpPr/>
              <p:nvPr/>
            </p:nvSpPr>
            <p:spPr>
              <a:xfrm>
                <a:off x="1391012" y="3565501"/>
                <a:ext cx="720000" cy="7200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98" name="Straight Connector 62"/>
              <p:cNvCxnSpPr/>
              <p:nvPr/>
            </p:nvCxnSpPr>
            <p:spPr>
              <a:xfrm>
                <a:off x="1482030" y="3565501"/>
                <a:ext cx="0" cy="720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63"/>
              <p:cNvCxnSpPr/>
              <p:nvPr/>
            </p:nvCxnSpPr>
            <p:spPr>
              <a:xfrm>
                <a:off x="1986085" y="3565501"/>
                <a:ext cx="0" cy="720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64"/>
              <p:cNvCxnSpPr>
                <a:endCxn id="197" idx="2"/>
              </p:cNvCxnSpPr>
              <p:nvPr/>
            </p:nvCxnSpPr>
            <p:spPr>
              <a:xfrm>
                <a:off x="1482030" y="3925501"/>
                <a:ext cx="268982" cy="360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65"/>
              <p:cNvCxnSpPr>
                <a:endCxn id="197" idx="2"/>
              </p:cNvCxnSpPr>
              <p:nvPr/>
            </p:nvCxnSpPr>
            <p:spPr>
              <a:xfrm flipH="1">
                <a:off x="1751012" y="3905118"/>
                <a:ext cx="235073" cy="38038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1" name="TextBox 66"/>
            <p:cNvSpPr txBox="1"/>
            <p:nvPr/>
          </p:nvSpPr>
          <p:spPr>
            <a:xfrm>
              <a:off x="1065969" y="4209191"/>
              <a:ext cx="1167106" cy="33855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Ion Pump</a:t>
              </a:r>
              <a:endParaRPr lang="en-GB" sz="1600" dirty="0"/>
            </a:p>
          </p:txBody>
        </p:sp>
        <p:grpSp>
          <p:nvGrpSpPr>
            <p:cNvPr id="192" name="Group 191"/>
            <p:cNvGrpSpPr/>
            <p:nvPr/>
          </p:nvGrpSpPr>
          <p:grpSpPr>
            <a:xfrm>
              <a:off x="2055476" y="3604184"/>
              <a:ext cx="1144989" cy="700952"/>
              <a:chOff x="2807347" y="1088740"/>
              <a:chExt cx="1144989" cy="700952"/>
            </a:xfrm>
          </p:grpSpPr>
          <p:cxnSp>
            <p:nvCxnSpPr>
              <p:cNvPr id="193" name="Elbow Connector 192"/>
              <p:cNvCxnSpPr/>
              <p:nvPr/>
            </p:nvCxnSpPr>
            <p:spPr>
              <a:xfrm flipV="1">
                <a:off x="2892878" y="1088740"/>
                <a:ext cx="462326" cy="331620"/>
              </a:xfrm>
              <a:prstGeom prst="bentConnector3">
                <a:avLst>
                  <a:gd name="adj1" fmla="val 56867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/>
              <p:cNvCxnSpPr/>
              <p:nvPr/>
            </p:nvCxnSpPr>
            <p:spPr>
              <a:xfrm>
                <a:off x="3081804" y="1198648"/>
                <a:ext cx="144016" cy="11180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4"/>
              <p:cNvCxnSpPr/>
              <p:nvPr/>
            </p:nvCxnSpPr>
            <p:spPr>
              <a:xfrm flipV="1">
                <a:off x="3081804" y="1193539"/>
                <a:ext cx="144016" cy="11180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6" name="TextBox 195"/>
              <p:cNvSpPr txBox="1"/>
              <p:nvPr/>
            </p:nvSpPr>
            <p:spPr>
              <a:xfrm>
                <a:off x="2807347" y="1420360"/>
                <a:ext cx="114498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900" dirty="0" smtClean="0"/>
                  <a:t>VRP 1e-6 mbar</a:t>
                </a:r>
              </a:p>
              <a:p>
                <a:r>
                  <a:rPr lang="en-GB" sz="900" dirty="0" smtClean="0"/>
                  <a:t>Lev1A</a:t>
                </a:r>
                <a:endParaRPr lang="fr-FR" sz="900" dirty="0"/>
              </a:p>
            </p:txBody>
          </p:sp>
        </p:grpSp>
      </p:grpSp>
      <p:pic>
        <p:nvPicPr>
          <p:cNvPr id="202" name="Picture 2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322" y="3352223"/>
            <a:ext cx="7033514" cy="2742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001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0" grpId="0"/>
      <p:bldP spid="91" grpId="0"/>
      <p:bldP spid="92" grpId="0"/>
      <p:bldP spid="93" grpId="0"/>
      <p:bldP spid="9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Linac4 Vacuum Interlocks system</a:t>
            </a:r>
            <a:r>
              <a:rPr lang="en-US" dirty="0" smtClean="0"/>
              <a:t>– </a:t>
            </a:r>
            <a:r>
              <a:rPr lang="en-US" dirty="0"/>
              <a:t>Jose de la Gama 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6</a:t>
            </a:fld>
            <a:endParaRPr lang="en-US" dirty="0"/>
          </a:p>
        </p:txBody>
      </p:sp>
      <p:sp>
        <p:nvSpPr>
          <p:cNvPr id="7" name="Title 5"/>
          <p:cNvSpPr>
            <a:spLocks noGrp="1"/>
          </p:cNvSpPr>
          <p:nvPr>
            <p:ph type="title"/>
          </p:nvPr>
        </p:nvSpPr>
        <p:spPr>
          <a:xfrm>
            <a:off x="182880" y="-136190"/>
            <a:ext cx="10969139" cy="940443"/>
          </a:xfrm>
        </p:spPr>
        <p:txBody>
          <a:bodyPr/>
          <a:lstStyle/>
          <a:p>
            <a:r>
              <a:rPr lang="pt-PT" dirty="0" smtClean="0"/>
              <a:t>User alarms.</a:t>
            </a:r>
            <a:endParaRPr lang="en-GB" dirty="0"/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162333" y="967776"/>
            <a:ext cx="10857764" cy="1034034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pt-PT" dirty="0"/>
              <a:t>Users receive the alarms from penning gauges and VPI controller like a </a:t>
            </a:r>
            <a:r>
              <a:rPr lang="pt-PT" dirty="0">
                <a:solidFill>
                  <a:srgbClr val="FF0000"/>
                </a:solidFill>
              </a:rPr>
              <a:t>dry contact</a:t>
            </a:r>
            <a:r>
              <a:rPr lang="pt-PT" dirty="0"/>
              <a:t>.</a:t>
            </a:r>
          </a:p>
          <a:p>
            <a:pPr lvl="1"/>
            <a:r>
              <a:rPr lang="pt-PT" dirty="0" smtClean="0"/>
              <a:t>Analog </a:t>
            </a:r>
            <a:r>
              <a:rPr lang="pt-PT" dirty="0"/>
              <a:t>output from penning are used for their accuracy. </a:t>
            </a:r>
            <a:r>
              <a:rPr lang="pt-PT" dirty="0" smtClean="0"/>
              <a:t>But in </a:t>
            </a:r>
            <a:r>
              <a:rPr lang="pt-PT" dirty="0" smtClean="0"/>
              <a:t>no</a:t>
            </a:r>
            <a:r>
              <a:rPr lang="pt-PT" dirty="0" smtClean="0"/>
              <a:t> </a:t>
            </a:r>
            <a:r>
              <a:rPr lang="pt-PT" dirty="0" smtClean="0"/>
              <a:t>case can be used as an alarm or an interlock.</a:t>
            </a:r>
            <a:endParaRPr lang="pt-PT" dirty="0"/>
          </a:p>
        </p:txBody>
      </p:sp>
      <p:grpSp>
        <p:nvGrpSpPr>
          <p:cNvPr id="17" name="Group 16"/>
          <p:cNvGrpSpPr/>
          <p:nvPr/>
        </p:nvGrpSpPr>
        <p:grpSpPr>
          <a:xfrm>
            <a:off x="2134834" y="5077872"/>
            <a:ext cx="1167106" cy="943561"/>
            <a:chOff x="1065969" y="3604184"/>
            <a:chExt cx="1167106" cy="943561"/>
          </a:xfrm>
        </p:grpSpPr>
        <p:grpSp>
          <p:nvGrpSpPr>
            <p:cNvPr id="18" name="Group 17"/>
            <p:cNvGrpSpPr/>
            <p:nvPr/>
          </p:nvGrpSpPr>
          <p:grpSpPr>
            <a:xfrm>
              <a:off x="1391012" y="3604184"/>
              <a:ext cx="517020" cy="490079"/>
              <a:chOff x="1391012" y="3565501"/>
              <a:chExt cx="720000" cy="720000"/>
            </a:xfrm>
          </p:grpSpPr>
          <p:sp>
            <p:nvSpPr>
              <p:cNvPr id="25" name="Rectangle 61"/>
              <p:cNvSpPr/>
              <p:nvPr/>
            </p:nvSpPr>
            <p:spPr>
              <a:xfrm>
                <a:off x="1391012" y="3565501"/>
                <a:ext cx="720000" cy="720000"/>
              </a:xfrm>
              <a:prstGeom prst="rect">
                <a:avLst/>
              </a:pr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6" name="Straight Connector 62"/>
              <p:cNvCxnSpPr/>
              <p:nvPr/>
            </p:nvCxnSpPr>
            <p:spPr>
              <a:xfrm>
                <a:off x="1482030" y="3565501"/>
                <a:ext cx="0" cy="720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63"/>
              <p:cNvCxnSpPr/>
              <p:nvPr/>
            </p:nvCxnSpPr>
            <p:spPr>
              <a:xfrm>
                <a:off x="1986085" y="3565501"/>
                <a:ext cx="0" cy="720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64"/>
              <p:cNvCxnSpPr>
                <a:endCxn id="25" idx="2"/>
              </p:cNvCxnSpPr>
              <p:nvPr/>
            </p:nvCxnSpPr>
            <p:spPr>
              <a:xfrm>
                <a:off x="1482030" y="3925501"/>
                <a:ext cx="268982" cy="360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5"/>
              <p:cNvCxnSpPr>
                <a:endCxn id="25" idx="2"/>
              </p:cNvCxnSpPr>
              <p:nvPr/>
            </p:nvCxnSpPr>
            <p:spPr>
              <a:xfrm flipH="1">
                <a:off x="1751012" y="3905118"/>
                <a:ext cx="235073" cy="38038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Box 66"/>
            <p:cNvSpPr txBox="1"/>
            <p:nvPr/>
          </p:nvSpPr>
          <p:spPr>
            <a:xfrm>
              <a:off x="1065969" y="4209191"/>
              <a:ext cx="1167106" cy="33855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Ion Pump</a:t>
              </a:r>
              <a:endParaRPr lang="en-GB" sz="1600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757064" y="3554925"/>
            <a:ext cx="1364499" cy="1675537"/>
            <a:chOff x="8970668" y="2872208"/>
            <a:chExt cx="1364499" cy="1675537"/>
          </a:xfrm>
        </p:grpSpPr>
        <p:grpSp>
          <p:nvGrpSpPr>
            <p:cNvPr id="31" name="Group 30"/>
            <p:cNvGrpSpPr/>
            <p:nvPr/>
          </p:nvGrpSpPr>
          <p:grpSpPr>
            <a:xfrm>
              <a:off x="9217640" y="3409844"/>
              <a:ext cx="648072" cy="648072"/>
              <a:chOff x="8339174" y="3418153"/>
              <a:chExt cx="648072" cy="648072"/>
            </a:xfrm>
          </p:grpSpPr>
          <p:sp>
            <p:nvSpPr>
              <p:cNvPr id="39" name="Oval 54"/>
              <p:cNvSpPr/>
              <p:nvPr/>
            </p:nvSpPr>
            <p:spPr>
              <a:xfrm rot="10800000">
                <a:off x="8339174" y="3418153"/>
                <a:ext cx="648072" cy="648072"/>
              </a:xfrm>
              <a:prstGeom prst="ellipse">
                <a:avLst/>
              </a:pr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0" name="Straight Connector 55"/>
              <p:cNvCxnSpPr/>
              <p:nvPr/>
            </p:nvCxnSpPr>
            <p:spPr>
              <a:xfrm rot="10800000">
                <a:off x="8854660" y="3634177"/>
                <a:ext cx="0" cy="21602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57"/>
              <p:cNvCxnSpPr/>
              <p:nvPr/>
            </p:nvCxnSpPr>
            <p:spPr>
              <a:xfrm rot="10800000">
                <a:off x="8494620" y="3634177"/>
                <a:ext cx="0" cy="21602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Oval 58"/>
              <p:cNvSpPr/>
              <p:nvPr/>
            </p:nvSpPr>
            <p:spPr>
              <a:xfrm rot="10800000">
                <a:off x="8642065" y="3762572"/>
                <a:ext cx="45719" cy="45719"/>
              </a:xfrm>
              <a:prstGeom prst="ellips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3" name="Straight Connector 59"/>
              <p:cNvCxnSpPr/>
              <p:nvPr/>
            </p:nvCxnSpPr>
            <p:spPr>
              <a:xfrm rot="10800000">
                <a:off x="8494620" y="3653227"/>
                <a:ext cx="3600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56"/>
              <p:cNvCxnSpPr/>
              <p:nvPr/>
            </p:nvCxnSpPr>
            <p:spPr>
              <a:xfrm rot="10800000">
                <a:off x="8507764" y="3710807"/>
                <a:ext cx="3600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/>
            <p:cNvGrpSpPr/>
            <p:nvPr/>
          </p:nvGrpSpPr>
          <p:grpSpPr>
            <a:xfrm>
              <a:off x="8970668" y="2872208"/>
              <a:ext cx="1364499" cy="1675537"/>
              <a:chOff x="1065969" y="2872208"/>
              <a:chExt cx="1364499" cy="1675537"/>
            </a:xfrm>
          </p:grpSpPr>
          <p:sp>
            <p:nvSpPr>
              <p:cNvPr id="33" name="TextBox 66"/>
              <p:cNvSpPr txBox="1"/>
              <p:nvPr/>
            </p:nvSpPr>
            <p:spPr>
              <a:xfrm>
                <a:off x="1065969" y="4209191"/>
                <a:ext cx="1167106" cy="338554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Penning</a:t>
                </a:r>
                <a:endParaRPr lang="en-GB" sz="1600" dirty="0"/>
              </a:p>
            </p:txBody>
          </p:sp>
          <p:grpSp>
            <p:nvGrpSpPr>
              <p:cNvPr id="34" name="Group 33"/>
              <p:cNvGrpSpPr/>
              <p:nvPr/>
            </p:nvGrpSpPr>
            <p:grpSpPr>
              <a:xfrm>
                <a:off x="1132093" y="2872208"/>
                <a:ext cx="1298375" cy="562452"/>
                <a:chOff x="1883964" y="356764"/>
                <a:chExt cx="1298375" cy="562452"/>
              </a:xfrm>
            </p:grpSpPr>
            <p:cxnSp>
              <p:nvCxnSpPr>
                <p:cNvPr id="35" name="Elbow Connector 34"/>
                <p:cNvCxnSpPr/>
                <p:nvPr/>
              </p:nvCxnSpPr>
              <p:spPr>
                <a:xfrm flipV="1">
                  <a:off x="1969495" y="356764"/>
                  <a:ext cx="462326" cy="331620"/>
                </a:xfrm>
                <a:prstGeom prst="bentConnector3">
                  <a:avLst>
                    <a:gd name="adj1" fmla="val 56867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2158421" y="466672"/>
                  <a:ext cx="144016" cy="11180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 flipV="1">
                  <a:off x="2158421" y="461563"/>
                  <a:ext cx="144016" cy="11180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TextBox 37"/>
                <p:cNvSpPr txBox="1"/>
                <p:nvPr/>
              </p:nvSpPr>
              <p:spPr>
                <a:xfrm>
                  <a:off x="1883964" y="688384"/>
                  <a:ext cx="129837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900" dirty="0" smtClean="0"/>
                    <a:t>Analog Output </a:t>
                  </a:r>
                </a:p>
              </p:txBody>
            </p:sp>
          </p:grpSp>
        </p:grpSp>
      </p:grpSp>
      <p:grpSp>
        <p:nvGrpSpPr>
          <p:cNvPr id="45" name="Group 44"/>
          <p:cNvGrpSpPr/>
          <p:nvPr/>
        </p:nvGrpSpPr>
        <p:grpSpPr>
          <a:xfrm>
            <a:off x="3880056" y="5077872"/>
            <a:ext cx="1167106" cy="943561"/>
            <a:chOff x="1065969" y="3604184"/>
            <a:chExt cx="1167106" cy="943561"/>
          </a:xfrm>
        </p:grpSpPr>
        <p:grpSp>
          <p:nvGrpSpPr>
            <p:cNvPr id="46" name="Group 45"/>
            <p:cNvGrpSpPr/>
            <p:nvPr/>
          </p:nvGrpSpPr>
          <p:grpSpPr>
            <a:xfrm>
              <a:off x="1391012" y="3604184"/>
              <a:ext cx="517020" cy="490079"/>
              <a:chOff x="1391012" y="3565501"/>
              <a:chExt cx="720000" cy="720000"/>
            </a:xfrm>
          </p:grpSpPr>
          <p:sp>
            <p:nvSpPr>
              <p:cNvPr id="48" name="Rectangle 61"/>
              <p:cNvSpPr/>
              <p:nvPr/>
            </p:nvSpPr>
            <p:spPr>
              <a:xfrm>
                <a:off x="1391012" y="3565501"/>
                <a:ext cx="720000" cy="720000"/>
              </a:xfrm>
              <a:prstGeom prst="rect">
                <a:avLst/>
              </a:pr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9" name="Straight Connector 62"/>
              <p:cNvCxnSpPr/>
              <p:nvPr/>
            </p:nvCxnSpPr>
            <p:spPr>
              <a:xfrm>
                <a:off x="1482030" y="3565501"/>
                <a:ext cx="0" cy="720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63"/>
              <p:cNvCxnSpPr/>
              <p:nvPr/>
            </p:nvCxnSpPr>
            <p:spPr>
              <a:xfrm>
                <a:off x="1986085" y="3565501"/>
                <a:ext cx="0" cy="720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64"/>
              <p:cNvCxnSpPr>
                <a:endCxn id="48" idx="2"/>
              </p:cNvCxnSpPr>
              <p:nvPr/>
            </p:nvCxnSpPr>
            <p:spPr>
              <a:xfrm>
                <a:off x="1482030" y="3925501"/>
                <a:ext cx="268982" cy="360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65"/>
              <p:cNvCxnSpPr>
                <a:endCxn id="48" idx="2"/>
              </p:cNvCxnSpPr>
              <p:nvPr/>
            </p:nvCxnSpPr>
            <p:spPr>
              <a:xfrm flipH="1">
                <a:off x="1751012" y="3905118"/>
                <a:ext cx="235073" cy="38038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TextBox 66"/>
            <p:cNvSpPr txBox="1"/>
            <p:nvPr/>
          </p:nvSpPr>
          <p:spPr>
            <a:xfrm>
              <a:off x="1065969" y="4209191"/>
              <a:ext cx="1167106" cy="33855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Ion Pump</a:t>
              </a:r>
              <a:endParaRPr lang="en-GB" sz="1600" dirty="0"/>
            </a:p>
          </p:txBody>
        </p:sp>
      </p:grpSp>
      <p:cxnSp>
        <p:nvCxnSpPr>
          <p:cNvPr id="3" name="Straight Arrow Connector 2"/>
          <p:cNvCxnSpPr/>
          <p:nvPr/>
        </p:nvCxnSpPr>
        <p:spPr>
          <a:xfrm flipV="1">
            <a:off x="2713004" y="4673773"/>
            <a:ext cx="0" cy="3235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4838157" y="4365024"/>
            <a:ext cx="89576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1"/>
          <p:cNvSpPr txBox="1">
            <a:spLocks/>
          </p:cNvSpPr>
          <p:nvPr/>
        </p:nvSpPr>
        <p:spPr>
          <a:xfrm>
            <a:off x="182880" y="1908874"/>
            <a:ext cx="10837217" cy="92888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/>
              <a:t>RF conditioning required digital output from penning gauges and a serial output configuration in the VPI controllers for the PIMS. Threshold are set up to 5e-6 mbar.</a:t>
            </a:r>
          </a:p>
          <a:p>
            <a:pPr lvl="1"/>
            <a:r>
              <a:rPr lang="en-GB" dirty="0"/>
              <a:t>The final configuration will be in parallel and we will use the penning </a:t>
            </a:r>
            <a:r>
              <a:rPr lang="en-GB" dirty="0" smtClean="0"/>
              <a:t>analogue </a:t>
            </a:r>
            <a:r>
              <a:rPr lang="en-GB" dirty="0"/>
              <a:t>output to have a first </a:t>
            </a:r>
            <a:r>
              <a:rPr lang="en-GB" dirty="0" smtClean="0"/>
              <a:t>approach</a:t>
            </a:r>
            <a:endParaRPr lang="pt-PT" dirty="0"/>
          </a:p>
        </p:txBody>
      </p:sp>
      <p:sp>
        <p:nvSpPr>
          <p:cNvPr id="58" name="Freeform 57"/>
          <p:cNvSpPr/>
          <p:nvPr/>
        </p:nvSpPr>
        <p:spPr>
          <a:xfrm>
            <a:off x="2451957" y="3624346"/>
            <a:ext cx="2219324" cy="973949"/>
          </a:xfrm>
          <a:custGeom>
            <a:avLst/>
            <a:gdLst>
              <a:gd name="connsiteX0" fmla="*/ 0 w 3209151"/>
              <a:gd name="connsiteY0" fmla="*/ 97395 h 973949"/>
              <a:gd name="connsiteX1" fmla="*/ 97395 w 3209151"/>
              <a:gd name="connsiteY1" fmla="*/ 0 h 973949"/>
              <a:gd name="connsiteX2" fmla="*/ 3111756 w 3209151"/>
              <a:gd name="connsiteY2" fmla="*/ 0 h 973949"/>
              <a:gd name="connsiteX3" fmla="*/ 3209151 w 3209151"/>
              <a:gd name="connsiteY3" fmla="*/ 97395 h 973949"/>
              <a:gd name="connsiteX4" fmla="*/ 3209151 w 3209151"/>
              <a:gd name="connsiteY4" fmla="*/ 876554 h 973949"/>
              <a:gd name="connsiteX5" fmla="*/ 3111756 w 3209151"/>
              <a:gd name="connsiteY5" fmla="*/ 973949 h 973949"/>
              <a:gd name="connsiteX6" fmla="*/ 97395 w 3209151"/>
              <a:gd name="connsiteY6" fmla="*/ 973949 h 973949"/>
              <a:gd name="connsiteX7" fmla="*/ 0 w 3209151"/>
              <a:gd name="connsiteY7" fmla="*/ 876554 h 973949"/>
              <a:gd name="connsiteX8" fmla="*/ 0 w 3209151"/>
              <a:gd name="connsiteY8" fmla="*/ 97395 h 973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09151" h="973949">
                <a:moveTo>
                  <a:pt x="0" y="97395"/>
                </a:moveTo>
                <a:cubicBezTo>
                  <a:pt x="0" y="43605"/>
                  <a:pt x="43605" y="0"/>
                  <a:pt x="97395" y="0"/>
                </a:cubicBezTo>
                <a:lnTo>
                  <a:pt x="3111756" y="0"/>
                </a:lnTo>
                <a:cubicBezTo>
                  <a:pt x="3165546" y="0"/>
                  <a:pt x="3209151" y="43605"/>
                  <a:pt x="3209151" y="97395"/>
                </a:cubicBezTo>
                <a:lnTo>
                  <a:pt x="3209151" y="876554"/>
                </a:lnTo>
                <a:cubicBezTo>
                  <a:pt x="3209151" y="930344"/>
                  <a:pt x="3165546" y="973949"/>
                  <a:pt x="3111756" y="973949"/>
                </a:cubicBezTo>
                <a:lnTo>
                  <a:pt x="97395" y="973949"/>
                </a:lnTo>
                <a:cubicBezTo>
                  <a:pt x="43605" y="973949"/>
                  <a:pt x="0" y="930344"/>
                  <a:pt x="0" y="876554"/>
                </a:cubicBezTo>
                <a:lnTo>
                  <a:pt x="0" y="97395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106" tIns="97106" rIns="97106" bIns="97106" numCol="1" spcCol="1270" anchor="ctr" anchorCtr="0">
            <a:noAutofit/>
          </a:bodyPr>
          <a:lstStyle/>
          <a:p>
            <a:pPr lvl="1"/>
            <a:r>
              <a:rPr lang="en-GB" dirty="0"/>
              <a:t>Linac 4 </a:t>
            </a:r>
            <a:r>
              <a:rPr lang="en-GB" dirty="0" smtClean="0"/>
              <a:t>RF System.</a:t>
            </a:r>
            <a:endParaRPr lang="en-GB" dirty="0"/>
          </a:p>
        </p:txBody>
      </p:sp>
      <p:cxnSp>
        <p:nvCxnSpPr>
          <p:cNvPr id="61" name="Straight Arrow Connector 60"/>
          <p:cNvCxnSpPr/>
          <p:nvPr/>
        </p:nvCxnSpPr>
        <p:spPr>
          <a:xfrm flipV="1">
            <a:off x="4481038" y="4664389"/>
            <a:ext cx="0" cy="3235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3203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57" grpId="0"/>
      <p:bldP spid="5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42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22070</TotalTime>
  <Words>407</Words>
  <Application>Microsoft Office PowerPoint</Application>
  <PresentationFormat>Widescreen</PresentationFormat>
  <Paragraphs>76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CERN(4-3)</vt:lpstr>
      <vt:lpstr>PowerPoint Presentation</vt:lpstr>
      <vt:lpstr>Linac4 Vacuum Interlocks system</vt:lpstr>
      <vt:lpstr>General view</vt:lpstr>
      <vt:lpstr>Internal interlock.</vt:lpstr>
      <vt:lpstr>Valve Interlock</vt:lpstr>
      <vt:lpstr>User alarms.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Jose De La Gama Serrano</cp:lastModifiedBy>
  <cp:revision>660</cp:revision>
  <cp:lastPrinted>2016-02-09T13:49:09Z</cp:lastPrinted>
  <dcterms:created xsi:type="dcterms:W3CDTF">2012-11-30T11:04:26Z</dcterms:created>
  <dcterms:modified xsi:type="dcterms:W3CDTF">2016-08-25T18:57:11Z</dcterms:modified>
</cp:coreProperties>
</file>