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5"/>
  </p:notesMasterIdLst>
  <p:handoutMasterIdLst>
    <p:handoutMasterId r:id="rId46"/>
  </p:handoutMasterIdLst>
  <p:sldIdLst>
    <p:sldId id="257" r:id="rId2"/>
    <p:sldId id="269" r:id="rId3"/>
    <p:sldId id="273" r:id="rId4"/>
    <p:sldId id="294" r:id="rId5"/>
    <p:sldId id="274" r:id="rId6"/>
    <p:sldId id="306" r:id="rId7"/>
    <p:sldId id="307" r:id="rId8"/>
    <p:sldId id="308" r:id="rId9"/>
    <p:sldId id="259" r:id="rId10"/>
    <p:sldId id="265" r:id="rId11"/>
    <p:sldId id="256" r:id="rId12"/>
    <p:sldId id="295" r:id="rId13"/>
    <p:sldId id="290" r:id="rId14"/>
    <p:sldId id="258" r:id="rId15"/>
    <p:sldId id="261" r:id="rId16"/>
    <p:sldId id="291" r:id="rId17"/>
    <p:sldId id="309" r:id="rId18"/>
    <p:sldId id="271" r:id="rId19"/>
    <p:sldId id="264" r:id="rId20"/>
    <p:sldId id="267" r:id="rId21"/>
    <p:sldId id="302" r:id="rId22"/>
    <p:sldId id="303" r:id="rId23"/>
    <p:sldId id="304" r:id="rId24"/>
    <p:sldId id="287" r:id="rId25"/>
    <p:sldId id="286" r:id="rId26"/>
    <p:sldId id="275" r:id="rId27"/>
    <p:sldId id="285" r:id="rId28"/>
    <p:sldId id="288" r:id="rId29"/>
    <p:sldId id="280" r:id="rId30"/>
    <p:sldId id="289" r:id="rId31"/>
    <p:sldId id="292" r:id="rId32"/>
    <p:sldId id="297" r:id="rId33"/>
    <p:sldId id="296" r:id="rId34"/>
    <p:sldId id="281" r:id="rId35"/>
    <p:sldId id="278" r:id="rId36"/>
    <p:sldId id="298" r:id="rId37"/>
    <p:sldId id="299" r:id="rId38"/>
    <p:sldId id="300" r:id="rId39"/>
    <p:sldId id="301" r:id="rId40"/>
    <p:sldId id="277" r:id="rId41"/>
    <p:sldId id="310" r:id="rId42"/>
    <p:sldId id="272" r:id="rId43"/>
    <p:sldId id="293" r:id="rId4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a Calia" initials="AC" lastIdx="2" clrIdx="0">
    <p:extLst>
      <p:ext uri="{19B8F6BF-5375-455C-9EA6-DF929625EA0E}">
        <p15:presenceInfo xmlns:p15="http://schemas.microsoft.com/office/powerpoint/2012/main" userId="S-1-5-21-1526224874-1540688658-1361462980-419860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4D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641" autoAdjust="0"/>
    <p:restoredTop sz="94660"/>
  </p:normalViewPr>
  <p:slideViewPr>
    <p:cSldViewPr snapToGrid="0">
      <p:cViewPr varScale="1">
        <p:scale>
          <a:sx n="170" d="100"/>
          <a:sy n="170" d="100"/>
        </p:scale>
        <p:origin x="144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5B480-651B-8F42-8E88-EAC6C3DD5488}" type="datetimeFigureOut">
              <a:rPr lang="en-US" smtClean="0"/>
              <a:t>8/26/2016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F7851-F912-7B42-B25C-BC4E87C34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2280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FA0CC-09A1-4CA8-A53E-F6492CBBD93F}" type="datetimeFigureOut">
              <a:rPr lang="en-GB" smtClean="0"/>
              <a:t>26/08/2016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473E7A-157A-43A1-98D7-691ACDA18D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449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473E7A-157A-43A1-98D7-691ACDA18DA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5743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Explicit</a:t>
            </a:r>
            <a:r>
              <a:rPr lang="en-US" baseline="0" dirty="0" smtClean="0"/>
              <a:t> LSA role of translating KTOL to ITOL, explicit role of XTIM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1EA90-4DAA-4BD4-B22C-9730CD21CBF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2521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Explicit</a:t>
            </a:r>
            <a:r>
              <a:rPr lang="en-US" baseline="0" dirty="0" smtClean="0"/>
              <a:t> LSA role of translating KTOL to ITOL, explicit role of XTIM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41EA90-4DAA-4BD4-B22C-9730CD21CBF3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3052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5579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6B5988-2EAD-3540-B1B5-679573FCAB84}" type="datetime1">
              <a:rPr lang="en-US" smtClean="0"/>
              <a:t>8/26/2016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BE980-8DA5-445D-A7E9-7EB90F2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122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3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5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96165-C984-1C43-B683-F79DB59866FB}" type="datetime1">
              <a:rPr lang="en-US" smtClean="0"/>
              <a:t>8/26/2016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BE980-8DA5-445D-A7E9-7EB90F2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285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165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73BAE-1294-3F41-BAEC-3F0430571E58}" type="datetime1">
              <a:rPr lang="en-US" smtClean="0"/>
              <a:t>8/26/2016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BE980-8DA5-445D-A7E9-7EB90F2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1815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2663940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4830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A6CEF-D5C5-9945-B2B5-A88A80138EC9}" type="datetime1">
              <a:rPr lang="en-US" smtClean="0"/>
              <a:t>8/26/2016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419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2" y="2663940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8237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07687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1" y="2765966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05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681846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62C4F-B442-6848-8786-BD71E87C4CFC}" type="datetime1">
              <a:rPr lang="en-US" smtClean="0"/>
              <a:t>8/26/2016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BE980-8DA5-445D-A7E9-7EB90F22FBEC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36339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050"/>
            </a:lvl1pPr>
            <a:lvl2pPr>
              <a:buNone/>
              <a:defRPr sz="900"/>
            </a:lvl2pPr>
            <a:lvl3pPr>
              <a:buNone/>
              <a:defRPr sz="750"/>
            </a:lvl3pPr>
            <a:lvl4pPr>
              <a:buNone/>
              <a:defRPr sz="675"/>
            </a:lvl4pPr>
            <a:lvl5pPr>
              <a:buNone/>
              <a:defRPr sz="675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2029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25D8B-733B-BC4F-A702-5862E0A9023C}" type="datetime1">
              <a:rPr lang="en-US" smtClean="0"/>
              <a:t>8/26/2016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BE980-8DA5-445D-A7E9-7EB90F2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875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350385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965BE-D17D-664C-A541-3AD703D689B9}" type="datetime1">
              <a:rPr lang="en-US" smtClean="0"/>
              <a:t>8/26/2016</a:t>
            </a:fld>
            <a:endParaRPr lang="en-GB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BE980-8DA5-445D-A7E9-7EB90F2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77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2622A-38BC-C549-BE35-8B580ED90397}" type="datetime1">
              <a:rPr lang="en-US" smtClean="0"/>
              <a:t>8/26/2016</a:t>
            </a:fld>
            <a:endParaRPr lang="en-GB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BE980-8DA5-445D-A7E9-7EB90F2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62846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E425B-E713-1748-A947-CC82C7D8548F}" type="datetime1">
              <a:rPr lang="en-US" smtClean="0"/>
              <a:t>8/26/2016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BE980-8DA5-445D-A7E9-7EB90F22FB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89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4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44818/contributions/2219877/" TargetMode="External"/><Relationship Id="rId2" Type="http://schemas.openxmlformats.org/officeDocument/2006/relationships/hyperlink" Target="https://indico.cern.ch/event/495744/contributions/2016024/attachments/1231246/1805016/MPP_QuadrupoleInterlocking.pdf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 smtClean="0"/>
              <a:t>PC Interlock: </a:t>
            </a:r>
            <a:br>
              <a:rPr lang="en-GB" sz="3600" dirty="0" smtClean="0"/>
            </a:br>
            <a:r>
              <a:rPr lang="en-GB" sz="3600" dirty="0" smtClean="0"/>
              <a:t>Recent updates and status</a:t>
            </a:r>
            <a:endParaRPr lang="en-GB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subTitle" idx="1"/>
          </p:nvPr>
        </p:nvSpPr>
        <p:spPr>
          <a:xfrm>
            <a:off x="869899" y="3588383"/>
            <a:ext cx="7582803" cy="1655762"/>
          </a:xfrm>
        </p:spPr>
        <p:txBody>
          <a:bodyPr>
            <a:normAutofit/>
          </a:bodyPr>
          <a:lstStyle/>
          <a:p>
            <a:pPr algn="ctr"/>
            <a:endParaRPr lang="en-GB" sz="2000" u="sng" dirty="0" smtClean="0"/>
          </a:p>
          <a:p>
            <a:pPr algn="ctr"/>
            <a:r>
              <a:rPr lang="en-GB" sz="2000" u="sng" dirty="0" smtClean="0"/>
              <a:t>A. </a:t>
            </a:r>
            <a:r>
              <a:rPr lang="en-GB" sz="2000" u="sng" dirty="0" err="1" smtClean="0"/>
              <a:t>Calia</a:t>
            </a:r>
            <a:r>
              <a:rPr lang="en-GB" sz="2000" dirty="0" smtClean="0"/>
              <a:t>, </a:t>
            </a:r>
          </a:p>
          <a:p>
            <a:r>
              <a:rPr lang="en-GB" sz="2000" dirty="0" smtClean="0"/>
              <a:t>K. </a:t>
            </a:r>
            <a:r>
              <a:rPr lang="en-GB" sz="2000" dirty="0" err="1" smtClean="0"/>
              <a:t>Fuchsberger</a:t>
            </a:r>
            <a:r>
              <a:rPr lang="en-GB" sz="2000" dirty="0" smtClean="0"/>
              <a:t>, M.-A. </a:t>
            </a:r>
            <a:r>
              <a:rPr lang="en-GB" sz="2000" dirty="0"/>
              <a:t>Galilee,  J. </a:t>
            </a:r>
            <a:r>
              <a:rPr lang="en-GB" sz="2000" dirty="0" smtClean="0"/>
              <a:t>Makai, M. </a:t>
            </a:r>
            <a:r>
              <a:rPr lang="en-GB" sz="2000" dirty="0"/>
              <a:t>Schaumann, Delphine Jacquet, Georges-Henry </a:t>
            </a:r>
            <a:r>
              <a:rPr lang="en-GB" sz="2000" dirty="0" smtClean="0"/>
              <a:t>Hemelsoet, TE-MPE-SW Team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74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PC-Interlock </a:t>
            </a:r>
            <a:r>
              <a:rPr lang="en-US" dirty="0"/>
              <a:t>ecosystem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1546365" y="1316116"/>
            <a:ext cx="6051270" cy="4661128"/>
            <a:chOff x="235623" y="1316116"/>
            <a:chExt cx="6051270" cy="4661128"/>
          </a:xfrm>
        </p:grpSpPr>
        <p:sp>
          <p:nvSpPr>
            <p:cNvPr id="6" name="Cube 5"/>
            <p:cNvSpPr/>
            <p:nvPr/>
          </p:nvSpPr>
          <p:spPr>
            <a:xfrm>
              <a:off x="3690251" y="4254404"/>
              <a:ext cx="1015377" cy="1015377"/>
            </a:xfrm>
            <a:prstGeom prst="cub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PC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8" name="Cube 7"/>
            <p:cNvSpPr/>
            <p:nvPr/>
          </p:nvSpPr>
          <p:spPr>
            <a:xfrm>
              <a:off x="4776257" y="4239739"/>
              <a:ext cx="1015377" cy="1015377"/>
            </a:xfrm>
            <a:prstGeom prst="cub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PC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16" name="Cube 15"/>
            <p:cNvSpPr/>
            <p:nvPr/>
          </p:nvSpPr>
          <p:spPr>
            <a:xfrm>
              <a:off x="3334730" y="4961867"/>
              <a:ext cx="1015377" cy="1015377"/>
            </a:xfrm>
            <a:prstGeom prst="cub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PC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17" name="Cube 16"/>
            <p:cNvSpPr/>
            <p:nvPr/>
          </p:nvSpPr>
          <p:spPr>
            <a:xfrm>
              <a:off x="4045772" y="4641032"/>
              <a:ext cx="1015377" cy="1015377"/>
            </a:xfrm>
            <a:prstGeom prst="cube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PC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93450" y="1316116"/>
              <a:ext cx="1716604" cy="563787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accent6"/>
                  </a:solidFill>
                </a:rPr>
                <a:t>PcInterlock</a:t>
              </a:r>
              <a:r>
                <a:rPr lang="en-US" dirty="0" smtClean="0">
                  <a:solidFill>
                    <a:schemeClr val="accent6"/>
                  </a:solidFill>
                </a:rPr>
                <a:t> GUI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21" name="Can 20"/>
            <p:cNvSpPr/>
            <p:nvPr/>
          </p:nvSpPr>
          <p:spPr>
            <a:xfrm>
              <a:off x="5149823" y="1935487"/>
              <a:ext cx="1137070" cy="1542699"/>
            </a:xfrm>
            <a:prstGeom prst="can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LSA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94903" y="4375656"/>
              <a:ext cx="959279" cy="959279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accent6"/>
                  </a:solidFill>
                </a:rPr>
                <a:t>XTIM</a:t>
              </a: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 flipV="1">
              <a:off x="4045772" y="3410768"/>
              <a:ext cx="1221857" cy="96488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 flipV="1">
              <a:off x="4016932" y="3651990"/>
              <a:ext cx="571911" cy="11019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3842418" y="3696869"/>
              <a:ext cx="349028" cy="66539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3638910" y="3651990"/>
              <a:ext cx="189089" cy="140718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219411" y="3942144"/>
              <a:ext cx="7150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/>
                  </a:solidFill>
                </a:rPr>
                <a:t>Timing</a:t>
              </a:r>
              <a:br>
                <a:rPr lang="en-US" sz="1400" dirty="0" smtClean="0">
                  <a:solidFill>
                    <a:schemeClr val="accent6"/>
                  </a:solidFill>
                </a:rPr>
              </a:br>
              <a:r>
                <a:rPr lang="en-US" sz="1400" dirty="0" smtClean="0">
                  <a:solidFill>
                    <a:schemeClr val="accent6"/>
                  </a:solidFill>
                </a:rPr>
                <a:t>events</a:t>
              </a:r>
              <a:endParaRPr lang="en-US" sz="1400" dirty="0">
                <a:solidFill>
                  <a:schemeClr val="accent6"/>
                </a:solidFill>
              </a:endParaRPr>
            </a:p>
          </p:txBody>
        </p:sp>
        <p:sp>
          <p:nvSpPr>
            <p:cNvPr id="33" name="Up Arrow 32"/>
            <p:cNvSpPr/>
            <p:nvPr/>
          </p:nvSpPr>
          <p:spPr>
            <a:xfrm>
              <a:off x="2895145" y="1948108"/>
              <a:ext cx="313213" cy="440785"/>
            </a:xfrm>
            <a:prstGeom prst="upArrow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35623" y="2456210"/>
              <a:ext cx="1190217" cy="1127573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accent6"/>
                  </a:solidFill>
                </a:rPr>
                <a:t>SIS</a:t>
              </a:r>
              <a:endParaRPr lang="en-US" b="1" dirty="0">
                <a:solidFill>
                  <a:schemeClr val="accent6"/>
                </a:solidFill>
              </a:endParaRPr>
            </a:p>
          </p:txBody>
        </p:sp>
        <p:sp>
          <p:nvSpPr>
            <p:cNvPr id="36" name="Up Arrow 35"/>
            <p:cNvSpPr/>
            <p:nvPr/>
          </p:nvSpPr>
          <p:spPr>
            <a:xfrm rot="16200000">
              <a:off x="1653039" y="2731658"/>
              <a:ext cx="313213" cy="576670"/>
            </a:xfrm>
            <a:prstGeom prst="upArrow">
              <a:avLst/>
            </a:prstGeom>
            <a:solidFill>
              <a:schemeClr val="bg1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2097981" y="3583783"/>
              <a:ext cx="364728" cy="758215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4751950" y="3781839"/>
              <a:ext cx="990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6"/>
                  </a:solidFill>
                </a:rPr>
                <a:t>Intensities</a:t>
              </a:r>
              <a:endParaRPr lang="en-US" sz="1400" dirty="0">
                <a:solidFill>
                  <a:schemeClr val="accent6"/>
                </a:solidFill>
              </a:endParaRP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H="1">
              <a:off x="3966141" y="2785418"/>
              <a:ext cx="1136794" cy="7796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4041861" y="2351957"/>
              <a:ext cx="101021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accent6"/>
                  </a:solidFill>
                </a:rPr>
                <a:t>Intensity</a:t>
              </a:r>
              <a:br>
                <a:rPr lang="en-US" sz="1400" dirty="0" smtClean="0">
                  <a:solidFill>
                    <a:schemeClr val="accent6"/>
                  </a:solidFill>
                </a:rPr>
              </a:br>
              <a:r>
                <a:rPr lang="en-US" sz="1400" dirty="0" smtClean="0">
                  <a:solidFill>
                    <a:schemeClr val="accent6"/>
                  </a:solidFill>
                </a:rPr>
                <a:t>tolerances</a:t>
              </a:r>
            </a:p>
            <a:p>
              <a:pPr algn="ctr"/>
              <a:r>
                <a:rPr lang="en-US" sz="1400" dirty="0" smtClean="0">
                  <a:solidFill>
                    <a:schemeClr val="accent6"/>
                  </a:solidFill>
                </a:rPr>
                <a:t>(“</a:t>
              </a:r>
              <a:r>
                <a:rPr lang="en-US" sz="1400" dirty="0" err="1" smtClean="0">
                  <a:solidFill>
                    <a:schemeClr val="accent6"/>
                  </a:solidFill>
                </a:rPr>
                <a:t>Itol</a:t>
              </a:r>
              <a:r>
                <a:rPr lang="en-US" sz="1400" dirty="0" smtClean="0">
                  <a:solidFill>
                    <a:schemeClr val="accent6"/>
                  </a:solidFill>
                </a:rPr>
                <a:t>”)</a:t>
              </a:r>
              <a:endParaRPr lang="en-US" sz="1400" dirty="0">
                <a:solidFill>
                  <a:schemeClr val="accent6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216738" y="2443076"/>
              <a:ext cx="1716604" cy="1127573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>
                  <a:solidFill>
                    <a:schemeClr val="accent6"/>
                  </a:solidFill>
                </a:rPr>
                <a:t>PcInterlock</a:t>
              </a:r>
              <a:r>
                <a:rPr lang="en-US" dirty="0" smtClean="0">
                  <a:solidFill>
                    <a:schemeClr val="accent6"/>
                  </a:solidFill>
                </a:rPr>
                <a:t> server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1340741" y="3119358"/>
              <a:ext cx="95090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accent6"/>
                  </a:solidFill>
                </a:rPr>
                <a:t>Interlocks</a:t>
              </a:r>
              <a:br>
                <a:rPr lang="en-US" sz="1400" dirty="0" smtClean="0">
                  <a:solidFill>
                    <a:schemeClr val="accent6"/>
                  </a:solidFill>
                </a:rPr>
              </a:br>
              <a:r>
                <a:rPr lang="en-US" sz="1400" dirty="0" smtClean="0">
                  <a:solidFill>
                    <a:schemeClr val="accent6"/>
                  </a:solidFill>
                </a:rPr>
                <a:t>&amp;</a:t>
              </a:r>
              <a:br>
                <a:rPr lang="en-US" sz="1400" dirty="0" smtClean="0">
                  <a:solidFill>
                    <a:schemeClr val="accent6"/>
                  </a:solidFill>
                </a:rPr>
              </a:br>
              <a:r>
                <a:rPr lang="en-US" sz="1400" dirty="0" smtClean="0">
                  <a:solidFill>
                    <a:schemeClr val="accent6"/>
                  </a:solidFill>
                </a:rPr>
                <a:t>warnings</a:t>
              </a:r>
              <a:endParaRPr lang="en-US" sz="1400" dirty="0">
                <a:solidFill>
                  <a:schemeClr val="accent6"/>
                </a:solidFill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092581" y="1876916"/>
              <a:ext cx="18469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chemeClr val="accent6"/>
                  </a:solidFill>
                </a:rPr>
                <a:t>Global and individual</a:t>
              </a:r>
              <a:br>
                <a:rPr lang="en-US" sz="1400" dirty="0" smtClean="0">
                  <a:solidFill>
                    <a:schemeClr val="accent6"/>
                  </a:solidFill>
                </a:rPr>
              </a:br>
              <a:r>
                <a:rPr lang="en-US" sz="1400" dirty="0" smtClean="0">
                  <a:solidFill>
                    <a:schemeClr val="accent6"/>
                  </a:solidFill>
                </a:rPr>
                <a:t>PC statuses</a:t>
              </a:r>
              <a:endParaRPr lang="en-US" sz="14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91284" y="6220778"/>
            <a:ext cx="338426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Slide from “Optics Interlocking within </a:t>
            </a:r>
            <a:r>
              <a:rPr lang="en-GB" sz="900" b="1" dirty="0" err="1" smtClean="0">
                <a:solidFill>
                  <a:schemeClr val="bg1"/>
                </a:solidFill>
              </a:rPr>
              <a:t>PcInterlock</a:t>
            </a:r>
            <a:r>
              <a:rPr lang="en-GB" sz="900" b="1" dirty="0" smtClean="0">
                <a:solidFill>
                  <a:schemeClr val="bg1"/>
                </a:solidFill>
              </a:rPr>
              <a:t>”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Author Marc-Antoine Galilee</a:t>
            </a:r>
          </a:p>
          <a:p>
            <a:endParaRPr lang="en-GB" sz="900" b="1" dirty="0" smtClean="0">
              <a:solidFill>
                <a:schemeClr val="bg1"/>
              </a:solidFill>
            </a:endParaRPr>
          </a:p>
          <a:p>
            <a:r>
              <a:rPr lang="en-GB" sz="900" b="1" dirty="0" smtClean="0">
                <a:solidFill>
                  <a:schemeClr val="bg1"/>
                </a:solidFill>
              </a:rPr>
              <a:t>https://indico.cern.ch/event/544818/contributions/2219877/</a:t>
            </a:r>
          </a:p>
          <a:p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452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1196" y="1149673"/>
            <a:ext cx="6858000" cy="2387600"/>
          </a:xfrm>
        </p:spPr>
        <p:txBody>
          <a:bodyPr>
            <a:normAutofit/>
          </a:bodyPr>
          <a:lstStyle/>
          <a:p>
            <a:pPr algn="l"/>
            <a:r>
              <a:rPr lang="en-GB" sz="3200" b="1" u="sng" dirty="0" smtClean="0"/>
              <a:t>Interlocking strategies</a:t>
            </a:r>
            <a:endParaRPr lang="en-GB" sz="3200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17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Interlocking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rgbClr val="0055A0"/>
                </a:solidFill>
              </a:rPr>
              <a:t>Strategy for deciding if an interlock should be triggered.</a:t>
            </a:r>
          </a:p>
          <a:p>
            <a:pPr>
              <a:lnSpc>
                <a:spcPct val="150000"/>
              </a:lnSpc>
            </a:pPr>
            <a:endParaRPr lang="en-GB" sz="2400" dirty="0" smtClean="0">
              <a:solidFill>
                <a:srgbClr val="0055A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rgbClr val="0055A0"/>
                </a:solidFill>
              </a:rPr>
              <a:t>Analysis of one or more Power Converter groups.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126" y="3493395"/>
            <a:ext cx="6111004" cy="2499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46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Converter Groups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rgbClr val="0055A0"/>
                </a:solidFill>
              </a:rPr>
              <a:t>Set of Power Converter logically connected: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>
                <a:solidFill>
                  <a:srgbClr val="0055A0"/>
                </a:solidFill>
              </a:rPr>
              <a:t>Orbit correctors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>
                <a:solidFill>
                  <a:srgbClr val="0055A0"/>
                </a:solidFill>
              </a:rPr>
              <a:t>Matching Quadrupoles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>
                <a:solidFill>
                  <a:srgbClr val="0055A0"/>
                </a:solidFill>
              </a:rPr>
              <a:t>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5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/>
              <a:t>Orbit</a:t>
            </a:r>
            <a:r>
              <a:rPr lang="en-GB" dirty="0" smtClean="0"/>
              <a:t> correctors interlocking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503123"/>
            <a:ext cx="8268602" cy="4327366"/>
          </a:xfrm>
        </p:spPr>
        <p:txBody>
          <a:bodyPr>
            <a:normAutofit/>
          </a:bodyPr>
          <a:lstStyle/>
          <a:p>
            <a:r>
              <a:rPr lang="en-GB" sz="2400" u="sng" dirty="0" smtClean="0"/>
              <a:t>Interlocks </a:t>
            </a:r>
            <a:r>
              <a:rPr lang="en-GB" sz="2400" u="sng" dirty="0"/>
              <a:t>when: 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&gt;= 2 PCs per beam </a:t>
            </a:r>
            <a:r>
              <a:rPr lang="en-GB" sz="2000" u="sng" dirty="0">
                <a:solidFill>
                  <a:srgbClr val="FF0000"/>
                </a:solidFill>
              </a:rPr>
              <a:t>and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>
                <a:solidFill>
                  <a:srgbClr val="FF0000"/>
                </a:solidFill>
              </a:rPr>
              <a:t>plane</a:t>
            </a:r>
            <a:r>
              <a:rPr lang="en-GB" sz="2000" dirty="0" smtClean="0"/>
              <a:t> </a:t>
            </a:r>
            <a:r>
              <a:rPr lang="en-GB" sz="2000" dirty="0"/>
              <a:t>are </a:t>
            </a:r>
            <a:r>
              <a:rPr lang="en-GB" sz="2000" dirty="0" smtClean="0"/>
              <a:t>in interlock state</a:t>
            </a:r>
            <a:endParaRPr lang="en-GB" sz="2000" dirty="0"/>
          </a:p>
          <a:p>
            <a:pPr lvl="1"/>
            <a:endParaRPr lang="en-GB" sz="2000" dirty="0"/>
          </a:p>
          <a:p>
            <a:r>
              <a:rPr lang="en-GB" sz="2400" u="sng" dirty="0"/>
              <a:t>Warning when:</a:t>
            </a:r>
          </a:p>
          <a:p>
            <a:pPr lvl="1"/>
            <a:r>
              <a:rPr lang="en-GB" sz="2000" dirty="0"/>
              <a:t>1 PC per beam </a:t>
            </a:r>
            <a:r>
              <a:rPr lang="en-GB" sz="2000" u="sng" dirty="0"/>
              <a:t>and</a:t>
            </a:r>
            <a:r>
              <a:rPr lang="en-GB" sz="2000" dirty="0"/>
              <a:t> </a:t>
            </a:r>
            <a:r>
              <a:rPr lang="en-GB" sz="2000" dirty="0" smtClean="0"/>
              <a:t>plane </a:t>
            </a:r>
            <a:r>
              <a:rPr lang="en-GB" sz="2000" dirty="0"/>
              <a:t>is </a:t>
            </a:r>
            <a:r>
              <a:rPr lang="en-GB" sz="2000" dirty="0" smtClean="0"/>
              <a:t>in warning state</a:t>
            </a:r>
            <a:endParaRPr lang="en-GB" sz="2000" dirty="0"/>
          </a:p>
          <a:p>
            <a:pPr lvl="1"/>
            <a:endParaRPr lang="en-GB" dirty="0"/>
          </a:p>
          <a:p>
            <a:endParaRPr lang="en-GB" sz="27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440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 smtClean="0"/>
              <a:t>Quadrupoles</a:t>
            </a:r>
            <a:r>
              <a:rPr lang="en-GB" dirty="0" smtClean="0"/>
              <a:t> interlocking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u="sng" dirty="0" smtClean="0"/>
              <a:t>Interlocks </a:t>
            </a:r>
            <a:r>
              <a:rPr lang="en-GB" u="sng" dirty="0"/>
              <a:t>when: 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&gt;= 1 PCs</a:t>
            </a:r>
            <a:r>
              <a:rPr lang="en-GB" dirty="0"/>
              <a:t> </a:t>
            </a:r>
            <a:r>
              <a:rPr lang="en-GB" dirty="0" smtClean="0"/>
              <a:t>is in interlock state</a:t>
            </a:r>
            <a:endParaRPr lang="en-GB" dirty="0"/>
          </a:p>
          <a:p>
            <a:pPr lvl="1"/>
            <a:endParaRPr lang="en-GB" dirty="0"/>
          </a:p>
          <a:p>
            <a:r>
              <a:rPr lang="en-GB" u="sng" dirty="0"/>
              <a:t>Warning when:</a:t>
            </a:r>
          </a:p>
          <a:p>
            <a:pPr lvl="1"/>
            <a:r>
              <a:rPr lang="en-GB" dirty="0"/>
              <a:t>1 PC is </a:t>
            </a:r>
            <a:r>
              <a:rPr lang="en-GB" dirty="0" smtClean="0"/>
              <a:t>in warning state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442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Interlocking strategy example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6589920" y="1462291"/>
            <a:ext cx="2094135" cy="3204926"/>
            <a:chOff x="457201" y="1284118"/>
            <a:chExt cx="2094135" cy="3204926"/>
          </a:xfrm>
        </p:grpSpPr>
        <p:grpSp>
          <p:nvGrpSpPr>
            <p:cNvPr id="25" name="Group 24"/>
            <p:cNvGrpSpPr/>
            <p:nvPr/>
          </p:nvGrpSpPr>
          <p:grpSpPr>
            <a:xfrm>
              <a:off x="457201" y="2518044"/>
              <a:ext cx="2094135" cy="1971000"/>
              <a:chOff x="457201" y="1794144"/>
              <a:chExt cx="2094135" cy="1971000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766618" y="2085365"/>
                <a:ext cx="1475301" cy="1388558"/>
                <a:chOff x="958452" y="2270760"/>
                <a:chExt cx="1475301" cy="1388558"/>
              </a:xfrm>
            </p:grpSpPr>
            <p:sp>
              <p:nvSpPr>
                <p:cNvPr id="7" name="Rectangle 6"/>
                <p:cNvSpPr/>
                <p:nvPr/>
              </p:nvSpPr>
              <p:spPr>
                <a:xfrm>
                  <a:off x="958452" y="2270760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PC1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1784386" y="2270760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PC3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9" name="Rectangle 8"/>
                <p:cNvSpPr/>
                <p:nvPr/>
              </p:nvSpPr>
              <p:spPr>
                <a:xfrm>
                  <a:off x="958452" y="3042098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PC2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1784386" y="3042098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PC4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</p:grpSp>
          <p:sp>
            <p:nvSpPr>
              <p:cNvPr id="11" name="Rounded Rectangle 10"/>
              <p:cNvSpPr>
                <a:spLocks noChangeAspect="1"/>
              </p:cNvSpPr>
              <p:nvPr/>
            </p:nvSpPr>
            <p:spPr>
              <a:xfrm>
                <a:off x="457201" y="1794144"/>
                <a:ext cx="2094135" cy="1971000"/>
              </a:xfrm>
              <a:prstGeom prst="round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683770" y="1284118"/>
              <a:ext cx="14734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rgbClr val="FF0000"/>
                  </a:solidFill>
                </a:rPr>
                <a:t>isOk</a:t>
              </a:r>
              <a:r>
                <a:rPr lang="en-GB" dirty="0" smtClean="0">
                  <a:solidFill>
                    <a:srgbClr val="FF0000"/>
                  </a:solidFill>
                </a:rPr>
                <a:t> = False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57201" y="1727404"/>
              <a:ext cx="19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rgbClr val="FFC000"/>
                  </a:solidFill>
                </a:rPr>
                <a:t>isWarning</a:t>
              </a:r>
              <a:r>
                <a:rPr lang="en-GB" dirty="0" smtClean="0">
                  <a:solidFill>
                    <a:srgbClr val="FFC000"/>
                  </a:solidFill>
                </a:rPr>
                <a:t> = True</a:t>
              </a:r>
              <a:endParaRPr lang="en-GB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57201" y="1462291"/>
            <a:ext cx="2094135" cy="3157094"/>
            <a:chOff x="3329941" y="1331950"/>
            <a:chExt cx="2094135" cy="3157094"/>
          </a:xfrm>
        </p:grpSpPr>
        <p:grpSp>
          <p:nvGrpSpPr>
            <p:cNvPr id="26" name="Group 25"/>
            <p:cNvGrpSpPr/>
            <p:nvPr/>
          </p:nvGrpSpPr>
          <p:grpSpPr>
            <a:xfrm>
              <a:off x="3329941" y="2518044"/>
              <a:ext cx="2094135" cy="1971000"/>
              <a:chOff x="3482341" y="1794144"/>
              <a:chExt cx="2094135" cy="1971000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3791758" y="2085365"/>
                <a:ext cx="1475301" cy="1388558"/>
                <a:chOff x="958452" y="2270760"/>
                <a:chExt cx="1475301" cy="1388558"/>
              </a:xfrm>
            </p:grpSpPr>
            <p:sp>
              <p:nvSpPr>
                <p:cNvPr id="14" name="Rectangle 13"/>
                <p:cNvSpPr/>
                <p:nvPr/>
              </p:nvSpPr>
              <p:spPr>
                <a:xfrm>
                  <a:off x="958452" y="2270760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PC1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1784386" y="2270760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PC3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16" name="Rectangle 15"/>
                <p:cNvSpPr/>
                <p:nvPr/>
              </p:nvSpPr>
              <p:spPr>
                <a:xfrm>
                  <a:off x="958452" y="3042098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PC2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1784386" y="3042098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PC4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</p:grpSp>
          <p:sp>
            <p:nvSpPr>
              <p:cNvPr id="18" name="Rounded Rectangle 17"/>
              <p:cNvSpPr>
                <a:spLocks noChangeAspect="1"/>
              </p:cNvSpPr>
              <p:nvPr/>
            </p:nvSpPr>
            <p:spPr>
              <a:xfrm>
                <a:off x="3482341" y="1794144"/>
                <a:ext cx="2094135" cy="1971000"/>
              </a:xfrm>
              <a:prstGeom prst="roundRect">
                <a:avLst/>
              </a:prstGeom>
              <a:noFill/>
              <a:ln w="127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556510" y="1331950"/>
              <a:ext cx="1370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rgbClr val="00B050"/>
                  </a:solidFill>
                </a:rPr>
                <a:t>isOk</a:t>
              </a:r>
              <a:r>
                <a:rPr lang="en-GB" dirty="0" smtClean="0">
                  <a:solidFill>
                    <a:srgbClr val="00B050"/>
                  </a:solidFill>
                </a:rPr>
                <a:t> = True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329941" y="1775236"/>
              <a:ext cx="20291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rgbClr val="00B050"/>
                  </a:solidFill>
                </a:rPr>
                <a:t>isWarning</a:t>
              </a:r>
              <a:r>
                <a:rPr lang="en-GB" dirty="0" smtClean="0">
                  <a:solidFill>
                    <a:srgbClr val="00B050"/>
                  </a:solidFill>
                </a:rPr>
                <a:t> = False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523561" y="1462291"/>
            <a:ext cx="2094135" cy="3160989"/>
            <a:chOff x="6202681" y="1328055"/>
            <a:chExt cx="2094135" cy="3160989"/>
          </a:xfrm>
        </p:grpSpPr>
        <p:grpSp>
          <p:nvGrpSpPr>
            <p:cNvPr id="27" name="Group 26"/>
            <p:cNvGrpSpPr/>
            <p:nvPr/>
          </p:nvGrpSpPr>
          <p:grpSpPr>
            <a:xfrm>
              <a:off x="6202681" y="2518044"/>
              <a:ext cx="2094135" cy="1971000"/>
              <a:chOff x="6202681" y="1871203"/>
              <a:chExt cx="2094135" cy="1971000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6512098" y="2162424"/>
                <a:ext cx="1475301" cy="1388558"/>
                <a:chOff x="958452" y="2270760"/>
                <a:chExt cx="1475301" cy="1388558"/>
              </a:xfrm>
            </p:grpSpPr>
            <p:sp>
              <p:nvSpPr>
                <p:cNvPr id="20" name="Rectangle 19"/>
                <p:cNvSpPr/>
                <p:nvPr/>
              </p:nvSpPr>
              <p:spPr>
                <a:xfrm>
                  <a:off x="958452" y="2270760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PC1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784386" y="2270760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PC3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22" name="Rectangle 21"/>
                <p:cNvSpPr/>
                <p:nvPr/>
              </p:nvSpPr>
              <p:spPr>
                <a:xfrm>
                  <a:off x="958452" y="3042098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FFC00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PC2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1784386" y="3042098"/>
                  <a:ext cx="649367" cy="617220"/>
                </a:xfrm>
                <a:prstGeom prst="rect">
                  <a:avLst/>
                </a:prstGeom>
                <a:noFill/>
                <a:ln w="12700">
                  <a:solidFill>
                    <a:srgbClr val="00B050"/>
                  </a:solidFill>
                </a:ln>
                <a:effectLst/>
              </p:spPr>
              <p:style>
                <a:lnRef idx="1">
                  <a:schemeClr val="dk1"/>
                </a:lnRef>
                <a:fillRef idx="3">
                  <a:schemeClr val="dk1"/>
                </a:fillRef>
                <a:effectRef idx="2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dirty="0" smtClean="0">
                      <a:solidFill>
                        <a:schemeClr val="accent6"/>
                      </a:solidFill>
                    </a:rPr>
                    <a:t>PC4</a:t>
                  </a:r>
                  <a:endParaRPr lang="en-GB" sz="1400" dirty="0">
                    <a:solidFill>
                      <a:schemeClr val="accent6"/>
                    </a:solidFill>
                  </a:endParaRPr>
                </a:p>
              </p:txBody>
            </p:sp>
          </p:grpSp>
          <p:sp>
            <p:nvSpPr>
              <p:cNvPr id="24" name="Rounded Rectangle 23"/>
              <p:cNvSpPr>
                <a:spLocks noChangeAspect="1"/>
              </p:cNvSpPr>
              <p:nvPr/>
            </p:nvSpPr>
            <p:spPr>
              <a:xfrm>
                <a:off x="6202681" y="1871203"/>
                <a:ext cx="2094135" cy="1971000"/>
              </a:xfrm>
              <a:prstGeom prst="roundRect">
                <a:avLst/>
              </a:prstGeom>
              <a:noFill/>
              <a:ln w="127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6486118" y="1328055"/>
              <a:ext cx="13709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rgbClr val="00B050"/>
                  </a:solidFill>
                </a:rPr>
                <a:t>isOk</a:t>
              </a:r>
              <a:r>
                <a:rPr lang="en-GB" dirty="0" smtClean="0">
                  <a:solidFill>
                    <a:srgbClr val="00B050"/>
                  </a:solidFill>
                </a:rPr>
                <a:t> = True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259549" y="1771341"/>
              <a:ext cx="19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>
                  <a:solidFill>
                    <a:srgbClr val="FFC000"/>
                  </a:solidFill>
                </a:rPr>
                <a:t>isWarning</a:t>
              </a:r>
              <a:r>
                <a:rPr lang="en-GB" dirty="0" smtClean="0">
                  <a:solidFill>
                    <a:srgbClr val="FFC000"/>
                  </a:solidFill>
                </a:rPr>
                <a:t> = True</a:t>
              </a:r>
              <a:endParaRPr lang="en-GB" dirty="0">
                <a:solidFill>
                  <a:srgbClr val="FFC000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457201" y="5648485"/>
            <a:ext cx="5083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using Quadrupole interlocking strategy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864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pic>
        <p:nvPicPr>
          <p:cNvPr id="6146" name="Picture 2" descr="http://elogbook.cern.ch/eLogbook/attach_reader?attach_id=161524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0" t="640" r="50493" b="55565"/>
          <a:stretch/>
        </p:blipFill>
        <p:spPr bwMode="auto">
          <a:xfrm>
            <a:off x="3044041" y="1346356"/>
            <a:ext cx="3053173" cy="392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itle 1"/>
          <p:cNvSpPr txBox="1">
            <a:spLocks/>
          </p:cNvSpPr>
          <p:nvPr/>
        </p:nvSpPr>
        <p:spPr>
          <a:xfrm>
            <a:off x="457201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45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SIS Channel per strategy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5070560" y="4274680"/>
            <a:ext cx="522427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5070560" y="4427080"/>
            <a:ext cx="522427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186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Latest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Multiple interlocking strategies</a:t>
            </a:r>
          </a:p>
          <a:p>
            <a:endParaRPr lang="en-US" sz="2400" dirty="0"/>
          </a:p>
          <a:p>
            <a:r>
              <a:rPr lang="en-US" sz="2400" dirty="0" smtClean="0"/>
              <a:t>SIS: publish additional interlocking status per strategy</a:t>
            </a:r>
          </a:p>
          <a:p>
            <a:endParaRPr lang="en-US" sz="2400" dirty="0"/>
          </a:p>
          <a:p>
            <a:r>
              <a:rPr lang="en-US" sz="2400" dirty="0" smtClean="0"/>
              <a:t>Full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circuits support to allow for phase advance interlocking</a:t>
            </a:r>
          </a:p>
          <a:p>
            <a:endParaRPr lang="en-US" sz="2400" dirty="0"/>
          </a:p>
          <a:p>
            <a:r>
              <a:rPr lang="en-US" sz="2400" dirty="0" smtClean="0"/>
              <a:t>New handling of tolerances in the LSA parameters (K_TOL and I_TOL)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6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512" y="1256883"/>
            <a:ext cx="8226854" cy="3549533"/>
          </a:xfrm>
        </p:spPr>
        <p:txBody>
          <a:bodyPr>
            <a:noAutofit/>
          </a:bodyPr>
          <a:lstStyle/>
          <a:p>
            <a:r>
              <a:rPr lang="en-GB" sz="3200" b="1" u="sng" dirty="0" smtClean="0"/>
              <a:t>Phase Advance Interlock</a:t>
            </a:r>
            <a:r>
              <a:rPr lang="en-GB" sz="3200" b="1" u="sng" dirty="0"/>
              <a:t/>
            </a:r>
            <a:br>
              <a:rPr lang="en-GB" sz="3200" b="1" u="sng" dirty="0"/>
            </a:br>
            <a:r>
              <a:rPr lang="en-GB" sz="3200" dirty="0" smtClean="0"/>
              <a:t/>
            </a:r>
            <a:br>
              <a:rPr lang="en-GB" sz="3200" dirty="0" smtClean="0"/>
            </a:br>
            <a:r>
              <a:rPr lang="en-GB" sz="2000" dirty="0"/>
              <a:t>P</a:t>
            </a:r>
            <a:r>
              <a:rPr lang="en-GB" sz="2000" dirty="0" smtClean="0"/>
              <a:t>revent </a:t>
            </a:r>
            <a:r>
              <a:rPr lang="en-GB" sz="2000" dirty="0"/>
              <a:t>damage of </a:t>
            </a:r>
            <a:r>
              <a:rPr lang="en-GB" sz="2000" dirty="0" smtClean="0"/>
              <a:t>tertiary collimators (TCT) </a:t>
            </a:r>
            <a:r>
              <a:rPr lang="en-GB" sz="2000" dirty="0"/>
              <a:t>and triplets in the event of an asynchronous beam dump (</a:t>
            </a:r>
            <a:r>
              <a:rPr lang="en-GB" sz="2000" i="1" dirty="0"/>
              <a:t>dump </a:t>
            </a:r>
            <a:r>
              <a:rPr lang="en-GB" sz="2000" i="1" dirty="0" smtClean="0"/>
              <a:t>kicker (MKD) </a:t>
            </a:r>
            <a:r>
              <a:rPr lang="en-GB" sz="2000" i="1" dirty="0"/>
              <a:t>fires when beam passes</a:t>
            </a:r>
            <a:r>
              <a:rPr lang="en-GB" sz="2000" dirty="0" smtClean="0"/>
              <a:t>).</a:t>
            </a:r>
            <a:br>
              <a:rPr lang="en-GB" sz="2000" dirty="0" smtClean="0"/>
            </a:br>
            <a:r>
              <a:rPr lang="en-GB" sz="2000" dirty="0"/>
              <a:t/>
            </a:r>
            <a:br>
              <a:rPr lang="en-GB" sz="2000" dirty="0"/>
            </a:br>
            <a:r>
              <a:rPr lang="en-GB" sz="2000" dirty="0" smtClean="0"/>
              <a:t>For protection, a phase advance between the MKD and TCTs in IP1 and IP5 should be kept within </a:t>
            </a:r>
            <a:r>
              <a:rPr lang="en-GB" sz="2000" dirty="0" err="1" smtClean="0"/>
              <a:t>Δμ</a:t>
            </a:r>
            <a:r>
              <a:rPr lang="en-GB" sz="2000" dirty="0" smtClean="0"/>
              <a:t> ≤ 30°.</a:t>
            </a:r>
            <a:endParaRPr lang="en-GB" sz="20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614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 to PC Interlock</a:t>
            </a:r>
          </a:p>
          <a:p>
            <a:r>
              <a:rPr lang="en-US" dirty="0" smtClean="0"/>
              <a:t>Interlocking strategies </a:t>
            </a:r>
          </a:p>
          <a:p>
            <a:r>
              <a:rPr lang="en-US" dirty="0" smtClean="0"/>
              <a:t>Phase Advance Interlock</a:t>
            </a:r>
          </a:p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5693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Advance Interlock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An unwanted increment on the Power Converter current may produce a phase advance on the orbit.</a:t>
            </a:r>
          </a:p>
          <a:p>
            <a:endParaRPr lang="en-GB" dirty="0" smtClean="0"/>
          </a:p>
          <a:p>
            <a:r>
              <a:rPr lang="en-GB" dirty="0" smtClean="0"/>
              <a:t>Phase Advance Interlock uses tolerances on the Power Converter current to avoid this behaviour.</a:t>
            </a:r>
          </a:p>
          <a:p>
            <a:endParaRPr lang="en-GB" dirty="0" smtClean="0"/>
          </a:p>
          <a:p>
            <a:r>
              <a:rPr lang="en-GB" dirty="0" smtClean="0"/>
              <a:t>Generated tolerances are based on simulations of the </a:t>
            </a:r>
            <a:r>
              <a:rPr lang="en-GB" dirty="0" smtClean="0"/>
              <a:t>closed-orbit phase using </a:t>
            </a:r>
            <a:r>
              <a:rPr lang="en-GB" dirty="0" smtClean="0"/>
              <a:t>MADX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65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Tolerance Generation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tool was developed to automatically produce accurate limits, </a:t>
            </a:r>
            <a:r>
              <a:rPr lang="en-GB" dirty="0" err="1" smtClean="0"/>
              <a:t>Ktol</a:t>
            </a:r>
            <a:r>
              <a:rPr lang="en-GB" dirty="0" smtClean="0"/>
              <a:t>, in terms of magnet strength (k).</a:t>
            </a:r>
          </a:p>
          <a:p>
            <a:endParaRPr lang="en-GB" dirty="0"/>
          </a:p>
          <a:p>
            <a:r>
              <a:rPr lang="en-GB" dirty="0" smtClean="0"/>
              <a:t>After user confirmation the </a:t>
            </a:r>
            <a:r>
              <a:rPr lang="en-GB" dirty="0" err="1" smtClean="0"/>
              <a:t>Ktol</a:t>
            </a:r>
            <a:r>
              <a:rPr lang="en-GB" dirty="0" smtClean="0"/>
              <a:t> values are written to LSA. </a:t>
            </a:r>
            <a:r>
              <a:rPr lang="en-GB" dirty="0"/>
              <a:t>A</a:t>
            </a:r>
            <a:r>
              <a:rPr lang="en-GB" dirty="0" smtClean="0"/>
              <a:t> make rule generates the corresponding </a:t>
            </a:r>
            <a:r>
              <a:rPr lang="en-GB" dirty="0" err="1" smtClean="0"/>
              <a:t>Itol</a:t>
            </a:r>
            <a:r>
              <a:rPr lang="en-GB" dirty="0" smtClean="0"/>
              <a:t> (current) limits.</a:t>
            </a:r>
          </a:p>
          <a:p>
            <a:endParaRPr lang="en-GB" dirty="0" smtClean="0"/>
          </a:p>
          <a:p>
            <a:r>
              <a:rPr lang="en-GB" b="1" dirty="0" err="1" smtClean="0"/>
              <a:t>Ktol</a:t>
            </a:r>
            <a:r>
              <a:rPr lang="en-GB" dirty="0" smtClean="0"/>
              <a:t> values are based on MADX simulations and the maximum allowed phase advance change,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Δμ</a:t>
            </a:r>
            <a:r>
              <a:rPr lang="en-GB" sz="2400" dirty="0" smtClean="0"/>
              <a:t>, </a:t>
            </a:r>
            <a:r>
              <a:rPr lang="en-GB" sz="2400" i="1" dirty="0" smtClean="0"/>
              <a:t>provided by collimation team</a:t>
            </a:r>
            <a:r>
              <a:rPr lang="en-GB" sz="2400" dirty="0" smtClean="0"/>
              <a:t>.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60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Tolerance Generation Families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For easier configuration, the Tolerance Generation tool has a concept of families.</a:t>
            </a:r>
          </a:p>
          <a:p>
            <a:endParaRPr lang="en-GB" dirty="0"/>
          </a:p>
          <a:p>
            <a:r>
              <a:rPr lang="en-GB" dirty="0" smtClean="0"/>
              <a:t>A family is a set of magnets that will share the same </a:t>
            </a:r>
            <a:r>
              <a:rPr lang="en-GB" dirty="0" err="1" smtClean="0"/>
              <a:t>Ktol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For example, the same type of magnets.</a:t>
            </a:r>
          </a:p>
          <a:p>
            <a:endParaRPr lang="en-GB" dirty="0"/>
          </a:p>
          <a:p>
            <a:r>
              <a:rPr lang="en-GB" dirty="0" smtClean="0"/>
              <a:t>The concept of families let the user decide the granularity of the tool according to needs.</a:t>
            </a:r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070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Tolerance Generation Ranges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 order to prevent damage in the TCTs in IP1 and IP5, we have to take into account 4 ranges </a:t>
            </a:r>
            <a:r>
              <a:rPr lang="en-GB" dirty="0" smtClean="0"/>
              <a:t>of the LHC ring, starting </a:t>
            </a:r>
            <a:r>
              <a:rPr lang="en-GB" dirty="0" smtClean="0"/>
              <a:t>from the dump location (IP6):</a:t>
            </a:r>
          </a:p>
          <a:p>
            <a:pPr lvl="1"/>
            <a:r>
              <a:rPr lang="en-GB" dirty="0" smtClean="0"/>
              <a:t>From IP6 to IP1 and IP5 per Beam</a:t>
            </a:r>
          </a:p>
          <a:p>
            <a:pPr lvl="1"/>
            <a:endParaRPr lang="en-GB" dirty="0"/>
          </a:p>
          <a:p>
            <a:r>
              <a:rPr lang="en-GB" dirty="0" smtClean="0"/>
              <a:t>The simulations of the phase advance are done per range individually.</a:t>
            </a:r>
          </a:p>
          <a:p>
            <a:endParaRPr lang="en-GB" dirty="0"/>
          </a:p>
          <a:p>
            <a:pPr marL="27432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2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Tolerance </a:t>
            </a:r>
            <a:r>
              <a:rPr lang="en-GB" dirty="0" smtClean="0"/>
              <a:t>Generation Ranges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24</a:t>
            </a:fld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4458223" y="2688900"/>
            <a:ext cx="2880000" cy="2880000"/>
          </a:xfrm>
          <a:prstGeom prst="ellipse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un 17"/>
          <p:cNvSpPr/>
          <p:nvPr/>
        </p:nvSpPr>
        <p:spPr>
          <a:xfrm>
            <a:off x="6115347" y="2666892"/>
            <a:ext cx="360040" cy="288032"/>
          </a:xfrm>
          <a:prstGeom prst="su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un 18"/>
          <p:cNvSpPr/>
          <p:nvPr/>
        </p:nvSpPr>
        <p:spPr>
          <a:xfrm>
            <a:off x="5323259" y="5331188"/>
            <a:ext cx="360040" cy="288032"/>
          </a:xfrm>
          <a:prstGeom prst="sun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ghtning Bolt 19"/>
          <p:cNvSpPr/>
          <p:nvPr/>
        </p:nvSpPr>
        <p:spPr>
          <a:xfrm>
            <a:off x="5251251" y="2594884"/>
            <a:ext cx="360040" cy="288032"/>
          </a:xfrm>
          <a:prstGeom prst="lightningBolt">
            <a:avLst/>
          </a:prstGeom>
          <a:solidFill>
            <a:srgbClr val="0427BC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ightning Bolt 20"/>
          <p:cNvSpPr/>
          <p:nvPr/>
        </p:nvSpPr>
        <p:spPr>
          <a:xfrm>
            <a:off x="6187355" y="5331188"/>
            <a:ext cx="360040" cy="288032"/>
          </a:xfrm>
          <a:prstGeom prst="lightningBolt">
            <a:avLst/>
          </a:prstGeom>
          <a:solidFill>
            <a:srgbClr val="0427BC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326194" y="2585122"/>
            <a:ext cx="428419" cy="459332"/>
          </a:xfrm>
          <a:prstGeom prst="straightConnector1">
            <a:avLst/>
          </a:prstGeom>
          <a:ln w="28575" cmpd="sng">
            <a:solidFill>
              <a:srgbClr val="0427B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484613" y="2405122"/>
            <a:ext cx="427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427BC"/>
                </a:solidFill>
              </a:rPr>
              <a:t>B1</a:t>
            </a:r>
            <a:endParaRPr lang="en-US" dirty="0">
              <a:solidFill>
                <a:srgbClr val="0427BC"/>
              </a:solidFill>
            </a:endParaRPr>
          </a:p>
        </p:txBody>
      </p:sp>
      <p:sp>
        <p:nvSpPr>
          <p:cNvPr id="7" name="Arc 6"/>
          <p:cNvSpPr>
            <a:spLocks noChangeAspect="1"/>
          </p:cNvSpPr>
          <p:nvPr/>
        </p:nvSpPr>
        <p:spPr>
          <a:xfrm>
            <a:off x="4008223" y="2238900"/>
            <a:ext cx="3780000" cy="3780000"/>
          </a:xfrm>
          <a:prstGeom prst="arc">
            <a:avLst>
              <a:gd name="adj1" fmla="val 18636240"/>
              <a:gd name="adj2" fmla="val 17189091"/>
            </a:avLst>
          </a:prstGeom>
          <a:ln>
            <a:solidFill>
              <a:schemeClr val="tx1">
                <a:lumMod val="60000"/>
                <a:lumOff val="40000"/>
              </a:schemeClr>
            </a:solidFill>
            <a:headEnd type="diamon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Arc 40"/>
          <p:cNvSpPr>
            <a:spLocks noChangeAspect="1"/>
          </p:cNvSpPr>
          <p:nvPr/>
        </p:nvSpPr>
        <p:spPr>
          <a:xfrm>
            <a:off x="4188223" y="2418900"/>
            <a:ext cx="3420000" cy="3420000"/>
          </a:xfrm>
          <a:prstGeom prst="arc">
            <a:avLst>
              <a:gd name="adj1" fmla="val 18616325"/>
              <a:gd name="adj2" fmla="val 6562938"/>
            </a:avLst>
          </a:prstGeom>
          <a:ln>
            <a:solidFill>
              <a:schemeClr val="tx1">
                <a:lumMod val="60000"/>
                <a:lumOff val="40000"/>
              </a:schemeClr>
            </a:solidFill>
            <a:headEnd type="diamon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6504624" y="3136060"/>
            <a:ext cx="47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596296" y="5132430"/>
            <a:ext cx="47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IP1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587069" y="2738900"/>
            <a:ext cx="47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IP5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457201" y="2314109"/>
            <a:ext cx="53389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R61B1: IP6 </a:t>
            </a:r>
            <a:r>
              <a:rPr lang="en-GB" sz="2400" dirty="0" smtClean="0">
                <a:sym typeface="Wingdings" panose="05000000000000000000" pitchFamily="2" charset="2"/>
              </a:rPr>
              <a:t> IP1</a:t>
            </a:r>
            <a:endParaRPr lang="en-GB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R65B1: IP6 </a:t>
            </a:r>
            <a:r>
              <a:rPr lang="en-GB" sz="2400" dirty="0" smtClean="0">
                <a:sym typeface="Wingdings" panose="05000000000000000000" pitchFamily="2" charset="2"/>
              </a:rPr>
              <a:t> IP5</a:t>
            </a:r>
            <a:endParaRPr lang="en-GB" sz="2400" dirty="0" smtClean="0"/>
          </a:p>
        </p:txBody>
      </p:sp>
      <p:sp>
        <p:nvSpPr>
          <p:cNvPr id="31" name="Rectangle 30"/>
          <p:cNvSpPr/>
          <p:nvPr/>
        </p:nvSpPr>
        <p:spPr>
          <a:xfrm>
            <a:off x="437445" y="1276126"/>
            <a:ext cx="82888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Relevant ranges for Beam 1</a:t>
            </a:r>
            <a:endParaRPr lang="en-GB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591284" y="6220778"/>
            <a:ext cx="4698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Image from “PC Interlock – status, next steps and feasibility of optics interlocking”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Author Michaela Schaumann</a:t>
            </a:r>
          </a:p>
          <a:p>
            <a:endParaRPr lang="en-GB" sz="900" b="1" dirty="0" smtClean="0">
              <a:solidFill>
                <a:schemeClr val="bg1"/>
              </a:solidFill>
            </a:endParaRPr>
          </a:p>
          <a:p>
            <a:r>
              <a:rPr lang="en-GB" sz="900" b="1" dirty="0">
                <a:solidFill>
                  <a:schemeClr val="bg1"/>
                </a:solidFill>
              </a:rPr>
              <a:t>https://indico.cern.ch/event/495744/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3204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Tolerance </a:t>
            </a:r>
            <a:r>
              <a:rPr lang="en-GB" dirty="0" smtClean="0"/>
              <a:t>Generation Ranges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25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37445" y="1276126"/>
            <a:ext cx="82888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Relevant ranges for Beam 2</a:t>
            </a:r>
            <a:endParaRPr lang="en-GB" sz="2400" dirty="0"/>
          </a:p>
        </p:txBody>
      </p:sp>
      <p:sp>
        <p:nvSpPr>
          <p:cNvPr id="14" name="Oval 13"/>
          <p:cNvSpPr/>
          <p:nvPr/>
        </p:nvSpPr>
        <p:spPr>
          <a:xfrm>
            <a:off x="4400679" y="2694025"/>
            <a:ext cx="2880000" cy="2880000"/>
          </a:xfrm>
          <a:prstGeom prst="ellipse">
            <a:avLst/>
          </a:prstGeom>
          <a:noFill/>
          <a:ln w="28575" cmpd="sng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504624" y="3136060"/>
            <a:ext cx="47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IP6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596296" y="5132430"/>
            <a:ext cx="47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587069" y="2738900"/>
            <a:ext cx="47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IP5</a:t>
            </a:r>
            <a:endParaRPr lang="en-US" dirty="0"/>
          </a:p>
        </p:txBody>
      </p:sp>
      <p:sp>
        <p:nvSpPr>
          <p:cNvPr id="18" name="Sun 17"/>
          <p:cNvSpPr/>
          <p:nvPr/>
        </p:nvSpPr>
        <p:spPr>
          <a:xfrm>
            <a:off x="6115347" y="2666892"/>
            <a:ext cx="360040" cy="288032"/>
          </a:xfrm>
          <a:prstGeom prst="sun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un 18"/>
          <p:cNvSpPr/>
          <p:nvPr/>
        </p:nvSpPr>
        <p:spPr>
          <a:xfrm>
            <a:off x="5323259" y="5331188"/>
            <a:ext cx="360040" cy="288032"/>
          </a:xfrm>
          <a:prstGeom prst="sun">
            <a:avLst/>
          </a:prstGeom>
          <a:solidFill>
            <a:srgbClr val="FF0000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Lightning Bolt 19"/>
          <p:cNvSpPr/>
          <p:nvPr/>
        </p:nvSpPr>
        <p:spPr>
          <a:xfrm>
            <a:off x="5251251" y="2594884"/>
            <a:ext cx="360040" cy="288032"/>
          </a:xfrm>
          <a:prstGeom prst="lightningBolt">
            <a:avLst/>
          </a:prstGeom>
          <a:solidFill>
            <a:srgbClr val="0427BC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ightning Bolt 20"/>
          <p:cNvSpPr/>
          <p:nvPr/>
        </p:nvSpPr>
        <p:spPr>
          <a:xfrm>
            <a:off x="6187355" y="5331188"/>
            <a:ext cx="360040" cy="288032"/>
          </a:xfrm>
          <a:prstGeom prst="lightningBolt">
            <a:avLst/>
          </a:prstGeom>
          <a:solidFill>
            <a:srgbClr val="0427BC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7118691" y="2846932"/>
            <a:ext cx="360040" cy="288032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123459" y="2522876"/>
            <a:ext cx="427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57201" y="2314109"/>
            <a:ext cx="53389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FF0000"/>
                </a:solidFill>
              </a:rPr>
              <a:t>R65B2: IP6 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IP5</a:t>
            </a:r>
            <a:endParaRPr lang="en-GB" sz="2400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FF0000"/>
                </a:solidFill>
              </a:rPr>
              <a:t>R61B2: IP6 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IP1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42" name="Arc 41"/>
          <p:cNvSpPr>
            <a:spLocks noChangeAspect="1"/>
          </p:cNvSpPr>
          <p:nvPr/>
        </p:nvSpPr>
        <p:spPr>
          <a:xfrm>
            <a:off x="4130679" y="2424025"/>
            <a:ext cx="3420000" cy="3420000"/>
          </a:xfrm>
          <a:prstGeom prst="arc">
            <a:avLst>
              <a:gd name="adj1" fmla="val 17343859"/>
              <a:gd name="adj2" fmla="val 18737332"/>
            </a:avLst>
          </a:prstGeom>
          <a:ln>
            <a:solidFill>
              <a:srgbClr val="FF0000"/>
            </a:solidFill>
            <a:headEnd type="triangle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Arc 42"/>
          <p:cNvSpPr>
            <a:spLocks noChangeAspect="1"/>
          </p:cNvSpPr>
          <p:nvPr/>
        </p:nvSpPr>
        <p:spPr>
          <a:xfrm>
            <a:off x="3950679" y="2244025"/>
            <a:ext cx="3780000" cy="3780000"/>
          </a:xfrm>
          <a:prstGeom prst="arc">
            <a:avLst>
              <a:gd name="adj1" fmla="val 6541773"/>
              <a:gd name="adj2" fmla="val 18716677"/>
            </a:avLst>
          </a:prstGeom>
          <a:ln>
            <a:solidFill>
              <a:srgbClr val="FF0000"/>
            </a:solidFill>
            <a:headEnd type="triangle"/>
            <a:tailEnd type="diamon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TextBox 43"/>
          <p:cNvSpPr txBox="1"/>
          <p:nvPr/>
        </p:nvSpPr>
        <p:spPr>
          <a:xfrm>
            <a:off x="591284" y="6220778"/>
            <a:ext cx="46987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Image from “PC Interlock – status, next steps and feasibility of optics interlocking”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Author Michaela Schaumann</a:t>
            </a:r>
          </a:p>
          <a:p>
            <a:endParaRPr lang="en-GB" sz="900" b="1" dirty="0" smtClean="0">
              <a:solidFill>
                <a:schemeClr val="bg1"/>
              </a:solidFill>
            </a:endParaRPr>
          </a:p>
          <a:p>
            <a:r>
              <a:rPr lang="en-GB" sz="900" b="1" dirty="0">
                <a:solidFill>
                  <a:schemeClr val="bg1"/>
                </a:solidFill>
              </a:rPr>
              <a:t>https://indico.cern.ch/event/495744/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153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Tolerance Generation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26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37445" y="1276126"/>
            <a:ext cx="82888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The </a:t>
            </a:r>
            <a:r>
              <a:rPr lang="en-GB" sz="2400" dirty="0"/>
              <a:t>allowed </a:t>
            </a:r>
            <a:r>
              <a:rPr lang="en-GB" sz="2400" dirty="0" err="1" smtClean="0"/>
              <a:t>Δμ</a:t>
            </a:r>
            <a:r>
              <a:rPr lang="en-GB" sz="2400" dirty="0" smtClean="0"/>
              <a:t> budget is distributed over </a:t>
            </a:r>
            <a:r>
              <a:rPr lang="en-GB" sz="2400" dirty="0"/>
              <a:t>all </a:t>
            </a:r>
            <a:r>
              <a:rPr lang="en-GB" sz="2400" dirty="0" smtClean="0"/>
              <a:t>families.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>
                <a:spLocks/>
              </p:cNvSpPr>
              <p:nvPr/>
            </p:nvSpPr>
            <p:spPr>
              <a:xfrm>
                <a:off x="2364408" y="2849638"/>
                <a:ext cx="4415183" cy="8962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budget</m:t>
                          </m:r>
                        </m:sub>
                      </m:sSub>
                      <m:r>
                        <a:rPr lang="en-GB" sz="24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7"/>
                            </m:rP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amilies</m:t>
                          </m:r>
                        </m:sub>
                        <m:sup/>
                        <m:e>
                          <m: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budget</m:t>
                              </m:r>
                              <m:r>
                                <a:rPr lang="en-GB" sz="2400" b="0" i="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family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24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64408" y="2849638"/>
                <a:ext cx="4415183" cy="89620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/>
          <p:cNvSpPr/>
          <p:nvPr/>
        </p:nvSpPr>
        <p:spPr>
          <a:xfrm>
            <a:off x="437445" y="4857692"/>
            <a:ext cx="821500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At the moment defined families are: </a:t>
            </a:r>
            <a:endParaRPr lang="en-GB" sz="2400" dirty="0" smtClean="0"/>
          </a:p>
          <a:p>
            <a:r>
              <a:rPr lang="en-GB" sz="2400" dirty="0" smtClean="0"/>
              <a:t>MQ</a:t>
            </a:r>
            <a:r>
              <a:rPr lang="en-GB" sz="2400" dirty="0"/>
              <a:t>, MQT, </a:t>
            </a:r>
            <a:r>
              <a:rPr lang="en-GB" sz="2400" dirty="0" smtClean="0"/>
              <a:t>Matching quads, </a:t>
            </a:r>
            <a:r>
              <a:rPr lang="en-GB" sz="2400" dirty="0"/>
              <a:t>Triplets, Warm </a:t>
            </a:r>
            <a:r>
              <a:rPr lang="en-GB" sz="2400" dirty="0" smtClean="0"/>
              <a:t>quads.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448604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Tolerance Generation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27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37445" y="1276126"/>
            <a:ext cx="82888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The magnet phase response is the ratio of phase change over a segment resulting from a small strength increment.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37445" y="3697330"/>
            <a:ext cx="80292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resulting family phase response consists of the sum of the member’s phase response. The absolute value is used for taking into account the worst case scenario.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2434177" y="5155434"/>
                <a:ext cx="4272901" cy="9431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i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family</m:t>
                          </m:r>
                          <m: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range</m:t>
                          </m:r>
                        </m:sub>
                      </m:sSub>
                      <m:r>
                        <a:rPr lang="en-GB" sz="240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7"/>
                            </m:rP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amily</m:t>
                          </m:r>
                          <m: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magnets</m:t>
                          </m:r>
                        </m:sub>
                        <m:sup/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sz="2400" i="1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b="0" i="1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b>
                                  <m:r>
                                    <a:rPr lang="en-GB" sz="2400" b="0" i="1" smtClean="0">
                                      <a:solidFill>
                                        <a:schemeClr val="tx1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sub>
                              </m:sSub>
                            </m:e>
                          </m:d>
                        </m:e>
                      </m:nary>
                    </m:oMath>
                  </m:oMathPara>
                </a14:m>
                <a:endParaRPr lang="en-GB" sz="20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4177" y="5155434"/>
                <a:ext cx="4272901" cy="94314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>
                <a:spLocks/>
              </p:cNvSpPr>
              <p:nvPr/>
            </p:nvSpPr>
            <p:spPr>
              <a:xfrm>
                <a:off x="3312584" y="2312571"/>
                <a:ext cx="2518831" cy="7096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  <m: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range</m:t>
                          </m:r>
                        </m:sub>
                      </m:sSub>
                      <m:r>
                        <a:rPr lang="en-GB" sz="240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GB" sz="2400" i="1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range</m:t>
                              </m:r>
                            </m:sub>
                          </m:sSub>
                        </m:num>
                        <m:den>
                          <m:r>
                            <a:rPr lang="en-GB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GB" sz="2400" b="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GB" sz="24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584" y="2312571"/>
                <a:ext cx="2518831" cy="70961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7282931" y="3267038"/>
                <a:ext cx="144334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=1.0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−5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2931" y="3267038"/>
                <a:ext cx="1443344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8715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Tolerance Generation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28</a:t>
            </a:fld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37445" y="1276126"/>
            <a:ext cx="82888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The </a:t>
            </a:r>
            <a:r>
              <a:rPr lang="en-GB" sz="2400" dirty="0" err="1" smtClean="0"/>
              <a:t>Ktol</a:t>
            </a:r>
            <a:r>
              <a:rPr lang="en-GB" sz="2400" dirty="0" smtClean="0"/>
              <a:t> is then the ratio of the </a:t>
            </a:r>
            <a:r>
              <a:rPr lang="el-GR" sz="2400" dirty="0" smtClean="0"/>
              <a:t>Δ</a:t>
            </a:r>
            <a:r>
              <a:rPr lang="en-GB" sz="2400" dirty="0" smtClean="0"/>
              <a:t>µ family budget over the family phase response.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>
                <a:spLocks/>
              </p:cNvSpPr>
              <p:nvPr/>
            </p:nvSpPr>
            <p:spPr>
              <a:xfrm>
                <a:off x="2527754" y="2365911"/>
                <a:ext cx="3868944" cy="81810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family</m:t>
                          </m:r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range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tol</m:t>
                          </m:r>
                        </m:sup>
                      </m:sSubSup>
                      <m:r>
                        <a:rPr lang="en-GB" sz="240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budget</m:t>
                              </m:r>
                              <m:r>
                                <a:rPr lang="en-GB" sz="2400" b="0" i="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family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400" i="1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family</m:t>
                              </m:r>
                              <m:r>
                                <a:rPr lang="en-GB" sz="2400" b="0" i="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range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754" y="2365911"/>
                <a:ext cx="3868944" cy="81810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437445" y="3752626"/>
            <a:ext cx="82888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The </a:t>
            </a:r>
            <a:r>
              <a:rPr lang="en-GB" sz="2400" dirty="0" err="1" smtClean="0"/>
              <a:t>Ktol</a:t>
            </a:r>
            <a:r>
              <a:rPr lang="en-GB" sz="2400" dirty="0" smtClean="0"/>
              <a:t> is calculated per range and the resulting family </a:t>
            </a:r>
            <a:r>
              <a:rPr lang="en-GB" sz="2400" dirty="0" err="1" smtClean="0"/>
              <a:t>Ktol</a:t>
            </a:r>
            <a:r>
              <a:rPr lang="en-GB" sz="2400" dirty="0" smtClean="0"/>
              <a:t> corresponds to the minimum.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>
                <a:spLocks/>
              </p:cNvSpPr>
              <p:nvPr/>
            </p:nvSpPr>
            <p:spPr>
              <a:xfrm>
                <a:off x="92055" y="5072121"/>
                <a:ext cx="8913402" cy="4605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400" i="1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family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tol</m:t>
                          </m:r>
                        </m:sup>
                      </m:sSubSup>
                      <m:r>
                        <a:rPr lang="en-GB" sz="240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min</m:t>
                      </m:r>
                      <m:r>
                        <a:rPr lang="en-GB" sz="24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⁡(</m:t>
                      </m:r>
                      <m:sSubSup>
                        <m:sSubSupPr>
                          <m:ctrlP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</m:t>
                          </m:r>
                          <m:r>
                            <m:rPr>
                              <m:sty m:val="p"/>
                            </m:rP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amily</m:t>
                          </m:r>
                          <m: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61</m:t>
                          </m:r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tol</m:t>
                          </m:r>
                        </m:sup>
                      </m:sSubSup>
                      <m:r>
                        <a:rPr lang="en-GB" sz="24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sSubSup>
                        <m:sSubSupPr>
                          <m:ctrlP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family</m:t>
                          </m:r>
                          <m: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65</m:t>
                          </m:r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  <m: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tol</m:t>
                          </m:r>
                        </m:sup>
                      </m:sSubSup>
                      <m:r>
                        <a:rPr lang="en-GB" sz="24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family</m:t>
                          </m:r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65</m:t>
                          </m:r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  <m: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tol</m:t>
                          </m:r>
                        </m:sup>
                      </m:sSubSup>
                      <m:r>
                        <a:rPr lang="en-GB" sz="24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Sup>
                        <m:sSubSupPr>
                          <m:ctrlP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i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family</m:t>
                          </m:r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R</m:t>
                          </m:r>
                          <m: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61</m:t>
                          </m:r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B</m:t>
                          </m:r>
                          <m:r>
                            <a:rPr lang="en-GB" sz="2400" b="0" i="0" smtClean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n-GB" sz="240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tol</m:t>
                          </m:r>
                        </m:sup>
                      </m:sSubSup>
                      <m:r>
                        <a:rPr lang="en-GB" sz="2400" b="0" i="1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>
                  <a:solidFill>
                    <a:schemeClr val="tx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055" y="5072121"/>
                <a:ext cx="8913402" cy="46057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1578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Makerules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29</a:t>
            </a:fld>
            <a:endParaRPr lang="en-GB"/>
          </a:p>
        </p:txBody>
      </p:sp>
      <p:sp>
        <p:nvSpPr>
          <p:cNvPr id="64" name="Content Placeholder 2"/>
          <p:cNvSpPr>
            <a:spLocks noGrp="1"/>
          </p:cNvSpPr>
          <p:nvPr>
            <p:ph idx="1"/>
          </p:nvPr>
        </p:nvSpPr>
        <p:spPr>
          <a:xfrm>
            <a:off x="457201" y="1325608"/>
            <a:ext cx="8226854" cy="4667421"/>
          </a:xfrm>
        </p:spPr>
        <p:txBody>
          <a:bodyPr>
            <a:normAutofit/>
          </a:bodyPr>
          <a:lstStyle/>
          <a:p>
            <a:r>
              <a:rPr lang="en-GB" dirty="0" err="1" smtClean="0"/>
              <a:t>Ktol</a:t>
            </a:r>
            <a:r>
              <a:rPr lang="en-GB" dirty="0" smtClean="0"/>
              <a:t> values belong to magnets.</a:t>
            </a:r>
          </a:p>
          <a:p>
            <a:endParaRPr lang="en-GB" dirty="0"/>
          </a:p>
          <a:p>
            <a:r>
              <a:rPr lang="en-GB" dirty="0" smtClean="0"/>
              <a:t>The </a:t>
            </a:r>
            <a:r>
              <a:rPr lang="en-GB" dirty="0" err="1" smtClean="0"/>
              <a:t>Itol</a:t>
            </a:r>
            <a:r>
              <a:rPr lang="en-GB" dirty="0" smtClean="0"/>
              <a:t> value of the corresponding Power Converters is calculated using a </a:t>
            </a:r>
            <a:r>
              <a:rPr lang="en-GB" dirty="0" err="1" smtClean="0"/>
              <a:t>Makerule</a:t>
            </a:r>
            <a:r>
              <a:rPr lang="en-GB" dirty="0" smtClean="0"/>
              <a:t> in LSA.</a:t>
            </a:r>
          </a:p>
          <a:p>
            <a:endParaRPr lang="en-GB" dirty="0"/>
          </a:p>
          <a:p>
            <a:r>
              <a:rPr lang="en-GB" dirty="0" smtClean="0"/>
              <a:t>For most magnets it is a standard </a:t>
            </a:r>
            <a:r>
              <a:rPr lang="en-GB" dirty="0" err="1" smtClean="0"/>
              <a:t>Makerule</a:t>
            </a:r>
            <a:r>
              <a:rPr lang="en-GB" dirty="0" smtClean="0"/>
              <a:t> from K to I.</a:t>
            </a:r>
          </a:p>
          <a:p>
            <a:endParaRPr lang="en-GB" dirty="0"/>
          </a:p>
          <a:p>
            <a:r>
              <a:rPr lang="en-GB" dirty="0" smtClean="0"/>
              <a:t>Triplets are special due to their configuration (</a:t>
            </a:r>
            <a:r>
              <a:rPr lang="en-GB" dirty="0" err="1" smtClean="0"/>
              <a:t>Itol_nested</a:t>
            </a:r>
            <a:r>
              <a:rPr lang="en-GB" dirty="0" smtClean="0"/>
              <a:t>).</a:t>
            </a:r>
          </a:p>
          <a:p>
            <a:endParaRPr lang="en-GB" dirty="0"/>
          </a:p>
          <a:p>
            <a:pPr marL="27432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75472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Presentations and Material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M. Schaumann, </a:t>
            </a:r>
            <a:r>
              <a:rPr lang="en-GB" sz="2000" dirty="0"/>
              <a:t>“PC Interlock status, next steps and feasibility of optics </a:t>
            </a:r>
            <a:r>
              <a:rPr lang="en-GB" sz="2000" dirty="0" smtClean="0"/>
              <a:t>interlocking”, MPP 19/02/2016</a:t>
            </a:r>
          </a:p>
          <a:p>
            <a:pPr marL="336042" lvl="1" indent="0">
              <a:buNone/>
            </a:pPr>
            <a:r>
              <a:rPr lang="en-GB" sz="1600" dirty="0">
                <a:hlinkClick r:id="rId2"/>
              </a:rPr>
              <a:t>https://</a:t>
            </a:r>
            <a:r>
              <a:rPr lang="en-GB" sz="1600" dirty="0" smtClean="0">
                <a:hlinkClick r:id="rId2"/>
              </a:rPr>
              <a:t>indico.cern.ch/event/495744/contributions/2016024/attachments/1231246/1805016/MPP_QuadrupoleInterlocking.pdf</a:t>
            </a:r>
            <a:endParaRPr lang="en-GB" sz="1600" dirty="0" smtClean="0"/>
          </a:p>
          <a:p>
            <a:endParaRPr lang="en-GB" sz="1600" dirty="0" smtClean="0"/>
          </a:p>
          <a:p>
            <a:r>
              <a:rPr lang="en-GB" sz="2000" dirty="0"/>
              <a:t>Marc-Antoine </a:t>
            </a:r>
            <a:r>
              <a:rPr lang="en-GB" sz="2000" dirty="0" smtClean="0"/>
              <a:t>Galilee, </a:t>
            </a:r>
            <a:r>
              <a:rPr lang="en-GB" sz="2000" dirty="0"/>
              <a:t>“Optics Interlocking within </a:t>
            </a:r>
            <a:r>
              <a:rPr lang="en-GB" sz="2000" dirty="0" err="1"/>
              <a:t>PcInterlock</a:t>
            </a:r>
            <a:r>
              <a:rPr lang="en-GB" sz="2000" dirty="0" smtClean="0"/>
              <a:t>”, TE-MPE-TM Group Meeting 30/06/2016</a:t>
            </a:r>
            <a:endParaRPr lang="en-GB" sz="2000" dirty="0"/>
          </a:p>
          <a:p>
            <a:pPr marL="336042" lvl="1" indent="0">
              <a:buNone/>
            </a:pPr>
            <a:r>
              <a:rPr lang="en-GB" sz="1600" dirty="0">
                <a:hlinkClick r:id="rId3"/>
              </a:rPr>
              <a:t>https://indico.cern.ch/event/544818/contributions/2219877</a:t>
            </a:r>
            <a:r>
              <a:rPr lang="en-GB" sz="1600" dirty="0" smtClean="0">
                <a:hlinkClick r:id="rId3"/>
              </a:rPr>
              <a:t>/</a:t>
            </a:r>
            <a:endParaRPr lang="en-GB" sz="1600" dirty="0" smtClean="0"/>
          </a:p>
          <a:p>
            <a:pPr marL="336042" lvl="1" indent="0">
              <a:buNone/>
            </a:pPr>
            <a:endParaRPr lang="en-GB" sz="1200" dirty="0"/>
          </a:p>
          <a:p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29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Makerule</a:t>
            </a:r>
            <a:r>
              <a:rPr lang="en-GB" dirty="0" smtClean="0"/>
              <a:t>: </a:t>
            </a:r>
            <a:r>
              <a:rPr lang="en-GB" dirty="0" err="1" smtClean="0"/>
              <a:t>Itol_nested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30</a:t>
            </a:fld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3949374" y="5155189"/>
            <a:ext cx="812169" cy="365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K</a:t>
            </a:r>
            <a:r>
              <a:rPr lang="en-GB" sz="1400" dirty="0" smtClean="0">
                <a:solidFill>
                  <a:schemeClr val="tx1">
                    <a:lumMod val="75000"/>
                  </a:schemeClr>
                </a:solidFill>
              </a:rPr>
              <a:t>Q1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371926" y="5155188"/>
            <a:ext cx="1624338" cy="365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K</a:t>
            </a:r>
            <a:r>
              <a:rPr lang="en-GB" sz="1400" dirty="0" smtClean="0">
                <a:solidFill>
                  <a:schemeClr val="tx1">
                    <a:lumMod val="75000"/>
                  </a:schemeClr>
                </a:solidFill>
              </a:rPr>
              <a:t>Q2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606647" y="5154726"/>
            <a:ext cx="812169" cy="365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K</a:t>
            </a:r>
            <a:r>
              <a:rPr lang="en-GB" sz="1400" dirty="0" smtClean="0">
                <a:solidFill>
                  <a:schemeClr val="tx1">
                    <a:lumMod val="75000"/>
                  </a:schemeClr>
                </a:solidFill>
              </a:rPr>
              <a:t>Q3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4623950" y="3218327"/>
            <a:ext cx="781947" cy="78194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I</a:t>
            </a:r>
            <a:r>
              <a:rPr lang="en-GB" sz="1100" dirty="0" smtClean="0">
                <a:solidFill>
                  <a:schemeClr val="tx1">
                    <a:lumMod val="75000"/>
                  </a:schemeClr>
                </a:solidFill>
              </a:rPr>
              <a:t>RTQX1</a:t>
            </a:r>
            <a:endParaRPr lang="en-GB" sz="14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4" name="Oval 23"/>
          <p:cNvSpPr>
            <a:spLocks noChangeAspect="1"/>
          </p:cNvSpPr>
          <p:nvPr/>
        </p:nvSpPr>
        <p:spPr>
          <a:xfrm>
            <a:off x="5793868" y="2331908"/>
            <a:ext cx="781200" cy="781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I</a:t>
            </a:r>
            <a:r>
              <a:rPr lang="en-GB" sz="1100" dirty="0" smtClean="0">
                <a:solidFill>
                  <a:schemeClr val="tx1">
                    <a:lumMod val="75000"/>
                  </a:schemeClr>
                </a:solidFill>
              </a:rPr>
              <a:t>RQX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cxnSp>
        <p:nvCxnSpPr>
          <p:cNvPr id="30" name="Straight Connector 29"/>
          <p:cNvCxnSpPr>
            <a:stCxn id="18" idx="3"/>
            <a:endCxn id="19" idx="1"/>
          </p:cNvCxnSpPr>
          <p:nvPr/>
        </p:nvCxnSpPr>
        <p:spPr>
          <a:xfrm flipV="1">
            <a:off x="4761543" y="5338146"/>
            <a:ext cx="610383" cy="1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9" idx="3"/>
            <a:endCxn id="21" idx="1"/>
          </p:cNvCxnSpPr>
          <p:nvPr/>
        </p:nvCxnSpPr>
        <p:spPr>
          <a:xfrm flipV="1">
            <a:off x="6996264" y="5337684"/>
            <a:ext cx="610383" cy="462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24" idx="6"/>
            <a:endCxn id="21" idx="3"/>
          </p:cNvCxnSpPr>
          <p:nvPr/>
        </p:nvCxnSpPr>
        <p:spPr>
          <a:xfrm>
            <a:off x="6575068" y="2722508"/>
            <a:ext cx="1843748" cy="2615176"/>
          </a:xfrm>
          <a:prstGeom prst="bentConnector3">
            <a:avLst>
              <a:gd name="adj1" fmla="val 112399"/>
            </a:avLst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24" idx="2"/>
            <a:endCxn id="18" idx="1"/>
          </p:cNvCxnSpPr>
          <p:nvPr/>
        </p:nvCxnSpPr>
        <p:spPr>
          <a:xfrm rot="10800000" flipV="1">
            <a:off x="3949374" y="2722507"/>
            <a:ext cx="1844494" cy="2615639"/>
          </a:xfrm>
          <a:prstGeom prst="bentConnector3">
            <a:avLst>
              <a:gd name="adj1" fmla="val 112394"/>
            </a:avLst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23" idx="4"/>
          </p:cNvCxnSpPr>
          <p:nvPr/>
        </p:nvCxnSpPr>
        <p:spPr>
          <a:xfrm flipH="1">
            <a:off x="5011044" y="4000274"/>
            <a:ext cx="3880" cy="1337409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23" idx="0"/>
          </p:cNvCxnSpPr>
          <p:nvPr/>
        </p:nvCxnSpPr>
        <p:spPr>
          <a:xfrm flipH="1" flipV="1">
            <a:off x="5011044" y="2722508"/>
            <a:ext cx="3880" cy="495819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stCxn id="43" idx="2"/>
          </p:cNvCxnSpPr>
          <p:nvPr/>
        </p:nvCxnSpPr>
        <p:spPr>
          <a:xfrm flipH="1" flipV="1">
            <a:off x="5011044" y="4402135"/>
            <a:ext cx="782077" cy="2632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3" idx="6"/>
          </p:cNvCxnSpPr>
          <p:nvPr/>
        </p:nvCxnSpPr>
        <p:spPr>
          <a:xfrm>
            <a:off x="6575068" y="4404767"/>
            <a:ext cx="726387" cy="932916"/>
          </a:xfrm>
          <a:prstGeom prst="bentConnector2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40947" y="1524055"/>
                <a:ext cx="3587905" cy="7072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RQX</m:t>
                          </m:r>
                        </m:sub>
                      </m:sSub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GB" sz="2400" b="0" i="0" smtClean="0">
                          <a:latin typeface="Cambria Math" panose="02040503050406030204" pitchFamily="18" charset="0"/>
                        </a:rPr>
                        <m:t>min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⁡(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  <m: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  <m: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Q</m:t>
                          </m:r>
                          <m: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47" y="1524055"/>
                <a:ext cx="3587905" cy="70724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40947" y="2371191"/>
                <a:ext cx="1811906" cy="7072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RTQX</m:t>
                          </m:r>
                          <m: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  <m: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47" y="2371191"/>
                <a:ext cx="1811906" cy="70724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540947" y="3218327"/>
                <a:ext cx="1800686" cy="7058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RTQX</m:t>
                          </m:r>
                          <m:r>
                            <a:rPr lang="en-GB" sz="2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  <m:r>
                                <a:rPr lang="en-GB" sz="24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947" y="3218327"/>
                <a:ext cx="1800686" cy="70583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5793121" y="4013793"/>
            <a:ext cx="781947" cy="78194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</a:schemeClr>
                </a:solidFill>
              </a:rPr>
              <a:t>I</a:t>
            </a:r>
            <a:r>
              <a:rPr lang="en-GB" sz="1100" dirty="0" smtClean="0">
                <a:solidFill>
                  <a:schemeClr val="tx1">
                    <a:lumMod val="75000"/>
                  </a:schemeClr>
                </a:solidFill>
              </a:rPr>
              <a:t>RTQX2</a:t>
            </a:r>
            <a:endParaRPr lang="en-GB" sz="14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9499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Latest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err="1"/>
              <a:t>Ktol</a:t>
            </a:r>
            <a:r>
              <a:rPr lang="en-US" sz="2800" dirty="0"/>
              <a:t> Generation </a:t>
            </a:r>
            <a:r>
              <a:rPr lang="en-US" sz="2800" dirty="0" smtClean="0"/>
              <a:t>Tool</a:t>
            </a:r>
            <a:endParaRPr lang="en-US" sz="2700" dirty="0" smtClean="0"/>
          </a:p>
          <a:p>
            <a:endParaRPr lang="en-US" sz="2700" dirty="0"/>
          </a:p>
          <a:p>
            <a:r>
              <a:rPr lang="en-US" sz="2700" dirty="0" smtClean="0"/>
              <a:t>Make </a:t>
            </a:r>
            <a:r>
              <a:rPr lang="en-US" sz="2700" dirty="0" smtClean="0"/>
              <a:t>rule (including </a:t>
            </a:r>
            <a:r>
              <a:rPr lang="en-US" sz="2700" dirty="0" err="1" smtClean="0"/>
              <a:t>Itol_nested</a:t>
            </a:r>
            <a:r>
              <a:rPr lang="en-US" sz="2700" dirty="0" smtClean="0"/>
              <a:t> for the triplets)</a:t>
            </a:r>
            <a:endParaRPr lang="en-US" sz="2700" dirty="0"/>
          </a:p>
          <a:p>
            <a:endParaRPr lang="en-US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8674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1196" y="1149673"/>
            <a:ext cx="6858000" cy="2387600"/>
          </a:xfrm>
        </p:spPr>
        <p:txBody>
          <a:bodyPr>
            <a:normAutofit/>
          </a:bodyPr>
          <a:lstStyle/>
          <a:p>
            <a:pPr algn="l"/>
            <a:r>
              <a:rPr lang="en-GB" sz="3200" b="1" u="sng" dirty="0" smtClean="0"/>
              <a:t>Results</a:t>
            </a:r>
            <a:endParaRPr lang="en-GB" sz="3200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32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50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Oval 69"/>
          <p:cNvSpPr/>
          <p:nvPr/>
        </p:nvSpPr>
        <p:spPr>
          <a:xfrm>
            <a:off x="6326801" y="1952832"/>
            <a:ext cx="2772320" cy="35896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PC-Interlock </a:t>
            </a:r>
            <a:r>
              <a:rPr lang="en-US" dirty="0"/>
              <a:t>ecosystem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Cube 5"/>
          <p:cNvSpPr/>
          <p:nvPr/>
        </p:nvSpPr>
        <p:spPr>
          <a:xfrm>
            <a:off x="3690251" y="4254404"/>
            <a:ext cx="1015377" cy="1015377"/>
          </a:xfrm>
          <a:prstGeom prst="cub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PC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8" name="Cube 7"/>
          <p:cNvSpPr/>
          <p:nvPr/>
        </p:nvSpPr>
        <p:spPr>
          <a:xfrm>
            <a:off x="4776257" y="4239739"/>
            <a:ext cx="1015377" cy="1015377"/>
          </a:xfrm>
          <a:prstGeom prst="cub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PC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6" name="Cube 15"/>
          <p:cNvSpPr/>
          <p:nvPr/>
        </p:nvSpPr>
        <p:spPr>
          <a:xfrm>
            <a:off x="3334730" y="4961867"/>
            <a:ext cx="1015377" cy="1015377"/>
          </a:xfrm>
          <a:prstGeom prst="cub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PC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7" name="Cube 16"/>
          <p:cNvSpPr/>
          <p:nvPr/>
        </p:nvSpPr>
        <p:spPr>
          <a:xfrm>
            <a:off x="4045772" y="4641032"/>
            <a:ext cx="1015377" cy="1015377"/>
          </a:xfrm>
          <a:prstGeom prst="cub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PC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09094" y="3214425"/>
            <a:ext cx="1401973" cy="112757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Ktol</a:t>
            </a:r>
            <a:r>
              <a:rPr lang="en-US" dirty="0" smtClean="0">
                <a:solidFill>
                  <a:schemeClr val="accent6"/>
                </a:solidFill>
              </a:rPr>
              <a:t/>
            </a:r>
            <a:br>
              <a:rPr lang="en-US" dirty="0" smtClean="0">
                <a:solidFill>
                  <a:schemeClr val="accent6"/>
                </a:solidFill>
              </a:rPr>
            </a:br>
            <a:r>
              <a:rPr lang="en-US" dirty="0" smtClean="0">
                <a:solidFill>
                  <a:schemeClr val="accent6"/>
                </a:solidFill>
              </a:rPr>
              <a:t>Generation</a:t>
            </a: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Tool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93450" y="1316116"/>
            <a:ext cx="1716604" cy="563787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PcInterlock</a:t>
            </a:r>
            <a:r>
              <a:rPr lang="en-US" dirty="0" smtClean="0">
                <a:solidFill>
                  <a:schemeClr val="accent6"/>
                </a:solidFill>
              </a:rPr>
              <a:t> GUI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1" name="Can 20"/>
          <p:cNvSpPr/>
          <p:nvPr/>
        </p:nvSpPr>
        <p:spPr>
          <a:xfrm>
            <a:off x="5149823" y="1935487"/>
            <a:ext cx="1137070" cy="1542699"/>
          </a:xfrm>
          <a:prstGeom prst="can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LSA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194903" y="4375656"/>
            <a:ext cx="959279" cy="959279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XTIM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 flipV="1">
            <a:off x="4045772" y="3410768"/>
            <a:ext cx="1221857" cy="9648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4016932" y="3651990"/>
            <a:ext cx="571911" cy="11019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3842418" y="3696869"/>
            <a:ext cx="349028" cy="6653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3638910" y="3651990"/>
            <a:ext cx="189089" cy="14071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219411" y="3942144"/>
            <a:ext cx="7150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Timing</a:t>
            </a:r>
            <a:br>
              <a:rPr lang="en-US" sz="1400" dirty="0" smtClean="0">
                <a:solidFill>
                  <a:schemeClr val="accent6"/>
                </a:solidFill>
              </a:rPr>
            </a:br>
            <a:r>
              <a:rPr lang="en-US" sz="1400" dirty="0" smtClean="0">
                <a:solidFill>
                  <a:schemeClr val="accent6"/>
                </a:solidFill>
              </a:rPr>
              <a:t>events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33" name="Up Arrow 32"/>
          <p:cNvSpPr/>
          <p:nvPr/>
        </p:nvSpPr>
        <p:spPr>
          <a:xfrm>
            <a:off x="2895145" y="1948108"/>
            <a:ext cx="313213" cy="440785"/>
          </a:xfrm>
          <a:prstGeom prst="upArrow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235623" y="2456210"/>
            <a:ext cx="1190217" cy="112757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6"/>
                </a:solidFill>
              </a:rPr>
              <a:t>SIS</a:t>
            </a:r>
            <a:endParaRPr lang="en-US" b="1" dirty="0">
              <a:solidFill>
                <a:schemeClr val="accent6"/>
              </a:solidFill>
            </a:endParaRPr>
          </a:p>
        </p:txBody>
      </p:sp>
      <p:sp>
        <p:nvSpPr>
          <p:cNvPr id="36" name="Up Arrow 35"/>
          <p:cNvSpPr/>
          <p:nvPr/>
        </p:nvSpPr>
        <p:spPr>
          <a:xfrm rot="16200000">
            <a:off x="1653039" y="2731658"/>
            <a:ext cx="313213" cy="576670"/>
          </a:xfrm>
          <a:prstGeom prst="upArrow">
            <a:avLst/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2097981" y="3583783"/>
            <a:ext cx="364728" cy="7582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751950" y="3781839"/>
            <a:ext cx="990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/>
                </a:solidFill>
              </a:rPr>
              <a:t>Intensities</a:t>
            </a:r>
            <a:endParaRPr lang="en-US" sz="1400" dirty="0">
              <a:solidFill>
                <a:schemeClr val="accent6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3966141" y="2785418"/>
            <a:ext cx="1136794" cy="7796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4041861" y="2351957"/>
            <a:ext cx="10102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Intensity</a:t>
            </a:r>
            <a:br>
              <a:rPr lang="en-US" sz="1400" dirty="0" smtClean="0">
                <a:solidFill>
                  <a:schemeClr val="accent6"/>
                </a:solidFill>
              </a:rPr>
            </a:br>
            <a:r>
              <a:rPr lang="en-US" sz="1400" dirty="0" smtClean="0">
                <a:solidFill>
                  <a:schemeClr val="accent6"/>
                </a:solidFill>
              </a:rPr>
              <a:t>tolerances</a:t>
            </a:r>
          </a:p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(“</a:t>
            </a:r>
            <a:r>
              <a:rPr lang="en-US" sz="1400" dirty="0" err="1" smtClean="0">
                <a:solidFill>
                  <a:schemeClr val="accent6"/>
                </a:solidFill>
              </a:rPr>
              <a:t>Itol</a:t>
            </a:r>
            <a:r>
              <a:rPr lang="en-US" sz="1400" dirty="0" smtClean="0">
                <a:solidFill>
                  <a:schemeClr val="accent6"/>
                </a:solidFill>
              </a:rPr>
              <a:t>”)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24961" y="3557449"/>
            <a:ext cx="101021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Kick</a:t>
            </a:r>
            <a:br>
              <a:rPr lang="en-US" sz="1400" dirty="0" smtClean="0">
                <a:solidFill>
                  <a:schemeClr val="accent6"/>
                </a:solidFill>
              </a:rPr>
            </a:br>
            <a:r>
              <a:rPr lang="en-US" sz="1400" dirty="0" smtClean="0">
                <a:solidFill>
                  <a:schemeClr val="accent6"/>
                </a:solidFill>
              </a:rPr>
              <a:t>tolerances</a:t>
            </a:r>
          </a:p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(“</a:t>
            </a:r>
            <a:r>
              <a:rPr lang="en-US" sz="1400" dirty="0" err="1" smtClean="0">
                <a:solidFill>
                  <a:schemeClr val="accent6"/>
                </a:solidFill>
              </a:rPr>
              <a:t>Ktol</a:t>
            </a:r>
            <a:r>
              <a:rPr lang="en-US" sz="1400" dirty="0" smtClean="0">
                <a:solidFill>
                  <a:schemeClr val="accent6"/>
                </a:solidFill>
              </a:rPr>
              <a:t>”)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216738" y="2443076"/>
            <a:ext cx="1716604" cy="112757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PcInterlock</a:t>
            </a:r>
            <a:r>
              <a:rPr lang="en-US" dirty="0" smtClean="0">
                <a:solidFill>
                  <a:schemeClr val="accent6"/>
                </a:solidFill>
              </a:rPr>
              <a:t> server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209094" y="4341999"/>
            <a:ext cx="1401973" cy="2861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JMAD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209093" y="4628099"/>
            <a:ext cx="1401973" cy="2861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MAD-X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>
            <a:off x="6398011" y="2427492"/>
            <a:ext cx="811082" cy="72683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1340741" y="3119358"/>
            <a:ext cx="95090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Interlocks</a:t>
            </a:r>
            <a:br>
              <a:rPr lang="en-US" sz="1400" dirty="0" smtClean="0">
                <a:solidFill>
                  <a:schemeClr val="accent6"/>
                </a:solidFill>
              </a:rPr>
            </a:br>
            <a:r>
              <a:rPr lang="en-US" sz="1400" dirty="0" smtClean="0">
                <a:solidFill>
                  <a:schemeClr val="accent6"/>
                </a:solidFill>
              </a:rPr>
              <a:t>&amp;</a:t>
            </a:r>
            <a:br>
              <a:rPr lang="en-US" sz="1400" dirty="0" smtClean="0">
                <a:solidFill>
                  <a:schemeClr val="accent6"/>
                </a:solidFill>
              </a:rPr>
            </a:br>
            <a:r>
              <a:rPr lang="en-US" sz="1400" dirty="0" smtClean="0">
                <a:solidFill>
                  <a:schemeClr val="accent6"/>
                </a:solidFill>
              </a:rPr>
              <a:t>warnings</a:t>
            </a:r>
            <a:endParaRPr lang="en-US" sz="1400" dirty="0">
              <a:solidFill>
                <a:schemeClr val="accent6"/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H="1" flipV="1">
            <a:off x="6326801" y="3220203"/>
            <a:ext cx="842385" cy="7716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6735248" y="2513152"/>
            <a:ext cx="1279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/>
                </a:solidFill>
              </a:rPr>
              <a:t>PC properties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6787066" y="5543399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New component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092581" y="1876916"/>
            <a:ext cx="1846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dirty="0" smtClean="0">
                <a:solidFill>
                  <a:schemeClr val="accent6"/>
                </a:solidFill>
              </a:rPr>
              <a:t>Global and individual</a:t>
            </a:r>
            <a:br>
              <a:rPr lang="en-US" sz="1400" dirty="0" smtClean="0">
                <a:solidFill>
                  <a:schemeClr val="accent6"/>
                </a:solidFill>
              </a:rPr>
            </a:br>
            <a:r>
              <a:rPr lang="en-US" sz="1400" dirty="0" smtClean="0">
                <a:solidFill>
                  <a:schemeClr val="accent6"/>
                </a:solidFill>
              </a:rPr>
              <a:t>PC statuses</a:t>
            </a:r>
            <a:endParaRPr lang="en-US" sz="1400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1284" y="6220778"/>
            <a:ext cx="338426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Slide from “Optics Interlocking within </a:t>
            </a:r>
            <a:r>
              <a:rPr lang="en-GB" sz="900" b="1" dirty="0" err="1" smtClean="0">
                <a:solidFill>
                  <a:schemeClr val="bg1"/>
                </a:solidFill>
              </a:rPr>
              <a:t>PcInterlock</a:t>
            </a:r>
            <a:r>
              <a:rPr lang="en-GB" sz="900" b="1" dirty="0" smtClean="0">
                <a:solidFill>
                  <a:schemeClr val="bg1"/>
                </a:solidFill>
              </a:rPr>
              <a:t>”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Author Marc-Antoine Galilee</a:t>
            </a:r>
          </a:p>
          <a:p>
            <a:endParaRPr lang="en-GB" sz="900" b="1" dirty="0" smtClean="0">
              <a:solidFill>
                <a:schemeClr val="bg1"/>
              </a:solidFill>
            </a:endParaRPr>
          </a:p>
          <a:p>
            <a:r>
              <a:rPr lang="en-GB" sz="900" b="1" dirty="0" smtClean="0">
                <a:solidFill>
                  <a:schemeClr val="bg1"/>
                </a:solidFill>
              </a:rPr>
              <a:t>https://indico.cern.ch/event/544818/contributions/2219877/</a:t>
            </a:r>
          </a:p>
          <a:p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64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Fluctuation in Stable Beams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3759" y="1697651"/>
            <a:ext cx="4526525" cy="1440030"/>
          </a:xfrm>
        </p:spPr>
        <p:txBody>
          <a:bodyPr/>
          <a:lstStyle/>
          <a:p>
            <a:r>
              <a:rPr lang="en-GB" dirty="0" smtClean="0"/>
              <a:t>Current variations ranges:</a:t>
            </a:r>
          </a:p>
          <a:p>
            <a:pPr lvl="1"/>
            <a:r>
              <a:rPr lang="en-GB" sz="2000" dirty="0"/>
              <a:t>From fill-to-fill </a:t>
            </a:r>
            <a:r>
              <a:rPr lang="en-GB" sz="2000" dirty="0" smtClean="0"/>
              <a:t>~ </a:t>
            </a:r>
            <a:r>
              <a:rPr lang="en-US" sz="2000" b="1" dirty="0">
                <a:solidFill>
                  <a:srgbClr val="FF0000"/>
                </a:solidFill>
              </a:rPr>
              <a:t>ΔI ≈ </a:t>
            </a:r>
            <a:r>
              <a:rPr lang="en-US" sz="2000" b="1" dirty="0" smtClean="0">
                <a:solidFill>
                  <a:srgbClr val="FF0000"/>
                </a:solidFill>
              </a:rPr>
              <a:t>±</a:t>
            </a:r>
            <a:r>
              <a:rPr lang="en-US" sz="2000" b="1" dirty="0">
                <a:solidFill>
                  <a:srgbClr val="FF0000"/>
                </a:solidFill>
              </a:rPr>
              <a:t>3</a:t>
            </a:r>
            <a:r>
              <a:rPr lang="en-US" sz="2000" b="1" dirty="0" smtClean="0">
                <a:solidFill>
                  <a:srgbClr val="FF0000"/>
                </a:solidFill>
              </a:rPr>
              <a:t>A</a:t>
            </a:r>
            <a:endParaRPr lang="en-US" sz="2000" b="1" dirty="0">
              <a:solidFill>
                <a:srgbClr val="FF0000"/>
              </a:solidFill>
            </a:endParaRPr>
          </a:p>
          <a:p>
            <a:pPr lvl="1"/>
            <a:r>
              <a:rPr lang="en-GB" sz="2000" dirty="0" smtClean="0"/>
              <a:t>During Stable Beams </a:t>
            </a:r>
            <a:r>
              <a:rPr lang="en-US" sz="2000" b="1" dirty="0">
                <a:solidFill>
                  <a:srgbClr val="FF0000"/>
                </a:solidFill>
              </a:rPr>
              <a:t>ΔI </a:t>
            </a:r>
            <a:r>
              <a:rPr lang="en-US" sz="2000" b="1" dirty="0" smtClean="0">
                <a:solidFill>
                  <a:srgbClr val="FF0000"/>
                </a:solidFill>
              </a:rPr>
              <a:t>≈±</a:t>
            </a:r>
            <a:r>
              <a:rPr lang="en-US" sz="2000" b="1" dirty="0">
                <a:solidFill>
                  <a:srgbClr val="FF0000"/>
                </a:solidFill>
              </a:rPr>
              <a:t>1.5A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34</a:t>
            </a:fld>
            <a:endParaRPr lang="en-GB"/>
          </a:p>
        </p:txBody>
      </p:sp>
      <p:pic>
        <p:nvPicPr>
          <p:cNvPr id="6" name="Picture 5" descr="RQTFB2_InitialCurrent_SB_vsFil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93" y="1201986"/>
            <a:ext cx="4361886" cy="2860420"/>
          </a:xfrm>
          <a:prstGeom prst="rect">
            <a:avLst/>
          </a:prstGeom>
        </p:spPr>
      </p:pic>
      <p:pic>
        <p:nvPicPr>
          <p:cNvPr id="7" name="Picture 6" descr="RQTDB1_EvolutionCurrent_S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759" y="3322812"/>
            <a:ext cx="4292879" cy="278269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128262" y="1510901"/>
            <a:ext cx="1556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from </a:t>
            </a:r>
            <a:r>
              <a:rPr lang="en-GB" dirty="0"/>
              <a:t>fill-to-fill </a:t>
            </a:r>
          </a:p>
        </p:txBody>
      </p:sp>
      <p:sp>
        <p:nvSpPr>
          <p:cNvPr id="9" name="Rectangle 8"/>
          <p:cNvSpPr/>
          <p:nvPr/>
        </p:nvSpPr>
        <p:spPr>
          <a:xfrm>
            <a:off x="6045691" y="3693074"/>
            <a:ext cx="2390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during </a:t>
            </a:r>
            <a:r>
              <a:rPr lang="en-GB" dirty="0"/>
              <a:t>Stable Beams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1284" y="6220778"/>
            <a:ext cx="4737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Slide from “PC Interlock – status, next steps and feasibility of optics interlocking”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Author Michaela Schaumann</a:t>
            </a:r>
          </a:p>
          <a:p>
            <a:endParaRPr lang="en-GB" sz="900" b="1" dirty="0" smtClean="0">
              <a:solidFill>
                <a:schemeClr val="bg1"/>
              </a:solidFill>
            </a:endParaRPr>
          </a:p>
          <a:p>
            <a:r>
              <a:rPr lang="en-GB" sz="900" b="1" dirty="0">
                <a:solidFill>
                  <a:schemeClr val="bg1"/>
                </a:solidFill>
              </a:rPr>
              <a:t>https://indico.cern.ch/event/495744/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0938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35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1277615"/>
                  </p:ext>
                </p:extLst>
              </p:nvPr>
            </p:nvGraphicFramePr>
            <p:xfrm>
              <a:off x="457200" y="244295"/>
              <a:ext cx="8226854" cy="345841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03960"/>
                    <a:gridCol w="1120140"/>
                    <a:gridCol w="1188720"/>
                    <a:gridCol w="1614804"/>
                    <a:gridCol w="1549615"/>
                    <a:gridCol w="1549615"/>
                  </a:tblGrid>
                  <a:tr h="700585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Families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800" b="1" i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∆</m:t>
                                </m:r>
                                <m:sSub>
                                  <m:sSubPr>
                                    <m:ctrlPr>
                                      <a:rPr lang="en-GB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𝝁</m:t>
                                    </m:r>
                                  </m:e>
                                  <m:sub>
                                    <m:r>
                                      <a:rPr lang="en-GB" sz="1800" b="1" i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𝐛𝐮𝐝𝐠𝐞𝐭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b="1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 smtClean="0"/>
                            <a:t>Δ</a:t>
                          </a:r>
                          <a:r>
                            <a:rPr lang="en-GB" dirty="0" err="1" smtClean="0"/>
                            <a:t>I</a:t>
                          </a:r>
                          <a:r>
                            <a:rPr lang="en-GB" sz="1050" baseline="0" dirty="0" err="1" smtClean="0"/>
                            <a:t>meas</a:t>
                          </a:r>
                          <a:r>
                            <a:rPr lang="en-GB" sz="1050" baseline="0" dirty="0" smtClean="0"/>
                            <a:t> (2015)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Itol</a:t>
                          </a:r>
                          <a:r>
                            <a:rPr lang="en-GB" dirty="0" smtClean="0"/>
                            <a:t> (Preliminary)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Itol</a:t>
                          </a:r>
                          <a:r>
                            <a:rPr lang="en-GB" dirty="0" smtClean="0"/>
                            <a:t> (LSA)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Ktol</a:t>
                          </a:r>
                          <a:r>
                            <a:rPr lang="en-GB" baseline="0" dirty="0" smtClean="0"/>
                            <a:t> (LSA)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41951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MQ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  <a:r>
                            <a:rPr lang="en-US" sz="1800" b="1" dirty="0" smtClean="0"/>
                            <a:t>°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0.02A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0.5A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~4.4A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~7.69E-6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41951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MQT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800" b="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  <a:r>
                            <a:rPr lang="en-US" sz="1800" b="1" dirty="0" smtClean="0"/>
                            <a:t>°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4.5A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5A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~22.2A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~2.45E-4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45019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Matching Quad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  <a:r>
                            <a:rPr lang="en-US" sz="1800" b="1" dirty="0" smtClean="0"/>
                            <a:t>°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0.02A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0.5A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~[0.8,</a:t>
                          </a:r>
                          <a:r>
                            <a:rPr lang="en-GB" baseline="0" dirty="0" smtClean="0"/>
                            <a:t> 5.1]</a:t>
                          </a:r>
                          <a:r>
                            <a:rPr lang="en-GB" dirty="0" smtClean="0"/>
                            <a:t>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~8.95E-5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450192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Warm Quad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r>
                            <a:rPr lang="en-US" sz="1800" b="1" dirty="0" smtClean="0"/>
                            <a:t>°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± 0.02A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± 0.5A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~[5.3, 7.7]A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~1.33E-5</a:t>
                          </a:r>
                        </a:p>
                      </a:txBody>
                      <a:tcPr/>
                    </a:tc>
                  </a:tr>
                  <a:tr h="63863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Triplet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  <a:r>
                            <a:rPr lang="en-US" sz="1800" b="1" dirty="0" smtClean="0"/>
                            <a:t>°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0.02A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0.5A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~3.8A</a:t>
                          </a:r>
                        </a:p>
                        <a:p>
                          <a:r>
                            <a:rPr lang="en-GB" sz="1200" dirty="0" smtClean="0"/>
                            <a:t>(MQXA3.R8 = 2.2A)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~3.25E-6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21277615"/>
                  </p:ext>
                </p:extLst>
              </p:nvPr>
            </p:nvGraphicFramePr>
            <p:xfrm>
              <a:off x="457200" y="244295"/>
              <a:ext cx="8226854" cy="3458413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03960"/>
                    <a:gridCol w="1120140"/>
                    <a:gridCol w="1188720"/>
                    <a:gridCol w="1614804"/>
                    <a:gridCol w="1549615"/>
                    <a:gridCol w="1549615"/>
                  </a:tblGrid>
                  <a:tr h="700585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Families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109290" t="-4348" r="-531694" b="-3956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l-GR" dirty="0" smtClean="0"/>
                            <a:t>Δ</a:t>
                          </a:r>
                          <a:r>
                            <a:rPr lang="en-GB" dirty="0" err="1" smtClean="0"/>
                            <a:t>I</a:t>
                          </a:r>
                          <a:r>
                            <a:rPr lang="en-GB" sz="1050" baseline="0" dirty="0" err="1" smtClean="0"/>
                            <a:t>meas</a:t>
                          </a:r>
                          <a:r>
                            <a:rPr lang="en-GB" sz="1050" baseline="0" dirty="0" smtClean="0"/>
                            <a:t> (2015)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Itol</a:t>
                          </a:r>
                          <a:r>
                            <a:rPr lang="en-GB" dirty="0" smtClean="0"/>
                            <a:t> </a:t>
                          </a:r>
                          <a:r>
                            <a:rPr lang="en-GB" dirty="0" smtClean="0"/>
                            <a:t>(Preliminary</a:t>
                          </a:r>
                          <a:r>
                            <a:rPr lang="en-GB" dirty="0" smtClean="0"/>
                            <a:t>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Itol</a:t>
                          </a:r>
                          <a:r>
                            <a:rPr lang="en-GB" dirty="0" smtClean="0"/>
                            <a:t> (LSA)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err="1" smtClean="0"/>
                            <a:t>Ktol</a:t>
                          </a:r>
                          <a:r>
                            <a:rPr lang="en-GB" baseline="0" dirty="0" smtClean="0"/>
                            <a:t> (LSA)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41951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MQ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  <a:r>
                            <a:rPr lang="en-US" sz="1800" b="1" dirty="0" smtClean="0"/>
                            <a:t>°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0.02A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0.5A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~4.4A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~7.69E-6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41951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MQT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sz="1800" b="0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15</a:t>
                          </a:r>
                          <a:r>
                            <a:rPr lang="en-US" sz="1800" b="1" dirty="0" smtClean="0"/>
                            <a:t>°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4.5A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5A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~22.2A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~2.45E-4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Matching Quad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  <a:r>
                            <a:rPr lang="en-US" sz="1800" b="1" dirty="0" smtClean="0"/>
                            <a:t>°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0.02A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0.5A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~[0.8,</a:t>
                          </a:r>
                          <a:r>
                            <a:rPr lang="en-GB" baseline="0" dirty="0" smtClean="0"/>
                            <a:t> 5.1]</a:t>
                          </a:r>
                          <a:r>
                            <a:rPr lang="en-GB" dirty="0" smtClean="0"/>
                            <a:t>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~8.95E-5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Warm Quad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  <a:r>
                            <a:rPr lang="en-US" sz="1800" b="1" dirty="0" smtClean="0"/>
                            <a:t>°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± 0.02A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± 0.5A</a:t>
                          </a:r>
                        </a:p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~[5.3, 7.7]A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~1.33E-5</a:t>
                          </a:r>
                        </a:p>
                      </a:txBody>
                      <a:tcPr/>
                    </a:tc>
                  </a:tr>
                  <a:tr h="638636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Triplet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  <a:r>
                            <a:rPr lang="en-US" sz="1800" b="1" dirty="0" smtClean="0"/>
                            <a:t>°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0.02A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0.5A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± ~3.8A</a:t>
                          </a:r>
                        </a:p>
                        <a:p>
                          <a:r>
                            <a:rPr lang="en-GB" sz="1200" dirty="0" smtClean="0"/>
                            <a:t>(MQXA3.R8 = 2.2A)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GB" kern="1200" dirty="0" smtClean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~3.25E-6</a:t>
                          </a:r>
                          <a:endParaRPr kumimoji="0" lang="en-GB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Rectangle 7"/>
          <p:cNvSpPr/>
          <p:nvPr/>
        </p:nvSpPr>
        <p:spPr>
          <a:xfrm>
            <a:off x="457201" y="3827581"/>
            <a:ext cx="82268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 smtClean="0"/>
              <a:t>Δ</a:t>
            </a:r>
            <a:r>
              <a:rPr lang="en-GB" dirty="0" err="1"/>
              <a:t>I</a:t>
            </a:r>
            <a:r>
              <a:rPr lang="en-GB" sz="1200" dirty="0" err="1" smtClean="0"/>
              <a:t>meas</a:t>
            </a:r>
            <a:r>
              <a:rPr lang="en-GB" dirty="0" smtClean="0"/>
              <a:t> largest current variation found in 2015 Stable Beams data. </a:t>
            </a:r>
          </a:p>
          <a:p>
            <a:endParaRPr lang="en-GB" dirty="0"/>
          </a:p>
          <a:p>
            <a:r>
              <a:rPr lang="en-GB" dirty="0" smtClean="0"/>
              <a:t>Requirement to avoid unnecessary beam dumps: </a:t>
            </a:r>
            <a:r>
              <a:rPr lang="en-GB" dirty="0" err="1" smtClean="0">
                <a:solidFill>
                  <a:srgbClr val="FF0000"/>
                </a:solidFill>
              </a:rPr>
              <a:t>Itol</a:t>
            </a:r>
            <a:r>
              <a:rPr lang="en-GB" dirty="0" smtClean="0">
                <a:solidFill>
                  <a:srgbClr val="FF0000"/>
                </a:solidFill>
              </a:rPr>
              <a:t> &gt; </a:t>
            </a:r>
            <a:r>
              <a:rPr lang="el-GR" dirty="0" smtClean="0">
                <a:solidFill>
                  <a:srgbClr val="FF0000"/>
                </a:solidFill>
              </a:rPr>
              <a:t>Δ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sz="1200" dirty="0" err="1" smtClean="0">
                <a:solidFill>
                  <a:srgbClr val="FF0000"/>
                </a:solidFill>
              </a:rPr>
              <a:t>meas</a:t>
            </a:r>
            <a:r>
              <a:rPr lang="en-GB" sz="1200" dirty="0">
                <a:solidFill>
                  <a:srgbClr val="FF0000"/>
                </a:solidFill>
              </a:rPr>
              <a:t>.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r>
              <a:rPr lang="en-US" dirty="0" err="1" smtClean="0"/>
              <a:t>Ktol</a:t>
            </a:r>
            <a:r>
              <a:rPr lang="en-US" dirty="0" smtClean="0"/>
              <a:t> </a:t>
            </a:r>
            <a:r>
              <a:rPr lang="en-US" dirty="0"/>
              <a:t>values per family are </a:t>
            </a:r>
            <a:r>
              <a:rPr lang="en-US" dirty="0" smtClean="0"/>
              <a:t>equal, </a:t>
            </a:r>
            <a:r>
              <a:rPr lang="en-US" dirty="0"/>
              <a:t>while </a:t>
            </a:r>
            <a:r>
              <a:rPr lang="en-US" dirty="0" err="1"/>
              <a:t>Itol</a:t>
            </a:r>
            <a:r>
              <a:rPr lang="en-US" dirty="0"/>
              <a:t> values can be </a:t>
            </a:r>
            <a:r>
              <a:rPr lang="en-US" dirty="0" smtClean="0"/>
              <a:t>different, </a:t>
            </a:r>
            <a:r>
              <a:rPr lang="en-US" dirty="0"/>
              <a:t>because of the magnet’s calibration </a:t>
            </a:r>
            <a:r>
              <a:rPr lang="en-US" dirty="0" smtClean="0"/>
              <a:t>curves. </a:t>
            </a:r>
          </a:p>
          <a:p>
            <a:endParaRPr lang="en-US" dirty="0"/>
          </a:p>
          <a:p>
            <a:r>
              <a:rPr lang="en-US" dirty="0" smtClean="0"/>
              <a:t>Optics used to generate the </a:t>
            </a:r>
            <a:r>
              <a:rPr lang="en-US" dirty="0" err="1" smtClean="0"/>
              <a:t>Ktol</a:t>
            </a:r>
            <a:r>
              <a:rPr lang="en-US" dirty="0"/>
              <a:t> R2016a_A40C40A10mL300</a:t>
            </a:r>
          </a:p>
        </p:txBody>
      </p:sp>
    </p:spTree>
    <p:extLst>
      <p:ext uri="{BB962C8B-B14F-4D97-AF65-F5344CB8AC3E}">
        <p14:creationId xmlns:p14="http://schemas.microsoft.com/office/powerpoint/2010/main" val="109369000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Advance Interlock Quadrupole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 Quadrupole RQT4.L7</a:t>
            </a:r>
          </a:p>
          <a:p>
            <a:r>
              <a:rPr lang="en-GB" dirty="0" smtClean="0"/>
              <a:t>Strategy: Quadrupole Interlocking Strategy</a:t>
            </a:r>
          </a:p>
          <a:p>
            <a:r>
              <a:rPr lang="en-GB" dirty="0" smtClean="0"/>
              <a:t>2016.08.23 @ 06:20:04 (MD)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36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11"/>
          <a:stretch/>
        </p:blipFill>
        <p:spPr>
          <a:xfrm>
            <a:off x="2074909" y="2892427"/>
            <a:ext cx="4561895" cy="226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365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Advance Interlock Quadrupole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37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43129"/>
            <a:ext cx="7597140" cy="507951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929640" y="1935480"/>
            <a:ext cx="7255737" cy="0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11482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Advance Interlock COD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 RCBYHS4.L1B1 and RCBCH7.R5B1</a:t>
            </a:r>
          </a:p>
          <a:p>
            <a:r>
              <a:rPr lang="en-GB" dirty="0" smtClean="0"/>
              <a:t>Strategy: Orbit Correctors Interlocking Strategy</a:t>
            </a:r>
          </a:p>
          <a:p>
            <a:r>
              <a:rPr lang="en-GB" dirty="0" smtClean="0"/>
              <a:t>2016.07.30 @ 05:07:30 (MD)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38</a:t>
            </a:fld>
            <a:endParaRPr lang="en-GB"/>
          </a:p>
        </p:txBody>
      </p:sp>
      <p:pic>
        <p:nvPicPr>
          <p:cNvPr id="4098" name="Picture 2" descr="http://elogbook.cern.ch/eLogbook/attach_reader?attach_id=161526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578" y="3055262"/>
            <a:ext cx="537210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06044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Advance Interlock COD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39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1" y="1615440"/>
            <a:ext cx="8944379" cy="3709917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381000" y="2713325"/>
            <a:ext cx="8589237" cy="0"/>
          </a:xfrm>
          <a:prstGeom prst="line">
            <a:avLst/>
          </a:prstGeom>
          <a:ln w="12700">
            <a:solidFill>
              <a:srgbClr val="F84D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1000" y="4594860"/>
            <a:ext cx="8589237" cy="0"/>
          </a:xfrm>
          <a:prstGeom prst="line">
            <a:avLst/>
          </a:prstGeom>
          <a:ln w="12700">
            <a:solidFill>
              <a:srgbClr val="F84D0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430501" y="2277585"/>
            <a:ext cx="0" cy="435740"/>
          </a:xfrm>
          <a:prstGeom prst="straightConnector1">
            <a:avLst/>
          </a:prstGeom>
          <a:ln>
            <a:solidFill>
              <a:srgbClr val="F84D08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505298" y="4594860"/>
            <a:ext cx="0" cy="352107"/>
          </a:xfrm>
          <a:prstGeom prst="straightConnector1">
            <a:avLst/>
          </a:prstGeom>
          <a:ln>
            <a:solidFill>
              <a:srgbClr val="F84D08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9660" y="4594860"/>
            <a:ext cx="625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84D08"/>
                </a:solidFill>
              </a:rPr>
              <a:t>~9.9 A</a:t>
            </a:r>
            <a:endParaRPr lang="en-GB" sz="1200" dirty="0">
              <a:solidFill>
                <a:srgbClr val="F84D08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3621" y="2271822"/>
            <a:ext cx="535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84D08"/>
                </a:solidFill>
              </a:rPr>
              <a:t>~11A</a:t>
            </a:r>
            <a:endParaRPr lang="en-GB" sz="1200" dirty="0">
              <a:solidFill>
                <a:srgbClr val="F84D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77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1196" y="1149673"/>
            <a:ext cx="6858000" cy="2387600"/>
          </a:xfrm>
        </p:spPr>
        <p:txBody>
          <a:bodyPr>
            <a:normAutofit/>
          </a:bodyPr>
          <a:lstStyle/>
          <a:p>
            <a:pPr algn="l"/>
            <a:r>
              <a:rPr lang="en-GB" sz="3200" b="1" u="sng" dirty="0" smtClean="0"/>
              <a:t>Introduction</a:t>
            </a:r>
            <a:endParaRPr lang="en-GB" sz="3200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1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Everything is implemented and </a:t>
            </a:r>
            <a:r>
              <a:rPr lang="en-US" sz="2400" dirty="0"/>
              <a:t>deployed.</a:t>
            </a:r>
          </a:p>
          <a:p>
            <a:r>
              <a:rPr lang="en-US" sz="2400" dirty="0" err="1" smtClean="0"/>
              <a:t>PCInterlock</a:t>
            </a:r>
            <a:r>
              <a:rPr lang="en-US" sz="2400" dirty="0" smtClean="0"/>
              <a:t> </a:t>
            </a:r>
            <a:r>
              <a:rPr lang="en-US" sz="2400" dirty="0"/>
              <a:t>on quadrupoles is running since </a:t>
            </a:r>
            <a:r>
              <a:rPr lang="en-US" sz="2400" dirty="0" smtClean="0"/>
              <a:t>spring 2016</a:t>
            </a:r>
            <a:endParaRPr lang="en-US" sz="2400" dirty="0"/>
          </a:p>
          <a:p>
            <a:r>
              <a:rPr lang="en-US" sz="2400" dirty="0"/>
              <a:t>Since </a:t>
            </a:r>
            <a:r>
              <a:rPr lang="en-US" sz="2400" dirty="0" smtClean="0"/>
              <a:t>9th </a:t>
            </a:r>
            <a:r>
              <a:rPr lang="en-US" sz="2400" dirty="0"/>
              <a:t>Aug. the SIS channel was un-masked.</a:t>
            </a:r>
          </a:p>
          <a:p>
            <a:r>
              <a:rPr lang="en-US" sz="2400" dirty="0"/>
              <a:t>No interlocks occurred </a:t>
            </a:r>
            <a:r>
              <a:rPr lang="en-US" sz="2400" dirty="0" smtClean="0"/>
              <a:t>during PHYSICS.</a:t>
            </a:r>
          </a:p>
          <a:p>
            <a:r>
              <a:rPr lang="en-US" sz="2400" dirty="0" smtClean="0"/>
              <a:t>Interlocked </a:t>
            </a:r>
            <a:r>
              <a:rPr lang="en-US" sz="2400" u="sng" dirty="0" smtClean="0"/>
              <a:t>correctly</a:t>
            </a:r>
            <a:r>
              <a:rPr lang="en-US" sz="2400" dirty="0" smtClean="0"/>
              <a:t> several times during MD.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8560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 you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Do you have any question?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4203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 for Java </a:t>
            </a:r>
            <a:r>
              <a:rPr lang="en-GB" dirty="0" smtClean="0"/>
              <a:t>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Strategies configuration</a:t>
            </a:r>
          </a:p>
          <a:p>
            <a:pPr lvl="1"/>
            <a:r>
              <a:rPr lang="en-GB" sz="1400" dirty="0"/>
              <a:t>/</a:t>
            </a:r>
            <a:r>
              <a:rPr lang="en-GB" sz="1400" dirty="0" err="1"/>
              <a:t>lhc</a:t>
            </a:r>
            <a:r>
              <a:rPr lang="en-GB" sz="1400" dirty="0"/>
              <a:t>-</a:t>
            </a:r>
            <a:r>
              <a:rPr lang="en-GB" sz="1400" dirty="0" err="1"/>
              <a:t>pcinterlock</a:t>
            </a:r>
            <a:r>
              <a:rPr lang="en-GB" sz="1400" dirty="0"/>
              <a:t>-core/</a:t>
            </a:r>
            <a:r>
              <a:rPr lang="en-GB" sz="1400" dirty="0" err="1"/>
              <a:t>src</a:t>
            </a:r>
            <a:r>
              <a:rPr lang="en-GB" sz="1400" dirty="0"/>
              <a:t>/java/</a:t>
            </a:r>
            <a:r>
              <a:rPr lang="en-GB" sz="1400" dirty="0" err="1"/>
              <a:t>cern</a:t>
            </a:r>
            <a:r>
              <a:rPr lang="en-GB" sz="1400" dirty="0"/>
              <a:t>/</a:t>
            </a:r>
            <a:r>
              <a:rPr lang="en-GB" sz="1400" dirty="0" err="1"/>
              <a:t>lhc</a:t>
            </a:r>
            <a:r>
              <a:rPr lang="en-GB" sz="1400" dirty="0"/>
              <a:t>/</a:t>
            </a:r>
            <a:r>
              <a:rPr lang="en-GB" sz="1400" dirty="0" err="1"/>
              <a:t>pcinterlock</a:t>
            </a:r>
            <a:r>
              <a:rPr lang="en-GB" sz="1400" dirty="0"/>
              <a:t>/</a:t>
            </a:r>
            <a:r>
              <a:rPr lang="en-GB" sz="1400" dirty="0" err="1"/>
              <a:t>conf</a:t>
            </a:r>
            <a:r>
              <a:rPr lang="en-GB" sz="1400" dirty="0"/>
              <a:t>/pcinterlock-strategies-beans.xml</a:t>
            </a:r>
            <a:endParaRPr lang="en-GB" sz="1400" dirty="0" smtClean="0"/>
          </a:p>
          <a:p>
            <a:pPr lvl="1"/>
            <a:endParaRPr lang="en-GB" dirty="0"/>
          </a:p>
          <a:p>
            <a:r>
              <a:rPr lang="en-GB" dirty="0" smtClean="0"/>
              <a:t>PC groups</a:t>
            </a:r>
          </a:p>
          <a:p>
            <a:pPr lvl="1"/>
            <a:r>
              <a:rPr lang="en-GB" sz="1400" dirty="0" err="1"/>
              <a:t>cern.lhc.pcinterlock.domain.enums.PcInterlockPcGroup</a:t>
            </a:r>
            <a:endParaRPr lang="en-GB" sz="1400" dirty="0"/>
          </a:p>
          <a:p>
            <a:pPr lvl="1"/>
            <a:endParaRPr lang="en-GB" dirty="0"/>
          </a:p>
          <a:p>
            <a:r>
              <a:rPr lang="en-GB" dirty="0" smtClean="0"/>
              <a:t>Interlocking strategies</a:t>
            </a:r>
          </a:p>
          <a:p>
            <a:pPr lvl="1"/>
            <a:r>
              <a:rPr lang="en-GB" sz="1400" dirty="0"/>
              <a:t>cern.lhc.pcinterlock.service.manage.impl.AbstractInterlockingStrategy</a:t>
            </a:r>
          </a:p>
          <a:p>
            <a:pPr lvl="1"/>
            <a:r>
              <a:rPr lang="en-GB" sz="1400" dirty="0"/>
              <a:t>cern.lhc.pcinterlock.service.manage.impl.OrbitCorrectorsInterlockingStrategy</a:t>
            </a:r>
          </a:p>
          <a:p>
            <a:pPr lvl="1"/>
            <a:r>
              <a:rPr lang="en-GB" sz="1400" dirty="0" smtClean="0"/>
              <a:t>cern.lhc.pcinterlock.service.manage.impl.QuadrupolesInterlockingStrategy</a:t>
            </a:r>
          </a:p>
          <a:p>
            <a:pPr lvl="1"/>
            <a:endParaRPr lang="en-GB" sz="1400" dirty="0"/>
          </a:p>
          <a:p>
            <a:r>
              <a:rPr lang="en-GB" dirty="0"/>
              <a:t>PC state evaluator</a:t>
            </a:r>
          </a:p>
          <a:p>
            <a:pPr lvl="1"/>
            <a:r>
              <a:rPr lang="en-GB" sz="1400" dirty="0" err="1"/>
              <a:t>cern.lhc.pcinterlock.service.decide.impl.WarningEvaluator</a:t>
            </a:r>
            <a:endParaRPr lang="en-GB" sz="1400" dirty="0"/>
          </a:p>
          <a:p>
            <a:pPr lvl="1"/>
            <a:r>
              <a:rPr lang="en-GB" sz="1400" dirty="0" err="1"/>
              <a:t>cern.lhc.pcinterlock.service.decide.impl.InterlockEvaluator</a:t>
            </a:r>
            <a:endParaRPr lang="en-GB" sz="1400" dirty="0"/>
          </a:p>
          <a:p>
            <a:pPr lvl="1"/>
            <a:endParaRPr lang="en-GB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42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25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 for Java </a:t>
            </a:r>
            <a:r>
              <a:rPr lang="en-GB" dirty="0" smtClean="0"/>
              <a:t>Classes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Make rules (</a:t>
            </a:r>
            <a:r>
              <a:rPr lang="en-GB" dirty="0" err="1" smtClean="0"/>
              <a:t>lsa</a:t>
            </a:r>
            <a:r>
              <a:rPr lang="en-GB" dirty="0" smtClean="0"/>
              <a:t>-core-</a:t>
            </a:r>
            <a:r>
              <a:rPr lang="en-GB" dirty="0" err="1" smtClean="0"/>
              <a:t>cern</a:t>
            </a:r>
            <a:r>
              <a:rPr lang="en-GB" dirty="0" smtClean="0"/>
              <a:t>)</a:t>
            </a:r>
          </a:p>
          <a:p>
            <a:pPr lvl="1"/>
            <a:r>
              <a:rPr lang="en-GB" sz="1400" dirty="0" err="1" smtClean="0"/>
              <a:t>LHCNestedItolMakerule</a:t>
            </a:r>
            <a:endParaRPr lang="en-GB" sz="1400" dirty="0" smtClean="0"/>
          </a:p>
          <a:p>
            <a:pPr lvl="1"/>
            <a:r>
              <a:rPr lang="en-GB" sz="1400" dirty="0" smtClean="0"/>
              <a:t>LhcKTol2IRefTolMakeRule</a:t>
            </a:r>
          </a:p>
          <a:p>
            <a:pPr lvl="1"/>
            <a:endParaRPr lang="en-GB" dirty="0"/>
          </a:p>
          <a:p>
            <a:r>
              <a:rPr lang="en-GB" dirty="0" err="1" smtClean="0"/>
              <a:t>Lhc-pcinterlock-tolgeneration</a:t>
            </a:r>
            <a:r>
              <a:rPr lang="en-GB" dirty="0" smtClean="0"/>
              <a:t> project</a:t>
            </a:r>
          </a:p>
          <a:p>
            <a:pPr lvl="1"/>
            <a:r>
              <a:rPr lang="en-GB" sz="1400" dirty="0" err="1"/>
              <a:t>svn+ssh</a:t>
            </a:r>
            <a:r>
              <a:rPr lang="en-GB" sz="1400" dirty="0"/>
              <a:t>://</a:t>
            </a:r>
            <a:r>
              <a:rPr lang="en-GB" sz="1400" dirty="0" smtClean="0"/>
              <a:t>svn.cern.ch/reps/</a:t>
            </a:r>
            <a:r>
              <a:rPr lang="en-GB" sz="1400" dirty="0" err="1" smtClean="0"/>
              <a:t>acc</a:t>
            </a:r>
            <a:r>
              <a:rPr lang="en-GB" sz="1400" dirty="0" smtClean="0"/>
              <a:t>-co/trunk/</a:t>
            </a:r>
            <a:r>
              <a:rPr lang="en-GB" sz="1400" dirty="0" err="1" smtClean="0"/>
              <a:t>lhc</a:t>
            </a:r>
            <a:r>
              <a:rPr lang="en-GB" sz="1400" dirty="0" smtClean="0"/>
              <a:t>/</a:t>
            </a:r>
            <a:r>
              <a:rPr lang="en-GB" sz="1400" dirty="0" err="1" smtClean="0"/>
              <a:t>pcinterlock</a:t>
            </a:r>
            <a:r>
              <a:rPr lang="en-GB" sz="1400" dirty="0" smtClean="0"/>
              <a:t>/</a:t>
            </a:r>
            <a:r>
              <a:rPr lang="en-GB" sz="1400" dirty="0" err="1" smtClean="0"/>
              <a:t>lhc-pcinterlock-tolgeneration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43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67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 Interlock - Principle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5</a:t>
            </a:fld>
            <a:endParaRPr lang="en-GB"/>
          </a:p>
        </p:txBody>
      </p:sp>
      <p:sp>
        <p:nvSpPr>
          <p:cNvPr id="6" name="Textfeld 3"/>
          <p:cNvSpPr txBox="1">
            <a:spLocks/>
          </p:cNvSpPr>
          <p:nvPr/>
        </p:nvSpPr>
        <p:spPr>
          <a:xfrm>
            <a:off x="539552" y="1133464"/>
            <a:ext cx="8075613" cy="707886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dirty="0" smtClean="0">
                <a:solidFill>
                  <a:schemeClr val="accent1">
                    <a:lumMod val="10000"/>
                  </a:schemeClr>
                </a:solidFill>
              </a:rPr>
              <a:t>Principle: 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</a:rPr>
              <a:t>Subscribes to </a:t>
            </a:r>
            <a:r>
              <a:rPr lang="en-US" sz="2000" u="sng" dirty="0" smtClean="0">
                <a:solidFill>
                  <a:schemeClr val="accent1">
                    <a:lumMod val="10000"/>
                  </a:schemeClr>
                </a:solidFill>
              </a:rPr>
              <a:t>Power Converters (PC)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</a:rPr>
              <a:t> and compares measured current to reference </a:t>
            </a:r>
            <a:r>
              <a:rPr lang="en-US" sz="2000" b="1" i="1" dirty="0" smtClean="0">
                <a:solidFill>
                  <a:schemeClr val="accent1">
                    <a:lumMod val="10000"/>
                  </a:schemeClr>
                </a:solidFill>
              </a:rPr>
              <a:t>functions</a:t>
            </a:r>
            <a:r>
              <a:rPr lang="en-US" sz="2000" dirty="0" smtClean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en-GB" sz="2000" dirty="0" smtClean="0">
                <a:solidFill>
                  <a:schemeClr val="accent1">
                    <a:lumMod val="10000"/>
                  </a:schemeClr>
                </a:solidFill>
                <a:ea typeface="ＭＳ Ｐゴシック" pitchFamily="-112" charset="-128"/>
                <a:cs typeface="ＭＳ Ｐゴシック" pitchFamily="-112" charset="-128"/>
              </a:rPr>
              <a:t>± tolerances (1 Hz).</a:t>
            </a:r>
            <a:endParaRPr lang="en-US" sz="2000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6507" y="2008681"/>
            <a:ext cx="8465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Example: </a:t>
            </a:r>
            <a:r>
              <a:rPr lang="en-GB" dirty="0" smtClean="0"/>
              <a:t>RCBYVS4.L8B2 </a:t>
            </a:r>
            <a:r>
              <a:rPr lang="en-GB" b="1" dirty="0" smtClean="0"/>
              <a:t>(Orbit corrector)</a:t>
            </a:r>
            <a:r>
              <a:rPr lang="en-GB" dirty="0" smtClean="0"/>
              <a:t> </a:t>
            </a:r>
            <a:r>
              <a:rPr lang="en-GB" dirty="0"/>
              <a:t>during COLLISIONS Beam Process: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14074" y="2407926"/>
            <a:ext cx="8196184" cy="4072365"/>
            <a:chOff x="527726" y="2244065"/>
            <a:chExt cx="8196184" cy="407236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187567" y="2244065"/>
              <a:ext cx="7127735" cy="3260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ular Callout 8"/>
            <p:cNvSpPr/>
            <p:nvPr/>
          </p:nvSpPr>
          <p:spPr bwMode="auto">
            <a:xfrm>
              <a:off x="4846686" y="2998141"/>
              <a:ext cx="2113574" cy="634148"/>
            </a:xfrm>
            <a:prstGeom prst="wedgeRectCallout">
              <a:avLst>
                <a:gd name="adj1" fmla="val 47684"/>
                <a:gd name="adj2" fmla="val 193860"/>
              </a:avLst>
            </a:prstGeom>
            <a:solidFill>
              <a:schemeClr val="bg2"/>
            </a:solidFill>
            <a:ln w="190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Blue: k from measured current.</a:t>
              </a:r>
            </a:p>
          </p:txBody>
        </p:sp>
        <p:sp>
          <p:nvSpPr>
            <p:cNvPr id="10" name="Rectangular Callout 9"/>
            <p:cNvSpPr/>
            <p:nvPr/>
          </p:nvSpPr>
          <p:spPr bwMode="auto">
            <a:xfrm>
              <a:off x="6539438" y="5382977"/>
              <a:ext cx="2184472" cy="933453"/>
            </a:xfrm>
            <a:prstGeom prst="wedgeRectCallout">
              <a:avLst>
                <a:gd name="adj1" fmla="val -22886"/>
                <a:gd name="adj2" fmla="val -129301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90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dirty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Red: Reference Function ±15µrad tolerances</a:t>
              </a:r>
            </a:p>
          </p:txBody>
        </p:sp>
        <p:cxnSp>
          <p:nvCxnSpPr>
            <p:cNvPr id="11" name="Straight Connector 10"/>
            <p:cNvCxnSpPr/>
            <p:nvPr/>
          </p:nvCxnSpPr>
          <p:spPr bwMode="auto">
            <a:xfrm>
              <a:off x="801809" y="2755989"/>
              <a:ext cx="153828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>
              <a:off x="801808" y="4565739"/>
              <a:ext cx="4044878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897058" y="2755989"/>
              <a:ext cx="0" cy="180975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 rot="16200000">
              <a:off x="78244" y="3447622"/>
              <a:ext cx="12682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~ </a:t>
              </a:r>
              <a:r>
                <a:rPr lang="en-GB" dirty="0"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100 µrad</a:t>
              </a:r>
              <a:endParaRPr lang="en-GB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591284" y="6220778"/>
            <a:ext cx="4737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b="1" dirty="0" smtClean="0">
                <a:solidFill>
                  <a:schemeClr val="bg1"/>
                </a:solidFill>
              </a:rPr>
              <a:t>Slide from “PC Interlock – status, next steps and feasibility of optics interlocking”</a:t>
            </a:r>
          </a:p>
          <a:p>
            <a:r>
              <a:rPr lang="en-GB" sz="900" b="1" dirty="0" smtClean="0">
                <a:solidFill>
                  <a:schemeClr val="bg1"/>
                </a:solidFill>
              </a:rPr>
              <a:t>Author Michaela Schaumann</a:t>
            </a:r>
          </a:p>
          <a:p>
            <a:endParaRPr lang="en-GB" sz="900" b="1" dirty="0" smtClean="0">
              <a:solidFill>
                <a:schemeClr val="bg1"/>
              </a:solidFill>
            </a:endParaRPr>
          </a:p>
          <a:p>
            <a:r>
              <a:rPr lang="en-GB" sz="900" b="1" dirty="0">
                <a:solidFill>
                  <a:schemeClr val="bg1"/>
                </a:solidFill>
              </a:rPr>
              <a:t>https://indico.cern.ch/event/495744/</a:t>
            </a:r>
            <a:endParaRPr lang="en-GB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4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8787"/>
            <a:ext cx="8226854" cy="940443"/>
          </a:xfrm>
        </p:spPr>
        <p:txBody>
          <a:bodyPr/>
          <a:lstStyle/>
          <a:p>
            <a:r>
              <a:rPr lang="en-US" dirty="0" smtClean="0"/>
              <a:t>PC Interlock - Principle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6</a:t>
            </a:fld>
            <a:endParaRPr lang="en-GB"/>
          </a:p>
        </p:txBody>
      </p:sp>
      <p:pic>
        <p:nvPicPr>
          <p:cNvPr id="1026" name="Picture 2" descr="http://elogbook.cern.ch/eLogbook/attach_reader?attach_id=16152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51" y="914402"/>
            <a:ext cx="7139353" cy="507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40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8787"/>
            <a:ext cx="8226854" cy="940443"/>
          </a:xfrm>
        </p:spPr>
        <p:txBody>
          <a:bodyPr/>
          <a:lstStyle/>
          <a:p>
            <a:r>
              <a:rPr lang="en-US" dirty="0" smtClean="0"/>
              <a:t>PC Interlock - Principle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2" descr="http://elogbook.cern.ch/eLogbook/attach_reader?attach_id=16152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51" y="931656"/>
            <a:ext cx="7115063" cy="505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35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8787"/>
            <a:ext cx="8226854" cy="940443"/>
          </a:xfrm>
        </p:spPr>
        <p:txBody>
          <a:bodyPr/>
          <a:lstStyle/>
          <a:p>
            <a:r>
              <a:rPr lang="en-US" dirty="0" smtClean="0"/>
              <a:t>PC Interlock - Principle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2" descr="http://elogbook.cern.ch/eLogbook/attach_reader?attach_id=16152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951" y="931656"/>
            <a:ext cx="7115063" cy="505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elogbook.cern.ch/eLogbook/attach_reader?attach_id=16152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00" y="931656"/>
            <a:ext cx="7733764" cy="5054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136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Converter States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GB" sz="2400" dirty="0" smtClean="0">
                <a:solidFill>
                  <a:srgbClr val="0055A0"/>
                </a:solidFill>
              </a:rPr>
              <a:t>3 interlocking states of a Power Converter are defined: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>
                <a:solidFill>
                  <a:srgbClr val="008000"/>
                </a:solidFill>
              </a:rPr>
              <a:t>Ok</a:t>
            </a:r>
            <a:r>
              <a:rPr lang="en-GB" sz="2000" dirty="0" smtClean="0">
                <a:solidFill>
                  <a:schemeClr val="tx2"/>
                </a:solidFill>
              </a:rPr>
              <a:t>: Not interlocking, current is within limits (or PC is in any other </a:t>
            </a:r>
            <a:r>
              <a:rPr lang="en-GB" sz="2000" dirty="0">
                <a:solidFill>
                  <a:schemeClr val="tx2"/>
                </a:solidFill>
              </a:rPr>
              <a:t>state than </a:t>
            </a:r>
            <a:r>
              <a:rPr lang="en-GB" sz="2000" dirty="0" smtClean="0">
                <a:solidFill>
                  <a:schemeClr val="tx2"/>
                </a:solidFill>
              </a:rPr>
              <a:t>STANDBY, </a:t>
            </a:r>
            <a:r>
              <a:rPr lang="en-GB" sz="2000" dirty="0">
                <a:solidFill>
                  <a:schemeClr val="tx2"/>
                </a:solidFill>
              </a:rPr>
              <a:t>IDLE, ARMED and </a:t>
            </a:r>
            <a:r>
              <a:rPr lang="en-GB" sz="2000" dirty="0" smtClean="0">
                <a:solidFill>
                  <a:schemeClr val="tx2"/>
                </a:solidFill>
              </a:rPr>
              <a:t>RUNNING)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>
                <a:solidFill>
                  <a:srgbClr val="FF6600"/>
                </a:solidFill>
              </a:rPr>
              <a:t>Warning</a:t>
            </a:r>
            <a:r>
              <a:rPr lang="en-GB" sz="2000" dirty="0" smtClean="0"/>
              <a:t>: Trigger warning when current is 70% of interlock limit</a:t>
            </a:r>
          </a:p>
          <a:p>
            <a:pPr lvl="1">
              <a:lnSpc>
                <a:spcPct val="150000"/>
              </a:lnSpc>
            </a:pPr>
            <a:r>
              <a:rPr lang="en-GB" sz="2000" dirty="0" smtClean="0">
                <a:solidFill>
                  <a:srgbClr val="FF0000"/>
                </a:solidFill>
              </a:rPr>
              <a:t>Interlock</a:t>
            </a:r>
            <a:r>
              <a:rPr lang="en-GB" sz="2000" dirty="0" smtClean="0"/>
              <a:t>: Trigger interlock when current is 100% of interlock limit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DABE980-8DA5-445D-A7E9-7EB90F22FBEC}" type="slidenum">
              <a:rPr lang="en-GB" smtClean="0"/>
              <a:t>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A. Calia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1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CERN_4-3</Template>
  <TotalTime>4933</TotalTime>
  <Words>1532</Words>
  <Application>Microsoft Office PowerPoint</Application>
  <PresentationFormat>On-screen Show (4:3)</PresentationFormat>
  <Paragraphs>414</Paragraphs>
  <Slides>43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0" baseType="lpstr">
      <vt:lpstr>ＭＳ Ｐゴシック</vt:lpstr>
      <vt:lpstr>Arial</vt:lpstr>
      <vt:lpstr>Calibri</vt:lpstr>
      <vt:lpstr>Cambria Math</vt:lpstr>
      <vt:lpstr>Optima</vt:lpstr>
      <vt:lpstr>Wingdings</vt:lpstr>
      <vt:lpstr>CERNCorporate4-3</vt:lpstr>
      <vt:lpstr>PC Interlock:  Recent updates and status</vt:lpstr>
      <vt:lpstr>Outline</vt:lpstr>
      <vt:lpstr>Previous Presentations and Material</vt:lpstr>
      <vt:lpstr>Introduction</vt:lpstr>
      <vt:lpstr>PC Interlock - Principle</vt:lpstr>
      <vt:lpstr>PC Interlock - Principle</vt:lpstr>
      <vt:lpstr>PC Interlock - Principle</vt:lpstr>
      <vt:lpstr>PC Interlock - Principle</vt:lpstr>
      <vt:lpstr>Power Converter States</vt:lpstr>
      <vt:lpstr>The PC-Interlock ecosystem</vt:lpstr>
      <vt:lpstr>Interlocking strategies</vt:lpstr>
      <vt:lpstr>Interlocking Strategy</vt:lpstr>
      <vt:lpstr>Power Converter Groups</vt:lpstr>
      <vt:lpstr>Orbit correctors interlocking strategy</vt:lpstr>
      <vt:lpstr>Quadrupoles interlocking strategy</vt:lpstr>
      <vt:lpstr>Interlocking strategy example</vt:lpstr>
      <vt:lpstr>PowerPoint Presentation</vt:lpstr>
      <vt:lpstr>Latest improvements</vt:lpstr>
      <vt:lpstr>Phase Advance Interlock  Prevent damage of tertiary collimators (TCT) and triplets in the event of an asynchronous beam dump (dump kicker (MKD) fires when beam passes).  For protection, a phase advance between the MKD and TCTs in IP1 and IP5 should be kept within Δμ ≤ 30°.</vt:lpstr>
      <vt:lpstr>Phase Advance Interlock</vt:lpstr>
      <vt:lpstr>Tolerance Generation</vt:lpstr>
      <vt:lpstr>Tolerance Generation Families</vt:lpstr>
      <vt:lpstr>Tolerance Generation Ranges</vt:lpstr>
      <vt:lpstr>Tolerance Generation Ranges</vt:lpstr>
      <vt:lpstr>Tolerance Generation Ranges</vt:lpstr>
      <vt:lpstr>Tolerance Generation</vt:lpstr>
      <vt:lpstr>Tolerance Generation</vt:lpstr>
      <vt:lpstr>Tolerance Generation</vt:lpstr>
      <vt:lpstr>Makerules</vt:lpstr>
      <vt:lpstr>Makerule: Itol_nested</vt:lpstr>
      <vt:lpstr>Latest Improvements</vt:lpstr>
      <vt:lpstr>Results</vt:lpstr>
      <vt:lpstr>The PC-Interlock ecosystem</vt:lpstr>
      <vt:lpstr>Current Fluctuation in Stable Beams</vt:lpstr>
      <vt:lpstr>PowerPoint Presentation</vt:lpstr>
      <vt:lpstr>Phase Advance Interlock Quadrupole</vt:lpstr>
      <vt:lpstr>Phase Advance Interlock Quadrupole</vt:lpstr>
      <vt:lpstr>Phase Advance Interlock COD</vt:lpstr>
      <vt:lpstr>Phase Advance Interlock COD</vt:lpstr>
      <vt:lpstr>Conclusions</vt:lpstr>
      <vt:lpstr>Thank you</vt:lpstr>
      <vt:lpstr>References for Java Classes</vt:lpstr>
      <vt:lpstr>References for Java Classes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PC Interlock</dc:title>
  <dc:creator>Andrea Calia</dc:creator>
  <cp:lastModifiedBy>Andrea Calia</cp:lastModifiedBy>
  <cp:revision>112</cp:revision>
  <dcterms:created xsi:type="dcterms:W3CDTF">2016-08-17T07:40:56Z</dcterms:created>
  <dcterms:modified xsi:type="dcterms:W3CDTF">2016-08-26T07:30:40Z</dcterms:modified>
</cp:coreProperties>
</file>