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notesMasterIdLst>
    <p:notesMasterId r:id="rId27"/>
  </p:notesMasterIdLst>
  <p:sldIdLst>
    <p:sldId id="256" r:id="rId5"/>
    <p:sldId id="257" r:id="rId6"/>
    <p:sldId id="279" r:id="rId7"/>
    <p:sldId id="280" r:id="rId8"/>
    <p:sldId id="281" r:id="rId9"/>
    <p:sldId id="258" r:id="rId10"/>
    <p:sldId id="265" r:id="rId11"/>
    <p:sldId id="267" r:id="rId12"/>
    <p:sldId id="268" r:id="rId13"/>
    <p:sldId id="270" r:id="rId14"/>
    <p:sldId id="266" r:id="rId15"/>
    <p:sldId id="269" r:id="rId16"/>
    <p:sldId id="263" r:id="rId17"/>
    <p:sldId id="274" r:id="rId18"/>
    <p:sldId id="260" r:id="rId19"/>
    <p:sldId id="277" r:id="rId20"/>
    <p:sldId id="275" r:id="rId21"/>
    <p:sldId id="276" r:id="rId22"/>
    <p:sldId id="271" r:id="rId23"/>
    <p:sldId id="282" r:id="rId24"/>
    <p:sldId id="283" r:id="rId25"/>
    <p:sldId id="273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3" autoAdjust="0"/>
    <p:restoredTop sz="94660"/>
  </p:normalViewPr>
  <p:slideViewPr>
    <p:cSldViewPr snapToGrid="0">
      <p:cViewPr varScale="1">
        <p:scale>
          <a:sx n="67" d="100"/>
          <a:sy n="67" d="100"/>
        </p:scale>
        <p:origin x="54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792163-563E-4C3D-9959-6C6A05E023F0}" type="datetimeFigureOut">
              <a:rPr lang="en-US"/>
              <a:t>8/24/2016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1A61F5-6403-4A4F-A59A-2E4C8FE289B2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85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A61F5-6403-4A4F-A59A-2E4C8FE289B2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8097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A61F5-6403-4A4F-A59A-2E4C8FE289B2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9046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A61F5-6403-4A4F-A59A-2E4C8FE289B2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778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A61F5-6403-4A4F-A59A-2E4C8FE289B2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9914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A61F5-6403-4A4F-A59A-2E4C8FE289B2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1461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A61F5-6403-4A4F-A59A-2E4C8FE289B2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0588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A61F5-6403-4A4F-A59A-2E4C8FE289B2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3440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A61F5-6403-4A4F-A59A-2E4C8FE289B2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1940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A61F5-6403-4A4F-A59A-2E4C8FE289B2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8800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A61F5-6403-4A4F-A59A-2E4C8FE289B2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2007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A61F5-6403-4A4F-A59A-2E4C8FE289B2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7486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A61F5-6403-4A4F-A59A-2E4C8FE289B2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4229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A61F5-6403-4A4F-A59A-2E4C8FE289B2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0002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A61F5-6403-4A4F-A59A-2E4C8FE289B2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527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A61F5-6403-4A4F-A59A-2E4C8FE289B2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2246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A61F5-6403-4A4F-A59A-2E4C8FE289B2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2660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A61F5-6403-4A4F-A59A-2E4C8FE289B2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0028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A61F5-6403-4A4F-A59A-2E4C8FE289B2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2366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A61F5-6403-4A4F-A59A-2E4C8FE289B2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4152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A61F5-6403-4A4F-A59A-2E4C8FE289B2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4829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A61F5-6403-4A4F-A59A-2E4C8FE289B2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4252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A61F5-6403-4A4F-A59A-2E4C8FE289B2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677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F1FA7AC5-6045-4418-8E60-F48788734473}" type="datetimeFigureOut">
              <a:rPr lang="en-US" smtClean="0"/>
              <a:t>8/24/2016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231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279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019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947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522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886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8/24/2016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779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8/24/2016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412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8/24/2016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416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754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F1FA7AC5-6045-4418-8E60-F48788734473}" type="datetimeFigureOut">
              <a:rPr lang="en-US" smtClean="0"/>
              <a:t>8/24/2016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519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F1FA7AC5-6045-4418-8E60-F48788734473}" type="datetimeFigureOut">
              <a:rPr lang="en-US" smtClean="0"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661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dashboard.cern.ch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onit.cern.ch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monit.cern.ch/goto/dc1fd5c2fd7a20f3a997ed54af7e1981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ev.mysql.com/doc/refman/5.7/en/blackhole-storage-engine.html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dev.mysql.com/doc/refman/5.7/en/archive-storage-engine.html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percona.com/blog/2013/02/11/adventures-in-archiving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FTS 3.5.X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0825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approach for multiple replicas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 the past we got requests for "Update the best replica while queued"</a:t>
            </a:r>
          </a:p>
          <a:p>
            <a:r>
              <a:rPr lang="en-US"/>
              <a:t>Experimental implementation: all replicas enter the queue, the fastest will reach </a:t>
            </a:r>
            <a:r>
              <a:rPr lang="en-US">
                <a:solidFill>
                  <a:srgbClr val="0070C0"/>
                </a:solidFill>
              </a:rPr>
              <a:t>ACTIVE</a:t>
            </a:r>
            <a:r>
              <a:rPr lang="en-US"/>
              <a:t> first</a:t>
            </a:r>
          </a:p>
          <a:p>
            <a:pPr lvl="1"/>
            <a:r>
              <a:rPr lang="en-US"/>
              <a:t>The others go to </a:t>
            </a:r>
            <a:r>
              <a:rPr lang="en-US">
                <a:solidFill>
                  <a:srgbClr val="7F7F7F"/>
                </a:solidFill>
              </a:rPr>
              <a:t>NOT USED</a:t>
            </a:r>
            <a:endParaRPr lang="en-US"/>
          </a:p>
          <a:p>
            <a:pPr lvl="1"/>
            <a:r>
              <a:rPr lang="en-US">
                <a:latin typeface="Calibri Light"/>
              </a:rPr>
              <a:t>If it </a:t>
            </a:r>
            <a:r>
              <a:rPr lang="en-US">
                <a:solidFill>
                  <a:srgbClr val="C00000"/>
                </a:solidFill>
                <a:latin typeface="Calibri Light"/>
              </a:rPr>
              <a:t>fails</a:t>
            </a:r>
            <a:r>
              <a:rPr lang="en-US">
                <a:latin typeface="Calibri Light"/>
              </a:rPr>
              <a:t>, all remaining replicas re-enter the queue on the position they were when they left</a:t>
            </a:r>
          </a:p>
          <a:p>
            <a:pPr lvl="1"/>
            <a:r>
              <a:rPr lang="en-US">
                <a:latin typeface="Calibri Light"/>
              </a:rPr>
              <a:t>No need for expensive heuristics</a:t>
            </a:r>
          </a:p>
        </p:txBody>
      </p:sp>
    </p:spTree>
    <p:extLst>
      <p:ext uri="{BB962C8B-B14F-4D97-AF65-F5344CB8AC3E}">
        <p14:creationId xmlns:p14="http://schemas.microsoft.com/office/powerpoint/2010/main" val="9185428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Database optimization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IT-DB on the loop to help us identify potential optimizations</a:t>
            </a:r>
          </a:p>
          <a:p>
            <a:r>
              <a:rPr lang="en-US"/>
              <a:t>Drop unused tables and fields</a:t>
            </a:r>
          </a:p>
          <a:p>
            <a:r>
              <a:rPr lang="en-US"/>
              <a:t>Improve indexing</a:t>
            </a:r>
          </a:p>
          <a:p>
            <a:r>
              <a:rPr lang="en-US"/>
              <a:t>Still exploratory phase, but</a:t>
            </a:r>
          </a:p>
          <a:p>
            <a:r>
              <a:rPr lang="en-US" b="1">
                <a:solidFill>
                  <a:srgbClr val="FF0000"/>
                </a:solidFill>
              </a:rPr>
              <a:t>this will likely require downtime and synchronization (is it OK?) </a:t>
            </a:r>
          </a:p>
        </p:txBody>
      </p:sp>
    </p:spTree>
    <p:extLst>
      <p:ext uri="{BB962C8B-B14F-4D97-AF65-F5344CB8AC3E}">
        <p14:creationId xmlns:p14="http://schemas.microsoft.com/office/powerpoint/2010/main" val="1054934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Database optimization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Downtime would depend on the improvements we identify</a:t>
            </a:r>
          </a:p>
          <a:p>
            <a:pPr lvl="1"/>
            <a:r>
              <a:rPr lang="en-US"/>
              <a:t>If indexes only, can be done without stopping the server</a:t>
            </a:r>
          </a:p>
          <a:p>
            <a:pPr lvl="1"/>
            <a:r>
              <a:rPr lang="en-US"/>
              <a:t>If schema changes, downtime will be required</a:t>
            </a:r>
          </a:p>
          <a:p>
            <a:pPr lvl="1"/>
            <a:r>
              <a:rPr lang="en-US"/>
              <a:t>Need to find the best time window (January?)</a:t>
            </a:r>
          </a:p>
        </p:txBody>
      </p:sp>
    </p:spTree>
    <p:extLst>
      <p:ext uri="{BB962C8B-B14F-4D97-AF65-F5344CB8AC3E}">
        <p14:creationId xmlns:p14="http://schemas.microsoft.com/office/powerpoint/2010/main" val="41229098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SOAP Deprecation</a:t>
            </a:r>
          </a:p>
        </p:txBody>
      </p:sp>
    </p:spTree>
    <p:extLst>
      <p:ext uri="{BB962C8B-B14F-4D97-AF65-F5344CB8AC3E}">
        <p14:creationId xmlns:p14="http://schemas.microsoft.com/office/powerpoint/2010/main" val="5738101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Support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olidFill>
                  <a:srgbClr val="00B050"/>
                </a:solidFill>
              </a:rPr>
              <a:t>FTS 3.5 (Released August 2016)</a:t>
            </a:r>
          </a:p>
          <a:p>
            <a:pPr lvl="1"/>
            <a:r>
              <a:rPr lang="en-US">
                <a:solidFill>
                  <a:srgbClr val="00B050"/>
                </a:solidFill>
              </a:rPr>
              <a:t>Client support removed</a:t>
            </a:r>
          </a:p>
          <a:p>
            <a:pPr lvl="1"/>
            <a:r>
              <a:rPr lang="en-US">
                <a:solidFill>
                  <a:srgbClr val="00B050"/>
                </a:solidFill>
              </a:rPr>
              <a:t>Server side can be turned off (WithoutSoap=true)</a:t>
            </a:r>
          </a:p>
          <a:p>
            <a:r>
              <a:rPr lang="en-US">
                <a:solidFill>
                  <a:srgbClr val="0070C0"/>
                </a:solidFill>
              </a:rPr>
              <a:t>4Q 2016</a:t>
            </a:r>
          </a:p>
          <a:p>
            <a:pPr lvl="1"/>
            <a:r>
              <a:rPr lang="en-US">
                <a:solidFill>
                  <a:srgbClr val="0070C0"/>
                </a:solidFill>
              </a:rPr>
              <a:t>Use monitoring to identify users that still use it</a:t>
            </a:r>
          </a:p>
          <a:p>
            <a:pPr lvl="1"/>
            <a:r>
              <a:rPr lang="en-US">
                <a:solidFill>
                  <a:srgbClr val="0070C0"/>
                </a:solidFill>
              </a:rPr>
              <a:t>Gradually turn off SOAP to see where do errors appear (1st December?)</a:t>
            </a:r>
          </a:p>
          <a:p>
            <a:r>
              <a:rPr lang="en-US">
                <a:solidFill>
                  <a:srgbClr val="C00000"/>
                </a:solidFill>
              </a:rPr>
              <a:t>FTS 3.6 (To be released 1Q 2017): Server support to be removed</a:t>
            </a:r>
          </a:p>
        </p:txBody>
      </p:sp>
    </p:spTree>
    <p:extLst>
      <p:ext uri="{BB962C8B-B14F-4D97-AF65-F5344CB8AC3E}">
        <p14:creationId xmlns:p14="http://schemas.microsoft.com/office/powerpoint/2010/main" val="29929633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Configuration traceability</a:t>
            </a:r>
          </a:p>
        </p:txBody>
      </p:sp>
    </p:spTree>
    <p:extLst>
      <p:ext uri="{BB962C8B-B14F-4D97-AF65-F5344CB8AC3E}">
        <p14:creationId xmlns:p14="http://schemas.microsoft.com/office/powerpoint/2010/main" val="15142354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Configuration traceability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Calibri Light"/>
              </a:rPr>
              <a:t>Keep track of when and why a configuration change has been done</a:t>
            </a:r>
          </a:p>
          <a:p>
            <a:r>
              <a:rPr lang="en-US">
                <a:latin typeface="Calibri Light"/>
              </a:rPr>
              <a:t>Allow sites to formally request a change and register the reason</a:t>
            </a:r>
          </a:p>
          <a:p>
            <a:r>
              <a:rPr lang="en-US">
                <a:latin typeface="Calibri Light"/>
              </a:rPr>
              <a:t>Allow third parties to identify potential issues of clashes</a:t>
            </a:r>
          </a:p>
          <a:p>
            <a:pPr lvl="1"/>
            <a:r>
              <a:rPr lang="en-US">
                <a:latin typeface="Calibri Light"/>
              </a:rPr>
              <a:t>i.e. VO shares</a:t>
            </a:r>
          </a:p>
          <a:p>
            <a:r>
              <a:rPr lang="en-US">
                <a:latin typeface="Calibri Light"/>
              </a:rPr>
              <a:t>A bit of extra bureaucracy for an action seldom used</a:t>
            </a:r>
          </a:p>
          <a:p>
            <a:pPr lvl="1"/>
            <a:r>
              <a:rPr lang="en-US">
                <a:latin typeface="Calibri Light"/>
              </a:rPr>
              <a:t>Value provided worth the time invested</a:t>
            </a:r>
          </a:p>
        </p:txBody>
      </p:sp>
    </p:spTree>
    <p:extLst>
      <p:ext uri="{BB962C8B-B14F-4D97-AF65-F5344CB8AC3E}">
        <p14:creationId xmlns:p14="http://schemas.microsoft.com/office/powerpoint/2010/main" val="41286622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Suggestion A: Issue tracker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JIRA Ticket</a:t>
            </a:r>
          </a:p>
          <a:p>
            <a:r>
              <a:rPr lang="en-US"/>
              <a:t>Notify fts3-steering</a:t>
            </a:r>
          </a:p>
          <a:p>
            <a:r>
              <a:rPr lang="en-US"/>
              <a:t>If no objection, apply and close</a:t>
            </a:r>
          </a:p>
          <a:p>
            <a:r>
              <a:rPr lang="en-US"/>
              <a:t>If urgent, apply after immediately after notification, revert if objections</a:t>
            </a:r>
          </a:p>
          <a:p>
            <a:r>
              <a:rPr lang="en-US"/>
              <a:t>Helps keeping a history of changes and their rationale</a:t>
            </a:r>
          </a:p>
        </p:txBody>
      </p:sp>
    </p:spTree>
    <p:extLst>
      <p:ext uri="{BB962C8B-B14F-4D97-AF65-F5344CB8AC3E}">
        <p14:creationId xmlns:p14="http://schemas.microsoft.com/office/powerpoint/2010/main" val="20447855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Suggestion B: New comment field on FTS audit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Each configuration change could include a comment with the rationale</a:t>
            </a:r>
          </a:p>
          <a:p>
            <a:r>
              <a:rPr lang="en-US"/>
              <a:t>Requires code and database changes</a:t>
            </a:r>
          </a:p>
        </p:txBody>
      </p:sp>
    </p:spTree>
    <p:extLst>
      <p:ext uri="{BB962C8B-B14F-4D97-AF65-F5344CB8AC3E}">
        <p14:creationId xmlns:p14="http://schemas.microsoft.com/office/powerpoint/2010/main" val="26514123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Archival 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159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Calibri Light"/>
              </a:rPr>
              <a:t>Oracle back-end dropped</a:t>
            </a:r>
          </a:p>
          <a:p>
            <a:r>
              <a:rPr lang="en-US">
                <a:latin typeface="Calibri Light"/>
              </a:rPr>
              <a:t>Better visualization of the optimizer</a:t>
            </a:r>
          </a:p>
          <a:p>
            <a:r>
              <a:rPr lang="en-US">
                <a:latin typeface="Calibri Light"/>
              </a:rPr>
              <a:t>Improved optimizer based on Saul Youssef proposal</a:t>
            </a:r>
          </a:p>
          <a:p>
            <a:pPr lvl="1"/>
            <a:r>
              <a:rPr lang="en-US">
                <a:latin typeface="Calibri Light"/>
              </a:rPr>
              <a:t>Min/max configuration now possible</a:t>
            </a:r>
          </a:p>
          <a:p>
            <a:pPr lvl="1"/>
            <a:r>
              <a:rPr lang="en-US">
                <a:latin typeface="Calibri Light"/>
              </a:rPr>
              <a:t>1 stream by default</a:t>
            </a:r>
          </a:p>
          <a:p>
            <a:r>
              <a:rPr lang="en-US">
                <a:latin typeface="Calibri Light"/>
              </a:rPr>
              <a:t>Node drain and database changes are required</a:t>
            </a:r>
          </a:p>
          <a:p>
            <a:pPr lvl="1"/>
            <a:r>
              <a:rPr lang="en-US">
                <a:latin typeface="Calibri Light"/>
              </a:rPr>
              <a:t>However, upgrade can be done in steps to avoid downtime</a:t>
            </a:r>
          </a:p>
        </p:txBody>
      </p:sp>
    </p:spTree>
    <p:extLst>
      <p:ext uri="{BB962C8B-B14F-4D97-AF65-F5344CB8AC3E}">
        <p14:creationId xmlns:p14="http://schemas.microsoft.com/office/powerpoint/2010/main" val="4740866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Four relevant items for archival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/>
              <a:t>Service Logs</a:t>
            </a:r>
          </a:p>
          <a:p>
            <a:pPr lvl="1"/>
            <a:r>
              <a:rPr lang="en-US"/>
              <a:t>Relevant for sysadmins and developers</a:t>
            </a:r>
          </a:p>
          <a:p>
            <a:pPr lvl="1"/>
            <a:r>
              <a:rPr lang="en-US"/>
              <a:t>Logrotated</a:t>
            </a:r>
          </a:p>
          <a:p>
            <a:r>
              <a:rPr lang="en-US"/>
              <a:t>Transfer Logs</a:t>
            </a:r>
          </a:p>
          <a:p>
            <a:pPr lvl="1"/>
            <a:r>
              <a:rPr lang="en-US"/>
              <a:t>Frequently pruned (every 2 days at CERN)</a:t>
            </a:r>
          </a:p>
          <a:p>
            <a:pPr lvl="1"/>
            <a:r>
              <a:rPr lang="en-US"/>
              <a:t>Long term archival in HDFS just put in place</a:t>
            </a:r>
          </a:p>
          <a:p>
            <a:r>
              <a:rPr lang="en-US"/>
              <a:t>Database Entries</a:t>
            </a:r>
          </a:p>
          <a:p>
            <a:pPr lvl="1"/>
            <a:r>
              <a:rPr lang="en-US"/>
              <a:t>Stored on *_backup tables, seldom (if ever) queried</a:t>
            </a:r>
          </a:p>
          <a:p>
            <a:pPr lvl="1"/>
            <a:r>
              <a:rPr lang="en-US"/>
              <a:t>These tables need eventually to be truncated</a:t>
            </a:r>
          </a:p>
          <a:p>
            <a:r>
              <a:rPr lang="en-US"/>
              <a:t>Monitoring Messages</a:t>
            </a:r>
          </a:p>
          <a:p>
            <a:pPr lvl="1"/>
            <a:r>
              <a:rPr lang="en-US"/>
              <a:t>Sent to </a:t>
            </a:r>
            <a:r>
              <a:rPr lang="en-US">
                <a:hlinkClick r:id="rId3"/>
              </a:rPr>
              <a:t>dashboard.cern.ch</a:t>
            </a:r>
            <a:r>
              <a:rPr lang="en-US"/>
              <a:t> and </a:t>
            </a:r>
            <a:r>
              <a:rPr lang="en-US">
                <a:hlinkClick r:id="rId4"/>
              </a:rPr>
              <a:t>monit.cern.ch</a:t>
            </a:r>
            <a:r>
              <a:rPr lang="en-US"/>
              <a:t> (Elastic Search + Kibana)</a:t>
            </a:r>
          </a:p>
        </p:txBody>
      </p:sp>
    </p:spTree>
    <p:extLst>
      <p:ext uri="{BB962C8B-B14F-4D97-AF65-F5344CB8AC3E}">
        <p14:creationId xmlns:p14="http://schemas.microsoft.com/office/powerpoint/2010/main" val="4264136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Messages make *_backup redundant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Calibri Light"/>
              </a:rPr>
              <a:t>monit.cern.ch allows querying individual jobs and/or files</a:t>
            </a:r>
          </a:p>
          <a:p>
            <a:pPr lvl="1"/>
            <a:r>
              <a:rPr lang="en-US">
                <a:latin typeface="Calibri Light"/>
                <a:hlinkClick r:id="rId3"/>
              </a:rPr>
              <a:t>Example</a:t>
            </a:r>
          </a:p>
          <a:p>
            <a:r>
              <a:rPr lang="en-US">
                <a:latin typeface="Calibri Light"/>
              </a:rPr>
              <a:t>It also allows for custom queries, visualization, dashboards...</a:t>
            </a:r>
          </a:p>
          <a:p>
            <a:r>
              <a:rPr lang="en-US">
                <a:latin typeface="Calibri Light"/>
              </a:rPr>
              <a:t>Makes *_backup tables redundant</a:t>
            </a:r>
          </a:p>
          <a:p>
            <a:pPr lvl="1"/>
            <a:r>
              <a:rPr lang="en-US">
                <a:latin typeface="Calibri Light"/>
              </a:rPr>
              <a:t>And they take a lot of space!</a:t>
            </a:r>
          </a:p>
          <a:p>
            <a:r>
              <a:rPr lang="en-US">
                <a:latin typeface="Calibri Light"/>
              </a:rPr>
              <a:t>For WLCG, we could get rid of them</a:t>
            </a:r>
          </a:p>
          <a:p>
            <a:pPr lvl="1"/>
            <a:r>
              <a:rPr lang="en-US">
                <a:latin typeface="Calibri Light"/>
              </a:rPr>
              <a:t>Code doesn't support this, but using "</a:t>
            </a:r>
            <a:r>
              <a:rPr lang="en-US">
                <a:latin typeface="Calibri Light"/>
                <a:hlinkClick r:id="rId4"/>
              </a:rPr>
              <a:t>blackhole</a:t>
            </a:r>
            <a:r>
              <a:rPr lang="en-US">
                <a:latin typeface="Calibri Light"/>
              </a:rPr>
              <a:t>" (think /dev/null) engine has the same effect </a:t>
            </a:r>
          </a:p>
        </p:txBody>
      </p:sp>
    </p:spTree>
    <p:extLst>
      <p:ext uri="{BB962C8B-B14F-4D97-AF65-F5344CB8AC3E}">
        <p14:creationId xmlns:p14="http://schemas.microsoft.com/office/powerpoint/2010/main" val="36878738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Recommendation if maintained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>
                <a:latin typeface="Calibri Light"/>
              </a:rPr>
              <a:t>If you want to keep these tables but disk usage is a problem, try using the </a:t>
            </a:r>
            <a:r>
              <a:rPr lang="en-US">
                <a:latin typeface="Calibri Light"/>
                <a:hlinkClick r:id="rId3"/>
              </a:rPr>
              <a:t>ARCHIVE</a:t>
            </a:r>
            <a:r>
              <a:rPr lang="en-US">
                <a:latin typeface="Calibri Light"/>
              </a:rPr>
              <a:t> engine</a:t>
            </a:r>
            <a:endParaRPr lang="en-US">
              <a:latin typeface="Calibri Light"/>
              <a:hlinkClick r:id="rId3"/>
            </a:endParaRPr>
          </a:p>
          <a:p>
            <a:pPr lvl="1"/>
            <a:r>
              <a:rPr lang="en-US">
                <a:latin typeface="Calibri Light"/>
              </a:rPr>
              <a:t>Data is compressed</a:t>
            </a:r>
          </a:p>
          <a:p>
            <a:pPr lvl="1"/>
            <a:r>
              <a:rPr lang="en-US">
                <a:latin typeface="Calibri Light"/>
              </a:rPr>
              <a:t>No indexes</a:t>
            </a:r>
          </a:p>
          <a:p>
            <a:r>
              <a:rPr lang="en-US">
                <a:latin typeface="Calibri Light"/>
              </a:rPr>
              <a:t>Ideally, combined with "table-rotation"</a:t>
            </a:r>
          </a:p>
          <a:p>
            <a:r>
              <a:rPr lang="en-US">
                <a:latin typeface="Calibri Light"/>
              </a:rPr>
              <a:t>Worth reading:</a:t>
            </a:r>
          </a:p>
          <a:p>
            <a:pPr lvl="1"/>
            <a:r>
              <a:rPr lang="en-US">
                <a:latin typeface="Calibri Light"/>
                <a:hlinkClick r:id="rId4"/>
              </a:rPr>
              <a:t>Adventures in archiving</a:t>
            </a:r>
            <a:r>
              <a:rPr lang="en-US">
                <a:latin typeface="Calibri Light"/>
              </a:rPr>
              <a:t> (Percona)</a:t>
            </a:r>
          </a:p>
          <a:p>
            <a:r>
              <a:rPr lang="en-US">
                <a:latin typeface="Calibri Light"/>
              </a:rPr>
              <a:t>i.e for 11.6 Million rows in t_file_backup</a:t>
            </a:r>
          </a:p>
          <a:p>
            <a:pPr lvl="1"/>
            <a:r>
              <a:rPr lang="en-US">
                <a:latin typeface="Calibri Light"/>
              </a:rPr>
              <a:t>19 GB with InnoDB </a:t>
            </a:r>
          </a:p>
          <a:p>
            <a:pPr lvl="1"/>
            <a:r>
              <a:rPr lang="en-US">
                <a:latin typeface="Calibri Light"/>
              </a:rPr>
              <a:t>710 MB with Archive</a:t>
            </a:r>
          </a:p>
        </p:txBody>
      </p:sp>
    </p:spTree>
    <p:extLst>
      <p:ext uri="{BB962C8B-B14F-4D97-AF65-F5344CB8AC3E}">
        <p14:creationId xmlns:p14="http://schemas.microsoft.com/office/powerpoint/2010/main" val="3235565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225" y="500063"/>
            <a:ext cx="10772775" cy="960714"/>
          </a:xfrm>
        </p:spPr>
        <p:txBody>
          <a:bodyPr/>
          <a:lstStyle/>
          <a:p>
            <a:r>
              <a:rPr lang="en-US"/>
              <a:t>Optimizer evolution</a:t>
            </a:r>
          </a:p>
        </p:txBody>
      </p:sp>
      <p:pic>
        <p:nvPicPr>
          <p:cNvPr id="4" name="Picture 3" descr="ol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6848" y="1554087"/>
            <a:ext cx="9942285" cy="2101385"/>
          </a:xfrm>
          <a:prstGeom prst="rect">
            <a:avLst/>
          </a:prstGeom>
        </p:spPr>
      </p:pic>
      <p:pic>
        <p:nvPicPr>
          <p:cNvPr id="5" name="Picture 4" descr="new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01" y="4159687"/>
            <a:ext cx="11826210" cy="2040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158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Optimizer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Min/max ranges can be configured per link</a:t>
            </a:r>
          </a:p>
          <a:p>
            <a:r>
              <a:rPr lang="en-US"/>
              <a:t>Improved throughput calculation</a:t>
            </a:r>
          </a:p>
          <a:p>
            <a:r>
              <a:rPr lang="en-US"/>
              <a:t>Softener </a:t>
            </a:r>
            <a:r>
              <a:rPr lang="en-US" i="1"/>
              <a:t>Exponential Moving Average</a:t>
            </a:r>
            <a:r>
              <a:rPr lang="en-US"/>
              <a:t> to reduce noise effects</a:t>
            </a:r>
          </a:p>
          <a:p>
            <a:r>
              <a:rPr lang="en-US"/>
              <a:t>Throughput taken into account even with high success rates</a:t>
            </a:r>
          </a:p>
          <a:p>
            <a:r>
              <a:rPr lang="en-US"/>
              <a:t>1 stream per transfer by default</a:t>
            </a:r>
          </a:p>
          <a:p>
            <a:pPr lvl="1"/>
            <a:r>
              <a:rPr lang="en-US"/>
              <a:t>Reduces resource consumption on the storages</a:t>
            </a:r>
          </a:p>
          <a:p>
            <a:r>
              <a:rPr lang="en-US"/>
              <a:t>Our tests show that the throughput converges with both the old and new algorithm</a:t>
            </a:r>
          </a:p>
          <a:p>
            <a:pPr lvl="1"/>
            <a:r>
              <a:rPr lang="en-US"/>
              <a:t>The new one is a bit more conservative in case of throughput drops, so it can take longer in some cases</a:t>
            </a:r>
          </a:p>
        </p:txBody>
      </p:sp>
    </p:spTree>
    <p:extLst>
      <p:ext uri="{BB962C8B-B14F-4D97-AF65-F5344CB8AC3E}">
        <p14:creationId xmlns:p14="http://schemas.microsoft.com/office/powerpoint/2010/main" val="973549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Pilot, barely any load at all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We can not reproduce the complexity of real transfers</a:t>
            </a:r>
          </a:p>
          <a:p>
            <a:r>
              <a:rPr lang="en-US"/>
              <a:t>We can not expect the unexpected</a:t>
            </a:r>
          </a:p>
          <a:p>
            <a:r>
              <a:rPr lang="en-US"/>
              <a:t>We need input from your side to validate the functionality</a:t>
            </a:r>
          </a:p>
          <a:p>
            <a:pPr lvl="1"/>
            <a:r>
              <a:rPr lang="en-US">
                <a:latin typeface="Calibri Light"/>
              </a:rPr>
              <a:t>Is possible to progressively switch increasing part of the production load?</a:t>
            </a:r>
          </a:p>
          <a:p>
            <a:pPr lvl="1"/>
            <a:r>
              <a:rPr lang="en-US">
                <a:latin typeface="Calibri Light"/>
              </a:rPr>
              <a:t>Otherwise, we will need to keep 3.5 longer under observation</a:t>
            </a:r>
          </a:p>
          <a:p>
            <a:pPr lvl="1"/>
            <a:r>
              <a:rPr lang="en-US">
                <a:latin typeface="Calibri Light"/>
              </a:rPr>
              <a:t>If load is moved into the pilot, you control the exposure (1% .. 10%.. 50%)</a:t>
            </a:r>
          </a:p>
          <a:p>
            <a:pPr lvl="1"/>
            <a:r>
              <a:rPr lang="en-US">
                <a:latin typeface="Calibri Light"/>
              </a:rPr>
              <a:t>If Pilot stays at 1%, the exposure will be 1% =&gt; 100%</a:t>
            </a:r>
          </a:p>
        </p:txBody>
      </p:sp>
    </p:spTree>
    <p:extLst>
      <p:ext uri="{BB962C8B-B14F-4D97-AF65-F5344CB8AC3E}">
        <p14:creationId xmlns:p14="http://schemas.microsoft.com/office/powerpoint/2010/main" val="1214208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FTS 3.6.X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Roadmap</a:t>
            </a:r>
          </a:p>
        </p:txBody>
      </p:sp>
    </p:spTree>
    <p:extLst>
      <p:ext uri="{BB962C8B-B14F-4D97-AF65-F5344CB8AC3E}">
        <p14:creationId xmlns:p14="http://schemas.microsoft.com/office/powerpoint/2010/main" val="371322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Plans for 3.6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Targeted towards Jan 2017 (during the shutdown)</a:t>
            </a:r>
          </a:p>
          <a:p>
            <a:pPr lvl="1"/>
            <a:r>
              <a:rPr lang="en-US"/>
              <a:t>Remove SOAP (More on this later) </a:t>
            </a:r>
          </a:p>
          <a:p>
            <a:pPr lvl="1"/>
            <a:r>
              <a:rPr lang="en-US"/>
              <a:t>Remove Deletions (?)</a:t>
            </a:r>
          </a:p>
          <a:p>
            <a:pPr lvl="1"/>
            <a:r>
              <a:rPr lang="en-US"/>
              <a:t>New approach for multiple replicas jobs</a:t>
            </a:r>
          </a:p>
          <a:p>
            <a:pPr lvl="1"/>
            <a:r>
              <a:rPr lang="en-US"/>
              <a:t>Database profiling and optimizations</a:t>
            </a:r>
          </a:p>
        </p:txBody>
      </p:sp>
    </p:spTree>
    <p:extLst>
      <p:ext uri="{BB962C8B-B14F-4D97-AF65-F5344CB8AC3E}">
        <p14:creationId xmlns:p14="http://schemas.microsoft.com/office/powerpoint/2010/main" val="1466580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Remove deletions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No one using it</a:t>
            </a:r>
          </a:p>
          <a:p>
            <a:r>
              <a:rPr lang="en-US"/>
              <a:t>No one planning to use it?</a:t>
            </a:r>
          </a:p>
          <a:p>
            <a:r>
              <a:rPr lang="en-US"/>
              <a:t>Unnecessary maintainability burden</a:t>
            </a:r>
          </a:p>
        </p:txBody>
      </p:sp>
    </p:spTree>
    <p:extLst>
      <p:ext uri="{BB962C8B-B14F-4D97-AF65-F5344CB8AC3E}">
        <p14:creationId xmlns:p14="http://schemas.microsoft.com/office/powerpoint/2010/main" val="3248446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so much code deletion?!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objective is to streamline FTS, and focus well on the remaining core</a:t>
            </a:r>
          </a:p>
          <a:p>
            <a:pPr lvl="1"/>
            <a:r>
              <a:rPr lang="en-US"/>
              <a:t>Testing and Monitoring</a:t>
            </a:r>
          </a:p>
          <a:p>
            <a:pPr lvl="1"/>
            <a:r>
              <a:rPr lang="en-US"/>
              <a:t>Performance</a:t>
            </a:r>
          </a:p>
          <a:p>
            <a:pPr lvl="1"/>
            <a:r>
              <a:rPr lang="en-US"/>
              <a:t>Scalability</a:t>
            </a:r>
          </a:p>
          <a:p>
            <a:pPr lvl="1"/>
            <a:r>
              <a:rPr lang="en-US">
                <a:solidFill>
                  <a:srgbClr val="262626"/>
                </a:solidFill>
                <a:latin typeface="Calibri Light"/>
              </a:rPr>
              <a:t>New algorithms and approaches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47850" y="4268788"/>
            <a:ext cx="7597260" cy="87164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rtlCol="0">
            <a:spAutoFit/>
          </a:bodyPr>
          <a:lstStyle/>
          <a:p>
            <a:r>
              <a:rPr lang="en-US" i="1"/>
              <a:t>It seems that perfection is attained, not when there is nothing more to add, but when there is nothing more to take away.</a:t>
            </a:r>
          </a:p>
          <a:p>
            <a:pPr algn="r"/>
            <a:r>
              <a:rPr lang="en-US" sz="1464" i="1"/>
              <a:t>Antoine de Saint Exupéry</a:t>
            </a:r>
          </a:p>
        </p:txBody>
      </p:sp>
    </p:spTree>
    <p:extLst>
      <p:ext uri="{BB962C8B-B14F-4D97-AF65-F5344CB8AC3E}">
        <p14:creationId xmlns:p14="http://schemas.microsoft.com/office/powerpoint/2010/main" val="2925942374"/>
      </p:ext>
    </p:extLst>
  </p:cSld>
  <p:clrMapOvr>
    <a:masterClrMapping/>
  </p:clrMapOvr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2B53AA84E4747AAFC96A1FCF3FD64" ma:contentTypeVersion="0" ma:contentTypeDescription="Create a new document." ma:contentTypeScope="" ma:versionID="499d9f3c2817fe29cbf7ee3c64b61a9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39AE3AD-5713-401C-B11A-7C858AB658C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9DCF948-28BC-48E0-AE44-D9434D8C1BE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2C8DB8F-9F8F-474B-B6C4-A63F6FC069E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Metropolitan</Template>
  <TotalTime>0</TotalTime>
  <Words>0</Words>
  <Application>Microsoft Office PowerPoint</Application>
  <PresentationFormat>Widescreen</PresentationFormat>
  <Paragraphs>0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Metropolitan</vt:lpstr>
      <vt:lpstr>FTS 3.5.X</vt:lpstr>
      <vt:lpstr>Highlights</vt:lpstr>
      <vt:lpstr>Optimizer evolution</vt:lpstr>
      <vt:lpstr>Optimizer changes</vt:lpstr>
      <vt:lpstr>Pilot, barely any load at all</vt:lpstr>
      <vt:lpstr>FTS 3.6.X</vt:lpstr>
      <vt:lpstr>Plans for 3.6</vt:lpstr>
      <vt:lpstr>Remove deletions</vt:lpstr>
      <vt:lpstr>Why so much code deletion?!</vt:lpstr>
      <vt:lpstr>New approach for multiple replicas</vt:lpstr>
      <vt:lpstr>Database optimization</vt:lpstr>
      <vt:lpstr>Database optimization</vt:lpstr>
      <vt:lpstr>SOAP Deprecation</vt:lpstr>
      <vt:lpstr>Support</vt:lpstr>
      <vt:lpstr>Configuration traceability</vt:lpstr>
      <vt:lpstr>Configuration traceability</vt:lpstr>
      <vt:lpstr>Suggestion A: Issue tracker </vt:lpstr>
      <vt:lpstr>Suggestion B: New comment field on FTS audit</vt:lpstr>
      <vt:lpstr>Archival </vt:lpstr>
      <vt:lpstr>Four relevant items for archival</vt:lpstr>
      <vt:lpstr>Messages make *_backup redundant</vt:lpstr>
      <vt:lpstr>Recommendation if maintained</vt:lpstr>
    </vt:vector>
  </TitlesOfParts>
  <LinksUpToDate>false</LinksUpToDate>
  <SharedDoc>false</SharedDoc>
  <HLinks>
    <vt:vector size="42" baseType="variant">
      <vt:variant>
        <vt:i4>7</vt:i4>
      </vt:variant>
      <vt:variant>
        <vt:i4>6</vt:i4>
      </vt:variant>
      <vt:variant>
        <vt:i4>0</vt:i4>
      </vt:variant>
      <vt:variant>
        <vt:i4>7</vt:i4>
      </vt:variant>
      <vt:variant>
        <vt:lpwstr>http://dashboard.cern.ch/</vt:lpwstr>
      </vt:variant>
      <vt:variant>
        <vt:lpwstr/>
      </vt:variant>
      <vt:variant>
        <vt:i4>7</vt:i4>
      </vt:variant>
      <vt:variant>
        <vt:i4>6</vt:i4>
      </vt:variant>
      <vt:variant>
        <vt:i4>0</vt:i4>
      </vt:variant>
      <vt:variant>
        <vt:i4>7</vt:i4>
      </vt:variant>
      <vt:variant>
        <vt:lpwstr>https://monit.cern.ch/</vt:lpwstr>
      </vt:variant>
      <vt:variant>
        <vt:lpwstr/>
      </vt:variant>
      <vt:variant>
        <vt:i4>7</vt:i4>
      </vt:variant>
      <vt:variant>
        <vt:i4>6</vt:i4>
      </vt:variant>
      <vt:variant>
        <vt:i4>0</vt:i4>
      </vt:variant>
      <vt:variant>
        <vt:i4>7</vt:i4>
      </vt:variant>
      <vt:variant>
        <vt:lpwstr>https://monit.cern.ch/goto/dc1fd5c2fd7a20f3a997ed54af7e1981</vt:lpwstr>
      </vt:variant>
      <vt:variant>
        <vt:lpwstr/>
      </vt:variant>
      <vt:variant>
        <vt:i4>7</vt:i4>
      </vt:variant>
      <vt:variant>
        <vt:i4>6</vt:i4>
      </vt:variant>
      <vt:variant>
        <vt:i4>0</vt:i4>
      </vt:variant>
      <vt:variant>
        <vt:i4>7</vt:i4>
      </vt:variant>
      <vt:variant>
        <vt:lpwstr>http://dev.mysql.com/doc/refman/5.7/en/blackhole-storage-engine.html</vt:lpwstr>
      </vt:variant>
      <vt:variant>
        <vt:lpwstr/>
      </vt:variant>
      <vt:variant>
        <vt:i4>7</vt:i4>
      </vt:variant>
      <vt:variant>
        <vt:i4>6</vt:i4>
      </vt:variant>
      <vt:variant>
        <vt:i4>0</vt:i4>
      </vt:variant>
      <vt:variant>
        <vt:i4>7</vt:i4>
      </vt:variant>
      <vt:variant>
        <vt:lpwstr>http://dev.mysql.com/doc/refman/5.7/en/archive-storage-engine.html</vt:lpwstr>
      </vt:variant>
      <vt:variant>
        <vt:lpwstr/>
      </vt:variant>
      <vt:variant>
        <vt:i4>7</vt:i4>
      </vt:variant>
      <vt:variant>
        <vt:i4>6</vt:i4>
      </vt:variant>
      <vt:variant>
        <vt:i4>0</vt:i4>
      </vt:variant>
      <vt:variant>
        <vt:i4>7</vt:i4>
      </vt:variant>
      <vt:variant>
        <vt:lpwstr>http://dev.mysql.com/doc/refman/5.7/en/archive-storage-engine.html</vt:lpwstr>
      </vt:variant>
      <vt:variant>
        <vt:lpwstr/>
      </vt:variant>
      <vt:variant>
        <vt:i4>7</vt:i4>
      </vt:variant>
      <vt:variant>
        <vt:i4>6</vt:i4>
      </vt:variant>
      <vt:variant>
        <vt:i4>0</vt:i4>
      </vt:variant>
      <vt:variant>
        <vt:i4>7</vt:i4>
      </vt:variant>
      <vt:variant>
        <vt:lpwstr>https://www.percona.com/blog/2013/02/11/adventures-in-archiving/</vt:lpwstr>
      </vt:variant>
      <vt:variant>
        <vt:lpwstr/>
      </vt:variant>
    </vt:vector>
  </HLinks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FTS 3.5.X</dc:title>
  <dc:creator/>
  <cp:lastModifiedBy/>
  <cp:revision>20</cp:revision>
  <dcterms:created xsi:type="dcterms:W3CDTF">2012-07-27T01:16:44Z</dcterms:created>
  <dcterms:modified xsi:type="dcterms:W3CDTF">2016-08-24T09:44:46Z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0x01010017F2B53AA84E4747AAFC96A1FCF3FD64</vt:lpwstr>
  </property>
</Properties>
</file>