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48" r:id="rId2"/>
    <p:sldId id="365" r:id="rId3"/>
    <p:sldId id="366" r:id="rId4"/>
    <p:sldId id="367" r:id="rId5"/>
    <p:sldId id="368" r:id="rId6"/>
    <p:sldId id="369" r:id="rId7"/>
    <p:sldId id="353" r:id="rId8"/>
    <p:sldId id="301" r:id="rId9"/>
    <p:sldId id="302" r:id="rId10"/>
    <p:sldId id="345" r:id="rId11"/>
    <p:sldId id="382" r:id="rId12"/>
    <p:sldId id="386" r:id="rId13"/>
    <p:sldId id="376" r:id="rId14"/>
    <p:sldId id="385" r:id="rId15"/>
    <p:sldId id="383" r:id="rId16"/>
    <p:sldId id="379" r:id="rId17"/>
    <p:sldId id="384" r:id="rId18"/>
    <p:sldId id="374" r:id="rId19"/>
    <p:sldId id="378" r:id="rId20"/>
    <p:sldId id="381" r:id="rId21"/>
    <p:sldId id="387" r:id="rId22"/>
    <p:sldId id="380" r:id="rId23"/>
    <p:sldId id="339" r:id="rId2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69694" autoAdjust="0"/>
  </p:normalViewPr>
  <p:slideViewPr>
    <p:cSldViewPr>
      <p:cViewPr varScale="1">
        <p:scale>
          <a:sx n="57" d="100"/>
          <a:sy n="57" d="100"/>
        </p:scale>
        <p:origin x="-253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history</c:v>
                </c:pt>
              </c:strCache>
            </c:strRef>
          </c:tx>
          <c:spPr>
            <a:solidFill>
              <a:schemeClr val="accent1">
                <a:lumMod val="75000"/>
              </a:schemeClr>
            </a:solidFill>
            <a:effectLst>
              <a:outerShdw blurRad="50800" dist="38100" dir="18900000" algn="bl" rotWithShape="0">
                <a:prstClr val="black">
                  <a:alpha val="40000"/>
                </a:prstClr>
              </a:outerShdw>
            </a:effectLst>
          </c:spPr>
          <c:invertIfNegative val="0"/>
          <c:cat>
            <c:numRef>
              <c:f>Sheet1!$A$2:$A$76</c:f>
              <c:numCache>
                <c:formatCode>General</c:formatCode>
                <c:ptCount val="75"/>
                <c:pt idx="0">
                  <c:v>1960.0</c:v>
                </c:pt>
                <c:pt idx="1">
                  <c:v>1961.0</c:v>
                </c:pt>
                <c:pt idx="2">
                  <c:v>1962.0</c:v>
                </c:pt>
                <c:pt idx="3">
                  <c:v>1963.0</c:v>
                </c:pt>
                <c:pt idx="4">
                  <c:v>1964.0</c:v>
                </c:pt>
                <c:pt idx="5">
                  <c:v>1965.0</c:v>
                </c:pt>
                <c:pt idx="6">
                  <c:v>1966.0</c:v>
                </c:pt>
                <c:pt idx="7">
                  <c:v>1967.0</c:v>
                </c:pt>
                <c:pt idx="8">
                  <c:v>1968.0</c:v>
                </c:pt>
                <c:pt idx="9">
                  <c:v>1969.0</c:v>
                </c:pt>
                <c:pt idx="10">
                  <c:v>1970.0</c:v>
                </c:pt>
                <c:pt idx="11">
                  <c:v>1971.0</c:v>
                </c:pt>
                <c:pt idx="12">
                  <c:v>1972.0</c:v>
                </c:pt>
                <c:pt idx="13">
                  <c:v>1973.0</c:v>
                </c:pt>
                <c:pt idx="14">
                  <c:v>1974.0</c:v>
                </c:pt>
                <c:pt idx="15">
                  <c:v>1975.0</c:v>
                </c:pt>
                <c:pt idx="16">
                  <c:v>1976.0</c:v>
                </c:pt>
                <c:pt idx="17">
                  <c:v>1977.0</c:v>
                </c:pt>
                <c:pt idx="18">
                  <c:v>1978.0</c:v>
                </c:pt>
                <c:pt idx="19">
                  <c:v>1979.0</c:v>
                </c:pt>
                <c:pt idx="20">
                  <c:v>1980.0</c:v>
                </c:pt>
                <c:pt idx="21">
                  <c:v>1981.0</c:v>
                </c:pt>
                <c:pt idx="22">
                  <c:v>1982.0</c:v>
                </c:pt>
                <c:pt idx="23">
                  <c:v>1983.0</c:v>
                </c:pt>
                <c:pt idx="24">
                  <c:v>1984.0</c:v>
                </c:pt>
                <c:pt idx="25">
                  <c:v>1985.0</c:v>
                </c:pt>
                <c:pt idx="26">
                  <c:v>1986.0</c:v>
                </c:pt>
                <c:pt idx="27">
                  <c:v>1987.0</c:v>
                </c:pt>
                <c:pt idx="28">
                  <c:v>1988.0</c:v>
                </c:pt>
                <c:pt idx="29">
                  <c:v>1989.0</c:v>
                </c:pt>
                <c:pt idx="30">
                  <c:v>1990.0</c:v>
                </c:pt>
                <c:pt idx="31">
                  <c:v>1991.0</c:v>
                </c:pt>
                <c:pt idx="32">
                  <c:v>1992.0</c:v>
                </c:pt>
                <c:pt idx="33">
                  <c:v>1993.0</c:v>
                </c:pt>
                <c:pt idx="34">
                  <c:v>1994.0</c:v>
                </c:pt>
                <c:pt idx="35">
                  <c:v>1995.0</c:v>
                </c:pt>
                <c:pt idx="36">
                  <c:v>1996.0</c:v>
                </c:pt>
                <c:pt idx="37">
                  <c:v>1997.0</c:v>
                </c:pt>
                <c:pt idx="38">
                  <c:v>1998.0</c:v>
                </c:pt>
                <c:pt idx="39">
                  <c:v>1999.0</c:v>
                </c:pt>
                <c:pt idx="40">
                  <c:v>2000.0</c:v>
                </c:pt>
                <c:pt idx="41">
                  <c:v>2001.0</c:v>
                </c:pt>
                <c:pt idx="42">
                  <c:v>2002.0</c:v>
                </c:pt>
                <c:pt idx="43">
                  <c:v>2003.0</c:v>
                </c:pt>
                <c:pt idx="44">
                  <c:v>2004.0</c:v>
                </c:pt>
                <c:pt idx="45">
                  <c:v>2005.0</c:v>
                </c:pt>
                <c:pt idx="46">
                  <c:v>2006.0</c:v>
                </c:pt>
                <c:pt idx="47">
                  <c:v>2007.0</c:v>
                </c:pt>
                <c:pt idx="48">
                  <c:v>2008.0</c:v>
                </c:pt>
                <c:pt idx="49">
                  <c:v>2009.0</c:v>
                </c:pt>
                <c:pt idx="50">
                  <c:v>2010.0</c:v>
                </c:pt>
                <c:pt idx="51">
                  <c:v>2011.0</c:v>
                </c:pt>
                <c:pt idx="52">
                  <c:v>2012.0</c:v>
                </c:pt>
                <c:pt idx="53">
                  <c:v>2013.0</c:v>
                </c:pt>
                <c:pt idx="54">
                  <c:v>2014.0</c:v>
                </c:pt>
                <c:pt idx="60">
                  <c:v>2020.0</c:v>
                </c:pt>
                <c:pt idx="70">
                  <c:v>2030.0</c:v>
                </c:pt>
              </c:numCache>
            </c:numRef>
          </c:cat>
          <c:val>
            <c:numRef>
              <c:f>Sheet1!$B$2:$B$76</c:f>
              <c:numCache>
                <c:formatCode>General</c:formatCode>
                <c:ptCount val="75"/>
                <c:pt idx="0">
                  <c:v>0.84</c:v>
                </c:pt>
                <c:pt idx="1">
                  <c:v>0.855</c:v>
                </c:pt>
                <c:pt idx="2">
                  <c:v>1.748</c:v>
                </c:pt>
                <c:pt idx="3">
                  <c:v>2.118</c:v>
                </c:pt>
                <c:pt idx="4">
                  <c:v>4.360999999999999</c:v>
                </c:pt>
                <c:pt idx="5">
                  <c:v>6.455999999999999</c:v>
                </c:pt>
                <c:pt idx="6">
                  <c:v>8.45</c:v>
                </c:pt>
                <c:pt idx="7">
                  <c:v>10.488</c:v>
                </c:pt>
                <c:pt idx="8">
                  <c:v>11.951</c:v>
                </c:pt>
                <c:pt idx="9">
                  <c:v>15.102</c:v>
                </c:pt>
                <c:pt idx="10">
                  <c:v>16.64400000000001</c:v>
                </c:pt>
                <c:pt idx="11">
                  <c:v>23.992</c:v>
                </c:pt>
                <c:pt idx="12">
                  <c:v>34.917</c:v>
                </c:pt>
                <c:pt idx="13">
                  <c:v>43.357</c:v>
                </c:pt>
                <c:pt idx="14">
                  <c:v>60.03700000000001</c:v>
                </c:pt>
                <c:pt idx="15">
                  <c:v>75.164</c:v>
                </c:pt>
                <c:pt idx="16">
                  <c:v>85.80000000000001</c:v>
                </c:pt>
                <c:pt idx="17">
                  <c:v>101.082</c:v>
                </c:pt>
                <c:pt idx="18">
                  <c:v>116.347</c:v>
                </c:pt>
                <c:pt idx="19">
                  <c:v>126.567</c:v>
                </c:pt>
                <c:pt idx="20">
                  <c:v>140.777</c:v>
                </c:pt>
                <c:pt idx="21">
                  <c:v>161.052</c:v>
                </c:pt>
                <c:pt idx="22">
                  <c:v>172.617</c:v>
                </c:pt>
                <c:pt idx="23">
                  <c:v>191.254</c:v>
                </c:pt>
                <c:pt idx="24">
                  <c:v>211.33</c:v>
                </c:pt>
                <c:pt idx="25">
                  <c:v>252.168</c:v>
                </c:pt>
                <c:pt idx="26">
                  <c:v>277.432</c:v>
                </c:pt>
                <c:pt idx="27">
                  <c:v>299.1050000000001</c:v>
                </c:pt>
                <c:pt idx="28">
                  <c:v>311.1560000000001</c:v>
                </c:pt>
                <c:pt idx="29">
                  <c:v>319.4709999999999</c:v>
                </c:pt>
                <c:pt idx="30">
                  <c:v>325.0489999999999</c:v>
                </c:pt>
                <c:pt idx="31">
                  <c:v>326.899</c:v>
                </c:pt>
                <c:pt idx="32">
                  <c:v>329.6620000000001</c:v>
                </c:pt>
                <c:pt idx="33">
                  <c:v>338.688</c:v>
                </c:pt>
                <c:pt idx="34">
                  <c:v>341.7359999999999</c:v>
                </c:pt>
                <c:pt idx="35">
                  <c:v>344.2569999999999</c:v>
                </c:pt>
                <c:pt idx="36">
                  <c:v>349.9519999999999</c:v>
                </c:pt>
                <c:pt idx="37">
                  <c:v>349.6959999999999</c:v>
                </c:pt>
                <c:pt idx="38">
                  <c:v>347.0359999999999</c:v>
                </c:pt>
                <c:pt idx="39">
                  <c:v>349.0739999999999</c:v>
                </c:pt>
                <c:pt idx="40">
                  <c:v>351.327</c:v>
                </c:pt>
                <c:pt idx="41">
                  <c:v>353.3069999999999</c:v>
                </c:pt>
                <c:pt idx="42">
                  <c:v>358.661</c:v>
                </c:pt>
                <c:pt idx="43">
                  <c:v>361.8859999999999</c:v>
                </c:pt>
                <c:pt idx="44">
                  <c:v>368.382</c:v>
                </c:pt>
                <c:pt idx="45">
                  <c:v>369.5229999999999</c:v>
                </c:pt>
                <c:pt idx="46">
                  <c:v>369.6819999999999</c:v>
                </c:pt>
                <c:pt idx="47">
                  <c:v>372.2079999999999</c:v>
                </c:pt>
                <c:pt idx="48">
                  <c:v>371.562</c:v>
                </c:pt>
                <c:pt idx="49">
                  <c:v>371.89</c:v>
                </c:pt>
                <c:pt idx="50">
                  <c:v>375.267</c:v>
                </c:pt>
                <c:pt idx="51">
                  <c:v>368.791</c:v>
                </c:pt>
                <c:pt idx="52">
                  <c:v>373.1</c:v>
                </c:pt>
                <c:pt idx="53">
                  <c:v>371.7</c:v>
                </c:pt>
                <c:pt idx="54">
                  <c:v>376.2</c:v>
                </c:pt>
              </c:numCache>
            </c:numRef>
          </c:val>
        </c:ser>
        <c:ser>
          <c:idx val="1"/>
          <c:order val="1"/>
          <c:tx>
            <c:strRef>
              <c:f>Sheet1!$C$1</c:f>
              <c:strCache>
                <c:ptCount val="1"/>
                <c:pt idx="0">
                  <c:v>Low</c:v>
                </c:pt>
              </c:strCache>
            </c:strRef>
          </c:tx>
          <c:spPr>
            <a:solidFill>
              <a:srgbClr val="33CCCC"/>
            </a:solidFill>
            <a:effectLst>
              <a:outerShdw blurRad="50800" dist="38100" algn="l" rotWithShape="0">
                <a:prstClr val="black">
                  <a:alpha val="40000"/>
                </a:prstClr>
              </a:outerShdw>
            </a:effectLst>
          </c:spPr>
          <c:invertIfNegative val="0"/>
          <c:cat>
            <c:numRef>
              <c:f>Sheet1!$A$2:$A$76</c:f>
              <c:numCache>
                <c:formatCode>General</c:formatCode>
                <c:ptCount val="75"/>
                <c:pt idx="0">
                  <c:v>1960.0</c:v>
                </c:pt>
                <c:pt idx="1">
                  <c:v>1961.0</c:v>
                </c:pt>
                <c:pt idx="2">
                  <c:v>1962.0</c:v>
                </c:pt>
                <c:pt idx="3">
                  <c:v>1963.0</c:v>
                </c:pt>
                <c:pt idx="4">
                  <c:v>1964.0</c:v>
                </c:pt>
                <c:pt idx="5">
                  <c:v>1965.0</c:v>
                </c:pt>
                <c:pt idx="6">
                  <c:v>1966.0</c:v>
                </c:pt>
                <c:pt idx="7">
                  <c:v>1967.0</c:v>
                </c:pt>
                <c:pt idx="8">
                  <c:v>1968.0</c:v>
                </c:pt>
                <c:pt idx="9">
                  <c:v>1969.0</c:v>
                </c:pt>
                <c:pt idx="10">
                  <c:v>1970.0</c:v>
                </c:pt>
                <c:pt idx="11">
                  <c:v>1971.0</c:v>
                </c:pt>
                <c:pt idx="12">
                  <c:v>1972.0</c:v>
                </c:pt>
                <c:pt idx="13">
                  <c:v>1973.0</c:v>
                </c:pt>
                <c:pt idx="14">
                  <c:v>1974.0</c:v>
                </c:pt>
                <c:pt idx="15">
                  <c:v>1975.0</c:v>
                </c:pt>
                <c:pt idx="16">
                  <c:v>1976.0</c:v>
                </c:pt>
                <c:pt idx="17">
                  <c:v>1977.0</c:v>
                </c:pt>
                <c:pt idx="18">
                  <c:v>1978.0</c:v>
                </c:pt>
                <c:pt idx="19">
                  <c:v>1979.0</c:v>
                </c:pt>
                <c:pt idx="20">
                  <c:v>1980.0</c:v>
                </c:pt>
                <c:pt idx="21">
                  <c:v>1981.0</c:v>
                </c:pt>
                <c:pt idx="22">
                  <c:v>1982.0</c:v>
                </c:pt>
                <c:pt idx="23">
                  <c:v>1983.0</c:v>
                </c:pt>
                <c:pt idx="24">
                  <c:v>1984.0</c:v>
                </c:pt>
                <c:pt idx="25">
                  <c:v>1985.0</c:v>
                </c:pt>
                <c:pt idx="26">
                  <c:v>1986.0</c:v>
                </c:pt>
                <c:pt idx="27">
                  <c:v>1987.0</c:v>
                </c:pt>
                <c:pt idx="28">
                  <c:v>1988.0</c:v>
                </c:pt>
                <c:pt idx="29">
                  <c:v>1989.0</c:v>
                </c:pt>
                <c:pt idx="30">
                  <c:v>1990.0</c:v>
                </c:pt>
                <c:pt idx="31">
                  <c:v>1991.0</c:v>
                </c:pt>
                <c:pt idx="32">
                  <c:v>1992.0</c:v>
                </c:pt>
                <c:pt idx="33">
                  <c:v>1993.0</c:v>
                </c:pt>
                <c:pt idx="34">
                  <c:v>1994.0</c:v>
                </c:pt>
                <c:pt idx="35">
                  <c:v>1995.0</c:v>
                </c:pt>
                <c:pt idx="36">
                  <c:v>1996.0</c:v>
                </c:pt>
                <c:pt idx="37">
                  <c:v>1997.0</c:v>
                </c:pt>
                <c:pt idx="38">
                  <c:v>1998.0</c:v>
                </c:pt>
                <c:pt idx="39">
                  <c:v>1999.0</c:v>
                </c:pt>
                <c:pt idx="40">
                  <c:v>2000.0</c:v>
                </c:pt>
                <c:pt idx="41">
                  <c:v>2001.0</c:v>
                </c:pt>
                <c:pt idx="42">
                  <c:v>2002.0</c:v>
                </c:pt>
                <c:pt idx="43">
                  <c:v>2003.0</c:v>
                </c:pt>
                <c:pt idx="44">
                  <c:v>2004.0</c:v>
                </c:pt>
                <c:pt idx="45">
                  <c:v>2005.0</c:v>
                </c:pt>
                <c:pt idx="46">
                  <c:v>2006.0</c:v>
                </c:pt>
                <c:pt idx="47">
                  <c:v>2007.0</c:v>
                </c:pt>
                <c:pt idx="48">
                  <c:v>2008.0</c:v>
                </c:pt>
                <c:pt idx="49">
                  <c:v>2009.0</c:v>
                </c:pt>
                <c:pt idx="50">
                  <c:v>2010.0</c:v>
                </c:pt>
                <c:pt idx="51">
                  <c:v>2011.0</c:v>
                </c:pt>
                <c:pt idx="52">
                  <c:v>2012.0</c:v>
                </c:pt>
                <c:pt idx="53">
                  <c:v>2013.0</c:v>
                </c:pt>
                <c:pt idx="54">
                  <c:v>2014.0</c:v>
                </c:pt>
                <c:pt idx="60">
                  <c:v>2020.0</c:v>
                </c:pt>
                <c:pt idx="70">
                  <c:v>2030.0</c:v>
                </c:pt>
              </c:numCache>
            </c:numRef>
          </c:cat>
          <c:val>
            <c:numRef>
              <c:f>Sheet1!$C$2:$C$76</c:f>
              <c:numCache>
                <c:formatCode>General</c:formatCode>
                <c:ptCount val="75"/>
                <c:pt idx="58">
                  <c:v>453.06</c:v>
                </c:pt>
                <c:pt idx="59">
                  <c:v>428.831</c:v>
                </c:pt>
                <c:pt idx="60">
                  <c:v>421.147</c:v>
                </c:pt>
                <c:pt idx="61">
                  <c:v>407.0</c:v>
                </c:pt>
                <c:pt idx="62">
                  <c:v>390.1</c:v>
                </c:pt>
                <c:pt idx="63">
                  <c:v>379.5</c:v>
                </c:pt>
                <c:pt idx="67">
                  <c:v>546.4549999999999</c:v>
                </c:pt>
                <c:pt idx="68">
                  <c:v>500.5</c:v>
                </c:pt>
                <c:pt idx="69">
                  <c:v>455.9719999999999</c:v>
                </c:pt>
                <c:pt idx="70">
                  <c:v>435.0</c:v>
                </c:pt>
                <c:pt idx="71">
                  <c:v>400.6</c:v>
                </c:pt>
                <c:pt idx="72">
                  <c:v>385.3</c:v>
                </c:pt>
              </c:numCache>
            </c:numRef>
          </c:val>
        </c:ser>
        <c:ser>
          <c:idx val="2"/>
          <c:order val="2"/>
          <c:tx>
            <c:strRef>
              <c:f>Sheet1!$D$1</c:f>
              <c:strCache>
                <c:ptCount val="1"/>
                <c:pt idx="0">
                  <c:v>High</c:v>
                </c:pt>
              </c:strCache>
            </c:strRef>
          </c:tx>
          <c:spPr>
            <a:solidFill>
              <a:schemeClr val="accent6">
                <a:lumMod val="60000"/>
                <a:lumOff val="40000"/>
              </a:schemeClr>
            </a:solidFill>
            <a:effectLst>
              <a:outerShdw blurRad="50800" dist="38100" dir="16200000" rotWithShape="0">
                <a:prstClr val="black">
                  <a:alpha val="40000"/>
                </a:prstClr>
              </a:outerShdw>
            </a:effectLst>
          </c:spPr>
          <c:invertIfNegative val="0"/>
          <c:cat>
            <c:numRef>
              <c:f>Sheet1!$A$2:$A$76</c:f>
              <c:numCache>
                <c:formatCode>General</c:formatCode>
                <c:ptCount val="75"/>
                <c:pt idx="0">
                  <c:v>1960.0</c:v>
                </c:pt>
                <c:pt idx="1">
                  <c:v>1961.0</c:v>
                </c:pt>
                <c:pt idx="2">
                  <c:v>1962.0</c:v>
                </c:pt>
                <c:pt idx="3">
                  <c:v>1963.0</c:v>
                </c:pt>
                <c:pt idx="4">
                  <c:v>1964.0</c:v>
                </c:pt>
                <c:pt idx="5">
                  <c:v>1965.0</c:v>
                </c:pt>
                <c:pt idx="6">
                  <c:v>1966.0</c:v>
                </c:pt>
                <c:pt idx="7">
                  <c:v>1967.0</c:v>
                </c:pt>
                <c:pt idx="8">
                  <c:v>1968.0</c:v>
                </c:pt>
                <c:pt idx="9">
                  <c:v>1969.0</c:v>
                </c:pt>
                <c:pt idx="10">
                  <c:v>1970.0</c:v>
                </c:pt>
                <c:pt idx="11">
                  <c:v>1971.0</c:v>
                </c:pt>
                <c:pt idx="12">
                  <c:v>1972.0</c:v>
                </c:pt>
                <c:pt idx="13">
                  <c:v>1973.0</c:v>
                </c:pt>
                <c:pt idx="14">
                  <c:v>1974.0</c:v>
                </c:pt>
                <c:pt idx="15">
                  <c:v>1975.0</c:v>
                </c:pt>
                <c:pt idx="16">
                  <c:v>1976.0</c:v>
                </c:pt>
                <c:pt idx="17">
                  <c:v>1977.0</c:v>
                </c:pt>
                <c:pt idx="18">
                  <c:v>1978.0</c:v>
                </c:pt>
                <c:pt idx="19">
                  <c:v>1979.0</c:v>
                </c:pt>
                <c:pt idx="20">
                  <c:v>1980.0</c:v>
                </c:pt>
                <c:pt idx="21">
                  <c:v>1981.0</c:v>
                </c:pt>
                <c:pt idx="22">
                  <c:v>1982.0</c:v>
                </c:pt>
                <c:pt idx="23">
                  <c:v>1983.0</c:v>
                </c:pt>
                <c:pt idx="24">
                  <c:v>1984.0</c:v>
                </c:pt>
                <c:pt idx="25">
                  <c:v>1985.0</c:v>
                </c:pt>
                <c:pt idx="26">
                  <c:v>1986.0</c:v>
                </c:pt>
                <c:pt idx="27">
                  <c:v>1987.0</c:v>
                </c:pt>
                <c:pt idx="28">
                  <c:v>1988.0</c:v>
                </c:pt>
                <c:pt idx="29">
                  <c:v>1989.0</c:v>
                </c:pt>
                <c:pt idx="30">
                  <c:v>1990.0</c:v>
                </c:pt>
                <c:pt idx="31">
                  <c:v>1991.0</c:v>
                </c:pt>
                <c:pt idx="32">
                  <c:v>1992.0</c:v>
                </c:pt>
                <c:pt idx="33">
                  <c:v>1993.0</c:v>
                </c:pt>
                <c:pt idx="34">
                  <c:v>1994.0</c:v>
                </c:pt>
                <c:pt idx="35">
                  <c:v>1995.0</c:v>
                </c:pt>
                <c:pt idx="36">
                  <c:v>1996.0</c:v>
                </c:pt>
                <c:pt idx="37">
                  <c:v>1997.0</c:v>
                </c:pt>
                <c:pt idx="38">
                  <c:v>1998.0</c:v>
                </c:pt>
                <c:pt idx="39">
                  <c:v>1999.0</c:v>
                </c:pt>
                <c:pt idx="40">
                  <c:v>2000.0</c:v>
                </c:pt>
                <c:pt idx="41">
                  <c:v>2001.0</c:v>
                </c:pt>
                <c:pt idx="42">
                  <c:v>2002.0</c:v>
                </c:pt>
                <c:pt idx="43">
                  <c:v>2003.0</c:v>
                </c:pt>
                <c:pt idx="44">
                  <c:v>2004.0</c:v>
                </c:pt>
                <c:pt idx="45">
                  <c:v>2005.0</c:v>
                </c:pt>
                <c:pt idx="46">
                  <c:v>2006.0</c:v>
                </c:pt>
                <c:pt idx="47">
                  <c:v>2007.0</c:v>
                </c:pt>
                <c:pt idx="48">
                  <c:v>2008.0</c:v>
                </c:pt>
                <c:pt idx="49">
                  <c:v>2009.0</c:v>
                </c:pt>
                <c:pt idx="50">
                  <c:v>2010.0</c:v>
                </c:pt>
                <c:pt idx="51">
                  <c:v>2011.0</c:v>
                </c:pt>
                <c:pt idx="52">
                  <c:v>2012.0</c:v>
                </c:pt>
                <c:pt idx="53">
                  <c:v>2013.0</c:v>
                </c:pt>
                <c:pt idx="54">
                  <c:v>2014.0</c:v>
                </c:pt>
                <c:pt idx="60">
                  <c:v>2020.0</c:v>
                </c:pt>
                <c:pt idx="70">
                  <c:v>2030.0</c:v>
                </c:pt>
              </c:numCache>
            </c:numRef>
          </c:cat>
          <c:val>
            <c:numRef>
              <c:f>Sheet1!$D$2:$D$76</c:f>
              <c:numCache>
                <c:formatCode>General</c:formatCode>
                <c:ptCount val="75"/>
                <c:pt idx="58">
                  <c:v>96.89799999999998</c:v>
                </c:pt>
                <c:pt idx="59">
                  <c:v>96.16899999999998</c:v>
                </c:pt>
                <c:pt idx="60">
                  <c:v>87.09500000000001</c:v>
                </c:pt>
                <c:pt idx="61">
                  <c:v>96.0</c:v>
                </c:pt>
                <c:pt idx="62">
                  <c:v>73.39999999999997</c:v>
                </c:pt>
                <c:pt idx="63">
                  <c:v>61.39999999999998</c:v>
                </c:pt>
                <c:pt idx="67">
                  <c:v>256.7049999999999</c:v>
                </c:pt>
                <c:pt idx="68">
                  <c:v>244.5</c:v>
                </c:pt>
                <c:pt idx="69">
                  <c:v>284.4429999999999</c:v>
                </c:pt>
                <c:pt idx="70">
                  <c:v>287.0</c:v>
                </c:pt>
                <c:pt idx="71">
                  <c:v>298.6</c:v>
                </c:pt>
                <c:pt idx="72">
                  <c:v>246.4999999999999</c:v>
                </c:pt>
              </c:numCache>
            </c:numRef>
          </c:val>
        </c:ser>
        <c:dLbls>
          <c:showLegendKey val="0"/>
          <c:showVal val="0"/>
          <c:showCatName val="0"/>
          <c:showSerName val="0"/>
          <c:showPercent val="0"/>
          <c:showBubbleSize val="0"/>
        </c:dLbls>
        <c:gapWidth val="0"/>
        <c:overlap val="100"/>
        <c:axId val="2134845944"/>
        <c:axId val="2135484760"/>
      </c:barChart>
      <c:catAx>
        <c:axId val="2134845944"/>
        <c:scaling>
          <c:orientation val="minMax"/>
        </c:scaling>
        <c:delete val="0"/>
        <c:axPos val="b"/>
        <c:numFmt formatCode="General" sourceLinked="1"/>
        <c:majorTickMark val="none"/>
        <c:minorTickMark val="none"/>
        <c:tickLblPos val="nextTo"/>
        <c:txPr>
          <a:bodyPr/>
          <a:lstStyle/>
          <a:p>
            <a:pPr>
              <a:defRPr sz="1100" b="1">
                <a:effectLst>
                  <a:outerShdw blurRad="38100" dist="38100" dir="2700000" algn="tl">
                    <a:srgbClr val="000000">
                      <a:alpha val="43137"/>
                    </a:srgbClr>
                  </a:outerShdw>
                </a:effectLst>
              </a:defRPr>
            </a:pPr>
            <a:endParaRPr lang="en-US"/>
          </a:p>
        </c:txPr>
        <c:crossAx val="2135484760"/>
        <c:crosses val="autoZero"/>
        <c:auto val="1"/>
        <c:lblAlgn val="ctr"/>
        <c:lblOffset val="100"/>
        <c:tickLblSkip val="10"/>
        <c:tickMarkSkip val="10"/>
        <c:noMultiLvlLbl val="0"/>
      </c:catAx>
      <c:valAx>
        <c:axId val="2135484760"/>
        <c:scaling>
          <c:orientation val="minMax"/>
        </c:scaling>
        <c:delete val="0"/>
        <c:axPos val="l"/>
        <c:majorGridlines>
          <c:spPr>
            <a:ln>
              <a:prstDash val="sysDash"/>
            </a:ln>
            <a:effectLst>
              <a:outerShdw blurRad="63500" sx="102000" sy="102000" algn="ctr" rotWithShape="0">
                <a:prstClr val="black">
                  <a:alpha val="40000"/>
                </a:prstClr>
              </a:outerShdw>
            </a:effectLst>
          </c:spPr>
        </c:majorGridlines>
        <c:minorGridlines>
          <c:spPr>
            <a:ln>
              <a:noFill/>
            </a:ln>
          </c:spPr>
        </c:minorGridlines>
        <c:title>
          <c:tx>
            <c:rich>
              <a:bodyPr/>
              <a:lstStyle/>
              <a:p>
                <a:pPr>
                  <a:defRPr sz="1400">
                    <a:effectLst>
                      <a:outerShdw blurRad="38100" dist="38100" dir="2700000" algn="tl">
                        <a:srgbClr val="000000">
                          <a:alpha val="43137"/>
                        </a:srgbClr>
                      </a:outerShdw>
                    </a:effectLst>
                  </a:defRPr>
                </a:pPr>
                <a:r>
                  <a:rPr lang="en-GB" sz="1400" dirty="0" smtClean="0">
                    <a:effectLst>
                      <a:outerShdw blurRad="38100" dist="38100" dir="2700000" algn="tl">
                        <a:srgbClr val="000000">
                          <a:alpha val="43137"/>
                        </a:srgbClr>
                      </a:outerShdw>
                    </a:effectLst>
                  </a:rPr>
                  <a:t>GW(e)</a:t>
                </a:r>
                <a:endParaRPr lang="en-GB" sz="1400" dirty="0">
                  <a:effectLst>
                    <a:outerShdw blurRad="38100" dist="38100" dir="2700000" algn="tl">
                      <a:srgbClr val="000000">
                        <a:alpha val="43137"/>
                      </a:srgbClr>
                    </a:outerShdw>
                  </a:effectLst>
                </a:endParaRPr>
              </a:p>
            </c:rich>
          </c:tx>
          <c:layout/>
          <c:overlay val="0"/>
        </c:title>
        <c:numFmt formatCode="General" sourceLinked="1"/>
        <c:majorTickMark val="out"/>
        <c:minorTickMark val="none"/>
        <c:tickLblPos val="nextTo"/>
        <c:txPr>
          <a:bodyPr/>
          <a:lstStyle/>
          <a:p>
            <a:pPr>
              <a:defRPr sz="1200" b="1">
                <a:effectLst>
                  <a:outerShdw blurRad="38100" dist="38100" dir="2700000" algn="tl">
                    <a:srgbClr val="000000">
                      <a:alpha val="43137"/>
                    </a:srgbClr>
                  </a:outerShdw>
                </a:effectLst>
              </a:defRPr>
            </a:pPr>
            <a:endParaRPr lang="en-US"/>
          </a:p>
        </c:txPr>
        <c:crossAx val="2134845944"/>
        <c:crosses val="autoZero"/>
        <c:crossBetween val="between"/>
      </c:valAx>
    </c:plotArea>
    <c:legend>
      <c:legendPos val="r"/>
      <c:layout>
        <c:manualLayout>
          <c:xMode val="edge"/>
          <c:yMode val="edge"/>
          <c:x val="0.905055314739719"/>
          <c:y val="0.319116818055225"/>
          <c:w val="0.0825769129967392"/>
          <c:h val="0.154019542378171"/>
        </c:manualLayout>
      </c:layout>
      <c:overlay val="0"/>
      <c:txPr>
        <a:bodyPr/>
        <a:lstStyle/>
        <a:p>
          <a:pPr>
            <a:defRPr sz="1200">
              <a:effectLst>
                <a:outerShdw blurRad="38100" dist="38100" dir="2700000" algn="tl">
                  <a:srgbClr val="000000">
                    <a:alpha val="43137"/>
                  </a:srgbClr>
                </a:outerShdw>
              </a:effectLst>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North America</a:t>
            </a:r>
            <a:endParaRPr lang="en-GB" sz="1000" dirty="0">
              <a:solidFill>
                <a:srgbClr val="333333"/>
              </a:solidFill>
            </a:endParaRPr>
          </a:p>
        </c:rich>
      </c:tx>
      <c:layout>
        <c:manualLayout>
          <c:xMode val="edge"/>
          <c:yMode val="edge"/>
          <c:x val="0.359467446879425"/>
          <c:y val="0.190298175192482"/>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1">
                  <c:v>112.0</c:v>
                </c:pt>
                <c:pt idx="2">
                  <c:v>92.0</c:v>
                </c:pt>
                <c:pt idx="3">
                  <c:v>60.0</c:v>
                </c:pt>
              </c:numCache>
            </c:numRef>
          </c:val>
        </c:ser>
        <c:ser>
          <c:idx val="1"/>
          <c:order val="1"/>
          <c:tx>
            <c:strRef>
              <c:f>Sheet1!$C$1</c:f>
              <c:strCache>
                <c:ptCount val="1"/>
                <c:pt idx="0">
                  <c:v>high</c:v>
                </c:pt>
              </c:strCache>
            </c:strRef>
          </c:tx>
          <c:invertIfNegative val="0"/>
          <c:dPt>
            <c:idx val="0"/>
            <c:invertIfNegative val="0"/>
            <c:bubble3D val="0"/>
            <c:spPr>
              <a:solidFill>
                <a:srgbClr val="777777"/>
              </a:solidFill>
            </c:spPr>
          </c:dPt>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0">
                  <c:v>112.6</c:v>
                </c:pt>
                <c:pt idx="1">
                  <c:v>119.0</c:v>
                </c:pt>
                <c:pt idx="2">
                  <c:v>131.0</c:v>
                </c:pt>
                <c:pt idx="3">
                  <c:v>157.0</c:v>
                </c:pt>
              </c:numCache>
            </c:numRef>
          </c:val>
        </c:ser>
        <c:dLbls>
          <c:showLegendKey val="0"/>
          <c:showVal val="0"/>
          <c:showCatName val="0"/>
          <c:showSerName val="0"/>
          <c:showPercent val="0"/>
          <c:showBubbleSize val="0"/>
        </c:dLbls>
        <c:gapWidth val="150"/>
        <c:axId val="2134861336"/>
        <c:axId val="2134876472"/>
      </c:barChart>
      <c:catAx>
        <c:axId val="2134861336"/>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4876472"/>
        <c:crosses val="autoZero"/>
        <c:auto val="1"/>
        <c:lblAlgn val="ctr"/>
        <c:lblOffset val="100"/>
        <c:noMultiLvlLbl val="0"/>
      </c:catAx>
      <c:valAx>
        <c:axId val="2134876472"/>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4861336"/>
        <c:crosses val="autoZero"/>
        <c:crossBetween val="between"/>
        <c:majorUnit val="100.0"/>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Latin America</a:t>
            </a:r>
            <a:endParaRPr lang="en-GB" sz="1000" dirty="0">
              <a:solidFill>
                <a:srgbClr val="333333"/>
              </a:solidFill>
            </a:endParaRPr>
          </a:p>
        </c:rich>
      </c:tx>
      <c:layout>
        <c:manualLayout>
          <c:xMode val="edge"/>
          <c:yMode val="edge"/>
          <c:x val="0.359467446879425"/>
          <c:y val="0.190298175192482"/>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1">
                  <c:v>4.5</c:v>
                </c:pt>
                <c:pt idx="2">
                  <c:v>7.0</c:v>
                </c:pt>
                <c:pt idx="3">
                  <c:v>13.0</c:v>
                </c:pt>
              </c:numCache>
            </c:numRef>
          </c:val>
        </c:ser>
        <c:ser>
          <c:idx val="1"/>
          <c:order val="1"/>
          <c:tx>
            <c:strRef>
              <c:f>Sheet1!$C$1</c:f>
              <c:strCache>
                <c:ptCount val="1"/>
                <c:pt idx="0">
                  <c:v>high</c:v>
                </c:pt>
              </c:strCache>
            </c:strRef>
          </c:tx>
          <c:invertIfNegative val="0"/>
          <c:dPt>
            <c:idx val="0"/>
            <c:invertIfNegative val="0"/>
            <c:bubble3D val="0"/>
            <c:spPr>
              <a:solidFill>
                <a:srgbClr val="777777"/>
              </a:solidFill>
            </c:spPr>
          </c:dPt>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0">
                  <c:v>4.1</c:v>
                </c:pt>
                <c:pt idx="1">
                  <c:v>5.8</c:v>
                </c:pt>
                <c:pt idx="2">
                  <c:v>15.0</c:v>
                </c:pt>
                <c:pt idx="3">
                  <c:v>59.0</c:v>
                </c:pt>
              </c:numCache>
            </c:numRef>
          </c:val>
        </c:ser>
        <c:dLbls>
          <c:showLegendKey val="0"/>
          <c:showVal val="0"/>
          <c:showCatName val="0"/>
          <c:showSerName val="0"/>
          <c:showPercent val="0"/>
          <c:showBubbleSize val="0"/>
        </c:dLbls>
        <c:gapWidth val="150"/>
        <c:axId val="2135595096"/>
        <c:axId val="2135600952"/>
      </c:barChart>
      <c:catAx>
        <c:axId val="2135595096"/>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5600952"/>
        <c:crosses val="autoZero"/>
        <c:auto val="1"/>
        <c:lblAlgn val="ctr"/>
        <c:lblOffset val="100"/>
        <c:noMultiLvlLbl val="0"/>
      </c:catAx>
      <c:valAx>
        <c:axId val="2135600952"/>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5595096"/>
        <c:crosses val="autoZero"/>
        <c:crossBetween val="between"/>
        <c:majorUnit val="100.0"/>
      </c:valAx>
      <c:spPr>
        <a:noFill/>
        <a:ln w="25400">
          <a:noFill/>
        </a:ln>
      </c:spPr>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Western Europe</a:t>
            </a:r>
            <a:endParaRPr lang="en-GB" sz="1000" dirty="0">
              <a:solidFill>
                <a:srgbClr val="333333"/>
              </a:solidFill>
            </a:endParaRPr>
          </a:p>
        </c:rich>
      </c:tx>
      <c:layout>
        <c:manualLayout>
          <c:xMode val="edge"/>
          <c:yMode val="edge"/>
          <c:x val="0.359467446879425"/>
          <c:y val="0.190298175192482"/>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1">
                  <c:v>101.0</c:v>
                </c:pt>
                <c:pt idx="2">
                  <c:v>68.0</c:v>
                </c:pt>
                <c:pt idx="3">
                  <c:v>33.0</c:v>
                </c:pt>
              </c:numCache>
            </c:numRef>
          </c:val>
        </c:ser>
        <c:ser>
          <c:idx val="1"/>
          <c:order val="1"/>
          <c:tx>
            <c:strRef>
              <c:f>Sheet1!$C$1</c:f>
              <c:strCache>
                <c:ptCount val="1"/>
                <c:pt idx="0">
                  <c:v>high</c:v>
                </c:pt>
              </c:strCache>
            </c:strRef>
          </c:tx>
          <c:invertIfNegative val="0"/>
          <c:dPt>
            <c:idx val="0"/>
            <c:invertIfNegative val="0"/>
            <c:bubble3D val="0"/>
            <c:spPr>
              <a:solidFill>
                <a:srgbClr val="777777"/>
              </a:solidFill>
            </c:spPr>
          </c:dPt>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0">
                  <c:v>113.5</c:v>
                </c:pt>
                <c:pt idx="1">
                  <c:v>112.0</c:v>
                </c:pt>
                <c:pt idx="2">
                  <c:v>120.0</c:v>
                </c:pt>
                <c:pt idx="3">
                  <c:v>131.0</c:v>
                </c:pt>
              </c:numCache>
            </c:numRef>
          </c:val>
        </c:ser>
        <c:dLbls>
          <c:showLegendKey val="0"/>
          <c:showVal val="0"/>
          <c:showCatName val="0"/>
          <c:showSerName val="0"/>
          <c:showPercent val="0"/>
          <c:showBubbleSize val="0"/>
        </c:dLbls>
        <c:gapWidth val="150"/>
        <c:axId val="2134060248"/>
        <c:axId val="2134054376"/>
      </c:barChart>
      <c:catAx>
        <c:axId val="2134060248"/>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4054376"/>
        <c:crosses val="autoZero"/>
        <c:auto val="1"/>
        <c:lblAlgn val="ctr"/>
        <c:lblOffset val="100"/>
        <c:noMultiLvlLbl val="0"/>
      </c:catAx>
      <c:valAx>
        <c:axId val="2134054376"/>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4060248"/>
        <c:crosses val="autoZero"/>
        <c:crossBetween val="between"/>
        <c:majorUnit val="100.0"/>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Africa</a:t>
            </a:r>
            <a:endParaRPr lang="en-GB" sz="1000" dirty="0">
              <a:solidFill>
                <a:srgbClr val="333333"/>
              </a:solidFill>
            </a:endParaRPr>
          </a:p>
        </c:rich>
      </c:tx>
      <c:layout>
        <c:manualLayout>
          <c:xMode val="edge"/>
          <c:yMode val="edge"/>
          <c:x val="0.359467446879425"/>
          <c:y val="0.190298175192482"/>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1">
                  <c:v>1.9</c:v>
                </c:pt>
                <c:pt idx="2">
                  <c:v>1.9</c:v>
                </c:pt>
                <c:pt idx="3">
                  <c:v>7.0</c:v>
                </c:pt>
              </c:numCache>
            </c:numRef>
          </c:val>
        </c:ser>
        <c:ser>
          <c:idx val="1"/>
          <c:order val="1"/>
          <c:tx>
            <c:strRef>
              <c:f>Sheet1!$C$1</c:f>
              <c:strCache>
                <c:ptCount val="1"/>
                <c:pt idx="0">
                  <c:v>high</c:v>
                </c:pt>
              </c:strCache>
            </c:strRef>
          </c:tx>
          <c:invertIfNegative val="0"/>
          <c:dPt>
            <c:idx val="0"/>
            <c:invertIfNegative val="0"/>
            <c:bubble3D val="0"/>
            <c:spPr>
              <a:solidFill>
                <a:srgbClr val="777777"/>
              </a:solidFill>
            </c:spPr>
          </c:dPt>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0">
                  <c:v>1.9</c:v>
                </c:pt>
                <c:pt idx="1">
                  <c:v>1.9</c:v>
                </c:pt>
                <c:pt idx="2">
                  <c:v>10.0</c:v>
                </c:pt>
                <c:pt idx="3">
                  <c:v>42.0</c:v>
                </c:pt>
              </c:numCache>
            </c:numRef>
          </c:val>
        </c:ser>
        <c:dLbls>
          <c:showLegendKey val="0"/>
          <c:showVal val="0"/>
          <c:showCatName val="0"/>
          <c:showSerName val="0"/>
          <c:showPercent val="0"/>
          <c:showBubbleSize val="0"/>
        </c:dLbls>
        <c:gapWidth val="150"/>
        <c:axId val="2135649704"/>
        <c:axId val="2135655560"/>
      </c:barChart>
      <c:catAx>
        <c:axId val="2135649704"/>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5655560"/>
        <c:crosses val="autoZero"/>
        <c:auto val="1"/>
        <c:lblAlgn val="ctr"/>
        <c:lblOffset val="100"/>
        <c:noMultiLvlLbl val="0"/>
      </c:catAx>
      <c:valAx>
        <c:axId val="2135655560"/>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5649704"/>
        <c:crosses val="autoZero"/>
        <c:crossBetween val="between"/>
        <c:majorUnit val="100.0"/>
      </c:valAx>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Middle East &amp; South Asia</a:t>
            </a:r>
            <a:endParaRPr lang="en-GB" sz="1000" dirty="0">
              <a:solidFill>
                <a:srgbClr val="333333"/>
              </a:solidFill>
            </a:endParaRPr>
          </a:p>
        </c:rich>
      </c:tx>
      <c:layout>
        <c:manualLayout>
          <c:xMode val="edge"/>
          <c:yMode val="edge"/>
          <c:x val="0.299130505967173"/>
          <c:y val="0.377086397445056"/>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1">
                  <c:v>12.0</c:v>
                </c:pt>
                <c:pt idx="2">
                  <c:v>28.0</c:v>
                </c:pt>
                <c:pt idx="3">
                  <c:v>48.0</c:v>
                </c:pt>
              </c:numCache>
            </c:numRef>
          </c:val>
        </c:ser>
        <c:ser>
          <c:idx val="1"/>
          <c:order val="1"/>
          <c:tx>
            <c:strRef>
              <c:f>Sheet1!$C$1</c:f>
              <c:strCache>
                <c:ptCount val="1"/>
                <c:pt idx="0">
                  <c:v>high</c:v>
                </c:pt>
              </c:strCache>
            </c:strRef>
          </c:tx>
          <c:invertIfNegative val="0"/>
          <c:dPt>
            <c:idx val="0"/>
            <c:invertIfNegative val="0"/>
            <c:bubble3D val="0"/>
            <c:spPr>
              <a:solidFill>
                <a:srgbClr val="777777"/>
              </a:solidFill>
            </c:spPr>
          </c:dPt>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0">
                  <c:v>6.9</c:v>
                </c:pt>
                <c:pt idx="1">
                  <c:v>17.0</c:v>
                </c:pt>
                <c:pt idx="2">
                  <c:v>55.0</c:v>
                </c:pt>
                <c:pt idx="3">
                  <c:v>142.0</c:v>
                </c:pt>
              </c:numCache>
            </c:numRef>
          </c:val>
        </c:ser>
        <c:dLbls>
          <c:showLegendKey val="0"/>
          <c:showVal val="0"/>
          <c:showCatName val="0"/>
          <c:showSerName val="0"/>
          <c:showPercent val="0"/>
          <c:showBubbleSize val="0"/>
        </c:dLbls>
        <c:gapWidth val="150"/>
        <c:axId val="2134040920"/>
        <c:axId val="2134035048"/>
      </c:barChart>
      <c:catAx>
        <c:axId val="2134040920"/>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4035048"/>
        <c:crosses val="autoZero"/>
        <c:auto val="1"/>
        <c:lblAlgn val="ctr"/>
        <c:lblOffset val="100"/>
        <c:noMultiLvlLbl val="0"/>
      </c:catAx>
      <c:valAx>
        <c:axId val="2134035048"/>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4040920"/>
        <c:crosses val="autoZero"/>
        <c:crossBetween val="between"/>
        <c:majorUnit val="100.0"/>
      </c:valAx>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Far East</a:t>
            </a:r>
            <a:endParaRPr lang="en-GB" sz="1000" dirty="0">
              <a:solidFill>
                <a:srgbClr val="333333"/>
              </a:solidFill>
            </a:endParaRPr>
          </a:p>
        </c:rich>
      </c:tx>
      <c:layout>
        <c:manualLayout>
          <c:xMode val="edge"/>
          <c:yMode val="edge"/>
          <c:x val="0.289847911635549"/>
          <c:y val="0.22365319157877"/>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1">
                  <c:v>100.0</c:v>
                </c:pt>
                <c:pt idx="2">
                  <c:v>140.0</c:v>
                </c:pt>
                <c:pt idx="3">
                  <c:v>181.0</c:v>
                </c:pt>
              </c:numCache>
            </c:numRef>
          </c:val>
        </c:ser>
        <c:ser>
          <c:idx val="1"/>
          <c:order val="1"/>
          <c:tx>
            <c:strRef>
              <c:f>Sheet1!$C$1</c:f>
              <c:strCache>
                <c:ptCount val="1"/>
                <c:pt idx="0">
                  <c:v>high</c:v>
                </c:pt>
              </c:strCache>
            </c:strRef>
          </c:tx>
          <c:invertIfNegative val="0"/>
          <c:dPt>
            <c:idx val="0"/>
            <c:invertIfNegative val="0"/>
            <c:bubble3D val="0"/>
            <c:spPr>
              <a:solidFill>
                <a:srgbClr val="777777"/>
              </a:solidFill>
            </c:spPr>
          </c:dPt>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0">
                  <c:v>84.1</c:v>
                </c:pt>
                <c:pt idx="1">
                  <c:v>140.0</c:v>
                </c:pt>
                <c:pt idx="2">
                  <c:v>255.0</c:v>
                </c:pt>
                <c:pt idx="3">
                  <c:v>399.0</c:v>
                </c:pt>
              </c:numCache>
            </c:numRef>
          </c:val>
        </c:ser>
        <c:dLbls>
          <c:showLegendKey val="0"/>
          <c:showVal val="0"/>
          <c:showCatName val="0"/>
          <c:showSerName val="0"/>
          <c:showPercent val="0"/>
          <c:showBubbleSize val="0"/>
        </c:dLbls>
        <c:gapWidth val="150"/>
        <c:axId val="2133978120"/>
        <c:axId val="2133972248"/>
      </c:barChart>
      <c:catAx>
        <c:axId val="2133978120"/>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3972248"/>
        <c:crosses val="autoZero"/>
        <c:auto val="1"/>
        <c:lblAlgn val="ctr"/>
        <c:lblOffset val="100"/>
        <c:noMultiLvlLbl val="0"/>
      </c:catAx>
      <c:valAx>
        <c:axId val="2133972248"/>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3978120"/>
        <c:crosses val="autoZero"/>
        <c:crossBetween val="between"/>
        <c:majorUnit val="100.0"/>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Eastern Europe</a:t>
            </a:r>
            <a:endParaRPr lang="en-GB" sz="1000" dirty="0">
              <a:solidFill>
                <a:srgbClr val="333333"/>
              </a:solidFill>
            </a:endParaRPr>
          </a:p>
        </c:rich>
      </c:tx>
      <c:layout>
        <c:manualLayout>
          <c:xMode val="edge"/>
          <c:yMode val="edge"/>
          <c:x val="0.359467446879425"/>
          <c:y val="0.190298175192482"/>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1">
                  <c:v>60.0</c:v>
                </c:pt>
                <c:pt idx="2">
                  <c:v>64.0</c:v>
                </c:pt>
                <c:pt idx="3">
                  <c:v>66.0</c:v>
                </c:pt>
              </c:numCache>
            </c:numRef>
          </c:val>
        </c:ser>
        <c:ser>
          <c:idx val="1"/>
          <c:order val="1"/>
          <c:tx>
            <c:strRef>
              <c:f>Sheet1!$C$1</c:f>
              <c:strCache>
                <c:ptCount val="1"/>
                <c:pt idx="0">
                  <c:v>high</c:v>
                </c:pt>
              </c:strCache>
            </c:strRef>
          </c:tx>
          <c:invertIfNegative val="0"/>
          <c:dPt>
            <c:idx val="0"/>
            <c:invertIfNegative val="0"/>
            <c:bubble3D val="0"/>
            <c:spPr>
              <a:solidFill>
                <a:srgbClr val="777777"/>
              </a:solidFill>
            </c:spPr>
          </c:dPt>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0">
                  <c:v>48.6</c:v>
                </c:pt>
                <c:pt idx="1">
                  <c:v>68.0</c:v>
                </c:pt>
                <c:pt idx="2">
                  <c:v>103.0</c:v>
                </c:pt>
                <c:pt idx="3">
                  <c:v>142.0</c:v>
                </c:pt>
              </c:numCache>
            </c:numRef>
          </c:val>
        </c:ser>
        <c:dLbls>
          <c:showLegendKey val="0"/>
          <c:showVal val="0"/>
          <c:showCatName val="0"/>
          <c:showSerName val="0"/>
          <c:showPercent val="0"/>
          <c:showBubbleSize val="0"/>
        </c:dLbls>
        <c:gapWidth val="150"/>
        <c:axId val="2133930232"/>
        <c:axId val="2133924360"/>
      </c:barChart>
      <c:catAx>
        <c:axId val="2133930232"/>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3924360"/>
        <c:crosses val="autoZero"/>
        <c:auto val="1"/>
        <c:lblAlgn val="ctr"/>
        <c:lblOffset val="100"/>
        <c:noMultiLvlLbl val="0"/>
      </c:catAx>
      <c:valAx>
        <c:axId val="2133924360"/>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3930232"/>
        <c:crosses val="autoZero"/>
        <c:crossBetween val="between"/>
        <c:majorUnit val="100.0"/>
      </c:valAx>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GB" sz="1000" dirty="0" smtClean="0">
                <a:solidFill>
                  <a:srgbClr val="333333"/>
                </a:solidFill>
              </a:rPr>
              <a:t>South East Asia &amp; the Pacific</a:t>
            </a:r>
            <a:endParaRPr lang="en-GB" sz="1000" dirty="0">
              <a:solidFill>
                <a:srgbClr val="333333"/>
              </a:solidFill>
            </a:endParaRPr>
          </a:p>
        </c:rich>
      </c:tx>
      <c:layout>
        <c:manualLayout>
          <c:xMode val="edge"/>
          <c:yMode val="edge"/>
          <c:x val="0.304130315929809"/>
          <c:y val="0.297034290036559"/>
        </c:manualLayout>
      </c:layout>
      <c:overlay val="0"/>
    </c:title>
    <c:autoTitleDeleted val="0"/>
    <c:plotArea>
      <c:layout>
        <c:manualLayout>
          <c:layoutTarget val="inner"/>
          <c:xMode val="edge"/>
          <c:yMode val="edge"/>
          <c:x val="0.184936688321181"/>
          <c:y val="0.0365749884439215"/>
          <c:w val="0.773785368877142"/>
          <c:h val="0.836880699247804"/>
        </c:manualLayout>
      </c:layout>
      <c:barChart>
        <c:barDir val="col"/>
        <c:grouping val="clustered"/>
        <c:varyColors val="0"/>
        <c:ser>
          <c:idx val="0"/>
          <c:order val="0"/>
          <c:tx>
            <c:strRef>
              <c:f>Sheet1!$B$1</c:f>
              <c:strCache>
                <c:ptCount val="1"/>
                <c:pt idx="0">
                  <c:v>low</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Sheet1!$B$2:$B$5</c:f>
              <c:numCache>
                <c:formatCode>General</c:formatCode>
                <c:ptCount val="4"/>
                <c:pt idx="2">
                  <c:v>0.0</c:v>
                </c:pt>
                <c:pt idx="3">
                  <c:v>5.0</c:v>
                </c:pt>
              </c:numCache>
            </c:numRef>
          </c:val>
        </c:ser>
        <c:ser>
          <c:idx val="1"/>
          <c:order val="1"/>
          <c:tx>
            <c:strRef>
              <c:f>Sheet1!$C$1</c:f>
              <c:strCache>
                <c:ptCount val="1"/>
                <c:pt idx="0">
                  <c:v>high</c:v>
                </c:pt>
              </c:strCache>
            </c:strRef>
          </c:tx>
          <c:invertIfNegative val="0"/>
          <c:dLbls>
            <c:spPr>
              <a:noFill/>
              <a:ln>
                <a:noFill/>
              </a:ln>
              <a:effectLst/>
            </c:spPr>
            <c:txPr>
              <a:bodyPr/>
              <a:lstStyle/>
              <a:p>
                <a:pPr>
                  <a:defRPr sz="500">
                    <a:solidFill>
                      <a:srgbClr val="333333"/>
                    </a:solidFill>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Sheet1!$A$2:$A$5</c:f>
              <c:numCache>
                <c:formatCode>General</c:formatCode>
                <c:ptCount val="4"/>
                <c:pt idx="0">
                  <c:v>2013.0</c:v>
                </c:pt>
                <c:pt idx="1">
                  <c:v>2020.0</c:v>
                </c:pt>
                <c:pt idx="2">
                  <c:v>2030.0</c:v>
                </c:pt>
                <c:pt idx="3">
                  <c:v>2050.0</c:v>
                </c:pt>
              </c:numCache>
            </c:numRef>
          </c:cat>
          <c:val>
            <c:numRef>
              <c:f>Sheet1!$C$2:$C$5</c:f>
              <c:numCache>
                <c:formatCode>General</c:formatCode>
                <c:ptCount val="4"/>
                <c:pt idx="2">
                  <c:v>4.0</c:v>
                </c:pt>
                <c:pt idx="3">
                  <c:v>20.0</c:v>
                </c:pt>
              </c:numCache>
            </c:numRef>
          </c:val>
        </c:ser>
        <c:dLbls>
          <c:showLegendKey val="0"/>
          <c:showVal val="0"/>
          <c:showCatName val="0"/>
          <c:showSerName val="0"/>
          <c:showPercent val="0"/>
          <c:showBubbleSize val="0"/>
        </c:dLbls>
        <c:gapWidth val="150"/>
        <c:axId val="2135713224"/>
        <c:axId val="2135719080"/>
      </c:barChart>
      <c:catAx>
        <c:axId val="2135713224"/>
        <c:scaling>
          <c:orientation val="minMax"/>
        </c:scaling>
        <c:delete val="0"/>
        <c:axPos val="b"/>
        <c:title>
          <c:tx>
            <c:rich>
              <a:bodyPr/>
              <a:lstStyle/>
              <a:p>
                <a:pPr>
                  <a:defRPr sz="700">
                    <a:solidFill>
                      <a:srgbClr val="333333"/>
                    </a:solidFill>
                  </a:defRPr>
                </a:pPr>
                <a:r>
                  <a:rPr lang="en-GB" sz="700" dirty="0" smtClean="0">
                    <a:solidFill>
                      <a:srgbClr val="333333"/>
                    </a:solidFill>
                  </a:rPr>
                  <a:t>Year</a:t>
                </a:r>
                <a:endParaRPr lang="en-GB" sz="700" dirty="0">
                  <a:solidFill>
                    <a:srgbClr val="333333"/>
                  </a:solidFill>
                </a:endParaRPr>
              </a:p>
            </c:rich>
          </c:tx>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5719080"/>
        <c:crosses val="autoZero"/>
        <c:auto val="1"/>
        <c:lblAlgn val="ctr"/>
        <c:lblOffset val="100"/>
        <c:noMultiLvlLbl val="0"/>
      </c:catAx>
      <c:valAx>
        <c:axId val="2135719080"/>
        <c:scaling>
          <c:orientation val="minMax"/>
          <c:max val="500.0"/>
        </c:scaling>
        <c:delete val="0"/>
        <c:axPos val="l"/>
        <c:title>
          <c:tx>
            <c:rich>
              <a:bodyPr rot="-5400000" vert="horz"/>
              <a:lstStyle/>
              <a:p>
                <a:pPr>
                  <a:defRPr sz="700">
                    <a:solidFill>
                      <a:srgbClr val="333333"/>
                    </a:solidFill>
                  </a:defRPr>
                </a:pPr>
                <a:r>
                  <a:rPr lang="en-GB" sz="700" dirty="0" smtClean="0">
                    <a:solidFill>
                      <a:srgbClr val="333333"/>
                    </a:solidFill>
                  </a:rPr>
                  <a:t>GW(e)</a:t>
                </a:r>
                <a:endParaRPr lang="en-GB" sz="700" dirty="0">
                  <a:solidFill>
                    <a:srgbClr val="333333"/>
                  </a:solidFill>
                </a:endParaRPr>
              </a:p>
            </c:rich>
          </c:tx>
          <c:layout>
            <c:manualLayout>
              <c:xMode val="edge"/>
              <c:yMode val="edge"/>
              <c:x val="0.0259408311357218"/>
              <c:y val="0.366274110181956"/>
            </c:manualLayout>
          </c:layout>
          <c:overlay val="0"/>
        </c:title>
        <c:numFmt formatCode="General" sourceLinked="1"/>
        <c:majorTickMark val="out"/>
        <c:minorTickMark val="none"/>
        <c:tickLblPos val="nextTo"/>
        <c:spPr>
          <a:ln>
            <a:solidFill>
              <a:srgbClr val="333333"/>
            </a:solidFill>
          </a:ln>
        </c:spPr>
        <c:txPr>
          <a:bodyPr/>
          <a:lstStyle/>
          <a:p>
            <a:pPr>
              <a:defRPr sz="700">
                <a:solidFill>
                  <a:srgbClr val="333333"/>
                </a:solidFill>
              </a:defRPr>
            </a:pPr>
            <a:endParaRPr lang="en-US"/>
          </a:p>
        </c:txPr>
        <c:crossAx val="2135713224"/>
        <c:crosses val="autoZero"/>
        <c:crossBetween val="between"/>
        <c:majorUnit val="100.0"/>
      </c:valAx>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01" tIns="45700" rIns="91401" bIns="45700" rtlCol="0"/>
          <a:lstStyle>
            <a:lvl1pPr algn="l">
              <a:defRPr sz="1200"/>
            </a:lvl1pPr>
          </a:lstStyle>
          <a:p>
            <a:endParaRPr lang="en-GB"/>
          </a:p>
        </p:txBody>
      </p:sp>
      <p:sp>
        <p:nvSpPr>
          <p:cNvPr id="3" name="Date Placeholder 2"/>
          <p:cNvSpPr>
            <a:spLocks noGrp="1"/>
          </p:cNvSpPr>
          <p:nvPr>
            <p:ph type="dt" idx="1"/>
          </p:nvPr>
        </p:nvSpPr>
        <p:spPr>
          <a:xfrm>
            <a:off x="3849690" y="0"/>
            <a:ext cx="2946400" cy="496888"/>
          </a:xfrm>
          <a:prstGeom prst="rect">
            <a:avLst/>
          </a:prstGeom>
        </p:spPr>
        <p:txBody>
          <a:bodyPr vert="horz" lIns="91401" tIns="45700" rIns="91401" bIns="45700" rtlCol="0"/>
          <a:lstStyle>
            <a:lvl1pPr algn="r">
              <a:defRPr sz="1200"/>
            </a:lvl1pPr>
          </a:lstStyle>
          <a:p>
            <a:fld id="{5E945880-6D3B-45FB-851F-AFC0D1D23A0C}" type="datetimeFigureOut">
              <a:rPr lang="en-GB" smtClean="0"/>
              <a:t>07/02/17</a:t>
            </a:fld>
            <a:endParaRPr lang="en-GB"/>
          </a:p>
        </p:txBody>
      </p:sp>
      <p:sp>
        <p:nvSpPr>
          <p:cNvPr id="4" name="Slide Image Placehold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01" tIns="45700" rIns="91401" bIns="45700" rtlCol="0" anchor="ctr"/>
          <a:lstStyle/>
          <a:p>
            <a:endParaRPr lang="en-GB"/>
          </a:p>
        </p:txBody>
      </p:sp>
      <p:sp>
        <p:nvSpPr>
          <p:cNvPr id="5" name="Notes Placeholder 4"/>
          <p:cNvSpPr>
            <a:spLocks noGrp="1"/>
          </p:cNvSpPr>
          <p:nvPr>
            <p:ph type="body" sz="quarter" idx="3"/>
          </p:nvPr>
        </p:nvSpPr>
        <p:spPr>
          <a:xfrm>
            <a:off x="679456" y="4716468"/>
            <a:ext cx="5438774" cy="4467225"/>
          </a:xfrm>
          <a:prstGeom prst="rect">
            <a:avLst/>
          </a:prstGeom>
        </p:spPr>
        <p:txBody>
          <a:bodyPr vert="horz" lIns="91401" tIns="45700" rIns="91401" bIns="4570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01" tIns="45700" rIns="91401" bIns="45700" rtlCol="0" anchor="b"/>
          <a:lstStyle>
            <a:lvl1pPr algn="l">
              <a:defRPr sz="1200"/>
            </a:lvl1pPr>
          </a:lstStyle>
          <a:p>
            <a:endParaRPr lang="en-GB"/>
          </a:p>
        </p:txBody>
      </p:sp>
      <p:sp>
        <p:nvSpPr>
          <p:cNvPr id="7" name="Slide Number Placeholder 6"/>
          <p:cNvSpPr>
            <a:spLocks noGrp="1"/>
          </p:cNvSpPr>
          <p:nvPr>
            <p:ph type="sldNum" sz="quarter" idx="5"/>
          </p:nvPr>
        </p:nvSpPr>
        <p:spPr>
          <a:xfrm>
            <a:off x="3849690" y="9429750"/>
            <a:ext cx="2946400" cy="496888"/>
          </a:xfrm>
          <a:prstGeom prst="rect">
            <a:avLst/>
          </a:prstGeom>
        </p:spPr>
        <p:txBody>
          <a:bodyPr vert="horz" lIns="91401" tIns="45700" rIns="91401" bIns="45700" rtlCol="0" anchor="b"/>
          <a:lstStyle>
            <a:lvl1pPr algn="r">
              <a:defRPr sz="1200"/>
            </a:lvl1pPr>
          </a:lstStyle>
          <a:p>
            <a:fld id="{5750A1E1-C8D9-4447-9192-37BA973CD27A}" type="slidenum">
              <a:rPr lang="en-GB" smtClean="0"/>
              <a:t>‹#›</a:t>
            </a:fld>
            <a:endParaRPr lang="en-GB"/>
          </a:p>
        </p:txBody>
      </p:sp>
    </p:spTree>
    <p:extLst>
      <p:ext uri="{BB962C8B-B14F-4D97-AF65-F5344CB8AC3E}">
        <p14:creationId xmlns:p14="http://schemas.microsoft.com/office/powerpoint/2010/main" val="4008544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www.iaea.org/OurWork/ST/NE/Pess/assets/rds1-33_web.pdf"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0A1E1-C8D9-4447-9192-37BA973CD27A}" type="slidenum">
              <a:rPr lang="en-GB" smtClean="0"/>
              <a:t>1</a:t>
            </a:fld>
            <a:endParaRPr lang="en-GB"/>
          </a:p>
        </p:txBody>
      </p:sp>
    </p:spTree>
    <p:extLst>
      <p:ext uri="{BB962C8B-B14F-4D97-AF65-F5344CB8AC3E}">
        <p14:creationId xmlns:p14="http://schemas.microsoft.com/office/powerpoint/2010/main" val="872101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mn-lt"/>
                <a:cs typeface="Arial" panose="020B0604020202020204" pitchFamily="34" charset="0"/>
              </a:rPr>
              <a:t>But every region has different</a:t>
            </a:r>
            <a:r>
              <a:rPr lang="en-GB" baseline="0" dirty="0" smtClean="0">
                <a:latin typeface="+mn-lt"/>
                <a:cs typeface="Arial" panose="020B0604020202020204" pitchFamily="34" charset="0"/>
              </a:rPr>
              <a:t> projections for </a:t>
            </a:r>
            <a:r>
              <a:rPr lang="en-GB" dirty="0" smtClean="0">
                <a:latin typeface="+mn-lt"/>
                <a:cs typeface="Arial" panose="020B0604020202020204" pitchFamily="34" charset="0"/>
              </a:rPr>
              <a:t>nuclear</a:t>
            </a:r>
            <a:r>
              <a:rPr lang="en-GB" baseline="0" dirty="0" smtClean="0">
                <a:latin typeface="+mn-lt"/>
                <a:cs typeface="Arial" panose="020B0604020202020204" pitchFamily="34" charset="0"/>
              </a:rPr>
              <a:t> power development. Largest growth is likely to be in Asia.</a:t>
            </a:r>
          </a:p>
          <a:p>
            <a:pPr algn="l"/>
            <a:r>
              <a:rPr lang="en-GB" baseline="0" dirty="0" smtClean="0">
                <a:latin typeface="+mn-lt"/>
                <a:cs typeface="Arial" panose="020B0604020202020204" pitchFamily="34" charset="0"/>
              </a:rPr>
              <a:t>This region, Latin America, has modest prospects for growth…</a:t>
            </a:r>
          </a:p>
          <a:p>
            <a:endParaRPr lang="en-GB" dirty="0" smtClean="0">
              <a:latin typeface="+mn-lt"/>
              <a:cs typeface="Arial" panose="020B0604020202020204" pitchFamily="34" charset="0"/>
            </a:endParaRPr>
          </a:p>
          <a:p>
            <a:pPr defTabSz="906648">
              <a:defRPr/>
            </a:pPr>
            <a:r>
              <a:rPr lang="en-GB" dirty="0" smtClean="0">
                <a:latin typeface="+mn-lt"/>
                <a:cs typeface="Arial" panose="020B0604020202020204" pitchFamily="34" charset="0"/>
              </a:rPr>
              <a:t>Most of the 30 countries that already have operating </a:t>
            </a:r>
            <a:r>
              <a:rPr lang="en-GB" dirty="0" err="1" smtClean="0">
                <a:latin typeface="+mn-lt"/>
                <a:cs typeface="Arial" panose="020B0604020202020204" pitchFamily="34" charset="0"/>
              </a:rPr>
              <a:t>NPPs</a:t>
            </a:r>
            <a:r>
              <a:rPr lang="en-GB" dirty="0" smtClean="0">
                <a:latin typeface="+mn-lt"/>
                <a:cs typeface="Arial" panose="020B0604020202020204" pitchFamily="34" charset="0"/>
              </a:rPr>
              <a:t> have some form of expansion plans.</a:t>
            </a:r>
          </a:p>
          <a:p>
            <a:pPr defTabSz="906648">
              <a:defRPr/>
            </a:pPr>
            <a:endParaRPr lang="en-GB" dirty="0" smtClean="0">
              <a:latin typeface="+mn-lt"/>
              <a:cs typeface="Arial" panose="020B0604020202020204" pitchFamily="34" charset="0"/>
            </a:endParaRPr>
          </a:p>
          <a:p>
            <a:pPr defTabSz="906648">
              <a:defRPr/>
            </a:pPr>
            <a:r>
              <a:rPr lang="en-GB" dirty="0" smtClean="0">
                <a:latin typeface="+mn-lt"/>
                <a:cs typeface="Arial" panose="020B0604020202020204" pitchFamily="34" charset="0"/>
              </a:rPr>
              <a:t>A similar number of “newcomer” countries are showing interest in introducing nuclear power to their energy mix. Some are more advanced in their programme, some are still studying. Two countries, the UAE and Belarus, are already constructing their first nuclear power plants.</a:t>
            </a:r>
          </a:p>
          <a:p>
            <a:endParaRPr lang="en-GB" dirty="0" smtClean="0">
              <a:latin typeface="+mn-lt"/>
              <a:cs typeface="Arial" panose="020B0604020202020204" pitchFamily="34" charset="0"/>
            </a:endParaRPr>
          </a:p>
          <a:p>
            <a:r>
              <a:rPr lang="en-GB" dirty="0" smtClean="0">
                <a:latin typeface="+mn-lt"/>
                <a:cs typeface="Arial" panose="020B0604020202020204" pitchFamily="34" charset="0"/>
              </a:rPr>
              <a:t>And we hear 3 reasons for why nuclear power remains an important option for many countries::: Improving energy security,,, reducing the impact of volatile fossil fuels prices,, and mitigating the effects of climate change.</a:t>
            </a:r>
          </a:p>
          <a:p>
            <a:endParaRPr lang="en-GB"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8F29755-0CE6-4697-A51C-3F7D1C2F5BD4}" type="slidenum">
              <a:rPr lang="en-GB" smtClean="0"/>
              <a:t>10</a:t>
            </a:fld>
            <a:endParaRPr lang="en-GB"/>
          </a:p>
        </p:txBody>
      </p:sp>
    </p:spTree>
    <p:extLst>
      <p:ext uri="{BB962C8B-B14F-4D97-AF65-F5344CB8AC3E}">
        <p14:creationId xmlns:p14="http://schemas.microsoft.com/office/powerpoint/2010/main" val="1868945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ea typeface="MS Mincho"/>
                <a:cs typeface="Calibri"/>
              </a:rPr>
              <a:t>These</a:t>
            </a:r>
            <a:r>
              <a:rPr lang="fr-FR" dirty="0" smtClean="0">
                <a:ea typeface="MS Mincho"/>
                <a:cs typeface="Calibri"/>
              </a:rPr>
              <a:t> </a:t>
            </a:r>
            <a:r>
              <a:rPr lang="fr-FR" dirty="0" err="1" smtClean="0">
                <a:ea typeface="MS Mincho"/>
                <a:cs typeface="Calibri"/>
              </a:rPr>
              <a:t>heterogeneous</a:t>
            </a:r>
            <a:r>
              <a:rPr lang="fr-FR" dirty="0" smtClean="0">
                <a:ea typeface="MS Mincho"/>
                <a:cs typeface="Calibri"/>
              </a:rPr>
              <a:t> NE scenarios at</a:t>
            </a:r>
            <a:r>
              <a:rPr lang="fr-FR" baseline="0" dirty="0" smtClean="0">
                <a:ea typeface="MS Mincho"/>
                <a:cs typeface="Calibri"/>
              </a:rPr>
              <a:t> the IAEA are </a:t>
            </a:r>
            <a:r>
              <a:rPr lang="fr-FR" baseline="0" dirty="0" err="1" smtClean="0">
                <a:ea typeface="MS Mincho"/>
                <a:cs typeface="Calibri"/>
              </a:rPr>
              <a:t>studied</a:t>
            </a:r>
            <a:r>
              <a:rPr lang="fr-FR" baseline="0" dirty="0" smtClean="0">
                <a:ea typeface="MS Mincho"/>
                <a:cs typeface="Calibri"/>
              </a:rPr>
              <a:t> by the International Project on </a:t>
            </a:r>
            <a:r>
              <a:rPr lang="fr-FR" dirty="0" smtClean="0">
                <a:ea typeface="MS Mincho"/>
                <a:cs typeface="Calibri"/>
              </a:rPr>
              <a:t> </a:t>
            </a:r>
            <a:r>
              <a:rPr lang="fr-FR" dirty="0" err="1" smtClean="0">
                <a:ea typeface="MS Mincho"/>
                <a:cs typeface="Calibri"/>
              </a:rPr>
              <a:t>Innovative</a:t>
            </a:r>
            <a:r>
              <a:rPr lang="fr-FR" dirty="0" smtClean="0">
                <a:ea typeface="MS Mincho"/>
                <a:cs typeface="Calibri"/>
              </a:rPr>
              <a:t> </a:t>
            </a:r>
            <a:r>
              <a:rPr lang="fr-FR" dirty="0" err="1" smtClean="0">
                <a:ea typeface="MS Mincho"/>
                <a:cs typeface="Calibri"/>
              </a:rPr>
              <a:t>Nuclear</a:t>
            </a:r>
            <a:r>
              <a:rPr lang="fr-FR" dirty="0" smtClean="0">
                <a:ea typeface="MS Mincho"/>
                <a:cs typeface="Calibri"/>
              </a:rPr>
              <a:t> </a:t>
            </a:r>
            <a:r>
              <a:rPr lang="fr-FR" dirty="0" err="1" smtClean="0">
                <a:ea typeface="MS Mincho"/>
                <a:cs typeface="Calibri"/>
              </a:rPr>
              <a:t>Reactors</a:t>
            </a:r>
            <a:r>
              <a:rPr lang="fr-FR" dirty="0" smtClean="0">
                <a:ea typeface="MS Mincho"/>
                <a:cs typeface="Calibri"/>
              </a:rPr>
              <a:t> and Fuel Cycles - INPRO</a:t>
            </a:r>
          </a:p>
          <a:p>
            <a:endParaRPr lang="fr-FR" dirty="0" smtClean="0">
              <a:ea typeface="MS Mincho"/>
              <a:cs typeface="Calibri"/>
            </a:endParaRPr>
          </a:p>
          <a:p>
            <a:r>
              <a:rPr lang="fr-FR" dirty="0" smtClean="0">
                <a:ea typeface="MS Mincho"/>
                <a:cs typeface="Calibri"/>
              </a:rPr>
              <a:t>INPRO </a:t>
            </a:r>
            <a:r>
              <a:rPr lang="fr-FR" dirty="0" err="1" smtClean="0">
                <a:ea typeface="MS Mincho"/>
                <a:cs typeface="Calibri"/>
              </a:rPr>
              <a:t>develops</a:t>
            </a:r>
            <a:r>
              <a:rPr lang="fr-FR" baseline="0" dirty="0" smtClean="0">
                <a:ea typeface="MS Mincho"/>
                <a:cs typeface="Calibri"/>
              </a:rPr>
              <a:t> collaborative </a:t>
            </a:r>
            <a:r>
              <a:rPr lang="fr-FR" baseline="0" dirty="0" err="1" smtClean="0">
                <a:ea typeface="MS Mincho"/>
                <a:cs typeface="Calibri"/>
              </a:rPr>
              <a:t>projects</a:t>
            </a:r>
            <a:r>
              <a:rPr lang="fr-FR" baseline="0" dirty="0" smtClean="0">
                <a:ea typeface="MS Mincho"/>
                <a:cs typeface="Calibri"/>
              </a:rPr>
              <a:t> </a:t>
            </a:r>
            <a:r>
              <a:rPr lang="fr-FR" baseline="0" dirty="0" err="1" smtClean="0">
                <a:ea typeface="MS Mincho"/>
                <a:cs typeface="Calibri"/>
              </a:rPr>
              <a:t>that</a:t>
            </a:r>
            <a:r>
              <a:rPr lang="fr-FR" baseline="0" dirty="0" smtClean="0">
                <a:ea typeface="MS Mincho"/>
                <a:cs typeface="Calibri"/>
              </a:rPr>
              <a:t> carry out </a:t>
            </a:r>
            <a:r>
              <a:rPr lang="fr-FR" baseline="0" dirty="0" err="1" smtClean="0">
                <a:ea typeface="MS Mincho"/>
                <a:cs typeface="Calibri"/>
              </a:rPr>
              <a:t>complex</a:t>
            </a:r>
            <a:r>
              <a:rPr lang="fr-FR" baseline="0" dirty="0" smtClean="0">
                <a:ea typeface="MS Mincho"/>
                <a:cs typeface="Calibri"/>
              </a:rPr>
              <a:t> </a:t>
            </a:r>
            <a:r>
              <a:rPr lang="fr-FR" baseline="0" dirty="0" err="1" smtClean="0">
                <a:ea typeface="MS Mincho"/>
                <a:cs typeface="Calibri"/>
              </a:rPr>
              <a:t>studies</a:t>
            </a:r>
            <a:r>
              <a:rPr lang="fr-FR" baseline="0" dirty="0" smtClean="0">
                <a:ea typeface="MS Mincho"/>
                <a:cs typeface="Calibri"/>
              </a:rPr>
              <a:t> of</a:t>
            </a:r>
            <a:r>
              <a:rPr lang="fr-FR" dirty="0" smtClean="0">
                <a:ea typeface="MS Mincho"/>
                <a:cs typeface="Calibri"/>
              </a:rPr>
              <a:t> </a:t>
            </a:r>
            <a:r>
              <a:rPr lang="fr-FR" dirty="0" err="1" smtClean="0">
                <a:ea typeface="MS Mincho"/>
                <a:cs typeface="Calibri"/>
              </a:rPr>
              <a:t>regional</a:t>
            </a:r>
            <a:r>
              <a:rPr lang="fr-FR" dirty="0" smtClean="0">
                <a:ea typeface="MS Mincho"/>
                <a:cs typeface="Calibri"/>
              </a:rPr>
              <a:t> and global multinational </a:t>
            </a:r>
            <a:r>
              <a:rPr lang="fr-FR" dirty="0" err="1" smtClean="0">
                <a:ea typeface="MS Mincho"/>
                <a:cs typeface="Calibri"/>
              </a:rPr>
              <a:t>cooperation</a:t>
            </a:r>
            <a:r>
              <a:rPr lang="fr-FR" dirty="0" smtClean="0">
                <a:ea typeface="MS Mincho"/>
                <a:cs typeface="Calibri"/>
              </a:rPr>
              <a:t> to </a:t>
            </a:r>
            <a:r>
              <a:rPr lang="fr-FR" dirty="0" err="1" smtClean="0">
                <a:ea typeface="MS Mincho"/>
                <a:cs typeface="Calibri"/>
              </a:rPr>
              <a:t>enhance</a:t>
            </a:r>
            <a:r>
              <a:rPr lang="fr-FR" dirty="0" smtClean="0">
                <a:ea typeface="MS Mincho"/>
                <a:cs typeface="Calibri"/>
              </a:rPr>
              <a:t> the </a:t>
            </a:r>
            <a:r>
              <a:rPr lang="fr-FR" dirty="0" err="1" smtClean="0">
                <a:ea typeface="MS Mincho"/>
                <a:cs typeface="Calibri"/>
              </a:rPr>
              <a:t>sustainable</a:t>
            </a:r>
            <a:r>
              <a:rPr lang="fr-FR" dirty="0" smtClean="0">
                <a:ea typeface="MS Mincho"/>
                <a:cs typeface="Calibri"/>
              </a:rPr>
              <a:t> </a:t>
            </a:r>
            <a:r>
              <a:rPr lang="fr-FR" dirty="0" err="1" smtClean="0">
                <a:ea typeface="MS Mincho"/>
                <a:cs typeface="Calibri"/>
              </a:rPr>
              <a:t>development</a:t>
            </a:r>
            <a:r>
              <a:rPr lang="fr-FR" dirty="0" smtClean="0">
                <a:ea typeface="MS Mincho"/>
                <a:cs typeface="Calibri"/>
              </a:rPr>
              <a:t> of </a:t>
            </a:r>
            <a:r>
              <a:rPr lang="fr-FR" dirty="0" err="1" smtClean="0">
                <a:ea typeface="MS Mincho"/>
                <a:cs typeface="Calibri"/>
              </a:rPr>
              <a:t>Nuclear</a:t>
            </a:r>
            <a:r>
              <a:rPr lang="fr-FR" dirty="0" smtClean="0">
                <a:ea typeface="MS Mincho"/>
                <a:cs typeface="Calibri"/>
              </a:rPr>
              <a:t> </a:t>
            </a:r>
            <a:r>
              <a:rPr lang="fr-FR" dirty="0" err="1" smtClean="0">
                <a:ea typeface="MS Mincho"/>
                <a:cs typeface="Calibri"/>
              </a:rPr>
              <a:t>Energy</a:t>
            </a:r>
            <a:r>
              <a:rPr lang="fr-FR" dirty="0" smtClean="0">
                <a:ea typeface="MS Mincho"/>
                <a:cs typeface="Calibri"/>
              </a:rPr>
              <a:t> </a:t>
            </a:r>
            <a:r>
              <a:rPr lang="fr-FR" dirty="0" err="1" smtClean="0">
                <a:ea typeface="MS Mincho"/>
                <a:cs typeface="Calibri"/>
              </a:rPr>
              <a:t>Systems</a:t>
            </a:r>
            <a:r>
              <a:rPr lang="fr-FR" dirty="0" smtClean="0">
                <a:ea typeface="MS Mincho"/>
                <a:cs typeface="Calibri"/>
              </a:rPr>
              <a:t> </a:t>
            </a:r>
            <a:r>
              <a:rPr lang="fr-FR" dirty="0" err="1" smtClean="0">
                <a:ea typeface="MS Mincho"/>
                <a:cs typeface="Calibri"/>
              </a:rPr>
              <a:t>including</a:t>
            </a:r>
            <a:r>
              <a:rPr lang="fr-FR" dirty="0" smtClean="0">
                <a:ea typeface="MS Mincho"/>
                <a:cs typeface="Calibri"/>
              </a:rPr>
              <a:t> open and </a:t>
            </a:r>
            <a:r>
              <a:rPr lang="fr-FR" dirty="0" err="1" smtClean="0">
                <a:ea typeface="MS Mincho"/>
                <a:cs typeface="Calibri"/>
              </a:rPr>
              <a:t>closed</a:t>
            </a:r>
            <a:r>
              <a:rPr lang="fr-FR" dirty="0" smtClean="0">
                <a:ea typeface="MS Mincho"/>
                <a:cs typeface="Calibri"/>
              </a:rPr>
              <a:t> fuel cycles. </a:t>
            </a:r>
            <a:endParaRPr lang="fr-FR" dirty="0" smtClean="0">
              <a:ea typeface="MS Mincho"/>
              <a:cs typeface="Calibri"/>
            </a:endParaRPr>
          </a:p>
          <a:p>
            <a:endParaRPr lang="fr-FR" dirty="0">
              <a:ea typeface="MS Mincho"/>
              <a:cs typeface="Calibri"/>
            </a:endParaRPr>
          </a:p>
          <a:p>
            <a:r>
              <a:rPr lang="fr-FR" dirty="0">
                <a:ea typeface="MS Mincho"/>
                <a:cs typeface="Calibri"/>
              </a:rPr>
              <a:t>The </a:t>
            </a:r>
            <a:r>
              <a:rPr lang="fr-FR" dirty="0" err="1">
                <a:ea typeface="MS Mincho"/>
                <a:cs typeface="Calibri"/>
              </a:rPr>
              <a:t>analysis</a:t>
            </a:r>
            <a:r>
              <a:rPr lang="fr-FR" dirty="0">
                <a:ea typeface="MS Mincho"/>
                <a:cs typeface="Calibri"/>
              </a:rPr>
              <a:t> </a:t>
            </a:r>
            <a:r>
              <a:rPr lang="fr-FR" dirty="0" err="1">
                <a:ea typeface="MS Mincho"/>
                <a:cs typeface="Calibri"/>
              </a:rPr>
              <a:t>framework</a:t>
            </a:r>
            <a:r>
              <a:rPr lang="fr-FR" dirty="0">
                <a:ea typeface="MS Mincho"/>
                <a:cs typeface="Calibri"/>
              </a:rPr>
              <a:t> </a:t>
            </a:r>
            <a:r>
              <a:rPr lang="fr-FR" dirty="0" err="1">
                <a:ea typeface="MS Mincho"/>
                <a:cs typeface="Calibri"/>
              </a:rPr>
              <a:t>was</a:t>
            </a:r>
            <a:r>
              <a:rPr lang="fr-FR" dirty="0">
                <a:ea typeface="MS Mincho"/>
                <a:cs typeface="Calibri"/>
              </a:rPr>
              <a:t> </a:t>
            </a:r>
            <a:r>
              <a:rPr lang="fr-FR" dirty="0" err="1">
                <a:ea typeface="MS Mincho"/>
                <a:cs typeface="Calibri"/>
              </a:rPr>
              <a:t>originally</a:t>
            </a:r>
            <a:r>
              <a:rPr lang="fr-FR" dirty="0">
                <a:ea typeface="MS Mincho"/>
                <a:cs typeface="Calibri"/>
              </a:rPr>
              <a:t> </a:t>
            </a:r>
            <a:r>
              <a:rPr lang="fr-FR" dirty="0" err="1">
                <a:ea typeface="MS Mincho"/>
                <a:cs typeface="Calibri"/>
              </a:rPr>
              <a:t>developed</a:t>
            </a:r>
            <a:r>
              <a:rPr lang="fr-FR" dirty="0">
                <a:ea typeface="MS Mincho"/>
                <a:cs typeface="Calibri"/>
              </a:rPr>
              <a:t> </a:t>
            </a:r>
            <a:r>
              <a:rPr lang="fr-FR" dirty="0" err="1">
                <a:ea typeface="MS Mincho"/>
                <a:cs typeface="Calibri"/>
              </a:rPr>
              <a:t>under</a:t>
            </a:r>
            <a:r>
              <a:rPr lang="fr-FR" dirty="0">
                <a:ea typeface="MS Mincho"/>
                <a:cs typeface="Calibri"/>
              </a:rPr>
              <a:t> the “GAINS” collaborative </a:t>
            </a:r>
            <a:r>
              <a:rPr lang="fr-FR" dirty="0" err="1">
                <a:ea typeface="MS Mincho"/>
                <a:cs typeface="Calibri"/>
              </a:rPr>
              <a:t>project</a:t>
            </a:r>
            <a:r>
              <a:rPr lang="fr-FR" dirty="0">
                <a:ea typeface="MS Mincho"/>
                <a:cs typeface="Calibri"/>
              </a:rPr>
              <a:t>, </a:t>
            </a:r>
            <a:r>
              <a:rPr lang="fr-FR" dirty="0" err="1">
                <a:ea typeface="MS Mincho"/>
                <a:cs typeface="Calibri"/>
              </a:rPr>
              <a:t>which</a:t>
            </a:r>
            <a:r>
              <a:rPr lang="fr-FR" dirty="0">
                <a:ea typeface="MS Mincho"/>
                <a:cs typeface="Calibri"/>
              </a:rPr>
              <a:t> </a:t>
            </a:r>
            <a:r>
              <a:rPr lang="fr-FR" dirty="0" err="1">
                <a:ea typeface="MS Mincho"/>
                <a:cs typeface="Calibri"/>
              </a:rPr>
              <a:t>is</a:t>
            </a:r>
            <a:r>
              <a:rPr lang="fr-FR" dirty="0">
                <a:ea typeface="MS Mincho"/>
                <a:cs typeface="Calibri"/>
              </a:rPr>
              <a:t> « Global Architecture of </a:t>
            </a:r>
            <a:r>
              <a:rPr lang="fr-FR" dirty="0" err="1">
                <a:ea typeface="MS Mincho"/>
                <a:cs typeface="Calibri"/>
              </a:rPr>
              <a:t>Innovative</a:t>
            </a:r>
            <a:r>
              <a:rPr lang="fr-FR" dirty="0">
                <a:ea typeface="MS Mincho"/>
                <a:cs typeface="Calibri"/>
              </a:rPr>
              <a:t> </a:t>
            </a:r>
            <a:r>
              <a:rPr lang="fr-FR" dirty="0" err="1">
                <a:ea typeface="MS Mincho"/>
                <a:cs typeface="Calibri"/>
              </a:rPr>
              <a:t>Nuclear</a:t>
            </a:r>
            <a:r>
              <a:rPr lang="fr-FR" dirty="0">
                <a:ea typeface="MS Mincho"/>
                <a:cs typeface="Calibri"/>
              </a:rPr>
              <a:t> </a:t>
            </a:r>
            <a:r>
              <a:rPr lang="fr-FR" dirty="0" err="1">
                <a:ea typeface="MS Mincho"/>
                <a:cs typeface="Calibri"/>
              </a:rPr>
              <a:t>Energy</a:t>
            </a:r>
            <a:r>
              <a:rPr lang="fr-FR" dirty="0">
                <a:ea typeface="MS Mincho"/>
                <a:cs typeface="Calibri"/>
              </a:rPr>
              <a:t> </a:t>
            </a:r>
            <a:r>
              <a:rPr lang="fr-FR" dirty="0" err="1">
                <a:ea typeface="MS Mincho"/>
                <a:cs typeface="Calibri"/>
              </a:rPr>
              <a:t>Systems</a:t>
            </a:r>
            <a:r>
              <a:rPr lang="fr-FR" dirty="0">
                <a:ea typeface="MS Mincho"/>
                <a:cs typeface="Calibri"/>
              </a:rPr>
              <a:t> </a:t>
            </a:r>
            <a:r>
              <a:rPr lang="fr-FR" dirty="0" err="1">
                <a:ea typeface="MS Mincho"/>
                <a:cs typeface="Calibri"/>
              </a:rPr>
              <a:t>Based</a:t>
            </a:r>
            <a:r>
              <a:rPr lang="fr-FR" dirty="0">
                <a:ea typeface="MS Mincho"/>
                <a:cs typeface="Calibri"/>
              </a:rPr>
              <a:t> on Thermal and </a:t>
            </a:r>
            <a:r>
              <a:rPr lang="fr-FR" dirty="0" err="1">
                <a:ea typeface="MS Mincho"/>
                <a:cs typeface="Calibri"/>
              </a:rPr>
              <a:t>Fast</a:t>
            </a:r>
            <a:r>
              <a:rPr lang="fr-FR" dirty="0">
                <a:ea typeface="MS Mincho"/>
                <a:cs typeface="Calibri"/>
              </a:rPr>
              <a:t> </a:t>
            </a:r>
            <a:r>
              <a:rPr lang="fr-FR" dirty="0" smtClean="0">
                <a:ea typeface="MS Mincho"/>
                <a:cs typeface="Calibri"/>
              </a:rPr>
              <a:t>Neutron</a:t>
            </a:r>
            <a:r>
              <a:rPr lang="fr-FR" baseline="0" dirty="0" smtClean="0">
                <a:ea typeface="MS Mincho"/>
                <a:cs typeface="Calibri"/>
              </a:rPr>
              <a:t> </a:t>
            </a:r>
            <a:r>
              <a:rPr lang="fr-FR" baseline="0" dirty="0" err="1" smtClean="0">
                <a:ea typeface="MS Mincho"/>
                <a:cs typeface="Calibri"/>
              </a:rPr>
              <a:t>Systems</a:t>
            </a:r>
            <a:r>
              <a:rPr lang="fr-FR" dirty="0" smtClean="0">
                <a:ea typeface="MS Mincho"/>
                <a:cs typeface="Calibri"/>
              </a:rPr>
              <a:t> </a:t>
            </a:r>
            <a:r>
              <a:rPr lang="fr-FR" dirty="0" err="1">
                <a:ea typeface="MS Mincho"/>
                <a:cs typeface="Calibri"/>
              </a:rPr>
              <a:t>Including</a:t>
            </a:r>
            <a:r>
              <a:rPr lang="fr-FR" dirty="0">
                <a:ea typeface="MS Mincho"/>
                <a:cs typeface="Calibri"/>
              </a:rPr>
              <a:t> a </a:t>
            </a:r>
            <a:r>
              <a:rPr lang="fr-FR" dirty="0" err="1">
                <a:ea typeface="MS Mincho"/>
                <a:cs typeface="Calibri"/>
              </a:rPr>
              <a:t>Closed</a:t>
            </a:r>
            <a:r>
              <a:rPr lang="fr-FR" dirty="0">
                <a:ea typeface="MS Mincho"/>
                <a:cs typeface="Calibri"/>
              </a:rPr>
              <a:t> Fuel Cycle »</a:t>
            </a:r>
            <a:r>
              <a:rPr lang="fr-FR" dirty="0" smtClean="0">
                <a:ea typeface="MS Mincho"/>
                <a:cs typeface="Calibri"/>
              </a:rPr>
              <a:t>.</a:t>
            </a:r>
          </a:p>
          <a:p>
            <a:endParaRPr lang="fr-FR" dirty="0">
              <a:ea typeface="MS Mincho"/>
              <a:cs typeface="Calibri"/>
            </a:endParaRPr>
          </a:p>
          <a:p>
            <a:r>
              <a:rPr lang="fr-FR" dirty="0" smtClean="0">
                <a:ea typeface="MS Mincho"/>
                <a:cs typeface="Calibri"/>
              </a:rPr>
              <a:t>SYNERGIES </a:t>
            </a:r>
            <a:r>
              <a:rPr lang="fr-FR" dirty="0">
                <a:ea typeface="MS Mincho"/>
                <a:cs typeface="Calibri"/>
              </a:rPr>
              <a:t>and </a:t>
            </a:r>
            <a:r>
              <a:rPr lang="fr-FR" dirty="0" smtClean="0">
                <a:ea typeface="MS Mincho"/>
                <a:cs typeface="Calibri"/>
              </a:rPr>
              <a:t>ROADMAPS </a:t>
            </a:r>
            <a:r>
              <a:rPr lang="fr-FR" dirty="0">
                <a:ea typeface="MS Mincho"/>
                <a:cs typeface="Calibri"/>
              </a:rPr>
              <a:t>address the scenarios for </a:t>
            </a:r>
            <a:r>
              <a:rPr lang="fr-FR" dirty="0" err="1">
                <a:ea typeface="MS Mincho"/>
                <a:cs typeface="Calibri"/>
              </a:rPr>
              <a:t>enhancing</a:t>
            </a:r>
            <a:r>
              <a:rPr lang="fr-FR" dirty="0">
                <a:ea typeface="MS Mincho"/>
                <a:cs typeface="Calibri"/>
              </a:rPr>
              <a:t> global </a:t>
            </a:r>
            <a:r>
              <a:rPr lang="fr-FR" dirty="0" err="1" smtClean="0">
                <a:ea typeface="MS Mincho"/>
                <a:cs typeface="Calibri"/>
              </a:rPr>
              <a:t>Nuclear</a:t>
            </a:r>
            <a:r>
              <a:rPr lang="fr-FR" baseline="0" dirty="0" smtClean="0">
                <a:ea typeface="MS Mincho"/>
                <a:cs typeface="Calibri"/>
              </a:rPr>
              <a:t> </a:t>
            </a:r>
            <a:r>
              <a:rPr lang="fr-FR" dirty="0" err="1" smtClean="0">
                <a:ea typeface="MS Mincho"/>
                <a:cs typeface="Calibri"/>
              </a:rPr>
              <a:t>Energy</a:t>
            </a:r>
            <a:r>
              <a:rPr lang="fr-FR" dirty="0" smtClean="0">
                <a:ea typeface="MS Mincho"/>
                <a:cs typeface="Calibri"/>
              </a:rPr>
              <a:t> </a:t>
            </a:r>
            <a:r>
              <a:rPr lang="fr-FR" dirty="0" err="1" smtClean="0">
                <a:ea typeface="MS Mincho"/>
                <a:cs typeface="Calibri"/>
              </a:rPr>
              <a:t>Systems</a:t>
            </a:r>
            <a:r>
              <a:rPr lang="fr-FR" dirty="0" smtClean="0">
                <a:ea typeface="MS Mincho"/>
                <a:cs typeface="Calibri"/>
              </a:rPr>
              <a:t> </a:t>
            </a:r>
            <a:r>
              <a:rPr lang="fr-FR" dirty="0" err="1">
                <a:ea typeface="MS Mincho"/>
                <a:cs typeface="Calibri"/>
              </a:rPr>
              <a:t>sustainability</a:t>
            </a:r>
            <a:r>
              <a:rPr lang="fr-FR" dirty="0">
                <a:ea typeface="MS Mincho"/>
                <a:cs typeface="Calibri"/>
              </a:rPr>
              <a:t>, </a:t>
            </a:r>
            <a:r>
              <a:rPr lang="fr-FR" dirty="0" err="1">
                <a:ea typeface="MS Mincho"/>
                <a:cs typeface="Calibri"/>
              </a:rPr>
              <a:t>specifically</a:t>
            </a:r>
            <a:r>
              <a:rPr lang="fr-FR" dirty="0">
                <a:ea typeface="MS Mincho"/>
                <a:cs typeface="Calibri"/>
              </a:rPr>
              <a:t>, </a:t>
            </a:r>
            <a:r>
              <a:rPr lang="fr-FR" dirty="0" err="1">
                <a:ea typeface="MS Mincho"/>
                <a:cs typeface="Calibri"/>
              </a:rPr>
              <a:t>through</a:t>
            </a:r>
            <a:r>
              <a:rPr lang="fr-FR" dirty="0">
                <a:ea typeface="MS Mincho"/>
                <a:cs typeface="Calibri"/>
              </a:rPr>
              <a:t> </a:t>
            </a:r>
            <a:r>
              <a:rPr lang="fr-FR" dirty="0" err="1">
                <a:ea typeface="MS Mincho"/>
                <a:cs typeface="Calibri"/>
              </a:rPr>
              <a:t>cooperation</a:t>
            </a:r>
            <a:r>
              <a:rPr lang="fr-FR" dirty="0">
                <a:ea typeface="MS Mincho"/>
                <a:cs typeface="Calibri"/>
              </a:rPr>
              <a:t> </a:t>
            </a:r>
            <a:r>
              <a:rPr lang="fr-FR" dirty="0" err="1" smtClean="0">
                <a:ea typeface="MS Mincho"/>
                <a:cs typeface="Calibri"/>
              </a:rPr>
              <a:t>among</a:t>
            </a:r>
            <a:r>
              <a:rPr lang="fr-FR" dirty="0" smtClean="0">
                <a:ea typeface="MS Mincho"/>
                <a:cs typeface="Calibri"/>
              </a:rPr>
              <a:t> </a:t>
            </a:r>
            <a:r>
              <a:rPr lang="fr-FR" dirty="0" err="1">
                <a:ea typeface="MS Mincho"/>
                <a:cs typeface="Calibri"/>
              </a:rPr>
              <a:t>technology</a:t>
            </a:r>
            <a:r>
              <a:rPr lang="fr-FR" dirty="0">
                <a:ea typeface="MS Mincho"/>
                <a:cs typeface="Calibri"/>
              </a:rPr>
              <a:t> </a:t>
            </a:r>
            <a:r>
              <a:rPr lang="fr-FR" dirty="0" err="1">
                <a:ea typeface="MS Mincho"/>
                <a:cs typeface="Calibri"/>
              </a:rPr>
              <a:t>holder</a:t>
            </a:r>
            <a:r>
              <a:rPr lang="fr-FR" dirty="0">
                <a:ea typeface="MS Mincho"/>
                <a:cs typeface="Calibri"/>
              </a:rPr>
              <a:t> </a:t>
            </a:r>
            <a:r>
              <a:rPr lang="fr-FR" dirty="0" smtClean="0">
                <a:ea typeface="MS Mincho"/>
                <a:cs typeface="Calibri"/>
              </a:rPr>
              <a:t>and </a:t>
            </a:r>
            <a:r>
              <a:rPr lang="fr-FR" dirty="0" err="1">
                <a:ea typeface="MS Mincho"/>
                <a:cs typeface="Calibri"/>
              </a:rPr>
              <a:t>technology</a:t>
            </a:r>
            <a:r>
              <a:rPr lang="fr-FR" dirty="0">
                <a:ea typeface="MS Mincho"/>
                <a:cs typeface="Calibri"/>
              </a:rPr>
              <a:t> user countries, </a:t>
            </a:r>
            <a:r>
              <a:rPr lang="fr-FR" dirty="0" err="1">
                <a:ea typeface="MS Mincho"/>
                <a:cs typeface="Calibri"/>
              </a:rPr>
              <a:t>including</a:t>
            </a:r>
            <a:r>
              <a:rPr lang="fr-FR" dirty="0">
                <a:ea typeface="MS Mincho"/>
                <a:cs typeface="Calibri"/>
              </a:rPr>
              <a:t> </a:t>
            </a:r>
            <a:r>
              <a:rPr lang="fr-FR" dirty="0" err="1">
                <a:ea typeface="MS Mincho"/>
                <a:cs typeface="Calibri"/>
              </a:rPr>
              <a:t>newcomer</a:t>
            </a:r>
            <a:r>
              <a:rPr lang="fr-FR" dirty="0">
                <a:ea typeface="MS Mincho"/>
                <a:cs typeface="Calibri"/>
              </a:rPr>
              <a:t> countries </a:t>
            </a:r>
            <a:endParaRPr lang="fr-FR" dirty="0" smtClean="0">
              <a:ea typeface="MS Mincho"/>
            </a:endParaRPr>
          </a:p>
          <a:p>
            <a:endParaRPr lang="fr-FR" dirty="0" smtClean="0">
              <a:ea typeface="MS Mincho"/>
            </a:endParaRPr>
          </a:p>
          <a:p>
            <a:r>
              <a:rPr lang="fr-FR" dirty="0" smtClean="0">
                <a:ea typeface="MS Mincho"/>
                <a:cs typeface="Calibri"/>
              </a:rPr>
              <a:t>“</a:t>
            </a:r>
            <a:r>
              <a:rPr lang="fr-FR" dirty="0" err="1" smtClean="0">
                <a:ea typeface="MS Mincho"/>
                <a:cs typeface="Calibri"/>
              </a:rPr>
              <a:t>Synergistic</a:t>
            </a:r>
            <a:r>
              <a:rPr lang="fr-FR" dirty="0" smtClean="0">
                <a:ea typeface="MS Mincho"/>
                <a:cs typeface="Calibri"/>
              </a:rPr>
              <a:t> </a:t>
            </a:r>
            <a:r>
              <a:rPr lang="fr-FR" dirty="0" err="1" smtClean="0">
                <a:ea typeface="MS Mincho"/>
                <a:cs typeface="Calibri"/>
              </a:rPr>
              <a:t>nuclear</a:t>
            </a:r>
            <a:r>
              <a:rPr lang="fr-FR" dirty="0" smtClean="0">
                <a:ea typeface="MS Mincho"/>
                <a:cs typeface="Calibri"/>
              </a:rPr>
              <a:t> </a:t>
            </a:r>
            <a:r>
              <a:rPr lang="fr-FR" dirty="0" err="1" smtClean="0">
                <a:ea typeface="MS Mincho"/>
                <a:cs typeface="Calibri"/>
              </a:rPr>
              <a:t>energy</a:t>
            </a:r>
            <a:r>
              <a:rPr lang="fr-FR" dirty="0" smtClean="0">
                <a:ea typeface="MS Mincho"/>
                <a:cs typeface="Calibri"/>
              </a:rPr>
              <a:t> </a:t>
            </a:r>
            <a:r>
              <a:rPr lang="fr-FR" dirty="0" err="1" smtClean="0">
                <a:ea typeface="MS Mincho"/>
                <a:cs typeface="Calibri"/>
              </a:rPr>
              <a:t>regional</a:t>
            </a:r>
            <a:r>
              <a:rPr lang="fr-FR" dirty="0" smtClean="0">
                <a:ea typeface="MS Mincho"/>
                <a:cs typeface="Calibri"/>
              </a:rPr>
              <a:t> group interactions </a:t>
            </a:r>
            <a:r>
              <a:rPr lang="fr-FR" dirty="0" err="1" smtClean="0">
                <a:ea typeface="MS Mincho"/>
                <a:cs typeface="Calibri"/>
              </a:rPr>
              <a:t>evaluated</a:t>
            </a:r>
            <a:r>
              <a:rPr lang="fr-FR" dirty="0" smtClean="0">
                <a:ea typeface="MS Mincho"/>
                <a:cs typeface="Calibri"/>
              </a:rPr>
              <a:t> for </a:t>
            </a:r>
            <a:r>
              <a:rPr lang="fr-FR" dirty="0" err="1" smtClean="0">
                <a:ea typeface="MS Mincho"/>
                <a:cs typeface="Calibri"/>
              </a:rPr>
              <a:t>sustainability</a:t>
            </a:r>
            <a:r>
              <a:rPr lang="fr-FR" dirty="0" smtClean="0">
                <a:ea typeface="MS Mincho"/>
                <a:cs typeface="Calibri"/>
              </a:rPr>
              <a:t>” (SYNERGIES)</a:t>
            </a:r>
          </a:p>
          <a:p>
            <a:r>
              <a:rPr lang="fr-FR" dirty="0">
                <a:solidFill>
                  <a:prstClr val="black"/>
                </a:solidFill>
                <a:ea typeface="MS Mincho"/>
                <a:cs typeface="Calibri"/>
              </a:rPr>
              <a:t>“Roadmaps for a Transition to </a:t>
            </a:r>
            <a:r>
              <a:rPr lang="fr-FR" dirty="0" err="1">
                <a:solidFill>
                  <a:prstClr val="black"/>
                </a:solidFill>
                <a:ea typeface="MS Mincho"/>
                <a:cs typeface="Calibri"/>
              </a:rPr>
              <a:t>Globally</a:t>
            </a:r>
            <a:r>
              <a:rPr lang="fr-FR" dirty="0">
                <a:solidFill>
                  <a:prstClr val="black"/>
                </a:solidFill>
                <a:ea typeface="MS Mincho"/>
                <a:cs typeface="Calibri"/>
              </a:rPr>
              <a:t> </a:t>
            </a:r>
            <a:r>
              <a:rPr lang="fr-FR" dirty="0" err="1">
                <a:solidFill>
                  <a:prstClr val="black"/>
                </a:solidFill>
                <a:ea typeface="MS Mincho"/>
                <a:cs typeface="Calibri"/>
              </a:rPr>
              <a:t>Sustainable</a:t>
            </a:r>
            <a:r>
              <a:rPr lang="fr-FR" dirty="0">
                <a:solidFill>
                  <a:prstClr val="black"/>
                </a:solidFill>
                <a:ea typeface="MS Mincho"/>
                <a:cs typeface="Calibri"/>
              </a:rPr>
              <a:t> </a:t>
            </a:r>
            <a:r>
              <a:rPr lang="fr-FR" dirty="0" err="1">
                <a:solidFill>
                  <a:prstClr val="black"/>
                </a:solidFill>
                <a:ea typeface="MS Mincho"/>
                <a:cs typeface="Calibri"/>
              </a:rPr>
              <a:t>Nuclear</a:t>
            </a:r>
            <a:r>
              <a:rPr lang="fr-FR" dirty="0">
                <a:solidFill>
                  <a:prstClr val="black"/>
                </a:solidFill>
                <a:ea typeface="MS Mincho"/>
                <a:cs typeface="Calibri"/>
              </a:rPr>
              <a:t> </a:t>
            </a:r>
            <a:r>
              <a:rPr lang="fr-FR" dirty="0" err="1">
                <a:solidFill>
                  <a:prstClr val="black"/>
                </a:solidFill>
                <a:ea typeface="MS Mincho"/>
                <a:cs typeface="Calibri"/>
              </a:rPr>
              <a:t>Energy</a:t>
            </a:r>
            <a:r>
              <a:rPr lang="fr-FR" dirty="0">
                <a:solidFill>
                  <a:prstClr val="black"/>
                </a:solidFill>
                <a:ea typeface="MS Mincho"/>
                <a:cs typeface="Calibri"/>
              </a:rPr>
              <a:t> </a:t>
            </a:r>
            <a:r>
              <a:rPr lang="fr-FR" dirty="0" err="1">
                <a:solidFill>
                  <a:prstClr val="black"/>
                </a:solidFill>
                <a:ea typeface="MS Mincho"/>
                <a:cs typeface="Calibri"/>
              </a:rPr>
              <a:t>Systems</a:t>
            </a:r>
            <a:r>
              <a:rPr lang="fr-FR" dirty="0">
                <a:solidFill>
                  <a:prstClr val="black"/>
                </a:solidFill>
                <a:ea typeface="MS Mincho"/>
                <a:cs typeface="Calibri"/>
              </a:rPr>
              <a:t>” (ROADMAPS)</a:t>
            </a:r>
            <a:endParaRPr lang="en-GB" dirty="0"/>
          </a:p>
        </p:txBody>
      </p:sp>
      <p:sp>
        <p:nvSpPr>
          <p:cNvPr id="4" name="Slide Number Placeholder 3"/>
          <p:cNvSpPr>
            <a:spLocks noGrp="1"/>
          </p:cNvSpPr>
          <p:nvPr>
            <p:ph type="sldNum" sz="quarter" idx="10"/>
          </p:nvPr>
        </p:nvSpPr>
        <p:spPr/>
        <p:txBody>
          <a:bodyPr/>
          <a:lstStyle/>
          <a:p>
            <a:fld id="{DDFABBEF-46B8-439B-B732-FBADDA46C734}"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18261918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smtClean="0">
                <a:solidFill>
                  <a:schemeClr val="tx1"/>
                </a:solidFill>
                <a:effectLst/>
                <a:latin typeface="+mn-lt"/>
                <a:ea typeface="+mn-ea"/>
                <a:cs typeface="+mn-cs"/>
              </a:rPr>
              <a:t>In all these long-term scenarios it is clear that advanced nuclear systems and technologies are supposed to play, at least in perspective, a major role.</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This trend</a:t>
            </a:r>
            <a:r>
              <a:rPr lang="en-GB" sz="1400" kern="1200" baseline="0" dirty="0" smtClean="0">
                <a:solidFill>
                  <a:schemeClr val="tx1"/>
                </a:solidFill>
                <a:effectLst/>
                <a:latin typeface="+mn-lt"/>
                <a:ea typeface="+mn-ea"/>
                <a:cs typeface="+mn-cs"/>
              </a:rPr>
              <a:t> </a:t>
            </a:r>
            <a:r>
              <a:rPr lang="en-GB" sz="1400" kern="1200" dirty="0" smtClean="0">
                <a:solidFill>
                  <a:schemeClr val="tx1"/>
                </a:solidFill>
                <a:effectLst/>
                <a:latin typeface="+mn-lt"/>
                <a:ea typeface="+mn-ea"/>
                <a:cs typeface="+mn-cs"/>
              </a:rPr>
              <a:t>has recently received a new impulse due to the need for</a:t>
            </a:r>
            <a:r>
              <a:rPr lang="en-GB" sz="1400" kern="1200" baseline="0" dirty="0" smtClean="0">
                <a:solidFill>
                  <a:schemeClr val="tx1"/>
                </a:solidFill>
                <a:effectLst/>
                <a:latin typeface="+mn-lt"/>
                <a:ea typeface="+mn-ea"/>
                <a:cs typeface="+mn-cs"/>
              </a:rPr>
              <a:t> </a:t>
            </a:r>
            <a:r>
              <a:rPr lang="en-GB" sz="1400" kern="1200" dirty="0" smtClean="0">
                <a:solidFill>
                  <a:schemeClr val="tx1"/>
                </a:solidFill>
                <a:effectLst/>
                <a:latin typeface="+mn-lt"/>
                <a:ea typeface="+mn-ea"/>
                <a:cs typeface="+mn-cs"/>
              </a:rPr>
              <a:t>promoting, developing and deploying – as soon as possible – more sustainable low carbon energy sources.</a:t>
            </a:r>
          </a:p>
          <a:p>
            <a:endParaRPr lang="en-GB" sz="1400" kern="1200" dirty="0" smtClean="0">
              <a:solidFill>
                <a:schemeClr val="tx1"/>
              </a:solidFill>
              <a:effectLst/>
              <a:latin typeface="+mn-lt"/>
              <a:ea typeface="+mn-ea"/>
              <a:cs typeface="+mn-cs"/>
            </a:endParaRPr>
          </a:p>
          <a:p>
            <a:r>
              <a:rPr lang="en-GB" sz="1400" kern="1200" dirty="0" smtClean="0">
                <a:solidFill>
                  <a:schemeClr val="tx1"/>
                </a:solidFill>
                <a:effectLst/>
                <a:latin typeface="+mn-lt"/>
                <a:ea typeface="+mn-ea"/>
                <a:cs typeface="+mn-cs"/>
              </a:rPr>
              <a:t>The IAEA has been providing up-to-date</a:t>
            </a:r>
            <a:r>
              <a:rPr lang="en-GB" sz="1400" kern="1200" baseline="0" dirty="0" smtClean="0">
                <a:solidFill>
                  <a:schemeClr val="tx1"/>
                </a:solidFill>
                <a:effectLst/>
                <a:latin typeface="+mn-lt"/>
                <a:ea typeface="+mn-ea"/>
                <a:cs typeface="+mn-cs"/>
              </a:rPr>
              <a:t> information and tools to its Member States on advanced reactor technologies and non-electric applications</a:t>
            </a:r>
          </a:p>
          <a:p>
            <a:endParaRPr lang="en-GB" sz="1400" kern="1200" baseline="0" dirty="0" smtClean="0">
              <a:solidFill>
                <a:schemeClr val="tx1"/>
              </a:solidFill>
              <a:effectLst/>
              <a:latin typeface="+mn-lt"/>
              <a:ea typeface="+mn-ea"/>
              <a:cs typeface="+mn-cs"/>
            </a:endParaRPr>
          </a:p>
          <a:p>
            <a:r>
              <a:rPr lang="en-GB" sz="1400" kern="1200" baseline="0" dirty="0" smtClean="0">
                <a:solidFill>
                  <a:schemeClr val="tx1"/>
                </a:solidFill>
                <a:effectLst/>
                <a:latin typeface="+mn-lt"/>
                <a:ea typeface="+mn-ea"/>
                <a:cs typeface="+mn-cs"/>
              </a:rPr>
              <a:t>Our Advanced Reactor Information System, ARIS, provides an overview and design descriptions of evolutionary and innovative reactor technologies that are being developed and deployed worldwide</a:t>
            </a:r>
          </a:p>
        </p:txBody>
      </p:sp>
      <p:sp>
        <p:nvSpPr>
          <p:cNvPr id="4" name="Slide Number Placeholder 3"/>
          <p:cNvSpPr>
            <a:spLocks noGrp="1"/>
          </p:cNvSpPr>
          <p:nvPr>
            <p:ph type="sldNum" sz="quarter" idx="10"/>
          </p:nvPr>
        </p:nvSpPr>
        <p:spPr/>
        <p:txBody>
          <a:bodyPr/>
          <a:lstStyle/>
          <a:p>
            <a:fld id="{5750A1E1-C8D9-4447-9192-37BA973CD27A}" type="slidenum">
              <a:rPr lang="en-GB" smtClean="0"/>
              <a:t>12</a:t>
            </a:fld>
            <a:endParaRPr lang="en-GB"/>
          </a:p>
        </p:txBody>
      </p:sp>
    </p:spTree>
    <p:extLst>
      <p:ext uri="{BB962C8B-B14F-4D97-AF65-F5344CB8AC3E}">
        <p14:creationId xmlns:p14="http://schemas.microsoft.com/office/powerpoint/2010/main" val="539883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400" dirty="0"/>
          </a:p>
        </p:txBody>
      </p:sp>
      <p:sp>
        <p:nvSpPr>
          <p:cNvPr id="4" name="Slide Number Placeholder 3"/>
          <p:cNvSpPr>
            <a:spLocks noGrp="1"/>
          </p:cNvSpPr>
          <p:nvPr>
            <p:ph type="sldNum" sz="quarter" idx="10"/>
          </p:nvPr>
        </p:nvSpPr>
        <p:spPr/>
        <p:txBody>
          <a:bodyPr/>
          <a:lstStyle/>
          <a:p>
            <a:fld id="{5750A1E1-C8D9-4447-9192-37BA973CD27A}" type="slidenum">
              <a:rPr lang="en-GB" smtClean="0"/>
              <a:t>13</a:t>
            </a:fld>
            <a:endParaRPr lang="en-GB"/>
          </a:p>
        </p:txBody>
      </p:sp>
    </p:spTree>
    <p:extLst>
      <p:ext uri="{BB962C8B-B14F-4D97-AF65-F5344CB8AC3E}">
        <p14:creationId xmlns:p14="http://schemas.microsoft.com/office/powerpoint/2010/main" val="2409647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baseline="0" dirty="0" smtClean="0">
              <a:ea typeface="MS Mincho"/>
              <a:cs typeface="Calibri"/>
            </a:endParaRPr>
          </a:p>
        </p:txBody>
      </p:sp>
      <p:sp>
        <p:nvSpPr>
          <p:cNvPr id="4" name="Slide Number Placeholder 3"/>
          <p:cNvSpPr>
            <a:spLocks noGrp="1"/>
          </p:cNvSpPr>
          <p:nvPr>
            <p:ph type="sldNum" sz="quarter" idx="10"/>
          </p:nvPr>
        </p:nvSpPr>
        <p:spPr/>
        <p:txBody>
          <a:bodyPr/>
          <a:lstStyle/>
          <a:p>
            <a:fld id="{5750A1E1-C8D9-4447-9192-37BA973CD27A}" type="slidenum">
              <a:rPr lang="en-GB" smtClean="0"/>
              <a:t>16</a:t>
            </a:fld>
            <a:endParaRPr lang="en-GB"/>
          </a:p>
        </p:txBody>
      </p:sp>
    </p:spTree>
    <p:extLst>
      <p:ext uri="{BB962C8B-B14F-4D97-AF65-F5344CB8AC3E}">
        <p14:creationId xmlns:p14="http://schemas.microsoft.com/office/powerpoint/2010/main" val="40609358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2254">
              <a:defRPr/>
            </a:pPr>
            <a:endParaRPr lang="en-GB" sz="1400" dirty="0"/>
          </a:p>
        </p:txBody>
      </p:sp>
      <p:sp>
        <p:nvSpPr>
          <p:cNvPr id="4" name="Slide Number Placeholder 3"/>
          <p:cNvSpPr>
            <a:spLocks noGrp="1"/>
          </p:cNvSpPr>
          <p:nvPr>
            <p:ph type="sldNum" sz="quarter" idx="10"/>
          </p:nvPr>
        </p:nvSpPr>
        <p:spPr/>
        <p:txBody>
          <a:bodyPr/>
          <a:lstStyle/>
          <a:p>
            <a:fld id="{5750A1E1-C8D9-4447-9192-37BA973CD27A}" type="slidenum">
              <a:rPr lang="en-GB" smtClean="0">
                <a:solidFill>
                  <a:prstClr val="black"/>
                </a:solidFill>
              </a:rPr>
              <a:pPr/>
              <a:t>18</a:t>
            </a:fld>
            <a:endParaRPr lang="en-GB">
              <a:solidFill>
                <a:prstClr val="black"/>
              </a:solidFill>
            </a:endParaRPr>
          </a:p>
        </p:txBody>
      </p:sp>
    </p:spTree>
    <p:extLst>
      <p:ext uri="{BB962C8B-B14F-4D97-AF65-F5344CB8AC3E}">
        <p14:creationId xmlns:p14="http://schemas.microsoft.com/office/powerpoint/2010/main" val="2947844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2254">
              <a:defRPr/>
            </a:pPr>
            <a:endParaRPr lang="en-GB" dirty="0"/>
          </a:p>
        </p:txBody>
      </p:sp>
      <p:sp>
        <p:nvSpPr>
          <p:cNvPr id="4" name="Slide Number Placeholder 3"/>
          <p:cNvSpPr>
            <a:spLocks noGrp="1"/>
          </p:cNvSpPr>
          <p:nvPr>
            <p:ph type="sldNum" sz="quarter" idx="10"/>
          </p:nvPr>
        </p:nvSpPr>
        <p:spPr/>
        <p:txBody>
          <a:bodyPr/>
          <a:lstStyle/>
          <a:p>
            <a:fld id="{5750A1E1-C8D9-4447-9192-37BA973CD27A}" type="slidenum">
              <a:rPr lang="en-GB" smtClean="0"/>
              <a:t>19</a:t>
            </a:fld>
            <a:endParaRPr lang="en-GB"/>
          </a:p>
        </p:txBody>
      </p:sp>
    </p:spTree>
    <p:extLst>
      <p:ext uri="{BB962C8B-B14F-4D97-AF65-F5344CB8AC3E}">
        <p14:creationId xmlns:p14="http://schemas.microsoft.com/office/powerpoint/2010/main" val="2634787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50000"/>
              </a:spcBef>
            </a:pPr>
            <a:endParaRPr lang="en-GB" altLang="en-US" dirty="0">
              <a:solidFill>
                <a:schemeClr val="tx1">
                  <a:lumMod val="75000"/>
                </a:schemeClr>
              </a:solidFill>
              <a:latin typeface="Arial" charset="0"/>
              <a:cs typeface="Arial" charset="0"/>
            </a:endParaRPr>
          </a:p>
        </p:txBody>
      </p:sp>
      <p:sp>
        <p:nvSpPr>
          <p:cNvPr id="4" name="Slide Number Placeholder 3"/>
          <p:cNvSpPr>
            <a:spLocks noGrp="1"/>
          </p:cNvSpPr>
          <p:nvPr>
            <p:ph type="sldNum" sz="quarter" idx="10"/>
          </p:nvPr>
        </p:nvSpPr>
        <p:spPr/>
        <p:txBody>
          <a:bodyPr/>
          <a:lstStyle/>
          <a:p>
            <a:fld id="{5750A1E1-C8D9-4447-9192-37BA973CD27A}" type="slidenum">
              <a:rPr lang="en-GB" smtClean="0"/>
              <a:t>20</a:t>
            </a:fld>
            <a:endParaRPr lang="en-GB"/>
          </a:p>
        </p:txBody>
      </p:sp>
    </p:spTree>
    <p:extLst>
      <p:ext uri="{BB962C8B-B14F-4D97-AF65-F5344CB8AC3E}">
        <p14:creationId xmlns:p14="http://schemas.microsoft.com/office/powerpoint/2010/main" val="41241402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A54A8633-811C-49CB-9F79-89EBA69A6462}" type="slidenum">
              <a:rPr lang="en-US" smtClean="0"/>
              <a:pPr>
                <a:defRPr/>
              </a:pPr>
              <a:t>21</a:t>
            </a:fld>
            <a:endParaRPr lang="en-US"/>
          </a:p>
        </p:txBody>
      </p:sp>
    </p:spTree>
    <p:extLst>
      <p:ext uri="{BB962C8B-B14F-4D97-AF65-F5344CB8AC3E}">
        <p14:creationId xmlns:p14="http://schemas.microsoft.com/office/powerpoint/2010/main" val="27143343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280">
              <a:defRPr/>
            </a:pPr>
            <a:endParaRPr lang="en-GB" sz="1400" dirty="0">
              <a:solidFill>
                <a:prstClr val="black"/>
              </a:solidFill>
            </a:endParaRPr>
          </a:p>
          <a:p>
            <a:pPr defTabSz="882254">
              <a:defRPr/>
            </a:pPr>
            <a:endParaRPr lang="en-GB" dirty="0">
              <a:solidFill>
                <a:prstClr val="black"/>
              </a:solidFill>
            </a:endParaRPr>
          </a:p>
          <a:p>
            <a:endParaRPr lang="en-GB" dirty="0"/>
          </a:p>
        </p:txBody>
      </p:sp>
      <p:sp>
        <p:nvSpPr>
          <p:cNvPr id="4" name="Slide Number Placeholder 3"/>
          <p:cNvSpPr>
            <a:spLocks noGrp="1"/>
          </p:cNvSpPr>
          <p:nvPr>
            <p:ph type="sldNum" sz="quarter" idx="10"/>
          </p:nvPr>
        </p:nvSpPr>
        <p:spPr/>
        <p:txBody>
          <a:bodyPr/>
          <a:lstStyle/>
          <a:p>
            <a:fld id="{5750A1E1-C8D9-4447-9192-37BA973CD27A}" type="slidenum">
              <a:rPr lang="en-GB" smtClean="0"/>
              <a:t>22</a:t>
            </a:fld>
            <a:endParaRPr lang="en-GB"/>
          </a:p>
        </p:txBody>
      </p:sp>
    </p:spTree>
    <p:extLst>
      <p:ext uri="{BB962C8B-B14F-4D97-AF65-F5344CB8AC3E}">
        <p14:creationId xmlns:p14="http://schemas.microsoft.com/office/powerpoint/2010/main" val="867124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p:txBody>
          <a:bodyPr/>
          <a:lstStyle/>
          <a:p>
            <a:r>
              <a:rPr lang="en-GB" dirty="0">
                <a:latin typeface="Arial" panose="020B0604020202020204" pitchFamily="34" charset="0"/>
                <a:cs typeface="Arial" panose="020B0604020202020204" pitchFamily="34" charset="0"/>
              </a:rPr>
              <a:t>Article 2 of our Statute says that the IAEA shall “seek to accelerate and enlarge the contribution of atomic energy to peace, health and prosperity throughout the world…” </a:t>
            </a:r>
          </a:p>
          <a:p>
            <a:pPr defTabSz="914096"/>
            <a:endParaRPr lang="en-GB" dirty="0">
              <a:latin typeface="Arial" panose="020B0604020202020204" pitchFamily="34" charset="0"/>
              <a:cs typeface="Arial" panose="020B0604020202020204" pitchFamily="34" charset="0"/>
            </a:endParaRPr>
          </a:p>
          <a:p>
            <a:pPr defTabSz="914096"/>
            <a:r>
              <a:rPr lang="en-GB" dirty="0">
                <a:latin typeface="Arial" panose="020B0604020202020204" pitchFamily="34" charset="0"/>
                <a:cs typeface="Arial" panose="020B0604020202020204" pitchFamily="34" charset="0"/>
              </a:rPr>
              <a:t>and do it in a safe, secure and sustainable way.</a:t>
            </a:r>
          </a:p>
          <a:p>
            <a:pPr>
              <a:defRPr/>
            </a:pPr>
            <a:endParaRPr lang="en-GB" dirty="0">
              <a:latin typeface="Arial" panose="020B0604020202020204" pitchFamily="34" charset="0"/>
              <a:cs typeface="Arial" panose="020B0604020202020204" pitchFamily="34" charset="0"/>
            </a:endParaRPr>
          </a:p>
          <a:p>
            <a:pPr>
              <a:defRPr/>
            </a:pPr>
            <a:r>
              <a:rPr lang="en-GB" dirty="0">
                <a:latin typeface="Arial" panose="020B0604020202020204" pitchFamily="34" charset="0"/>
                <a:cs typeface="Arial" panose="020B0604020202020204" pitchFamily="34" charset="0"/>
              </a:rPr>
              <a:t>For understanding of how we do it, let me give you an overview of our organization.</a:t>
            </a:r>
          </a:p>
        </p:txBody>
      </p:sp>
      <p:sp>
        <p:nvSpPr>
          <p:cNvPr id="2" name="Slide Number Placeholder 1"/>
          <p:cNvSpPr>
            <a:spLocks noGrp="1"/>
          </p:cNvSpPr>
          <p:nvPr>
            <p:ph type="sldNum" sz="quarter" idx="10"/>
          </p:nvPr>
        </p:nvSpPr>
        <p:spPr/>
        <p:txBody>
          <a:bodyPr/>
          <a:lstStyle/>
          <a:p>
            <a:fld id="{08F29755-0CE6-4697-A51C-3F7D1C2F5BD4}" type="slidenum">
              <a:rPr lang="en-GB" smtClean="0"/>
              <a:t>2</a:t>
            </a:fld>
            <a:endParaRPr lang="en-GB"/>
          </a:p>
        </p:txBody>
      </p:sp>
    </p:spTree>
    <p:extLst>
      <p:ext uri="{BB962C8B-B14F-4D97-AF65-F5344CB8AC3E}">
        <p14:creationId xmlns:p14="http://schemas.microsoft.com/office/powerpoint/2010/main" val="17101879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2205">
              <a:defRPr/>
            </a:pPr>
            <a:r>
              <a:rPr lang="en-GB" sz="1200" dirty="0">
                <a:latin typeface="+mn-lt"/>
              </a:rPr>
              <a:t>This year, the IAEA is turning 60... We are proud to serve our 168 Member States in the whole range of fuel cycle, for the benefit of their people.</a:t>
            </a:r>
          </a:p>
          <a:p>
            <a:r>
              <a:rPr lang="en-GB" sz="1200" dirty="0" smtClean="0">
                <a:latin typeface="+mn-lt"/>
                <a:cs typeface="Arial" panose="020B0604020202020204" pitchFamily="34" charset="0"/>
              </a:rPr>
              <a:t>I </a:t>
            </a:r>
            <a:r>
              <a:rPr lang="en-GB" sz="1200" dirty="0">
                <a:latin typeface="+mn-lt"/>
                <a:cs typeface="Arial" panose="020B0604020202020204" pitchFamily="34" charset="0"/>
              </a:rPr>
              <a:t>am happy to hear your comments or questions.</a:t>
            </a:r>
          </a:p>
          <a:p>
            <a:r>
              <a:rPr lang="en-GB" sz="1200" dirty="0" smtClean="0">
                <a:latin typeface="+mn-lt"/>
                <a:cs typeface="Arial" panose="020B0604020202020204" pitchFamily="34" charset="0"/>
              </a:rPr>
              <a:t>Thank </a:t>
            </a:r>
            <a:r>
              <a:rPr lang="en-GB" sz="1200" dirty="0">
                <a:latin typeface="+mn-lt"/>
                <a:cs typeface="Arial" panose="020B0604020202020204" pitchFamily="34" charset="0"/>
              </a:rPr>
              <a:t>you</a:t>
            </a:r>
          </a:p>
        </p:txBody>
      </p:sp>
      <p:sp>
        <p:nvSpPr>
          <p:cNvPr id="4" name="Slide Number Placeholder 3"/>
          <p:cNvSpPr>
            <a:spLocks noGrp="1"/>
          </p:cNvSpPr>
          <p:nvPr>
            <p:ph type="sldNum" sz="quarter" idx="10"/>
          </p:nvPr>
        </p:nvSpPr>
        <p:spPr/>
        <p:txBody>
          <a:bodyPr/>
          <a:lstStyle/>
          <a:p>
            <a:fld id="{5750A1E1-C8D9-4447-9192-37BA973CD27A}" type="slidenum">
              <a:rPr lang="en-GB" smtClean="0"/>
              <a:t>23</a:t>
            </a:fld>
            <a:endParaRPr lang="en-GB"/>
          </a:p>
        </p:txBody>
      </p:sp>
    </p:spTree>
    <p:extLst>
      <p:ext uri="{BB962C8B-B14F-4D97-AF65-F5344CB8AC3E}">
        <p14:creationId xmlns:p14="http://schemas.microsoft.com/office/powerpoint/2010/main" val="2449169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p:txBody>
          <a:bodyPr/>
          <a:lstStyle/>
          <a:p>
            <a:pPr>
              <a:spcAft>
                <a:spcPts val="600"/>
              </a:spcAft>
              <a:defRPr/>
            </a:pPr>
            <a:r>
              <a:rPr lang="en-GB" dirty="0">
                <a:latin typeface="Arial" panose="020B0604020202020204" pitchFamily="34" charset="0"/>
                <a:cs typeface="Arial" panose="020B0604020202020204" pitchFamily="34" charset="0"/>
              </a:rPr>
              <a:t>Nuclear Technology &amp; Applications,, Nuclear Safety &amp; Security,, and Safeguards &amp; Verification are the 3 main areas of the IAEA:</a:t>
            </a:r>
          </a:p>
          <a:p>
            <a:pPr>
              <a:spcAft>
                <a:spcPts val="600"/>
              </a:spcAft>
              <a:defRPr/>
            </a:pPr>
            <a:endParaRPr lang="en-GB" dirty="0">
              <a:latin typeface="Arial" panose="020B0604020202020204" pitchFamily="34" charset="0"/>
              <a:cs typeface="Arial" panose="020B0604020202020204" pitchFamily="34" charset="0"/>
            </a:endParaRPr>
          </a:p>
          <a:p>
            <a:pPr>
              <a:spcAft>
                <a:spcPts val="600"/>
              </a:spcAft>
              <a:defRPr/>
            </a:pPr>
            <a:r>
              <a:rPr lang="en-GB" dirty="0">
                <a:latin typeface="Arial" panose="020B0604020202020204" pitchFamily="34" charset="0"/>
                <a:cs typeface="Arial" panose="020B0604020202020204" pitchFamily="34" charset="0"/>
              </a:rPr>
              <a:t>We have 3 departments that promote the peaceful uses of nuclear technologies: [CLICK] The Department of Nuclear Energy,,, [CLICK] the Department of Nuclear Sciences &amp; Applications,,, [CLICK] and the Department of Technical Cooperation… These 3 departments help countries use nuclear and isotopic techniques to achieve sustainable development goals in energy, agriculture, human health, water resources, marine environment and industrial applications.</a:t>
            </a:r>
          </a:p>
          <a:p>
            <a:pPr>
              <a:spcAft>
                <a:spcPts val="600"/>
              </a:spcAft>
              <a:defRPr/>
            </a:pPr>
            <a:endParaRPr lang="en-GB" dirty="0">
              <a:latin typeface="Arial" panose="020B0604020202020204" pitchFamily="34" charset="0"/>
              <a:cs typeface="Arial" panose="020B0604020202020204" pitchFamily="34" charset="0"/>
            </a:endParaRPr>
          </a:p>
          <a:p>
            <a:pPr>
              <a:spcAft>
                <a:spcPts val="600"/>
              </a:spcAft>
              <a:defRPr/>
            </a:pPr>
            <a:r>
              <a:rPr lang="en-GB" dirty="0">
                <a:latin typeface="Arial" panose="020B0604020202020204" pitchFamily="34" charset="0"/>
                <a:cs typeface="Arial" panose="020B0604020202020204" pitchFamily="34" charset="0"/>
              </a:rPr>
              <a:t>[CLICK] The second area focuses on helping and guiding Member States for a strong and sustainable global nuclear safety and security framework. Basically it is for protecting people and the environment from the harmful effects of ionizing radiation. The Department of Nuclear Safety &amp; Security takes the lead on this.</a:t>
            </a:r>
          </a:p>
          <a:p>
            <a:pPr>
              <a:spcAft>
                <a:spcPts val="600"/>
              </a:spcAft>
              <a:defRPr/>
            </a:pPr>
            <a:endParaRPr lang="en-GB" dirty="0">
              <a:latin typeface="Arial" panose="020B0604020202020204" pitchFamily="34" charset="0"/>
              <a:cs typeface="Arial" panose="020B0604020202020204" pitchFamily="34" charset="0"/>
            </a:endParaRPr>
          </a:p>
          <a:p>
            <a:pPr>
              <a:spcAft>
                <a:spcPts val="600"/>
              </a:spcAft>
              <a:defRPr/>
            </a:pPr>
            <a:r>
              <a:rPr lang="en-GB" dirty="0">
                <a:latin typeface="Arial" panose="020B0604020202020204" pitchFamily="34" charset="0"/>
                <a:cs typeface="Arial" panose="020B0604020202020204" pitchFamily="34" charset="0"/>
              </a:rPr>
              <a:t>The third area is probably more famous than the first two: The IAEA is the world’s nuclear inspectorate. [CLICK] Our colleagues in the Department of Safeguards play an indispensable role in global efforts to stop the spread of nuclear weapons.</a:t>
            </a:r>
          </a:p>
        </p:txBody>
      </p:sp>
      <p:sp>
        <p:nvSpPr>
          <p:cNvPr id="2" name="Slide Number Placeholder 1"/>
          <p:cNvSpPr>
            <a:spLocks noGrp="1"/>
          </p:cNvSpPr>
          <p:nvPr>
            <p:ph type="sldNum" sz="quarter" idx="10"/>
          </p:nvPr>
        </p:nvSpPr>
        <p:spPr/>
        <p:txBody>
          <a:bodyPr/>
          <a:lstStyle/>
          <a:p>
            <a:fld id="{08F29755-0CE6-4697-A51C-3F7D1C2F5BD4}" type="slidenum">
              <a:rPr lang="en-GB" smtClean="0"/>
              <a:t>3</a:t>
            </a:fld>
            <a:endParaRPr lang="en-GB"/>
          </a:p>
        </p:txBody>
      </p:sp>
    </p:spTree>
    <p:extLst>
      <p:ext uri="{BB962C8B-B14F-4D97-AF65-F5344CB8AC3E}">
        <p14:creationId xmlns:p14="http://schemas.microsoft.com/office/powerpoint/2010/main" val="1710187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p:txBody>
          <a:bodyPr/>
          <a:lstStyle/>
          <a:p>
            <a:pPr marL="286179" indent="-286179">
              <a:buFont typeface="Arial" panose="020B0604020202020204" pitchFamily="34" charset="0"/>
              <a:buChar char="•"/>
            </a:pPr>
            <a:r>
              <a:rPr lang="en-GB" sz="1400" dirty="0">
                <a:latin typeface="Arial" panose="020B0604020202020204" pitchFamily="34" charset="0"/>
                <a:cs typeface="Arial" panose="020B0604020202020204" pitchFamily="34" charset="0"/>
              </a:rPr>
              <a:t>The 17 Sustainable Development Goals adopted last September are ambitious. But this ambition is needed, for the good of the millions of people. Majority of these 17 SDGs relate to our work. But there is one that actually fuels all the others. Goal 7, ”access to affordable &amp; clean energy” will help us realize the others.</a:t>
            </a:r>
          </a:p>
          <a:p>
            <a:endParaRPr lang="en-GB" sz="1400" dirty="0">
              <a:latin typeface="Arial" panose="020B0604020202020204" pitchFamily="34" charset="0"/>
              <a:cs typeface="Arial" panose="020B0604020202020204" pitchFamily="34" charset="0"/>
            </a:endParaRPr>
          </a:p>
          <a:p>
            <a:pPr marL="286179" indent="-286179">
              <a:buFont typeface="Arial" panose="020B0604020202020204" pitchFamily="34" charset="0"/>
              <a:buChar char="•"/>
            </a:pPr>
            <a:r>
              <a:rPr lang="en-GB" sz="1400" dirty="0">
                <a:latin typeface="Arial" panose="020B0604020202020204" pitchFamily="34" charset="0"/>
                <a:cs typeface="Arial" panose="020B0604020202020204" pitchFamily="34" charset="0"/>
              </a:rPr>
              <a:t>Then there is Goal 13, “climate action”; Goal 8, on economic growth; Goal 9, on industry, innovation &amp; infrastructure; Goal 11, on sustainable cities; goals 16-17 on sharing of experiences,,, and the list goes on… They are all very much related to clean energy production.</a:t>
            </a:r>
          </a:p>
          <a:p>
            <a:endParaRPr lang="en-GB" sz="14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0"/>
          </p:nvPr>
        </p:nvSpPr>
        <p:spPr/>
        <p:txBody>
          <a:bodyPr/>
          <a:lstStyle/>
          <a:p>
            <a:fld id="{08F29755-0CE6-4697-A51C-3F7D1C2F5BD4}" type="slidenum">
              <a:rPr lang="en-GB" smtClean="0"/>
              <a:t>4</a:t>
            </a:fld>
            <a:endParaRPr lang="en-GB"/>
          </a:p>
        </p:txBody>
      </p:sp>
    </p:spTree>
    <p:extLst>
      <p:ext uri="{BB962C8B-B14F-4D97-AF65-F5344CB8AC3E}">
        <p14:creationId xmlns:p14="http://schemas.microsoft.com/office/powerpoint/2010/main" val="1710187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772">
              <a:defRPr/>
            </a:pPr>
            <a:r>
              <a:rPr lang="en-GB" dirty="0"/>
              <a:t>More than a billion people woke up today having NO access to electricity… that is 1 out of 7 of the world population. More than 600 million of those are in sub-Saharan Africa,, and more than 300 million are in India alone.</a:t>
            </a:r>
          </a:p>
          <a:p>
            <a:endParaRPr lang="en-GB" dirty="0" smtClean="0">
              <a:cs typeface="Arial" panose="020B0604020202020204" pitchFamily="34" charset="0"/>
            </a:endParaRPr>
          </a:p>
          <a:p>
            <a:r>
              <a:rPr lang="en-GB" dirty="0"/>
              <a:t>That means no health care, no education, no running water. But while we enlarge the access to electricity (in support of UN SDG#7), we should also take care of the planet. </a:t>
            </a:r>
          </a:p>
          <a:p>
            <a:endParaRPr lang="en-GB" dirty="0"/>
          </a:p>
          <a:p>
            <a:r>
              <a:rPr lang="en-GB" dirty="0" smtClean="0">
                <a:cs typeface="Arial" panose="020B0604020202020204" pitchFamily="34" charset="0"/>
              </a:rPr>
              <a:t>Add to this the concerns about energy security…</a:t>
            </a:r>
          </a:p>
          <a:p>
            <a:endParaRPr lang="en-GB" dirty="0">
              <a:cs typeface="Arial" panose="020B0604020202020204" pitchFamily="34" charset="0"/>
            </a:endParaRPr>
          </a:p>
        </p:txBody>
      </p:sp>
      <p:sp>
        <p:nvSpPr>
          <p:cNvPr id="5" name="Slide Number Placeholder 4"/>
          <p:cNvSpPr>
            <a:spLocks noGrp="1"/>
          </p:cNvSpPr>
          <p:nvPr>
            <p:ph type="sldNum" sz="quarter" idx="10"/>
          </p:nvPr>
        </p:nvSpPr>
        <p:spPr/>
        <p:txBody>
          <a:bodyPr/>
          <a:lstStyle/>
          <a:p>
            <a:fld id="{08F29755-0CE6-4697-A51C-3F7D1C2F5BD4}" type="slidenum">
              <a:rPr lang="en-GB" smtClean="0"/>
              <a:t>5</a:t>
            </a:fld>
            <a:endParaRPr lang="en-GB"/>
          </a:p>
        </p:txBody>
      </p:sp>
    </p:spTree>
    <p:extLst>
      <p:ext uri="{BB962C8B-B14F-4D97-AF65-F5344CB8AC3E}">
        <p14:creationId xmlns:p14="http://schemas.microsoft.com/office/powerpoint/2010/main" val="4134037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defTabSz="915295" eaLnBrk="0" hangingPunct="0">
              <a:defRPr sz="2000" b="1">
                <a:solidFill>
                  <a:schemeClr val="tx2"/>
                </a:solidFill>
                <a:latin typeface="Times New Roman" pitchFamily="18" charset="0"/>
              </a:defRPr>
            </a:lvl1pPr>
            <a:lvl2pPr marL="741104" indent="-285041" defTabSz="915295" eaLnBrk="0" hangingPunct="0">
              <a:defRPr sz="2000" b="1">
                <a:solidFill>
                  <a:schemeClr val="tx2"/>
                </a:solidFill>
                <a:latin typeface="Times New Roman" pitchFamily="18" charset="0"/>
              </a:defRPr>
            </a:lvl2pPr>
            <a:lvl3pPr marL="1140160" indent="-228035" defTabSz="915295" eaLnBrk="0" hangingPunct="0">
              <a:defRPr sz="2000" b="1">
                <a:solidFill>
                  <a:schemeClr val="tx2"/>
                </a:solidFill>
                <a:latin typeface="Times New Roman" pitchFamily="18" charset="0"/>
              </a:defRPr>
            </a:lvl3pPr>
            <a:lvl4pPr marL="1596223" indent="-228035" defTabSz="915295" eaLnBrk="0" hangingPunct="0">
              <a:defRPr sz="2000" b="1">
                <a:solidFill>
                  <a:schemeClr val="tx2"/>
                </a:solidFill>
                <a:latin typeface="Times New Roman" pitchFamily="18" charset="0"/>
              </a:defRPr>
            </a:lvl4pPr>
            <a:lvl5pPr marL="2052288" indent="-228035" defTabSz="915295" eaLnBrk="0" hangingPunct="0">
              <a:defRPr sz="2000" b="1">
                <a:solidFill>
                  <a:schemeClr val="tx2"/>
                </a:solidFill>
                <a:latin typeface="Times New Roman" pitchFamily="18" charset="0"/>
              </a:defRPr>
            </a:lvl5pPr>
            <a:lvl6pPr marL="2508350" indent="-228035" defTabSz="915295" eaLnBrk="0" fontAlgn="base" hangingPunct="0">
              <a:spcBef>
                <a:spcPct val="0"/>
              </a:spcBef>
              <a:spcAft>
                <a:spcPct val="0"/>
              </a:spcAft>
              <a:defRPr sz="2000" b="1">
                <a:solidFill>
                  <a:schemeClr val="tx2"/>
                </a:solidFill>
                <a:latin typeface="Times New Roman" pitchFamily="18" charset="0"/>
              </a:defRPr>
            </a:lvl6pPr>
            <a:lvl7pPr marL="2964412" indent="-228035" defTabSz="915295" eaLnBrk="0" fontAlgn="base" hangingPunct="0">
              <a:spcBef>
                <a:spcPct val="0"/>
              </a:spcBef>
              <a:spcAft>
                <a:spcPct val="0"/>
              </a:spcAft>
              <a:defRPr sz="2000" b="1">
                <a:solidFill>
                  <a:schemeClr val="tx2"/>
                </a:solidFill>
                <a:latin typeface="Times New Roman" pitchFamily="18" charset="0"/>
              </a:defRPr>
            </a:lvl7pPr>
            <a:lvl8pPr marL="3420477" indent="-228035" defTabSz="915295" eaLnBrk="0" fontAlgn="base" hangingPunct="0">
              <a:spcBef>
                <a:spcPct val="0"/>
              </a:spcBef>
              <a:spcAft>
                <a:spcPct val="0"/>
              </a:spcAft>
              <a:defRPr sz="2000" b="1">
                <a:solidFill>
                  <a:schemeClr val="tx2"/>
                </a:solidFill>
                <a:latin typeface="Times New Roman" pitchFamily="18" charset="0"/>
              </a:defRPr>
            </a:lvl8pPr>
            <a:lvl9pPr marL="3876541" indent="-228035" defTabSz="915295" eaLnBrk="0" fontAlgn="base" hangingPunct="0">
              <a:spcBef>
                <a:spcPct val="0"/>
              </a:spcBef>
              <a:spcAft>
                <a:spcPct val="0"/>
              </a:spcAft>
              <a:defRPr sz="2000" b="1">
                <a:solidFill>
                  <a:schemeClr val="tx2"/>
                </a:solidFill>
                <a:latin typeface="Times New Roman" pitchFamily="18" charset="0"/>
              </a:defRPr>
            </a:lvl9pPr>
          </a:lstStyle>
          <a:p>
            <a:pPr eaLnBrk="1" hangingPunct="1"/>
            <a:fld id="{7B990384-ADCE-4271-97C2-989135308A12}" type="slidenum">
              <a:rPr lang="en-US" sz="1300" b="0">
                <a:solidFill>
                  <a:prstClr val="black"/>
                </a:solidFill>
              </a:rPr>
              <a:pPr eaLnBrk="1" hangingPunct="1"/>
              <a:t>6</a:t>
            </a:fld>
            <a:endParaRPr lang="en-US" sz="1300" b="0" dirty="0">
              <a:solidFill>
                <a:prstClr val="black"/>
              </a:solidFill>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defTabSz="915186">
              <a:defRPr/>
            </a:pPr>
            <a:r>
              <a:rPr lang="en-GB" dirty="0" smtClean="0">
                <a:latin typeface="Arial" panose="020B0604020202020204" pitchFamily="34" charset="0"/>
                <a:cs typeface="Arial" panose="020B0604020202020204" pitchFamily="34" charset="0"/>
              </a:rPr>
              <a:t>So our current challenge is</a:t>
            </a:r>
            <a:r>
              <a:rPr lang="en-US" dirty="0" smtClean="0">
                <a:latin typeface="Arial" panose="020B0604020202020204" pitchFamily="34" charset="0"/>
                <a:cs typeface="Arial" panose="020B0604020202020204" pitchFamily="34" charset="0"/>
              </a:rPr>
              <a:t>:</a:t>
            </a:r>
          </a:p>
          <a:p>
            <a:pPr marL="171707" indent="-171707">
              <a:buFont typeface="Arial" panose="020B0604020202020204" pitchFamily="34" charset="0"/>
              <a:buChar char="•"/>
            </a:pPr>
            <a:r>
              <a:rPr lang="en-GB" dirty="0" smtClean="0">
                <a:solidFill>
                  <a:schemeClr val="tx1">
                    <a:lumMod val="10000"/>
                  </a:schemeClr>
                </a:solidFill>
                <a:latin typeface="Arial" panose="020B0604020202020204" pitchFamily="34" charset="0"/>
                <a:cs typeface="Arial" panose="020B0604020202020204" pitchFamily="34" charset="0"/>
              </a:rPr>
              <a:t>How do we meet the ever-increasing energy demand,,,</a:t>
            </a:r>
          </a:p>
          <a:p>
            <a:pPr eaLnBrk="1" hangingPunct="1"/>
            <a:endParaRPr lang="en-GB" dirty="0" smtClean="0">
              <a:latin typeface="Arial" panose="020B0604020202020204" pitchFamily="34" charset="0"/>
              <a:cs typeface="Arial" panose="020B0604020202020204" pitchFamily="34" charset="0"/>
            </a:endParaRPr>
          </a:p>
          <a:p>
            <a:pPr eaLnBrk="1" hangingPunct="1"/>
            <a:r>
              <a:rPr lang="en-GB" dirty="0" smtClean="0">
                <a:solidFill>
                  <a:schemeClr val="tx1">
                    <a:lumMod val="10000"/>
                  </a:schemeClr>
                </a:solidFill>
                <a:latin typeface="Arial" panose="020B0604020202020204" pitchFamily="34" charset="0"/>
                <a:cs typeface="Arial" panose="020B0604020202020204" pitchFamily="34" charset="0"/>
              </a:rPr>
              <a:t>while handling the consequences to the environment and need for energy security?</a:t>
            </a:r>
          </a:p>
          <a:p>
            <a:pPr defTabSz="915186">
              <a:defRPr/>
            </a:pPr>
            <a:endParaRPr lang="en-GB" dirty="0">
              <a:latin typeface="Arial" panose="020B060402020202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Arial" panose="020B0604020202020204" pitchFamily="34" charset="0"/>
              </a:rPr>
              <a:t>Indeed, hydropower, nuclear power and wind based electricity are the lowest CO</a:t>
            </a:r>
            <a:r>
              <a:rPr lang="en-GB" baseline="-25000" dirty="0">
                <a:cs typeface="Arial" panose="020B0604020202020204" pitchFamily="34" charset="0"/>
              </a:rPr>
              <a:t>2</a:t>
            </a:r>
            <a:r>
              <a:rPr lang="en-GB" dirty="0">
                <a:cs typeface="Arial" panose="020B0604020202020204" pitchFamily="34" charset="0"/>
              </a:rPr>
              <a:t> emitters, when emissions over the entire life cycle are considered. Direct GHG emissions from nuclear power plants are negligible.</a:t>
            </a:r>
          </a:p>
          <a:p>
            <a:pPr marL="171707" indent="-171707" defTabSz="916720">
              <a:buFont typeface="Arial" panose="020B0604020202020204" pitchFamily="34" charset="0"/>
              <a:buChar char="•"/>
              <a:defRPr/>
            </a:pPr>
            <a:endParaRPr lang="en-GB" dirty="0">
              <a:cs typeface="Arial" panose="020B0604020202020204" pitchFamily="34" charset="0"/>
            </a:endParaRPr>
          </a:p>
          <a:p>
            <a:pPr defTabSz="915772"/>
            <a:r>
              <a:rPr lang="en-GB" dirty="0"/>
              <a:t>Nuclear power currently produces 11% of the world’s electricity but this corresponds to more than a THIRD of the world’s low carbon electricity production.</a:t>
            </a:r>
          </a:p>
          <a:p>
            <a:pPr defTabSz="915772"/>
            <a:endParaRPr lang="en-GB" dirty="0">
              <a:cs typeface="Arial" panose="020B0604020202020204" pitchFamily="34" charset="0"/>
            </a:endParaRPr>
          </a:p>
          <a:p>
            <a:r>
              <a:rPr lang="en-GB" dirty="0">
                <a:cs typeface="Arial" panose="020B0604020202020204" pitchFamily="34" charset="0"/>
              </a:rPr>
              <a:t>And fact is that nuclear power is a key low carbon technology that is available TODAY in LARGE CAPACITIES,,, and that can be deployed on a wide-scale basis to help meet the climate</a:t>
            </a:r>
            <a:r>
              <a:rPr lang="en-GB" dirty="0" smtClean="0">
                <a:cs typeface="Arial" panose="020B0604020202020204" pitchFamily="34" charset="0"/>
              </a:rPr>
              <a:t>–environment-energy </a:t>
            </a:r>
            <a:r>
              <a:rPr lang="en-GB" dirty="0">
                <a:cs typeface="Arial" panose="020B0604020202020204" pitchFamily="34" charset="0"/>
              </a:rPr>
              <a:t>challenge.</a:t>
            </a:r>
          </a:p>
          <a:p>
            <a:endParaRPr lang="en-GB" dirty="0"/>
          </a:p>
        </p:txBody>
      </p:sp>
      <p:sp>
        <p:nvSpPr>
          <p:cNvPr id="4" name="Slide Number Placeholder 3"/>
          <p:cNvSpPr>
            <a:spLocks noGrp="1"/>
          </p:cNvSpPr>
          <p:nvPr>
            <p:ph type="sldNum" sz="quarter" idx="10"/>
          </p:nvPr>
        </p:nvSpPr>
        <p:spPr/>
        <p:txBody>
          <a:bodyPr/>
          <a:lstStyle/>
          <a:p>
            <a:fld id="{5750A1E1-C8D9-4447-9192-37BA973CD27A}" type="slidenum">
              <a:rPr lang="en-GB" smtClean="0"/>
              <a:t>7</a:t>
            </a:fld>
            <a:endParaRPr lang="en-GB"/>
          </a:p>
        </p:txBody>
      </p:sp>
    </p:spTree>
    <p:extLst>
      <p:ext uri="{BB962C8B-B14F-4D97-AF65-F5344CB8AC3E}">
        <p14:creationId xmlns:p14="http://schemas.microsoft.com/office/powerpoint/2010/main" val="3107976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cs typeface="Times New Roman" panose="02020603050405020304" pitchFamily="18" charset="0"/>
              </a:rPr>
              <a:t>As </a:t>
            </a:r>
            <a:r>
              <a:rPr lang="en-GB" dirty="0">
                <a:cs typeface="Times New Roman" panose="02020603050405020304" pitchFamily="18" charset="0"/>
              </a:rPr>
              <a:t>of </a:t>
            </a:r>
            <a:r>
              <a:rPr lang="en-GB" dirty="0" smtClean="0">
                <a:cs typeface="Times New Roman" panose="02020603050405020304" pitchFamily="18" charset="0"/>
              </a:rPr>
              <a:t>30</a:t>
            </a:r>
            <a:r>
              <a:rPr lang="en-GB" baseline="0" dirty="0" smtClean="0">
                <a:cs typeface="Times New Roman" panose="02020603050405020304" pitchFamily="18" charset="0"/>
              </a:rPr>
              <a:t> January 2017</a:t>
            </a:r>
            <a:r>
              <a:rPr lang="en-GB" dirty="0" smtClean="0">
                <a:cs typeface="Times New Roman" panose="02020603050405020304" pitchFamily="18" charset="0"/>
              </a:rPr>
              <a:t>, </a:t>
            </a:r>
            <a:r>
              <a:rPr lang="en-GB" dirty="0">
                <a:cs typeface="Times New Roman" panose="02020603050405020304" pitchFamily="18" charset="0"/>
              </a:rPr>
              <a:t>there </a:t>
            </a:r>
            <a:r>
              <a:rPr lang="en-GB" dirty="0" smtClean="0">
                <a:cs typeface="Times New Roman" panose="02020603050405020304" pitchFamily="18" charset="0"/>
              </a:rPr>
              <a:t>are 449 operational reactors in 30 countries,</a:t>
            </a:r>
            <a:r>
              <a:rPr lang="en-GB" baseline="0" dirty="0" smtClean="0">
                <a:cs typeface="Times New Roman" panose="02020603050405020304" pitchFamily="18" charset="0"/>
              </a:rPr>
              <a:t> w</a:t>
            </a:r>
            <a:r>
              <a:rPr lang="en-GB" dirty="0" smtClean="0">
                <a:cs typeface="Times New Roman" panose="02020603050405020304" pitchFamily="18" charset="0"/>
              </a:rPr>
              <a:t>ith over 392 </a:t>
            </a:r>
            <a:r>
              <a:rPr lang="en-GB" dirty="0">
                <a:cs typeface="Times New Roman" panose="02020603050405020304" pitchFamily="18" charset="0"/>
              </a:rPr>
              <a:t>GW(e) installed generating capacity globally.</a:t>
            </a:r>
          </a:p>
          <a:p>
            <a:pPr defTabSz="914096" eaLnBrk="0" fontAlgn="base" hangingPunct="0">
              <a:spcBef>
                <a:spcPct val="30000"/>
              </a:spcBef>
              <a:spcAft>
                <a:spcPct val="0"/>
              </a:spcAft>
              <a:defRPr/>
            </a:pPr>
            <a:endParaRPr lang="en-GB" dirty="0"/>
          </a:p>
          <a:p>
            <a:r>
              <a:rPr lang="en-GB" dirty="0" smtClean="0"/>
              <a:t>In 2016</a:t>
            </a:r>
            <a:r>
              <a:rPr lang="en-GB" baseline="0" dirty="0" smtClean="0"/>
              <a:t> and 2015 , twenty</a:t>
            </a:r>
            <a:r>
              <a:rPr lang="en-GB" dirty="0" smtClean="0"/>
              <a:t> new reactors were connected to the grid (10+10). These were the levels of the </a:t>
            </a:r>
            <a:r>
              <a:rPr lang="en-GB" dirty="0" err="1" smtClean="0"/>
              <a:t>1980s</a:t>
            </a:r>
            <a:r>
              <a:rPr lang="en-GB" dirty="0" smtClean="0"/>
              <a:t>. </a:t>
            </a:r>
          </a:p>
          <a:p>
            <a:endParaRPr lang="en-GB" dirty="0" smtClean="0"/>
          </a:p>
          <a:p>
            <a:r>
              <a:rPr lang="en-GB" dirty="0" smtClean="0"/>
              <a:t>There are 60 </a:t>
            </a:r>
            <a:r>
              <a:rPr lang="en-GB" dirty="0"/>
              <a:t>reactors under construction. The highlights here follow the trend of the last few years:</a:t>
            </a:r>
          </a:p>
          <a:p>
            <a:r>
              <a:rPr lang="en-GB" dirty="0"/>
              <a:t>- Most growth is in expanding programmes, and</a:t>
            </a:r>
          </a:p>
          <a:p>
            <a:r>
              <a:rPr lang="en-GB" dirty="0"/>
              <a:t>- 2/3 of the reactors currently under construction continue to be in Asia:</a:t>
            </a:r>
          </a:p>
        </p:txBody>
      </p:sp>
      <p:sp>
        <p:nvSpPr>
          <p:cNvPr id="4" name="Slide Number Placeholder 3"/>
          <p:cNvSpPr>
            <a:spLocks noGrp="1"/>
          </p:cNvSpPr>
          <p:nvPr>
            <p:ph type="sldNum" sz="quarter" idx="10"/>
          </p:nvPr>
        </p:nvSpPr>
        <p:spPr/>
        <p:txBody>
          <a:bodyPr/>
          <a:lstStyle/>
          <a:p>
            <a:pPr>
              <a:defRPr/>
            </a:pPr>
            <a:fld id="{A54A8633-811C-49CB-9F79-89EBA69A6462}" type="slidenum">
              <a:rPr lang="en-US" smtClean="0"/>
              <a:pPr>
                <a:defRPr/>
              </a:pPr>
              <a:t>8</a:t>
            </a:fld>
            <a:endParaRPr lang="en-US"/>
          </a:p>
        </p:txBody>
      </p:sp>
    </p:spTree>
    <p:extLst>
      <p:ext uri="{BB962C8B-B14F-4D97-AF65-F5344CB8AC3E}">
        <p14:creationId xmlns:p14="http://schemas.microsoft.com/office/powerpoint/2010/main" val="2714334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mn-lt"/>
              </a:rPr>
              <a:t>Now, what are the trends? </a:t>
            </a:r>
            <a:r>
              <a:rPr lang="en-GB" dirty="0" smtClean="0">
                <a:latin typeface="+mn-lt"/>
              </a:rPr>
              <a:t>Every year, the IAEA makes low and high projections (</a:t>
            </a:r>
            <a:r>
              <a:rPr lang="en-GB" u="sng" dirty="0" smtClean="0">
                <a:latin typeface="+mn-lt"/>
                <a:hlinkClick r:id="rId3"/>
              </a:rPr>
              <a:t>Energy, Electricity and Nuclear Power Estimates for the Period up to 2050</a:t>
            </a:r>
            <a:r>
              <a:rPr lang="en-GB" dirty="0" smtClean="0">
                <a:latin typeface="+mn-lt"/>
              </a:rPr>
              <a:t>):</a:t>
            </a:r>
          </a:p>
          <a:p>
            <a:pPr defTabSz="924746">
              <a:defRPr/>
            </a:pPr>
            <a:r>
              <a:rPr lang="en-GB" dirty="0" smtClean="0">
                <a:latin typeface="+mn-lt"/>
              </a:rPr>
              <a:t>Our </a:t>
            </a:r>
            <a:r>
              <a:rPr lang="en-GB" dirty="0">
                <a:latin typeface="+mn-lt"/>
              </a:rPr>
              <a:t>latest projections </a:t>
            </a:r>
            <a:r>
              <a:rPr lang="en-GB" dirty="0" smtClean="0">
                <a:latin typeface="+mn-lt"/>
              </a:rPr>
              <a:t>that we are about to publish very soon show </a:t>
            </a:r>
            <a:r>
              <a:rPr lang="en-GB" dirty="0">
                <a:latin typeface="+mn-lt"/>
              </a:rPr>
              <a:t>that the world's </a:t>
            </a:r>
            <a:r>
              <a:rPr lang="en-GB" b="1" dirty="0">
                <a:latin typeface="+mn-lt"/>
              </a:rPr>
              <a:t>nuclear power generating capacity </a:t>
            </a:r>
            <a:r>
              <a:rPr lang="en-GB" dirty="0">
                <a:latin typeface="+mn-lt"/>
              </a:rPr>
              <a:t>will continue to grow by </a:t>
            </a:r>
            <a:r>
              <a:rPr lang="en-GB" dirty="0" smtClean="0">
                <a:latin typeface="+mn-lt"/>
              </a:rPr>
              <a:t>2030, especially in Asia…</a:t>
            </a:r>
          </a:p>
          <a:p>
            <a:r>
              <a:rPr lang="en-GB" dirty="0" smtClean="0">
                <a:latin typeface="+mn-lt"/>
              </a:rPr>
              <a:t>. The</a:t>
            </a:r>
            <a:r>
              <a:rPr lang="en-GB" baseline="0" dirty="0" smtClean="0">
                <a:latin typeface="+mn-lt"/>
              </a:rPr>
              <a:t> low projection </a:t>
            </a:r>
            <a:r>
              <a:rPr lang="en-GB" dirty="0" smtClean="0">
                <a:latin typeface="+mn-lt"/>
              </a:rPr>
              <a:t>indicates </a:t>
            </a:r>
            <a:r>
              <a:rPr lang="en-GB" dirty="0">
                <a:latin typeface="+mn-lt"/>
              </a:rPr>
              <a:t>a 2% growth in world total nuclear power capacity by 2030. And the high projection suggests about </a:t>
            </a:r>
            <a:r>
              <a:rPr lang="en-GB" dirty="0" smtClean="0">
                <a:latin typeface="+mn-lt"/>
              </a:rPr>
              <a:t>56% </a:t>
            </a:r>
            <a:r>
              <a:rPr lang="en-GB" dirty="0">
                <a:latin typeface="+mn-lt"/>
              </a:rPr>
              <a:t>growth. </a:t>
            </a:r>
            <a:r>
              <a:rPr lang="en-GB" i="1" dirty="0">
                <a:solidFill>
                  <a:schemeClr val="bg2">
                    <a:lumMod val="75000"/>
                  </a:schemeClr>
                </a:solidFill>
                <a:latin typeface="+mn-lt"/>
              </a:rPr>
              <a:t>[In other words, growth </a:t>
            </a:r>
            <a:r>
              <a:rPr lang="en-GB" i="1" dirty="0" smtClean="0">
                <a:solidFill>
                  <a:schemeClr val="bg2">
                    <a:lumMod val="75000"/>
                  </a:schemeClr>
                </a:solidFill>
                <a:latin typeface="+mn-lt"/>
              </a:rPr>
              <a:t>is </a:t>
            </a:r>
            <a:r>
              <a:rPr lang="en-GB" i="1" dirty="0">
                <a:solidFill>
                  <a:schemeClr val="bg2">
                    <a:lumMod val="75000"/>
                  </a:schemeClr>
                </a:solidFill>
                <a:latin typeface="+mn-lt"/>
              </a:rPr>
              <a:t>expected to continue, but at a rate lower than estimated before the Fukushima Daiichi nuclear accident.] </a:t>
            </a:r>
            <a:r>
              <a:rPr lang="en-GB" dirty="0" smtClean="0">
                <a:latin typeface="+mn-lt"/>
              </a:rPr>
              <a:t>Probably </a:t>
            </a:r>
            <a:r>
              <a:rPr lang="en-GB" dirty="0">
                <a:latin typeface="+mn-lt"/>
              </a:rPr>
              <a:t>2 things are worth to note here:</a:t>
            </a:r>
          </a:p>
          <a:p>
            <a:r>
              <a:rPr lang="en-GB" dirty="0">
                <a:latin typeface="+mn-lt"/>
              </a:rPr>
              <a:t>- The low case seems as if nuclear power capacity will stagnate. But what we need to take into account here </a:t>
            </a:r>
            <a:r>
              <a:rPr lang="en-GB" dirty="0" smtClean="0">
                <a:latin typeface="+mn-lt"/>
              </a:rPr>
              <a:t>is </a:t>
            </a:r>
            <a:r>
              <a:rPr lang="en-GB" dirty="0">
                <a:latin typeface="+mn-lt"/>
              </a:rPr>
              <a:t>the large figure of capacity that will go away due to many reactors that reach their end of life and that need to be decommissioned. So we are still looking into a heavy new build schedule.</a:t>
            </a:r>
          </a:p>
          <a:p>
            <a:r>
              <a:rPr lang="en-GB" dirty="0" smtClean="0">
                <a:latin typeface="+mn-lt"/>
              </a:rPr>
              <a:t>- Also</a:t>
            </a:r>
            <a:r>
              <a:rPr lang="en-GB" dirty="0">
                <a:latin typeface="+mn-lt"/>
              </a:rPr>
              <a:t>, we are hearing increasing reference from the Member States to the decarbonisation of the electricity sector to help fight </a:t>
            </a:r>
            <a:r>
              <a:rPr lang="en-GB" dirty="0" smtClean="0">
                <a:latin typeface="+mn-lt"/>
              </a:rPr>
              <a:t>climate </a:t>
            </a:r>
            <a:r>
              <a:rPr lang="en-GB" dirty="0">
                <a:latin typeface="+mn-lt"/>
              </a:rPr>
              <a:t>change,,, and to nuclear power’s role in reaching </a:t>
            </a:r>
            <a:r>
              <a:rPr lang="en-GB" dirty="0" smtClean="0">
                <a:latin typeface="+mn-lt"/>
              </a:rPr>
              <a:t>the </a:t>
            </a:r>
            <a:r>
              <a:rPr lang="en-GB" dirty="0">
                <a:latin typeface="+mn-lt"/>
              </a:rPr>
              <a:t>Sustainable Development Goals. </a:t>
            </a:r>
            <a:endParaRPr lang="en-GB" dirty="0" smtClean="0">
              <a:latin typeface="+mn-lt"/>
            </a:endParaRPr>
          </a:p>
          <a:p>
            <a:endParaRPr lang="en-GB" sz="1000" dirty="0"/>
          </a:p>
        </p:txBody>
      </p:sp>
      <p:sp>
        <p:nvSpPr>
          <p:cNvPr id="4" name="Slide Number Placeholder 3"/>
          <p:cNvSpPr>
            <a:spLocks noGrp="1"/>
          </p:cNvSpPr>
          <p:nvPr>
            <p:ph type="sldNum" sz="quarter" idx="10"/>
          </p:nvPr>
        </p:nvSpPr>
        <p:spPr/>
        <p:txBody>
          <a:bodyPr/>
          <a:lstStyle/>
          <a:p>
            <a:pPr>
              <a:defRPr/>
            </a:pPr>
            <a:fld id="{A54A8633-811C-49CB-9F79-89EBA69A6462}" type="slidenum">
              <a:rPr lang="en-US" smtClean="0"/>
              <a:pPr>
                <a:defRPr/>
              </a:pPr>
              <a:t>9</a:t>
            </a:fld>
            <a:endParaRPr lang="en-US"/>
          </a:p>
        </p:txBody>
      </p:sp>
    </p:spTree>
    <p:extLst>
      <p:ext uri="{BB962C8B-B14F-4D97-AF65-F5344CB8AC3E}">
        <p14:creationId xmlns:p14="http://schemas.microsoft.com/office/powerpoint/2010/main" val="2268675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23527" y="1772816"/>
            <a:ext cx="8568953" cy="1080120"/>
          </a:xfrm>
        </p:spPr>
        <p:txBody>
          <a:bodyPr/>
          <a:lstStyle>
            <a:lvl1pPr algn="l">
              <a:defRPr>
                <a:solidFill>
                  <a:schemeClr val="bg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323527" y="3573016"/>
            <a:ext cx="8568953" cy="1608584"/>
          </a:xfrm>
        </p:spPr>
        <p:txBody>
          <a:bodyPr>
            <a:normAutofit/>
          </a:bodyPr>
          <a:lstStyle>
            <a:lvl1pPr marL="0" indent="0" algn="l">
              <a:buNone/>
              <a:defRPr sz="2800" b="1">
                <a:solidFill>
                  <a:schemeClr val="accent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5" name="Picture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23528" y="174778"/>
            <a:ext cx="2508796" cy="805950"/>
          </a:xfrm>
          <a:prstGeom prst="rect">
            <a:avLst/>
          </a:prstGeom>
        </p:spPr>
      </p:pic>
    </p:spTree>
    <p:extLst>
      <p:ext uri="{BB962C8B-B14F-4D97-AF65-F5344CB8AC3E}">
        <p14:creationId xmlns:p14="http://schemas.microsoft.com/office/powerpoint/2010/main" val="3178934330"/>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tx2"/>
                </a:solidFill>
              </a:defRPr>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1124743"/>
            <a:ext cx="5486400" cy="360283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3677190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dirty="0"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34856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2575" y="98425"/>
            <a:ext cx="8534400" cy="762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82575" y="1524000"/>
            <a:ext cx="4219575"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4550" y="1524000"/>
            <a:ext cx="4221163"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783388" y="6369050"/>
            <a:ext cx="1676400" cy="293688"/>
          </a:xfrm>
        </p:spPr>
        <p:txBody>
          <a:bodyPr/>
          <a:lstStyle>
            <a:lvl1pPr>
              <a:defRPr/>
            </a:lvl1pPr>
          </a:lstStyle>
          <a:p>
            <a:endParaRPr lang="en-GB"/>
          </a:p>
        </p:txBody>
      </p:sp>
      <p:sp>
        <p:nvSpPr>
          <p:cNvPr id="6" name="Footer Placeholder 5"/>
          <p:cNvSpPr>
            <a:spLocks noGrp="1"/>
          </p:cNvSpPr>
          <p:nvPr>
            <p:ph type="ftr" sz="quarter" idx="11"/>
          </p:nvPr>
        </p:nvSpPr>
        <p:spPr>
          <a:xfrm>
            <a:off x="4154488" y="6369050"/>
            <a:ext cx="2624137" cy="293688"/>
          </a:xfrm>
        </p:spPr>
        <p:txBody>
          <a:bodyPr/>
          <a:lstStyle>
            <a:lvl1pPr>
              <a:defRPr/>
            </a:lvl1pPr>
          </a:lstStyle>
          <a:p>
            <a:endParaRPr lang="en-GB"/>
          </a:p>
        </p:txBody>
      </p:sp>
      <p:sp>
        <p:nvSpPr>
          <p:cNvPr id="7" name="Slide Number Placeholder 6"/>
          <p:cNvSpPr>
            <a:spLocks noGrp="1"/>
          </p:cNvSpPr>
          <p:nvPr>
            <p:ph type="sldNum" sz="quarter" idx="12"/>
          </p:nvPr>
        </p:nvSpPr>
        <p:spPr>
          <a:xfrm>
            <a:off x="8472488" y="6369050"/>
            <a:ext cx="509587" cy="293688"/>
          </a:xfrm>
        </p:spPr>
        <p:txBody>
          <a:bodyPr/>
          <a:lstStyle>
            <a:lvl1pPr>
              <a:defRPr/>
            </a:lvl1pPr>
          </a:lstStyle>
          <a:p>
            <a:fld id="{868F7F26-59AA-439C-83DD-C9D4B326F488}" type="slidenum">
              <a:rPr lang="en-GB"/>
              <a:pPr/>
              <a:t>‹#›</a:t>
            </a:fld>
            <a:endParaRPr lang="en-GB"/>
          </a:p>
        </p:txBody>
      </p:sp>
    </p:spTree>
    <p:extLst>
      <p:ext uri="{BB962C8B-B14F-4D97-AF65-F5344CB8AC3E}">
        <p14:creationId xmlns:p14="http://schemas.microsoft.com/office/powerpoint/2010/main" val="3016095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314AEC6-8471-4F9C-816F-A06725F8E72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763959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989202758"/>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a:ln>
            <a:noFill/>
          </a:ln>
        </p:spPr>
      </p:pic>
      <p:sp>
        <p:nvSpPr>
          <p:cNvPr id="4" name="Title 1"/>
          <p:cNvSpPr>
            <a:spLocks noGrp="1"/>
          </p:cNvSpPr>
          <p:nvPr>
            <p:ph type="ctrTitle"/>
          </p:nvPr>
        </p:nvSpPr>
        <p:spPr>
          <a:xfrm>
            <a:off x="323527" y="1772816"/>
            <a:ext cx="8568953" cy="1080120"/>
          </a:xfrm>
        </p:spPr>
        <p:txBody>
          <a:bodyPr/>
          <a:lstStyle>
            <a:lvl1pPr algn="l">
              <a:defRPr>
                <a:solidFill>
                  <a:schemeClr val="tx2"/>
                </a:solidFill>
              </a:defRPr>
            </a:lvl1pPr>
          </a:lstStyle>
          <a:p>
            <a:r>
              <a:rPr lang="en-US" dirty="0" smtClean="0"/>
              <a:t>Click to edit Master title style</a:t>
            </a:r>
            <a:endParaRPr lang="en-GB" dirty="0"/>
          </a:p>
        </p:txBody>
      </p:sp>
      <p:sp>
        <p:nvSpPr>
          <p:cNvPr id="5" name="Subtitle 2"/>
          <p:cNvSpPr>
            <a:spLocks noGrp="1"/>
          </p:cNvSpPr>
          <p:nvPr>
            <p:ph type="subTitle" idx="1"/>
          </p:nvPr>
        </p:nvSpPr>
        <p:spPr>
          <a:xfrm>
            <a:off x="323527" y="3573016"/>
            <a:ext cx="8568953" cy="1608584"/>
          </a:xfrm>
        </p:spPr>
        <p:txBody>
          <a:bodyPr>
            <a:normAutofit/>
          </a:bodyPr>
          <a:lstStyle>
            <a:lvl1pPr marL="0" indent="0" algn="l">
              <a:buNone/>
              <a:defRPr sz="28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27696" y="174778"/>
            <a:ext cx="2500459" cy="805950"/>
          </a:xfrm>
          <a:prstGeom prst="rect">
            <a:avLst/>
          </a:prstGeom>
        </p:spPr>
      </p:pic>
    </p:spTree>
    <p:extLst>
      <p:ext uri="{BB962C8B-B14F-4D97-AF65-F5344CB8AC3E}">
        <p14:creationId xmlns:p14="http://schemas.microsoft.com/office/powerpoint/2010/main" val="2091803279"/>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3" name="Date Placeholder 12"/>
          <p:cNvSpPr>
            <a:spLocks noGrp="1"/>
          </p:cNvSpPr>
          <p:nvPr>
            <p:ph type="dt" sz="half" idx="10"/>
          </p:nvPr>
        </p:nvSpPr>
        <p:spPr/>
        <p:txBody>
          <a:bodyPr/>
          <a:lstStyle/>
          <a:p>
            <a:endParaRPr lang="en-US" dirty="0"/>
          </a:p>
        </p:txBody>
      </p:sp>
      <p:sp>
        <p:nvSpPr>
          <p:cNvPr id="14" name="Footer Placeholder 13"/>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729194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2682252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6" name="Date Placeholder 15"/>
          <p:cNvSpPr>
            <a:spLocks noGrp="1"/>
          </p:cNvSpPr>
          <p:nvPr>
            <p:ph type="dt" sz="half" idx="10"/>
          </p:nvPr>
        </p:nvSpPr>
        <p:spPr/>
        <p:txBody>
          <a:bodyPr/>
          <a:lstStyle/>
          <a:p>
            <a:endParaRPr lang="en-US" dirty="0"/>
          </a:p>
        </p:txBody>
      </p:sp>
      <p:sp>
        <p:nvSpPr>
          <p:cNvPr id="17" name="Footer Placeholder 16"/>
          <p:cNvSpPr>
            <a:spLocks noGrp="1"/>
          </p:cNvSpPr>
          <p:nvPr>
            <p:ph type="ftr" sz="quarter" idx="11"/>
          </p:nvPr>
        </p:nvSpPr>
        <p:spPr/>
        <p:txBody>
          <a:bodyPr/>
          <a:lstStyle/>
          <a:p>
            <a:endParaRPr lang="en-US" dirty="0"/>
          </a:p>
        </p:txBody>
      </p:sp>
      <p:sp>
        <p:nvSpPr>
          <p:cNvPr id="18" name="Slide Number Placeholder 17"/>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833714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9" name="Date Placeholder 8"/>
          <p:cNvSpPr>
            <a:spLocks noGrp="1"/>
          </p:cNvSpPr>
          <p:nvPr>
            <p:ph type="dt" sz="half" idx="10"/>
          </p:nvPr>
        </p:nvSpPr>
        <p:spPr/>
        <p:txBody>
          <a:bodyPr/>
          <a:lstStyle/>
          <a:p>
            <a:endParaRPr lang="en-US" dirty="0"/>
          </a:p>
        </p:txBody>
      </p:sp>
      <p:sp>
        <p:nvSpPr>
          <p:cNvPr id="10" name="Footer Placeholder 9"/>
          <p:cNvSpPr>
            <a:spLocks noGrp="1"/>
          </p:cNvSpPr>
          <p:nvPr>
            <p:ph type="ftr" sz="quarter" idx="11"/>
          </p:nvPr>
        </p:nvSpPr>
        <p:spPr/>
        <p:txBody>
          <a:bodyPr/>
          <a:lstStyle/>
          <a:p>
            <a:endParaRPr lang="en-US" dirty="0"/>
          </a:p>
        </p:txBody>
      </p:sp>
      <p:sp>
        <p:nvSpPr>
          <p:cNvPr id="11" name="Slide Number Placeholder 10"/>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192189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endParaRPr lang="en-US" dirty="0"/>
          </a:p>
        </p:txBody>
      </p:sp>
      <p:sp>
        <p:nvSpPr>
          <p:cNvPr id="12" name="Footer Placeholder 11"/>
          <p:cNvSpPr>
            <a:spLocks noGrp="1"/>
          </p:cNvSpPr>
          <p:nvPr>
            <p:ph type="ftr" sz="quarter" idx="11"/>
          </p:nvPr>
        </p:nvSpPr>
        <p:spPr/>
        <p:txBody>
          <a:bodyPr/>
          <a:lstStyle/>
          <a:p>
            <a:endParaRPr lang="en-US" dirty="0"/>
          </a:p>
        </p:txBody>
      </p:sp>
      <p:sp>
        <p:nvSpPr>
          <p:cNvPr id="13" name="Slide Number Placeholder 12"/>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071505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Date Placeholder 13"/>
          <p:cNvSpPr>
            <a:spLocks noGrp="1"/>
          </p:cNvSpPr>
          <p:nvPr>
            <p:ph type="dt" sz="half" idx="10"/>
          </p:nvPr>
        </p:nvSpPr>
        <p:spPr/>
        <p:txBody>
          <a:bodyPr/>
          <a:lstStyle/>
          <a:p>
            <a:endParaRPr lang="en-US" dirty="0"/>
          </a:p>
        </p:txBody>
      </p:sp>
      <p:sp>
        <p:nvSpPr>
          <p:cNvPr id="15" name="Footer Placeholder 14"/>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23A0628E-C12F-4F8C-9895-BCD5E30100D3}" type="slidenum">
              <a:rPr lang="en-US" smtClean="0"/>
              <a:pPr/>
              <a:t>‹#›</a:t>
            </a:fld>
            <a:endParaRPr lang="en-US" dirty="0"/>
          </a:p>
        </p:txBody>
      </p:sp>
    </p:spTree>
    <p:extLst>
      <p:ext uri="{BB962C8B-B14F-4D97-AF65-F5344CB8AC3E}">
        <p14:creationId xmlns:p14="http://schemas.microsoft.com/office/powerpoint/2010/main" val="17317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p:nvSpPr>
        <p:spPr>
          <a:xfrm flipH="1" flipV="1">
            <a:off x="0" y="5301208"/>
            <a:ext cx="6372200" cy="1556792"/>
          </a:xfrm>
          <a:prstGeom prst="rect">
            <a:avLst/>
          </a:prstGeom>
          <a:gradFill flip="none" rotWithShape="1">
            <a:gsLst>
              <a:gs pos="48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0" y="0"/>
            <a:ext cx="9143999" cy="2132856"/>
          </a:xfrm>
          <a:prstGeom prst="rect">
            <a:avLst/>
          </a:prstGeom>
          <a:gradFill flip="none" rotWithShape="1">
            <a:gsLst>
              <a:gs pos="56000">
                <a:schemeClr val="bg1"/>
              </a:gs>
              <a:gs pos="0">
                <a:schemeClr val="accent6"/>
              </a:gs>
            </a:gsLst>
            <a:lin ang="6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5"/>
          <p:cNvSpPr>
            <a:spLocks noGrp="1" noChangeArrowheads="1"/>
          </p:cNvSpPr>
          <p:nvPr>
            <p:ph type="dt" sz="half" idx="2"/>
          </p:nvPr>
        </p:nvSpPr>
        <p:spPr bwMode="white">
          <a:xfrm>
            <a:off x="7524328" y="6482725"/>
            <a:ext cx="93546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9" name="Rectangle 6"/>
          <p:cNvSpPr>
            <a:spLocks noGrp="1" noChangeArrowheads="1"/>
          </p:cNvSpPr>
          <p:nvPr>
            <p:ph type="ftr" sz="quarter" idx="3"/>
          </p:nvPr>
        </p:nvSpPr>
        <p:spPr bwMode="white">
          <a:xfrm>
            <a:off x="5868144" y="6482725"/>
            <a:ext cx="1616025"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endParaRPr lang="en-US" dirty="0"/>
          </a:p>
        </p:txBody>
      </p:sp>
      <p:sp>
        <p:nvSpPr>
          <p:cNvPr id="10" name="Rectangle 7"/>
          <p:cNvSpPr>
            <a:spLocks noGrp="1" noChangeArrowheads="1"/>
          </p:cNvSpPr>
          <p:nvPr>
            <p:ph type="sldNum" sz="quarter" idx="4"/>
          </p:nvPr>
        </p:nvSpPr>
        <p:spPr bwMode="white">
          <a:xfrm>
            <a:off x="8472488" y="6482725"/>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tx2"/>
                </a:solidFill>
                <a:latin typeface="+mn-lt"/>
              </a:defRPr>
            </a:lvl1pPr>
          </a:lstStyle>
          <a:p>
            <a:fld id="{23A0628E-C12F-4F8C-9895-BCD5E30100D3}" type="slidenum">
              <a:rPr lang="en-US" smtClean="0"/>
              <a:pPr/>
              <a:t>‹#›</a:t>
            </a:fld>
            <a:endParaRPr lang="en-US" dirty="0"/>
          </a:p>
        </p:txBody>
      </p:sp>
      <p:sp>
        <p:nvSpPr>
          <p:cNvPr id="2" name="Title Placeholder 1"/>
          <p:cNvSpPr>
            <a:spLocks noGrp="1"/>
          </p:cNvSpPr>
          <p:nvPr>
            <p:ph type="title"/>
          </p:nvPr>
        </p:nvSpPr>
        <p:spPr>
          <a:xfrm>
            <a:off x="251520" y="116632"/>
            <a:ext cx="6120680" cy="864096"/>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251520" y="1268760"/>
            <a:ext cx="8712968" cy="485740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6" name="Picture 5"/>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164288" y="135562"/>
            <a:ext cx="1758648" cy="564966"/>
          </a:xfrm>
          <a:prstGeom prst="rect">
            <a:avLst/>
          </a:prstGeom>
        </p:spPr>
      </p:pic>
    </p:spTree>
    <p:extLst>
      <p:ext uri="{BB962C8B-B14F-4D97-AF65-F5344CB8AC3E}">
        <p14:creationId xmlns:p14="http://schemas.microsoft.com/office/powerpoint/2010/main" val="1243750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 id="2147483661" r:id="rId13"/>
  </p:sldLayoutIdLst>
  <p:timing>
    <p:tnLst>
      <p:par>
        <p:cTn xmlns:p14="http://schemas.microsoft.com/office/powerpoint/2010/main" id="1" dur="indefinite" restart="never" nodeType="tmRoot"/>
      </p:par>
    </p:tnLst>
  </p:timing>
  <p:txStyles>
    <p:titleStyle>
      <a:lvl1pPr algn="l" defTabSz="914400" rtl="0" eaLnBrk="1" latinLnBrk="0" hangingPunct="1">
        <a:spcBef>
          <a:spcPct val="0"/>
        </a:spcBef>
        <a:buNone/>
        <a:defRPr sz="3600" b="1" kern="1200">
          <a:solidFill>
            <a:schemeClr val="tx2"/>
          </a:solidFill>
          <a:latin typeface="Arial "/>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000000"/>
          </a:solidFill>
          <a:latin typeface="Arial "/>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000000"/>
          </a:solidFill>
          <a:latin typeface="Arial "/>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000000"/>
          </a:solidFill>
          <a:latin typeface="Arial "/>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chart" Target="../charts/chart4.xml"/><Relationship Id="rId7" Type="http://schemas.openxmlformats.org/officeDocument/2006/relationships/chart" Target="../charts/chart5.xml"/><Relationship Id="rId8" Type="http://schemas.openxmlformats.org/officeDocument/2006/relationships/chart" Target="../charts/chart6.xml"/><Relationship Id="rId9" Type="http://schemas.openxmlformats.org/officeDocument/2006/relationships/chart" Target="../charts/chart7.xml"/><Relationship Id="rId10" Type="http://schemas.openxmlformats.org/officeDocument/2006/relationships/chart" Target="../charts/chart8.xml"/><Relationship Id="rId11" Type="http://schemas.openxmlformats.org/officeDocument/2006/relationships/chart" Target="../charts/chart9.xml"/><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 Id="rId3" Type="http://schemas.openxmlformats.org/officeDocument/2006/relationships/hyperlink" Target="http://www-pub.iaea.org/books/iaeabooks/10870/Status-of-Accelerator-Driven-Systems-Research-and-Technology-Development"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2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png"/><Relationship Id="rId5"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noAutofit/>
          </a:bodyPr>
          <a:lstStyle/>
          <a:p>
            <a:pPr algn="ctr"/>
            <a:r>
              <a:rPr lang="en-US" sz="2000" i="1" dirty="0" smtClean="0">
                <a:solidFill>
                  <a:srgbClr val="FFFFFF"/>
                </a:solidFill>
              </a:rPr>
              <a:t>Stefano </a:t>
            </a:r>
            <a:r>
              <a:rPr lang="en-US" sz="2000" i="1" dirty="0" smtClean="0">
                <a:solidFill>
                  <a:srgbClr val="FFFFFF"/>
                </a:solidFill>
              </a:rPr>
              <a:t>Monti </a:t>
            </a:r>
            <a:r>
              <a:rPr lang="mr-IN" sz="2000" dirty="0" smtClean="0">
                <a:solidFill>
                  <a:srgbClr val="FFFFFF"/>
                </a:solidFill>
              </a:rPr>
              <a:t>–</a:t>
            </a:r>
            <a:r>
              <a:rPr lang="en-US" sz="2000" dirty="0" smtClean="0">
                <a:solidFill>
                  <a:srgbClr val="FFFFFF"/>
                </a:solidFill>
              </a:rPr>
              <a:t> Section Head</a:t>
            </a:r>
            <a:endParaRPr lang="en-US" sz="2000" dirty="0">
              <a:solidFill>
                <a:srgbClr val="FFFFFF"/>
              </a:solidFill>
            </a:endParaRPr>
          </a:p>
          <a:p>
            <a:pPr algn="ctr"/>
            <a:r>
              <a:rPr lang="en-US" sz="2000" dirty="0" smtClean="0">
                <a:solidFill>
                  <a:srgbClr val="FFFFFF"/>
                </a:solidFill>
              </a:rPr>
              <a:t>Nuclear Power Technology </a:t>
            </a:r>
            <a:r>
              <a:rPr lang="en-US" sz="2000" dirty="0" smtClean="0">
                <a:solidFill>
                  <a:srgbClr val="FFFFFF"/>
                </a:solidFill>
              </a:rPr>
              <a:t>Development</a:t>
            </a:r>
            <a:endParaRPr lang="en-US" sz="2000" dirty="0">
              <a:solidFill>
                <a:srgbClr val="FFFFFF"/>
              </a:solidFill>
            </a:endParaRPr>
          </a:p>
          <a:p>
            <a:pPr algn="ctr"/>
            <a:r>
              <a:rPr lang="en-US" sz="2000" dirty="0">
                <a:solidFill>
                  <a:srgbClr val="FFFFFF"/>
                </a:solidFill>
              </a:rPr>
              <a:t>Department of Nuclear Energy</a:t>
            </a:r>
          </a:p>
          <a:p>
            <a:pPr algn="ctr"/>
            <a:r>
              <a:rPr lang="en-US" sz="2000" dirty="0">
                <a:solidFill>
                  <a:srgbClr val="FFFFFF"/>
                </a:solidFill>
              </a:rPr>
              <a:t>International Atomic Energy Agency</a:t>
            </a:r>
          </a:p>
          <a:p>
            <a:pPr algn="ctr"/>
            <a:endParaRPr lang="en-US" sz="2000" dirty="0">
              <a:solidFill>
                <a:srgbClr val="FFFFFF"/>
              </a:solidFill>
            </a:endParaRPr>
          </a:p>
          <a:p>
            <a:pPr algn="ctr"/>
            <a:r>
              <a:rPr lang="en-GB" sz="1600" dirty="0" smtClean="0">
                <a:solidFill>
                  <a:srgbClr val="FFFFFF"/>
                </a:solidFill>
              </a:rPr>
              <a:t>EuCARD</a:t>
            </a:r>
            <a:r>
              <a:rPr lang="en-GB" sz="1600" baseline="30000" dirty="0" smtClean="0">
                <a:solidFill>
                  <a:srgbClr val="FFFFFF"/>
                </a:solidFill>
              </a:rPr>
              <a:t>2</a:t>
            </a:r>
            <a:r>
              <a:rPr lang="en-GB" sz="1600" dirty="0" smtClean="0">
                <a:solidFill>
                  <a:srgbClr val="FFFFFF"/>
                </a:solidFill>
              </a:rPr>
              <a:t> – Status of Accelerator Driven Systems </a:t>
            </a:r>
          </a:p>
          <a:p>
            <a:pPr algn="ctr"/>
            <a:r>
              <a:rPr lang="en-GB" sz="1600" dirty="0" smtClean="0">
                <a:solidFill>
                  <a:srgbClr val="FFFFFF"/>
                </a:solidFill>
              </a:rPr>
              <a:t>Research and Technology Development</a:t>
            </a:r>
          </a:p>
          <a:p>
            <a:pPr algn="ctr"/>
            <a:r>
              <a:rPr lang="en-GB" sz="1600" dirty="0" smtClean="0">
                <a:solidFill>
                  <a:srgbClr val="FFFFFF"/>
                </a:solidFill>
              </a:rPr>
              <a:t>7-9 February 2017</a:t>
            </a:r>
            <a:endParaRPr lang="en-GB" sz="1600" dirty="0">
              <a:solidFill>
                <a:srgbClr val="FFFFFF"/>
              </a:solidFill>
            </a:endParaRPr>
          </a:p>
        </p:txBody>
      </p:sp>
      <p:sp>
        <p:nvSpPr>
          <p:cNvPr id="2" name="Title 1"/>
          <p:cNvSpPr>
            <a:spLocks noGrp="1"/>
          </p:cNvSpPr>
          <p:nvPr>
            <p:ph type="ctrTitle"/>
          </p:nvPr>
        </p:nvSpPr>
        <p:spPr/>
        <p:txBody>
          <a:bodyPr>
            <a:normAutofit/>
          </a:bodyPr>
          <a:lstStyle/>
          <a:p>
            <a:pPr algn="ctr"/>
            <a:r>
              <a:rPr lang="en-US" dirty="0" smtClean="0">
                <a:solidFill>
                  <a:srgbClr val="F7EB93"/>
                </a:solidFill>
              </a:rPr>
              <a:t>IAEA and ADS</a:t>
            </a:r>
            <a:endParaRPr lang="en-GB" dirty="0"/>
          </a:p>
        </p:txBody>
      </p:sp>
    </p:spTree>
    <p:extLst>
      <p:ext uri="{BB962C8B-B14F-4D97-AF65-F5344CB8AC3E}">
        <p14:creationId xmlns:p14="http://schemas.microsoft.com/office/powerpoint/2010/main" val="189733153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158232"/>
            <a:ext cx="9144000" cy="5871168"/>
          </a:xfrm>
          <a:prstGeom prst="rect">
            <a:avLst/>
          </a:prstGeom>
          <a:ln>
            <a:noFill/>
          </a:ln>
          <a:effectLst>
            <a:outerShdw blurRad="292100" dist="139700" dir="2700000" algn="tl" rotWithShape="0">
              <a:srgbClr val="333333">
                <a:alpha val="65000"/>
              </a:srgbClr>
            </a:outerShdw>
          </a:effectLst>
        </p:spPr>
        <p:style>
          <a:lnRef idx="1">
            <a:schemeClr val="accent1"/>
          </a:lnRef>
          <a:fillRef idx="3">
            <a:schemeClr val="accent1"/>
          </a:fillRef>
          <a:effectRef idx="2">
            <a:schemeClr val="accent1"/>
          </a:effectRef>
          <a:fontRef idx="minor">
            <a:schemeClr val="lt1"/>
          </a:fontRef>
        </p:style>
      </p:pic>
      <p:graphicFrame>
        <p:nvGraphicFramePr>
          <p:cNvPr id="14" name="Chart 13"/>
          <p:cNvGraphicFramePr/>
          <p:nvPr>
            <p:extLst>
              <p:ext uri="{D42A27DB-BD31-4B8C-83A1-F6EECF244321}">
                <p14:modId xmlns:p14="http://schemas.microsoft.com/office/powerpoint/2010/main" val="1651791856"/>
              </p:ext>
            </p:extLst>
          </p:nvPr>
        </p:nvGraphicFramePr>
        <p:xfrm>
          <a:off x="305876" y="2234564"/>
          <a:ext cx="2736304" cy="19037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p:cNvGraphicFramePr/>
          <p:nvPr>
            <p:extLst>
              <p:ext uri="{D42A27DB-BD31-4B8C-83A1-F6EECF244321}">
                <p14:modId xmlns:p14="http://schemas.microsoft.com/office/powerpoint/2010/main" val="507131212"/>
              </p:ext>
            </p:extLst>
          </p:nvPr>
        </p:nvGraphicFramePr>
        <p:xfrm>
          <a:off x="305876" y="4676250"/>
          <a:ext cx="2736304" cy="190376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6" name="Chart 15"/>
          <p:cNvGraphicFramePr/>
          <p:nvPr>
            <p:extLst>
              <p:ext uri="{D42A27DB-BD31-4B8C-83A1-F6EECF244321}">
                <p14:modId xmlns:p14="http://schemas.microsoft.com/office/powerpoint/2010/main" val="2612051281"/>
              </p:ext>
            </p:extLst>
          </p:nvPr>
        </p:nvGraphicFramePr>
        <p:xfrm>
          <a:off x="3114188" y="1435890"/>
          <a:ext cx="2736304" cy="190376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7" name="Chart 16"/>
          <p:cNvGraphicFramePr/>
          <p:nvPr>
            <p:extLst>
              <p:ext uri="{D42A27DB-BD31-4B8C-83A1-F6EECF244321}">
                <p14:modId xmlns:p14="http://schemas.microsoft.com/office/powerpoint/2010/main" val="1666460975"/>
              </p:ext>
            </p:extLst>
          </p:nvPr>
        </p:nvGraphicFramePr>
        <p:xfrm>
          <a:off x="3114188" y="4892274"/>
          <a:ext cx="2736304" cy="190376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8" name="Chart 17"/>
          <p:cNvGraphicFramePr/>
          <p:nvPr>
            <p:extLst>
              <p:ext uri="{D42A27DB-BD31-4B8C-83A1-F6EECF244321}">
                <p14:modId xmlns:p14="http://schemas.microsoft.com/office/powerpoint/2010/main" val="3780725256"/>
              </p:ext>
            </p:extLst>
          </p:nvPr>
        </p:nvGraphicFramePr>
        <p:xfrm>
          <a:off x="3762260" y="3308098"/>
          <a:ext cx="2736304" cy="190376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9" name="Chart 18"/>
          <p:cNvGraphicFramePr/>
          <p:nvPr>
            <p:extLst>
              <p:ext uri="{D42A27DB-BD31-4B8C-83A1-F6EECF244321}">
                <p14:modId xmlns:p14="http://schemas.microsoft.com/office/powerpoint/2010/main" val="1808945397"/>
              </p:ext>
            </p:extLst>
          </p:nvPr>
        </p:nvGraphicFramePr>
        <p:xfrm>
          <a:off x="6210532" y="3380106"/>
          <a:ext cx="2736304" cy="190376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0" name="Chart 19"/>
          <p:cNvGraphicFramePr/>
          <p:nvPr>
            <p:extLst>
              <p:ext uri="{D42A27DB-BD31-4B8C-83A1-F6EECF244321}">
                <p14:modId xmlns:p14="http://schemas.microsoft.com/office/powerpoint/2010/main" val="3886147401"/>
              </p:ext>
            </p:extLst>
          </p:nvPr>
        </p:nvGraphicFramePr>
        <p:xfrm>
          <a:off x="5634468" y="1435890"/>
          <a:ext cx="2736304" cy="190376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21" name="Chart 20"/>
          <p:cNvGraphicFramePr/>
          <p:nvPr>
            <p:extLst>
              <p:ext uri="{D42A27DB-BD31-4B8C-83A1-F6EECF244321}">
                <p14:modId xmlns:p14="http://schemas.microsoft.com/office/powerpoint/2010/main" val="811400004"/>
              </p:ext>
            </p:extLst>
          </p:nvPr>
        </p:nvGraphicFramePr>
        <p:xfrm>
          <a:off x="5994508" y="5108298"/>
          <a:ext cx="2736304" cy="1903760"/>
        </p:xfrm>
        <a:graphic>
          <a:graphicData uri="http://schemas.openxmlformats.org/drawingml/2006/chart">
            <c:chart xmlns:c="http://schemas.openxmlformats.org/drawingml/2006/chart" xmlns:r="http://schemas.openxmlformats.org/officeDocument/2006/relationships" r:id="rId11"/>
          </a:graphicData>
        </a:graphic>
      </p:graphicFrame>
      <p:sp>
        <p:nvSpPr>
          <p:cNvPr id="12" name="Title 1"/>
          <p:cNvSpPr txBox="1">
            <a:spLocks/>
          </p:cNvSpPr>
          <p:nvPr/>
        </p:nvSpPr>
        <p:spPr bwMode="black">
          <a:xfrm>
            <a:off x="0" y="0"/>
            <a:ext cx="9144000" cy="1122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rmAutofit lnSpcReduction="10000"/>
          </a:bodyPr>
          <a:lstStyle>
            <a:lvl1pPr algn="ctr" fontAlgn="base">
              <a:spcBef>
                <a:spcPct val="20000"/>
              </a:spcBef>
              <a:spcAft>
                <a:spcPct val="0"/>
              </a:spcAft>
              <a:buNone/>
              <a:defRPr sz="3600" b="1">
                <a:solidFill>
                  <a:srgbClr val="002060"/>
                </a:solidFill>
                <a:latin typeface="+mj-lt"/>
                <a:ea typeface="+mj-ea"/>
                <a:cs typeface="+mj-cs"/>
              </a:defRPr>
            </a:lvl1pPr>
          </a:lstStyle>
          <a:p>
            <a:r>
              <a:rPr lang="en-GB" dirty="0"/>
              <a:t>NP Development</a:t>
            </a:r>
            <a:br>
              <a:rPr lang="en-GB" dirty="0"/>
            </a:br>
            <a:r>
              <a:rPr lang="en-GB" dirty="0"/>
              <a:t>in Different Regions</a:t>
            </a:r>
          </a:p>
        </p:txBody>
      </p:sp>
      <p:sp>
        <p:nvSpPr>
          <p:cNvPr id="2" name="Rectangle 1"/>
          <p:cNvSpPr/>
          <p:nvPr/>
        </p:nvSpPr>
        <p:spPr>
          <a:xfrm>
            <a:off x="755576" y="1296144"/>
            <a:ext cx="182880" cy="182880"/>
          </a:xfrm>
          <a:prstGeom prst="rect">
            <a:avLst/>
          </a:prstGeom>
          <a:solidFill>
            <a:schemeClr val="bg2">
              <a:lumMod val="5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Rectangle 22"/>
          <p:cNvSpPr/>
          <p:nvPr/>
        </p:nvSpPr>
        <p:spPr>
          <a:xfrm>
            <a:off x="755576" y="1545312"/>
            <a:ext cx="182880" cy="182880"/>
          </a:xfrm>
          <a:prstGeom prst="rect">
            <a:avLst/>
          </a:prstGeom>
          <a:solidFill>
            <a:schemeClr val="tx1">
              <a:lumMod val="40000"/>
              <a:lumOff val="6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lumMod val="40000"/>
                  <a:lumOff val="60000"/>
                </a:schemeClr>
              </a:solidFill>
            </a:endParaRPr>
          </a:p>
        </p:txBody>
      </p:sp>
      <p:sp>
        <p:nvSpPr>
          <p:cNvPr id="24" name="Rectangle 23"/>
          <p:cNvSpPr/>
          <p:nvPr/>
        </p:nvSpPr>
        <p:spPr>
          <a:xfrm>
            <a:off x="755576" y="1800200"/>
            <a:ext cx="182880" cy="182880"/>
          </a:xfrm>
          <a:prstGeom prst="rect">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899592" y="1224136"/>
            <a:ext cx="1656184" cy="276999"/>
          </a:xfrm>
          <a:prstGeom prst="rect">
            <a:avLst/>
          </a:prstGeom>
          <a:noFill/>
        </p:spPr>
        <p:txBody>
          <a:bodyPr wrap="square" rtlCol="0">
            <a:spAutoFit/>
          </a:bodyPr>
          <a:lstStyle/>
          <a:p>
            <a:r>
              <a:rPr lang="en-US" sz="1200" dirty="0" smtClean="0">
                <a:solidFill>
                  <a:schemeClr val="tx1">
                    <a:lumMod val="10000"/>
                  </a:schemeClr>
                </a:solidFill>
              </a:rPr>
              <a:t>Current Capacity</a:t>
            </a:r>
            <a:endParaRPr lang="en-US" sz="1200" dirty="0">
              <a:solidFill>
                <a:schemeClr val="tx1">
                  <a:lumMod val="10000"/>
                </a:schemeClr>
              </a:solidFill>
            </a:endParaRPr>
          </a:p>
        </p:txBody>
      </p:sp>
      <p:sp>
        <p:nvSpPr>
          <p:cNvPr id="25" name="TextBox 24"/>
          <p:cNvSpPr txBox="1"/>
          <p:nvPr/>
        </p:nvSpPr>
        <p:spPr>
          <a:xfrm>
            <a:off x="899592" y="1512168"/>
            <a:ext cx="1656184" cy="276999"/>
          </a:xfrm>
          <a:prstGeom prst="rect">
            <a:avLst/>
          </a:prstGeom>
          <a:noFill/>
        </p:spPr>
        <p:txBody>
          <a:bodyPr wrap="square" rtlCol="0">
            <a:spAutoFit/>
          </a:bodyPr>
          <a:lstStyle/>
          <a:p>
            <a:r>
              <a:rPr lang="en-US" sz="1200" dirty="0" smtClean="0">
                <a:solidFill>
                  <a:schemeClr val="tx1">
                    <a:lumMod val="10000"/>
                  </a:schemeClr>
                </a:solidFill>
              </a:rPr>
              <a:t>Low Estimate</a:t>
            </a:r>
            <a:endParaRPr lang="en-US" sz="1200" dirty="0">
              <a:solidFill>
                <a:schemeClr val="tx1">
                  <a:lumMod val="10000"/>
                </a:schemeClr>
              </a:solidFill>
            </a:endParaRPr>
          </a:p>
        </p:txBody>
      </p:sp>
      <p:sp>
        <p:nvSpPr>
          <p:cNvPr id="26" name="TextBox 25"/>
          <p:cNvSpPr txBox="1"/>
          <p:nvPr/>
        </p:nvSpPr>
        <p:spPr>
          <a:xfrm>
            <a:off x="899592" y="1753140"/>
            <a:ext cx="1656184" cy="276999"/>
          </a:xfrm>
          <a:prstGeom prst="rect">
            <a:avLst/>
          </a:prstGeom>
          <a:noFill/>
        </p:spPr>
        <p:txBody>
          <a:bodyPr wrap="square" rtlCol="0">
            <a:spAutoFit/>
          </a:bodyPr>
          <a:lstStyle/>
          <a:p>
            <a:r>
              <a:rPr lang="en-US" sz="1200" dirty="0" smtClean="0">
                <a:solidFill>
                  <a:schemeClr val="tx1">
                    <a:lumMod val="10000"/>
                  </a:schemeClr>
                </a:solidFill>
              </a:rPr>
              <a:t>High Estimate</a:t>
            </a:r>
            <a:endParaRPr lang="en-US" sz="1200" dirty="0">
              <a:solidFill>
                <a:schemeClr val="tx1">
                  <a:lumMod val="10000"/>
                </a:schemeClr>
              </a:solidFill>
            </a:endParaRPr>
          </a:p>
        </p:txBody>
      </p:sp>
    </p:spTree>
    <p:extLst>
      <p:ext uri="{BB962C8B-B14F-4D97-AF65-F5344CB8AC3E}">
        <p14:creationId xmlns:p14="http://schemas.microsoft.com/office/powerpoint/2010/main" val="12259045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048" y="1412776"/>
            <a:ext cx="5056032"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07504" y="44624"/>
            <a:ext cx="8712968" cy="864096"/>
          </a:xfrm>
        </p:spPr>
        <p:txBody>
          <a:bodyPr>
            <a:noAutofit/>
          </a:bodyPr>
          <a:lstStyle/>
          <a:p>
            <a:r>
              <a:rPr lang="en-GB" sz="2000" dirty="0" smtClean="0"/>
              <a:t>International Project on Innovative Nuclear Reactors and Fuel Cycles</a:t>
            </a:r>
            <a:br>
              <a:rPr lang="en-GB" sz="2000" dirty="0" smtClean="0"/>
            </a:br>
            <a:r>
              <a:rPr lang="en-GB" sz="2000" dirty="0" smtClean="0"/>
              <a:t>“</a:t>
            </a:r>
            <a:r>
              <a:rPr lang="en-GB" sz="2000" i="1" dirty="0" smtClean="0"/>
              <a:t>Global Scenarios</a:t>
            </a:r>
            <a:r>
              <a:rPr lang="en-GB" sz="2000" dirty="0" smtClean="0"/>
              <a:t>”: Heterogeneous world model introduced in GAINS</a:t>
            </a:r>
            <a:endParaRPr lang="en-GB" sz="2000" dirty="0"/>
          </a:p>
        </p:txBody>
      </p:sp>
      <p:pic>
        <p:nvPicPr>
          <p:cNvPr id="4" name="Content Placeholder 3"/>
          <p:cNvPicPr>
            <a:picLocks noGrp="1"/>
          </p:cNvPicPr>
          <p:nvPr>
            <p:ph idx="1"/>
          </p:nvPr>
        </p:nvPicPr>
        <p:blipFill>
          <a:blip r:embed="rId4" cstate="print">
            <a:extLst>
              <a:ext uri="{28A0092B-C50C-407E-A947-70E740481C1C}">
                <a14:useLocalDpi xmlns:a14="http://schemas.microsoft.com/office/drawing/2010/main" val="0"/>
              </a:ext>
            </a:extLst>
          </a:blip>
          <a:srcRect/>
          <a:stretch>
            <a:fillRect/>
          </a:stretch>
        </p:blipFill>
        <p:spPr bwMode="auto">
          <a:xfrm>
            <a:off x="42128" y="3524612"/>
            <a:ext cx="4615895" cy="3288764"/>
          </a:xfrm>
          <a:prstGeom prst="rect">
            <a:avLst/>
          </a:prstGeom>
          <a:noFill/>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4086" y="3792239"/>
            <a:ext cx="3932410" cy="3033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5705585" y="772830"/>
            <a:ext cx="3402919" cy="3016210"/>
          </a:xfrm>
          <a:prstGeom prst="rect">
            <a:avLst/>
          </a:prstGeom>
        </p:spPr>
        <p:txBody>
          <a:bodyPr wrap="square">
            <a:spAutoFit/>
          </a:bodyPr>
          <a:lstStyle/>
          <a:p>
            <a:pPr>
              <a:spcBef>
                <a:spcPts val="600"/>
              </a:spcBef>
              <a:spcAft>
                <a:spcPts val="600"/>
              </a:spcAft>
            </a:pPr>
            <a:r>
              <a:rPr lang="en-GB" sz="1600" dirty="0" smtClean="0">
                <a:solidFill>
                  <a:srgbClr val="C00000"/>
                </a:solidFill>
                <a:latin typeface="Arial" panose="020B0604020202020204" pitchFamily="34" charset="0"/>
                <a:cs typeface="Arial" panose="020B0604020202020204" pitchFamily="34" charset="0"/>
              </a:rPr>
              <a:t>Non-personified, non-geographical groups of countries with different policies regarding the fuel cycle back end:</a:t>
            </a:r>
          </a:p>
          <a:p>
            <a:pPr>
              <a:spcBef>
                <a:spcPts val="600"/>
              </a:spcBef>
              <a:spcAft>
                <a:spcPts val="600"/>
              </a:spcAft>
            </a:pPr>
            <a:r>
              <a:rPr lang="en-GB" sz="1600" b="1" dirty="0" smtClean="0">
                <a:solidFill>
                  <a:srgbClr val="FF0000"/>
                </a:solidFill>
                <a:latin typeface="Arial" panose="020B0604020202020204" pitchFamily="34" charset="0"/>
                <a:cs typeface="Arial" panose="020B0604020202020204" pitchFamily="34" charset="0"/>
              </a:rPr>
              <a:t>NG1</a:t>
            </a:r>
            <a:r>
              <a:rPr lang="en-GB" sz="1600" dirty="0" smtClean="0">
                <a:solidFill>
                  <a:srgbClr val="FF0000"/>
                </a:solidFill>
                <a:latin typeface="Arial" panose="020B0604020202020204" pitchFamily="34" charset="0"/>
                <a:cs typeface="Arial" panose="020B0604020202020204" pitchFamily="34" charset="0"/>
              </a:rPr>
              <a:t>-recycling strategy;</a:t>
            </a:r>
          </a:p>
          <a:p>
            <a:pPr>
              <a:spcBef>
                <a:spcPts val="600"/>
              </a:spcBef>
              <a:spcAft>
                <a:spcPts val="600"/>
              </a:spcAft>
            </a:pPr>
            <a:r>
              <a:rPr lang="en-GB" sz="1600" b="1" dirty="0" smtClean="0">
                <a:solidFill>
                  <a:srgbClr val="FF0000"/>
                </a:solidFill>
                <a:latin typeface="Arial" panose="020B0604020202020204" pitchFamily="34" charset="0"/>
                <a:cs typeface="Arial" panose="020B0604020202020204" pitchFamily="34" charset="0"/>
              </a:rPr>
              <a:t>NG2-</a:t>
            </a:r>
            <a:r>
              <a:rPr lang="en-GB" sz="1600" dirty="0" smtClean="0">
                <a:solidFill>
                  <a:srgbClr val="FF0000"/>
                </a:solidFill>
                <a:latin typeface="Arial" panose="020B0604020202020204" pitchFamily="34" charset="0"/>
                <a:cs typeface="Arial" panose="020B0604020202020204" pitchFamily="34" charset="0"/>
              </a:rPr>
              <a:t>direct </a:t>
            </a:r>
            <a:r>
              <a:rPr lang="en-GB" sz="1600" dirty="0">
                <a:solidFill>
                  <a:srgbClr val="FF0000"/>
                </a:solidFill>
                <a:latin typeface="Arial" panose="020B0604020202020204" pitchFamily="34" charset="0"/>
                <a:cs typeface="Arial" panose="020B0604020202020204" pitchFamily="34" charset="0"/>
              </a:rPr>
              <a:t>disposal/reprocessing </a:t>
            </a:r>
            <a:r>
              <a:rPr lang="en-GB" sz="1600" dirty="0" smtClean="0">
                <a:solidFill>
                  <a:srgbClr val="FF0000"/>
                </a:solidFill>
                <a:latin typeface="Arial" panose="020B0604020202020204" pitchFamily="34" charset="0"/>
                <a:cs typeface="Arial" panose="020B0604020202020204" pitchFamily="34" charset="0"/>
              </a:rPr>
              <a:t>abroad strategy</a:t>
            </a:r>
          </a:p>
          <a:p>
            <a:pPr>
              <a:spcBef>
                <a:spcPts val="600"/>
              </a:spcBef>
              <a:spcAft>
                <a:spcPts val="600"/>
              </a:spcAft>
            </a:pPr>
            <a:r>
              <a:rPr lang="en-GB" sz="1600" b="1" dirty="0" smtClean="0">
                <a:solidFill>
                  <a:srgbClr val="FF0000"/>
                </a:solidFill>
                <a:latin typeface="Arial" panose="020B0604020202020204" pitchFamily="34" charset="0"/>
                <a:cs typeface="Arial" panose="020B0604020202020204" pitchFamily="34" charset="0"/>
              </a:rPr>
              <a:t>NG3</a:t>
            </a:r>
            <a:r>
              <a:rPr lang="en-GB" sz="1600" dirty="0" smtClean="0">
                <a:solidFill>
                  <a:srgbClr val="FF0000"/>
                </a:solidFill>
                <a:latin typeface="Arial" panose="020B0604020202020204" pitchFamily="34" charset="0"/>
                <a:cs typeface="Arial" panose="020B0604020202020204" pitchFamily="34" charset="0"/>
              </a:rPr>
              <a:t>- looking for minimal NFC </a:t>
            </a:r>
            <a:r>
              <a:rPr lang="en-GB" sz="1600" dirty="0">
                <a:solidFill>
                  <a:srgbClr val="FF0000"/>
                </a:solidFill>
                <a:latin typeface="Arial" panose="020B0604020202020204" pitchFamily="34" charset="0"/>
                <a:cs typeface="Arial" panose="020B0604020202020204" pitchFamily="34" charset="0"/>
              </a:rPr>
              <a:t>infrastructure: disposal or reprocessing abroad</a:t>
            </a:r>
          </a:p>
        </p:txBody>
      </p:sp>
      <p:cxnSp>
        <p:nvCxnSpPr>
          <p:cNvPr id="6" name="Straight Arrow Connector 5"/>
          <p:cNvCxnSpPr/>
          <p:nvPr/>
        </p:nvCxnSpPr>
        <p:spPr bwMode="auto">
          <a:xfrm flipH="1">
            <a:off x="1907704" y="3212976"/>
            <a:ext cx="187260" cy="288032"/>
          </a:xfrm>
          <a:prstGeom prst="straightConnector1">
            <a:avLst/>
          </a:prstGeom>
          <a:solidFill>
            <a:schemeClr val="accent1"/>
          </a:solidFill>
          <a:ln w="190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Arrow Connector 7"/>
          <p:cNvCxnSpPr/>
          <p:nvPr/>
        </p:nvCxnSpPr>
        <p:spPr bwMode="auto">
          <a:xfrm>
            <a:off x="4860032" y="3356992"/>
            <a:ext cx="360040" cy="360040"/>
          </a:xfrm>
          <a:prstGeom prst="straightConnector1">
            <a:avLst/>
          </a:prstGeom>
          <a:solidFill>
            <a:schemeClr val="accent1"/>
          </a:solidFill>
          <a:ln w="1905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107504" y="971436"/>
            <a:ext cx="4143122" cy="369332"/>
          </a:xfrm>
          <a:prstGeom prst="rect">
            <a:avLst/>
          </a:prstGeom>
          <a:noFill/>
        </p:spPr>
        <p:txBody>
          <a:bodyPr wrap="none" rtlCol="0">
            <a:spAutoFit/>
          </a:bodyPr>
          <a:lstStyle/>
          <a:p>
            <a:r>
              <a:rPr lang="en-GB" b="1" dirty="0" smtClean="0"/>
              <a:t>CP on SYNERGIES and ROADMAPS</a:t>
            </a:r>
            <a:endParaRPr lang="en-GB" b="1" dirty="0"/>
          </a:p>
        </p:txBody>
      </p:sp>
    </p:spTree>
    <p:extLst>
      <p:ext uri="{BB962C8B-B14F-4D97-AF65-F5344CB8AC3E}">
        <p14:creationId xmlns:p14="http://schemas.microsoft.com/office/powerpoint/2010/main" val="109834773"/>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latin typeface="+mn-lt"/>
              </a:rPr>
              <a:t>Advanced Technologies</a:t>
            </a:r>
            <a:endParaRPr lang="en-GB" dirty="0">
              <a:latin typeface="+mn-lt"/>
            </a:endParaRPr>
          </a:p>
        </p:txBody>
      </p:sp>
      <p:sp>
        <p:nvSpPr>
          <p:cNvPr id="3" name="Content Placeholder 2"/>
          <p:cNvSpPr>
            <a:spLocks noGrp="1"/>
          </p:cNvSpPr>
          <p:nvPr>
            <p:ph idx="1"/>
          </p:nvPr>
        </p:nvSpPr>
        <p:spPr>
          <a:xfrm>
            <a:off x="251520" y="1268760"/>
            <a:ext cx="3384376" cy="4857403"/>
          </a:xfrm>
        </p:spPr>
        <p:txBody>
          <a:bodyPr>
            <a:normAutofit/>
          </a:bodyPr>
          <a:lstStyle/>
          <a:p>
            <a:r>
              <a:rPr lang="en-GB" sz="2800" dirty="0" smtClean="0">
                <a:latin typeface="+mn-lt"/>
              </a:rPr>
              <a:t>ARIS Database</a:t>
            </a:r>
          </a:p>
          <a:p>
            <a:endParaRPr lang="en-GB" sz="2800" dirty="0" smtClean="0">
              <a:latin typeface="+mn-lt"/>
            </a:endParaRPr>
          </a:p>
          <a:p>
            <a:r>
              <a:rPr lang="en-GB" sz="2800" dirty="0" smtClean="0">
                <a:latin typeface="+mn-lt"/>
              </a:rPr>
              <a:t>Reactor Technology Assessment Methodology</a:t>
            </a:r>
          </a:p>
          <a:p>
            <a:endParaRPr lang="en-GB" sz="2800" dirty="0" smtClean="0">
              <a:latin typeface="+mn-lt"/>
            </a:endParaRPr>
          </a:p>
          <a:p>
            <a:r>
              <a:rPr lang="en-GB" sz="2800" dirty="0" smtClean="0">
                <a:latin typeface="+mn-lt"/>
              </a:rPr>
              <a:t>Non-electric applications</a:t>
            </a:r>
            <a:endParaRPr lang="en-GB" sz="2800" dirty="0">
              <a:latin typeface="+mn-lt"/>
            </a:endParaRPr>
          </a:p>
        </p:txBody>
      </p:sp>
      <p:sp>
        <p:nvSpPr>
          <p:cNvPr id="4" name="Slide Number Placeholder 3"/>
          <p:cNvSpPr>
            <a:spLocks noGrp="1"/>
          </p:cNvSpPr>
          <p:nvPr>
            <p:ph type="sldNum" sz="quarter" idx="12"/>
          </p:nvPr>
        </p:nvSpPr>
        <p:spPr/>
        <p:txBody>
          <a:bodyPr/>
          <a:lstStyle/>
          <a:p>
            <a:fld id="{23A0628E-C12F-4F8C-9895-BCD5E30100D3}" type="slidenum">
              <a:rPr lang="en-US" smtClean="0"/>
              <a:pPr/>
              <a:t>12</a:t>
            </a:fld>
            <a:endParaRPr lang="en-US"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97" t="3281" b="19863"/>
          <a:stretch/>
        </p:blipFill>
        <p:spPr bwMode="auto">
          <a:xfrm>
            <a:off x="3923928" y="1196752"/>
            <a:ext cx="4804990" cy="313209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1565" y="4465316"/>
            <a:ext cx="2835385" cy="17672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3957" y="4437112"/>
            <a:ext cx="2520279" cy="17954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680459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1" y="116632"/>
            <a:ext cx="5544615" cy="864096"/>
          </a:xfrm>
        </p:spPr>
        <p:txBody>
          <a:bodyPr>
            <a:normAutofit fontScale="90000"/>
          </a:bodyPr>
          <a:lstStyle/>
          <a:p>
            <a:pPr lvl="0">
              <a:spcBef>
                <a:spcPct val="20000"/>
              </a:spcBef>
            </a:pPr>
            <a:r>
              <a:rPr lang="en-GB" dirty="0">
                <a:solidFill>
                  <a:srgbClr val="003399"/>
                </a:solidFill>
              </a:rPr>
              <a:t>Technical Working </a:t>
            </a:r>
            <a:r>
              <a:rPr lang="en-GB" dirty="0" smtClean="0">
                <a:solidFill>
                  <a:srgbClr val="003399"/>
                </a:solidFill>
              </a:rPr>
              <a:t>Groups related to P&amp;T and FNS: </a:t>
            </a:r>
            <a:endParaRPr lang="en-GB" dirty="0">
              <a:solidFill>
                <a:srgbClr val="003399"/>
              </a:solidFill>
            </a:endParaRPr>
          </a:p>
        </p:txBody>
      </p:sp>
      <p:sp>
        <p:nvSpPr>
          <p:cNvPr id="3" name="Content Placeholder 2"/>
          <p:cNvSpPr>
            <a:spLocks noGrp="1"/>
          </p:cNvSpPr>
          <p:nvPr>
            <p:ph idx="1"/>
          </p:nvPr>
        </p:nvSpPr>
        <p:spPr>
          <a:xfrm>
            <a:off x="35496" y="1052736"/>
            <a:ext cx="5544616" cy="5805264"/>
          </a:xfrm>
        </p:spPr>
        <p:txBody>
          <a:bodyPr>
            <a:normAutofit fontScale="92500"/>
          </a:bodyPr>
          <a:lstStyle/>
          <a:p>
            <a:pPr marL="179388" lvl="1" indent="0" algn="just">
              <a:lnSpc>
                <a:spcPct val="120000"/>
              </a:lnSpc>
              <a:spcAft>
                <a:spcPts val="1200"/>
              </a:spcAft>
              <a:buNone/>
            </a:pPr>
            <a:r>
              <a:rPr lang="en-GB" sz="2600" dirty="0" smtClean="0">
                <a:solidFill>
                  <a:schemeClr val="tx2">
                    <a:lumMod val="75000"/>
                  </a:schemeClr>
                </a:solidFill>
              </a:rPr>
              <a:t>Group </a:t>
            </a:r>
            <a:r>
              <a:rPr lang="en-GB" sz="2600" dirty="0">
                <a:solidFill>
                  <a:schemeClr val="tx2">
                    <a:lumMod val="75000"/>
                  </a:schemeClr>
                </a:solidFill>
              </a:rPr>
              <a:t>of experts from MSs that advises </a:t>
            </a:r>
            <a:r>
              <a:rPr lang="en-GB" sz="2600" dirty="0" smtClean="0">
                <a:solidFill>
                  <a:schemeClr val="tx2">
                    <a:lumMod val="75000"/>
                  </a:schemeClr>
                </a:solidFill>
              </a:rPr>
              <a:t>the </a:t>
            </a:r>
            <a:r>
              <a:rPr lang="en-GB" sz="2600" dirty="0" smtClean="0">
                <a:solidFill>
                  <a:schemeClr val="tx2">
                    <a:lumMod val="75000"/>
                  </a:schemeClr>
                </a:solidFill>
              </a:rPr>
              <a:t>IAEA </a:t>
            </a:r>
            <a:r>
              <a:rPr lang="en-GB" sz="2600" dirty="0">
                <a:solidFill>
                  <a:schemeClr val="tx2">
                    <a:lumMod val="75000"/>
                  </a:schemeClr>
                </a:solidFill>
              </a:rPr>
              <a:t>on </a:t>
            </a:r>
            <a:r>
              <a:rPr lang="en-GB" sz="2600" dirty="0" smtClean="0">
                <a:solidFill>
                  <a:schemeClr val="tx2">
                    <a:lumMod val="75000"/>
                  </a:schemeClr>
                </a:solidFill>
              </a:rPr>
              <a:t>the definition and implementation of programmatic activities</a:t>
            </a:r>
          </a:p>
          <a:p>
            <a:pPr marL="449263" lvl="1" indent="-269875" algn="just">
              <a:lnSpc>
                <a:spcPct val="120000"/>
              </a:lnSpc>
              <a:spcAft>
                <a:spcPts val="800"/>
              </a:spcAft>
              <a:buFont typeface="Wingdings" panose="05000000000000000000" pitchFamily="2" charset="2"/>
              <a:buChar char="§"/>
            </a:pPr>
            <a:r>
              <a:rPr lang="en-GB" sz="2400" b="1" dirty="0" smtClean="0">
                <a:solidFill>
                  <a:schemeClr val="tx2">
                    <a:lumMod val="75000"/>
                  </a:schemeClr>
                </a:solidFill>
              </a:rPr>
              <a:t>TWG-NFCO:</a:t>
            </a:r>
            <a:r>
              <a:rPr lang="en-GB" b="1" dirty="0" smtClean="0">
                <a:solidFill>
                  <a:schemeClr val="tx2">
                    <a:lumMod val="75000"/>
                  </a:schemeClr>
                </a:solidFill>
              </a:rPr>
              <a:t> </a:t>
            </a:r>
            <a:r>
              <a:rPr lang="fr-FR" sz="2400" dirty="0" err="1">
                <a:solidFill>
                  <a:schemeClr val="tx2">
                    <a:lumMod val="75000"/>
                  </a:schemeClr>
                </a:solidFill>
              </a:rPr>
              <a:t>focuses</a:t>
            </a:r>
            <a:r>
              <a:rPr lang="fr-FR" sz="2400" dirty="0">
                <a:solidFill>
                  <a:schemeClr val="tx2">
                    <a:lumMod val="75000"/>
                  </a:schemeClr>
                </a:solidFill>
              </a:rPr>
              <a:t> on </a:t>
            </a:r>
            <a:r>
              <a:rPr lang="fr-FR" sz="2400" dirty="0" err="1">
                <a:solidFill>
                  <a:schemeClr val="tx2">
                    <a:lumMod val="75000"/>
                  </a:schemeClr>
                </a:solidFill>
              </a:rPr>
              <a:t>nuclear</a:t>
            </a:r>
            <a:r>
              <a:rPr lang="fr-FR" sz="2400" dirty="0">
                <a:solidFill>
                  <a:schemeClr val="tx2">
                    <a:lumMod val="75000"/>
                  </a:schemeClr>
                </a:solidFill>
              </a:rPr>
              <a:t> fuel cycle </a:t>
            </a:r>
            <a:r>
              <a:rPr lang="fr-FR" sz="2400" dirty="0" smtClean="0">
                <a:solidFill>
                  <a:schemeClr val="tx2">
                    <a:lumMod val="75000"/>
                  </a:schemeClr>
                </a:solidFill>
              </a:rPr>
              <a:t>options: </a:t>
            </a:r>
            <a:r>
              <a:rPr lang="fr-FR" sz="2400" dirty="0" err="1">
                <a:solidFill>
                  <a:schemeClr val="tx2">
                    <a:lumMod val="75000"/>
                  </a:schemeClr>
                </a:solidFill>
              </a:rPr>
              <a:t>innovative</a:t>
            </a:r>
            <a:r>
              <a:rPr lang="fr-FR" sz="2400" dirty="0">
                <a:solidFill>
                  <a:schemeClr val="tx2">
                    <a:lumMod val="75000"/>
                  </a:schemeClr>
                </a:solidFill>
              </a:rPr>
              <a:t> fuel cycles and </a:t>
            </a:r>
            <a:r>
              <a:rPr lang="fr-FR" sz="2400" dirty="0" err="1">
                <a:solidFill>
                  <a:schemeClr val="tx2">
                    <a:lumMod val="75000"/>
                  </a:schemeClr>
                </a:solidFill>
              </a:rPr>
              <a:t>nuclear</a:t>
            </a:r>
            <a:r>
              <a:rPr lang="fr-FR" sz="2400" dirty="0">
                <a:solidFill>
                  <a:schemeClr val="tx2">
                    <a:lumMod val="75000"/>
                  </a:schemeClr>
                </a:solidFill>
              </a:rPr>
              <a:t> </a:t>
            </a:r>
            <a:r>
              <a:rPr lang="fr-FR" sz="2400" dirty="0" err="1">
                <a:solidFill>
                  <a:schemeClr val="tx2">
                    <a:lumMod val="75000"/>
                  </a:schemeClr>
                </a:solidFill>
              </a:rPr>
              <a:t>materials</a:t>
            </a:r>
            <a:r>
              <a:rPr lang="fr-FR" sz="2400" dirty="0">
                <a:solidFill>
                  <a:schemeClr val="tx2">
                    <a:lumMod val="75000"/>
                  </a:schemeClr>
                </a:solidFill>
              </a:rPr>
              <a:t> management</a:t>
            </a:r>
          </a:p>
          <a:p>
            <a:pPr marL="449263" lvl="1" indent="-269875">
              <a:lnSpc>
                <a:spcPct val="120000"/>
              </a:lnSpc>
              <a:spcAft>
                <a:spcPts val="800"/>
              </a:spcAft>
              <a:buFont typeface="Wingdings" panose="05000000000000000000" pitchFamily="2" charset="2"/>
              <a:buChar char="§"/>
            </a:pPr>
            <a:r>
              <a:rPr lang="fr-FR" sz="2400" b="1" dirty="0" smtClean="0">
                <a:solidFill>
                  <a:schemeClr val="tx2">
                    <a:lumMod val="75000"/>
                  </a:schemeClr>
                </a:solidFill>
              </a:rPr>
              <a:t>TWG-FR</a:t>
            </a:r>
            <a:r>
              <a:rPr lang="fr-FR" sz="2400" b="1" dirty="0">
                <a:solidFill>
                  <a:schemeClr val="tx2">
                    <a:lumMod val="75000"/>
                  </a:schemeClr>
                </a:solidFill>
              </a:rPr>
              <a:t>: </a:t>
            </a:r>
            <a:r>
              <a:rPr lang="fr-FR" sz="2400" dirty="0" err="1" smtClean="0">
                <a:solidFill>
                  <a:schemeClr val="tx2">
                    <a:lumMod val="75000"/>
                  </a:schemeClr>
                </a:solidFill>
              </a:rPr>
              <a:t>fast</a:t>
            </a:r>
            <a:r>
              <a:rPr lang="fr-FR" sz="2400" dirty="0" smtClean="0">
                <a:solidFill>
                  <a:schemeClr val="tx2">
                    <a:lumMod val="75000"/>
                  </a:schemeClr>
                </a:solidFill>
              </a:rPr>
              <a:t> </a:t>
            </a:r>
            <a:r>
              <a:rPr lang="fr-FR" sz="2400" dirty="0" err="1">
                <a:solidFill>
                  <a:schemeClr val="tx2">
                    <a:lumMod val="75000"/>
                  </a:schemeClr>
                </a:solidFill>
              </a:rPr>
              <a:t>spectrum</a:t>
            </a:r>
            <a:r>
              <a:rPr lang="fr-FR" sz="2400" dirty="0">
                <a:solidFill>
                  <a:schemeClr val="tx2">
                    <a:lumMod val="75000"/>
                  </a:schemeClr>
                </a:solidFill>
              </a:rPr>
              <a:t> </a:t>
            </a:r>
            <a:r>
              <a:rPr lang="fr-FR" sz="2400" dirty="0" err="1" smtClean="0">
                <a:solidFill>
                  <a:schemeClr val="tx2">
                    <a:lumMod val="75000"/>
                  </a:schemeClr>
                </a:solidFill>
              </a:rPr>
              <a:t>systems</a:t>
            </a:r>
            <a:r>
              <a:rPr lang="fr-FR" sz="2400" dirty="0">
                <a:solidFill>
                  <a:schemeClr val="tx2">
                    <a:lumMod val="75000"/>
                  </a:schemeClr>
                </a:solidFill>
              </a:rPr>
              <a:t>, </a:t>
            </a:r>
            <a:r>
              <a:rPr lang="fr-FR" sz="2400" dirty="0" err="1">
                <a:solidFill>
                  <a:schemeClr val="tx2">
                    <a:lumMod val="75000"/>
                  </a:schemeClr>
                </a:solidFill>
              </a:rPr>
              <a:t>both</a:t>
            </a:r>
            <a:r>
              <a:rPr lang="fr-FR" sz="2400" dirty="0">
                <a:solidFill>
                  <a:schemeClr val="tx2">
                    <a:lumMod val="75000"/>
                  </a:schemeClr>
                </a:solidFill>
              </a:rPr>
              <a:t> </a:t>
            </a:r>
            <a:r>
              <a:rPr lang="fr-FR" sz="2400" dirty="0" err="1">
                <a:solidFill>
                  <a:schemeClr val="tx2">
                    <a:lumMod val="75000"/>
                  </a:schemeClr>
                </a:solidFill>
              </a:rPr>
              <a:t>critical</a:t>
            </a:r>
            <a:r>
              <a:rPr lang="fr-FR" sz="2400" dirty="0">
                <a:solidFill>
                  <a:schemeClr val="tx2">
                    <a:lumMod val="75000"/>
                  </a:schemeClr>
                </a:solidFill>
              </a:rPr>
              <a:t> and </a:t>
            </a:r>
            <a:r>
              <a:rPr lang="fr-FR" sz="2400" dirty="0" err="1">
                <a:solidFill>
                  <a:schemeClr val="tx2">
                    <a:lumMod val="75000"/>
                  </a:schemeClr>
                </a:solidFill>
              </a:rPr>
              <a:t>subcritical</a:t>
            </a:r>
            <a:r>
              <a:rPr lang="fr-FR" sz="2400" dirty="0">
                <a:solidFill>
                  <a:schemeClr val="tx2">
                    <a:lumMod val="75000"/>
                  </a:schemeClr>
                </a:solidFill>
              </a:rPr>
              <a:t>, for </a:t>
            </a:r>
            <a:r>
              <a:rPr lang="fr-FR" sz="2400" dirty="0" err="1">
                <a:solidFill>
                  <a:schemeClr val="tx2">
                    <a:lumMod val="75000"/>
                  </a:schemeClr>
                </a:solidFill>
              </a:rPr>
              <a:t>energy</a:t>
            </a:r>
            <a:r>
              <a:rPr lang="fr-FR" sz="2400" dirty="0">
                <a:solidFill>
                  <a:schemeClr val="tx2">
                    <a:lumMod val="75000"/>
                  </a:schemeClr>
                </a:solidFill>
              </a:rPr>
              <a:t> production and transmutation of long-</a:t>
            </a:r>
            <a:r>
              <a:rPr lang="fr-FR" sz="2400" dirty="0" err="1">
                <a:solidFill>
                  <a:schemeClr val="tx2">
                    <a:lumMod val="75000"/>
                  </a:schemeClr>
                </a:solidFill>
              </a:rPr>
              <a:t>lived</a:t>
            </a:r>
            <a:r>
              <a:rPr lang="fr-FR" sz="2400" dirty="0">
                <a:solidFill>
                  <a:schemeClr val="tx2">
                    <a:lumMod val="75000"/>
                  </a:schemeClr>
                </a:solidFill>
              </a:rPr>
              <a:t> </a:t>
            </a:r>
            <a:r>
              <a:rPr lang="fr-FR" sz="2400" dirty="0" err="1" smtClean="0">
                <a:solidFill>
                  <a:schemeClr val="tx2">
                    <a:lumMod val="75000"/>
                  </a:schemeClr>
                </a:solidFill>
              </a:rPr>
              <a:t>radionuclides</a:t>
            </a:r>
            <a:endParaRPr lang="en-GB" sz="2400" dirty="0">
              <a:solidFill>
                <a:schemeClr val="tx2">
                  <a:lumMod val="75000"/>
                </a:schemeClr>
              </a:solidFill>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690" t="12945"/>
          <a:stretch/>
        </p:blipFill>
        <p:spPr bwMode="auto">
          <a:xfrm>
            <a:off x="5753100" y="4614922"/>
            <a:ext cx="3408040" cy="2234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868144" y="4221088"/>
            <a:ext cx="3168352" cy="369332"/>
          </a:xfrm>
          <a:prstGeom prst="rect">
            <a:avLst/>
          </a:prstGeom>
        </p:spPr>
        <p:txBody>
          <a:bodyPr wrap="square">
            <a:spAutoFit/>
          </a:bodyPr>
          <a:lstStyle/>
          <a:p>
            <a:pPr marL="0" lvl="1" algn="ctr">
              <a:buClr>
                <a:schemeClr val="tx2">
                  <a:lumMod val="50000"/>
                </a:schemeClr>
              </a:buClr>
            </a:pPr>
            <a:r>
              <a:rPr lang="en-GB" b="1" dirty="0" smtClean="0">
                <a:solidFill>
                  <a:srgbClr val="C00000"/>
                </a:solidFill>
              </a:rPr>
              <a:t>Buenos </a:t>
            </a:r>
            <a:r>
              <a:rPr lang="en-GB" b="1" dirty="0">
                <a:solidFill>
                  <a:srgbClr val="C00000"/>
                </a:solidFill>
              </a:rPr>
              <a:t>Aires, </a:t>
            </a:r>
            <a:r>
              <a:rPr lang="en-GB" b="1" dirty="0" smtClean="0">
                <a:solidFill>
                  <a:srgbClr val="C00000"/>
                </a:solidFill>
              </a:rPr>
              <a:t>May 2016</a:t>
            </a:r>
            <a:endParaRPr lang="en-GB" b="1" dirty="0">
              <a:solidFill>
                <a:srgbClr val="C00000"/>
              </a:solidFill>
            </a:endParaRP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5555" t="10278" r="6111" b="31944"/>
          <a:stretch/>
        </p:blipFill>
        <p:spPr>
          <a:xfrm rot="10800000">
            <a:off x="5733284" y="1846164"/>
            <a:ext cx="3410715" cy="2230908"/>
          </a:xfrm>
          <a:prstGeom prst="rect">
            <a:avLst/>
          </a:prstGeom>
        </p:spPr>
      </p:pic>
      <p:sp>
        <p:nvSpPr>
          <p:cNvPr id="7" name="Rectangle 6"/>
          <p:cNvSpPr/>
          <p:nvPr/>
        </p:nvSpPr>
        <p:spPr>
          <a:xfrm>
            <a:off x="5868144" y="1484784"/>
            <a:ext cx="3168352" cy="369332"/>
          </a:xfrm>
          <a:prstGeom prst="rect">
            <a:avLst/>
          </a:prstGeom>
        </p:spPr>
        <p:txBody>
          <a:bodyPr wrap="square">
            <a:spAutoFit/>
          </a:bodyPr>
          <a:lstStyle/>
          <a:p>
            <a:pPr marL="0" lvl="1" algn="ctr">
              <a:buClr>
                <a:schemeClr val="tx2">
                  <a:lumMod val="50000"/>
                </a:schemeClr>
              </a:buClr>
            </a:pPr>
            <a:r>
              <a:rPr lang="en-GB" b="1" dirty="0" smtClean="0">
                <a:solidFill>
                  <a:srgbClr val="C00000"/>
                </a:solidFill>
              </a:rPr>
              <a:t>Vienna, April 2016</a:t>
            </a:r>
            <a:endParaRPr lang="en-GB" b="1" dirty="0">
              <a:solidFill>
                <a:srgbClr val="C00000"/>
              </a:solidFill>
            </a:endParaRPr>
          </a:p>
        </p:txBody>
      </p:sp>
    </p:spTree>
    <p:extLst>
      <p:ext uri="{BB962C8B-B14F-4D97-AF65-F5344CB8AC3E}">
        <p14:creationId xmlns:p14="http://schemas.microsoft.com/office/powerpoint/2010/main" val="2236311604"/>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6120680" cy="864096"/>
          </a:xfrm>
        </p:spPr>
        <p:txBody>
          <a:bodyPr>
            <a:noAutofit/>
          </a:bodyPr>
          <a:lstStyle/>
          <a:p>
            <a:r>
              <a:rPr lang="en-GB" sz="2800" dirty="0"/>
              <a:t>TECDOC: Status of the Accelerator Driven Systems </a:t>
            </a:r>
            <a:r>
              <a:rPr lang="en-GB" sz="2800" dirty="0" smtClean="0"/>
              <a:t>Research </a:t>
            </a:r>
            <a:r>
              <a:rPr lang="en-GB" sz="2800" dirty="0"/>
              <a:t>and Technology Development</a:t>
            </a:r>
          </a:p>
        </p:txBody>
      </p:sp>
      <p:sp>
        <p:nvSpPr>
          <p:cNvPr id="3" name="Content Placeholder 2"/>
          <p:cNvSpPr>
            <a:spLocks noGrp="1"/>
          </p:cNvSpPr>
          <p:nvPr>
            <p:ph idx="1"/>
          </p:nvPr>
        </p:nvSpPr>
        <p:spPr>
          <a:xfrm>
            <a:off x="251520" y="1772816"/>
            <a:ext cx="8712968" cy="3960440"/>
          </a:xfrm>
        </p:spPr>
        <p:txBody>
          <a:bodyPr>
            <a:normAutofit/>
          </a:bodyPr>
          <a:lstStyle/>
          <a:p>
            <a:r>
              <a:rPr lang="en-GB" sz="2200" dirty="0" smtClean="0">
                <a:solidFill>
                  <a:srgbClr val="002060"/>
                </a:solidFill>
              </a:rPr>
              <a:t>Update of the IAEA-TECDOC-985 published in 1998</a:t>
            </a:r>
          </a:p>
          <a:p>
            <a:r>
              <a:rPr lang="en-GB" sz="2200" dirty="0" smtClean="0">
                <a:solidFill>
                  <a:srgbClr val="002060"/>
                </a:solidFill>
              </a:rPr>
              <a:t>Content of </a:t>
            </a:r>
            <a:r>
              <a:rPr lang="en-GB" sz="2200" dirty="0" smtClean="0">
                <a:solidFill>
                  <a:srgbClr val="002060"/>
                </a:solidFill>
              </a:rPr>
              <a:t>the document:</a:t>
            </a:r>
          </a:p>
          <a:p>
            <a:pPr lvl="1"/>
            <a:r>
              <a:rPr lang="en-GB" sz="2200" dirty="0" smtClean="0">
                <a:solidFill>
                  <a:srgbClr val="002060"/>
                </a:solidFill>
              </a:rPr>
              <a:t>Description of the different ADS concepts under development</a:t>
            </a:r>
            <a:endParaRPr lang="en-GB" sz="2200" dirty="0" smtClean="0">
              <a:solidFill>
                <a:srgbClr val="002060"/>
              </a:solidFill>
            </a:endParaRPr>
          </a:p>
          <a:p>
            <a:pPr lvl="1"/>
            <a:r>
              <a:rPr lang="en-GB" sz="2200" dirty="0" smtClean="0">
                <a:solidFill>
                  <a:srgbClr val="002060"/>
                </a:solidFill>
              </a:rPr>
              <a:t>State of the art of research and technological development</a:t>
            </a:r>
            <a:endParaRPr lang="en-GB" sz="2200" dirty="0" smtClean="0">
              <a:solidFill>
                <a:srgbClr val="002060"/>
              </a:solidFill>
            </a:endParaRPr>
          </a:p>
          <a:p>
            <a:pPr lvl="1"/>
            <a:r>
              <a:rPr lang="en-GB" sz="2200" dirty="0" smtClean="0">
                <a:solidFill>
                  <a:srgbClr val="002060"/>
                </a:solidFill>
              </a:rPr>
              <a:t>National and international programmes and projects</a:t>
            </a:r>
            <a:endParaRPr lang="en-GB" sz="2200" dirty="0" smtClean="0">
              <a:solidFill>
                <a:srgbClr val="002060"/>
              </a:solidFill>
            </a:endParaRPr>
          </a:p>
          <a:p>
            <a:r>
              <a:rPr lang="en-GB" sz="2200" dirty="0" smtClean="0">
                <a:solidFill>
                  <a:srgbClr val="002060"/>
                </a:solidFill>
              </a:rPr>
              <a:t>350 pages </a:t>
            </a:r>
            <a:r>
              <a:rPr lang="en-GB" sz="2200" dirty="0">
                <a:solidFill>
                  <a:srgbClr val="002060"/>
                </a:solidFill>
              </a:rPr>
              <a:t>document, </a:t>
            </a:r>
            <a:r>
              <a:rPr lang="en-GB" sz="2200" dirty="0" smtClean="0">
                <a:solidFill>
                  <a:srgbClr val="002060"/>
                </a:solidFill>
              </a:rPr>
              <a:t>with 100 </a:t>
            </a:r>
            <a:r>
              <a:rPr lang="en-GB" sz="2200" dirty="0">
                <a:solidFill>
                  <a:srgbClr val="002060"/>
                </a:solidFill>
              </a:rPr>
              <a:t>contributors.</a:t>
            </a:r>
          </a:p>
          <a:p>
            <a:r>
              <a:rPr lang="en-GB" sz="2200" dirty="0" smtClean="0">
                <a:solidFill>
                  <a:srgbClr val="C00000"/>
                </a:solidFill>
              </a:rPr>
              <a:t>Published in 2015 and available online</a:t>
            </a:r>
            <a:endParaRPr lang="en-GB" sz="2200" dirty="0">
              <a:solidFill>
                <a:srgbClr val="C00000"/>
              </a:solidFill>
            </a:endParaRPr>
          </a:p>
          <a:p>
            <a:endParaRPr lang="en-GB" sz="2200" dirty="0">
              <a:solidFill>
                <a:srgbClr val="002060"/>
              </a:solidFill>
            </a:endParaRP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06" r="-1"/>
          <a:stretch/>
        </p:blipFill>
        <p:spPr bwMode="auto">
          <a:xfrm>
            <a:off x="7074042" y="3849885"/>
            <a:ext cx="1818438" cy="253144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79512" y="6381328"/>
            <a:ext cx="8352928" cy="253916"/>
          </a:xfrm>
          <a:prstGeom prst="rect">
            <a:avLst/>
          </a:prstGeom>
        </p:spPr>
        <p:txBody>
          <a:bodyPr wrap="square">
            <a:spAutoFit/>
          </a:bodyPr>
          <a:lstStyle/>
          <a:p>
            <a:r>
              <a:rPr lang="en-GB" sz="1050" b="1" dirty="0">
                <a:hlinkClick r:id="rId3"/>
              </a:rPr>
              <a:t>http://</a:t>
            </a:r>
            <a:r>
              <a:rPr lang="en-GB" sz="1050" b="1" dirty="0" smtClean="0">
                <a:hlinkClick r:id="rId3"/>
              </a:rPr>
              <a:t>www-pub.iaea.org/books/iaeabooks/10870/Status-of-Accelerator-Driven-Systems-Research-and-Technology-Development</a:t>
            </a:r>
            <a:r>
              <a:rPr lang="en-GB" sz="1050" b="1" dirty="0" smtClean="0"/>
              <a:t> </a:t>
            </a:r>
            <a:endParaRPr lang="en-GB" sz="1050" b="1" dirty="0"/>
          </a:p>
        </p:txBody>
      </p:sp>
    </p:spTree>
    <p:extLst>
      <p:ext uri="{BB962C8B-B14F-4D97-AF65-F5344CB8AC3E}">
        <p14:creationId xmlns:p14="http://schemas.microsoft.com/office/powerpoint/2010/main" val="157662750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1032" y="1844824"/>
            <a:ext cx="8533456" cy="4896544"/>
          </a:xfrm>
        </p:spPr>
        <p:txBody>
          <a:bodyPr>
            <a:normAutofit fontScale="92500" lnSpcReduction="10000"/>
          </a:bodyPr>
          <a:lstStyle/>
          <a:p>
            <a:pPr marL="342900" lvl="1" indent="-342900">
              <a:buFont typeface="Wingdings" panose="05000000000000000000" pitchFamily="2" charset="2"/>
              <a:buChar char="Ø"/>
            </a:pPr>
            <a:r>
              <a:rPr lang="en-GB" sz="2000" dirty="0">
                <a:solidFill>
                  <a:srgbClr val="002060"/>
                </a:solidFill>
              </a:rPr>
              <a:t>K</a:t>
            </a:r>
            <a:r>
              <a:rPr lang="en-GB" sz="2000" dirty="0" smtClean="0">
                <a:solidFill>
                  <a:srgbClr val="002060"/>
                </a:solidFill>
              </a:rPr>
              <a:t>nowledge </a:t>
            </a:r>
            <a:r>
              <a:rPr lang="en-GB" sz="2000" dirty="0">
                <a:solidFill>
                  <a:srgbClr val="002060"/>
                </a:solidFill>
              </a:rPr>
              <a:t>and understanding about existing or proposed ADS facilities</a:t>
            </a:r>
          </a:p>
          <a:p>
            <a:pPr marL="342900" lvl="1" indent="-342900">
              <a:buFont typeface="Wingdings" panose="05000000000000000000" pitchFamily="2" charset="2"/>
              <a:buChar char="Ø"/>
            </a:pPr>
            <a:r>
              <a:rPr lang="en-GB" sz="2000" dirty="0">
                <a:solidFill>
                  <a:srgbClr val="002060"/>
                </a:solidFill>
              </a:rPr>
              <a:t>8 benchmark analytical and experimental exercises on ADS</a:t>
            </a:r>
          </a:p>
          <a:p>
            <a:pPr marL="342900" lvl="1" indent="-342900">
              <a:buFont typeface="Wingdings" panose="05000000000000000000" pitchFamily="2" charset="2"/>
              <a:buChar char="Ø"/>
            </a:pPr>
            <a:r>
              <a:rPr lang="en-GB" sz="2000" dirty="0" smtClean="0">
                <a:solidFill>
                  <a:srgbClr val="002060"/>
                </a:solidFill>
              </a:rPr>
              <a:t>Perform </a:t>
            </a:r>
            <a:r>
              <a:rPr lang="en-GB" sz="2000" dirty="0">
                <a:solidFill>
                  <a:srgbClr val="002060"/>
                </a:solidFill>
              </a:rPr>
              <a:t>additional studies on physics and operational characteristics of ADS </a:t>
            </a:r>
            <a:r>
              <a:rPr lang="en-GB" sz="2000" dirty="0" smtClean="0">
                <a:solidFill>
                  <a:srgbClr val="002060"/>
                </a:solidFill>
              </a:rPr>
              <a:t>facilities</a:t>
            </a:r>
          </a:p>
          <a:p>
            <a:pPr marL="342900" lvl="1" indent="-342900">
              <a:buFont typeface="Wingdings" panose="05000000000000000000" pitchFamily="2" charset="2"/>
              <a:buChar char="Ø"/>
            </a:pPr>
            <a:r>
              <a:rPr lang="en-GB" sz="2000" dirty="0">
                <a:solidFill>
                  <a:srgbClr val="002060"/>
                </a:solidFill>
              </a:rPr>
              <a:t>Investigate options for carrying out ADS research using low enriched uranium (LEU) </a:t>
            </a:r>
            <a:r>
              <a:rPr lang="en-GB" sz="2000" dirty="0" smtClean="0">
                <a:solidFill>
                  <a:srgbClr val="002060"/>
                </a:solidFill>
              </a:rPr>
              <a:t>fuel</a:t>
            </a:r>
          </a:p>
          <a:p>
            <a:pPr marL="342900" lvl="1" indent="-342900">
              <a:buFont typeface="Wingdings" panose="05000000000000000000" pitchFamily="2" charset="2"/>
              <a:buChar char="Ø"/>
            </a:pPr>
            <a:endParaRPr lang="en-GB" sz="2000" dirty="0">
              <a:solidFill>
                <a:srgbClr val="002060"/>
              </a:solidFill>
            </a:endParaRPr>
          </a:p>
          <a:p>
            <a:pPr marL="342900" lvl="1" indent="-342900">
              <a:buFont typeface="Arial" panose="020B0604020202020204" pitchFamily="34" charset="0"/>
              <a:buChar char="•"/>
            </a:pPr>
            <a:endParaRPr lang="en-GB" sz="2000" dirty="0">
              <a:solidFill>
                <a:srgbClr val="002060"/>
              </a:solidFill>
            </a:endParaRPr>
          </a:p>
          <a:p>
            <a:endParaRPr lang="en-GB" sz="2400" dirty="0" smtClean="0">
              <a:solidFill>
                <a:srgbClr val="002060"/>
              </a:solidFill>
            </a:endParaRPr>
          </a:p>
          <a:p>
            <a:endParaRPr lang="en-GB" sz="2400" dirty="0" smtClean="0">
              <a:solidFill>
                <a:srgbClr val="C00000"/>
              </a:solidFill>
            </a:endParaRPr>
          </a:p>
          <a:p>
            <a:endParaRPr lang="en-GB" sz="2400" dirty="0">
              <a:solidFill>
                <a:srgbClr val="C00000"/>
              </a:solidFill>
            </a:endParaRPr>
          </a:p>
          <a:p>
            <a:endParaRPr lang="en-GB" sz="2400" dirty="0" smtClean="0">
              <a:solidFill>
                <a:srgbClr val="C00000"/>
              </a:solidFill>
            </a:endParaRPr>
          </a:p>
          <a:p>
            <a:endParaRPr lang="en-GB" sz="2400" dirty="0">
              <a:solidFill>
                <a:srgbClr val="C00000"/>
              </a:solidFill>
            </a:endParaRPr>
          </a:p>
          <a:p>
            <a:pPr>
              <a:buFont typeface="Wingdings" panose="05000000000000000000" pitchFamily="2" charset="2"/>
              <a:buChar char="Ø"/>
            </a:pPr>
            <a:r>
              <a:rPr lang="en-GB" sz="2000" dirty="0" smtClean="0">
                <a:solidFill>
                  <a:srgbClr val="C00000"/>
                </a:solidFill>
              </a:rPr>
              <a:t>Expected to be published in July 2017</a:t>
            </a:r>
            <a:endParaRPr lang="en-GB" sz="2000" dirty="0">
              <a:solidFill>
                <a:srgbClr val="C00000"/>
              </a:solidFill>
            </a:endParaRPr>
          </a:p>
        </p:txBody>
      </p:sp>
      <p:grpSp>
        <p:nvGrpSpPr>
          <p:cNvPr id="5" name="Group 4"/>
          <p:cNvGrpSpPr/>
          <p:nvPr/>
        </p:nvGrpSpPr>
        <p:grpSpPr>
          <a:xfrm>
            <a:off x="4972566" y="3717032"/>
            <a:ext cx="1543649" cy="2304256"/>
            <a:chOff x="6669466" y="1812911"/>
            <a:chExt cx="2088232" cy="2953756"/>
          </a:xfrm>
        </p:grpSpPr>
        <p:grpSp>
          <p:nvGrpSpPr>
            <p:cNvPr id="6" name="Group 5"/>
            <p:cNvGrpSpPr/>
            <p:nvPr/>
          </p:nvGrpSpPr>
          <p:grpSpPr>
            <a:xfrm>
              <a:off x="6669466" y="1812911"/>
              <a:ext cx="2088232" cy="2953756"/>
              <a:chOff x="6464054" y="1776533"/>
              <a:chExt cx="1584176" cy="2262601"/>
            </a:xfrm>
          </p:grpSpPr>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900" t="13672" r="16200" b="11523"/>
              <a:stretch/>
            </p:blipFill>
            <p:spPr bwMode="auto">
              <a:xfrm>
                <a:off x="6464054" y="1776533"/>
                <a:ext cx="1584176" cy="2262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6464055" y="2400257"/>
                <a:ext cx="1584175" cy="815975"/>
              </a:xfrm>
              <a:prstGeom prst="rect">
                <a:avLst/>
              </a:prstGeom>
              <a:solidFill>
                <a:srgbClr val="FFFFFF"/>
              </a:solidFill>
              <a:ln>
                <a:noFill/>
              </a:ln>
            </p:spPr>
            <p:txBody>
              <a:bodyPr wrap="square" rtlCol="0">
                <a:spAutoFit/>
              </a:bodyPr>
              <a:lstStyle/>
              <a:p>
                <a:pPr marL="0" lvl="3" fontAlgn="base">
                  <a:spcBef>
                    <a:spcPct val="0"/>
                  </a:spcBef>
                  <a:spcAft>
                    <a:spcPct val="0"/>
                  </a:spcAft>
                  <a:buClr>
                    <a:srgbClr val="FFFFFF"/>
                  </a:buClr>
                </a:pPr>
                <a:r>
                  <a:rPr lang="en-GB" sz="1200" b="1" dirty="0">
                    <a:solidFill>
                      <a:schemeClr val="bg2">
                        <a:lumMod val="50000"/>
                      </a:schemeClr>
                    </a:solidFill>
                  </a:rPr>
                  <a:t>Analytical and </a:t>
                </a:r>
                <a:r>
                  <a:rPr lang="en-GB" sz="1200" b="1" dirty="0" smtClean="0">
                    <a:solidFill>
                      <a:schemeClr val="bg2">
                        <a:lumMod val="50000"/>
                      </a:schemeClr>
                    </a:solidFill>
                  </a:rPr>
                  <a:t>Experimental </a:t>
                </a:r>
                <a:r>
                  <a:rPr lang="en-GB" sz="1200" b="1" dirty="0">
                    <a:solidFill>
                      <a:schemeClr val="bg2">
                        <a:lumMod val="50000"/>
                      </a:schemeClr>
                    </a:solidFill>
                  </a:rPr>
                  <a:t>B</a:t>
                </a:r>
                <a:r>
                  <a:rPr lang="en-GB" sz="1200" b="1" dirty="0" smtClean="0">
                    <a:solidFill>
                      <a:schemeClr val="bg2">
                        <a:lumMod val="50000"/>
                      </a:schemeClr>
                    </a:solidFill>
                  </a:rPr>
                  <a:t>enchmark </a:t>
                </a:r>
                <a:r>
                  <a:rPr lang="en-GB" sz="1200" b="1" dirty="0">
                    <a:solidFill>
                      <a:schemeClr val="bg2">
                        <a:lumMod val="50000"/>
                      </a:schemeClr>
                    </a:solidFill>
                  </a:rPr>
                  <a:t>A</a:t>
                </a:r>
                <a:r>
                  <a:rPr lang="en-GB" sz="1200" b="1" dirty="0" smtClean="0">
                    <a:solidFill>
                      <a:schemeClr val="bg2">
                        <a:lumMod val="50000"/>
                      </a:schemeClr>
                    </a:solidFill>
                  </a:rPr>
                  <a:t>nalysis </a:t>
                </a:r>
                <a:r>
                  <a:rPr lang="en-GB" sz="1200" b="1" dirty="0">
                    <a:solidFill>
                      <a:schemeClr val="bg2">
                        <a:lumMod val="50000"/>
                      </a:schemeClr>
                    </a:solidFill>
                  </a:rPr>
                  <a:t>of ADS</a:t>
                </a:r>
              </a:p>
            </p:txBody>
          </p:sp>
        </p:grpSp>
        <p:sp>
          <p:nvSpPr>
            <p:cNvPr id="7" name="TextBox 6"/>
            <p:cNvSpPr txBox="1"/>
            <p:nvPr/>
          </p:nvSpPr>
          <p:spPr>
            <a:xfrm>
              <a:off x="6826266" y="1933330"/>
              <a:ext cx="1152140" cy="325487"/>
            </a:xfrm>
            <a:prstGeom prst="rect">
              <a:avLst/>
            </a:prstGeom>
            <a:solidFill>
              <a:srgbClr val="00B0F0"/>
            </a:solidFill>
          </p:spPr>
          <p:txBody>
            <a:bodyPr wrap="square" rtlCol="0">
              <a:spAutoFit/>
            </a:bodyPr>
            <a:lstStyle/>
            <a:p>
              <a:pPr fontAlgn="base">
                <a:spcBef>
                  <a:spcPct val="0"/>
                </a:spcBef>
                <a:spcAft>
                  <a:spcPct val="0"/>
                </a:spcAft>
              </a:pPr>
              <a:r>
                <a:rPr lang="en-GB" sz="1050" b="1" dirty="0" smtClean="0">
                  <a:solidFill>
                    <a:srgbClr val="000099"/>
                  </a:solidFill>
                  <a:latin typeface="Times New Roman" pitchFamily="18" charset="0"/>
                </a:rPr>
                <a:t>TECDOC</a:t>
              </a:r>
              <a:endParaRPr lang="en-GB" sz="1050" b="1" dirty="0">
                <a:solidFill>
                  <a:srgbClr val="000099"/>
                </a:solidFill>
                <a:latin typeface="Times New Roman" pitchFamily="18" charset="0"/>
              </a:endParaRPr>
            </a:p>
          </p:txBody>
        </p:sp>
      </p:grpSp>
      <p:sp>
        <p:nvSpPr>
          <p:cNvPr id="10" name="Title 9"/>
          <p:cNvSpPr>
            <a:spLocks noGrp="1"/>
          </p:cNvSpPr>
          <p:nvPr>
            <p:ph type="title"/>
          </p:nvPr>
        </p:nvSpPr>
        <p:spPr>
          <a:xfrm>
            <a:off x="251520" y="260648"/>
            <a:ext cx="6120680" cy="1440160"/>
          </a:xfrm>
        </p:spPr>
        <p:txBody>
          <a:bodyPr>
            <a:noAutofit/>
          </a:bodyPr>
          <a:lstStyle/>
          <a:p>
            <a:pPr algn="ctr"/>
            <a:r>
              <a:rPr lang="en-GB" sz="1800" dirty="0"/>
              <a:t>CRP on Analytical and Experimental Benchmark Analysis of Accelerator Driven </a:t>
            </a:r>
            <a:r>
              <a:rPr lang="en-GB" sz="1800" dirty="0" smtClean="0"/>
              <a:t>Systems</a:t>
            </a:r>
            <a:br>
              <a:rPr lang="en-GB" sz="1800" dirty="0" smtClean="0"/>
            </a:br>
            <a:r>
              <a:rPr lang="en-GB" sz="1800" dirty="0" smtClean="0"/>
              <a:t>&amp;</a:t>
            </a:r>
            <a:br>
              <a:rPr lang="en-GB" sz="1800" dirty="0" smtClean="0"/>
            </a:br>
            <a:r>
              <a:rPr lang="en-GB" sz="1800" dirty="0">
                <a:solidFill>
                  <a:srgbClr val="003399"/>
                </a:solidFill>
                <a:cs typeface="Times New Roman" panose="02020603050405020304" pitchFamily="18" charset="0"/>
              </a:rPr>
              <a:t>Use of LEU in Accelerator Driven Subcritical </a:t>
            </a:r>
            <a:r>
              <a:rPr lang="en-GB" sz="1800" dirty="0" smtClean="0">
                <a:solidFill>
                  <a:srgbClr val="003399"/>
                </a:solidFill>
                <a:cs typeface="Times New Roman" panose="02020603050405020304" pitchFamily="18" charset="0"/>
              </a:rPr>
              <a:t>Systems</a:t>
            </a:r>
            <a:br>
              <a:rPr lang="en-GB" sz="1800" dirty="0" smtClean="0">
                <a:solidFill>
                  <a:srgbClr val="003399"/>
                </a:solidFill>
                <a:cs typeface="Times New Roman" panose="02020603050405020304" pitchFamily="18" charset="0"/>
              </a:rPr>
            </a:br>
            <a:r>
              <a:rPr lang="en-GB" sz="1800" i="1" dirty="0">
                <a:solidFill>
                  <a:srgbClr val="003399"/>
                </a:solidFill>
                <a:cs typeface="Times New Roman" panose="02020603050405020304" pitchFamily="18" charset="0"/>
              </a:rPr>
              <a:t>b</a:t>
            </a:r>
            <a:r>
              <a:rPr lang="en-GB" sz="1800" i="1" dirty="0" smtClean="0">
                <a:solidFill>
                  <a:srgbClr val="003399"/>
                </a:solidFill>
                <a:cs typeface="Times New Roman" panose="02020603050405020304" pitchFamily="18" charset="0"/>
              </a:rPr>
              <a:t>oth </a:t>
            </a:r>
            <a:r>
              <a:rPr lang="en-GB" sz="1800" i="1" dirty="0" smtClean="0">
                <a:solidFill>
                  <a:srgbClr val="003399"/>
                </a:solidFill>
                <a:cs typeface="Times New Roman" panose="02020603050405020304" pitchFamily="18" charset="0"/>
              </a:rPr>
              <a:t>carried out </a:t>
            </a:r>
            <a:r>
              <a:rPr lang="en-GB" sz="1800" i="1" dirty="0" smtClean="0">
                <a:solidFill>
                  <a:srgbClr val="003399"/>
                </a:solidFill>
                <a:cs typeface="Times New Roman" panose="02020603050405020304" pitchFamily="18" charset="0"/>
              </a:rPr>
              <a:t>from 2005 to 2010 </a:t>
            </a:r>
            <a:r>
              <a:rPr lang="en-GB" sz="1800" dirty="0"/>
              <a:t/>
            </a:r>
            <a:br>
              <a:rPr lang="en-GB" sz="1800" dirty="0"/>
            </a:br>
            <a:endParaRPr lang="en-GB" sz="1800" dirty="0"/>
          </a:p>
        </p:txBody>
      </p:sp>
      <p:grpSp>
        <p:nvGrpSpPr>
          <p:cNvPr id="12" name="Group 11"/>
          <p:cNvGrpSpPr/>
          <p:nvPr/>
        </p:nvGrpSpPr>
        <p:grpSpPr>
          <a:xfrm>
            <a:off x="2377196" y="3717032"/>
            <a:ext cx="1505683" cy="2304256"/>
            <a:chOff x="6669466" y="1812911"/>
            <a:chExt cx="2088232" cy="2953756"/>
          </a:xfrm>
        </p:grpSpPr>
        <p:grpSp>
          <p:nvGrpSpPr>
            <p:cNvPr id="13" name="Group 12"/>
            <p:cNvGrpSpPr/>
            <p:nvPr/>
          </p:nvGrpSpPr>
          <p:grpSpPr>
            <a:xfrm>
              <a:off x="6669466" y="1812911"/>
              <a:ext cx="2088232" cy="2953756"/>
              <a:chOff x="6464054" y="1776533"/>
              <a:chExt cx="1584176" cy="2262601"/>
            </a:xfrm>
          </p:grpSpPr>
          <p:pic>
            <p:nvPicPr>
              <p:cNvPr id="1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1900" t="13672" r="16200" b="11523"/>
              <a:stretch/>
            </p:blipFill>
            <p:spPr bwMode="auto">
              <a:xfrm>
                <a:off x="6464054" y="1776533"/>
                <a:ext cx="1584176" cy="2262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6464055" y="2400257"/>
                <a:ext cx="1584175" cy="419150"/>
              </a:xfrm>
              <a:prstGeom prst="rect">
                <a:avLst/>
              </a:prstGeom>
              <a:solidFill>
                <a:srgbClr val="FFFFFF"/>
              </a:solidFill>
              <a:ln>
                <a:noFill/>
              </a:ln>
            </p:spPr>
            <p:txBody>
              <a:bodyPr wrap="square" rtlCol="0">
                <a:spAutoFit/>
              </a:bodyPr>
              <a:lstStyle/>
              <a:p>
                <a:pPr marL="0" lvl="3" fontAlgn="base">
                  <a:spcBef>
                    <a:spcPct val="0"/>
                  </a:spcBef>
                  <a:spcAft>
                    <a:spcPct val="0"/>
                  </a:spcAft>
                  <a:buClr>
                    <a:srgbClr val="FFFFFF"/>
                  </a:buClr>
                </a:pPr>
                <a:r>
                  <a:rPr lang="en-GB" sz="1200" b="1" dirty="0" smtClean="0">
                    <a:solidFill>
                      <a:schemeClr val="bg2">
                        <a:lumMod val="50000"/>
                      </a:schemeClr>
                    </a:solidFill>
                  </a:rPr>
                  <a:t>Use of Low Enriched Uranium Fuel in ADS</a:t>
                </a:r>
                <a:endParaRPr lang="en-GB" sz="1200" b="1" dirty="0">
                  <a:solidFill>
                    <a:schemeClr val="bg2">
                      <a:lumMod val="50000"/>
                    </a:schemeClr>
                  </a:solidFill>
                </a:endParaRPr>
              </a:p>
            </p:txBody>
          </p:sp>
        </p:grpSp>
        <p:sp>
          <p:nvSpPr>
            <p:cNvPr id="14" name="TextBox 13"/>
            <p:cNvSpPr txBox="1"/>
            <p:nvPr/>
          </p:nvSpPr>
          <p:spPr>
            <a:xfrm>
              <a:off x="6826263" y="1933330"/>
              <a:ext cx="1189422" cy="325487"/>
            </a:xfrm>
            <a:prstGeom prst="rect">
              <a:avLst/>
            </a:prstGeom>
            <a:solidFill>
              <a:srgbClr val="00B0F0"/>
            </a:solidFill>
          </p:spPr>
          <p:txBody>
            <a:bodyPr wrap="square" rtlCol="0">
              <a:spAutoFit/>
            </a:bodyPr>
            <a:lstStyle/>
            <a:p>
              <a:pPr fontAlgn="base">
                <a:spcBef>
                  <a:spcPct val="0"/>
                </a:spcBef>
                <a:spcAft>
                  <a:spcPct val="0"/>
                </a:spcAft>
              </a:pPr>
              <a:r>
                <a:rPr lang="en-GB" sz="1050" b="1" dirty="0" smtClean="0">
                  <a:solidFill>
                    <a:srgbClr val="000099"/>
                  </a:solidFill>
                  <a:latin typeface="Times New Roman" pitchFamily="18" charset="0"/>
                </a:rPr>
                <a:t>TECDOC</a:t>
              </a:r>
              <a:endParaRPr lang="en-GB" sz="1050" b="1" dirty="0">
                <a:solidFill>
                  <a:srgbClr val="000099"/>
                </a:solidFill>
                <a:latin typeface="Times New Roman" pitchFamily="18" charset="0"/>
              </a:endParaRPr>
            </a:p>
          </p:txBody>
        </p:sp>
      </p:grpSp>
    </p:spTree>
    <p:extLst>
      <p:ext uri="{BB962C8B-B14F-4D97-AF65-F5344CB8AC3E}">
        <p14:creationId xmlns:p14="http://schemas.microsoft.com/office/powerpoint/2010/main" val="18228254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9392"/>
            <a:ext cx="8208912" cy="1872208"/>
          </a:xfrm>
        </p:spPr>
        <p:txBody>
          <a:bodyPr>
            <a:normAutofit/>
          </a:bodyPr>
          <a:lstStyle/>
          <a:p>
            <a:pPr>
              <a:spcAft>
                <a:spcPts val="1200"/>
              </a:spcAft>
            </a:pPr>
            <a:r>
              <a:rPr lang="en-GB" sz="2800" dirty="0" smtClean="0"/>
              <a:t>CRP on “Accelerator </a:t>
            </a:r>
            <a:r>
              <a:rPr lang="en-GB" sz="2800" dirty="0"/>
              <a:t>Driven Sub-critical Systems (ADS) and Use of Low Enriched Uranium (LEU) in ADS</a:t>
            </a:r>
            <a:r>
              <a:rPr lang="en-GB" sz="2800" dirty="0" smtClean="0"/>
              <a:t>” </a:t>
            </a:r>
            <a:endParaRPr lang="en-GB" sz="2800" dirty="0"/>
          </a:p>
        </p:txBody>
      </p:sp>
      <p:sp>
        <p:nvSpPr>
          <p:cNvPr id="3" name="Content Placeholder 2"/>
          <p:cNvSpPr>
            <a:spLocks noGrp="1"/>
          </p:cNvSpPr>
          <p:nvPr>
            <p:ph idx="1"/>
          </p:nvPr>
        </p:nvSpPr>
        <p:spPr>
          <a:xfrm>
            <a:off x="107504" y="1700808"/>
            <a:ext cx="8136904" cy="4857403"/>
          </a:xfrm>
        </p:spPr>
        <p:txBody>
          <a:bodyPr>
            <a:normAutofit fontScale="85000" lnSpcReduction="20000"/>
          </a:bodyPr>
          <a:lstStyle/>
          <a:p>
            <a:pPr marL="0" indent="0">
              <a:spcAft>
                <a:spcPts val="600"/>
              </a:spcAft>
              <a:buNone/>
            </a:pPr>
            <a:r>
              <a:rPr lang="en-GB" sz="3100" b="1" dirty="0">
                <a:solidFill>
                  <a:schemeClr val="tx1">
                    <a:lumMod val="75000"/>
                  </a:schemeClr>
                </a:solidFill>
              </a:rPr>
              <a:t>Main Objectives</a:t>
            </a:r>
          </a:p>
          <a:p>
            <a:r>
              <a:rPr lang="en-GB" sz="2600" dirty="0" smtClean="0">
                <a:solidFill>
                  <a:schemeClr val="tx1">
                    <a:lumMod val="75000"/>
                  </a:schemeClr>
                </a:solidFill>
              </a:rPr>
              <a:t>Focus </a:t>
            </a:r>
            <a:r>
              <a:rPr lang="en-GB" sz="2600" dirty="0">
                <a:solidFill>
                  <a:schemeClr val="tx1">
                    <a:lumMod val="75000"/>
                  </a:schemeClr>
                </a:solidFill>
              </a:rPr>
              <a:t>on Developing LEU ADS Systems</a:t>
            </a:r>
          </a:p>
          <a:p>
            <a:r>
              <a:rPr lang="en-GB" sz="2600" dirty="0" smtClean="0">
                <a:solidFill>
                  <a:schemeClr val="tx1">
                    <a:lumMod val="75000"/>
                  </a:schemeClr>
                </a:solidFill>
              </a:rPr>
              <a:t>Continue </a:t>
            </a:r>
            <a:r>
              <a:rPr lang="en-GB" sz="2600" dirty="0">
                <a:solidFill>
                  <a:schemeClr val="tx1">
                    <a:lumMod val="75000"/>
                  </a:schemeClr>
                </a:solidFill>
              </a:rPr>
              <a:t>Development of Analytical Techniques</a:t>
            </a:r>
          </a:p>
          <a:p>
            <a:pPr lvl="1"/>
            <a:r>
              <a:rPr lang="en-GB" sz="2200" dirty="0">
                <a:solidFill>
                  <a:schemeClr val="tx1">
                    <a:lumMod val="75000"/>
                  </a:schemeClr>
                </a:solidFill>
              </a:rPr>
              <a:t>Experimentation in facilities</a:t>
            </a:r>
          </a:p>
          <a:p>
            <a:pPr lvl="1"/>
            <a:r>
              <a:rPr lang="en-GB" sz="2200" dirty="0">
                <a:solidFill>
                  <a:schemeClr val="tx1">
                    <a:lumMod val="75000"/>
                  </a:schemeClr>
                </a:solidFill>
              </a:rPr>
              <a:t>Benchmarks against analytical results</a:t>
            </a:r>
          </a:p>
          <a:p>
            <a:pPr lvl="1"/>
            <a:r>
              <a:rPr lang="en-GB" sz="2200" dirty="0">
                <a:solidFill>
                  <a:schemeClr val="tx1">
                    <a:lumMod val="75000"/>
                  </a:schemeClr>
                </a:solidFill>
              </a:rPr>
              <a:t>Development of new measurement techniques</a:t>
            </a:r>
          </a:p>
          <a:p>
            <a:pPr lvl="1">
              <a:spcAft>
                <a:spcPts val="600"/>
              </a:spcAft>
            </a:pPr>
            <a:r>
              <a:rPr lang="en-GB" sz="2200" dirty="0">
                <a:solidFill>
                  <a:schemeClr val="tx1">
                    <a:lumMod val="75000"/>
                  </a:schemeClr>
                </a:solidFill>
              </a:rPr>
              <a:t>Sensitivity studies between various cross section libraries</a:t>
            </a:r>
          </a:p>
          <a:p>
            <a:r>
              <a:rPr lang="en-GB" sz="2600" dirty="0">
                <a:solidFill>
                  <a:schemeClr val="tx1">
                    <a:lumMod val="75000"/>
                  </a:schemeClr>
                </a:solidFill>
              </a:rPr>
              <a:t>Application Development and Demonstration</a:t>
            </a:r>
          </a:p>
          <a:p>
            <a:pPr lvl="1"/>
            <a:r>
              <a:rPr lang="en-GB" sz="2200" b="1" u="sng" dirty="0">
                <a:solidFill>
                  <a:schemeClr val="tx1">
                    <a:lumMod val="75000"/>
                  </a:schemeClr>
                </a:solidFill>
              </a:rPr>
              <a:t>Spent fuel transmutation</a:t>
            </a:r>
          </a:p>
          <a:p>
            <a:pPr lvl="1"/>
            <a:r>
              <a:rPr lang="en-GB" sz="2200" dirty="0">
                <a:solidFill>
                  <a:schemeClr val="tx1">
                    <a:lumMod val="75000"/>
                  </a:schemeClr>
                </a:solidFill>
              </a:rPr>
              <a:t>Radioisotope production</a:t>
            </a:r>
          </a:p>
          <a:p>
            <a:pPr lvl="1"/>
            <a:r>
              <a:rPr lang="en-GB" sz="2200" dirty="0">
                <a:solidFill>
                  <a:schemeClr val="tx1">
                    <a:lumMod val="75000"/>
                  </a:schemeClr>
                </a:solidFill>
              </a:rPr>
              <a:t>Material irradiation</a:t>
            </a:r>
          </a:p>
          <a:p>
            <a:pPr lvl="1">
              <a:spcAft>
                <a:spcPts val="600"/>
              </a:spcAft>
            </a:pPr>
            <a:r>
              <a:rPr lang="en-GB" sz="2200" dirty="0">
                <a:solidFill>
                  <a:schemeClr val="tx1">
                    <a:lumMod val="75000"/>
                  </a:schemeClr>
                </a:solidFill>
              </a:rPr>
              <a:t>Thorium fuel cycle </a:t>
            </a:r>
            <a:r>
              <a:rPr lang="en-GB" sz="2200" dirty="0" smtClean="0">
                <a:solidFill>
                  <a:schemeClr val="tx1">
                    <a:lumMod val="75000"/>
                  </a:schemeClr>
                </a:solidFill>
              </a:rPr>
              <a:t>development</a:t>
            </a:r>
          </a:p>
          <a:p>
            <a:pPr marL="0" indent="0">
              <a:lnSpc>
                <a:spcPct val="120000"/>
              </a:lnSpc>
              <a:buNone/>
            </a:pPr>
            <a:r>
              <a:rPr lang="en-GB" sz="2800" dirty="0" smtClean="0">
                <a:solidFill>
                  <a:schemeClr val="tx1">
                    <a:lumMod val="75000"/>
                  </a:schemeClr>
                </a:solidFill>
              </a:rPr>
              <a:t>CRP started in </a:t>
            </a:r>
            <a:r>
              <a:rPr lang="en-GB" sz="2800" dirty="0">
                <a:solidFill>
                  <a:schemeClr val="tx1">
                    <a:lumMod val="75000"/>
                  </a:schemeClr>
                </a:solidFill>
              </a:rPr>
              <a:t>December </a:t>
            </a:r>
            <a:r>
              <a:rPr lang="en-GB" sz="2800" dirty="0" smtClean="0">
                <a:solidFill>
                  <a:schemeClr val="tx1">
                    <a:lumMod val="75000"/>
                  </a:schemeClr>
                </a:solidFill>
              </a:rPr>
              <a:t>2015 with 24 </a:t>
            </a:r>
            <a:r>
              <a:rPr lang="en-GB" sz="2800" dirty="0">
                <a:solidFill>
                  <a:schemeClr val="tx1">
                    <a:lumMod val="75000"/>
                  </a:schemeClr>
                </a:solidFill>
              </a:rPr>
              <a:t>participants from 14 </a:t>
            </a:r>
            <a:r>
              <a:rPr lang="en-GB" sz="2800" dirty="0" smtClean="0">
                <a:solidFill>
                  <a:schemeClr val="tx1">
                    <a:lumMod val="75000"/>
                  </a:schemeClr>
                </a:solidFill>
              </a:rPr>
              <a:t>MSs</a:t>
            </a:r>
            <a:endParaRPr lang="en-GB" sz="2800" dirty="0">
              <a:solidFill>
                <a:schemeClr val="tx1">
                  <a:lumMod val="75000"/>
                </a:schemeClr>
              </a:solidFill>
            </a:endParaRPr>
          </a:p>
        </p:txBody>
      </p:sp>
    </p:spTree>
    <p:extLst>
      <p:ext uri="{BB962C8B-B14F-4D97-AF65-F5344CB8AC3E}">
        <p14:creationId xmlns:p14="http://schemas.microsoft.com/office/powerpoint/2010/main" val="519738197"/>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12" y="404664"/>
            <a:ext cx="9208024" cy="6048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809324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ENP-Home\NENP-Home\BATRAC\Desktop\LMFNS_database.JPG"/>
          <p:cNvPicPr>
            <a:picLocks noChangeAspect="1" noChangeArrowheads="1"/>
          </p:cNvPicPr>
          <p:nvPr/>
        </p:nvPicPr>
        <p:blipFill rotWithShape="1">
          <a:blip r:embed="rId3">
            <a:extLst>
              <a:ext uri="{28A0092B-C50C-407E-A947-70E740481C1C}">
                <a14:useLocalDpi xmlns:a14="http://schemas.microsoft.com/office/drawing/2010/main" val="0"/>
              </a:ext>
            </a:extLst>
          </a:blip>
          <a:srcRect l="18199"/>
          <a:stretch/>
        </p:blipFill>
        <p:spPr bwMode="auto">
          <a:xfrm>
            <a:off x="899592" y="318021"/>
            <a:ext cx="7632848" cy="61090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8471569"/>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Innovative Fuel Cycles</a:t>
            </a:r>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20" y="3548639"/>
            <a:ext cx="2343240" cy="3270661"/>
          </a:xfrm>
          <a:prstGeom prst="rect">
            <a:avLst/>
          </a:prstGeom>
          <a:noFill/>
          <a:ln>
            <a:noFill/>
          </a:ln>
          <a:effectLst>
            <a:outerShdw blurRad="50800" dist="88900" dir="18900000" algn="b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456934" y="980728"/>
            <a:ext cx="2242858" cy="3096344"/>
            <a:chOff x="3936736" y="1215156"/>
            <a:chExt cx="2363458" cy="3298877"/>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6736" y="1215156"/>
              <a:ext cx="2363456" cy="3298877"/>
            </a:xfrm>
            <a:prstGeom prst="rect">
              <a:avLst/>
            </a:prstGeom>
            <a:noFill/>
            <a:ln>
              <a:noFill/>
            </a:ln>
            <a:effectLst>
              <a:outerShdw blurRad="50800" dist="88900" dir="18900000" algn="b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744006" y="2354540"/>
              <a:ext cx="1556188" cy="849169"/>
            </a:xfrm>
            <a:prstGeom prst="rect">
              <a:avLst/>
            </a:prstGeom>
            <a:solidFill>
              <a:schemeClr val="accent4">
                <a:lumMod val="60000"/>
                <a:lumOff val="40000"/>
              </a:schemeClr>
            </a:solidFill>
          </p:spPr>
          <p:txBody>
            <a:bodyPr wrap="square" rtlCol="0">
              <a:spAutoFit/>
            </a:bodyPr>
            <a:lstStyle/>
            <a:p>
              <a:r>
                <a:rPr lang="en-GB" sz="1000" b="1" dirty="0" smtClean="0">
                  <a:solidFill>
                    <a:srgbClr val="000000"/>
                  </a:solidFill>
                </a:rPr>
                <a:t>Status </a:t>
              </a:r>
              <a:r>
                <a:rPr lang="en-GB" sz="1000" b="1" dirty="0">
                  <a:solidFill>
                    <a:srgbClr val="000000"/>
                  </a:solidFill>
                </a:rPr>
                <a:t>and Trends in </a:t>
              </a:r>
              <a:r>
                <a:rPr lang="en-GB" sz="1000" b="1" dirty="0" err="1">
                  <a:solidFill>
                    <a:srgbClr val="000000"/>
                  </a:solidFill>
                </a:rPr>
                <a:t>Pyroprocessing</a:t>
              </a:r>
              <a:r>
                <a:rPr lang="en-GB" sz="1000" b="1" dirty="0">
                  <a:solidFill>
                    <a:srgbClr val="000000"/>
                  </a:solidFill>
                </a:rPr>
                <a:t> of Spent </a:t>
              </a:r>
              <a:r>
                <a:rPr lang="en-GB" sz="1000" b="1" dirty="0" smtClean="0">
                  <a:solidFill>
                    <a:srgbClr val="000000"/>
                  </a:solidFill>
                </a:rPr>
                <a:t>Fuels</a:t>
              </a:r>
              <a:endParaRPr lang="en-GB" sz="1000" b="1" dirty="0">
                <a:solidFill>
                  <a:srgbClr val="000000"/>
                </a:solidFill>
              </a:endParaRPr>
            </a:p>
          </p:txBody>
        </p:sp>
        <p:sp>
          <p:nvSpPr>
            <p:cNvPr id="7" name="TextBox 6"/>
            <p:cNvSpPr txBox="1"/>
            <p:nvPr/>
          </p:nvSpPr>
          <p:spPr>
            <a:xfrm>
              <a:off x="4290376" y="1994622"/>
              <a:ext cx="1922757" cy="277951"/>
            </a:xfrm>
            <a:prstGeom prst="rect">
              <a:avLst/>
            </a:prstGeom>
            <a:solidFill>
              <a:schemeClr val="accent4">
                <a:lumMod val="60000"/>
                <a:lumOff val="40000"/>
              </a:schemeClr>
            </a:solidFill>
          </p:spPr>
          <p:txBody>
            <a:bodyPr wrap="square" rtlCol="0">
              <a:spAutoFit/>
            </a:bodyPr>
            <a:lstStyle>
              <a:defPPr>
                <a:defRPr lang="en-US"/>
              </a:defPPr>
              <a:lvl1pPr>
                <a:defRPr sz="1050">
                  <a:solidFill>
                    <a:srgbClr val="000000"/>
                  </a:solidFill>
                </a:defRPr>
              </a:lvl1pPr>
            </a:lstStyle>
            <a:p>
              <a:r>
                <a:rPr lang="en-GB" sz="900" b="1" dirty="0">
                  <a:solidFill>
                    <a:srgbClr val="C00000"/>
                  </a:solidFill>
                </a:rPr>
                <a:t>To be published soon</a:t>
              </a:r>
            </a:p>
          </p:txBody>
        </p:sp>
      </p:grpSp>
      <p:sp>
        <p:nvSpPr>
          <p:cNvPr id="10" name="TextBox 9"/>
          <p:cNvSpPr txBox="1"/>
          <p:nvPr/>
        </p:nvSpPr>
        <p:spPr>
          <a:xfrm>
            <a:off x="2808312" y="980728"/>
            <a:ext cx="6300192" cy="2877711"/>
          </a:xfrm>
          <a:prstGeom prst="rect">
            <a:avLst/>
          </a:prstGeom>
          <a:noFill/>
        </p:spPr>
        <p:txBody>
          <a:bodyPr wrap="square" rtlCol="0">
            <a:spAutoFit/>
          </a:bodyPr>
          <a:lstStyle/>
          <a:p>
            <a:pPr marL="171450" indent="-171450">
              <a:spcBef>
                <a:spcPts val="600"/>
              </a:spcBef>
              <a:spcAft>
                <a:spcPts val="600"/>
              </a:spcAft>
              <a:buFont typeface="Arial" panose="020B0604020202020204" pitchFamily="34" charset="0"/>
              <a:buChar char="•"/>
            </a:pPr>
            <a:r>
              <a:rPr lang="en-GB" sz="2000" b="1" dirty="0">
                <a:latin typeface="Arial "/>
              </a:rPr>
              <a:t>TM on </a:t>
            </a:r>
            <a:r>
              <a:rPr lang="fr-FR" sz="2000" b="1" dirty="0">
                <a:latin typeface="Arial "/>
              </a:rPr>
              <a:t>“Challenges in </a:t>
            </a:r>
            <a:r>
              <a:rPr lang="fr-FR" sz="2000" b="1" dirty="0" err="1">
                <a:latin typeface="Arial "/>
              </a:rPr>
              <a:t>Reprocessing</a:t>
            </a:r>
            <a:r>
              <a:rPr lang="fr-FR" sz="2000" b="1" dirty="0">
                <a:latin typeface="Arial "/>
              </a:rPr>
              <a:t> </a:t>
            </a:r>
            <a:r>
              <a:rPr lang="fr-FR" sz="2000" b="1" dirty="0" err="1">
                <a:latin typeface="Arial "/>
              </a:rPr>
              <a:t>Used</a:t>
            </a:r>
            <a:r>
              <a:rPr lang="fr-FR" sz="2000" b="1" dirty="0">
                <a:latin typeface="Arial "/>
              </a:rPr>
              <a:t> </a:t>
            </a:r>
            <a:r>
              <a:rPr lang="fr-FR" sz="2000" b="1" dirty="0" err="1">
                <a:latin typeface="Arial "/>
              </a:rPr>
              <a:t>Fast</a:t>
            </a:r>
            <a:r>
              <a:rPr lang="fr-FR" sz="2000" b="1" dirty="0">
                <a:latin typeface="Arial "/>
              </a:rPr>
              <a:t> </a:t>
            </a:r>
            <a:r>
              <a:rPr lang="fr-FR" sz="2000" b="1" dirty="0" err="1">
                <a:latin typeface="Arial "/>
              </a:rPr>
              <a:t>Reactor</a:t>
            </a:r>
            <a:r>
              <a:rPr lang="fr-FR" sz="2000" b="1" dirty="0">
                <a:latin typeface="Arial "/>
              </a:rPr>
              <a:t> Fuels” , Vienna, </a:t>
            </a:r>
            <a:r>
              <a:rPr lang="fr-FR" sz="2000" b="1" dirty="0" err="1">
                <a:latin typeface="Arial "/>
              </a:rPr>
              <a:t>June</a:t>
            </a:r>
            <a:r>
              <a:rPr lang="fr-FR" sz="2000" b="1" dirty="0">
                <a:latin typeface="Arial "/>
              </a:rPr>
              <a:t> 2015</a:t>
            </a:r>
            <a:r>
              <a:rPr lang="en-GB" sz="2000" b="1" dirty="0">
                <a:latin typeface="Arial "/>
              </a:rPr>
              <a:t> </a:t>
            </a:r>
          </a:p>
          <a:p>
            <a:pPr marL="171450" indent="-171450">
              <a:spcBef>
                <a:spcPts val="600"/>
              </a:spcBef>
              <a:spcAft>
                <a:spcPts val="600"/>
              </a:spcAft>
              <a:buFont typeface="Arial" panose="020B0604020202020204" pitchFamily="34" charset="0"/>
              <a:buChar char="•"/>
            </a:pPr>
            <a:r>
              <a:rPr lang="en-GB" sz="2000" b="1" dirty="0">
                <a:latin typeface="Arial "/>
              </a:rPr>
              <a:t>TM on </a:t>
            </a:r>
            <a:r>
              <a:rPr lang="fr-FR" sz="2000" b="1" dirty="0">
                <a:latin typeface="Arial "/>
              </a:rPr>
              <a:t>“Advanced Fuel Cycles for </a:t>
            </a:r>
            <a:r>
              <a:rPr lang="fr-FR" sz="2000" b="1" dirty="0" err="1">
                <a:latin typeface="Arial "/>
              </a:rPr>
              <a:t>Waste</a:t>
            </a:r>
            <a:r>
              <a:rPr lang="fr-FR" sz="2000" b="1" dirty="0">
                <a:latin typeface="Arial "/>
              </a:rPr>
              <a:t> </a:t>
            </a:r>
            <a:r>
              <a:rPr lang="fr-FR" sz="2000" b="1" dirty="0" err="1">
                <a:latin typeface="Arial "/>
              </a:rPr>
              <a:t>Burden</a:t>
            </a:r>
            <a:r>
              <a:rPr lang="fr-FR" sz="2000" b="1" dirty="0">
                <a:latin typeface="Arial "/>
              </a:rPr>
              <a:t> Minimisation”, Vienna July 2016</a:t>
            </a:r>
          </a:p>
          <a:p>
            <a:pPr>
              <a:spcBef>
                <a:spcPts val="600"/>
              </a:spcBef>
              <a:spcAft>
                <a:spcPts val="600"/>
              </a:spcAft>
            </a:pPr>
            <a:r>
              <a:rPr lang="fr-FR" sz="2000" i="1" dirty="0" smtClean="0">
                <a:latin typeface="Arial "/>
              </a:rPr>
              <a:t>France</a:t>
            </a:r>
            <a:r>
              <a:rPr lang="fr-FR" sz="2000" i="1" dirty="0">
                <a:latin typeface="Arial "/>
              </a:rPr>
              <a:t>, China, </a:t>
            </a:r>
            <a:r>
              <a:rPr lang="fr-FR" sz="2000" i="1" dirty="0" err="1">
                <a:latin typeface="Arial "/>
              </a:rPr>
              <a:t>Hungary</a:t>
            </a:r>
            <a:r>
              <a:rPr lang="fr-FR" sz="2000" i="1" dirty="0">
                <a:latin typeface="Arial "/>
              </a:rPr>
              <a:t>, </a:t>
            </a:r>
            <a:r>
              <a:rPr lang="fr-FR" sz="2000" i="1" dirty="0" err="1">
                <a:latin typeface="Arial "/>
              </a:rPr>
              <a:t>India</a:t>
            </a:r>
            <a:r>
              <a:rPr lang="fr-FR" sz="2000" i="1" dirty="0">
                <a:latin typeface="Arial "/>
              </a:rPr>
              <a:t>, </a:t>
            </a:r>
            <a:r>
              <a:rPr lang="fr-FR" sz="2000" i="1" dirty="0" err="1">
                <a:latin typeface="Arial "/>
              </a:rPr>
              <a:t>Japan</a:t>
            </a:r>
            <a:r>
              <a:rPr lang="fr-FR" sz="2000" i="1" dirty="0">
                <a:latin typeface="Arial "/>
              </a:rPr>
              <a:t>, </a:t>
            </a:r>
            <a:r>
              <a:rPr lang="fr-FR" sz="2000" i="1" dirty="0" err="1">
                <a:latin typeface="Arial "/>
              </a:rPr>
              <a:t>Republic</a:t>
            </a:r>
            <a:r>
              <a:rPr lang="fr-FR" sz="2000" i="1" dirty="0">
                <a:latin typeface="Arial "/>
              </a:rPr>
              <a:t> of </a:t>
            </a:r>
            <a:r>
              <a:rPr lang="fr-FR" sz="2000" i="1" dirty="0" err="1">
                <a:latin typeface="Arial "/>
              </a:rPr>
              <a:t>Korea</a:t>
            </a:r>
            <a:r>
              <a:rPr lang="fr-FR" sz="2000" i="1" dirty="0">
                <a:latin typeface="Arial "/>
              </a:rPr>
              <a:t>, </a:t>
            </a:r>
            <a:r>
              <a:rPr lang="fr-FR" sz="2000" i="1" dirty="0" err="1">
                <a:latin typeface="Arial "/>
              </a:rPr>
              <a:t>Russia</a:t>
            </a:r>
            <a:r>
              <a:rPr lang="fr-FR" sz="2000" i="1" dirty="0">
                <a:latin typeface="Arial "/>
              </a:rPr>
              <a:t> </a:t>
            </a:r>
            <a:r>
              <a:rPr lang="fr-FR" sz="2000" i="1" dirty="0" err="1">
                <a:latin typeface="Arial "/>
              </a:rPr>
              <a:t>Federation</a:t>
            </a:r>
            <a:r>
              <a:rPr lang="fr-FR" sz="2000" i="1" dirty="0">
                <a:latin typeface="Arial "/>
              </a:rPr>
              <a:t> and </a:t>
            </a:r>
            <a:r>
              <a:rPr lang="fr-FR" sz="2000" i="1" dirty="0" smtClean="0">
                <a:latin typeface="Arial "/>
              </a:rPr>
              <a:t>USA</a:t>
            </a:r>
          </a:p>
          <a:p>
            <a:pPr marL="342900" indent="-342900">
              <a:buFont typeface="Symbol" panose="05050102010706020507" pitchFamily="18" charset="2"/>
              <a:buChar char="-"/>
            </a:pPr>
            <a:endParaRPr lang="fr-FR" sz="1600" dirty="0">
              <a:latin typeface="Arial "/>
            </a:endParaRPr>
          </a:p>
          <a:p>
            <a:pPr algn="ctr"/>
            <a:endParaRPr lang="en-GB" sz="2000" b="1" u="sng" dirty="0" smtClean="0">
              <a:latin typeface="Arial "/>
            </a:endParaRPr>
          </a:p>
        </p:txBody>
      </p:sp>
      <p:sp>
        <p:nvSpPr>
          <p:cNvPr id="14" name="Rounded Rectangle 13"/>
          <p:cNvSpPr/>
          <p:nvPr/>
        </p:nvSpPr>
        <p:spPr>
          <a:xfrm>
            <a:off x="2915816" y="3429000"/>
            <a:ext cx="5760640" cy="1923813"/>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808312" y="3506154"/>
            <a:ext cx="5868144" cy="1846659"/>
          </a:xfrm>
          <a:prstGeom prst="rect">
            <a:avLst/>
          </a:prstGeom>
        </p:spPr>
        <p:txBody>
          <a:bodyPr wrap="square">
            <a:spAutoFit/>
          </a:bodyPr>
          <a:lstStyle/>
          <a:p>
            <a:pPr algn="ctr">
              <a:spcBef>
                <a:spcPts val="1200"/>
              </a:spcBef>
            </a:pPr>
            <a:r>
              <a:rPr lang="en-GB" sz="2400" b="1" dirty="0">
                <a:solidFill>
                  <a:srgbClr val="003399"/>
                </a:solidFill>
                <a:latin typeface="Arial "/>
              </a:rPr>
              <a:t>ACTIVITY RECENTLY </a:t>
            </a:r>
            <a:r>
              <a:rPr lang="en-GB" sz="2400" b="1" dirty="0" smtClean="0">
                <a:solidFill>
                  <a:srgbClr val="003399"/>
                </a:solidFill>
                <a:latin typeface="Arial "/>
              </a:rPr>
              <a:t>LAUCHED</a:t>
            </a:r>
            <a:endParaRPr lang="en-GB" sz="2400" b="1" dirty="0">
              <a:solidFill>
                <a:srgbClr val="003399"/>
              </a:solidFill>
              <a:latin typeface="Arial "/>
            </a:endParaRPr>
          </a:p>
          <a:p>
            <a:pPr algn="ctr">
              <a:spcBef>
                <a:spcPts val="1200"/>
              </a:spcBef>
            </a:pPr>
            <a:r>
              <a:rPr lang="en-GB" sz="2000" dirty="0" smtClean="0">
                <a:solidFill>
                  <a:srgbClr val="003399"/>
                </a:solidFill>
                <a:latin typeface="Arial "/>
              </a:rPr>
              <a:t>Technical </a:t>
            </a:r>
            <a:r>
              <a:rPr lang="en-GB" sz="2000" dirty="0">
                <a:solidFill>
                  <a:srgbClr val="003399"/>
                </a:solidFill>
                <a:latin typeface="Arial "/>
              </a:rPr>
              <a:t>document on </a:t>
            </a:r>
            <a:r>
              <a:rPr lang="fr-FR" sz="2000" dirty="0" err="1" smtClean="0">
                <a:solidFill>
                  <a:srgbClr val="003399"/>
                </a:solidFill>
              </a:rPr>
              <a:t>different</a:t>
            </a:r>
            <a:r>
              <a:rPr lang="fr-FR" sz="2000" dirty="0" smtClean="0">
                <a:solidFill>
                  <a:srgbClr val="003399"/>
                </a:solidFill>
              </a:rPr>
              <a:t> </a:t>
            </a:r>
            <a:r>
              <a:rPr lang="fr-FR" sz="2000" dirty="0" err="1">
                <a:solidFill>
                  <a:srgbClr val="003399"/>
                </a:solidFill>
              </a:rPr>
              <a:t>strategies</a:t>
            </a:r>
            <a:r>
              <a:rPr lang="fr-FR" sz="2000" dirty="0">
                <a:solidFill>
                  <a:srgbClr val="003399"/>
                </a:solidFill>
              </a:rPr>
              <a:t> and </a:t>
            </a:r>
            <a:r>
              <a:rPr lang="fr-FR" sz="2000" dirty="0" err="1">
                <a:solidFill>
                  <a:srgbClr val="003399"/>
                </a:solidFill>
              </a:rPr>
              <a:t>advanced</a:t>
            </a:r>
            <a:r>
              <a:rPr lang="fr-FR" sz="2000" dirty="0">
                <a:solidFill>
                  <a:srgbClr val="003399"/>
                </a:solidFill>
              </a:rPr>
              <a:t> technologies for </a:t>
            </a:r>
            <a:r>
              <a:rPr lang="fr-FR" sz="2000" dirty="0" err="1">
                <a:solidFill>
                  <a:srgbClr val="003399"/>
                </a:solidFill>
              </a:rPr>
              <a:t>waste</a:t>
            </a:r>
            <a:r>
              <a:rPr lang="fr-FR" sz="2000" dirty="0">
                <a:solidFill>
                  <a:srgbClr val="003399"/>
                </a:solidFill>
              </a:rPr>
              <a:t> </a:t>
            </a:r>
            <a:r>
              <a:rPr lang="fr-FR" sz="2000" dirty="0" err="1">
                <a:solidFill>
                  <a:srgbClr val="003399"/>
                </a:solidFill>
              </a:rPr>
              <a:t>burden</a:t>
            </a:r>
            <a:r>
              <a:rPr lang="fr-FR" sz="2000" dirty="0">
                <a:solidFill>
                  <a:srgbClr val="003399"/>
                </a:solidFill>
              </a:rPr>
              <a:t> minimisation in </a:t>
            </a:r>
            <a:r>
              <a:rPr lang="fr-FR" sz="2000" dirty="0" err="1">
                <a:solidFill>
                  <a:srgbClr val="003399"/>
                </a:solidFill>
              </a:rPr>
              <a:t>order</a:t>
            </a:r>
            <a:r>
              <a:rPr lang="fr-FR" sz="2000" dirty="0">
                <a:solidFill>
                  <a:srgbClr val="003399"/>
                </a:solidFill>
              </a:rPr>
              <a:t> to </a:t>
            </a:r>
            <a:r>
              <a:rPr lang="fr-FR" sz="2000" dirty="0" err="1">
                <a:solidFill>
                  <a:srgbClr val="003399"/>
                </a:solidFill>
              </a:rPr>
              <a:t>enhance</a:t>
            </a:r>
            <a:r>
              <a:rPr lang="fr-FR" sz="2000" dirty="0">
                <a:solidFill>
                  <a:srgbClr val="003399"/>
                </a:solidFill>
              </a:rPr>
              <a:t> </a:t>
            </a:r>
            <a:r>
              <a:rPr lang="fr-FR" sz="2000" dirty="0" err="1">
                <a:solidFill>
                  <a:srgbClr val="003399"/>
                </a:solidFill>
              </a:rPr>
              <a:t>nuclear</a:t>
            </a:r>
            <a:r>
              <a:rPr lang="fr-FR" sz="2000" dirty="0">
                <a:solidFill>
                  <a:srgbClr val="003399"/>
                </a:solidFill>
              </a:rPr>
              <a:t> power </a:t>
            </a:r>
            <a:r>
              <a:rPr lang="fr-FR" sz="2000" dirty="0" err="1">
                <a:solidFill>
                  <a:srgbClr val="003399"/>
                </a:solidFill>
              </a:rPr>
              <a:t>sustainability</a:t>
            </a:r>
            <a:endParaRPr lang="en-GB" sz="2000" dirty="0">
              <a:solidFill>
                <a:srgbClr val="003399"/>
              </a:solidFill>
              <a:latin typeface="Arial "/>
            </a:endParaRPr>
          </a:p>
        </p:txBody>
      </p:sp>
      <p:sp>
        <p:nvSpPr>
          <p:cNvPr id="16" name="TextBox 15"/>
          <p:cNvSpPr txBox="1"/>
          <p:nvPr/>
        </p:nvSpPr>
        <p:spPr>
          <a:xfrm>
            <a:off x="2808312" y="5517232"/>
            <a:ext cx="5868144" cy="1200329"/>
          </a:xfrm>
          <a:prstGeom prst="rect">
            <a:avLst/>
          </a:prstGeom>
          <a:noFill/>
        </p:spPr>
        <p:txBody>
          <a:bodyPr wrap="square" rtlCol="0">
            <a:spAutoFit/>
          </a:bodyPr>
          <a:lstStyle/>
          <a:p>
            <a:pPr algn="ctr"/>
            <a:r>
              <a:rPr lang="en-GB" dirty="0" smtClean="0">
                <a:solidFill>
                  <a:srgbClr val="003399"/>
                </a:solidFill>
              </a:rPr>
              <a:t>Technical </a:t>
            </a:r>
            <a:r>
              <a:rPr lang="en-GB" dirty="0">
                <a:solidFill>
                  <a:srgbClr val="003399"/>
                </a:solidFill>
              </a:rPr>
              <a:t>Meeting on “Advanced Fuel Cycles to Improve the Sustainability of Nuclear Power through the Minimization of High Level Waste”, </a:t>
            </a:r>
            <a:endParaRPr lang="en-GB" dirty="0" smtClean="0">
              <a:solidFill>
                <a:srgbClr val="003399"/>
              </a:solidFill>
            </a:endParaRPr>
          </a:p>
          <a:p>
            <a:pPr algn="ctr"/>
            <a:r>
              <a:rPr lang="en-GB" b="1" dirty="0" smtClean="0">
                <a:solidFill>
                  <a:srgbClr val="003399"/>
                </a:solidFill>
              </a:rPr>
              <a:t>17-19 </a:t>
            </a:r>
            <a:r>
              <a:rPr lang="en-GB" b="1" dirty="0">
                <a:solidFill>
                  <a:srgbClr val="003399"/>
                </a:solidFill>
              </a:rPr>
              <a:t>October 2017, IAEA, </a:t>
            </a:r>
            <a:r>
              <a:rPr lang="en-GB" b="1" dirty="0" smtClean="0">
                <a:solidFill>
                  <a:srgbClr val="003399"/>
                </a:solidFill>
              </a:rPr>
              <a:t>Vienna</a:t>
            </a:r>
            <a:endParaRPr lang="en-GB" b="1" dirty="0">
              <a:solidFill>
                <a:srgbClr val="003399"/>
              </a:solidFill>
            </a:endParaRPr>
          </a:p>
        </p:txBody>
      </p:sp>
    </p:spTree>
    <p:extLst>
      <p:ext uri="{BB962C8B-B14F-4D97-AF65-F5344CB8AC3E}">
        <p14:creationId xmlns:p14="http://schemas.microsoft.com/office/powerpoint/2010/main" val="3912935057"/>
      </p:ext>
    </p:extLst>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type="body" sz="half" idx="1"/>
          </p:nvPr>
        </p:nvSpPr>
        <p:spPr>
          <a:xfrm>
            <a:off x="1" y="1524000"/>
            <a:ext cx="5940152" cy="1400944"/>
          </a:xfrm>
        </p:spPr>
        <p:txBody>
          <a:bodyPr/>
          <a:lstStyle/>
          <a:p>
            <a:pPr marL="0" indent="0" algn="ctr" eaLnBrk="1" hangingPunct="1">
              <a:lnSpc>
                <a:spcPct val="130000"/>
              </a:lnSpc>
              <a:spcBef>
                <a:spcPts val="600"/>
              </a:spcBef>
              <a:spcAft>
                <a:spcPts val="600"/>
              </a:spcAft>
              <a:buNone/>
            </a:pPr>
            <a:r>
              <a:rPr lang="en-US" b="1" dirty="0" smtClean="0">
                <a:solidFill>
                  <a:srgbClr val="002060"/>
                </a:solidFill>
              </a:rPr>
              <a:t>“…accelerate &amp; enlarge contribution of atomic energy</a:t>
            </a:r>
          </a:p>
        </p:txBody>
      </p:sp>
      <p:pic>
        <p:nvPicPr>
          <p:cNvPr id="9222" name="Picture 9" descr="India-small"/>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15816" y="4365104"/>
            <a:ext cx="3802063" cy="214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7" descr="06-38211_PosterA3-fin-small"/>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940152" y="1196974"/>
            <a:ext cx="2664098" cy="3748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black">
          <a:xfrm>
            <a:off x="0" y="0"/>
            <a:ext cx="9144000"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20000"/>
              </a:spcBef>
              <a:spcAft>
                <a:spcPct val="0"/>
              </a:spcAft>
              <a:defRPr sz="3600" b="1">
                <a:solidFill>
                  <a:srgbClr val="CCECFF"/>
                </a:solidFill>
                <a:latin typeface="+mj-lt"/>
                <a:ea typeface="+mj-ea"/>
                <a:cs typeface="+mj-cs"/>
              </a:defRPr>
            </a:lvl1pPr>
            <a:lvl2pPr algn="l" rtl="0" eaLnBrk="1" fontAlgn="base" hangingPunct="1">
              <a:spcBef>
                <a:spcPct val="20000"/>
              </a:spcBef>
              <a:spcAft>
                <a:spcPct val="0"/>
              </a:spcAft>
              <a:defRPr sz="3600" b="1">
                <a:solidFill>
                  <a:srgbClr val="CCECFF"/>
                </a:solidFill>
                <a:latin typeface="Arial" charset="0"/>
              </a:defRPr>
            </a:lvl2pPr>
            <a:lvl3pPr algn="l" rtl="0" eaLnBrk="1" fontAlgn="base" hangingPunct="1">
              <a:spcBef>
                <a:spcPct val="20000"/>
              </a:spcBef>
              <a:spcAft>
                <a:spcPct val="0"/>
              </a:spcAft>
              <a:defRPr sz="3600" b="1">
                <a:solidFill>
                  <a:srgbClr val="CCECFF"/>
                </a:solidFill>
                <a:latin typeface="Arial" charset="0"/>
              </a:defRPr>
            </a:lvl3pPr>
            <a:lvl4pPr algn="l" rtl="0" eaLnBrk="1" fontAlgn="base" hangingPunct="1">
              <a:spcBef>
                <a:spcPct val="20000"/>
              </a:spcBef>
              <a:spcAft>
                <a:spcPct val="0"/>
              </a:spcAft>
              <a:defRPr sz="3600" b="1">
                <a:solidFill>
                  <a:srgbClr val="CCECFF"/>
                </a:solidFill>
                <a:latin typeface="Arial" charset="0"/>
              </a:defRPr>
            </a:lvl4pPr>
            <a:lvl5pPr algn="l" rtl="0" eaLnBrk="1" fontAlgn="base" hangingPunct="1">
              <a:spcBef>
                <a:spcPct val="20000"/>
              </a:spcBef>
              <a:spcAft>
                <a:spcPct val="0"/>
              </a:spcAft>
              <a:defRPr sz="3600" b="1">
                <a:solidFill>
                  <a:srgbClr val="CCECFF"/>
                </a:solidFill>
                <a:latin typeface="Arial" charset="0"/>
              </a:defRPr>
            </a:lvl5pPr>
            <a:lvl6pPr marL="457200" algn="l" rtl="0" eaLnBrk="1" fontAlgn="base" hangingPunct="1">
              <a:spcBef>
                <a:spcPct val="20000"/>
              </a:spcBef>
              <a:spcAft>
                <a:spcPct val="0"/>
              </a:spcAft>
              <a:defRPr sz="3600" b="1">
                <a:solidFill>
                  <a:srgbClr val="CCECFF"/>
                </a:solidFill>
                <a:latin typeface="Arial" charset="0"/>
              </a:defRPr>
            </a:lvl6pPr>
            <a:lvl7pPr marL="914400" algn="l" rtl="0" eaLnBrk="1" fontAlgn="base" hangingPunct="1">
              <a:spcBef>
                <a:spcPct val="20000"/>
              </a:spcBef>
              <a:spcAft>
                <a:spcPct val="0"/>
              </a:spcAft>
              <a:defRPr sz="3600" b="1">
                <a:solidFill>
                  <a:srgbClr val="CCECFF"/>
                </a:solidFill>
                <a:latin typeface="Arial" charset="0"/>
              </a:defRPr>
            </a:lvl7pPr>
            <a:lvl8pPr marL="1371600" algn="l" rtl="0" eaLnBrk="1" fontAlgn="base" hangingPunct="1">
              <a:spcBef>
                <a:spcPct val="20000"/>
              </a:spcBef>
              <a:spcAft>
                <a:spcPct val="0"/>
              </a:spcAft>
              <a:defRPr sz="3600" b="1">
                <a:solidFill>
                  <a:srgbClr val="CCECFF"/>
                </a:solidFill>
                <a:latin typeface="Arial" charset="0"/>
              </a:defRPr>
            </a:lvl8pPr>
            <a:lvl9pPr marL="1828800" algn="l" rtl="0" eaLnBrk="1" fontAlgn="base" hangingPunct="1">
              <a:spcBef>
                <a:spcPct val="20000"/>
              </a:spcBef>
              <a:spcAft>
                <a:spcPct val="0"/>
              </a:spcAft>
              <a:defRPr sz="3600" b="1">
                <a:solidFill>
                  <a:srgbClr val="CCECFF"/>
                </a:solidFill>
                <a:latin typeface="Arial" charset="0"/>
              </a:defRPr>
            </a:lvl9pPr>
          </a:lstStyle>
          <a:p>
            <a:pPr algn="ctr"/>
            <a:r>
              <a:rPr lang="en-US" dirty="0">
                <a:solidFill>
                  <a:srgbClr val="002060"/>
                </a:solidFill>
              </a:rPr>
              <a:t>IAEA </a:t>
            </a:r>
            <a:r>
              <a:rPr lang="en-US" dirty="0" smtClean="0">
                <a:solidFill>
                  <a:srgbClr val="002060"/>
                </a:solidFill>
              </a:rPr>
              <a:t>Statute</a:t>
            </a:r>
            <a:endParaRPr lang="en-GB" kern="0" dirty="0">
              <a:solidFill>
                <a:srgbClr val="002060"/>
              </a:solidFill>
            </a:endParaRPr>
          </a:p>
        </p:txBody>
      </p:sp>
      <p:sp>
        <p:nvSpPr>
          <p:cNvPr id="6" name="Rectangle 3"/>
          <p:cNvSpPr txBox="1">
            <a:spLocks noChangeArrowheads="1"/>
          </p:cNvSpPr>
          <p:nvPr/>
        </p:nvSpPr>
        <p:spPr bwMode="black">
          <a:xfrm>
            <a:off x="0" y="2780928"/>
            <a:ext cx="5940152"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99CCFF"/>
              </a:buClr>
              <a:buSzPct val="110000"/>
              <a:buChar char="•"/>
              <a:defRPr sz="3200">
                <a:solidFill>
                  <a:srgbClr val="FFFFCC"/>
                </a:solidFill>
                <a:latin typeface="+mn-lt"/>
                <a:ea typeface="+mn-ea"/>
                <a:cs typeface="+mn-cs"/>
              </a:defRPr>
            </a:lvl1pPr>
            <a:lvl2pPr marL="742950" indent="-285750" algn="l" rtl="0" eaLnBrk="1" fontAlgn="base" hangingPunct="1">
              <a:spcBef>
                <a:spcPct val="20000"/>
              </a:spcBef>
              <a:spcAft>
                <a:spcPct val="0"/>
              </a:spcAft>
              <a:buClr>
                <a:srgbClr val="99CCFF"/>
              </a:buClr>
              <a:buSzPct val="110000"/>
              <a:buChar char="•"/>
              <a:defRPr sz="2800">
                <a:solidFill>
                  <a:srgbClr val="FFFFCC"/>
                </a:solidFill>
                <a:latin typeface="+mn-lt"/>
              </a:defRPr>
            </a:lvl2pPr>
            <a:lvl3pPr marL="1143000" indent="-228600" algn="l" rtl="0" eaLnBrk="1" fontAlgn="base" hangingPunct="1">
              <a:spcBef>
                <a:spcPct val="20000"/>
              </a:spcBef>
              <a:spcAft>
                <a:spcPct val="0"/>
              </a:spcAft>
              <a:buClr>
                <a:srgbClr val="99CCFF"/>
              </a:buClr>
              <a:buSzPct val="110000"/>
              <a:buChar char="•"/>
              <a:defRPr sz="2400">
                <a:solidFill>
                  <a:srgbClr val="FFFFCC"/>
                </a:solidFill>
                <a:latin typeface="+mn-lt"/>
              </a:defRPr>
            </a:lvl3pPr>
            <a:lvl4pPr marL="1600200" indent="-228600" algn="l" rtl="0" eaLnBrk="1" fontAlgn="base" hangingPunct="1">
              <a:spcBef>
                <a:spcPct val="20000"/>
              </a:spcBef>
              <a:spcAft>
                <a:spcPct val="0"/>
              </a:spcAft>
              <a:buClr>
                <a:srgbClr val="99CCFF"/>
              </a:buClr>
              <a:buSzPct val="110000"/>
              <a:buChar char="•"/>
              <a:defRPr sz="2400">
                <a:solidFill>
                  <a:srgbClr val="FFFFCC"/>
                </a:solidFill>
                <a:latin typeface="+mn-lt"/>
              </a:defRPr>
            </a:lvl4pPr>
            <a:lvl5pPr marL="2057400" indent="-228600" algn="l" rtl="0" eaLnBrk="1" fontAlgn="base" hangingPunct="1">
              <a:spcBef>
                <a:spcPct val="20000"/>
              </a:spcBef>
              <a:spcAft>
                <a:spcPct val="0"/>
              </a:spcAft>
              <a:buClr>
                <a:srgbClr val="99CCFF"/>
              </a:buClr>
              <a:buSzPct val="110000"/>
              <a:buChar char="•"/>
              <a:defRPr sz="2400">
                <a:solidFill>
                  <a:srgbClr val="FFFFCC"/>
                </a:solidFill>
                <a:latin typeface="+mn-lt"/>
              </a:defRPr>
            </a:lvl5pPr>
            <a:lvl6pPr marL="2514600" indent="-228600" algn="l" rtl="0" eaLnBrk="1" fontAlgn="base" hangingPunct="1">
              <a:spcBef>
                <a:spcPct val="20000"/>
              </a:spcBef>
              <a:spcAft>
                <a:spcPct val="0"/>
              </a:spcAft>
              <a:buClr>
                <a:srgbClr val="99CCFF"/>
              </a:buClr>
              <a:buSzPct val="110000"/>
              <a:buChar char="•"/>
              <a:defRPr sz="2400">
                <a:solidFill>
                  <a:srgbClr val="FFFFCC"/>
                </a:solidFill>
                <a:latin typeface="+mn-lt"/>
              </a:defRPr>
            </a:lvl6pPr>
            <a:lvl7pPr marL="2971800" indent="-228600" algn="l" rtl="0" eaLnBrk="1" fontAlgn="base" hangingPunct="1">
              <a:spcBef>
                <a:spcPct val="20000"/>
              </a:spcBef>
              <a:spcAft>
                <a:spcPct val="0"/>
              </a:spcAft>
              <a:buClr>
                <a:srgbClr val="99CCFF"/>
              </a:buClr>
              <a:buSzPct val="110000"/>
              <a:buChar char="•"/>
              <a:defRPr sz="2400">
                <a:solidFill>
                  <a:srgbClr val="FFFFCC"/>
                </a:solidFill>
                <a:latin typeface="+mn-lt"/>
              </a:defRPr>
            </a:lvl7pPr>
            <a:lvl8pPr marL="3429000" indent="-228600" algn="l" rtl="0" eaLnBrk="1" fontAlgn="base" hangingPunct="1">
              <a:spcBef>
                <a:spcPct val="20000"/>
              </a:spcBef>
              <a:spcAft>
                <a:spcPct val="0"/>
              </a:spcAft>
              <a:buClr>
                <a:srgbClr val="99CCFF"/>
              </a:buClr>
              <a:buSzPct val="110000"/>
              <a:buChar char="•"/>
              <a:defRPr sz="2400">
                <a:solidFill>
                  <a:srgbClr val="FFFFCC"/>
                </a:solidFill>
                <a:latin typeface="+mn-lt"/>
              </a:defRPr>
            </a:lvl8pPr>
            <a:lvl9pPr marL="3886200" indent="-228600" algn="l" rtl="0" eaLnBrk="1" fontAlgn="base" hangingPunct="1">
              <a:spcBef>
                <a:spcPct val="20000"/>
              </a:spcBef>
              <a:spcAft>
                <a:spcPct val="0"/>
              </a:spcAft>
              <a:buClr>
                <a:srgbClr val="99CCFF"/>
              </a:buClr>
              <a:buSzPct val="110000"/>
              <a:buChar char="•"/>
              <a:defRPr sz="2400">
                <a:solidFill>
                  <a:srgbClr val="FFFFCC"/>
                </a:solidFill>
                <a:latin typeface="+mn-lt"/>
              </a:defRPr>
            </a:lvl9pPr>
          </a:lstStyle>
          <a:p>
            <a:pPr marL="0" indent="0" algn="ctr">
              <a:lnSpc>
                <a:spcPct val="130000"/>
              </a:lnSpc>
              <a:spcBef>
                <a:spcPts val="600"/>
              </a:spcBef>
              <a:spcAft>
                <a:spcPts val="600"/>
              </a:spcAft>
              <a:buFontTx/>
              <a:buNone/>
            </a:pPr>
            <a:r>
              <a:rPr lang="en-US" b="1" kern="0" dirty="0" smtClean="0">
                <a:solidFill>
                  <a:srgbClr val="002060"/>
                </a:solidFill>
              </a:rPr>
              <a:t>to peace, health and prosperity…”</a:t>
            </a:r>
          </a:p>
        </p:txBody>
      </p:sp>
    </p:spTree>
    <p:extLst>
      <p:ext uri="{BB962C8B-B14F-4D97-AF65-F5344CB8AC3E}">
        <p14:creationId xmlns:p14="http://schemas.microsoft.com/office/powerpoint/2010/main" val="151950588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87958"/>
          <a:stretch/>
        </p:blipFill>
        <p:spPr bwMode="auto">
          <a:xfrm>
            <a:off x="227459" y="1628800"/>
            <a:ext cx="8809037" cy="70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06499" y="836712"/>
            <a:ext cx="4572000" cy="738664"/>
          </a:xfrm>
          <a:prstGeom prst="rect">
            <a:avLst/>
          </a:prstGeom>
        </p:spPr>
        <p:txBody>
          <a:bodyPr>
            <a:spAutoFit/>
          </a:bodyPr>
          <a:lstStyle/>
          <a:p>
            <a:r>
              <a:rPr lang="en-US" altLang="en-US" sz="2400" b="1" dirty="0">
                <a:solidFill>
                  <a:srgbClr val="3366CC"/>
                </a:solidFill>
                <a:latin typeface="Arial "/>
                <a:ea typeface="+mj-ea"/>
                <a:cs typeface="+mj-cs"/>
              </a:rPr>
              <a:t/>
            </a:r>
            <a:br>
              <a:rPr lang="en-US" altLang="en-US" sz="2400" b="1" dirty="0">
                <a:solidFill>
                  <a:srgbClr val="3366CC"/>
                </a:solidFill>
                <a:latin typeface="Arial "/>
                <a:ea typeface="+mj-ea"/>
                <a:cs typeface="+mj-cs"/>
              </a:rPr>
            </a:br>
            <a:endParaRPr lang="en-GB" dirty="0"/>
          </a:p>
        </p:txBody>
      </p:sp>
      <p:sp>
        <p:nvSpPr>
          <p:cNvPr id="9" name="Title 8"/>
          <p:cNvSpPr>
            <a:spLocks noGrp="1"/>
          </p:cNvSpPr>
          <p:nvPr>
            <p:ph type="title"/>
          </p:nvPr>
        </p:nvSpPr>
        <p:spPr>
          <a:xfrm>
            <a:off x="179512" y="188640"/>
            <a:ext cx="6120680" cy="864096"/>
          </a:xfrm>
        </p:spPr>
        <p:txBody>
          <a:bodyPr>
            <a:normAutofit fontScale="90000"/>
          </a:bodyPr>
          <a:lstStyle/>
          <a:p>
            <a:r>
              <a:rPr lang="en-GB" dirty="0"/>
              <a:t>Integrated Nuclear Fuel Cycle Information System</a:t>
            </a: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361" y="2852936"/>
            <a:ext cx="3838575" cy="353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2124" y="1628800"/>
            <a:ext cx="4284372" cy="28814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4154" y="4570809"/>
            <a:ext cx="4324350"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2329" t="16314" r="83240" b="64158"/>
          <a:stretch/>
        </p:blipFill>
        <p:spPr bwMode="auto">
          <a:xfrm>
            <a:off x="3239748" y="1124744"/>
            <a:ext cx="1548276" cy="1386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AutoShape 7"/>
          <p:cNvSpPr>
            <a:spLocks noChangeArrowheads="1"/>
          </p:cNvSpPr>
          <p:nvPr/>
        </p:nvSpPr>
        <p:spPr bwMode="auto">
          <a:xfrm>
            <a:off x="4211960" y="917104"/>
            <a:ext cx="3528392" cy="639688"/>
          </a:xfrm>
          <a:prstGeom prst="wedgeEllipseCallout">
            <a:avLst>
              <a:gd name="adj1" fmla="val 1454"/>
              <a:gd name="adj2" fmla="val -38190"/>
            </a:avLst>
          </a:prstGeom>
          <a:gradFill rotWithShape="1">
            <a:gsLst>
              <a:gs pos="0">
                <a:schemeClr val="accent1"/>
              </a:gs>
              <a:gs pos="50000">
                <a:schemeClr val="bg1"/>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spcBef>
                <a:spcPct val="50000"/>
              </a:spcBef>
              <a:defRPr/>
            </a:pPr>
            <a:r>
              <a:rPr lang="en-GB" altLang="en-US" b="1" dirty="0">
                <a:solidFill>
                  <a:schemeClr val="tx1">
                    <a:lumMod val="75000"/>
                  </a:schemeClr>
                </a:solidFill>
                <a:latin typeface="Arial" charset="0"/>
                <a:cs typeface="Arial" charset="0"/>
              </a:rPr>
              <a:t>http://infcis.iaea.org</a:t>
            </a:r>
            <a:endParaRPr lang="en-GB" altLang="en-US" dirty="0">
              <a:solidFill>
                <a:schemeClr val="tx1">
                  <a:lumMod val="75000"/>
                </a:schemeClr>
              </a:solidFill>
            </a:endParaRPr>
          </a:p>
        </p:txBody>
      </p:sp>
    </p:spTree>
    <p:extLst>
      <p:ext uri="{BB962C8B-B14F-4D97-AF65-F5344CB8AC3E}">
        <p14:creationId xmlns:p14="http://schemas.microsoft.com/office/powerpoint/2010/main" val="3607319363"/>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0" y="260648"/>
            <a:ext cx="9144000" cy="1115720"/>
          </a:xfrm>
        </p:spPr>
        <p:txBody>
          <a:bodyPr>
            <a:noAutofit/>
          </a:bodyPr>
          <a:lstStyle/>
          <a:p>
            <a:pPr algn="ctr" eaLnBrk="1" hangingPunct="1"/>
            <a:r>
              <a:rPr lang="en-GB" sz="2200" dirty="0" smtClean="0">
                <a:solidFill>
                  <a:srgbClr val="002060"/>
                </a:solidFill>
              </a:rPr>
              <a:t>Forthcoming IAEA Emerging Technologies Workshops: </a:t>
            </a:r>
            <a:r>
              <a:rPr lang="en-GB" sz="2200" dirty="0" smtClean="0">
                <a:solidFill>
                  <a:srgbClr val="002060"/>
                </a:solidFill>
              </a:rPr>
              <a:t/>
            </a:r>
            <a:br>
              <a:rPr lang="en-GB" sz="2200" dirty="0" smtClean="0">
                <a:solidFill>
                  <a:srgbClr val="002060"/>
                </a:solidFill>
              </a:rPr>
            </a:br>
            <a:r>
              <a:rPr lang="en-GB" sz="2200" dirty="0" smtClean="0">
                <a:solidFill>
                  <a:srgbClr val="002060"/>
                </a:solidFill>
              </a:rPr>
              <a:t>Trends </a:t>
            </a:r>
            <a:r>
              <a:rPr lang="en-GB" sz="2200" dirty="0" smtClean="0">
                <a:solidFill>
                  <a:srgbClr val="002060"/>
                </a:solidFill>
              </a:rPr>
              <a:t>and Implications for Safeguards</a:t>
            </a:r>
            <a:br>
              <a:rPr lang="en-GB" sz="2200" dirty="0" smtClean="0">
                <a:solidFill>
                  <a:srgbClr val="002060"/>
                </a:solidFill>
              </a:rPr>
            </a:br>
            <a:r>
              <a:rPr lang="en-GB" sz="2200" dirty="0" smtClean="0">
                <a:solidFill>
                  <a:srgbClr val="002060"/>
                </a:solidFill>
              </a:rPr>
              <a:t>Vienna, 13-16 February 2017</a:t>
            </a:r>
          </a:p>
        </p:txBody>
      </p:sp>
      <p:sp>
        <p:nvSpPr>
          <p:cNvPr id="15" name="Content Placeholder 4"/>
          <p:cNvSpPr txBox="1">
            <a:spLocks/>
          </p:cNvSpPr>
          <p:nvPr/>
        </p:nvSpPr>
        <p:spPr bwMode="gray">
          <a:xfrm>
            <a:off x="96608" y="1700808"/>
            <a:ext cx="8723864"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folHlink"/>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5pPr>
            <a:lvl6pPr marL="2514600" indent="-228600" algn="l" rtl="0" fontAlgn="base">
              <a:spcBef>
                <a:spcPct val="20000"/>
              </a:spcBef>
              <a:spcAft>
                <a:spcPct val="0"/>
              </a:spcAft>
              <a:buClr>
                <a:schemeClr val="folHlink"/>
              </a:buClr>
              <a:buSzPct val="110000"/>
              <a:buChar char="•"/>
              <a:defRPr sz="2400">
                <a:solidFill>
                  <a:schemeClr val="tx2"/>
                </a:solidFill>
                <a:latin typeface="+mn-lt"/>
              </a:defRPr>
            </a:lvl6pPr>
            <a:lvl7pPr marL="2971800" indent="-228600" algn="l" rtl="0" fontAlgn="base">
              <a:spcBef>
                <a:spcPct val="20000"/>
              </a:spcBef>
              <a:spcAft>
                <a:spcPct val="0"/>
              </a:spcAft>
              <a:buClr>
                <a:schemeClr val="folHlink"/>
              </a:buClr>
              <a:buSzPct val="110000"/>
              <a:buChar char="•"/>
              <a:defRPr sz="2400">
                <a:solidFill>
                  <a:schemeClr val="tx2"/>
                </a:solidFill>
                <a:latin typeface="+mn-lt"/>
              </a:defRPr>
            </a:lvl7pPr>
            <a:lvl8pPr marL="3429000" indent="-228600" algn="l" rtl="0" fontAlgn="base">
              <a:spcBef>
                <a:spcPct val="20000"/>
              </a:spcBef>
              <a:spcAft>
                <a:spcPct val="0"/>
              </a:spcAft>
              <a:buClr>
                <a:schemeClr val="folHlink"/>
              </a:buClr>
              <a:buSzPct val="110000"/>
              <a:buChar char="•"/>
              <a:defRPr sz="2400">
                <a:solidFill>
                  <a:schemeClr val="tx2"/>
                </a:solidFill>
                <a:latin typeface="+mn-lt"/>
              </a:defRPr>
            </a:lvl8pPr>
            <a:lvl9pPr marL="3886200" indent="-228600" algn="l" rtl="0" fontAlgn="base">
              <a:spcBef>
                <a:spcPct val="20000"/>
              </a:spcBef>
              <a:spcAft>
                <a:spcPct val="0"/>
              </a:spcAft>
              <a:buClr>
                <a:schemeClr val="folHlink"/>
              </a:buClr>
              <a:buSzPct val="110000"/>
              <a:buChar char="•"/>
              <a:defRPr sz="2400">
                <a:solidFill>
                  <a:schemeClr val="tx2"/>
                </a:solidFill>
                <a:latin typeface="+mn-lt"/>
              </a:defRPr>
            </a:lvl9pPr>
          </a:lstStyle>
          <a:p>
            <a:pPr>
              <a:buFont typeface="Wingdings" panose="05000000000000000000" pitchFamily="2" charset="2"/>
              <a:buChar char="Ø"/>
            </a:pPr>
            <a:r>
              <a:rPr lang="en-US" sz="1800" b="1" kern="0" dirty="0" smtClean="0">
                <a:solidFill>
                  <a:srgbClr val="002060"/>
                </a:solidFill>
              </a:rPr>
              <a:t>Objectives: </a:t>
            </a:r>
            <a:r>
              <a:rPr lang="en-GB" sz="1800" dirty="0" smtClean="0">
                <a:solidFill>
                  <a:srgbClr val="002060"/>
                </a:solidFill>
              </a:rPr>
              <a:t>increase </a:t>
            </a:r>
            <a:r>
              <a:rPr lang="en-GB" sz="1800" dirty="0">
                <a:solidFill>
                  <a:srgbClr val="002060"/>
                </a:solidFill>
              </a:rPr>
              <a:t>the </a:t>
            </a:r>
            <a:r>
              <a:rPr lang="en-GB" sz="1800" dirty="0" smtClean="0">
                <a:solidFill>
                  <a:srgbClr val="002060"/>
                </a:solidFill>
              </a:rPr>
              <a:t>Safeguard Department’s </a:t>
            </a:r>
            <a:r>
              <a:rPr lang="en-GB" sz="1800" dirty="0">
                <a:solidFill>
                  <a:srgbClr val="002060"/>
                </a:solidFill>
              </a:rPr>
              <a:t>awareness </a:t>
            </a:r>
            <a:r>
              <a:rPr lang="en-GB" sz="1800" dirty="0" smtClean="0">
                <a:solidFill>
                  <a:srgbClr val="002060"/>
                </a:solidFill>
              </a:rPr>
              <a:t>and </a:t>
            </a:r>
            <a:r>
              <a:rPr lang="en-GB" sz="1800" dirty="0">
                <a:solidFill>
                  <a:srgbClr val="002060"/>
                </a:solidFill>
              </a:rPr>
              <a:t>preparedness for addressing emerging technologies (nuclear and non-nuclear) that are expected to impact </a:t>
            </a:r>
            <a:r>
              <a:rPr lang="en-GB" sz="1800" dirty="0" smtClean="0">
                <a:solidFill>
                  <a:srgbClr val="002060"/>
                </a:solidFill>
              </a:rPr>
              <a:t>IAEA </a:t>
            </a:r>
            <a:r>
              <a:rPr lang="en-GB" sz="1800" dirty="0">
                <a:solidFill>
                  <a:srgbClr val="002060"/>
                </a:solidFill>
              </a:rPr>
              <a:t>safeguards implementation work in the coming years. </a:t>
            </a:r>
          </a:p>
          <a:p>
            <a:pPr marL="0" indent="0">
              <a:buNone/>
            </a:pPr>
            <a:endParaRPr lang="en-GB" sz="1400" dirty="0">
              <a:solidFill>
                <a:srgbClr val="002060"/>
              </a:solidFill>
            </a:endParaRPr>
          </a:p>
          <a:p>
            <a:pPr>
              <a:buFont typeface="Wingdings" panose="05000000000000000000" pitchFamily="2" charset="2"/>
              <a:buChar char="Ø"/>
            </a:pPr>
            <a:r>
              <a:rPr lang="en-GB" sz="1800" b="1" dirty="0">
                <a:solidFill>
                  <a:srgbClr val="002060"/>
                </a:solidFill>
              </a:rPr>
              <a:t>P</a:t>
            </a:r>
            <a:r>
              <a:rPr lang="en-GB" sz="1800" b="1" dirty="0" smtClean="0">
                <a:solidFill>
                  <a:srgbClr val="002060"/>
                </a:solidFill>
              </a:rPr>
              <a:t>riority themes</a:t>
            </a:r>
            <a:r>
              <a:rPr lang="en-GB" sz="1800" dirty="0" smtClean="0">
                <a:solidFill>
                  <a:srgbClr val="002060"/>
                </a:solidFill>
              </a:rPr>
              <a:t>: transportable </a:t>
            </a:r>
            <a:r>
              <a:rPr lang="en-GB" sz="1800" dirty="0">
                <a:solidFill>
                  <a:srgbClr val="002060"/>
                </a:solidFill>
              </a:rPr>
              <a:t>reactors, Generation IV reactors, transmutation </a:t>
            </a:r>
            <a:r>
              <a:rPr lang="en-GB" sz="1800" dirty="0" smtClean="0">
                <a:solidFill>
                  <a:srgbClr val="002060"/>
                </a:solidFill>
              </a:rPr>
              <a:t>systems, </a:t>
            </a:r>
            <a:r>
              <a:rPr lang="en-GB" sz="1800" dirty="0">
                <a:solidFill>
                  <a:srgbClr val="002060"/>
                </a:solidFill>
              </a:rPr>
              <a:t>laser technologies, </a:t>
            </a:r>
            <a:r>
              <a:rPr lang="en-GB" sz="1800" dirty="0" smtClean="0">
                <a:solidFill>
                  <a:srgbClr val="002060"/>
                </a:solidFill>
              </a:rPr>
              <a:t>additive manufacturing, etc.</a:t>
            </a:r>
          </a:p>
          <a:p>
            <a:pPr marL="0" indent="0">
              <a:buNone/>
            </a:pPr>
            <a:r>
              <a:rPr lang="en-GB" sz="1800" dirty="0" smtClean="0">
                <a:solidFill>
                  <a:srgbClr val="002060"/>
                </a:solidFill>
              </a:rPr>
              <a:t> </a:t>
            </a:r>
            <a:r>
              <a:rPr lang="en-GB" sz="1800" dirty="0">
                <a:solidFill>
                  <a:srgbClr val="002060"/>
                </a:solidFill>
              </a:rPr>
              <a:t> </a:t>
            </a:r>
            <a:endParaRPr lang="en-GB" sz="1800" dirty="0" smtClean="0">
              <a:solidFill>
                <a:srgbClr val="002060"/>
              </a:solidFill>
            </a:endParaRPr>
          </a:p>
          <a:p>
            <a:pPr>
              <a:buFont typeface="Wingdings" panose="05000000000000000000" pitchFamily="2" charset="2"/>
              <a:buChar char="Ø"/>
            </a:pPr>
            <a:r>
              <a:rPr lang="en-US" sz="1800" b="1" kern="0" dirty="0" smtClean="0">
                <a:solidFill>
                  <a:srgbClr val="002060"/>
                </a:solidFill>
              </a:rPr>
              <a:t>Example </a:t>
            </a:r>
            <a:r>
              <a:rPr lang="en-US" sz="1800" b="1" kern="0" dirty="0" smtClean="0">
                <a:solidFill>
                  <a:srgbClr val="002060"/>
                </a:solidFill>
                <a:sym typeface="Wingdings" panose="05000000000000000000" pitchFamily="2" charset="2"/>
              </a:rPr>
              <a:t> </a:t>
            </a:r>
            <a:r>
              <a:rPr lang="en-US" sz="1800" b="1" kern="0" dirty="0" smtClean="0">
                <a:solidFill>
                  <a:srgbClr val="002060"/>
                </a:solidFill>
              </a:rPr>
              <a:t>ADS Facilities</a:t>
            </a:r>
          </a:p>
          <a:p>
            <a:pPr marL="1200150" lvl="3" indent="-342900">
              <a:spcBef>
                <a:spcPts val="0"/>
              </a:spcBef>
              <a:spcAft>
                <a:spcPts val="600"/>
              </a:spcAft>
              <a:buClr>
                <a:srgbClr val="002060"/>
              </a:buClr>
              <a:buFont typeface="Wingdings" panose="05000000000000000000" pitchFamily="2" charset="2"/>
              <a:buChar char="ü"/>
            </a:pPr>
            <a:r>
              <a:rPr lang="en-US" sz="1800" kern="0" dirty="0" smtClean="0">
                <a:solidFill>
                  <a:srgbClr val="002060"/>
                </a:solidFill>
              </a:rPr>
              <a:t>No critical mass </a:t>
            </a:r>
            <a:r>
              <a:rPr lang="en-US" sz="1800" kern="0" dirty="0" smtClean="0">
                <a:solidFill>
                  <a:srgbClr val="002060"/>
                </a:solidFill>
                <a:sym typeface="Wingdings" panose="05000000000000000000" pitchFamily="2" charset="2"/>
              </a:rPr>
              <a:t> no criticality test</a:t>
            </a:r>
          </a:p>
          <a:p>
            <a:pPr marL="1200150" lvl="3" indent="-342900">
              <a:spcBef>
                <a:spcPts val="0"/>
              </a:spcBef>
              <a:spcAft>
                <a:spcPts val="600"/>
              </a:spcAft>
              <a:buClr>
                <a:srgbClr val="002060"/>
              </a:buClr>
              <a:buFont typeface="Wingdings" panose="05000000000000000000" pitchFamily="2" charset="2"/>
              <a:buChar char="ü"/>
            </a:pPr>
            <a:r>
              <a:rPr lang="en-US" sz="1800" kern="0" dirty="0" smtClean="0">
                <a:solidFill>
                  <a:srgbClr val="002060"/>
                </a:solidFill>
                <a:sym typeface="Wingdings" panose="05000000000000000000" pitchFamily="2" charset="2"/>
              </a:rPr>
              <a:t>Challenges: </a:t>
            </a:r>
          </a:p>
          <a:p>
            <a:pPr marL="1657350" lvl="4" indent="-342900">
              <a:spcBef>
                <a:spcPts val="0"/>
              </a:spcBef>
              <a:spcAft>
                <a:spcPts val="600"/>
              </a:spcAft>
              <a:buClr>
                <a:srgbClr val="002060"/>
              </a:buClr>
            </a:pPr>
            <a:r>
              <a:rPr lang="en-US" sz="1800" i="1" kern="0" dirty="0">
                <a:solidFill>
                  <a:srgbClr val="002060"/>
                </a:solidFill>
                <a:sym typeface="Wingdings" panose="05000000000000000000" pitchFamily="2" charset="2"/>
              </a:rPr>
              <a:t>E</a:t>
            </a:r>
            <a:r>
              <a:rPr lang="en-US" sz="1800" i="1" kern="0" dirty="0" smtClean="0">
                <a:solidFill>
                  <a:srgbClr val="002060"/>
                </a:solidFill>
                <a:sym typeface="Wingdings" panose="05000000000000000000" pitchFamily="2" charset="2"/>
              </a:rPr>
              <a:t>stimation of the quantity of fissile material in the core; </a:t>
            </a:r>
          </a:p>
          <a:p>
            <a:pPr marL="1657350" lvl="4" indent="-342900">
              <a:spcBef>
                <a:spcPts val="0"/>
              </a:spcBef>
              <a:spcAft>
                <a:spcPts val="600"/>
              </a:spcAft>
              <a:buClr>
                <a:srgbClr val="002060"/>
              </a:buClr>
            </a:pPr>
            <a:r>
              <a:rPr lang="en-US" sz="1800" i="1" kern="0" dirty="0">
                <a:solidFill>
                  <a:srgbClr val="002060"/>
                </a:solidFill>
                <a:sym typeface="Wingdings" panose="05000000000000000000" pitchFamily="2" charset="2"/>
              </a:rPr>
              <a:t>I</a:t>
            </a:r>
            <a:r>
              <a:rPr lang="en-US" sz="1800" i="1" kern="0" dirty="0" smtClean="0">
                <a:solidFill>
                  <a:srgbClr val="002060"/>
                </a:solidFill>
                <a:sym typeface="Wingdings" panose="05000000000000000000" pitchFamily="2" charset="2"/>
              </a:rPr>
              <a:t>dentification of misused targets in the core/blanket (if present); </a:t>
            </a:r>
          </a:p>
          <a:p>
            <a:pPr marL="1657350" lvl="4" indent="-342900">
              <a:spcBef>
                <a:spcPts val="0"/>
              </a:spcBef>
              <a:spcAft>
                <a:spcPts val="600"/>
              </a:spcAft>
              <a:buClr>
                <a:srgbClr val="002060"/>
              </a:buClr>
            </a:pPr>
            <a:r>
              <a:rPr lang="en-US" sz="1800" i="1" kern="0" dirty="0">
                <a:solidFill>
                  <a:srgbClr val="002060"/>
                </a:solidFill>
                <a:sym typeface="Wingdings" panose="05000000000000000000" pitchFamily="2" charset="2"/>
              </a:rPr>
              <a:t>P</a:t>
            </a:r>
            <a:r>
              <a:rPr lang="en-US" sz="1800" i="1" kern="0" smtClean="0">
                <a:solidFill>
                  <a:srgbClr val="002060"/>
                </a:solidFill>
                <a:sym typeface="Wingdings" panose="05000000000000000000" pitchFamily="2" charset="2"/>
              </a:rPr>
              <a:t>ower </a:t>
            </a:r>
            <a:r>
              <a:rPr lang="en-US" sz="1800" i="1" kern="0" dirty="0" smtClean="0">
                <a:solidFill>
                  <a:srgbClr val="002060"/>
                </a:solidFill>
                <a:sym typeface="Wingdings" panose="05000000000000000000" pitchFamily="2" charset="2"/>
              </a:rPr>
              <a:t>depends from the neutron source and not only from the quantity of fissile material in the core</a:t>
            </a:r>
          </a:p>
          <a:p>
            <a:pPr marL="1200150" lvl="3" indent="-342900">
              <a:spcBef>
                <a:spcPts val="0"/>
              </a:spcBef>
              <a:spcAft>
                <a:spcPts val="600"/>
              </a:spcAft>
              <a:buClr>
                <a:srgbClr val="002060"/>
              </a:buClr>
              <a:buFont typeface="Wingdings" panose="05000000000000000000" pitchFamily="2" charset="2"/>
              <a:buChar char="ü"/>
            </a:pPr>
            <a:r>
              <a:rPr lang="en-GB" sz="1800" u="sng" kern="0" dirty="0" smtClean="0">
                <a:solidFill>
                  <a:srgbClr val="002060"/>
                </a:solidFill>
              </a:rPr>
              <a:t>New SG approaches/methods may be needed to verify ADS</a:t>
            </a:r>
            <a:endParaRPr lang="en-GB" sz="1800" u="sng" kern="0" dirty="0">
              <a:solidFill>
                <a:srgbClr val="002060"/>
              </a:solidFill>
            </a:endParaRPr>
          </a:p>
        </p:txBody>
      </p:sp>
    </p:spTree>
    <p:extLst>
      <p:ext uri="{BB962C8B-B14F-4D97-AF65-F5344CB8AC3E}">
        <p14:creationId xmlns:p14="http://schemas.microsoft.com/office/powerpoint/2010/main" val="428262638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04" y="116632"/>
            <a:ext cx="8741676" cy="1440160"/>
          </a:xfrm>
        </p:spPr>
        <p:txBody>
          <a:bodyPr>
            <a:normAutofit fontScale="90000"/>
          </a:bodyPr>
          <a:lstStyle/>
          <a:p>
            <a:r>
              <a:rPr lang="en-US" dirty="0"/>
              <a:t>3</a:t>
            </a:r>
            <a:r>
              <a:rPr lang="en-US" baseline="30000" dirty="0"/>
              <a:t>rd</a:t>
            </a:r>
            <a:r>
              <a:rPr lang="en-US" dirty="0"/>
              <a:t> International Conference </a:t>
            </a:r>
            <a:r>
              <a:rPr lang="en-US" dirty="0" smtClean="0"/>
              <a:t>on </a:t>
            </a:r>
            <a:r>
              <a:rPr lang="en-GB" dirty="0" smtClean="0"/>
              <a:t>Fast Reactors and Related Fuel Cycles (FR17) </a:t>
            </a:r>
            <a:r>
              <a:rPr lang="en-GB" sz="3100" dirty="0" smtClean="0"/>
              <a:t>Yekaterinburg, </a:t>
            </a:r>
            <a:r>
              <a:rPr lang="en-GB" sz="3100" dirty="0"/>
              <a:t>RF, 26-29 June 2017 </a:t>
            </a:r>
            <a:endParaRPr lang="en-GB" dirty="0"/>
          </a:p>
        </p:txBody>
      </p:sp>
      <p:pic>
        <p:nvPicPr>
          <p:cNvPr id="2050"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94699" y="1824125"/>
            <a:ext cx="2580333" cy="3878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43808" y="1916831"/>
            <a:ext cx="2808312" cy="42124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2120" y="2060848"/>
            <a:ext cx="3312368" cy="4627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3568" y="5281301"/>
            <a:ext cx="4824536" cy="1576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411760" y="6074132"/>
            <a:ext cx="1425390" cy="523220"/>
          </a:xfrm>
          <a:prstGeom prst="rect">
            <a:avLst/>
          </a:prstGeom>
          <a:noFill/>
        </p:spPr>
        <p:txBody>
          <a:bodyPr wrap="none" rtlCol="0">
            <a:spAutoFit/>
          </a:bodyPr>
          <a:lstStyle/>
          <a:p>
            <a:r>
              <a:rPr lang="en-US" sz="2800" b="1" dirty="0" smtClean="0">
                <a:solidFill>
                  <a:prstClr val="white"/>
                </a:solidFill>
              </a:rPr>
              <a:t>BN-800</a:t>
            </a:r>
            <a:endParaRPr lang="en-GB" sz="2800" b="1" dirty="0">
              <a:solidFill>
                <a:prstClr val="white"/>
              </a:solidFill>
            </a:endParaRPr>
          </a:p>
        </p:txBody>
      </p:sp>
    </p:spTree>
    <p:extLst>
      <p:ext uri="{BB962C8B-B14F-4D97-AF65-F5344CB8AC3E}">
        <p14:creationId xmlns:p14="http://schemas.microsoft.com/office/powerpoint/2010/main" val="3259785309"/>
      </p:ext>
    </p:extLst>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4559430" y="260648"/>
            <a:ext cx="4355976" cy="1728192"/>
          </a:xfrm>
        </p:spPr>
        <p:txBody>
          <a:bodyPr>
            <a:normAutofit/>
          </a:bodyPr>
          <a:lstStyle/>
          <a:p>
            <a:pPr algn="ctr"/>
            <a:r>
              <a:rPr lang="en-GB" sz="3200" dirty="0">
                <a:solidFill>
                  <a:srgbClr val="F7EB93"/>
                </a:solidFill>
              </a:rPr>
              <a:t>Thank you</a:t>
            </a:r>
            <a:r>
              <a:rPr lang="en-GB" sz="3200" dirty="0" smtClean="0">
                <a:solidFill>
                  <a:srgbClr val="F7EB93"/>
                </a:solidFill>
              </a:rPr>
              <a:t>!</a:t>
            </a:r>
            <a:endParaRPr lang="en-GB" sz="3200" dirty="0">
              <a:solidFill>
                <a:srgbClr val="F7EB93"/>
              </a:solidFill>
            </a:endParaRPr>
          </a:p>
        </p:txBody>
      </p:sp>
      <p:sp>
        <p:nvSpPr>
          <p:cNvPr id="2" name="Rectangle 1"/>
          <p:cNvSpPr/>
          <p:nvPr/>
        </p:nvSpPr>
        <p:spPr>
          <a:xfrm>
            <a:off x="3493368" y="4838988"/>
            <a:ext cx="2160240" cy="584775"/>
          </a:xfrm>
          <a:prstGeom prst="rect">
            <a:avLst/>
          </a:prstGeom>
        </p:spPr>
        <p:txBody>
          <a:bodyPr wrap="square">
            <a:spAutoFit/>
          </a:bodyPr>
          <a:lstStyle/>
          <a:p>
            <a:r>
              <a:rPr lang="en-GB" sz="3200" b="1" dirty="0">
                <a:solidFill>
                  <a:srgbClr val="F7EB93"/>
                </a:solidFill>
                <a:latin typeface="Arial "/>
                <a:ea typeface="+mj-ea"/>
                <a:cs typeface="+mj-cs"/>
              </a:rPr>
              <a:t>@IAEANE</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994" y="1844824"/>
            <a:ext cx="7858987" cy="2638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2915816" y="5547173"/>
            <a:ext cx="3672408" cy="584775"/>
          </a:xfrm>
          <a:prstGeom prst="rect">
            <a:avLst/>
          </a:prstGeom>
        </p:spPr>
        <p:txBody>
          <a:bodyPr wrap="square">
            <a:spAutoFit/>
          </a:bodyPr>
          <a:lstStyle/>
          <a:p>
            <a:r>
              <a:rPr lang="en-GB" sz="3200" b="1" dirty="0" smtClean="0">
                <a:solidFill>
                  <a:srgbClr val="F7EB93"/>
                </a:solidFill>
                <a:latin typeface="Arial "/>
                <a:ea typeface="+mj-ea"/>
                <a:cs typeface="+mj-cs"/>
              </a:rPr>
              <a:t>s.monti@iaea.org</a:t>
            </a:r>
            <a:endParaRPr lang="en-GB" sz="3200" b="1" dirty="0">
              <a:solidFill>
                <a:srgbClr val="F7EB93"/>
              </a:solidFill>
              <a:latin typeface="Arial "/>
              <a:ea typeface="+mj-ea"/>
              <a:cs typeface="+mj-cs"/>
            </a:endParaRPr>
          </a:p>
        </p:txBody>
      </p:sp>
    </p:spTree>
    <p:extLst>
      <p:ext uri="{BB962C8B-B14F-4D97-AF65-F5344CB8AC3E}">
        <p14:creationId xmlns:p14="http://schemas.microsoft.com/office/powerpoint/2010/main" val="38839966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3"/>
          <p:cNvSpPr>
            <a:spLocks noGrp="1" noChangeArrowheads="1"/>
          </p:cNvSpPr>
          <p:nvPr>
            <p:ph type="body" sz="half" idx="1"/>
          </p:nvPr>
        </p:nvSpPr>
        <p:spPr>
          <a:xfrm>
            <a:off x="-72125" y="3645024"/>
            <a:ext cx="3419989" cy="1512168"/>
          </a:xfrm>
        </p:spPr>
        <p:txBody>
          <a:bodyPr/>
          <a:lstStyle/>
          <a:p>
            <a:pPr marL="0" indent="0" algn="ctr">
              <a:lnSpc>
                <a:spcPct val="130000"/>
              </a:lnSpc>
              <a:spcBef>
                <a:spcPts val="600"/>
              </a:spcBef>
              <a:spcAft>
                <a:spcPts val="600"/>
              </a:spcAft>
              <a:buNone/>
            </a:pPr>
            <a:r>
              <a:rPr lang="en-GB" sz="1600" b="1" dirty="0" smtClean="0">
                <a:solidFill>
                  <a:srgbClr val="002060"/>
                </a:solidFill>
              </a:rPr>
              <a:t>Nuclear </a:t>
            </a:r>
            <a:r>
              <a:rPr lang="en-GB" sz="1600" b="1" dirty="0">
                <a:solidFill>
                  <a:srgbClr val="002060"/>
                </a:solidFill>
              </a:rPr>
              <a:t>Energy</a:t>
            </a:r>
          </a:p>
          <a:p>
            <a:pPr marL="0" indent="0" algn="ctr">
              <a:lnSpc>
                <a:spcPct val="130000"/>
              </a:lnSpc>
              <a:spcBef>
                <a:spcPts val="600"/>
              </a:spcBef>
              <a:spcAft>
                <a:spcPts val="600"/>
              </a:spcAft>
              <a:buNone/>
            </a:pPr>
            <a:r>
              <a:rPr lang="en-GB" sz="1600" b="1" dirty="0" smtClean="0">
                <a:solidFill>
                  <a:srgbClr val="002060"/>
                </a:solidFill>
              </a:rPr>
              <a:t>Nuclear </a:t>
            </a:r>
            <a:r>
              <a:rPr lang="en-GB" sz="1600" b="1" dirty="0">
                <a:solidFill>
                  <a:srgbClr val="002060"/>
                </a:solidFill>
              </a:rPr>
              <a:t>Sciences </a:t>
            </a:r>
            <a:r>
              <a:rPr lang="en-GB" sz="1600" b="1" dirty="0" smtClean="0">
                <a:solidFill>
                  <a:srgbClr val="002060"/>
                </a:solidFill>
              </a:rPr>
              <a:t>&amp; Applications</a:t>
            </a:r>
            <a:endParaRPr lang="en-GB" sz="1600" b="1" dirty="0">
              <a:solidFill>
                <a:srgbClr val="002060"/>
              </a:solidFill>
            </a:endParaRPr>
          </a:p>
          <a:p>
            <a:pPr marL="0" indent="0" algn="ctr">
              <a:lnSpc>
                <a:spcPct val="130000"/>
              </a:lnSpc>
              <a:spcBef>
                <a:spcPts val="600"/>
              </a:spcBef>
              <a:spcAft>
                <a:spcPts val="600"/>
              </a:spcAft>
              <a:buNone/>
            </a:pPr>
            <a:r>
              <a:rPr lang="en-GB" sz="1600" b="1" dirty="0" smtClean="0">
                <a:solidFill>
                  <a:srgbClr val="002060"/>
                </a:solidFill>
              </a:rPr>
              <a:t>Technical Cooperation</a:t>
            </a:r>
            <a:endParaRPr lang="en-US" sz="1600" b="1" dirty="0" smtClean="0">
              <a:solidFill>
                <a:srgbClr val="002060"/>
              </a:solidFill>
            </a:endParaRPr>
          </a:p>
        </p:txBody>
      </p:sp>
      <p:sp>
        <p:nvSpPr>
          <p:cNvPr id="7" name="Title 1"/>
          <p:cNvSpPr txBox="1">
            <a:spLocks/>
          </p:cNvSpPr>
          <p:nvPr/>
        </p:nvSpPr>
        <p:spPr bwMode="black">
          <a:xfrm>
            <a:off x="0" y="0"/>
            <a:ext cx="9144000"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20000"/>
              </a:spcBef>
              <a:spcAft>
                <a:spcPct val="0"/>
              </a:spcAft>
              <a:defRPr sz="3600" b="1">
                <a:solidFill>
                  <a:srgbClr val="CCECFF"/>
                </a:solidFill>
                <a:latin typeface="+mj-lt"/>
                <a:ea typeface="+mj-ea"/>
                <a:cs typeface="+mj-cs"/>
              </a:defRPr>
            </a:lvl1pPr>
            <a:lvl2pPr algn="l" rtl="0" eaLnBrk="1" fontAlgn="base" hangingPunct="1">
              <a:spcBef>
                <a:spcPct val="20000"/>
              </a:spcBef>
              <a:spcAft>
                <a:spcPct val="0"/>
              </a:spcAft>
              <a:defRPr sz="3600" b="1">
                <a:solidFill>
                  <a:srgbClr val="CCECFF"/>
                </a:solidFill>
                <a:latin typeface="Arial" charset="0"/>
              </a:defRPr>
            </a:lvl2pPr>
            <a:lvl3pPr algn="l" rtl="0" eaLnBrk="1" fontAlgn="base" hangingPunct="1">
              <a:spcBef>
                <a:spcPct val="20000"/>
              </a:spcBef>
              <a:spcAft>
                <a:spcPct val="0"/>
              </a:spcAft>
              <a:defRPr sz="3600" b="1">
                <a:solidFill>
                  <a:srgbClr val="CCECFF"/>
                </a:solidFill>
                <a:latin typeface="Arial" charset="0"/>
              </a:defRPr>
            </a:lvl3pPr>
            <a:lvl4pPr algn="l" rtl="0" eaLnBrk="1" fontAlgn="base" hangingPunct="1">
              <a:spcBef>
                <a:spcPct val="20000"/>
              </a:spcBef>
              <a:spcAft>
                <a:spcPct val="0"/>
              </a:spcAft>
              <a:defRPr sz="3600" b="1">
                <a:solidFill>
                  <a:srgbClr val="CCECFF"/>
                </a:solidFill>
                <a:latin typeface="Arial" charset="0"/>
              </a:defRPr>
            </a:lvl4pPr>
            <a:lvl5pPr algn="l" rtl="0" eaLnBrk="1" fontAlgn="base" hangingPunct="1">
              <a:spcBef>
                <a:spcPct val="20000"/>
              </a:spcBef>
              <a:spcAft>
                <a:spcPct val="0"/>
              </a:spcAft>
              <a:defRPr sz="3600" b="1">
                <a:solidFill>
                  <a:srgbClr val="CCECFF"/>
                </a:solidFill>
                <a:latin typeface="Arial" charset="0"/>
              </a:defRPr>
            </a:lvl5pPr>
            <a:lvl6pPr marL="457200" algn="l" rtl="0" eaLnBrk="1" fontAlgn="base" hangingPunct="1">
              <a:spcBef>
                <a:spcPct val="20000"/>
              </a:spcBef>
              <a:spcAft>
                <a:spcPct val="0"/>
              </a:spcAft>
              <a:defRPr sz="3600" b="1">
                <a:solidFill>
                  <a:srgbClr val="CCECFF"/>
                </a:solidFill>
                <a:latin typeface="Arial" charset="0"/>
              </a:defRPr>
            </a:lvl6pPr>
            <a:lvl7pPr marL="914400" algn="l" rtl="0" eaLnBrk="1" fontAlgn="base" hangingPunct="1">
              <a:spcBef>
                <a:spcPct val="20000"/>
              </a:spcBef>
              <a:spcAft>
                <a:spcPct val="0"/>
              </a:spcAft>
              <a:defRPr sz="3600" b="1">
                <a:solidFill>
                  <a:srgbClr val="CCECFF"/>
                </a:solidFill>
                <a:latin typeface="Arial" charset="0"/>
              </a:defRPr>
            </a:lvl7pPr>
            <a:lvl8pPr marL="1371600" algn="l" rtl="0" eaLnBrk="1" fontAlgn="base" hangingPunct="1">
              <a:spcBef>
                <a:spcPct val="20000"/>
              </a:spcBef>
              <a:spcAft>
                <a:spcPct val="0"/>
              </a:spcAft>
              <a:defRPr sz="3600" b="1">
                <a:solidFill>
                  <a:srgbClr val="CCECFF"/>
                </a:solidFill>
                <a:latin typeface="Arial" charset="0"/>
              </a:defRPr>
            </a:lvl8pPr>
            <a:lvl9pPr marL="1828800" algn="l" rtl="0" eaLnBrk="1" fontAlgn="base" hangingPunct="1">
              <a:spcBef>
                <a:spcPct val="20000"/>
              </a:spcBef>
              <a:spcAft>
                <a:spcPct val="0"/>
              </a:spcAft>
              <a:defRPr sz="3600" b="1">
                <a:solidFill>
                  <a:srgbClr val="CCECFF"/>
                </a:solidFill>
                <a:latin typeface="Arial" charset="0"/>
              </a:defRPr>
            </a:lvl9pPr>
          </a:lstStyle>
          <a:p>
            <a:pPr algn="ctr"/>
            <a:r>
              <a:rPr lang="en-US" dirty="0">
                <a:solidFill>
                  <a:srgbClr val="002060"/>
                </a:solidFill>
              </a:rPr>
              <a:t>IAEA: Main work areas</a:t>
            </a:r>
            <a:endParaRPr lang="en-GB" dirty="0">
              <a:solidFill>
                <a:srgbClr val="002060"/>
              </a:solidFill>
            </a:endParaRPr>
          </a:p>
        </p:txBody>
      </p:sp>
      <p:sp>
        <p:nvSpPr>
          <p:cNvPr id="8" name="Slide Number Placeholder 5"/>
          <p:cNvSpPr>
            <a:spLocks noGrp="1"/>
          </p:cNvSpPr>
          <p:nvPr>
            <p:ph type="sldNum" sz="quarter" idx="12"/>
          </p:nvPr>
        </p:nvSpPr>
        <p:spPr>
          <a:xfrm>
            <a:off x="8472488" y="6369050"/>
            <a:ext cx="509587" cy="293688"/>
          </a:xfrm>
        </p:spPr>
        <p:txBody>
          <a:bodyPr/>
          <a:lstStyle/>
          <a:p>
            <a:pPr>
              <a:defRPr/>
            </a:pPr>
            <a:fld id="{8E9CFBCE-F95E-41E2-921D-6DEBF92C7001}" type="slidenum">
              <a:rPr lang="en-GB"/>
              <a:pPr>
                <a:defRPr/>
              </a:pPr>
              <a:t>3</a:t>
            </a:fld>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899" y="1988840"/>
            <a:ext cx="8856202" cy="1364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black">
          <a:xfrm>
            <a:off x="3216015" y="3645024"/>
            <a:ext cx="2808312" cy="454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99CCFF"/>
              </a:buClr>
              <a:buSzPct val="110000"/>
              <a:buChar char="•"/>
              <a:defRPr sz="3200">
                <a:solidFill>
                  <a:srgbClr val="FFFFCC"/>
                </a:solidFill>
                <a:latin typeface="+mn-lt"/>
                <a:ea typeface="+mn-ea"/>
                <a:cs typeface="+mn-cs"/>
              </a:defRPr>
            </a:lvl1pPr>
            <a:lvl2pPr marL="742950" indent="-285750" algn="l" rtl="0" eaLnBrk="1" fontAlgn="base" hangingPunct="1">
              <a:spcBef>
                <a:spcPct val="20000"/>
              </a:spcBef>
              <a:spcAft>
                <a:spcPct val="0"/>
              </a:spcAft>
              <a:buClr>
                <a:srgbClr val="99CCFF"/>
              </a:buClr>
              <a:buSzPct val="110000"/>
              <a:buChar char="•"/>
              <a:defRPr sz="2800">
                <a:solidFill>
                  <a:srgbClr val="FFFFCC"/>
                </a:solidFill>
                <a:latin typeface="+mn-lt"/>
              </a:defRPr>
            </a:lvl2pPr>
            <a:lvl3pPr marL="1143000" indent="-228600" algn="l" rtl="0" eaLnBrk="1" fontAlgn="base" hangingPunct="1">
              <a:spcBef>
                <a:spcPct val="20000"/>
              </a:spcBef>
              <a:spcAft>
                <a:spcPct val="0"/>
              </a:spcAft>
              <a:buClr>
                <a:srgbClr val="99CCFF"/>
              </a:buClr>
              <a:buSzPct val="110000"/>
              <a:buChar char="•"/>
              <a:defRPr sz="2400">
                <a:solidFill>
                  <a:srgbClr val="FFFFCC"/>
                </a:solidFill>
                <a:latin typeface="+mn-lt"/>
              </a:defRPr>
            </a:lvl3pPr>
            <a:lvl4pPr marL="1600200" indent="-228600" algn="l" rtl="0" eaLnBrk="1" fontAlgn="base" hangingPunct="1">
              <a:spcBef>
                <a:spcPct val="20000"/>
              </a:spcBef>
              <a:spcAft>
                <a:spcPct val="0"/>
              </a:spcAft>
              <a:buClr>
                <a:srgbClr val="99CCFF"/>
              </a:buClr>
              <a:buSzPct val="110000"/>
              <a:buChar char="•"/>
              <a:defRPr sz="2400">
                <a:solidFill>
                  <a:srgbClr val="FFFFCC"/>
                </a:solidFill>
                <a:latin typeface="+mn-lt"/>
              </a:defRPr>
            </a:lvl4pPr>
            <a:lvl5pPr marL="2057400" indent="-228600" algn="l" rtl="0" eaLnBrk="1" fontAlgn="base" hangingPunct="1">
              <a:spcBef>
                <a:spcPct val="20000"/>
              </a:spcBef>
              <a:spcAft>
                <a:spcPct val="0"/>
              </a:spcAft>
              <a:buClr>
                <a:srgbClr val="99CCFF"/>
              </a:buClr>
              <a:buSzPct val="110000"/>
              <a:buChar char="•"/>
              <a:defRPr sz="2400">
                <a:solidFill>
                  <a:srgbClr val="FFFFCC"/>
                </a:solidFill>
                <a:latin typeface="+mn-lt"/>
              </a:defRPr>
            </a:lvl5pPr>
            <a:lvl6pPr marL="2514600" indent="-228600" algn="l" rtl="0" eaLnBrk="1" fontAlgn="base" hangingPunct="1">
              <a:spcBef>
                <a:spcPct val="20000"/>
              </a:spcBef>
              <a:spcAft>
                <a:spcPct val="0"/>
              </a:spcAft>
              <a:buClr>
                <a:srgbClr val="99CCFF"/>
              </a:buClr>
              <a:buSzPct val="110000"/>
              <a:buChar char="•"/>
              <a:defRPr sz="2400">
                <a:solidFill>
                  <a:srgbClr val="FFFFCC"/>
                </a:solidFill>
                <a:latin typeface="+mn-lt"/>
              </a:defRPr>
            </a:lvl6pPr>
            <a:lvl7pPr marL="2971800" indent="-228600" algn="l" rtl="0" eaLnBrk="1" fontAlgn="base" hangingPunct="1">
              <a:spcBef>
                <a:spcPct val="20000"/>
              </a:spcBef>
              <a:spcAft>
                <a:spcPct val="0"/>
              </a:spcAft>
              <a:buClr>
                <a:srgbClr val="99CCFF"/>
              </a:buClr>
              <a:buSzPct val="110000"/>
              <a:buChar char="•"/>
              <a:defRPr sz="2400">
                <a:solidFill>
                  <a:srgbClr val="FFFFCC"/>
                </a:solidFill>
                <a:latin typeface="+mn-lt"/>
              </a:defRPr>
            </a:lvl7pPr>
            <a:lvl8pPr marL="3429000" indent="-228600" algn="l" rtl="0" eaLnBrk="1" fontAlgn="base" hangingPunct="1">
              <a:spcBef>
                <a:spcPct val="20000"/>
              </a:spcBef>
              <a:spcAft>
                <a:spcPct val="0"/>
              </a:spcAft>
              <a:buClr>
                <a:srgbClr val="99CCFF"/>
              </a:buClr>
              <a:buSzPct val="110000"/>
              <a:buChar char="•"/>
              <a:defRPr sz="2400">
                <a:solidFill>
                  <a:srgbClr val="FFFFCC"/>
                </a:solidFill>
                <a:latin typeface="+mn-lt"/>
              </a:defRPr>
            </a:lvl8pPr>
            <a:lvl9pPr marL="3886200" indent="-228600" algn="l" rtl="0" eaLnBrk="1" fontAlgn="base" hangingPunct="1">
              <a:spcBef>
                <a:spcPct val="20000"/>
              </a:spcBef>
              <a:spcAft>
                <a:spcPct val="0"/>
              </a:spcAft>
              <a:buClr>
                <a:srgbClr val="99CCFF"/>
              </a:buClr>
              <a:buSzPct val="110000"/>
              <a:buChar char="•"/>
              <a:defRPr sz="2400">
                <a:solidFill>
                  <a:srgbClr val="FFFFCC"/>
                </a:solidFill>
                <a:latin typeface="+mn-lt"/>
              </a:defRPr>
            </a:lvl9pPr>
          </a:lstStyle>
          <a:p>
            <a:pPr marL="0" indent="0" algn="ctr">
              <a:lnSpc>
                <a:spcPct val="130000"/>
              </a:lnSpc>
              <a:spcBef>
                <a:spcPts val="600"/>
              </a:spcBef>
              <a:spcAft>
                <a:spcPts val="600"/>
              </a:spcAft>
              <a:buFontTx/>
              <a:buNone/>
            </a:pPr>
            <a:r>
              <a:rPr lang="en-GB" sz="1600" b="1" kern="0" dirty="0" smtClean="0">
                <a:solidFill>
                  <a:srgbClr val="002060"/>
                </a:solidFill>
              </a:rPr>
              <a:t>Nuclear </a:t>
            </a:r>
            <a:r>
              <a:rPr lang="en-GB" sz="1600" b="1" kern="0" dirty="0">
                <a:solidFill>
                  <a:srgbClr val="002060"/>
                </a:solidFill>
              </a:rPr>
              <a:t>Safety </a:t>
            </a:r>
            <a:r>
              <a:rPr lang="en-GB" sz="1600" b="1" kern="0" dirty="0" smtClean="0">
                <a:solidFill>
                  <a:srgbClr val="002060"/>
                </a:solidFill>
              </a:rPr>
              <a:t>&amp; Security</a:t>
            </a:r>
          </a:p>
        </p:txBody>
      </p:sp>
      <p:sp>
        <p:nvSpPr>
          <p:cNvPr id="10" name="Rectangle 3"/>
          <p:cNvSpPr txBox="1">
            <a:spLocks noChangeArrowheads="1"/>
          </p:cNvSpPr>
          <p:nvPr/>
        </p:nvSpPr>
        <p:spPr bwMode="black">
          <a:xfrm>
            <a:off x="6961816" y="3645024"/>
            <a:ext cx="1404156" cy="432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99CCFF"/>
              </a:buClr>
              <a:buSzPct val="110000"/>
              <a:buChar char="•"/>
              <a:defRPr sz="3200">
                <a:solidFill>
                  <a:srgbClr val="FFFFCC"/>
                </a:solidFill>
                <a:latin typeface="+mn-lt"/>
                <a:ea typeface="+mn-ea"/>
                <a:cs typeface="+mn-cs"/>
              </a:defRPr>
            </a:lvl1pPr>
            <a:lvl2pPr marL="742950" indent="-285750" algn="l" rtl="0" eaLnBrk="1" fontAlgn="base" hangingPunct="1">
              <a:spcBef>
                <a:spcPct val="20000"/>
              </a:spcBef>
              <a:spcAft>
                <a:spcPct val="0"/>
              </a:spcAft>
              <a:buClr>
                <a:srgbClr val="99CCFF"/>
              </a:buClr>
              <a:buSzPct val="110000"/>
              <a:buChar char="•"/>
              <a:defRPr sz="2800">
                <a:solidFill>
                  <a:srgbClr val="FFFFCC"/>
                </a:solidFill>
                <a:latin typeface="+mn-lt"/>
              </a:defRPr>
            </a:lvl2pPr>
            <a:lvl3pPr marL="1143000" indent="-228600" algn="l" rtl="0" eaLnBrk="1" fontAlgn="base" hangingPunct="1">
              <a:spcBef>
                <a:spcPct val="20000"/>
              </a:spcBef>
              <a:spcAft>
                <a:spcPct val="0"/>
              </a:spcAft>
              <a:buClr>
                <a:srgbClr val="99CCFF"/>
              </a:buClr>
              <a:buSzPct val="110000"/>
              <a:buChar char="•"/>
              <a:defRPr sz="2400">
                <a:solidFill>
                  <a:srgbClr val="FFFFCC"/>
                </a:solidFill>
                <a:latin typeface="+mn-lt"/>
              </a:defRPr>
            </a:lvl3pPr>
            <a:lvl4pPr marL="1600200" indent="-228600" algn="l" rtl="0" eaLnBrk="1" fontAlgn="base" hangingPunct="1">
              <a:spcBef>
                <a:spcPct val="20000"/>
              </a:spcBef>
              <a:spcAft>
                <a:spcPct val="0"/>
              </a:spcAft>
              <a:buClr>
                <a:srgbClr val="99CCFF"/>
              </a:buClr>
              <a:buSzPct val="110000"/>
              <a:buChar char="•"/>
              <a:defRPr sz="2400">
                <a:solidFill>
                  <a:srgbClr val="FFFFCC"/>
                </a:solidFill>
                <a:latin typeface="+mn-lt"/>
              </a:defRPr>
            </a:lvl4pPr>
            <a:lvl5pPr marL="2057400" indent="-228600" algn="l" rtl="0" eaLnBrk="1" fontAlgn="base" hangingPunct="1">
              <a:spcBef>
                <a:spcPct val="20000"/>
              </a:spcBef>
              <a:spcAft>
                <a:spcPct val="0"/>
              </a:spcAft>
              <a:buClr>
                <a:srgbClr val="99CCFF"/>
              </a:buClr>
              <a:buSzPct val="110000"/>
              <a:buChar char="•"/>
              <a:defRPr sz="2400">
                <a:solidFill>
                  <a:srgbClr val="FFFFCC"/>
                </a:solidFill>
                <a:latin typeface="+mn-lt"/>
              </a:defRPr>
            </a:lvl5pPr>
            <a:lvl6pPr marL="2514600" indent="-228600" algn="l" rtl="0" eaLnBrk="1" fontAlgn="base" hangingPunct="1">
              <a:spcBef>
                <a:spcPct val="20000"/>
              </a:spcBef>
              <a:spcAft>
                <a:spcPct val="0"/>
              </a:spcAft>
              <a:buClr>
                <a:srgbClr val="99CCFF"/>
              </a:buClr>
              <a:buSzPct val="110000"/>
              <a:buChar char="•"/>
              <a:defRPr sz="2400">
                <a:solidFill>
                  <a:srgbClr val="FFFFCC"/>
                </a:solidFill>
                <a:latin typeface="+mn-lt"/>
              </a:defRPr>
            </a:lvl6pPr>
            <a:lvl7pPr marL="2971800" indent="-228600" algn="l" rtl="0" eaLnBrk="1" fontAlgn="base" hangingPunct="1">
              <a:spcBef>
                <a:spcPct val="20000"/>
              </a:spcBef>
              <a:spcAft>
                <a:spcPct val="0"/>
              </a:spcAft>
              <a:buClr>
                <a:srgbClr val="99CCFF"/>
              </a:buClr>
              <a:buSzPct val="110000"/>
              <a:buChar char="•"/>
              <a:defRPr sz="2400">
                <a:solidFill>
                  <a:srgbClr val="FFFFCC"/>
                </a:solidFill>
                <a:latin typeface="+mn-lt"/>
              </a:defRPr>
            </a:lvl7pPr>
            <a:lvl8pPr marL="3429000" indent="-228600" algn="l" rtl="0" eaLnBrk="1" fontAlgn="base" hangingPunct="1">
              <a:spcBef>
                <a:spcPct val="20000"/>
              </a:spcBef>
              <a:spcAft>
                <a:spcPct val="0"/>
              </a:spcAft>
              <a:buClr>
                <a:srgbClr val="99CCFF"/>
              </a:buClr>
              <a:buSzPct val="110000"/>
              <a:buChar char="•"/>
              <a:defRPr sz="2400">
                <a:solidFill>
                  <a:srgbClr val="FFFFCC"/>
                </a:solidFill>
                <a:latin typeface="+mn-lt"/>
              </a:defRPr>
            </a:lvl8pPr>
            <a:lvl9pPr marL="3886200" indent="-228600" algn="l" rtl="0" eaLnBrk="1" fontAlgn="base" hangingPunct="1">
              <a:spcBef>
                <a:spcPct val="20000"/>
              </a:spcBef>
              <a:spcAft>
                <a:spcPct val="0"/>
              </a:spcAft>
              <a:buClr>
                <a:srgbClr val="99CCFF"/>
              </a:buClr>
              <a:buSzPct val="110000"/>
              <a:buChar char="•"/>
              <a:defRPr sz="2400">
                <a:solidFill>
                  <a:srgbClr val="FFFFCC"/>
                </a:solidFill>
                <a:latin typeface="+mn-lt"/>
              </a:defRPr>
            </a:lvl9pPr>
          </a:lstStyle>
          <a:p>
            <a:pPr marL="0" indent="0" algn="ctr">
              <a:lnSpc>
                <a:spcPct val="130000"/>
              </a:lnSpc>
              <a:spcBef>
                <a:spcPts val="600"/>
              </a:spcBef>
              <a:spcAft>
                <a:spcPts val="600"/>
              </a:spcAft>
              <a:buFontTx/>
              <a:buNone/>
            </a:pPr>
            <a:r>
              <a:rPr lang="en-US" sz="1600" b="1" kern="0" dirty="0" smtClean="0">
                <a:solidFill>
                  <a:srgbClr val="002060"/>
                </a:solidFill>
              </a:rPr>
              <a:t>Safeguards</a:t>
            </a:r>
          </a:p>
        </p:txBody>
      </p:sp>
    </p:spTree>
    <p:extLst>
      <p:ext uri="{BB962C8B-B14F-4D97-AF65-F5344CB8AC3E}">
        <p14:creationId xmlns:p14="http://schemas.microsoft.com/office/powerpoint/2010/main" val="2108045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black">
          <a:xfrm>
            <a:off x="0" y="144016"/>
            <a:ext cx="9144000" cy="1052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20000"/>
              </a:spcBef>
              <a:spcAft>
                <a:spcPct val="0"/>
              </a:spcAft>
              <a:defRPr sz="3600" b="1">
                <a:solidFill>
                  <a:srgbClr val="CCECFF"/>
                </a:solidFill>
                <a:latin typeface="+mj-lt"/>
                <a:ea typeface="+mj-ea"/>
                <a:cs typeface="+mj-cs"/>
              </a:defRPr>
            </a:lvl1pPr>
            <a:lvl2pPr algn="l" rtl="0" eaLnBrk="1" fontAlgn="base" hangingPunct="1">
              <a:spcBef>
                <a:spcPct val="20000"/>
              </a:spcBef>
              <a:spcAft>
                <a:spcPct val="0"/>
              </a:spcAft>
              <a:defRPr sz="3600" b="1">
                <a:solidFill>
                  <a:srgbClr val="CCECFF"/>
                </a:solidFill>
                <a:latin typeface="Arial" charset="0"/>
              </a:defRPr>
            </a:lvl2pPr>
            <a:lvl3pPr algn="l" rtl="0" eaLnBrk="1" fontAlgn="base" hangingPunct="1">
              <a:spcBef>
                <a:spcPct val="20000"/>
              </a:spcBef>
              <a:spcAft>
                <a:spcPct val="0"/>
              </a:spcAft>
              <a:defRPr sz="3600" b="1">
                <a:solidFill>
                  <a:srgbClr val="CCECFF"/>
                </a:solidFill>
                <a:latin typeface="Arial" charset="0"/>
              </a:defRPr>
            </a:lvl3pPr>
            <a:lvl4pPr algn="l" rtl="0" eaLnBrk="1" fontAlgn="base" hangingPunct="1">
              <a:spcBef>
                <a:spcPct val="20000"/>
              </a:spcBef>
              <a:spcAft>
                <a:spcPct val="0"/>
              </a:spcAft>
              <a:defRPr sz="3600" b="1">
                <a:solidFill>
                  <a:srgbClr val="CCECFF"/>
                </a:solidFill>
                <a:latin typeface="Arial" charset="0"/>
              </a:defRPr>
            </a:lvl4pPr>
            <a:lvl5pPr algn="l" rtl="0" eaLnBrk="1" fontAlgn="base" hangingPunct="1">
              <a:spcBef>
                <a:spcPct val="20000"/>
              </a:spcBef>
              <a:spcAft>
                <a:spcPct val="0"/>
              </a:spcAft>
              <a:defRPr sz="3600" b="1">
                <a:solidFill>
                  <a:srgbClr val="CCECFF"/>
                </a:solidFill>
                <a:latin typeface="Arial" charset="0"/>
              </a:defRPr>
            </a:lvl5pPr>
            <a:lvl6pPr marL="457200" algn="l" rtl="0" eaLnBrk="1" fontAlgn="base" hangingPunct="1">
              <a:spcBef>
                <a:spcPct val="20000"/>
              </a:spcBef>
              <a:spcAft>
                <a:spcPct val="0"/>
              </a:spcAft>
              <a:defRPr sz="3600" b="1">
                <a:solidFill>
                  <a:srgbClr val="CCECFF"/>
                </a:solidFill>
                <a:latin typeface="Arial" charset="0"/>
              </a:defRPr>
            </a:lvl6pPr>
            <a:lvl7pPr marL="914400" algn="l" rtl="0" eaLnBrk="1" fontAlgn="base" hangingPunct="1">
              <a:spcBef>
                <a:spcPct val="20000"/>
              </a:spcBef>
              <a:spcAft>
                <a:spcPct val="0"/>
              </a:spcAft>
              <a:defRPr sz="3600" b="1">
                <a:solidFill>
                  <a:srgbClr val="CCECFF"/>
                </a:solidFill>
                <a:latin typeface="Arial" charset="0"/>
              </a:defRPr>
            </a:lvl7pPr>
            <a:lvl8pPr marL="1371600" algn="l" rtl="0" eaLnBrk="1" fontAlgn="base" hangingPunct="1">
              <a:spcBef>
                <a:spcPct val="20000"/>
              </a:spcBef>
              <a:spcAft>
                <a:spcPct val="0"/>
              </a:spcAft>
              <a:defRPr sz="3600" b="1">
                <a:solidFill>
                  <a:srgbClr val="CCECFF"/>
                </a:solidFill>
                <a:latin typeface="Arial" charset="0"/>
              </a:defRPr>
            </a:lvl8pPr>
            <a:lvl9pPr marL="1828800" algn="l" rtl="0" eaLnBrk="1" fontAlgn="base" hangingPunct="1">
              <a:spcBef>
                <a:spcPct val="20000"/>
              </a:spcBef>
              <a:spcAft>
                <a:spcPct val="0"/>
              </a:spcAft>
              <a:defRPr sz="3600" b="1">
                <a:solidFill>
                  <a:srgbClr val="CCECFF"/>
                </a:solidFill>
                <a:latin typeface="Arial" charset="0"/>
              </a:defRPr>
            </a:lvl9pPr>
          </a:lstStyle>
          <a:p>
            <a:pPr algn="ctr"/>
            <a:r>
              <a:rPr lang="en-US" dirty="0">
                <a:solidFill>
                  <a:srgbClr val="002060"/>
                </a:solidFill>
              </a:rPr>
              <a:t>IAEA </a:t>
            </a:r>
            <a:r>
              <a:rPr lang="en-US" dirty="0" smtClean="0">
                <a:solidFill>
                  <a:srgbClr val="002060"/>
                </a:solidFill>
              </a:rPr>
              <a:t>&amp; SDGs</a:t>
            </a:r>
            <a:endParaRPr lang="en-GB" kern="0" dirty="0">
              <a:solidFill>
                <a:srgbClr val="002060"/>
              </a:solidFill>
            </a:endParaRPr>
          </a:p>
        </p:txBody>
      </p:sp>
      <p:pic>
        <p:nvPicPr>
          <p:cNvPr id="717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2816" y="1412776"/>
            <a:ext cx="9045336" cy="4527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179512" y="2996952"/>
            <a:ext cx="1296144" cy="1368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359910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144000" cy="1124744"/>
          </a:xfrm>
        </p:spPr>
        <p:txBody>
          <a:bodyPr/>
          <a:lstStyle/>
          <a:p>
            <a:pPr algn="ctr"/>
            <a:r>
              <a:rPr lang="en-GB" dirty="0" smtClean="0">
                <a:solidFill>
                  <a:srgbClr val="002060"/>
                </a:solidFill>
              </a:rPr>
              <a:t>Energy 2016</a:t>
            </a:r>
            <a:endParaRPr lang="en-GB" dirty="0">
              <a:solidFill>
                <a:srgbClr val="002060"/>
              </a:solidFill>
            </a:endParaRPr>
          </a:p>
        </p:txBody>
      </p:sp>
      <p:pic>
        <p:nvPicPr>
          <p:cNvPr id="10"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8520" y="1705068"/>
            <a:ext cx="9361040" cy="4090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5672668" y="3185767"/>
            <a:ext cx="2907776" cy="6651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rgbClr val="F7EB93"/>
                </a:solidFill>
              </a:rPr>
              <a:t>1.1 </a:t>
            </a:r>
            <a:r>
              <a:rPr lang="en-GB" sz="3200" b="1" dirty="0">
                <a:solidFill>
                  <a:srgbClr val="F7EB93"/>
                </a:solidFill>
              </a:rPr>
              <a:t>B people</a:t>
            </a:r>
            <a:endParaRPr lang="en-GB" sz="3200" b="1" dirty="0" smtClean="0">
              <a:solidFill>
                <a:srgbClr val="F7EB93"/>
              </a:solidFill>
            </a:endParaRPr>
          </a:p>
          <a:p>
            <a:pPr algn="ctr"/>
            <a:r>
              <a:rPr lang="en-GB" sz="2000" b="1" dirty="0" smtClean="0">
                <a:solidFill>
                  <a:srgbClr val="F7EB93"/>
                </a:solidFill>
              </a:rPr>
              <a:t>no access to energy</a:t>
            </a:r>
            <a:endParaRPr lang="en-GB" sz="2000" b="1" dirty="0">
              <a:solidFill>
                <a:srgbClr val="F7EB93"/>
              </a:solidFill>
            </a:endParaRPr>
          </a:p>
        </p:txBody>
      </p:sp>
      <p:sp>
        <p:nvSpPr>
          <p:cNvPr id="12" name="Rectangle 11"/>
          <p:cNvSpPr/>
          <p:nvPr/>
        </p:nvSpPr>
        <p:spPr>
          <a:xfrm>
            <a:off x="539552" y="3614196"/>
            <a:ext cx="2736304"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rgbClr val="F7EB93"/>
                </a:solidFill>
              </a:rPr>
              <a:t>2.6 B people</a:t>
            </a:r>
          </a:p>
          <a:p>
            <a:pPr algn="ctr"/>
            <a:r>
              <a:rPr lang="en-GB" sz="2000" b="1" dirty="0" smtClean="0">
                <a:solidFill>
                  <a:srgbClr val="F7EB93"/>
                </a:solidFill>
              </a:rPr>
              <a:t>rely on biomass</a:t>
            </a:r>
            <a:endParaRPr lang="en-GB" sz="2000" b="1" dirty="0">
              <a:solidFill>
                <a:srgbClr val="F7EB93"/>
              </a:solidFill>
            </a:endParaRPr>
          </a:p>
        </p:txBody>
      </p:sp>
      <p:sp>
        <p:nvSpPr>
          <p:cNvPr id="13" name="Rectangle 12"/>
          <p:cNvSpPr/>
          <p:nvPr/>
        </p:nvSpPr>
        <p:spPr>
          <a:xfrm>
            <a:off x="3587874" y="4319892"/>
            <a:ext cx="2977046" cy="8100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rgbClr val="F7EB93"/>
                </a:solidFill>
              </a:rPr>
              <a:t>1 </a:t>
            </a:r>
            <a:r>
              <a:rPr lang="en-GB" sz="3200" b="1" dirty="0">
                <a:solidFill>
                  <a:srgbClr val="F7EB93"/>
                </a:solidFill>
              </a:rPr>
              <a:t>B people</a:t>
            </a:r>
            <a:endParaRPr lang="en-GB" sz="3200" b="1" dirty="0" smtClean="0">
              <a:solidFill>
                <a:srgbClr val="F7EB93"/>
              </a:solidFill>
            </a:endParaRPr>
          </a:p>
          <a:p>
            <a:pPr algn="ctr"/>
            <a:r>
              <a:rPr lang="en-GB" sz="2000" b="1" dirty="0" smtClean="0">
                <a:solidFill>
                  <a:srgbClr val="F7EB93"/>
                </a:solidFill>
              </a:rPr>
              <a:t>no health care</a:t>
            </a:r>
          </a:p>
          <a:p>
            <a:pPr algn="ctr"/>
            <a:r>
              <a:rPr lang="en-GB" sz="2000" b="1" dirty="0" smtClean="0">
                <a:solidFill>
                  <a:srgbClr val="F7EB93"/>
                </a:solidFill>
              </a:rPr>
              <a:t>due to energy poverty</a:t>
            </a:r>
            <a:endParaRPr lang="en-GB" sz="2000" b="1" dirty="0">
              <a:solidFill>
                <a:srgbClr val="F7EB93"/>
              </a:solidFill>
            </a:endParaRPr>
          </a:p>
        </p:txBody>
      </p:sp>
    </p:spTree>
    <p:extLst>
      <p:ext uri="{BB962C8B-B14F-4D97-AF65-F5344CB8AC3E}">
        <p14:creationId xmlns:p14="http://schemas.microsoft.com/office/powerpoint/2010/main" val="36904830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0" y="0"/>
            <a:ext cx="9144000" cy="860425"/>
          </a:xfrm>
        </p:spPr>
        <p:txBody>
          <a:bodyPr>
            <a:normAutofit/>
          </a:bodyPr>
          <a:lstStyle/>
          <a:p>
            <a:pPr algn="ctr" eaLnBrk="1" hangingPunct="1"/>
            <a:r>
              <a:rPr lang="en-GB" kern="1200" dirty="0" smtClean="0">
                <a:solidFill>
                  <a:srgbClr val="002060"/>
                </a:solidFill>
              </a:rPr>
              <a:t>Energy challenge</a:t>
            </a:r>
            <a:endParaRPr lang="en-US" kern="1200" dirty="0">
              <a:solidFill>
                <a:srgbClr val="002060"/>
              </a:solidFill>
            </a:endParaRPr>
          </a:p>
        </p:txBody>
      </p:sp>
      <p:sp>
        <p:nvSpPr>
          <p:cNvPr id="9" name="Rectangle 3"/>
          <p:cNvSpPr txBox="1">
            <a:spLocks noChangeArrowheads="1"/>
          </p:cNvSpPr>
          <p:nvPr/>
        </p:nvSpPr>
        <p:spPr bwMode="black">
          <a:xfrm>
            <a:off x="3097917" y="1665668"/>
            <a:ext cx="3744416"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99CCFF"/>
              </a:buClr>
              <a:buSzPct val="110000"/>
              <a:buChar char="•"/>
              <a:defRPr sz="3200">
                <a:solidFill>
                  <a:srgbClr val="FFFFCC"/>
                </a:solidFill>
                <a:latin typeface="+mn-lt"/>
                <a:ea typeface="+mn-ea"/>
                <a:cs typeface="+mn-cs"/>
              </a:defRPr>
            </a:lvl1pPr>
            <a:lvl2pPr marL="742950" indent="-285750" algn="l" rtl="0" eaLnBrk="1" fontAlgn="base" hangingPunct="1">
              <a:spcBef>
                <a:spcPct val="20000"/>
              </a:spcBef>
              <a:spcAft>
                <a:spcPct val="0"/>
              </a:spcAft>
              <a:buClr>
                <a:srgbClr val="99CCFF"/>
              </a:buClr>
              <a:buSzPct val="110000"/>
              <a:buChar char="•"/>
              <a:defRPr sz="2800">
                <a:solidFill>
                  <a:srgbClr val="FFFFCC"/>
                </a:solidFill>
                <a:latin typeface="+mn-lt"/>
              </a:defRPr>
            </a:lvl2pPr>
            <a:lvl3pPr marL="1143000" indent="-228600" algn="l" rtl="0" eaLnBrk="1" fontAlgn="base" hangingPunct="1">
              <a:spcBef>
                <a:spcPct val="20000"/>
              </a:spcBef>
              <a:spcAft>
                <a:spcPct val="0"/>
              </a:spcAft>
              <a:buClr>
                <a:srgbClr val="99CCFF"/>
              </a:buClr>
              <a:buSzPct val="110000"/>
              <a:buChar char="•"/>
              <a:defRPr sz="2400">
                <a:solidFill>
                  <a:srgbClr val="FFFFCC"/>
                </a:solidFill>
                <a:latin typeface="+mn-lt"/>
              </a:defRPr>
            </a:lvl3pPr>
            <a:lvl4pPr marL="1600200" indent="-228600" algn="l" rtl="0" eaLnBrk="1" fontAlgn="base" hangingPunct="1">
              <a:spcBef>
                <a:spcPct val="20000"/>
              </a:spcBef>
              <a:spcAft>
                <a:spcPct val="0"/>
              </a:spcAft>
              <a:buClr>
                <a:srgbClr val="99CCFF"/>
              </a:buClr>
              <a:buSzPct val="110000"/>
              <a:buChar char="•"/>
              <a:defRPr sz="2400">
                <a:solidFill>
                  <a:srgbClr val="FFFFCC"/>
                </a:solidFill>
                <a:latin typeface="+mn-lt"/>
              </a:defRPr>
            </a:lvl4pPr>
            <a:lvl5pPr marL="2057400" indent="-228600" algn="l" rtl="0" eaLnBrk="1" fontAlgn="base" hangingPunct="1">
              <a:spcBef>
                <a:spcPct val="20000"/>
              </a:spcBef>
              <a:spcAft>
                <a:spcPct val="0"/>
              </a:spcAft>
              <a:buClr>
                <a:srgbClr val="99CCFF"/>
              </a:buClr>
              <a:buSzPct val="110000"/>
              <a:buChar char="•"/>
              <a:defRPr sz="2400">
                <a:solidFill>
                  <a:srgbClr val="FFFFCC"/>
                </a:solidFill>
                <a:latin typeface="+mn-lt"/>
              </a:defRPr>
            </a:lvl5pPr>
            <a:lvl6pPr marL="2514600" indent="-228600" algn="l" rtl="0" eaLnBrk="1" fontAlgn="base" hangingPunct="1">
              <a:spcBef>
                <a:spcPct val="20000"/>
              </a:spcBef>
              <a:spcAft>
                <a:spcPct val="0"/>
              </a:spcAft>
              <a:buClr>
                <a:srgbClr val="99CCFF"/>
              </a:buClr>
              <a:buSzPct val="110000"/>
              <a:buChar char="•"/>
              <a:defRPr sz="2400">
                <a:solidFill>
                  <a:srgbClr val="FFFFCC"/>
                </a:solidFill>
                <a:latin typeface="+mn-lt"/>
              </a:defRPr>
            </a:lvl6pPr>
            <a:lvl7pPr marL="2971800" indent="-228600" algn="l" rtl="0" eaLnBrk="1" fontAlgn="base" hangingPunct="1">
              <a:spcBef>
                <a:spcPct val="20000"/>
              </a:spcBef>
              <a:spcAft>
                <a:spcPct val="0"/>
              </a:spcAft>
              <a:buClr>
                <a:srgbClr val="99CCFF"/>
              </a:buClr>
              <a:buSzPct val="110000"/>
              <a:buChar char="•"/>
              <a:defRPr sz="2400">
                <a:solidFill>
                  <a:srgbClr val="FFFFCC"/>
                </a:solidFill>
                <a:latin typeface="+mn-lt"/>
              </a:defRPr>
            </a:lvl7pPr>
            <a:lvl8pPr marL="3429000" indent="-228600" algn="l" rtl="0" eaLnBrk="1" fontAlgn="base" hangingPunct="1">
              <a:spcBef>
                <a:spcPct val="20000"/>
              </a:spcBef>
              <a:spcAft>
                <a:spcPct val="0"/>
              </a:spcAft>
              <a:buClr>
                <a:srgbClr val="99CCFF"/>
              </a:buClr>
              <a:buSzPct val="110000"/>
              <a:buChar char="•"/>
              <a:defRPr sz="2400">
                <a:solidFill>
                  <a:srgbClr val="FFFFCC"/>
                </a:solidFill>
                <a:latin typeface="+mn-lt"/>
              </a:defRPr>
            </a:lvl8pPr>
            <a:lvl9pPr marL="3886200" indent="-228600" algn="l" rtl="0" eaLnBrk="1" fontAlgn="base" hangingPunct="1">
              <a:spcBef>
                <a:spcPct val="20000"/>
              </a:spcBef>
              <a:spcAft>
                <a:spcPct val="0"/>
              </a:spcAft>
              <a:buClr>
                <a:srgbClr val="99CCFF"/>
              </a:buClr>
              <a:buSzPct val="110000"/>
              <a:buChar char="•"/>
              <a:defRPr sz="2400">
                <a:solidFill>
                  <a:srgbClr val="FFFFCC"/>
                </a:solidFill>
                <a:latin typeface="+mn-lt"/>
              </a:defRPr>
            </a:lvl9pPr>
          </a:lstStyle>
          <a:p>
            <a:pPr marL="0" indent="0">
              <a:spcBef>
                <a:spcPts val="600"/>
              </a:spcBef>
              <a:spcAft>
                <a:spcPts val="0"/>
              </a:spcAft>
              <a:buNone/>
            </a:pPr>
            <a:r>
              <a:rPr lang="en-US" sz="2800" b="1" dirty="0">
                <a:solidFill>
                  <a:schemeClr val="accent5"/>
                </a:solidFill>
              </a:rPr>
              <a:t>P</a:t>
            </a:r>
            <a:r>
              <a:rPr lang="en-US" sz="2800" b="1" dirty="0" smtClean="0">
                <a:solidFill>
                  <a:schemeClr val="accent5"/>
                </a:solidFill>
              </a:rPr>
              <a:t>opulation</a:t>
            </a:r>
          </a:p>
          <a:p>
            <a:pPr marL="0" indent="0">
              <a:spcBef>
                <a:spcPts val="600"/>
              </a:spcBef>
              <a:spcAft>
                <a:spcPts val="0"/>
              </a:spcAft>
              <a:buFontTx/>
              <a:buNone/>
            </a:pPr>
            <a:r>
              <a:rPr lang="en-US" sz="2800" b="1" dirty="0">
                <a:solidFill>
                  <a:schemeClr val="accent5"/>
                </a:solidFill>
              </a:rPr>
              <a:t>E</a:t>
            </a:r>
            <a:r>
              <a:rPr lang="en-US" sz="2800" b="1" dirty="0" smtClean="0">
                <a:solidFill>
                  <a:schemeClr val="accent5"/>
                </a:solidFill>
              </a:rPr>
              <a:t>nergy demand</a:t>
            </a:r>
          </a:p>
          <a:p>
            <a:pPr marL="0" indent="0">
              <a:spcBef>
                <a:spcPts val="600"/>
              </a:spcBef>
              <a:spcAft>
                <a:spcPts val="0"/>
              </a:spcAft>
              <a:buFontTx/>
              <a:buNone/>
            </a:pPr>
            <a:r>
              <a:rPr lang="en-US" sz="2800" b="1" dirty="0">
                <a:solidFill>
                  <a:schemeClr val="accent5"/>
                </a:solidFill>
              </a:rPr>
              <a:t>Energy security</a:t>
            </a:r>
          </a:p>
        </p:txBody>
      </p:sp>
      <p:sp>
        <p:nvSpPr>
          <p:cNvPr id="8" name="Up Arrow 7"/>
          <p:cNvSpPr/>
          <p:nvPr/>
        </p:nvSpPr>
        <p:spPr>
          <a:xfrm>
            <a:off x="1009685" y="1422888"/>
            <a:ext cx="1728192" cy="2042980"/>
          </a:xfrm>
          <a:prstGeom prst="upArrow">
            <a:avLst/>
          </a:prstGeom>
          <a:solidFill>
            <a:schemeClr val="accent5"/>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00"/>
              </a:solidFill>
            </a:endParaRPr>
          </a:p>
        </p:txBody>
      </p:sp>
      <p:sp>
        <p:nvSpPr>
          <p:cNvPr id="10" name="Up Arrow 9"/>
          <p:cNvSpPr/>
          <p:nvPr/>
        </p:nvSpPr>
        <p:spPr>
          <a:xfrm rot="10800000">
            <a:off x="6012160" y="3915428"/>
            <a:ext cx="1728192" cy="2042980"/>
          </a:xfrm>
          <a:prstGeom prst="upArrow">
            <a:avLst/>
          </a:prstGeom>
          <a:solidFill>
            <a:srgbClr val="FFC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C000"/>
              </a:solidFill>
            </a:endParaRPr>
          </a:p>
        </p:txBody>
      </p:sp>
      <p:sp>
        <p:nvSpPr>
          <p:cNvPr id="11" name="Rectangle 3"/>
          <p:cNvSpPr txBox="1">
            <a:spLocks noChangeArrowheads="1"/>
          </p:cNvSpPr>
          <p:nvPr/>
        </p:nvSpPr>
        <p:spPr bwMode="black">
          <a:xfrm>
            <a:off x="3107920" y="3794902"/>
            <a:ext cx="3744416" cy="1142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99CCFF"/>
              </a:buClr>
              <a:buSzPct val="110000"/>
              <a:buChar char="•"/>
              <a:defRPr sz="3200">
                <a:solidFill>
                  <a:srgbClr val="FFFFCC"/>
                </a:solidFill>
                <a:latin typeface="+mn-lt"/>
                <a:ea typeface="+mn-ea"/>
                <a:cs typeface="+mn-cs"/>
              </a:defRPr>
            </a:lvl1pPr>
            <a:lvl2pPr marL="742950" indent="-285750" algn="l" rtl="0" eaLnBrk="1" fontAlgn="base" hangingPunct="1">
              <a:spcBef>
                <a:spcPct val="20000"/>
              </a:spcBef>
              <a:spcAft>
                <a:spcPct val="0"/>
              </a:spcAft>
              <a:buClr>
                <a:srgbClr val="99CCFF"/>
              </a:buClr>
              <a:buSzPct val="110000"/>
              <a:buChar char="•"/>
              <a:defRPr sz="2800">
                <a:solidFill>
                  <a:srgbClr val="FFFFCC"/>
                </a:solidFill>
                <a:latin typeface="+mn-lt"/>
              </a:defRPr>
            </a:lvl2pPr>
            <a:lvl3pPr marL="1143000" indent="-228600" algn="l" rtl="0" eaLnBrk="1" fontAlgn="base" hangingPunct="1">
              <a:spcBef>
                <a:spcPct val="20000"/>
              </a:spcBef>
              <a:spcAft>
                <a:spcPct val="0"/>
              </a:spcAft>
              <a:buClr>
                <a:srgbClr val="99CCFF"/>
              </a:buClr>
              <a:buSzPct val="110000"/>
              <a:buChar char="•"/>
              <a:defRPr sz="2400">
                <a:solidFill>
                  <a:srgbClr val="FFFFCC"/>
                </a:solidFill>
                <a:latin typeface="+mn-lt"/>
              </a:defRPr>
            </a:lvl3pPr>
            <a:lvl4pPr marL="1600200" indent="-228600" algn="l" rtl="0" eaLnBrk="1" fontAlgn="base" hangingPunct="1">
              <a:spcBef>
                <a:spcPct val="20000"/>
              </a:spcBef>
              <a:spcAft>
                <a:spcPct val="0"/>
              </a:spcAft>
              <a:buClr>
                <a:srgbClr val="99CCFF"/>
              </a:buClr>
              <a:buSzPct val="110000"/>
              <a:buChar char="•"/>
              <a:defRPr sz="2400">
                <a:solidFill>
                  <a:srgbClr val="FFFFCC"/>
                </a:solidFill>
                <a:latin typeface="+mn-lt"/>
              </a:defRPr>
            </a:lvl4pPr>
            <a:lvl5pPr marL="2057400" indent="-228600" algn="l" rtl="0" eaLnBrk="1" fontAlgn="base" hangingPunct="1">
              <a:spcBef>
                <a:spcPct val="20000"/>
              </a:spcBef>
              <a:spcAft>
                <a:spcPct val="0"/>
              </a:spcAft>
              <a:buClr>
                <a:srgbClr val="99CCFF"/>
              </a:buClr>
              <a:buSzPct val="110000"/>
              <a:buChar char="•"/>
              <a:defRPr sz="2400">
                <a:solidFill>
                  <a:srgbClr val="FFFFCC"/>
                </a:solidFill>
                <a:latin typeface="+mn-lt"/>
              </a:defRPr>
            </a:lvl5pPr>
            <a:lvl6pPr marL="2514600" indent="-228600" algn="l" rtl="0" eaLnBrk="1" fontAlgn="base" hangingPunct="1">
              <a:spcBef>
                <a:spcPct val="20000"/>
              </a:spcBef>
              <a:spcAft>
                <a:spcPct val="0"/>
              </a:spcAft>
              <a:buClr>
                <a:srgbClr val="99CCFF"/>
              </a:buClr>
              <a:buSzPct val="110000"/>
              <a:buChar char="•"/>
              <a:defRPr sz="2400">
                <a:solidFill>
                  <a:srgbClr val="FFFFCC"/>
                </a:solidFill>
                <a:latin typeface="+mn-lt"/>
              </a:defRPr>
            </a:lvl6pPr>
            <a:lvl7pPr marL="2971800" indent="-228600" algn="l" rtl="0" eaLnBrk="1" fontAlgn="base" hangingPunct="1">
              <a:spcBef>
                <a:spcPct val="20000"/>
              </a:spcBef>
              <a:spcAft>
                <a:spcPct val="0"/>
              </a:spcAft>
              <a:buClr>
                <a:srgbClr val="99CCFF"/>
              </a:buClr>
              <a:buSzPct val="110000"/>
              <a:buChar char="•"/>
              <a:defRPr sz="2400">
                <a:solidFill>
                  <a:srgbClr val="FFFFCC"/>
                </a:solidFill>
                <a:latin typeface="+mn-lt"/>
              </a:defRPr>
            </a:lvl7pPr>
            <a:lvl8pPr marL="3429000" indent="-228600" algn="l" rtl="0" eaLnBrk="1" fontAlgn="base" hangingPunct="1">
              <a:spcBef>
                <a:spcPct val="20000"/>
              </a:spcBef>
              <a:spcAft>
                <a:spcPct val="0"/>
              </a:spcAft>
              <a:buClr>
                <a:srgbClr val="99CCFF"/>
              </a:buClr>
              <a:buSzPct val="110000"/>
              <a:buChar char="•"/>
              <a:defRPr sz="2400">
                <a:solidFill>
                  <a:srgbClr val="FFFFCC"/>
                </a:solidFill>
                <a:latin typeface="+mn-lt"/>
              </a:defRPr>
            </a:lvl8pPr>
            <a:lvl9pPr marL="3886200" indent="-228600" algn="l" rtl="0" eaLnBrk="1" fontAlgn="base" hangingPunct="1">
              <a:spcBef>
                <a:spcPct val="20000"/>
              </a:spcBef>
              <a:spcAft>
                <a:spcPct val="0"/>
              </a:spcAft>
              <a:buClr>
                <a:srgbClr val="99CCFF"/>
              </a:buClr>
              <a:buSzPct val="110000"/>
              <a:buChar char="•"/>
              <a:defRPr sz="2400">
                <a:solidFill>
                  <a:srgbClr val="FFFFCC"/>
                </a:solidFill>
                <a:latin typeface="+mn-lt"/>
              </a:defRPr>
            </a:lvl9pPr>
          </a:lstStyle>
          <a:p>
            <a:pPr marL="0" indent="0">
              <a:spcBef>
                <a:spcPts val="600"/>
              </a:spcBef>
              <a:spcAft>
                <a:spcPts val="0"/>
              </a:spcAft>
              <a:buNone/>
            </a:pPr>
            <a:r>
              <a:rPr lang="en-US" sz="2800" b="1" dirty="0" smtClean="0">
                <a:solidFill>
                  <a:srgbClr val="FFC000"/>
                </a:solidFill>
              </a:rPr>
              <a:t>Environment</a:t>
            </a:r>
          </a:p>
          <a:p>
            <a:pPr marL="0" indent="0">
              <a:spcBef>
                <a:spcPts val="600"/>
              </a:spcBef>
              <a:spcAft>
                <a:spcPts val="0"/>
              </a:spcAft>
              <a:buNone/>
            </a:pPr>
            <a:r>
              <a:rPr lang="en-US" sz="2800" b="1" dirty="0" smtClean="0">
                <a:solidFill>
                  <a:srgbClr val="FFC000"/>
                </a:solidFill>
              </a:rPr>
              <a:t>Climate change</a:t>
            </a:r>
          </a:p>
        </p:txBody>
      </p:sp>
    </p:spTree>
    <p:extLst>
      <p:ext uri="{BB962C8B-B14F-4D97-AF65-F5344CB8AC3E}">
        <p14:creationId xmlns:p14="http://schemas.microsoft.com/office/powerpoint/2010/main" val="19055821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0"/>
            <a:ext cx="7596336" cy="105958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Autofit/>
          </a:bodyPr>
          <a:lstStyle/>
          <a:p>
            <a:pPr algn="ctr" fontAlgn="base">
              <a:spcBef>
                <a:spcPct val="20000"/>
              </a:spcBef>
              <a:spcAft>
                <a:spcPct val="0"/>
              </a:spcAft>
            </a:pPr>
            <a:r>
              <a:rPr lang="en-US" dirty="0">
                <a:solidFill>
                  <a:srgbClr val="002060"/>
                </a:solidFill>
                <a:latin typeface="+mj-lt"/>
              </a:rPr>
              <a:t>Nuclear power is</a:t>
            </a:r>
            <a:br>
              <a:rPr lang="en-US" dirty="0">
                <a:solidFill>
                  <a:srgbClr val="002060"/>
                </a:solidFill>
                <a:latin typeface="+mj-lt"/>
              </a:rPr>
            </a:br>
            <a:r>
              <a:rPr lang="en-US" dirty="0">
                <a:solidFill>
                  <a:srgbClr val="002060"/>
                </a:solidFill>
                <a:latin typeface="+mj-lt"/>
              </a:rPr>
              <a:t>a low-carbon energy source</a:t>
            </a:r>
          </a:p>
        </p:txBody>
      </p:sp>
      <p:sp>
        <p:nvSpPr>
          <p:cNvPr id="5" name="Oval 4"/>
          <p:cNvSpPr/>
          <p:nvPr/>
        </p:nvSpPr>
        <p:spPr bwMode="auto">
          <a:xfrm flipH="1">
            <a:off x="3051170" y="5563835"/>
            <a:ext cx="135354" cy="152822"/>
          </a:xfrm>
          <a:prstGeom prst="ellipse">
            <a:avLst/>
          </a:prstGeom>
          <a:solidFill>
            <a:schemeClr val="tx1"/>
          </a:solidFill>
          <a:ln>
            <a:no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smtClean="0">
              <a:ln>
                <a:noFill/>
              </a:ln>
              <a:solidFill>
                <a:schemeClr val="tx2"/>
              </a:solidFill>
              <a:effectLst/>
              <a:latin typeface="Times New Roman" pitchFamily="18" charset="0"/>
            </a:endParaRPr>
          </a:p>
        </p:txBody>
      </p:sp>
      <p:sp>
        <p:nvSpPr>
          <p:cNvPr id="6" name="TextBox 5"/>
          <p:cNvSpPr txBox="1"/>
          <p:nvPr/>
        </p:nvSpPr>
        <p:spPr>
          <a:xfrm>
            <a:off x="3238141" y="5547990"/>
            <a:ext cx="1189844" cy="184666"/>
          </a:xfrm>
          <a:prstGeom prst="rect">
            <a:avLst/>
          </a:prstGeom>
          <a:noFill/>
        </p:spPr>
        <p:txBody>
          <a:bodyPr wrap="square" lIns="0" tIns="0" rIns="0" bIns="0" rtlCol="0">
            <a:spAutoFit/>
          </a:bodyPr>
          <a:lstStyle/>
          <a:p>
            <a:r>
              <a:rPr lang="en-GB" sz="1200" b="0" dirty="0" smtClean="0">
                <a:solidFill>
                  <a:schemeClr val="tx1"/>
                </a:solidFill>
                <a:latin typeface="Calibri" panose="020F0502020204030204" pitchFamily="34" charset="0"/>
              </a:rPr>
              <a:t>Median value</a:t>
            </a:r>
            <a:endParaRPr lang="en-GB" sz="1200" b="0" dirty="0">
              <a:solidFill>
                <a:schemeClr val="tx1"/>
              </a:solidFill>
              <a:latin typeface="Calibri" panose="020F0502020204030204" pitchFamily="34" charset="0"/>
            </a:endParaRPr>
          </a:p>
        </p:txBody>
      </p:sp>
      <p:sp>
        <p:nvSpPr>
          <p:cNvPr id="7" name="TextBox 6"/>
          <p:cNvSpPr txBox="1"/>
          <p:nvPr/>
        </p:nvSpPr>
        <p:spPr>
          <a:xfrm>
            <a:off x="4620485" y="5548590"/>
            <a:ext cx="2232248" cy="184666"/>
          </a:xfrm>
          <a:prstGeom prst="rect">
            <a:avLst/>
          </a:prstGeom>
          <a:noFill/>
        </p:spPr>
        <p:txBody>
          <a:bodyPr wrap="square" lIns="0" tIns="0" rIns="0" bIns="0" rtlCol="0">
            <a:spAutoFit/>
          </a:bodyPr>
          <a:lstStyle/>
          <a:p>
            <a:r>
              <a:rPr lang="en-GB" sz="1200" b="0" dirty="0" smtClean="0">
                <a:solidFill>
                  <a:schemeClr val="tx1"/>
                </a:solidFill>
                <a:latin typeface="Calibri" panose="020F0502020204030204" pitchFamily="34" charset="0"/>
              </a:rPr>
              <a:t>Interquartile range</a:t>
            </a:r>
            <a:endParaRPr lang="en-GB" sz="1200" b="0" dirty="0">
              <a:solidFill>
                <a:schemeClr val="tx1"/>
              </a:solidFill>
              <a:latin typeface="Calibri" panose="020F0502020204030204" pitchFamily="34" charset="0"/>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43609" y="1340768"/>
            <a:ext cx="1737359" cy="42355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38141" y="4194104"/>
            <a:ext cx="4790244" cy="126768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txBox="1">
            <a:spLocks/>
          </p:cNvSpPr>
          <p:nvPr/>
        </p:nvSpPr>
        <p:spPr>
          <a:xfrm>
            <a:off x="2987824" y="1887116"/>
            <a:ext cx="5905860" cy="12538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solidFill>
                  <a:schemeClr val="accent6">
                    <a:lumMod val="50000"/>
                  </a:schemeClr>
                </a:solidFill>
                <a:latin typeface="Arial Rounded MT Bold"/>
                <a:cs typeface="Arial Rounded MT Bold"/>
              </a:rPr>
              <a:t>Life </a:t>
            </a:r>
            <a:r>
              <a:rPr lang="en-US" sz="3200" dirty="0">
                <a:solidFill>
                  <a:schemeClr val="accent6">
                    <a:lumMod val="50000"/>
                  </a:schemeClr>
                </a:solidFill>
                <a:latin typeface="Arial Rounded MT Bold"/>
                <a:cs typeface="Arial Rounded MT Bold"/>
              </a:rPr>
              <a:t>cycle GHG emissions from electricity </a:t>
            </a:r>
            <a:r>
              <a:rPr lang="en-US" sz="3200" dirty="0" smtClean="0">
                <a:solidFill>
                  <a:schemeClr val="accent6">
                    <a:lumMod val="50000"/>
                  </a:schemeClr>
                </a:solidFill>
                <a:latin typeface="Arial Rounded MT Bold"/>
                <a:cs typeface="Arial Rounded MT Bold"/>
              </a:rPr>
              <a:t>generation</a:t>
            </a:r>
            <a:endParaRPr lang="en-US" sz="3200" dirty="0">
              <a:solidFill>
                <a:schemeClr val="accent6">
                  <a:lumMod val="50000"/>
                </a:schemeClr>
              </a:solidFill>
              <a:latin typeface="Arial Rounded MT Bold"/>
              <a:cs typeface="Arial Rounded MT Bold"/>
            </a:endParaRPr>
          </a:p>
        </p:txBody>
      </p:sp>
      <p:sp>
        <p:nvSpPr>
          <p:cNvPr id="11" name="Down Arrow 10"/>
          <p:cNvSpPr/>
          <p:nvPr/>
        </p:nvSpPr>
        <p:spPr>
          <a:xfrm>
            <a:off x="5171527" y="3423180"/>
            <a:ext cx="685800" cy="1371600"/>
          </a:xfrm>
          <a:prstGeom prst="downArrow">
            <a:avLst/>
          </a:prstGeom>
          <a:solidFill>
            <a:srgbClr val="FFFF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bwMode="auto">
          <a:xfrm flipH="1">
            <a:off x="4499991" y="5565408"/>
            <a:ext cx="81677" cy="135404"/>
          </a:xfrm>
          <a:prstGeom prst="rect">
            <a:avLst/>
          </a:prstGeom>
          <a:noFill/>
          <a:ln>
            <a:solidFill>
              <a:schemeClr val="tx1"/>
            </a:solidFill>
          </a:ln>
          <a:effectLs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1" i="0" u="none" strike="noStrike" cap="none" normalizeH="0" baseline="0" smtClean="0">
              <a:ln>
                <a:noFill/>
              </a:ln>
              <a:solidFill>
                <a:schemeClr val="tx2"/>
              </a:solidFill>
              <a:effectLst/>
              <a:latin typeface="Times New Roman" pitchFamily="18" charset="0"/>
            </a:endParaRPr>
          </a:p>
        </p:txBody>
      </p:sp>
    </p:spTree>
    <p:extLst>
      <p:ext uri="{BB962C8B-B14F-4D97-AF65-F5344CB8AC3E}">
        <p14:creationId xmlns:p14="http://schemas.microsoft.com/office/powerpoint/2010/main" val="21206605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800" fill="hold"/>
                                        <p:tgtEl>
                                          <p:spTgt spid="11"/>
                                        </p:tgtEl>
                                        <p:attrNameLst>
                                          <p:attrName>ppt_x</p:attrName>
                                        </p:attrNameLst>
                                      </p:cBhvr>
                                      <p:tavLst>
                                        <p:tav tm="0">
                                          <p:val>
                                            <p:strVal val="#ppt_x"/>
                                          </p:val>
                                        </p:tav>
                                        <p:tav tm="100000">
                                          <p:val>
                                            <p:strVal val="#ppt_x"/>
                                          </p:val>
                                        </p:tav>
                                      </p:tavLst>
                                    </p:anim>
                                    <p:anim calcmode="lin" valueType="num">
                                      <p:cBhvr additive="base">
                                        <p:cTn id="8" dur="8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0" y="0"/>
            <a:ext cx="9144000" cy="1115720"/>
          </a:xfrm>
        </p:spPr>
        <p:txBody>
          <a:bodyPr/>
          <a:lstStyle/>
          <a:p>
            <a:pPr algn="ctr" eaLnBrk="1" hangingPunct="1"/>
            <a:r>
              <a:rPr lang="en-GB" dirty="0" smtClean="0">
                <a:solidFill>
                  <a:srgbClr val="002060"/>
                </a:solidFill>
              </a:rPr>
              <a:t>NP Reactors</a:t>
            </a:r>
            <a:r>
              <a:rPr lang="en-GB" sz="1200" dirty="0" smtClean="0">
                <a:solidFill>
                  <a:srgbClr val="002060"/>
                </a:solidFill>
              </a:rPr>
              <a:t/>
            </a:r>
            <a:br>
              <a:rPr lang="en-GB" sz="1200" dirty="0" smtClean="0">
                <a:solidFill>
                  <a:srgbClr val="002060"/>
                </a:solidFill>
              </a:rPr>
            </a:br>
            <a:r>
              <a:rPr lang="en-GB" sz="1200" dirty="0" smtClean="0">
                <a:solidFill>
                  <a:srgbClr val="002060"/>
                </a:solidFill>
              </a:rPr>
              <a:t>(as of  30 January 2017)</a:t>
            </a:r>
          </a:p>
        </p:txBody>
      </p:sp>
      <p:sp>
        <p:nvSpPr>
          <p:cNvPr id="15" name="Content Placeholder 4"/>
          <p:cNvSpPr txBox="1">
            <a:spLocks/>
          </p:cNvSpPr>
          <p:nvPr/>
        </p:nvSpPr>
        <p:spPr bwMode="gray">
          <a:xfrm>
            <a:off x="123552" y="1115720"/>
            <a:ext cx="4061803" cy="682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folHlink"/>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5pPr>
            <a:lvl6pPr marL="2514600" indent="-228600" algn="l" rtl="0" fontAlgn="base">
              <a:spcBef>
                <a:spcPct val="20000"/>
              </a:spcBef>
              <a:spcAft>
                <a:spcPct val="0"/>
              </a:spcAft>
              <a:buClr>
                <a:schemeClr val="folHlink"/>
              </a:buClr>
              <a:buSzPct val="110000"/>
              <a:buChar char="•"/>
              <a:defRPr sz="2400">
                <a:solidFill>
                  <a:schemeClr val="tx2"/>
                </a:solidFill>
                <a:latin typeface="+mn-lt"/>
              </a:defRPr>
            </a:lvl6pPr>
            <a:lvl7pPr marL="2971800" indent="-228600" algn="l" rtl="0" fontAlgn="base">
              <a:spcBef>
                <a:spcPct val="20000"/>
              </a:spcBef>
              <a:spcAft>
                <a:spcPct val="0"/>
              </a:spcAft>
              <a:buClr>
                <a:schemeClr val="folHlink"/>
              </a:buClr>
              <a:buSzPct val="110000"/>
              <a:buChar char="•"/>
              <a:defRPr sz="2400">
                <a:solidFill>
                  <a:schemeClr val="tx2"/>
                </a:solidFill>
                <a:latin typeface="+mn-lt"/>
              </a:defRPr>
            </a:lvl7pPr>
            <a:lvl8pPr marL="3429000" indent="-228600" algn="l" rtl="0" fontAlgn="base">
              <a:spcBef>
                <a:spcPct val="20000"/>
              </a:spcBef>
              <a:spcAft>
                <a:spcPct val="0"/>
              </a:spcAft>
              <a:buClr>
                <a:schemeClr val="folHlink"/>
              </a:buClr>
              <a:buSzPct val="110000"/>
              <a:buChar char="•"/>
              <a:defRPr sz="2400">
                <a:solidFill>
                  <a:schemeClr val="tx2"/>
                </a:solidFill>
                <a:latin typeface="+mn-lt"/>
              </a:defRPr>
            </a:lvl8pPr>
            <a:lvl9pPr marL="3886200" indent="-228600" algn="l" rtl="0" fontAlgn="base">
              <a:spcBef>
                <a:spcPct val="20000"/>
              </a:spcBef>
              <a:spcAft>
                <a:spcPct val="0"/>
              </a:spcAft>
              <a:buClr>
                <a:schemeClr val="folHlink"/>
              </a:buClr>
              <a:buSzPct val="110000"/>
              <a:buChar char="•"/>
              <a:defRPr sz="2400">
                <a:solidFill>
                  <a:schemeClr val="tx2"/>
                </a:solidFill>
                <a:latin typeface="+mn-lt"/>
              </a:defRPr>
            </a:lvl9pPr>
          </a:lstStyle>
          <a:p>
            <a:pPr marL="0" lvl="0" indent="0">
              <a:buClr>
                <a:srgbClr val="3366CC"/>
              </a:buClr>
              <a:buNone/>
            </a:pPr>
            <a:r>
              <a:rPr lang="en-GB" b="1" kern="0" dirty="0" smtClean="0">
                <a:solidFill>
                  <a:srgbClr val="002060"/>
                </a:solidFill>
              </a:rPr>
              <a:t>449 in operation</a:t>
            </a:r>
            <a:endParaRPr lang="en-GB" b="1" kern="0" dirty="0">
              <a:solidFill>
                <a:srgbClr val="002060"/>
              </a:solidFill>
            </a:endParaRPr>
          </a:p>
        </p:txBody>
      </p:sp>
      <p:sp>
        <p:nvSpPr>
          <p:cNvPr id="16" name="Content Placeholder 4"/>
          <p:cNvSpPr txBox="1">
            <a:spLocks/>
          </p:cNvSpPr>
          <p:nvPr/>
        </p:nvSpPr>
        <p:spPr bwMode="gray">
          <a:xfrm>
            <a:off x="5004048" y="1101656"/>
            <a:ext cx="4105406" cy="582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folHlink"/>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5pPr>
            <a:lvl6pPr marL="2514600" indent="-228600" algn="l" rtl="0" fontAlgn="base">
              <a:spcBef>
                <a:spcPct val="20000"/>
              </a:spcBef>
              <a:spcAft>
                <a:spcPct val="0"/>
              </a:spcAft>
              <a:buClr>
                <a:schemeClr val="folHlink"/>
              </a:buClr>
              <a:buSzPct val="110000"/>
              <a:buChar char="•"/>
              <a:defRPr sz="2400">
                <a:solidFill>
                  <a:schemeClr val="tx2"/>
                </a:solidFill>
                <a:latin typeface="+mn-lt"/>
              </a:defRPr>
            </a:lvl6pPr>
            <a:lvl7pPr marL="2971800" indent="-228600" algn="l" rtl="0" fontAlgn="base">
              <a:spcBef>
                <a:spcPct val="20000"/>
              </a:spcBef>
              <a:spcAft>
                <a:spcPct val="0"/>
              </a:spcAft>
              <a:buClr>
                <a:schemeClr val="folHlink"/>
              </a:buClr>
              <a:buSzPct val="110000"/>
              <a:buChar char="•"/>
              <a:defRPr sz="2400">
                <a:solidFill>
                  <a:schemeClr val="tx2"/>
                </a:solidFill>
                <a:latin typeface="+mn-lt"/>
              </a:defRPr>
            </a:lvl7pPr>
            <a:lvl8pPr marL="3429000" indent="-228600" algn="l" rtl="0" fontAlgn="base">
              <a:spcBef>
                <a:spcPct val="20000"/>
              </a:spcBef>
              <a:spcAft>
                <a:spcPct val="0"/>
              </a:spcAft>
              <a:buClr>
                <a:schemeClr val="folHlink"/>
              </a:buClr>
              <a:buSzPct val="110000"/>
              <a:buChar char="•"/>
              <a:defRPr sz="2400">
                <a:solidFill>
                  <a:schemeClr val="tx2"/>
                </a:solidFill>
                <a:latin typeface="+mn-lt"/>
              </a:defRPr>
            </a:lvl8pPr>
            <a:lvl9pPr marL="3886200" indent="-228600" algn="l" rtl="0" fontAlgn="base">
              <a:spcBef>
                <a:spcPct val="20000"/>
              </a:spcBef>
              <a:spcAft>
                <a:spcPct val="0"/>
              </a:spcAft>
              <a:buClr>
                <a:schemeClr val="folHlink"/>
              </a:buClr>
              <a:buSzPct val="110000"/>
              <a:buChar char="•"/>
              <a:defRPr sz="2400">
                <a:solidFill>
                  <a:schemeClr val="tx2"/>
                </a:solidFill>
                <a:latin typeface="+mn-lt"/>
              </a:defRPr>
            </a:lvl9pPr>
          </a:lstStyle>
          <a:p>
            <a:pPr marL="0" indent="0">
              <a:buClr>
                <a:srgbClr val="3366CC"/>
              </a:buClr>
              <a:buNone/>
            </a:pPr>
            <a:r>
              <a:rPr lang="en-GB" b="1" kern="0" dirty="0" smtClean="0">
                <a:solidFill>
                  <a:srgbClr val="002060"/>
                </a:solidFill>
              </a:rPr>
              <a:t>392 </a:t>
            </a:r>
            <a:r>
              <a:rPr lang="en-GB" b="1" kern="0" dirty="0">
                <a:solidFill>
                  <a:srgbClr val="002060"/>
                </a:solidFill>
              </a:rPr>
              <a:t>GW(e) </a:t>
            </a:r>
            <a:r>
              <a:rPr lang="en-GB" b="1" kern="0" dirty="0" smtClean="0">
                <a:solidFill>
                  <a:srgbClr val="002060"/>
                </a:solidFill>
              </a:rPr>
              <a:t>Capacity</a:t>
            </a:r>
            <a:endParaRPr lang="en-GB" b="1" kern="0" dirty="0">
              <a:solidFill>
                <a:srgbClr val="002060"/>
              </a:solidFill>
            </a:endParaRPr>
          </a:p>
        </p:txBody>
      </p:sp>
      <p:sp>
        <p:nvSpPr>
          <p:cNvPr id="9" name="Content Placeholder 4"/>
          <p:cNvSpPr txBox="1">
            <a:spLocks/>
          </p:cNvSpPr>
          <p:nvPr/>
        </p:nvSpPr>
        <p:spPr bwMode="gray">
          <a:xfrm>
            <a:off x="1187624" y="3789040"/>
            <a:ext cx="7344816" cy="503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lr>
                <a:schemeClr val="folHlink"/>
              </a:buClr>
              <a:buSzPct val="110000"/>
              <a:buChar char="•"/>
              <a:defRPr sz="2800">
                <a:solidFill>
                  <a:schemeClr val="tx2"/>
                </a:solidFill>
                <a:latin typeface="+mn-lt"/>
              </a:defRPr>
            </a:lvl2pPr>
            <a:lvl3pPr marL="11430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3pPr>
            <a:lvl4pPr marL="16002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4pPr>
            <a:lvl5pPr marL="2057400" indent="-228600" algn="l" rtl="0" eaLnBrk="0" fontAlgn="base" hangingPunct="0">
              <a:spcBef>
                <a:spcPct val="20000"/>
              </a:spcBef>
              <a:spcAft>
                <a:spcPct val="0"/>
              </a:spcAft>
              <a:buClr>
                <a:schemeClr val="folHlink"/>
              </a:buClr>
              <a:buSzPct val="110000"/>
              <a:buChar char="•"/>
              <a:defRPr sz="2400">
                <a:solidFill>
                  <a:schemeClr val="tx2"/>
                </a:solidFill>
                <a:latin typeface="+mn-lt"/>
              </a:defRPr>
            </a:lvl5pPr>
            <a:lvl6pPr marL="2514600" indent="-228600" algn="l" rtl="0" fontAlgn="base">
              <a:spcBef>
                <a:spcPct val="20000"/>
              </a:spcBef>
              <a:spcAft>
                <a:spcPct val="0"/>
              </a:spcAft>
              <a:buClr>
                <a:schemeClr val="folHlink"/>
              </a:buClr>
              <a:buSzPct val="110000"/>
              <a:buChar char="•"/>
              <a:defRPr sz="2400">
                <a:solidFill>
                  <a:schemeClr val="tx2"/>
                </a:solidFill>
                <a:latin typeface="+mn-lt"/>
              </a:defRPr>
            </a:lvl6pPr>
            <a:lvl7pPr marL="2971800" indent="-228600" algn="l" rtl="0" fontAlgn="base">
              <a:spcBef>
                <a:spcPct val="20000"/>
              </a:spcBef>
              <a:spcAft>
                <a:spcPct val="0"/>
              </a:spcAft>
              <a:buClr>
                <a:schemeClr val="folHlink"/>
              </a:buClr>
              <a:buSzPct val="110000"/>
              <a:buChar char="•"/>
              <a:defRPr sz="2400">
                <a:solidFill>
                  <a:schemeClr val="tx2"/>
                </a:solidFill>
                <a:latin typeface="+mn-lt"/>
              </a:defRPr>
            </a:lvl7pPr>
            <a:lvl8pPr marL="3429000" indent="-228600" algn="l" rtl="0" fontAlgn="base">
              <a:spcBef>
                <a:spcPct val="20000"/>
              </a:spcBef>
              <a:spcAft>
                <a:spcPct val="0"/>
              </a:spcAft>
              <a:buClr>
                <a:schemeClr val="folHlink"/>
              </a:buClr>
              <a:buSzPct val="110000"/>
              <a:buChar char="•"/>
              <a:defRPr sz="2400">
                <a:solidFill>
                  <a:schemeClr val="tx2"/>
                </a:solidFill>
                <a:latin typeface="+mn-lt"/>
              </a:defRPr>
            </a:lvl8pPr>
            <a:lvl9pPr marL="3886200" indent="-228600" algn="l" rtl="0" fontAlgn="base">
              <a:spcBef>
                <a:spcPct val="20000"/>
              </a:spcBef>
              <a:spcAft>
                <a:spcPct val="0"/>
              </a:spcAft>
              <a:buClr>
                <a:schemeClr val="folHlink"/>
              </a:buClr>
              <a:buSzPct val="110000"/>
              <a:buChar char="•"/>
              <a:defRPr sz="2400">
                <a:solidFill>
                  <a:schemeClr val="tx2"/>
                </a:solidFill>
                <a:latin typeface="+mn-lt"/>
              </a:defRPr>
            </a:lvl9pPr>
          </a:lstStyle>
          <a:p>
            <a:pPr marL="0" indent="0">
              <a:buClr>
                <a:srgbClr val="3366CC"/>
              </a:buClr>
              <a:buNone/>
            </a:pPr>
            <a:r>
              <a:rPr lang="en-GB" b="1" kern="0" dirty="0" smtClean="0">
                <a:solidFill>
                  <a:srgbClr val="002060"/>
                </a:solidFill>
              </a:rPr>
              <a:t>60 under construction (</a:t>
            </a:r>
            <a:r>
              <a:rPr lang="en-GB" b="1" kern="0" dirty="0">
                <a:solidFill>
                  <a:srgbClr val="002060"/>
                </a:solidFill>
              </a:rPr>
              <a:t>2/3 in </a:t>
            </a:r>
            <a:r>
              <a:rPr lang="en-GB" b="1" kern="0" dirty="0" smtClean="0">
                <a:solidFill>
                  <a:srgbClr val="002060"/>
                </a:solidFill>
              </a:rPr>
              <a:t>Asia)</a:t>
            </a:r>
            <a:endParaRPr lang="en-GB" b="1" kern="0" dirty="0">
              <a:solidFill>
                <a:srgbClr val="002060"/>
              </a:solidFill>
            </a:endParaRPr>
          </a:p>
        </p:txBody>
      </p:sp>
      <p:pic>
        <p:nvPicPr>
          <p:cNvPr id="2050" name="Picture 2" descr="\\iaea-store\guesttmp\Del-1st\arunphotos\site update photographs 2015 high resolution\Oct 2015\High res\8P3A6286.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2483768" y="4292686"/>
            <a:ext cx="4055322" cy="214895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853690" y="1638920"/>
            <a:ext cx="4038790" cy="19350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descr="Tianwan Nuclear Power Plant Project, China"/>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179512" y="1638920"/>
            <a:ext cx="4346239" cy="193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03749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2447429855"/>
              </p:ext>
            </p:extLst>
          </p:nvPr>
        </p:nvGraphicFramePr>
        <p:xfrm>
          <a:off x="514233" y="1285693"/>
          <a:ext cx="8214899" cy="4768304"/>
        </p:xfrm>
        <a:graphic>
          <a:graphicData uri="http://schemas.openxmlformats.org/drawingml/2006/chart">
            <c:chart xmlns:c="http://schemas.openxmlformats.org/drawingml/2006/chart" xmlns:r="http://schemas.openxmlformats.org/officeDocument/2006/relationships" r:id="rId3"/>
          </a:graphicData>
        </a:graphic>
      </p:graphicFrame>
      <p:sp>
        <p:nvSpPr>
          <p:cNvPr id="7" name="Down Arrow 6"/>
          <p:cNvSpPr/>
          <p:nvPr/>
        </p:nvSpPr>
        <p:spPr bwMode="auto">
          <a:xfrm rot="858221">
            <a:off x="7606108" y="1938865"/>
            <a:ext cx="265610" cy="695354"/>
          </a:xfrm>
          <a:prstGeom prst="down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Times New Roman" pitchFamily="18" charset="0"/>
            </a:endParaRPr>
          </a:p>
        </p:txBody>
      </p:sp>
      <p:sp>
        <p:nvSpPr>
          <p:cNvPr id="9" name="Down Arrow 8"/>
          <p:cNvSpPr/>
          <p:nvPr/>
        </p:nvSpPr>
        <p:spPr bwMode="auto">
          <a:xfrm rot="858221">
            <a:off x="6742013" y="2888293"/>
            <a:ext cx="265610" cy="695354"/>
          </a:xfrm>
          <a:prstGeom prst="down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Times New Roman" pitchFamily="18" charset="0"/>
            </a:endParaRPr>
          </a:p>
        </p:txBody>
      </p:sp>
      <p:sp>
        <p:nvSpPr>
          <p:cNvPr id="20" name="TextBox 19"/>
          <p:cNvSpPr txBox="1"/>
          <p:nvPr/>
        </p:nvSpPr>
        <p:spPr>
          <a:xfrm rot="20160997">
            <a:off x="1508438" y="1470307"/>
            <a:ext cx="3372000" cy="523220"/>
          </a:xfrm>
          <a:prstGeom prst="rect">
            <a:avLst/>
          </a:prstGeom>
          <a:solidFill>
            <a:srgbClr val="FFFFFF"/>
          </a:solidFill>
          <a:ln>
            <a:solidFill>
              <a:schemeClr val="tx1"/>
            </a:solidFill>
          </a:ln>
        </p:spPr>
        <p:txBody>
          <a:bodyPr wrap="square" rtlCol="0">
            <a:spAutoFit/>
          </a:bodyPr>
          <a:lstStyle/>
          <a:p>
            <a:pPr algn="ctr"/>
            <a:r>
              <a:rPr lang="en-GB" sz="2800" dirty="0" smtClean="0">
                <a:solidFill>
                  <a:srgbClr val="002060"/>
                </a:solidFill>
                <a:latin typeface="+mn-lt"/>
              </a:rPr>
              <a:t>Decommissioning…</a:t>
            </a:r>
          </a:p>
        </p:txBody>
      </p:sp>
      <p:sp>
        <p:nvSpPr>
          <p:cNvPr id="11" name="Rectangle 2"/>
          <p:cNvSpPr>
            <a:spLocks noGrp="1" noChangeArrowheads="1"/>
          </p:cNvSpPr>
          <p:nvPr>
            <p:ph type="title"/>
          </p:nvPr>
        </p:nvSpPr>
        <p:spPr>
          <a:xfrm>
            <a:off x="0" y="0"/>
            <a:ext cx="9144000" cy="1009650"/>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normAutofit/>
          </a:bodyPr>
          <a:lstStyle/>
          <a:p>
            <a:pPr algn="ctr" fontAlgn="base">
              <a:spcBef>
                <a:spcPct val="20000"/>
              </a:spcBef>
              <a:spcAft>
                <a:spcPct val="0"/>
              </a:spcAft>
            </a:pPr>
            <a:r>
              <a:rPr lang="en-GB" dirty="0">
                <a:solidFill>
                  <a:srgbClr val="002060"/>
                </a:solidFill>
                <a:latin typeface="+mj-lt"/>
              </a:rPr>
              <a:t>2030 Projections</a:t>
            </a:r>
          </a:p>
        </p:txBody>
      </p:sp>
      <p:sp>
        <p:nvSpPr>
          <p:cNvPr id="14" name="TextBox 13"/>
          <p:cNvSpPr txBox="1"/>
          <p:nvPr/>
        </p:nvSpPr>
        <p:spPr>
          <a:xfrm rot="20160997">
            <a:off x="2156509" y="2024932"/>
            <a:ext cx="3372000" cy="523220"/>
          </a:xfrm>
          <a:prstGeom prst="rect">
            <a:avLst/>
          </a:prstGeom>
          <a:solidFill>
            <a:srgbClr val="FFFFFF"/>
          </a:solidFill>
          <a:ln>
            <a:solidFill>
              <a:schemeClr val="tx1"/>
            </a:solidFill>
          </a:ln>
        </p:spPr>
        <p:txBody>
          <a:bodyPr wrap="square" rtlCol="0">
            <a:spAutoFit/>
          </a:bodyPr>
          <a:lstStyle/>
          <a:p>
            <a:pPr algn="ctr"/>
            <a:r>
              <a:rPr lang="en-GB" sz="2800" dirty="0">
                <a:solidFill>
                  <a:srgbClr val="002060"/>
                </a:solidFill>
              </a:rPr>
              <a:t>Climate…</a:t>
            </a:r>
          </a:p>
        </p:txBody>
      </p:sp>
      <p:sp>
        <p:nvSpPr>
          <p:cNvPr id="15" name="TextBox 14"/>
          <p:cNvSpPr txBox="1"/>
          <p:nvPr/>
        </p:nvSpPr>
        <p:spPr>
          <a:xfrm rot="20160997">
            <a:off x="2854235" y="2579557"/>
            <a:ext cx="3372000" cy="523220"/>
          </a:xfrm>
          <a:prstGeom prst="rect">
            <a:avLst/>
          </a:prstGeom>
          <a:solidFill>
            <a:srgbClr val="FFFFFF"/>
          </a:solidFill>
          <a:ln>
            <a:solidFill>
              <a:schemeClr val="tx1"/>
            </a:solidFill>
          </a:ln>
        </p:spPr>
        <p:txBody>
          <a:bodyPr wrap="square" rtlCol="0">
            <a:spAutoFit/>
          </a:bodyPr>
          <a:lstStyle/>
          <a:p>
            <a:pPr algn="ctr"/>
            <a:r>
              <a:rPr lang="en-GB" sz="2800" dirty="0">
                <a:solidFill>
                  <a:srgbClr val="002060"/>
                </a:solidFill>
              </a:rPr>
              <a:t>SDGs…</a:t>
            </a:r>
          </a:p>
        </p:txBody>
      </p:sp>
    </p:spTree>
    <p:extLst>
      <p:ext uri="{BB962C8B-B14F-4D97-AF65-F5344CB8AC3E}">
        <p14:creationId xmlns:p14="http://schemas.microsoft.com/office/powerpoint/2010/main" val="354998707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2">
      <a:dk1>
        <a:srgbClr val="003399"/>
      </a:dk1>
      <a:lt1>
        <a:sysClr val="window" lastClr="FFFFFF"/>
      </a:lt1>
      <a:dk2>
        <a:srgbClr val="3366CC"/>
      </a:dk2>
      <a:lt2>
        <a:srgbClr val="DBDBDD"/>
      </a:lt2>
      <a:accent1>
        <a:srgbClr val="6699CC"/>
      </a:accent1>
      <a:accent2>
        <a:srgbClr val="FF9900"/>
      </a:accent2>
      <a:accent3>
        <a:srgbClr val="99CC00"/>
      </a:accent3>
      <a:accent4>
        <a:srgbClr val="8681B8"/>
      </a:accent4>
      <a:accent5>
        <a:srgbClr val="32A14C"/>
      </a:accent5>
      <a:accent6>
        <a:srgbClr val="99CCFF"/>
      </a:accent6>
      <a:hlink>
        <a:srgbClr val="6699CC"/>
      </a:hlink>
      <a:folHlink>
        <a:srgbClr val="8681B8"/>
      </a:folHlink>
    </a:clrScheme>
    <a:fontScheme name="procureme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6406</TotalTime>
  <Words>2206</Words>
  <Application>Microsoft Macintosh PowerPoint</Application>
  <PresentationFormat>On-screen Show (4:3)</PresentationFormat>
  <Paragraphs>254</Paragraphs>
  <Slides>23</Slides>
  <Notes>20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IAEA and ADS</vt:lpstr>
      <vt:lpstr>PowerPoint Presentation</vt:lpstr>
      <vt:lpstr>PowerPoint Presentation</vt:lpstr>
      <vt:lpstr>PowerPoint Presentation</vt:lpstr>
      <vt:lpstr>Energy 2016</vt:lpstr>
      <vt:lpstr>Energy challenge</vt:lpstr>
      <vt:lpstr>Nuclear power is a low-carbon energy source</vt:lpstr>
      <vt:lpstr>NP Reactors (as of  30 January 2017)</vt:lpstr>
      <vt:lpstr>2030 Projections</vt:lpstr>
      <vt:lpstr>PowerPoint Presentation</vt:lpstr>
      <vt:lpstr>International Project on Innovative Nuclear Reactors and Fuel Cycles “Global Scenarios”: Heterogeneous world model introduced in GAINS</vt:lpstr>
      <vt:lpstr>Advanced Technologies</vt:lpstr>
      <vt:lpstr>Technical Working Groups related to P&amp;T and FNS: </vt:lpstr>
      <vt:lpstr>TECDOC: Status of the Accelerator Driven Systems Research and Technology Development</vt:lpstr>
      <vt:lpstr>CRP on Analytical and Experimental Benchmark Analysis of Accelerator Driven Systems &amp; Use of LEU in Accelerator Driven Subcritical Systems both carried out from 2005 to 2010  </vt:lpstr>
      <vt:lpstr>CRP on “Accelerator Driven Sub-critical Systems (ADS) and Use of Low Enriched Uranium (LEU) in ADS” </vt:lpstr>
      <vt:lpstr>PowerPoint Presentation</vt:lpstr>
      <vt:lpstr>PowerPoint Presentation</vt:lpstr>
      <vt:lpstr>Innovative Fuel Cycles</vt:lpstr>
      <vt:lpstr>Integrated Nuclear Fuel Cycle Information System</vt:lpstr>
      <vt:lpstr>Forthcoming IAEA Emerging Technologies Workshops:  Trends and Implications for Safeguards Vienna, 13-16 February 2017</vt:lpstr>
      <vt:lpstr>3rd International Conference on Fast Reactors and Related Fuel Cycles (FR17) Yekaterinburg, RF, 26-29 June 2017 </vt:lpstr>
      <vt:lpstr>Thank you!</vt:lpstr>
    </vt:vector>
  </TitlesOfParts>
  <Company>IAEA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SCHLOSMAN, Anna</dc:creator>
  <cp:lastModifiedBy>Stefano Monti</cp:lastModifiedBy>
  <cp:revision>305</cp:revision>
  <cp:lastPrinted>2017-01-31T14:27:15Z</cp:lastPrinted>
  <dcterms:created xsi:type="dcterms:W3CDTF">2014-07-03T09:13:58Z</dcterms:created>
  <dcterms:modified xsi:type="dcterms:W3CDTF">2017-02-07T09:20:06Z</dcterms:modified>
</cp:coreProperties>
</file>