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handoutMasterIdLst>
    <p:handoutMasterId r:id="rId32"/>
  </p:handoutMasterIdLst>
  <p:sldIdLst>
    <p:sldId id="264" r:id="rId2"/>
    <p:sldId id="414" r:id="rId3"/>
    <p:sldId id="413" r:id="rId4"/>
    <p:sldId id="416" r:id="rId5"/>
    <p:sldId id="411" r:id="rId6"/>
    <p:sldId id="412" r:id="rId7"/>
    <p:sldId id="389" r:id="rId8"/>
    <p:sldId id="398" r:id="rId9"/>
    <p:sldId id="401" r:id="rId10"/>
    <p:sldId id="390" r:id="rId11"/>
    <p:sldId id="391" r:id="rId12"/>
    <p:sldId id="393" r:id="rId13"/>
    <p:sldId id="422" r:id="rId14"/>
    <p:sldId id="406" r:id="rId15"/>
    <p:sldId id="403" r:id="rId16"/>
    <p:sldId id="424" r:id="rId17"/>
    <p:sldId id="426" r:id="rId18"/>
    <p:sldId id="425" r:id="rId19"/>
    <p:sldId id="419" r:id="rId20"/>
    <p:sldId id="417" r:id="rId21"/>
    <p:sldId id="396" r:id="rId22"/>
    <p:sldId id="428" r:id="rId23"/>
    <p:sldId id="407" r:id="rId24"/>
    <p:sldId id="427" r:id="rId25"/>
    <p:sldId id="429" r:id="rId26"/>
    <p:sldId id="430" r:id="rId27"/>
    <p:sldId id="431" r:id="rId28"/>
    <p:sldId id="420" r:id="rId29"/>
    <p:sldId id="41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07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10" autoAdjust="0"/>
    <p:restoredTop sz="99398" autoAdjust="0"/>
  </p:normalViewPr>
  <p:slideViewPr>
    <p:cSldViewPr snapToGrid="0" snapToObjects="1">
      <p:cViewPr>
        <p:scale>
          <a:sx n="125" d="100"/>
          <a:sy n="125" d="100"/>
        </p:scale>
        <p:origin x="-1136"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32"/>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mtClean="0"/>
              <a:t>09/02/17</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210D6F-075E-6F4A-ABFD-B838FB6CA4DA}" type="slidenum">
              <a:rPr lang="en-US" smtClean="0"/>
              <a:t>‹#›</a:t>
            </a:fld>
            <a:endParaRPr lang="en-US"/>
          </a:p>
        </p:txBody>
      </p:sp>
    </p:spTree>
    <p:extLst>
      <p:ext uri="{BB962C8B-B14F-4D97-AF65-F5344CB8AC3E}">
        <p14:creationId xmlns:p14="http://schemas.microsoft.com/office/powerpoint/2010/main" val="14322044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US" smtClean="0"/>
              <a:t>09/02/17</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a:t>
            </a:fld>
            <a:endParaRPr lang="en-US"/>
          </a:p>
        </p:txBody>
      </p:sp>
      <p:sp>
        <p:nvSpPr>
          <p:cNvPr id="5" name="Date Placeholder 4"/>
          <p:cNvSpPr>
            <a:spLocks noGrp="1"/>
          </p:cNvSpPr>
          <p:nvPr>
            <p:ph type="dt" idx="11"/>
          </p:nvPr>
        </p:nvSpPr>
        <p:spPr/>
        <p:txBody>
          <a:bodyPr/>
          <a:lstStyle/>
          <a:p>
            <a:r>
              <a:rPr lang="en-US" smtClean="0"/>
              <a:t>09/02/17</a:t>
            </a:r>
            <a:endParaRPr lang="en-US"/>
          </a:p>
        </p:txBody>
      </p:sp>
    </p:spTree>
    <p:extLst>
      <p:ext uri="{BB962C8B-B14F-4D97-AF65-F5344CB8AC3E}">
        <p14:creationId xmlns:p14="http://schemas.microsoft.com/office/powerpoint/2010/main" val="3625823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10</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11</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12</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13</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15</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16</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17</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18</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19</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21</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22</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23</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24</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25</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26</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27</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28</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4</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5</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6</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7</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8</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9</a:t>
            </a:fld>
            <a:endParaRPr lang="en-GB"/>
          </a:p>
        </p:txBody>
      </p:sp>
      <p:sp>
        <p:nvSpPr>
          <p:cNvPr id="5" name="Date Placeholder 4"/>
          <p:cNvSpPr>
            <a:spLocks noGrp="1"/>
          </p:cNvSpPr>
          <p:nvPr>
            <p:ph type="dt" idx="11"/>
          </p:nvPr>
        </p:nvSpPr>
        <p:spPr/>
        <p:txBody>
          <a:bodyPr/>
          <a:lstStyle/>
          <a:p>
            <a:r>
              <a:rPr lang="en-US" smtClean="0"/>
              <a:t>09/02/17</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a:xfrm>
            <a:off x="7019925" y="6286500"/>
            <a:ext cx="1905000" cy="457200"/>
          </a:xfrm>
          <a:prstGeom prst="rect">
            <a:avLst/>
          </a:prstGeom>
        </p:spPr>
        <p:txBody>
          <a:bodyPr/>
          <a:lstStyle>
            <a:lvl1pPr>
              <a:defRPr/>
            </a:lvl1pPr>
          </a:lstStyle>
          <a:p>
            <a:pPr>
              <a:defRPr/>
            </a:pPr>
            <a:fld id="{4F9F3CD4-AE83-4A4C-BA7A-F0B25ED851C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49698"/>
            <a:ext cx="9144000" cy="707202"/>
          </a:xfrm>
          <a:prstGeom prst="rect">
            <a:avLst/>
          </a:prstGeom>
        </p:spPr>
      </p:pic>
      <p:sp>
        <p:nvSpPr>
          <p:cNvPr id="5" name="Rectangle 4"/>
          <p:cNvSpPr/>
          <p:nvPr userDrawn="1"/>
        </p:nvSpPr>
        <p:spPr>
          <a:xfrm>
            <a:off x="899582" y="6302001"/>
            <a:ext cx="8244418" cy="276999"/>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2">
                    <a:lumMod val="75000"/>
                  </a:schemeClr>
                </a:solidFill>
                <a:latin typeface="Helvetica Neue"/>
                <a:cs typeface="Helvetica Neue"/>
              </a:rPr>
              <a:t>EUCARD</a:t>
            </a:r>
            <a:r>
              <a:rPr lang="en-US" sz="1200" baseline="30000" dirty="0" smtClean="0">
                <a:solidFill>
                  <a:schemeClr val="tx2">
                    <a:lumMod val="75000"/>
                  </a:schemeClr>
                </a:solidFill>
                <a:latin typeface="Helvetica Neue"/>
                <a:cs typeface="Helvetica Neue"/>
              </a:rPr>
              <a:t>2</a:t>
            </a:r>
            <a:r>
              <a:rPr lang="en-US" sz="1200" dirty="0" smtClean="0">
                <a:solidFill>
                  <a:schemeClr val="tx2">
                    <a:lumMod val="75000"/>
                  </a:schemeClr>
                </a:solidFill>
                <a:latin typeface="Helvetica Neue"/>
                <a:cs typeface="Helvetica Neue"/>
              </a:rPr>
              <a:t> </a:t>
            </a:r>
            <a:r>
              <a:rPr lang="en-US" sz="1200" i="1" dirty="0" smtClean="0">
                <a:solidFill>
                  <a:schemeClr val="tx2">
                    <a:lumMod val="75000"/>
                  </a:schemeClr>
                </a:solidFill>
                <a:latin typeface="Helvetica Neue"/>
                <a:cs typeface="Helvetica Neue"/>
              </a:rPr>
              <a:t> </a:t>
            </a:r>
            <a:r>
              <a:rPr lang="en-US" sz="1200" i="1" baseline="0" dirty="0" smtClean="0">
                <a:solidFill>
                  <a:schemeClr val="tx2">
                    <a:lumMod val="75000"/>
                  </a:schemeClr>
                </a:solidFill>
                <a:latin typeface="Helvetica Neue"/>
                <a:cs typeface="Helvetica Neue"/>
              </a:rPr>
              <a:t> Status of Accelerator Driven Systems R&amp;T Development -  CERN – 09/02/2017 -    Marcello Losasso</a:t>
            </a:r>
            <a:endParaRPr lang="en-US" sz="1200" dirty="0" smtClean="0"/>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75" r:id="rId14"/>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emf"/><Relationship Id="rId5" Type="http://schemas.openxmlformats.org/officeDocument/2006/relationships/image" Target="../media/image22.png"/><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2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064519"/>
            <a:ext cx="8265984" cy="1507068"/>
          </a:xfrm>
          <a:ln>
            <a:solidFill>
              <a:schemeClr val="bg1"/>
            </a:solidFill>
          </a:ln>
        </p:spPr>
        <p:txBody>
          <a:bodyPr>
            <a:normAutofit fontScale="90000"/>
          </a:bodyPr>
          <a:lstStyle/>
          <a:p>
            <a:pPr algn="ctr"/>
            <a:r>
              <a:rPr lang="en-US" sz="3600" dirty="0" smtClean="0">
                <a:solidFill>
                  <a:srgbClr val="000090"/>
                </a:solidFill>
              </a:rPr>
              <a:t>CYCLADS, an EU FET proposal for high power cyclotron conceptual design</a:t>
            </a:r>
            <a:endParaRPr lang="en-US" sz="4800" dirty="0">
              <a:solidFill>
                <a:srgbClr val="000090"/>
              </a:solidFill>
            </a:endParaRPr>
          </a:p>
        </p:txBody>
      </p:sp>
      <p:sp>
        <p:nvSpPr>
          <p:cNvPr id="5" name="Rectangle 4"/>
          <p:cNvSpPr/>
          <p:nvPr/>
        </p:nvSpPr>
        <p:spPr>
          <a:xfrm>
            <a:off x="1564640" y="3398228"/>
            <a:ext cx="7133144" cy="2000548"/>
          </a:xfrm>
          <a:prstGeom prst="rect">
            <a:avLst/>
          </a:prstGeom>
        </p:spPr>
        <p:txBody>
          <a:bodyPr wrap="square">
            <a:spAutoFit/>
          </a:bodyPr>
          <a:lstStyle/>
          <a:p>
            <a:pPr algn="ctr"/>
            <a:r>
              <a:rPr lang="en-US" sz="2800" dirty="0" smtClean="0"/>
              <a:t>Marcello Losasso</a:t>
            </a:r>
          </a:p>
          <a:p>
            <a:pPr algn="ctr"/>
            <a:r>
              <a:rPr lang="en-US" sz="2400" dirty="0" smtClean="0">
                <a:solidFill>
                  <a:schemeClr val="accent5">
                    <a:lumMod val="60000"/>
                    <a:lumOff val="40000"/>
                  </a:schemeClr>
                </a:solidFill>
              </a:rPr>
              <a:t> </a:t>
            </a:r>
            <a:r>
              <a:rPr lang="en-US" sz="2400" dirty="0">
                <a:solidFill>
                  <a:schemeClr val="accent5">
                    <a:lumMod val="60000"/>
                    <a:lumOff val="40000"/>
                  </a:schemeClr>
                </a:solidFill>
              </a:rPr>
              <a:t>Knowledge Transfer </a:t>
            </a:r>
            <a:r>
              <a:rPr lang="en-US" sz="2400" dirty="0" smtClean="0">
                <a:solidFill>
                  <a:schemeClr val="accent5">
                    <a:lumMod val="60000"/>
                    <a:lumOff val="40000"/>
                  </a:schemeClr>
                </a:solidFill>
              </a:rPr>
              <a:t>Group - CERN</a:t>
            </a:r>
          </a:p>
          <a:p>
            <a:pPr algn="ctr"/>
            <a:endParaRPr lang="en-US" sz="2400" dirty="0" smtClean="0">
              <a:solidFill>
                <a:schemeClr val="accent5">
                  <a:lumMod val="60000"/>
                  <a:lumOff val="40000"/>
                </a:schemeClr>
              </a:solidFill>
            </a:endParaRPr>
          </a:p>
          <a:p>
            <a:pPr algn="ctr"/>
            <a:endParaRPr lang="en-US" sz="2400" dirty="0">
              <a:solidFill>
                <a:schemeClr val="accent5">
                  <a:lumMod val="60000"/>
                  <a:lumOff val="40000"/>
                </a:schemeClr>
              </a:solidFill>
            </a:endParaRPr>
          </a:p>
          <a:p>
            <a:pPr algn="ctr"/>
            <a:r>
              <a:rPr lang="en-US" sz="2400" b="1" i="1" dirty="0" smtClean="0"/>
              <a:t>On </a:t>
            </a:r>
            <a:r>
              <a:rPr lang="en-US" sz="2400" b="1" i="1" dirty="0"/>
              <a:t>behalf of CYCLADS collaboration </a:t>
            </a:r>
          </a:p>
        </p:txBody>
      </p:sp>
    </p:spTree>
    <p:extLst>
      <p:ext uri="{BB962C8B-B14F-4D97-AF65-F5344CB8AC3E}">
        <p14:creationId xmlns:p14="http://schemas.microsoft.com/office/powerpoint/2010/main" val="396448701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57479" y="52494"/>
            <a:ext cx="8927255" cy="760306"/>
          </a:xfrm>
        </p:spPr>
        <p:txBody>
          <a:bodyPr>
            <a:normAutofit/>
          </a:bodyPr>
          <a:lstStyle/>
          <a:p>
            <a:pPr algn="ctr"/>
            <a:r>
              <a:rPr lang="en-GB" sz="3000" dirty="0" smtClean="0"/>
              <a:t>ADS can increase </a:t>
            </a:r>
            <a:r>
              <a:rPr lang="en-GB" sz="3000" dirty="0" smtClean="0"/>
              <a:t>acceptability </a:t>
            </a:r>
            <a:r>
              <a:rPr lang="en-GB" sz="3000" dirty="0" smtClean="0"/>
              <a:t>of nuclear </a:t>
            </a:r>
            <a:r>
              <a:rPr lang="en-GB" sz="3000" dirty="0" smtClean="0"/>
              <a:t>energy</a:t>
            </a:r>
            <a:endParaRPr lang="en-US" sz="3000" dirty="0"/>
          </a:p>
        </p:txBody>
      </p:sp>
      <p:sp>
        <p:nvSpPr>
          <p:cNvPr id="7" name="TextBox 6"/>
          <p:cNvSpPr txBox="1"/>
          <p:nvPr/>
        </p:nvSpPr>
        <p:spPr>
          <a:xfrm>
            <a:off x="157479" y="912257"/>
            <a:ext cx="8840779" cy="5355313"/>
          </a:xfrm>
          <a:prstGeom prst="rect">
            <a:avLst/>
          </a:prstGeom>
          <a:noFill/>
        </p:spPr>
        <p:txBody>
          <a:bodyPr wrap="square" rtlCol="0">
            <a:spAutoFit/>
          </a:bodyPr>
          <a:lstStyle/>
          <a:p>
            <a:r>
              <a:rPr lang="en-US" dirty="0" smtClean="0"/>
              <a:t>High </a:t>
            </a:r>
            <a:r>
              <a:rPr lang="en-US" dirty="0"/>
              <a:t>intensity particle beam produced by high power accelerators could provide spallation neutrons able to:</a:t>
            </a:r>
          </a:p>
          <a:p>
            <a:endParaRPr lang="en-US" dirty="0"/>
          </a:p>
          <a:p>
            <a:pPr marL="285750" indent="-285750">
              <a:buFontTx/>
              <a:buChar char="-"/>
            </a:pPr>
            <a:r>
              <a:rPr lang="en-US" dirty="0"/>
              <a:t>“drive” a </a:t>
            </a:r>
            <a:r>
              <a:rPr lang="en-US" dirty="0">
                <a:solidFill>
                  <a:srgbClr val="FF0000"/>
                </a:solidFill>
              </a:rPr>
              <a:t>subcritical </a:t>
            </a:r>
            <a:r>
              <a:rPr lang="en-US" dirty="0"/>
              <a:t>reactor to produce nuclear energy</a:t>
            </a:r>
          </a:p>
          <a:p>
            <a:pPr marL="285750" indent="-285750">
              <a:buFontTx/>
              <a:buChar char="-"/>
            </a:pPr>
            <a:r>
              <a:rPr lang="en-US" dirty="0">
                <a:solidFill>
                  <a:srgbClr val="FF0000"/>
                </a:solidFill>
              </a:rPr>
              <a:t>transmute</a:t>
            </a:r>
            <a:r>
              <a:rPr lang="en-US" dirty="0"/>
              <a:t> radioactive waste into </a:t>
            </a:r>
            <a:r>
              <a:rPr lang="en-US" dirty="0" smtClean="0"/>
              <a:t>reduced volume of less </a:t>
            </a:r>
            <a:r>
              <a:rPr lang="en-US" dirty="0"/>
              <a:t>dangerous </a:t>
            </a:r>
            <a:r>
              <a:rPr lang="en-US" dirty="0" smtClean="0"/>
              <a:t>elements</a:t>
            </a:r>
            <a:endParaRPr lang="en-US" dirty="0"/>
          </a:p>
          <a:p>
            <a:endParaRPr lang="en-US" dirty="0" smtClean="0"/>
          </a:p>
          <a:p>
            <a:r>
              <a:rPr lang="en-US" dirty="0" smtClean="0"/>
              <a:t>Coupling </a:t>
            </a:r>
            <a:r>
              <a:rPr lang="en-US" dirty="0"/>
              <a:t>an accelerator with a </a:t>
            </a:r>
            <a:r>
              <a:rPr lang="en-US" dirty="0">
                <a:solidFill>
                  <a:srgbClr val="FF0000"/>
                </a:solidFill>
              </a:rPr>
              <a:t>subcritical </a:t>
            </a:r>
            <a:r>
              <a:rPr lang="en-US" dirty="0" smtClean="0">
                <a:solidFill>
                  <a:srgbClr val="FF0000"/>
                </a:solidFill>
              </a:rPr>
              <a:t>core </a:t>
            </a:r>
            <a:r>
              <a:rPr lang="en-US" dirty="0" smtClean="0"/>
              <a:t>where both spallation neutrons and fission neutrons are at work (… and possibly using </a:t>
            </a:r>
            <a:r>
              <a:rPr lang="en-US" dirty="0" err="1" smtClean="0">
                <a:solidFill>
                  <a:srgbClr val="FF0000"/>
                </a:solidFill>
              </a:rPr>
              <a:t>Th</a:t>
            </a:r>
            <a:r>
              <a:rPr lang="en-US" dirty="0">
                <a:solidFill>
                  <a:srgbClr val="FF0000"/>
                </a:solidFill>
              </a:rPr>
              <a:t> </a:t>
            </a:r>
            <a:r>
              <a:rPr lang="en-US" dirty="0" smtClean="0"/>
              <a:t>in breeding mode). </a:t>
            </a:r>
          </a:p>
          <a:p>
            <a:r>
              <a:rPr lang="en-US" dirty="0" smtClean="0"/>
              <a:t>High </a:t>
            </a:r>
            <a:r>
              <a:rPr lang="en-US" dirty="0"/>
              <a:t>intensity and energetic </a:t>
            </a:r>
            <a:r>
              <a:rPr lang="en-US" dirty="0" smtClean="0"/>
              <a:t>particles </a:t>
            </a:r>
            <a:r>
              <a:rPr lang="en-US" dirty="0"/>
              <a:t>from </a:t>
            </a:r>
            <a:r>
              <a:rPr lang="en-US" dirty="0" smtClean="0"/>
              <a:t>an accelerator </a:t>
            </a:r>
            <a:r>
              <a:rPr lang="en-US" dirty="0"/>
              <a:t>hit </a:t>
            </a:r>
            <a:r>
              <a:rPr lang="en-US" dirty="0" smtClean="0"/>
              <a:t>a target </a:t>
            </a:r>
            <a:r>
              <a:rPr lang="en-US" dirty="0"/>
              <a:t>(</a:t>
            </a:r>
            <a:r>
              <a:rPr lang="en-US" dirty="0" err="1"/>
              <a:t>Pb</a:t>
            </a:r>
            <a:r>
              <a:rPr lang="en-US" dirty="0"/>
              <a:t>, </a:t>
            </a:r>
            <a:r>
              <a:rPr lang="en-US" dirty="0" smtClean="0"/>
              <a:t>W, Bi) and depending </a:t>
            </a:r>
            <a:r>
              <a:rPr lang="en-US" dirty="0"/>
              <a:t>on </a:t>
            </a:r>
            <a:r>
              <a:rPr lang="en-US" dirty="0" smtClean="0"/>
              <a:t>beam energy</a:t>
            </a:r>
            <a:r>
              <a:rPr lang="en-US" dirty="0"/>
              <a:t>  </a:t>
            </a:r>
            <a:r>
              <a:rPr lang="en-US" dirty="0" smtClean="0"/>
              <a:t>more </a:t>
            </a:r>
            <a:r>
              <a:rPr lang="en-US" dirty="0"/>
              <a:t>(spallation) </a:t>
            </a:r>
            <a:r>
              <a:rPr lang="en-US" dirty="0" smtClean="0"/>
              <a:t>neutrons </a:t>
            </a:r>
            <a:r>
              <a:rPr lang="en-US" dirty="0"/>
              <a:t>are produced and can start a nuclear  </a:t>
            </a:r>
            <a:r>
              <a:rPr lang="en-US" dirty="0" smtClean="0"/>
              <a:t>cascade reaction in </a:t>
            </a:r>
            <a:r>
              <a:rPr lang="en-US" dirty="0"/>
              <a:t>a </a:t>
            </a:r>
            <a:r>
              <a:rPr lang="en-US" i="1" dirty="0"/>
              <a:t>subcritical fuel/moderator mixture  </a:t>
            </a:r>
            <a:r>
              <a:rPr lang="en-US" dirty="0" smtClean="0"/>
              <a:t>(</a:t>
            </a:r>
            <a:r>
              <a:rPr lang="en-US" dirty="0"/>
              <a:t>U, </a:t>
            </a:r>
            <a:r>
              <a:rPr lang="en-US" dirty="0" err="1"/>
              <a:t>Th</a:t>
            </a:r>
            <a:r>
              <a:rPr lang="en-US" dirty="0"/>
              <a:t>, TRU, </a:t>
            </a:r>
            <a:r>
              <a:rPr lang="en-US" dirty="0" err="1"/>
              <a:t>Pu</a:t>
            </a:r>
            <a:r>
              <a:rPr lang="en-US" dirty="0"/>
              <a:t>..).</a:t>
            </a:r>
          </a:p>
          <a:p>
            <a:endParaRPr lang="en-US" dirty="0" smtClean="0"/>
          </a:p>
          <a:p>
            <a:r>
              <a:rPr lang="en-US" dirty="0" smtClean="0"/>
              <a:t>The energy released by the heavy-nuclei breaking-up as consequence of the large number of nuclear collision initiated by the beam, will produce a net energy balance.</a:t>
            </a:r>
          </a:p>
          <a:p>
            <a:endParaRPr lang="en-US" dirty="0"/>
          </a:p>
          <a:p>
            <a:r>
              <a:rPr lang="en-US" dirty="0"/>
              <a:t>T</a:t>
            </a:r>
            <a:r>
              <a:rPr lang="en-US" dirty="0" smtClean="0"/>
              <a:t>he </a:t>
            </a:r>
            <a:r>
              <a:rPr lang="en-US" dirty="0"/>
              <a:t>initial sample of low energy </a:t>
            </a:r>
            <a:r>
              <a:rPr lang="en-US" dirty="0" smtClean="0"/>
              <a:t>neutrons </a:t>
            </a:r>
            <a:r>
              <a:rPr lang="en-US" dirty="0"/>
              <a:t>is provided by the beam hitting the target</a:t>
            </a:r>
            <a:r>
              <a:rPr lang="en-US" dirty="0" smtClean="0"/>
              <a:t>, and </a:t>
            </a:r>
            <a:r>
              <a:rPr lang="en-US" dirty="0"/>
              <a:t>major multiplication of this </a:t>
            </a:r>
            <a:r>
              <a:rPr lang="en-US" dirty="0" smtClean="0"/>
              <a:t>sample </a:t>
            </a:r>
            <a:r>
              <a:rPr lang="en-US" dirty="0"/>
              <a:t>is </a:t>
            </a:r>
            <a:r>
              <a:rPr lang="en-US" dirty="0" smtClean="0"/>
              <a:t>generated </a:t>
            </a:r>
            <a:r>
              <a:rPr lang="en-US" dirty="0"/>
              <a:t>by the fissions in the fuel elements. </a:t>
            </a:r>
            <a:endParaRPr lang="en-US" dirty="0" smtClean="0"/>
          </a:p>
          <a:p>
            <a:endParaRPr lang="en-US" dirty="0" smtClean="0"/>
          </a:p>
        </p:txBody>
      </p:sp>
      <p:sp>
        <p:nvSpPr>
          <p:cNvPr id="2" name="Slide Number Placeholder 1"/>
          <p:cNvSpPr>
            <a:spLocks noGrp="1"/>
          </p:cNvSpPr>
          <p:nvPr>
            <p:ph type="sldNum" sz="quarter" idx="11"/>
          </p:nvPr>
        </p:nvSpPr>
        <p:spPr>
          <a:xfrm>
            <a:off x="8636000" y="6400800"/>
            <a:ext cx="448734" cy="457200"/>
          </a:xfrm>
        </p:spPr>
        <p:txBody>
          <a:bodyPr/>
          <a:lstStyle/>
          <a:p>
            <a:pPr>
              <a:defRPr/>
            </a:pPr>
            <a:fld id="{4F9F3CD4-AE83-4A4C-BA7A-F0B25ED851C1}" type="slidenum">
              <a:rPr lang="en-US" smtClean="0"/>
              <a:pPr>
                <a:defRPr/>
              </a:pPr>
              <a:t>10</a:t>
            </a:fld>
            <a:endParaRPr lang="en-US" dirty="0"/>
          </a:p>
        </p:txBody>
      </p:sp>
    </p:spTree>
    <p:extLst>
      <p:ext uri="{BB962C8B-B14F-4D97-AF65-F5344CB8AC3E}">
        <p14:creationId xmlns:p14="http://schemas.microsoft.com/office/powerpoint/2010/main" val="11798648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68696" y="0"/>
            <a:ext cx="7715303" cy="915967"/>
          </a:xfrm>
        </p:spPr>
        <p:txBody>
          <a:bodyPr>
            <a:normAutofit/>
          </a:bodyPr>
          <a:lstStyle/>
          <a:p>
            <a:pPr algn="ctr"/>
            <a:r>
              <a:rPr lang="en-GB" sz="3600" dirty="0" smtClean="0"/>
              <a:t>ADS</a:t>
            </a:r>
            <a:endParaRPr lang="en-US" sz="3600" dirty="0"/>
          </a:p>
        </p:txBody>
      </p:sp>
      <p:sp>
        <p:nvSpPr>
          <p:cNvPr id="6" name="TextBox 5"/>
          <p:cNvSpPr txBox="1"/>
          <p:nvPr/>
        </p:nvSpPr>
        <p:spPr>
          <a:xfrm>
            <a:off x="76200" y="852496"/>
            <a:ext cx="5740400" cy="2308324"/>
          </a:xfrm>
          <a:prstGeom prst="rect">
            <a:avLst/>
          </a:prstGeom>
          <a:noFill/>
        </p:spPr>
        <p:txBody>
          <a:bodyPr wrap="square" rtlCol="0">
            <a:spAutoFit/>
          </a:bodyPr>
          <a:lstStyle/>
          <a:p>
            <a:r>
              <a:rPr lang="en-US" dirty="0" smtClean="0"/>
              <a:t>The thermal output of an accelerator-driven reactor scales with the beam power of the accelerator, being larger when k (criticality margin) is closer to 1</a:t>
            </a:r>
          </a:p>
          <a:p>
            <a:endParaRPr lang="en-US" dirty="0" smtClean="0"/>
          </a:p>
          <a:p>
            <a:r>
              <a:rPr lang="en-US" dirty="0" smtClean="0"/>
              <a:t>K &gt;1, supercritical, neutron population increases with time </a:t>
            </a:r>
          </a:p>
          <a:p>
            <a:r>
              <a:rPr lang="en-US" dirty="0" smtClean="0"/>
              <a:t>K&lt; 1, subcritical, neutron population decreases with time, if no sources are present.</a:t>
            </a:r>
            <a:endParaRPr lang="en-US" dirty="0"/>
          </a:p>
        </p:txBody>
      </p:sp>
      <p:sp>
        <p:nvSpPr>
          <p:cNvPr id="7" name="TextBox 6"/>
          <p:cNvSpPr txBox="1"/>
          <p:nvPr/>
        </p:nvSpPr>
        <p:spPr>
          <a:xfrm>
            <a:off x="76200" y="3119624"/>
            <a:ext cx="8579979" cy="3046988"/>
          </a:xfrm>
          <a:prstGeom prst="rect">
            <a:avLst/>
          </a:prstGeom>
          <a:noFill/>
        </p:spPr>
        <p:txBody>
          <a:bodyPr wrap="square" rtlCol="0">
            <a:spAutoFit/>
          </a:bodyPr>
          <a:lstStyle/>
          <a:p>
            <a:r>
              <a:rPr lang="en-GB" sz="1600" b="1" dirty="0" smtClean="0">
                <a:solidFill>
                  <a:srgbClr val="FF0000"/>
                </a:solidFill>
                <a:ea typeface="ＭＳ Ｐゴシック" charset="-128"/>
                <a:cs typeface="ＭＳ Ｐゴシック" charset="-128"/>
              </a:rPr>
              <a:t>With an external proton source it is possible to eliminate </a:t>
            </a:r>
          </a:p>
          <a:p>
            <a:r>
              <a:rPr lang="en-GB" sz="1600" b="1" dirty="0" smtClean="0">
                <a:solidFill>
                  <a:srgbClr val="FF0000"/>
                </a:solidFill>
                <a:ea typeface="ＭＳ Ｐゴシック" charset="-128"/>
                <a:cs typeface="ＭＳ Ｐゴシック" charset="-128"/>
              </a:rPr>
              <a:t>criticality accidents by making the system subcritical</a:t>
            </a:r>
          </a:p>
          <a:p>
            <a:r>
              <a:rPr lang="en-GB" sz="1600" i="1" dirty="0" smtClean="0"/>
              <a:t>Ex</a:t>
            </a:r>
            <a:r>
              <a:rPr lang="en-US" sz="1600" i="1" dirty="0" smtClean="0"/>
              <a:t>.:t</a:t>
            </a:r>
            <a:r>
              <a:rPr lang="en-GB" sz="1600" i="1" dirty="0" smtClean="0">
                <a:solidFill>
                  <a:prstClr val="black"/>
                </a:solidFill>
              </a:rPr>
              <a:t>he </a:t>
            </a:r>
            <a:r>
              <a:rPr lang="en-GB" sz="1600" i="1" dirty="0">
                <a:solidFill>
                  <a:prstClr val="black"/>
                </a:solidFill>
              </a:rPr>
              <a:t>CERN LHC beam can be switched off in 270µs, </a:t>
            </a:r>
            <a:endParaRPr lang="en-GB" sz="1600" i="1" dirty="0" smtClean="0">
              <a:solidFill>
                <a:prstClr val="black"/>
              </a:solidFill>
            </a:endParaRPr>
          </a:p>
          <a:p>
            <a:r>
              <a:rPr lang="en-GB" sz="1600" i="1" dirty="0" smtClean="0">
                <a:solidFill>
                  <a:prstClr val="black"/>
                </a:solidFill>
              </a:rPr>
              <a:t>a </a:t>
            </a:r>
            <a:r>
              <a:rPr lang="en-GB" sz="1600" i="1" dirty="0">
                <a:solidFill>
                  <a:prstClr val="black"/>
                </a:solidFill>
              </a:rPr>
              <a:t>smaller accelerator for ADS, even much faster. </a:t>
            </a:r>
            <a:endParaRPr lang="en-GB" sz="1600" b="1" i="1" dirty="0" smtClean="0">
              <a:solidFill>
                <a:srgbClr val="FF0000"/>
              </a:solidFill>
              <a:ea typeface="ＭＳ Ｐゴシック" charset="-128"/>
              <a:cs typeface="ＭＳ Ｐゴシック" charset="-128"/>
            </a:endParaRPr>
          </a:p>
          <a:p>
            <a:endParaRPr lang="en-GB" sz="1600" b="1" dirty="0" smtClean="0">
              <a:solidFill>
                <a:srgbClr val="FF0000"/>
              </a:solidFill>
              <a:ea typeface="ＭＳ Ｐゴシック" charset="-128"/>
              <a:cs typeface="ＭＳ Ｐゴシック" charset="-128"/>
            </a:endParaRPr>
          </a:p>
          <a:p>
            <a:r>
              <a:rPr lang="en-GB" sz="1600" b="1" dirty="0">
                <a:solidFill>
                  <a:srgbClr val="FF0000"/>
                </a:solidFill>
                <a:ea typeface="ＭＳ Ｐゴシック" charset="-128"/>
                <a:cs typeface="ＭＳ Ｐゴシック" charset="-128"/>
              </a:rPr>
              <a:t>With an external proton </a:t>
            </a:r>
            <a:r>
              <a:rPr lang="en-GB" sz="1600" b="1" dirty="0" smtClean="0">
                <a:solidFill>
                  <a:srgbClr val="FF0000"/>
                </a:solidFill>
                <a:ea typeface="ＭＳ Ｐゴシック" charset="-128"/>
                <a:cs typeface="ＭＳ Ｐゴシック" charset="-128"/>
              </a:rPr>
              <a:t>source (and possibly the use of Thorium) </a:t>
            </a:r>
            <a:r>
              <a:rPr lang="en-GB" sz="1600" b="1" dirty="0">
                <a:solidFill>
                  <a:srgbClr val="FF0000"/>
                </a:solidFill>
                <a:ea typeface="ＭＳ Ｐゴシック" charset="-128"/>
                <a:cs typeface="ＭＳ Ｐゴシック" charset="-128"/>
              </a:rPr>
              <a:t>it is possible </a:t>
            </a:r>
            <a:r>
              <a:rPr lang="en-GB" sz="1600" b="1" dirty="0" smtClean="0">
                <a:solidFill>
                  <a:srgbClr val="FF0000"/>
                </a:solidFill>
                <a:ea typeface="ＭＳ Ｐゴシック" charset="-128"/>
                <a:cs typeface="ＭＳ Ｐゴシック" charset="-128"/>
              </a:rPr>
              <a:t>to </a:t>
            </a:r>
            <a:r>
              <a:rPr lang="en-US" sz="1600" b="1" dirty="0" smtClean="0">
                <a:solidFill>
                  <a:srgbClr val="FF0000"/>
                </a:solidFill>
                <a:ea typeface="ＭＳ Ｐゴシック" charset="-128"/>
                <a:cs typeface="ＭＳ Ｐゴシック" charset="-128"/>
              </a:rPr>
              <a:t>m</a:t>
            </a:r>
            <a:r>
              <a:rPr lang="en-GB" sz="1600" b="1" dirty="0" err="1" smtClean="0">
                <a:solidFill>
                  <a:srgbClr val="FF0000"/>
                </a:solidFill>
                <a:ea typeface="ＭＳ Ｐゴシック" charset="-128"/>
                <a:cs typeface="ＭＳ Ｐゴシック" charset="-128"/>
              </a:rPr>
              <a:t>inimize</a:t>
            </a:r>
            <a:r>
              <a:rPr lang="en-GB" sz="1600" b="1" dirty="0" smtClean="0">
                <a:solidFill>
                  <a:srgbClr val="FF0000"/>
                </a:solidFill>
                <a:ea typeface="ＭＳ Ｐゴシック" charset="-128"/>
                <a:cs typeface="ＭＳ Ｐゴシック" charset="-128"/>
              </a:rPr>
              <a:t> waste by recycling </a:t>
            </a:r>
            <a:r>
              <a:rPr lang="en-GB" sz="1600" b="1" dirty="0">
                <a:solidFill>
                  <a:srgbClr val="FF0000"/>
                </a:solidFill>
                <a:ea typeface="ＭＳ Ｐゴシック" charset="-128"/>
                <a:cs typeface="ＭＳ Ｐゴシック" charset="-128"/>
              </a:rPr>
              <a:t>of long-lived transuranic actinides (TRU</a:t>
            </a:r>
            <a:r>
              <a:rPr lang="en-GB" sz="1600" b="1" dirty="0" smtClean="0">
                <a:solidFill>
                  <a:srgbClr val="FF0000"/>
                </a:solidFill>
                <a:ea typeface="ＭＳ Ｐゴシック" charset="-128"/>
                <a:cs typeface="ＭＳ Ｐゴシック" charset="-128"/>
              </a:rPr>
              <a:t>). </a:t>
            </a:r>
            <a:r>
              <a:rPr lang="en-US" sz="1600" i="1" dirty="0" err="1" smtClean="0"/>
              <a:t>Th</a:t>
            </a:r>
            <a:r>
              <a:rPr lang="en-US" sz="1600" i="1" dirty="0"/>
              <a:t>/U-233 long term fuel activity has </a:t>
            </a:r>
            <a:r>
              <a:rPr lang="en-US" sz="1600" i="1" dirty="0" smtClean="0"/>
              <a:t>only trace </a:t>
            </a:r>
            <a:r>
              <a:rPr lang="en-US" sz="1600" i="1" dirty="0"/>
              <a:t>quantities of </a:t>
            </a:r>
            <a:r>
              <a:rPr lang="en-US" sz="1600" i="1" dirty="0" err="1"/>
              <a:t>transuranics</a:t>
            </a:r>
            <a:r>
              <a:rPr lang="en-US" sz="1600" i="1" dirty="0"/>
              <a:t> </a:t>
            </a:r>
            <a:r>
              <a:rPr lang="en-US" sz="1600" i="1" dirty="0" smtClean="0"/>
              <a:t>and therefore lower </a:t>
            </a:r>
            <a:r>
              <a:rPr lang="en-US" sz="1600" i="1" dirty="0" err="1" smtClean="0"/>
              <a:t>radiotoxicity</a:t>
            </a:r>
            <a:r>
              <a:rPr lang="en-US" sz="1600" i="1" dirty="0" smtClean="0"/>
              <a:t> </a:t>
            </a:r>
            <a:r>
              <a:rPr lang="en-US" sz="1600" i="1" dirty="0"/>
              <a:t>after </a:t>
            </a:r>
            <a:r>
              <a:rPr lang="en-US" sz="1600" i="1" dirty="0" smtClean="0"/>
              <a:t>500 years</a:t>
            </a:r>
            <a:endParaRPr lang="en-GB" sz="1600" b="1" i="1" dirty="0">
              <a:solidFill>
                <a:srgbClr val="FF0000"/>
              </a:solidFill>
              <a:ea typeface="ＭＳ Ｐゴシック" charset="-128"/>
              <a:cs typeface="ＭＳ Ｐゴシック" charset="-128"/>
            </a:endParaRPr>
          </a:p>
          <a:p>
            <a:endParaRPr lang="en-GB" sz="1600" dirty="0"/>
          </a:p>
          <a:p>
            <a:r>
              <a:rPr lang="en-GB" sz="1600" b="1" dirty="0">
                <a:solidFill>
                  <a:srgbClr val="FF0000"/>
                </a:solidFill>
                <a:ea typeface="ＭＳ Ｐゴシック" charset="-128"/>
                <a:cs typeface="ＭＳ Ｐゴシック" charset="-128"/>
              </a:rPr>
              <a:t>With an external proton source it is possible </a:t>
            </a:r>
            <a:r>
              <a:rPr lang="en-GB" sz="1600" b="1" dirty="0" smtClean="0">
                <a:solidFill>
                  <a:srgbClr val="FF0000"/>
                </a:solidFill>
                <a:ea typeface="ＭＳ Ｐゴシック" charset="-128"/>
                <a:cs typeface="ＭＳ Ｐゴシック" charset="-128"/>
              </a:rPr>
              <a:t>to control/ mitigate military proliferation</a:t>
            </a:r>
            <a:r>
              <a:rPr lang="en-GB" sz="1600" b="1" dirty="0">
                <a:solidFill>
                  <a:srgbClr val="FF0000"/>
                </a:solidFill>
                <a:ea typeface="ＭＳ Ｐゴシック" charset="-128"/>
                <a:cs typeface="ＭＳ Ｐゴシック" charset="-128"/>
              </a:rPr>
              <a:t> because thorium fuel can only have small </a:t>
            </a:r>
            <a:r>
              <a:rPr lang="en-GB" sz="1600" b="1" dirty="0" err="1">
                <a:solidFill>
                  <a:srgbClr val="FF0000"/>
                </a:solidFill>
                <a:ea typeface="ＭＳ Ｐゴシック" charset="-128"/>
                <a:cs typeface="ＭＳ Ｐゴシック" charset="-128"/>
              </a:rPr>
              <a:t>Pu</a:t>
            </a:r>
            <a:r>
              <a:rPr lang="en-GB" sz="1600" b="1" dirty="0">
                <a:solidFill>
                  <a:srgbClr val="FF0000"/>
                </a:solidFill>
                <a:ea typeface="ＭＳ Ｐゴシック" charset="-128"/>
                <a:cs typeface="ＭＳ Ｐゴシック" charset="-128"/>
              </a:rPr>
              <a:t> prod</a:t>
            </a:r>
            <a:r>
              <a:rPr lang="en-GB" sz="1600" b="1" dirty="0" smtClean="0">
                <a:solidFill>
                  <a:srgbClr val="FF0000"/>
                </a:solidFill>
                <a:ea typeface="ＭＳ Ｐゴシック" charset="-128"/>
                <a:cs typeface="ＭＳ Ｐゴシック" charset="-128"/>
              </a:rPr>
              <a:t>. and </a:t>
            </a:r>
            <a:r>
              <a:rPr lang="en-GB" sz="1600" b="1" dirty="0">
                <a:solidFill>
                  <a:srgbClr val="FF0000"/>
                </a:solidFill>
                <a:ea typeface="ＭＳ Ｐゴシック" charset="-128"/>
                <a:cs typeface="ＭＳ Ｐゴシック" charset="-128"/>
              </a:rPr>
              <a:t>233U very difficult </a:t>
            </a:r>
            <a:r>
              <a:rPr lang="en-GB" sz="1600" b="1" dirty="0" smtClean="0">
                <a:solidFill>
                  <a:srgbClr val="FF0000"/>
                </a:solidFill>
                <a:ea typeface="ＭＳ Ｐゴシック" charset="-128"/>
                <a:cs typeface="ＭＳ Ｐゴシック" charset="-128"/>
              </a:rPr>
              <a:t>mixture</a:t>
            </a:r>
            <a:endParaRPr lang="en-GB" sz="1600" b="1" dirty="0">
              <a:solidFill>
                <a:srgbClr val="FF0000"/>
              </a:solidFill>
              <a:ea typeface="ＭＳ Ｐゴシック" charset="-128"/>
              <a:cs typeface="ＭＳ Ｐゴシック" charset="-128"/>
            </a:endParaRPr>
          </a:p>
        </p:txBody>
      </p:sp>
      <p:pic>
        <p:nvPicPr>
          <p:cNvPr id="8" name="Picture 7"/>
          <p:cNvPicPr>
            <a:picLocks noChangeAspect="1"/>
          </p:cNvPicPr>
          <p:nvPr/>
        </p:nvPicPr>
        <p:blipFill>
          <a:blip r:embed="rId3"/>
          <a:stretch>
            <a:fillRect/>
          </a:stretch>
        </p:blipFill>
        <p:spPr>
          <a:xfrm>
            <a:off x="5816600" y="743260"/>
            <a:ext cx="3279936" cy="3407727"/>
          </a:xfrm>
          <a:prstGeom prst="rect">
            <a:avLst/>
          </a:prstGeom>
        </p:spPr>
      </p:pic>
      <p:sp>
        <p:nvSpPr>
          <p:cNvPr id="2" name="Slide Number Placeholder 1"/>
          <p:cNvSpPr>
            <a:spLocks noGrp="1"/>
          </p:cNvSpPr>
          <p:nvPr>
            <p:ph type="sldNum" sz="quarter" idx="11"/>
          </p:nvPr>
        </p:nvSpPr>
        <p:spPr>
          <a:xfrm>
            <a:off x="8656179" y="6377940"/>
            <a:ext cx="440357" cy="457200"/>
          </a:xfrm>
        </p:spPr>
        <p:txBody>
          <a:bodyPr/>
          <a:lstStyle/>
          <a:p>
            <a:pPr>
              <a:defRPr/>
            </a:pPr>
            <a:fld id="{4F9F3CD4-AE83-4A4C-BA7A-F0B25ED851C1}" type="slidenum">
              <a:rPr lang="en-US" smtClean="0"/>
              <a:pPr>
                <a:defRPr/>
              </a:pPr>
              <a:t>11</a:t>
            </a:fld>
            <a:endParaRPr lang="en-US" dirty="0"/>
          </a:p>
        </p:txBody>
      </p:sp>
    </p:spTree>
    <p:extLst>
      <p:ext uri="{BB962C8B-B14F-4D97-AF65-F5344CB8AC3E}">
        <p14:creationId xmlns:p14="http://schemas.microsoft.com/office/powerpoint/2010/main" val="33722446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1028" y="959935"/>
            <a:ext cx="1986429" cy="195598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67120" y="869633"/>
            <a:ext cx="2616976" cy="1285589"/>
          </a:xfrm>
          <a:prstGeom prst="rect">
            <a:avLst/>
          </a:prstGeom>
        </p:spPr>
      </p:pic>
      <p:sp>
        <p:nvSpPr>
          <p:cNvPr id="8" name="TextBox 7"/>
          <p:cNvSpPr txBox="1"/>
          <p:nvPr/>
        </p:nvSpPr>
        <p:spPr>
          <a:xfrm>
            <a:off x="2307457" y="954670"/>
            <a:ext cx="2448582" cy="1384995"/>
          </a:xfrm>
          <a:prstGeom prst="rect">
            <a:avLst/>
          </a:prstGeom>
          <a:noFill/>
        </p:spPr>
        <p:txBody>
          <a:bodyPr wrap="none" rtlCol="0">
            <a:spAutoFit/>
          </a:bodyPr>
          <a:lstStyle/>
          <a:p>
            <a:r>
              <a:rPr lang="en-US" dirty="0" smtClean="0">
                <a:solidFill>
                  <a:srgbClr val="FF0000"/>
                </a:solidFill>
              </a:rPr>
              <a:t>Thorium breeding cycle:</a:t>
            </a:r>
          </a:p>
          <a:p>
            <a:endParaRPr lang="en-US" dirty="0" smtClean="0"/>
          </a:p>
          <a:p>
            <a:r>
              <a:rPr lang="en-US" baseline="30000" dirty="0" smtClean="0"/>
              <a:t>232</a:t>
            </a:r>
            <a:r>
              <a:rPr lang="en-US" dirty="0" smtClean="0"/>
              <a:t>Th  + n </a:t>
            </a:r>
            <a:r>
              <a:rPr lang="en-US" dirty="0" smtClean="0">
                <a:sym typeface="Wingdings"/>
              </a:rPr>
              <a:t> </a:t>
            </a:r>
            <a:r>
              <a:rPr lang="en-US" baseline="30000" dirty="0" smtClean="0">
                <a:sym typeface="Wingdings"/>
              </a:rPr>
              <a:t>233</a:t>
            </a:r>
            <a:r>
              <a:rPr lang="en-US" dirty="0" smtClean="0">
                <a:sym typeface="Wingdings"/>
              </a:rPr>
              <a:t>U;</a:t>
            </a:r>
            <a:endParaRPr lang="en-US" baseline="30000" dirty="0">
              <a:sym typeface="Wingdings"/>
            </a:endParaRPr>
          </a:p>
          <a:p>
            <a:r>
              <a:rPr lang="en-US" baseline="30000" dirty="0" smtClean="0">
                <a:sym typeface="Wingdings"/>
              </a:rPr>
              <a:t>233</a:t>
            </a:r>
            <a:r>
              <a:rPr lang="en-US" dirty="0" smtClean="0">
                <a:sym typeface="Wingdings"/>
              </a:rPr>
              <a:t>U +n  fission +2.3n</a:t>
            </a:r>
            <a:endParaRPr lang="en-US" dirty="0">
              <a:sym typeface="Wingdings"/>
            </a:endParaRPr>
          </a:p>
          <a:p>
            <a:endParaRPr lang="en-US" baseline="30000" dirty="0"/>
          </a:p>
        </p:txBody>
      </p:sp>
      <p:sp>
        <p:nvSpPr>
          <p:cNvPr id="9" name="Rectangle 8"/>
          <p:cNvSpPr/>
          <p:nvPr/>
        </p:nvSpPr>
        <p:spPr>
          <a:xfrm>
            <a:off x="2209800" y="2308045"/>
            <a:ext cx="2822657" cy="1200329"/>
          </a:xfrm>
          <a:prstGeom prst="rect">
            <a:avLst/>
          </a:prstGeom>
        </p:spPr>
        <p:txBody>
          <a:bodyPr wrap="square">
            <a:spAutoFit/>
          </a:bodyPr>
          <a:lstStyle/>
          <a:p>
            <a:r>
              <a:rPr lang="en-US" dirty="0">
                <a:solidFill>
                  <a:srgbClr val="FF0000"/>
                </a:solidFill>
              </a:rPr>
              <a:t>U</a:t>
            </a:r>
            <a:r>
              <a:rPr lang="en-US" dirty="0" smtClean="0">
                <a:solidFill>
                  <a:srgbClr val="FF0000"/>
                </a:solidFill>
              </a:rPr>
              <a:t>ranium </a:t>
            </a:r>
            <a:r>
              <a:rPr lang="en-US" dirty="0">
                <a:solidFill>
                  <a:srgbClr val="FF0000"/>
                </a:solidFill>
              </a:rPr>
              <a:t>breeding cycle:</a:t>
            </a:r>
          </a:p>
          <a:p>
            <a:endParaRPr lang="en-US" dirty="0"/>
          </a:p>
          <a:p>
            <a:r>
              <a:rPr lang="en-US" baseline="30000" dirty="0" smtClean="0"/>
              <a:t>238</a:t>
            </a:r>
            <a:r>
              <a:rPr lang="en-US" dirty="0"/>
              <a:t>U</a:t>
            </a:r>
            <a:r>
              <a:rPr lang="en-US" dirty="0" smtClean="0"/>
              <a:t>  </a:t>
            </a:r>
            <a:r>
              <a:rPr lang="en-US" dirty="0"/>
              <a:t>+ n </a:t>
            </a:r>
            <a:r>
              <a:rPr lang="en-US" dirty="0">
                <a:sym typeface="Wingdings"/>
              </a:rPr>
              <a:t> </a:t>
            </a:r>
            <a:r>
              <a:rPr lang="en-US" baseline="30000" dirty="0" smtClean="0">
                <a:sym typeface="Wingdings"/>
              </a:rPr>
              <a:t>239</a:t>
            </a:r>
            <a:r>
              <a:rPr lang="en-US" dirty="0" smtClean="0">
                <a:sym typeface="Wingdings"/>
              </a:rPr>
              <a:t>Pu;</a:t>
            </a:r>
            <a:endParaRPr lang="en-US" baseline="30000" dirty="0">
              <a:sym typeface="Wingdings"/>
            </a:endParaRPr>
          </a:p>
          <a:p>
            <a:r>
              <a:rPr lang="en-US" baseline="30000" dirty="0" smtClean="0">
                <a:sym typeface="Wingdings"/>
              </a:rPr>
              <a:t>239</a:t>
            </a:r>
            <a:r>
              <a:rPr lang="en-US" dirty="0" smtClean="0">
                <a:sym typeface="Wingdings"/>
              </a:rPr>
              <a:t>Pu </a:t>
            </a:r>
            <a:r>
              <a:rPr lang="en-US" dirty="0">
                <a:sym typeface="Wingdings"/>
              </a:rPr>
              <a:t>+n  fission +</a:t>
            </a:r>
            <a:r>
              <a:rPr lang="en-US" dirty="0" smtClean="0">
                <a:sym typeface="Wingdings"/>
              </a:rPr>
              <a:t>2.5n</a:t>
            </a:r>
            <a:endParaRPr lang="en-US" dirty="0">
              <a:sym typeface="Wingdings"/>
            </a:endParaRPr>
          </a:p>
        </p:txBody>
      </p:sp>
      <p:pic>
        <p:nvPicPr>
          <p:cNvPr id="10" name="Picture 9"/>
          <p:cNvPicPr>
            <a:picLocks noChangeAspect="1"/>
          </p:cNvPicPr>
          <p:nvPr/>
        </p:nvPicPr>
        <p:blipFill>
          <a:blip r:embed="rId5"/>
          <a:stretch>
            <a:fillRect/>
          </a:stretch>
        </p:blipFill>
        <p:spPr>
          <a:xfrm>
            <a:off x="364508" y="3966862"/>
            <a:ext cx="5873732" cy="2432416"/>
          </a:xfrm>
          <a:prstGeom prst="rect">
            <a:avLst/>
          </a:prstGeom>
        </p:spPr>
      </p:pic>
      <p:sp>
        <p:nvSpPr>
          <p:cNvPr id="11" name="TextBox 10"/>
          <p:cNvSpPr txBox="1"/>
          <p:nvPr/>
        </p:nvSpPr>
        <p:spPr>
          <a:xfrm>
            <a:off x="5128044" y="2445081"/>
            <a:ext cx="4015955" cy="369332"/>
          </a:xfrm>
          <a:prstGeom prst="rect">
            <a:avLst/>
          </a:prstGeom>
          <a:noFill/>
        </p:spPr>
        <p:txBody>
          <a:bodyPr wrap="square" rtlCol="0">
            <a:spAutoFit/>
          </a:bodyPr>
          <a:lstStyle/>
          <a:p>
            <a:r>
              <a:rPr lang="en-US" dirty="0" smtClean="0"/>
              <a:t>Process reduces </a:t>
            </a:r>
            <a:r>
              <a:rPr lang="en-US" dirty="0" smtClean="0">
                <a:solidFill>
                  <a:srgbClr val="FF0000"/>
                </a:solidFill>
              </a:rPr>
              <a:t>proliferation risks  </a:t>
            </a:r>
            <a:endParaRPr lang="en-US" dirty="0">
              <a:solidFill>
                <a:srgbClr val="FF0000"/>
              </a:solidFill>
            </a:endParaRPr>
          </a:p>
        </p:txBody>
      </p:sp>
      <p:sp>
        <p:nvSpPr>
          <p:cNvPr id="12" name="TextBox 11"/>
          <p:cNvSpPr txBox="1"/>
          <p:nvPr/>
        </p:nvSpPr>
        <p:spPr>
          <a:xfrm>
            <a:off x="6336990" y="5407179"/>
            <a:ext cx="1018728" cy="646331"/>
          </a:xfrm>
          <a:prstGeom prst="rect">
            <a:avLst/>
          </a:prstGeom>
          <a:noFill/>
        </p:spPr>
        <p:txBody>
          <a:bodyPr wrap="none" rtlCol="0">
            <a:spAutoFit/>
          </a:bodyPr>
          <a:lstStyle/>
          <a:p>
            <a:r>
              <a:rPr lang="en-US" dirty="0" err="1" smtClean="0"/>
              <a:t>C.Rubbia</a:t>
            </a:r>
            <a:endParaRPr lang="en-US" dirty="0"/>
          </a:p>
          <a:p>
            <a:r>
              <a:rPr lang="en-US" dirty="0" smtClean="0"/>
              <a:t> ThEC13</a:t>
            </a:r>
            <a:endParaRPr lang="en-US" dirty="0"/>
          </a:p>
        </p:txBody>
      </p:sp>
      <p:sp>
        <p:nvSpPr>
          <p:cNvPr id="13" name="Title 1"/>
          <p:cNvSpPr txBox="1">
            <a:spLocks/>
          </p:cNvSpPr>
          <p:nvPr/>
        </p:nvSpPr>
        <p:spPr>
          <a:xfrm>
            <a:off x="554496" y="111708"/>
            <a:ext cx="8229600" cy="842962"/>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3600" dirty="0" smtClean="0"/>
              <a:t>ADS and advanced fuels</a:t>
            </a:r>
            <a:r>
              <a:rPr lang="en-GB" sz="3600" dirty="0"/>
              <a:t> </a:t>
            </a:r>
            <a:r>
              <a:rPr lang="en-GB" sz="3600" dirty="0" smtClean="0"/>
              <a:t>- Thorium</a:t>
            </a:r>
            <a:endParaRPr lang="en-GB" sz="3600" dirty="0"/>
          </a:p>
        </p:txBody>
      </p:sp>
      <p:sp>
        <p:nvSpPr>
          <p:cNvPr id="3" name="Rectangle 2"/>
          <p:cNvSpPr/>
          <p:nvPr/>
        </p:nvSpPr>
        <p:spPr>
          <a:xfrm>
            <a:off x="5128045" y="3091412"/>
            <a:ext cx="4015955" cy="646331"/>
          </a:xfrm>
          <a:prstGeom prst="rect">
            <a:avLst/>
          </a:prstGeom>
        </p:spPr>
        <p:txBody>
          <a:bodyPr wrap="square">
            <a:spAutoFit/>
          </a:bodyPr>
          <a:lstStyle/>
          <a:p>
            <a:r>
              <a:rPr lang="en-GB" dirty="0" err="1" smtClean="0"/>
              <a:t>Th</a:t>
            </a:r>
            <a:r>
              <a:rPr lang="en-GB" dirty="0" smtClean="0"/>
              <a:t> and </a:t>
            </a:r>
            <a:r>
              <a:rPr lang="en-GB" dirty="0"/>
              <a:t>fast neutron </a:t>
            </a:r>
            <a:r>
              <a:rPr lang="en-GB" dirty="0" smtClean="0"/>
              <a:t>flux</a:t>
            </a:r>
            <a:r>
              <a:rPr lang="en-GB" dirty="0"/>
              <a:t> </a:t>
            </a:r>
            <a:r>
              <a:rPr lang="en-GB" dirty="0" smtClean="0"/>
              <a:t>has </a:t>
            </a:r>
            <a:r>
              <a:rPr lang="en-GB" dirty="0"/>
              <a:t>unique potential for </a:t>
            </a:r>
            <a:r>
              <a:rPr lang="en-GB" dirty="0" smtClean="0"/>
              <a:t>nuclear </a:t>
            </a:r>
            <a:r>
              <a:rPr lang="en-GB" dirty="0" smtClean="0">
                <a:solidFill>
                  <a:srgbClr val="D30707"/>
                </a:solidFill>
              </a:rPr>
              <a:t>waste reduction</a:t>
            </a:r>
            <a:endParaRPr lang="en-GB" dirty="0">
              <a:solidFill>
                <a:srgbClr val="D30707"/>
              </a:solidFill>
            </a:endParaRPr>
          </a:p>
        </p:txBody>
      </p:sp>
      <p:sp>
        <p:nvSpPr>
          <p:cNvPr id="4" name="Slide Number Placeholder 3"/>
          <p:cNvSpPr>
            <a:spLocks noGrp="1"/>
          </p:cNvSpPr>
          <p:nvPr>
            <p:ph type="sldNum" sz="quarter" idx="11"/>
          </p:nvPr>
        </p:nvSpPr>
        <p:spPr>
          <a:xfrm>
            <a:off x="8696958" y="6377940"/>
            <a:ext cx="447041" cy="457200"/>
          </a:xfrm>
        </p:spPr>
        <p:txBody>
          <a:bodyPr/>
          <a:lstStyle/>
          <a:p>
            <a:pPr>
              <a:defRPr/>
            </a:pPr>
            <a:fld id="{4F9F3CD4-AE83-4A4C-BA7A-F0B25ED851C1}" type="slidenum">
              <a:rPr lang="en-US" smtClean="0"/>
              <a:pPr>
                <a:defRPr/>
              </a:pPr>
              <a:t>12</a:t>
            </a:fld>
            <a:endParaRPr lang="en-US" dirty="0"/>
          </a:p>
        </p:txBody>
      </p:sp>
    </p:spTree>
    <p:extLst>
      <p:ext uri="{BB962C8B-B14F-4D97-AF65-F5344CB8AC3E}">
        <p14:creationId xmlns:p14="http://schemas.microsoft.com/office/powerpoint/2010/main" val="35834852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45532" y="754744"/>
            <a:ext cx="8644467" cy="3998026"/>
          </a:xfrm>
        </p:spPr>
        <p:txBody>
          <a:bodyPr>
            <a:noAutofit/>
          </a:bodyPr>
          <a:lstStyle/>
          <a:p>
            <a:r>
              <a:rPr lang="en-US" sz="1800" dirty="0" smtClean="0"/>
              <a:t>Based on the current </a:t>
            </a:r>
            <a:r>
              <a:rPr lang="en-US" sz="1800" dirty="0" smtClean="0"/>
              <a:t>state </a:t>
            </a:r>
            <a:r>
              <a:rPr lang="en-US" sz="1800" dirty="0" smtClean="0"/>
              <a:t>of the </a:t>
            </a:r>
            <a:r>
              <a:rPr lang="en-US" sz="1800" dirty="0" smtClean="0"/>
              <a:t>technology </a:t>
            </a:r>
            <a:r>
              <a:rPr lang="en-US" sz="1800" dirty="0" smtClean="0"/>
              <a:t>and the market outlook, we want to define the requirements for a </a:t>
            </a:r>
            <a:r>
              <a:rPr lang="en-US" sz="1800" dirty="0" smtClean="0">
                <a:solidFill>
                  <a:srgbClr val="FF0000"/>
                </a:solidFill>
              </a:rPr>
              <a:t>high-power, compact, cost effective and easy to operate</a:t>
            </a:r>
            <a:r>
              <a:rPr lang="en-US" sz="1800" dirty="0" smtClean="0"/>
              <a:t>, cyclotron for transmutation of nuclear waste.</a:t>
            </a:r>
          </a:p>
          <a:p>
            <a:endParaRPr lang="en-US" sz="1800" dirty="0" smtClean="0"/>
          </a:p>
          <a:p>
            <a:r>
              <a:rPr lang="en-US" sz="1800" dirty="0" smtClean="0"/>
              <a:t>The objective is to deliver a </a:t>
            </a:r>
            <a:r>
              <a:rPr lang="en-US" sz="1800" u="sng" dirty="0" smtClean="0"/>
              <a:t>conceptual design </a:t>
            </a:r>
            <a:r>
              <a:rPr lang="en-US" sz="1800" dirty="0" smtClean="0"/>
              <a:t>that is in principle adoptable by the market for following large scale developments</a:t>
            </a:r>
          </a:p>
          <a:p>
            <a:endParaRPr lang="en-US" sz="1800" dirty="0" smtClean="0"/>
          </a:p>
          <a:p>
            <a:r>
              <a:rPr lang="en-US" sz="1800" dirty="0" smtClean="0"/>
              <a:t>We plan to demonstrate the main conceptual aspect of our design with prototypes and </a:t>
            </a:r>
            <a:r>
              <a:rPr lang="en-US" sz="1800" dirty="0" smtClean="0"/>
              <a:t>Proof of Concept </a:t>
            </a:r>
            <a:r>
              <a:rPr lang="en-US" sz="1800" dirty="0" smtClean="0"/>
              <a:t>demonstrators that are aimed to bridge the gap to industrialization.</a:t>
            </a:r>
          </a:p>
          <a:p>
            <a:endParaRPr lang="en-US" sz="1800" dirty="0" smtClean="0"/>
          </a:p>
          <a:p>
            <a:r>
              <a:rPr lang="en-US" sz="1800" dirty="0" smtClean="0"/>
              <a:t>We plan to get a full understanding of the cost drivers that have made unacceptable this technology </a:t>
            </a:r>
            <a:endParaRPr lang="en-US" sz="1800" dirty="0"/>
          </a:p>
        </p:txBody>
      </p:sp>
      <p:sp>
        <p:nvSpPr>
          <p:cNvPr id="2" name="TextBox 1"/>
          <p:cNvSpPr txBox="1"/>
          <p:nvPr/>
        </p:nvSpPr>
        <p:spPr>
          <a:xfrm>
            <a:off x="2572492" y="97664"/>
            <a:ext cx="3536244" cy="800219"/>
          </a:xfrm>
          <a:prstGeom prst="rect">
            <a:avLst/>
          </a:prstGeom>
          <a:noFill/>
        </p:spPr>
        <p:txBody>
          <a:bodyPr wrap="none" rtlCol="0">
            <a:spAutoFit/>
          </a:bodyPr>
          <a:lstStyle/>
          <a:p>
            <a:r>
              <a:rPr lang="en-US" sz="2800" b="1" dirty="0" smtClean="0"/>
              <a:t>CYCLADS proposal</a:t>
            </a:r>
          </a:p>
          <a:p>
            <a:endParaRPr lang="en-US" dirty="0"/>
          </a:p>
        </p:txBody>
      </p:sp>
      <p:pic>
        <p:nvPicPr>
          <p:cNvPr id="5"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6602" y="4389903"/>
            <a:ext cx="3903133" cy="1998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lide Number Placeholder 2"/>
          <p:cNvSpPr>
            <a:spLocks noGrp="1"/>
          </p:cNvSpPr>
          <p:nvPr>
            <p:ph type="sldNum" sz="quarter" idx="11"/>
          </p:nvPr>
        </p:nvSpPr>
        <p:spPr>
          <a:xfrm>
            <a:off x="8635999" y="6388100"/>
            <a:ext cx="508001" cy="457200"/>
          </a:xfrm>
        </p:spPr>
        <p:txBody>
          <a:bodyPr/>
          <a:lstStyle/>
          <a:p>
            <a:pPr>
              <a:defRPr/>
            </a:pPr>
            <a:fld id="{4F9F3CD4-AE83-4A4C-BA7A-F0B25ED851C1}" type="slidenum">
              <a:rPr lang="en-US" smtClean="0"/>
              <a:pPr>
                <a:defRPr/>
              </a:pPr>
              <a:t>13</a:t>
            </a:fld>
            <a:endParaRPr lang="en-US" dirty="0"/>
          </a:p>
        </p:txBody>
      </p:sp>
    </p:spTree>
    <p:extLst>
      <p:ext uri="{BB962C8B-B14F-4D97-AF65-F5344CB8AC3E}">
        <p14:creationId xmlns:p14="http://schemas.microsoft.com/office/powerpoint/2010/main" val="339570255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801" y="100609"/>
            <a:ext cx="6299200" cy="756977"/>
          </a:xfrm>
        </p:spPr>
        <p:txBody>
          <a:bodyPr>
            <a:noAutofit/>
          </a:bodyPr>
          <a:lstStyle/>
          <a:p>
            <a:r>
              <a:rPr lang="en-US" sz="2800" b="1" dirty="0" smtClean="0"/>
              <a:t>CYCLADS Precise project targets</a:t>
            </a:r>
            <a:endParaRPr lang="en-US" sz="2800" b="1" dirty="0"/>
          </a:p>
        </p:txBody>
      </p:sp>
      <p:sp>
        <p:nvSpPr>
          <p:cNvPr id="4" name="Text Box 23"/>
          <p:cNvSpPr txBox="1"/>
          <p:nvPr/>
        </p:nvSpPr>
        <p:spPr>
          <a:xfrm>
            <a:off x="287370" y="845828"/>
            <a:ext cx="8615905" cy="5078314"/>
          </a:xfrm>
          <a:prstGeom prst="rect">
            <a:avLst/>
          </a:prstGeom>
          <a:noFill/>
          <a:ln>
            <a:noFill/>
          </a:ln>
          <a:effectLst/>
          <a:extLst>
            <a:ext uri="{C572A759-6A51-4108-AA02-DFA0A04FC94B}">
              <ma14:wrappingTextBoxFlag xmlns:ma14="http://schemas.microsoft.com/office/mac/drawingml/2011/main"/>
            </a:ext>
          </a:extLst>
        </p:spPr>
        <p:txBody>
          <a:bodyPr rot="0" spcFirstLastPara="0" vert="horz" wrap="square" lIns="91440" tIns="45720" rIns="91440" bIns="45720" numCol="1" spcCol="0" rtlCol="0" fromWordArt="0" anchor="t" anchorCtr="0" forceAA="0" compatLnSpc="1">
            <a:prstTxWarp prst="textNoShape">
              <a:avLst/>
            </a:prstTxWarp>
            <a:spAutoFit/>
          </a:bodyPr>
          <a:lstStyle/>
          <a:p>
            <a:pPr marL="457200" algn="just">
              <a:spcAft>
                <a:spcPts val="0"/>
              </a:spcAft>
            </a:pPr>
            <a:r>
              <a:rPr lang="en-GB" dirty="0">
                <a:ea typeface="Times New Roman"/>
                <a:cs typeface="Times New Roman"/>
              </a:rPr>
              <a:t>T</a:t>
            </a:r>
            <a:r>
              <a:rPr lang="en-GB" dirty="0" smtClean="0">
                <a:effectLst/>
                <a:ea typeface="Times New Roman"/>
                <a:cs typeface="Times New Roman"/>
              </a:rPr>
              <a:t>he </a:t>
            </a:r>
            <a:r>
              <a:rPr lang="en-GB" dirty="0">
                <a:effectLst/>
                <a:ea typeface="Times New Roman"/>
                <a:cs typeface="Times New Roman"/>
              </a:rPr>
              <a:t>project has </a:t>
            </a:r>
            <a:r>
              <a:rPr lang="en-GB" dirty="0" smtClean="0">
                <a:solidFill>
                  <a:srgbClr val="FF0000"/>
                </a:solidFill>
                <a:effectLst/>
                <a:ea typeface="Times New Roman"/>
                <a:cs typeface="Times New Roman"/>
              </a:rPr>
              <a:t>concrete </a:t>
            </a:r>
            <a:r>
              <a:rPr lang="en-GB" dirty="0">
                <a:solidFill>
                  <a:srgbClr val="FF0000"/>
                </a:solidFill>
                <a:effectLst/>
                <a:ea typeface="Times New Roman"/>
                <a:cs typeface="Times New Roman"/>
              </a:rPr>
              <a:t>objectives </a:t>
            </a:r>
            <a:r>
              <a:rPr lang="en-GB" dirty="0" smtClean="0">
                <a:effectLst/>
                <a:ea typeface="Times New Roman"/>
                <a:cs typeface="Times New Roman"/>
              </a:rPr>
              <a:t>to be </a:t>
            </a:r>
            <a:r>
              <a:rPr lang="en-GB" dirty="0">
                <a:effectLst/>
                <a:ea typeface="Times New Roman"/>
                <a:cs typeface="Times New Roman"/>
              </a:rPr>
              <a:t>achieved </a:t>
            </a:r>
            <a:r>
              <a:rPr lang="en-GB" dirty="0" smtClean="0">
                <a:ea typeface="Times New Roman"/>
                <a:cs typeface="Times New Roman"/>
              </a:rPr>
              <a:t>in</a:t>
            </a:r>
            <a:r>
              <a:rPr lang="en-GB" dirty="0" smtClean="0">
                <a:effectLst/>
                <a:ea typeface="Times New Roman"/>
                <a:cs typeface="Times New Roman"/>
              </a:rPr>
              <a:t> a period </a:t>
            </a:r>
            <a:r>
              <a:rPr lang="en-GB" dirty="0">
                <a:effectLst/>
                <a:ea typeface="Times New Roman"/>
                <a:cs typeface="Times New Roman"/>
              </a:rPr>
              <a:t>of 3 years</a:t>
            </a:r>
            <a:r>
              <a:rPr lang="en-GB" dirty="0" smtClean="0">
                <a:effectLst/>
                <a:ea typeface="Times New Roman"/>
                <a:cs typeface="Times New Roman"/>
              </a:rPr>
              <a:t>:</a:t>
            </a:r>
            <a:endParaRPr lang="en-GB" dirty="0">
              <a:ea typeface="Times New Roman"/>
              <a:cs typeface="Times New Roman"/>
            </a:endParaRPr>
          </a:p>
          <a:p>
            <a:pPr marL="457200" algn="just">
              <a:spcAft>
                <a:spcPts val="0"/>
              </a:spcAft>
            </a:pPr>
            <a:endParaRPr lang="en-GB" dirty="0" smtClean="0">
              <a:effectLst/>
              <a:ea typeface="Times New Roman"/>
              <a:cs typeface="Times New Roman"/>
            </a:endParaRPr>
          </a:p>
          <a:p>
            <a:pPr marL="342900" indent="-342900">
              <a:buAutoNum type="arabicPeriod"/>
            </a:pPr>
            <a:r>
              <a:rPr lang="en-US" dirty="0" smtClean="0"/>
              <a:t>Introduce </a:t>
            </a:r>
            <a:r>
              <a:rPr lang="en-US" dirty="0" smtClean="0">
                <a:solidFill>
                  <a:srgbClr val="FF0000"/>
                </a:solidFill>
              </a:rPr>
              <a:t>novel concepts</a:t>
            </a:r>
            <a:r>
              <a:rPr lang="en-US" dirty="0">
                <a:solidFill>
                  <a:srgbClr val="FF0000"/>
                </a:solidFill>
              </a:rPr>
              <a:t> </a:t>
            </a:r>
            <a:r>
              <a:rPr lang="en-US" dirty="0" smtClean="0"/>
              <a:t>(new magnetic configuration, HTS, </a:t>
            </a:r>
            <a:r>
              <a:rPr lang="en-US" dirty="0"/>
              <a:t>multiple injection </a:t>
            </a:r>
            <a:r>
              <a:rPr lang="en-US" dirty="0" smtClean="0"/>
              <a:t>source </a:t>
            </a:r>
            <a:r>
              <a:rPr lang="en-US" dirty="0" smtClean="0">
                <a:sym typeface="Wingdings"/>
              </a:rPr>
              <a:t></a:t>
            </a:r>
            <a:r>
              <a:rPr lang="en-US" dirty="0" smtClean="0"/>
              <a:t> to </a:t>
            </a:r>
            <a:r>
              <a:rPr lang="en-US" dirty="0"/>
              <a:t>increase the reliability </a:t>
            </a:r>
            <a:r>
              <a:rPr lang="en-US" dirty="0" smtClean="0"/>
              <a:t>above today level, reduce </a:t>
            </a:r>
            <a:r>
              <a:rPr lang="en-US" dirty="0"/>
              <a:t>its cost and dimension (1 stage instead of 3 stages means a factor 3.5 in volume reduction and a factor 4 in cost); </a:t>
            </a:r>
            <a:endParaRPr lang="en-US" dirty="0" smtClean="0"/>
          </a:p>
          <a:p>
            <a:pPr marL="342900" indent="-342900">
              <a:buAutoNum type="arabicPeriod"/>
            </a:pPr>
            <a:r>
              <a:rPr lang="en-US" dirty="0" smtClean="0"/>
              <a:t>increase </a:t>
            </a:r>
            <a:r>
              <a:rPr lang="en-US" dirty="0"/>
              <a:t>its </a:t>
            </a:r>
            <a:r>
              <a:rPr lang="en-US" dirty="0">
                <a:solidFill>
                  <a:srgbClr val="FF0000"/>
                </a:solidFill>
              </a:rPr>
              <a:t>simplicity of operation </a:t>
            </a:r>
            <a:r>
              <a:rPr lang="en-US" dirty="0" smtClean="0"/>
              <a:t>(</a:t>
            </a:r>
            <a:r>
              <a:rPr lang="en-US" dirty="0" err="1" smtClean="0"/>
              <a:t>i.e</a:t>
            </a:r>
            <a:r>
              <a:rPr lang="en-US" dirty="0" smtClean="0"/>
              <a:t>, </a:t>
            </a:r>
            <a:r>
              <a:rPr lang="en-US" dirty="0"/>
              <a:t>removing the conventional injection and extraction devices of the machine, that accounts for more than 5% of the downtime, reduces highly activated </a:t>
            </a:r>
            <a:r>
              <a:rPr lang="en-US" dirty="0" smtClean="0"/>
              <a:t>areas </a:t>
            </a:r>
            <a:r>
              <a:rPr lang="en-US" dirty="0" smtClean="0">
                <a:sym typeface="Wingdings"/>
              </a:rPr>
              <a:t></a:t>
            </a:r>
            <a:r>
              <a:rPr lang="en-US" dirty="0" smtClean="0"/>
              <a:t> </a:t>
            </a:r>
            <a:r>
              <a:rPr lang="en-US" dirty="0"/>
              <a:t>Therefore a reduction in </a:t>
            </a:r>
            <a:r>
              <a:rPr lang="en-US" dirty="0" smtClean="0"/>
              <a:t>shielding.</a:t>
            </a:r>
          </a:p>
          <a:p>
            <a:pPr marL="342900" indent="-342900">
              <a:buAutoNum type="arabicPeriod"/>
            </a:pPr>
            <a:r>
              <a:rPr lang="en-US" dirty="0" smtClean="0"/>
              <a:t>Study </a:t>
            </a:r>
            <a:r>
              <a:rPr lang="en-US" dirty="0"/>
              <a:t>the </a:t>
            </a:r>
            <a:r>
              <a:rPr lang="en-US" dirty="0" smtClean="0"/>
              <a:t>interfaces with </a:t>
            </a:r>
            <a:r>
              <a:rPr lang="en-US" dirty="0"/>
              <a:t>the spallation target and with an innovative </a:t>
            </a:r>
            <a:r>
              <a:rPr lang="en-US" dirty="0" smtClean="0"/>
              <a:t>subcritical unit, developing </a:t>
            </a:r>
            <a:r>
              <a:rPr lang="en-US" dirty="0"/>
              <a:t>a </a:t>
            </a:r>
            <a:r>
              <a:rPr lang="en-US" dirty="0" smtClean="0">
                <a:solidFill>
                  <a:srgbClr val="FF0000"/>
                </a:solidFill>
              </a:rPr>
              <a:t>new complete </a:t>
            </a:r>
            <a:r>
              <a:rPr lang="en-US" dirty="0">
                <a:solidFill>
                  <a:srgbClr val="FF0000"/>
                </a:solidFill>
              </a:rPr>
              <a:t>integrated software system </a:t>
            </a:r>
            <a:r>
              <a:rPr lang="en-US" dirty="0"/>
              <a:t>to evaluate spallation and particle transport process effectively and accurately, with improved quality beam control, and reduction of beam-losses; </a:t>
            </a:r>
          </a:p>
          <a:p>
            <a:pPr marL="342900" indent="-342900">
              <a:buAutoNum type="arabicPeriod"/>
            </a:pPr>
            <a:r>
              <a:rPr lang="en-US" dirty="0" smtClean="0"/>
              <a:t>Present </a:t>
            </a:r>
            <a:r>
              <a:rPr lang="en-US" dirty="0"/>
              <a:t>a </a:t>
            </a:r>
            <a:r>
              <a:rPr lang="en-US" dirty="0">
                <a:solidFill>
                  <a:srgbClr val="FF0000"/>
                </a:solidFill>
              </a:rPr>
              <a:t>life-cycle analysis </a:t>
            </a:r>
            <a:r>
              <a:rPr lang="en-US" dirty="0"/>
              <a:t>of the machine to assess the economic viability of the proposed process and its safety for all foreseen applications (waste transmutation, heat/electricity generation, radioisotope production, etc.</a:t>
            </a:r>
            <a:r>
              <a:rPr lang="en-US" dirty="0" smtClean="0"/>
              <a:t>). </a:t>
            </a:r>
          </a:p>
          <a:p>
            <a:pPr marL="342900" indent="-342900">
              <a:buAutoNum type="arabicPeriod"/>
            </a:pPr>
            <a:r>
              <a:rPr lang="en-US" dirty="0" smtClean="0"/>
              <a:t>Manufacture </a:t>
            </a:r>
            <a:r>
              <a:rPr lang="en-US" dirty="0"/>
              <a:t>industrial </a:t>
            </a:r>
            <a:r>
              <a:rPr lang="en-US" dirty="0">
                <a:solidFill>
                  <a:srgbClr val="FF0000"/>
                </a:solidFill>
              </a:rPr>
              <a:t>Proof-of</a:t>
            </a:r>
            <a:r>
              <a:rPr lang="en-US" dirty="0" smtClean="0">
                <a:solidFill>
                  <a:srgbClr val="FF0000"/>
                </a:solidFill>
              </a:rPr>
              <a:t>-Concept </a:t>
            </a:r>
            <a:r>
              <a:rPr lang="en-US" dirty="0" smtClean="0"/>
              <a:t>to demonstrate technical viability of proposed solution, on a meaningful scale.</a:t>
            </a:r>
            <a:endParaRPr lang="en-US" dirty="0">
              <a:effectLst/>
              <a:ea typeface="Times New Roman"/>
              <a:cs typeface="Times New Roman"/>
            </a:endParaRPr>
          </a:p>
        </p:txBody>
      </p:sp>
      <p:sp>
        <p:nvSpPr>
          <p:cNvPr id="3" name="Slide Number Placeholder 2"/>
          <p:cNvSpPr>
            <a:spLocks noGrp="1"/>
          </p:cNvSpPr>
          <p:nvPr>
            <p:ph type="sldNum" sz="quarter" idx="11"/>
          </p:nvPr>
        </p:nvSpPr>
        <p:spPr>
          <a:xfrm>
            <a:off x="8636000" y="6400800"/>
            <a:ext cx="508000" cy="457200"/>
          </a:xfrm>
        </p:spPr>
        <p:txBody>
          <a:bodyPr/>
          <a:lstStyle/>
          <a:p>
            <a:pPr>
              <a:defRPr/>
            </a:pPr>
            <a:fld id="{4F9F3CD4-AE83-4A4C-BA7A-F0B25ED851C1}" type="slidenum">
              <a:rPr lang="en-US" smtClean="0"/>
              <a:pPr>
                <a:defRPr/>
              </a:pPr>
              <a:t>14</a:t>
            </a:fld>
            <a:endParaRPr lang="en-US" dirty="0"/>
          </a:p>
        </p:txBody>
      </p:sp>
    </p:spTree>
    <p:extLst>
      <p:ext uri="{BB962C8B-B14F-4D97-AF65-F5344CB8AC3E}">
        <p14:creationId xmlns:p14="http://schemas.microsoft.com/office/powerpoint/2010/main" val="54413791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ph idx="1"/>
          </p:nvPr>
        </p:nvSpPr>
        <p:spPr>
          <a:xfrm>
            <a:off x="330199" y="863600"/>
            <a:ext cx="8356600" cy="5781040"/>
          </a:xfrm>
        </p:spPr>
        <p:txBody>
          <a:bodyPr>
            <a:noAutofit/>
          </a:bodyPr>
          <a:lstStyle/>
          <a:p>
            <a:pPr algn="just"/>
            <a:r>
              <a:rPr lang="en-US" sz="1600" dirty="0" smtClean="0"/>
              <a:t>Partitioning or </a:t>
            </a:r>
            <a:r>
              <a:rPr lang="en-US" sz="1600" dirty="0"/>
              <a:t>sorting of nuclear waste isotopes </a:t>
            </a:r>
            <a:r>
              <a:rPr lang="en-US" sz="1600" dirty="0" smtClean="0"/>
              <a:t>AND </a:t>
            </a:r>
            <a:r>
              <a:rPr lang="en-US" sz="1600" dirty="0"/>
              <a:t>accelerator-</a:t>
            </a:r>
            <a:r>
              <a:rPr lang="en-US" sz="1600" dirty="0" smtClean="0"/>
              <a:t>based transmutation </a:t>
            </a:r>
            <a:r>
              <a:rPr lang="en-US" sz="1600" dirty="0"/>
              <a:t>combined with geological disposal can </a:t>
            </a:r>
            <a:r>
              <a:rPr lang="en-US" sz="1600" dirty="0" smtClean="0"/>
              <a:t>lead to </a:t>
            </a:r>
            <a:r>
              <a:rPr lang="en-US" sz="1600" dirty="0"/>
              <a:t>an acceptable </a:t>
            </a:r>
            <a:r>
              <a:rPr lang="en-US" sz="1600" dirty="0">
                <a:solidFill>
                  <a:srgbClr val="FF0000"/>
                </a:solidFill>
              </a:rPr>
              <a:t>societal solution </a:t>
            </a:r>
            <a:r>
              <a:rPr lang="en-US" sz="1600" dirty="0"/>
              <a:t>to the problem of </a:t>
            </a:r>
            <a:r>
              <a:rPr lang="en-US" sz="1600" dirty="0" smtClean="0"/>
              <a:t>managing spent </a:t>
            </a:r>
            <a:r>
              <a:rPr lang="en-US" sz="1600" dirty="0"/>
              <a:t>nuclear fuel</a:t>
            </a:r>
            <a:r>
              <a:rPr lang="en-US" sz="1600" dirty="0" smtClean="0"/>
              <a:t>.</a:t>
            </a:r>
            <a:r>
              <a:rPr lang="en-US" sz="1600" dirty="0">
                <a:solidFill>
                  <a:srgbClr val="FF0000"/>
                </a:solidFill>
              </a:rPr>
              <a:t> A long term vision: </a:t>
            </a:r>
            <a:r>
              <a:rPr lang="en-US" sz="1600" dirty="0"/>
              <a:t>to bring closer science and society by finding a concrete technical solution for a grand society </a:t>
            </a:r>
            <a:r>
              <a:rPr lang="en-US" sz="1600" dirty="0" smtClean="0"/>
              <a:t>challenge</a:t>
            </a:r>
            <a:endParaRPr lang="en-US" sz="1600" dirty="0" smtClean="0"/>
          </a:p>
          <a:p>
            <a:pPr algn="just"/>
            <a:r>
              <a:rPr lang="en-US" sz="1600" dirty="0" smtClean="0">
                <a:solidFill>
                  <a:srgbClr val="FF0000"/>
                </a:solidFill>
              </a:rPr>
              <a:t>Clear </a:t>
            </a:r>
            <a:r>
              <a:rPr lang="en-US" sz="1600" dirty="0">
                <a:solidFill>
                  <a:srgbClr val="FF0000"/>
                </a:solidFill>
              </a:rPr>
              <a:t>target:</a:t>
            </a:r>
            <a:r>
              <a:rPr lang="en-US" sz="1600" dirty="0"/>
              <a:t> to help Europe grasping leadership </a:t>
            </a:r>
            <a:r>
              <a:rPr lang="en-US" sz="1600" dirty="0" smtClean="0"/>
              <a:t>in the </a:t>
            </a:r>
            <a:r>
              <a:rPr lang="en-US" sz="1600" dirty="0"/>
              <a:t>management of radioactive </a:t>
            </a:r>
            <a:r>
              <a:rPr lang="en-US" sz="1600" dirty="0" smtClean="0"/>
              <a:t>waste </a:t>
            </a:r>
            <a:r>
              <a:rPr lang="en-US" sz="1600" b="1" dirty="0" smtClean="0"/>
              <a:t>:from </a:t>
            </a:r>
            <a:r>
              <a:rPr lang="en-US" sz="1600" b="1" dirty="0"/>
              <a:t>IAEA data Waste Counter: </a:t>
            </a:r>
            <a:r>
              <a:rPr lang="en-US" sz="1600" b="1" dirty="0" smtClean="0"/>
              <a:t>30 Mm</a:t>
            </a:r>
            <a:r>
              <a:rPr lang="en-US" sz="1600" b="1" baseline="30000" dirty="0" smtClean="0"/>
              <a:t>3</a:t>
            </a:r>
            <a:r>
              <a:rPr lang="en-US" sz="1600" dirty="0" smtClean="0"/>
              <a:t> </a:t>
            </a:r>
            <a:r>
              <a:rPr lang="en-US" sz="1600" dirty="0"/>
              <a:t>in ~366 </a:t>
            </a:r>
            <a:r>
              <a:rPr lang="en-US" sz="1600" dirty="0" smtClean="0"/>
              <a:t>Facilities</a:t>
            </a:r>
            <a:r>
              <a:rPr lang="en-US" sz="1600" dirty="0"/>
              <a:t>,</a:t>
            </a:r>
            <a:r>
              <a:rPr lang="en-US" sz="1600" dirty="0" smtClean="0"/>
              <a:t> thousands </a:t>
            </a:r>
            <a:r>
              <a:rPr lang="en-US" sz="1600" dirty="0"/>
              <a:t>ton of toxic materials are </a:t>
            </a:r>
            <a:r>
              <a:rPr lang="en-US" sz="1600" dirty="0" smtClean="0"/>
              <a:t>produced each </a:t>
            </a:r>
            <a:r>
              <a:rPr lang="en-US" sz="1600" dirty="0"/>
              <a:t>year, without any yet accepted and adopted solution of definitive </a:t>
            </a:r>
            <a:r>
              <a:rPr lang="en-US" sz="1600" dirty="0" smtClean="0"/>
              <a:t>disposing</a:t>
            </a:r>
            <a:endParaRPr lang="en-US" sz="1600" dirty="0"/>
          </a:p>
          <a:p>
            <a:pPr algn="just"/>
            <a:r>
              <a:rPr lang="en-US" sz="1600" dirty="0" smtClean="0">
                <a:solidFill>
                  <a:srgbClr val="FF0000"/>
                </a:solidFill>
              </a:rPr>
              <a:t>Foundational</a:t>
            </a:r>
            <a:r>
              <a:rPr lang="en-US" sz="1600" dirty="0"/>
              <a:t>: it will open a new line of market into the cyclotron business, with expected new jobs in Europe, addressing as well the challenges of next-generation reactors that burn advanced fuels (or even non-fissile such as </a:t>
            </a:r>
            <a:r>
              <a:rPr lang="en-US" sz="1600" dirty="0" err="1"/>
              <a:t>Th</a:t>
            </a:r>
            <a:r>
              <a:rPr lang="en-US" sz="1600" dirty="0"/>
              <a:t>) with the use of particle beams. These approaches could lead to an increase in power generation through GHG-free nuclear energy and could provide a long-term strategy for the energy supply</a:t>
            </a:r>
            <a:r>
              <a:rPr lang="en-US" sz="1600" dirty="0" smtClean="0"/>
              <a:t>.</a:t>
            </a:r>
            <a:endParaRPr lang="en-US" sz="1600" dirty="0" smtClean="0"/>
          </a:p>
          <a:p>
            <a:pPr algn="just"/>
            <a:r>
              <a:rPr lang="en-US" sz="1600" dirty="0" smtClean="0">
                <a:solidFill>
                  <a:srgbClr val="FF0000"/>
                </a:solidFill>
              </a:rPr>
              <a:t>Innovative: </a:t>
            </a:r>
            <a:r>
              <a:rPr lang="en-US" sz="1600" dirty="0" smtClean="0"/>
              <a:t>because of </a:t>
            </a:r>
            <a:r>
              <a:rPr lang="en-US" sz="1600" dirty="0" smtClean="0"/>
              <a:t>the integration  into the design of the machine of concepts never explored before in this context (High temperature superconductors, new magnetic field configuration, new sub-critical unit, for example) that will increase the reliability, reduce the cost, improve simplicity of the operation</a:t>
            </a:r>
            <a:r>
              <a:rPr lang="en-US" sz="1600" dirty="0" smtClean="0"/>
              <a:t>.</a:t>
            </a:r>
            <a:endParaRPr lang="en-US" sz="1600" dirty="0" smtClean="0"/>
          </a:p>
        </p:txBody>
      </p:sp>
      <p:sp>
        <p:nvSpPr>
          <p:cNvPr id="3" name="Title 1"/>
          <p:cNvSpPr>
            <a:spLocks noGrp="1"/>
          </p:cNvSpPr>
          <p:nvPr>
            <p:ph type="title"/>
          </p:nvPr>
        </p:nvSpPr>
        <p:spPr>
          <a:xfrm>
            <a:off x="662031" y="77918"/>
            <a:ext cx="8229600" cy="804665"/>
          </a:xfrm>
        </p:spPr>
        <p:txBody>
          <a:bodyPr>
            <a:normAutofit/>
          </a:bodyPr>
          <a:lstStyle/>
          <a:p>
            <a:pPr algn="ctr"/>
            <a:r>
              <a:rPr lang="en-US" sz="3200" b="1" dirty="0"/>
              <a:t>The project </a:t>
            </a:r>
            <a:r>
              <a:rPr lang="en-US" sz="3200" b="1" dirty="0" smtClean="0"/>
              <a:t>fits scope </a:t>
            </a:r>
            <a:r>
              <a:rPr lang="en-US" sz="3200" b="1" dirty="0" smtClean="0"/>
              <a:t>of the call</a:t>
            </a:r>
            <a:r>
              <a:rPr lang="en-US" sz="3200" b="1" dirty="0" smtClean="0"/>
              <a:t>:</a:t>
            </a:r>
            <a:endParaRPr lang="en-US" sz="3200" b="1" dirty="0"/>
          </a:p>
        </p:txBody>
      </p:sp>
      <p:sp>
        <p:nvSpPr>
          <p:cNvPr id="4" name="Slide Number Placeholder 3"/>
          <p:cNvSpPr>
            <a:spLocks noGrp="1"/>
          </p:cNvSpPr>
          <p:nvPr>
            <p:ph type="sldNum" sz="quarter" idx="11"/>
          </p:nvPr>
        </p:nvSpPr>
        <p:spPr>
          <a:xfrm>
            <a:off x="8686799" y="6388100"/>
            <a:ext cx="457201" cy="457200"/>
          </a:xfrm>
        </p:spPr>
        <p:txBody>
          <a:bodyPr/>
          <a:lstStyle/>
          <a:p>
            <a:pPr>
              <a:defRPr/>
            </a:pPr>
            <a:fld id="{4F9F3CD4-AE83-4A4C-BA7A-F0B25ED851C1}" type="slidenum">
              <a:rPr lang="en-US" smtClean="0"/>
              <a:pPr>
                <a:defRPr/>
              </a:pPr>
              <a:t>15</a:t>
            </a:fld>
            <a:endParaRPr lang="en-US" dirty="0"/>
          </a:p>
        </p:txBody>
      </p:sp>
    </p:spTree>
    <p:extLst>
      <p:ext uri="{BB962C8B-B14F-4D97-AF65-F5344CB8AC3E}">
        <p14:creationId xmlns:p14="http://schemas.microsoft.com/office/powerpoint/2010/main" val="3263606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2808" y="0"/>
            <a:ext cx="8664097" cy="4124206"/>
          </a:xfrm>
          <a:prstGeom prst="rect">
            <a:avLst/>
          </a:prstGeom>
          <a:noFill/>
        </p:spPr>
        <p:txBody>
          <a:bodyPr wrap="square" rtlCol="0">
            <a:spAutoFit/>
          </a:bodyPr>
          <a:lstStyle/>
          <a:p>
            <a:r>
              <a:rPr lang="en-US" sz="2800" b="1" dirty="0" smtClean="0"/>
              <a:t>Interdisciplinary: Cyclotron and particle physics</a:t>
            </a:r>
          </a:p>
          <a:p>
            <a:endParaRPr lang="en-US" dirty="0" smtClean="0"/>
          </a:p>
          <a:p>
            <a:r>
              <a:rPr lang="en-US" dirty="0"/>
              <a:t>We aim to design a machine that can in principle be used also for HEP</a:t>
            </a:r>
            <a:r>
              <a:rPr lang="en-US" dirty="0" smtClean="0"/>
              <a:t>.</a:t>
            </a:r>
          </a:p>
          <a:p>
            <a:endParaRPr lang="en-US" dirty="0"/>
          </a:p>
          <a:p>
            <a:pPr marL="285750" indent="-285750">
              <a:buFont typeface="Arial"/>
              <a:buChar char="•"/>
            </a:pPr>
            <a:r>
              <a:rPr lang="en-US" dirty="0" smtClean="0"/>
              <a:t>“</a:t>
            </a:r>
            <a:r>
              <a:rPr lang="en-US" dirty="0"/>
              <a:t>physics beyond the </a:t>
            </a:r>
            <a:r>
              <a:rPr lang="en-US" dirty="0" smtClean="0"/>
              <a:t>Standard Model”: </a:t>
            </a:r>
            <a:r>
              <a:rPr lang="en-US" dirty="0"/>
              <a:t>o</a:t>
            </a:r>
            <a:r>
              <a:rPr lang="en-US" dirty="0" smtClean="0"/>
              <a:t>bservation </a:t>
            </a:r>
            <a:r>
              <a:rPr lang="en-US" dirty="0"/>
              <a:t>of neutrino oscillations, which requires the neutrino to have mass, is not accommodated within the Standard </a:t>
            </a:r>
            <a:r>
              <a:rPr lang="en-US" dirty="0" smtClean="0"/>
              <a:t>Model: </a:t>
            </a:r>
            <a:r>
              <a:rPr lang="en-US" dirty="0" smtClean="0">
                <a:solidFill>
                  <a:srgbClr val="FF0000"/>
                </a:solidFill>
              </a:rPr>
              <a:t>Neutrino </a:t>
            </a:r>
            <a:r>
              <a:rPr lang="en-US" dirty="0">
                <a:solidFill>
                  <a:srgbClr val="FF0000"/>
                </a:solidFill>
              </a:rPr>
              <a:t>masses is the only new physics beyond </a:t>
            </a:r>
            <a:r>
              <a:rPr lang="en-US" dirty="0" smtClean="0">
                <a:solidFill>
                  <a:srgbClr val="FF0000"/>
                </a:solidFill>
              </a:rPr>
              <a:t>SM.</a:t>
            </a:r>
          </a:p>
          <a:p>
            <a:endParaRPr lang="en-US" dirty="0"/>
          </a:p>
          <a:p>
            <a:pPr marL="285750" indent="-285750">
              <a:buFont typeface="Arial"/>
              <a:buChar char="•"/>
            </a:pPr>
            <a:r>
              <a:rPr lang="en-US" dirty="0"/>
              <a:t>High power cyclotrons provide outstanding </a:t>
            </a:r>
            <a:r>
              <a:rPr lang="en-US" dirty="0" smtClean="0"/>
              <a:t>opportunities</a:t>
            </a:r>
            <a:endParaRPr lang="en-US" dirty="0"/>
          </a:p>
          <a:p>
            <a:r>
              <a:rPr lang="en-US" u="sng" dirty="0" smtClean="0">
                <a:solidFill>
                  <a:srgbClr val="FF0000"/>
                </a:solidFill>
              </a:rPr>
              <a:t>a </a:t>
            </a:r>
            <a:r>
              <a:rPr lang="en-US" i="1" u="sng" dirty="0">
                <a:solidFill>
                  <a:srgbClr val="FF0000"/>
                </a:solidFill>
              </a:rPr>
              <a:t>5 MW Cyclotron (T=1 </a:t>
            </a:r>
            <a:r>
              <a:rPr lang="en-US" i="1" u="sng" dirty="0" err="1">
                <a:solidFill>
                  <a:srgbClr val="FF0000"/>
                </a:solidFill>
              </a:rPr>
              <a:t>GeV</a:t>
            </a:r>
            <a:r>
              <a:rPr lang="en-US" i="1" u="sng" dirty="0">
                <a:solidFill>
                  <a:srgbClr val="FF0000"/>
                </a:solidFill>
              </a:rPr>
              <a:t>) would be a great asset, according to physicists</a:t>
            </a:r>
            <a:r>
              <a:rPr lang="en-US" dirty="0"/>
              <a:t>.</a:t>
            </a:r>
          </a:p>
          <a:p>
            <a:endParaRPr lang="en-US" dirty="0">
              <a:solidFill>
                <a:srgbClr val="FF0000"/>
              </a:solidFill>
            </a:endParaRPr>
          </a:p>
          <a:p>
            <a:r>
              <a:rPr lang="en-US" i="1" dirty="0"/>
              <a:t>Compelling questions </a:t>
            </a:r>
            <a:r>
              <a:rPr lang="en-US" i="1" dirty="0" smtClean="0"/>
              <a:t>are: CP </a:t>
            </a:r>
            <a:r>
              <a:rPr lang="en-US" i="1" dirty="0"/>
              <a:t>Violation in neutrino oscillations,  Mass Hierarchy,  Nature of the neutrino mass, Sterile Neutrinos…</a:t>
            </a:r>
            <a:r>
              <a:rPr lang="en-US" i="1" dirty="0" smtClean="0"/>
              <a:t>.for this SC cyclotrons </a:t>
            </a:r>
            <a:r>
              <a:rPr lang="en-US" i="1" dirty="0"/>
              <a:t>accelerating molecular hydrogen ions (H2+) </a:t>
            </a:r>
            <a:r>
              <a:rPr lang="en-US" i="1" dirty="0" smtClean="0"/>
              <a:t>close to the </a:t>
            </a:r>
            <a:r>
              <a:rPr lang="en-US" i="1" dirty="0" err="1" smtClean="0"/>
              <a:t>GeV</a:t>
            </a:r>
            <a:r>
              <a:rPr lang="en-US" i="1" dirty="0" smtClean="0"/>
              <a:t> range are </a:t>
            </a:r>
            <a:r>
              <a:rPr lang="en-US" i="1" dirty="0"/>
              <a:t>being </a:t>
            </a:r>
            <a:r>
              <a:rPr lang="en-US" i="1" dirty="0" smtClean="0"/>
              <a:t>proposed </a:t>
            </a:r>
          </a:p>
        </p:txBody>
      </p:sp>
      <p:pic>
        <p:nvPicPr>
          <p:cNvPr id="3" name="Picture 2"/>
          <p:cNvPicPr>
            <a:picLocks noChangeAspect="1"/>
          </p:cNvPicPr>
          <p:nvPr/>
        </p:nvPicPr>
        <p:blipFill>
          <a:blip r:embed="rId3"/>
          <a:stretch>
            <a:fillRect/>
          </a:stretch>
        </p:blipFill>
        <p:spPr>
          <a:xfrm>
            <a:off x="1248008" y="4124206"/>
            <a:ext cx="3922129" cy="1847856"/>
          </a:xfrm>
          <a:prstGeom prst="rect">
            <a:avLst/>
          </a:prstGeom>
        </p:spPr>
      </p:pic>
      <p:pic>
        <p:nvPicPr>
          <p:cNvPr id="4" name="Picture 3"/>
          <p:cNvPicPr>
            <a:picLocks noChangeAspect="1"/>
          </p:cNvPicPr>
          <p:nvPr/>
        </p:nvPicPr>
        <p:blipFill>
          <a:blip r:embed="rId4"/>
          <a:stretch>
            <a:fillRect/>
          </a:stretch>
        </p:blipFill>
        <p:spPr>
          <a:xfrm>
            <a:off x="5771113" y="4171419"/>
            <a:ext cx="2921777" cy="2086112"/>
          </a:xfrm>
          <a:prstGeom prst="rect">
            <a:avLst/>
          </a:prstGeom>
        </p:spPr>
      </p:pic>
      <p:sp>
        <p:nvSpPr>
          <p:cNvPr id="5" name="Slide Number Placeholder 4"/>
          <p:cNvSpPr>
            <a:spLocks noGrp="1"/>
          </p:cNvSpPr>
          <p:nvPr>
            <p:ph type="sldNum" sz="quarter" idx="11"/>
          </p:nvPr>
        </p:nvSpPr>
        <p:spPr>
          <a:xfrm>
            <a:off x="8692889" y="6398260"/>
            <a:ext cx="451111" cy="457200"/>
          </a:xfrm>
        </p:spPr>
        <p:txBody>
          <a:bodyPr/>
          <a:lstStyle/>
          <a:p>
            <a:pPr>
              <a:defRPr/>
            </a:pPr>
            <a:fld id="{4F9F3CD4-AE83-4A4C-BA7A-F0B25ED851C1}" type="slidenum">
              <a:rPr lang="en-US" smtClean="0"/>
              <a:pPr>
                <a:defRPr/>
              </a:pPr>
              <a:t>16</a:t>
            </a:fld>
            <a:endParaRPr lang="en-US" dirty="0"/>
          </a:p>
        </p:txBody>
      </p:sp>
    </p:spTree>
    <p:extLst>
      <p:ext uri="{BB962C8B-B14F-4D97-AF65-F5344CB8AC3E}">
        <p14:creationId xmlns:p14="http://schemas.microsoft.com/office/powerpoint/2010/main" val="36463611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118" y="4754879"/>
            <a:ext cx="8877042" cy="1477328"/>
          </a:xfrm>
          <a:prstGeom prst="rect">
            <a:avLst/>
          </a:prstGeom>
          <a:noFill/>
        </p:spPr>
        <p:txBody>
          <a:bodyPr wrap="square" rtlCol="0">
            <a:spAutoFit/>
          </a:bodyPr>
          <a:lstStyle/>
          <a:p>
            <a:r>
              <a:rPr lang="en-US" dirty="0" smtClean="0"/>
              <a:t>In </a:t>
            </a:r>
            <a:r>
              <a:rPr lang="en-US" dirty="0"/>
              <a:t>this route neutrons are generated by </a:t>
            </a:r>
            <a:r>
              <a:rPr lang="en-US" i="1" dirty="0">
                <a:solidFill>
                  <a:srgbClr val="FF0000"/>
                </a:solidFill>
              </a:rPr>
              <a:t>spallation reactions </a:t>
            </a:r>
            <a:r>
              <a:rPr lang="en-US" dirty="0"/>
              <a:t>induced by energetic protons bombarding a heavy metal target. These neutrons are used for </a:t>
            </a:r>
            <a:r>
              <a:rPr lang="en-US" dirty="0" err="1"/>
              <a:t>fissioning</a:t>
            </a:r>
            <a:r>
              <a:rPr lang="en-US" dirty="0"/>
              <a:t> the uranium nuclei in a target, as in a nuclear reactor. The process works in the same way as the reactor-based fission production route, but the system remains subcritical and can be operated by changing the proton beam intensity. </a:t>
            </a:r>
          </a:p>
        </p:txBody>
      </p:sp>
      <p:sp>
        <p:nvSpPr>
          <p:cNvPr id="5" name="Rectangle 4"/>
          <p:cNvSpPr/>
          <p:nvPr/>
        </p:nvSpPr>
        <p:spPr>
          <a:xfrm>
            <a:off x="782320" y="121642"/>
            <a:ext cx="7284720" cy="830997"/>
          </a:xfrm>
          <a:prstGeom prst="rect">
            <a:avLst/>
          </a:prstGeom>
        </p:spPr>
        <p:txBody>
          <a:bodyPr wrap="square">
            <a:spAutoFit/>
          </a:bodyPr>
          <a:lstStyle/>
          <a:p>
            <a:r>
              <a:rPr lang="en-US" sz="2400" b="1" dirty="0"/>
              <a:t>Interdisciplinary: Cyclotron and </a:t>
            </a:r>
            <a:r>
              <a:rPr lang="en-US" sz="2400" b="1" dirty="0" err="1" smtClean="0"/>
              <a:t>RadioIsotope</a:t>
            </a:r>
            <a:r>
              <a:rPr lang="en-US" sz="2400" b="1" dirty="0" smtClean="0"/>
              <a:t> </a:t>
            </a:r>
            <a:r>
              <a:rPr lang="en-US" sz="2400" b="1" dirty="0"/>
              <a:t>production</a:t>
            </a:r>
          </a:p>
        </p:txBody>
      </p:sp>
      <p:pic>
        <p:nvPicPr>
          <p:cNvPr id="3" name="Picture 2"/>
          <p:cNvPicPr>
            <a:picLocks noChangeAspect="1"/>
          </p:cNvPicPr>
          <p:nvPr/>
        </p:nvPicPr>
        <p:blipFill>
          <a:blip r:embed="rId3"/>
          <a:stretch>
            <a:fillRect/>
          </a:stretch>
        </p:blipFill>
        <p:spPr>
          <a:xfrm>
            <a:off x="43437" y="583306"/>
            <a:ext cx="6147103" cy="3907414"/>
          </a:xfrm>
          <a:prstGeom prst="rect">
            <a:avLst/>
          </a:prstGeom>
        </p:spPr>
      </p:pic>
      <p:sp>
        <p:nvSpPr>
          <p:cNvPr id="6" name="Rectangle 5"/>
          <p:cNvSpPr/>
          <p:nvPr/>
        </p:nvSpPr>
        <p:spPr>
          <a:xfrm>
            <a:off x="5862320" y="1853030"/>
            <a:ext cx="4572000" cy="584776"/>
          </a:xfrm>
          <a:prstGeom prst="rect">
            <a:avLst/>
          </a:prstGeom>
        </p:spPr>
        <p:txBody>
          <a:bodyPr>
            <a:spAutoFit/>
          </a:bodyPr>
          <a:lstStyle/>
          <a:p>
            <a:r>
              <a:rPr lang="en-US" sz="1600" dirty="0">
                <a:solidFill>
                  <a:srgbClr val="FF0000"/>
                </a:solidFill>
              </a:rPr>
              <a:t>Reaction </a:t>
            </a:r>
            <a:r>
              <a:rPr lang="en-US" sz="1600" dirty="0" smtClean="0">
                <a:solidFill>
                  <a:srgbClr val="FF0000"/>
                </a:solidFill>
              </a:rPr>
              <a:t>235U (n,f) 99 Mo using</a:t>
            </a:r>
          </a:p>
          <a:p>
            <a:r>
              <a:rPr lang="en-US" sz="1600" dirty="0" smtClean="0">
                <a:solidFill>
                  <a:srgbClr val="FF0000"/>
                </a:solidFill>
              </a:rPr>
              <a:t> </a:t>
            </a:r>
            <a:r>
              <a:rPr lang="en-US" sz="1600" dirty="0">
                <a:solidFill>
                  <a:srgbClr val="FF0000"/>
                </a:solidFill>
              </a:rPr>
              <a:t>spallation neutron sources </a:t>
            </a:r>
          </a:p>
        </p:txBody>
      </p:sp>
      <p:sp>
        <p:nvSpPr>
          <p:cNvPr id="4" name="Slide Number Placeholder 3"/>
          <p:cNvSpPr>
            <a:spLocks noGrp="1"/>
          </p:cNvSpPr>
          <p:nvPr>
            <p:ph type="sldNum" sz="quarter" idx="11"/>
          </p:nvPr>
        </p:nvSpPr>
        <p:spPr>
          <a:xfrm>
            <a:off x="8666481" y="6377940"/>
            <a:ext cx="487680" cy="457200"/>
          </a:xfrm>
        </p:spPr>
        <p:txBody>
          <a:bodyPr/>
          <a:lstStyle/>
          <a:p>
            <a:pPr>
              <a:defRPr/>
            </a:pPr>
            <a:fld id="{4F9F3CD4-AE83-4A4C-BA7A-F0B25ED851C1}" type="slidenum">
              <a:rPr lang="en-US" smtClean="0"/>
              <a:pPr>
                <a:defRPr/>
              </a:pPr>
              <a:t>17</a:t>
            </a:fld>
            <a:endParaRPr lang="en-US" dirty="0"/>
          </a:p>
        </p:txBody>
      </p:sp>
    </p:spTree>
    <p:extLst>
      <p:ext uri="{BB962C8B-B14F-4D97-AF65-F5344CB8AC3E}">
        <p14:creationId xmlns:p14="http://schemas.microsoft.com/office/powerpoint/2010/main" val="173588800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943" y="1115675"/>
            <a:ext cx="3115857" cy="4770537"/>
          </a:xfrm>
          <a:prstGeom prst="rect">
            <a:avLst/>
          </a:prstGeom>
          <a:noFill/>
        </p:spPr>
        <p:txBody>
          <a:bodyPr wrap="square" rtlCol="0">
            <a:spAutoFit/>
          </a:bodyPr>
          <a:lstStyle/>
          <a:p>
            <a:r>
              <a:rPr lang="en-US" sz="1600" dirty="0"/>
              <a:t>M</a:t>
            </a:r>
            <a:r>
              <a:rPr lang="en-US" sz="1600" dirty="0" smtClean="0"/>
              <a:t>olybdenum</a:t>
            </a:r>
            <a:r>
              <a:rPr lang="en-US" sz="1600" dirty="0"/>
              <a:t>-99 (99Mo) </a:t>
            </a:r>
            <a:r>
              <a:rPr lang="en-US" sz="1600" dirty="0" smtClean="0"/>
              <a:t>and </a:t>
            </a:r>
            <a:r>
              <a:rPr lang="en-US" sz="1600" dirty="0"/>
              <a:t>its decay product technetium-99m (99mTc) is one of the most used diagnostic imaging agents. </a:t>
            </a:r>
          </a:p>
          <a:p>
            <a:endParaRPr lang="en-US" sz="1600" dirty="0"/>
          </a:p>
          <a:p>
            <a:r>
              <a:rPr lang="en-US" sz="1600" dirty="0"/>
              <a:t>A</a:t>
            </a:r>
            <a:r>
              <a:rPr lang="en-US" sz="1600" dirty="0" smtClean="0"/>
              <a:t>lmost </a:t>
            </a:r>
            <a:r>
              <a:rPr lang="en-US" sz="1600" dirty="0"/>
              <a:t>all 99Mo </a:t>
            </a:r>
            <a:r>
              <a:rPr lang="en-US" sz="1600" dirty="0" smtClean="0"/>
              <a:t>is currently produced following the </a:t>
            </a:r>
            <a:r>
              <a:rPr lang="en-US" sz="1600" dirty="0"/>
              <a:t>uranium fission </a:t>
            </a:r>
            <a:r>
              <a:rPr lang="en-US" sz="1600" dirty="0" smtClean="0"/>
              <a:t>route.</a:t>
            </a:r>
          </a:p>
          <a:p>
            <a:r>
              <a:rPr lang="en-US" sz="1600" dirty="0" smtClean="0"/>
              <a:t>To </a:t>
            </a:r>
            <a:r>
              <a:rPr lang="en-US" sz="1600" dirty="0"/>
              <a:t>increasing the reliability of </a:t>
            </a:r>
            <a:r>
              <a:rPr lang="en-US" sz="1600" dirty="0" smtClean="0"/>
              <a:t>supply, alternative production </a:t>
            </a:r>
            <a:r>
              <a:rPr lang="en-US" sz="1600" dirty="0"/>
              <a:t>methods have </a:t>
            </a:r>
            <a:r>
              <a:rPr lang="en-US" sz="1600" dirty="0" smtClean="0"/>
              <a:t>been assessed. </a:t>
            </a:r>
          </a:p>
          <a:p>
            <a:endParaRPr lang="en-US" sz="1600" dirty="0"/>
          </a:p>
          <a:p>
            <a:r>
              <a:rPr lang="en-US" sz="1600" dirty="0" smtClean="0"/>
              <a:t>The assessment of technology </a:t>
            </a:r>
            <a:r>
              <a:rPr lang="en-US" sz="1600" dirty="0"/>
              <a:t>using spallation neutron sources </a:t>
            </a:r>
            <a:r>
              <a:rPr lang="en-US" sz="1600" dirty="0" smtClean="0"/>
              <a:t>is still missing important elements. </a:t>
            </a:r>
          </a:p>
          <a:p>
            <a:endParaRPr lang="en-US" sz="1600" dirty="0"/>
          </a:p>
          <a:p>
            <a:r>
              <a:rPr lang="en-US" sz="1600" dirty="0" smtClean="0">
                <a:solidFill>
                  <a:srgbClr val="FF0000"/>
                </a:solidFill>
              </a:rPr>
              <a:t>This is the space CYCLADS wants to fill as well.</a:t>
            </a:r>
          </a:p>
        </p:txBody>
      </p:sp>
      <p:pic>
        <p:nvPicPr>
          <p:cNvPr id="4" name="Picture 3"/>
          <p:cNvPicPr>
            <a:picLocks noChangeAspect="1"/>
          </p:cNvPicPr>
          <p:nvPr/>
        </p:nvPicPr>
        <p:blipFill>
          <a:blip r:embed="rId3"/>
          <a:stretch>
            <a:fillRect/>
          </a:stretch>
        </p:blipFill>
        <p:spPr>
          <a:xfrm>
            <a:off x="3280800" y="1050052"/>
            <a:ext cx="5792080" cy="4836160"/>
          </a:xfrm>
          <a:prstGeom prst="rect">
            <a:avLst/>
          </a:prstGeom>
        </p:spPr>
      </p:pic>
      <p:sp>
        <p:nvSpPr>
          <p:cNvPr id="5" name="Rectangle 4"/>
          <p:cNvSpPr/>
          <p:nvPr/>
        </p:nvSpPr>
        <p:spPr>
          <a:xfrm>
            <a:off x="782320" y="352475"/>
            <a:ext cx="7284720" cy="461665"/>
          </a:xfrm>
          <a:prstGeom prst="rect">
            <a:avLst/>
          </a:prstGeom>
        </p:spPr>
        <p:txBody>
          <a:bodyPr wrap="square">
            <a:spAutoFit/>
          </a:bodyPr>
          <a:lstStyle/>
          <a:p>
            <a:r>
              <a:rPr lang="en-US" sz="2400" b="1" dirty="0"/>
              <a:t>Interdisciplinary: Cyclotron and RI production</a:t>
            </a:r>
          </a:p>
        </p:txBody>
      </p:sp>
      <p:sp>
        <p:nvSpPr>
          <p:cNvPr id="3" name="Slide Number Placeholder 2"/>
          <p:cNvSpPr>
            <a:spLocks noGrp="1"/>
          </p:cNvSpPr>
          <p:nvPr>
            <p:ph type="sldNum" sz="quarter" idx="11"/>
          </p:nvPr>
        </p:nvSpPr>
        <p:spPr>
          <a:xfrm>
            <a:off x="8707119" y="6377940"/>
            <a:ext cx="436881" cy="457200"/>
          </a:xfrm>
        </p:spPr>
        <p:txBody>
          <a:bodyPr/>
          <a:lstStyle/>
          <a:p>
            <a:pPr>
              <a:defRPr/>
            </a:pPr>
            <a:fld id="{4F9F3CD4-AE83-4A4C-BA7A-F0B25ED851C1}" type="slidenum">
              <a:rPr lang="en-US" smtClean="0"/>
              <a:pPr>
                <a:defRPr/>
              </a:pPr>
              <a:t>18</a:t>
            </a:fld>
            <a:endParaRPr lang="en-US" dirty="0"/>
          </a:p>
        </p:txBody>
      </p:sp>
    </p:spTree>
    <p:extLst>
      <p:ext uri="{BB962C8B-B14F-4D97-AF65-F5344CB8AC3E}">
        <p14:creationId xmlns:p14="http://schemas.microsoft.com/office/powerpoint/2010/main" val="18493037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7938"/>
            <a:ext cx="8229600" cy="855662"/>
          </a:xfrm>
        </p:spPr>
        <p:txBody>
          <a:bodyPr>
            <a:normAutofit/>
          </a:bodyPr>
          <a:lstStyle/>
          <a:p>
            <a:pPr algn="ctr"/>
            <a:r>
              <a:rPr lang="en-GB" sz="3200" b="1" dirty="0" smtClean="0"/>
              <a:t>Cyclotrons advantages</a:t>
            </a:r>
            <a:endParaRPr lang="en-GB" sz="3200" b="1" dirty="0" smtClean="0">
              <a:ea typeface="ＭＳ Ｐゴシック" charset="-128"/>
              <a:cs typeface="ＭＳ Ｐゴシック" charset="-128"/>
            </a:endParaRPr>
          </a:p>
        </p:txBody>
      </p:sp>
      <p:sp>
        <p:nvSpPr>
          <p:cNvPr id="9" name="TextBox 8"/>
          <p:cNvSpPr txBox="1"/>
          <p:nvPr/>
        </p:nvSpPr>
        <p:spPr>
          <a:xfrm>
            <a:off x="457199" y="845719"/>
            <a:ext cx="8117841" cy="4770537"/>
          </a:xfrm>
          <a:prstGeom prst="rect">
            <a:avLst/>
          </a:prstGeom>
          <a:noFill/>
        </p:spPr>
        <p:txBody>
          <a:bodyPr wrap="square" rtlCol="0">
            <a:spAutoFit/>
          </a:bodyPr>
          <a:lstStyle/>
          <a:p>
            <a:pPr algn="just"/>
            <a:endParaRPr lang="en-GB" sz="1600" dirty="0" smtClean="0"/>
          </a:p>
          <a:p>
            <a:pPr algn="just"/>
            <a:r>
              <a:rPr lang="en-GB" sz="1600" b="1" dirty="0" smtClean="0"/>
              <a:t>With the waste transmutation in mind:</a:t>
            </a:r>
          </a:p>
          <a:p>
            <a:pPr algn="just"/>
            <a:endParaRPr lang="en-GB" sz="1600" dirty="0" smtClean="0"/>
          </a:p>
          <a:p>
            <a:pPr marL="285750" indent="-285750" algn="just">
              <a:buFontTx/>
              <a:buChar char="-"/>
            </a:pPr>
            <a:r>
              <a:rPr lang="en-GB" sz="1600" dirty="0" smtClean="0"/>
              <a:t>Beam losses in cyclotron are mainly localized in limited region of the machine (at the beam extraction) so these can be better controlled. In CYCLADS we aim at minimizing these losses by an </a:t>
            </a:r>
            <a:r>
              <a:rPr lang="en-GB" sz="1600" dirty="0" smtClean="0">
                <a:solidFill>
                  <a:srgbClr val="FF0000"/>
                </a:solidFill>
              </a:rPr>
              <a:t>innovative simulation modelling optimization analysis</a:t>
            </a:r>
            <a:r>
              <a:rPr lang="en-GB" sz="1600" dirty="0" smtClean="0"/>
              <a:t>.</a:t>
            </a:r>
          </a:p>
          <a:p>
            <a:pPr marL="285750" indent="-285750" algn="just">
              <a:buFontTx/>
              <a:buChar char="-"/>
            </a:pPr>
            <a:endParaRPr lang="en-GB" sz="1600" dirty="0" smtClean="0"/>
          </a:p>
          <a:p>
            <a:pPr marL="285750" indent="-285750" algn="just">
              <a:buFontTx/>
              <a:buChar char="-"/>
            </a:pPr>
            <a:r>
              <a:rPr lang="en-GB" sz="1600" dirty="0"/>
              <a:t>Cyclotron as accelerator for ADS presents the clear advantage of compactness (reduced space and no need to extend the power plant site</a:t>
            </a:r>
            <a:r>
              <a:rPr lang="en-GB" sz="1600" dirty="0" smtClean="0"/>
              <a:t>). </a:t>
            </a:r>
            <a:r>
              <a:rPr lang="en-GB" sz="1600" dirty="0" smtClean="0">
                <a:solidFill>
                  <a:srgbClr val="FF0000"/>
                </a:solidFill>
              </a:rPr>
              <a:t>Single Stage cyclotron </a:t>
            </a:r>
            <a:r>
              <a:rPr lang="en-GB" sz="1600" dirty="0" smtClean="0"/>
              <a:t>for CYCLADS will be smaller than any status of the art equivalent power accelerator, with a minimum factor 3 - 4 in dimension reduction.</a:t>
            </a:r>
          </a:p>
          <a:p>
            <a:pPr marL="285750" indent="-285750" algn="just">
              <a:buFontTx/>
              <a:buChar char="-"/>
            </a:pPr>
            <a:endParaRPr lang="en-GB" sz="1600" dirty="0" smtClean="0"/>
          </a:p>
          <a:p>
            <a:pPr marL="285750" indent="-285750" algn="just">
              <a:buFontTx/>
              <a:buChar char="-"/>
            </a:pPr>
            <a:r>
              <a:rPr lang="en-GB" sz="1600" dirty="0" smtClean="0"/>
              <a:t>Cyclotrons have comparatively less number of components, so that reliability can be higher than in machines requiring long series of elements. CYCLADS will improve the cyclotron present </a:t>
            </a:r>
            <a:r>
              <a:rPr lang="en-GB" sz="1600" dirty="0" smtClean="0">
                <a:solidFill>
                  <a:srgbClr val="FF0000"/>
                </a:solidFill>
              </a:rPr>
              <a:t>level of reliability </a:t>
            </a:r>
            <a:r>
              <a:rPr lang="en-GB" sz="1600" dirty="0" smtClean="0"/>
              <a:t>by use of multi-injection lines, to act on one of the most problematic sub-components of the machine</a:t>
            </a:r>
          </a:p>
          <a:p>
            <a:pPr marL="285750" indent="-285750" algn="just">
              <a:buFontTx/>
              <a:buChar char="-"/>
            </a:pPr>
            <a:endParaRPr lang="en-GB" sz="1600" dirty="0"/>
          </a:p>
          <a:p>
            <a:pPr marL="285750" indent="-285750" algn="just">
              <a:buFontTx/>
              <a:buChar char="-"/>
            </a:pPr>
            <a:r>
              <a:rPr lang="en-GB" sz="1600" dirty="0" smtClean="0"/>
              <a:t>Attempt will be made to use </a:t>
            </a:r>
            <a:r>
              <a:rPr lang="en-GB" sz="1600" dirty="0" smtClean="0">
                <a:solidFill>
                  <a:srgbClr val="FF0000"/>
                </a:solidFill>
              </a:rPr>
              <a:t>HTS</a:t>
            </a:r>
            <a:r>
              <a:rPr lang="en-GB" sz="1600" dirty="0" smtClean="0"/>
              <a:t> as MgB</a:t>
            </a:r>
            <a:r>
              <a:rPr lang="en-GB" sz="1600" baseline="-25000" dirty="0" smtClean="0"/>
              <a:t>2 </a:t>
            </a:r>
            <a:r>
              <a:rPr lang="en-GB" sz="1600" dirty="0" smtClean="0"/>
              <a:t>for the magnet, increasing the stability of the magnets, reducing cost of construction and operation, simplifying infrastructures.</a:t>
            </a:r>
          </a:p>
        </p:txBody>
      </p:sp>
      <p:sp>
        <p:nvSpPr>
          <p:cNvPr id="2" name="Slide Number Placeholder 1"/>
          <p:cNvSpPr>
            <a:spLocks noGrp="1"/>
          </p:cNvSpPr>
          <p:nvPr>
            <p:ph type="sldNum" sz="quarter" idx="11"/>
          </p:nvPr>
        </p:nvSpPr>
        <p:spPr>
          <a:xfrm>
            <a:off x="8686800" y="6367780"/>
            <a:ext cx="457200" cy="457200"/>
          </a:xfrm>
        </p:spPr>
        <p:txBody>
          <a:bodyPr/>
          <a:lstStyle/>
          <a:p>
            <a:pPr>
              <a:defRPr/>
            </a:pPr>
            <a:fld id="{4F9F3CD4-AE83-4A4C-BA7A-F0B25ED851C1}" type="slidenum">
              <a:rPr lang="en-US" smtClean="0"/>
              <a:pPr>
                <a:defRPr/>
              </a:pPr>
              <a:t>19</a:t>
            </a:fld>
            <a:endParaRPr lang="en-US" dirty="0"/>
          </a:p>
        </p:txBody>
      </p:sp>
    </p:spTree>
    <p:extLst>
      <p:ext uri="{BB962C8B-B14F-4D97-AF65-F5344CB8AC3E}">
        <p14:creationId xmlns:p14="http://schemas.microsoft.com/office/powerpoint/2010/main" val="330873103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6880" y="648461"/>
            <a:ext cx="8267220" cy="5355313"/>
          </a:xfrm>
          <a:prstGeom prst="rect">
            <a:avLst/>
          </a:prstGeom>
          <a:noFill/>
        </p:spPr>
        <p:txBody>
          <a:bodyPr wrap="square" rtlCol="0">
            <a:spAutoFit/>
          </a:bodyPr>
          <a:lstStyle/>
          <a:p>
            <a:pPr algn="just"/>
            <a:r>
              <a:rPr lang="en-US" b="1" dirty="0">
                <a:solidFill>
                  <a:srgbClr val="FF0000"/>
                </a:solidFill>
              </a:rPr>
              <a:t>H-2020: </a:t>
            </a:r>
            <a:r>
              <a:rPr lang="en-US" dirty="0" smtClean="0"/>
              <a:t>the </a:t>
            </a:r>
            <a:r>
              <a:rPr lang="en-US" dirty="0"/>
              <a:t>biggest EU </a:t>
            </a:r>
            <a:r>
              <a:rPr lang="en-US" dirty="0" smtClean="0"/>
              <a:t>R&amp;I </a:t>
            </a:r>
            <a:r>
              <a:rPr lang="en-US" dirty="0" err="1" smtClean="0"/>
              <a:t>programme</a:t>
            </a:r>
            <a:r>
              <a:rPr lang="en-US" dirty="0" smtClean="0"/>
              <a:t> ever: €</a:t>
            </a:r>
            <a:r>
              <a:rPr lang="en-US" dirty="0"/>
              <a:t>80 billion of funding available over 7 years (2014 to 2020)</a:t>
            </a:r>
            <a:r>
              <a:rPr lang="en-US" dirty="0" smtClean="0"/>
              <a:t>.</a:t>
            </a:r>
          </a:p>
          <a:p>
            <a:pPr algn="just"/>
            <a:r>
              <a:rPr lang="en-US" dirty="0" smtClean="0"/>
              <a:t> </a:t>
            </a:r>
          </a:p>
          <a:p>
            <a:pPr algn="just"/>
            <a:r>
              <a:rPr lang="en-US" dirty="0" smtClean="0"/>
              <a:t>Under </a:t>
            </a:r>
            <a:r>
              <a:rPr lang="en-US" dirty="0"/>
              <a:t>H-2020, </a:t>
            </a:r>
            <a:r>
              <a:rPr lang="en-US" b="1" dirty="0" smtClean="0">
                <a:solidFill>
                  <a:srgbClr val="FF0000"/>
                </a:solidFill>
              </a:rPr>
              <a:t>FET </a:t>
            </a:r>
            <a:r>
              <a:rPr lang="en-US" b="1" dirty="0">
                <a:solidFill>
                  <a:srgbClr val="FF0000"/>
                </a:solidFill>
              </a:rPr>
              <a:t>Open </a:t>
            </a:r>
            <a:r>
              <a:rPr lang="en-US" dirty="0" smtClean="0"/>
              <a:t>is a funding program focusing </a:t>
            </a:r>
            <a:r>
              <a:rPr lang="en-US" dirty="0"/>
              <a:t>on collaborative actions </a:t>
            </a:r>
            <a:r>
              <a:rPr lang="en-US" dirty="0" smtClean="0"/>
              <a:t>beyond </a:t>
            </a:r>
            <a:r>
              <a:rPr lang="en-US" dirty="0"/>
              <a:t>what </a:t>
            </a:r>
            <a:r>
              <a:rPr lang="en-US" dirty="0" smtClean="0"/>
              <a:t>is </a:t>
            </a:r>
            <a:r>
              <a:rPr lang="en-US" dirty="0"/>
              <a:t>accepted </a:t>
            </a:r>
            <a:r>
              <a:rPr lang="en-US" dirty="0" smtClean="0"/>
              <a:t>or adopted. It supports </a:t>
            </a:r>
            <a:r>
              <a:rPr lang="en-US" dirty="0"/>
              <a:t>novel and visionary thinking to open promising paths towards </a:t>
            </a:r>
            <a:r>
              <a:rPr lang="en-US" dirty="0" smtClean="0"/>
              <a:t>new </a:t>
            </a:r>
            <a:r>
              <a:rPr lang="en-US" dirty="0"/>
              <a:t>technological possibilities</a:t>
            </a:r>
            <a:r>
              <a:rPr lang="en-US" dirty="0" smtClean="0"/>
              <a:t>. </a:t>
            </a:r>
          </a:p>
          <a:p>
            <a:pPr algn="just"/>
            <a:endParaRPr lang="en-US" dirty="0" smtClean="0"/>
          </a:p>
          <a:p>
            <a:pPr algn="just"/>
            <a:r>
              <a:rPr lang="en-US" dirty="0" smtClean="0"/>
              <a:t>FET </a:t>
            </a:r>
            <a:r>
              <a:rPr lang="en-US" dirty="0"/>
              <a:t>Open is an extremely competitive </a:t>
            </a:r>
            <a:r>
              <a:rPr lang="en-US" dirty="0" smtClean="0"/>
              <a:t>program: in </a:t>
            </a:r>
            <a:r>
              <a:rPr lang="en-US" dirty="0"/>
              <a:t>2016/16  #47 projects awarded out of #2104 </a:t>
            </a:r>
            <a:r>
              <a:rPr lang="en-US" dirty="0" smtClean="0"/>
              <a:t>eligible</a:t>
            </a:r>
            <a:r>
              <a:rPr lang="en-US" dirty="0"/>
              <a:t>.</a:t>
            </a:r>
          </a:p>
          <a:p>
            <a:pPr algn="just"/>
            <a:endParaRPr lang="en-US" dirty="0" smtClean="0"/>
          </a:p>
          <a:p>
            <a:pPr algn="just"/>
            <a:r>
              <a:rPr lang="en-US" dirty="0" smtClean="0"/>
              <a:t>The actions need to </a:t>
            </a:r>
            <a:r>
              <a:rPr lang="en-US" dirty="0"/>
              <a:t>satisfy </a:t>
            </a:r>
            <a:r>
              <a:rPr lang="en-US" dirty="0" smtClean="0"/>
              <a:t>special characteristics that define </a:t>
            </a:r>
            <a:r>
              <a:rPr lang="en-US" dirty="0"/>
              <a:t>the kind </a:t>
            </a:r>
            <a:r>
              <a:rPr lang="en-US" dirty="0" smtClean="0"/>
              <a:t>of research </a:t>
            </a:r>
            <a:r>
              <a:rPr lang="en-US" dirty="0"/>
              <a:t>that FET is looking </a:t>
            </a:r>
            <a:r>
              <a:rPr lang="en-US" dirty="0" smtClean="0"/>
              <a:t>for.  </a:t>
            </a:r>
            <a:r>
              <a:rPr lang="en-US" dirty="0"/>
              <a:t> </a:t>
            </a:r>
            <a:r>
              <a:rPr lang="en-US" dirty="0" smtClean="0"/>
              <a:t>These are called  </a:t>
            </a:r>
            <a:r>
              <a:rPr lang="en-US" dirty="0"/>
              <a:t>the </a:t>
            </a:r>
            <a:r>
              <a:rPr lang="en-US" dirty="0" smtClean="0"/>
              <a:t>'</a:t>
            </a:r>
            <a:r>
              <a:rPr lang="en-US" dirty="0">
                <a:solidFill>
                  <a:srgbClr val="FF0000"/>
                </a:solidFill>
              </a:rPr>
              <a:t>gatekeepers'</a:t>
            </a:r>
            <a:r>
              <a:rPr lang="en-US" dirty="0"/>
              <a:t>: </a:t>
            </a:r>
            <a:endParaRPr lang="en-US" dirty="0" smtClean="0"/>
          </a:p>
          <a:p>
            <a:pPr algn="just"/>
            <a:endParaRPr lang="en-US" dirty="0"/>
          </a:p>
          <a:p>
            <a:pPr algn="just"/>
            <a:r>
              <a:rPr lang="en-US" i="1" dirty="0"/>
              <a:t>B</a:t>
            </a:r>
            <a:r>
              <a:rPr lang="en-US" i="1" dirty="0" smtClean="0"/>
              <a:t>reakthrough </a:t>
            </a:r>
            <a:r>
              <a:rPr lang="en-US" i="1" dirty="0"/>
              <a:t>scientific and technological </a:t>
            </a:r>
            <a:r>
              <a:rPr lang="en-US" i="1" dirty="0" smtClean="0"/>
              <a:t>target  </a:t>
            </a:r>
            <a:r>
              <a:rPr lang="en-US" dirty="0" smtClean="0">
                <a:sym typeface="Wingdings"/>
              </a:rPr>
              <a:t> has clear identified targets</a:t>
            </a:r>
            <a:endParaRPr lang="en-US" dirty="0"/>
          </a:p>
          <a:p>
            <a:pPr algn="just"/>
            <a:r>
              <a:rPr lang="en-US" i="1" dirty="0" smtClean="0"/>
              <a:t>Foundational</a:t>
            </a:r>
            <a:r>
              <a:rPr lang="en-US" dirty="0" smtClean="0"/>
              <a:t> </a:t>
            </a:r>
            <a:r>
              <a:rPr lang="en-US" dirty="0" smtClean="0">
                <a:sym typeface="Wingdings"/>
              </a:rPr>
              <a:t> envisages new line of investigation bringing to new technology</a:t>
            </a:r>
            <a:endParaRPr lang="en-US" dirty="0"/>
          </a:p>
          <a:p>
            <a:pPr algn="just"/>
            <a:r>
              <a:rPr lang="en-US" i="1" dirty="0" smtClean="0"/>
              <a:t>Novelty</a:t>
            </a:r>
            <a:r>
              <a:rPr lang="en-US" dirty="0" smtClean="0"/>
              <a:t> </a:t>
            </a:r>
            <a:r>
              <a:rPr lang="en-US" dirty="0" smtClean="0">
                <a:sym typeface="Wingdings"/>
              </a:rPr>
              <a:t> it must presents innovative aspects</a:t>
            </a:r>
            <a:endParaRPr lang="en-US" dirty="0"/>
          </a:p>
          <a:p>
            <a:pPr algn="just"/>
            <a:r>
              <a:rPr lang="en-US" i="1" dirty="0"/>
              <a:t>high-</a:t>
            </a:r>
            <a:r>
              <a:rPr lang="en-US" i="1" dirty="0" smtClean="0"/>
              <a:t>risk </a:t>
            </a:r>
            <a:r>
              <a:rPr lang="en-US" dirty="0" smtClean="0">
                <a:sym typeface="Wingdings"/>
              </a:rPr>
              <a:t> it represents a move into uncharted territory </a:t>
            </a:r>
            <a:endParaRPr lang="en-US" dirty="0"/>
          </a:p>
          <a:p>
            <a:pPr algn="just"/>
            <a:r>
              <a:rPr lang="en-US" i="1" dirty="0"/>
              <a:t>long-term </a:t>
            </a:r>
            <a:r>
              <a:rPr lang="en-US" i="1" dirty="0" smtClean="0"/>
              <a:t>vision </a:t>
            </a:r>
            <a:r>
              <a:rPr lang="en-US" dirty="0" smtClean="0">
                <a:sym typeface="Wingdings"/>
              </a:rPr>
              <a:t> it reaches far beyond the immediate future</a:t>
            </a:r>
            <a:endParaRPr lang="en-US" dirty="0"/>
          </a:p>
          <a:p>
            <a:pPr algn="just"/>
            <a:r>
              <a:rPr lang="en-US" i="1" dirty="0" smtClean="0"/>
              <a:t>Interdisciplinary </a:t>
            </a:r>
            <a:r>
              <a:rPr lang="en-US" dirty="0" smtClean="0">
                <a:sym typeface="Wingdings"/>
              </a:rPr>
              <a:t> it presents collaboration patterns from sparse disciplines</a:t>
            </a:r>
            <a:endParaRPr lang="en-US" dirty="0" smtClean="0"/>
          </a:p>
        </p:txBody>
      </p:sp>
      <p:sp>
        <p:nvSpPr>
          <p:cNvPr id="4" name="TextBox 3"/>
          <p:cNvSpPr txBox="1"/>
          <p:nvPr/>
        </p:nvSpPr>
        <p:spPr>
          <a:xfrm>
            <a:off x="8636000" y="6492240"/>
            <a:ext cx="184666" cy="369332"/>
          </a:xfrm>
          <a:prstGeom prst="rect">
            <a:avLst/>
          </a:prstGeom>
          <a:noFill/>
        </p:spPr>
        <p:txBody>
          <a:bodyPr wrap="none" rtlCol="0">
            <a:spAutoFit/>
          </a:bodyPr>
          <a:lstStyle/>
          <a:p>
            <a:endParaRPr lang="en-US" dirty="0">
              <a:ln>
                <a:solidFill>
                  <a:srgbClr val="FF0000"/>
                </a:solidFill>
              </a:ln>
            </a:endParaRPr>
          </a:p>
        </p:txBody>
      </p:sp>
      <p:sp>
        <p:nvSpPr>
          <p:cNvPr id="6" name="Slide Number Placeholder 5"/>
          <p:cNvSpPr>
            <a:spLocks noGrp="1"/>
          </p:cNvSpPr>
          <p:nvPr>
            <p:ph type="sldNum" sz="quarter" idx="11"/>
          </p:nvPr>
        </p:nvSpPr>
        <p:spPr>
          <a:xfrm>
            <a:off x="8674100" y="6263640"/>
            <a:ext cx="386715" cy="457200"/>
          </a:xfrm>
        </p:spPr>
        <p:txBody>
          <a:bodyPr/>
          <a:lstStyle/>
          <a:p>
            <a:pPr>
              <a:defRPr/>
            </a:pPr>
            <a:fld id="{B85BA52A-1953-3944-B2E1-0CBB637944D2}" type="slidenum">
              <a:rPr lang="en-US" smtClean="0"/>
              <a:t>2</a:t>
            </a:fld>
            <a:endParaRPr lang="en-US" dirty="0"/>
          </a:p>
        </p:txBody>
      </p:sp>
    </p:spTree>
    <p:extLst>
      <p:ext uri="{BB962C8B-B14F-4D97-AF65-F5344CB8AC3E}">
        <p14:creationId xmlns:p14="http://schemas.microsoft.com/office/powerpoint/2010/main" val="346820354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8539" y="197240"/>
            <a:ext cx="9237133" cy="1001640"/>
          </a:xfrm>
        </p:spPr>
        <p:txBody>
          <a:bodyPr>
            <a:noAutofit/>
          </a:bodyPr>
          <a:lstStyle/>
          <a:p>
            <a:r>
              <a:rPr lang="en-US" sz="2800" b="1" dirty="0" smtClean="0"/>
              <a:t> Balanced composition of academia </a:t>
            </a:r>
            <a:r>
              <a:rPr lang="en-US" sz="2800" b="1" dirty="0"/>
              <a:t>and industry</a:t>
            </a:r>
            <a:r>
              <a:rPr lang="en-US" sz="2800" dirty="0"/>
              <a:t> </a:t>
            </a:r>
            <a:br>
              <a:rPr lang="en-US" sz="2800" dirty="0"/>
            </a:br>
            <a:endParaRPr lang="en-US" sz="2800" dirty="0"/>
          </a:p>
        </p:txBody>
      </p:sp>
      <p:sp>
        <p:nvSpPr>
          <p:cNvPr id="3" name="TextBox 2"/>
          <p:cNvSpPr txBox="1"/>
          <p:nvPr/>
        </p:nvSpPr>
        <p:spPr>
          <a:xfrm>
            <a:off x="229319" y="3609377"/>
            <a:ext cx="8268825" cy="2677656"/>
          </a:xfrm>
          <a:prstGeom prst="rect">
            <a:avLst/>
          </a:prstGeom>
          <a:noFill/>
        </p:spPr>
        <p:txBody>
          <a:bodyPr wrap="square" rtlCol="0">
            <a:spAutoFit/>
          </a:bodyPr>
          <a:lstStyle/>
          <a:p>
            <a:pPr algn="just"/>
            <a:r>
              <a:rPr lang="en-US" sz="1400" b="1" dirty="0" smtClean="0">
                <a:solidFill>
                  <a:srgbClr val="FF0000"/>
                </a:solidFill>
              </a:rPr>
              <a:t>AIMA </a:t>
            </a:r>
            <a:r>
              <a:rPr lang="en-US" sz="1400" dirty="0"/>
              <a:t>is the EU leader in cyclotron </a:t>
            </a:r>
            <a:r>
              <a:rPr lang="en-US" sz="1400" dirty="0" smtClean="0"/>
              <a:t>design</a:t>
            </a:r>
            <a:endParaRPr lang="en-US" sz="1400" dirty="0"/>
          </a:p>
          <a:p>
            <a:pPr algn="just"/>
            <a:r>
              <a:rPr lang="en-US" sz="1400" b="1" dirty="0">
                <a:solidFill>
                  <a:srgbClr val="FF0000"/>
                </a:solidFill>
              </a:rPr>
              <a:t>ASG</a:t>
            </a:r>
            <a:r>
              <a:rPr lang="en-US" sz="1400" dirty="0"/>
              <a:t> is the EU leader into magnet </a:t>
            </a:r>
            <a:r>
              <a:rPr lang="en-US" sz="1400" dirty="0" smtClean="0"/>
              <a:t>manufacturing</a:t>
            </a:r>
            <a:endParaRPr lang="en-US" sz="1400" dirty="0"/>
          </a:p>
          <a:p>
            <a:pPr algn="just"/>
            <a:r>
              <a:rPr lang="en-US" sz="1400" b="1" dirty="0">
                <a:solidFill>
                  <a:srgbClr val="FF0000"/>
                </a:solidFill>
              </a:rPr>
              <a:t>CERN</a:t>
            </a:r>
            <a:r>
              <a:rPr lang="en-US" sz="1400" dirty="0"/>
              <a:t> is the leader into particle physics and the site of the world largest accelerator, with consolidated experience of integration of research, researchers  and technologies</a:t>
            </a:r>
            <a:r>
              <a:rPr lang="en-US" sz="1400" dirty="0" smtClean="0"/>
              <a:t>.</a:t>
            </a:r>
            <a:endParaRPr lang="en-US" sz="1400" dirty="0"/>
          </a:p>
          <a:p>
            <a:pPr algn="just"/>
            <a:r>
              <a:rPr lang="en-US" sz="1400" b="1" dirty="0">
                <a:solidFill>
                  <a:srgbClr val="FF0000"/>
                </a:solidFill>
              </a:rPr>
              <a:t>PSI</a:t>
            </a:r>
            <a:r>
              <a:rPr lang="en-US" sz="1400" dirty="0"/>
              <a:t> is the site where the largest cyclotron in the world is in </a:t>
            </a:r>
            <a:r>
              <a:rPr lang="en-US" sz="1400" dirty="0" smtClean="0"/>
              <a:t>operation</a:t>
            </a:r>
            <a:endParaRPr lang="en-US" sz="1400" dirty="0"/>
          </a:p>
          <a:p>
            <a:pPr algn="just"/>
            <a:r>
              <a:rPr lang="en-US" sz="1400" b="1" dirty="0" err="1">
                <a:solidFill>
                  <a:srgbClr val="FF0000"/>
                </a:solidFill>
              </a:rPr>
              <a:t>Hydromine</a:t>
            </a:r>
            <a:r>
              <a:rPr lang="en-US" sz="1400" b="1" dirty="0">
                <a:solidFill>
                  <a:srgbClr val="FF0000"/>
                </a:solidFill>
              </a:rPr>
              <a:t> Nuclear Energy </a:t>
            </a:r>
            <a:r>
              <a:rPr lang="en-US" sz="1400" dirty="0"/>
              <a:t>holds a large number of patents and invention in many field of nuclear </a:t>
            </a:r>
            <a:r>
              <a:rPr lang="en-US" sz="1400" dirty="0" smtClean="0"/>
              <a:t>applications</a:t>
            </a:r>
            <a:endParaRPr lang="en-US" sz="1400" dirty="0"/>
          </a:p>
          <a:p>
            <a:pPr algn="just"/>
            <a:r>
              <a:rPr lang="en-US" sz="1400" b="1" dirty="0">
                <a:solidFill>
                  <a:srgbClr val="FF0000"/>
                </a:solidFill>
              </a:rPr>
              <a:t>Nuclear-21 </a:t>
            </a:r>
            <a:r>
              <a:rPr lang="en-US" sz="1400" dirty="0"/>
              <a:t>is a Belgian company with strong tie with nuclear industry </a:t>
            </a:r>
          </a:p>
          <a:p>
            <a:pPr algn="just"/>
            <a:r>
              <a:rPr lang="en-US" sz="1400" b="1" dirty="0" err="1">
                <a:solidFill>
                  <a:srgbClr val="FF0000"/>
                </a:solidFill>
              </a:rPr>
              <a:t>iTHEC</a:t>
            </a:r>
            <a:r>
              <a:rPr lang="en-US" sz="1400" dirty="0"/>
              <a:t> is a Geneva based organization whose mission is to promote innovation into the field of </a:t>
            </a:r>
            <a:r>
              <a:rPr lang="en-US" sz="1400" dirty="0" err="1"/>
              <a:t>Th</a:t>
            </a:r>
            <a:r>
              <a:rPr lang="en-US" sz="1400" dirty="0"/>
              <a:t>, ADS and waste </a:t>
            </a:r>
            <a:r>
              <a:rPr lang="en-US" sz="1400" dirty="0" smtClean="0"/>
              <a:t>transmutation</a:t>
            </a:r>
            <a:endParaRPr lang="en-US" sz="1400" dirty="0"/>
          </a:p>
          <a:p>
            <a:pPr algn="just"/>
            <a:r>
              <a:rPr lang="en-US" sz="1400" b="1" dirty="0">
                <a:solidFill>
                  <a:srgbClr val="FF0000"/>
                </a:solidFill>
              </a:rPr>
              <a:t>ENEA</a:t>
            </a:r>
            <a:r>
              <a:rPr lang="en-US" sz="1400" dirty="0"/>
              <a:t> is the Italian academic institution working currently for the ITER and MYRRHA project, and with long record of activity in alternative energy studies. </a:t>
            </a:r>
          </a:p>
        </p:txBody>
      </p:sp>
      <p:pic>
        <p:nvPicPr>
          <p:cNvPr id="7" name="Picture 6"/>
          <p:cNvPicPr>
            <a:picLocks noChangeAspect="1"/>
          </p:cNvPicPr>
          <p:nvPr/>
        </p:nvPicPr>
        <p:blipFill>
          <a:blip r:embed="rId2"/>
          <a:stretch>
            <a:fillRect/>
          </a:stretch>
        </p:blipFill>
        <p:spPr>
          <a:xfrm>
            <a:off x="886460" y="819150"/>
            <a:ext cx="6781800" cy="2603500"/>
          </a:xfrm>
          <a:prstGeom prst="rect">
            <a:avLst/>
          </a:prstGeom>
        </p:spPr>
      </p:pic>
      <p:sp>
        <p:nvSpPr>
          <p:cNvPr id="8" name="Slide Number Placeholder 7"/>
          <p:cNvSpPr>
            <a:spLocks noGrp="1"/>
          </p:cNvSpPr>
          <p:nvPr>
            <p:ph type="sldNum" sz="quarter" idx="11"/>
          </p:nvPr>
        </p:nvSpPr>
        <p:spPr>
          <a:xfrm>
            <a:off x="8646159" y="6398793"/>
            <a:ext cx="497841" cy="457200"/>
          </a:xfrm>
        </p:spPr>
        <p:txBody>
          <a:bodyPr/>
          <a:lstStyle/>
          <a:p>
            <a:pPr>
              <a:defRPr/>
            </a:pPr>
            <a:fld id="{4F9F3CD4-AE83-4A4C-BA7A-F0B25ED851C1}" type="slidenum">
              <a:rPr lang="en-US" smtClean="0"/>
              <a:pPr>
                <a:defRPr/>
              </a:pPr>
              <a:t>20</a:t>
            </a:fld>
            <a:endParaRPr lang="en-US" dirty="0"/>
          </a:p>
        </p:txBody>
      </p:sp>
    </p:spTree>
    <p:extLst>
      <p:ext uri="{BB962C8B-B14F-4D97-AF65-F5344CB8AC3E}">
        <p14:creationId xmlns:p14="http://schemas.microsoft.com/office/powerpoint/2010/main" val="407363166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7938"/>
            <a:ext cx="8229600" cy="855662"/>
          </a:xfrm>
        </p:spPr>
        <p:txBody>
          <a:bodyPr>
            <a:normAutofit/>
          </a:bodyPr>
          <a:lstStyle/>
          <a:p>
            <a:pPr algn="ctr"/>
            <a:r>
              <a:rPr lang="en-GB" sz="3200" b="1" dirty="0" smtClean="0"/>
              <a:t>Well stated accelerator requirements</a:t>
            </a:r>
            <a:endParaRPr lang="en-GB" sz="3200" b="1" dirty="0" smtClean="0">
              <a:ea typeface="ＭＳ Ｐゴシック" charset="-128"/>
              <a:cs typeface="ＭＳ Ｐゴシック" charset="-128"/>
            </a:endParaRPr>
          </a:p>
        </p:txBody>
      </p:sp>
      <p:pic>
        <p:nvPicPr>
          <p:cNvPr id="5" name="Picture 4" descr="FEAT_Picture/rot                                               00000782DATA 1                         B43215C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9776" y="4007755"/>
            <a:ext cx="3701675" cy="2351652"/>
          </a:xfrm>
          <a:prstGeom prst="rect">
            <a:avLst/>
          </a:prstGeom>
          <a:noFill/>
          <a:ln w="9525">
            <a:noFill/>
            <a:miter lim="800000"/>
            <a:headEnd/>
            <a:tailEnd/>
          </a:ln>
        </p:spPr>
      </p:pic>
      <p:pic>
        <p:nvPicPr>
          <p:cNvPr id="6" name="Picture 5" descr="Gain.FEAT [Converted].ai"/>
          <p:cNvPicPr>
            <a:picLocks noChangeAspect="1"/>
          </p:cNvPicPr>
          <p:nvPr/>
        </p:nvPicPr>
        <p:blipFill>
          <a:blip r:embed="rId4"/>
          <a:stretch>
            <a:fillRect/>
          </a:stretch>
        </p:blipFill>
        <p:spPr>
          <a:xfrm>
            <a:off x="76200" y="1379778"/>
            <a:ext cx="4055503" cy="2935106"/>
          </a:xfrm>
          <a:prstGeom prst="rect">
            <a:avLst/>
          </a:prstGeom>
        </p:spPr>
      </p:pic>
      <p:sp>
        <p:nvSpPr>
          <p:cNvPr id="7" name="TextBox 6"/>
          <p:cNvSpPr txBox="1"/>
          <p:nvPr/>
        </p:nvSpPr>
        <p:spPr>
          <a:xfrm>
            <a:off x="76200" y="982737"/>
            <a:ext cx="5212582" cy="584776"/>
          </a:xfrm>
          <a:prstGeom prst="rect">
            <a:avLst/>
          </a:prstGeom>
          <a:solidFill>
            <a:srgbClr val="FFFF00"/>
          </a:solidFill>
        </p:spPr>
        <p:txBody>
          <a:bodyPr wrap="square" rtlCol="0">
            <a:spAutoFit/>
          </a:bodyPr>
          <a:lstStyle/>
          <a:p>
            <a:r>
              <a:rPr lang="en-GB" sz="1600" dirty="0" smtClean="0"/>
              <a:t>FEAT: optimum energy gain from the point of view of the spallation process reached at 900 MeV</a:t>
            </a:r>
            <a:endParaRPr lang="en-GB" sz="1600" dirty="0"/>
          </a:p>
        </p:txBody>
      </p:sp>
      <p:pic>
        <p:nvPicPr>
          <p:cNvPr id="8" name="Picture 7" descr="Spallation.Neutrons.vs.energy.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29457" y="2956080"/>
            <a:ext cx="2821103" cy="3667434"/>
          </a:xfrm>
          <a:prstGeom prst="rect">
            <a:avLst/>
          </a:prstGeom>
        </p:spPr>
      </p:pic>
      <p:sp>
        <p:nvSpPr>
          <p:cNvPr id="9" name="TextBox 8"/>
          <p:cNvSpPr txBox="1"/>
          <p:nvPr/>
        </p:nvSpPr>
        <p:spPr>
          <a:xfrm>
            <a:off x="4343400" y="1578086"/>
            <a:ext cx="4800600" cy="1569660"/>
          </a:xfrm>
          <a:prstGeom prst="rect">
            <a:avLst/>
          </a:prstGeom>
          <a:noFill/>
        </p:spPr>
        <p:txBody>
          <a:bodyPr wrap="square" rtlCol="0">
            <a:spAutoFit/>
          </a:bodyPr>
          <a:lstStyle/>
          <a:p>
            <a:pPr marL="0" lvl="1"/>
            <a:r>
              <a:rPr lang="en-US" sz="1600" b="1" dirty="0">
                <a:solidFill>
                  <a:srgbClr val="FF0000"/>
                </a:solidFill>
              </a:rPr>
              <a:t>Spallation </a:t>
            </a:r>
            <a:r>
              <a:rPr lang="en-US" sz="1600" b="1" dirty="0" smtClean="0">
                <a:solidFill>
                  <a:srgbClr val="FF0000"/>
                </a:solidFill>
              </a:rPr>
              <a:t>target optimization: </a:t>
            </a:r>
            <a:r>
              <a:rPr lang="en-US" sz="1600" b="1" dirty="0"/>
              <a:t>maximize neutron production, </a:t>
            </a:r>
            <a:r>
              <a:rPr lang="en-US" sz="1600" dirty="0"/>
              <a:t>with at the same time adequate mechanical properties (U, Pb, W, Pb-Bi) </a:t>
            </a:r>
            <a:r>
              <a:rPr lang="en-US" sz="1600" b="1" dirty="0" smtClean="0">
                <a:solidFill>
                  <a:srgbClr val="FF0000"/>
                </a:solidFill>
              </a:rPr>
              <a:t>contributes </a:t>
            </a:r>
            <a:r>
              <a:rPr lang="en-US" sz="1600" b="1" dirty="0">
                <a:solidFill>
                  <a:srgbClr val="FF0000"/>
                </a:solidFill>
              </a:rPr>
              <a:t>to the energy efficiency</a:t>
            </a:r>
          </a:p>
          <a:p>
            <a:r>
              <a:rPr lang="en-GB" sz="1600" dirty="0" smtClean="0"/>
              <a:t>Neutron yield vs capture and thermodynamical properties</a:t>
            </a:r>
            <a:endParaRPr lang="en-GB" sz="1600" dirty="0"/>
          </a:p>
        </p:txBody>
      </p:sp>
      <p:sp>
        <p:nvSpPr>
          <p:cNvPr id="2" name="Slide Number Placeholder 1"/>
          <p:cNvSpPr>
            <a:spLocks noGrp="1"/>
          </p:cNvSpPr>
          <p:nvPr>
            <p:ph type="sldNum" sz="quarter" idx="11"/>
          </p:nvPr>
        </p:nvSpPr>
        <p:spPr>
          <a:xfrm>
            <a:off x="8686800" y="6356867"/>
            <a:ext cx="457200" cy="457200"/>
          </a:xfrm>
        </p:spPr>
        <p:txBody>
          <a:bodyPr/>
          <a:lstStyle/>
          <a:p>
            <a:pPr>
              <a:defRPr/>
            </a:pPr>
            <a:fld id="{4F9F3CD4-AE83-4A4C-BA7A-F0B25ED851C1}" type="slidenum">
              <a:rPr lang="en-US" smtClean="0"/>
              <a:pPr>
                <a:defRPr/>
              </a:pPr>
              <a:t>21</a:t>
            </a:fld>
            <a:endParaRPr lang="en-US" dirty="0"/>
          </a:p>
        </p:txBody>
      </p:sp>
    </p:spTree>
    <p:extLst>
      <p:ext uri="{BB962C8B-B14F-4D97-AF65-F5344CB8AC3E}">
        <p14:creationId xmlns:p14="http://schemas.microsoft.com/office/powerpoint/2010/main" val="3352024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1951" y="275462"/>
            <a:ext cx="8473648" cy="954107"/>
          </a:xfrm>
          <a:prstGeom prst="rect">
            <a:avLst/>
          </a:prstGeom>
          <a:noFill/>
        </p:spPr>
        <p:txBody>
          <a:bodyPr wrap="none" rtlCol="0">
            <a:spAutoFit/>
          </a:bodyPr>
          <a:lstStyle/>
          <a:p>
            <a:r>
              <a:rPr lang="en-US" sz="2800" b="1" dirty="0" smtClean="0">
                <a:solidFill>
                  <a:srgbClr val="FF0000"/>
                </a:solidFill>
              </a:rPr>
              <a:t>PSI  - </a:t>
            </a:r>
            <a:r>
              <a:rPr lang="en-US" sz="2800" b="1" dirty="0"/>
              <a:t>WP2 </a:t>
            </a:r>
            <a:r>
              <a:rPr lang="en-US" sz="2800" b="1" dirty="0" smtClean="0"/>
              <a:t> - </a:t>
            </a:r>
            <a:r>
              <a:rPr lang="en-US" sz="2800" b="1" dirty="0" smtClean="0"/>
              <a:t>Powerful </a:t>
            </a:r>
            <a:r>
              <a:rPr lang="en-US" sz="2800" b="1" dirty="0" smtClean="0"/>
              <a:t>beam dynamics </a:t>
            </a:r>
            <a:r>
              <a:rPr lang="en-US" sz="2800" b="1" dirty="0" smtClean="0"/>
              <a:t>analysis  </a:t>
            </a:r>
          </a:p>
          <a:p>
            <a:r>
              <a:rPr lang="en-US" sz="2800" b="1" i="1" dirty="0" smtClean="0"/>
              <a:t>Not-linear beam analysis and losses mitigation</a:t>
            </a:r>
            <a:endParaRPr lang="en-US" sz="2800" b="1" i="1" dirty="0" smtClean="0"/>
          </a:p>
        </p:txBody>
      </p:sp>
      <p:sp>
        <p:nvSpPr>
          <p:cNvPr id="5" name="Content Placeholder 4"/>
          <p:cNvSpPr>
            <a:spLocks noGrp="1"/>
          </p:cNvSpPr>
          <p:nvPr>
            <p:ph idx="1"/>
          </p:nvPr>
        </p:nvSpPr>
        <p:spPr>
          <a:xfrm>
            <a:off x="201506" y="1506519"/>
            <a:ext cx="8226854" cy="4667421"/>
          </a:xfrm>
        </p:spPr>
        <p:txBody>
          <a:bodyPr>
            <a:normAutofit fontScale="92500"/>
          </a:bodyPr>
          <a:lstStyle/>
          <a:p>
            <a:pPr algn="just"/>
            <a:r>
              <a:rPr lang="en-US" sz="2400" dirty="0" smtClean="0"/>
              <a:t>Today it is possible to overcome one of the main limitations of all </a:t>
            </a:r>
            <a:r>
              <a:rPr lang="en-US" sz="2400" dirty="0"/>
              <a:t>high intensity particle </a:t>
            </a:r>
            <a:r>
              <a:rPr lang="en-US" sz="2400" dirty="0" smtClean="0"/>
              <a:t>accelerators: </a:t>
            </a:r>
            <a:r>
              <a:rPr lang="en-US" sz="2400" dirty="0" smtClean="0">
                <a:solidFill>
                  <a:srgbClr val="FF0000"/>
                </a:solidFill>
              </a:rPr>
              <a:t>the beam losses</a:t>
            </a:r>
            <a:r>
              <a:rPr lang="en-US" sz="2400" dirty="0" smtClean="0"/>
              <a:t>.</a:t>
            </a:r>
          </a:p>
          <a:p>
            <a:pPr algn="just"/>
            <a:r>
              <a:rPr lang="en-US" sz="2400" dirty="0" smtClean="0"/>
              <a:t>For high </a:t>
            </a:r>
            <a:r>
              <a:rPr lang="en-US" sz="2400" dirty="0"/>
              <a:t>intensity </a:t>
            </a:r>
            <a:r>
              <a:rPr lang="en-US" sz="2400" dirty="0" smtClean="0"/>
              <a:t>cyclotrons </a:t>
            </a:r>
            <a:r>
              <a:rPr lang="en-US" sz="2400" dirty="0"/>
              <a:t>space charge models and studies are an active area </a:t>
            </a:r>
            <a:r>
              <a:rPr lang="en-US" sz="2400" dirty="0" smtClean="0"/>
              <a:t>of Research. </a:t>
            </a:r>
          </a:p>
          <a:p>
            <a:pPr algn="just"/>
            <a:r>
              <a:rPr lang="en-US" sz="2400" dirty="0" smtClean="0"/>
              <a:t>New high</a:t>
            </a:r>
            <a:r>
              <a:rPr lang="en-US" sz="2400" dirty="0"/>
              <a:t>-</a:t>
            </a:r>
            <a:r>
              <a:rPr lang="en-US" sz="2400" dirty="0" smtClean="0"/>
              <a:t>performance algorithmic </a:t>
            </a:r>
            <a:r>
              <a:rPr lang="en-US" sz="2400" dirty="0"/>
              <a:t>and software framework of Object Oriented Parallel Accelerator Library (OPAL</a:t>
            </a:r>
            <a:r>
              <a:rPr lang="en-US" sz="2400" dirty="0" smtClean="0"/>
              <a:t> </a:t>
            </a:r>
            <a:r>
              <a:rPr lang="en-US" sz="2400" dirty="0" err="1" smtClean="0"/>
              <a:t>modelling</a:t>
            </a:r>
            <a:r>
              <a:rPr lang="en-US" sz="2400" dirty="0" smtClean="0"/>
              <a:t> will be used by PSI to </a:t>
            </a:r>
            <a:r>
              <a:rPr lang="en-US" sz="2400" dirty="0"/>
              <a:t>characterize </a:t>
            </a:r>
            <a:r>
              <a:rPr lang="en-US" sz="2400" dirty="0" smtClean="0"/>
              <a:t>the </a:t>
            </a:r>
            <a:r>
              <a:rPr lang="en-US" sz="2400" dirty="0" smtClean="0">
                <a:solidFill>
                  <a:srgbClr val="FF0000"/>
                </a:solidFill>
              </a:rPr>
              <a:t>halo formation,</a:t>
            </a:r>
            <a:r>
              <a:rPr lang="en-US" sz="2400" dirty="0" smtClean="0"/>
              <a:t> contributing the injection/extraction element design to optimize and mitigate the beam losses.</a:t>
            </a:r>
          </a:p>
          <a:p>
            <a:pPr algn="just"/>
            <a:r>
              <a:rPr lang="en-US" sz="2400" dirty="0" smtClean="0">
                <a:solidFill>
                  <a:srgbClr val="FF0000"/>
                </a:solidFill>
              </a:rPr>
              <a:t>Calibration and benchmark </a:t>
            </a:r>
            <a:r>
              <a:rPr lang="en-US" sz="2400" dirty="0" smtClean="0"/>
              <a:t>of the model will be carried out with data from PSI proton cyclotron facility and data  from PSI-HIPA facility.</a:t>
            </a:r>
            <a:endParaRPr lang="en-US" sz="2400" dirty="0"/>
          </a:p>
        </p:txBody>
      </p:sp>
      <p:sp>
        <p:nvSpPr>
          <p:cNvPr id="2" name="Slide Number Placeholder 1"/>
          <p:cNvSpPr>
            <a:spLocks noGrp="1"/>
          </p:cNvSpPr>
          <p:nvPr>
            <p:ph type="sldNum" sz="quarter" idx="11"/>
          </p:nvPr>
        </p:nvSpPr>
        <p:spPr>
          <a:xfrm>
            <a:off x="8586480" y="6400800"/>
            <a:ext cx="535610" cy="457200"/>
          </a:xfrm>
        </p:spPr>
        <p:txBody>
          <a:bodyPr/>
          <a:lstStyle/>
          <a:p>
            <a:pPr>
              <a:defRPr/>
            </a:pPr>
            <a:fld id="{4F9F3CD4-AE83-4A4C-BA7A-F0B25ED851C1}" type="slidenum">
              <a:rPr lang="en-US" smtClean="0"/>
              <a:pPr>
                <a:defRPr/>
              </a:pPr>
              <a:t>22</a:t>
            </a:fld>
            <a:endParaRPr lang="en-US" dirty="0"/>
          </a:p>
        </p:txBody>
      </p:sp>
    </p:spTree>
    <p:extLst>
      <p:ext uri="{BB962C8B-B14F-4D97-AF65-F5344CB8AC3E}">
        <p14:creationId xmlns:p14="http://schemas.microsoft.com/office/powerpoint/2010/main" val="9269507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3540" y="137729"/>
            <a:ext cx="8503932" cy="954107"/>
          </a:xfrm>
          <a:prstGeom prst="rect">
            <a:avLst/>
          </a:prstGeom>
          <a:noFill/>
        </p:spPr>
        <p:txBody>
          <a:bodyPr wrap="none" rtlCol="0">
            <a:spAutoFit/>
          </a:bodyPr>
          <a:lstStyle/>
          <a:p>
            <a:r>
              <a:rPr lang="en-US" sz="2800" b="1" dirty="0">
                <a:solidFill>
                  <a:srgbClr val="FF0000"/>
                </a:solidFill>
              </a:rPr>
              <a:t>AIMA-</a:t>
            </a:r>
            <a:r>
              <a:rPr lang="en-US" sz="2800" b="1" dirty="0" err="1" smtClean="0">
                <a:solidFill>
                  <a:srgbClr val="FF0000"/>
                </a:solidFill>
              </a:rPr>
              <a:t>DeV</a:t>
            </a:r>
            <a:r>
              <a:rPr lang="en-US" sz="2800" b="1" dirty="0" smtClean="0">
                <a:solidFill>
                  <a:srgbClr val="FF0000"/>
                </a:solidFill>
              </a:rPr>
              <a:t> – </a:t>
            </a:r>
            <a:r>
              <a:rPr lang="en-US" sz="2800" b="1" dirty="0" smtClean="0"/>
              <a:t>WP3 -</a:t>
            </a:r>
            <a:r>
              <a:rPr lang="en-US" sz="2800" b="1" dirty="0" smtClean="0">
                <a:solidFill>
                  <a:srgbClr val="FF0000"/>
                </a:solidFill>
              </a:rPr>
              <a:t> </a:t>
            </a:r>
            <a:r>
              <a:rPr lang="en-US" sz="2800" b="1" dirty="0" smtClean="0"/>
              <a:t>From </a:t>
            </a:r>
            <a:r>
              <a:rPr lang="en-US" sz="2800" b="1" dirty="0" smtClean="0"/>
              <a:t>3-stages to single stage </a:t>
            </a:r>
            <a:endParaRPr lang="en-US" sz="2800" b="1" dirty="0"/>
          </a:p>
          <a:p>
            <a:r>
              <a:rPr lang="en-US" sz="2800" b="1" i="1" dirty="0" smtClean="0"/>
              <a:t>Novel single stage cyclotron</a:t>
            </a:r>
            <a:endParaRPr lang="en-US" sz="2800" b="1" i="1" dirty="0" smtClean="0"/>
          </a:p>
        </p:txBody>
      </p:sp>
      <p:pic>
        <p:nvPicPr>
          <p:cNvPr id="5" name="Picture 1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31521" r="-31521"/>
          <a:stretch>
            <a:fillRect/>
          </a:stretch>
        </p:blipFill>
        <p:spPr bwMode="auto">
          <a:xfrm>
            <a:off x="1805941" y="3921321"/>
            <a:ext cx="3985260" cy="2260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200" y="1590759"/>
            <a:ext cx="2200272" cy="2438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20"/>
          <p:cNvSpPr>
            <a:spLocks noChangeArrowheads="1"/>
          </p:cNvSpPr>
          <p:nvPr/>
        </p:nvSpPr>
        <p:spPr bwMode="auto">
          <a:xfrm>
            <a:off x="114300" y="4964292"/>
            <a:ext cx="274237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eaLnBrk="1" hangingPunct="1"/>
            <a:r>
              <a:rPr lang="en-US" sz="1600" i="1" dirty="0" smtClean="0">
                <a:solidFill>
                  <a:srgbClr val="FF0000"/>
                </a:solidFill>
                <a:latin typeface="Arial Narrow" charset="0"/>
                <a:cs typeface="Times New Roman" charset="0"/>
              </a:rPr>
              <a:t>To a patented </a:t>
            </a:r>
            <a:r>
              <a:rPr lang="en-US" sz="1600" i="1" dirty="0">
                <a:solidFill>
                  <a:srgbClr val="FF0000"/>
                </a:solidFill>
                <a:latin typeface="Arial Narrow" charset="0"/>
                <a:cs typeface="Times New Roman" charset="0"/>
              </a:rPr>
              <a:t>coil </a:t>
            </a:r>
            <a:r>
              <a:rPr lang="en-US" sz="1600" i="1" dirty="0" smtClean="0">
                <a:solidFill>
                  <a:srgbClr val="FF0000"/>
                </a:solidFill>
                <a:latin typeface="Arial Narrow" charset="0"/>
                <a:cs typeface="Times New Roman" charset="0"/>
              </a:rPr>
              <a:t>layout </a:t>
            </a:r>
            <a:r>
              <a:rPr lang="en-US" sz="1600" i="1" dirty="0" smtClean="0">
                <a:solidFill>
                  <a:srgbClr val="FF0000"/>
                </a:solidFill>
                <a:latin typeface="Arial Narrow" charset="0"/>
                <a:cs typeface="Times New Roman" charset="0"/>
                <a:sym typeface="Wingdings"/>
              </a:rPr>
              <a:t></a:t>
            </a:r>
          </a:p>
          <a:p>
            <a:pPr eaLnBrk="1" hangingPunct="1"/>
            <a:r>
              <a:rPr lang="en-US" sz="1600" i="1" dirty="0" smtClean="0">
                <a:solidFill>
                  <a:srgbClr val="FF0000"/>
                </a:solidFill>
                <a:latin typeface="Arial Narrow" charset="0"/>
                <a:cs typeface="Times New Roman" charset="0"/>
                <a:sym typeface="Wingdings"/>
              </a:rPr>
              <a:t> look at </a:t>
            </a:r>
            <a:r>
              <a:rPr lang="en-US" sz="1600" i="1" dirty="0" err="1" smtClean="0">
                <a:solidFill>
                  <a:srgbClr val="FF0000"/>
                </a:solidFill>
                <a:latin typeface="Arial Narrow" charset="0"/>
                <a:cs typeface="Times New Roman" charset="0"/>
                <a:sym typeface="Wingdings"/>
              </a:rPr>
              <a:t>P.Mandrillon</a:t>
            </a:r>
            <a:r>
              <a:rPr lang="en-US" sz="1600" i="1" dirty="0" smtClean="0">
                <a:solidFill>
                  <a:srgbClr val="FF0000"/>
                </a:solidFill>
                <a:latin typeface="Arial Narrow" charset="0"/>
                <a:cs typeface="Times New Roman" charset="0"/>
                <a:sym typeface="Wingdings"/>
              </a:rPr>
              <a:t> presentation at this Workshop</a:t>
            </a:r>
            <a:endParaRPr lang="en-US" sz="1600" i="1" dirty="0">
              <a:solidFill>
                <a:srgbClr val="FF0000"/>
              </a:solidFill>
              <a:latin typeface="Arial Narrow" charset="0"/>
              <a:cs typeface="Times New Roman" charset="0"/>
            </a:endParaRPr>
          </a:p>
        </p:txBody>
      </p:sp>
      <p:sp>
        <p:nvSpPr>
          <p:cNvPr id="9" name="Rectangle 20"/>
          <p:cNvSpPr>
            <a:spLocks noChangeArrowheads="1"/>
          </p:cNvSpPr>
          <p:nvPr/>
        </p:nvSpPr>
        <p:spPr bwMode="auto">
          <a:xfrm>
            <a:off x="2586352" y="1590759"/>
            <a:ext cx="1724025"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eaLnBrk="1" hangingPunct="1"/>
            <a:r>
              <a:rPr lang="en-US" sz="1600" i="1" dirty="0" smtClean="0">
                <a:latin typeface="Arial Narrow" charset="0"/>
                <a:cs typeface="Times New Roman" charset="0"/>
              </a:rPr>
              <a:t>From a multi-stage </a:t>
            </a:r>
            <a:r>
              <a:rPr lang="en-US" sz="1600" i="1" dirty="0">
                <a:latin typeface="Arial Narrow" charset="0"/>
                <a:cs typeface="Times New Roman" charset="0"/>
              </a:rPr>
              <a:t>layout</a:t>
            </a:r>
          </a:p>
        </p:txBody>
      </p:sp>
      <p:pic>
        <p:nvPicPr>
          <p:cNvPr id="11" name="Picture 10"/>
          <p:cNvPicPr>
            <a:picLocks noChangeAspect="1"/>
          </p:cNvPicPr>
          <p:nvPr/>
        </p:nvPicPr>
        <p:blipFill>
          <a:blip r:embed="rId5"/>
          <a:stretch>
            <a:fillRect/>
          </a:stretch>
        </p:blipFill>
        <p:spPr>
          <a:xfrm>
            <a:off x="4233329" y="1055816"/>
            <a:ext cx="4460822" cy="3139624"/>
          </a:xfrm>
          <a:prstGeom prst="rect">
            <a:avLst/>
          </a:prstGeom>
        </p:spPr>
      </p:pic>
      <p:sp>
        <p:nvSpPr>
          <p:cNvPr id="2" name="Slide Number Placeholder 1"/>
          <p:cNvSpPr>
            <a:spLocks noGrp="1"/>
          </p:cNvSpPr>
          <p:nvPr>
            <p:ph type="sldNum" sz="quarter" idx="11"/>
          </p:nvPr>
        </p:nvSpPr>
        <p:spPr>
          <a:xfrm>
            <a:off x="8694151" y="6286500"/>
            <a:ext cx="449849" cy="457200"/>
          </a:xfrm>
        </p:spPr>
        <p:txBody>
          <a:bodyPr/>
          <a:lstStyle/>
          <a:p>
            <a:pPr>
              <a:defRPr/>
            </a:pPr>
            <a:fld id="{4F9F3CD4-AE83-4A4C-BA7A-F0B25ED851C1}" type="slidenum">
              <a:rPr lang="en-US" smtClean="0"/>
              <a:pPr>
                <a:defRPr/>
              </a:pPr>
              <a:t>23</a:t>
            </a:fld>
            <a:endParaRPr lang="en-US" dirty="0"/>
          </a:p>
        </p:txBody>
      </p:sp>
    </p:spTree>
    <p:extLst>
      <p:ext uri="{BB962C8B-B14F-4D97-AF65-F5344CB8AC3E}">
        <p14:creationId xmlns:p14="http://schemas.microsoft.com/office/powerpoint/2010/main" val="12599299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308" y="12932"/>
            <a:ext cx="9534412" cy="1815882"/>
          </a:xfrm>
          <a:prstGeom prst="rect">
            <a:avLst/>
          </a:prstGeom>
          <a:noFill/>
        </p:spPr>
        <p:txBody>
          <a:bodyPr wrap="square" rtlCol="0">
            <a:spAutoFit/>
          </a:bodyPr>
          <a:lstStyle/>
          <a:p>
            <a:r>
              <a:rPr lang="en-US" sz="2800" b="1" dirty="0" smtClean="0">
                <a:solidFill>
                  <a:srgbClr val="FF0000"/>
                </a:solidFill>
              </a:rPr>
              <a:t>HNI</a:t>
            </a:r>
            <a:r>
              <a:rPr lang="en-US" sz="2800" b="1" dirty="0" smtClean="0"/>
              <a:t> </a:t>
            </a:r>
            <a:r>
              <a:rPr lang="en-US" sz="2800" b="1" dirty="0"/>
              <a:t>- </a:t>
            </a:r>
            <a:r>
              <a:rPr lang="en-US" sz="2800" b="1" dirty="0" smtClean="0"/>
              <a:t>WP4 - Innovative </a:t>
            </a:r>
            <a:r>
              <a:rPr lang="en-US" sz="2800" b="1" dirty="0" smtClean="0"/>
              <a:t>subcritical unit </a:t>
            </a:r>
            <a:r>
              <a:rPr lang="en-US" sz="2800" b="1" dirty="0" smtClean="0"/>
              <a:t>–</a:t>
            </a:r>
          </a:p>
          <a:p>
            <a:r>
              <a:rPr lang="en-US" sz="2800" b="1" i="1" dirty="0" smtClean="0"/>
              <a:t>Subcritical system, spallation </a:t>
            </a:r>
            <a:r>
              <a:rPr lang="en-US" sz="2800" b="1" i="1" dirty="0" err="1" smtClean="0"/>
              <a:t>target&amp;beam</a:t>
            </a:r>
            <a:r>
              <a:rPr lang="en-US" sz="2800" b="1" i="1" dirty="0" smtClean="0"/>
              <a:t> transport</a:t>
            </a:r>
          </a:p>
          <a:p>
            <a:endParaRPr lang="en-US" sz="2800" b="1" dirty="0" smtClean="0"/>
          </a:p>
          <a:p>
            <a:endParaRPr lang="en-US" sz="2800" b="1" dirty="0"/>
          </a:p>
        </p:txBody>
      </p:sp>
      <p:sp>
        <p:nvSpPr>
          <p:cNvPr id="2" name="Content Placeholder 1"/>
          <p:cNvSpPr>
            <a:spLocks noGrp="1"/>
          </p:cNvSpPr>
          <p:nvPr>
            <p:ph idx="1"/>
          </p:nvPr>
        </p:nvSpPr>
        <p:spPr>
          <a:xfrm>
            <a:off x="167459" y="1055807"/>
            <a:ext cx="5429008" cy="4972460"/>
          </a:xfrm>
        </p:spPr>
        <p:txBody>
          <a:bodyPr>
            <a:normAutofit fontScale="25000" lnSpcReduction="20000"/>
          </a:bodyPr>
          <a:lstStyle/>
          <a:p>
            <a:pPr marL="36576" indent="0">
              <a:lnSpc>
                <a:spcPct val="120000"/>
              </a:lnSpc>
              <a:buNone/>
            </a:pPr>
            <a:r>
              <a:rPr lang="en-US" sz="6000" dirty="0" smtClean="0"/>
              <a:t>An </a:t>
            </a:r>
            <a:r>
              <a:rPr lang="en-US" sz="6000" dirty="0" smtClean="0">
                <a:solidFill>
                  <a:srgbClr val="FF0000"/>
                </a:solidFill>
              </a:rPr>
              <a:t>innovative subcritical unit</a:t>
            </a:r>
            <a:r>
              <a:rPr lang="en-US" sz="6000" dirty="0" smtClean="0"/>
              <a:t>, specially adapted to the CYLADS requirements, will be derived by the HMI design of  LFR-AS-200 (Lead</a:t>
            </a:r>
            <a:r>
              <a:rPr lang="en-US" sz="6000" dirty="0"/>
              <a:t>-cooled Fast Reactor</a:t>
            </a:r>
            <a:r>
              <a:rPr lang="en-US" sz="6000" dirty="0" smtClean="0"/>
              <a:t>, Amphora</a:t>
            </a:r>
            <a:r>
              <a:rPr lang="en-US" sz="6000" dirty="0"/>
              <a:t>-Shaped, referring to the shape of the Inner </a:t>
            </a:r>
            <a:r>
              <a:rPr lang="en-US" sz="6000" dirty="0" smtClean="0"/>
              <a:t>Vessel)</a:t>
            </a:r>
            <a:endParaRPr lang="en-US" sz="6000" dirty="0"/>
          </a:p>
          <a:p>
            <a:pPr>
              <a:lnSpc>
                <a:spcPct val="120000"/>
              </a:lnSpc>
            </a:pPr>
            <a:endParaRPr lang="en-US" sz="6000" dirty="0" smtClean="0"/>
          </a:p>
          <a:p>
            <a:pPr marL="36576" indent="0">
              <a:lnSpc>
                <a:spcPct val="120000"/>
              </a:lnSpc>
              <a:buNone/>
            </a:pPr>
            <a:r>
              <a:rPr lang="en-US" sz="6000" dirty="0" smtClean="0"/>
              <a:t>Main </a:t>
            </a:r>
            <a:r>
              <a:rPr lang="en-US" sz="6000" dirty="0"/>
              <a:t>objectives of the design are:</a:t>
            </a:r>
          </a:p>
          <a:p>
            <a:pPr marL="36576" indent="0" algn="just">
              <a:lnSpc>
                <a:spcPct val="120000"/>
              </a:lnSpc>
              <a:buNone/>
            </a:pPr>
            <a:r>
              <a:rPr lang="en-US" sz="6000" dirty="0"/>
              <a:t>- </a:t>
            </a:r>
            <a:r>
              <a:rPr lang="en-US" sz="6000" dirty="0">
                <a:solidFill>
                  <a:srgbClr val="FF0000"/>
                </a:solidFill>
              </a:rPr>
              <a:t>Excellence in </a:t>
            </a:r>
            <a:r>
              <a:rPr lang="en-US" sz="6000" dirty="0" smtClean="0">
                <a:solidFill>
                  <a:srgbClr val="FF0000"/>
                </a:solidFill>
              </a:rPr>
              <a:t>safety </a:t>
            </a:r>
            <a:r>
              <a:rPr lang="en-US" sz="6000" dirty="0" smtClean="0"/>
              <a:t>(</a:t>
            </a:r>
            <a:r>
              <a:rPr lang="en-US" sz="6000" dirty="0"/>
              <a:t>Logics and operators backed up by </a:t>
            </a:r>
            <a:r>
              <a:rPr lang="en-US" sz="6000" dirty="0" smtClean="0"/>
              <a:t>passively actuated </a:t>
            </a:r>
            <a:r>
              <a:rPr lang="en-US" sz="6000" dirty="0"/>
              <a:t>systems to shut down the reactor.</a:t>
            </a:r>
            <a:r>
              <a:rPr lang="en-US" sz="6000" dirty="0" smtClean="0"/>
              <a:t>)</a:t>
            </a:r>
            <a:endParaRPr lang="en-US" sz="6000" dirty="0"/>
          </a:p>
          <a:p>
            <a:pPr marL="36576" indent="0">
              <a:lnSpc>
                <a:spcPct val="120000"/>
              </a:lnSpc>
              <a:buNone/>
            </a:pPr>
            <a:r>
              <a:rPr lang="en-US" sz="6000" dirty="0"/>
              <a:t>- Compactness for </a:t>
            </a:r>
            <a:r>
              <a:rPr lang="en-US" sz="6000" dirty="0">
                <a:solidFill>
                  <a:srgbClr val="FF0000"/>
                </a:solidFill>
              </a:rPr>
              <a:t>economics</a:t>
            </a:r>
          </a:p>
          <a:p>
            <a:pPr marL="36576" indent="0">
              <a:lnSpc>
                <a:spcPct val="120000"/>
              </a:lnSpc>
              <a:buNone/>
            </a:pPr>
            <a:r>
              <a:rPr lang="en-US" sz="6000" dirty="0"/>
              <a:t>- Simplicity for</a:t>
            </a:r>
            <a:r>
              <a:rPr lang="en-US" sz="6000" dirty="0">
                <a:solidFill>
                  <a:srgbClr val="FF0000"/>
                </a:solidFill>
              </a:rPr>
              <a:t> reliability </a:t>
            </a:r>
            <a:r>
              <a:rPr lang="en-US" sz="6000" dirty="0"/>
              <a:t>and </a:t>
            </a:r>
            <a:r>
              <a:rPr lang="en-US" sz="6000" dirty="0" smtClean="0"/>
              <a:t>economics  </a:t>
            </a:r>
          </a:p>
          <a:p>
            <a:pPr>
              <a:lnSpc>
                <a:spcPct val="120000"/>
              </a:lnSpc>
            </a:pPr>
            <a:endParaRPr lang="en-US" sz="6000" dirty="0" smtClean="0"/>
          </a:p>
          <a:p>
            <a:pPr marL="36576" indent="0">
              <a:lnSpc>
                <a:spcPct val="120000"/>
              </a:lnSpc>
              <a:buNone/>
            </a:pPr>
            <a:r>
              <a:rPr lang="en-US" sz="6000" dirty="0" smtClean="0"/>
              <a:t>i.e.: the LFR</a:t>
            </a:r>
            <a:r>
              <a:rPr lang="en-US" sz="6000" dirty="0"/>
              <a:t>‐AS‐200 is predictably </a:t>
            </a:r>
            <a:r>
              <a:rPr lang="en-US" sz="6000" dirty="0" smtClean="0"/>
              <a:t>economic because: </a:t>
            </a:r>
            <a:endParaRPr lang="en-US" sz="6000" dirty="0"/>
          </a:p>
          <a:p>
            <a:pPr marL="36576" indent="0">
              <a:lnSpc>
                <a:spcPct val="120000"/>
              </a:lnSpc>
              <a:buNone/>
            </a:pPr>
            <a:r>
              <a:rPr lang="en-US" sz="6000" dirty="0" smtClean="0"/>
              <a:t> - Volume </a:t>
            </a:r>
            <a:r>
              <a:rPr lang="en-US" sz="6000" dirty="0"/>
              <a:t>of the primary </a:t>
            </a:r>
            <a:r>
              <a:rPr lang="en-US" sz="6000" dirty="0" smtClean="0"/>
              <a:t>system &lt; </a:t>
            </a:r>
            <a:r>
              <a:rPr lang="en-US" sz="6000" dirty="0"/>
              <a:t>1m3/</a:t>
            </a:r>
            <a:r>
              <a:rPr lang="en-US" sz="6000" dirty="0" err="1" smtClean="0"/>
              <a:t>Mwe</a:t>
            </a:r>
            <a:r>
              <a:rPr lang="en-US" sz="6000" dirty="0" smtClean="0"/>
              <a:t>,  ~ from 2 to 5 </a:t>
            </a:r>
            <a:r>
              <a:rPr lang="en-US" sz="6000" dirty="0"/>
              <a:t>times less </a:t>
            </a:r>
            <a:r>
              <a:rPr lang="en-US" sz="6000" dirty="0" smtClean="0"/>
              <a:t>than equivalent systems</a:t>
            </a:r>
          </a:p>
          <a:p>
            <a:pPr marL="36576" indent="0">
              <a:lnSpc>
                <a:spcPct val="120000"/>
              </a:lnSpc>
              <a:buNone/>
            </a:pPr>
            <a:r>
              <a:rPr lang="en-US" sz="6000" dirty="0" smtClean="0"/>
              <a:t>- Reactor </a:t>
            </a:r>
            <a:r>
              <a:rPr lang="en-US" sz="6000" dirty="0"/>
              <a:t>Building with compact, low-pressure design.</a:t>
            </a:r>
          </a:p>
          <a:p>
            <a:pPr marL="36576" indent="0">
              <a:lnSpc>
                <a:spcPct val="120000"/>
              </a:lnSpc>
              <a:buNone/>
            </a:pPr>
            <a:r>
              <a:rPr lang="en-US" sz="6000" dirty="0" smtClean="0"/>
              <a:t>- No </a:t>
            </a:r>
            <a:r>
              <a:rPr lang="en-US" sz="6000" dirty="0"/>
              <a:t>intermediate </a:t>
            </a:r>
            <a:r>
              <a:rPr lang="en-US" sz="6000" dirty="0" smtClean="0"/>
              <a:t>loops, Compact </a:t>
            </a:r>
            <a:r>
              <a:rPr lang="en-US" sz="6000" dirty="0"/>
              <a:t>primary system </a:t>
            </a:r>
            <a:r>
              <a:rPr lang="en-US" sz="6000" dirty="0" smtClean="0"/>
              <a:t>operating </a:t>
            </a:r>
            <a:r>
              <a:rPr lang="en-US" sz="6000" dirty="0"/>
              <a:t>at </a:t>
            </a:r>
            <a:r>
              <a:rPr lang="en-US" sz="6000" dirty="0" smtClean="0"/>
              <a:t>atmospheric pressure</a:t>
            </a:r>
            <a:r>
              <a:rPr lang="en-US" sz="6000" dirty="0"/>
              <a:t>.</a:t>
            </a:r>
          </a:p>
          <a:p>
            <a:pPr marL="36576" indent="0">
              <a:lnSpc>
                <a:spcPct val="120000"/>
              </a:lnSpc>
              <a:buNone/>
            </a:pPr>
            <a:r>
              <a:rPr lang="en-US" sz="6000" dirty="0" smtClean="0"/>
              <a:t>- High </a:t>
            </a:r>
            <a:r>
              <a:rPr lang="en-US" sz="6000" dirty="0"/>
              <a:t>efficiency (≥ 42% net)</a:t>
            </a:r>
            <a:r>
              <a:rPr lang="en-US" sz="6000" dirty="0" smtClean="0"/>
              <a:t>.</a:t>
            </a:r>
            <a:endParaRPr lang="en-US" sz="6000" dirty="0"/>
          </a:p>
          <a:p>
            <a:pPr marL="36576" indent="0">
              <a:lnSpc>
                <a:spcPct val="120000"/>
              </a:lnSpc>
              <a:buNone/>
            </a:pPr>
            <a:r>
              <a:rPr lang="en-US" sz="6000" dirty="0" smtClean="0"/>
              <a:t>- LFR</a:t>
            </a:r>
            <a:r>
              <a:rPr lang="en-US" sz="6000" dirty="0"/>
              <a:t>‐AS‐200 is </a:t>
            </a:r>
            <a:r>
              <a:rPr lang="en-US" sz="6000" dirty="0" smtClean="0"/>
              <a:t>feasible: Height </a:t>
            </a:r>
            <a:r>
              <a:rPr lang="en-US" sz="6000" dirty="0"/>
              <a:t>of the reactor </a:t>
            </a:r>
            <a:r>
              <a:rPr lang="en-US" sz="6000" dirty="0" smtClean="0"/>
              <a:t>vessel (6m!)</a:t>
            </a:r>
            <a:endParaRPr lang="en-US" sz="6000" dirty="0"/>
          </a:p>
          <a:p>
            <a:endParaRPr lang="en-US" dirty="0" smtClean="0"/>
          </a:p>
        </p:txBody>
      </p:sp>
      <p:pic>
        <p:nvPicPr>
          <p:cNvPr id="4" name="Picture 3"/>
          <p:cNvPicPr>
            <a:picLocks noChangeAspect="1"/>
          </p:cNvPicPr>
          <p:nvPr/>
        </p:nvPicPr>
        <p:blipFill>
          <a:blip r:embed="rId3"/>
          <a:stretch>
            <a:fillRect/>
          </a:stretch>
        </p:blipFill>
        <p:spPr>
          <a:xfrm>
            <a:off x="5530075" y="1900767"/>
            <a:ext cx="3474224" cy="4262966"/>
          </a:xfrm>
          <a:prstGeom prst="rect">
            <a:avLst/>
          </a:prstGeom>
        </p:spPr>
      </p:pic>
      <p:sp>
        <p:nvSpPr>
          <p:cNvPr id="11" name="Rectangle 20"/>
          <p:cNvSpPr>
            <a:spLocks noChangeArrowheads="1"/>
          </p:cNvSpPr>
          <p:nvPr/>
        </p:nvSpPr>
        <p:spPr bwMode="auto">
          <a:xfrm>
            <a:off x="6104176" y="1069770"/>
            <a:ext cx="274237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eaLnBrk="1" hangingPunct="1"/>
            <a:r>
              <a:rPr lang="en-US" sz="1600" i="1" dirty="0">
                <a:solidFill>
                  <a:srgbClr val="FF0000"/>
                </a:solidFill>
                <a:latin typeface="Arial Narrow" charset="0"/>
                <a:cs typeface="Times New Roman" charset="0"/>
              </a:rPr>
              <a:t>Patented </a:t>
            </a:r>
            <a:r>
              <a:rPr lang="en-US" sz="1600" i="1" dirty="0" smtClean="0">
                <a:solidFill>
                  <a:srgbClr val="FF0000"/>
                </a:solidFill>
                <a:latin typeface="Arial Narrow" charset="0"/>
                <a:cs typeface="Times New Roman" charset="0"/>
              </a:rPr>
              <a:t>reactor layout </a:t>
            </a:r>
            <a:r>
              <a:rPr lang="en-US" sz="1600" i="1" dirty="0" smtClean="0">
                <a:solidFill>
                  <a:srgbClr val="FF0000"/>
                </a:solidFill>
                <a:latin typeface="Arial Narrow" charset="0"/>
                <a:cs typeface="Times New Roman" charset="0"/>
                <a:sym typeface="Wingdings"/>
              </a:rPr>
              <a:t></a:t>
            </a:r>
          </a:p>
          <a:p>
            <a:pPr eaLnBrk="1" hangingPunct="1"/>
            <a:r>
              <a:rPr lang="en-US" sz="1600" i="1" dirty="0" smtClean="0">
                <a:solidFill>
                  <a:srgbClr val="FF0000"/>
                </a:solidFill>
                <a:latin typeface="Arial Narrow" charset="0"/>
                <a:cs typeface="Times New Roman" charset="0"/>
                <a:sym typeface="Wingdings"/>
              </a:rPr>
              <a:t>look at </a:t>
            </a:r>
            <a:r>
              <a:rPr lang="en-US" sz="1600" i="1" dirty="0" err="1" smtClean="0">
                <a:solidFill>
                  <a:srgbClr val="FF0000"/>
                </a:solidFill>
                <a:latin typeface="Arial Narrow" charset="0"/>
                <a:cs typeface="Times New Roman" charset="0"/>
                <a:sym typeface="Wingdings"/>
              </a:rPr>
              <a:t>L.Cinotti</a:t>
            </a:r>
            <a:r>
              <a:rPr lang="en-US" sz="1600" i="1" dirty="0" smtClean="0">
                <a:solidFill>
                  <a:srgbClr val="FF0000"/>
                </a:solidFill>
                <a:latin typeface="Arial Narrow" charset="0"/>
                <a:cs typeface="Times New Roman" charset="0"/>
                <a:sym typeface="Wingdings"/>
              </a:rPr>
              <a:t> presentation at this Workshop</a:t>
            </a:r>
            <a:endParaRPr lang="en-US" sz="1600" i="1" dirty="0">
              <a:solidFill>
                <a:srgbClr val="FF0000"/>
              </a:solidFill>
              <a:latin typeface="Arial Narrow" charset="0"/>
              <a:cs typeface="Times New Roman" charset="0"/>
            </a:endParaRPr>
          </a:p>
        </p:txBody>
      </p:sp>
      <p:sp>
        <p:nvSpPr>
          <p:cNvPr id="5" name="Slide Number Placeholder 4"/>
          <p:cNvSpPr>
            <a:spLocks noGrp="1"/>
          </p:cNvSpPr>
          <p:nvPr>
            <p:ph type="sldNum" sz="quarter" idx="11"/>
          </p:nvPr>
        </p:nvSpPr>
        <p:spPr>
          <a:xfrm>
            <a:off x="8615680" y="6400800"/>
            <a:ext cx="528319" cy="457200"/>
          </a:xfrm>
        </p:spPr>
        <p:txBody>
          <a:bodyPr/>
          <a:lstStyle/>
          <a:p>
            <a:pPr>
              <a:defRPr/>
            </a:pPr>
            <a:fld id="{4F9F3CD4-AE83-4A4C-BA7A-F0B25ED851C1}" type="slidenum">
              <a:rPr lang="en-US" smtClean="0"/>
              <a:pPr>
                <a:defRPr/>
              </a:pPr>
              <a:t>24</a:t>
            </a:fld>
            <a:endParaRPr lang="en-US"/>
          </a:p>
        </p:txBody>
      </p:sp>
    </p:spTree>
    <p:extLst>
      <p:ext uri="{BB962C8B-B14F-4D97-AF65-F5344CB8AC3E}">
        <p14:creationId xmlns:p14="http://schemas.microsoft.com/office/powerpoint/2010/main" val="27581577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8924" y="67748"/>
            <a:ext cx="8144076" cy="954107"/>
          </a:xfrm>
          <a:prstGeom prst="rect">
            <a:avLst/>
          </a:prstGeom>
          <a:noFill/>
        </p:spPr>
        <p:txBody>
          <a:bodyPr wrap="square" rtlCol="0">
            <a:spAutoFit/>
          </a:bodyPr>
          <a:lstStyle/>
          <a:p>
            <a:r>
              <a:rPr lang="en-US" sz="2800" b="1" dirty="0" err="1" smtClean="0">
                <a:solidFill>
                  <a:srgbClr val="FF0000"/>
                </a:solidFill>
              </a:rPr>
              <a:t>iThEC</a:t>
            </a:r>
            <a:r>
              <a:rPr lang="en-US" sz="2800" b="1" dirty="0" smtClean="0">
                <a:solidFill>
                  <a:srgbClr val="FF0000"/>
                </a:solidFill>
              </a:rPr>
              <a:t> </a:t>
            </a:r>
            <a:r>
              <a:rPr lang="en-US" sz="2800" b="1" dirty="0" smtClean="0"/>
              <a:t>-WP5 – </a:t>
            </a:r>
            <a:r>
              <a:rPr lang="en-US" sz="2800" b="1" dirty="0" err="1" smtClean="0"/>
              <a:t>neutronic</a:t>
            </a:r>
            <a:r>
              <a:rPr lang="en-US" sz="2800" b="1" dirty="0" smtClean="0"/>
              <a:t> and simulations</a:t>
            </a:r>
          </a:p>
          <a:p>
            <a:r>
              <a:rPr lang="en-US" sz="2800" b="1" i="1" dirty="0" smtClean="0"/>
              <a:t>System </a:t>
            </a:r>
            <a:r>
              <a:rPr lang="en-US" sz="2800" b="1" i="1" dirty="0" smtClean="0"/>
              <a:t>simulation and overall optimization</a:t>
            </a:r>
          </a:p>
        </p:txBody>
      </p:sp>
      <p:sp>
        <p:nvSpPr>
          <p:cNvPr id="5" name="Content Placeholder 4"/>
          <p:cNvSpPr>
            <a:spLocks noGrp="1"/>
          </p:cNvSpPr>
          <p:nvPr>
            <p:ph idx="1"/>
          </p:nvPr>
        </p:nvSpPr>
        <p:spPr>
          <a:xfrm>
            <a:off x="198966" y="1142132"/>
            <a:ext cx="8564034" cy="5188921"/>
          </a:xfrm>
        </p:spPr>
        <p:txBody>
          <a:bodyPr>
            <a:noAutofit/>
          </a:bodyPr>
          <a:lstStyle/>
          <a:p>
            <a:pPr algn="just"/>
            <a:r>
              <a:rPr lang="en-GB" sz="1800" dirty="0" smtClean="0"/>
              <a:t>The R&amp;D of ADS </a:t>
            </a:r>
            <a:r>
              <a:rPr lang="en-GB" sz="1800" dirty="0" smtClean="0"/>
              <a:t>generator needs state </a:t>
            </a:r>
            <a:r>
              <a:rPr lang="en-GB" sz="1800" dirty="0"/>
              <a:t>of the art </a:t>
            </a:r>
            <a:r>
              <a:rPr lang="en-GB" sz="1800" dirty="0" err="1"/>
              <a:t>MonteCarlo</a:t>
            </a:r>
            <a:r>
              <a:rPr lang="en-GB" sz="1800" dirty="0"/>
              <a:t> </a:t>
            </a:r>
            <a:r>
              <a:rPr lang="en-GB" sz="1800" dirty="0" smtClean="0"/>
              <a:t>simulations.</a:t>
            </a:r>
            <a:r>
              <a:rPr lang="en-GB" sz="1800" dirty="0"/>
              <a:t> </a:t>
            </a:r>
            <a:r>
              <a:rPr lang="en-GB" sz="1800" dirty="0" smtClean="0"/>
              <a:t>Complete </a:t>
            </a:r>
            <a:r>
              <a:rPr lang="en-GB" sz="1800" dirty="0"/>
              <a:t>solution to the problem of the design and optimisation of ADS </a:t>
            </a:r>
            <a:r>
              <a:rPr lang="en-GB" sz="1800" dirty="0" smtClean="0"/>
              <a:t>(spallation </a:t>
            </a:r>
            <a:r>
              <a:rPr lang="en-GB" sz="1800" dirty="0"/>
              <a:t>and particle transport </a:t>
            </a:r>
            <a:r>
              <a:rPr lang="en-GB" sz="1800" dirty="0" smtClean="0"/>
              <a:t>process) is </a:t>
            </a:r>
            <a:r>
              <a:rPr lang="en-GB" sz="1800" dirty="0"/>
              <a:t>still </a:t>
            </a:r>
            <a:r>
              <a:rPr lang="en-GB" sz="1800" dirty="0" smtClean="0"/>
              <a:t>missing. </a:t>
            </a:r>
          </a:p>
          <a:p>
            <a:pPr algn="just"/>
            <a:endParaRPr lang="en-GB" sz="1800" dirty="0" smtClean="0"/>
          </a:p>
          <a:p>
            <a:pPr algn="just"/>
            <a:r>
              <a:rPr lang="en-GB" sz="1800" dirty="0" smtClean="0"/>
              <a:t>Based </a:t>
            </a:r>
            <a:r>
              <a:rPr lang="en-GB" sz="1800" dirty="0"/>
              <a:t>on seminal work from </a:t>
            </a:r>
            <a:r>
              <a:rPr lang="en-GB" sz="1800" dirty="0" err="1" smtClean="0"/>
              <a:t>C.Rubbia</a:t>
            </a:r>
            <a:r>
              <a:rPr lang="en-GB" sz="1800" dirty="0" smtClean="0"/>
              <a:t>, </a:t>
            </a:r>
            <a:r>
              <a:rPr lang="en-GB" sz="1800" dirty="0" smtClean="0">
                <a:solidFill>
                  <a:srgbClr val="FF0000"/>
                </a:solidFill>
              </a:rPr>
              <a:t>CERN &amp; </a:t>
            </a:r>
            <a:r>
              <a:rPr lang="en-GB" sz="1800" dirty="0" err="1" smtClean="0">
                <a:solidFill>
                  <a:srgbClr val="FF0000"/>
                </a:solidFill>
              </a:rPr>
              <a:t>iThEC</a:t>
            </a:r>
            <a:r>
              <a:rPr lang="en-GB" sz="1800" dirty="0" smtClean="0">
                <a:solidFill>
                  <a:srgbClr val="FF0000"/>
                </a:solidFill>
              </a:rPr>
              <a:t> will integrate a </a:t>
            </a:r>
            <a:r>
              <a:rPr lang="en-GB" sz="1800" dirty="0">
                <a:solidFill>
                  <a:srgbClr val="FF0000"/>
                </a:solidFill>
              </a:rPr>
              <a:t>code system capable </a:t>
            </a:r>
            <a:r>
              <a:rPr lang="en-GB" sz="1800" dirty="0" smtClean="0">
                <a:solidFill>
                  <a:srgbClr val="FF0000"/>
                </a:solidFill>
              </a:rPr>
              <a:t>of </a:t>
            </a:r>
            <a:r>
              <a:rPr lang="en-GB" sz="1800" dirty="0">
                <a:solidFill>
                  <a:srgbClr val="FF0000"/>
                </a:solidFill>
              </a:rPr>
              <a:t>accurate </a:t>
            </a:r>
            <a:r>
              <a:rPr lang="en-GB" sz="1800" dirty="0" err="1">
                <a:solidFill>
                  <a:srgbClr val="FF0000"/>
                </a:solidFill>
              </a:rPr>
              <a:t>MonteCarlo</a:t>
            </a:r>
            <a:r>
              <a:rPr lang="en-GB" sz="1800" dirty="0">
                <a:solidFill>
                  <a:srgbClr val="FF0000"/>
                </a:solidFill>
              </a:rPr>
              <a:t> simulation of </a:t>
            </a:r>
            <a:r>
              <a:rPr lang="en-GB" sz="1800" dirty="0" smtClean="0">
                <a:solidFill>
                  <a:srgbClr val="FF0000"/>
                </a:solidFill>
              </a:rPr>
              <a:t>a full </a:t>
            </a:r>
            <a:r>
              <a:rPr lang="en-GB" sz="1800" dirty="0">
                <a:solidFill>
                  <a:srgbClr val="FF0000"/>
                </a:solidFill>
              </a:rPr>
              <a:t>ADS </a:t>
            </a:r>
            <a:r>
              <a:rPr lang="en-GB" sz="1800" dirty="0" smtClean="0">
                <a:solidFill>
                  <a:srgbClr val="FF0000"/>
                </a:solidFill>
              </a:rPr>
              <a:t>system.</a:t>
            </a:r>
          </a:p>
          <a:p>
            <a:pPr algn="just"/>
            <a:endParaRPr lang="en-GB" sz="1800" dirty="0" smtClean="0"/>
          </a:p>
          <a:p>
            <a:pPr algn="just"/>
            <a:r>
              <a:rPr lang="en-GB" sz="1800" dirty="0" smtClean="0"/>
              <a:t>Code will Process </a:t>
            </a:r>
            <a:r>
              <a:rPr lang="en-GB" sz="1800" dirty="0"/>
              <a:t>the available nuclear </a:t>
            </a:r>
            <a:r>
              <a:rPr lang="en-GB" sz="1800" dirty="0" smtClean="0"/>
              <a:t>data,  describe </a:t>
            </a:r>
            <a:r>
              <a:rPr lang="en-GB" sz="1800" dirty="0"/>
              <a:t>the nuclear spallation process </a:t>
            </a:r>
            <a:r>
              <a:rPr lang="en-GB" sz="1800" dirty="0" smtClean="0"/>
              <a:t>between </a:t>
            </a:r>
            <a:r>
              <a:rPr lang="en-GB" sz="1800" dirty="0"/>
              <a:t>hundreds of MeV and 10 </a:t>
            </a:r>
            <a:r>
              <a:rPr lang="en-GB" sz="1800" dirty="0" err="1" smtClean="0"/>
              <a:t>GeV</a:t>
            </a:r>
            <a:r>
              <a:rPr lang="en-GB" sz="1800" dirty="0" smtClean="0"/>
              <a:t>, analyse</a:t>
            </a:r>
            <a:r>
              <a:rPr lang="en-GB" sz="1800" dirty="0"/>
              <a:t> </a:t>
            </a:r>
            <a:r>
              <a:rPr lang="en-GB" sz="1800" dirty="0" smtClean="0"/>
              <a:t>the transport of </a:t>
            </a:r>
            <a:r>
              <a:rPr lang="en-GB" sz="1800" dirty="0"/>
              <a:t>the generated particles simulating their interactions with the matter</a:t>
            </a:r>
            <a:r>
              <a:rPr lang="en-US" sz="1800" dirty="0"/>
              <a:t> </a:t>
            </a:r>
            <a:endParaRPr lang="en-US" sz="1800" dirty="0" smtClean="0"/>
          </a:p>
          <a:p>
            <a:pPr algn="just"/>
            <a:endParaRPr lang="en-US" sz="1800" dirty="0" smtClean="0"/>
          </a:p>
          <a:p>
            <a:pPr lvl="0"/>
            <a:r>
              <a:rPr lang="en-GB" sz="1800" dirty="0"/>
              <a:t>Simulate the geometry of the beam, the spallation target and the subcritical </a:t>
            </a:r>
            <a:r>
              <a:rPr lang="en-GB" sz="1800" dirty="0" smtClean="0"/>
              <a:t>core</a:t>
            </a:r>
            <a:r>
              <a:rPr lang="en-US" sz="1800" dirty="0" smtClean="0"/>
              <a:t>, </a:t>
            </a:r>
            <a:r>
              <a:rPr lang="en-GB" sz="1800" dirty="0" smtClean="0"/>
              <a:t>Simulate </a:t>
            </a:r>
            <a:r>
              <a:rPr lang="en-GB" sz="1800" dirty="0"/>
              <a:t>the spallation neutron </a:t>
            </a:r>
            <a:r>
              <a:rPr lang="en-GB" sz="1800" dirty="0" smtClean="0"/>
              <a:t>source, </a:t>
            </a:r>
            <a:r>
              <a:rPr lang="en-US" sz="1800" dirty="0"/>
              <a:t> </a:t>
            </a:r>
            <a:r>
              <a:rPr lang="en-GB" sz="1800" dirty="0" smtClean="0"/>
              <a:t>Simulate </a:t>
            </a:r>
            <a:r>
              <a:rPr lang="en-GB" sz="1800" dirty="0"/>
              <a:t>the core physics including temperature </a:t>
            </a:r>
            <a:r>
              <a:rPr lang="en-GB" sz="1800" dirty="0" smtClean="0"/>
              <a:t>effects</a:t>
            </a:r>
          </a:p>
          <a:p>
            <a:pPr lvl="0"/>
            <a:endParaRPr lang="en-US" sz="1800" dirty="0"/>
          </a:p>
          <a:p>
            <a:pPr lvl="0"/>
            <a:r>
              <a:rPr lang="en-GB" sz="1800" dirty="0"/>
              <a:t>Optimize the accelerator beam energy, power, time structure, footprint on the spallation target, losses into the environment, etc</a:t>
            </a:r>
            <a:r>
              <a:rPr lang="en-GB" sz="1800" dirty="0" smtClean="0"/>
              <a:t>.</a:t>
            </a:r>
            <a:endParaRPr lang="en-US" sz="1800" dirty="0"/>
          </a:p>
        </p:txBody>
      </p:sp>
      <p:sp>
        <p:nvSpPr>
          <p:cNvPr id="2" name="Slide Number Placeholder 1"/>
          <p:cNvSpPr>
            <a:spLocks noGrp="1"/>
          </p:cNvSpPr>
          <p:nvPr>
            <p:ph type="sldNum" sz="quarter" idx="11"/>
          </p:nvPr>
        </p:nvSpPr>
        <p:spPr>
          <a:xfrm>
            <a:off x="8646159" y="6344920"/>
            <a:ext cx="497841" cy="457200"/>
          </a:xfrm>
        </p:spPr>
        <p:txBody>
          <a:bodyPr/>
          <a:lstStyle/>
          <a:p>
            <a:pPr>
              <a:defRPr/>
            </a:pPr>
            <a:fld id="{4F9F3CD4-AE83-4A4C-BA7A-F0B25ED851C1}" type="slidenum">
              <a:rPr lang="en-US" smtClean="0"/>
              <a:pPr>
                <a:defRPr/>
              </a:pPr>
              <a:t>25</a:t>
            </a:fld>
            <a:endParaRPr lang="en-US" dirty="0"/>
          </a:p>
        </p:txBody>
      </p:sp>
    </p:spTree>
    <p:extLst>
      <p:ext uri="{BB962C8B-B14F-4D97-AF65-F5344CB8AC3E}">
        <p14:creationId xmlns:p14="http://schemas.microsoft.com/office/powerpoint/2010/main" val="25561570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0880" y="94834"/>
            <a:ext cx="7884160" cy="954107"/>
          </a:xfrm>
          <a:prstGeom prst="rect">
            <a:avLst/>
          </a:prstGeom>
          <a:noFill/>
        </p:spPr>
        <p:txBody>
          <a:bodyPr wrap="square" rtlCol="0">
            <a:spAutoFit/>
          </a:bodyPr>
          <a:lstStyle/>
          <a:p>
            <a:r>
              <a:rPr lang="en-US" sz="2800" b="1" dirty="0" smtClean="0">
                <a:solidFill>
                  <a:srgbClr val="FF0000"/>
                </a:solidFill>
              </a:rPr>
              <a:t>N</a:t>
            </a:r>
            <a:r>
              <a:rPr lang="en-US" sz="2800" b="1" dirty="0">
                <a:solidFill>
                  <a:srgbClr val="FF0000"/>
                </a:solidFill>
              </a:rPr>
              <a:t>-21 </a:t>
            </a:r>
            <a:r>
              <a:rPr lang="en-US" sz="2800" b="1" dirty="0" smtClean="0"/>
              <a:t>- WP6 – full </a:t>
            </a:r>
            <a:r>
              <a:rPr lang="en-US" sz="2800" b="1" dirty="0" smtClean="0"/>
              <a:t>cycle economic </a:t>
            </a:r>
            <a:r>
              <a:rPr lang="en-US" sz="2800" b="1" dirty="0" smtClean="0"/>
              <a:t>analysis –</a:t>
            </a:r>
            <a:endParaRPr lang="en-US" sz="2800" b="1" dirty="0" smtClean="0"/>
          </a:p>
          <a:p>
            <a:r>
              <a:rPr lang="en-US" sz="2800" b="1" dirty="0" smtClean="0"/>
              <a:t> </a:t>
            </a:r>
            <a:r>
              <a:rPr lang="en-US" sz="2800" b="1" i="1" dirty="0" smtClean="0"/>
              <a:t>Technology and market outlook</a:t>
            </a:r>
            <a:r>
              <a:rPr lang="en-US" sz="2800" b="1" i="1" dirty="0" smtClean="0"/>
              <a:t> </a:t>
            </a:r>
            <a:endParaRPr lang="en-US" sz="2800" b="1" i="1" dirty="0" smtClean="0"/>
          </a:p>
        </p:txBody>
      </p:sp>
      <p:sp>
        <p:nvSpPr>
          <p:cNvPr id="5" name="Content Placeholder 4"/>
          <p:cNvSpPr>
            <a:spLocks noGrp="1"/>
          </p:cNvSpPr>
          <p:nvPr>
            <p:ph idx="1"/>
          </p:nvPr>
        </p:nvSpPr>
        <p:spPr>
          <a:xfrm>
            <a:off x="198966" y="1422621"/>
            <a:ext cx="8564034" cy="4490500"/>
          </a:xfrm>
        </p:spPr>
        <p:txBody>
          <a:bodyPr>
            <a:noAutofit/>
          </a:bodyPr>
          <a:lstStyle/>
          <a:p>
            <a:pPr algn="just"/>
            <a:r>
              <a:rPr lang="en-US" sz="1800" dirty="0"/>
              <a:t>Because of the absence of sufficiently long-term energy and technology development vision in most countries, ADS systems intended to address nuclear material management objectives, face uncertain technology and market </a:t>
            </a:r>
            <a:r>
              <a:rPr lang="en-US" sz="1800" dirty="0" smtClean="0"/>
              <a:t>prospects</a:t>
            </a:r>
          </a:p>
          <a:p>
            <a:pPr algn="just"/>
            <a:endParaRPr lang="en-US" sz="1800" dirty="0"/>
          </a:p>
          <a:p>
            <a:pPr algn="just"/>
            <a:r>
              <a:rPr lang="en-US" sz="1800" dirty="0" smtClean="0"/>
              <a:t>N</a:t>
            </a:r>
            <a:r>
              <a:rPr lang="en-US" sz="1800" dirty="0"/>
              <a:t>-</a:t>
            </a:r>
            <a:r>
              <a:rPr lang="en-US" sz="1800" dirty="0" smtClean="0"/>
              <a:t>21 in WP6 will assess advanced S&amp;T </a:t>
            </a:r>
            <a:r>
              <a:rPr lang="en-US" sz="1800" dirty="0"/>
              <a:t>technologies addressing </a:t>
            </a:r>
            <a:r>
              <a:rPr lang="en-US" sz="1800" dirty="0" smtClean="0"/>
              <a:t>the practical basis of effective </a:t>
            </a:r>
            <a:r>
              <a:rPr lang="en-US" sz="1800" dirty="0"/>
              <a:t>management of used fuel and separated materials for a sustainable </a:t>
            </a:r>
            <a:r>
              <a:rPr lang="en-US" sz="1800" dirty="0" smtClean="0"/>
              <a:t>future.</a:t>
            </a:r>
          </a:p>
          <a:p>
            <a:pPr marL="36576" indent="0" algn="just">
              <a:buNone/>
            </a:pPr>
            <a:endParaRPr lang="en-US" sz="1800" dirty="0"/>
          </a:p>
          <a:p>
            <a:pPr algn="just"/>
            <a:r>
              <a:rPr lang="en-US" sz="1800" dirty="0"/>
              <a:t>E</a:t>
            </a:r>
            <a:r>
              <a:rPr lang="en-US" sz="1800" dirty="0" smtClean="0"/>
              <a:t>nergy </a:t>
            </a:r>
            <a:r>
              <a:rPr lang="en-US" sz="1800" dirty="0"/>
              <a:t>and technology development </a:t>
            </a:r>
            <a:r>
              <a:rPr lang="en-US" sz="1800" dirty="0" smtClean="0"/>
              <a:t>stakeholders need </a:t>
            </a:r>
            <a:r>
              <a:rPr lang="en-US" sz="1800" dirty="0"/>
              <a:t>to have a clear decision-supporting framework to allow </a:t>
            </a:r>
            <a:r>
              <a:rPr lang="en-US" sz="1800" dirty="0" smtClean="0"/>
              <a:t>addressing </a:t>
            </a:r>
            <a:r>
              <a:rPr lang="en-US" sz="1800" dirty="0"/>
              <a:t>critical questions such as: (a) What is the </a:t>
            </a:r>
            <a:r>
              <a:rPr lang="en-US" sz="1800" dirty="0">
                <a:solidFill>
                  <a:srgbClr val="FF0000"/>
                </a:solidFill>
              </a:rPr>
              <a:t>final pay-off </a:t>
            </a:r>
            <a:r>
              <a:rPr lang="en-US" sz="1800" dirty="0"/>
              <a:t>for these technology developments? (b) When could a market be envisaged and what are </a:t>
            </a:r>
            <a:r>
              <a:rPr lang="en-US" sz="1800" dirty="0">
                <a:solidFill>
                  <a:srgbClr val="FF0000"/>
                </a:solidFill>
              </a:rPr>
              <a:t>the key drivers influencing this market</a:t>
            </a:r>
            <a:r>
              <a:rPr lang="en-US" sz="1800" dirty="0"/>
              <a:t> potential? (c) What is the cost-risk-</a:t>
            </a:r>
            <a:r>
              <a:rPr lang="en-US" sz="1800" dirty="0" err="1"/>
              <a:t>optimised</a:t>
            </a:r>
            <a:r>
              <a:rPr lang="en-US" sz="1800" dirty="0"/>
              <a:t> level of activity and funding for innovative technologies in uncertain market context? 	</a:t>
            </a:r>
          </a:p>
        </p:txBody>
      </p:sp>
      <p:sp>
        <p:nvSpPr>
          <p:cNvPr id="2" name="Slide Number Placeholder 1"/>
          <p:cNvSpPr>
            <a:spLocks noGrp="1"/>
          </p:cNvSpPr>
          <p:nvPr>
            <p:ph type="sldNum" sz="quarter" idx="11"/>
          </p:nvPr>
        </p:nvSpPr>
        <p:spPr>
          <a:xfrm>
            <a:off x="8646160" y="6388100"/>
            <a:ext cx="589280" cy="457200"/>
          </a:xfrm>
        </p:spPr>
        <p:txBody>
          <a:bodyPr/>
          <a:lstStyle/>
          <a:p>
            <a:pPr>
              <a:defRPr/>
            </a:pPr>
            <a:fld id="{4F9F3CD4-AE83-4A4C-BA7A-F0B25ED851C1}" type="slidenum">
              <a:rPr lang="en-US" smtClean="0"/>
              <a:pPr>
                <a:defRPr/>
              </a:pPr>
              <a:t>26</a:t>
            </a:fld>
            <a:endParaRPr lang="en-US" dirty="0"/>
          </a:p>
        </p:txBody>
      </p:sp>
    </p:spTree>
    <p:extLst>
      <p:ext uri="{BB962C8B-B14F-4D97-AF65-F5344CB8AC3E}">
        <p14:creationId xmlns:p14="http://schemas.microsoft.com/office/powerpoint/2010/main" val="364485828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91836" y="174469"/>
            <a:ext cx="7925698" cy="954107"/>
          </a:xfrm>
          <a:prstGeom prst="rect">
            <a:avLst/>
          </a:prstGeom>
          <a:noFill/>
        </p:spPr>
        <p:txBody>
          <a:bodyPr wrap="none" rtlCol="0">
            <a:spAutoFit/>
          </a:bodyPr>
          <a:lstStyle/>
          <a:p>
            <a:r>
              <a:rPr lang="en-US" sz="2800" b="1" dirty="0" smtClean="0">
                <a:solidFill>
                  <a:srgbClr val="FF0000"/>
                </a:solidFill>
              </a:rPr>
              <a:t>ASG</a:t>
            </a:r>
            <a:r>
              <a:rPr lang="en-US" sz="2800" b="1" dirty="0" smtClean="0"/>
              <a:t> - WP7 – industrial scaled demonstrators</a:t>
            </a:r>
            <a:endParaRPr lang="en-US" sz="2800" b="1" dirty="0"/>
          </a:p>
          <a:p>
            <a:r>
              <a:rPr lang="en-US" sz="2800" b="1" i="1" dirty="0" smtClean="0"/>
              <a:t>Proof of Concept </a:t>
            </a:r>
            <a:r>
              <a:rPr lang="en-US" sz="2800" b="1" i="1" dirty="0" smtClean="0"/>
              <a:t>&amp; </a:t>
            </a:r>
            <a:r>
              <a:rPr lang="en-US" sz="2800" b="1" i="1" dirty="0" smtClean="0"/>
              <a:t>Prototypes</a:t>
            </a:r>
            <a:endParaRPr lang="en-US" sz="2800" b="1" i="1" dirty="0" smtClean="0"/>
          </a:p>
        </p:txBody>
      </p:sp>
      <p:sp>
        <p:nvSpPr>
          <p:cNvPr id="5" name="Content Placeholder 4"/>
          <p:cNvSpPr>
            <a:spLocks noGrp="1"/>
          </p:cNvSpPr>
          <p:nvPr>
            <p:ph idx="1"/>
          </p:nvPr>
        </p:nvSpPr>
        <p:spPr>
          <a:xfrm>
            <a:off x="275165" y="1135679"/>
            <a:ext cx="8564034" cy="5188921"/>
          </a:xfrm>
        </p:spPr>
        <p:txBody>
          <a:bodyPr>
            <a:noAutofit/>
          </a:bodyPr>
          <a:lstStyle/>
          <a:p>
            <a:pPr algn="just"/>
            <a:endParaRPr lang="en-US" sz="1800" dirty="0" smtClean="0"/>
          </a:p>
          <a:p>
            <a:pPr algn="just"/>
            <a:r>
              <a:rPr lang="en-US" sz="1800" dirty="0" smtClean="0">
                <a:solidFill>
                  <a:srgbClr val="FF0000"/>
                </a:solidFill>
              </a:rPr>
              <a:t>Industrially manufactured </a:t>
            </a:r>
            <a:r>
              <a:rPr lang="en-US" sz="1800" dirty="0" err="1" smtClean="0">
                <a:solidFill>
                  <a:srgbClr val="FF0000"/>
                </a:solidFill>
              </a:rPr>
              <a:t>PoC</a:t>
            </a:r>
            <a:r>
              <a:rPr lang="en-US" sz="1800" dirty="0" smtClean="0">
                <a:solidFill>
                  <a:srgbClr val="FF0000"/>
                </a:solidFill>
              </a:rPr>
              <a:t> </a:t>
            </a:r>
            <a:r>
              <a:rPr lang="en-US" sz="1800" dirty="0">
                <a:solidFill>
                  <a:srgbClr val="FF0000"/>
                </a:solidFill>
              </a:rPr>
              <a:t>and </a:t>
            </a:r>
            <a:r>
              <a:rPr lang="en-US" sz="1800" dirty="0" smtClean="0">
                <a:solidFill>
                  <a:srgbClr val="FF0000"/>
                </a:solidFill>
              </a:rPr>
              <a:t>prototypes </a:t>
            </a:r>
            <a:r>
              <a:rPr lang="en-US" sz="1800" dirty="0" smtClean="0"/>
              <a:t>will investigate </a:t>
            </a:r>
            <a:r>
              <a:rPr lang="en-US" sz="1800" dirty="0"/>
              <a:t>the main </a:t>
            </a:r>
            <a:r>
              <a:rPr lang="en-US" sz="1800" dirty="0" smtClean="0"/>
              <a:t>technological </a:t>
            </a:r>
            <a:r>
              <a:rPr lang="en-US" sz="1800" dirty="0"/>
              <a:t>aspects relative to magnet </a:t>
            </a:r>
            <a:r>
              <a:rPr lang="en-US" sz="1800" dirty="0" smtClean="0"/>
              <a:t>design. </a:t>
            </a:r>
          </a:p>
          <a:p>
            <a:pPr algn="just"/>
            <a:endParaRPr lang="en-US" sz="1800" dirty="0"/>
          </a:p>
          <a:p>
            <a:pPr algn="just"/>
            <a:r>
              <a:rPr lang="en-US" sz="1800" dirty="0" smtClean="0"/>
              <a:t>MgB</a:t>
            </a:r>
            <a:r>
              <a:rPr lang="en-US" sz="1800" baseline="-25000" dirty="0" smtClean="0"/>
              <a:t>2</a:t>
            </a:r>
            <a:r>
              <a:rPr lang="en-US" sz="1800" dirty="0" smtClean="0"/>
              <a:t> </a:t>
            </a:r>
            <a:r>
              <a:rPr lang="en-US" sz="1800" dirty="0"/>
              <a:t>based conductor for CYCLADS </a:t>
            </a:r>
            <a:r>
              <a:rPr lang="en-US" sz="1800" dirty="0" smtClean="0"/>
              <a:t>will be designed, developed</a:t>
            </a:r>
            <a:r>
              <a:rPr lang="en-US" sz="1800" dirty="0"/>
              <a:t> </a:t>
            </a:r>
            <a:r>
              <a:rPr lang="en-US" sz="1800" dirty="0" smtClean="0"/>
              <a:t>in short samples and characterized for </a:t>
            </a:r>
            <a:r>
              <a:rPr lang="en-US" sz="1800" dirty="0"/>
              <a:t>specified critical </a:t>
            </a:r>
            <a:r>
              <a:rPr lang="en-US" sz="1800" dirty="0" smtClean="0"/>
              <a:t>current. </a:t>
            </a:r>
          </a:p>
          <a:p>
            <a:pPr algn="just"/>
            <a:endParaRPr lang="en-US" sz="1800" dirty="0" smtClean="0"/>
          </a:p>
          <a:p>
            <a:pPr algn="just"/>
            <a:r>
              <a:rPr lang="en-US" sz="1800" dirty="0" smtClean="0"/>
              <a:t>Study </a:t>
            </a:r>
            <a:r>
              <a:rPr lang="en-US" sz="1800" dirty="0"/>
              <a:t>of radiation effect on </a:t>
            </a:r>
            <a:r>
              <a:rPr lang="en-US" sz="1800" dirty="0" smtClean="0"/>
              <a:t>critical current</a:t>
            </a:r>
          </a:p>
          <a:p>
            <a:pPr algn="just"/>
            <a:endParaRPr lang="en-US" sz="1800" dirty="0" smtClean="0"/>
          </a:p>
          <a:p>
            <a:pPr algn="just"/>
            <a:r>
              <a:rPr lang="en-US" sz="1800" dirty="0" smtClean="0"/>
              <a:t>Manufacturing </a:t>
            </a:r>
            <a:r>
              <a:rPr lang="en-US" sz="1800" dirty="0"/>
              <a:t>of </a:t>
            </a:r>
            <a:r>
              <a:rPr lang="en-US" sz="1800" dirty="0" err="1" smtClean="0"/>
              <a:t>PoC</a:t>
            </a:r>
            <a:r>
              <a:rPr lang="en-US" sz="1800" dirty="0" smtClean="0"/>
              <a:t> scaled conductor will be carried out, in </a:t>
            </a:r>
            <a:r>
              <a:rPr lang="en-US" sz="1800" dirty="0"/>
              <a:t>order to investigate minimum bending radius, cooling concepts, quench protection system, maximum operating critical </a:t>
            </a:r>
            <a:r>
              <a:rPr lang="en-US" sz="1800" dirty="0" smtClean="0"/>
              <a:t>current</a:t>
            </a:r>
          </a:p>
          <a:p>
            <a:pPr algn="just"/>
            <a:endParaRPr lang="en-US" sz="1800" dirty="0"/>
          </a:p>
          <a:p>
            <a:pPr algn="just"/>
            <a:r>
              <a:rPr lang="en-US" sz="1800" dirty="0" smtClean="0"/>
              <a:t>Measure and testing of </a:t>
            </a:r>
            <a:r>
              <a:rPr lang="en-US" sz="1800" dirty="0"/>
              <a:t>the superconducting parameters on a significant conductor </a:t>
            </a:r>
            <a:r>
              <a:rPr lang="en-US" sz="1800" dirty="0" smtClean="0"/>
              <a:t>sample</a:t>
            </a:r>
            <a:r>
              <a:rPr lang="en-US" sz="1800" dirty="0"/>
              <a:t> </a:t>
            </a:r>
            <a:r>
              <a:rPr lang="en-US" sz="1800" dirty="0" smtClean="0"/>
              <a:t>in a scaled Mock </a:t>
            </a:r>
            <a:r>
              <a:rPr lang="en-US" sz="1800" dirty="0"/>
              <a:t>up  </a:t>
            </a:r>
            <a:r>
              <a:rPr lang="en-US" sz="1800" dirty="0" smtClean="0"/>
              <a:t>assembly.</a:t>
            </a:r>
            <a:endParaRPr lang="en-US" sz="1800" dirty="0"/>
          </a:p>
        </p:txBody>
      </p:sp>
      <p:sp>
        <p:nvSpPr>
          <p:cNvPr id="2" name="Slide Number Placeholder 1"/>
          <p:cNvSpPr>
            <a:spLocks noGrp="1"/>
          </p:cNvSpPr>
          <p:nvPr>
            <p:ph type="sldNum" sz="quarter" idx="11"/>
          </p:nvPr>
        </p:nvSpPr>
        <p:spPr>
          <a:xfrm>
            <a:off x="8635999" y="6324600"/>
            <a:ext cx="508001" cy="457200"/>
          </a:xfrm>
        </p:spPr>
        <p:txBody>
          <a:bodyPr/>
          <a:lstStyle/>
          <a:p>
            <a:pPr>
              <a:defRPr/>
            </a:pPr>
            <a:fld id="{4F9F3CD4-AE83-4A4C-BA7A-F0B25ED851C1}" type="slidenum">
              <a:rPr lang="en-US" smtClean="0"/>
              <a:pPr>
                <a:defRPr/>
              </a:pPr>
              <a:t>27</a:t>
            </a:fld>
            <a:endParaRPr lang="en-US" dirty="0"/>
          </a:p>
        </p:txBody>
      </p:sp>
    </p:spTree>
    <p:extLst>
      <p:ext uri="{BB962C8B-B14F-4D97-AF65-F5344CB8AC3E}">
        <p14:creationId xmlns:p14="http://schemas.microsoft.com/office/powerpoint/2010/main" val="99627918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50260" y="119733"/>
            <a:ext cx="3138074" cy="523220"/>
          </a:xfrm>
          <a:prstGeom prst="rect">
            <a:avLst/>
          </a:prstGeom>
          <a:noFill/>
        </p:spPr>
        <p:txBody>
          <a:bodyPr wrap="none" rtlCol="0">
            <a:spAutoFit/>
          </a:bodyPr>
          <a:lstStyle/>
          <a:p>
            <a:r>
              <a:rPr lang="en-US" sz="2800" b="1" dirty="0" smtClean="0"/>
              <a:t>Expected impact</a:t>
            </a:r>
            <a:endParaRPr lang="en-US" sz="2800" b="1" dirty="0"/>
          </a:p>
        </p:txBody>
      </p:sp>
      <p:sp>
        <p:nvSpPr>
          <p:cNvPr id="6" name="TextBox 5"/>
          <p:cNvSpPr txBox="1"/>
          <p:nvPr/>
        </p:nvSpPr>
        <p:spPr>
          <a:xfrm>
            <a:off x="211797" y="801841"/>
            <a:ext cx="8698523" cy="5355313"/>
          </a:xfrm>
          <a:prstGeom prst="rect">
            <a:avLst/>
          </a:prstGeom>
          <a:noFill/>
        </p:spPr>
        <p:txBody>
          <a:bodyPr wrap="square" rtlCol="0">
            <a:spAutoFit/>
          </a:bodyPr>
          <a:lstStyle/>
          <a:p>
            <a:r>
              <a:rPr lang="en-US" dirty="0" smtClean="0"/>
              <a:t>Enlarge </a:t>
            </a:r>
            <a:r>
              <a:rPr lang="en-US" dirty="0"/>
              <a:t>portfolio of viable solutions to the </a:t>
            </a:r>
            <a:r>
              <a:rPr lang="en-US" b="1" dirty="0"/>
              <a:t>radioactive waste </a:t>
            </a:r>
            <a:r>
              <a:rPr lang="en-US" b="1" dirty="0" smtClean="0"/>
              <a:t>management</a:t>
            </a:r>
          </a:p>
          <a:p>
            <a:r>
              <a:rPr lang="en-US" b="1" i="1" dirty="0" smtClean="0">
                <a:solidFill>
                  <a:srgbClr val="FF0000"/>
                </a:solidFill>
              </a:rPr>
              <a:t>Spain case study: </a:t>
            </a:r>
            <a:r>
              <a:rPr lang="en-US" b="1" i="1" dirty="0" smtClean="0">
                <a:solidFill>
                  <a:srgbClr val="FF0000"/>
                </a:solidFill>
              </a:rPr>
              <a:t>  </a:t>
            </a:r>
            <a:r>
              <a:rPr lang="en-US" dirty="0" smtClean="0"/>
              <a:t>5 </a:t>
            </a:r>
            <a:r>
              <a:rPr lang="en-US" dirty="0" smtClean="0"/>
              <a:t>ADS, with estimated cost of </a:t>
            </a:r>
            <a:r>
              <a:rPr lang="en-US" b="1" dirty="0" smtClean="0"/>
              <a:t>12.5 </a:t>
            </a:r>
            <a:r>
              <a:rPr lang="en-US" b="1" dirty="0"/>
              <a:t>B$</a:t>
            </a:r>
            <a:r>
              <a:rPr lang="en-US" b="1" dirty="0" smtClean="0"/>
              <a:t> </a:t>
            </a:r>
            <a:r>
              <a:rPr lang="en-US" dirty="0" smtClean="0"/>
              <a:t>necessary to incinerate </a:t>
            </a:r>
            <a:r>
              <a:rPr lang="en-US" dirty="0"/>
              <a:t>spent fuel projected for </a:t>
            </a:r>
            <a:r>
              <a:rPr lang="en-US" dirty="0" smtClean="0"/>
              <a:t>Spain </a:t>
            </a:r>
            <a:r>
              <a:rPr lang="en-US" dirty="0"/>
              <a:t>in 40 </a:t>
            </a:r>
            <a:r>
              <a:rPr lang="en-US" dirty="0" smtClean="0"/>
              <a:t>y</a:t>
            </a:r>
            <a:r>
              <a:rPr lang="en-US" dirty="0" smtClean="0"/>
              <a:t>. </a:t>
            </a:r>
            <a:r>
              <a:rPr lang="en-US" dirty="0" smtClean="0"/>
              <a:t> </a:t>
            </a:r>
            <a:r>
              <a:rPr lang="en-US" dirty="0" smtClean="0"/>
              <a:t>With our estimated </a:t>
            </a:r>
            <a:r>
              <a:rPr lang="en-US" dirty="0"/>
              <a:t>accelerator </a:t>
            </a:r>
            <a:r>
              <a:rPr lang="en-US" dirty="0" smtClean="0"/>
              <a:t>cost reduction, incineration cost </a:t>
            </a:r>
            <a:r>
              <a:rPr lang="en-US" dirty="0"/>
              <a:t>of the </a:t>
            </a:r>
            <a:r>
              <a:rPr lang="en-US" dirty="0" smtClean="0"/>
              <a:t>of </a:t>
            </a:r>
            <a:r>
              <a:rPr lang="en-US" dirty="0"/>
              <a:t>spent fuel </a:t>
            </a:r>
            <a:r>
              <a:rPr lang="en-US" dirty="0" smtClean="0"/>
              <a:t>goes down </a:t>
            </a:r>
            <a:r>
              <a:rPr lang="en-US" dirty="0"/>
              <a:t>to </a:t>
            </a:r>
            <a:r>
              <a:rPr lang="en-US" b="1" dirty="0"/>
              <a:t>10 B$.  </a:t>
            </a:r>
          </a:p>
          <a:p>
            <a:r>
              <a:rPr lang="en-US" dirty="0" smtClean="0"/>
              <a:t>By </a:t>
            </a:r>
            <a:r>
              <a:rPr lang="en-US" dirty="0"/>
              <a:t>comparison, </a:t>
            </a:r>
            <a:r>
              <a:rPr lang="en-US" dirty="0" smtClean="0"/>
              <a:t>2016 cost </a:t>
            </a:r>
            <a:r>
              <a:rPr lang="en-US" dirty="0"/>
              <a:t>of </a:t>
            </a:r>
            <a:r>
              <a:rPr lang="en-US" dirty="0" smtClean="0"/>
              <a:t>GDR  for the 7x10</a:t>
            </a:r>
            <a:r>
              <a:rPr lang="en-US" baseline="30000" dirty="0" smtClean="0"/>
              <a:t>6</a:t>
            </a:r>
            <a:r>
              <a:rPr lang="en-US" dirty="0" smtClean="0"/>
              <a:t> </a:t>
            </a:r>
            <a:r>
              <a:rPr lang="en-US" dirty="0"/>
              <a:t>Kg of Spain accumulated </a:t>
            </a:r>
            <a:r>
              <a:rPr lang="en-US" dirty="0" smtClean="0"/>
              <a:t>waste is </a:t>
            </a:r>
            <a:r>
              <a:rPr lang="en-US" b="1" dirty="0"/>
              <a:t>24.0 B$</a:t>
            </a:r>
            <a:r>
              <a:rPr lang="en-US" dirty="0"/>
              <a:t>. </a:t>
            </a:r>
            <a:r>
              <a:rPr lang="en-US" i="1" dirty="0"/>
              <a:t>(ref. OECD/NEA, 1993, and CERN/LHC/97-001)</a:t>
            </a:r>
          </a:p>
          <a:p>
            <a:endParaRPr lang="en-US" b="1" dirty="0"/>
          </a:p>
          <a:p>
            <a:endParaRPr lang="en-US" b="1" dirty="0" smtClean="0"/>
          </a:p>
          <a:p>
            <a:r>
              <a:rPr lang="en-US" b="1" dirty="0" smtClean="0"/>
              <a:t>Improve </a:t>
            </a:r>
            <a:r>
              <a:rPr lang="en-US" b="1" dirty="0"/>
              <a:t>the technology base for medical </a:t>
            </a:r>
            <a:r>
              <a:rPr lang="en-US" b="1" dirty="0" err="1"/>
              <a:t>RadioIsotope</a:t>
            </a:r>
            <a:r>
              <a:rPr lang="en-US" b="1" dirty="0"/>
              <a:t> (RI) production</a:t>
            </a:r>
            <a:r>
              <a:rPr lang="en-US" dirty="0"/>
              <a:t>, </a:t>
            </a:r>
            <a:endParaRPr lang="en-US" dirty="0" smtClean="0"/>
          </a:p>
          <a:p>
            <a:r>
              <a:rPr lang="en-US" dirty="0" smtClean="0"/>
              <a:t>increase </a:t>
            </a:r>
            <a:r>
              <a:rPr lang="en-US" dirty="0"/>
              <a:t>the production yield of conventional </a:t>
            </a:r>
            <a:r>
              <a:rPr lang="en-US" dirty="0" err="1"/>
              <a:t>RadioIsotopes</a:t>
            </a:r>
            <a:r>
              <a:rPr lang="en-US" dirty="0"/>
              <a:t> (RI), and </a:t>
            </a:r>
            <a:r>
              <a:rPr lang="en-US" dirty="0" smtClean="0"/>
              <a:t>extend</a:t>
            </a:r>
          </a:p>
          <a:p>
            <a:r>
              <a:rPr lang="en-US" dirty="0" smtClean="0"/>
              <a:t>the </a:t>
            </a:r>
            <a:r>
              <a:rPr lang="en-US" dirty="0"/>
              <a:t>offer to non-conventional ones and to alpha-emitters 	</a:t>
            </a:r>
          </a:p>
          <a:p>
            <a:endParaRPr lang="en-US" b="1" dirty="0" smtClean="0"/>
          </a:p>
          <a:p>
            <a:endParaRPr lang="en-US" dirty="0" smtClean="0"/>
          </a:p>
          <a:p>
            <a:r>
              <a:rPr lang="en-US" dirty="0" smtClean="0"/>
              <a:t>Extend </a:t>
            </a:r>
            <a:r>
              <a:rPr lang="en-US" dirty="0"/>
              <a:t>the deployment of a </a:t>
            </a:r>
            <a:r>
              <a:rPr lang="en-US" b="1" dirty="0"/>
              <a:t>CO2 free and safe energy source. </a:t>
            </a:r>
            <a:r>
              <a:rPr lang="en-US" dirty="0"/>
              <a:t>Present a </a:t>
            </a:r>
            <a:endParaRPr lang="en-US" dirty="0" smtClean="0"/>
          </a:p>
          <a:p>
            <a:r>
              <a:rPr lang="en-US" dirty="0" smtClean="0"/>
              <a:t>ADS</a:t>
            </a:r>
            <a:r>
              <a:rPr lang="en-US" dirty="0"/>
              <a:t>-technology option which may also be used for next-generation nuclear </a:t>
            </a:r>
            <a:endParaRPr lang="en-US" dirty="0" smtClean="0"/>
          </a:p>
          <a:p>
            <a:r>
              <a:rPr lang="en-US" dirty="0" smtClean="0"/>
              <a:t>reactors </a:t>
            </a:r>
            <a:r>
              <a:rPr lang="en-US" dirty="0"/>
              <a:t>systems, </a:t>
            </a:r>
            <a:r>
              <a:rPr lang="en-US" dirty="0" smtClean="0"/>
              <a:t>using </a:t>
            </a:r>
            <a:r>
              <a:rPr lang="en-US" dirty="0"/>
              <a:t>advanced fuel. </a:t>
            </a:r>
            <a:endParaRPr lang="en-US" dirty="0" smtClean="0"/>
          </a:p>
          <a:p>
            <a:endParaRPr lang="en-US" dirty="0" smtClean="0"/>
          </a:p>
          <a:p>
            <a:endParaRPr lang="en-US" dirty="0"/>
          </a:p>
          <a:p>
            <a:r>
              <a:rPr lang="en-US" dirty="0" smtClean="0"/>
              <a:t>Provide new tools for physics investigations beyond SM</a:t>
            </a:r>
            <a:r>
              <a:rPr lang="en-US" dirty="0"/>
              <a:t>	</a:t>
            </a:r>
          </a:p>
        </p:txBody>
      </p:sp>
      <p:sp>
        <p:nvSpPr>
          <p:cNvPr id="2" name="Slide Number Placeholder 1"/>
          <p:cNvSpPr>
            <a:spLocks noGrp="1"/>
          </p:cNvSpPr>
          <p:nvPr>
            <p:ph type="sldNum" sz="quarter" idx="11"/>
          </p:nvPr>
        </p:nvSpPr>
        <p:spPr>
          <a:xfrm>
            <a:off x="8615681" y="6400800"/>
            <a:ext cx="502920" cy="457200"/>
          </a:xfrm>
        </p:spPr>
        <p:txBody>
          <a:bodyPr/>
          <a:lstStyle/>
          <a:p>
            <a:pPr>
              <a:defRPr/>
            </a:pPr>
            <a:fld id="{4F9F3CD4-AE83-4A4C-BA7A-F0B25ED851C1}" type="slidenum">
              <a:rPr lang="en-US" smtClean="0"/>
              <a:pPr>
                <a:defRPr/>
              </a:pPr>
              <a:t>28</a:t>
            </a:fld>
            <a:endParaRPr lang="en-US" dirty="0"/>
          </a:p>
        </p:txBody>
      </p:sp>
    </p:spTree>
    <p:extLst>
      <p:ext uri="{BB962C8B-B14F-4D97-AF65-F5344CB8AC3E}">
        <p14:creationId xmlns:p14="http://schemas.microsoft.com/office/powerpoint/2010/main" val="104326009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939" y="997185"/>
            <a:ext cx="8566530" cy="4893661"/>
          </a:xfrm>
        </p:spPr>
        <p:txBody>
          <a:bodyPr>
            <a:normAutofit/>
          </a:bodyPr>
          <a:lstStyle/>
          <a:p>
            <a:r>
              <a:rPr lang="en-US" sz="2000" dirty="0" smtClean="0"/>
              <a:t>CYCLADS project has been </a:t>
            </a:r>
            <a:r>
              <a:rPr lang="en-US" sz="2000" dirty="0" smtClean="0"/>
              <a:t>proposed </a:t>
            </a:r>
            <a:r>
              <a:rPr lang="en-US" sz="2000" dirty="0" smtClean="0"/>
              <a:t>to address a clear societal need.</a:t>
            </a:r>
            <a:br>
              <a:rPr lang="en-US" sz="2000" dirty="0" smtClean="0"/>
            </a:br>
            <a:r>
              <a:rPr lang="en-US" sz="2000" dirty="0" smtClean="0"/>
              <a:t/>
            </a:r>
            <a:br>
              <a:rPr lang="en-US" sz="2000" dirty="0" smtClean="0"/>
            </a:br>
            <a:r>
              <a:rPr lang="en-US" sz="2000" dirty="0" smtClean="0"/>
              <a:t>A Consortium has been formed and has worked to prepare a FET </a:t>
            </a:r>
            <a:r>
              <a:rPr lang="en-US" sz="2000" dirty="0" smtClean="0"/>
              <a:t>proposal</a:t>
            </a:r>
            <a:r>
              <a:rPr lang="en-US" sz="2000" dirty="0" smtClean="0"/>
              <a:t/>
            </a:r>
            <a:br>
              <a:rPr lang="en-US" sz="2000" dirty="0" smtClean="0"/>
            </a:br>
            <a:r>
              <a:rPr lang="en-US" sz="2000" dirty="0"/>
              <a:t>t</a:t>
            </a:r>
            <a:r>
              <a:rPr lang="en-US" sz="2000" dirty="0" smtClean="0"/>
              <a:t>hat was submitted </a:t>
            </a:r>
            <a:r>
              <a:rPr lang="en-US" sz="2000" dirty="0" smtClean="0"/>
              <a:t>on </a:t>
            </a:r>
            <a:r>
              <a:rPr lang="en-US" sz="2000" dirty="0" smtClean="0">
                <a:solidFill>
                  <a:srgbClr val="FF0000"/>
                </a:solidFill>
              </a:rPr>
              <a:t>January 2017</a:t>
            </a:r>
            <a:r>
              <a:rPr lang="en-US" sz="2000" dirty="0" smtClean="0"/>
              <a:t>. </a:t>
            </a:r>
            <a:br>
              <a:rPr lang="en-US" sz="2000" dirty="0" smtClean="0"/>
            </a:br>
            <a:r>
              <a:rPr lang="en-US" sz="2000" dirty="0" smtClean="0"/>
              <a:t/>
            </a:r>
            <a:br>
              <a:rPr lang="en-US" sz="2000" dirty="0" smtClean="0"/>
            </a:br>
            <a:r>
              <a:rPr lang="en-US" sz="2000" dirty="0" smtClean="0"/>
              <a:t>The answer is </a:t>
            </a:r>
            <a:r>
              <a:rPr lang="en-US" sz="2000" dirty="0" smtClean="0"/>
              <a:t>expected by </a:t>
            </a:r>
            <a:r>
              <a:rPr lang="en-US" sz="2000" dirty="0" smtClean="0">
                <a:solidFill>
                  <a:srgbClr val="FF0000"/>
                </a:solidFill>
              </a:rPr>
              <a:t>May 2017</a:t>
            </a:r>
            <a:r>
              <a:rPr lang="en-US" sz="2000" dirty="0" smtClean="0"/>
              <a:t>. </a:t>
            </a:r>
            <a:br>
              <a:rPr lang="en-US" sz="2000" dirty="0" smtClean="0"/>
            </a:br>
            <a:r>
              <a:rPr lang="en-US" sz="2000" dirty="0"/>
              <a:t/>
            </a:r>
            <a:br>
              <a:rPr lang="en-US" sz="2000" dirty="0"/>
            </a:br>
            <a:r>
              <a:rPr lang="en-US" sz="2000" dirty="0"/>
              <a:t>I</a:t>
            </a:r>
            <a:r>
              <a:rPr lang="en-US" sz="2000" dirty="0" smtClean="0"/>
              <a:t>f the proposal </a:t>
            </a:r>
            <a:r>
              <a:rPr lang="en-US" sz="2000" dirty="0" smtClean="0"/>
              <a:t>is successful</a:t>
            </a:r>
            <a:r>
              <a:rPr lang="en-US" sz="2000" dirty="0" smtClean="0"/>
              <a:t>, project partners shall </a:t>
            </a:r>
            <a:r>
              <a:rPr lang="en-US" sz="2000" dirty="0" smtClean="0"/>
              <a:t>finalize </a:t>
            </a:r>
            <a:r>
              <a:rPr lang="en-US" sz="2000" dirty="0" smtClean="0"/>
              <a:t>a </a:t>
            </a:r>
            <a:r>
              <a:rPr lang="en-US" sz="2000" dirty="0" smtClean="0">
                <a:solidFill>
                  <a:srgbClr val="FF0000"/>
                </a:solidFill>
              </a:rPr>
              <a:t>Consortium </a:t>
            </a:r>
            <a:r>
              <a:rPr lang="en-US" sz="2000" dirty="0" smtClean="0">
                <a:solidFill>
                  <a:srgbClr val="FF0000"/>
                </a:solidFill>
              </a:rPr>
              <a:t>Agreement</a:t>
            </a:r>
            <a:r>
              <a:rPr lang="en-US" sz="2000" dirty="0" smtClean="0"/>
              <a:t>, with full d</a:t>
            </a:r>
            <a:r>
              <a:rPr lang="en-US" sz="2000" dirty="0" smtClean="0"/>
              <a:t>etails </a:t>
            </a:r>
            <a:r>
              <a:rPr lang="en-US" sz="2000" dirty="0"/>
              <a:t>of </a:t>
            </a:r>
            <a:r>
              <a:rPr lang="en-US" sz="2000" dirty="0" smtClean="0">
                <a:solidFill>
                  <a:srgbClr val="D30707"/>
                </a:solidFill>
              </a:rPr>
              <a:t>IPR.</a:t>
            </a:r>
            <a:r>
              <a:rPr lang="en-US" sz="2000" dirty="0" smtClean="0"/>
              <a:t/>
            </a:r>
            <a:br>
              <a:rPr lang="en-US" sz="2000" dirty="0" smtClean="0"/>
            </a:br>
            <a:r>
              <a:rPr lang="en-US" sz="2000" dirty="0"/>
              <a:t/>
            </a:r>
            <a:br>
              <a:rPr lang="en-US" sz="2000" dirty="0"/>
            </a:br>
            <a:r>
              <a:rPr lang="en-US" sz="2000" dirty="0" smtClean="0"/>
              <a:t>If </a:t>
            </a:r>
            <a:r>
              <a:rPr lang="en-US" sz="2000" dirty="0" smtClean="0"/>
              <a:t>FET-OPEN proposal </a:t>
            </a:r>
            <a:r>
              <a:rPr lang="en-US" sz="2000" dirty="0" smtClean="0"/>
              <a:t>is not successful </a:t>
            </a:r>
            <a:r>
              <a:rPr lang="en-US" sz="2000" dirty="0" smtClean="0"/>
              <a:t>new </a:t>
            </a:r>
            <a:r>
              <a:rPr lang="en-US" sz="2000" dirty="0" smtClean="0"/>
              <a:t>initiatives </a:t>
            </a:r>
            <a:r>
              <a:rPr lang="en-US" sz="2000" dirty="0" smtClean="0"/>
              <a:t>will be </a:t>
            </a:r>
            <a:r>
              <a:rPr lang="en-US" sz="2000" dirty="0" smtClean="0"/>
              <a:t>considered </a:t>
            </a:r>
            <a:r>
              <a:rPr lang="en-US" sz="2000" dirty="0" smtClean="0"/>
              <a:t>to finance</a:t>
            </a:r>
            <a:r>
              <a:rPr lang="en-US" sz="2000" dirty="0" smtClean="0"/>
              <a:t> </a:t>
            </a:r>
            <a:r>
              <a:rPr lang="en-US" sz="2000" dirty="0" smtClean="0"/>
              <a:t>the </a:t>
            </a:r>
            <a:r>
              <a:rPr lang="en-US" sz="2000" dirty="0" smtClean="0"/>
              <a:t>project </a:t>
            </a:r>
            <a:r>
              <a:rPr lang="en-US" sz="2000" dirty="0" smtClean="0"/>
              <a:t>(FET-Proactive, for example).</a:t>
            </a:r>
            <a:endParaRPr lang="en-US" sz="2400" dirty="0"/>
          </a:p>
        </p:txBody>
      </p:sp>
      <p:sp>
        <p:nvSpPr>
          <p:cNvPr id="3" name="TextBox 2"/>
          <p:cNvSpPr txBox="1"/>
          <p:nvPr/>
        </p:nvSpPr>
        <p:spPr>
          <a:xfrm>
            <a:off x="3468041" y="501886"/>
            <a:ext cx="2647079" cy="584776"/>
          </a:xfrm>
          <a:prstGeom prst="rect">
            <a:avLst/>
          </a:prstGeom>
          <a:noFill/>
        </p:spPr>
        <p:txBody>
          <a:bodyPr wrap="none" rtlCol="0">
            <a:spAutoFit/>
          </a:bodyPr>
          <a:lstStyle/>
          <a:p>
            <a:r>
              <a:rPr lang="en-US" sz="3200" b="1" dirty="0" smtClean="0"/>
              <a:t>Conclusions</a:t>
            </a:r>
            <a:r>
              <a:rPr lang="en-US" dirty="0" smtClean="0"/>
              <a:t> </a:t>
            </a:r>
            <a:endParaRPr lang="en-US" dirty="0"/>
          </a:p>
        </p:txBody>
      </p:sp>
      <p:sp>
        <p:nvSpPr>
          <p:cNvPr id="4" name="Slide Number Placeholder 3"/>
          <p:cNvSpPr>
            <a:spLocks noGrp="1"/>
          </p:cNvSpPr>
          <p:nvPr>
            <p:ph type="sldNum" sz="quarter" idx="11"/>
          </p:nvPr>
        </p:nvSpPr>
        <p:spPr>
          <a:xfrm>
            <a:off x="8696325" y="6418580"/>
            <a:ext cx="447675" cy="457200"/>
          </a:xfrm>
        </p:spPr>
        <p:txBody>
          <a:bodyPr/>
          <a:lstStyle/>
          <a:p>
            <a:pPr>
              <a:defRPr/>
            </a:pPr>
            <a:fld id="{4F9F3CD4-AE83-4A4C-BA7A-F0B25ED851C1}" type="slidenum">
              <a:rPr lang="en-US" smtClean="0"/>
              <a:pPr>
                <a:defRPr/>
              </a:pPr>
              <a:t>29</a:t>
            </a:fld>
            <a:endParaRPr lang="en-US" dirty="0"/>
          </a:p>
        </p:txBody>
      </p:sp>
    </p:spTree>
    <p:extLst>
      <p:ext uri="{BB962C8B-B14F-4D97-AF65-F5344CB8AC3E}">
        <p14:creationId xmlns:p14="http://schemas.microsoft.com/office/powerpoint/2010/main" val="41516082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361808" y="643186"/>
            <a:ext cx="6267396" cy="3110768"/>
          </a:xfrm>
          <a:prstGeom prst="rect">
            <a:avLst/>
          </a:prstGeom>
        </p:spPr>
      </p:pic>
      <p:sp>
        <p:nvSpPr>
          <p:cNvPr id="4" name="Rectangle 3"/>
          <p:cNvSpPr/>
          <p:nvPr/>
        </p:nvSpPr>
        <p:spPr>
          <a:xfrm>
            <a:off x="2359352" y="273854"/>
            <a:ext cx="4224328" cy="369332"/>
          </a:xfrm>
          <a:prstGeom prst="rect">
            <a:avLst/>
          </a:prstGeom>
        </p:spPr>
        <p:txBody>
          <a:bodyPr wrap="square">
            <a:spAutoFit/>
          </a:bodyPr>
          <a:lstStyle/>
          <a:p>
            <a:r>
              <a:rPr lang="en-US" dirty="0" smtClean="0"/>
              <a:t>FET </a:t>
            </a:r>
            <a:r>
              <a:rPr lang="en-US" dirty="0"/>
              <a:t>programs are funded with 2.7 B€</a:t>
            </a:r>
          </a:p>
        </p:txBody>
      </p:sp>
      <p:sp>
        <p:nvSpPr>
          <p:cNvPr id="5" name="TextBox 4"/>
          <p:cNvSpPr txBox="1"/>
          <p:nvPr/>
        </p:nvSpPr>
        <p:spPr>
          <a:xfrm>
            <a:off x="421018" y="3753954"/>
            <a:ext cx="8336902" cy="2308324"/>
          </a:xfrm>
          <a:prstGeom prst="rect">
            <a:avLst/>
          </a:prstGeom>
          <a:noFill/>
        </p:spPr>
        <p:txBody>
          <a:bodyPr wrap="square" rtlCol="0">
            <a:spAutoFit/>
          </a:bodyPr>
          <a:lstStyle/>
          <a:p>
            <a:r>
              <a:rPr lang="en-US" dirty="0" smtClean="0">
                <a:solidFill>
                  <a:srgbClr val="FF0000"/>
                </a:solidFill>
              </a:rPr>
              <a:t>FET </a:t>
            </a:r>
            <a:r>
              <a:rPr lang="en-US" dirty="0">
                <a:solidFill>
                  <a:srgbClr val="FF0000"/>
                </a:solidFill>
              </a:rPr>
              <a:t>Proactive </a:t>
            </a:r>
            <a:r>
              <a:rPr lang="en-US" dirty="0"/>
              <a:t>initiatives involve a set of complementary and collaborating </a:t>
            </a:r>
            <a:r>
              <a:rPr lang="en-US" dirty="0" smtClean="0"/>
              <a:t>projects, clustered in well defined thematic areas, including generating </a:t>
            </a:r>
            <a:r>
              <a:rPr lang="en-US" dirty="0"/>
              <a:t>a research roadmap for the </a:t>
            </a:r>
            <a:r>
              <a:rPr lang="en-US" dirty="0" smtClean="0"/>
              <a:t>area.</a:t>
            </a:r>
          </a:p>
          <a:p>
            <a:endParaRPr lang="en-US" dirty="0"/>
          </a:p>
          <a:p>
            <a:r>
              <a:rPr lang="en-US" dirty="0" smtClean="0">
                <a:solidFill>
                  <a:srgbClr val="FF0000"/>
                </a:solidFill>
              </a:rPr>
              <a:t>FET Flagships</a:t>
            </a:r>
            <a:r>
              <a:rPr lang="en-US" dirty="0" smtClean="0"/>
              <a:t> foster </a:t>
            </a:r>
            <a:r>
              <a:rPr lang="en-US" dirty="0"/>
              <a:t>coordinated efforts between the EU and its Member States' national and regional </a:t>
            </a:r>
            <a:r>
              <a:rPr lang="en-US" dirty="0" err="1"/>
              <a:t>programmes</a:t>
            </a:r>
            <a:r>
              <a:rPr lang="en-US" dirty="0"/>
              <a:t>. Highly ambitious, </a:t>
            </a:r>
            <a:r>
              <a:rPr lang="en-US" dirty="0" smtClean="0"/>
              <a:t>requiring </a:t>
            </a:r>
            <a:r>
              <a:rPr lang="en-US" dirty="0"/>
              <a:t>sustained support up to 10 years</a:t>
            </a:r>
            <a:r>
              <a:rPr lang="en-US" dirty="0" smtClean="0"/>
              <a:t>. Two projects selected as pilot flagship topics: </a:t>
            </a:r>
            <a:r>
              <a:rPr lang="en-US" dirty="0" err="1" smtClean="0"/>
              <a:t>Graphene</a:t>
            </a:r>
            <a:r>
              <a:rPr lang="en-US" dirty="0" smtClean="0"/>
              <a:t> and Human Brain Project</a:t>
            </a:r>
          </a:p>
        </p:txBody>
      </p:sp>
      <p:sp>
        <p:nvSpPr>
          <p:cNvPr id="2" name="Slide Number Placeholder 1"/>
          <p:cNvSpPr>
            <a:spLocks noGrp="1"/>
          </p:cNvSpPr>
          <p:nvPr>
            <p:ph type="sldNum" sz="quarter" idx="11"/>
          </p:nvPr>
        </p:nvSpPr>
        <p:spPr>
          <a:xfrm>
            <a:off x="8848725" y="6388100"/>
            <a:ext cx="295275" cy="457200"/>
          </a:xfrm>
        </p:spPr>
        <p:txBody>
          <a:bodyPr/>
          <a:lstStyle/>
          <a:p>
            <a:pPr>
              <a:defRPr/>
            </a:pPr>
            <a:fld id="{4F9F3CD4-AE83-4A4C-BA7A-F0B25ED851C1}" type="slidenum">
              <a:rPr lang="en-US" smtClean="0"/>
              <a:pPr>
                <a:defRPr/>
              </a:pPr>
              <a:t>3</a:t>
            </a:fld>
            <a:endParaRPr lang="en-US" dirty="0"/>
          </a:p>
        </p:txBody>
      </p:sp>
    </p:spTree>
    <p:extLst>
      <p:ext uri="{BB962C8B-B14F-4D97-AF65-F5344CB8AC3E}">
        <p14:creationId xmlns:p14="http://schemas.microsoft.com/office/powerpoint/2010/main" val="229746573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1582" y="406857"/>
            <a:ext cx="8740178" cy="912346"/>
          </a:xfrm>
        </p:spPr>
        <p:txBody>
          <a:bodyPr>
            <a:normAutofit fontScale="90000"/>
          </a:bodyPr>
          <a:lstStyle/>
          <a:p>
            <a:r>
              <a:rPr lang="en-US" sz="3200" dirty="0" smtClean="0"/>
              <a:t>An accelerator driven system FET project in H-2020</a:t>
            </a:r>
            <a:endParaRPr lang="en-US" sz="3200" dirty="0"/>
          </a:p>
        </p:txBody>
      </p:sp>
      <p:sp>
        <p:nvSpPr>
          <p:cNvPr id="4" name="TextBox 3"/>
          <p:cNvSpPr txBox="1"/>
          <p:nvPr/>
        </p:nvSpPr>
        <p:spPr>
          <a:xfrm>
            <a:off x="261581" y="1632327"/>
            <a:ext cx="8740179" cy="3970318"/>
          </a:xfrm>
          <a:prstGeom prst="rect">
            <a:avLst/>
          </a:prstGeom>
          <a:noFill/>
        </p:spPr>
        <p:txBody>
          <a:bodyPr wrap="square" rtlCol="0">
            <a:spAutoFit/>
          </a:bodyPr>
          <a:lstStyle/>
          <a:p>
            <a:pPr algn="just"/>
            <a:r>
              <a:rPr lang="en-US" dirty="0" smtClean="0"/>
              <a:t>Having </a:t>
            </a:r>
            <a:r>
              <a:rPr lang="en-US" dirty="0"/>
              <a:t>in mind a </a:t>
            </a:r>
            <a:r>
              <a:rPr lang="en-US" dirty="0" smtClean="0"/>
              <a:t>collaborative research project </a:t>
            </a:r>
            <a:r>
              <a:rPr lang="en-US" dirty="0"/>
              <a:t>that can lay foundations for next generation  technologies and able to convert </a:t>
            </a:r>
            <a:r>
              <a:rPr lang="en-US" dirty="0" smtClean="0"/>
              <a:t>concepts and scaled demonstrators into </a:t>
            </a:r>
            <a:r>
              <a:rPr lang="en-US" dirty="0"/>
              <a:t>industrial applications and </a:t>
            </a:r>
            <a:r>
              <a:rPr lang="en-US" dirty="0" smtClean="0"/>
              <a:t>systems,</a:t>
            </a:r>
          </a:p>
          <a:p>
            <a:pPr algn="just"/>
            <a:endParaRPr lang="en-US" dirty="0"/>
          </a:p>
          <a:p>
            <a:pPr algn="just"/>
            <a:r>
              <a:rPr lang="en-US" dirty="0" smtClean="0"/>
              <a:t>and</a:t>
            </a:r>
          </a:p>
          <a:p>
            <a:pPr algn="just"/>
            <a:endParaRPr lang="en-US" dirty="0"/>
          </a:p>
          <a:p>
            <a:pPr algn="just"/>
            <a:r>
              <a:rPr lang="en-US" dirty="0" smtClean="0"/>
              <a:t>By analyzing the different H-2020 funding possibilities</a:t>
            </a:r>
          </a:p>
          <a:p>
            <a:pPr algn="just"/>
            <a:endParaRPr lang="en-US" dirty="0"/>
          </a:p>
          <a:p>
            <a:pPr algn="just"/>
            <a:r>
              <a:rPr lang="en-US" dirty="0" smtClean="0">
                <a:sym typeface="Wingdings"/>
              </a:rPr>
              <a:t>			 </a:t>
            </a:r>
          </a:p>
          <a:p>
            <a:pPr algn="just"/>
            <a:endParaRPr lang="en-US" dirty="0"/>
          </a:p>
          <a:p>
            <a:pPr algn="just"/>
            <a:r>
              <a:rPr lang="en-US" dirty="0" smtClean="0"/>
              <a:t>FET-OPEN turns out to be the most suitable scheme to propose a research project centered on </a:t>
            </a:r>
            <a:r>
              <a:rPr lang="en-US" dirty="0" smtClean="0">
                <a:solidFill>
                  <a:srgbClr val="FF0000"/>
                </a:solidFill>
              </a:rPr>
              <a:t>ADS and nuclear waste issue</a:t>
            </a:r>
            <a:r>
              <a:rPr lang="en-US" dirty="0"/>
              <a:t> </a:t>
            </a:r>
            <a:r>
              <a:rPr lang="en-US" dirty="0" smtClean="0"/>
              <a:t>at present.</a:t>
            </a:r>
          </a:p>
          <a:p>
            <a:pPr algn="just"/>
            <a:endParaRPr lang="en-US" dirty="0" smtClean="0"/>
          </a:p>
          <a:p>
            <a:pPr algn="just"/>
            <a:endParaRPr lang="en-US" dirty="0"/>
          </a:p>
        </p:txBody>
      </p:sp>
      <p:sp>
        <p:nvSpPr>
          <p:cNvPr id="2" name="Slide Number Placeholder 1"/>
          <p:cNvSpPr>
            <a:spLocks noGrp="1"/>
          </p:cNvSpPr>
          <p:nvPr>
            <p:ph type="sldNum" sz="quarter" idx="11"/>
          </p:nvPr>
        </p:nvSpPr>
        <p:spPr>
          <a:xfrm flipH="1">
            <a:off x="8849360" y="6504940"/>
            <a:ext cx="294640" cy="353060"/>
          </a:xfrm>
        </p:spPr>
        <p:txBody>
          <a:bodyPr/>
          <a:lstStyle/>
          <a:p>
            <a:pPr>
              <a:defRPr/>
            </a:pPr>
            <a:fld id="{4F9F3CD4-AE83-4A4C-BA7A-F0B25ED851C1}" type="slidenum">
              <a:rPr lang="en-US" smtClean="0"/>
              <a:pPr>
                <a:defRPr/>
              </a:pPr>
              <a:t>4</a:t>
            </a:fld>
            <a:endParaRPr lang="en-US" dirty="0"/>
          </a:p>
        </p:txBody>
      </p:sp>
    </p:spTree>
    <p:extLst>
      <p:ext uri="{BB962C8B-B14F-4D97-AF65-F5344CB8AC3E}">
        <p14:creationId xmlns:p14="http://schemas.microsoft.com/office/powerpoint/2010/main" val="31793349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24560" y="141866"/>
            <a:ext cx="7701280" cy="616706"/>
          </a:xfrm>
        </p:spPr>
        <p:txBody>
          <a:bodyPr>
            <a:normAutofit fontScale="90000"/>
          </a:bodyPr>
          <a:lstStyle/>
          <a:p>
            <a:pPr algn="ctr"/>
            <a:r>
              <a:rPr lang="en-US" sz="3200" dirty="0" smtClean="0"/>
              <a:t>A background idea: the </a:t>
            </a:r>
            <a:r>
              <a:rPr lang="en-US" sz="3200" dirty="0" smtClean="0"/>
              <a:t>energy </a:t>
            </a:r>
            <a:r>
              <a:rPr lang="en-US" sz="3200" dirty="0" smtClean="0"/>
              <a:t>supply forecast</a:t>
            </a:r>
            <a:endParaRPr lang="en-US" sz="3200" dirty="0"/>
          </a:p>
        </p:txBody>
      </p:sp>
      <p:pic>
        <p:nvPicPr>
          <p:cNvPr id="2" name="Picture 1"/>
          <p:cNvPicPr>
            <a:picLocks noChangeAspect="1"/>
          </p:cNvPicPr>
          <p:nvPr/>
        </p:nvPicPr>
        <p:blipFill>
          <a:blip r:embed="rId3"/>
          <a:stretch>
            <a:fillRect/>
          </a:stretch>
        </p:blipFill>
        <p:spPr>
          <a:xfrm>
            <a:off x="1788160" y="768919"/>
            <a:ext cx="5692960" cy="3917578"/>
          </a:xfrm>
          <a:prstGeom prst="rect">
            <a:avLst/>
          </a:prstGeom>
        </p:spPr>
      </p:pic>
      <p:sp>
        <p:nvSpPr>
          <p:cNvPr id="4" name="Rectangle 3"/>
          <p:cNvSpPr/>
          <p:nvPr/>
        </p:nvSpPr>
        <p:spPr>
          <a:xfrm>
            <a:off x="172720" y="4584343"/>
            <a:ext cx="8859520" cy="1569660"/>
          </a:xfrm>
          <a:prstGeom prst="rect">
            <a:avLst/>
          </a:prstGeom>
        </p:spPr>
        <p:txBody>
          <a:bodyPr wrap="square">
            <a:spAutoFit/>
          </a:bodyPr>
          <a:lstStyle/>
          <a:p>
            <a:r>
              <a:rPr lang="en-US" sz="1600" dirty="0">
                <a:solidFill>
                  <a:srgbClr val="FF0000"/>
                </a:solidFill>
              </a:rPr>
              <a:t>Current Policies</a:t>
            </a:r>
            <a:r>
              <a:rPr lang="en-US" sz="1600" dirty="0"/>
              <a:t>: </a:t>
            </a:r>
            <a:r>
              <a:rPr lang="en-US" sz="1600" dirty="0" smtClean="0"/>
              <a:t>current </a:t>
            </a:r>
            <a:r>
              <a:rPr lang="en-US" sz="1600" dirty="0"/>
              <a:t>policies, </a:t>
            </a:r>
            <a:r>
              <a:rPr lang="en-US" sz="1600" dirty="0" smtClean="0"/>
              <a:t>no anticipation of </a:t>
            </a:r>
            <a:r>
              <a:rPr lang="en-US" sz="1600" dirty="0"/>
              <a:t>any future national or international action to address issues of climate change, energy security and affordability</a:t>
            </a:r>
          </a:p>
          <a:p>
            <a:r>
              <a:rPr lang="en-US" sz="1600" dirty="0">
                <a:solidFill>
                  <a:srgbClr val="FF0000"/>
                </a:solidFill>
              </a:rPr>
              <a:t>New Policies</a:t>
            </a:r>
            <a:r>
              <a:rPr lang="en-US" sz="1600" dirty="0"/>
              <a:t>: </a:t>
            </a:r>
            <a:r>
              <a:rPr lang="en-US" sz="1600" dirty="0" smtClean="0"/>
              <a:t>central </a:t>
            </a:r>
            <a:r>
              <a:rPr lang="en-US" sz="1600" dirty="0"/>
              <a:t>scenario of WEO-2014, </a:t>
            </a:r>
            <a:r>
              <a:rPr lang="en-US" sz="1600" dirty="0" smtClean="0"/>
              <a:t>all </a:t>
            </a:r>
            <a:r>
              <a:rPr lang="en-US" sz="1600" dirty="0"/>
              <a:t>current policies </a:t>
            </a:r>
            <a:r>
              <a:rPr lang="en-US" sz="1600" dirty="0" smtClean="0"/>
              <a:t>plus relevant </a:t>
            </a:r>
            <a:r>
              <a:rPr lang="en-US" sz="1600" dirty="0"/>
              <a:t>policy proposals to address climate change, energy security and </a:t>
            </a:r>
            <a:r>
              <a:rPr lang="en-US" sz="1600" dirty="0" smtClean="0"/>
              <a:t>affordability</a:t>
            </a:r>
            <a:endParaRPr lang="en-US" sz="1600" dirty="0"/>
          </a:p>
          <a:p>
            <a:r>
              <a:rPr lang="en-US" sz="1600" dirty="0">
                <a:solidFill>
                  <a:srgbClr val="FF0000"/>
                </a:solidFill>
              </a:rPr>
              <a:t>450 Scenario: </a:t>
            </a:r>
            <a:r>
              <a:rPr lang="en-US" sz="1600" dirty="0" smtClean="0"/>
              <a:t>set </a:t>
            </a:r>
            <a:r>
              <a:rPr lang="en-US" sz="1600" dirty="0"/>
              <a:t>of policies introduced to allow CO2 concentrations </a:t>
            </a:r>
            <a:r>
              <a:rPr lang="en-US" sz="1600" dirty="0" smtClean="0"/>
              <a:t>to </a:t>
            </a:r>
            <a:r>
              <a:rPr lang="en-US" sz="1600" dirty="0"/>
              <a:t>peak at 450 ppm, putting us on course to limit climate change warming to 2 degrees C.</a:t>
            </a:r>
          </a:p>
        </p:txBody>
      </p:sp>
      <p:sp>
        <p:nvSpPr>
          <p:cNvPr id="5" name="Slide Number Placeholder 4"/>
          <p:cNvSpPr>
            <a:spLocks noGrp="1"/>
          </p:cNvSpPr>
          <p:nvPr>
            <p:ph type="sldNum" sz="quarter" idx="11"/>
          </p:nvPr>
        </p:nvSpPr>
        <p:spPr>
          <a:xfrm>
            <a:off x="8767445" y="6400800"/>
            <a:ext cx="376555" cy="457200"/>
          </a:xfrm>
        </p:spPr>
        <p:txBody>
          <a:bodyPr/>
          <a:lstStyle/>
          <a:p>
            <a:pPr>
              <a:defRPr/>
            </a:pPr>
            <a:fld id="{4F9F3CD4-AE83-4A4C-BA7A-F0B25ED851C1}" type="slidenum">
              <a:rPr lang="en-US" smtClean="0"/>
              <a:pPr>
                <a:defRPr/>
              </a:pPr>
              <a:t>5</a:t>
            </a:fld>
            <a:endParaRPr lang="en-US" dirty="0"/>
          </a:p>
        </p:txBody>
      </p:sp>
    </p:spTree>
    <p:extLst>
      <p:ext uri="{BB962C8B-B14F-4D97-AF65-F5344CB8AC3E}">
        <p14:creationId xmlns:p14="http://schemas.microsoft.com/office/powerpoint/2010/main" val="16152586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7521" y="1262387"/>
            <a:ext cx="8361680" cy="4247317"/>
          </a:xfrm>
          <a:prstGeom prst="rect">
            <a:avLst/>
          </a:prstGeom>
          <a:noFill/>
        </p:spPr>
        <p:txBody>
          <a:bodyPr wrap="square" rtlCol="0">
            <a:spAutoFit/>
          </a:bodyPr>
          <a:lstStyle/>
          <a:p>
            <a:endParaRPr lang="en-US" dirty="0" smtClean="0"/>
          </a:p>
          <a:p>
            <a:r>
              <a:rPr lang="en-US" dirty="0"/>
              <a:t>in all three scenarios the amount of nuclear generation increases from 2012 levels. </a:t>
            </a:r>
            <a:r>
              <a:rPr lang="en-US" dirty="0" smtClean="0"/>
              <a:t>As expected</a:t>
            </a:r>
            <a:r>
              <a:rPr lang="en-US" dirty="0"/>
              <a:t>,  </a:t>
            </a:r>
            <a:r>
              <a:rPr lang="en-US" dirty="0" smtClean="0"/>
              <a:t>the </a:t>
            </a:r>
            <a:r>
              <a:rPr lang="en-US" dirty="0"/>
              <a:t>more effort put in to policies to reduce greenhouse gas </a:t>
            </a:r>
            <a:r>
              <a:rPr lang="en-US" dirty="0" smtClean="0"/>
              <a:t>emissions, </a:t>
            </a:r>
            <a:r>
              <a:rPr lang="en-US" dirty="0"/>
              <a:t>the greater the amount of nuclear generation forecast</a:t>
            </a:r>
            <a:r>
              <a:rPr lang="en-US" dirty="0" smtClean="0"/>
              <a:t>.</a:t>
            </a:r>
          </a:p>
          <a:p>
            <a:endParaRPr lang="en-US" dirty="0" smtClean="0"/>
          </a:p>
          <a:p>
            <a:endParaRPr lang="en-US" dirty="0"/>
          </a:p>
          <a:p>
            <a:pPr algn="ctr"/>
            <a:r>
              <a:rPr lang="en-US" dirty="0" smtClean="0">
                <a:solidFill>
                  <a:srgbClr val="FF0000"/>
                </a:solidFill>
              </a:rPr>
              <a:t>On a global scale, this is already happening:</a:t>
            </a:r>
          </a:p>
          <a:p>
            <a:endParaRPr lang="en-US" dirty="0" smtClean="0"/>
          </a:p>
          <a:p>
            <a:r>
              <a:rPr lang="en-US" dirty="0"/>
              <a:t>Between the start of 2015 and late 2016, 19 new nuclear reactors commenced operation, two-thirds of them in China, and construction started on nine new reactors in the same period.   Some 64 GW of new nuclear capacity is under construction, principally in China (one-third), but also in Russia, the United Arab Emirates, the United States, South Korea, the European Union and India. </a:t>
            </a:r>
          </a:p>
        </p:txBody>
      </p:sp>
      <p:sp>
        <p:nvSpPr>
          <p:cNvPr id="4" name="Title 2"/>
          <p:cNvSpPr>
            <a:spLocks noGrp="1"/>
          </p:cNvSpPr>
          <p:nvPr>
            <p:ph type="title"/>
          </p:nvPr>
        </p:nvSpPr>
        <p:spPr>
          <a:xfrm>
            <a:off x="264160" y="233492"/>
            <a:ext cx="8768080" cy="782507"/>
          </a:xfrm>
        </p:spPr>
        <p:txBody>
          <a:bodyPr>
            <a:normAutofit/>
          </a:bodyPr>
          <a:lstStyle/>
          <a:p>
            <a:r>
              <a:rPr lang="en-US" sz="3200" dirty="0" smtClean="0"/>
              <a:t>Nuclear will still be part of the energy portfolio</a:t>
            </a:r>
            <a:endParaRPr lang="en-US" sz="3200" dirty="0"/>
          </a:p>
        </p:txBody>
      </p:sp>
      <p:sp>
        <p:nvSpPr>
          <p:cNvPr id="2" name="Slide Number Placeholder 1"/>
          <p:cNvSpPr>
            <a:spLocks noGrp="1"/>
          </p:cNvSpPr>
          <p:nvPr>
            <p:ph type="sldNum" sz="quarter" idx="11"/>
          </p:nvPr>
        </p:nvSpPr>
        <p:spPr>
          <a:xfrm>
            <a:off x="8757285" y="6400800"/>
            <a:ext cx="386715" cy="457200"/>
          </a:xfrm>
        </p:spPr>
        <p:txBody>
          <a:bodyPr/>
          <a:lstStyle/>
          <a:p>
            <a:pPr>
              <a:defRPr/>
            </a:pPr>
            <a:fld id="{4F9F3CD4-AE83-4A4C-BA7A-F0B25ED851C1}" type="slidenum">
              <a:rPr lang="en-US" smtClean="0"/>
              <a:pPr>
                <a:defRPr/>
              </a:pPr>
              <a:t>6</a:t>
            </a:fld>
            <a:endParaRPr lang="en-US" dirty="0"/>
          </a:p>
        </p:txBody>
      </p:sp>
    </p:spTree>
    <p:extLst>
      <p:ext uri="{BB962C8B-B14F-4D97-AF65-F5344CB8AC3E}">
        <p14:creationId xmlns:p14="http://schemas.microsoft.com/office/powerpoint/2010/main" val="31907387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155025" y="37076"/>
            <a:ext cx="9144000" cy="105251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3600" dirty="0" smtClean="0"/>
              <a:t>Nuclear waste production will increase</a:t>
            </a:r>
            <a:endParaRPr lang="en-US" sz="3600" dirty="0"/>
          </a:p>
        </p:txBody>
      </p:sp>
      <p:sp>
        <p:nvSpPr>
          <p:cNvPr id="6" name="TextBox 5"/>
          <p:cNvSpPr txBox="1"/>
          <p:nvPr/>
        </p:nvSpPr>
        <p:spPr>
          <a:xfrm>
            <a:off x="155025" y="1075934"/>
            <a:ext cx="8912775" cy="1477328"/>
          </a:xfrm>
          <a:prstGeom prst="rect">
            <a:avLst/>
          </a:prstGeom>
          <a:noFill/>
        </p:spPr>
        <p:txBody>
          <a:bodyPr wrap="square" rtlCol="0">
            <a:spAutoFit/>
          </a:bodyPr>
          <a:lstStyle/>
          <a:p>
            <a:r>
              <a:rPr lang="en-US" dirty="0"/>
              <a:t>Even if nuclear energy would be phased-out tomorrow, the world still would need to address </a:t>
            </a:r>
            <a:r>
              <a:rPr lang="en-US" dirty="0">
                <a:solidFill>
                  <a:srgbClr val="FF0000"/>
                </a:solidFill>
              </a:rPr>
              <a:t>the safe, economic and definitive management of all the waste </a:t>
            </a:r>
            <a:r>
              <a:rPr lang="en-US" dirty="0"/>
              <a:t>produced in the last 60 years. </a:t>
            </a:r>
            <a:endParaRPr lang="en-US" dirty="0" smtClean="0"/>
          </a:p>
          <a:p>
            <a:endParaRPr lang="en-US" dirty="0"/>
          </a:p>
          <a:p>
            <a:endParaRPr lang="en-US" dirty="0"/>
          </a:p>
        </p:txBody>
      </p:sp>
      <p:pic>
        <p:nvPicPr>
          <p:cNvPr id="7" name="Content Placeholder 8"/>
          <p:cNvPicPr>
            <a:picLocks noGrp="1" noChangeAspect="1"/>
          </p:cNvPicPr>
          <p:nvPr>
            <p:ph idx="1"/>
          </p:nvPr>
        </p:nvPicPr>
        <p:blipFill>
          <a:blip r:embed="rId3" cstate="print">
            <a:extLst>
              <a:ext uri="{28A0092B-C50C-407E-A947-70E740481C1C}">
                <a14:useLocalDpi xmlns:a14="http://schemas.microsoft.com/office/drawing/2010/main"/>
              </a:ext>
            </a:extLst>
          </a:blip>
          <a:srcRect l="-3652" r="-3652"/>
          <a:stretch>
            <a:fillRect/>
          </a:stretch>
        </p:blipFill>
        <p:spPr>
          <a:xfrm>
            <a:off x="1608966" y="2065867"/>
            <a:ext cx="5831632" cy="3207173"/>
          </a:xfrm>
        </p:spPr>
      </p:pic>
      <p:sp>
        <p:nvSpPr>
          <p:cNvPr id="2" name="Slide Number Placeholder 1"/>
          <p:cNvSpPr>
            <a:spLocks noGrp="1"/>
          </p:cNvSpPr>
          <p:nvPr>
            <p:ph type="sldNum" sz="quarter" idx="11"/>
          </p:nvPr>
        </p:nvSpPr>
        <p:spPr>
          <a:xfrm>
            <a:off x="8723327" y="6400800"/>
            <a:ext cx="420673" cy="457200"/>
          </a:xfrm>
        </p:spPr>
        <p:txBody>
          <a:bodyPr/>
          <a:lstStyle/>
          <a:p>
            <a:pPr>
              <a:defRPr/>
            </a:pPr>
            <a:fld id="{4F9F3CD4-AE83-4A4C-BA7A-F0B25ED851C1}" type="slidenum">
              <a:rPr lang="en-US" smtClean="0"/>
              <a:pPr>
                <a:defRPr/>
              </a:pPr>
              <a:t>7</a:t>
            </a:fld>
            <a:endParaRPr lang="en-US" dirty="0"/>
          </a:p>
        </p:txBody>
      </p:sp>
    </p:spTree>
    <p:extLst>
      <p:ext uri="{BB962C8B-B14F-4D97-AF65-F5344CB8AC3E}">
        <p14:creationId xmlns:p14="http://schemas.microsoft.com/office/powerpoint/2010/main" val="28226471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68752" y="1292133"/>
            <a:ext cx="8319647" cy="4236600"/>
          </a:xfrm>
        </p:spPr>
        <p:txBody>
          <a:bodyPr>
            <a:normAutofit/>
          </a:bodyPr>
          <a:lstStyle/>
          <a:p>
            <a:pPr marL="36576" indent="0">
              <a:buNone/>
            </a:pPr>
            <a:r>
              <a:rPr lang="en-US" sz="2000" dirty="0" smtClean="0"/>
              <a:t>To facilitate deployment of nuclear as GHG energy supply it is necessary to increase acceptability of the technology</a:t>
            </a:r>
            <a:r>
              <a:rPr lang="en-US" sz="2000" dirty="0"/>
              <a:t>. </a:t>
            </a:r>
            <a:endParaRPr lang="en-US" sz="2000" dirty="0" smtClean="0"/>
          </a:p>
          <a:p>
            <a:pPr marL="36576" indent="0">
              <a:buNone/>
            </a:pPr>
            <a:endParaRPr lang="en-US" sz="2000" dirty="0" smtClean="0"/>
          </a:p>
          <a:p>
            <a:pPr marL="36576" indent="0">
              <a:buNone/>
            </a:pPr>
            <a:r>
              <a:rPr lang="en-US" sz="2000" dirty="0" smtClean="0"/>
              <a:t>Interlinked </a:t>
            </a:r>
            <a:r>
              <a:rPr lang="en-US" sz="2000" dirty="0"/>
              <a:t>aspects are: </a:t>
            </a:r>
          </a:p>
          <a:p>
            <a:pPr marL="36576" indent="0">
              <a:buNone/>
            </a:pPr>
            <a:endParaRPr lang="en-US" sz="2000" dirty="0"/>
          </a:p>
          <a:p>
            <a:r>
              <a:rPr lang="en-US" sz="2000" dirty="0">
                <a:solidFill>
                  <a:srgbClr val="FF0000"/>
                </a:solidFill>
              </a:rPr>
              <a:t>Waste</a:t>
            </a:r>
            <a:r>
              <a:rPr lang="en-US" sz="2000" dirty="0"/>
              <a:t> </a:t>
            </a:r>
            <a:r>
              <a:rPr lang="en-US" sz="2000" dirty="0">
                <a:sym typeface="Wingdings"/>
              </a:rPr>
              <a:t> reduction of waste volume and </a:t>
            </a:r>
            <a:r>
              <a:rPr lang="en-US" sz="2000" dirty="0" err="1">
                <a:sym typeface="Wingdings"/>
              </a:rPr>
              <a:t>radiotoxicity</a:t>
            </a:r>
            <a:endParaRPr lang="en-US" sz="2000" dirty="0"/>
          </a:p>
          <a:p>
            <a:r>
              <a:rPr lang="en-US" sz="2000" dirty="0">
                <a:solidFill>
                  <a:srgbClr val="FF0000"/>
                </a:solidFill>
              </a:rPr>
              <a:t>Safety</a:t>
            </a:r>
            <a:r>
              <a:rPr lang="en-US" sz="2000" dirty="0"/>
              <a:t> </a:t>
            </a:r>
            <a:r>
              <a:rPr lang="en-US" sz="2000" dirty="0">
                <a:sym typeface="Wingdings"/>
              </a:rPr>
              <a:t> subcritical reactor, passive safety systems</a:t>
            </a:r>
            <a:endParaRPr lang="en-US" sz="2000" dirty="0"/>
          </a:p>
          <a:p>
            <a:r>
              <a:rPr lang="en-US" sz="2000" dirty="0">
                <a:solidFill>
                  <a:srgbClr val="FF0000"/>
                </a:solidFill>
              </a:rPr>
              <a:t>Proliferation</a:t>
            </a:r>
            <a:r>
              <a:rPr lang="en-US" sz="2000" dirty="0"/>
              <a:t> </a:t>
            </a:r>
            <a:r>
              <a:rPr lang="en-US" sz="2000" dirty="0">
                <a:sym typeface="Wingdings"/>
              </a:rPr>
              <a:t> reduction of </a:t>
            </a:r>
            <a:r>
              <a:rPr lang="en-US" sz="2000" dirty="0" err="1">
                <a:sym typeface="Wingdings"/>
              </a:rPr>
              <a:t>Pu</a:t>
            </a:r>
            <a:r>
              <a:rPr lang="en-US" sz="2000" dirty="0">
                <a:sym typeface="Wingdings"/>
              </a:rPr>
              <a:t> </a:t>
            </a:r>
            <a:r>
              <a:rPr lang="en-US" sz="2000" dirty="0" smtClean="0">
                <a:sym typeface="Wingdings"/>
              </a:rPr>
              <a:t>stockpile</a:t>
            </a:r>
            <a:endParaRPr lang="en-US" sz="2000" dirty="0">
              <a:sym typeface="Wingdings"/>
            </a:endParaRPr>
          </a:p>
          <a:p>
            <a:r>
              <a:rPr lang="en-US" sz="2000" dirty="0" smtClean="0">
                <a:solidFill>
                  <a:srgbClr val="FF0000"/>
                </a:solidFill>
              </a:rPr>
              <a:t>Advanced fuels </a:t>
            </a:r>
            <a:r>
              <a:rPr lang="en-US" sz="2000" dirty="0" smtClean="0">
                <a:sym typeface="Wingdings"/>
              </a:rPr>
              <a:t></a:t>
            </a:r>
            <a:r>
              <a:rPr lang="en-US" sz="2000" dirty="0" smtClean="0"/>
              <a:t>Creating </a:t>
            </a:r>
            <a:r>
              <a:rPr lang="en-US" sz="2000" dirty="0"/>
              <a:t>new alternatives to U-powered plant (only 0.7% used..</a:t>
            </a:r>
            <a:r>
              <a:rPr lang="en-US" sz="2000" dirty="0" smtClean="0"/>
              <a:t>)</a:t>
            </a:r>
            <a:endParaRPr lang="en-US" sz="2000" dirty="0"/>
          </a:p>
          <a:p>
            <a:endParaRPr lang="en-US" sz="2200" dirty="0" smtClean="0"/>
          </a:p>
          <a:p>
            <a:endParaRPr lang="en-US" sz="2200" dirty="0" smtClean="0"/>
          </a:p>
          <a:p>
            <a:endParaRPr lang="en-US" sz="2200" dirty="0"/>
          </a:p>
          <a:p>
            <a:endParaRPr lang="en-US" sz="2200" dirty="0"/>
          </a:p>
          <a:p>
            <a:pPr marL="36576" indent="0">
              <a:buNone/>
            </a:pPr>
            <a:endParaRPr lang="en-US" sz="2400" dirty="0" smtClean="0"/>
          </a:p>
          <a:p>
            <a:pPr marL="36576" indent="0">
              <a:buNone/>
            </a:pPr>
            <a:endParaRPr lang="en-US" sz="2400" dirty="0"/>
          </a:p>
        </p:txBody>
      </p:sp>
      <p:sp>
        <p:nvSpPr>
          <p:cNvPr id="2" name="TextBox 1"/>
          <p:cNvSpPr txBox="1"/>
          <p:nvPr/>
        </p:nvSpPr>
        <p:spPr>
          <a:xfrm>
            <a:off x="1081707" y="184713"/>
            <a:ext cx="7327371" cy="523220"/>
          </a:xfrm>
          <a:prstGeom prst="rect">
            <a:avLst/>
          </a:prstGeom>
          <a:noFill/>
        </p:spPr>
        <p:txBody>
          <a:bodyPr wrap="none" rtlCol="0">
            <a:spAutoFit/>
          </a:bodyPr>
          <a:lstStyle/>
          <a:p>
            <a:r>
              <a:rPr lang="en-US" sz="2800" b="1" dirty="0" smtClean="0"/>
              <a:t>From </a:t>
            </a:r>
            <a:r>
              <a:rPr lang="en-US" sz="2800" b="1" dirty="0"/>
              <a:t>the societal need </a:t>
            </a:r>
            <a:r>
              <a:rPr lang="en-US" sz="2800" b="1" dirty="0" smtClean="0"/>
              <a:t>to </a:t>
            </a:r>
            <a:r>
              <a:rPr lang="en-US" sz="2800" b="1" dirty="0"/>
              <a:t>a FET proposal  </a:t>
            </a:r>
          </a:p>
        </p:txBody>
      </p:sp>
      <p:sp>
        <p:nvSpPr>
          <p:cNvPr id="3" name="Slide Number Placeholder 2"/>
          <p:cNvSpPr>
            <a:spLocks noGrp="1"/>
          </p:cNvSpPr>
          <p:nvPr>
            <p:ph type="sldNum" sz="quarter" idx="11"/>
          </p:nvPr>
        </p:nvSpPr>
        <p:spPr>
          <a:xfrm>
            <a:off x="8818245" y="6400800"/>
            <a:ext cx="325755" cy="457200"/>
          </a:xfrm>
        </p:spPr>
        <p:txBody>
          <a:bodyPr/>
          <a:lstStyle/>
          <a:p>
            <a:pPr>
              <a:defRPr/>
            </a:pPr>
            <a:fld id="{4F9F3CD4-AE83-4A4C-BA7A-F0B25ED851C1}" type="slidenum">
              <a:rPr lang="en-US" smtClean="0"/>
              <a:pPr>
                <a:defRPr/>
              </a:pPr>
              <a:t>8</a:t>
            </a:fld>
            <a:endParaRPr lang="en-US" dirty="0"/>
          </a:p>
        </p:txBody>
      </p:sp>
    </p:spTree>
    <p:extLst>
      <p:ext uri="{BB962C8B-B14F-4D97-AF65-F5344CB8AC3E}">
        <p14:creationId xmlns:p14="http://schemas.microsoft.com/office/powerpoint/2010/main" val="173429166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0" y="-105807"/>
            <a:ext cx="9144000" cy="914400"/>
          </a:xfrm>
        </p:spPr>
        <p:txBody>
          <a:bodyPr>
            <a:normAutofit/>
          </a:bodyPr>
          <a:lstStyle/>
          <a:p>
            <a:pPr algn="ctr"/>
            <a:r>
              <a:rPr lang="en-GB" sz="3200" dirty="0"/>
              <a:t>W</a:t>
            </a:r>
            <a:r>
              <a:rPr lang="en-GB" sz="3200" dirty="0" smtClean="0"/>
              <a:t>aste transmutation as alternative to DGR</a:t>
            </a:r>
            <a:endParaRPr lang="en-US" sz="3200" dirty="0"/>
          </a:p>
        </p:txBody>
      </p:sp>
      <p:sp>
        <p:nvSpPr>
          <p:cNvPr id="3" name="Rectangle 2"/>
          <p:cNvSpPr/>
          <p:nvPr/>
        </p:nvSpPr>
        <p:spPr>
          <a:xfrm>
            <a:off x="181420" y="736891"/>
            <a:ext cx="8562436" cy="3323987"/>
          </a:xfrm>
          <a:prstGeom prst="rect">
            <a:avLst/>
          </a:prstGeom>
        </p:spPr>
        <p:txBody>
          <a:bodyPr wrap="square">
            <a:spAutoFit/>
          </a:bodyPr>
          <a:lstStyle/>
          <a:p>
            <a:r>
              <a:rPr lang="en-US" sz="1600" dirty="0" smtClean="0"/>
              <a:t>The </a:t>
            </a:r>
            <a:r>
              <a:rPr lang="en-US" sz="1600" dirty="0"/>
              <a:t>present </a:t>
            </a:r>
            <a:r>
              <a:rPr lang="en-US" sz="1600" dirty="0" smtClean="0"/>
              <a:t>commercial </a:t>
            </a:r>
            <a:r>
              <a:rPr lang="en-US" sz="1600" dirty="0"/>
              <a:t>thermal reactors </a:t>
            </a:r>
            <a:r>
              <a:rPr lang="en-US" sz="1600" dirty="0" smtClean="0"/>
              <a:t>are </a:t>
            </a:r>
            <a:r>
              <a:rPr lang="en-US" sz="1600" dirty="0"/>
              <a:t>producing a large stockpile </a:t>
            </a:r>
            <a:r>
              <a:rPr lang="en-US" sz="1600" dirty="0" smtClean="0"/>
              <a:t>of radioactive </a:t>
            </a:r>
            <a:r>
              <a:rPr lang="en-US" sz="1600" dirty="0"/>
              <a:t>waste, mainly long lived </a:t>
            </a:r>
            <a:r>
              <a:rPr lang="en-US" sz="1600" dirty="0" err="1"/>
              <a:t>transuranics</a:t>
            </a:r>
            <a:r>
              <a:rPr lang="en-US" sz="1600" dirty="0"/>
              <a:t> elements (TRU) </a:t>
            </a:r>
            <a:r>
              <a:rPr lang="en-US" sz="1600" dirty="0" smtClean="0"/>
              <a:t>(</a:t>
            </a:r>
            <a:r>
              <a:rPr lang="en-US" sz="1600" dirty="0" err="1" smtClean="0"/>
              <a:t>Pu</a:t>
            </a:r>
            <a:r>
              <a:rPr lang="en-US" sz="1600" dirty="0"/>
              <a:t>, minor </a:t>
            </a:r>
            <a:r>
              <a:rPr lang="en-US" sz="1600" dirty="0" err="1" smtClean="0"/>
              <a:t>actinidies</a:t>
            </a:r>
            <a:r>
              <a:rPr lang="en-US" sz="1600" dirty="0" smtClean="0"/>
              <a:t> </a:t>
            </a:r>
            <a:r>
              <a:rPr lang="en-US" sz="1600" dirty="0"/>
              <a:t>such as Am, </a:t>
            </a:r>
            <a:r>
              <a:rPr lang="en-US" sz="1600" dirty="0" err="1"/>
              <a:t>Np</a:t>
            </a:r>
            <a:r>
              <a:rPr lang="en-US" sz="1600" dirty="0"/>
              <a:t>, Cm, etc.), and long-lived fission fragments (LLFF), such as Tc-99 and I-129, which will require final underground geological </a:t>
            </a:r>
            <a:r>
              <a:rPr lang="en-US" sz="1600" dirty="0" smtClean="0"/>
              <a:t>repositories </a:t>
            </a:r>
            <a:r>
              <a:rPr lang="en-US" sz="1600" dirty="0"/>
              <a:t>for more than </a:t>
            </a:r>
            <a:r>
              <a:rPr lang="en-US" sz="1600" dirty="0" smtClean="0"/>
              <a:t> 100 </a:t>
            </a:r>
            <a:r>
              <a:rPr lang="en-US" sz="1600" dirty="0"/>
              <a:t>000 </a:t>
            </a:r>
            <a:r>
              <a:rPr lang="en-US" sz="1600" dirty="0" smtClean="0"/>
              <a:t>years.</a:t>
            </a:r>
          </a:p>
          <a:p>
            <a:endParaRPr lang="en-US" sz="1600" dirty="0" smtClean="0"/>
          </a:p>
          <a:p>
            <a:r>
              <a:rPr lang="en-US" sz="1600" dirty="0" smtClean="0"/>
              <a:t>The </a:t>
            </a:r>
            <a:r>
              <a:rPr lang="en-US" sz="1600" dirty="0"/>
              <a:t>build up of radioactive stock </a:t>
            </a:r>
            <a:r>
              <a:rPr lang="en-US" sz="1600" dirty="0" smtClean="0"/>
              <a:t>piles also </a:t>
            </a:r>
            <a:r>
              <a:rPr lang="en-US" sz="1600" dirty="0"/>
              <a:t>brings </a:t>
            </a:r>
            <a:r>
              <a:rPr lang="en-US" sz="1600" dirty="0" smtClean="0"/>
              <a:t>the</a:t>
            </a:r>
          </a:p>
          <a:p>
            <a:r>
              <a:rPr lang="en-US" sz="1600" dirty="0" smtClean="0"/>
              <a:t>issue of proliferation </a:t>
            </a:r>
            <a:r>
              <a:rPr lang="en-US" sz="1600" dirty="0"/>
              <a:t>due to </a:t>
            </a:r>
            <a:r>
              <a:rPr lang="en-US" sz="1600" dirty="0" err="1"/>
              <a:t>Pu</a:t>
            </a:r>
            <a:r>
              <a:rPr lang="en-US" sz="1600" dirty="0"/>
              <a:t> isotopes</a:t>
            </a:r>
            <a:r>
              <a:rPr lang="en-US" sz="1600" dirty="0" smtClean="0"/>
              <a:t>.</a:t>
            </a:r>
          </a:p>
          <a:p>
            <a:r>
              <a:rPr lang="en-US" sz="1600" dirty="0" smtClean="0"/>
              <a:t>Alternative  </a:t>
            </a:r>
            <a:r>
              <a:rPr lang="en-US" sz="1600" dirty="0"/>
              <a:t>approach to direct disposal of </a:t>
            </a:r>
            <a:r>
              <a:rPr lang="en-US" sz="1600" dirty="0" smtClean="0"/>
              <a:t>spent Nuclear</a:t>
            </a:r>
          </a:p>
          <a:p>
            <a:r>
              <a:rPr lang="en-US" sz="1600" dirty="0" smtClean="0"/>
              <a:t>Fuel is </a:t>
            </a:r>
            <a:r>
              <a:rPr lang="en-US" sz="1600" dirty="0"/>
              <a:t>partition of long lived </a:t>
            </a:r>
            <a:r>
              <a:rPr lang="en-US" sz="1600" dirty="0" smtClean="0"/>
              <a:t>actinides and transmutation</a:t>
            </a:r>
          </a:p>
          <a:p>
            <a:r>
              <a:rPr lang="en-US" sz="1600" dirty="0" smtClean="0"/>
              <a:t>into </a:t>
            </a:r>
            <a:r>
              <a:rPr lang="en-US" sz="1600" dirty="0"/>
              <a:t>shorter lived fission products  </a:t>
            </a:r>
            <a:r>
              <a:rPr lang="en-US" sz="1600" dirty="0" smtClean="0"/>
              <a:t>(</a:t>
            </a:r>
            <a:r>
              <a:rPr lang="en-US" sz="1600" dirty="0"/>
              <a:t>separation </a:t>
            </a:r>
            <a:r>
              <a:rPr lang="en-US" sz="1600" dirty="0" smtClean="0"/>
              <a:t>of TRU</a:t>
            </a:r>
            <a:r>
              <a:rPr lang="en-US" sz="1600" dirty="0"/>
              <a:t>, </a:t>
            </a:r>
            <a:r>
              <a:rPr lang="en-US" sz="1600" dirty="0" smtClean="0"/>
              <a:t>and</a:t>
            </a:r>
          </a:p>
          <a:p>
            <a:r>
              <a:rPr lang="en-US" sz="1600" dirty="0" smtClean="0"/>
              <a:t>LLFF </a:t>
            </a:r>
            <a:r>
              <a:rPr lang="en-US" sz="1600" dirty="0"/>
              <a:t>from the spent fuel </a:t>
            </a:r>
            <a:r>
              <a:rPr lang="en-US" sz="1600" dirty="0" smtClean="0"/>
              <a:t>and incineration in dedicated </a:t>
            </a:r>
          </a:p>
          <a:p>
            <a:r>
              <a:rPr lang="en-US" sz="1600" dirty="0" smtClean="0"/>
              <a:t>reactor).</a:t>
            </a:r>
          </a:p>
          <a:p>
            <a:endParaRPr lang="en-US" dirty="0"/>
          </a:p>
        </p:txBody>
      </p:sp>
      <p:pic>
        <p:nvPicPr>
          <p:cNvPr id="4" name="Picture 3"/>
          <p:cNvPicPr>
            <a:picLocks noChangeAspect="1"/>
          </p:cNvPicPr>
          <p:nvPr/>
        </p:nvPicPr>
        <p:blipFill>
          <a:blip r:embed="rId3"/>
          <a:stretch>
            <a:fillRect/>
          </a:stretch>
        </p:blipFill>
        <p:spPr>
          <a:xfrm>
            <a:off x="1021316" y="3410622"/>
            <a:ext cx="3464183" cy="2995822"/>
          </a:xfrm>
          <a:prstGeom prst="rect">
            <a:avLst/>
          </a:prstGeom>
        </p:spPr>
      </p:pic>
      <p:pic>
        <p:nvPicPr>
          <p:cNvPr id="5" name="Picture 4"/>
          <p:cNvPicPr>
            <a:picLocks noChangeAspect="1"/>
          </p:cNvPicPr>
          <p:nvPr/>
        </p:nvPicPr>
        <p:blipFill>
          <a:blip r:embed="rId4"/>
          <a:stretch>
            <a:fillRect/>
          </a:stretch>
        </p:blipFill>
        <p:spPr>
          <a:xfrm>
            <a:off x="5564606" y="1743004"/>
            <a:ext cx="3179250" cy="4663440"/>
          </a:xfrm>
          <a:prstGeom prst="rect">
            <a:avLst/>
          </a:prstGeom>
        </p:spPr>
      </p:pic>
      <p:sp>
        <p:nvSpPr>
          <p:cNvPr id="6" name="Slide Number Placeholder 5"/>
          <p:cNvSpPr>
            <a:spLocks noGrp="1"/>
          </p:cNvSpPr>
          <p:nvPr>
            <p:ph type="sldNum" sz="quarter" idx="11"/>
          </p:nvPr>
        </p:nvSpPr>
        <p:spPr>
          <a:xfrm flipH="1">
            <a:off x="8743856" y="6406444"/>
            <a:ext cx="400144" cy="337256"/>
          </a:xfrm>
        </p:spPr>
        <p:txBody>
          <a:bodyPr/>
          <a:lstStyle/>
          <a:p>
            <a:pPr>
              <a:defRPr/>
            </a:pPr>
            <a:fld id="{4F9F3CD4-AE83-4A4C-BA7A-F0B25ED851C1}" type="slidenum">
              <a:rPr lang="en-US" smtClean="0"/>
              <a:pPr>
                <a:defRPr/>
              </a:pPr>
              <a:t>9</a:t>
            </a:fld>
            <a:endParaRPr lang="en-US" dirty="0"/>
          </a:p>
        </p:txBody>
      </p:sp>
    </p:spTree>
    <p:extLst>
      <p:ext uri="{BB962C8B-B14F-4D97-AF65-F5344CB8AC3E}">
        <p14:creationId xmlns:p14="http://schemas.microsoft.com/office/powerpoint/2010/main" val="31494193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5959</TotalTime>
  <Words>3357</Words>
  <Application>Microsoft Macintosh PowerPoint</Application>
  <PresentationFormat>On-screen Show (4:3)</PresentationFormat>
  <Paragraphs>334</Paragraphs>
  <Slides>29</Slides>
  <Notes>26</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PrésentationCERN2</vt:lpstr>
      <vt:lpstr>CYCLADS, an EU FET proposal for high power cyclotron conceptual design</vt:lpstr>
      <vt:lpstr>PowerPoint Presentation</vt:lpstr>
      <vt:lpstr>PowerPoint Presentation</vt:lpstr>
      <vt:lpstr>An accelerator driven system FET project in H-2020</vt:lpstr>
      <vt:lpstr>A background idea: the energy supply forecast</vt:lpstr>
      <vt:lpstr>Nuclear will still be part of the energy portfolio</vt:lpstr>
      <vt:lpstr>PowerPoint Presentation</vt:lpstr>
      <vt:lpstr>PowerPoint Presentation</vt:lpstr>
      <vt:lpstr>Waste transmutation as alternative to DGR</vt:lpstr>
      <vt:lpstr>ADS can increase acceptability of nuclear energy</vt:lpstr>
      <vt:lpstr>ADS</vt:lpstr>
      <vt:lpstr>PowerPoint Presentation</vt:lpstr>
      <vt:lpstr>PowerPoint Presentation</vt:lpstr>
      <vt:lpstr>CYCLADS Precise project targets</vt:lpstr>
      <vt:lpstr>The project fits scope of the call:</vt:lpstr>
      <vt:lpstr>PowerPoint Presentation</vt:lpstr>
      <vt:lpstr>PowerPoint Presentation</vt:lpstr>
      <vt:lpstr>PowerPoint Presentation</vt:lpstr>
      <vt:lpstr>Cyclotrons advantages</vt:lpstr>
      <vt:lpstr> Balanced composition of academia and industry  </vt:lpstr>
      <vt:lpstr>Well stated accelerator requirements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CYCLADS project has been proposed to address a clear societal need.  A Consortium has been formed and has worked to prepare a FET proposal that was submitted on January 2017.   The answer is expected by May 2017.   If the proposal is successful, project partners shall finalize a Consortium Agreement, with full details of IPR.  If FET-OPEN proposal is not successful new initiatives will be considered to finance the project (FET-Proactive, for example).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Giovanni.Anelli@cern.ch</dc:creator>
  <cp:lastModifiedBy>Marcello Losasso</cp:lastModifiedBy>
  <cp:revision>361</cp:revision>
  <cp:lastPrinted>2017-02-03T16:48:46Z</cp:lastPrinted>
  <dcterms:created xsi:type="dcterms:W3CDTF">2012-03-07T13:21:43Z</dcterms:created>
  <dcterms:modified xsi:type="dcterms:W3CDTF">2017-02-07T11:07:57Z</dcterms:modified>
</cp:coreProperties>
</file>