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65" r:id="rId1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6C346-37A6-4B04-BB8A-DA8E0B3DEA98}" type="datetimeFigureOut">
              <a:rPr kumimoji="1" lang="ja-JP" altLang="en-US" smtClean="0"/>
              <a:t>2017/2/2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DF3DD-B41A-4018-9148-818AB03D5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637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DF3DD-B41A-4018-9148-818AB03D519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374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DF3DD-B41A-4018-9148-818AB03D519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338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1524000" y="3509963"/>
            <a:ext cx="9144000" cy="68897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211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"/>
            <a:ext cx="10515600" cy="891153"/>
          </a:xfrm>
        </p:spPr>
        <p:txBody>
          <a:bodyPr anchor="b">
            <a:normAutofit/>
          </a:bodyPr>
          <a:lstStyle>
            <a:lvl1pPr>
              <a:defRPr sz="4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263113"/>
            <a:ext cx="10515600" cy="4286171"/>
          </a:xfrm>
        </p:spPr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 workshop on the Status of ADSs Research and Technology Development, 7-9 Feb 2017, CERN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838200" y="906652"/>
            <a:ext cx="10515600" cy="45719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116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>
            <a:normAutofit/>
          </a:bodyPr>
          <a:lstStyle>
            <a:lvl1pPr>
              <a:defRPr sz="4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 workshop on the Status of ADSs Research and Technology Development, 7-9 Feb 2017, CERN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87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6652"/>
          </a:xfrm>
        </p:spPr>
        <p:txBody>
          <a:bodyPr>
            <a:normAutofit/>
          </a:bodyPr>
          <a:lstStyle>
            <a:lvl1pPr>
              <a:defRPr sz="4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 workshop on the Status of ADSs Research and Technology Development, 7-9 Feb 2017, CERN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838200" y="906652"/>
            <a:ext cx="10515600" cy="45719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924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8666"/>
            <a:ext cx="10515600" cy="8979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27543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A workshop on the Status of ADSs Research and Technology Development, 7-9 Feb 2017, CERN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C8B7A-A2EA-46FB-A834-634F85420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3800" y="142659"/>
            <a:ext cx="1260000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763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515815"/>
            <a:ext cx="9144000" cy="2994148"/>
          </a:xfrm>
        </p:spPr>
        <p:txBody>
          <a:bodyPr>
            <a:normAutofit/>
          </a:bodyPr>
          <a:lstStyle/>
          <a:p>
            <a:r>
              <a:rPr lang="en-US" altLang="ja-JP" b="1" dirty="0" smtClean="0"/>
              <a:t>Beam </a:t>
            </a:r>
            <a:r>
              <a:rPr lang="en-US" altLang="ja-JP" b="1" dirty="0"/>
              <a:t>Window </a:t>
            </a:r>
            <a:r>
              <a:rPr lang="en-US" altLang="ja-JP" b="1" dirty="0" smtClean="0"/>
              <a:t>Design</a:t>
            </a:r>
            <a:br>
              <a:rPr lang="en-US" altLang="ja-JP" b="1" dirty="0" smtClean="0"/>
            </a:br>
            <a:r>
              <a:rPr lang="en-US" altLang="ja-JP" b="1" dirty="0" smtClean="0"/>
              <a:t> </a:t>
            </a:r>
            <a:r>
              <a:rPr lang="en-US" altLang="ja-JP" b="1" dirty="0"/>
              <a:t>for </a:t>
            </a:r>
            <a:r>
              <a:rPr lang="en-US" altLang="ja-JP" b="1" dirty="0" smtClean="0"/>
              <a:t>ADS system in JAEA</a:t>
            </a:r>
            <a:endParaRPr kumimoji="1"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923439"/>
          </a:xfrm>
        </p:spPr>
        <p:txBody>
          <a:bodyPr/>
          <a:lstStyle/>
          <a:p>
            <a:r>
              <a:rPr kumimoji="1" lang="en-US" altLang="ja-JP" u="sng" dirty="0" smtClean="0"/>
              <a:t>Takanori SUGAWARA</a:t>
            </a:r>
          </a:p>
          <a:p>
            <a:r>
              <a:rPr lang="en-US" altLang="ja-JP" dirty="0" smtClean="0"/>
              <a:t>Japan Atomic Energy Agency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037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4723042"/>
            <a:ext cx="10515600" cy="1758462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The maximum heat density was about 40 W/cc/mA in the spallation target</a:t>
            </a:r>
          </a:p>
          <a:p>
            <a:r>
              <a:rPr lang="en-US" altLang="ja-JP" sz="2400" dirty="0" smtClean="0"/>
              <a:t>The heat density at the top of the beam window was 27 W/cc/mA</a:t>
            </a:r>
            <a:endParaRPr kumimoji="1" lang="ja-JP" altLang="en-US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 workshop on the Status of ADSs Research and Technology Development, 7-9 Feb 2017, CERN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6" name="図 5" descr="power-density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6" b="49118"/>
          <a:stretch/>
        </p:blipFill>
        <p:spPr bwMode="auto">
          <a:xfrm>
            <a:off x="-157682" y="1229409"/>
            <a:ext cx="7095759" cy="25452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407" y="986955"/>
            <a:ext cx="5409815" cy="3251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テキスト ボックス 2"/>
          <p:cNvSpPr txBox="1">
            <a:spLocks noChangeArrowheads="1"/>
          </p:cNvSpPr>
          <p:nvPr/>
        </p:nvSpPr>
        <p:spPr bwMode="auto">
          <a:xfrm>
            <a:off x="1064759" y="3920506"/>
            <a:ext cx="45175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ja-JP" sz="1600" dirty="0">
                <a:latin typeface="Arial" panose="020B0604020202020204" pitchFamily="34" charset="0"/>
              </a:rPr>
              <a:t>Fig. </a:t>
            </a:r>
            <a:r>
              <a:rPr lang="en-US" altLang="ja-JP" sz="1600" dirty="0" smtClean="0">
                <a:latin typeface="Arial" panose="020B0604020202020204" pitchFamily="34" charset="0"/>
              </a:rPr>
              <a:t>Heat generation distribution in target region</a:t>
            </a:r>
            <a:endParaRPr lang="ja-JP" altLang="en-US" sz="1600" dirty="0">
              <a:latin typeface="Arial" panose="020B0604020202020204" pitchFamily="34" charset="0"/>
            </a:endParaRPr>
          </a:p>
        </p:txBody>
      </p:sp>
      <p:sp>
        <p:nvSpPr>
          <p:cNvPr id="9" name="テキスト ボックス 2"/>
          <p:cNvSpPr txBox="1">
            <a:spLocks noChangeArrowheads="1"/>
          </p:cNvSpPr>
          <p:nvPr/>
        </p:nvSpPr>
        <p:spPr bwMode="auto">
          <a:xfrm>
            <a:off x="6906479" y="4228319"/>
            <a:ext cx="46169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ja-JP" sz="1600" dirty="0">
                <a:latin typeface="Arial" panose="020B0604020202020204" pitchFamily="34" charset="0"/>
              </a:rPr>
              <a:t>Fig. </a:t>
            </a:r>
            <a:r>
              <a:rPr lang="en-US" altLang="ja-JP" sz="1600" dirty="0" smtClean="0">
                <a:latin typeface="Arial" panose="020B0604020202020204" pitchFamily="34" charset="0"/>
              </a:rPr>
              <a:t>Heat generation distribution in beam window</a:t>
            </a:r>
            <a:endParaRPr lang="ja-JP" alt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29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Thermal hydraulics analysis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263114"/>
            <a:ext cx="7772400" cy="2183472"/>
          </a:xfrm>
        </p:spPr>
        <p:txBody>
          <a:bodyPr/>
          <a:lstStyle/>
          <a:p>
            <a:r>
              <a:rPr kumimoji="1" lang="en-US" altLang="ja-JP" dirty="0" smtClean="0"/>
              <a:t>STAR-CCM+ code was employed</a:t>
            </a:r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 workshop on the Status of ADSs Research and Technology Development, 7-9 Feb 2017, CERN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920" y="1047840"/>
            <a:ext cx="3708000" cy="56804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908385"/>
              </p:ext>
            </p:extLst>
          </p:nvPr>
        </p:nvGraphicFramePr>
        <p:xfrm>
          <a:off x="838200" y="4563955"/>
          <a:ext cx="6641124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20562"/>
                <a:gridCol w="332056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LBE velocity at the inlet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2.0</a:t>
                      </a:r>
                      <a:r>
                        <a:rPr kumimoji="1" lang="en-US" altLang="ja-JP" baseline="0" dirty="0" smtClean="0"/>
                        <a:t> m/sec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LBE temperature</a:t>
                      </a:r>
                      <a:r>
                        <a:rPr kumimoji="1" lang="en-US" altLang="ja-JP" baseline="0" dirty="0" smtClean="0"/>
                        <a:t> at the inlet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300 </a:t>
                      </a:r>
                      <a:r>
                        <a:rPr kumimoji="1" lang="ja-JP" altLang="en-US" dirty="0" smtClean="0"/>
                        <a:t>℃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Turbulence</a:t>
                      </a:r>
                      <a:r>
                        <a:rPr kumimoji="1" lang="en-US" altLang="ja-JP" baseline="0" dirty="0" smtClean="0"/>
                        <a:t> model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k-ε model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Material of beam window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T91</a:t>
                      </a:r>
                      <a:r>
                        <a:rPr kumimoji="1" lang="en-US" altLang="ja-JP" baseline="0" dirty="0" smtClean="0"/>
                        <a:t> steel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下矢印 7"/>
          <p:cNvSpPr/>
          <p:nvPr/>
        </p:nvSpPr>
        <p:spPr>
          <a:xfrm flipV="1">
            <a:off x="9378462" y="5557200"/>
            <a:ext cx="320431" cy="56224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下矢印 8"/>
          <p:cNvSpPr/>
          <p:nvPr/>
        </p:nvSpPr>
        <p:spPr>
          <a:xfrm flipV="1">
            <a:off x="9378461" y="4181371"/>
            <a:ext cx="320431" cy="56224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下矢印 9"/>
          <p:cNvSpPr/>
          <p:nvPr/>
        </p:nvSpPr>
        <p:spPr>
          <a:xfrm flipV="1">
            <a:off x="10109199" y="1778425"/>
            <a:ext cx="320431" cy="56224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下矢印 10"/>
          <p:cNvSpPr/>
          <p:nvPr/>
        </p:nvSpPr>
        <p:spPr>
          <a:xfrm flipV="1">
            <a:off x="10046675" y="5619719"/>
            <a:ext cx="113326" cy="56224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下矢印 11"/>
          <p:cNvSpPr/>
          <p:nvPr/>
        </p:nvSpPr>
        <p:spPr>
          <a:xfrm rot="2900876" flipV="1">
            <a:off x="9900139" y="3416721"/>
            <a:ext cx="320431" cy="56224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5704" y="2105138"/>
            <a:ext cx="3245792" cy="207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06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4671588"/>
            <a:ext cx="10515600" cy="167439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The maximum temperature in the beam window was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409</a:t>
            </a:r>
            <a:r>
              <a:rPr kumimoji="1" lang="ja-JP" altLang="en-US" sz="2400" dirty="0" smtClean="0">
                <a:solidFill>
                  <a:srgbClr val="FF0000"/>
                </a:solidFill>
              </a:rPr>
              <a:t>℃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(516</a:t>
            </a:r>
            <a:r>
              <a:rPr kumimoji="1" lang="ja-JP" altLang="en-US" sz="2400" dirty="0" smtClean="0"/>
              <a:t>℃ </a:t>
            </a:r>
            <a:r>
              <a:rPr kumimoji="1" lang="en-US" altLang="ja-JP" sz="2400" dirty="0" smtClean="0"/>
              <a:t>in previous study)</a:t>
            </a:r>
          </a:p>
          <a:p>
            <a:r>
              <a:rPr kumimoji="1" lang="en-US" altLang="ja-JP" sz="2400" dirty="0" smtClean="0"/>
              <a:t>The maximum difference of the temperature in the beam window was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27 </a:t>
            </a:r>
            <a:r>
              <a:rPr kumimoji="1" lang="ja-JP" altLang="en-US" sz="2400" b="1" dirty="0" smtClean="0">
                <a:solidFill>
                  <a:srgbClr val="FF0000"/>
                </a:solidFill>
              </a:rPr>
              <a:t>℃</a:t>
            </a:r>
            <a:r>
              <a:rPr kumimoji="1" lang="ja-JP" altLang="en-US" sz="2400" dirty="0" smtClean="0"/>
              <a:t> （</a:t>
            </a:r>
            <a:r>
              <a:rPr kumimoji="1" lang="en-US" altLang="ja-JP" sz="2400" dirty="0" smtClean="0"/>
              <a:t>55</a:t>
            </a:r>
            <a:r>
              <a:rPr kumimoji="1" lang="ja-JP" altLang="en-US" sz="2400" dirty="0" smtClean="0"/>
              <a:t>℃ </a:t>
            </a:r>
            <a:r>
              <a:rPr kumimoji="1" lang="en-US" altLang="ja-JP" sz="2400" dirty="0" smtClean="0"/>
              <a:t>in previous study</a:t>
            </a:r>
            <a:r>
              <a:rPr kumimoji="1" lang="ja-JP" altLang="en-US" sz="2400" dirty="0" smtClean="0"/>
              <a:t>）</a:t>
            </a:r>
            <a:endParaRPr kumimoji="1" lang="en-US" altLang="ja-JP" sz="2400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 workshop on the Status of ADSs Research and Technology Development, 7-9 Feb 2017, CERN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61485"/>
            <a:ext cx="5484876" cy="2275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238" y="993447"/>
            <a:ext cx="5501507" cy="329944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テキスト ボックス 2"/>
          <p:cNvSpPr txBox="1">
            <a:spLocks noChangeArrowheads="1"/>
          </p:cNvSpPr>
          <p:nvPr/>
        </p:nvSpPr>
        <p:spPr bwMode="auto">
          <a:xfrm>
            <a:off x="1046651" y="3618544"/>
            <a:ext cx="51290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ja-JP" sz="1600" dirty="0">
                <a:latin typeface="Arial" panose="020B0604020202020204" pitchFamily="34" charset="0"/>
              </a:rPr>
              <a:t>Fig. </a:t>
            </a:r>
            <a:r>
              <a:rPr lang="en-US" altLang="ja-JP" sz="1600" dirty="0" smtClean="0">
                <a:latin typeface="Arial" panose="020B0604020202020204" pitchFamily="34" charset="0"/>
              </a:rPr>
              <a:t>Temperature distribution in spallation target region</a:t>
            </a:r>
            <a:endParaRPr lang="ja-JP" altLang="en-US" sz="1600" dirty="0">
              <a:latin typeface="Arial" panose="020B0604020202020204" pitchFamily="34" charset="0"/>
            </a:endParaRPr>
          </a:p>
        </p:txBody>
      </p:sp>
      <p:sp>
        <p:nvSpPr>
          <p:cNvPr id="9" name="テキスト ボックス 2"/>
          <p:cNvSpPr txBox="1">
            <a:spLocks noChangeArrowheads="1"/>
          </p:cNvSpPr>
          <p:nvPr/>
        </p:nvSpPr>
        <p:spPr bwMode="auto">
          <a:xfrm>
            <a:off x="7167810" y="4270387"/>
            <a:ext cx="43067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ja-JP" sz="1600" dirty="0">
                <a:latin typeface="Arial" panose="020B0604020202020204" pitchFamily="34" charset="0"/>
              </a:rPr>
              <a:t>Fig. </a:t>
            </a:r>
            <a:r>
              <a:rPr lang="en-US" altLang="ja-JP" sz="1600" dirty="0" smtClean="0">
                <a:latin typeface="Arial" panose="020B0604020202020204" pitchFamily="34" charset="0"/>
              </a:rPr>
              <a:t>Temperature distribution in beam window</a:t>
            </a:r>
            <a:endParaRPr lang="ja-JP" alt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54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Structural analysis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523632" y="1263114"/>
                <a:ext cx="6474698" cy="4254548"/>
              </a:xfrm>
            </p:spPr>
            <p:txBody>
              <a:bodyPr/>
              <a:lstStyle/>
              <a:p>
                <a:r>
                  <a:rPr kumimoji="1" lang="en-US" altLang="ja-JP" dirty="0" smtClean="0"/>
                  <a:t>ANSYS code was employed</a:t>
                </a:r>
              </a:p>
              <a:p>
                <a:endParaRPr lang="en-US" altLang="ja-JP" dirty="0"/>
              </a:p>
              <a:p>
                <a:r>
                  <a:rPr kumimoji="1" lang="en-US" altLang="ja-JP" dirty="0" smtClean="0"/>
                  <a:t>Parametric survey was performed by changing the thickness (1-4 mm) of beam window.</a:t>
                </a:r>
              </a:p>
              <a:p>
                <a:r>
                  <a:rPr lang="en-US" altLang="ja-JP" dirty="0" smtClean="0"/>
                  <a:t>Approximate value derived from the following equation was used.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altLang="ja-JP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altLang="ja-JP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altLang="ja-JP" b="0" i="0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ja-JP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altLang="ja-JP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fr-FR" altLang="ja-JP" i="1">
                              <a:latin typeface="Cambria Math" panose="02040503050406030204" pitchFamily="18" charset="0"/>
                            </a:rPr>
                            <m:t>𝑂</m:t>
                          </m:r>
                        </m:sub>
                      </m:sSub>
                      <m:r>
                        <a:rPr lang="fr-FR" altLang="ja-JP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altLang="ja-JP" i="1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ja-JP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ja-JP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d>
                        <m:dPr>
                          <m:ctrlPr>
                            <a:rPr lang="ja-JP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ja-JP" altLang="ja-JP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ja-JP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altLang="ja-JP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fr-FR" altLang="ja-JP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fr-FR" altLang="ja-JP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fr-FR" altLang="ja-JP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f>
                        <m:fPr>
                          <m:type m:val="lin"/>
                          <m:ctrlPr>
                            <a:rPr lang="ja-JP" altLang="ja-JP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ja-JP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altLang="ja-JP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ja-JP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ja-JP" altLang="ja-JP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ja-JP" altLang="ja-JP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fr-FR" altLang="ja-JP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ja-JP" altLang="ja-JP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altLang="ja-JP" i="1">
                                                  <a:latin typeface="Cambria Math" panose="02040503050406030204" pitchFamily="18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altLang="ja-JP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fr-FR" altLang="ja-JP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fr-FR" altLang="ja-JP" i="1"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3632" y="1263114"/>
                <a:ext cx="6474698" cy="4254548"/>
              </a:xfrm>
              <a:blipFill rotWithShape="0">
                <a:blip r:embed="rId2"/>
                <a:stretch>
                  <a:fillRect l="-1695" t="-2579" r="-75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402" y="2535506"/>
            <a:ext cx="5383914" cy="4322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6670" y="977858"/>
            <a:ext cx="2886584" cy="178847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719022" y="5590624"/>
            <a:ext cx="60754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T: Temperature at thickness t, To: Temperature at outer surface</a:t>
            </a:r>
          </a:p>
          <a:p>
            <a:r>
              <a:rPr kumimoji="1" lang="en-US" altLang="ja-JP" dirty="0" smtClean="0"/>
              <a:t> Q(r): Heat generatio</a:t>
            </a:r>
            <a:r>
              <a:rPr lang="en-US" altLang="ja-JP" dirty="0" smtClean="0"/>
              <a:t>n density at r, t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: Thickness </a:t>
            </a:r>
          </a:p>
          <a:p>
            <a:r>
              <a:rPr kumimoji="1" lang="en-US" altLang="ja-JP" dirty="0" smtClean="0"/>
              <a:t>λ: Thermal conductivity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787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4494860"/>
            <a:ext cx="10515600" cy="2137939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Maximum temperature </a:t>
            </a:r>
            <a:r>
              <a:rPr lang="en-US" altLang="ja-JP" sz="2400" dirty="0" smtClean="0"/>
              <a:t>was less than 500</a:t>
            </a:r>
            <a:r>
              <a:rPr lang="ja-JP" altLang="en-US" sz="2400" dirty="0" smtClean="0"/>
              <a:t>℃ </a:t>
            </a:r>
            <a:r>
              <a:rPr lang="en-US" altLang="ja-JP" sz="2400" dirty="0" smtClean="0"/>
              <a:t>even if t=4 mm</a:t>
            </a:r>
          </a:p>
          <a:p>
            <a:r>
              <a:rPr lang="en-US" altLang="ja-JP" sz="2400" dirty="0" smtClean="0"/>
              <a:t>Von Mises stresses of all cases satisfied the criteria 3Sm</a:t>
            </a:r>
          </a:p>
          <a:p>
            <a:r>
              <a:rPr lang="en-US" altLang="ja-JP" sz="2400" dirty="0" smtClean="0"/>
              <a:t>The buckling pressure with 4 mm thickness was 3.6 times larger than the value with 2 mm thickness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sym typeface="Wingdings" panose="05000000000000000000" pitchFamily="2" charset="2"/>
              </a:rPr>
              <a:t> </a:t>
            </a:r>
            <a:r>
              <a:rPr lang="en-US" altLang="ja-JP" sz="2400" dirty="0" smtClean="0"/>
              <a:t>Non-liner buckling analysis is required as the future work</a:t>
            </a:r>
          </a:p>
          <a:p>
            <a:endParaRPr kumimoji="1" lang="ja-JP" altLang="en-US" sz="2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26" y="979239"/>
            <a:ext cx="3462828" cy="3467706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0972" y="953773"/>
            <a:ext cx="3462828" cy="346282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8599" y="979239"/>
            <a:ext cx="3462828" cy="346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72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163612"/>
              </p:ext>
            </p:extLst>
          </p:nvPr>
        </p:nvGraphicFramePr>
        <p:xfrm>
          <a:off x="838200" y="1263650"/>
          <a:ext cx="105156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3222"/>
                <a:gridCol w="3051018"/>
                <a:gridCol w="315136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Previous</a:t>
                      </a:r>
                      <a:r>
                        <a:rPr kumimoji="1" lang="en-US" altLang="ja-JP" sz="2000" baseline="0" dirty="0" smtClean="0"/>
                        <a:t> study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This study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Proton</a:t>
                      </a:r>
                      <a:r>
                        <a:rPr kumimoji="1" lang="en-US" altLang="ja-JP" sz="2000" baseline="0" dirty="0" smtClean="0"/>
                        <a:t> beam energy [GeV]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1.5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←</a:t>
                      </a:r>
                      <a:endParaRPr kumimoji="1" lang="ja-JP" altLang="en-US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Proton beam current [mA]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20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Number</a:t>
                      </a:r>
                      <a:r>
                        <a:rPr kumimoji="1" lang="en-US" altLang="ja-JP" sz="2000" baseline="0" dirty="0" smtClean="0"/>
                        <a:t> of SAR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-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Beam duct radius [mm]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235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</a:rPr>
                        <a:t>←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Shape of beam window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Ellipse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</a:rPr>
                        <a:t>Hemispherical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Thickness of beam window</a:t>
                      </a:r>
                      <a:r>
                        <a:rPr kumimoji="1" lang="en-US" altLang="ja-JP" sz="2000" baseline="0" dirty="0" smtClean="0"/>
                        <a:t> at top [mm]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2.0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rgbClr val="FF0000"/>
                          </a:solidFill>
                        </a:rPr>
                        <a:t>4.0</a:t>
                      </a:r>
                      <a:endParaRPr kumimoji="1" lang="ja-JP" altLang="en-US" sz="20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Buckling pressure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4.1 [MPa]*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More than 3.6 times larger**</a:t>
                      </a:r>
                      <a:endParaRPr kumimoji="1" lang="ja-JP" alt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 workshop on the Status of ADSs Research and Technology Development, 7-9 Feb 2017, CERN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153400" y="4954496"/>
            <a:ext cx="3170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*: by non-liner buckling analysis</a:t>
            </a:r>
          </a:p>
          <a:p>
            <a:r>
              <a:rPr lang="en-US" altLang="ja-JP" dirty="0" smtClean="0"/>
              <a:t>**: </a:t>
            </a:r>
            <a:r>
              <a:rPr kumimoji="1" lang="en-US" altLang="ja-JP" dirty="0" smtClean="0"/>
              <a:t> by liner buckling analysis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095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Concluding remarks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263114"/>
            <a:ext cx="10515600" cy="3652764"/>
          </a:xfrm>
        </p:spPr>
        <p:txBody>
          <a:bodyPr/>
          <a:lstStyle/>
          <a:p>
            <a:r>
              <a:rPr lang="en-US" altLang="ja-JP" dirty="0"/>
              <a:t>To realize the small burnup reactivity, subcriticality adjustment rod (SAR) is introduced to the </a:t>
            </a:r>
            <a:r>
              <a:rPr lang="en-US" altLang="ja-JP" dirty="0" smtClean="0"/>
              <a:t>ADS.</a:t>
            </a:r>
          </a:p>
          <a:p>
            <a:r>
              <a:rPr kumimoji="1" lang="en-US" altLang="ja-JP" dirty="0" smtClean="0"/>
              <a:t>Maximum proton beam current was reduced</a:t>
            </a:r>
            <a:r>
              <a:rPr kumimoji="1" lang="en-US" altLang="ja-JP" dirty="0" smtClean="0">
                <a:solidFill>
                  <a:srgbClr val="FF0000"/>
                </a:solidFill>
              </a:rPr>
              <a:t> from 20 to 10 mA</a:t>
            </a:r>
            <a:r>
              <a:rPr kumimoji="1" lang="en-US" altLang="ja-JP" dirty="0" smtClean="0"/>
              <a:t> by the use of 3 SARs. </a:t>
            </a:r>
          </a:p>
          <a:p>
            <a:r>
              <a:rPr lang="en-US" altLang="ja-JP" dirty="0" smtClean="0"/>
              <a:t>Through the coupling analyses, more feasible beam window concept (hemispherical shape, 4 mm thickness) was presented.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038600" y="6411057"/>
            <a:ext cx="4114800" cy="365125"/>
          </a:xfrm>
        </p:spPr>
        <p:txBody>
          <a:bodyPr/>
          <a:lstStyle/>
          <a:p>
            <a:r>
              <a:rPr kumimoji="1" lang="en-US" altLang="ja-JP" dirty="0" smtClean="0"/>
              <a:t>A workshop on the Status of ADSs Research and Technology Development, 7-9 Feb 2017, CERN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2495550" y="4972052"/>
            <a:ext cx="7200900" cy="1384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ja-JP" sz="1400" u="sng" dirty="0"/>
              <a:t>Acknowledgement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ja-JP" sz="1400" dirty="0"/>
              <a:t>A part of this study is the result of “Research and development to solve the engineering issues for transmutation system using accelerator-driven system” carried out under the Innovative Nuclear Research and Development Program by the Ministry of Education, Culture, Sports, Science and Technology of Japan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1736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961292"/>
            <a:ext cx="10994292" cy="5896708"/>
          </a:xfrm>
        </p:spPr>
        <p:txBody>
          <a:bodyPr>
            <a:normAutofit/>
          </a:bodyPr>
          <a:lstStyle/>
          <a:p>
            <a:r>
              <a:rPr lang="en-US" altLang="ja-JP" dirty="0"/>
              <a:t>JAEA has investigated 800MWt LBE cooled Accelerator-Driven System (ADS) to transmute minor actinides (MA).</a:t>
            </a:r>
          </a:p>
          <a:p>
            <a:r>
              <a:rPr lang="en-US" altLang="ja-JP" dirty="0"/>
              <a:t>Many inherent issues</a:t>
            </a:r>
          </a:p>
          <a:p>
            <a:pPr lvl="1"/>
            <a:r>
              <a:rPr lang="en-US" altLang="ja-JP" b="1" dirty="0">
                <a:solidFill>
                  <a:srgbClr val="FF0000"/>
                </a:solidFill>
              </a:rPr>
              <a:t>Design of beam window</a:t>
            </a:r>
          </a:p>
          <a:p>
            <a:pPr lvl="1"/>
            <a:r>
              <a:rPr lang="en-US" altLang="ja-JP" dirty="0"/>
              <a:t>Accelerator reliability</a:t>
            </a:r>
          </a:p>
          <a:p>
            <a:pPr lvl="1"/>
            <a:r>
              <a:rPr lang="en-US" altLang="ja-JP" dirty="0"/>
              <a:t>LBE technology</a:t>
            </a:r>
          </a:p>
          <a:p>
            <a:pPr lvl="1"/>
            <a:r>
              <a:rPr lang="en-US" altLang="ja-JP" dirty="0"/>
              <a:t>Reactor physics with MA fuel</a:t>
            </a:r>
          </a:p>
          <a:p>
            <a:pPr lvl="1"/>
            <a:r>
              <a:rPr lang="ja-JP" altLang="en-US" dirty="0"/>
              <a:t>・・・</a:t>
            </a:r>
            <a:endParaRPr lang="en-US" altLang="ja-JP" dirty="0"/>
          </a:p>
          <a:p>
            <a:r>
              <a:rPr kumimoji="1" lang="en-US" altLang="ja-JP" dirty="0" smtClean="0"/>
              <a:t>Beam windo</a:t>
            </a:r>
            <a:r>
              <a:rPr lang="en-US" altLang="ja-JP" dirty="0" smtClean="0"/>
              <a:t>w will be used in the following severe condition</a:t>
            </a:r>
          </a:p>
          <a:p>
            <a:pPr lvl="1"/>
            <a:r>
              <a:rPr lang="en-US" altLang="ja-JP" dirty="0"/>
              <a:t>heat generation by proton beam</a:t>
            </a:r>
          </a:p>
          <a:p>
            <a:pPr lvl="1"/>
            <a:r>
              <a:rPr lang="en-US" altLang="ja-JP" dirty="0"/>
              <a:t>external pressure by LBE</a:t>
            </a:r>
          </a:p>
          <a:p>
            <a:pPr lvl="1"/>
            <a:r>
              <a:rPr lang="en-US" altLang="ja-JP" dirty="0"/>
              <a:t>creep deformation at high temperature</a:t>
            </a:r>
          </a:p>
          <a:p>
            <a:pPr lvl="1"/>
            <a:r>
              <a:rPr lang="en-US" altLang="ja-JP" dirty="0"/>
              <a:t>corrosion in LBE</a:t>
            </a:r>
          </a:p>
          <a:p>
            <a:pPr lvl="1"/>
            <a:r>
              <a:rPr lang="en-US" altLang="ja-JP" dirty="0"/>
              <a:t>irradiation </a:t>
            </a:r>
            <a:r>
              <a:rPr lang="en-US" altLang="ja-JP" dirty="0" smtClean="0"/>
              <a:t>damage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97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Previous study</a:t>
            </a:r>
            <a:r>
              <a:rPr kumimoji="1" lang="en-US" altLang="ja-JP" baseline="30000" dirty="0" smtClean="0"/>
              <a:t>*</a:t>
            </a:r>
            <a:endParaRPr kumimoji="1" lang="ja-JP" altLang="en-US" baseline="30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091177"/>
            <a:ext cx="11049000" cy="4286171"/>
          </a:xfrm>
        </p:spPr>
        <p:txBody>
          <a:bodyPr/>
          <a:lstStyle/>
          <a:p>
            <a:r>
              <a:rPr lang="en-US" altLang="ja-JP" dirty="0" smtClean="0"/>
              <a:t>Ellipse model </a:t>
            </a:r>
            <a:endParaRPr lang="en-US" altLang="ja-JP" dirty="0"/>
          </a:p>
          <a:p>
            <a:pPr lvl="1"/>
            <a:r>
              <a:rPr lang="en-US" altLang="ja-JP" dirty="0" smtClean="0"/>
              <a:t>235mm radius and 2mm thickness at the top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It’s feasible, but more feasible concept (hemisphere</a:t>
            </a:r>
            <a:r>
              <a:rPr lang="en-US" altLang="ja-JP" smtClean="0"/>
              <a:t>, thicker) </a:t>
            </a:r>
            <a:r>
              <a:rPr lang="en-US" altLang="ja-JP" dirty="0" smtClean="0"/>
              <a:t>is required </a:t>
            </a:r>
            <a:r>
              <a:rPr lang="en-US" altLang="ja-JP" dirty="0" smtClean="0">
                <a:sym typeface="Wingdings" panose="05000000000000000000" pitchFamily="2" charset="2"/>
              </a:rPr>
              <a:t> to mitigate the design condition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1" r="5495"/>
          <a:stretch>
            <a:fillRect/>
          </a:stretch>
        </p:blipFill>
        <p:spPr bwMode="auto">
          <a:xfrm>
            <a:off x="1058490" y="3651615"/>
            <a:ext cx="2698750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051260"/>
              </p:ext>
            </p:extLst>
          </p:nvPr>
        </p:nvGraphicFramePr>
        <p:xfrm>
          <a:off x="4508957" y="3586080"/>
          <a:ext cx="2624104" cy="3135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Visio" r:id="rId4" imgW="6560259" imgH="7838493" progId="Visio.Drawing.11">
                  <p:embed/>
                </p:oleObj>
              </mc:Choice>
              <mc:Fallback>
                <p:oleObj name="Visio" r:id="rId4" imgW="6560259" imgH="783849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957" y="3586080"/>
                        <a:ext cx="2624104" cy="31353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utoShape 21"/>
          <p:cNvSpPr>
            <a:spLocks noChangeArrowheads="1"/>
          </p:cNvSpPr>
          <p:nvPr/>
        </p:nvSpPr>
        <p:spPr bwMode="auto">
          <a:xfrm>
            <a:off x="4439348" y="3516922"/>
            <a:ext cx="2766437" cy="3298747"/>
          </a:xfrm>
          <a:prstGeom prst="wedgeRectCallout">
            <a:avLst>
              <a:gd name="adj1" fmla="val -112514"/>
              <a:gd name="adj2" fmla="val 2278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ja-JP" altLang="en-US" sz="1800">
              <a:latin typeface="Arial" panose="020B0604020202020204" pitchFamily="34" charset="0"/>
            </a:endParaRPr>
          </a:p>
        </p:txBody>
      </p:sp>
      <p:pic>
        <p:nvPicPr>
          <p:cNvPr id="9" name="図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162" y="3467769"/>
            <a:ext cx="3600000" cy="285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21"/>
          <p:cNvSpPr>
            <a:spLocks noChangeArrowheads="1"/>
          </p:cNvSpPr>
          <p:nvPr/>
        </p:nvSpPr>
        <p:spPr bwMode="auto">
          <a:xfrm>
            <a:off x="7906552" y="3321536"/>
            <a:ext cx="3516857" cy="3056468"/>
          </a:xfrm>
          <a:prstGeom prst="wedgeRectCallout">
            <a:avLst>
              <a:gd name="adj1" fmla="val -90038"/>
              <a:gd name="adj2" fmla="val 5165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ja-JP" altLang="en-US" sz="1800">
              <a:latin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65294" y="6478957"/>
            <a:ext cx="3543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*: T. Sugawara, et al., JNST, 47 (10), 2010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7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Purpose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3626337"/>
            <a:ext cx="10515600" cy="3095139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To realize the small burnup reactivity, </a:t>
            </a:r>
            <a:r>
              <a:rPr lang="en-US" altLang="ja-JP" dirty="0" smtClean="0">
                <a:solidFill>
                  <a:srgbClr val="FF0000"/>
                </a:solidFill>
              </a:rPr>
              <a:t>subcriticality adjustment rod (SAR)</a:t>
            </a:r>
            <a:r>
              <a:rPr lang="en-US" altLang="ja-JP" dirty="0" smtClean="0"/>
              <a:t> is introduced to the ADS</a:t>
            </a:r>
          </a:p>
          <a:p>
            <a:pPr lvl="1"/>
            <a:r>
              <a:rPr lang="en-US" altLang="ja-JP" dirty="0" smtClean="0"/>
              <a:t>Burnup analysis</a:t>
            </a:r>
          </a:p>
          <a:p>
            <a:pPr lvl="1"/>
            <a:r>
              <a:rPr kumimoji="1" lang="en-US" altLang="ja-JP" dirty="0" smtClean="0"/>
              <a:t>Particle transport analysis</a:t>
            </a:r>
          </a:p>
          <a:p>
            <a:pPr lvl="1"/>
            <a:r>
              <a:rPr lang="en-US" altLang="ja-JP" dirty="0" smtClean="0"/>
              <a:t>Thermal hydraulics analysis</a:t>
            </a:r>
          </a:p>
          <a:p>
            <a:pPr lvl="1"/>
            <a:r>
              <a:rPr kumimoji="1" lang="en-US" altLang="ja-JP" dirty="0" smtClean="0"/>
              <a:t>Structural analysis</a:t>
            </a:r>
          </a:p>
          <a:p>
            <a:pPr marL="457189" lvl="1" indent="0">
              <a:buNone/>
            </a:pP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More feasible beam window concept 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038600" y="6403242"/>
            <a:ext cx="4114800" cy="365125"/>
          </a:xfrm>
        </p:spPr>
        <p:txBody>
          <a:bodyPr/>
          <a:lstStyle/>
          <a:p>
            <a:r>
              <a:rPr kumimoji="1" lang="en-US" altLang="ja-JP" dirty="0" smtClean="0"/>
              <a:t>A workshop on the Status of ADSs Research and Technology Development, 7-9 Feb 2017, CERN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9854" y="1070809"/>
            <a:ext cx="2657231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Heat generation </a:t>
            </a:r>
            <a:r>
              <a:rPr kumimoji="1" lang="ja-JP" altLang="en-US" sz="2400" dirty="0" smtClean="0"/>
              <a:t>↓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00684" y="1904432"/>
            <a:ext cx="3235569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Proton beam current </a:t>
            </a:r>
            <a:r>
              <a:rPr kumimoji="1" lang="ja-JP" altLang="en-US" sz="2400" dirty="0" smtClean="0"/>
              <a:t>↓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59567" y="2738055"/>
            <a:ext cx="2717802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Burnup reactivity </a:t>
            </a:r>
            <a:r>
              <a:rPr kumimoji="1" lang="ja-JP" altLang="en-US" sz="2400" dirty="0" smtClean="0"/>
              <a:t>↓</a:t>
            </a:r>
            <a:endParaRPr kumimoji="1" lang="ja-JP" altLang="en-US" sz="2400" dirty="0"/>
          </a:p>
        </p:txBody>
      </p:sp>
      <p:cxnSp>
        <p:nvCxnSpPr>
          <p:cNvPr id="9" name="直線矢印コネクタ 8"/>
          <p:cNvCxnSpPr>
            <a:endCxn id="7" idx="0"/>
          </p:cNvCxnSpPr>
          <p:nvPr/>
        </p:nvCxnSpPr>
        <p:spPr>
          <a:xfrm>
            <a:off x="6118468" y="1532474"/>
            <a:ext cx="1" cy="37195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6118468" y="2366097"/>
            <a:ext cx="1" cy="37195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右矢印 10"/>
          <p:cNvSpPr/>
          <p:nvPr/>
        </p:nvSpPr>
        <p:spPr>
          <a:xfrm flipH="1">
            <a:off x="7477369" y="2792860"/>
            <a:ext cx="875323" cy="35205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52692" y="2402925"/>
            <a:ext cx="376115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How?</a:t>
            </a:r>
          </a:p>
          <a:p>
            <a:r>
              <a:rPr lang="en-US" altLang="ja-JP" sz="2400" dirty="0" smtClean="0"/>
              <a:t>A: Subcriticality Adjustment Rod (SAR) is installed</a:t>
            </a:r>
            <a:endParaRPr kumimoji="1" lang="ja-JP" altLang="en-US" sz="2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830" y="1070809"/>
            <a:ext cx="359312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To mitigate design condition of beam window</a:t>
            </a:r>
            <a:endParaRPr kumimoji="1" lang="ja-JP" altLang="en-US" sz="2400" dirty="0"/>
          </a:p>
        </p:txBody>
      </p:sp>
      <p:sp>
        <p:nvSpPr>
          <p:cNvPr id="14" name="右矢印 13"/>
          <p:cNvSpPr/>
          <p:nvPr/>
        </p:nvSpPr>
        <p:spPr>
          <a:xfrm>
            <a:off x="3940908" y="1118960"/>
            <a:ext cx="875323" cy="35205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57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Calculation condition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 workshop on the Status of ADSs Research and Technology Development, 7-9 Feb 2017, CERN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6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261" y="1263113"/>
            <a:ext cx="4572000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Group 4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00487"/>
              </p:ext>
            </p:extLst>
          </p:nvPr>
        </p:nvGraphicFramePr>
        <p:xfrm>
          <a:off x="6542088" y="1263113"/>
          <a:ext cx="4281487" cy="4217994"/>
        </p:xfrm>
        <a:graphic>
          <a:graphicData uri="http://schemas.openxmlformats.org/drawingml/2006/table">
            <a:tbl>
              <a:tblPr/>
              <a:tblGrid>
                <a:gridCol w="2824162"/>
                <a:gridCol w="1457325"/>
              </a:tblGrid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Thermal power</a:t>
                      </a: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800 MWt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Coolant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LBE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Inlet temperature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300°C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Coolant velocity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2.0 m/sec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Upper limitation of keff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0.97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Operation period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600 EFPDs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Number of fuel assemblies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84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Pitch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233.9 mm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Width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232.9 mm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Number of fuel pins per assembly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391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Composition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(MA+Pu)N+ZrN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Pin outer diameter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7.65 mm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Thickness of cladding tube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0.5 mm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Pin pitch</a:t>
                      </a: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11.48 mm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Active height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3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 sz="21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1000 mm</a:t>
                      </a: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923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Calculation flow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038600" y="6434502"/>
            <a:ext cx="4114800" cy="365125"/>
          </a:xfrm>
        </p:spPr>
        <p:txBody>
          <a:bodyPr/>
          <a:lstStyle/>
          <a:p>
            <a:r>
              <a:rPr kumimoji="1" lang="en-US" altLang="ja-JP" smtClean="0"/>
              <a:t>A workshop on the Status of ADSs Research and Technology Development, 7-9 Feb 2017, CERN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504" y="846462"/>
            <a:ext cx="4680000" cy="557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63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Burnup analysis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263113"/>
            <a:ext cx="8651265" cy="2879041"/>
          </a:xfrm>
        </p:spPr>
        <p:txBody>
          <a:bodyPr/>
          <a:lstStyle/>
          <a:p>
            <a:r>
              <a:rPr kumimoji="1" lang="en-US" altLang="ja-JP" dirty="0" smtClean="0"/>
              <a:t>ADS3D code</a:t>
            </a:r>
            <a:r>
              <a:rPr kumimoji="1" lang="en-US" altLang="ja-JP" baseline="30000" dirty="0" smtClean="0"/>
              <a:t>*</a:t>
            </a:r>
            <a:r>
              <a:rPr kumimoji="1" lang="en-US" altLang="ja-JP" dirty="0" smtClean="0"/>
              <a:t> was employed</a:t>
            </a:r>
          </a:p>
          <a:p>
            <a:pPr lvl="1"/>
            <a:r>
              <a:rPr lang="en-US" altLang="ja-JP" dirty="0"/>
              <a:t>Neutron transport in 3D geometry  (deterministic method) and burn-up calculation were performed </a:t>
            </a:r>
            <a:endParaRPr lang="ja-JP" altLang="en-US" dirty="0"/>
          </a:p>
          <a:p>
            <a:r>
              <a:rPr lang="en-US" altLang="ja-JP" dirty="0" smtClean="0"/>
              <a:t>Calculation condition</a:t>
            </a:r>
          </a:p>
          <a:p>
            <a:pPr lvl="1"/>
            <a:r>
              <a:rPr lang="en-US" altLang="ja-JP" dirty="0" smtClean="0"/>
              <a:t>3 SARs </a:t>
            </a:r>
            <a:r>
              <a:rPr lang="en-US" altLang="ja-JP" dirty="0"/>
              <a:t>(B</a:t>
            </a:r>
            <a:r>
              <a:rPr lang="en-US" altLang="ja-JP" baseline="-25000" dirty="0"/>
              <a:t>4</a:t>
            </a:r>
            <a:r>
              <a:rPr lang="en-US" altLang="ja-JP" dirty="0"/>
              <a:t>C type) were placed in fuel region</a:t>
            </a:r>
          </a:p>
          <a:p>
            <a:pPr lvl="1"/>
            <a:r>
              <a:rPr lang="en-US" altLang="ja-JP" dirty="0"/>
              <a:t>To prevent the </a:t>
            </a:r>
            <a:r>
              <a:rPr lang="en-US" altLang="ja-JP" dirty="0" smtClean="0"/>
              <a:t>SAR </a:t>
            </a:r>
            <a:r>
              <a:rPr lang="en-US" altLang="ja-JP" dirty="0"/>
              <a:t>drawing, tungsten block was added to the </a:t>
            </a:r>
            <a:r>
              <a:rPr lang="en-US" altLang="ja-JP" dirty="0" smtClean="0"/>
              <a:t>SAR.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802" y="3697113"/>
            <a:ext cx="4538663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9465" y="1138440"/>
            <a:ext cx="2614612" cy="549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838200" y="4142154"/>
            <a:ext cx="4112602" cy="2480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 smtClean="0"/>
              <a:t>All SARs </a:t>
            </a:r>
            <a:r>
              <a:rPr lang="en-US" altLang="ja-JP" dirty="0"/>
              <a:t>were drawn 20cm by each 100days during the operation</a:t>
            </a:r>
            <a:endParaRPr lang="ja-JP" altLang="en-US" dirty="0"/>
          </a:p>
          <a:p>
            <a:pPr lvl="1"/>
            <a:endParaRPr lang="en-US" altLang="ja-JP" dirty="0"/>
          </a:p>
        </p:txBody>
      </p:sp>
      <p:sp>
        <p:nvSpPr>
          <p:cNvPr id="10" name="テキスト ボックス 8"/>
          <p:cNvSpPr txBox="1">
            <a:spLocks noChangeArrowheads="1"/>
          </p:cNvSpPr>
          <p:nvPr/>
        </p:nvSpPr>
        <p:spPr bwMode="auto">
          <a:xfrm>
            <a:off x="7980114" y="6503949"/>
            <a:ext cx="41102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400" dirty="0">
                <a:latin typeface="Verdana" panose="020B0604030504040204" pitchFamily="34" charset="0"/>
              </a:rPr>
              <a:t>*: </a:t>
            </a:r>
            <a:r>
              <a:rPr lang="en-US" altLang="ja-JP" sz="1400" dirty="0" smtClean="0">
                <a:latin typeface="Verdana" panose="020B0604030504040204" pitchFamily="34" charset="0"/>
              </a:rPr>
              <a:t>T. Sugawara, et al., JNST, 53, 12, 2016</a:t>
            </a:r>
            <a:endParaRPr lang="ja-JP" altLang="en-US" sz="1400" dirty="0">
              <a:latin typeface="Verdana" panose="020B060403050404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59968" y="4700047"/>
            <a:ext cx="42716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SAR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3293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Results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4595056"/>
            <a:ext cx="10515600" cy="1751007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The k-eff value would be maintained 0.97 during the cycle because it is possible to move </a:t>
            </a:r>
            <a:r>
              <a:rPr lang="en-US" altLang="ja-JP" dirty="0" smtClean="0"/>
              <a:t>SARs </a:t>
            </a:r>
            <a:r>
              <a:rPr lang="en-US" altLang="ja-JP" dirty="0"/>
              <a:t>by mm/sec unit.</a:t>
            </a:r>
          </a:p>
          <a:p>
            <a:r>
              <a:rPr lang="en-US" altLang="ja-JP" dirty="0"/>
              <a:t>This concept could maintain the proton beam current about </a:t>
            </a:r>
            <a:r>
              <a:rPr lang="en-US" altLang="ja-JP" b="1" dirty="0">
                <a:solidFill>
                  <a:srgbClr val="FF0000"/>
                </a:solidFill>
              </a:rPr>
              <a:t>10mA</a:t>
            </a:r>
            <a:r>
              <a:rPr lang="en-US" altLang="ja-JP" dirty="0"/>
              <a:t> (20mA in the </a:t>
            </a:r>
            <a:r>
              <a:rPr lang="en-US" altLang="ja-JP" dirty="0" smtClean="0"/>
              <a:t>previous </a:t>
            </a:r>
            <a:r>
              <a:rPr lang="en-US" altLang="ja-JP" dirty="0"/>
              <a:t>study) 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 workshop on the Status of ADSs Research and Technology Development, 7-9 Feb 2017, CERN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8" name="テキスト ボックス 2"/>
          <p:cNvSpPr txBox="1">
            <a:spLocks noChangeArrowheads="1"/>
          </p:cNvSpPr>
          <p:nvPr/>
        </p:nvSpPr>
        <p:spPr bwMode="auto">
          <a:xfrm>
            <a:off x="2354021" y="4188029"/>
            <a:ext cx="2873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ja-JP" sz="1600" dirty="0">
                <a:latin typeface="Arial" panose="020B0604020202020204" pitchFamily="34" charset="0"/>
              </a:rPr>
              <a:t>Fig. Change of the k-eff value</a:t>
            </a:r>
            <a:endParaRPr lang="ja-JP" altLang="en-US" sz="1600" dirty="0">
              <a:latin typeface="Arial" panose="020B0604020202020204" pitchFamily="34" charset="0"/>
            </a:endParaRPr>
          </a:p>
        </p:txBody>
      </p:sp>
      <p:sp>
        <p:nvSpPr>
          <p:cNvPr id="9" name="テキスト ボックス 10"/>
          <p:cNvSpPr txBox="1">
            <a:spLocks noChangeArrowheads="1"/>
          </p:cNvSpPr>
          <p:nvPr/>
        </p:nvSpPr>
        <p:spPr bwMode="auto">
          <a:xfrm>
            <a:off x="6967760" y="4188029"/>
            <a:ext cx="37798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ja-JP" sz="1600" dirty="0">
                <a:latin typeface="Arial" panose="020B0604020202020204" pitchFamily="34" charset="0"/>
              </a:rPr>
              <a:t>Fig. Change of the proton beam current</a:t>
            </a:r>
            <a:endParaRPr lang="ja-JP" altLang="en-US" sz="1600" dirty="0">
              <a:latin typeface="Arial" panose="020B0604020202020204" pitchFamily="34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18" y="955762"/>
            <a:ext cx="5194242" cy="325097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962727"/>
            <a:ext cx="5194242" cy="324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5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Particle transport analysis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PHITS code was employed.</a:t>
            </a:r>
          </a:p>
          <a:p>
            <a:r>
              <a:rPr kumimoji="1" lang="en-US" altLang="ja-JP" dirty="0" smtClean="0"/>
              <a:t>Gaussian profile was assumed.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 workshop on the Status of ADSs Research and Technology Development, 7-9 Feb 2017, CERN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8B7A-A2EA-46FB-A834-634F854203EB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8200" y="3023972"/>
            <a:ext cx="4428000" cy="3762433"/>
          </a:xfrm>
          <a:prstGeom prst="rect">
            <a:avLst/>
          </a:prstGeom>
        </p:spPr>
      </p:pic>
      <p:graphicFrame>
        <p:nvGraphicFramePr>
          <p:cNvPr id="37" name="表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579973"/>
              </p:ext>
            </p:extLst>
          </p:nvPr>
        </p:nvGraphicFramePr>
        <p:xfrm>
          <a:off x="762540" y="2712562"/>
          <a:ext cx="700566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3214"/>
                <a:gridCol w="1946031"/>
                <a:gridCol w="2086415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Previous</a:t>
                      </a:r>
                      <a:r>
                        <a:rPr kumimoji="1" lang="en-US" altLang="ja-JP" baseline="0" dirty="0" smtClean="0"/>
                        <a:t> study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This study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Proton</a:t>
                      </a:r>
                      <a:r>
                        <a:rPr kumimoji="1" lang="en-US" altLang="ja-JP" baseline="0" dirty="0" smtClean="0"/>
                        <a:t> beam energy [GeV]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←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Proton beam current [mA]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Beam duct radius [mm]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←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Shape of beam window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Ellipse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Hemispherical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Thickness of beam window</a:t>
                      </a:r>
                      <a:r>
                        <a:rPr kumimoji="1" lang="en-US" altLang="ja-JP" baseline="0" dirty="0" smtClean="0"/>
                        <a:t> at top [mm]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←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Thickness of beam duct</a:t>
                      </a:r>
                      <a:r>
                        <a:rPr kumimoji="1" lang="en-US" altLang="ja-JP" baseline="0" dirty="0" smtClean="0"/>
                        <a:t> [mm]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10.0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←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1σ of Gaussian profile for proton beam [mm]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111.6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←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4801" y="1260308"/>
            <a:ext cx="2734659" cy="169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67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788</TotalTime>
  <Words>1084</Words>
  <Application>Microsoft Office PowerPoint</Application>
  <PresentationFormat>ワイド画面</PresentationFormat>
  <Paragraphs>201</Paragraphs>
  <Slides>16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6" baseType="lpstr">
      <vt:lpstr>ＭＳ Ｐゴシック</vt:lpstr>
      <vt:lpstr>メイリオ</vt:lpstr>
      <vt:lpstr>Arial</vt:lpstr>
      <vt:lpstr>Calibri</vt:lpstr>
      <vt:lpstr>Cambria Math</vt:lpstr>
      <vt:lpstr>Times New Roman</vt:lpstr>
      <vt:lpstr>Verdana</vt:lpstr>
      <vt:lpstr>Wingdings</vt:lpstr>
      <vt:lpstr>Office テーマ</vt:lpstr>
      <vt:lpstr>Visio</vt:lpstr>
      <vt:lpstr>Beam Window Design  for ADS system in JAEA</vt:lpstr>
      <vt:lpstr>Introduction</vt:lpstr>
      <vt:lpstr>Previous study*</vt:lpstr>
      <vt:lpstr>Purpose</vt:lpstr>
      <vt:lpstr>Calculation condition</vt:lpstr>
      <vt:lpstr>Calculation flow</vt:lpstr>
      <vt:lpstr>Burnup analysis</vt:lpstr>
      <vt:lpstr>Results</vt:lpstr>
      <vt:lpstr>Particle transport analysis</vt:lpstr>
      <vt:lpstr>Results</vt:lpstr>
      <vt:lpstr>Thermal hydraulics analysis</vt:lpstr>
      <vt:lpstr>Results</vt:lpstr>
      <vt:lpstr>Structural analysis</vt:lpstr>
      <vt:lpstr>Results</vt:lpstr>
      <vt:lpstr>Summary</vt:lpstr>
      <vt:lpstr>Concluding remarks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Takanori Sugawara</dc:creator>
  <cp:lastModifiedBy>Takanori Sugawara</cp:lastModifiedBy>
  <cp:revision>50</cp:revision>
  <dcterms:created xsi:type="dcterms:W3CDTF">2016-05-10T06:33:52Z</dcterms:created>
  <dcterms:modified xsi:type="dcterms:W3CDTF">2017-02-02T09:14:16Z</dcterms:modified>
</cp:coreProperties>
</file>