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3" r:id="rId2"/>
    <p:sldMasterId id="2147483715" r:id="rId3"/>
  </p:sldMasterIdLst>
  <p:notesMasterIdLst>
    <p:notesMasterId r:id="rId40"/>
  </p:notesMasterIdLst>
  <p:handoutMasterIdLst>
    <p:handoutMasterId r:id="rId41"/>
  </p:handoutMasterIdLst>
  <p:sldIdLst>
    <p:sldId id="602" r:id="rId4"/>
    <p:sldId id="580" r:id="rId5"/>
    <p:sldId id="616" r:id="rId6"/>
    <p:sldId id="644" r:id="rId7"/>
    <p:sldId id="605" r:id="rId8"/>
    <p:sldId id="620" r:id="rId9"/>
    <p:sldId id="650" r:id="rId10"/>
    <p:sldId id="611" r:id="rId11"/>
    <p:sldId id="651" r:id="rId12"/>
    <p:sldId id="626" r:id="rId13"/>
    <p:sldId id="622" r:id="rId14"/>
    <p:sldId id="625" r:id="rId15"/>
    <p:sldId id="624" r:id="rId16"/>
    <p:sldId id="632" r:id="rId17"/>
    <p:sldId id="642" r:id="rId18"/>
    <p:sldId id="623" r:id="rId19"/>
    <p:sldId id="634" r:id="rId20"/>
    <p:sldId id="607" r:id="rId21"/>
    <p:sldId id="631" r:id="rId22"/>
    <p:sldId id="635" r:id="rId23"/>
    <p:sldId id="638" r:id="rId24"/>
    <p:sldId id="636" r:id="rId25"/>
    <p:sldId id="639" r:id="rId26"/>
    <p:sldId id="649" r:id="rId27"/>
    <p:sldId id="648" r:id="rId28"/>
    <p:sldId id="640" r:id="rId29"/>
    <p:sldId id="652" r:id="rId30"/>
    <p:sldId id="608" r:id="rId31"/>
    <p:sldId id="645" r:id="rId32"/>
    <p:sldId id="646" r:id="rId33"/>
    <p:sldId id="637" r:id="rId34"/>
    <p:sldId id="643" r:id="rId35"/>
    <p:sldId id="613" r:id="rId36"/>
    <p:sldId id="604" r:id="rId37"/>
    <p:sldId id="647" r:id="rId38"/>
    <p:sldId id="654" r:id="rId39"/>
  </p:sldIdLst>
  <p:sldSz cx="9144000" cy="6858000" type="screen4x3"/>
  <p:notesSz cx="6797675" cy="98726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02">
          <p15:clr>
            <a:srgbClr val="A4A3A4"/>
          </p15:clr>
        </p15:guide>
        <p15:guide id="2" pos="298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10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ROT Bertrand 139572" initials="PB1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8080"/>
    <a:srgbClr val="666666"/>
    <a:srgbClr val="B2B2B2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94660" autoAdjust="0"/>
  </p:normalViewPr>
  <p:slideViewPr>
    <p:cSldViewPr snapToGrid="0">
      <p:cViewPr varScale="1">
        <p:scale>
          <a:sx n="88" d="100"/>
          <a:sy n="88" d="100"/>
        </p:scale>
        <p:origin x="-1110" y="-108"/>
      </p:cViewPr>
      <p:guideLst>
        <p:guide orient="horz" pos="2302"/>
        <p:guide pos="2981"/>
      </p:guideLst>
    </p:cSldViewPr>
  </p:slideViewPr>
  <p:outlineViewPr>
    <p:cViewPr>
      <p:scale>
        <a:sx n="33" d="100"/>
        <a:sy n="33" d="100"/>
      </p:scale>
      <p:origin x="0" y="272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3317" y="-96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29464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5" tIns="45511" rIns="91025" bIns="45511" numCol="1" anchor="t" anchorCtr="0" compatLnSpc="1">
            <a:prstTxWarp prst="textNoShape">
              <a:avLst/>
            </a:prstTxWarp>
          </a:bodyPr>
          <a:lstStyle>
            <a:lvl1pPr defTabSz="909594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9" y="3"/>
            <a:ext cx="29448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5" tIns="45511" rIns="91025" bIns="45511" numCol="1" anchor="t" anchorCtr="0" compatLnSpc="1">
            <a:prstTxWarp prst="textNoShape">
              <a:avLst/>
            </a:prstTxWarp>
          </a:bodyPr>
          <a:lstStyle>
            <a:lvl1pPr algn="r" defTabSz="909594">
              <a:defRPr sz="1100"/>
            </a:lvl1pPr>
          </a:lstStyle>
          <a:p>
            <a:pPr>
              <a:defRPr/>
            </a:pPr>
            <a:fld id="{EC9ADA00-6DAB-48E3-9328-CFF9CA4F2268}" type="datetimeFigureOut">
              <a:rPr lang="fr-FR"/>
              <a:pPr>
                <a:defRPr/>
              </a:pPr>
              <a:t>08/02/2017</a:t>
            </a:fld>
            <a:endParaRPr lang="fr-FR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378953"/>
            <a:ext cx="29464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5" tIns="45511" rIns="91025" bIns="45511" numCol="1" anchor="b" anchorCtr="0" compatLnSpc="1">
            <a:prstTxWarp prst="textNoShape">
              <a:avLst/>
            </a:prstTxWarp>
          </a:bodyPr>
          <a:lstStyle>
            <a:lvl1pPr defTabSz="909594">
              <a:defRPr sz="11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9" y="9378953"/>
            <a:ext cx="29448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5" tIns="45511" rIns="91025" bIns="45511" numCol="1" anchor="b" anchorCtr="0" compatLnSpc="1">
            <a:prstTxWarp prst="textNoShape">
              <a:avLst/>
            </a:prstTxWarp>
          </a:bodyPr>
          <a:lstStyle>
            <a:lvl1pPr algn="r" defTabSz="909594">
              <a:defRPr sz="1100"/>
            </a:lvl1pPr>
          </a:lstStyle>
          <a:p>
            <a:pPr>
              <a:defRPr/>
            </a:pPr>
            <a:fld id="{65624074-56A2-4569-9483-E06E66EC1C7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451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3" y="3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127" tIns="47565" rIns="95127" bIns="47565" numCol="1" anchor="t" anchorCtr="0" compatLnSpc="1">
            <a:prstTxWarp prst="textNoShape">
              <a:avLst/>
            </a:prstTxWarp>
          </a:bodyPr>
          <a:lstStyle>
            <a:lvl1pPr defTabSz="909594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851279" y="3"/>
            <a:ext cx="29448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127" tIns="47565" rIns="95127" bIns="47565" numCol="1" anchor="t" anchorCtr="0" compatLnSpc="1">
            <a:prstTxWarp prst="textNoShape">
              <a:avLst/>
            </a:prstTxWarp>
          </a:bodyPr>
          <a:lstStyle>
            <a:lvl1pPr algn="r" defTabSz="909594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266FD8F8-1CDB-4A38-80DE-EEBDF7E3AB51}" type="datetimeFigureOut">
              <a:rPr lang="fr-FR"/>
              <a:pPr>
                <a:defRPr/>
              </a:pPr>
              <a:t>08/02/2017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8188"/>
            <a:ext cx="4943475" cy="3706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6" tIns="47779" rIns="95556" bIns="47779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679455" y="4689478"/>
            <a:ext cx="5438775" cy="444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127" tIns="47565" rIns="95127" bIns="47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3" y="9378953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127" tIns="47565" rIns="95127" bIns="47565" numCol="1" anchor="b" anchorCtr="0" compatLnSpc="1">
            <a:prstTxWarp prst="textNoShape">
              <a:avLst/>
            </a:prstTxWarp>
          </a:bodyPr>
          <a:lstStyle>
            <a:lvl1pPr defTabSz="909594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51279" y="9378953"/>
            <a:ext cx="29448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127" tIns="47565" rIns="95127" bIns="47565" numCol="1" anchor="b" anchorCtr="0" compatLnSpc="1">
            <a:prstTxWarp prst="textNoShape">
              <a:avLst/>
            </a:prstTxWarp>
          </a:bodyPr>
          <a:lstStyle>
            <a:lvl1pPr algn="r" defTabSz="909594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D7F40795-0897-4E50-9D1E-FBBD72840C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173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9" descr="bandeau_tit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09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3960000" y="4509120"/>
            <a:ext cx="4788464" cy="1224136"/>
          </a:xfrm>
        </p:spPr>
        <p:txBody>
          <a:bodyPr anchor="b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59225" y="6305550"/>
            <a:ext cx="1450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5600" y="6305550"/>
            <a:ext cx="2555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Espace réservé du numéro de diapositive 10"/>
          <p:cNvSpPr txBox="1">
            <a:spLocks/>
          </p:cNvSpPr>
          <p:nvPr userDrawn="1"/>
        </p:nvSpPr>
        <p:spPr>
          <a:xfrm>
            <a:off x="8235880" y="6527250"/>
            <a:ext cx="111918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dirty="0"/>
              <a:t>|  PAGE </a:t>
            </a:r>
            <a:fld id="{92EF3C69-A481-445D-9F99-AC089A746D00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2562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FBC8-E351-48B2-95DE-63920112523F}" type="datetimeFigureOut">
              <a:rPr lang="en-GB" smtClean="0"/>
              <a:t>08/02/2017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937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FBC8-E351-48B2-95DE-63920112523F}" type="datetimeFigureOut">
              <a:rPr lang="en-GB" smtClean="0"/>
              <a:t>08/02/2017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145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FBC8-E351-48B2-95DE-63920112523F}" type="datetimeFigureOut">
              <a:rPr lang="en-GB" smtClean="0"/>
              <a:t>08/02/2017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994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FBC8-E351-48B2-95DE-63920112523F}" type="datetimeFigureOut">
              <a:rPr lang="en-GB" smtClean="0"/>
              <a:t>08/02/2017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045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FBC8-E351-48B2-95DE-63920112523F}" type="datetimeFigureOut">
              <a:rPr lang="en-GB" smtClean="0"/>
              <a:t>08/02/2017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07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FBC8-E351-48B2-95DE-63920112523F}" type="datetimeFigureOut">
              <a:rPr lang="en-GB" smtClean="0"/>
              <a:t>08/02/2017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667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bandeau_tit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09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3960000" y="4509120"/>
            <a:ext cx="4788464" cy="1224136"/>
          </a:xfrm>
        </p:spPr>
        <p:txBody>
          <a:bodyPr anchor="b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59225" y="6305550"/>
            <a:ext cx="1450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E8A0B-E233-47D1-8A52-3341327300BA}" type="datetime4">
              <a:rPr lang="fr-FR" smtClean="0">
                <a:solidFill>
                  <a:prstClr val="white"/>
                </a:solidFill>
              </a:rPr>
              <a:pPr>
                <a:defRPr/>
              </a:pPr>
              <a:t>8 février 2017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prstClr val="white"/>
                </a:solidFill>
              </a:rPr>
              <a:t>|  PAGE </a:t>
            </a:r>
            <a:fld id="{50EA2E31-9A6C-47CB-9EE3-B2C0BDFB5FCB}" type="slidenum">
              <a:rPr lang="fr-FR">
                <a:solidFill>
                  <a:prstClr val="white"/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5600" y="6305550"/>
            <a:ext cx="25558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40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8" descr="bandeau_tit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09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3960000" y="5445224"/>
            <a:ext cx="4788464" cy="288032"/>
          </a:xfrm>
        </p:spPr>
        <p:txBody>
          <a:bodyPr anchor="b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Espace réservé pour une image  11"/>
          <p:cNvSpPr>
            <a:spLocks noGrp="1"/>
          </p:cNvSpPr>
          <p:nvPr>
            <p:ph type="pic" sz="quarter" idx="14"/>
          </p:nvPr>
        </p:nvSpPr>
        <p:spPr>
          <a:xfrm>
            <a:off x="3311999" y="3311999"/>
            <a:ext cx="5832000" cy="2124000"/>
          </a:xfrm>
          <a:solidFill>
            <a:srgbClr val="666666"/>
          </a:solidFill>
        </p:spPr>
        <p:txBody>
          <a:bodyPr rtlCol="0" anchor="ctr">
            <a:noAutofit/>
          </a:bodyPr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7" name="Espace réservé de la date 12"/>
          <p:cNvSpPr>
            <a:spLocks noGrp="1"/>
          </p:cNvSpPr>
          <p:nvPr>
            <p:ph type="dt" sz="half" idx="15"/>
          </p:nvPr>
        </p:nvSpPr>
        <p:spPr>
          <a:xfrm>
            <a:off x="3959225" y="6305550"/>
            <a:ext cx="1450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A4B55-A39A-4720-905D-EED33774E13E}" type="datetime4">
              <a:rPr lang="fr-FR" smtClean="0">
                <a:solidFill>
                  <a:prstClr val="white"/>
                </a:solidFill>
              </a:rPr>
              <a:pPr>
                <a:defRPr/>
              </a:pPr>
              <a:t>8 février 2017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8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prstClr val="white"/>
                </a:solidFill>
              </a:rPr>
              <a:t>|  PAGE </a:t>
            </a:r>
            <a:fld id="{74080375-5A5B-4928-9C95-1D5058945FA2}" type="slidenum">
              <a:rPr lang="fr-FR">
                <a:solidFill>
                  <a:prstClr val="white"/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10" name="Espace réservé du pied de page 14"/>
          <p:cNvSpPr>
            <a:spLocks noGrp="1"/>
          </p:cNvSpPr>
          <p:nvPr>
            <p:ph type="ftr" sz="quarter" idx="17"/>
          </p:nvPr>
        </p:nvSpPr>
        <p:spPr>
          <a:xfrm>
            <a:off x="5435600" y="6305550"/>
            <a:ext cx="25558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4345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C0F72-4A11-471F-99EF-118393A476F9}" type="datetime4">
              <a:rPr lang="fr-FR" smtClean="0">
                <a:solidFill>
                  <a:prstClr val="white"/>
                </a:solidFill>
              </a:rPr>
              <a:pPr>
                <a:defRPr/>
              </a:pPr>
              <a:t>8 février 2017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|  PAGE </a:t>
            </a:r>
            <a:fld id="{E53507A8-F88D-4F76-87C9-BF7C5CFD61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5137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291BB-C65B-450E-84A8-2A0AA6DD4786}" type="datetime4">
              <a:rPr lang="fr-FR" smtClean="0">
                <a:solidFill>
                  <a:prstClr val="white"/>
                </a:solidFill>
              </a:rPr>
              <a:pPr>
                <a:defRPr/>
              </a:pPr>
              <a:t>8 février 2017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|  PAGE </a:t>
            </a:r>
            <a:fld id="{AD258855-914C-490E-B6B1-7DACCA7E66D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657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08490DFD-07AA-407D-B7CD-67FEEDED9E37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0827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D48B7-C26E-468D-B91F-D3846545472A}" type="datetime4">
              <a:rPr lang="fr-FR" smtClean="0">
                <a:solidFill>
                  <a:prstClr val="white"/>
                </a:solidFill>
              </a:rPr>
              <a:pPr>
                <a:defRPr/>
              </a:pPr>
              <a:t>8 février 2017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|  PAGE </a:t>
            </a:r>
            <a:fld id="{F4E36F25-B7EF-4C19-B99D-AA6348CDCBF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3455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F061-98C4-4237-97D7-2E599A6307FA}" type="datetime4">
              <a:rPr lang="fr-FR" smtClean="0">
                <a:solidFill>
                  <a:prstClr val="white"/>
                </a:solidFill>
              </a:rPr>
              <a:pPr>
                <a:defRPr/>
              </a:pPr>
              <a:t>8 février 2017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|  PAGE </a:t>
            </a:r>
            <a:fld id="{D2B58FD4-DC94-43C0-9542-6A4088A7F0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673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E57C5-227A-434A-B2B9-229C6555E452}" type="datetime4">
              <a:rPr lang="fr-FR" smtClean="0">
                <a:solidFill>
                  <a:prstClr val="white"/>
                </a:solidFill>
              </a:rPr>
              <a:pPr>
                <a:defRPr/>
              </a:pPr>
              <a:t>8 février 2017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|  PAGE </a:t>
            </a:r>
            <a:fld id="{4CCD7574-E1AD-4669-8773-48F8213524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567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8" descr="car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846138"/>
            <a:ext cx="8459787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9" descr="bandeau_page_cart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Espace réservé du graphique 32"/>
          <p:cNvSpPr>
            <a:spLocks noGrp="1"/>
          </p:cNvSpPr>
          <p:nvPr>
            <p:ph type="chart" sz="quarter" idx="13"/>
          </p:nvPr>
        </p:nvSpPr>
        <p:spPr>
          <a:xfrm>
            <a:off x="899592" y="5157788"/>
            <a:ext cx="3240360" cy="863600"/>
          </a:xfrm>
        </p:spPr>
        <p:txBody>
          <a:bodyPr rtlCol="0" anchor="ctr">
            <a:noAutofit/>
          </a:bodyPr>
          <a:lstStyle>
            <a:lvl1pPr marL="0" indent="0" algn="ctr">
              <a:defRPr sz="1200"/>
            </a:lvl1pPr>
          </a:lstStyle>
          <a:p>
            <a:pPr lvl="0"/>
            <a:r>
              <a:rPr lang="fr-FR" noProof="0"/>
              <a:t>Cliquez sur l'icône pour ajouter un graphique</a:t>
            </a:r>
            <a:endParaRPr lang="fr-FR" noProof="0" dirty="0"/>
          </a:p>
        </p:txBody>
      </p:sp>
      <p:sp>
        <p:nvSpPr>
          <p:cNvPr id="5" name="Espace réservé de la date 5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91014-90E0-4C75-B84D-1491D7E71D50}" type="datetime4">
              <a:rPr lang="fr-FR" smtClean="0">
                <a:solidFill>
                  <a:prstClr val="white"/>
                </a:solidFill>
              </a:rPr>
              <a:pPr>
                <a:defRPr/>
              </a:pPr>
              <a:t>8 février 2017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|  PAGE </a:t>
            </a:r>
            <a:fld id="{D84A522E-A971-4698-AB5D-C294ED7CC5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Espace réservé du pied de page 7"/>
          <p:cNvSpPr>
            <a:spLocks noGrp="1"/>
          </p:cNvSpPr>
          <p:nvPr>
            <p:ph type="ftr" sz="quarter" idx="16"/>
          </p:nvPr>
        </p:nvSpPr>
        <p:spPr>
          <a:xfrm>
            <a:off x="2051050" y="6305550"/>
            <a:ext cx="59404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6666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4244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bandeau_intercalai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0"/>
            <a:ext cx="58340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9" descr="bandeau_dernièr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50"/>
          <a:stretch>
            <a:fillRect/>
          </a:stretch>
        </p:blipFill>
        <p:spPr bwMode="auto">
          <a:xfrm>
            <a:off x="3309938" y="0"/>
            <a:ext cx="5834062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F9A4-56D2-4C88-B383-17FA55320B7F}" type="datetime4">
              <a:rPr lang="fr-FR" smtClean="0">
                <a:solidFill>
                  <a:prstClr val="white"/>
                </a:solidFill>
              </a:rPr>
              <a:pPr>
                <a:defRPr/>
              </a:pPr>
              <a:t>8 février 2017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263" y="5445125"/>
            <a:ext cx="1119187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prstClr val="white"/>
                </a:solidFill>
              </a:rPr>
              <a:t>|  PAGE </a:t>
            </a:r>
            <a:fld id="{36E835F0-4918-407C-8989-265B8B38895D}" type="slidenum">
              <a:rPr lang="fr-FR">
                <a:solidFill>
                  <a:prstClr val="white"/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263" y="5876925"/>
            <a:ext cx="26638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44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543E5-AB90-412B-8ABC-9017D003EFCA}" type="datetime4">
              <a:rPr lang="fr-FR" smtClean="0">
                <a:solidFill>
                  <a:prstClr val="white"/>
                </a:solidFill>
              </a:rPr>
              <a:pPr>
                <a:defRPr/>
              </a:pPr>
              <a:t>8 février 2017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|  PAGE </a:t>
            </a:r>
            <a:fld id="{EBE4CC30-D869-404F-A45D-14667A9F98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756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8178751" y="6502950"/>
            <a:ext cx="11191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|  PAGE </a:t>
            </a:r>
            <a:fld id="{92EF3C69-A481-445D-9F99-AC089A746D0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5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191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8194690" y="6521993"/>
            <a:ext cx="11191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3" name="ZoneTexte 2"/>
          <p:cNvSpPr txBox="1"/>
          <p:nvPr userDrawn="1"/>
        </p:nvSpPr>
        <p:spPr>
          <a:xfrm>
            <a:off x="0" y="6592824"/>
            <a:ext cx="6300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7030A0"/>
                </a:solidFill>
              </a:rPr>
              <a:t>EuCard</a:t>
            </a:r>
            <a:r>
              <a:rPr lang="en-GB" sz="1200" baseline="30000" dirty="0">
                <a:solidFill>
                  <a:srgbClr val="7030A0"/>
                </a:solidFill>
              </a:rPr>
              <a:t>2</a:t>
            </a:r>
            <a:r>
              <a:rPr lang="en-GB" sz="1200" baseline="0" dirty="0">
                <a:solidFill>
                  <a:srgbClr val="7030A0"/>
                </a:solidFill>
              </a:rPr>
              <a:t>, Status of ADS Research and Technology Development, CERN, 7-9 Feb. 2017</a:t>
            </a:r>
          </a:p>
        </p:txBody>
      </p:sp>
    </p:spTree>
    <p:extLst>
      <p:ext uri="{BB962C8B-B14F-4D97-AF65-F5344CB8AC3E}">
        <p14:creationId xmlns:p14="http://schemas.microsoft.com/office/powerpoint/2010/main" val="171504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FBC8-E351-48B2-95DE-63920112523F}" type="datetimeFigureOut">
              <a:rPr lang="en-GB" smtClean="0"/>
              <a:t>08/02/2017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47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FBC8-E351-48B2-95DE-63920112523F}" type="datetimeFigureOut">
              <a:rPr lang="en-GB" smtClean="0"/>
              <a:t>08/02/2017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94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FBC8-E351-48B2-95DE-63920112523F}" type="datetimeFigureOut">
              <a:rPr lang="en-GB" smtClean="0"/>
              <a:t>08/02/2017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422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FBC8-E351-48B2-95DE-63920112523F}" type="datetimeFigureOut">
              <a:rPr lang="en-GB" smtClean="0"/>
              <a:t>08/02/2017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187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FBC8-E351-48B2-95DE-63920112523F}" type="datetimeFigureOut">
              <a:rPr lang="en-GB" smtClean="0"/>
              <a:t>08/02/2017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280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7" descr="bandeau_text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7413" cy="9096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76263" y="1268413"/>
            <a:ext cx="81724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Cliquez pour modifier les styles du texte du masque</a:t>
            </a:r>
          </a:p>
          <a:p>
            <a:pPr lvl="1"/>
            <a:r>
              <a:rPr lang="fr-FR" altLang="en-US"/>
              <a:t>Deuxième niveau</a:t>
            </a:r>
          </a:p>
          <a:p>
            <a:pPr lvl="2"/>
            <a:r>
              <a:rPr lang="fr-FR" altLang="en-US"/>
              <a:t>Troisième niveau</a:t>
            </a:r>
          </a:p>
          <a:p>
            <a:pPr lvl="3"/>
            <a:r>
              <a:rPr lang="fr-FR" altLang="en-US"/>
              <a:t>Quatrième niveau</a:t>
            </a:r>
          </a:p>
          <a:p>
            <a:pPr lvl="4"/>
            <a:r>
              <a:rPr lang="fr-FR" altLang="en-US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263" y="6450330"/>
            <a:ext cx="14509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050" y="6450330"/>
            <a:ext cx="59404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4813" y="6456363"/>
            <a:ext cx="111918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666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|  PAGE </a:t>
            </a:r>
            <a:fld id="{08490DFD-07AA-407D-B7CD-67FEEDED9E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  <p:sldLayoutId id="2147483700" r:id="rId3"/>
    <p:sldLayoutId id="2147483701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 kern="1200" cap="all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9pPr>
    </p:titleStyle>
    <p:bodyStyle>
      <a:lvl1pPr marL="923925" indent="-923925" algn="l" rtl="0" eaLnBrk="0" fontAlgn="base" hangingPunct="0">
        <a:spcBef>
          <a:spcPct val="0"/>
        </a:spcBef>
        <a:spcAft>
          <a:spcPts val="400"/>
        </a:spcAft>
        <a:buFont typeface="Arial" charset="0"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SzPct val="90000"/>
        <a:buBlip>
          <a:blip r:embed="rId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552450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SzPct val="36000"/>
        <a:buFont typeface="Arial" charset="0"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Clr>
          <a:srgbClr val="666666"/>
        </a:buClr>
        <a:buSzPct val="36000"/>
        <a:buBlip>
          <a:blip r:embed="rId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Clr>
          <a:srgbClr val="666666"/>
        </a:buClr>
        <a:buFont typeface="Arial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DFBC8-E351-48B2-95DE-63920112523F}" type="datetimeFigureOut">
              <a:rPr lang="en-GB" smtClean="0"/>
              <a:t>08/02/2017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3C62D-D888-4184-8AD0-9B12CC1020E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540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7" descr="bandeau_texte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7413" cy="9096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76263" y="1268413"/>
            <a:ext cx="81724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263" y="6305550"/>
            <a:ext cx="14509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cap="all" baseline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E06799-43B2-4254-8951-19CDC85CBBB2}" type="datetime4">
              <a:rPr lang="fr-FR" smtClean="0">
                <a:solidFill>
                  <a:prstClr val="white"/>
                </a:solidFill>
              </a:rPr>
              <a:pPr>
                <a:defRPr/>
              </a:pPr>
              <a:t>8 février 2017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4813" y="6303963"/>
            <a:ext cx="111918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6666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|  PAGE </a:t>
            </a:r>
            <a:fld id="{8EC85129-FE12-432E-AB16-CAE1879313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37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 kern="1200" cap="all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9pPr>
    </p:titleStyle>
    <p:bodyStyle>
      <a:lvl1pPr marL="923925" indent="-923925" algn="l" rtl="0" eaLnBrk="0" fontAlgn="base" hangingPunct="0">
        <a:spcBef>
          <a:spcPct val="0"/>
        </a:spcBef>
        <a:spcAft>
          <a:spcPts val="400"/>
        </a:spcAft>
        <a:buFont typeface="Arial" charset="0"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SzPct val="90000"/>
        <a:buBlip>
          <a:blip r:embed="rId13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552450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SzPct val="36000"/>
        <a:buFont typeface="Arial" charset="0"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Clr>
          <a:srgbClr val="666666"/>
        </a:buClr>
        <a:buSzPct val="36000"/>
        <a:buBlip>
          <a:blip r:embed="rId14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Clr>
          <a:srgbClr val="666666"/>
        </a:buClr>
        <a:buFont typeface="Arial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emf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9.gif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9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9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.png"/><Relationship Id="rId7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emf"/><Relationship Id="rId5" Type="http://schemas.openxmlformats.org/officeDocument/2006/relationships/image" Target="../media/image36.png"/><Relationship Id="rId4" Type="http://schemas.openxmlformats.org/officeDocument/2006/relationships/image" Target="../media/image9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9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9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.png"/><Relationship Id="rId7" Type="http://schemas.openxmlformats.org/officeDocument/2006/relationships/image" Target="../media/image4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wmf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9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1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g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2000" b="1" dirty="0">
                <a:solidFill>
                  <a:schemeClr val="tx2"/>
                </a:solidFill>
              </a:rPr>
              <a:t>Overview of achieved coupling experiments on zero-power FACILITIEs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909060" y="4038600"/>
            <a:ext cx="4991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00FF"/>
                </a:solidFill>
              </a:rPr>
              <a:t>F. MELLIER</a:t>
            </a:r>
          </a:p>
          <a:p>
            <a:endParaRPr lang="en-GB" sz="1400" b="1" dirty="0">
              <a:solidFill>
                <a:srgbClr val="0000FF"/>
              </a:solidFill>
            </a:endParaRPr>
          </a:p>
          <a:p>
            <a:pPr algn="ctr"/>
            <a:r>
              <a:rPr lang="en-GB" sz="1400" dirty="0">
                <a:solidFill>
                  <a:srgbClr val="0000FF"/>
                </a:solidFill>
              </a:rPr>
              <a:t>CEA/Nuclear Energy Division</a:t>
            </a:r>
          </a:p>
          <a:p>
            <a:pPr algn="ctr"/>
            <a:r>
              <a:rPr lang="en-GB" sz="1400" dirty="0">
                <a:solidFill>
                  <a:srgbClr val="0000FF"/>
                </a:solidFill>
              </a:rPr>
              <a:t>Cadarache, France </a:t>
            </a:r>
          </a:p>
        </p:txBody>
      </p:sp>
      <p:sp>
        <p:nvSpPr>
          <p:cNvPr id="3" name="Rectangle 2"/>
          <p:cNvSpPr/>
          <p:nvPr/>
        </p:nvSpPr>
        <p:spPr>
          <a:xfrm>
            <a:off x="3405673" y="6233250"/>
            <a:ext cx="45346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EuCard</a:t>
            </a:r>
            <a:r>
              <a:rPr lang="en-GB" sz="1400" baseline="30000" dirty="0"/>
              <a:t>2</a:t>
            </a:r>
            <a:r>
              <a:rPr lang="en-GB" sz="1400" dirty="0"/>
              <a:t>, Status of ADS Research and Technology Development, CERN, 7-9 Feb. 2017</a:t>
            </a:r>
          </a:p>
        </p:txBody>
      </p:sp>
    </p:spTree>
    <p:extLst>
      <p:ext uri="{BB962C8B-B14F-4D97-AF65-F5344CB8AC3E}">
        <p14:creationId xmlns:p14="http://schemas.microsoft.com/office/powerpoint/2010/main" val="175515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7578" y="790207"/>
            <a:ext cx="8886422" cy="48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285750" indent="-285750">
              <a:spcBef>
                <a:spcPts val="600"/>
              </a:spcBef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Large </a:t>
            </a:r>
            <a:r>
              <a:rPr lang="fr-FR" sz="2000" b="1" i="1" dirty="0" err="1">
                <a:solidFill>
                  <a:schemeClr val="tx1"/>
                </a:solidFill>
              </a:rPr>
              <a:t>project</a:t>
            </a:r>
            <a:r>
              <a:rPr lang="fr-FR" sz="2000" b="1" i="1" dirty="0">
                <a:solidFill>
                  <a:schemeClr val="tx1"/>
                </a:solidFill>
              </a:rPr>
              <a:t> </a:t>
            </a:r>
            <a:r>
              <a:rPr lang="fr-FR" sz="2000" b="1" i="1" dirty="0" err="1">
                <a:solidFill>
                  <a:schemeClr val="tx1"/>
                </a:solidFill>
              </a:rPr>
              <a:t>stopped</a:t>
            </a:r>
            <a:r>
              <a:rPr lang="fr-FR" sz="2000" b="1" i="1" dirty="0">
                <a:solidFill>
                  <a:schemeClr val="tx1"/>
                </a:solidFill>
              </a:rPr>
              <a:t> </a:t>
            </a:r>
            <a:r>
              <a:rPr lang="fr-FR" sz="2000" b="1" i="1" dirty="0" err="1">
                <a:solidFill>
                  <a:schemeClr val="tx1"/>
                </a:solidFill>
              </a:rPr>
              <a:t>prematurely</a:t>
            </a:r>
            <a:endParaRPr lang="fr-FR" sz="2000" b="1" i="1" dirty="0">
              <a:solidFill>
                <a:schemeClr val="tx1"/>
              </a:solidFill>
            </a:endParaRPr>
          </a:p>
          <a:p>
            <a:pPr marL="285750" indent="-285750">
              <a:spcBef>
                <a:spcPts val="600"/>
              </a:spcBef>
              <a:buSzPct val="85000"/>
              <a:buBlip>
                <a:blip r:embed="rId4"/>
              </a:buBlip>
            </a:pPr>
            <a:endParaRPr lang="fr-FR" sz="2000" b="1" i="1" dirty="0">
              <a:solidFill>
                <a:schemeClr val="tx1"/>
              </a:solidFill>
            </a:endParaRPr>
          </a:p>
          <a:p>
            <a:pPr marL="0" indent="0" algn="ctr">
              <a:spcBef>
                <a:spcPts val="600"/>
              </a:spcBef>
              <a:buSzPct val="85000"/>
            </a:pPr>
            <a:r>
              <a:rPr lang="fr-FR" sz="2000" b="1" i="1" dirty="0" err="1">
                <a:solidFill>
                  <a:srgbClr val="C00000"/>
                </a:solidFill>
              </a:rPr>
              <a:t>Italy</a:t>
            </a:r>
            <a:r>
              <a:rPr lang="fr-FR" sz="2000" b="1" i="1" dirty="0">
                <a:solidFill>
                  <a:srgbClr val="C00000"/>
                </a:solidFill>
              </a:rPr>
              <a:t> / TRADE plus</a:t>
            </a:r>
          </a:p>
          <a:p>
            <a:pPr marL="0" indent="0" algn="ctr">
              <a:spcBef>
                <a:spcPts val="600"/>
              </a:spcBef>
              <a:buSzPct val="85000"/>
            </a:pPr>
            <a:r>
              <a:rPr lang="fr-FR" sz="2000" b="1" i="1" dirty="0" err="1">
                <a:solidFill>
                  <a:srgbClr val="C00000"/>
                </a:solidFill>
              </a:rPr>
              <a:t>Russia</a:t>
            </a:r>
            <a:r>
              <a:rPr lang="fr-FR" sz="2000" b="1" i="1" dirty="0">
                <a:solidFill>
                  <a:srgbClr val="C00000"/>
                </a:solidFill>
              </a:rPr>
              <a:t> / SAD</a:t>
            </a:r>
          </a:p>
          <a:p>
            <a:pPr marL="0" indent="0" algn="ctr">
              <a:spcBef>
                <a:spcPts val="600"/>
              </a:spcBef>
              <a:buSzPct val="85000"/>
            </a:pPr>
            <a:r>
              <a:rPr lang="fr-FR" sz="2000" b="1" i="1" dirty="0">
                <a:solidFill>
                  <a:srgbClr val="C00000"/>
                </a:solidFill>
              </a:rPr>
              <a:t>USA / RACE-HP</a:t>
            </a:r>
            <a:r>
              <a:rPr lang="fr-FR" sz="1600" i="1" dirty="0">
                <a:solidFill>
                  <a:srgbClr val="C00000"/>
                </a:solidFill>
              </a:rPr>
              <a:t/>
            </a:r>
            <a:br>
              <a:rPr lang="fr-FR" sz="1600" i="1" dirty="0">
                <a:solidFill>
                  <a:srgbClr val="C00000"/>
                </a:solidFill>
              </a:rPr>
            </a:br>
            <a:r>
              <a:rPr lang="fr-FR" sz="1600" i="1" dirty="0">
                <a:solidFill>
                  <a:srgbClr val="C00000"/>
                </a:solidFill>
              </a:rPr>
              <a:t>		</a:t>
            </a: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i="1" dirty="0">
              <a:solidFill>
                <a:srgbClr val="C00000"/>
              </a:solidFill>
            </a:endParaRP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i="1" dirty="0">
              <a:solidFill>
                <a:srgbClr val="C00000"/>
              </a:solidFill>
            </a:endParaRP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i="1" dirty="0">
              <a:solidFill>
                <a:srgbClr val="C00000"/>
              </a:solidFill>
            </a:endParaRP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i="1" dirty="0">
              <a:solidFill>
                <a:srgbClr val="C00000"/>
              </a:solidFill>
            </a:endParaRP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Core powers in the range 20 – 100 kW for all</a:t>
            </a: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r>
              <a:rPr lang="en-GB" sz="1600" b="1" i="1" dirty="0" err="1">
                <a:solidFill>
                  <a:srgbClr val="C00000"/>
                </a:solidFill>
              </a:rPr>
              <a:t>k</a:t>
            </a:r>
            <a:r>
              <a:rPr lang="en-GB" sz="1600" b="1" i="1" baseline="-25000" dirty="0" err="1">
                <a:solidFill>
                  <a:srgbClr val="C00000"/>
                </a:solidFill>
              </a:rPr>
              <a:t>eff</a:t>
            </a:r>
            <a:r>
              <a:rPr lang="en-GB" sz="1600" b="1" i="1" dirty="0">
                <a:solidFill>
                  <a:srgbClr val="C00000"/>
                </a:solidFill>
              </a:rPr>
              <a:t> ranging from 0,95 to 0,99</a:t>
            </a: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Abandoned by lack of funding</a:t>
            </a: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C00000"/>
              </a:solidFill>
            </a:endParaRP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C00000"/>
              </a:solidFill>
            </a:endParaRP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r>
              <a:rPr lang="fr-FR" sz="1600" b="1" i="1" dirty="0">
                <a:solidFill>
                  <a:srgbClr val="C00000"/>
                </a:solidFill>
              </a:rPr>
              <a:t/>
            </a:r>
            <a:br>
              <a:rPr lang="fr-FR" sz="1600" b="1" i="1" dirty="0">
                <a:solidFill>
                  <a:srgbClr val="C00000"/>
                </a:solidFill>
              </a:rPr>
            </a:br>
            <a:endParaRPr lang="fr-FR" sz="1600" b="1" i="1" dirty="0">
              <a:solidFill>
                <a:srgbClr val="C00000"/>
              </a:solidFill>
            </a:endParaRPr>
          </a:p>
          <a:p>
            <a:pPr marL="285750" indent="-285750">
              <a:spcBef>
                <a:spcPts val="600"/>
              </a:spcBef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55171" y="4974750"/>
            <a:ext cx="6759616" cy="1255356"/>
          </a:xfrm>
          <a:prstGeom prst="rect">
            <a:avLst/>
          </a:prstGeom>
          <a:solidFill>
            <a:schemeClr val="tx2">
              <a:lumMod val="40000"/>
              <a:lumOff val="60000"/>
              <a:alpha val="27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i="1" dirty="0" err="1"/>
              <a:t>Brief</a:t>
            </a:r>
            <a:r>
              <a:rPr lang="fr-FR" sz="2400" i="1" dirty="0"/>
              <a:t> </a:t>
            </a:r>
            <a:r>
              <a:rPr lang="fr-FR" sz="2400" i="1" dirty="0" err="1"/>
              <a:t>review</a:t>
            </a:r>
            <a:r>
              <a:rPr lang="fr-FR" sz="2400" i="1" dirty="0"/>
              <a:t> of initiatives world-</a:t>
            </a:r>
            <a:r>
              <a:rPr lang="fr-FR" sz="2400" i="1" dirty="0" err="1"/>
              <a:t>wide</a:t>
            </a:r>
            <a:r>
              <a:rPr lang="fr-FR" sz="2400" i="1" dirty="0"/>
              <a:t> </a:t>
            </a:r>
            <a:endParaRPr lang="en-GB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|  PAGE </a:t>
            </a:r>
            <a:fld id="{92EF3C69-A481-445D-9F99-AC089A746D00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12939" y="3687568"/>
            <a:ext cx="866347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C00000"/>
              </a:solidFill>
            </a:endParaRP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r>
              <a:rPr lang="fr-FR" sz="1600" b="1" i="1" dirty="0" err="1">
                <a:solidFill>
                  <a:srgbClr val="0000FF"/>
                </a:solidFill>
              </a:rPr>
              <a:t>Intermediate</a:t>
            </a:r>
            <a:r>
              <a:rPr lang="fr-FR" sz="1600" b="1" i="1" dirty="0">
                <a:solidFill>
                  <a:srgbClr val="0000FF"/>
                </a:solidFill>
              </a:rPr>
              <a:t> power </a:t>
            </a:r>
            <a:r>
              <a:rPr lang="fr-FR" sz="1600" b="1" i="1" dirty="0" err="1">
                <a:solidFill>
                  <a:srgbClr val="0000FF"/>
                </a:solidFill>
              </a:rPr>
              <a:t>coupling</a:t>
            </a:r>
            <a:r>
              <a:rPr lang="fr-FR" sz="1600" b="1" i="1" dirty="0">
                <a:solidFill>
                  <a:srgbClr val="0000FF"/>
                </a:solidFill>
              </a:rPr>
              <a:t> </a:t>
            </a:r>
            <a:r>
              <a:rPr lang="fr-FR" sz="1600" b="1" i="1" dirty="0" err="1">
                <a:solidFill>
                  <a:srgbClr val="0000FF"/>
                </a:solidFill>
              </a:rPr>
              <a:t>experiments</a:t>
            </a:r>
            <a:r>
              <a:rPr lang="fr-FR" sz="1600" b="1" i="1" dirty="0">
                <a:solidFill>
                  <a:srgbClr val="0000FF"/>
                </a:solidFill>
              </a:rPr>
              <a:t> </a:t>
            </a: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r>
              <a:rPr lang="fr-FR" sz="1600" b="1" i="1" dirty="0" err="1">
                <a:solidFill>
                  <a:srgbClr val="0000FF"/>
                </a:solidFill>
              </a:rPr>
              <a:t>Necessary</a:t>
            </a:r>
            <a:r>
              <a:rPr lang="fr-FR" sz="1600" b="1" i="1" dirty="0">
                <a:solidFill>
                  <a:srgbClr val="0000FF"/>
                </a:solidFill>
              </a:rPr>
              <a:t> for </a:t>
            </a:r>
            <a:r>
              <a:rPr lang="fr-FR" sz="1600" b="1" i="1" dirty="0" err="1">
                <a:solidFill>
                  <a:srgbClr val="0000FF"/>
                </a:solidFill>
              </a:rPr>
              <a:t>gaining</a:t>
            </a:r>
            <a:r>
              <a:rPr lang="fr-FR" sz="1600" b="1" i="1" dirty="0">
                <a:solidFill>
                  <a:srgbClr val="0000FF"/>
                </a:solidFill>
              </a:rPr>
              <a:t> </a:t>
            </a:r>
            <a:r>
              <a:rPr lang="fr-FR" sz="1600" b="1" i="1" dirty="0" err="1">
                <a:solidFill>
                  <a:srgbClr val="0000FF"/>
                </a:solidFill>
              </a:rPr>
              <a:t>experience</a:t>
            </a:r>
            <a:r>
              <a:rPr lang="fr-FR" sz="1600" b="1" i="1" dirty="0">
                <a:solidFill>
                  <a:srgbClr val="0000FF"/>
                </a:solidFill>
              </a:rPr>
              <a:t> </a:t>
            </a:r>
            <a:r>
              <a:rPr lang="fr-FR" sz="1600" b="1" i="1" dirty="0" err="1">
                <a:solidFill>
                  <a:srgbClr val="0000FF"/>
                </a:solidFill>
              </a:rPr>
              <a:t>with</a:t>
            </a:r>
            <a:r>
              <a:rPr lang="fr-FR" sz="1600" b="1" i="1" dirty="0">
                <a:solidFill>
                  <a:srgbClr val="0000FF"/>
                </a:solidFill>
              </a:rPr>
              <a:t> the operating of </a:t>
            </a:r>
            <a:r>
              <a:rPr lang="fr-FR" sz="1600" b="1" i="1" dirty="0" err="1">
                <a:solidFill>
                  <a:srgbClr val="0000FF"/>
                </a:solidFill>
              </a:rPr>
              <a:t>ADSs</a:t>
            </a:r>
            <a:endParaRPr lang="fr-FR" sz="16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6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28789" y="835134"/>
            <a:ext cx="8886422" cy="48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Project </a:t>
            </a:r>
            <a:r>
              <a:rPr lang="fr-FR" sz="2000" b="1" i="1" dirty="0" err="1">
                <a:solidFill>
                  <a:schemeClr val="tx1"/>
                </a:solidFill>
              </a:rPr>
              <a:t>stopped</a:t>
            </a:r>
            <a:r>
              <a:rPr lang="fr-FR" sz="2000" b="1" i="1" dirty="0">
                <a:solidFill>
                  <a:schemeClr val="tx1"/>
                </a:solidFill>
              </a:rPr>
              <a:t> </a:t>
            </a:r>
            <a:r>
              <a:rPr lang="fr-FR" sz="2000" b="1" i="1" dirty="0" err="1">
                <a:solidFill>
                  <a:schemeClr val="tx1"/>
                </a:solidFill>
              </a:rPr>
              <a:t>prematurely</a:t>
            </a:r>
            <a:endParaRPr lang="fr-FR" sz="2000" b="1" i="1" dirty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3228975" algn="l"/>
              </a:tabLst>
            </a:pPr>
            <a:r>
              <a:rPr lang="fr-FR" sz="1600" b="1" i="1" dirty="0">
                <a:solidFill>
                  <a:srgbClr val="C00000"/>
                </a:solidFill>
              </a:rPr>
              <a:t>	</a:t>
            </a:r>
            <a:r>
              <a:rPr lang="fr-FR" sz="1800" b="1" i="1" dirty="0">
                <a:solidFill>
                  <a:srgbClr val="C00000"/>
                </a:solidFill>
              </a:rPr>
              <a:t>- </a:t>
            </a:r>
            <a:r>
              <a:rPr lang="fr-FR" sz="1800" b="1" i="1" dirty="0" err="1">
                <a:solidFill>
                  <a:srgbClr val="C00000"/>
                </a:solidFill>
              </a:rPr>
              <a:t>Italy</a:t>
            </a:r>
            <a:r>
              <a:rPr lang="fr-FR" sz="1800" b="1" i="1" dirty="0">
                <a:solidFill>
                  <a:srgbClr val="C00000"/>
                </a:solidFill>
              </a:rPr>
              <a:t> / TRADE plus </a:t>
            </a:r>
            <a:r>
              <a:rPr lang="fr-FR" sz="1800" b="1" i="1" dirty="0" err="1">
                <a:solidFill>
                  <a:srgbClr val="C00000"/>
                </a:solidFill>
              </a:rPr>
              <a:t>project</a:t>
            </a:r>
            <a:r>
              <a:rPr lang="fr-FR" sz="1800" b="1" i="1" dirty="0">
                <a:solidFill>
                  <a:srgbClr val="C00000"/>
                </a:solidFill>
              </a:rPr>
              <a:t> </a:t>
            </a:r>
            <a:r>
              <a:rPr lang="fr-FR" sz="1600" b="1" i="1" dirty="0">
                <a:solidFill>
                  <a:srgbClr val="C00000"/>
                </a:solidFill>
              </a:rPr>
              <a:t> </a:t>
            </a:r>
            <a:r>
              <a:rPr lang="fr-FR" sz="1800" b="1" i="1" dirty="0">
                <a:solidFill>
                  <a:srgbClr val="C00000"/>
                </a:solidFill>
              </a:rPr>
              <a:t>(2001 - 2005 / FP6 IP-</a:t>
            </a:r>
            <a:r>
              <a:rPr lang="fr-FR" sz="1800" b="1" i="1" dirty="0" err="1">
                <a:solidFill>
                  <a:srgbClr val="C00000"/>
                </a:solidFill>
              </a:rPr>
              <a:t>Eurotrans</a:t>
            </a:r>
            <a:r>
              <a:rPr lang="fr-FR" sz="1800" b="1" i="1" dirty="0">
                <a:solidFill>
                  <a:srgbClr val="C00000"/>
                </a:solidFill>
              </a:rPr>
              <a:t>)  </a:t>
            </a:r>
          </a:p>
          <a:p>
            <a:pPr marL="0" indent="0">
              <a:spcBef>
                <a:spcPts val="0"/>
              </a:spcBef>
              <a:buSzPct val="85000"/>
              <a:tabLst>
                <a:tab pos="531813" algn="l"/>
                <a:tab pos="1790700" algn="l"/>
                <a:tab pos="3228975" algn="l"/>
              </a:tabLst>
            </a:pPr>
            <a:r>
              <a:rPr lang="fr-FR" sz="1600" b="1" i="1" dirty="0">
                <a:solidFill>
                  <a:srgbClr val="C00000"/>
                </a:solidFill>
              </a:rPr>
              <a:t>		</a:t>
            </a:r>
            <a:r>
              <a:rPr lang="fr-FR" sz="1600" i="1" dirty="0">
                <a:solidFill>
                  <a:srgbClr val="0000FF"/>
                </a:solidFill>
              </a:rPr>
              <a:t>- 150 MeV protons (cyclotron) (0.1 mA </a:t>
            </a:r>
            <a:r>
              <a:rPr lang="fr-FR" sz="1600" i="1" dirty="0" err="1">
                <a:solidFill>
                  <a:srgbClr val="0000FF"/>
                </a:solidFill>
              </a:rPr>
              <a:t>beam</a:t>
            </a:r>
            <a:r>
              <a:rPr lang="fr-FR" sz="1600" i="1" dirty="0">
                <a:solidFill>
                  <a:srgbClr val="0000FF"/>
                </a:solidFill>
              </a:rPr>
              <a:t> </a:t>
            </a:r>
            <a:r>
              <a:rPr lang="fr-FR" sz="1600" i="1" dirty="0" err="1">
                <a:solidFill>
                  <a:srgbClr val="0000FF"/>
                </a:solidFill>
              </a:rPr>
              <a:t>current</a:t>
            </a:r>
            <a:r>
              <a:rPr lang="fr-FR" sz="1600" i="1" dirty="0">
                <a:solidFill>
                  <a:srgbClr val="0000FF"/>
                </a:solidFill>
              </a:rPr>
              <a:t>)</a:t>
            </a:r>
          </a:p>
          <a:p>
            <a:pPr marL="0" indent="0">
              <a:spcBef>
                <a:spcPts val="0"/>
              </a:spcBef>
              <a:buSzPct val="85000"/>
              <a:tabLst>
                <a:tab pos="531813" algn="l"/>
                <a:tab pos="1790700" algn="l"/>
                <a:tab pos="3228975" algn="l"/>
              </a:tabLst>
            </a:pPr>
            <a:r>
              <a:rPr lang="fr-FR" sz="1600" i="1" dirty="0">
                <a:solidFill>
                  <a:srgbClr val="0000FF"/>
                </a:solidFill>
              </a:rPr>
              <a:t>		- Ta </a:t>
            </a:r>
            <a:r>
              <a:rPr lang="fr-FR" sz="1600" i="1" dirty="0" err="1">
                <a:solidFill>
                  <a:srgbClr val="0000FF"/>
                </a:solidFill>
              </a:rPr>
              <a:t>target</a:t>
            </a:r>
            <a:r>
              <a:rPr lang="fr-FR" sz="1600" i="1" dirty="0">
                <a:solidFill>
                  <a:srgbClr val="0000FF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SzPct val="85000"/>
              <a:tabLst>
                <a:tab pos="531813" algn="l"/>
                <a:tab pos="1790700" algn="l"/>
                <a:tab pos="3228975" algn="l"/>
              </a:tabLst>
            </a:pPr>
            <a:r>
              <a:rPr lang="fr-FR" sz="1600" i="1" dirty="0">
                <a:solidFill>
                  <a:srgbClr val="0000FF"/>
                </a:solidFill>
              </a:rPr>
              <a:t>		- EXISTING thermal </a:t>
            </a:r>
            <a:r>
              <a:rPr lang="fr-FR" sz="1600" i="1" dirty="0" err="1">
                <a:solidFill>
                  <a:srgbClr val="0000FF"/>
                </a:solidFill>
              </a:rPr>
              <a:t>core</a:t>
            </a:r>
            <a:r>
              <a:rPr lang="fr-FR" sz="1600" i="1" dirty="0">
                <a:solidFill>
                  <a:srgbClr val="0000FF"/>
                </a:solidFill>
              </a:rPr>
              <a:t> (ENEA RC-1 TRIGA </a:t>
            </a:r>
            <a:r>
              <a:rPr lang="fr-FR" sz="1600" i="1" dirty="0" err="1">
                <a:solidFill>
                  <a:srgbClr val="0000FF"/>
                </a:solidFill>
              </a:rPr>
              <a:t>reactor</a:t>
            </a:r>
            <a:r>
              <a:rPr lang="fr-FR" sz="1600" i="1" dirty="0">
                <a:solidFill>
                  <a:srgbClr val="0000FF"/>
                </a:solidFill>
              </a:rPr>
              <a:t>)</a:t>
            </a: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1790700" algn="l"/>
                <a:tab pos="3228975" algn="l"/>
              </a:tabLst>
            </a:pPr>
            <a:r>
              <a:rPr lang="fr-FR" sz="1600" i="1" dirty="0">
                <a:solidFill>
                  <a:srgbClr val="C00000"/>
                </a:solidFill>
              </a:rPr>
              <a:t>		</a:t>
            </a:r>
            <a:br>
              <a:rPr lang="fr-FR" sz="1600" i="1" dirty="0">
                <a:solidFill>
                  <a:srgbClr val="C00000"/>
                </a:solidFill>
              </a:rPr>
            </a:br>
            <a:r>
              <a:rPr lang="fr-FR" sz="1600" i="1" dirty="0">
                <a:solidFill>
                  <a:srgbClr val="C00000"/>
                </a:solidFill>
              </a:rPr>
              <a:t>	</a:t>
            </a: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3228975" algn="l"/>
              </a:tabLst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i="1" dirty="0" err="1"/>
              <a:t>Brief</a:t>
            </a:r>
            <a:r>
              <a:rPr lang="fr-FR" sz="2400" i="1" dirty="0"/>
              <a:t> </a:t>
            </a:r>
            <a:r>
              <a:rPr lang="fr-FR" sz="2400" i="1" dirty="0" err="1"/>
              <a:t>review</a:t>
            </a:r>
            <a:r>
              <a:rPr lang="fr-FR" sz="2400" i="1" dirty="0"/>
              <a:t> of initiatives world-</a:t>
            </a:r>
            <a:r>
              <a:rPr lang="fr-FR" sz="2400" i="1" dirty="0" err="1"/>
              <a:t>wide</a:t>
            </a:r>
            <a:r>
              <a:rPr lang="fr-FR" sz="2400" i="1" dirty="0"/>
              <a:t> </a:t>
            </a:r>
            <a:endParaRPr lang="en-GB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87" y="2883597"/>
            <a:ext cx="4445183" cy="186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5249" y="5534584"/>
            <a:ext cx="40857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3228975" algn="l"/>
              </a:tabLst>
            </a:pPr>
            <a:r>
              <a:rPr lang="fr-FR" sz="1400" i="1" dirty="0">
                <a:solidFill>
                  <a:srgbClr val="0000FF"/>
                </a:solidFill>
              </a:rPr>
              <a:t>- </a:t>
            </a:r>
            <a:r>
              <a:rPr lang="fr-FR" sz="1400" i="1" dirty="0" err="1">
                <a:solidFill>
                  <a:srgbClr val="0000FF"/>
                </a:solidFill>
              </a:rPr>
              <a:t>Pre</a:t>
            </a:r>
            <a:r>
              <a:rPr lang="fr-FR" sz="1400" i="1" dirty="0">
                <a:solidFill>
                  <a:srgbClr val="0000FF"/>
                </a:solidFill>
              </a:rPr>
              <a:t>-TRADE </a:t>
            </a:r>
            <a:r>
              <a:rPr lang="fr-FR" sz="1400" i="1" dirty="0" err="1">
                <a:solidFill>
                  <a:srgbClr val="0000FF"/>
                </a:solidFill>
              </a:rPr>
              <a:t>experiments</a:t>
            </a:r>
            <a:r>
              <a:rPr lang="fr-FR" sz="1400" i="1" dirty="0">
                <a:solidFill>
                  <a:srgbClr val="0000FF"/>
                </a:solidFill>
              </a:rPr>
              <a:t> </a:t>
            </a:r>
            <a:r>
              <a:rPr lang="fr-FR" sz="1400" i="1" dirty="0" err="1">
                <a:solidFill>
                  <a:srgbClr val="0000FF"/>
                </a:solidFill>
              </a:rPr>
              <a:t>achieved</a:t>
            </a:r>
            <a:r>
              <a:rPr lang="fr-FR" sz="1400" i="1" dirty="0">
                <a:solidFill>
                  <a:srgbClr val="0000FF"/>
                </a:solidFill>
              </a:rPr>
              <a:t/>
            </a:r>
            <a:br>
              <a:rPr lang="fr-FR" sz="1400" i="1" dirty="0">
                <a:solidFill>
                  <a:srgbClr val="0000FF"/>
                </a:solidFill>
              </a:rPr>
            </a:br>
            <a:r>
              <a:rPr lang="fr-FR" sz="1400" i="1" dirty="0">
                <a:solidFill>
                  <a:srgbClr val="0000FF"/>
                </a:solidFill>
              </a:rPr>
              <a:t> </a:t>
            </a:r>
            <a:r>
              <a:rPr lang="fr-FR" sz="1400" i="1" dirty="0" err="1">
                <a:solidFill>
                  <a:srgbClr val="0000FF"/>
                </a:solidFill>
              </a:rPr>
              <a:t>using</a:t>
            </a:r>
            <a:r>
              <a:rPr lang="fr-FR" sz="1400" i="1" dirty="0">
                <a:solidFill>
                  <a:srgbClr val="0000FF"/>
                </a:solidFill>
              </a:rPr>
              <a:t> </a:t>
            </a:r>
            <a:r>
              <a:rPr lang="fr-FR" sz="1400" i="1" dirty="0" err="1">
                <a:solidFill>
                  <a:srgbClr val="0000FF"/>
                </a:solidFill>
              </a:rPr>
              <a:t>Am-Be</a:t>
            </a:r>
            <a:r>
              <a:rPr lang="fr-FR" sz="1400" i="1" dirty="0">
                <a:solidFill>
                  <a:srgbClr val="0000FF"/>
                </a:solidFill>
              </a:rPr>
              <a:t> source and D-D/D-T</a:t>
            </a:r>
            <a:br>
              <a:rPr lang="fr-FR" sz="1400" i="1" dirty="0">
                <a:solidFill>
                  <a:srgbClr val="0000FF"/>
                </a:solidFill>
              </a:rPr>
            </a:br>
            <a:r>
              <a:rPr lang="fr-FR" sz="1400" i="1" dirty="0">
                <a:solidFill>
                  <a:srgbClr val="0000FF"/>
                </a:solidFill>
              </a:rPr>
              <a:t> </a:t>
            </a:r>
            <a:r>
              <a:rPr lang="fr-FR" sz="1400" i="1" dirty="0" err="1">
                <a:solidFill>
                  <a:srgbClr val="0000FF"/>
                </a:solidFill>
              </a:rPr>
              <a:t>generator</a:t>
            </a:r>
            <a:r>
              <a:rPr lang="fr-FR" sz="1400" i="1" dirty="0">
                <a:solidFill>
                  <a:srgbClr val="0000FF"/>
                </a:solidFill>
              </a:rPr>
              <a:t> (2004-2006)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738" y="2905351"/>
            <a:ext cx="3506160" cy="2931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Phase_I_B_Begi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46"/>
          <a:stretch>
            <a:fillRect/>
          </a:stretch>
        </p:blipFill>
        <p:spPr bwMode="auto">
          <a:xfrm>
            <a:off x="3352372" y="4942703"/>
            <a:ext cx="2780863" cy="169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132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i="1" dirty="0" err="1"/>
              <a:t>Brief</a:t>
            </a:r>
            <a:r>
              <a:rPr lang="fr-FR" sz="2400" i="1" dirty="0"/>
              <a:t> </a:t>
            </a:r>
            <a:r>
              <a:rPr lang="fr-FR" sz="2400" i="1" dirty="0" err="1"/>
              <a:t>review</a:t>
            </a:r>
            <a:r>
              <a:rPr lang="fr-FR" sz="2400" i="1" dirty="0"/>
              <a:t> of initiatives world-</a:t>
            </a:r>
            <a:r>
              <a:rPr lang="fr-FR" sz="2400" i="1" dirty="0" err="1"/>
              <a:t>wide</a:t>
            </a:r>
            <a:r>
              <a:rPr lang="fr-FR" sz="2400" i="1" dirty="0"/>
              <a:t> </a:t>
            </a:r>
            <a:endParaRPr lang="en-GB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7578" y="919115"/>
            <a:ext cx="8886422" cy="48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Project </a:t>
            </a:r>
            <a:r>
              <a:rPr lang="fr-FR" sz="2000" b="1" i="1" dirty="0" err="1">
                <a:solidFill>
                  <a:schemeClr val="tx1"/>
                </a:solidFill>
              </a:rPr>
              <a:t>stopped</a:t>
            </a:r>
            <a:r>
              <a:rPr lang="fr-FR" sz="2000" b="1" i="1" dirty="0">
                <a:solidFill>
                  <a:schemeClr val="tx1"/>
                </a:solidFill>
              </a:rPr>
              <a:t> </a:t>
            </a:r>
            <a:r>
              <a:rPr lang="fr-FR" sz="2000" b="1" i="1" dirty="0" err="1">
                <a:solidFill>
                  <a:schemeClr val="tx1"/>
                </a:solidFill>
              </a:rPr>
              <a:t>prematurely</a:t>
            </a:r>
            <a:endParaRPr lang="fr-FR" sz="2000" b="1" i="1" dirty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2511425" algn="l"/>
                <a:tab pos="3228975" algn="l"/>
              </a:tabLst>
            </a:pPr>
            <a:r>
              <a:rPr lang="fr-FR" sz="1600" b="1" i="1" dirty="0">
                <a:solidFill>
                  <a:srgbClr val="C00000"/>
                </a:solidFill>
              </a:rPr>
              <a:t>	</a:t>
            </a:r>
            <a:r>
              <a:rPr lang="fr-FR" sz="1800" b="1" i="1" dirty="0">
                <a:solidFill>
                  <a:srgbClr val="C00000"/>
                </a:solidFill>
              </a:rPr>
              <a:t>- </a:t>
            </a:r>
            <a:r>
              <a:rPr lang="fr-FR" sz="1800" b="1" i="1" dirty="0" err="1">
                <a:solidFill>
                  <a:srgbClr val="C00000"/>
                </a:solidFill>
              </a:rPr>
              <a:t>Russia</a:t>
            </a:r>
            <a:r>
              <a:rPr lang="fr-FR" sz="1800" b="1" i="1" dirty="0">
                <a:solidFill>
                  <a:srgbClr val="C00000"/>
                </a:solidFill>
              </a:rPr>
              <a:t> / SAD </a:t>
            </a:r>
            <a:r>
              <a:rPr lang="fr-FR" sz="1800" b="1" i="1" dirty="0" err="1">
                <a:solidFill>
                  <a:srgbClr val="C00000"/>
                </a:solidFill>
              </a:rPr>
              <a:t>project</a:t>
            </a:r>
            <a:r>
              <a:rPr lang="fr-FR" sz="1800" b="1" i="1" dirty="0">
                <a:solidFill>
                  <a:srgbClr val="C00000"/>
                </a:solidFill>
              </a:rPr>
              <a:t> (2000 – 2006 / ISTC#2267 + support of EU </a:t>
            </a:r>
            <a:r>
              <a:rPr lang="fr-FR" sz="1800" b="1" i="1" dirty="0" err="1">
                <a:solidFill>
                  <a:srgbClr val="C00000"/>
                </a:solidFill>
              </a:rPr>
              <a:t>partners</a:t>
            </a:r>
            <a:r>
              <a:rPr lang="fr-FR" sz="1800" b="1" i="1" dirty="0">
                <a:solidFill>
                  <a:srgbClr val="C00000"/>
                </a:solidFill>
              </a:rPr>
              <a:t>)</a:t>
            </a: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1436688" algn="l"/>
                <a:tab pos="2511425" algn="l"/>
                <a:tab pos="3228975" algn="l"/>
              </a:tabLst>
            </a:pPr>
            <a:r>
              <a:rPr lang="fr-FR" sz="1600" b="1" i="1" dirty="0">
                <a:solidFill>
                  <a:srgbClr val="C00000"/>
                </a:solidFill>
              </a:rPr>
              <a:t>		</a:t>
            </a:r>
            <a:r>
              <a:rPr lang="fr-FR" sz="1600" i="1" dirty="0">
                <a:solidFill>
                  <a:srgbClr val="0000FF"/>
                </a:solidFill>
              </a:rPr>
              <a:t>-</a:t>
            </a:r>
            <a:r>
              <a:rPr lang="fr-FR" sz="1600" b="1" i="1" dirty="0">
                <a:solidFill>
                  <a:srgbClr val="0000FF"/>
                </a:solidFill>
              </a:rPr>
              <a:t> </a:t>
            </a:r>
            <a:r>
              <a:rPr lang="fr-FR" sz="1600" i="1" dirty="0">
                <a:solidFill>
                  <a:srgbClr val="0000FF"/>
                </a:solidFill>
              </a:rPr>
              <a:t>EXISTING 660 MeV protons </a:t>
            </a:r>
            <a:r>
              <a:rPr lang="fr-FR" sz="1600" i="1" dirty="0" err="1">
                <a:solidFill>
                  <a:srgbClr val="0000FF"/>
                </a:solidFill>
              </a:rPr>
              <a:t>from</a:t>
            </a:r>
            <a:r>
              <a:rPr lang="fr-FR" sz="1600" i="1" dirty="0">
                <a:solidFill>
                  <a:srgbClr val="0000FF"/>
                </a:solidFill>
              </a:rPr>
              <a:t> JINR-</a:t>
            </a:r>
            <a:r>
              <a:rPr lang="fr-FR" sz="1600" i="1" dirty="0" err="1">
                <a:solidFill>
                  <a:srgbClr val="0000FF"/>
                </a:solidFill>
              </a:rPr>
              <a:t>Dubna</a:t>
            </a:r>
            <a:r>
              <a:rPr lang="fr-FR" sz="1600" i="1" dirty="0">
                <a:solidFill>
                  <a:srgbClr val="0000FF"/>
                </a:solidFill>
              </a:rPr>
              <a:t> </a:t>
            </a:r>
            <a:r>
              <a:rPr lang="fr-FR" sz="1600" i="1" dirty="0" err="1">
                <a:solidFill>
                  <a:srgbClr val="0000FF"/>
                </a:solidFill>
              </a:rPr>
              <a:t>phasotron</a:t>
            </a:r>
            <a:r>
              <a:rPr lang="fr-FR" sz="1600" i="1" dirty="0">
                <a:solidFill>
                  <a:srgbClr val="0000FF"/>
                </a:solidFill>
              </a:rPr>
              <a:t> (</a:t>
            </a:r>
            <a:r>
              <a:rPr lang="fr-FR" sz="1600" i="1" dirty="0" err="1">
                <a:solidFill>
                  <a:srgbClr val="0000FF"/>
                </a:solidFill>
              </a:rPr>
              <a:t>some</a:t>
            </a:r>
            <a:r>
              <a:rPr lang="fr-FR" sz="1600" i="1" dirty="0">
                <a:solidFill>
                  <a:srgbClr val="0000FF"/>
                </a:solidFill>
              </a:rPr>
              <a:t> </a:t>
            </a:r>
            <a:r>
              <a:rPr lang="fr-FR" sz="1600" i="1" dirty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fr-FR" sz="1600" i="1" dirty="0">
                <a:solidFill>
                  <a:srgbClr val="0000FF"/>
                </a:solidFill>
              </a:rPr>
              <a:t>A)</a:t>
            </a:r>
            <a:br>
              <a:rPr lang="fr-FR" sz="1600" i="1" dirty="0">
                <a:solidFill>
                  <a:srgbClr val="0000FF"/>
                </a:solidFill>
              </a:rPr>
            </a:br>
            <a:r>
              <a:rPr lang="fr-FR" sz="1600" i="1" dirty="0">
                <a:solidFill>
                  <a:srgbClr val="0000FF"/>
                </a:solidFill>
              </a:rPr>
              <a:t>		- Pb </a:t>
            </a:r>
            <a:r>
              <a:rPr lang="fr-FR" sz="1600" i="1" dirty="0" err="1">
                <a:solidFill>
                  <a:srgbClr val="0000FF"/>
                </a:solidFill>
              </a:rPr>
              <a:t>target</a:t>
            </a:r>
            <a:r>
              <a:rPr lang="fr-FR" sz="1600" i="1" dirty="0">
                <a:solidFill>
                  <a:srgbClr val="0000FF"/>
                </a:solidFill>
              </a:rPr>
              <a:t> (air </a:t>
            </a:r>
            <a:r>
              <a:rPr lang="fr-FR" sz="1600" i="1" dirty="0" err="1">
                <a:solidFill>
                  <a:srgbClr val="0000FF"/>
                </a:solidFill>
              </a:rPr>
              <a:t>cooled</a:t>
            </a:r>
            <a:r>
              <a:rPr lang="fr-FR" sz="1600" i="1" dirty="0">
                <a:solidFill>
                  <a:srgbClr val="0000FF"/>
                </a:solidFill>
              </a:rPr>
              <a:t>)</a:t>
            </a:r>
            <a:br>
              <a:rPr lang="fr-FR" sz="1600" i="1" dirty="0">
                <a:solidFill>
                  <a:srgbClr val="0000FF"/>
                </a:solidFill>
              </a:rPr>
            </a:br>
            <a:r>
              <a:rPr lang="fr-FR" sz="1600" i="1" dirty="0">
                <a:solidFill>
                  <a:srgbClr val="0000FF"/>
                </a:solidFill>
              </a:rPr>
              <a:t>		- </a:t>
            </a:r>
            <a:r>
              <a:rPr lang="fr-FR" sz="1600" i="1" dirty="0" err="1">
                <a:solidFill>
                  <a:srgbClr val="0000FF"/>
                </a:solidFill>
              </a:rPr>
              <a:t>fast</a:t>
            </a:r>
            <a:r>
              <a:rPr lang="fr-FR" sz="1600" i="1" dirty="0">
                <a:solidFill>
                  <a:srgbClr val="0000FF"/>
                </a:solidFill>
              </a:rPr>
              <a:t> </a:t>
            </a:r>
            <a:r>
              <a:rPr lang="fr-FR" sz="1600" i="1" dirty="0" err="1">
                <a:solidFill>
                  <a:srgbClr val="0000FF"/>
                </a:solidFill>
              </a:rPr>
              <a:t>subcritical</a:t>
            </a:r>
            <a:r>
              <a:rPr lang="fr-FR" sz="1600" i="1" dirty="0">
                <a:solidFill>
                  <a:srgbClr val="0000FF"/>
                </a:solidFill>
              </a:rPr>
              <a:t> </a:t>
            </a:r>
            <a:r>
              <a:rPr lang="fr-FR" sz="1600" i="1" dirty="0" err="1">
                <a:solidFill>
                  <a:srgbClr val="0000FF"/>
                </a:solidFill>
              </a:rPr>
              <a:t>core</a:t>
            </a:r>
            <a:r>
              <a:rPr lang="fr-FR" sz="1600" i="1" dirty="0">
                <a:solidFill>
                  <a:srgbClr val="0000FF"/>
                </a:solidFill>
              </a:rPr>
              <a:t> (MOX fuel), </a:t>
            </a:r>
            <a:endParaRPr lang="fr-FR" sz="1600" b="1" i="1" dirty="0">
              <a:solidFill>
                <a:srgbClr val="0000FF"/>
              </a:solidFill>
            </a:endParaRP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3228975" algn="l"/>
              </a:tabLst>
            </a:pPr>
            <a:r>
              <a:rPr lang="fr-FR" sz="1600" i="1" dirty="0">
                <a:solidFill>
                  <a:srgbClr val="C00000"/>
                </a:solidFill>
              </a:rPr>
              <a:t/>
            </a:r>
            <a:br>
              <a:rPr lang="fr-FR" sz="1600" i="1" dirty="0">
                <a:solidFill>
                  <a:srgbClr val="C00000"/>
                </a:solidFill>
              </a:rPr>
            </a:br>
            <a:r>
              <a:rPr lang="fr-FR" sz="1600" i="1" dirty="0">
                <a:solidFill>
                  <a:srgbClr val="C00000"/>
                </a:solidFill>
              </a:rPr>
              <a:t>		</a:t>
            </a: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C00000"/>
              </a:solidFill>
            </a:endParaRP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C00000"/>
              </a:solidFill>
            </a:endParaRP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C00000"/>
              </a:solidFill>
            </a:endParaRPr>
          </a:p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C0000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Phasotr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46" y="3459127"/>
            <a:ext cx="3802237" cy="2854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160068" y="6294384"/>
            <a:ext cx="2465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/>
              <a:t>Dubna</a:t>
            </a:r>
            <a:r>
              <a:rPr lang="en-GB" sz="1200" b="1" dirty="0"/>
              <a:t> proton accelerator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98982"/>
            <a:ext cx="4379871" cy="267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497974" y="3412538"/>
            <a:ext cx="251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SAD Basic data</a:t>
            </a:r>
          </a:p>
        </p:txBody>
      </p:sp>
      <p:sp>
        <p:nvSpPr>
          <p:cNvPr id="7" name="Rectangle 6"/>
          <p:cNvSpPr/>
          <p:nvPr/>
        </p:nvSpPr>
        <p:spPr>
          <a:xfrm>
            <a:off x="1026368" y="2957805"/>
            <a:ext cx="7259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600"/>
              </a:spcBef>
              <a:buSzPct val="85000"/>
              <a:tabLst>
                <a:tab pos="531813" algn="l"/>
                <a:tab pos="3228975" algn="l"/>
              </a:tabLst>
            </a:pPr>
            <a:r>
              <a:rPr lang="fr-FR" b="1" i="1" dirty="0">
                <a:solidFill>
                  <a:srgbClr val="C00000"/>
                </a:solidFill>
              </a:rPr>
              <a:t>SAD </a:t>
            </a:r>
            <a:r>
              <a:rPr lang="fr-FR" b="1" i="1" dirty="0" err="1">
                <a:solidFill>
                  <a:srgbClr val="C00000"/>
                </a:solidFill>
              </a:rPr>
              <a:t>closest</a:t>
            </a:r>
            <a:r>
              <a:rPr lang="fr-FR" b="1" i="1" dirty="0">
                <a:solidFill>
                  <a:srgbClr val="C00000"/>
                </a:solidFill>
              </a:rPr>
              <a:t> system </a:t>
            </a:r>
            <a:r>
              <a:rPr lang="fr-FR" b="1" i="1" dirty="0" err="1">
                <a:solidFill>
                  <a:srgbClr val="C00000"/>
                </a:solidFill>
              </a:rPr>
              <a:t>from</a:t>
            </a:r>
            <a:r>
              <a:rPr lang="fr-FR" b="1" i="1" dirty="0">
                <a:solidFill>
                  <a:srgbClr val="C00000"/>
                </a:solidFill>
              </a:rPr>
              <a:t> power ADS</a:t>
            </a:r>
            <a:endParaRPr lang="fr-FR" sz="9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37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352" y="2986686"/>
            <a:ext cx="3265714" cy="320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i="1" dirty="0" err="1"/>
              <a:t>Brief</a:t>
            </a:r>
            <a:r>
              <a:rPr lang="fr-FR" sz="2400" i="1" dirty="0"/>
              <a:t> </a:t>
            </a:r>
            <a:r>
              <a:rPr lang="fr-FR" sz="2400" i="1" dirty="0" err="1"/>
              <a:t>review</a:t>
            </a:r>
            <a:r>
              <a:rPr lang="fr-FR" sz="2400" i="1" dirty="0"/>
              <a:t> of initiatives world-</a:t>
            </a:r>
            <a:r>
              <a:rPr lang="fr-FR" sz="2400" i="1" dirty="0" err="1"/>
              <a:t>wide</a:t>
            </a:r>
            <a:r>
              <a:rPr lang="fr-FR" sz="2400" i="1" dirty="0"/>
              <a:t> </a:t>
            </a:r>
            <a:endParaRPr lang="en-GB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8620" y="795574"/>
            <a:ext cx="8985380" cy="48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Blip>
                <a:blip r:embed="rId5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Project </a:t>
            </a:r>
            <a:r>
              <a:rPr lang="fr-FR" sz="2000" b="1" i="1" dirty="0" err="1">
                <a:solidFill>
                  <a:schemeClr val="tx1"/>
                </a:solidFill>
              </a:rPr>
              <a:t>stopped</a:t>
            </a:r>
            <a:r>
              <a:rPr lang="fr-FR" sz="2000" b="1" i="1" dirty="0">
                <a:solidFill>
                  <a:schemeClr val="tx1"/>
                </a:solidFill>
              </a:rPr>
              <a:t> </a:t>
            </a:r>
            <a:r>
              <a:rPr lang="fr-FR" sz="2000" b="1" i="1" dirty="0" err="1">
                <a:solidFill>
                  <a:schemeClr val="tx1"/>
                </a:solidFill>
              </a:rPr>
              <a:t>prematurely</a:t>
            </a:r>
            <a:endParaRPr lang="fr-FR" sz="2000" b="1" i="1" dirty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2511425" algn="l"/>
                <a:tab pos="3228975" algn="l"/>
              </a:tabLst>
            </a:pPr>
            <a:r>
              <a:rPr lang="fr-FR" sz="1600" b="1" i="1" dirty="0">
                <a:solidFill>
                  <a:srgbClr val="C00000"/>
                </a:solidFill>
              </a:rPr>
              <a:t>	- </a:t>
            </a:r>
            <a:r>
              <a:rPr lang="fr-FR" sz="1800" b="1" i="1" dirty="0">
                <a:solidFill>
                  <a:srgbClr val="C00000"/>
                </a:solidFill>
              </a:rPr>
              <a:t>USA / RACE-HP (High power) (2003 - 2007 / AFCI + Mou IP-</a:t>
            </a:r>
            <a:r>
              <a:rPr lang="fr-FR" sz="1800" b="1" i="1" dirty="0" err="1">
                <a:solidFill>
                  <a:srgbClr val="C00000"/>
                </a:solidFill>
              </a:rPr>
              <a:t>Eurotrans</a:t>
            </a:r>
            <a:r>
              <a:rPr lang="fr-FR" sz="1800" b="1" i="1" dirty="0">
                <a:solidFill>
                  <a:srgbClr val="C00000"/>
                </a:solidFill>
              </a:rPr>
              <a:t>)</a:t>
            </a:r>
            <a:r>
              <a:rPr lang="fr-FR" sz="1600" b="1" i="1" dirty="0">
                <a:solidFill>
                  <a:srgbClr val="C00000"/>
                </a:solidFill>
              </a:rPr>
              <a:t>	</a:t>
            </a:r>
            <a:endParaRPr lang="fr-FR" sz="1600" i="1" dirty="0">
              <a:solidFill>
                <a:srgbClr val="C00000"/>
              </a:solidFill>
            </a:endParaRP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2511425" algn="l"/>
                <a:tab pos="3135313" algn="l"/>
                <a:tab pos="3228975" algn="l"/>
                <a:tab pos="3405188" algn="l"/>
              </a:tabLst>
            </a:pPr>
            <a:r>
              <a:rPr lang="fr-FR" sz="1600" i="1" dirty="0">
                <a:solidFill>
                  <a:srgbClr val="C00000"/>
                </a:solidFill>
              </a:rPr>
              <a:t>			</a:t>
            </a:r>
            <a:r>
              <a:rPr lang="fr-FR" sz="1600" i="1" dirty="0">
                <a:solidFill>
                  <a:srgbClr val="0000FF"/>
                </a:solidFill>
              </a:rPr>
              <a:t>	- EXISTING 20 MeV </a:t>
            </a:r>
            <a:r>
              <a:rPr lang="fr-FR" sz="1600" i="1" dirty="0" err="1">
                <a:solidFill>
                  <a:srgbClr val="0000FF"/>
                </a:solidFill>
              </a:rPr>
              <a:t>electrons</a:t>
            </a:r>
            <a:r>
              <a:rPr lang="fr-FR" sz="1600" i="1" dirty="0">
                <a:solidFill>
                  <a:srgbClr val="0000FF"/>
                </a:solidFill>
              </a:rPr>
              <a:t> (portable LINAC)</a:t>
            </a:r>
            <a:br>
              <a:rPr lang="fr-FR" sz="1600" i="1" dirty="0">
                <a:solidFill>
                  <a:srgbClr val="0000FF"/>
                </a:solidFill>
              </a:rPr>
            </a:br>
            <a:r>
              <a:rPr lang="fr-FR" sz="1600" i="1" dirty="0">
                <a:solidFill>
                  <a:srgbClr val="0000FF"/>
                </a:solidFill>
              </a:rPr>
              <a:t>				 	(80-100 mA </a:t>
            </a:r>
            <a:r>
              <a:rPr lang="fr-FR" sz="1600" i="1" dirty="0" err="1">
                <a:solidFill>
                  <a:srgbClr val="0000FF"/>
                </a:solidFill>
              </a:rPr>
              <a:t>beam</a:t>
            </a:r>
            <a:r>
              <a:rPr lang="fr-FR" sz="1600" i="1" dirty="0">
                <a:solidFill>
                  <a:srgbClr val="0000FF"/>
                </a:solidFill>
              </a:rPr>
              <a:t> </a:t>
            </a:r>
            <a:r>
              <a:rPr lang="fr-FR" sz="1600" i="1" dirty="0" err="1">
                <a:solidFill>
                  <a:srgbClr val="0000FF"/>
                </a:solidFill>
              </a:rPr>
              <a:t>current</a:t>
            </a:r>
            <a:r>
              <a:rPr lang="fr-FR" sz="1600" i="1" dirty="0">
                <a:solidFill>
                  <a:srgbClr val="0000FF"/>
                </a:solidFill>
              </a:rPr>
              <a:t> =&gt; 2 kW max.)</a:t>
            </a:r>
            <a:br>
              <a:rPr lang="fr-FR" sz="1600" i="1" dirty="0">
                <a:solidFill>
                  <a:srgbClr val="0000FF"/>
                </a:solidFill>
              </a:rPr>
            </a:br>
            <a:r>
              <a:rPr lang="fr-FR" sz="1600" i="1" dirty="0">
                <a:solidFill>
                  <a:srgbClr val="0000FF"/>
                </a:solidFill>
              </a:rPr>
              <a:t>				- Prototype </a:t>
            </a:r>
            <a:r>
              <a:rPr lang="fr-FR" sz="1600" i="1" dirty="0" err="1">
                <a:solidFill>
                  <a:srgbClr val="0000FF"/>
                </a:solidFill>
              </a:rPr>
              <a:t>W-Cu</a:t>
            </a:r>
            <a:r>
              <a:rPr lang="fr-FR" sz="1600" i="1" dirty="0">
                <a:solidFill>
                  <a:srgbClr val="0000FF"/>
                </a:solidFill>
              </a:rPr>
              <a:t> </a:t>
            </a:r>
            <a:r>
              <a:rPr lang="fr-FR" sz="1600" i="1" dirty="0" err="1">
                <a:solidFill>
                  <a:srgbClr val="0000FF"/>
                </a:solidFill>
              </a:rPr>
              <a:t>target</a:t>
            </a:r>
            <a:r>
              <a:rPr lang="fr-FR" sz="1600" i="1" dirty="0">
                <a:solidFill>
                  <a:srgbClr val="0000FF"/>
                </a:solidFill>
              </a:rPr>
              <a:t> (water </a:t>
            </a:r>
            <a:r>
              <a:rPr lang="fr-FR" sz="1600" i="1" dirty="0" err="1">
                <a:solidFill>
                  <a:srgbClr val="0000FF"/>
                </a:solidFill>
              </a:rPr>
              <a:t>cooled</a:t>
            </a:r>
            <a:r>
              <a:rPr lang="fr-FR" sz="1600" i="1" dirty="0">
                <a:solidFill>
                  <a:srgbClr val="0000FF"/>
                </a:solidFill>
              </a:rPr>
              <a:t>)</a:t>
            </a:r>
            <a:br>
              <a:rPr lang="fr-FR" sz="1600" i="1" dirty="0">
                <a:solidFill>
                  <a:srgbClr val="0000FF"/>
                </a:solidFill>
              </a:rPr>
            </a:br>
            <a:r>
              <a:rPr lang="fr-FR" sz="1600" i="1" dirty="0">
                <a:solidFill>
                  <a:srgbClr val="0000FF"/>
                </a:solidFill>
              </a:rPr>
              <a:t>				- EXISTING thermal </a:t>
            </a:r>
            <a:r>
              <a:rPr lang="fr-FR" sz="1600" i="1" dirty="0" err="1">
                <a:solidFill>
                  <a:srgbClr val="0000FF"/>
                </a:solidFill>
              </a:rPr>
              <a:t>cores</a:t>
            </a:r>
            <a:r>
              <a:rPr lang="fr-FR" sz="1600" i="1" dirty="0">
                <a:solidFill>
                  <a:srgbClr val="0000FF"/>
                </a:solidFill>
              </a:rPr>
              <a:t> (UT NETL &amp; TAMU TRIGA) </a:t>
            </a:r>
            <a:r>
              <a:rPr lang="fr-FR" sz="1600" i="1" dirty="0" err="1">
                <a:solidFill>
                  <a:srgbClr val="0000FF"/>
                </a:solidFill>
              </a:rPr>
              <a:t>reactors</a:t>
            </a:r>
            <a:endParaRPr lang="fr-FR" sz="1600" i="1" dirty="0">
              <a:solidFill>
                <a:srgbClr val="0000FF"/>
              </a:solidFill>
            </a:endParaRP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2511425" algn="l"/>
                <a:tab pos="3228975" algn="l"/>
              </a:tabLst>
            </a:pPr>
            <a:r>
              <a:rPr lang="fr-FR" sz="1600" i="1" dirty="0">
                <a:solidFill>
                  <a:srgbClr val="C00000"/>
                </a:solidFill>
              </a:rPr>
              <a:t>						</a:t>
            </a:r>
          </a:p>
          <a:p>
            <a:pPr marL="0" indent="0">
              <a:buSzPct val="85000"/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46" y="1968759"/>
            <a:ext cx="2841419" cy="282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592911" y="4799477"/>
            <a:ext cx="2939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IAC full core configuration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07910" y="5154299"/>
            <a:ext cx="5197152" cy="11079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2511425" algn="l"/>
                <a:tab pos="3228975" algn="l"/>
              </a:tabLst>
            </a:pPr>
            <a:r>
              <a:rPr lang="fr-FR" sz="1400" i="1" dirty="0">
                <a:solidFill>
                  <a:srgbClr val="0000FF"/>
                </a:solidFill>
              </a:rPr>
              <a:t>- </a:t>
            </a:r>
            <a:r>
              <a:rPr lang="fr-FR" sz="1400" i="1" dirty="0" err="1">
                <a:solidFill>
                  <a:srgbClr val="0000FF"/>
                </a:solidFill>
              </a:rPr>
              <a:t>zero</a:t>
            </a:r>
            <a:r>
              <a:rPr lang="fr-FR" sz="1400" i="1" dirty="0">
                <a:solidFill>
                  <a:srgbClr val="0000FF"/>
                </a:solidFill>
              </a:rPr>
              <a:t> power </a:t>
            </a:r>
            <a:r>
              <a:rPr lang="fr-FR" sz="1400" i="1" dirty="0" err="1">
                <a:solidFill>
                  <a:srgbClr val="0000FF"/>
                </a:solidFill>
              </a:rPr>
              <a:t>experiments</a:t>
            </a:r>
            <a:r>
              <a:rPr lang="fr-FR" sz="1400" i="1" dirty="0">
                <a:solidFill>
                  <a:srgbClr val="0000FF"/>
                </a:solidFill>
              </a:rPr>
              <a:t> </a:t>
            </a:r>
            <a:r>
              <a:rPr lang="fr-FR" sz="1400" i="1" dirty="0" err="1">
                <a:solidFill>
                  <a:srgbClr val="0000FF"/>
                </a:solidFill>
              </a:rPr>
              <a:t>achieved</a:t>
            </a:r>
            <a:r>
              <a:rPr lang="fr-FR" sz="1400" i="1" dirty="0">
                <a:solidFill>
                  <a:srgbClr val="0000FF"/>
                </a:solidFill>
              </a:rPr>
              <a:t> at ISU-IAC (RACE-LP). </a:t>
            </a:r>
            <a:br>
              <a:rPr lang="fr-FR" sz="1400" i="1" dirty="0">
                <a:solidFill>
                  <a:srgbClr val="0000FF"/>
                </a:solidFill>
              </a:rPr>
            </a:br>
            <a:r>
              <a:rPr lang="fr-FR" sz="1400" i="1" dirty="0">
                <a:solidFill>
                  <a:srgbClr val="FF0000"/>
                </a:solidFill>
              </a:rPr>
              <a:t>Main </a:t>
            </a:r>
            <a:r>
              <a:rPr lang="fr-FR" sz="1400" i="1" dirty="0" err="1">
                <a:solidFill>
                  <a:srgbClr val="FF0000"/>
                </a:solidFill>
              </a:rPr>
              <a:t>outcome</a:t>
            </a:r>
            <a:r>
              <a:rPr lang="fr-FR" sz="1400" i="1" dirty="0">
                <a:solidFill>
                  <a:srgbClr val="FF0000"/>
                </a:solidFill>
              </a:rPr>
              <a:t>: PNS techniques are applicable </a:t>
            </a:r>
            <a:r>
              <a:rPr lang="fr-FR" sz="1400" i="1" dirty="0" err="1">
                <a:solidFill>
                  <a:srgbClr val="FF0000"/>
                </a:solidFill>
              </a:rPr>
              <a:t>with</a:t>
            </a:r>
            <a:r>
              <a:rPr lang="fr-FR" sz="1400" i="1" dirty="0">
                <a:solidFill>
                  <a:srgbClr val="FF0000"/>
                </a:solidFill>
              </a:rPr>
              <a:t> an e</a:t>
            </a:r>
            <a:r>
              <a:rPr lang="fr-FR" sz="1400" i="1" baseline="30000" dirty="0">
                <a:solidFill>
                  <a:srgbClr val="FF0000"/>
                </a:solidFill>
              </a:rPr>
              <a:t>-</a:t>
            </a:r>
            <a:r>
              <a:rPr lang="fr-FR" sz="1400" i="1" dirty="0">
                <a:solidFill>
                  <a:srgbClr val="FF0000"/>
                </a:solidFill>
              </a:rPr>
              <a:t> LINAC </a:t>
            </a: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2511425" algn="l"/>
                <a:tab pos="3228975" algn="l"/>
              </a:tabLst>
            </a:pPr>
            <a:r>
              <a:rPr lang="fr-FR" sz="1400" i="1" dirty="0">
                <a:solidFill>
                  <a:srgbClr val="0000FF"/>
                </a:solidFill>
              </a:rPr>
              <a:t>- </a:t>
            </a:r>
            <a:r>
              <a:rPr lang="fr-FR" sz="1400" i="1" dirty="0" err="1">
                <a:solidFill>
                  <a:srgbClr val="0000FF"/>
                </a:solidFill>
              </a:rPr>
              <a:t>very</a:t>
            </a:r>
            <a:r>
              <a:rPr lang="fr-FR" sz="1400" i="1" dirty="0">
                <a:solidFill>
                  <a:srgbClr val="0000FF"/>
                </a:solidFill>
              </a:rPr>
              <a:t> </a:t>
            </a:r>
            <a:r>
              <a:rPr lang="fr-FR" sz="1400" i="1" dirty="0" err="1">
                <a:solidFill>
                  <a:srgbClr val="0000FF"/>
                </a:solidFill>
              </a:rPr>
              <a:t>preliminary</a:t>
            </a:r>
            <a:r>
              <a:rPr lang="fr-FR" sz="1400" i="1" dirty="0">
                <a:solidFill>
                  <a:srgbClr val="0000FF"/>
                </a:solidFill>
              </a:rPr>
              <a:t> </a:t>
            </a:r>
            <a:r>
              <a:rPr lang="fr-FR" sz="1400" i="1" dirty="0" err="1">
                <a:solidFill>
                  <a:srgbClr val="0000FF"/>
                </a:solidFill>
              </a:rPr>
              <a:t>experiments</a:t>
            </a:r>
            <a:r>
              <a:rPr lang="fr-FR" sz="1400" i="1" dirty="0">
                <a:solidFill>
                  <a:srgbClr val="0000FF"/>
                </a:solidFill>
              </a:rPr>
              <a:t> at UT-NETL at </a:t>
            </a:r>
            <a:r>
              <a:rPr lang="fr-FR" sz="1400" i="1" dirty="0" err="1">
                <a:solidFill>
                  <a:srgbClr val="0000FF"/>
                </a:solidFill>
              </a:rPr>
              <a:t>low</a:t>
            </a:r>
            <a:r>
              <a:rPr lang="fr-FR" sz="1400" i="1" dirty="0">
                <a:solidFill>
                  <a:srgbClr val="0000FF"/>
                </a:solidFill>
              </a:rPr>
              <a:t> </a:t>
            </a:r>
            <a:r>
              <a:rPr lang="fr-FR" sz="1400" i="1" dirty="0" err="1">
                <a:solidFill>
                  <a:srgbClr val="0000FF"/>
                </a:solidFill>
              </a:rPr>
              <a:t>core</a:t>
            </a:r>
            <a:r>
              <a:rPr lang="fr-FR" sz="1400" i="1" dirty="0">
                <a:solidFill>
                  <a:srgbClr val="0000FF"/>
                </a:solidFill>
              </a:rPr>
              <a:t> power</a:t>
            </a: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2511425" algn="l"/>
                <a:tab pos="3228975" algn="l"/>
              </a:tabLst>
            </a:pPr>
            <a:r>
              <a:rPr lang="fr-FR" sz="1400" i="1" dirty="0">
                <a:solidFill>
                  <a:srgbClr val="0000FF"/>
                </a:solidFill>
              </a:rPr>
              <a:t> (&lt; 100 W)  (</a:t>
            </a:r>
            <a:r>
              <a:rPr lang="fr-FR" sz="1400" i="1" dirty="0" err="1">
                <a:solidFill>
                  <a:srgbClr val="0000FF"/>
                </a:solidFill>
              </a:rPr>
              <a:t>many</a:t>
            </a:r>
            <a:r>
              <a:rPr lang="fr-FR" sz="1400" i="1" dirty="0">
                <a:solidFill>
                  <a:srgbClr val="0000FF"/>
                </a:solidFill>
              </a:rPr>
              <a:t> </a:t>
            </a:r>
            <a:r>
              <a:rPr lang="fr-FR" sz="1400" i="1" dirty="0" err="1">
                <a:solidFill>
                  <a:srgbClr val="0000FF"/>
                </a:solidFill>
              </a:rPr>
              <a:t>operationnal</a:t>
            </a:r>
            <a:r>
              <a:rPr lang="fr-FR" sz="1400" i="1" dirty="0">
                <a:solidFill>
                  <a:srgbClr val="0000FF"/>
                </a:solidFill>
              </a:rPr>
              <a:t> </a:t>
            </a:r>
            <a:r>
              <a:rPr lang="fr-FR" sz="1400" i="1" dirty="0" err="1">
                <a:solidFill>
                  <a:srgbClr val="0000FF"/>
                </a:solidFill>
              </a:rPr>
              <a:t>problems</a:t>
            </a:r>
            <a:r>
              <a:rPr lang="fr-FR" sz="1400" i="1" dirty="0">
                <a:solidFill>
                  <a:srgbClr val="0000FF"/>
                </a:solidFill>
              </a:rPr>
              <a:t> to </a:t>
            </a:r>
            <a:r>
              <a:rPr lang="fr-FR" sz="1400" i="1" dirty="0" err="1">
                <a:solidFill>
                  <a:srgbClr val="0000FF"/>
                </a:solidFill>
              </a:rPr>
              <a:t>solve</a:t>
            </a:r>
            <a:r>
              <a:rPr lang="fr-FR" sz="1400" i="1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961119" y="6202175"/>
            <a:ext cx="2939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dirty="0"/>
              <a:t>LINAC in place at UT NETL TRIGA</a:t>
            </a:r>
          </a:p>
        </p:txBody>
      </p:sp>
    </p:spTree>
    <p:extLst>
      <p:ext uri="{BB962C8B-B14F-4D97-AF65-F5344CB8AC3E}">
        <p14:creationId xmlns:p14="http://schemas.microsoft.com/office/powerpoint/2010/main" val="138706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318304" y="86797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SzPct val="85000"/>
              <a:tabLst>
                <a:tab pos="531813" algn="l"/>
              </a:tabLst>
            </a:pPr>
            <a:endParaRPr lang="fr-FR" sz="14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Blip>
                <a:blip r:embed="rId2"/>
              </a:buBlip>
            </a:pPr>
            <a:r>
              <a:rPr lang="fr-FR" b="1" i="1" dirty="0" err="1"/>
              <a:t>Low</a:t>
            </a:r>
            <a:r>
              <a:rPr lang="fr-FR" b="1" i="1" dirty="0"/>
              <a:t> power </a:t>
            </a:r>
            <a:r>
              <a:rPr lang="fr-FR" b="1" i="1" dirty="0" err="1"/>
              <a:t>experiments</a:t>
            </a:r>
            <a:r>
              <a:rPr lang="fr-FR" b="1" i="1" dirty="0"/>
              <a:t> </a:t>
            </a:r>
            <a:r>
              <a:rPr lang="fr-FR" b="1" i="1" dirty="0" err="1"/>
              <a:t>completed</a:t>
            </a:r>
            <a:endParaRPr lang="fr-FR" b="1" i="1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i="1" dirty="0" err="1"/>
              <a:t>Brief</a:t>
            </a:r>
            <a:r>
              <a:rPr lang="fr-FR" sz="2400" i="1" dirty="0"/>
              <a:t> </a:t>
            </a:r>
            <a:r>
              <a:rPr lang="fr-FR" sz="2400" i="1" dirty="0" err="1"/>
              <a:t>review</a:t>
            </a:r>
            <a:r>
              <a:rPr lang="fr-FR" sz="2400" i="1" dirty="0"/>
              <a:t> of initiatives world-</a:t>
            </a:r>
            <a:r>
              <a:rPr lang="fr-FR" sz="2400" i="1" dirty="0" err="1"/>
              <a:t>wide</a:t>
            </a:r>
            <a:r>
              <a:rPr lang="fr-FR" sz="2400" i="1" dirty="0"/>
              <a:t> </a:t>
            </a:r>
            <a:endParaRPr lang="en-GB" sz="2400" dirty="0"/>
          </a:p>
        </p:txBody>
      </p:sp>
      <p:sp>
        <p:nvSpPr>
          <p:cNvPr id="7" name="Étoile à 5 branches 6"/>
          <p:cNvSpPr/>
          <p:nvPr/>
        </p:nvSpPr>
        <p:spPr>
          <a:xfrm>
            <a:off x="317822" y="2770303"/>
            <a:ext cx="208344" cy="173621"/>
          </a:xfrm>
          <a:prstGeom prst="star5">
            <a:avLst/>
          </a:prstGeom>
          <a:ln w="1905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Étoile à 5 branches 12"/>
          <p:cNvSpPr/>
          <p:nvPr/>
        </p:nvSpPr>
        <p:spPr>
          <a:xfrm>
            <a:off x="331538" y="5124883"/>
            <a:ext cx="208344" cy="173621"/>
          </a:xfrm>
          <a:prstGeom prst="star5">
            <a:avLst/>
          </a:prstGeom>
          <a:ln w="1905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35" y="1577847"/>
            <a:ext cx="815975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52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i="1" dirty="0" err="1"/>
              <a:t>achieved</a:t>
            </a:r>
            <a:r>
              <a:rPr lang="fr-FR" sz="2400" i="1" dirty="0"/>
              <a:t> </a:t>
            </a:r>
            <a:r>
              <a:rPr lang="fr-FR" sz="2400" i="1" dirty="0" err="1"/>
              <a:t>Coupling</a:t>
            </a:r>
            <a:r>
              <a:rPr lang="fr-FR" sz="2400" i="1" dirty="0"/>
              <a:t> </a:t>
            </a:r>
            <a:r>
              <a:rPr lang="fr-FR" sz="2400" i="1" dirty="0" err="1"/>
              <a:t>experiments</a:t>
            </a:r>
            <a:r>
              <a:rPr lang="fr-FR" sz="2400" i="1" dirty="0"/>
              <a:t> </a:t>
            </a:r>
            <a:endParaRPr lang="en-GB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90013" y="1602044"/>
            <a:ext cx="8886422" cy="48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85000"/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266700" indent="-26670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The </a:t>
            </a:r>
            <a:r>
              <a:rPr lang="fr-FR" sz="2000" b="1" i="1" dirty="0" err="1">
                <a:solidFill>
                  <a:schemeClr val="tx1"/>
                </a:solidFill>
              </a:rPr>
              <a:t>very</a:t>
            </a:r>
            <a:r>
              <a:rPr lang="fr-FR" sz="2000" b="1" i="1" dirty="0">
                <a:solidFill>
                  <a:schemeClr val="tx1"/>
                </a:solidFill>
              </a:rPr>
              <a:t> first tests : FEAT, MUSE-1 &amp; 2</a:t>
            </a:r>
          </a:p>
          <a:p>
            <a:pPr marL="266700" indent="-266700">
              <a:buSzPct val="85000"/>
              <a:buBlip>
                <a:blip r:embed="rId4"/>
              </a:buBlip>
            </a:pPr>
            <a:endParaRPr lang="fr-FR" sz="2000" b="1" i="1" dirty="0">
              <a:solidFill>
                <a:schemeClr val="tx1"/>
              </a:solidFill>
            </a:endParaRPr>
          </a:p>
          <a:p>
            <a:pPr marL="266700" indent="-26670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MUSE-3</a:t>
            </a:r>
          </a:p>
          <a:p>
            <a:pPr marL="266700" indent="-266700">
              <a:buSzPct val="85000"/>
              <a:buBlip>
                <a:blip r:embed="rId4"/>
              </a:buBlip>
            </a:pPr>
            <a:endParaRPr lang="fr-FR" sz="2000" b="1" i="1" dirty="0">
              <a:solidFill>
                <a:schemeClr val="tx1"/>
              </a:solidFill>
            </a:endParaRPr>
          </a:p>
          <a:p>
            <a:pPr marL="266700" indent="-26670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The MUSE-4/GUINEVERE/FREYA suite</a:t>
            </a:r>
          </a:p>
          <a:p>
            <a:pPr marL="266700" indent="-266700">
              <a:buSzPct val="85000"/>
              <a:buBlip>
                <a:blip r:embed="rId4"/>
              </a:buBlip>
            </a:pPr>
            <a:endParaRPr lang="fr-FR" sz="2000" b="1" i="1" dirty="0">
              <a:solidFill>
                <a:schemeClr val="tx1"/>
              </a:solidFill>
            </a:endParaRPr>
          </a:p>
          <a:p>
            <a:pPr marL="266700" indent="-26670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The YALINA-B </a:t>
            </a:r>
            <a:r>
              <a:rPr lang="fr-FR" sz="2000" b="1" i="1" dirty="0" err="1">
                <a:solidFill>
                  <a:schemeClr val="tx1"/>
                </a:solidFill>
              </a:rPr>
              <a:t>experiment</a:t>
            </a:r>
            <a:endParaRPr lang="fr-FR" sz="2000" b="1" i="1" dirty="0">
              <a:solidFill>
                <a:schemeClr val="tx1"/>
              </a:solidFill>
            </a:endParaRPr>
          </a:p>
          <a:p>
            <a:pPr marL="266700" indent="-266700">
              <a:buSzPct val="85000"/>
              <a:buBlip>
                <a:blip r:embed="rId4"/>
              </a:buBlip>
            </a:pPr>
            <a:endParaRPr lang="fr-FR" sz="2000" b="1" i="1" dirty="0">
              <a:solidFill>
                <a:schemeClr val="tx1"/>
              </a:solidFill>
            </a:endParaRPr>
          </a:p>
          <a:p>
            <a:pPr marL="266700" indent="-266700">
              <a:buSzPct val="85000"/>
              <a:buBlip>
                <a:blip r:embed="rId4"/>
              </a:buBlip>
            </a:pPr>
            <a:r>
              <a:rPr lang="fr-FR" sz="2000" b="1" i="1" dirty="0" err="1">
                <a:solidFill>
                  <a:schemeClr val="tx1"/>
                </a:solidFill>
              </a:rPr>
              <a:t>Activities</a:t>
            </a:r>
            <a:r>
              <a:rPr lang="fr-FR" sz="2000" b="1" i="1" dirty="0">
                <a:solidFill>
                  <a:schemeClr val="tx1"/>
                </a:solidFill>
              </a:rPr>
              <a:t> IN KURRI/KUCA</a:t>
            </a:r>
          </a:p>
          <a:p>
            <a:pPr marL="266700" indent="-266700">
              <a:buSzPct val="85000"/>
              <a:buBlip>
                <a:blip r:embed="rId4"/>
              </a:buBlip>
            </a:pPr>
            <a:endParaRPr lang="fr-FR" sz="2000" b="1" i="1" dirty="0">
              <a:solidFill>
                <a:schemeClr val="tx1"/>
              </a:solidFill>
            </a:endParaRPr>
          </a:p>
          <a:p>
            <a:pPr marL="266700" indent="-266700">
              <a:buSzPct val="85000"/>
              <a:buBlip>
                <a:blip r:embed="rId4"/>
              </a:buBlip>
            </a:pPr>
            <a:r>
              <a:rPr lang="fr-FR" sz="2000" b="1" i="1" dirty="0" err="1">
                <a:solidFill>
                  <a:schemeClr val="tx1"/>
                </a:solidFill>
              </a:rPr>
              <a:t>Others</a:t>
            </a:r>
            <a:r>
              <a:rPr lang="fr-FR" sz="2000" b="1" i="1" dirty="0">
                <a:solidFill>
                  <a:schemeClr val="tx1"/>
                </a:solidFill>
              </a:rPr>
              <a:t> programs </a:t>
            </a:r>
          </a:p>
          <a:p>
            <a:pPr marL="0" indent="0">
              <a:buSzPct val="85000"/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34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086" y="1663700"/>
            <a:ext cx="3365728" cy="2138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213" y="4048171"/>
            <a:ext cx="5996423" cy="23649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contenu 6"/>
          <p:cNvSpPr>
            <a:spLocks noGrp="1"/>
          </p:cNvSpPr>
          <p:nvPr>
            <p:ph idx="4294967295"/>
          </p:nvPr>
        </p:nvSpPr>
        <p:spPr>
          <a:xfrm>
            <a:off x="267963" y="994638"/>
            <a:ext cx="8388350" cy="3994049"/>
          </a:xfrm>
        </p:spPr>
        <p:txBody>
          <a:bodyPr/>
          <a:lstStyle/>
          <a:p>
            <a:pPr indent="0" eaLnBrk="1" hangingPunct="1"/>
            <a:endParaRPr lang="fr-FR" altLang="en-US" sz="1000" b="1" dirty="0">
              <a:solidFill>
                <a:schemeClr val="tx1"/>
              </a:solidFill>
            </a:endParaRPr>
          </a:p>
          <a:p>
            <a:pPr lvl="1" eaLnBrk="1" hangingPunct="1">
              <a:buBlip>
                <a:blip r:embed="rId4"/>
              </a:buBlip>
            </a:pPr>
            <a:r>
              <a:rPr lang="fr-FR" altLang="en-US" sz="2000" b="1" dirty="0">
                <a:solidFill>
                  <a:schemeClr val="tx1"/>
                </a:solidFill>
              </a:rPr>
              <a:t>FEAT : First </a:t>
            </a:r>
            <a:r>
              <a:rPr lang="fr-FR" altLang="en-US" sz="2000" b="1" dirty="0" err="1">
                <a:solidFill>
                  <a:schemeClr val="tx1"/>
                </a:solidFill>
              </a:rPr>
              <a:t>Energy</a:t>
            </a:r>
            <a:r>
              <a:rPr lang="fr-FR" altLang="en-US" sz="2000" b="1" dirty="0">
                <a:solidFill>
                  <a:schemeClr val="tx1"/>
                </a:solidFill>
              </a:rPr>
              <a:t> Amplifier Test (1994 / CERN)</a:t>
            </a:r>
            <a:endParaRPr lang="fr-FR" altLang="en-US" b="1" dirty="0">
              <a:solidFill>
                <a:schemeClr val="tx1"/>
              </a:solidFill>
            </a:endParaRPr>
          </a:p>
          <a:p>
            <a:pPr lvl="1" eaLnBrk="1" hangingPunct="1">
              <a:lnSpc>
                <a:spcPts val="1200"/>
              </a:lnSpc>
              <a:buFontTx/>
              <a:buNone/>
            </a:pPr>
            <a:r>
              <a:rPr lang="fr-FR" altLang="en-US" dirty="0">
                <a:solidFill>
                  <a:srgbClr val="4F4F4F"/>
                </a:solidFill>
              </a:rPr>
              <a:t>	</a:t>
            </a:r>
            <a:endParaRPr lang="fr-FR" altLang="en-US" sz="800" dirty="0">
              <a:solidFill>
                <a:srgbClr val="4F4F4F"/>
              </a:solidFill>
            </a:endParaRPr>
          </a:p>
          <a:p>
            <a:pPr marL="358775" lvl="1" indent="0" eaLnBrk="1" hangingPunct="1">
              <a:buNone/>
            </a:pPr>
            <a:r>
              <a:rPr lang="fr-FR" altLang="en-US" dirty="0">
                <a:solidFill>
                  <a:srgbClr val="C00000"/>
                </a:solidFill>
              </a:rPr>
              <a:t>- </a:t>
            </a:r>
            <a:r>
              <a:rPr lang="fr-FR" altLang="en-US" b="1" dirty="0">
                <a:solidFill>
                  <a:srgbClr val="C00000"/>
                </a:solidFill>
              </a:rPr>
              <a:t>Objectives: </a:t>
            </a:r>
          </a:p>
          <a:p>
            <a:pPr marL="981075" lvl="1" indent="-285750" eaLnBrk="1" hangingPunct="1">
              <a:buFont typeface="Arial" panose="020B0604020202020204" pitchFamily="34" charset="0"/>
              <a:buChar char="•"/>
            </a:pP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Study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the </a:t>
            </a: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Energy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gain as a </a:t>
            </a: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function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proton </a:t>
            </a:r>
            <a:r>
              <a:rPr lang="fr-FR" altLang="en-US" b="1" dirty="0" err="1">
                <a:solidFill>
                  <a:schemeClr val="bg1"/>
                </a:solidFill>
              </a:rPr>
              <a:t>energy</a:t>
            </a:r>
            <a:endParaRPr lang="fr-FR" altLang="en-US" b="1" dirty="0">
              <a:solidFill>
                <a:schemeClr val="bg1"/>
              </a:solidFill>
            </a:endParaRPr>
          </a:p>
          <a:p>
            <a:pPr marL="981075" lvl="1" indent="-285750" eaLnBrk="1" hangingPunct="1">
              <a:buFont typeface="Arial" panose="020B0604020202020204" pitchFamily="34" charset="0"/>
              <a:buChar char="•"/>
            </a:pP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Validate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Monte Carlo simulation </a:t>
            </a:r>
          </a:p>
          <a:p>
            <a:pPr marL="695325" lvl="1" indent="0" eaLnBrk="1" hangingPunct="1">
              <a:buNone/>
            </a:pPr>
            <a:endParaRPr lang="fr-F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 indent="0" eaLnBrk="1" hangingPunct="1">
              <a:spcBef>
                <a:spcPts val="1200"/>
              </a:spcBef>
              <a:tabLst>
                <a:tab pos="717550" algn="l"/>
              </a:tabLst>
            </a:pPr>
            <a:r>
              <a:rPr lang="fr-FR" altLang="en-US" b="1" dirty="0">
                <a:solidFill>
                  <a:srgbClr val="C00000"/>
                </a:solidFill>
              </a:rPr>
              <a:t>- </a:t>
            </a:r>
            <a:r>
              <a:rPr lang="fr-FR" altLang="en-US" b="1" dirty="0" err="1">
                <a:solidFill>
                  <a:srgbClr val="C00000"/>
                </a:solidFill>
              </a:rPr>
              <a:t>Set-up</a:t>
            </a:r>
            <a:r>
              <a:rPr lang="fr-FR" altLang="en-US" b="1" dirty="0">
                <a:solidFill>
                  <a:srgbClr val="C00000"/>
                </a:solidFill>
              </a:rPr>
              <a:t>:</a:t>
            </a:r>
            <a:endParaRPr lang="fr-FR" altLang="en-US" dirty="0">
              <a:solidFill>
                <a:srgbClr val="C00000"/>
              </a:solidFill>
            </a:endParaRPr>
          </a:p>
          <a:p>
            <a:pPr marL="985838" lvl="1" indent="-268288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3.5 tons of </a:t>
            </a: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</a:t>
            </a:r>
            <a:r>
              <a:rPr lang="fr-FR" altLang="en-US" b="1" baseline="-25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immerged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water</a:t>
            </a:r>
          </a:p>
          <a:p>
            <a:pPr marL="985838" lvl="1" indent="-268288" eaLnBrk="1" hangingPunct="1">
              <a:buFont typeface="Arial" panose="020B0604020202020204" pitchFamily="34" charset="0"/>
              <a:buChar char="•"/>
            </a:pP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 = 0.97,    </a:t>
            </a: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k</a:t>
            </a:r>
            <a:r>
              <a:rPr lang="fr-FR" altLang="en-US" b="1" baseline="-25000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source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 ~ 0.91</a:t>
            </a:r>
          </a:p>
          <a:p>
            <a:pPr marL="985838" lvl="1" indent="-268288" eaLnBrk="1" hangingPunct="1">
              <a:buFont typeface="Arial" panose="020B0604020202020204" pitchFamily="34" charset="0"/>
              <a:buChar char="•"/>
            </a:pP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Proton </a:t>
            </a: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beam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 </a:t>
            </a: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from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 CERN PS </a:t>
            </a: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accelerator</a:t>
            </a:r>
            <a:endParaRPr lang="fr-FR" altLang="en-US" b="1" dirty="0">
              <a:solidFill>
                <a:schemeClr val="tx1">
                  <a:lumMod val="75000"/>
                  <a:lumOff val="25000"/>
                </a:schemeClr>
              </a:solidFill>
              <a:sym typeface="Symbol" pitchFamily="18" charset="2"/>
            </a:endParaRPr>
          </a:p>
          <a:p>
            <a:pPr marL="985838" lvl="1" indent="-268288" eaLnBrk="1" hangingPunct="1">
              <a:buFont typeface="Arial" panose="020B0604020202020204" pitchFamily="34" charset="0"/>
              <a:buChar char="•"/>
            </a:pP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Proton </a:t>
            </a: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energy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 in the range 0.5 - 3 </a:t>
            </a: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GeV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, 10</a:t>
            </a:r>
            <a:r>
              <a:rPr lang="fr-FR" altLang="en-US" b="1" baseline="30000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8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 p/s</a:t>
            </a:r>
          </a:p>
          <a:p>
            <a:pPr marL="985838" lvl="1" indent="-268288" eaLnBrk="1" hangingPunct="1">
              <a:buFont typeface="Arial" panose="020B0604020202020204" pitchFamily="34" charset="0"/>
              <a:buChar char="•"/>
            </a:pPr>
            <a:r>
              <a:rPr lang="fr-F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Beam</a:t>
            </a: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 power  ~ 1W</a:t>
            </a:r>
          </a:p>
          <a:p>
            <a:pPr marL="985838" lvl="1" indent="-268288" eaLnBrk="1" hangingPunct="1">
              <a:buFont typeface="Arial" panose="020B0604020202020204" pitchFamily="34" charset="0"/>
              <a:buChar char="•"/>
            </a:pPr>
            <a:r>
              <a:rPr lang="fr-FR" altLang="en-US" b="1" dirty="0">
                <a:solidFill>
                  <a:schemeClr val="tx1">
                    <a:lumMod val="75000"/>
                    <a:lumOff val="25000"/>
                  </a:schemeClr>
                </a:solidFill>
                <a:sym typeface="Symbol" pitchFamily="18" charset="2"/>
              </a:rPr>
              <a:t>Target : Pb, W</a:t>
            </a:r>
          </a:p>
          <a:p>
            <a:pPr marL="647700" lvl="2" indent="-285750" eaLnBrk="1" hangingPunct="1">
              <a:spcBef>
                <a:spcPts val="1200"/>
              </a:spcBef>
              <a:buFontTx/>
              <a:buChar char="-"/>
              <a:tabLst>
                <a:tab pos="717550" algn="l"/>
              </a:tabLst>
            </a:pPr>
            <a:endParaRPr lang="fr-FR" altLang="en-US" dirty="0">
              <a:solidFill>
                <a:srgbClr val="C00000"/>
              </a:solidFill>
            </a:endParaRPr>
          </a:p>
          <a:p>
            <a:pPr lvl="2" indent="0" eaLnBrk="1" hangingPunct="1">
              <a:spcBef>
                <a:spcPts val="600"/>
              </a:spcBef>
              <a:tabLst>
                <a:tab pos="717550" algn="l"/>
              </a:tabLst>
            </a:pPr>
            <a:endParaRPr lang="fr-FR" altLang="en-US" dirty="0">
              <a:solidFill>
                <a:srgbClr val="C00000"/>
              </a:solidFill>
            </a:endParaRPr>
          </a:p>
          <a:p>
            <a:pPr lvl="1" eaLnBrk="1" hangingPunct="1">
              <a:buFontTx/>
              <a:buNone/>
            </a:pPr>
            <a:r>
              <a:rPr lang="fr-FR" altLang="en-US" dirty="0"/>
              <a:t> </a:t>
            </a:r>
          </a:p>
          <a:p>
            <a:pPr lvl="1" eaLnBrk="1" hangingPunct="1">
              <a:buFontTx/>
              <a:buNone/>
            </a:pPr>
            <a:endParaRPr lang="fr-FR" altLang="en-US" dirty="0"/>
          </a:p>
          <a:p>
            <a:pPr lvl="1" eaLnBrk="1" hangingPunct="1">
              <a:buFontTx/>
              <a:buNone/>
            </a:pPr>
            <a:endParaRPr lang="fr-FR" altLang="en-US" dirty="0">
              <a:sym typeface="Symbol" pitchFamily="18" charset="2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beginnings : FEAT, MUSE-1/2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106703" y="5556340"/>
            <a:ext cx="3103027" cy="7694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en-US" sz="1100" dirty="0"/>
              <a:t>« </a:t>
            </a:r>
            <a:r>
              <a:rPr lang="fr-FR" altLang="en-US" sz="1100" dirty="0" err="1"/>
              <a:t>Demonstration</a:t>
            </a:r>
            <a:r>
              <a:rPr lang="fr-FR" altLang="en-US" sz="1100" dirty="0"/>
              <a:t> of an Accelerator-</a:t>
            </a:r>
            <a:r>
              <a:rPr lang="fr-FR" altLang="en-US" sz="1100" dirty="0" err="1"/>
              <a:t>Driven</a:t>
            </a:r>
            <a:r>
              <a:rPr lang="fr-FR" altLang="en-US" sz="1100" dirty="0"/>
              <a:t> System for the Destruction of </a:t>
            </a:r>
            <a:r>
              <a:rPr lang="fr-FR" altLang="en-US" sz="1100" dirty="0" err="1"/>
              <a:t>Nuclear</a:t>
            </a:r>
            <a:r>
              <a:rPr lang="fr-FR" altLang="en-US" sz="1100" dirty="0"/>
              <a:t> </a:t>
            </a:r>
            <a:r>
              <a:rPr lang="fr-FR" altLang="en-US" sz="1100" dirty="0" err="1"/>
              <a:t>Waste</a:t>
            </a:r>
            <a:r>
              <a:rPr lang="fr-FR" altLang="en-US" sz="1100" dirty="0"/>
              <a:t> »</a:t>
            </a:r>
            <a:br>
              <a:rPr lang="fr-FR" altLang="en-US" sz="1100" dirty="0"/>
            </a:br>
            <a:r>
              <a:rPr lang="fr-FR" altLang="en-US" sz="1100" dirty="0"/>
              <a:t>Y. Kadi, J.-P. </a:t>
            </a:r>
            <a:r>
              <a:rPr lang="fr-FR" altLang="en-US" sz="1100" dirty="0" err="1"/>
              <a:t>Revol</a:t>
            </a:r>
            <a:r>
              <a:rPr lang="fr-FR" altLang="en-US" sz="1100" dirty="0"/>
              <a:t> – Workshop, Trieste, </a:t>
            </a:r>
            <a:r>
              <a:rPr lang="fr-FR" altLang="en-US" sz="1100" dirty="0" err="1"/>
              <a:t>September</a:t>
            </a:r>
            <a:r>
              <a:rPr lang="fr-FR" altLang="en-US" sz="1100" dirty="0"/>
              <a:t> 2001 »</a:t>
            </a:r>
          </a:p>
        </p:txBody>
      </p:sp>
    </p:spTree>
    <p:extLst>
      <p:ext uri="{BB962C8B-B14F-4D97-AF65-F5344CB8AC3E}">
        <p14:creationId xmlns:p14="http://schemas.microsoft.com/office/powerpoint/2010/main" val="265059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beginnings : FEAT, MUSE-1/2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959" y="2951644"/>
            <a:ext cx="4772523" cy="32949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contenu 6"/>
          <p:cNvSpPr>
            <a:spLocks noGrp="1"/>
          </p:cNvSpPr>
          <p:nvPr>
            <p:ph idx="4294967295"/>
          </p:nvPr>
        </p:nvSpPr>
        <p:spPr>
          <a:xfrm>
            <a:off x="267963" y="1029363"/>
            <a:ext cx="8388350" cy="3994049"/>
          </a:xfrm>
        </p:spPr>
        <p:txBody>
          <a:bodyPr/>
          <a:lstStyle/>
          <a:p>
            <a:pPr indent="0" eaLnBrk="1" hangingPunct="1"/>
            <a:endParaRPr lang="fr-FR" altLang="en-US" sz="1000" b="1" dirty="0">
              <a:solidFill>
                <a:schemeClr val="tx1"/>
              </a:solidFill>
            </a:endParaRPr>
          </a:p>
          <a:p>
            <a:pPr lvl="1" eaLnBrk="1" hangingPunct="1">
              <a:buBlip>
                <a:blip r:embed="rId3"/>
              </a:buBlip>
            </a:pPr>
            <a:r>
              <a:rPr lang="fr-FR" altLang="en-US" sz="2000" b="1" dirty="0">
                <a:solidFill>
                  <a:schemeClr val="tx1"/>
                </a:solidFill>
              </a:rPr>
              <a:t>FEAT : First </a:t>
            </a:r>
            <a:r>
              <a:rPr lang="fr-FR" altLang="en-US" sz="2000" b="1" dirty="0" err="1">
                <a:solidFill>
                  <a:schemeClr val="tx1"/>
                </a:solidFill>
              </a:rPr>
              <a:t>Energy</a:t>
            </a:r>
            <a:r>
              <a:rPr lang="fr-FR" altLang="en-US" sz="2000" b="1" dirty="0">
                <a:solidFill>
                  <a:schemeClr val="tx1"/>
                </a:solidFill>
              </a:rPr>
              <a:t> Amplifier Test (1994 / CERN)</a:t>
            </a:r>
            <a:endParaRPr lang="fr-FR" altLang="en-US" b="1" dirty="0">
              <a:solidFill>
                <a:schemeClr val="tx1"/>
              </a:solidFill>
            </a:endParaRPr>
          </a:p>
          <a:p>
            <a:pPr lvl="1" eaLnBrk="1" hangingPunct="1">
              <a:lnSpc>
                <a:spcPts val="1200"/>
              </a:lnSpc>
              <a:buFontTx/>
              <a:buNone/>
            </a:pPr>
            <a:r>
              <a:rPr lang="fr-FR" altLang="en-US" dirty="0">
                <a:solidFill>
                  <a:srgbClr val="4F4F4F"/>
                </a:solidFill>
              </a:rPr>
              <a:t>	</a:t>
            </a:r>
            <a:endParaRPr lang="fr-FR" altLang="en-US" sz="800" dirty="0">
              <a:solidFill>
                <a:srgbClr val="4F4F4F"/>
              </a:solidFill>
            </a:endParaRPr>
          </a:p>
          <a:p>
            <a:pPr marL="358775" lvl="1" indent="0" eaLnBrk="1" hangingPunct="1">
              <a:buNone/>
            </a:pPr>
            <a:r>
              <a:rPr lang="fr-FR" altLang="en-US" dirty="0">
                <a:solidFill>
                  <a:srgbClr val="C00000"/>
                </a:solidFill>
              </a:rPr>
              <a:t>- </a:t>
            </a:r>
            <a:r>
              <a:rPr lang="fr-FR" altLang="en-US" b="1" dirty="0">
                <a:solidFill>
                  <a:srgbClr val="C00000"/>
                </a:solidFill>
              </a:rPr>
              <a:t>Objectives : </a:t>
            </a:r>
          </a:p>
          <a:p>
            <a:pPr marL="981075" lvl="1" indent="-285750" eaLnBrk="1" hangingPunct="1">
              <a:buFont typeface="Arial" panose="020B0604020202020204" pitchFamily="34" charset="0"/>
              <a:buChar char="•"/>
            </a:pP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Study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the ratio ‘’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Energy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produced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device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Beam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energy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’’ (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Energy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gain as a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function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proton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energy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b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fr-FR" alt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981075" lvl="1" indent="-285750" eaLnBrk="1" hangingPunct="1">
              <a:buFont typeface="Arial" panose="020B0604020202020204" pitchFamily="34" charset="0"/>
              <a:buChar char="•"/>
            </a:pP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Monte Carlo code validation </a:t>
            </a:r>
          </a:p>
          <a:p>
            <a:pPr marL="695325" lvl="1" indent="0" eaLnBrk="1" hangingPunct="1">
              <a:buNone/>
            </a:pPr>
            <a:endParaRPr lang="fr-F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 indent="0" eaLnBrk="1" hangingPunct="1">
              <a:spcBef>
                <a:spcPts val="1200"/>
              </a:spcBef>
              <a:tabLst>
                <a:tab pos="717550" algn="l"/>
              </a:tabLst>
            </a:pPr>
            <a:r>
              <a:rPr lang="fr-FR" altLang="en-US" dirty="0">
                <a:solidFill>
                  <a:srgbClr val="C00000"/>
                </a:solidFill>
              </a:rPr>
              <a:t>- </a:t>
            </a:r>
            <a:r>
              <a:rPr lang="fr-FR" altLang="en-US" b="1" u="sng" dirty="0">
                <a:solidFill>
                  <a:srgbClr val="C00000"/>
                </a:solidFill>
              </a:rPr>
              <a:t>Main </a:t>
            </a:r>
            <a:r>
              <a:rPr lang="fr-FR" altLang="en-US" b="1" u="sng" dirty="0" err="1">
                <a:solidFill>
                  <a:srgbClr val="C00000"/>
                </a:solidFill>
              </a:rPr>
              <a:t>results</a:t>
            </a:r>
            <a:endParaRPr lang="fr-FR" altLang="en-US" b="1" u="sng" dirty="0">
              <a:solidFill>
                <a:srgbClr val="C00000"/>
              </a:solidFill>
            </a:endParaRPr>
          </a:p>
          <a:p>
            <a:pPr marL="985838" lvl="1" indent="-268288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altLang="en-US" b="1" dirty="0">
                <a:solidFill>
                  <a:srgbClr val="4F4F4F"/>
                </a:solidFill>
              </a:rPr>
              <a:t>Optimum proton</a:t>
            </a:r>
            <a:br>
              <a:rPr lang="fr-FR" altLang="en-US" b="1" dirty="0">
                <a:solidFill>
                  <a:srgbClr val="4F4F4F"/>
                </a:solidFill>
              </a:rPr>
            </a:br>
            <a:r>
              <a:rPr lang="fr-FR" altLang="en-US" b="1" dirty="0" err="1">
                <a:solidFill>
                  <a:srgbClr val="4F4F4F"/>
                </a:solidFill>
              </a:rPr>
              <a:t>energy</a:t>
            </a:r>
            <a:r>
              <a:rPr lang="fr-FR" altLang="en-US" b="1" dirty="0">
                <a:solidFill>
                  <a:srgbClr val="4F4F4F"/>
                </a:solidFill>
              </a:rPr>
              <a:t> at ~900 MeV</a:t>
            </a:r>
          </a:p>
          <a:p>
            <a:pPr marL="985838" lvl="1" indent="-268288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altLang="en-US" b="1" dirty="0">
              <a:solidFill>
                <a:srgbClr val="4F4F4F"/>
              </a:solidFill>
            </a:endParaRPr>
          </a:p>
          <a:p>
            <a:pPr marL="985838" lvl="1" indent="-268288" eaLnBrk="1" hangingPunct="1">
              <a:buFont typeface="Arial" panose="020B0604020202020204" pitchFamily="34" charset="0"/>
              <a:buChar char="•"/>
            </a:pPr>
            <a:r>
              <a:rPr lang="fr-FR" altLang="en-US" b="1" dirty="0" err="1">
                <a:solidFill>
                  <a:srgbClr val="4F4F4F"/>
                </a:solidFill>
              </a:rPr>
              <a:t>Phenomena</a:t>
            </a:r>
            <a:r>
              <a:rPr lang="fr-FR" altLang="en-US" b="1" dirty="0">
                <a:solidFill>
                  <a:srgbClr val="4F4F4F"/>
                </a:solidFill>
              </a:rPr>
              <a:t> </a:t>
            </a:r>
            <a:r>
              <a:rPr lang="fr-FR" altLang="en-US" b="1" dirty="0" err="1">
                <a:solidFill>
                  <a:srgbClr val="4F4F4F"/>
                </a:solidFill>
              </a:rPr>
              <a:t>well</a:t>
            </a:r>
            <a:r>
              <a:rPr lang="fr-FR" altLang="en-US" b="1" dirty="0">
                <a:solidFill>
                  <a:srgbClr val="4F4F4F"/>
                </a:solidFill>
              </a:rPr>
              <a:t> </a:t>
            </a:r>
            <a:br>
              <a:rPr lang="fr-FR" altLang="en-US" b="1" dirty="0">
                <a:solidFill>
                  <a:srgbClr val="4F4F4F"/>
                </a:solidFill>
              </a:rPr>
            </a:br>
            <a:r>
              <a:rPr lang="fr-FR" altLang="en-US" b="1" dirty="0" err="1">
                <a:solidFill>
                  <a:srgbClr val="4F4F4F"/>
                </a:solidFill>
              </a:rPr>
              <a:t>predicted</a:t>
            </a:r>
            <a:endParaRPr lang="fr-FR" altLang="en-US" b="1" dirty="0">
              <a:solidFill>
                <a:srgbClr val="4F4F4F"/>
              </a:solidFill>
            </a:endParaRPr>
          </a:p>
          <a:p>
            <a:pPr marL="717550" lvl="1" indent="0" eaLnBrk="1" hangingPunct="1">
              <a:buNone/>
            </a:pPr>
            <a:r>
              <a:rPr lang="fr-FR" altLang="en-US" b="1" dirty="0">
                <a:solidFill>
                  <a:srgbClr val="4F4F4F"/>
                </a:solidFill>
              </a:rPr>
              <a:t>	 by MC simulation </a:t>
            </a:r>
            <a:endParaRPr lang="fr-FR" altLang="en-US" b="1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54177" y="5532116"/>
            <a:ext cx="2802002" cy="9387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100" dirty="0"/>
              <a:t>S. </a:t>
            </a:r>
            <a:r>
              <a:rPr lang="en-GB" sz="1100" dirty="0" err="1"/>
              <a:t>Andriamonje</a:t>
            </a:r>
            <a:r>
              <a:rPr lang="en-GB" sz="1100" dirty="0"/>
              <a:t> &amp; al., “Experimental determination of the energy generated in nuclear cascades by a high energy beam”, Physics Letter B, Volume 348, Issues 3-4, 6 April 1995, Pages 697-709</a:t>
            </a:r>
          </a:p>
        </p:txBody>
      </p:sp>
    </p:spTree>
    <p:extLst>
      <p:ext uri="{BB962C8B-B14F-4D97-AF65-F5344CB8AC3E}">
        <p14:creationId xmlns:p14="http://schemas.microsoft.com/office/powerpoint/2010/main" val="40822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6"/>
          <p:cNvSpPr>
            <a:spLocks noGrp="1"/>
          </p:cNvSpPr>
          <p:nvPr>
            <p:ph idx="4294967295"/>
          </p:nvPr>
        </p:nvSpPr>
        <p:spPr>
          <a:xfrm>
            <a:off x="358815" y="1060063"/>
            <a:ext cx="8681012" cy="5514357"/>
          </a:xfrm>
          <a:solidFill>
            <a:schemeClr val="bg1"/>
          </a:solidFill>
        </p:spPr>
        <p:txBody>
          <a:bodyPr/>
          <a:lstStyle/>
          <a:p>
            <a:pPr indent="0" eaLnBrk="1" hangingPunct="1"/>
            <a:endParaRPr lang="fr-FR" altLang="en-US" sz="1000" b="1" dirty="0"/>
          </a:p>
          <a:p>
            <a:pPr lvl="1" eaLnBrk="1" hangingPunct="1">
              <a:buBlip>
                <a:blip r:embed="rId2"/>
              </a:buBlip>
            </a:pPr>
            <a:r>
              <a:rPr lang="fr-FR" altLang="en-US" sz="2000" b="1" dirty="0">
                <a:solidFill>
                  <a:schemeClr val="tx1"/>
                </a:solidFill>
              </a:rPr>
              <a:t>MUSE-1 &amp; 2 : first </a:t>
            </a:r>
            <a:r>
              <a:rPr lang="fr-FR" altLang="en-US" sz="2000" b="1" dirty="0" err="1">
                <a:solidFill>
                  <a:schemeClr val="tx1"/>
                </a:solidFill>
              </a:rPr>
              <a:t>parametric</a:t>
            </a:r>
            <a:r>
              <a:rPr lang="fr-FR" altLang="en-US" sz="2000" b="1" dirty="0">
                <a:solidFill>
                  <a:schemeClr val="tx1"/>
                </a:solidFill>
              </a:rPr>
              <a:t> </a:t>
            </a:r>
            <a:r>
              <a:rPr lang="fr-FR" altLang="en-US" sz="2000" b="1" dirty="0" err="1">
                <a:solidFill>
                  <a:schemeClr val="tx1"/>
                </a:solidFill>
              </a:rPr>
              <a:t>studies</a:t>
            </a:r>
            <a:r>
              <a:rPr lang="fr-FR" altLang="en-US" sz="2000" b="1" dirty="0">
                <a:solidFill>
                  <a:schemeClr val="tx1"/>
                </a:solidFill>
              </a:rPr>
              <a:t> (1995-1996 / CEA+CNRS)</a:t>
            </a:r>
          </a:p>
          <a:p>
            <a:pPr lvl="1" eaLnBrk="1" hangingPunct="1">
              <a:lnSpc>
                <a:spcPts val="1200"/>
              </a:lnSpc>
              <a:buBlip>
                <a:blip r:embed="rId2"/>
              </a:buBlip>
            </a:pPr>
            <a:endParaRPr lang="fr-FR" altLang="en-US" sz="800" dirty="0">
              <a:solidFill>
                <a:srgbClr val="C00000"/>
              </a:solidFill>
            </a:endParaRPr>
          </a:p>
          <a:p>
            <a:pPr marL="531813" lvl="2" indent="-173038" eaLnBrk="1" hangingPunct="1">
              <a:tabLst>
                <a:tab pos="531813" algn="l"/>
              </a:tabLst>
            </a:pP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	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Short tests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(2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weeks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&amp; 2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months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taking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advantages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fr-FR" altLang="en-US" dirty="0" err="1">
                <a:solidFill>
                  <a:srgbClr val="C00000"/>
                </a:solidFill>
              </a:rPr>
              <a:t>fast</a:t>
            </a:r>
            <a:r>
              <a:rPr lang="fr-FR" altLang="en-US" dirty="0">
                <a:solidFill>
                  <a:srgbClr val="C00000"/>
                </a:solidFill>
              </a:rPr>
              <a:t> </a:t>
            </a:r>
            <a:r>
              <a:rPr lang="fr-FR" altLang="en-US" dirty="0" err="1">
                <a:solidFill>
                  <a:srgbClr val="C00000"/>
                </a:solidFill>
              </a:rPr>
              <a:t>cores</a:t>
            </a:r>
            <a:r>
              <a:rPr lang="fr-FR" altLang="en-US" dirty="0">
                <a:solidFill>
                  <a:srgbClr val="C00000"/>
                </a:solidFill>
              </a:rPr>
              <a:t>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loaded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MASURCA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facility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 CEA /Cadarache for programs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underway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that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period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(Mox fuel, Pu content ~24.5%)</a:t>
            </a:r>
            <a:endParaRPr lang="fr-FR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47700" lvl="2" indent="-285750" eaLnBrk="1" hangingPunct="1">
              <a:lnSpc>
                <a:spcPts val="1500"/>
              </a:lnSpc>
              <a:buFontTx/>
              <a:buChar char="-"/>
            </a:pPr>
            <a:endParaRPr lang="fr-F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31813" lvl="2" indent="-169863" eaLnBrk="1" hangingPunct="1">
              <a:tabLst>
                <a:tab pos="531813" algn="l"/>
              </a:tabLst>
            </a:pP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	</a:t>
            </a:r>
            <a:r>
              <a:rPr lang="fr-FR" altLang="en-US" b="1" u="sng" dirty="0">
                <a:solidFill>
                  <a:srgbClr val="C00000"/>
                </a:solidFill>
              </a:rPr>
              <a:t>Neutron source = </a:t>
            </a:r>
            <a:r>
              <a:rPr lang="fr-FR" altLang="en-US" b="1" u="sng" baseline="30000" dirty="0">
                <a:solidFill>
                  <a:srgbClr val="C00000"/>
                </a:solidFill>
              </a:rPr>
              <a:t>252</a:t>
            </a:r>
            <a:r>
              <a:rPr lang="fr-FR" altLang="en-US" b="1" u="sng" dirty="0">
                <a:solidFill>
                  <a:srgbClr val="C00000"/>
                </a:solidFill>
              </a:rPr>
              <a:t>Cf 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(7.6 10</a:t>
            </a:r>
            <a:r>
              <a:rPr lang="fr-FR" alt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&amp; 6.1 10</a:t>
            </a:r>
            <a:r>
              <a:rPr lang="fr-FR" alt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n/s) </a:t>
            </a:r>
            <a:r>
              <a:rPr lang="fr-FR" altLang="en-US" dirty="0">
                <a:solidFill>
                  <a:srgbClr val="C00000"/>
                </a:solidFill>
              </a:rPr>
              <a:t>at </a:t>
            </a:r>
            <a:r>
              <a:rPr lang="fr-FR" altLang="en-US" u="sng" dirty="0" err="1">
                <a:solidFill>
                  <a:srgbClr val="C00000"/>
                </a:solidFill>
              </a:rPr>
              <a:t>different</a:t>
            </a:r>
            <a:r>
              <a:rPr lang="fr-FR" altLang="en-US" u="sng" dirty="0">
                <a:solidFill>
                  <a:srgbClr val="C00000"/>
                </a:solidFill>
              </a:rPr>
              <a:t> axial positions</a:t>
            </a:r>
            <a:r>
              <a:rPr lang="fr-FR" altLang="en-US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mid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core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plane, +15 cm , +25 cm)</a:t>
            </a:r>
          </a:p>
          <a:p>
            <a:pPr marL="647700" lvl="2" indent="-285750" eaLnBrk="1" hangingPunct="1">
              <a:lnSpc>
                <a:spcPts val="1500"/>
              </a:lnSpc>
              <a:buFontTx/>
              <a:buChar char="-"/>
            </a:pPr>
            <a:endParaRPr lang="fr-F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 indent="0" eaLnBrk="1" hangingPunct="1">
              <a:tabLst>
                <a:tab pos="531813" algn="l"/>
              </a:tabLst>
            </a:pP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	</a:t>
            </a:r>
            <a:r>
              <a:rPr lang="fr-FR" altLang="en-US" u="sng" dirty="0" err="1">
                <a:solidFill>
                  <a:srgbClr val="C00000"/>
                </a:solidFill>
              </a:rPr>
              <a:t>Two</a:t>
            </a:r>
            <a:r>
              <a:rPr lang="fr-FR" altLang="en-US" u="sng" dirty="0">
                <a:solidFill>
                  <a:srgbClr val="C00000"/>
                </a:solidFill>
              </a:rPr>
              <a:t> </a:t>
            </a:r>
            <a:r>
              <a:rPr lang="fr-FR" altLang="en-US" u="sng" dirty="0" err="1">
                <a:solidFill>
                  <a:srgbClr val="C00000"/>
                </a:solidFill>
              </a:rPr>
              <a:t>different</a:t>
            </a:r>
            <a:r>
              <a:rPr lang="fr-FR" altLang="en-US" u="sng" dirty="0">
                <a:solidFill>
                  <a:srgbClr val="C00000"/>
                </a:solidFill>
              </a:rPr>
              <a:t> </a:t>
            </a:r>
            <a:r>
              <a:rPr lang="fr-FR" altLang="en-US" u="sng" dirty="0" err="1">
                <a:solidFill>
                  <a:srgbClr val="C00000"/>
                </a:solidFill>
              </a:rPr>
              <a:t>diffusing</a:t>
            </a:r>
            <a:r>
              <a:rPr lang="fr-FR" altLang="en-US" u="sng" dirty="0">
                <a:solidFill>
                  <a:srgbClr val="C00000"/>
                </a:solidFill>
              </a:rPr>
              <a:t> </a:t>
            </a:r>
            <a:r>
              <a:rPr lang="fr-FR" altLang="en-US" u="sng" dirty="0" err="1">
                <a:solidFill>
                  <a:srgbClr val="C00000"/>
                </a:solidFill>
              </a:rPr>
              <a:t>materials</a:t>
            </a:r>
            <a:r>
              <a:rPr lang="fr-FR" altLang="en-US" u="sng" dirty="0">
                <a:solidFill>
                  <a:srgbClr val="C00000"/>
                </a:solidFill>
              </a:rPr>
              <a:t> 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(sodium,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steel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placed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around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source </a:t>
            </a:r>
          </a:p>
          <a:p>
            <a:pPr marL="647700" lvl="2" indent="-285750" eaLnBrk="1" hangingPunct="1">
              <a:lnSpc>
                <a:spcPts val="1500"/>
              </a:lnSpc>
              <a:buFontTx/>
              <a:buChar char="-"/>
            </a:pPr>
            <a:endParaRPr lang="fr-F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 indent="0" eaLnBrk="1" hangingPunct="1">
              <a:tabLst>
                <a:tab pos="531813" algn="l"/>
              </a:tabLst>
            </a:pP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	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Measurements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: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reactivities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fr-FR" altLang="en-US" dirty="0">
                <a:solidFill>
                  <a:srgbClr val="C00000"/>
                </a:solidFill>
              </a:rPr>
              <a:t>standard </a:t>
            </a:r>
            <a:r>
              <a:rPr lang="fr-FR" altLang="en-US" dirty="0" err="1">
                <a:solidFill>
                  <a:srgbClr val="C00000"/>
                </a:solidFill>
              </a:rPr>
              <a:t>method</a:t>
            </a:r>
            <a:r>
              <a:rPr lang="fr-FR" altLang="en-US" dirty="0">
                <a:solidFill>
                  <a:srgbClr val="C00000"/>
                </a:solidFill>
              </a:rPr>
              <a:t> </a:t>
            </a:r>
            <a:r>
              <a:rPr lang="fr-FR" altLang="en-US" dirty="0" err="1">
                <a:solidFill>
                  <a:srgbClr val="C00000"/>
                </a:solidFill>
              </a:rPr>
              <a:t>used</a:t>
            </a:r>
            <a:r>
              <a:rPr lang="fr-FR" altLang="en-US" dirty="0">
                <a:solidFill>
                  <a:srgbClr val="C00000"/>
                </a:solidFill>
              </a:rPr>
              <a:t> for </a:t>
            </a:r>
            <a:r>
              <a:rPr lang="fr-FR" altLang="en-US" dirty="0" err="1">
                <a:solidFill>
                  <a:srgbClr val="C00000"/>
                </a:solidFill>
              </a:rPr>
              <a:t>critical</a:t>
            </a:r>
            <a:r>
              <a:rPr lang="fr-FR" altLang="en-US" dirty="0">
                <a:solidFill>
                  <a:srgbClr val="C00000"/>
                </a:solidFill>
              </a:rPr>
              <a:t> </a:t>
            </a:r>
            <a:r>
              <a:rPr lang="fr-FR" altLang="en-US" dirty="0" err="1">
                <a:solidFill>
                  <a:srgbClr val="C00000"/>
                </a:solidFill>
              </a:rPr>
              <a:t>reactors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), </a:t>
            </a:r>
            <a:r>
              <a:rPr lang="fr-FR" alt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235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 fission rate distributions, source importance</a:t>
            </a:r>
            <a:endParaRPr lang="fr-FR" altLang="en-US" sz="1000" dirty="0">
              <a:solidFill>
                <a:srgbClr val="C00000"/>
              </a:solidFill>
            </a:endParaRPr>
          </a:p>
          <a:p>
            <a:pPr marL="647700" lvl="2" indent="-285750" eaLnBrk="1" hangingPunct="1">
              <a:lnSpc>
                <a:spcPts val="1500"/>
              </a:lnSpc>
              <a:buFontTx/>
              <a:buChar char="-"/>
            </a:pPr>
            <a:endParaRPr lang="fr-FR" altLang="en-US" sz="1000" dirty="0">
              <a:solidFill>
                <a:srgbClr val="C00000"/>
              </a:solidFill>
            </a:endParaRPr>
          </a:p>
          <a:p>
            <a:pPr marL="647700" lvl="2" indent="-285750" eaLnBrk="1" hangingPunct="1">
              <a:lnSpc>
                <a:spcPts val="1500"/>
              </a:lnSpc>
              <a:buFontTx/>
              <a:buChar char="-"/>
            </a:pPr>
            <a:endParaRPr lang="fr-FR" altLang="en-US" sz="1000" dirty="0">
              <a:solidFill>
                <a:srgbClr val="C00000"/>
              </a:solidFill>
            </a:endParaRPr>
          </a:p>
          <a:p>
            <a:pPr lvl="2" indent="0" eaLnBrk="1" hangingPunct="1">
              <a:tabLst>
                <a:tab pos="531813" algn="l"/>
              </a:tabLst>
            </a:pPr>
            <a:r>
              <a:rPr lang="fr-FR" altLang="en-US" sz="1800" b="1" dirty="0">
                <a:solidFill>
                  <a:srgbClr val="0000FF"/>
                </a:solidFill>
              </a:rPr>
              <a:t>- 	</a:t>
            </a:r>
            <a:r>
              <a:rPr lang="fr-FR" altLang="en-US" sz="1800" b="1" u="sng" dirty="0">
                <a:solidFill>
                  <a:srgbClr val="0000FF"/>
                </a:solidFill>
              </a:rPr>
              <a:t>Main </a:t>
            </a:r>
            <a:r>
              <a:rPr lang="fr-FR" altLang="en-US" sz="1800" b="1" u="sng" dirty="0" err="1">
                <a:solidFill>
                  <a:srgbClr val="0000FF"/>
                </a:solidFill>
              </a:rPr>
              <a:t>results</a:t>
            </a:r>
            <a:endParaRPr lang="fr-FR" altLang="en-US" sz="1800" b="1" u="sng" dirty="0">
              <a:solidFill>
                <a:srgbClr val="0000FF"/>
              </a:solidFill>
            </a:endParaRPr>
          </a:p>
          <a:p>
            <a:pPr marL="717550" lvl="3" indent="0" eaLnBrk="1" hangingPunct="1">
              <a:spcBef>
                <a:spcPts val="600"/>
              </a:spcBef>
              <a:buNone/>
              <a:tabLst>
                <a:tab pos="890588" algn="l"/>
              </a:tabLst>
            </a:pP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	</a:t>
            </a:r>
            <a:r>
              <a:rPr lang="fr-FR" altLang="en-US" b="1" dirty="0" err="1">
                <a:solidFill>
                  <a:srgbClr val="C00000"/>
                </a:solidFill>
              </a:rPr>
              <a:t>feasibility</a:t>
            </a:r>
            <a:r>
              <a:rPr lang="fr-FR" altLang="en-US" b="1" dirty="0">
                <a:solidFill>
                  <a:srgbClr val="C00000"/>
                </a:solidFill>
              </a:rPr>
              <a:t> of </a:t>
            </a:r>
            <a:r>
              <a:rPr lang="fr-FR" altLang="en-US" b="1" dirty="0" err="1">
                <a:solidFill>
                  <a:srgbClr val="C00000"/>
                </a:solidFill>
              </a:rPr>
              <a:t>measurements</a:t>
            </a:r>
            <a:r>
              <a:rPr lang="fr-FR" altLang="en-US" b="1" dirty="0">
                <a:solidFill>
                  <a:srgbClr val="C00000"/>
                </a:solidFill>
              </a:rPr>
              <a:t> 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deep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subcritical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levels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b="1" dirty="0" err="1">
                <a:solidFill>
                  <a:srgbClr val="C00000"/>
                </a:solidFill>
              </a:rPr>
              <a:t>confirmed</a:t>
            </a:r>
            <a:endParaRPr lang="en-GB" altLang="en-US" b="1" dirty="0">
              <a:solidFill>
                <a:srgbClr val="C00000"/>
              </a:solidFill>
            </a:endParaRPr>
          </a:p>
          <a:p>
            <a:pPr marL="717550" lvl="3" indent="0" eaLnBrk="1" hangingPunct="1">
              <a:spcBef>
                <a:spcPts val="600"/>
              </a:spcBef>
              <a:buNone/>
              <a:tabLst>
                <a:tab pos="890588" algn="l"/>
              </a:tabLst>
            </a:pPr>
            <a:r>
              <a:rPr lang="en-GB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	</a:t>
            </a:r>
            <a:r>
              <a:rPr lang="en-GB" altLang="en-US" b="1" dirty="0">
                <a:solidFill>
                  <a:srgbClr val="C00000"/>
                </a:solidFill>
              </a:rPr>
              <a:t>demonstration the source effect/importance  </a:t>
            </a:r>
            <a:r>
              <a:rPr lang="en-GB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(more “peaked” distributions as expected)</a:t>
            </a:r>
          </a:p>
          <a:p>
            <a:pPr marL="717550" lvl="3" indent="0" eaLnBrk="1" hangingPunct="1">
              <a:spcBef>
                <a:spcPts val="600"/>
              </a:spcBef>
              <a:buNone/>
              <a:tabLst>
                <a:tab pos="890588" algn="l"/>
              </a:tabLst>
            </a:pPr>
            <a:r>
              <a:rPr lang="en-GB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	good agreement between calculations and experiments (deterministic and MC simulations)</a:t>
            </a:r>
            <a:endParaRPr lang="fr-FR" altLang="en-US" sz="2000" dirty="0">
              <a:solidFill>
                <a:srgbClr val="C00000"/>
              </a:solidFill>
            </a:endParaRPr>
          </a:p>
          <a:p>
            <a:pPr lvl="1" eaLnBrk="1" hangingPunct="1">
              <a:buBlip>
                <a:blip r:embed="rId2"/>
              </a:buBlip>
            </a:pPr>
            <a:endParaRPr lang="fr-FR" altLang="en-US" sz="2000" dirty="0">
              <a:solidFill>
                <a:srgbClr val="C00000"/>
              </a:solidFill>
            </a:endParaRPr>
          </a:p>
          <a:p>
            <a:pPr lvl="1" eaLnBrk="1" hangingPunct="1">
              <a:buBlip>
                <a:blip r:embed="rId2"/>
              </a:buBlip>
            </a:pPr>
            <a:endParaRPr lang="fr-FR" altLang="en-US" sz="2000" dirty="0">
              <a:solidFill>
                <a:srgbClr val="C00000"/>
              </a:solidFill>
            </a:endParaRPr>
          </a:p>
          <a:p>
            <a:pPr lvl="1" eaLnBrk="1" hangingPunct="1">
              <a:buBlip>
                <a:blip r:embed="rId2"/>
              </a:buBlip>
            </a:pPr>
            <a:endParaRPr lang="fr-FR" altLang="en-US" sz="2000" dirty="0">
              <a:solidFill>
                <a:srgbClr val="C00000"/>
              </a:solidFill>
            </a:endParaRPr>
          </a:p>
          <a:p>
            <a:pPr lvl="1" eaLnBrk="1" hangingPunct="1">
              <a:buBlip>
                <a:blip r:embed="rId2"/>
              </a:buBlip>
            </a:pPr>
            <a:endParaRPr lang="fr-FR" altLang="en-US" sz="2000" dirty="0">
              <a:solidFill>
                <a:srgbClr val="C00000"/>
              </a:solidFill>
            </a:endParaRPr>
          </a:p>
          <a:p>
            <a:pPr lvl="1" eaLnBrk="1" hangingPunct="1">
              <a:buBlip>
                <a:blip r:embed="rId2"/>
              </a:buBlip>
            </a:pPr>
            <a:endParaRPr lang="fr-FR" altLang="en-US" sz="2000" dirty="0">
              <a:solidFill>
                <a:srgbClr val="C00000"/>
              </a:solidFill>
            </a:endParaRPr>
          </a:p>
          <a:p>
            <a:pPr lvl="1" eaLnBrk="1" hangingPunct="1">
              <a:buFontTx/>
              <a:buNone/>
            </a:pPr>
            <a:r>
              <a:rPr lang="fr-FR" altLang="en-US" dirty="0">
                <a:solidFill>
                  <a:srgbClr val="4F4F4F"/>
                </a:solidFill>
              </a:rPr>
              <a:t>	</a:t>
            </a:r>
          </a:p>
          <a:p>
            <a:pPr lvl="1" eaLnBrk="1" hangingPunct="1">
              <a:buFontTx/>
              <a:buNone/>
            </a:pPr>
            <a:r>
              <a:rPr lang="fr-FR" altLang="en-US" dirty="0"/>
              <a:t> </a:t>
            </a:r>
          </a:p>
          <a:p>
            <a:pPr lvl="1" eaLnBrk="1" hangingPunct="1">
              <a:buFontTx/>
              <a:buNone/>
            </a:pPr>
            <a:endParaRPr lang="fr-FR" altLang="en-US" dirty="0"/>
          </a:p>
          <a:p>
            <a:pPr lvl="1" eaLnBrk="1" hangingPunct="1">
              <a:buFontTx/>
              <a:buNone/>
            </a:pPr>
            <a:endParaRPr lang="fr-FR" altLang="en-US" dirty="0">
              <a:sym typeface="Symbol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2987" y="4573171"/>
            <a:ext cx="8565266" cy="1875100"/>
          </a:xfrm>
          <a:prstGeom prst="rect">
            <a:avLst/>
          </a:prstGeom>
          <a:solidFill>
            <a:schemeClr val="accent1">
              <a:alpha val="15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beginnings : FEAT, MUSE-1/2/3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9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902" y="4317357"/>
            <a:ext cx="3654935" cy="227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contenu 6"/>
          <p:cNvSpPr>
            <a:spLocks noGrp="1"/>
          </p:cNvSpPr>
          <p:nvPr>
            <p:ph idx="4294967295"/>
          </p:nvPr>
        </p:nvSpPr>
        <p:spPr>
          <a:xfrm>
            <a:off x="300942" y="967464"/>
            <a:ext cx="8750461" cy="3245722"/>
          </a:xfrm>
        </p:spPr>
        <p:txBody>
          <a:bodyPr/>
          <a:lstStyle/>
          <a:p>
            <a:pPr indent="0" eaLnBrk="1" hangingPunct="1"/>
            <a:endParaRPr lang="fr-FR" altLang="en-US" sz="1000" b="1" dirty="0"/>
          </a:p>
          <a:p>
            <a:pPr lvl="1" eaLnBrk="1" hangingPunct="1">
              <a:buBlip>
                <a:blip r:embed="rId3"/>
              </a:buBlip>
            </a:pPr>
            <a:r>
              <a:rPr lang="fr-FR" altLang="en-US" sz="2000" b="1" dirty="0">
                <a:solidFill>
                  <a:schemeClr val="tx1"/>
                </a:solidFill>
              </a:rPr>
              <a:t>MUSE-3 </a:t>
            </a:r>
            <a:r>
              <a:rPr lang="fr-FR" altLang="en-US" sz="2000" b="1" dirty="0" err="1">
                <a:solidFill>
                  <a:schemeClr val="tx1"/>
                </a:solidFill>
              </a:rPr>
              <a:t>experiments</a:t>
            </a:r>
            <a:r>
              <a:rPr lang="fr-FR" altLang="en-US" sz="2000" b="1" dirty="0">
                <a:solidFill>
                  <a:schemeClr val="tx1"/>
                </a:solidFill>
              </a:rPr>
              <a:t> (1998 / CEA+CNRS+EDF+FRAMATOME)</a:t>
            </a:r>
          </a:p>
          <a:p>
            <a:pPr lvl="1" eaLnBrk="1" hangingPunct="1">
              <a:lnSpc>
                <a:spcPts val="1200"/>
              </a:lnSpc>
              <a:buBlip>
                <a:blip r:embed="rId3"/>
              </a:buBlip>
            </a:pPr>
            <a:endParaRPr lang="fr-FR" altLang="en-US" sz="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58775" lvl="2" indent="0" eaLnBrk="1" hangingPunct="1">
              <a:tabLst>
                <a:tab pos="531813" algn="l"/>
              </a:tabLst>
            </a:pP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Enlargment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collaboration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between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french institutes (GEDEON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research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network)</a:t>
            </a:r>
          </a:p>
          <a:p>
            <a:pPr marL="644525" lvl="2" indent="-285750" eaLnBrk="1" hangingPunct="1">
              <a:lnSpc>
                <a:spcPts val="1500"/>
              </a:lnSpc>
              <a:buFontTx/>
              <a:buChar char="-"/>
              <a:tabLst>
                <a:tab pos="531813" algn="l"/>
              </a:tabLst>
            </a:pPr>
            <a:endParaRPr lang="fr-F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31813" lvl="2" indent="-173038" eaLnBrk="1" hangingPunct="1">
              <a:tabLst>
                <a:tab pos="531813" algn="l"/>
              </a:tabLst>
            </a:pP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Several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subcritical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cores</a:t>
            </a:r>
            <a:r>
              <a:rPr lang="fr-F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</a:t>
            </a:r>
            <a:r>
              <a:rPr lang="fr-FR" altLang="en-US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</a:t>
            </a:r>
            <a:r>
              <a:rPr lang="fr-FR" altLang="en-US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0.995, 0.99, 0.985, 0.95)</a:t>
            </a:r>
          </a:p>
          <a:p>
            <a:pPr marL="647700" lvl="2" indent="-285750" eaLnBrk="1" hangingPunct="1">
              <a:lnSpc>
                <a:spcPts val="1500"/>
              </a:lnSpc>
              <a:buFontTx/>
              <a:buChar char="-"/>
            </a:pPr>
            <a:endParaRPr lang="fr-F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31813" lvl="2" indent="-169863" eaLnBrk="1" hangingPunct="1">
              <a:tabLst>
                <a:tab pos="531813" algn="l"/>
              </a:tabLst>
            </a:pP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altLang="en-US" dirty="0">
                <a:solidFill>
                  <a:srgbClr val="C00000"/>
                </a:solidFill>
              </a:rPr>
              <a:t>Neutron source = SODERN </a:t>
            </a:r>
            <a:r>
              <a:rPr lang="fr-FR" altLang="en-US" dirty="0" err="1">
                <a:solidFill>
                  <a:srgbClr val="C00000"/>
                </a:solidFill>
              </a:rPr>
              <a:t>genie</a:t>
            </a:r>
            <a:r>
              <a:rPr lang="fr-FR" altLang="en-US" dirty="0">
                <a:solidFill>
                  <a:srgbClr val="C00000"/>
                </a:solidFill>
              </a:rPr>
              <a:t> 26 D-T pulse </a:t>
            </a:r>
            <a:r>
              <a:rPr lang="fr-FR" altLang="en-US" dirty="0" err="1">
                <a:solidFill>
                  <a:srgbClr val="C00000"/>
                </a:solidFill>
              </a:rPr>
              <a:t>generator</a:t>
            </a:r>
            <a:r>
              <a:rPr lang="fr-FR" altLang="en-US" dirty="0">
                <a:solidFill>
                  <a:srgbClr val="C00000"/>
                </a:solidFill>
              </a:rPr>
              <a:t> 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core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center (3, 10</a:t>
            </a:r>
            <a:r>
              <a:rPr lang="fr-FR" alt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n/s)</a:t>
            </a:r>
          </a:p>
          <a:p>
            <a:pPr marL="647700" lvl="2" indent="-285750" eaLnBrk="1" hangingPunct="1">
              <a:lnSpc>
                <a:spcPts val="1500"/>
              </a:lnSpc>
              <a:buFontTx/>
              <a:buChar char="-"/>
            </a:pPr>
            <a:endParaRPr lang="fr-F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 indent="0" eaLnBrk="1" hangingPunct="1">
              <a:tabLst>
                <a:tab pos="531813" algn="l"/>
              </a:tabLst>
            </a:pP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altLang="en-US" dirty="0" err="1">
                <a:solidFill>
                  <a:srgbClr val="C00000"/>
                </a:solidFill>
              </a:rPr>
              <a:t>Two</a:t>
            </a:r>
            <a:r>
              <a:rPr lang="fr-FR" altLang="en-US" dirty="0">
                <a:solidFill>
                  <a:srgbClr val="C00000"/>
                </a:solidFill>
              </a:rPr>
              <a:t> </a:t>
            </a:r>
            <a:r>
              <a:rPr lang="fr-FR" altLang="en-US" dirty="0" err="1">
                <a:solidFill>
                  <a:srgbClr val="C00000"/>
                </a:solidFill>
              </a:rPr>
              <a:t>different</a:t>
            </a:r>
            <a:r>
              <a:rPr lang="fr-FR" altLang="en-US" dirty="0">
                <a:solidFill>
                  <a:srgbClr val="C00000"/>
                </a:solidFill>
              </a:rPr>
              <a:t> </a:t>
            </a:r>
            <a:r>
              <a:rPr lang="fr-FR" altLang="en-US" dirty="0" err="1">
                <a:solidFill>
                  <a:srgbClr val="C00000"/>
                </a:solidFill>
              </a:rPr>
              <a:t>diffusing</a:t>
            </a:r>
            <a:r>
              <a:rPr lang="fr-FR" altLang="en-US" dirty="0">
                <a:solidFill>
                  <a:srgbClr val="C00000"/>
                </a:solidFill>
              </a:rPr>
              <a:t> </a:t>
            </a:r>
            <a:r>
              <a:rPr lang="fr-FR" altLang="en-US" dirty="0" err="1">
                <a:solidFill>
                  <a:srgbClr val="C00000"/>
                </a:solidFill>
              </a:rPr>
              <a:t>materials</a:t>
            </a:r>
            <a:r>
              <a:rPr lang="fr-FR" altLang="en-US" dirty="0">
                <a:solidFill>
                  <a:srgbClr val="C00000"/>
                </a:solidFill>
              </a:rPr>
              <a:t> 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(sodium, lead)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placed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around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source </a:t>
            </a:r>
          </a:p>
          <a:p>
            <a:pPr marL="647700" lvl="2" indent="-285750" eaLnBrk="1" hangingPunct="1">
              <a:lnSpc>
                <a:spcPts val="1500"/>
              </a:lnSpc>
              <a:buFontTx/>
              <a:buChar char="-"/>
            </a:pPr>
            <a:endParaRPr lang="fr-F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 indent="0" eaLnBrk="1" hangingPunct="1">
              <a:tabLst>
                <a:tab pos="531813" algn="l"/>
              </a:tabLst>
            </a:pP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Measurements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: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reactivity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fr-FR" altLang="en-US" dirty="0">
                <a:solidFill>
                  <a:srgbClr val="C00000"/>
                </a:solidFill>
              </a:rPr>
              <a:t>standard </a:t>
            </a:r>
            <a:r>
              <a:rPr lang="fr-FR" altLang="en-US" dirty="0" err="1">
                <a:solidFill>
                  <a:srgbClr val="C00000"/>
                </a:solidFill>
              </a:rPr>
              <a:t>method</a:t>
            </a:r>
            <a:r>
              <a:rPr lang="fr-FR" altLang="en-US" dirty="0">
                <a:solidFill>
                  <a:srgbClr val="C00000"/>
                </a:solidFill>
              </a:rPr>
              <a:t>, PNS/fit </a:t>
            </a:r>
            <a:r>
              <a:rPr lang="fr-FR" altLang="en-US" dirty="0" err="1">
                <a:solidFill>
                  <a:srgbClr val="C00000"/>
                </a:solidFill>
              </a:rPr>
              <a:t>method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), </a:t>
            </a:r>
            <a:r>
              <a:rPr lang="fr-FR" alt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235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 fission rate distributions, source importance</a:t>
            </a:r>
          </a:p>
          <a:p>
            <a:pPr lvl="2" indent="0" eaLnBrk="1" hangingPunct="1">
              <a:lnSpc>
                <a:spcPts val="1500"/>
              </a:lnSpc>
              <a:tabLst>
                <a:tab pos="531813" algn="l"/>
              </a:tabLst>
            </a:pPr>
            <a:endParaRPr lang="fr-F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 indent="0" eaLnBrk="1" hangingPunct="1">
              <a:tabLst>
                <a:tab pos="531813" algn="l"/>
              </a:tabLst>
            </a:pP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altLang="en-US" b="1" u="sng" dirty="0">
                <a:solidFill>
                  <a:srgbClr val="C00000"/>
                </a:solidFill>
              </a:rPr>
              <a:t>First </a:t>
            </a:r>
            <a:r>
              <a:rPr lang="fr-FR" altLang="en-US" b="1" u="sng" dirty="0" err="1">
                <a:solidFill>
                  <a:srgbClr val="C00000"/>
                </a:solidFill>
              </a:rPr>
              <a:t>Pulsed</a:t>
            </a:r>
            <a:r>
              <a:rPr lang="fr-FR" altLang="en-US" b="1" u="sng" dirty="0">
                <a:solidFill>
                  <a:srgbClr val="C00000"/>
                </a:solidFill>
              </a:rPr>
              <a:t> Neutron Source </a:t>
            </a:r>
            <a:r>
              <a:rPr lang="fr-FR" altLang="en-US" b="1" u="sng" dirty="0" err="1">
                <a:solidFill>
                  <a:srgbClr val="C00000"/>
                </a:solidFill>
              </a:rPr>
              <a:t>measurements</a:t>
            </a:r>
            <a:r>
              <a:rPr lang="fr-FR" altLang="en-US" b="1" u="sng" dirty="0">
                <a:solidFill>
                  <a:srgbClr val="C00000"/>
                </a:solidFill>
              </a:rPr>
              <a:t> 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first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difficulties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</a:t>
            </a:r>
            <a:r>
              <a:rPr lang="fr-FR" alt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analysis</a:t>
            </a:r>
            <a:r>
              <a:rPr lang="fr-FR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data</a:t>
            </a:r>
          </a:p>
          <a:p>
            <a:pPr marL="647700" lvl="2" indent="-285750" eaLnBrk="1" hangingPunct="1">
              <a:lnSpc>
                <a:spcPts val="1500"/>
              </a:lnSpc>
              <a:buFontTx/>
              <a:buChar char="-"/>
            </a:pPr>
            <a:endParaRPr lang="fr-FR" altLang="en-US" sz="1800" dirty="0">
              <a:solidFill>
                <a:srgbClr val="C00000"/>
              </a:solidFill>
            </a:endParaRPr>
          </a:p>
          <a:p>
            <a:pPr lvl="1" eaLnBrk="1" hangingPunct="1">
              <a:buFontTx/>
              <a:buNone/>
            </a:pPr>
            <a:r>
              <a:rPr lang="fr-FR" altLang="en-US" dirty="0">
                <a:solidFill>
                  <a:srgbClr val="4F4F4F"/>
                </a:solidFill>
              </a:rPr>
              <a:t>	</a:t>
            </a:r>
          </a:p>
          <a:p>
            <a:pPr lvl="1" eaLnBrk="1" hangingPunct="1">
              <a:buFontTx/>
              <a:buNone/>
            </a:pPr>
            <a:r>
              <a:rPr lang="fr-FR" altLang="en-US" dirty="0"/>
              <a:t> </a:t>
            </a:r>
          </a:p>
          <a:p>
            <a:pPr lvl="1" eaLnBrk="1" hangingPunct="1">
              <a:buFontTx/>
              <a:buNone/>
            </a:pPr>
            <a:endParaRPr lang="fr-FR" altLang="en-US" dirty="0"/>
          </a:p>
          <a:p>
            <a:pPr lvl="1" eaLnBrk="1" hangingPunct="1">
              <a:buFontTx/>
              <a:buNone/>
            </a:pPr>
            <a:endParaRPr lang="fr-FR" altLang="en-US" dirty="0">
              <a:sym typeface="Symbol" pitchFamily="18" charset="2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MUSE-3 EXPERIMENT AT MASURCA Facility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555584" y="5058136"/>
            <a:ext cx="4305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Pulsed neutron source measurements in MUSE-3 at different subcritical levels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439833" y="4421511"/>
            <a:ext cx="8542121" cy="2222356"/>
            <a:chOff x="509281" y="4305761"/>
            <a:chExt cx="8542121" cy="2122355"/>
          </a:xfrm>
        </p:grpSpPr>
        <p:sp>
          <p:nvSpPr>
            <p:cNvPr id="3" name="Rectangle 2"/>
            <p:cNvSpPr/>
            <p:nvPr/>
          </p:nvSpPr>
          <p:spPr>
            <a:xfrm>
              <a:off x="509281" y="4305761"/>
              <a:ext cx="8542121" cy="2122355"/>
            </a:xfrm>
            <a:prstGeom prst="rect">
              <a:avLst/>
            </a:prstGeom>
            <a:solidFill>
              <a:schemeClr val="accent1">
                <a:alpha val="15000"/>
              </a:schemeClr>
            </a:solidFill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544009" y="4422277"/>
              <a:ext cx="8472669" cy="19399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266700" lvl="2" eaLnBrk="1" hangingPunct="1">
                <a:tabLst>
                  <a:tab pos="266700" algn="l"/>
                </a:tabLst>
              </a:pPr>
              <a:r>
                <a:rPr lang="fr-FR" altLang="en-US" b="1" dirty="0">
                  <a:solidFill>
                    <a:srgbClr val="0000FF"/>
                  </a:solidFill>
                </a:rPr>
                <a:t>Main </a:t>
              </a:r>
              <a:r>
                <a:rPr lang="fr-FR" altLang="en-US" b="1" dirty="0" err="1">
                  <a:solidFill>
                    <a:srgbClr val="0000FF"/>
                  </a:solidFill>
                </a:rPr>
                <a:t>outcome</a:t>
              </a:r>
              <a:r>
                <a:rPr lang="fr-FR" altLang="en-US" b="1" dirty="0">
                  <a:solidFill>
                    <a:srgbClr val="0000FF"/>
                  </a:solidFill>
                </a:rPr>
                <a:t> of the program</a:t>
              </a:r>
            </a:p>
            <a:p>
              <a:pPr marL="450850" lvl="3" eaLnBrk="1" hangingPunct="1">
                <a:spcBef>
                  <a:spcPts val="600"/>
                </a:spcBef>
              </a:pP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- </a:t>
              </a:r>
              <a:r>
                <a:rPr lang="fr-FR" alt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need</a:t>
              </a: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for a </a:t>
              </a:r>
              <a:r>
                <a:rPr lang="fr-FR" alt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dedicated</a:t>
              </a: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neutron </a:t>
              </a:r>
              <a:r>
                <a:rPr lang="fr-FR" alt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generator</a:t>
              </a: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fr-FR" alt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with</a:t>
              </a: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fr-FR" alt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improved</a:t>
              </a: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performances (in </a:t>
              </a:r>
              <a:r>
                <a:rPr lang="fr-FR" alt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terms</a:t>
              </a: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of </a:t>
              </a:r>
              <a:r>
                <a:rPr lang="fr-FR" alt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quality</a:t>
              </a: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of the pulse and source </a:t>
              </a:r>
              <a:r>
                <a:rPr lang="fr-FR" alt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intensity</a:t>
              </a: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)</a:t>
              </a:r>
              <a:b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endParaRPr lang="fr-F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marL="574675" lvl="4" indent="0" eaLnBrk="1" hangingPunct="1">
                <a:spcBef>
                  <a:spcPts val="600"/>
                </a:spcBef>
                <a:spcAft>
                  <a:spcPts val="600"/>
                </a:spcAft>
                <a:buNone/>
              </a:pPr>
              <a:r>
                <a:rPr lang="fr-FR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Wingdings" panose="05000000000000000000" pitchFamily="2" charset="2"/>
                </a:rPr>
                <a:t>	   GENEPI (</a:t>
              </a:r>
              <a:r>
                <a:rPr lang="fr-FR" altLang="en-US" sz="20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sym typeface="Wingdings" panose="05000000000000000000" pitchFamily="2" charset="2"/>
                </a:rPr>
                <a:t>GEnerator</a:t>
              </a:r>
              <a:r>
                <a:rPr lang="fr-FR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Wingdings" panose="05000000000000000000" pitchFamily="2" charset="2"/>
                </a:rPr>
                <a:t> of </a:t>
              </a:r>
              <a:r>
                <a:rPr lang="fr-FR" altLang="en-US" sz="20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sym typeface="Wingdings" panose="05000000000000000000" pitchFamily="2" charset="2"/>
                </a:rPr>
                <a:t>NEutrons</a:t>
              </a:r>
              <a:r>
                <a:rPr lang="fr-FR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Wingdings" panose="05000000000000000000" pitchFamily="2" charset="2"/>
                </a:rPr>
                <a:t> </a:t>
              </a:r>
              <a:r>
                <a:rPr lang="fr-FR" altLang="en-US" sz="20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sym typeface="Wingdings" panose="05000000000000000000" pitchFamily="2" charset="2"/>
                </a:rPr>
                <a:t>Pulsed</a:t>
              </a:r>
              <a:r>
                <a:rPr lang="fr-FR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Wingdings" panose="05000000000000000000" pitchFamily="2" charset="2"/>
                </a:rPr>
                <a:t> &amp; Intense)</a:t>
              </a:r>
              <a:endParaRPr lang="fr-FR" altLang="en-US" sz="2000" b="1" dirty="0">
                <a:solidFill>
                  <a:srgbClr val="C00000"/>
                </a:solidFill>
                <a:sym typeface="Wingdings" panose="05000000000000000000" pitchFamily="2" charset="2"/>
              </a:endParaRPr>
            </a:p>
            <a:p>
              <a:pPr marL="574675" lvl="4" indent="0" eaLnBrk="1" hangingPunct="1">
                <a:spcBef>
                  <a:spcPts val="600"/>
                </a:spcBef>
                <a:buNone/>
              </a:pP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- </a:t>
              </a:r>
              <a:r>
                <a:rPr lang="fr-FR" alt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Designed</a:t>
              </a: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and </a:t>
              </a:r>
              <a:r>
                <a:rPr lang="fr-FR" alt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built</a:t>
              </a:r>
              <a:r>
                <a:rPr lang="fr-F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by CNRS</a:t>
              </a:r>
              <a:endParaRPr lang="fr-FR" altLang="en-US" sz="20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494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0127" y="83361"/>
            <a:ext cx="6801080" cy="909637"/>
          </a:xfrm>
        </p:spPr>
        <p:txBody>
          <a:bodyPr/>
          <a:lstStyle/>
          <a:p>
            <a:r>
              <a:rPr lang="en-GB" sz="1800" dirty="0"/>
              <a:t>Overview of achieved coupling experiments on zero-power FACILITIEs</a:t>
            </a:r>
            <a:endParaRPr lang="fr-FR" altLang="en-US" sz="1800" dirty="0"/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7578" y="1033200"/>
            <a:ext cx="8886422" cy="4879787"/>
          </a:xfrm>
        </p:spPr>
        <p:txBody>
          <a:bodyPr/>
          <a:lstStyle/>
          <a:p>
            <a:pPr lvl="0" algn="ctr"/>
            <a:r>
              <a:rPr lang="en-GB" sz="800" dirty="0">
                <a:solidFill>
                  <a:schemeClr val="tx1"/>
                </a:solidFill>
              </a:rPr>
              <a:t> </a:t>
            </a:r>
            <a:endParaRPr lang="en-GB" sz="8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lvl="0" indent="-285750">
              <a:spcAft>
                <a:spcPts val="0"/>
              </a:spcAft>
              <a:buSzPct val="85000"/>
              <a:buBlip>
                <a:blip r:embed="rId2"/>
              </a:buBlip>
            </a:pPr>
            <a:r>
              <a:rPr lang="en-GB" sz="1800" b="1" i="1" dirty="0">
                <a:solidFill>
                  <a:schemeClr val="tx1"/>
                </a:solidFill>
              </a:rPr>
              <a:t>Needs and interest for coupling experiments on ZPR</a:t>
            </a:r>
          </a:p>
          <a:p>
            <a:pPr marL="285750" lvl="0" indent="-285750">
              <a:spcAft>
                <a:spcPts val="0"/>
              </a:spcAft>
              <a:buSzPct val="85000"/>
              <a:buBlip>
                <a:blip r:embed="rId2"/>
              </a:buBlip>
            </a:pPr>
            <a:endParaRPr lang="en-GB" sz="1800" b="1" i="1" dirty="0">
              <a:solidFill>
                <a:schemeClr val="tx1"/>
              </a:solidFill>
            </a:endParaRPr>
          </a:p>
          <a:p>
            <a:pPr marL="285750" lvl="0" indent="-285750">
              <a:spcAft>
                <a:spcPts val="0"/>
              </a:spcAft>
              <a:buSzPct val="85000"/>
              <a:buBlip>
                <a:blip r:embed="rId2"/>
              </a:buBlip>
            </a:pP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Brief review of worldwide initiatives </a:t>
            </a:r>
          </a:p>
          <a:p>
            <a:pPr marL="285750" lvl="0" indent="-285750">
              <a:spcAft>
                <a:spcPts val="0"/>
              </a:spcAft>
              <a:buSzPct val="85000"/>
              <a:buBlip>
                <a:blip r:embed="rId2"/>
              </a:buBlip>
            </a:pPr>
            <a:endParaRPr lang="en-GB" sz="1800" b="1" i="1" dirty="0">
              <a:solidFill>
                <a:schemeClr val="tx1"/>
              </a:solidFill>
            </a:endParaRPr>
          </a:p>
          <a:p>
            <a:pPr marL="285750" lvl="0" indent="-285750">
              <a:spcAft>
                <a:spcPts val="0"/>
              </a:spcAft>
              <a:buSzPct val="85000"/>
              <a:buBlip>
                <a:blip r:embed="rId2"/>
              </a:buBlip>
            </a:pPr>
            <a:r>
              <a:rPr lang="en-GB" sz="1800" b="1" i="1" dirty="0">
                <a:solidFill>
                  <a:schemeClr val="tx1"/>
                </a:solidFill>
              </a:rPr>
              <a:t>The very first tests (1994-1998) : FEAT, MUSE 1 &amp; 2</a:t>
            </a:r>
          </a:p>
          <a:p>
            <a:pPr marL="285750" lvl="0" indent="-285750">
              <a:spcAft>
                <a:spcPts val="0"/>
              </a:spcAft>
              <a:buSzPct val="85000"/>
              <a:buBlip>
                <a:blip r:embed="rId2"/>
              </a:buBlip>
            </a:pPr>
            <a:endParaRPr lang="en-GB" sz="1800" b="1" i="1" dirty="0">
              <a:solidFill>
                <a:schemeClr val="tx1"/>
              </a:solidFill>
            </a:endParaRPr>
          </a:p>
          <a:p>
            <a:pPr marL="285750" lvl="0" indent="-285750">
              <a:spcAft>
                <a:spcPts val="0"/>
              </a:spcAft>
              <a:buSzPct val="85000"/>
              <a:buBlip>
                <a:blip r:embed="rId2"/>
              </a:buBlip>
            </a:pPr>
            <a:r>
              <a:rPr lang="en-GB" sz="1800" b="1" i="1" dirty="0">
                <a:solidFill>
                  <a:schemeClr val="tx1"/>
                </a:solidFill>
              </a:rPr>
              <a:t>MUSE-3</a:t>
            </a:r>
          </a:p>
          <a:p>
            <a:pPr marL="285750" lvl="0" indent="-285750">
              <a:spcAft>
                <a:spcPts val="0"/>
              </a:spcAft>
              <a:buSzPct val="85000"/>
              <a:buBlip>
                <a:blip r:embed="rId2"/>
              </a:buBlip>
            </a:pPr>
            <a:endParaRPr lang="en-GB" sz="1800" b="1" i="1" dirty="0">
              <a:solidFill>
                <a:schemeClr val="tx1"/>
              </a:solidFill>
            </a:endParaRPr>
          </a:p>
          <a:p>
            <a:pPr marL="285750" lvl="0" indent="-285750">
              <a:spcAft>
                <a:spcPts val="0"/>
              </a:spcAft>
              <a:buSzPct val="85000"/>
              <a:buBlip>
                <a:blip r:embed="rId2"/>
              </a:buBlip>
            </a:pP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MUSE-4 /GUINEVERE/FREYA suite</a:t>
            </a:r>
          </a:p>
          <a:p>
            <a:pPr marL="285750" lvl="0" indent="-285750">
              <a:spcAft>
                <a:spcPts val="0"/>
              </a:spcAft>
              <a:buSzPct val="85000"/>
              <a:buBlip>
                <a:blip r:embed="rId2"/>
              </a:buBlip>
            </a:pPr>
            <a:endParaRPr lang="en-GB" sz="1800" b="1" i="1" dirty="0">
              <a:solidFill>
                <a:schemeClr val="tx1"/>
              </a:solidFill>
            </a:endParaRPr>
          </a:p>
          <a:p>
            <a:pPr marL="266700" indent="-266700">
              <a:spcAft>
                <a:spcPts val="0"/>
              </a:spcAft>
              <a:buSzPct val="85000"/>
              <a:buBlip>
                <a:blip r:embed="rId2"/>
              </a:buBlip>
            </a:pPr>
            <a:r>
              <a:rPr lang="en-GB" sz="1800" b="1" i="1" dirty="0">
                <a:solidFill>
                  <a:schemeClr val="tx1"/>
                </a:solidFill>
              </a:rPr>
              <a:t>The YALINA-B experiment</a:t>
            </a:r>
          </a:p>
          <a:p>
            <a:pPr marL="266700" indent="-266700">
              <a:spcAft>
                <a:spcPts val="0"/>
              </a:spcAft>
              <a:buSzPct val="85000"/>
              <a:buBlip>
                <a:blip r:embed="rId2"/>
              </a:buBlip>
            </a:pPr>
            <a:endParaRPr lang="en-GB" sz="1800" b="1" i="1" dirty="0">
              <a:solidFill>
                <a:schemeClr val="tx1"/>
              </a:solidFill>
            </a:endParaRPr>
          </a:p>
          <a:p>
            <a:pPr marL="266700" indent="-266700">
              <a:spcAft>
                <a:spcPts val="0"/>
              </a:spcAft>
              <a:buSzPct val="85000"/>
              <a:buBlip>
                <a:blip r:embed="rId2"/>
              </a:buBlip>
            </a:pP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Activities in KURRI/KUCA</a:t>
            </a:r>
          </a:p>
          <a:p>
            <a:pPr marL="266700" indent="-266700">
              <a:spcAft>
                <a:spcPts val="0"/>
              </a:spcAft>
              <a:buSzPct val="85000"/>
              <a:buBlip>
                <a:blip r:embed="rId2"/>
              </a:buBlip>
            </a:pPr>
            <a:endParaRPr lang="en-GB" sz="1800" b="1" i="1" dirty="0">
              <a:solidFill>
                <a:schemeClr val="tx1"/>
              </a:solidFill>
            </a:endParaRPr>
          </a:p>
          <a:p>
            <a:pPr marL="266700" indent="-266700">
              <a:spcAft>
                <a:spcPts val="0"/>
              </a:spcAft>
              <a:buSzPct val="85000"/>
              <a:buBlip>
                <a:blip r:embed="rId2"/>
              </a:buBlip>
            </a:pPr>
            <a:r>
              <a:rPr lang="en-GB" sz="1800" b="1" i="1" dirty="0">
                <a:solidFill>
                  <a:schemeClr val="tx1"/>
                </a:solidFill>
              </a:rPr>
              <a:t>Others programs </a:t>
            </a:r>
          </a:p>
          <a:p>
            <a:pPr marL="0" lvl="0" indent="0">
              <a:spcAft>
                <a:spcPts val="0"/>
              </a:spcAft>
              <a:buSzPct val="85000"/>
            </a:pPr>
            <a:endParaRPr lang="en-GB" sz="18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lvl="0" indent="-285750">
              <a:spcAft>
                <a:spcPts val="0"/>
              </a:spcAft>
              <a:buSzPct val="85000"/>
              <a:buBlip>
                <a:blip r:embed="rId2"/>
              </a:buBlip>
            </a:pP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Conclusions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xfrm>
            <a:off x="8455958" y="6540655"/>
            <a:ext cx="1119187" cy="365125"/>
          </a:xfrm>
        </p:spPr>
        <p:txBody>
          <a:bodyPr/>
          <a:lstStyle/>
          <a:p>
            <a:r>
              <a:rPr lang="fr-FR" dirty="0"/>
              <a:t>|  PAGE </a:t>
            </a:r>
            <a:fld id="{92EF3C69-A481-445D-9F99-AC089A746D00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3999884" y="4710415"/>
            <a:ext cx="490151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00FF"/>
                </a:solidFill>
              </a:rPr>
              <a:t>Out of scope: experiments involving accelerators and heavy metal blankets (U, </a:t>
            </a:r>
            <a:r>
              <a:rPr lang="en-GB" sz="1400" dirty="0" err="1">
                <a:solidFill>
                  <a:srgbClr val="0000FF"/>
                </a:solidFill>
              </a:rPr>
              <a:t>Pb</a:t>
            </a:r>
            <a:r>
              <a:rPr lang="en-GB" sz="1400" dirty="0">
                <a:solidFill>
                  <a:srgbClr val="0000FF"/>
                </a:solidFill>
              </a:rPr>
              <a:t>, W, ...) (with the exception of FEAT) 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525345" y="5551714"/>
            <a:ext cx="3750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And sorry for the oversights if any ! </a:t>
            </a:r>
          </a:p>
        </p:txBody>
      </p:sp>
    </p:spTree>
    <p:extLst>
      <p:ext uri="{BB962C8B-B14F-4D97-AF65-F5344CB8AC3E}">
        <p14:creationId xmlns:p14="http://schemas.microsoft.com/office/powerpoint/2010/main" val="52246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MUSE-4/GUINEVERE/FREYA suite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sp>
        <p:nvSpPr>
          <p:cNvPr id="5" name="Rectangle 3"/>
          <p:cNvSpPr txBox="1">
            <a:spLocks noGrp="1" noChangeArrowheads="1"/>
          </p:cNvSpPr>
          <p:nvPr>
            <p:ph idx="4294967295"/>
          </p:nvPr>
        </p:nvSpPr>
        <p:spPr bwMode="auto">
          <a:xfrm>
            <a:off x="321613" y="1002188"/>
            <a:ext cx="8747742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endParaRPr lang="fr-FR" sz="8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MUSE-4 </a:t>
            </a:r>
            <a:r>
              <a:rPr lang="fr-FR" sz="2000" b="1" i="1" dirty="0" err="1">
                <a:solidFill>
                  <a:schemeClr val="tx1"/>
                </a:solidFill>
              </a:rPr>
              <a:t>project</a:t>
            </a:r>
            <a:r>
              <a:rPr lang="fr-FR" sz="2000" b="1" i="1" dirty="0">
                <a:solidFill>
                  <a:schemeClr val="tx1"/>
                </a:solidFill>
              </a:rPr>
              <a:t> (2000-2004 / Euratom FP5 )</a:t>
            </a: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international collaborations (FP 5 /12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partners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bilateral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collaborations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DOE, 							    	             PSI and JAERI)</a:t>
            </a:r>
          </a:p>
          <a:p>
            <a:pPr marL="0" lvl="1" indent="0">
              <a:lnSpc>
                <a:spcPts val="1500"/>
              </a:lnSpc>
              <a:buSzPct val="85000"/>
              <a:buNone/>
              <a:tabLst>
                <a:tab pos="358775" algn="l"/>
              </a:tabLst>
            </a:pPr>
            <a:endParaRPr lang="fr-FR" sz="12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- </a:t>
            </a:r>
            <a:r>
              <a:rPr lang="fr-FR" b="1" i="1" dirty="0" err="1">
                <a:solidFill>
                  <a:srgbClr val="C00000"/>
                </a:solidFill>
              </a:rPr>
              <a:t>fast</a:t>
            </a:r>
            <a:r>
              <a:rPr lang="fr-FR" b="1" i="1" dirty="0">
                <a:solidFill>
                  <a:srgbClr val="C00000"/>
                </a:solidFill>
              </a:rPr>
              <a:t> Mox </a:t>
            </a:r>
            <a:r>
              <a:rPr lang="fr-FR" b="1" i="1" dirty="0" err="1">
                <a:solidFill>
                  <a:srgbClr val="C00000"/>
                </a:solidFill>
              </a:rPr>
              <a:t>core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especially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designed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the program </a:t>
            </a:r>
            <a:r>
              <a:rPr lang="fr-FR" b="1" i="1" dirty="0">
                <a:solidFill>
                  <a:srgbClr val="C00000"/>
                </a:solidFill>
              </a:rPr>
              <a:t>(lead zone </a:t>
            </a:r>
            <a:r>
              <a:rPr lang="fr-FR" b="1" i="1" dirty="0" err="1">
                <a:solidFill>
                  <a:srgbClr val="C00000"/>
                </a:solidFill>
              </a:rPr>
              <a:t>simulating</a:t>
            </a:r>
            <a:r>
              <a:rPr lang="fr-FR" b="1" i="1" dirty="0">
                <a:solidFill>
                  <a:srgbClr val="C00000"/>
                </a:solidFill>
              </a:rPr>
              <a:t> a spallation 	</a:t>
            </a:r>
            <a:r>
              <a:rPr lang="fr-FR" b="1" i="1" dirty="0" err="1">
                <a:solidFill>
                  <a:srgbClr val="C00000"/>
                </a:solidFill>
              </a:rPr>
              <a:t>target</a:t>
            </a:r>
            <a:r>
              <a:rPr lang="fr-FR" b="1" i="1" dirty="0">
                <a:solidFill>
                  <a:srgbClr val="C00000"/>
                </a:solidFill>
              </a:rPr>
              <a:t>)</a:t>
            </a:r>
          </a:p>
          <a:p>
            <a:pPr marL="0" lvl="1" indent="0">
              <a:lnSpc>
                <a:spcPts val="1500"/>
              </a:lnSpc>
              <a:buSzPct val="85000"/>
              <a:buNone/>
              <a:tabLst>
                <a:tab pos="358775" algn="l"/>
              </a:tabLst>
            </a:pPr>
            <a:endParaRPr lang="fr-FR" sz="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- horizontal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beam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line</a:t>
            </a:r>
          </a:p>
          <a:p>
            <a:pPr marL="0" lvl="1" indent="0">
              <a:lnSpc>
                <a:spcPts val="1500"/>
              </a:lnSpc>
              <a:buSzPct val="85000"/>
              <a:buNone/>
              <a:tabLst>
                <a:tab pos="358775" algn="l"/>
              </a:tabLst>
            </a:pPr>
            <a:endParaRPr lang="fr-FR" sz="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-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licencing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the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experience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more time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consuming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 due to the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presence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GENEPI  and the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physics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</a:t>
            </a:r>
            <a:b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a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coupled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systems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(first of a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kind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for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our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safety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authorities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</a:p>
          <a:p>
            <a:pPr marL="0" lvl="1" indent="0">
              <a:lnSpc>
                <a:spcPts val="1500"/>
              </a:lnSpc>
              <a:buSzPct val="85000"/>
              <a:buNone/>
              <a:tabLst>
                <a:tab pos="358775" algn="l"/>
              </a:tabLst>
            </a:pPr>
            <a:endParaRPr lang="fr-FR" sz="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- Five phases :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critical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SC0 (0,994), SC2 (0,97), </a:t>
            </a:r>
            <a:b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SC3 (0,97), SC3 Na/Pb (0,965)</a:t>
            </a:r>
          </a:p>
          <a:p>
            <a:pPr marL="0" lvl="1" indent="0">
              <a:lnSpc>
                <a:spcPts val="1500"/>
              </a:lnSpc>
              <a:buSzPct val="85000"/>
              <a:buNone/>
              <a:tabLst>
                <a:tab pos="358775" algn="l"/>
              </a:tabLst>
            </a:pPr>
            <a:endParaRPr lang="fr-FR" sz="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rgbClr val="C00000"/>
                </a:solidFill>
              </a:rPr>
              <a:t>	- extensive </a:t>
            </a:r>
            <a:r>
              <a:rPr lang="fr-FR" b="1" i="1" dirty="0" err="1">
                <a:solidFill>
                  <a:srgbClr val="C00000"/>
                </a:solidFill>
              </a:rPr>
              <a:t>characterization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the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cores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0" lvl="1" indent="0">
              <a:buSzPct val="85000"/>
              <a:buNone/>
              <a:tabLst>
                <a:tab pos="358775" algn="l"/>
                <a:tab pos="719138" algn="l"/>
              </a:tabLst>
            </a:pP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- not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only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b="1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235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 fission rate distributions;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also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: </a:t>
            </a:r>
            <a:r>
              <a:rPr lang="fr-FR" sz="1400" b="1" i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232</a:t>
            </a:r>
            <a:r>
              <a:rPr lang="fr-FR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Th,</a:t>
            </a:r>
            <a:r>
              <a:rPr lang="fr-FR" sz="1400" b="1" i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238</a:t>
            </a:r>
            <a:r>
              <a:rPr lang="fr-FR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b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 </a:t>
            </a:r>
            <a:r>
              <a:rPr lang="fr-FR" sz="1400" b="1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237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Np, </a:t>
            </a:r>
            <a:r>
              <a:rPr lang="fr-FR" sz="1400" b="1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239, 240, 242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Pu, </a:t>
            </a:r>
            <a:r>
              <a:rPr lang="fr-FR" sz="1400" b="1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241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Am …, a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number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dosimeters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, ..</a:t>
            </a:r>
          </a:p>
          <a:p>
            <a:pPr marL="0" lvl="1" indent="0">
              <a:buSzPct val="85000"/>
              <a:buNone/>
              <a:tabLst>
                <a:tab pos="358775" algn="l"/>
                <a:tab pos="719138" algn="l"/>
              </a:tabLst>
            </a:pP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-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kinetics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parameters</a:t>
            </a:r>
            <a:endParaRPr lang="fr-FR" sz="14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endParaRPr lang="fr-FR" b="1" i="1" dirty="0">
              <a:solidFill>
                <a:schemeClr val="tx1"/>
              </a:solidFill>
            </a:endParaRPr>
          </a:p>
          <a:p>
            <a:pPr marL="0" indent="0">
              <a:buSzPct val="85000"/>
            </a:pPr>
            <a:r>
              <a:rPr lang="fr-FR" sz="1400" b="1" i="1" dirty="0">
                <a:solidFill>
                  <a:schemeClr val="tx1"/>
                </a:solidFill>
              </a:rPr>
              <a:t> </a:t>
            </a: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866" y="2549026"/>
            <a:ext cx="3009900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>
            <a:off x="3573624" y="4954555"/>
            <a:ext cx="2062066" cy="12129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54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821" y="2152425"/>
            <a:ext cx="6241175" cy="4368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 noGrp="1" noChangeArrowheads="1"/>
          </p:cNvSpPr>
          <p:nvPr>
            <p:ph idx="4294967295"/>
          </p:nvPr>
        </p:nvSpPr>
        <p:spPr bwMode="auto">
          <a:xfrm>
            <a:off x="448938" y="990613"/>
            <a:ext cx="8590890" cy="49688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endParaRPr lang="fr-FR" sz="8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Blip>
                <a:blip r:embed="rId5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MUSE-4 </a:t>
            </a:r>
            <a:r>
              <a:rPr lang="fr-FR" sz="2000" b="1" i="1" dirty="0" err="1">
                <a:solidFill>
                  <a:schemeClr val="tx1"/>
                </a:solidFill>
              </a:rPr>
              <a:t>project</a:t>
            </a:r>
            <a:r>
              <a:rPr lang="fr-FR" sz="2000" b="1" i="1" dirty="0">
                <a:solidFill>
                  <a:schemeClr val="tx1"/>
                </a:solidFill>
              </a:rPr>
              <a:t> (2000-2004 / Euratom FP5)</a:t>
            </a: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b="1" i="1" dirty="0" err="1">
                <a:solidFill>
                  <a:srgbClr val="C00000"/>
                </a:solidFill>
              </a:rPr>
              <a:t>much</a:t>
            </a:r>
            <a:r>
              <a:rPr lang="fr-FR" b="1" i="1" dirty="0">
                <a:solidFill>
                  <a:srgbClr val="C00000"/>
                </a:solidFill>
              </a:rPr>
              <a:t> time and effort </a:t>
            </a:r>
            <a:r>
              <a:rPr lang="fr-FR" b="1" i="1" dirty="0" err="1">
                <a:solidFill>
                  <a:srgbClr val="C00000"/>
                </a:solidFill>
              </a:rPr>
              <a:t>devoted</a:t>
            </a:r>
            <a:r>
              <a:rPr lang="fr-FR" b="1" i="1" dirty="0">
                <a:solidFill>
                  <a:srgbClr val="C00000"/>
                </a:solidFill>
              </a:rPr>
              <a:t> to the </a:t>
            </a:r>
            <a:r>
              <a:rPr lang="fr-FR" b="1" i="1" dirty="0" err="1">
                <a:solidFill>
                  <a:srgbClr val="C00000"/>
                </a:solidFill>
              </a:rPr>
              <a:t>reactivity</a:t>
            </a:r>
            <a:r>
              <a:rPr lang="fr-FR" b="1" i="1" dirty="0">
                <a:solidFill>
                  <a:srgbClr val="C00000"/>
                </a:solidFill>
              </a:rPr>
              <a:t> control issue 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without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priori for 	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their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applicability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endParaRPr lang="fr-FR" sz="12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endParaRPr lang="fr-FR" b="1" i="1" dirty="0">
              <a:solidFill>
                <a:schemeClr val="tx1"/>
              </a:solidFill>
            </a:endParaRPr>
          </a:p>
          <a:p>
            <a:pPr marL="0" indent="0">
              <a:buSzPct val="85000"/>
            </a:pPr>
            <a:r>
              <a:rPr lang="fr-FR" sz="1400" b="1" i="1" dirty="0">
                <a:solidFill>
                  <a:schemeClr val="tx1"/>
                </a:solidFill>
              </a:rPr>
              <a:t> </a:t>
            </a: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5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MUSE-4/GUINEVERE/FREYA suite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27320" y="5128770"/>
            <a:ext cx="1296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00FF"/>
                </a:solidFill>
              </a:rPr>
              <a:t>More than 10 methods </a:t>
            </a:r>
          </a:p>
        </p:txBody>
      </p:sp>
      <p:sp>
        <p:nvSpPr>
          <p:cNvPr id="11" name="Accolade ouvrante 10"/>
          <p:cNvSpPr/>
          <p:nvPr/>
        </p:nvSpPr>
        <p:spPr>
          <a:xfrm>
            <a:off x="1354240" y="4469003"/>
            <a:ext cx="254641" cy="1967700"/>
          </a:xfrm>
          <a:prstGeom prst="leftBrace">
            <a:avLst/>
          </a:prstGeom>
          <a:ln w="190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97089" y="2814536"/>
            <a:ext cx="3946968" cy="405113"/>
          </a:xfrm>
          <a:prstGeom prst="rect">
            <a:avLst/>
          </a:prstGeom>
          <a:solidFill>
            <a:schemeClr val="accent1">
              <a:alpha val="11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4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Grp="1" noChangeArrowheads="1"/>
          </p:cNvSpPr>
          <p:nvPr>
            <p:ph idx="4294967295"/>
          </p:nvPr>
        </p:nvSpPr>
        <p:spPr bwMode="auto">
          <a:xfrm>
            <a:off x="448938" y="960021"/>
            <a:ext cx="8475142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endParaRPr lang="fr-FR" sz="8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MUSE-4 </a:t>
            </a:r>
            <a:r>
              <a:rPr lang="fr-FR" sz="2000" b="1" i="1" dirty="0" err="1">
                <a:solidFill>
                  <a:schemeClr val="tx1"/>
                </a:solidFill>
              </a:rPr>
              <a:t>project</a:t>
            </a:r>
            <a:r>
              <a:rPr lang="fr-FR" sz="2000" b="1" i="1" dirty="0">
                <a:solidFill>
                  <a:schemeClr val="tx1"/>
                </a:solidFill>
              </a:rPr>
              <a:t> (2000-2004 / Euratom FP5)</a:t>
            </a:r>
          </a:p>
          <a:p>
            <a:pPr marL="0" lvl="1" indent="0">
              <a:lnSpc>
                <a:spcPts val="1200"/>
              </a:lnSpc>
              <a:spcBef>
                <a:spcPts val="600"/>
              </a:spcBef>
              <a:buSzPct val="85000"/>
              <a:buNone/>
              <a:tabLst>
                <a:tab pos="358775" algn="l"/>
                <a:tab pos="714375" algn="l"/>
              </a:tabLst>
            </a:pPr>
            <a:r>
              <a:rPr lang="fr-FR" b="1" i="1" dirty="0">
                <a:solidFill>
                  <a:srgbClr val="C00000"/>
                </a:solidFill>
              </a:rPr>
              <a:t>	- </a:t>
            </a:r>
            <a:r>
              <a:rPr lang="fr-FR" b="1" i="1" dirty="0" err="1">
                <a:solidFill>
                  <a:srgbClr val="C00000"/>
                </a:solidFill>
              </a:rPr>
              <a:t>several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theoretical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developments</a:t>
            </a:r>
            <a:r>
              <a:rPr lang="fr-FR" b="1" i="1" dirty="0">
                <a:solidFill>
                  <a:srgbClr val="C00000"/>
                </a:solidFill>
              </a:rPr>
              <a:t> in support of </a:t>
            </a:r>
            <a:r>
              <a:rPr lang="fr-FR" b="1" i="1" dirty="0" err="1">
                <a:solidFill>
                  <a:srgbClr val="C00000"/>
                </a:solidFill>
              </a:rPr>
              <a:t>analysis</a:t>
            </a:r>
            <a:r>
              <a:rPr lang="fr-FR" b="1" i="1" dirty="0">
                <a:solidFill>
                  <a:srgbClr val="C00000"/>
                </a:solidFill>
              </a:rPr>
              <a:t> : </a:t>
            </a:r>
            <a:br>
              <a:rPr lang="fr-FR" b="1" i="1" dirty="0">
                <a:solidFill>
                  <a:srgbClr val="C00000"/>
                </a:solidFill>
              </a:rPr>
            </a:br>
            <a:r>
              <a:rPr lang="fr-FR" sz="1400" b="1" i="1" dirty="0">
                <a:solidFill>
                  <a:srgbClr val="C00000"/>
                </a:solidFill>
              </a:rPr>
              <a:t/>
            </a:r>
            <a:br>
              <a:rPr lang="fr-FR" sz="1400" b="1" i="1" dirty="0">
                <a:solidFill>
                  <a:srgbClr val="C00000"/>
                </a:solidFill>
              </a:rPr>
            </a:br>
            <a:r>
              <a:rPr lang="fr-FR" sz="1400" b="1" i="1" dirty="0">
                <a:solidFill>
                  <a:srgbClr val="C00000"/>
                </a:solidFill>
              </a:rPr>
              <a:t>	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derivation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Feynman-a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functions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considering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pulsed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source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  <a:tab pos="714375" algn="l"/>
              </a:tabLst>
            </a:pP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-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development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a new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kinetics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model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based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 on the neutron inter-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generation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lifetime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	        distribution (the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</a:t>
            </a:r>
            <a:r>
              <a:rPr lang="fr-FR" sz="1400" b="1" i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promt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method</a:t>
            </a:r>
            <a:r>
              <a:rPr lang="fr-FR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),</a:t>
            </a:r>
            <a:endParaRPr lang="fr-FR" b="1" i="1" dirty="0">
              <a:solidFill>
                <a:srgbClr val="C00000"/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rgbClr val="C00000"/>
                </a:solidFill>
              </a:rPr>
              <a:t/>
            </a:r>
            <a:br>
              <a:rPr lang="fr-FR" b="1" i="1" dirty="0">
                <a:solidFill>
                  <a:srgbClr val="C00000"/>
                </a:solidFill>
              </a:rPr>
            </a:br>
            <a:r>
              <a:rPr lang="fr-FR" b="1" i="1" dirty="0">
                <a:solidFill>
                  <a:srgbClr val="C00000"/>
                </a:solidFill>
              </a:rPr>
              <a:t>	</a:t>
            </a:r>
            <a:r>
              <a:rPr lang="fr-FR" sz="2000" b="1" i="1" dirty="0">
                <a:solidFill>
                  <a:srgbClr val="0000FF"/>
                </a:solidFill>
              </a:rPr>
              <a:t>Main </a:t>
            </a:r>
            <a:r>
              <a:rPr lang="fr-FR" sz="2000" b="1" i="1" dirty="0" err="1">
                <a:solidFill>
                  <a:srgbClr val="0000FF"/>
                </a:solidFill>
              </a:rPr>
              <a:t>outcome</a:t>
            </a:r>
            <a:endParaRPr lang="fr-FR" sz="2000" b="1" i="1" dirty="0">
              <a:solidFill>
                <a:srgbClr val="0000FF"/>
              </a:solidFill>
            </a:endParaRPr>
          </a:p>
          <a:p>
            <a:pPr marL="0" lvl="1" indent="0">
              <a:lnSpc>
                <a:spcPts val="1200"/>
              </a:lnSpc>
              <a:buSzPct val="85000"/>
              <a:buNone/>
              <a:tabLst>
                <a:tab pos="358775" algn="l"/>
              </a:tabLst>
            </a:pPr>
            <a:endParaRPr lang="fr-FR" sz="1000" b="1" i="1" dirty="0">
              <a:solidFill>
                <a:schemeClr val="tx1"/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/>
                </a:solidFill>
              </a:rPr>
              <a:t>	- </a:t>
            </a:r>
            <a:r>
              <a:rPr lang="fr-FR" b="1" i="1" dirty="0">
                <a:solidFill>
                  <a:srgbClr val="C00000"/>
                </a:solidFill>
              </a:rPr>
              <a:t>a </a:t>
            </a:r>
            <a:r>
              <a:rPr lang="fr-FR" b="1" i="1" dirty="0" err="1">
                <a:solidFill>
                  <a:srgbClr val="C00000"/>
                </a:solidFill>
              </a:rPr>
              <a:t>proposal</a:t>
            </a:r>
            <a:r>
              <a:rPr lang="fr-FR" b="1" i="1" dirty="0">
                <a:solidFill>
                  <a:srgbClr val="C00000"/>
                </a:solidFill>
              </a:rPr>
              <a:t> of </a:t>
            </a:r>
            <a:r>
              <a:rPr lang="fr-FR" b="1" i="1" dirty="0" err="1">
                <a:solidFill>
                  <a:srgbClr val="C00000"/>
                </a:solidFill>
              </a:rPr>
              <a:t>strategy</a:t>
            </a:r>
            <a:r>
              <a:rPr lang="fr-FR" b="1" i="1" dirty="0">
                <a:solidFill>
                  <a:srgbClr val="C00000"/>
                </a:solidFill>
              </a:rPr>
              <a:t> for the control and monitoring of the </a:t>
            </a:r>
            <a:r>
              <a:rPr lang="fr-FR" b="1" i="1" dirty="0" err="1">
                <a:solidFill>
                  <a:srgbClr val="C00000"/>
                </a:solidFill>
              </a:rPr>
              <a:t>reactivity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based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on :</a:t>
            </a:r>
          </a:p>
          <a:p>
            <a:pPr marL="0" lvl="1" indent="0">
              <a:lnSpc>
                <a:spcPts val="1500"/>
              </a:lnSpc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/>
                </a:solidFill>
              </a:rPr>
              <a:t> </a:t>
            </a: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/>
                </a:solidFill>
              </a:rPr>
              <a:t>		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PNS </a:t>
            </a:r>
            <a:r>
              <a:rPr lang="fr-FR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measurements</a:t>
            </a:r>
            <a:r>
              <a:rPr lang="fr-FR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for the control of </a:t>
            </a:r>
            <a:r>
              <a:rPr lang="fr-FR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reactivity</a:t>
            </a:r>
            <a:r>
              <a:rPr lang="fr-FR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at BOC 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(and a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selection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		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most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appropriate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methods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: area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method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</a:t>
            </a:r>
            <a:r>
              <a:rPr lang="fr-FR" b="1" i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prompt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method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 fit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methods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),</a:t>
            </a:r>
          </a:p>
          <a:p>
            <a:pPr marL="0" lvl="1" indent="0">
              <a:lnSpc>
                <a:spcPts val="1500"/>
              </a:lnSpc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- </a:t>
            </a:r>
            <a:r>
              <a:rPr lang="fr-FR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continuous</a:t>
            </a:r>
            <a:r>
              <a:rPr lang="fr-FR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monitoring of the </a:t>
            </a:r>
            <a:r>
              <a:rPr lang="fr-FR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beam</a:t>
            </a:r>
            <a:r>
              <a:rPr lang="fr-FR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current</a:t>
            </a:r>
            <a:r>
              <a:rPr lang="fr-FR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/flux ratio 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fr-FR" b="1" i="1" dirty="0">
                <a:solidFill>
                  <a:srgbClr val="C00000"/>
                </a:solidFill>
              </a:rPr>
              <a:t>monitoring of source 		to </a:t>
            </a:r>
            <a:r>
              <a:rPr lang="fr-FR" b="1" i="1" dirty="0" err="1">
                <a:solidFill>
                  <a:srgbClr val="C00000"/>
                </a:solidFill>
              </a:rPr>
              <a:t>be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implemented</a:t>
            </a:r>
            <a:r>
              <a:rPr lang="fr-FR" b="1" i="1" dirty="0">
                <a:solidFill>
                  <a:srgbClr val="C00000"/>
                </a:solidFill>
              </a:rPr>
              <a:t> in </a:t>
            </a:r>
            <a:r>
              <a:rPr lang="fr-FR" b="1" i="1" dirty="0" err="1">
                <a:solidFill>
                  <a:srgbClr val="C00000"/>
                </a:solidFill>
              </a:rPr>
              <a:t>next</a:t>
            </a:r>
            <a:r>
              <a:rPr lang="fr-FR" b="1" i="1" dirty="0">
                <a:solidFill>
                  <a:srgbClr val="C00000"/>
                </a:solidFill>
              </a:rPr>
              <a:t> programs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0" lvl="1" indent="0">
              <a:lnSpc>
                <a:spcPts val="1500"/>
              </a:lnSpc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- </a:t>
            </a:r>
            <a:r>
              <a:rPr lang="fr-FR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intermediate</a:t>
            </a:r>
            <a:r>
              <a:rPr lang="fr-FR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cross </a:t>
            </a:r>
            <a:r>
              <a:rPr lang="fr-FR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checking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during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operation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taking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advantage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regular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		and short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beam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interruption)</a:t>
            </a:r>
          </a:p>
          <a:p>
            <a:pPr marL="0" lvl="1" indent="0">
              <a:lnSpc>
                <a:spcPts val="1500"/>
              </a:lnSpc>
              <a:buSzPct val="85000"/>
              <a:buNone/>
              <a:tabLst>
                <a:tab pos="358775" algn="l"/>
              </a:tabLst>
            </a:pPr>
            <a:r>
              <a:rPr lang="fr-FR" sz="1800" b="1" i="1" dirty="0">
                <a:solidFill>
                  <a:srgbClr val="C00000"/>
                </a:solidFill>
                <a:sym typeface="Wingdings" panose="05000000000000000000" pitchFamily="2" charset="2"/>
              </a:rPr>
              <a:t/>
            </a:r>
            <a:br>
              <a:rPr lang="fr-FR" sz="1800" b="1" i="1" dirty="0">
                <a:solidFill>
                  <a:srgbClr val="C00000"/>
                </a:solidFill>
                <a:sym typeface="Wingdings" panose="05000000000000000000" pitchFamily="2" charset="2"/>
              </a:rPr>
            </a:br>
            <a:r>
              <a:rPr lang="fr-FR" sz="1800" b="1" i="1" dirty="0">
                <a:solidFill>
                  <a:srgbClr val="C00000"/>
                </a:solidFill>
                <a:sym typeface="Wingdings" panose="05000000000000000000" pitchFamily="2" charset="2"/>
              </a:rPr>
              <a:t>	 </a:t>
            </a:r>
            <a:r>
              <a:rPr lang="fr-FR" sz="1650" b="1" i="1" dirty="0">
                <a:solidFill>
                  <a:srgbClr val="C00000"/>
                </a:solidFill>
                <a:sym typeface="Wingdings" panose="05000000000000000000" pitchFamily="2" charset="2"/>
              </a:rPr>
              <a:t>New </a:t>
            </a:r>
            <a:r>
              <a:rPr lang="fr-FR" sz="1650" b="1" i="1" dirty="0" err="1">
                <a:solidFill>
                  <a:srgbClr val="C00000"/>
                </a:solidFill>
                <a:sym typeface="Wingdings" panose="05000000000000000000" pitchFamily="2" charset="2"/>
              </a:rPr>
              <a:t>specifications</a:t>
            </a:r>
            <a:r>
              <a:rPr lang="fr-FR" sz="1650" b="1" i="1" dirty="0">
                <a:solidFill>
                  <a:srgbClr val="C00000"/>
                </a:solidFill>
                <a:sym typeface="Wingdings" panose="05000000000000000000" pitchFamily="2" charset="2"/>
              </a:rPr>
              <a:t> for </a:t>
            </a:r>
            <a:r>
              <a:rPr lang="fr-FR" sz="1650" b="1" i="1" dirty="0" err="1">
                <a:solidFill>
                  <a:srgbClr val="C00000"/>
                </a:solidFill>
                <a:sym typeface="Wingdings" panose="05000000000000000000" pitchFamily="2" charset="2"/>
              </a:rPr>
              <a:t>next</a:t>
            </a:r>
            <a:r>
              <a:rPr lang="fr-FR" sz="1650" b="1" i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FR" sz="1650" b="1" i="1" dirty="0" err="1">
                <a:solidFill>
                  <a:srgbClr val="C00000"/>
                </a:solidFill>
                <a:sym typeface="Wingdings" panose="05000000000000000000" pitchFamily="2" charset="2"/>
              </a:rPr>
              <a:t>external</a:t>
            </a:r>
            <a:r>
              <a:rPr lang="fr-FR" sz="1650" b="1" i="1" dirty="0">
                <a:solidFill>
                  <a:srgbClr val="C00000"/>
                </a:solidFill>
                <a:sym typeface="Wingdings" panose="05000000000000000000" pitchFamily="2" charset="2"/>
              </a:rPr>
              <a:t> neutron source</a:t>
            </a: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sz="1650" b="1" i="1" dirty="0">
                <a:solidFill>
                  <a:srgbClr val="C00000"/>
                </a:solidFill>
              </a:rPr>
              <a:t>	</a:t>
            </a:r>
            <a:r>
              <a:rPr lang="fr-FR" sz="1650" b="1" i="1" dirty="0">
                <a:solidFill>
                  <a:srgbClr val="C00000"/>
                </a:solidFill>
                <a:sym typeface="Wingdings" panose="05000000000000000000" pitchFamily="2" charset="2"/>
              </a:rPr>
              <a:t> Base for futur </a:t>
            </a:r>
            <a:r>
              <a:rPr lang="fr-FR" sz="1650" b="1" i="1" dirty="0" err="1">
                <a:solidFill>
                  <a:srgbClr val="C00000"/>
                </a:solidFill>
                <a:sym typeface="Wingdings" panose="05000000000000000000" pitchFamily="2" charset="2"/>
              </a:rPr>
              <a:t>experimental</a:t>
            </a:r>
            <a:r>
              <a:rPr lang="fr-FR" sz="1650" b="1" i="1" dirty="0">
                <a:solidFill>
                  <a:srgbClr val="C00000"/>
                </a:solidFill>
                <a:sym typeface="Wingdings" panose="05000000000000000000" pitchFamily="2" charset="2"/>
              </a:rPr>
              <a:t> program to </a:t>
            </a:r>
            <a:r>
              <a:rPr lang="fr-FR" sz="1650" b="1" i="1" dirty="0" err="1">
                <a:solidFill>
                  <a:srgbClr val="C00000"/>
                </a:solidFill>
                <a:sym typeface="Wingdings" panose="05000000000000000000" pitchFamily="2" charset="2"/>
              </a:rPr>
              <a:t>be</a:t>
            </a:r>
            <a:r>
              <a:rPr lang="fr-FR" sz="1650" b="1" i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FR" sz="1650" b="1" i="1" dirty="0" err="1">
                <a:solidFill>
                  <a:srgbClr val="C00000"/>
                </a:solidFill>
                <a:sym typeface="Wingdings" panose="05000000000000000000" pitchFamily="2" charset="2"/>
              </a:rPr>
              <a:t>performed</a:t>
            </a:r>
            <a:r>
              <a:rPr lang="fr-FR" sz="1650" b="1" i="1" dirty="0">
                <a:solidFill>
                  <a:srgbClr val="C00000"/>
                </a:solidFill>
                <a:sym typeface="Wingdings" panose="05000000000000000000" pitchFamily="2" charset="2"/>
              </a:rPr>
              <a:t> in FP 6 IP-EUROTRANS</a:t>
            </a:r>
            <a:endParaRPr lang="fr-FR" sz="1400" b="1" i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1332" y="3021106"/>
            <a:ext cx="8299048" cy="3566303"/>
          </a:xfrm>
          <a:prstGeom prst="rect">
            <a:avLst/>
          </a:prstGeom>
          <a:solidFill>
            <a:schemeClr val="accent1">
              <a:alpha val="15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MUSE-4/GUINEVERE/FREYA suite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|  PAGE </a:t>
            </a:r>
            <a:fld id="{92EF3C69-A481-445D-9F99-AC089A746D00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174768" y="2270301"/>
            <a:ext cx="3840374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1200" dirty="0"/>
              <a:t>S. </a:t>
            </a:r>
            <a:r>
              <a:rPr lang="fr-FR" sz="1200" dirty="0" err="1"/>
              <a:t>Chabod</a:t>
            </a:r>
            <a:r>
              <a:rPr lang="fr-FR" sz="1200" dirty="0"/>
              <a:t> &amp; al., "</a:t>
            </a:r>
            <a:r>
              <a:rPr lang="fr-FR" sz="1200" dirty="0" err="1"/>
              <a:t>Reactivity</a:t>
            </a:r>
            <a:r>
              <a:rPr lang="fr-FR" sz="1200" dirty="0"/>
              <a:t> </a:t>
            </a:r>
            <a:r>
              <a:rPr lang="fr-FR" sz="1200" dirty="0" err="1"/>
              <a:t>Measurement</a:t>
            </a:r>
            <a:r>
              <a:rPr lang="fr-FR" sz="1200" dirty="0"/>
              <a:t> at GUINEVERE Facility </a:t>
            </a:r>
            <a:r>
              <a:rPr lang="fr-FR" sz="1200" dirty="0" err="1"/>
              <a:t>Using</a:t>
            </a:r>
            <a:r>
              <a:rPr lang="fr-FR" sz="1200" dirty="0"/>
              <a:t> the </a:t>
            </a:r>
            <a:r>
              <a:rPr lang="fr-FR" sz="1200" dirty="0" err="1"/>
              <a:t>Integral</a:t>
            </a:r>
            <a:r>
              <a:rPr lang="fr-FR" sz="1200" dirty="0"/>
              <a:t> </a:t>
            </a:r>
            <a:r>
              <a:rPr lang="fr-FR" sz="1200" dirty="0" err="1"/>
              <a:t>kp</a:t>
            </a:r>
            <a:r>
              <a:rPr lang="fr-FR" sz="1200" dirty="0"/>
              <a:t> Method, PHYSOR 2014, Kyoto, </a:t>
            </a:r>
            <a:r>
              <a:rPr lang="fr-FR" sz="1200" dirty="0" err="1"/>
              <a:t>Japan</a:t>
            </a:r>
            <a:r>
              <a:rPr lang="fr-FR" sz="1200" dirty="0"/>
              <a:t>, Sept. 28</a:t>
            </a:r>
            <a:r>
              <a:rPr lang="fr-FR" sz="1200" baseline="30000" dirty="0"/>
              <a:t>th</a:t>
            </a:r>
            <a:r>
              <a:rPr lang="fr-FR" sz="1200" dirty="0"/>
              <a:t>–Oct. 3</a:t>
            </a:r>
            <a:r>
              <a:rPr lang="fr-FR" sz="1200" baseline="30000" dirty="0"/>
              <a:t>rd</a:t>
            </a:r>
          </a:p>
        </p:txBody>
      </p:sp>
    </p:spTree>
    <p:extLst>
      <p:ext uri="{BB962C8B-B14F-4D97-AF65-F5344CB8AC3E}">
        <p14:creationId xmlns:p14="http://schemas.microsoft.com/office/powerpoint/2010/main" val="167766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Grp="1" noChangeArrowheads="1"/>
          </p:cNvSpPr>
          <p:nvPr>
            <p:ph idx="4294967295"/>
          </p:nvPr>
        </p:nvSpPr>
        <p:spPr bwMode="auto">
          <a:xfrm>
            <a:off x="321613" y="890216"/>
            <a:ext cx="859089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endParaRPr lang="fr-FR" sz="8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GUINEVERE (2005-2010 / Euratom FP6 – IP </a:t>
            </a:r>
            <a:r>
              <a:rPr lang="fr-FR" sz="2000" b="1" i="1" dirty="0" err="1">
                <a:solidFill>
                  <a:schemeClr val="tx1"/>
                </a:solidFill>
              </a:rPr>
              <a:t>Eurotrans</a:t>
            </a:r>
            <a:r>
              <a:rPr lang="fr-FR" sz="2000" b="1" i="1" dirty="0">
                <a:solidFill>
                  <a:schemeClr val="tx1"/>
                </a:solidFill>
              </a:rPr>
              <a:t>) 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facing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abandoning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TRADE plus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project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SCK-CEN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proposed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host the 	continuation of MUSE-4 in the VENUS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facility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lvl="1" indent="0">
              <a:lnSpc>
                <a:spcPts val="1500"/>
              </a:lnSpc>
              <a:buSzPct val="85000"/>
              <a:buNone/>
              <a:tabLst>
                <a:tab pos="358775" algn="l"/>
              </a:tabLst>
            </a:pPr>
            <a:endParaRPr lang="fr-FR" sz="12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lnSpc>
                <a:spcPts val="800"/>
              </a:lnSpc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b="1" i="1" dirty="0">
                <a:solidFill>
                  <a:srgbClr val="C00000"/>
                </a:solidFill>
              </a:rPr>
              <a:t>-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only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preparatory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work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could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be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achieved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during</a:t>
            </a:r>
            <a:r>
              <a:rPr lang="fr-FR" b="1" i="1" dirty="0">
                <a:solidFill>
                  <a:srgbClr val="C00000"/>
                </a:solidFill>
              </a:rPr>
              <a:t> FP 6 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window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b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fr-FR" sz="15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lnSpc>
                <a:spcPts val="1800"/>
              </a:lnSpc>
              <a:spcBef>
                <a:spcPts val="600"/>
              </a:spcBef>
              <a:buSzPct val="85000"/>
              <a:buNone/>
              <a:tabLst>
                <a:tab pos="358775" algn="l"/>
                <a:tab pos="717550" algn="l"/>
              </a:tabLst>
            </a:pPr>
            <a:r>
              <a:rPr lang="fr-FR" sz="1500" b="1" i="1" dirty="0">
                <a:solidFill>
                  <a:srgbClr val="0000FF"/>
                </a:solidFill>
              </a:rPr>
              <a:t>		-  transformation of the VENUS </a:t>
            </a:r>
            <a:r>
              <a:rPr lang="fr-FR" sz="1500" b="1" i="1" dirty="0" err="1">
                <a:solidFill>
                  <a:srgbClr val="0000FF"/>
                </a:solidFill>
              </a:rPr>
              <a:t>facility</a:t>
            </a:r>
            <a:r>
              <a:rPr lang="fr-FR" sz="1500" b="1" i="1" dirty="0">
                <a:solidFill>
                  <a:srgbClr val="0000FF"/>
                </a:solidFill>
              </a:rPr>
              <a:t> </a:t>
            </a:r>
            <a:r>
              <a:rPr lang="fr-FR" sz="1500" i="1" dirty="0">
                <a:solidFill>
                  <a:srgbClr val="0000FF"/>
                </a:solidFill>
              </a:rPr>
              <a:t>(</a:t>
            </a:r>
            <a:r>
              <a:rPr lang="fr-FR" sz="1500" i="1" dirty="0" err="1">
                <a:solidFill>
                  <a:srgbClr val="0000FF"/>
                </a:solidFill>
              </a:rPr>
              <a:t>initially</a:t>
            </a:r>
            <a:r>
              <a:rPr lang="fr-FR" sz="1500" i="1" dirty="0">
                <a:solidFill>
                  <a:srgbClr val="0000FF"/>
                </a:solidFill>
              </a:rPr>
              <a:t> </a:t>
            </a:r>
            <a:r>
              <a:rPr lang="fr-FR" sz="1500" i="1" dirty="0" err="1">
                <a:solidFill>
                  <a:srgbClr val="0000FF"/>
                </a:solidFill>
              </a:rPr>
              <a:t>devoted</a:t>
            </a:r>
            <a:r>
              <a:rPr lang="fr-FR" sz="1500" i="1" dirty="0">
                <a:solidFill>
                  <a:srgbClr val="0000FF"/>
                </a:solidFill>
              </a:rPr>
              <a:t> to light</a:t>
            </a:r>
            <a:br>
              <a:rPr lang="fr-FR" sz="1500" i="1" dirty="0">
                <a:solidFill>
                  <a:srgbClr val="0000FF"/>
                </a:solidFill>
              </a:rPr>
            </a:br>
            <a:r>
              <a:rPr lang="fr-FR" sz="1500" i="1" dirty="0">
                <a:solidFill>
                  <a:srgbClr val="0000FF"/>
                </a:solidFill>
              </a:rPr>
              <a:t>		 water </a:t>
            </a:r>
            <a:r>
              <a:rPr lang="fr-FR" sz="1500" i="1" dirty="0" err="1">
                <a:solidFill>
                  <a:srgbClr val="0000FF"/>
                </a:solidFill>
              </a:rPr>
              <a:t>reactor</a:t>
            </a:r>
            <a:r>
              <a:rPr lang="fr-FR" sz="1500" i="1" dirty="0">
                <a:solidFill>
                  <a:srgbClr val="0000FF"/>
                </a:solidFill>
              </a:rPr>
              <a:t> </a:t>
            </a:r>
            <a:r>
              <a:rPr lang="fr-FR" sz="1500" i="1" dirty="0" err="1">
                <a:solidFill>
                  <a:srgbClr val="0000FF"/>
                </a:solidFill>
              </a:rPr>
              <a:t>studies</a:t>
            </a:r>
            <a:r>
              <a:rPr lang="fr-FR" sz="1500" i="1" dirty="0">
                <a:solidFill>
                  <a:srgbClr val="0000FF"/>
                </a:solidFill>
              </a:rPr>
              <a:t>) </a:t>
            </a:r>
            <a:r>
              <a:rPr lang="fr-FR" sz="1500" b="1" i="1" dirty="0" err="1">
                <a:solidFill>
                  <a:srgbClr val="0000FF"/>
                </a:solidFill>
              </a:rPr>
              <a:t>into</a:t>
            </a:r>
            <a:r>
              <a:rPr lang="fr-FR" sz="1500" b="1" i="1" dirty="0">
                <a:solidFill>
                  <a:srgbClr val="0000FF"/>
                </a:solidFill>
              </a:rPr>
              <a:t> a </a:t>
            </a:r>
            <a:r>
              <a:rPr lang="fr-FR" sz="1500" b="1" i="1" dirty="0" err="1">
                <a:solidFill>
                  <a:srgbClr val="0000FF"/>
                </a:solidFill>
              </a:rPr>
              <a:t>fast</a:t>
            </a:r>
            <a:r>
              <a:rPr lang="fr-FR" sz="1500" b="1" i="1" dirty="0">
                <a:solidFill>
                  <a:srgbClr val="0000FF"/>
                </a:solidFill>
              </a:rPr>
              <a:t> </a:t>
            </a:r>
            <a:r>
              <a:rPr lang="fr-FR" sz="1500" b="1" i="1" dirty="0" err="1">
                <a:solidFill>
                  <a:srgbClr val="0000FF"/>
                </a:solidFill>
              </a:rPr>
              <a:t>critical</a:t>
            </a:r>
            <a:r>
              <a:rPr lang="fr-FR" sz="1500" b="1" i="1" dirty="0">
                <a:solidFill>
                  <a:srgbClr val="0000FF"/>
                </a:solidFill>
              </a:rPr>
              <a:t> </a:t>
            </a:r>
            <a:r>
              <a:rPr lang="fr-FR" sz="1500" b="1" i="1" dirty="0" err="1">
                <a:solidFill>
                  <a:srgbClr val="0000FF"/>
                </a:solidFill>
              </a:rPr>
              <a:t>assembly</a:t>
            </a:r>
            <a:r>
              <a:rPr lang="fr-FR" sz="1500" b="1" i="1" dirty="0">
                <a:solidFill>
                  <a:srgbClr val="0000FF"/>
                </a:solidFill>
              </a:rPr>
              <a:t> VENUS-F</a:t>
            </a:r>
          </a:p>
          <a:p>
            <a:pPr marL="0" lvl="1" indent="0">
              <a:lnSpc>
                <a:spcPts val="1800"/>
              </a:lnSpc>
              <a:spcBef>
                <a:spcPts val="0"/>
              </a:spcBef>
              <a:buSzPct val="85000"/>
              <a:buNone/>
              <a:tabLst>
                <a:tab pos="358775" algn="l"/>
                <a:tab pos="717550" algn="l"/>
              </a:tabLst>
            </a:pP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endParaRPr lang="fr-FR" b="1" i="1" dirty="0">
              <a:solidFill>
                <a:schemeClr val="tx1"/>
              </a:solidFill>
            </a:endParaRPr>
          </a:p>
          <a:p>
            <a:pPr marL="0" indent="0">
              <a:buSzPct val="85000"/>
            </a:pPr>
            <a:r>
              <a:rPr lang="fr-FR" sz="1400" b="1" i="1" dirty="0">
                <a:solidFill>
                  <a:schemeClr val="tx1"/>
                </a:solidFill>
              </a:rPr>
              <a:t> </a:t>
            </a: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MUSE-4/GUINEVERE/FREYA suite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  <p:pic>
        <p:nvPicPr>
          <p:cNvPr id="10" name="Picture 6" descr="Guinevere_bouwwerken 09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304" y="3116416"/>
            <a:ext cx="3784630" cy="282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Guinevere_bouwwerken 04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02" y="3116415"/>
            <a:ext cx="3722415" cy="27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063690" y="6055560"/>
            <a:ext cx="672737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P. Baeten, “The GUINEVERE project at the VENUS-F facility”, Proceedings of the International Conference on the Physics of Reactors - PHYSOR 2008, Interlaken, Switzerland</a:t>
            </a:r>
          </a:p>
        </p:txBody>
      </p:sp>
    </p:spTree>
    <p:extLst>
      <p:ext uri="{BB962C8B-B14F-4D97-AF65-F5344CB8AC3E}">
        <p14:creationId xmlns:p14="http://schemas.microsoft.com/office/powerpoint/2010/main" val="158995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Grp="1" noChangeArrowheads="1"/>
          </p:cNvSpPr>
          <p:nvPr>
            <p:ph idx="4294967295"/>
          </p:nvPr>
        </p:nvSpPr>
        <p:spPr bwMode="auto">
          <a:xfrm>
            <a:off x="321613" y="927540"/>
            <a:ext cx="859089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endParaRPr lang="fr-FR" sz="8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GUINEVERE (2005-2010 / Euratom FP6 – IP </a:t>
            </a:r>
            <a:r>
              <a:rPr lang="fr-FR" sz="2000" b="1" i="1" dirty="0" err="1">
                <a:solidFill>
                  <a:schemeClr val="tx1"/>
                </a:solidFill>
              </a:rPr>
              <a:t>Eurotrans</a:t>
            </a:r>
            <a:r>
              <a:rPr lang="fr-FR" sz="2000" b="1" i="1" dirty="0">
                <a:solidFill>
                  <a:schemeClr val="tx1"/>
                </a:solidFill>
              </a:rPr>
              <a:t>)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facing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abandoning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TRADE plus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project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SCK-CEN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proposed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host the 	continuation of MUSE-4 in the VENUS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facility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lvl="1" indent="0">
              <a:lnSpc>
                <a:spcPts val="1500"/>
              </a:lnSpc>
              <a:buSzPct val="85000"/>
              <a:buNone/>
              <a:tabLst>
                <a:tab pos="358775" algn="l"/>
              </a:tabLst>
            </a:pPr>
            <a:endParaRPr lang="fr-FR" sz="12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lnSpc>
                <a:spcPts val="800"/>
              </a:lnSpc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- </a:t>
            </a:r>
            <a:r>
              <a:rPr lang="fr-FR" b="1" i="1" dirty="0" err="1">
                <a:solidFill>
                  <a:srgbClr val="C00000"/>
                </a:solidFill>
              </a:rPr>
              <a:t>only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preparatory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work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could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be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achieved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during</a:t>
            </a:r>
            <a:r>
              <a:rPr lang="fr-FR" b="1" i="1" dirty="0">
                <a:solidFill>
                  <a:srgbClr val="C00000"/>
                </a:solidFill>
              </a:rPr>
              <a:t> FP 6 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 </a:t>
            </a:r>
            <a:r>
              <a:rPr lang="fr-FR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window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b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fr-FR" sz="15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lnSpc>
                <a:spcPts val="1800"/>
              </a:lnSpc>
              <a:spcBef>
                <a:spcPts val="600"/>
              </a:spcBef>
              <a:buSzPct val="85000"/>
              <a:buNone/>
              <a:tabLst>
                <a:tab pos="358775" algn="l"/>
                <a:tab pos="717550" algn="l"/>
              </a:tabLst>
            </a:pP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-  transformation of the VENUS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facility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fr-FR" sz="15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initially</a:t>
            </a: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5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devoted</a:t>
            </a: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light</a:t>
            </a:r>
            <a:b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 water </a:t>
            </a:r>
            <a:r>
              <a:rPr lang="fr-FR" sz="15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reactor</a:t>
            </a: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5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studies</a:t>
            </a: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into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fast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critical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assembly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VENUS-F</a:t>
            </a:r>
          </a:p>
          <a:p>
            <a:pPr marL="0" lvl="1" indent="0">
              <a:lnSpc>
                <a:spcPts val="1800"/>
              </a:lnSpc>
              <a:spcBef>
                <a:spcPts val="0"/>
              </a:spcBef>
              <a:buSzPct val="85000"/>
              <a:buNone/>
              <a:tabLst>
                <a:tab pos="358775" algn="l"/>
                <a:tab pos="717550" algn="l"/>
              </a:tabLst>
            </a:pP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r-FR" sz="1500" b="1" i="1" dirty="0">
                <a:solidFill>
                  <a:srgbClr val="0000FF"/>
                </a:solidFill>
              </a:rPr>
              <a:t>		- </a:t>
            </a:r>
            <a:r>
              <a:rPr lang="fr-FR" sz="1500" b="1" i="1" dirty="0" err="1">
                <a:solidFill>
                  <a:srgbClr val="0000FF"/>
                </a:solidFill>
              </a:rPr>
              <a:t>development</a:t>
            </a:r>
            <a:r>
              <a:rPr lang="fr-FR" sz="1500" b="1" i="1" dirty="0">
                <a:solidFill>
                  <a:srgbClr val="0000FF"/>
                </a:solidFill>
              </a:rPr>
              <a:t> of a new </a:t>
            </a:r>
            <a:r>
              <a:rPr lang="fr-FR" sz="1500" b="1" i="1" dirty="0" err="1">
                <a:solidFill>
                  <a:srgbClr val="0000FF"/>
                </a:solidFill>
              </a:rPr>
              <a:t>generator</a:t>
            </a:r>
            <a:r>
              <a:rPr lang="fr-FR" sz="1500" b="1" i="1" dirty="0">
                <a:solidFill>
                  <a:srgbClr val="0000FF"/>
                </a:solidFill>
              </a:rPr>
              <a:t> </a:t>
            </a:r>
            <a:r>
              <a:rPr lang="fr-FR" sz="1500" i="1" dirty="0">
                <a:solidFill>
                  <a:srgbClr val="0000FF"/>
                </a:solidFill>
              </a:rPr>
              <a:t>able to </a:t>
            </a:r>
            <a:r>
              <a:rPr lang="fr-FR" sz="1500" i="1" dirty="0" err="1">
                <a:solidFill>
                  <a:srgbClr val="0000FF"/>
                </a:solidFill>
              </a:rPr>
              <a:t>operate</a:t>
            </a:r>
            <a:r>
              <a:rPr lang="fr-FR" sz="1500" i="1" dirty="0">
                <a:solidFill>
                  <a:srgbClr val="0000FF"/>
                </a:solidFill>
              </a:rPr>
              <a:t> in </a:t>
            </a:r>
            <a:r>
              <a:rPr lang="fr-FR" sz="1500" b="1" i="1" dirty="0" err="1">
                <a:solidFill>
                  <a:srgbClr val="0000FF"/>
                </a:solidFill>
              </a:rPr>
              <a:t>continuous</a:t>
            </a:r>
            <a:r>
              <a:rPr lang="fr-FR" sz="1500" b="1" i="1" dirty="0">
                <a:solidFill>
                  <a:srgbClr val="0000FF"/>
                </a:solidFill>
              </a:rPr>
              <a:t/>
            </a:r>
            <a:br>
              <a:rPr lang="fr-FR" sz="1500" b="1" i="1" dirty="0">
                <a:solidFill>
                  <a:srgbClr val="0000FF"/>
                </a:solidFill>
              </a:rPr>
            </a:br>
            <a:r>
              <a:rPr lang="fr-FR" sz="1500" b="1" i="1" dirty="0">
                <a:solidFill>
                  <a:srgbClr val="0000FF"/>
                </a:solidFill>
              </a:rPr>
              <a:t>		 </a:t>
            </a:r>
            <a:r>
              <a:rPr lang="fr-FR" sz="1500" b="1" i="1" dirty="0" err="1">
                <a:solidFill>
                  <a:srgbClr val="0000FF"/>
                </a:solidFill>
              </a:rPr>
              <a:t>wave</a:t>
            </a:r>
            <a:r>
              <a:rPr lang="fr-FR" sz="1500" b="1" i="1" dirty="0">
                <a:solidFill>
                  <a:srgbClr val="0000FF"/>
                </a:solidFill>
              </a:rPr>
              <a:t>, </a:t>
            </a:r>
            <a:r>
              <a:rPr lang="fr-FR" sz="1500" b="1" i="1" dirty="0" err="1">
                <a:solidFill>
                  <a:srgbClr val="0000FF"/>
                </a:solidFill>
              </a:rPr>
              <a:t>pulsed</a:t>
            </a:r>
            <a:r>
              <a:rPr lang="fr-FR" sz="1500" b="1" i="1" dirty="0">
                <a:solidFill>
                  <a:srgbClr val="0000FF"/>
                </a:solidFill>
              </a:rPr>
              <a:t> and </a:t>
            </a:r>
            <a:r>
              <a:rPr lang="fr-FR" sz="1500" b="1" i="1" dirty="0" err="1">
                <a:solidFill>
                  <a:srgbClr val="0000FF"/>
                </a:solidFill>
              </a:rPr>
              <a:t>beam</a:t>
            </a:r>
            <a:r>
              <a:rPr lang="fr-FR" sz="1500" b="1" i="1" dirty="0">
                <a:solidFill>
                  <a:srgbClr val="0000FF"/>
                </a:solidFill>
              </a:rPr>
              <a:t> trip modes</a:t>
            </a:r>
            <a:endParaRPr lang="fr-FR" b="1" i="1" dirty="0">
              <a:solidFill>
                <a:srgbClr val="0000FF"/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  <a:tab pos="717550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endParaRPr lang="fr-FR" b="1" i="1" dirty="0">
              <a:solidFill>
                <a:schemeClr val="tx1"/>
              </a:solidFill>
            </a:endParaRPr>
          </a:p>
          <a:p>
            <a:pPr marL="0" indent="0">
              <a:buSzPct val="85000"/>
            </a:pPr>
            <a:r>
              <a:rPr lang="fr-FR" sz="1400" b="1" i="1" dirty="0">
                <a:solidFill>
                  <a:schemeClr val="tx1"/>
                </a:solidFill>
              </a:rPr>
              <a:t> </a:t>
            </a: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MUSE-4/GUINEVERE/FREYA suite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20" y="3780762"/>
            <a:ext cx="3728724" cy="2207798"/>
          </a:xfrm>
          <a:prstGeom prst="rect">
            <a:avLst/>
          </a:prstGeom>
        </p:spPr>
      </p:pic>
      <p:pic>
        <p:nvPicPr>
          <p:cNvPr id="3074" name="Picture 2" descr="C:\Users\fm123827\.rssowl\Documents\EUROTRANS\DM2 - ECATS\GUINEVERE\Programme expérimental\Mesures\Mission mesures du 4 au 8 avril\Photos\Photo 06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260" y="3741069"/>
            <a:ext cx="2982441" cy="223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802433" y="6046228"/>
            <a:ext cx="709126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M. </a:t>
            </a:r>
            <a:r>
              <a:rPr lang="en-GB" sz="1200" dirty="0" err="1"/>
              <a:t>Baylac</a:t>
            </a:r>
            <a:r>
              <a:rPr lang="en-GB" sz="1200" dirty="0"/>
              <a:t>, “The GENEPIC-3C accelerator for the GUINEVERE project”, International topical meeting on nuclear research applications and utilization of accelerators; Vienna (Austria); 4-8 May 2009 </a:t>
            </a:r>
          </a:p>
        </p:txBody>
      </p:sp>
    </p:spTree>
    <p:extLst>
      <p:ext uri="{BB962C8B-B14F-4D97-AF65-F5344CB8AC3E}">
        <p14:creationId xmlns:p14="http://schemas.microsoft.com/office/powerpoint/2010/main" val="5745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Grp="1" noChangeArrowheads="1"/>
          </p:cNvSpPr>
          <p:nvPr>
            <p:ph idx="4294967295"/>
          </p:nvPr>
        </p:nvSpPr>
        <p:spPr bwMode="auto">
          <a:xfrm>
            <a:off x="321613" y="1004455"/>
            <a:ext cx="8590890" cy="49688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GUINEVERE (2005-2010 / Euratom FP 6 – IP </a:t>
            </a:r>
            <a:r>
              <a:rPr lang="fr-FR" sz="2000" b="1" i="1" dirty="0" err="1">
                <a:solidFill>
                  <a:schemeClr val="tx1"/>
                </a:solidFill>
              </a:rPr>
              <a:t>Eurotrans</a:t>
            </a:r>
            <a:r>
              <a:rPr lang="fr-FR" sz="2000" b="1" i="1" dirty="0">
                <a:solidFill>
                  <a:schemeClr val="tx1"/>
                </a:solidFill>
              </a:rPr>
              <a:t>) 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facing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abandoning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TRADE plus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project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SCK-CEN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proposed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host the 	continuation of MUSE-4 in the VENUS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facility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fr-FR" sz="12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lnSpc>
                <a:spcPts val="800"/>
              </a:lnSpc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- </a:t>
            </a:r>
            <a:r>
              <a:rPr lang="fr-FR" b="1" i="1" dirty="0" err="1">
                <a:solidFill>
                  <a:srgbClr val="C00000"/>
                </a:solidFill>
              </a:rPr>
              <a:t>only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preparatory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work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could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be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achieved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during</a:t>
            </a:r>
            <a:r>
              <a:rPr lang="fr-FR" b="1" i="1" dirty="0">
                <a:solidFill>
                  <a:srgbClr val="C00000"/>
                </a:solidFill>
              </a:rPr>
              <a:t> FP 6: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fr-FR" sz="15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lnSpc>
                <a:spcPts val="1600"/>
              </a:lnSpc>
              <a:spcBef>
                <a:spcPts val="600"/>
              </a:spcBef>
              <a:buSzPct val="85000"/>
              <a:buNone/>
              <a:tabLst>
                <a:tab pos="358775" algn="l"/>
                <a:tab pos="717550" algn="l"/>
              </a:tabLst>
            </a:pP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-  transformation of the VENUS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facility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fr-FR" sz="15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initially</a:t>
            </a: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5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devoted</a:t>
            </a: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light</a:t>
            </a:r>
            <a:b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 water </a:t>
            </a:r>
            <a:r>
              <a:rPr lang="fr-FR" sz="15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reactor</a:t>
            </a: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5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studies</a:t>
            </a:r>
            <a:r>
              <a:rPr lang="fr-FR" sz="1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into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fast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critical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assembly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VENUS-F</a:t>
            </a:r>
          </a:p>
          <a:p>
            <a:pPr marL="0" lvl="1" indent="0">
              <a:lnSpc>
                <a:spcPts val="1600"/>
              </a:lnSpc>
              <a:spcBef>
                <a:spcPts val="0"/>
              </a:spcBef>
              <a:buSzPct val="85000"/>
              <a:buNone/>
              <a:tabLst>
                <a:tab pos="358775" algn="l"/>
                <a:tab pos="717550" algn="l"/>
              </a:tabLst>
            </a:pP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fr-FR" sz="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fr-FR" sz="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r-FR" sz="15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- </a:t>
            </a:r>
            <a:r>
              <a:rPr lang="fr-FR" sz="15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development</a:t>
            </a:r>
            <a:r>
              <a:rPr lang="fr-FR" sz="15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a new </a:t>
            </a:r>
            <a:r>
              <a:rPr lang="fr-FR" sz="15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generator</a:t>
            </a:r>
            <a:r>
              <a:rPr lang="fr-FR" sz="15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able to </a:t>
            </a:r>
            <a:r>
              <a:rPr lang="fr-FR" sz="15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operate</a:t>
            </a:r>
            <a:r>
              <a:rPr lang="fr-FR" sz="15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fr-FR" sz="15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continuous</a:t>
            </a:r>
            <a:r>
              <a:rPr lang="fr-FR" sz="15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fr-FR" sz="15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5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 </a:t>
            </a:r>
            <a:r>
              <a:rPr lang="fr-FR" sz="15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wave</a:t>
            </a:r>
            <a:r>
              <a:rPr lang="fr-FR" sz="15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pulse and </a:t>
            </a:r>
            <a:r>
              <a:rPr lang="fr-FR" sz="15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beam</a:t>
            </a:r>
            <a:r>
              <a:rPr lang="fr-FR" sz="15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trip modes</a:t>
            </a:r>
            <a:endParaRPr lang="fr-FR" sz="1500" b="1" i="1" dirty="0">
              <a:solidFill>
                <a:srgbClr val="C00000"/>
              </a:solidFill>
            </a:endParaRPr>
          </a:p>
          <a:p>
            <a:pPr marL="0" lvl="1" indent="0">
              <a:lnSpc>
                <a:spcPts val="1600"/>
              </a:lnSpc>
              <a:spcBef>
                <a:spcPts val="0"/>
              </a:spcBef>
              <a:buSzPct val="85000"/>
              <a:buNone/>
              <a:tabLst>
                <a:tab pos="358775" algn="l"/>
                <a:tab pos="717550" algn="l"/>
              </a:tabLst>
            </a:pPr>
            <a:endParaRPr lang="fr-FR" sz="1500" b="1" i="1" dirty="0">
              <a:solidFill>
                <a:srgbClr val="C00000"/>
              </a:solidFill>
            </a:endParaRPr>
          </a:p>
          <a:p>
            <a:pPr marL="0" lvl="1" indent="0">
              <a:lnSpc>
                <a:spcPts val="1600"/>
              </a:lnSpc>
              <a:spcBef>
                <a:spcPts val="0"/>
              </a:spcBef>
              <a:buSzPct val="85000"/>
              <a:buNone/>
              <a:tabLst>
                <a:tab pos="358775" algn="l"/>
                <a:tab pos="717550" algn="l"/>
              </a:tabLst>
            </a:pPr>
            <a:r>
              <a:rPr lang="fr-FR" sz="1500" b="1" i="1" dirty="0">
                <a:solidFill>
                  <a:srgbClr val="C00000"/>
                </a:solidFill>
              </a:rPr>
              <a:t>		</a:t>
            </a:r>
            <a:r>
              <a:rPr lang="fr-FR" sz="1500" b="1" i="1" dirty="0">
                <a:solidFill>
                  <a:srgbClr val="0000FF"/>
                </a:solidFill>
              </a:rPr>
              <a:t>- design &amp; building of a brand new </a:t>
            </a:r>
            <a:r>
              <a:rPr lang="fr-FR" sz="1500" b="1" i="1" dirty="0" err="1">
                <a:solidFill>
                  <a:srgbClr val="0000FF"/>
                </a:solidFill>
              </a:rPr>
              <a:t>core</a:t>
            </a:r>
            <a:r>
              <a:rPr lang="fr-FR" sz="1500" b="1" i="1" dirty="0">
                <a:solidFill>
                  <a:srgbClr val="0000FF"/>
                </a:solidFill>
              </a:rPr>
              <a:t>,</a:t>
            </a:r>
            <a:br>
              <a:rPr lang="fr-FR" sz="1500" b="1" i="1" dirty="0">
                <a:solidFill>
                  <a:srgbClr val="0000FF"/>
                </a:solidFill>
              </a:rPr>
            </a:br>
            <a:r>
              <a:rPr lang="fr-FR" sz="1500" b="1" i="1" dirty="0">
                <a:solidFill>
                  <a:srgbClr val="0000FF"/>
                </a:solidFill>
              </a:rPr>
              <a:t>		 </a:t>
            </a:r>
            <a:r>
              <a:rPr lang="fr-FR" sz="1500" b="1" i="1" dirty="0" err="1">
                <a:solidFill>
                  <a:srgbClr val="0000FF"/>
                </a:solidFill>
              </a:rPr>
              <a:t>preparation</a:t>
            </a:r>
            <a:r>
              <a:rPr lang="fr-FR" sz="1500" b="1" i="1" dirty="0">
                <a:solidFill>
                  <a:srgbClr val="0000FF"/>
                </a:solidFill>
              </a:rPr>
              <a:t> of </a:t>
            </a:r>
            <a:r>
              <a:rPr lang="fr-FR" sz="1500" b="1" i="1" dirty="0" err="1">
                <a:solidFill>
                  <a:srgbClr val="0000FF"/>
                </a:solidFill>
              </a:rPr>
              <a:t>safety</a:t>
            </a:r>
            <a:r>
              <a:rPr lang="fr-FR" sz="1500" b="1" i="1" dirty="0">
                <a:solidFill>
                  <a:srgbClr val="0000FF"/>
                </a:solidFill>
              </a:rPr>
              <a:t> file, </a:t>
            </a:r>
            <a:r>
              <a:rPr lang="fr-FR" sz="1500" b="1" i="1" dirty="0" err="1">
                <a:solidFill>
                  <a:srgbClr val="0000FF"/>
                </a:solidFill>
              </a:rPr>
              <a:t>licencing</a:t>
            </a:r>
            <a:r>
              <a:rPr lang="fr-FR" sz="1500" b="1" i="1" dirty="0">
                <a:solidFill>
                  <a:srgbClr val="0000FF"/>
                </a:solidFill>
              </a:rPr>
              <a:t> 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fr-FR" sz="15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  <a:tab pos="717550" algn="l"/>
              </a:tabLst>
            </a:pPr>
            <a:endParaRPr lang="fr-FR" sz="15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  <a:tab pos="717550" algn="l"/>
              </a:tabLst>
            </a:pPr>
            <a:endParaRPr lang="fr-FR" sz="15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  <a:tab pos="717550" algn="l"/>
              </a:tabLst>
            </a:pPr>
            <a:endParaRPr lang="fr-FR" sz="15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  <a:tab pos="717550" algn="l"/>
              </a:tabLst>
            </a:pPr>
            <a:endParaRPr lang="fr-FR" sz="15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  <a:tab pos="717550" algn="l"/>
              </a:tabLst>
            </a:pPr>
            <a:endParaRPr lang="fr-FR" sz="15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endParaRPr lang="fr-FR" b="1" i="1" dirty="0">
              <a:solidFill>
                <a:schemeClr val="tx1"/>
              </a:solidFill>
            </a:endParaRPr>
          </a:p>
          <a:p>
            <a:pPr marL="0" indent="0">
              <a:buSzPct val="85000"/>
            </a:pPr>
            <a:r>
              <a:rPr lang="fr-FR" sz="1400" b="1" i="1" dirty="0">
                <a:solidFill>
                  <a:schemeClr val="tx1"/>
                </a:solidFill>
              </a:rPr>
              <a:t> </a:t>
            </a: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MUSE-4/GUINEVERE/FREYA suite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0" t="5735" r="39353" b="70694"/>
          <a:stretch/>
        </p:blipFill>
        <p:spPr bwMode="auto">
          <a:xfrm>
            <a:off x="6865584" y="869445"/>
            <a:ext cx="2209800" cy="16614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Résultat de recherche d'images pour &quot;VENUS-F sck mol reactor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9" name="Groupe 8"/>
          <p:cNvGrpSpPr/>
          <p:nvPr/>
        </p:nvGrpSpPr>
        <p:grpSpPr>
          <a:xfrm>
            <a:off x="1101258" y="4282743"/>
            <a:ext cx="2920236" cy="1745261"/>
            <a:chOff x="1101258" y="4282743"/>
            <a:chExt cx="2920236" cy="1745261"/>
          </a:xfrm>
        </p:grpSpPr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1258" y="4282743"/>
              <a:ext cx="2136784" cy="1745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lèche droite à entaille 10"/>
            <p:cNvSpPr/>
            <p:nvPr/>
          </p:nvSpPr>
          <p:spPr>
            <a:xfrm>
              <a:off x="3498980" y="5327780"/>
              <a:ext cx="522514" cy="186613"/>
            </a:xfrm>
            <a:prstGeom prst="notched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4276854" y="4307581"/>
            <a:ext cx="2677563" cy="1795899"/>
            <a:chOff x="4276854" y="4307581"/>
            <a:chExt cx="2677563" cy="1795899"/>
          </a:xfrm>
        </p:grpSpPr>
        <p:pic>
          <p:nvPicPr>
            <p:cNvPr id="4098" name="Picture 2" descr="C:\Users\fm123827\.rssowl\Documents\EUROTRANS\DM2 - ECATS\GUINEVERE\Conception du coeur\Plans assemblage\100191-00000-20080204-11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6854" y="4307581"/>
              <a:ext cx="2394533" cy="1795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Flèche droite à entaille 13"/>
            <p:cNvSpPr/>
            <p:nvPr/>
          </p:nvSpPr>
          <p:spPr>
            <a:xfrm rot="19532021">
              <a:off x="6431903" y="4705738"/>
              <a:ext cx="522514" cy="186613"/>
            </a:xfrm>
            <a:prstGeom prst="notched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7050151" y="2640560"/>
            <a:ext cx="1935229" cy="3460396"/>
            <a:chOff x="7050151" y="2640560"/>
            <a:chExt cx="1935229" cy="346039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0151" y="3192825"/>
              <a:ext cx="1935229" cy="2908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Flèche droite à entaille 14"/>
            <p:cNvSpPr/>
            <p:nvPr/>
          </p:nvSpPr>
          <p:spPr>
            <a:xfrm rot="16200000">
              <a:off x="7767738" y="2772743"/>
              <a:ext cx="444760" cy="180394"/>
            </a:xfrm>
            <a:prstGeom prst="notched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Rectangle 5"/>
          <p:cNvSpPr/>
          <p:nvPr/>
        </p:nvSpPr>
        <p:spPr>
          <a:xfrm>
            <a:off x="581640" y="5948219"/>
            <a:ext cx="794890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  <a:tab pos="717550" algn="l"/>
              </a:tabLst>
            </a:pPr>
            <a:r>
              <a:rPr lang="fr-FR" b="1" i="1" dirty="0">
                <a:solidFill>
                  <a:srgbClr val="C00000"/>
                </a:solidFill>
              </a:rPr>
              <a:t>	</a:t>
            </a:r>
            <a:r>
              <a:rPr lang="fr-FR" sz="1500" b="1" i="1" dirty="0">
                <a:solidFill>
                  <a:srgbClr val="C00000"/>
                </a:solidFill>
              </a:rPr>
              <a:t>- first </a:t>
            </a:r>
            <a:r>
              <a:rPr lang="fr-FR" sz="1500" b="1" i="1" dirty="0" err="1">
                <a:solidFill>
                  <a:srgbClr val="C00000"/>
                </a:solidFill>
              </a:rPr>
              <a:t>criticality</a:t>
            </a:r>
            <a:r>
              <a:rPr lang="fr-FR" sz="1500" b="1" i="1" dirty="0">
                <a:solidFill>
                  <a:srgbClr val="C00000"/>
                </a:solidFill>
              </a:rPr>
              <a:t> on </a:t>
            </a:r>
            <a:r>
              <a:rPr lang="fr-FR" sz="1500" b="1" i="1" dirty="0" err="1">
                <a:solidFill>
                  <a:srgbClr val="C00000"/>
                </a:solidFill>
              </a:rPr>
              <a:t>february</a:t>
            </a:r>
            <a:r>
              <a:rPr lang="fr-FR" sz="1500" b="1" i="1" dirty="0">
                <a:solidFill>
                  <a:srgbClr val="C00000"/>
                </a:solidFill>
              </a:rPr>
              <a:t> 2011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-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experimental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program to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conducted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fr-FR" sz="15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next</a:t>
            </a:r>
            <a:r>
              <a:rPr lang="fr-FR" sz="15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program (FREYA / FP 7) </a:t>
            </a:r>
            <a:endParaRPr lang="fr-FR" sz="15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61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Grp="1" noChangeArrowheads="1"/>
          </p:cNvSpPr>
          <p:nvPr>
            <p:ph idx="4294967295"/>
          </p:nvPr>
        </p:nvSpPr>
        <p:spPr bwMode="auto">
          <a:xfrm>
            <a:off x="321613" y="1002188"/>
            <a:ext cx="859089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endParaRPr lang="fr-FR" sz="8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FREYA (2011-2016 / Euratom FP7 )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better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representativity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ADS : </a:t>
            </a:r>
            <a:r>
              <a:rPr lang="fr-FR" b="1" i="1" dirty="0">
                <a:solidFill>
                  <a:srgbClr val="C00000"/>
                </a:solidFill>
              </a:rPr>
              <a:t>a full </a:t>
            </a:r>
            <a:r>
              <a:rPr lang="fr-FR" b="1" i="1" dirty="0" err="1">
                <a:solidFill>
                  <a:srgbClr val="C00000"/>
                </a:solidFill>
              </a:rPr>
              <a:t>fast</a:t>
            </a:r>
            <a:r>
              <a:rPr lang="fr-FR" b="1" i="1" dirty="0">
                <a:solidFill>
                  <a:srgbClr val="C00000"/>
                </a:solidFill>
              </a:rPr>
              <a:t> lead system 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core+reflector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, an </a:t>
            </a:r>
            <a:r>
              <a:rPr lang="fr-FR" b="1" i="1" dirty="0">
                <a:solidFill>
                  <a:srgbClr val="C00000"/>
                </a:solidFill>
              </a:rPr>
              <a:t>axial 	</a:t>
            </a:r>
            <a:r>
              <a:rPr lang="fr-FR" b="1" i="1" dirty="0" err="1">
                <a:solidFill>
                  <a:srgbClr val="C00000"/>
                </a:solidFill>
              </a:rPr>
              <a:t>beam</a:t>
            </a:r>
            <a:r>
              <a:rPr lang="fr-FR" b="1" i="1" dirty="0">
                <a:solidFill>
                  <a:srgbClr val="C00000"/>
                </a:solidFill>
              </a:rPr>
              <a:t> line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an </a:t>
            </a:r>
            <a:r>
              <a:rPr lang="fr-FR" b="1" i="1" dirty="0" err="1">
                <a:solidFill>
                  <a:srgbClr val="C00000"/>
                </a:solidFill>
              </a:rPr>
              <a:t>external</a:t>
            </a:r>
            <a:r>
              <a:rPr lang="fr-FR" b="1" i="1" dirty="0">
                <a:solidFill>
                  <a:srgbClr val="C00000"/>
                </a:solidFill>
              </a:rPr>
              <a:t> source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allowing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operate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fr-FR" b="1" i="1" dirty="0">
                <a:solidFill>
                  <a:srgbClr val="C00000"/>
                </a:solidFill>
              </a:rPr>
              <a:t>CW mode and </a:t>
            </a:r>
            <a:r>
              <a:rPr lang="fr-FR" b="1" i="1" dirty="0" err="1">
                <a:solidFill>
                  <a:srgbClr val="C00000"/>
                </a:solidFill>
              </a:rPr>
              <a:t>with</a:t>
            </a:r>
            <a:r>
              <a:rPr lang="fr-FR" b="1" i="1" dirty="0">
                <a:solidFill>
                  <a:srgbClr val="C00000"/>
                </a:solidFill>
              </a:rPr>
              <a:t> short </a:t>
            </a:r>
            <a:r>
              <a:rPr lang="fr-FR" b="1" i="1" dirty="0" err="1">
                <a:solidFill>
                  <a:srgbClr val="C00000"/>
                </a:solidFill>
              </a:rPr>
              <a:t>beam</a:t>
            </a:r>
            <a:r>
              <a:rPr lang="fr-FR" b="1" i="1" dirty="0">
                <a:solidFill>
                  <a:srgbClr val="C00000"/>
                </a:solidFill>
              </a:rPr>
              <a:t> 	interruptions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most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detectors out-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core</a:t>
            </a: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experimental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program in the line of MUSE-4 and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also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taking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into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account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	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outcomes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lessons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from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YALINA-B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b="1" i="1" dirty="0">
                <a:solidFill>
                  <a:srgbClr val="C00000"/>
                </a:solidFill>
              </a:rPr>
              <a:t>extensive </a:t>
            </a:r>
            <a:r>
              <a:rPr lang="fr-FR" b="1" i="1" dirty="0" err="1">
                <a:solidFill>
                  <a:srgbClr val="C00000"/>
                </a:solidFill>
              </a:rPr>
              <a:t>measurement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program </a:t>
            </a:r>
            <a:r>
              <a:rPr lang="fr-FR" b="1" i="1" dirty="0">
                <a:solidFill>
                  <a:srgbClr val="C00000"/>
                </a:solidFill>
              </a:rPr>
              <a:t>in the </a:t>
            </a:r>
            <a:r>
              <a:rPr lang="fr-FR" b="1" i="1" dirty="0" err="1">
                <a:solidFill>
                  <a:srgbClr val="C00000"/>
                </a:solidFill>
              </a:rPr>
              <a:t>three</a:t>
            </a:r>
            <a:r>
              <a:rPr lang="fr-FR" b="1" i="1" dirty="0">
                <a:solidFill>
                  <a:srgbClr val="C00000"/>
                </a:solidFill>
              </a:rPr>
              <a:t> modes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pulsed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CW, BT)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neutron 	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generator</a:t>
            </a:r>
            <a:endParaRPr lang="fr-FR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endParaRPr lang="fr-FR" b="1" i="1" dirty="0">
              <a:solidFill>
                <a:schemeClr val="tx1"/>
              </a:solidFill>
            </a:endParaRPr>
          </a:p>
          <a:p>
            <a:pPr marL="0" indent="0">
              <a:buSzPct val="85000"/>
            </a:pPr>
            <a:r>
              <a:rPr lang="fr-FR" sz="1400" b="1" i="1" dirty="0">
                <a:solidFill>
                  <a:schemeClr val="tx1"/>
                </a:solidFill>
              </a:rPr>
              <a:t> </a:t>
            </a: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MUSE-4/GUINEVERE/FREYA suite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368" y="2245516"/>
            <a:ext cx="3181739" cy="3054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67" y="2556587"/>
            <a:ext cx="1896087" cy="2637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516" y="2565916"/>
            <a:ext cx="1995160" cy="2648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64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Grp="1" noChangeArrowheads="1"/>
          </p:cNvSpPr>
          <p:nvPr>
            <p:ph idx="4294967295"/>
          </p:nvPr>
        </p:nvSpPr>
        <p:spPr bwMode="auto">
          <a:xfrm>
            <a:off x="321613" y="1002188"/>
            <a:ext cx="859089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endParaRPr lang="fr-FR" sz="8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FREYA (2011-2016 / Euratom FP7 )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again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much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effort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devoted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the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reactivity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calibration and monitoring issue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most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detectors out of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core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results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compared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a </a:t>
            </a:r>
            <a:r>
              <a:rPr lang="fr-FR" b="1" i="1" dirty="0" err="1">
                <a:solidFill>
                  <a:srgbClr val="C00000"/>
                </a:solidFill>
              </a:rPr>
              <a:t>robust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reference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established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critical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configuration (as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it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	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was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also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MUSE-4) 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reactivity</a:t>
            </a: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calibration: </a:t>
            </a:r>
          </a:p>
          <a:p>
            <a:pPr marL="1073150" lvl="1" indent="-354013">
              <a:spcBef>
                <a:spcPts val="600"/>
              </a:spcBef>
              <a:buSzPct val="85000"/>
              <a:buFont typeface="Wingdings" panose="05000000000000000000" pitchFamily="2" charset="2"/>
              <a:buChar char="q"/>
              <a:tabLst>
                <a:tab pos="2698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confirmation of </a:t>
            </a:r>
            <a:r>
              <a:rPr lang="fr-FR" b="1" i="1" dirty="0" err="1">
                <a:solidFill>
                  <a:srgbClr val="C00000"/>
                </a:solidFill>
              </a:rPr>
              <a:t>accuracy</a:t>
            </a:r>
            <a:r>
              <a:rPr lang="fr-FR" b="1" i="1" dirty="0">
                <a:solidFill>
                  <a:srgbClr val="C00000"/>
                </a:solidFill>
              </a:rPr>
              <a:t> and </a:t>
            </a:r>
            <a:r>
              <a:rPr lang="fr-FR" b="1" i="1" dirty="0" err="1">
                <a:solidFill>
                  <a:srgbClr val="C00000"/>
                </a:solidFill>
              </a:rPr>
              <a:t>robustness</a:t>
            </a:r>
            <a:r>
              <a:rPr lang="fr-FR" b="1" i="1" dirty="0">
                <a:solidFill>
                  <a:srgbClr val="C00000"/>
                </a:solidFill>
              </a:rPr>
              <a:t> of area </a:t>
            </a:r>
            <a:r>
              <a:rPr lang="fr-FR" b="1" i="1" dirty="0" err="1">
                <a:solidFill>
                  <a:srgbClr val="C00000"/>
                </a:solidFill>
              </a:rPr>
              <a:t>method</a:t>
            </a:r>
            <a:endParaRPr lang="fr-FR" b="1" i="1" dirty="0">
              <a:solidFill>
                <a:srgbClr val="C00000"/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rgbClr val="C00000"/>
              </a:solidFill>
            </a:endParaRPr>
          </a:p>
          <a:p>
            <a:pPr marL="1069975" lvl="1">
              <a:spcBef>
                <a:spcPts val="600"/>
              </a:spcBef>
              <a:buSzPct val="85000"/>
              <a:buFont typeface="Wingdings" panose="05000000000000000000" pitchFamily="2" charset="2"/>
              <a:buChar char="q"/>
              <a:tabLst>
                <a:tab pos="1073150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confirmation of </a:t>
            </a:r>
            <a:r>
              <a:rPr lang="fr-FR" b="1" i="1" dirty="0" err="1">
                <a:solidFill>
                  <a:srgbClr val="C00000"/>
                </a:solidFill>
              </a:rPr>
              <a:t>potential</a:t>
            </a:r>
            <a:r>
              <a:rPr lang="fr-FR" b="1" i="1" dirty="0">
                <a:solidFill>
                  <a:srgbClr val="C00000"/>
                </a:solidFill>
              </a:rPr>
              <a:t> of </a:t>
            </a:r>
            <a:r>
              <a:rPr lang="fr-FR" b="1" i="1" dirty="0" err="1">
                <a:solidFill>
                  <a:srgbClr val="C00000"/>
                </a:solidFill>
              </a:rPr>
              <a:t>k</a:t>
            </a:r>
            <a:r>
              <a:rPr lang="fr-FR" b="1" i="1" baseline="-25000" dirty="0" err="1">
                <a:solidFill>
                  <a:srgbClr val="C00000"/>
                </a:solidFill>
              </a:rPr>
              <a:t>prompt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method</a:t>
            </a:r>
            <a:r>
              <a:rPr lang="fr-FR" b="1" i="1" dirty="0">
                <a:solidFill>
                  <a:srgbClr val="C00000"/>
                </a:solidFill>
              </a:rPr>
              <a:t> for </a:t>
            </a:r>
            <a:r>
              <a:rPr lang="fr-FR" b="1" i="1" u="sng" dirty="0">
                <a:solidFill>
                  <a:srgbClr val="C00000"/>
                </a:solidFill>
              </a:rPr>
              <a:t>short time </a:t>
            </a:r>
            <a:r>
              <a:rPr lang="fr-FR" b="1" i="1" u="sng" dirty="0" err="1">
                <a:solidFill>
                  <a:srgbClr val="C00000"/>
                </a:solidFill>
              </a:rPr>
              <a:t>measurements</a:t>
            </a:r>
            <a:endParaRPr lang="fr-FR" b="1" i="1" u="sng" dirty="0">
              <a:solidFill>
                <a:srgbClr val="C00000"/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rgbClr val="C00000"/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rgbClr val="C00000"/>
                </a:solidFill>
              </a:rPr>
              <a:t>	</a:t>
            </a:r>
            <a:r>
              <a:rPr lang="fr-FR" b="1" i="1" dirty="0">
                <a:solidFill>
                  <a:schemeClr val="tx1"/>
                </a:solidFill>
              </a:rPr>
              <a:t>- </a:t>
            </a:r>
            <a:r>
              <a:rPr lang="fr-FR" b="1" i="1" dirty="0" err="1">
                <a:solidFill>
                  <a:schemeClr val="tx1"/>
                </a:solidFill>
              </a:rPr>
              <a:t>reactivity</a:t>
            </a:r>
            <a:r>
              <a:rPr lang="fr-FR" b="1" i="1" dirty="0">
                <a:solidFill>
                  <a:schemeClr val="tx1"/>
                </a:solidFill>
              </a:rPr>
              <a:t> monitoring:</a:t>
            </a:r>
          </a:p>
          <a:p>
            <a:pPr marL="1069975" lvl="1">
              <a:spcBef>
                <a:spcPts val="600"/>
              </a:spcBef>
              <a:buSzPct val="85000"/>
              <a:buFont typeface="Wingdings" panose="05000000000000000000" pitchFamily="2" charset="2"/>
              <a:buChar char="q"/>
              <a:tabLst>
                <a:tab pos="1073150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fr-FR" b="1" i="1" dirty="0" err="1">
                <a:solidFill>
                  <a:srgbClr val="0000FF"/>
                </a:solidFill>
              </a:rPr>
              <a:t>detailed</a:t>
            </a:r>
            <a:r>
              <a:rPr lang="fr-FR" b="1" i="1" dirty="0">
                <a:solidFill>
                  <a:srgbClr val="0000FF"/>
                </a:solidFill>
              </a:rPr>
              <a:t> and </a:t>
            </a:r>
            <a:r>
              <a:rPr lang="fr-FR" b="1" i="1" dirty="0" err="1">
                <a:solidFill>
                  <a:srgbClr val="0000FF"/>
                </a:solidFill>
              </a:rPr>
              <a:t>successfull</a:t>
            </a:r>
            <a:r>
              <a:rPr lang="fr-FR" b="1" i="1" dirty="0">
                <a:solidFill>
                  <a:srgbClr val="0000FF"/>
                </a:solidFill>
              </a:rPr>
              <a:t> </a:t>
            </a:r>
            <a:r>
              <a:rPr lang="fr-FR" b="1" i="1" dirty="0" err="1">
                <a:solidFill>
                  <a:srgbClr val="0000FF"/>
                </a:solidFill>
              </a:rPr>
              <a:t>analysis</a:t>
            </a:r>
            <a:r>
              <a:rPr lang="fr-FR" b="1" i="1" dirty="0">
                <a:solidFill>
                  <a:srgbClr val="0000FF"/>
                </a:solidFill>
              </a:rPr>
              <a:t> of </a:t>
            </a:r>
            <a:r>
              <a:rPr lang="fr-FR" b="1" i="1" dirty="0" err="1">
                <a:solidFill>
                  <a:srgbClr val="0000FF"/>
                </a:solidFill>
              </a:rPr>
              <a:t>beam</a:t>
            </a:r>
            <a:r>
              <a:rPr lang="fr-FR" b="1" i="1" dirty="0">
                <a:solidFill>
                  <a:srgbClr val="0000FF"/>
                </a:solidFill>
              </a:rPr>
              <a:t> trip </a:t>
            </a:r>
            <a:r>
              <a:rPr lang="fr-FR" b="1" i="1" dirty="0" err="1">
                <a:solidFill>
                  <a:srgbClr val="0000FF"/>
                </a:solidFill>
              </a:rPr>
              <a:t>experiments</a:t>
            </a:r>
            <a:endParaRPr lang="fr-FR" b="1" i="1" dirty="0">
              <a:solidFill>
                <a:srgbClr val="0000FF"/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rgbClr val="C00000"/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rgbClr val="C00000"/>
                </a:solidFill>
              </a:rPr>
              <a:t>	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358775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endParaRPr lang="fr-FR" b="1" i="1" dirty="0">
              <a:solidFill>
                <a:schemeClr val="tx1"/>
              </a:solidFill>
            </a:endParaRPr>
          </a:p>
          <a:p>
            <a:pPr marL="0" indent="0">
              <a:buSzPct val="85000"/>
            </a:pPr>
            <a:r>
              <a:rPr lang="fr-FR" sz="1400" b="1" i="1" dirty="0">
                <a:solidFill>
                  <a:schemeClr val="tx1"/>
                </a:solidFill>
              </a:rPr>
              <a:t> </a:t>
            </a: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MUSE-4/GUINEVERE/FREYA suite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27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2920481" y="2684690"/>
            <a:ext cx="596226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J.L. </a:t>
            </a:r>
            <a:r>
              <a:rPr lang="en-GB" sz="1200" dirty="0" err="1"/>
              <a:t>Lecouey</a:t>
            </a:r>
            <a:r>
              <a:rPr lang="en-GB" sz="1200" dirty="0"/>
              <a:t> &amp; al., “Estimate of the reactivity of the VENUS-F subcritical configuration using a Monte Carlo MSM method”, Annals of Nuclear Energy 83 (2015) 65-75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838131" y="5878282"/>
            <a:ext cx="633744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/>
              <a:t>T. Chevret, ‘’Mesure de la réactivité de réacteurs sous-critiques pilotés par accélérateur</a:t>
            </a:r>
          </a:p>
          <a:p>
            <a:r>
              <a:rPr lang="fr-FR" sz="1200" dirty="0"/>
              <a:t>par l'analyse d'expériences d'interruptions de faisceau programmées’’, 2016, </a:t>
            </a:r>
            <a:r>
              <a:rPr lang="fr-FR" sz="1200" dirty="0" err="1"/>
              <a:t>Thesis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317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YALINA-Booster experiments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0815" y="538314"/>
            <a:ext cx="8627833" cy="589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endParaRPr lang="fr-FR" sz="8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2000" b="1" i="1" dirty="0">
              <a:solidFill>
                <a:schemeClr val="tx1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YALINA (‘’</a:t>
            </a:r>
            <a:r>
              <a:rPr lang="fr-FR" sz="2000" b="1" i="1" dirty="0" err="1">
                <a:solidFill>
                  <a:schemeClr val="tx1"/>
                </a:solidFill>
              </a:rPr>
              <a:t>spruce</a:t>
            </a:r>
            <a:r>
              <a:rPr lang="fr-FR" sz="2000" b="1" i="1" dirty="0">
                <a:solidFill>
                  <a:schemeClr val="tx1"/>
                </a:solidFill>
              </a:rPr>
              <a:t>’’ in Belarus langage)</a:t>
            </a:r>
          </a:p>
          <a:p>
            <a:pPr marL="0" indent="0">
              <a:spcBef>
                <a:spcPts val="400"/>
              </a:spcBef>
              <a:buSzPct val="85000"/>
              <a:tabLst>
                <a:tab pos="358775" algn="l"/>
                <a:tab pos="542925" algn="l"/>
              </a:tabLst>
            </a:pP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- </a:t>
            </a:r>
            <a:r>
              <a:rPr lang="fr-FR" sz="1600" b="1" i="1" dirty="0" err="1">
                <a:solidFill>
                  <a:srgbClr val="C00000"/>
                </a:solidFill>
              </a:rPr>
              <a:t>subcritical</a:t>
            </a:r>
            <a:r>
              <a:rPr lang="fr-FR" sz="1600" b="1" i="1" dirty="0">
                <a:solidFill>
                  <a:srgbClr val="C00000"/>
                </a:solidFill>
              </a:rPr>
              <a:t> </a:t>
            </a:r>
            <a:r>
              <a:rPr lang="fr-FR" sz="1600" b="1" i="1" dirty="0" err="1">
                <a:solidFill>
                  <a:srgbClr val="C00000"/>
                </a:solidFill>
              </a:rPr>
              <a:t>facility</a:t>
            </a:r>
            <a:r>
              <a:rPr lang="fr-FR" sz="1600" b="1" i="1" dirty="0">
                <a:solidFill>
                  <a:srgbClr val="C00000"/>
                </a:solidFill>
              </a:rPr>
              <a:t> (</a:t>
            </a:r>
            <a:r>
              <a:rPr lang="fr-FR" sz="1600" b="1" i="1" dirty="0" err="1">
                <a:solidFill>
                  <a:srgbClr val="C00000"/>
                </a:solidFill>
              </a:rPr>
              <a:t>k</a:t>
            </a:r>
            <a:r>
              <a:rPr lang="fr-FR" sz="1600" b="1" i="1" baseline="-25000" dirty="0" err="1">
                <a:solidFill>
                  <a:srgbClr val="C00000"/>
                </a:solidFill>
              </a:rPr>
              <a:t>eff</a:t>
            </a:r>
            <a:r>
              <a:rPr lang="fr-FR" sz="1600" b="1" i="1" dirty="0">
                <a:solidFill>
                  <a:srgbClr val="C00000"/>
                </a:solidFill>
              </a:rPr>
              <a:t> &lt; 0,98),</a:t>
            </a:r>
          </a:p>
          <a:p>
            <a:pPr marL="0" indent="0">
              <a:spcBef>
                <a:spcPts val="400"/>
              </a:spcBef>
              <a:buSzPct val="85000"/>
              <a:tabLst>
                <a:tab pos="358775" algn="l"/>
                <a:tab pos="542925" algn="l"/>
              </a:tabLst>
            </a:pP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-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purpose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: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investigate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static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dynamics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behaviour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ADS and 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properties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 MA</a:t>
            </a:r>
            <a:b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 transmutation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reactions</a:t>
            </a:r>
            <a:endParaRPr lang="fr-FR" sz="16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400"/>
              </a:spcBef>
              <a:buSzPct val="85000"/>
              <a:tabLst>
                <a:tab pos="542925" algn="l"/>
              </a:tabLst>
            </a:pP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sz="1600" b="1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252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Cf,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Am-Be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D-D/D-T 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generator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(up to</a:t>
            </a:r>
            <a:b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 1,5 10</a:t>
            </a:r>
            <a:r>
              <a:rPr lang="fr-FR" sz="1600" b="1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n/s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rotating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TTi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target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device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0" indent="0">
              <a:spcBef>
                <a:spcPts val="400"/>
              </a:spcBef>
              <a:buSzPct val="85000"/>
              <a:tabLst>
                <a:tab pos="542925" algn="l"/>
              </a:tabLst>
            </a:pP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first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operation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</a:t>
            </a:r>
            <a:r>
              <a:rPr lang="fr-FR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early</a:t>
            </a: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2000s</a:t>
            </a:r>
          </a:p>
          <a:p>
            <a:pPr marL="0" indent="0">
              <a:lnSpc>
                <a:spcPts val="1800"/>
              </a:lnSpc>
              <a:spcAft>
                <a:spcPts val="0"/>
              </a:spcAft>
              <a:buSzPct val="85000"/>
            </a:pPr>
            <a:r>
              <a:rPr lang="fr-FR" sz="2000" b="1" i="1" dirty="0">
                <a:solidFill>
                  <a:schemeClr val="tx1"/>
                </a:solidFill>
              </a:rPr>
              <a:t> </a:t>
            </a:r>
            <a:endParaRPr lang="fr-FR" sz="1200" b="1" i="1" dirty="0">
              <a:solidFill>
                <a:schemeClr val="tx1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r>
              <a:rPr lang="fr-FR" sz="2000" b="1" i="1" dirty="0" err="1">
                <a:solidFill>
                  <a:schemeClr val="tx1"/>
                </a:solidFill>
              </a:rPr>
              <a:t>Initially</a:t>
            </a:r>
            <a:r>
              <a:rPr lang="fr-FR" sz="2000" b="1" i="1" dirty="0">
                <a:solidFill>
                  <a:schemeClr val="tx1"/>
                </a:solidFill>
              </a:rPr>
              <a:t>, thermal </a:t>
            </a:r>
            <a:r>
              <a:rPr lang="fr-FR" sz="2000" b="1" i="1" dirty="0" err="1">
                <a:solidFill>
                  <a:schemeClr val="tx1"/>
                </a:solidFill>
              </a:rPr>
              <a:t>core</a:t>
            </a:r>
            <a:r>
              <a:rPr lang="fr-FR" sz="2000" b="1" i="1" dirty="0">
                <a:solidFill>
                  <a:schemeClr val="tx1"/>
                </a:solidFill>
              </a:rPr>
              <a:t> </a:t>
            </a:r>
            <a:r>
              <a:rPr lang="fr-FR" sz="2000" b="1" i="1" dirty="0" err="1">
                <a:solidFill>
                  <a:schemeClr val="tx1"/>
                </a:solidFill>
              </a:rPr>
              <a:t>using</a:t>
            </a:r>
            <a:r>
              <a:rPr lang="fr-FR" sz="2000" b="1" i="1" dirty="0">
                <a:solidFill>
                  <a:schemeClr val="tx1"/>
                </a:solidFill>
              </a:rPr>
              <a:t> LEU (10%)</a:t>
            </a:r>
          </a:p>
          <a:p>
            <a:pPr marL="0" indent="0">
              <a:lnSpc>
                <a:spcPts val="1800"/>
              </a:lnSpc>
              <a:spcAft>
                <a:spcPts val="0"/>
              </a:spcAft>
              <a:buSzPct val="85000"/>
            </a:pPr>
            <a:endParaRPr lang="fr-FR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SzPct val="85000"/>
              <a:buBlip>
                <a:blip r:embed="rId4"/>
              </a:buBlip>
            </a:pPr>
            <a:r>
              <a:rPr lang="fr-FR" sz="2000" b="1" i="1" dirty="0">
                <a:solidFill>
                  <a:schemeClr val="tx1"/>
                </a:solidFill>
              </a:rPr>
              <a:t>New configuration </a:t>
            </a:r>
            <a:r>
              <a:rPr lang="fr-FR" sz="2000" b="1" i="1" dirty="0" err="1">
                <a:solidFill>
                  <a:schemeClr val="tx1"/>
                </a:solidFill>
              </a:rPr>
              <a:t>Yalina</a:t>
            </a:r>
            <a:r>
              <a:rPr lang="fr-FR" sz="2000" b="1" i="1" dirty="0">
                <a:solidFill>
                  <a:schemeClr val="tx1"/>
                </a:solidFill>
              </a:rPr>
              <a:t>-Booster (2005-2006)</a:t>
            </a:r>
          </a:p>
          <a:p>
            <a:pPr marL="0" indent="0">
              <a:spcAft>
                <a:spcPts val="600"/>
              </a:spcAft>
              <a:buSzPct val="85000"/>
              <a:tabLst>
                <a:tab pos="541338" algn="l"/>
              </a:tabLst>
            </a:pPr>
            <a:r>
              <a:rPr lang="fr-FR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more </a:t>
            </a:r>
            <a:r>
              <a:rPr lang="fr-FR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representative</a:t>
            </a: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 ADS neutron </a:t>
            </a:r>
            <a:r>
              <a:rPr lang="fr-FR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spectrum</a:t>
            </a: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(central </a:t>
            </a:r>
            <a:r>
              <a:rPr lang="fr-FR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fast</a:t>
            </a: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zone) </a:t>
            </a:r>
          </a:p>
          <a:p>
            <a:pPr marL="0" lvl="1" indent="0">
              <a:spcAft>
                <a:spcPts val="600"/>
              </a:spcAft>
              <a:buSzPct val="85000"/>
              <a:buFontTx/>
              <a:buNone/>
              <a:tabLst>
                <a:tab pos="541338" algn="l"/>
              </a:tabLst>
            </a:pP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b="1" dirty="0">
                <a:solidFill>
                  <a:srgbClr val="C00000"/>
                </a:solidFill>
              </a:rPr>
              <a:t>first </a:t>
            </a:r>
            <a:r>
              <a:rPr lang="fr-FR" b="1" dirty="0" err="1">
                <a:solidFill>
                  <a:srgbClr val="C00000"/>
                </a:solidFill>
              </a:rPr>
              <a:t>experiments</a:t>
            </a:r>
            <a:r>
              <a:rPr lang="fr-FR" b="1" dirty="0">
                <a:solidFill>
                  <a:srgbClr val="C00000"/>
                </a:solidFill>
              </a:rPr>
              <a:t> </a:t>
            </a:r>
            <a:r>
              <a:rPr lang="fr-FR" b="1" dirty="0" err="1">
                <a:solidFill>
                  <a:srgbClr val="C00000"/>
                </a:solidFill>
              </a:rPr>
              <a:t>with</a:t>
            </a:r>
            <a:r>
              <a:rPr lang="fr-FR" b="1" dirty="0">
                <a:solidFill>
                  <a:srgbClr val="C00000"/>
                </a:solidFill>
              </a:rPr>
              <a:t> </a:t>
            </a:r>
            <a:r>
              <a:rPr lang="fr-FR" b="1" dirty="0" err="1">
                <a:solidFill>
                  <a:srgbClr val="C00000"/>
                </a:solidFill>
              </a:rPr>
              <a:t>beam</a:t>
            </a:r>
            <a:r>
              <a:rPr lang="fr-FR" b="1" dirty="0">
                <a:solidFill>
                  <a:srgbClr val="C00000"/>
                </a:solidFill>
              </a:rPr>
              <a:t> trips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sz="1400" dirty="0">
                <a:solidFill>
                  <a:srgbClr val="0000FF"/>
                </a:solidFill>
              </a:rPr>
              <a:t>(</a:t>
            </a:r>
            <a:r>
              <a:rPr lang="fr-FR" sz="1400" dirty="0" err="1">
                <a:solidFill>
                  <a:srgbClr val="0000FF"/>
                </a:solidFill>
              </a:rPr>
              <a:t>nevertheless</a:t>
            </a:r>
            <a:r>
              <a:rPr lang="fr-FR" sz="1400" dirty="0">
                <a:solidFill>
                  <a:srgbClr val="0000FF"/>
                </a:solidFill>
              </a:rPr>
              <a:t> </a:t>
            </a:r>
            <a:r>
              <a:rPr lang="fr-FR" sz="1400" dirty="0" err="1">
                <a:solidFill>
                  <a:srgbClr val="0000FF"/>
                </a:solidFill>
              </a:rPr>
              <a:t>polluted</a:t>
            </a:r>
            <a:r>
              <a:rPr lang="fr-FR" sz="1400" dirty="0">
                <a:solidFill>
                  <a:srgbClr val="0000FF"/>
                </a:solidFill>
              </a:rPr>
              <a:t> by </a:t>
            </a:r>
            <a:r>
              <a:rPr lang="fr-FR" sz="1400" dirty="0" err="1">
                <a:solidFill>
                  <a:srgbClr val="0000FF"/>
                </a:solidFill>
              </a:rPr>
              <a:t>electromagnetic</a:t>
            </a:r>
            <a:r>
              <a:rPr lang="fr-FR" sz="1400" dirty="0">
                <a:solidFill>
                  <a:srgbClr val="0000FF"/>
                </a:solidFill>
              </a:rPr>
              <a:t> </a:t>
            </a:r>
            <a:r>
              <a:rPr lang="fr-FR" sz="1400" dirty="0" err="1">
                <a:solidFill>
                  <a:srgbClr val="0000FF"/>
                </a:solidFill>
              </a:rPr>
              <a:t>interference</a:t>
            </a:r>
            <a:r>
              <a:rPr lang="fr-FR" sz="1400" dirty="0">
                <a:solidFill>
                  <a:srgbClr val="0000FF"/>
                </a:solidFill>
              </a:rPr>
              <a:t>)</a:t>
            </a:r>
          </a:p>
          <a:p>
            <a:pPr marL="0" lvl="1" indent="0">
              <a:spcAft>
                <a:spcPts val="600"/>
              </a:spcAft>
              <a:buSzPct val="85000"/>
              <a:buFontTx/>
              <a:buNone/>
              <a:tabLst>
                <a:tab pos="541338" algn="l"/>
              </a:tabLst>
            </a:pPr>
            <a:r>
              <a:rPr lang="fr-FR" sz="1400" dirty="0">
                <a:solidFill>
                  <a:srgbClr val="0000FF"/>
                </a:solidFill>
              </a:rPr>
              <a:t>	- </a:t>
            </a:r>
            <a:r>
              <a:rPr lang="fr-FR" sz="1400" dirty="0" err="1">
                <a:solidFill>
                  <a:srgbClr val="0000FF"/>
                </a:solidFill>
              </a:rPr>
              <a:t>appreciation</a:t>
            </a:r>
            <a:r>
              <a:rPr lang="fr-FR" sz="1400" dirty="0">
                <a:solidFill>
                  <a:srgbClr val="0000FF"/>
                </a:solidFill>
              </a:rPr>
              <a:t> of </a:t>
            </a:r>
            <a:r>
              <a:rPr lang="fr-FR" sz="1400" dirty="0" err="1">
                <a:solidFill>
                  <a:srgbClr val="0000FF"/>
                </a:solidFill>
              </a:rPr>
              <a:t>reactivity</a:t>
            </a:r>
            <a:r>
              <a:rPr lang="fr-FR" sz="1400" dirty="0">
                <a:solidFill>
                  <a:srgbClr val="0000FF"/>
                </a:solidFill>
              </a:rPr>
              <a:t> </a:t>
            </a:r>
            <a:r>
              <a:rPr lang="fr-FR" sz="1400" dirty="0" err="1">
                <a:solidFill>
                  <a:srgbClr val="0000FF"/>
                </a:solidFill>
              </a:rPr>
              <a:t>measurement</a:t>
            </a:r>
            <a:r>
              <a:rPr lang="fr-FR" sz="1400" dirty="0">
                <a:solidFill>
                  <a:srgbClr val="0000FF"/>
                </a:solidFill>
              </a:rPr>
              <a:t> </a:t>
            </a:r>
            <a:r>
              <a:rPr lang="fr-FR" sz="1400" dirty="0" err="1">
                <a:solidFill>
                  <a:srgbClr val="0000FF"/>
                </a:solidFill>
              </a:rPr>
              <a:t>results</a:t>
            </a:r>
            <a:r>
              <a:rPr lang="fr-FR" sz="1400" dirty="0">
                <a:solidFill>
                  <a:srgbClr val="0000FF"/>
                </a:solidFill>
              </a:rPr>
              <a:t> </a:t>
            </a:r>
            <a:r>
              <a:rPr lang="fr-FR" sz="1400" dirty="0" err="1">
                <a:solidFill>
                  <a:srgbClr val="0000FF"/>
                </a:solidFill>
              </a:rPr>
              <a:t>accuracy</a:t>
            </a:r>
            <a:r>
              <a:rPr lang="fr-FR" sz="1400" dirty="0">
                <a:solidFill>
                  <a:srgbClr val="0000FF"/>
                </a:solidFill>
              </a:rPr>
              <a:t> </a:t>
            </a:r>
            <a:r>
              <a:rPr lang="fr-FR" sz="1400" dirty="0" err="1">
                <a:solidFill>
                  <a:srgbClr val="0000FF"/>
                </a:solidFill>
              </a:rPr>
              <a:t>remains</a:t>
            </a:r>
            <a:r>
              <a:rPr lang="fr-FR" sz="1400" dirty="0">
                <a:solidFill>
                  <a:srgbClr val="0000FF"/>
                </a:solidFill>
              </a:rPr>
              <a:t> </a:t>
            </a:r>
            <a:r>
              <a:rPr lang="fr-FR" sz="1400" dirty="0" err="1">
                <a:solidFill>
                  <a:srgbClr val="0000FF"/>
                </a:solidFill>
              </a:rPr>
              <a:t>difficult</a:t>
            </a:r>
            <a:r>
              <a:rPr lang="fr-FR" sz="1400" dirty="0">
                <a:solidFill>
                  <a:srgbClr val="0000FF"/>
                </a:solidFill>
              </a:rPr>
              <a:t> due to the </a:t>
            </a:r>
            <a:r>
              <a:rPr lang="fr-FR" sz="1400" dirty="0" err="1">
                <a:solidFill>
                  <a:srgbClr val="0000FF"/>
                </a:solidFill>
              </a:rPr>
              <a:t>lack</a:t>
            </a:r>
            <a:r>
              <a:rPr lang="fr-FR" sz="1400" dirty="0">
                <a:solidFill>
                  <a:srgbClr val="0000FF"/>
                </a:solidFill>
              </a:rPr>
              <a:t> of </a:t>
            </a:r>
            <a:r>
              <a:rPr lang="fr-FR" sz="1400" dirty="0" err="1">
                <a:solidFill>
                  <a:srgbClr val="0000FF"/>
                </a:solidFill>
              </a:rPr>
              <a:t>reference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</a:rPr>
              <a:t>  </a:t>
            </a:r>
          </a:p>
          <a:p>
            <a:pPr marL="0" lvl="1" indent="0">
              <a:spcAft>
                <a:spcPts val="600"/>
              </a:spcAft>
              <a:buSzPct val="85000"/>
              <a:buFontTx/>
              <a:buNone/>
              <a:tabLst>
                <a:tab pos="541338" algn="l"/>
              </a:tabLst>
            </a:pPr>
            <a:r>
              <a:rPr lang="fr-FR" dirty="0">
                <a:solidFill>
                  <a:schemeClr val="tx1"/>
                </a:solidFill>
              </a:rPr>
              <a:t>	- participation of  IP EUROTRANS </a:t>
            </a:r>
            <a:r>
              <a:rPr lang="fr-FR" dirty="0" err="1">
                <a:solidFill>
                  <a:schemeClr val="tx1"/>
                </a:solidFill>
              </a:rPr>
              <a:t>partners</a:t>
            </a:r>
            <a:r>
              <a:rPr lang="fr-FR" dirty="0">
                <a:solidFill>
                  <a:schemeClr val="tx1"/>
                </a:solidFill>
              </a:rPr>
              <a:t> to the </a:t>
            </a:r>
            <a:r>
              <a:rPr lang="fr-FR" dirty="0" err="1">
                <a:solidFill>
                  <a:schemeClr val="tx1"/>
                </a:solidFill>
              </a:rPr>
              <a:t>experiments</a:t>
            </a:r>
            <a:r>
              <a:rPr lang="fr-FR" dirty="0">
                <a:solidFill>
                  <a:schemeClr val="tx1"/>
                </a:solidFill>
              </a:rPr>
              <a:t> and </a:t>
            </a:r>
            <a:r>
              <a:rPr lang="fr-FR" dirty="0" err="1">
                <a:solidFill>
                  <a:schemeClr val="tx1"/>
                </a:solidFill>
              </a:rPr>
              <a:t>further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analysis</a:t>
            </a:r>
            <a:endParaRPr lang="fr-FR" i="1" dirty="0">
              <a:solidFill>
                <a:srgbClr val="C00000"/>
              </a:solidFill>
            </a:endParaRPr>
          </a:p>
          <a:p>
            <a:pPr marL="0" lvl="1" indent="0">
              <a:buSzPct val="85000"/>
              <a:buFontTx/>
              <a:buNone/>
            </a:pPr>
            <a:r>
              <a:rPr lang="fr-FR" sz="1000" b="1" i="1" dirty="0">
                <a:solidFill>
                  <a:srgbClr val="002060"/>
                </a:solidFill>
              </a:rPr>
              <a:t>  </a:t>
            </a: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0" lvl="2" indent="0">
              <a:buSzPct val="85000"/>
            </a:pPr>
            <a:r>
              <a:rPr lang="fr-FR" sz="1000" b="1" i="1" dirty="0">
                <a:solidFill>
                  <a:srgbClr val="002060"/>
                </a:solidFill>
              </a:rPr>
              <a:t>	</a:t>
            </a:r>
            <a:endParaRPr lang="fr-FR" sz="1000" b="1" i="1" dirty="0">
              <a:solidFill>
                <a:srgbClr val="FF0000"/>
              </a:solidFill>
            </a:endParaRP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480" y="1527038"/>
            <a:ext cx="3455939" cy="2393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55963" y="6136919"/>
            <a:ext cx="7081935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/>
              <a:t>V. </a:t>
            </a:r>
            <a:r>
              <a:rPr lang="en-GB" sz="1200" dirty="0" err="1"/>
              <a:t>Becares</a:t>
            </a:r>
            <a:r>
              <a:rPr lang="en-GB" sz="1200" dirty="0"/>
              <a:t>, Evaluation of reactivity monitoring techniques at the </a:t>
            </a:r>
            <a:r>
              <a:rPr lang="en-GB" sz="1200" dirty="0" err="1"/>
              <a:t>Yalina</a:t>
            </a:r>
            <a:r>
              <a:rPr lang="en-GB" sz="1200" dirty="0"/>
              <a:t> – Booster subcritical facility, 2014, Thesis</a:t>
            </a:r>
          </a:p>
        </p:txBody>
      </p:sp>
    </p:spTree>
    <p:extLst>
      <p:ext uri="{BB962C8B-B14F-4D97-AF65-F5344CB8AC3E}">
        <p14:creationId xmlns:p14="http://schemas.microsoft.com/office/powerpoint/2010/main" val="305606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 At KUCA </a:t>
            </a:r>
            <a:r>
              <a:rPr lang="en-GB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(Kyoto University Critical Assembly)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29</a:t>
            </a:fld>
            <a:endParaRPr lang="fr-FR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12155" y="703496"/>
            <a:ext cx="81724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endParaRPr lang="fr-FR" sz="8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chemeClr val="tx1"/>
              </a:solidFill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dirty="0">
                <a:solidFill>
                  <a:srgbClr val="C00000"/>
                </a:solidFill>
              </a:rPr>
              <a:t>Critical</a:t>
            </a:r>
            <a:r>
              <a:rPr lang="fr-FR" sz="2000" b="1" dirty="0">
                <a:solidFill>
                  <a:schemeClr val="tx1"/>
                </a:solidFill>
              </a:rPr>
              <a:t> </a:t>
            </a:r>
            <a:r>
              <a:rPr lang="fr-FR" sz="2000" b="1" dirty="0" err="1">
                <a:solidFill>
                  <a:schemeClr val="tx1"/>
                </a:solidFill>
              </a:rPr>
              <a:t>facility</a:t>
            </a:r>
            <a:r>
              <a:rPr lang="fr-FR" sz="2000" b="1" dirty="0">
                <a:solidFill>
                  <a:schemeClr val="tx1"/>
                </a:solidFill>
              </a:rPr>
              <a:t> (100 W max.) </a:t>
            </a:r>
          </a:p>
          <a:p>
            <a:pPr marL="0" lvl="1" indent="0">
              <a:buSzPct val="85000"/>
              <a:buFontTx/>
              <a:buNone/>
              <a:tabLst>
                <a:tab pos="715963" algn="l"/>
              </a:tabLst>
            </a:pP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Enriched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uranium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core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moderated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</a:t>
            </a:r>
            <a:b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reflected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by high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density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polythen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(A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core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0" lvl="1" indent="0">
              <a:spcBef>
                <a:spcPts val="600"/>
              </a:spcBef>
              <a:buSzPct val="85000"/>
              <a:buFontTx/>
              <a:buNone/>
            </a:pPr>
            <a:endParaRPr lang="fr-FR" sz="2000" b="1" i="1" dirty="0">
              <a:solidFill>
                <a:schemeClr val="tx1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r>
              <a:rPr lang="fr-FR" sz="2000" b="1" dirty="0">
                <a:solidFill>
                  <a:schemeClr val="tx1"/>
                </a:solidFill>
              </a:rPr>
              <a:t>2002: </a:t>
            </a:r>
            <a:r>
              <a:rPr lang="fr-FR" sz="2000" b="1" dirty="0" err="1">
                <a:solidFill>
                  <a:schemeClr val="tx1"/>
                </a:solidFill>
              </a:rPr>
              <a:t>launch</a:t>
            </a:r>
            <a:r>
              <a:rPr lang="fr-FR" sz="2000" b="1" dirty="0">
                <a:solidFill>
                  <a:schemeClr val="tx1"/>
                </a:solidFill>
              </a:rPr>
              <a:t> of the </a:t>
            </a:r>
            <a:r>
              <a:rPr lang="fr-FR" sz="2000" b="1" dirty="0">
                <a:solidFill>
                  <a:srgbClr val="C00000"/>
                </a:solidFill>
              </a:rPr>
              <a:t>KART </a:t>
            </a:r>
            <a:r>
              <a:rPr lang="fr-FR" sz="2000" b="1" dirty="0" err="1">
                <a:solidFill>
                  <a:srgbClr val="C00000"/>
                </a:solidFill>
              </a:rPr>
              <a:t>project</a:t>
            </a:r>
            <a:r>
              <a:rPr lang="fr-FR" sz="2000" b="1" dirty="0">
                <a:solidFill>
                  <a:srgbClr val="C00000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(five </a:t>
            </a:r>
            <a:r>
              <a:rPr lang="fr-FR" sz="2000" b="1" dirty="0" err="1">
                <a:solidFill>
                  <a:schemeClr val="tx1"/>
                </a:solidFill>
              </a:rPr>
              <a:t>years</a:t>
            </a:r>
            <a:r>
              <a:rPr lang="fr-FR" sz="2000" b="1" dirty="0">
                <a:solidFill>
                  <a:schemeClr val="tx1"/>
                </a:solidFill>
              </a:rPr>
              <a:t>) </a:t>
            </a:r>
            <a:r>
              <a:rPr lang="fr-FR" sz="2000" b="1" dirty="0" err="1">
                <a:solidFill>
                  <a:schemeClr val="tx1"/>
                </a:solidFill>
              </a:rPr>
              <a:t>with</a:t>
            </a:r>
            <a:r>
              <a:rPr lang="fr-FR" sz="2000" b="1" dirty="0">
                <a:solidFill>
                  <a:schemeClr val="tx1"/>
                </a:solidFill>
              </a:rPr>
              <a:t> the </a:t>
            </a:r>
            <a:r>
              <a:rPr lang="fr-FR" sz="2000" b="1" dirty="0" err="1">
                <a:solidFill>
                  <a:schemeClr val="tx1"/>
                </a:solidFill>
              </a:rPr>
              <a:t>aim</a:t>
            </a:r>
            <a:r>
              <a:rPr lang="fr-FR" sz="2000" b="1" dirty="0">
                <a:solidFill>
                  <a:schemeClr val="tx1"/>
                </a:solidFill>
              </a:rPr>
              <a:t> of</a:t>
            </a:r>
          </a:p>
          <a:p>
            <a:pPr marL="0" lvl="1" indent="0">
              <a:buSzPct val="85000"/>
              <a:buNone/>
              <a:tabLst>
                <a:tab pos="715963" algn="l"/>
              </a:tabLst>
            </a:pP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Constructing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a FFAG (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Fixed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Field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Alternating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Gradient)</a:t>
            </a:r>
          </a:p>
          <a:p>
            <a:pPr marL="0" lvl="1" indent="0">
              <a:buSzPct val="85000"/>
              <a:buNone/>
              <a:tabLst>
                <a:tab pos="715963" algn="l"/>
              </a:tabLst>
            </a:pP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Coupling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it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 KUCA A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core</a:t>
            </a:r>
            <a:endParaRPr lang="fr-FR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None/>
              <a:tabLst>
                <a:tab pos="715963" algn="l"/>
              </a:tabLst>
            </a:pPr>
            <a:r>
              <a:rPr lang="fr-FR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fr-FR" b="1" i="1" dirty="0">
                <a:solidFill>
                  <a:srgbClr val="0000FF"/>
                </a:solidFill>
              </a:rPr>
              <a:t>First </a:t>
            </a:r>
            <a:r>
              <a:rPr lang="fr-FR" b="1" i="1" dirty="0" err="1">
                <a:solidFill>
                  <a:srgbClr val="0000FF"/>
                </a:solidFill>
              </a:rPr>
              <a:t>experiments</a:t>
            </a:r>
            <a:r>
              <a:rPr lang="fr-FR" b="1" i="1" dirty="0">
                <a:solidFill>
                  <a:srgbClr val="0000FF"/>
                </a:solidFill>
              </a:rPr>
              <a:t> </a:t>
            </a:r>
            <a:r>
              <a:rPr lang="fr-FR" b="1" i="1" dirty="0" err="1">
                <a:solidFill>
                  <a:srgbClr val="0000FF"/>
                </a:solidFill>
              </a:rPr>
              <a:t>with</a:t>
            </a:r>
            <a:r>
              <a:rPr lang="fr-FR" b="1" i="1" dirty="0">
                <a:solidFill>
                  <a:srgbClr val="0000FF"/>
                </a:solidFill>
              </a:rPr>
              <a:t> 14 </a:t>
            </a:r>
            <a:r>
              <a:rPr lang="fr-FR" b="1" i="1" dirty="0" err="1">
                <a:solidFill>
                  <a:srgbClr val="0000FF"/>
                </a:solidFill>
              </a:rPr>
              <a:t>Mev</a:t>
            </a:r>
            <a:r>
              <a:rPr lang="fr-FR" b="1" i="1" dirty="0">
                <a:solidFill>
                  <a:srgbClr val="0000FF"/>
                </a:solidFill>
              </a:rPr>
              <a:t> neutrons </a:t>
            </a:r>
            <a:r>
              <a:rPr lang="fr-FR" b="1" i="1" dirty="0" err="1">
                <a:solidFill>
                  <a:srgbClr val="0000FF"/>
                </a:solidFill>
              </a:rPr>
              <a:t>from</a:t>
            </a:r>
            <a:r>
              <a:rPr lang="fr-FR" b="1" i="1" dirty="0">
                <a:solidFill>
                  <a:srgbClr val="0000FF"/>
                </a:solidFill>
              </a:rPr>
              <a:t> D-T </a:t>
            </a:r>
            <a:r>
              <a:rPr lang="fr-FR" b="1" i="1" dirty="0" err="1">
                <a:solidFill>
                  <a:srgbClr val="0000FF"/>
                </a:solidFill>
              </a:rPr>
              <a:t>generator</a:t>
            </a:r>
            <a:endParaRPr lang="fr-FR" b="1" i="1" dirty="0">
              <a:solidFill>
                <a:srgbClr val="0000FF"/>
              </a:solidFill>
            </a:endParaRPr>
          </a:p>
          <a:p>
            <a:pPr marL="0" lvl="1" indent="0">
              <a:buSzPct val="85000"/>
              <a:buFontTx/>
              <a:buNone/>
            </a:pPr>
            <a:endParaRPr lang="fr-FR" sz="1800" i="1" dirty="0">
              <a:solidFill>
                <a:srgbClr val="C00000"/>
              </a:solidFill>
            </a:endParaRPr>
          </a:p>
          <a:p>
            <a:pPr marL="0" lvl="1" indent="0">
              <a:buSzPct val="85000"/>
              <a:buFontTx/>
              <a:buNone/>
            </a:pPr>
            <a:r>
              <a:rPr lang="fr-FR" sz="1000" b="1" i="1" dirty="0">
                <a:solidFill>
                  <a:srgbClr val="002060"/>
                </a:solidFill>
              </a:rPr>
              <a:t>  </a:t>
            </a: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0" lvl="2" indent="0">
              <a:buSzPct val="85000"/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5886479" y="888623"/>
            <a:ext cx="3010386" cy="1440141"/>
            <a:chOff x="395288" y="3141663"/>
            <a:chExt cx="4302449" cy="2515552"/>
          </a:xfrm>
        </p:grpSpPr>
        <p:pic>
          <p:nvPicPr>
            <p:cNvPr id="8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00" y="3166428"/>
              <a:ext cx="3995737" cy="2490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1331913" y="3789363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2843213" y="3141663"/>
              <a:ext cx="1512887" cy="45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fr-FR" altLang="en-US" sz="1100" dirty="0">
                  <a:solidFill>
                    <a:schemeClr val="hlink"/>
                  </a:solidFill>
                </a:rPr>
                <a:t>KUCA A, B, C</a:t>
              </a:r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3059113" y="3500438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pic>
          <p:nvPicPr>
            <p:cNvPr id="12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119" b="79733"/>
            <a:stretch>
              <a:fillRect/>
            </a:stretch>
          </p:blipFill>
          <p:spPr bwMode="auto">
            <a:xfrm>
              <a:off x="395288" y="3284538"/>
              <a:ext cx="1873250" cy="504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735018" y="3433232"/>
              <a:ext cx="1935745" cy="403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fr-FR" altLang="en-US" sz="900" b="1" dirty="0">
                  <a:solidFill>
                    <a:schemeClr val="hlink"/>
                  </a:solidFill>
                </a:rPr>
                <a:t>Accelerator </a:t>
              </a:r>
              <a:r>
                <a:rPr lang="fr-FR" altLang="en-US" sz="900" b="1" dirty="0" err="1">
                  <a:solidFill>
                    <a:schemeClr val="hlink"/>
                  </a:solidFill>
                </a:rPr>
                <a:t>Complex</a:t>
              </a:r>
              <a:endParaRPr lang="fr-FR" altLang="en-US" sz="900" b="1" dirty="0">
                <a:solidFill>
                  <a:schemeClr val="hlink"/>
                </a:solidFill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09" y="3694671"/>
            <a:ext cx="1980073" cy="299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2" r="5357"/>
          <a:stretch/>
        </p:blipFill>
        <p:spPr bwMode="auto">
          <a:xfrm>
            <a:off x="2644343" y="3969222"/>
            <a:ext cx="2940909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931" t="-100585" r="104390" b="73770"/>
          <a:stretch/>
        </p:blipFill>
        <p:spPr bwMode="auto">
          <a:xfrm>
            <a:off x="3089189" y="2090738"/>
            <a:ext cx="3015049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0"/>
          <a:stretch/>
        </p:blipFill>
        <p:spPr bwMode="auto">
          <a:xfrm>
            <a:off x="5807676" y="3882469"/>
            <a:ext cx="3134369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7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86662" y="1050324"/>
            <a:ext cx="8770676" cy="269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dirty="0">
                <a:solidFill>
                  <a:srgbClr val="0000FF"/>
                </a:solidFill>
              </a:rPr>
              <a:t>Background</a:t>
            </a:r>
            <a:endParaRPr lang="en-GB" sz="2400" dirty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1200"/>
              </a:spcBef>
              <a:buSzPct val="85000"/>
              <a:buBlip>
                <a:blip r:embed="rId4"/>
              </a:buBlip>
            </a:pPr>
            <a:r>
              <a:rPr lang="en-GB" sz="2000" b="1" i="1" dirty="0">
                <a:solidFill>
                  <a:schemeClr val="tx1"/>
                </a:solidFill>
              </a:rPr>
              <a:t>ADSs present many challenges</a:t>
            </a:r>
            <a:br>
              <a:rPr lang="en-GB" sz="2000" b="1" i="1" dirty="0">
                <a:solidFill>
                  <a:schemeClr val="tx1"/>
                </a:solidFill>
              </a:rPr>
            </a:b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accelerator,</a:t>
            </a:r>
            <a:b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spallation module,</a:t>
            </a:r>
            <a:b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subcritical core, fuel and fuel cycle,</a:t>
            </a:r>
            <a:b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operation, safety, licensing</a:t>
            </a:r>
          </a:p>
          <a:p>
            <a:pPr marL="285750" indent="-285750">
              <a:spcBef>
                <a:spcPts val="1200"/>
              </a:spcBef>
              <a:buSzPct val="85000"/>
              <a:buBlip>
                <a:blip r:embed="rId4"/>
              </a:buBlip>
            </a:pPr>
            <a:r>
              <a:rPr lang="en-GB" sz="2000" b="1" i="1" dirty="0">
                <a:solidFill>
                  <a:schemeClr val="tx1"/>
                </a:solidFill>
              </a:rPr>
              <a:t>Roadmap for developing ADSs in EU  </a:t>
            </a:r>
          </a:p>
          <a:p>
            <a:pPr marL="285750" indent="-285750">
              <a:spcBef>
                <a:spcPts val="1200"/>
              </a:spcBef>
              <a:buSzPct val="85000"/>
              <a:buBlip>
                <a:blip r:embed="rId4"/>
              </a:buBlip>
            </a:pPr>
            <a:endParaRPr lang="fr-FR" sz="2000" b="1" i="1" dirty="0">
              <a:solidFill>
                <a:schemeClr val="tx1"/>
              </a:solidFill>
            </a:endParaRPr>
          </a:p>
          <a:p>
            <a:pPr marL="0" indent="0">
              <a:spcBef>
                <a:spcPts val="1200"/>
              </a:spcBef>
              <a:buSzPct val="85000"/>
            </a:pPr>
            <a:endParaRPr lang="fr-FR" sz="20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1200"/>
              </a:spcBef>
              <a:buSzPct val="85000"/>
              <a:tabLst>
                <a:tab pos="358775" algn="l"/>
              </a:tabLst>
            </a:pPr>
            <a:r>
              <a:rPr lang="fr-FR" sz="1600" b="1" i="1" dirty="0">
                <a:solidFill>
                  <a:srgbClr val="C00000"/>
                </a:solidFill>
                <a:sym typeface="Wingdings" panose="05000000000000000000" pitchFamily="2" charset="2"/>
              </a:rPr>
              <a:t>	</a:t>
            </a:r>
            <a:endParaRPr lang="fr-FR" sz="1600" b="1" i="1" dirty="0">
              <a:solidFill>
                <a:srgbClr val="002060"/>
              </a:solidFill>
            </a:endParaRPr>
          </a:p>
          <a:p>
            <a:pPr marL="0" indent="0">
              <a:buSzPct val="85000"/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0" indent="0">
              <a:buSzPct val="85000"/>
            </a:pPr>
            <a:endParaRPr lang="fr-FR" sz="400" b="1" i="1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866" y="1071468"/>
            <a:ext cx="2403398" cy="2576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&amp; Interest for COUPLING experiments on ZPR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8465289" y="6540655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|  PAGE </a:t>
            </a:r>
            <a:fld id="{92EF3C69-A481-445D-9F99-AC089A746D00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044" y="3834882"/>
            <a:ext cx="6667107" cy="26701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Flèche droite rayée 6"/>
          <p:cNvSpPr/>
          <p:nvPr/>
        </p:nvSpPr>
        <p:spPr>
          <a:xfrm>
            <a:off x="363895" y="4833257"/>
            <a:ext cx="1035698" cy="615821"/>
          </a:xfrm>
          <a:prstGeom prst="stripedRightArrow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64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 At KUCA </a:t>
            </a:r>
            <a:r>
              <a:rPr lang="en-GB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(Kyoto University Critical Assembly)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30</a:t>
            </a:fld>
            <a:endParaRPr lang="fr-FR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12155" y="629354"/>
            <a:ext cx="81724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endParaRPr lang="fr-FR" sz="8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endParaRPr lang="fr-FR" sz="2000" i="1" dirty="0">
              <a:solidFill>
                <a:schemeClr val="tx1"/>
              </a:solidFill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dirty="0">
                <a:solidFill>
                  <a:schemeClr val="tx1"/>
                </a:solidFill>
              </a:rPr>
              <a:t>2008 : first extraction of 100 MeV protons </a:t>
            </a:r>
            <a:r>
              <a:rPr lang="fr-FR" sz="2000" b="1" dirty="0" err="1">
                <a:solidFill>
                  <a:schemeClr val="tx1"/>
                </a:solidFill>
              </a:rPr>
              <a:t>from</a:t>
            </a:r>
            <a:r>
              <a:rPr lang="fr-FR" sz="2000" b="1" dirty="0">
                <a:solidFill>
                  <a:schemeClr val="tx1"/>
                </a:solidFill>
              </a:rPr>
              <a:t> the FFAG</a:t>
            </a:r>
          </a:p>
          <a:p>
            <a:pPr marL="285750" indent="-285750">
              <a:buSzPct val="85000"/>
              <a:buBlip>
                <a:blip r:embed="rId4"/>
              </a:buBlip>
            </a:pPr>
            <a:endParaRPr lang="fr-FR" sz="2000" b="1" dirty="0">
              <a:solidFill>
                <a:srgbClr val="C00000"/>
              </a:solidFill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2000" b="1" dirty="0">
                <a:solidFill>
                  <a:schemeClr val="tx1"/>
                </a:solidFill>
              </a:rPr>
              <a:t>March 2009 </a:t>
            </a:r>
            <a:r>
              <a:rPr lang="fr-FR" sz="2000" b="1" dirty="0">
                <a:solidFill>
                  <a:srgbClr val="C00000"/>
                </a:solidFill>
              </a:rPr>
              <a:t>: first injection of 100 MeV (3 </a:t>
            </a:r>
            <a:r>
              <a:rPr lang="fr-FR" sz="2000" b="1" dirty="0" err="1">
                <a:solidFill>
                  <a:srgbClr val="C00000"/>
                </a:solidFill>
              </a:rPr>
              <a:t>pA</a:t>
            </a:r>
            <a:r>
              <a:rPr lang="fr-FR" sz="2000" b="1" dirty="0">
                <a:solidFill>
                  <a:srgbClr val="C00000"/>
                </a:solidFill>
              </a:rPr>
              <a:t>) protons onto a W </a:t>
            </a:r>
            <a:r>
              <a:rPr lang="fr-FR" sz="2000" b="1" dirty="0" err="1">
                <a:solidFill>
                  <a:srgbClr val="C00000"/>
                </a:solidFill>
              </a:rPr>
              <a:t>target</a:t>
            </a:r>
            <a:r>
              <a:rPr lang="fr-FR" sz="2000" b="1" dirty="0">
                <a:solidFill>
                  <a:srgbClr val="C00000"/>
                </a:solidFill>
              </a:rPr>
              <a:t> </a:t>
            </a:r>
            <a:r>
              <a:rPr lang="fr-FR" sz="2000" b="1" dirty="0" err="1">
                <a:solidFill>
                  <a:srgbClr val="C00000"/>
                </a:solidFill>
              </a:rPr>
              <a:t>located</a:t>
            </a:r>
            <a:r>
              <a:rPr lang="fr-FR" sz="2000" b="1" dirty="0">
                <a:solidFill>
                  <a:srgbClr val="C00000"/>
                </a:solidFill>
              </a:rPr>
              <a:t> at the </a:t>
            </a:r>
            <a:r>
              <a:rPr lang="fr-FR" sz="2000" b="1" dirty="0" err="1">
                <a:solidFill>
                  <a:srgbClr val="C00000"/>
                </a:solidFill>
              </a:rPr>
              <a:t>periphery</a:t>
            </a:r>
            <a:r>
              <a:rPr lang="fr-FR" sz="2000" b="1" dirty="0">
                <a:solidFill>
                  <a:srgbClr val="C00000"/>
                </a:solidFill>
              </a:rPr>
              <a:t> of KUCA A </a:t>
            </a:r>
            <a:r>
              <a:rPr lang="fr-FR" sz="2000" b="1" dirty="0" err="1">
                <a:solidFill>
                  <a:srgbClr val="C00000"/>
                </a:solidFill>
              </a:rPr>
              <a:t>core</a:t>
            </a:r>
            <a:r>
              <a:rPr lang="fr-FR" sz="2000" b="1" dirty="0">
                <a:solidFill>
                  <a:srgbClr val="C00000"/>
                </a:solidFill>
              </a:rPr>
              <a:t>  </a:t>
            </a:r>
          </a:p>
          <a:p>
            <a:pPr marL="0" indent="0">
              <a:buSzPct val="85000"/>
            </a:pPr>
            <a:endParaRPr lang="fr-FR" sz="2000" b="1" dirty="0">
              <a:solidFill>
                <a:srgbClr val="C00000"/>
              </a:solidFill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March 2010 : first injection of 100 MeV (30 </a:t>
            </a:r>
            <a:r>
              <a:rPr lang="fr-FR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</a:t>
            </a:r>
            <a:r>
              <a:rPr lang="fr-FR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protons onto a W </a:t>
            </a:r>
            <a:r>
              <a:rPr lang="fr-FR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target</a:t>
            </a:r>
            <a:r>
              <a:rPr lang="fr-FR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located</a:t>
            </a:r>
            <a:r>
              <a:rPr lang="fr-FR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close a </a:t>
            </a:r>
            <a:r>
              <a:rPr lang="fr-FR" sz="1800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232</a:t>
            </a:r>
            <a:r>
              <a:rPr lang="fr-FR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 </a:t>
            </a:r>
            <a:r>
              <a:rPr lang="fr-FR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assembly</a:t>
            </a:r>
            <a:r>
              <a:rPr lang="fr-FR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>
              <a:buSzPct val="85000"/>
            </a:pPr>
            <a:endParaRPr lang="fr-FR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SzPct val="85000"/>
            </a:pPr>
            <a:endParaRPr lang="fr-FR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SzPct val="85000"/>
            </a:pPr>
            <a:endParaRPr lang="fr-FR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SzPct val="85000"/>
            </a:pPr>
            <a:endParaRPr lang="fr-FR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SzPct val="85000"/>
            </a:pPr>
            <a:endParaRPr lang="fr-FR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SzPct val="85000"/>
            </a:pPr>
            <a:endParaRPr lang="fr-FR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FontTx/>
              <a:buNone/>
            </a:pPr>
            <a:endParaRPr lang="fr-FR" sz="1800" i="1" dirty="0">
              <a:solidFill>
                <a:srgbClr val="C00000"/>
              </a:solidFill>
            </a:endParaRPr>
          </a:p>
          <a:p>
            <a:pPr marL="0" lvl="1" indent="0">
              <a:buSzPct val="85000"/>
              <a:buFontTx/>
              <a:buNone/>
            </a:pPr>
            <a:r>
              <a:rPr lang="fr-FR" sz="1000" b="1" i="1" dirty="0">
                <a:solidFill>
                  <a:srgbClr val="002060"/>
                </a:solidFill>
              </a:rPr>
              <a:t>  </a:t>
            </a: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0" lvl="2" indent="0">
              <a:buSzPct val="85000"/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00" y="1307115"/>
            <a:ext cx="6697363" cy="422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44209" y="5334425"/>
            <a:ext cx="8172450" cy="1451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85000"/>
            </a:pPr>
            <a:endParaRPr lang="fr-FR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sz="1800" b="1" dirty="0" err="1">
                <a:solidFill>
                  <a:srgbClr val="0000FF"/>
                </a:solidFill>
              </a:rPr>
              <a:t>Since</a:t>
            </a:r>
            <a:r>
              <a:rPr lang="fr-FR" sz="1800" b="1" dirty="0">
                <a:solidFill>
                  <a:srgbClr val="0000FF"/>
                </a:solidFill>
              </a:rPr>
              <a:t> : </a:t>
            </a:r>
            <a:r>
              <a:rPr lang="fr-FR" sz="1800" b="1" dirty="0" err="1">
                <a:solidFill>
                  <a:srgbClr val="0000FF"/>
                </a:solidFill>
              </a:rPr>
              <a:t>further</a:t>
            </a:r>
            <a:r>
              <a:rPr lang="fr-FR" sz="1800" b="1" dirty="0">
                <a:solidFill>
                  <a:srgbClr val="0000FF"/>
                </a:solidFill>
              </a:rPr>
              <a:t> </a:t>
            </a:r>
            <a:r>
              <a:rPr lang="fr-FR" sz="1800" b="1" dirty="0" err="1">
                <a:solidFill>
                  <a:srgbClr val="0000FF"/>
                </a:solidFill>
              </a:rPr>
              <a:t>studies</a:t>
            </a:r>
            <a:r>
              <a:rPr lang="fr-FR" sz="1800" b="1" dirty="0">
                <a:solidFill>
                  <a:srgbClr val="0000FF"/>
                </a:solidFill>
              </a:rPr>
              <a:t> </a:t>
            </a:r>
            <a:r>
              <a:rPr lang="fr-FR" sz="1800" b="1" dirty="0" err="1">
                <a:solidFill>
                  <a:srgbClr val="0000FF"/>
                </a:solidFill>
              </a:rPr>
              <a:t>with</a:t>
            </a:r>
            <a:r>
              <a:rPr lang="fr-FR" sz="1800" b="1" dirty="0">
                <a:solidFill>
                  <a:srgbClr val="0000FF"/>
                </a:solidFill>
              </a:rPr>
              <a:t> </a:t>
            </a:r>
            <a:r>
              <a:rPr lang="fr-FR" sz="1800" b="1" dirty="0" err="1">
                <a:solidFill>
                  <a:srgbClr val="0000FF"/>
                </a:solidFill>
              </a:rPr>
              <a:t>different</a:t>
            </a:r>
            <a:r>
              <a:rPr lang="fr-FR" sz="1800" b="1" dirty="0">
                <a:solidFill>
                  <a:srgbClr val="0000FF"/>
                </a:solidFill>
              </a:rPr>
              <a:t> spallation </a:t>
            </a:r>
            <a:r>
              <a:rPr lang="fr-FR" sz="1800" b="1" dirty="0" err="1">
                <a:solidFill>
                  <a:srgbClr val="0000FF"/>
                </a:solidFill>
              </a:rPr>
              <a:t>targets</a:t>
            </a:r>
            <a:r>
              <a:rPr lang="fr-FR" sz="1800" b="1" dirty="0">
                <a:solidFill>
                  <a:srgbClr val="0000FF"/>
                </a:solidFill>
              </a:rPr>
              <a:t> + D-T </a:t>
            </a:r>
            <a:r>
              <a:rPr lang="fr-FR" sz="1800" b="1" dirty="0" err="1">
                <a:solidFill>
                  <a:srgbClr val="0000FF"/>
                </a:solidFill>
              </a:rPr>
              <a:t>generator</a:t>
            </a:r>
            <a:r>
              <a:rPr lang="fr-FR" sz="1800" b="1" dirty="0">
                <a:solidFill>
                  <a:srgbClr val="0000FF"/>
                </a:solidFill>
              </a:rPr>
              <a:t>, </a:t>
            </a:r>
            <a:r>
              <a:rPr lang="fr-FR" sz="1800" b="1" dirty="0" err="1">
                <a:solidFill>
                  <a:srgbClr val="0000FF"/>
                </a:solidFill>
              </a:rPr>
              <a:t>various</a:t>
            </a:r>
            <a:r>
              <a:rPr lang="fr-FR" sz="1800" b="1" dirty="0">
                <a:solidFill>
                  <a:srgbClr val="0000FF"/>
                </a:solidFill>
              </a:rPr>
              <a:t> Th </a:t>
            </a:r>
            <a:r>
              <a:rPr lang="fr-FR" sz="1800" b="1" dirty="0" err="1">
                <a:solidFill>
                  <a:srgbClr val="0000FF"/>
                </a:solidFill>
              </a:rPr>
              <a:t>cells</a:t>
            </a:r>
            <a:r>
              <a:rPr lang="fr-FR" sz="1800" b="1" dirty="0">
                <a:solidFill>
                  <a:srgbClr val="0000FF"/>
                </a:solidFill>
              </a:rPr>
              <a:t> and fuel, </a:t>
            </a:r>
            <a:r>
              <a:rPr lang="fr-FR" sz="1800" b="1" dirty="0" err="1">
                <a:solidFill>
                  <a:srgbClr val="0000FF"/>
                </a:solidFill>
              </a:rPr>
              <a:t>several</a:t>
            </a:r>
            <a:r>
              <a:rPr lang="fr-FR" sz="1800" b="1" dirty="0">
                <a:solidFill>
                  <a:srgbClr val="0000FF"/>
                </a:solidFill>
              </a:rPr>
              <a:t> </a:t>
            </a:r>
            <a:r>
              <a:rPr lang="fr-FR" sz="1800" b="1" dirty="0" err="1">
                <a:solidFill>
                  <a:srgbClr val="0000FF"/>
                </a:solidFill>
              </a:rPr>
              <a:t>sucritical</a:t>
            </a:r>
            <a:r>
              <a:rPr lang="fr-FR" sz="1800" b="1" dirty="0">
                <a:solidFill>
                  <a:srgbClr val="0000FF"/>
                </a:solidFill>
              </a:rPr>
              <a:t> </a:t>
            </a:r>
            <a:r>
              <a:rPr lang="fr-FR" sz="1800" b="1" dirty="0" err="1">
                <a:solidFill>
                  <a:srgbClr val="0000FF"/>
                </a:solidFill>
              </a:rPr>
              <a:t>levels</a:t>
            </a:r>
            <a:r>
              <a:rPr lang="fr-FR" sz="1800" b="1" dirty="0">
                <a:solidFill>
                  <a:srgbClr val="0000FF"/>
                </a:solidFill>
              </a:rPr>
              <a:t> + </a:t>
            </a:r>
            <a:r>
              <a:rPr lang="fr-FR" sz="1800" b="1" dirty="0" err="1">
                <a:solidFill>
                  <a:srgbClr val="0000FF"/>
                </a:solidFill>
              </a:rPr>
              <a:t>critical</a:t>
            </a:r>
            <a:r>
              <a:rPr lang="fr-FR" sz="1800" b="1" dirty="0">
                <a:solidFill>
                  <a:srgbClr val="0000FF"/>
                </a:solidFill>
              </a:rPr>
              <a:t> states, </a:t>
            </a:r>
            <a:r>
              <a:rPr lang="fr-FR" sz="1800" b="1" dirty="0" err="1">
                <a:solidFill>
                  <a:srgbClr val="0000FF"/>
                </a:solidFill>
              </a:rPr>
              <a:t>different</a:t>
            </a:r>
            <a:r>
              <a:rPr lang="fr-FR" sz="1800" b="1" dirty="0">
                <a:solidFill>
                  <a:srgbClr val="0000FF"/>
                </a:solidFill>
              </a:rPr>
              <a:t> </a:t>
            </a:r>
            <a:r>
              <a:rPr lang="fr-FR" sz="1800" b="1" dirty="0" err="1">
                <a:solidFill>
                  <a:srgbClr val="0000FF"/>
                </a:solidFill>
              </a:rPr>
              <a:t>target</a:t>
            </a:r>
            <a:r>
              <a:rPr lang="fr-FR" sz="1800" b="1" dirty="0">
                <a:solidFill>
                  <a:srgbClr val="0000FF"/>
                </a:solidFill>
              </a:rPr>
              <a:t> positions, </a:t>
            </a:r>
            <a:r>
              <a:rPr lang="fr-FR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…, </a:t>
            </a:r>
            <a:r>
              <a:rPr lang="fr-FR" sz="1800" b="1" u="sng" dirty="0" err="1">
                <a:solidFill>
                  <a:srgbClr val="C00000"/>
                </a:solidFill>
              </a:rPr>
              <a:t>many</a:t>
            </a:r>
            <a:r>
              <a:rPr lang="fr-FR" sz="1800" b="1" u="sng" dirty="0">
                <a:solidFill>
                  <a:srgbClr val="C00000"/>
                </a:solidFill>
              </a:rPr>
              <a:t> publications</a:t>
            </a:r>
          </a:p>
          <a:p>
            <a:pPr marL="0" lvl="1" indent="0">
              <a:buSzPct val="85000"/>
              <a:buFontTx/>
              <a:buNone/>
            </a:pPr>
            <a:endParaRPr lang="fr-FR" sz="1800" i="1" dirty="0">
              <a:solidFill>
                <a:srgbClr val="C00000"/>
              </a:solidFill>
            </a:endParaRPr>
          </a:p>
          <a:p>
            <a:pPr marL="0" lvl="1" indent="0">
              <a:buSzPct val="85000"/>
              <a:buFontTx/>
              <a:buNone/>
            </a:pPr>
            <a:r>
              <a:rPr lang="fr-FR" sz="1000" b="1" i="1" dirty="0">
                <a:solidFill>
                  <a:srgbClr val="002060"/>
                </a:solidFill>
              </a:rPr>
              <a:t>  </a:t>
            </a: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0" lvl="2" indent="0">
              <a:buSzPct val="85000"/>
            </a:pPr>
            <a:endParaRPr lang="fr-FR" sz="1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2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63" y="3336325"/>
            <a:ext cx="3084975" cy="248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994" y="5186048"/>
            <a:ext cx="2480877" cy="1472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PROGRAMS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31</a:t>
            </a:fld>
            <a:endParaRPr lang="fr-FR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12155" y="641711"/>
            <a:ext cx="81724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5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endParaRPr lang="fr-FR" sz="8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Font typeface="Arial" charset="0"/>
              <a:buBlip>
                <a:blip r:embed="rId6"/>
              </a:buBlip>
            </a:pPr>
            <a:endParaRPr lang="fr-FR" sz="1600" b="1" i="1" dirty="0">
              <a:solidFill>
                <a:schemeClr val="tx1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6"/>
              </a:buBlip>
            </a:pPr>
            <a:r>
              <a:rPr lang="en-US" sz="1600" b="1" i="1" dirty="0" smtClean="0">
                <a:solidFill>
                  <a:schemeClr val="tx1"/>
                </a:solidFill>
              </a:rPr>
              <a:t>BRAHMMA experimental facility (India/BARC, 2013)</a:t>
            </a:r>
          </a:p>
          <a:p>
            <a:pPr marL="0" lvl="1" indent="0">
              <a:buSzPct val="85000"/>
              <a:buFontTx/>
              <a:buNone/>
              <a:tabLst>
                <a:tab pos="542925" algn="l"/>
              </a:tabLst>
            </a:pPr>
            <a:r>
              <a:rPr lang="en-US" i="1" dirty="0" smtClean="0">
                <a:solidFill>
                  <a:srgbClr val="C00000"/>
                </a:solidFill>
              </a:rPr>
              <a:t>	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en-US" b="1" dirty="0" smtClean="0">
                <a:solidFill>
                  <a:srgbClr val="C00000"/>
                </a:solidFill>
              </a:rPr>
              <a:t>subcritical facility, </a:t>
            </a:r>
            <a:r>
              <a:rPr lang="en-US" dirty="0" smtClean="0">
                <a:solidFill>
                  <a:srgbClr val="C00000"/>
                </a:solidFill>
              </a:rPr>
              <a:t>Made in India D-T generator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lvl="1" indent="0">
              <a:buSzPct val="85000"/>
              <a:buFontTx/>
              <a:buNone/>
              <a:tabLst>
                <a:tab pos="542925" algn="l"/>
              </a:tabLst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- natural uranium core moderated by high </a:t>
            </a:r>
            <a:b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density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polythen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+ </a:t>
            </a:r>
            <a:r>
              <a:rPr lang="en-US" b="1" dirty="0" smtClean="0">
                <a:solidFill>
                  <a:srgbClr val="C00000"/>
                </a:solidFill>
              </a:rPr>
              <a:t>Be0 reflector</a:t>
            </a:r>
          </a:p>
          <a:p>
            <a:pPr marL="0" lvl="1" indent="0">
              <a:buSzPct val="85000"/>
              <a:buFontTx/>
              <a:buNone/>
              <a:tabLst>
                <a:tab pos="542925" algn="l"/>
              </a:tabLst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- series of PNS and source jerk  experiments</a:t>
            </a:r>
            <a:b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  with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keff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range [0.89 ; 0.95]</a:t>
            </a:r>
          </a:p>
          <a:p>
            <a:pPr marL="0" lvl="1" indent="0">
              <a:buSzPct val="85000"/>
              <a:buFontTx/>
              <a:buNone/>
              <a:tabLst>
                <a:tab pos="542925" algn="l"/>
              </a:tabLst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- analysis with point kinetics without any added</a:t>
            </a:r>
          </a:p>
          <a:p>
            <a:pPr marL="0" lvl="1" indent="0">
              <a:buSzPct val="85000"/>
              <a:buFontTx/>
              <a:buNone/>
              <a:tabLst>
                <a:tab pos="542925" algn="l"/>
              </a:tabLst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  correction; few results published</a:t>
            </a:r>
          </a:p>
          <a:p>
            <a:pPr marL="0" lvl="1" indent="0">
              <a:buSzPct val="85000"/>
              <a:buFontTx/>
              <a:buNone/>
            </a:pPr>
            <a:r>
              <a:rPr lang="fr-FR" sz="1800" i="1" dirty="0" smtClean="0">
                <a:solidFill>
                  <a:srgbClr val="C00000"/>
                </a:solidFill>
              </a:rPr>
              <a:t> </a:t>
            </a:r>
            <a:endParaRPr lang="fr-FR" sz="1800" i="1" dirty="0">
              <a:solidFill>
                <a:srgbClr val="C00000"/>
              </a:solidFill>
            </a:endParaRPr>
          </a:p>
          <a:p>
            <a:pPr marL="0" lvl="1" indent="0">
              <a:buSzPct val="85000"/>
              <a:buFontTx/>
              <a:buNone/>
            </a:pPr>
            <a:r>
              <a:rPr lang="fr-FR" sz="1000" b="1" i="1" dirty="0">
                <a:solidFill>
                  <a:srgbClr val="002060"/>
                </a:solidFill>
              </a:rPr>
              <a:t>  </a:t>
            </a:r>
          </a:p>
          <a:p>
            <a:pPr marL="285750" indent="-285750">
              <a:buSzPct val="85000"/>
              <a:buFont typeface="Arial" charset="0"/>
              <a:buBlip>
                <a:blip r:embed="rId6"/>
              </a:buBlip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0" lvl="2" indent="0">
              <a:buSzPct val="85000"/>
            </a:pPr>
            <a:r>
              <a:rPr lang="fr-FR" sz="1000" b="1" i="1" dirty="0">
                <a:solidFill>
                  <a:srgbClr val="002060"/>
                </a:solidFill>
              </a:rPr>
              <a:t>	</a:t>
            </a:r>
            <a:endParaRPr lang="fr-FR" sz="1000" b="1" i="1" dirty="0">
              <a:solidFill>
                <a:srgbClr val="FF0000"/>
              </a:solidFill>
            </a:endParaRP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6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941" y="1136821"/>
            <a:ext cx="2830228" cy="21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346436" y="3412291"/>
            <a:ext cx="5532592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5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800" dirty="0">
                <a:solidFill>
                  <a:srgbClr val="002060"/>
                </a:solidFill>
              </a:rPr>
              <a:t> </a:t>
            </a:r>
            <a:r>
              <a:rPr lang="fr-FR" sz="1600" b="1" i="1" dirty="0">
                <a:solidFill>
                  <a:schemeClr val="tx1"/>
                </a:solidFill>
              </a:rPr>
              <a:t/>
            </a:r>
            <a:br>
              <a:rPr lang="fr-FR" sz="1600" b="1" i="1" dirty="0">
                <a:solidFill>
                  <a:schemeClr val="tx1"/>
                </a:solidFill>
              </a:rPr>
            </a:br>
            <a:endParaRPr lang="fr-FR" sz="1600" b="1" i="1" dirty="0">
              <a:solidFill>
                <a:schemeClr val="tx1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6"/>
              </a:buBlip>
            </a:pPr>
            <a:r>
              <a:rPr lang="en-US" sz="1600" b="1" i="1" dirty="0" smtClean="0">
                <a:solidFill>
                  <a:schemeClr val="tx1"/>
                </a:solidFill>
              </a:rPr>
              <a:t>VENUS-1 experimental facility (China, 2005)</a:t>
            </a:r>
          </a:p>
          <a:p>
            <a:pPr marL="0" lvl="1" indent="0">
              <a:buSzPct val="85000"/>
              <a:buFontTx/>
              <a:buNone/>
              <a:tabLst>
                <a:tab pos="542925" algn="l"/>
              </a:tabLst>
            </a:pPr>
            <a:r>
              <a:rPr lang="en-US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Subcritical facility (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keff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&lt; 0.98) </a:t>
            </a:r>
          </a:p>
          <a:p>
            <a:pPr marL="0" lvl="1" indent="0">
              <a:buSzPct val="85000"/>
              <a:buFontTx/>
              <a:buNone/>
              <a:tabLst>
                <a:tab pos="542925" algn="l"/>
              </a:tabLst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en-US" b="1" dirty="0" smtClean="0">
                <a:solidFill>
                  <a:srgbClr val="C00000"/>
                </a:solidFill>
              </a:rPr>
              <a:t>Coupled fast/thermal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zones, CH</a:t>
            </a:r>
            <a:r>
              <a:rPr lang="en-US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reflector</a:t>
            </a:r>
          </a:p>
          <a:p>
            <a:pPr marL="0" lvl="1" indent="0">
              <a:buSzPct val="85000"/>
              <a:buFontTx/>
              <a:buNone/>
              <a:tabLst>
                <a:tab pos="542925" algn="l"/>
              </a:tabLst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- CIAE Pulsed Neutron generator</a:t>
            </a:r>
          </a:p>
          <a:p>
            <a:pPr marL="0" lvl="1" indent="0">
              <a:buSzPct val="85000"/>
              <a:buFontTx/>
              <a:buNone/>
              <a:tabLst>
                <a:tab pos="542925" algn="l"/>
              </a:tabLst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- first coupling in 2005, five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keff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SzPct val="85000"/>
              <a:buFontTx/>
              <a:buNone/>
              <a:tabLst>
                <a:tab pos="542925" algn="l"/>
              </a:tabLst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- PNS experiment analysis work in 2007</a:t>
            </a:r>
          </a:p>
          <a:p>
            <a:pPr marL="0" lvl="1" indent="0">
              <a:buSzPct val="85000"/>
              <a:buFontTx/>
              <a:buNone/>
              <a:tabLst>
                <a:tab pos="542925" algn="l"/>
              </a:tabLst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- PNS simulation work in 2011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</a:p>
          <a:p>
            <a:pPr marL="0" lvl="1" indent="0">
              <a:buSzPct val="85000"/>
              <a:buFontTx/>
              <a:buNone/>
            </a:pPr>
            <a:r>
              <a:rPr lang="fr-FR" sz="1800" i="1" dirty="0">
                <a:solidFill>
                  <a:srgbClr val="C00000"/>
                </a:solidFill>
              </a:rPr>
              <a:t> </a:t>
            </a:r>
          </a:p>
          <a:p>
            <a:pPr marL="0" lvl="1" indent="0">
              <a:buSzPct val="85000"/>
              <a:buFontTx/>
              <a:buNone/>
            </a:pPr>
            <a:r>
              <a:rPr lang="fr-FR" sz="1000" b="1" i="1" dirty="0">
                <a:solidFill>
                  <a:srgbClr val="002060"/>
                </a:solidFill>
              </a:rPr>
              <a:t>  </a:t>
            </a:r>
          </a:p>
          <a:p>
            <a:pPr marL="285750" indent="-285750">
              <a:buSzPct val="85000"/>
              <a:buFont typeface="Arial" charset="0"/>
              <a:buBlip>
                <a:blip r:embed="rId6"/>
              </a:buBlip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0" lvl="2" indent="0">
              <a:buSzPct val="85000"/>
            </a:pPr>
            <a:r>
              <a:rPr lang="fr-FR" sz="1000" b="1" i="1" dirty="0">
                <a:solidFill>
                  <a:srgbClr val="002060"/>
                </a:solidFill>
              </a:rPr>
              <a:t>	</a:t>
            </a:r>
            <a:endParaRPr lang="fr-FR" sz="1000" b="1" i="1" dirty="0">
              <a:solidFill>
                <a:srgbClr val="FF0000"/>
              </a:solidFill>
            </a:endParaRP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6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080727" y="5243805"/>
            <a:ext cx="970383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Venus-1</a:t>
            </a:r>
          </a:p>
        </p:txBody>
      </p:sp>
    </p:spTree>
    <p:extLst>
      <p:ext uri="{BB962C8B-B14F-4D97-AF65-F5344CB8AC3E}">
        <p14:creationId xmlns:p14="http://schemas.microsoft.com/office/powerpoint/2010/main" val="108523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PROGRAMS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32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97156" y="2353595"/>
            <a:ext cx="907036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85000"/>
              <a:buFont typeface="Arial" charset="0"/>
              <a:buBlip>
                <a:blip r:embed="rId2"/>
              </a:buBlip>
            </a:pPr>
            <a:r>
              <a:rPr lang="en-GB" sz="2000" b="1" i="1" dirty="0"/>
              <a:t>FCA XXI-1</a:t>
            </a:r>
          </a:p>
          <a:p>
            <a:pPr>
              <a:buSzPct val="85000"/>
              <a:tabLst>
                <a:tab pos="541338" algn="l"/>
              </a:tabLst>
            </a:pP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FCA (Fast Critical Assembly), similar to MASURCA, operated by JAEA	</a:t>
            </a:r>
          </a:p>
          <a:p>
            <a:pPr marL="0" lvl="1" indent="0">
              <a:spcBef>
                <a:spcPts val="600"/>
              </a:spcBef>
              <a:buSzPct val="85000"/>
              <a:buFontTx/>
              <a:buNone/>
              <a:tabLst>
                <a:tab pos="541338" algn="l"/>
                <a:tab pos="719138" algn="l"/>
              </a:tabLst>
            </a:pP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FCA XXI-1 core devoted to investigations on measurement of deep subcritical levels</a:t>
            </a:r>
          </a:p>
          <a:p>
            <a:pPr marL="0" lvl="1" indent="0">
              <a:spcBef>
                <a:spcPts val="600"/>
              </a:spcBef>
              <a:buSzPct val="85000"/>
              <a:buFontTx/>
              <a:buNone/>
              <a:tabLst>
                <a:tab pos="541338" algn="l"/>
                <a:tab pos="719138" algn="l"/>
              </a:tabLst>
            </a:pP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</a:t>
            </a:r>
            <a:r>
              <a:rPr lang="en-GB" sz="1600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252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Cf + W test zone at core </a:t>
            </a:r>
            <a:r>
              <a:rPr lang="en-GB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center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spcBef>
                <a:spcPts val="600"/>
              </a:spcBef>
              <a:buSzPct val="85000"/>
              <a:buFontTx/>
              <a:buNone/>
              <a:tabLst>
                <a:tab pos="541338" algn="l"/>
                <a:tab pos="719138" algn="l"/>
              </a:tabLst>
            </a:pP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FCA design serves as a reference for TEF-P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495168" y="1161535"/>
            <a:ext cx="6277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00FF"/>
                </a:solidFill>
              </a:rPr>
              <a:t>Programs that used only radioactive neutron sources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97156" y="4540068"/>
            <a:ext cx="9070364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85000"/>
              <a:buFont typeface="Arial" charset="0"/>
              <a:buBlip>
                <a:blip r:embed="rId2"/>
              </a:buBlip>
            </a:pPr>
            <a:r>
              <a:rPr lang="fr-FR" sz="2000" b="1" i="1" dirty="0" err="1"/>
              <a:t>Experiments</a:t>
            </a:r>
            <a:r>
              <a:rPr lang="fr-FR" sz="2000" b="1" i="1" dirty="0"/>
              <a:t> at IPEN-MB-01</a:t>
            </a:r>
          </a:p>
          <a:p>
            <a:pPr marL="0" lvl="1" indent="0">
              <a:spcBef>
                <a:spcPts val="600"/>
              </a:spcBef>
              <a:buSzPct val="85000"/>
              <a:buFontTx/>
              <a:buNone/>
              <a:tabLst>
                <a:tab pos="541338" algn="l"/>
                <a:tab pos="719138" algn="l"/>
              </a:tabLst>
            </a:pPr>
            <a:r>
              <a:rPr lang="fr-FR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Critical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facility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light water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cooled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reactor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studies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</a:p>
          <a:p>
            <a:pPr marL="0" lvl="1" indent="0">
              <a:spcBef>
                <a:spcPts val="600"/>
              </a:spcBef>
              <a:buSzPct val="85000"/>
              <a:buFontTx/>
              <a:buNone/>
              <a:tabLst>
                <a:tab pos="541338" algn="l"/>
                <a:tab pos="719138" algn="l"/>
              </a:tabLst>
            </a:pP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Tests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Am-Be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neutron source for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investigating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new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experimental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approach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	for the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determination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subcritical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levels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using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‘</a:t>
            </a:r>
            <a:r>
              <a:rPr lang="fr-FR" sz="1600" b="1" dirty="0" err="1">
                <a:solidFill>
                  <a:srgbClr val="C00000"/>
                </a:solidFill>
              </a:rPr>
              <a:t>generalized</a:t>
            </a:r>
            <a:r>
              <a:rPr lang="fr-FR" sz="1600" b="1" dirty="0">
                <a:solidFill>
                  <a:srgbClr val="C00000"/>
                </a:solidFill>
              </a:rPr>
              <a:t> </a:t>
            </a:r>
            <a:r>
              <a:rPr lang="fr-FR" sz="1600" b="1" dirty="0" err="1">
                <a:solidFill>
                  <a:srgbClr val="C00000"/>
                </a:solidFill>
              </a:rPr>
              <a:t>reactivity</a:t>
            </a:r>
            <a:r>
              <a:rPr lang="fr-FR" sz="1600" b="1" dirty="0">
                <a:solidFill>
                  <a:srgbClr val="C00000"/>
                </a:solidFill>
              </a:rPr>
              <a:t> </a:t>
            </a:r>
            <a:r>
              <a:rPr lang="fr-FR" sz="1600" b="1" dirty="0" err="1">
                <a:solidFill>
                  <a:srgbClr val="C00000"/>
                </a:solidFill>
              </a:rPr>
              <a:t>kinetic</a:t>
            </a:r>
            <a:r>
              <a:rPr lang="fr-FR" sz="1600" b="1" dirty="0">
                <a:solidFill>
                  <a:srgbClr val="C00000"/>
                </a:solidFill>
              </a:rPr>
              <a:t> 	model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 (</a:t>
            </a:r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</a:t>
            </a:r>
            <a:r>
              <a:rPr lang="fr-FR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Gandini</a:t>
            </a:r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&amp; al., Journal of </a:t>
            </a:r>
            <a:r>
              <a:rPr lang="fr-FR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Nuclear</a:t>
            </a:r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Science and </a:t>
            </a:r>
            <a:r>
              <a:rPr lang="fr-FR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Technology</a:t>
            </a:r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39 6 pp 673-686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9887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71460" y="152809"/>
            <a:ext cx="6801080" cy="909637"/>
          </a:xfrm>
        </p:spPr>
        <p:txBody>
          <a:bodyPr/>
          <a:lstStyle/>
          <a:p>
            <a:r>
              <a:rPr lang="fr-FR" altLang="en-US" dirty="0" err="1"/>
              <a:t>EXPERIMents</a:t>
            </a:r>
            <a:r>
              <a:rPr lang="fr-FR" altLang="en-US" dirty="0"/>
              <a:t> AND MANY OTHER THINGS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xfrm>
            <a:off x="8455958" y="6540655"/>
            <a:ext cx="1119187" cy="365125"/>
          </a:xfrm>
        </p:spPr>
        <p:txBody>
          <a:bodyPr/>
          <a:lstStyle/>
          <a:p>
            <a:r>
              <a:rPr lang="fr-FR" dirty="0"/>
              <a:t>|  PAGE </a:t>
            </a:r>
            <a:fld id="{92EF3C69-A481-445D-9F99-AC089A746D00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24595" y="2761999"/>
            <a:ext cx="2438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altLang="en-US" b="1" dirty="0" err="1">
                <a:solidFill>
                  <a:srgbClr val="C00000"/>
                </a:solidFill>
                <a:latin typeface="Arial" charset="0"/>
              </a:rPr>
              <a:t>Experiments</a:t>
            </a:r>
            <a:endParaRPr lang="fr-FR" altLang="en-US" b="1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048000" y="2253313"/>
            <a:ext cx="5181600" cy="1447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683941" y="3739991"/>
            <a:ext cx="319945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altLang="en-US" sz="1600" b="1" dirty="0" err="1">
                <a:latin typeface="Arial" charset="0"/>
              </a:rPr>
              <a:t>Theoretical</a:t>
            </a:r>
            <a:r>
              <a:rPr lang="fr-FR" altLang="en-US" sz="1600" b="1" dirty="0">
                <a:latin typeface="Arial" charset="0"/>
              </a:rPr>
              <a:t> </a:t>
            </a:r>
            <a:r>
              <a:rPr lang="fr-FR" altLang="en-US" sz="1600" b="1" dirty="0" err="1">
                <a:latin typeface="Arial" charset="0"/>
              </a:rPr>
              <a:t>developments</a:t>
            </a:r>
            <a:endParaRPr lang="fr-FR" altLang="en-US" sz="1600" b="1" dirty="0">
              <a:latin typeface="Arial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085184" y="1940226"/>
            <a:ext cx="395218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altLang="en-US" sz="1600" b="1" dirty="0">
                <a:latin typeface="Arial" charset="0"/>
              </a:rPr>
              <a:t>Instrumentation (Detectors, DAQ)</a:t>
            </a:r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4172338" y="2306187"/>
            <a:ext cx="152400" cy="152400"/>
          </a:xfrm>
          <a:prstGeom prst="ellipse">
            <a:avLst/>
          </a:prstGeom>
          <a:solidFill>
            <a:srgbClr val="808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5645020" y="3617752"/>
            <a:ext cx="152400" cy="152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7086600" y="2327958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6122422" y="2786713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13" name="Text Box 8"/>
          <p:cNvSpPr txBox="1">
            <a:spLocks noGrp="1" noChangeArrowheads="1"/>
          </p:cNvSpPr>
          <p:nvPr>
            <p:ph type="body" idx="4294967295"/>
          </p:nvPr>
        </p:nvSpPr>
        <p:spPr bwMode="auto">
          <a:xfrm>
            <a:off x="1523980" y="1929044"/>
            <a:ext cx="3171042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fr-FR" altLang="en-US" sz="1600" b="1" dirty="0" err="1">
                <a:latin typeface="Arial" charset="0"/>
              </a:rPr>
              <a:t>Development</a:t>
            </a:r>
            <a:r>
              <a:rPr lang="fr-FR" altLang="en-US" sz="1600" b="1" dirty="0">
                <a:latin typeface="Arial" charset="0"/>
              </a:rPr>
              <a:t> of new</a:t>
            </a:r>
            <a:br>
              <a:rPr lang="fr-FR" altLang="en-US" sz="1600" b="1" dirty="0">
                <a:latin typeface="Arial" charset="0"/>
              </a:rPr>
            </a:br>
            <a:r>
              <a:rPr lang="fr-FR" altLang="en-US" sz="1600" b="1" dirty="0" err="1">
                <a:latin typeface="Arial" charset="0"/>
              </a:rPr>
              <a:t>calculation</a:t>
            </a:r>
            <a:r>
              <a:rPr lang="fr-FR" altLang="en-US" sz="1600" b="1" dirty="0">
                <a:latin typeface="Arial" charset="0"/>
              </a:rPr>
              <a:t> routines</a:t>
            </a:r>
          </a:p>
        </p:txBody>
      </p:sp>
      <p:sp>
        <p:nvSpPr>
          <p:cNvPr id="14" name="Oval 5"/>
          <p:cNvSpPr>
            <a:spLocks noChangeArrowheads="1"/>
          </p:cNvSpPr>
          <p:nvPr/>
        </p:nvSpPr>
        <p:spPr bwMode="auto">
          <a:xfrm>
            <a:off x="304800" y="1643713"/>
            <a:ext cx="8458200" cy="2667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52400" y="3855065"/>
            <a:ext cx="1600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altLang="en-US" sz="1600" b="1" dirty="0">
                <a:latin typeface="Arial" charset="0"/>
              </a:rPr>
              <a:t>Benchmarks</a:t>
            </a:r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3391678" y="3279681"/>
            <a:ext cx="152400" cy="152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19" name="Oval 15"/>
          <p:cNvSpPr>
            <a:spLocks noChangeArrowheads="1"/>
          </p:cNvSpPr>
          <p:nvPr/>
        </p:nvSpPr>
        <p:spPr bwMode="auto">
          <a:xfrm>
            <a:off x="838200" y="3624913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>
            <a:off x="5029200" y="1567513"/>
            <a:ext cx="152400" cy="152400"/>
          </a:xfrm>
          <a:prstGeom prst="ellipse">
            <a:avLst/>
          </a:prstGeom>
          <a:solidFill>
            <a:srgbClr val="8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3733800" y="4234513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/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2035629" y="3232543"/>
            <a:ext cx="28956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altLang="en-US" sz="1600" b="1" dirty="0">
                <a:latin typeface="Arial" charset="0"/>
              </a:rPr>
              <a:t>Simulations</a:t>
            </a: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128789" y="4668009"/>
            <a:ext cx="8886422" cy="164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rgbClr val="C00000"/>
                </a:solidFill>
              </a:rPr>
              <a:t> </a:t>
            </a:r>
            <a:endParaRPr lang="fr-FR" sz="16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Blip>
                <a:blip r:embed="rId4"/>
              </a:buBlip>
            </a:pPr>
            <a:r>
              <a:rPr lang="fr-FR" altLang="en-US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Extensive Monte Carlo simulations (</a:t>
            </a:r>
            <a:r>
              <a:rPr lang="fr-FR" altLang="en-US" sz="16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much</a:t>
            </a:r>
            <a:r>
              <a:rPr lang="fr-FR" altLang="en-US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FR" altLang="en-US" sz="16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less</a:t>
            </a:r>
            <a:r>
              <a:rPr lang="fr-FR" altLang="en-US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 in the </a:t>
            </a:r>
            <a:r>
              <a:rPr lang="fr-FR" altLang="en-US" sz="16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early</a:t>
            </a:r>
            <a:r>
              <a:rPr lang="fr-FR" altLang="en-US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 90’s)</a:t>
            </a:r>
          </a:p>
          <a:p>
            <a:pPr marL="285750" indent="-285750">
              <a:spcAft>
                <a:spcPts val="0"/>
              </a:spcAft>
              <a:buSzPct val="85000"/>
              <a:buFont typeface="Arial" charset="0"/>
              <a:buBlip>
                <a:blip r:embed="rId4"/>
              </a:buBlip>
            </a:pPr>
            <a:endParaRPr lang="fr-FR" altLang="en-US" sz="1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New </a:t>
            </a:r>
            <a:r>
              <a:rPr lang="fr-FR" alt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approaches</a:t>
            </a: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 and </a:t>
            </a:r>
            <a:r>
              <a:rPr lang="fr-FR" alt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kinetics</a:t>
            </a: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alt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models</a:t>
            </a: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alt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developed</a:t>
            </a: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 for the </a:t>
            </a:r>
            <a:r>
              <a:rPr lang="fr-FR" alt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determination</a:t>
            </a: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 of </a:t>
            </a:r>
            <a:r>
              <a:rPr lang="fr-FR" alt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subcritical</a:t>
            </a: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alt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levels</a:t>
            </a: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 (</a:t>
            </a:r>
            <a:r>
              <a:rPr lang="fr-F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standard PK model </a:t>
            </a:r>
            <a:r>
              <a:rPr lang="fr-FR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is</a:t>
            </a:r>
            <a:r>
              <a:rPr lang="fr-F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no more </a:t>
            </a:r>
            <a:r>
              <a:rPr lang="fr-FR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valid</a:t>
            </a:r>
            <a:r>
              <a:rPr lang="fr-F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!)</a:t>
            </a:r>
          </a:p>
          <a:p>
            <a:pPr marL="0" indent="0">
              <a:spcAft>
                <a:spcPts val="0"/>
              </a:spcAft>
              <a:buSzPct val="85000"/>
            </a:pPr>
            <a:endParaRPr lang="fr-FR" altLang="en-US" sz="1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Much </a:t>
            </a:r>
            <a:r>
              <a:rPr lang="fr-FR" alt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work</a:t>
            </a: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 on noise </a:t>
            </a:r>
            <a:r>
              <a:rPr lang="fr-FR" alt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methods</a:t>
            </a: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 (ex : </a:t>
            </a:r>
            <a:r>
              <a:rPr lang="fr-FR" altLang="en-US" sz="1400" dirty="0" err="1">
                <a:solidFill>
                  <a:schemeClr val="tx1"/>
                </a:solidFill>
                <a:sym typeface="Wingdings" panose="05000000000000000000" pitchFamily="2" charset="2"/>
              </a:rPr>
              <a:t>derivations</a:t>
            </a:r>
            <a:r>
              <a:rPr lang="fr-FR" altLang="en-US" sz="1400" dirty="0">
                <a:solidFill>
                  <a:schemeClr val="tx1"/>
                </a:solidFill>
                <a:sym typeface="Wingdings" panose="05000000000000000000" pitchFamily="2" charset="2"/>
              </a:rPr>
              <a:t> of Feynman-</a:t>
            </a:r>
            <a:r>
              <a:rPr lang="fr-FR" altLang="en-US" sz="1400" dirty="0">
                <a:solidFill>
                  <a:schemeClr val="tx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fr-FR" altLang="en-US" sz="14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altLang="en-US" sz="1400" dirty="0" err="1">
                <a:solidFill>
                  <a:schemeClr val="tx1"/>
                </a:solidFill>
                <a:sym typeface="Wingdings" panose="05000000000000000000" pitchFamily="2" charset="2"/>
              </a:rPr>
              <a:t>formulae</a:t>
            </a:r>
            <a:r>
              <a:rPr lang="fr-FR" altLang="en-US" sz="14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altLang="en-US" sz="1400" dirty="0" err="1">
                <a:solidFill>
                  <a:schemeClr val="tx1"/>
                </a:solidFill>
                <a:sym typeface="Wingdings" panose="05000000000000000000" pitchFamily="2" charset="2"/>
              </a:rPr>
              <a:t>considering</a:t>
            </a:r>
            <a:r>
              <a:rPr lang="fr-FR" altLang="en-US" sz="1400" dirty="0">
                <a:solidFill>
                  <a:schemeClr val="tx1"/>
                </a:solidFill>
                <a:sym typeface="Wingdings" panose="05000000000000000000" pitchFamily="2" charset="2"/>
              </a:rPr>
              <a:t>  PNS</a:t>
            </a:r>
            <a:r>
              <a:rPr lang="fr-FR" alt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987420" y="4371358"/>
            <a:ext cx="33310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altLang="en-US" sz="1600" b="1" dirty="0" err="1">
                <a:latin typeface="Arial" charset="0"/>
              </a:rPr>
              <a:t>Reporting</a:t>
            </a:r>
            <a:r>
              <a:rPr lang="fr-FR" altLang="en-US" sz="1600" b="1" dirty="0">
                <a:latin typeface="Arial" charset="0"/>
              </a:rPr>
              <a:t>, publications</a:t>
            </a: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3240831" y="1220721"/>
            <a:ext cx="33310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altLang="en-US" sz="1600" b="1" dirty="0">
                <a:latin typeface="Arial" charset="0"/>
              </a:rPr>
              <a:t>Education, training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-124407" y="1693473"/>
            <a:ext cx="186923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altLang="en-US" sz="1600" b="1" dirty="0">
                <a:latin typeface="Arial" charset="0"/>
              </a:rPr>
              <a:t>Collaborations</a:t>
            </a:r>
          </a:p>
        </p:txBody>
      </p:sp>
      <p:sp>
        <p:nvSpPr>
          <p:cNvPr id="28" name="Oval 15"/>
          <p:cNvSpPr>
            <a:spLocks noChangeArrowheads="1"/>
          </p:cNvSpPr>
          <p:nvPr/>
        </p:nvSpPr>
        <p:spPr bwMode="auto">
          <a:xfrm>
            <a:off x="1298510" y="2013827"/>
            <a:ext cx="152400" cy="1524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470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3909" y="106510"/>
            <a:ext cx="6801080" cy="909637"/>
          </a:xfrm>
        </p:spPr>
        <p:txBody>
          <a:bodyPr/>
          <a:lstStyle/>
          <a:p>
            <a:pPr algn="ctr"/>
            <a:r>
              <a:rPr lang="fr-FR" altLang="en-US" sz="2400" dirty="0"/>
              <a:t>Conclusions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8247" y="1107595"/>
            <a:ext cx="8690480" cy="5545335"/>
          </a:xfrm>
        </p:spPr>
        <p:txBody>
          <a:bodyPr/>
          <a:lstStyle/>
          <a:p>
            <a:pPr lvl="0" algn="ctr">
              <a:buSzPct val="85000"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GB" sz="2000" b="1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285750" lvl="0" indent="-285750">
              <a:buSzPct val="85000"/>
              <a:buBlip>
                <a:blip r:embed="rId2"/>
              </a:buBlip>
            </a:pPr>
            <a:r>
              <a:rPr lang="en-GB" sz="1800" b="1" dirty="0">
                <a:solidFill>
                  <a:srgbClr val="0000FF"/>
                </a:solidFill>
                <a:sym typeface="Wingdings" panose="05000000000000000000" pitchFamily="2" charset="2"/>
              </a:rPr>
              <a:t>For more than 20 years, coupling experiments on ZPR have been motivating many teams worldwide,</a:t>
            </a:r>
          </a:p>
          <a:p>
            <a:pPr marL="285750" lvl="0" indent="-285750">
              <a:buSzPct val="85000"/>
              <a:buBlip>
                <a:blip r:embed="rId2"/>
              </a:buBlip>
            </a:pPr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285750" lvl="0" indent="-285750">
              <a:buSzPct val="85000"/>
              <a:buBlip>
                <a:blip r:embed="rId2"/>
              </a:buBlip>
            </a:pP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Different realizations (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of unequal size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) were carried out although some aspects (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fuel and neutron spectrum in particular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) were not always representative of a power ADS.</a:t>
            </a:r>
          </a:p>
          <a:p>
            <a:pPr marL="0" lvl="0" indent="0">
              <a:buSzPct val="85000"/>
            </a:pPr>
            <a:r>
              <a:rPr lang="en-GB" sz="1800" b="1" dirty="0">
                <a:solidFill>
                  <a:srgbClr val="0000FF"/>
                </a:solidFill>
                <a:sym typeface="Wingdings" panose="05000000000000000000" pitchFamily="2" charset="2"/>
              </a:rPr>
              <a:t>  </a:t>
            </a:r>
          </a:p>
          <a:p>
            <a:pPr marL="285750" lvl="0" indent="-285750">
              <a:buSzPct val="85000"/>
              <a:buBlip>
                <a:blip r:embed="rId2"/>
              </a:buBlip>
            </a:pPr>
            <a:r>
              <a:rPr lang="en-GB" sz="1800" b="1" u="sng" dirty="0">
                <a:solidFill>
                  <a:srgbClr val="0000FF"/>
                </a:solidFill>
                <a:sym typeface="Wingdings" panose="05000000000000000000" pitchFamily="2" charset="2"/>
              </a:rPr>
              <a:t>Some experiments combining the three main components of ADS </a:t>
            </a:r>
            <a:r>
              <a:rPr lang="en-GB" sz="1800" b="1" dirty="0">
                <a:solidFill>
                  <a:srgbClr val="0000FF"/>
                </a:solidFill>
                <a:sym typeface="Wingdings" panose="05000000000000000000" pitchFamily="2" charset="2"/>
              </a:rPr>
              <a:t>(high energy protons, a heavy metal target, a subcritical core)  </a:t>
            </a:r>
            <a:r>
              <a:rPr lang="en-GB" sz="1800" b="1" u="sng" dirty="0">
                <a:solidFill>
                  <a:srgbClr val="0000FF"/>
                </a:solidFill>
                <a:sym typeface="Wingdings" panose="05000000000000000000" pitchFamily="2" charset="2"/>
              </a:rPr>
              <a:t>could be achieved </a:t>
            </a:r>
          </a:p>
          <a:p>
            <a:pPr marL="0" lvl="0" indent="0">
              <a:buSzPct val="85000"/>
            </a:pPr>
            <a:endParaRPr lang="en-GB" sz="1800" b="1" dirty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pPr marL="285750" lvl="0" indent="-285750">
              <a:buSzPct val="85000"/>
              <a:buBlip>
                <a:blip r:embed="rId2"/>
              </a:buBlip>
            </a:pP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The control and monitoring of reactivity is a shared key issue that concentrated most effort in EU initiatives and valuable progress have been made in this field (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R&amp;D conducted on this item is also relevant for critical reactors), </a:t>
            </a:r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285750" lvl="0" indent="-285750">
              <a:buSzPct val="85000"/>
              <a:buBlip>
                <a:blip r:embed="rId2"/>
              </a:buBlip>
            </a:pPr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285750" lvl="0" indent="-285750">
              <a:buSzPct val="85000"/>
              <a:buBlip>
                <a:blip r:embed="rId2"/>
              </a:buBlip>
            </a:pPr>
            <a:r>
              <a:rPr lang="en-GB" sz="1800" b="1" dirty="0">
                <a:solidFill>
                  <a:srgbClr val="0000FF"/>
                </a:solidFill>
                <a:sym typeface="Wingdings" panose="05000000000000000000" pitchFamily="2" charset="2"/>
              </a:rPr>
              <a:t>Further advances will need higher power experiments (</a:t>
            </a:r>
            <a:r>
              <a:rPr lang="en-GB" sz="1600" b="1" dirty="0">
                <a:solidFill>
                  <a:srgbClr val="0000FF"/>
                </a:solidFill>
                <a:sym typeface="Wingdings" panose="05000000000000000000" pitchFamily="2" charset="2"/>
              </a:rPr>
              <a:t>core power of several tens/hundreds of kW</a:t>
            </a:r>
            <a:r>
              <a:rPr lang="en-GB" sz="1800" b="1" dirty="0">
                <a:solidFill>
                  <a:srgbClr val="0000FF"/>
                </a:solidFill>
                <a:sym typeface="Wingdings" panose="05000000000000000000" pitchFamily="2" charset="2"/>
              </a:rPr>
              <a:t>). They remain a major objective.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xfrm>
            <a:off x="8455958" y="6540655"/>
            <a:ext cx="1119187" cy="365125"/>
          </a:xfrm>
        </p:spPr>
        <p:txBody>
          <a:bodyPr/>
          <a:lstStyle/>
          <a:p>
            <a:r>
              <a:rPr lang="fr-FR" dirty="0"/>
              <a:t>|  PAGE </a:t>
            </a:r>
            <a:fld id="{92EF3C69-A481-445D-9F99-AC089A746D00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2" name="AutoShape 2" descr="Résultat de recherche d'images pour &quot;boule de cristal dessin humoristiqu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Résultat de recherche d'images pour &quot;boule de cristal dessin humoristiqu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78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3909" y="106510"/>
            <a:ext cx="6801080" cy="909637"/>
          </a:xfrm>
        </p:spPr>
        <p:txBody>
          <a:bodyPr/>
          <a:lstStyle/>
          <a:p>
            <a:pPr algn="ctr"/>
            <a:r>
              <a:rPr lang="fr-FR" altLang="en-US" sz="2400" dirty="0"/>
              <a:t>Conclusions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5647" y="874327"/>
            <a:ext cx="8886422" cy="3212481"/>
          </a:xfrm>
        </p:spPr>
        <p:txBody>
          <a:bodyPr/>
          <a:lstStyle/>
          <a:p>
            <a:pPr lvl="0" algn="ctr"/>
            <a:r>
              <a:rPr lang="fr-FR" sz="2000" b="1" dirty="0">
                <a:solidFill>
                  <a:schemeClr val="tx1"/>
                </a:solidFill>
              </a:rPr>
              <a:t> </a:t>
            </a:r>
            <a:endParaRPr lang="fr-FR" sz="20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lvl="0" indent="-285750">
              <a:buSzPct val="85000"/>
              <a:buBlip>
                <a:blip r:embed="rId2"/>
              </a:buBlip>
            </a:pPr>
            <a:r>
              <a:rPr lang="en-GB" sz="2400" b="1" dirty="0">
                <a:solidFill>
                  <a:schemeClr val="tx1"/>
                </a:solidFill>
                <a:sym typeface="Wingdings" panose="05000000000000000000" pitchFamily="2" charset="2"/>
              </a:rPr>
              <a:t>Next steps </a:t>
            </a:r>
          </a:p>
          <a:p>
            <a:pPr marL="0" lvl="1" indent="0">
              <a:buSzPct val="85000"/>
              <a:buNone/>
            </a:pPr>
            <a:endParaRPr lang="en-GB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719138" algn="l"/>
                <a:tab pos="1258888" algn="l"/>
              </a:tabLst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	</a:t>
            </a:r>
            <a:r>
              <a:rPr lang="en-GB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-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MYRTHE project in Belgium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/>
            </a:r>
            <a:b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</a:b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		- follow-up of FREYA in VENUS-F facility, next step forward MYRRHA</a:t>
            </a:r>
          </a:p>
          <a:p>
            <a:pPr marL="0" lvl="1" indent="0">
              <a:spcBef>
                <a:spcPts val="600"/>
              </a:spcBef>
              <a:buSzPct val="85000"/>
              <a:buNone/>
              <a:tabLst>
                <a:tab pos="1258888" algn="l"/>
              </a:tabLst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	- funded by HORIZON 2020 EU Research and Innovation Program</a:t>
            </a:r>
          </a:p>
          <a:p>
            <a:pPr marL="0" lvl="1" indent="0">
              <a:buSzPct val="85000"/>
              <a:buNone/>
            </a:pPr>
            <a:endParaRPr lang="en-GB" sz="20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None/>
              <a:tabLst>
                <a:tab pos="719138" algn="l"/>
              </a:tabLst>
            </a:pPr>
            <a:r>
              <a:rPr lang="en-GB" sz="2000" dirty="0">
                <a:solidFill>
                  <a:srgbClr val="C00000"/>
                </a:solidFill>
                <a:sym typeface="Wingdings" panose="05000000000000000000" pitchFamily="2" charset="2"/>
              </a:rPr>
              <a:t>	</a:t>
            </a:r>
            <a:r>
              <a:rPr lang="en-GB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-</a:t>
            </a:r>
            <a:r>
              <a:rPr lang="en-GB" sz="2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GB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Commissioning of NSC KIPT ADS in Ukraine</a:t>
            </a:r>
          </a:p>
          <a:p>
            <a:pPr marL="0" lvl="1" indent="0">
              <a:buSzPct val="85000"/>
              <a:buNone/>
            </a:pPr>
            <a:endParaRPr lang="en-GB" sz="1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None/>
              <a:tabLst>
                <a:tab pos="719138" algn="l"/>
              </a:tabLst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	</a:t>
            </a:r>
            <a:r>
              <a:rPr lang="en-GB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-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CLEAR-0 facility and associate experimental programs in China 		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(more information in the upcoming presentation)</a:t>
            </a:r>
          </a:p>
          <a:p>
            <a:pPr marL="0" lvl="1" indent="0">
              <a:buSzPct val="85000"/>
              <a:buNone/>
            </a:pPr>
            <a:endParaRPr lang="fr-FR" sz="1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None/>
            </a:pPr>
            <a:endParaRPr lang="fr-FR" sz="1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None/>
            </a:pPr>
            <a:endParaRPr lang="fr-FR" sz="1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None/>
            </a:pPr>
            <a:endParaRPr lang="fr-FR" sz="18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None/>
            </a:pPr>
            <a:endParaRPr lang="fr-FR" sz="1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None/>
            </a:pPr>
            <a:r>
              <a:rPr lang="fr-FR" sz="1400" dirty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xfrm>
            <a:off x="8455958" y="6540655"/>
            <a:ext cx="1119187" cy="365125"/>
          </a:xfrm>
        </p:spPr>
        <p:txBody>
          <a:bodyPr/>
          <a:lstStyle/>
          <a:p>
            <a:r>
              <a:rPr lang="fr-FR" dirty="0"/>
              <a:t>|  PAGE </a:t>
            </a:r>
            <a:fld id="{92EF3C69-A481-445D-9F99-AC089A746D00}" type="slidenum">
              <a:rPr lang="fr-FR" smtClean="0"/>
              <a:pPr/>
              <a:t>35</a:t>
            </a:fld>
            <a:endParaRPr lang="fr-FR" dirty="0"/>
          </a:p>
        </p:txBody>
      </p:sp>
      <p:pic>
        <p:nvPicPr>
          <p:cNvPr id="5" name="Picture 6" descr="Afficher l'image d'orig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346" y="4702555"/>
            <a:ext cx="1007707" cy="181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48247" y="4348428"/>
            <a:ext cx="2327002" cy="1175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5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>
                <a:solidFill>
                  <a:schemeClr val="tx1"/>
                </a:solidFill>
              </a:rPr>
              <a:t> </a:t>
            </a:r>
            <a:endParaRPr lang="fr-FR" sz="20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Font typeface="Arial" charset="0"/>
              <a:buBlip>
                <a:blip r:embed="rId2"/>
              </a:buBlip>
            </a:pPr>
            <a:r>
              <a:rPr lang="fr-FR" sz="2000" b="1" dirty="0">
                <a:solidFill>
                  <a:schemeClr val="tx1"/>
                </a:solidFill>
                <a:sym typeface="Wingdings" panose="05000000000000000000" pitchFamily="2" charset="2"/>
              </a:rPr>
              <a:t>Beyond !</a:t>
            </a:r>
            <a:endParaRPr lang="fr-FR" b="1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FontTx/>
              <a:buNone/>
            </a:pPr>
            <a:endParaRPr lang="fr-FR" sz="1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FontTx/>
              <a:buNone/>
            </a:pPr>
            <a:r>
              <a:rPr lang="fr-FR" sz="14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</a:p>
          <a:p>
            <a:pPr marL="0" lvl="1" indent="0">
              <a:buSzPct val="85000"/>
              <a:buFontTx/>
              <a:buNone/>
            </a:pPr>
            <a:endParaRPr lang="fr-FR" sz="1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FontTx/>
              <a:buNone/>
            </a:pPr>
            <a:endParaRPr lang="fr-FR" sz="18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FontTx/>
              <a:buNone/>
            </a:pPr>
            <a:endParaRPr lang="fr-FR" sz="1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lvl="1" indent="0">
              <a:buSzPct val="85000"/>
              <a:buFontTx/>
              <a:buNone/>
            </a:pPr>
            <a:r>
              <a:rPr lang="fr-FR" sz="1400" dirty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</a:p>
        </p:txBody>
      </p:sp>
      <p:sp>
        <p:nvSpPr>
          <p:cNvPr id="4" name="Rectangle 3"/>
          <p:cNvSpPr/>
          <p:nvPr/>
        </p:nvSpPr>
        <p:spPr>
          <a:xfrm>
            <a:off x="3760237" y="5150699"/>
            <a:ext cx="5019870" cy="8617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The future is the result of chance, of will and necessity</a:t>
            </a:r>
            <a:br>
              <a:rPr lang="en-GB" b="1" dirty="0">
                <a:solidFill>
                  <a:srgbClr val="C00000"/>
                </a:solidFill>
              </a:rPr>
            </a:br>
            <a:r>
              <a:rPr lang="en-GB" sz="1400" dirty="0">
                <a:solidFill>
                  <a:srgbClr val="C00000"/>
                </a:solidFill>
              </a:rPr>
              <a:t>(Jacques </a:t>
            </a:r>
            <a:r>
              <a:rPr lang="en-GB" sz="1400" dirty="0" err="1">
                <a:solidFill>
                  <a:srgbClr val="C00000"/>
                </a:solidFill>
              </a:rPr>
              <a:t>Lesourne</a:t>
            </a:r>
            <a:r>
              <a:rPr lang="en-GB" sz="1400" dirty="0">
                <a:solidFill>
                  <a:srgbClr val="C00000"/>
                </a:solidFill>
              </a:rPr>
              <a:t> / French </a:t>
            </a:r>
            <a:r>
              <a:rPr lang="en-GB" sz="1400" dirty="0" err="1">
                <a:solidFill>
                  <a:srgbClr val="C00000"/>
                </a:solidFill>
              </a:rPr>
              <a:t>econosmist</a:t>
            </a:r>
            <a:r>
              <a:rPr lang="en-GB" sz="1400" dirty="0">
                <a:solidFill>
                  <a:srgbClr val="C00000"/>
                </a:solidFill>
              </a:rPr>
              <a:t> engineer)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024743" y="4516017"/>
            <a:ext cx="6811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112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re 5"/>
          <p:cNvSpPr>
            <a:spLocks noGrp="1"/>
          </p:cNvSpPr>
          <p:nvPr>
            <p:ph type="title" idx="4294967295"/>
          </p:nvPr>
        </p:nvSpPr>
        <p:spPr bwMode="auto">
          <a:xfrm>
            <a:off x="7019925" y="5799138"/>
            <a:ext cx="2124075" cy="942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compatLnSpc="1">
            <a:prstTxWarp prst="textNoShape">
              <a:avLst/>
            </a:prstTxWarp>
          </a:bodyPr>
          <a:lstStyle/>
          <a:p>
            <a:pPr eaLnBrk="1" hangingPunct="1">
              <a:lnSpc>
                <a:spcPts val="1200"/>
              </a:lnSpc>
            </a:pPr>
            <a:r>
              <a:rPr lang="fr-FR" sz="800" b="0" cap="none">
                <a:solidFill>
                  <a:schemeClr val="bg2"/>
                </a:solidFill>
              </a:rPr>
              <a:t>Direction de l’Energie Nucléaire	</a:t>
            </a:r>
            <a:br>
              <a:rPr lang="fr-FR" sz="800" b="0" cap="none">
                <a:solidFill>
                  <a:schemeClr val="bg2"/>
                </a:solidFill>
              </a:rPr>
            </a:br>
            <a:r>
              <a:rPr lang="fr-FR" sz="800" b="0" cap="none">
                <a:solidFill>
                  <a:schemeClr val="bg2"/>
                </a:solidFill>
              </a:rPr>
              <a:t>Département d’Etudes des  Réacteurs</a:t>
            </a:r>
            <a:br>
              <a:rPr lang="fr-FR" sz="800" b="0" cap="none">
                <a:solidFill>
                  <a:schemeClr val="bg2"/>
                </a:solidFill>
              </a:rPr>
            </a:br>
            <a:r>
              <a:rPr lang="fr-FR" sz="800" b="0" cap="none">
                <a:solidFill>
                  <a:schemeClr val="bg2"/>
                </a:solidFill>
              </a:rPr>
              <a:t>Service de Physique Expérimentale</a:t>
            </a:r>
            <a:br>
              <a:rPr lang="fr-FR" sz="800" b="0" cap="none">
                <a:solidFill>
                  <a:schemeClr val="bg2"/>
                </a:solidFill>
              </a:rPr>
            </a:br>
            <a:r>
              <a:rPr lang="fr-FR" sz="800" b="0" cap="none">
                <a:solidFill>
                  <a:schemeClr val="bg2"/>
                </a:solidFill>
              </a:rPr>
              <a:t>Laboratoire des Programmes  Expérimentaux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3540125" y="5799138"/>
            <a:ext cx="3552825" cy="94297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800" dirty="0">
                <a:solidFill>
                  <a:schemeClr val="bg1"/>
                </a:solidFill>
              </a:rPr>
              <a:t>Commissariat à l’énergie atomique et aux énergies alternatives</a:t>
            </a:r>
          </a:p>
          <a:p>
            <a:pPr marL="0" indent="0" eaLnBrk="1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800" dirty="0">
                <a:solidFill>
                  <a:schemeClr val="bg1"/>
                </a:solidFill>
              </a:rPr>
              <a:t>Centre de Cadarache</a:t>
            </a:r>
            <a:r>
              <a:rPr lang="fr-FR" sz="950" b="1" dirty="0">
                <a:solidFill>
                  <a:schemeClr val="bg2"/>
                </a:solidFill>
              </a:rPr>
              <a:t>| </a:t>
            </a:r>
            <a:r>
              <a:rPr lang="fr-FR" sz="800" dirty="0">
                <a:solidFill>
                  <a:schemeClr val="bg1"/>
                </a:solidFill>
              </a:rPr>
              <a:t>13115 Saint-Paul-les-Durance Cedex</a:t>
            </a:r>
          </a:p>
          <a:p>
            <a:pPr marL="0" indent="0" eaLnBrk="1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800" dirty="0">
                <a:solidFill>
                  <a:schemeClr val="bg1"/>
                </a:solidFill>
              </a:rPr>
              <a:t>T. +33 (0)4  42 25 79 62 </a:t>
            </a:r>
            <a:r>
              <a:rPr lang="fr-FR" sz="950" b="1" dirty="0">
                <a:solidFill>
                  <a:schemeClr val="bg2"/>
                </a:solidFill>
              </a:rPr>
              <a:t>|</a:t>
            </a:r>
            <a:r>
              <a:rPr lang="fr-FR" sz="800" dirty="0">
                <a:solidFill>
                  <a:schemeClr val="bg1"/>
                </a:solidFill>
              </a:rPr>
              <a:t> F. +33 (0)4 42 25 78 76</a:t>
            </a:r>
          </a:p>
          <a:p>
            <a:pPr marL="0" indent="0" eaLnBrk="1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800" dirty="0">
                <a:solidFill>
                  <a:schemeClr val="bg1"/>
                </a:solidFill>
              </a:rPr>
              <a:t>Etablissement public à caractère industriel et commercial </a:t>
            </a:r>
            <a:r>
              <a:rPr lang="fr-FR" sz="800" b="1" dirty="0">
                <a:solidFill>
                  <a:schemeClr val="bg2"/>
                </a:solidFill>
              </a:rPr>
              <a:t>|</a:t>
            </a:r>
            <a:r>
              <a:rPr lang="fr-FR" sz="800" dirty="0">
                <a:solidFill>
                  <a:schemeClr val="bg1"/>
                </a:solidFill>
              </a:rPr>
              <a:t> RCS Paris B 775 685 019</a:t>
            </a:r>
          </a:p>
        </p:txBody>
      </p:sp>
      <p:sp>
        <p:nvSpPr>
          <p:cNvPr id="2" name="Espace réservé de la date 1"/>
          <p:cNvSpPr txBox="1">
            <a:spLocks noGrp="1"/>
          </p:cNvSpPr>
          <p:nvPr/>
        </p:nvSpPr>
        <p:spPr>
          <a:xfrm>
            <a:off x="576263" y="6305550"/>
            <a:ext cx="1450975" cy="365125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43FF7CE-97EC-4586-B3DF-51FAF4B33A99}" type="datetime4">
              <a:rPr lang="fr-FR" sz="1000" cap="all">
                <a:solidFill>
                  <a:prstClr val="white"/>
                </a:solidFill>
                <a:latin typeface="Arial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8 février 2017</a:t>
            </a:fld>
            <a:endParaRPr lang="fr-FR" sz="1000" cap="all" dirty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sp>
        <p:nvSpPr>
          <p:cNvPr id="19461" name="Espace réservé du numéro de diapositive 2"/>
          <p:cNvSpPr txBox="1">
            <a:spLocks noGrp="1"/>
          </p:cNvSpPr>
          <p:nvPr/>
        </p:nvSpPr>
        <p:spPr bwMode="auto">
          <a:xfrm>
            <a:off x="576263" y="5445125"/>
            <a:ext cx="1119187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fr-FR" sz="1000" dirty="0">
                <a:solidFill>
                  <a:prstClr val="white"/>
                </a:solidFill>
                <a:cs typeface="Arial" charset="0"/>
              </a:rPr>
              <a:t>|  PAGE </a:t>
            </a:r>
            <a:fld id="{5F9313B3-9E7C-4710-9E57-549FDAEC9256}" type="slidenum">
              <a:rPr lang="fr-FR" sz="1000" dirty="0" smtClean="0">
                <a:solidFill>
                  <a:prstClr val="white"/>
                </a:solidFill>
                <a:cs typeface="Arial" charset="0"/>
              </a:rPr>
              <a:pPr>
                <a:defRPr/>
              </a:pPr>
              <a:t>36</a:t>
            </a:fld>
            <a:endParaRPr lang="fr-FR" sz="1000" dirty="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9462" name="Espace réservé du pied de page 3"/>
          <p:cNvSpPr txBox="1">
            <a:spLocks noGrp="1"/>
          </p:cNvSpPr>
          <p:nvPr/>
        </p:nvSpPr>
        <p:spPr bwMode="auto">
          <a:xfrm>
            <a:off x="576263" y="5876925"/>
            <a:ext cx="2663825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fr-FR" sz="1000" dirty="0">
                <a:solidFill>
                  <a:prstClr val="white"/>
                </a:solidFill>
                <a:cs typeface="Arial" charset="0"/>
              </a:rPr>
              <a:t>CEA | 10 AVRIL 2012</a:t>
            </a: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4122127" y="2673888"/>
            <a:ext cx="365802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3600" b="1" dirty="0" err="1">
                <a:solidFill>
                  <a:prstClr val="white"/>
                </a:solidFill>
                <a:cs typeface="Arial" charset="0"/>
              </a:rPr>
              <a:t>Thanks</a:t>
            </a:r>
            <a:r>
              <a:rPr lang="fr-FR" sz="3600" b="1" dirty="0">
                <a:solidFill>
                  <a:prstClr val="white"/>
                </a:solidFill>
                <a:cs typeface="Arial" charset="0"/>
              </a:rPr>
              <a:t> for</a:t>
            </a:r>
            <a:br>
              <a:rPr lang="fr-FR" sz="3600" b="1" dirty="0">
                <a:solidFill>
                  <a:prstClr val="white"/>
                </a:solidFill>
                <a:cs typeface="Arial" charset="0"/>
              </a:rPr>
            </a:br>
            <a:r>
              <a:rPr lang="fr-FR" sz="3600" b="1" dirty="0">
                <a:solidFill>
                  <a:prstClr val="white"/>
                </a:solidFill>
                <a:cs typeface="Arial" charset="0"/>
              </a:rPr>
              <a:t> </a:t>
            </a:r>
            <a:r>
              <a:rPr lang="fr-FR" sz="3600" b="1" dirty="0" err="1">
                <a:solidFill>
                  <a:prstClr val="white"/>
                </a:solidFill>
                <a:cs typeface="Arial" charset="0"/>
              </a:rPr>
              <a:t>your</a:t>
            </a:r>
            <a:r>
              <a:rPr lang="fr-FR" sz="3600" b="1" dirty="0">
                <a:solidFill>
                  <a:prstClr val="white"/>
                </a:solidFill>
                <a:cs typeface="Arial" charset="0"/>
              </a:rPr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val="50319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7577" y="996834"/>
            <a:ext cx="8578513" cy="415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fr-FR" sz="2400" b="1" dirty="0" err="1">
                <a:solidFill>
                  <a:srgbClr val="0000FF"/>
                </a:solidFill>
              </a:rPr>
              <a:t>Interest</a:t>
            </a:r>
            <a:r>
              <a:rPr lang="fr-FR" sz="2400" b="1" dirty="0">
                <a:solidFill>
                  <a:srgbClr val="0000FF"/>
                </a:solidFill>
              </a:rPr>
              <a:t> of </a:t>
            </a:r>
            <a:r>
              <a:rPr lang="fr-FR" sz="2400" b="1" dirty="0" err="1">
                <a:solidFill>
                  <a:srgbClr val="0000FF"/>
                </a:solidFill>
              </a:rPr>
              <a:t>zero</a:t>
            </a:r>
            <a:r>
              <a:rPr lang="fr-FR" sz="2400" b="1" dirty="0">
                <a:solidFill>
                  <a:srgbClr val="0000FF"/>
                </a:solidFill>
              </a:rPr>
              <a:t> power </a:t>
            </a:r>
            <a:r>
              <a:rPr lang="fr-FR" sz="2400" b="1" dirty="0" err="1">
                <a:solidFill>
                  <a:srgbClr val="0000FF"/>
                </a:solidFill>
              </a:rPr>
              <a:t>facilities</a:t>
            </a:r>
            <a:r>
              <a:rPr lang="fr-FR" sz="2400" b="1" dirty="0">
                <a:solidFill>
                  <a:srgbClr val="C00000"/>
                </a:solidFill>
              </a:rPr>
              <a:t/>
            </a:r>
            <a:br>
              <a:rPr lang="fr-FR" sz="2400" b="1" dirty="0">
                <a:solidFill>
                  <a:srgbClr val="C00000"/>
                </a:solidFill>
              </a:rPr>
            </a:br>
            <a:endParaRPr lang="en-GB" sz="8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SzPct val="85000"/>
              <a:buFont typeface="Arial" charset="0"/>
              <a:buBlip>
                <a:blip r:embed="rId4"/>
              </a:buBlip>
              <a:tabLst>
                <a:tab pos="531813" algn="l"/>
              </a:tabLst>
            </a:pPr>
            <a:r>
              <a:rPr lang="en-GB" sz="2000" b="1" i="1" dirty="0">
                <a:solidFill>
                  <a:srgbClr val="C00000"/>
                </a:solidFill>
              </a:rPr>
              <a:t>Flexibility</a:t>
            </a:r>
            <a:r>
              <a:rPr lang="en-GB" sz="2000" b="1" i="1" dirty="0">
                <a:solidFill>
                  <a:schemeClr val="tx1"/>
                </a:solidFill>
              </a:rPr>
              <a:t/>
            </a:r>
            <a:br>
              <a:rPr lang="en-GB" sz="2000" b="1" i="1" dirty="0">
                <a:solidFill>
                  <a:schemeClr val="tx1"/>
                </a:solidFill>
              </a:rPr>
            </a:b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many cores arrangements possible</a:t>
            </a:r>
            <a:b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moving from one configuration</a:t>
            </a:r>
            <a:b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 to another needs some days/weeks</a:t>
            </a:r>
            <a:r>
              <a:rPr lang="en-GB" sz="2000" b="1" i="1" dirty="0">
                <a:solidFill>
                  <a:srgbClr val="C00000"/>
                </a:solidFill>
              </a:rPr>
              <a:t/>
            </a:r>
            <a:br>
              <a:rPr lang="en-GB" sz="2000" b="1" i="1" dirty="0">
                <a:solidFill>
                  <a:srgbClr val="C00000"/>
                </a:solidFill>
              </a:rPr>
            </a:br>
            <a:endParaRPr lang="en-GB" sz="2800" b="1" i="1" dirty="0">
              <a:solidFill>
                <a:srgbClr val="C00000"/>
              </a:solidFill>
            </a:endParaRPr>
          </a:p>
          <a:p>
            <a:pPr marL="269875" indent="-269875">
              <a:spcBef>
                <a:spcPts val="1200"/>
              </a:spcBef>
              <a:spcAft>
                <a:spcPts val="0"/>
              </a:spcAft>
              <a:buSzPct val="85000"/>
              <a:buBlip>
                <a:blip r:embed="rId4"/>
              </a:buBlip>
            </a:pPr>
            <a:r>
              <a:rPr lang="en-GB" sz="2000" b="1" i="1" dirty="0">
                <a:solidFill>
                  <a:srgbClr val="C00000"/>
                </a:solidFill>
              </a:rPr>
              <a:t>Very low power</a:t>
            </a:r>
            <a:endParaRPr lang="en-GB" sz="2000" b="1" i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SzPct val="85000"/>
              <a:tabLst>
                <a:tab pos="541338" algn="l"/>
              </a:tabLst>
            </a:pPr>
            <a:r>
              <a:rPr lang="en-GB" sz="2000" b="1" i="1" dirty="0">
                <a:solidFill>
                  <a:schemeClr val="tx1"/>
                </a:solidFill>
              </a:rPr>
              <a:t>	</a:t>
            </a:r>
            <a:r>
              <a:rPr lang="en-GB" sz="1600" b="1" i="1" dirty="0">
                <a:solidFill>
                  <a:srgbClr val="0000FF"/>
                </a:solidFill>
              </a:rPr>
              <a:t>- absence of thermal effects</a:t>
            </a:r>
            <a:br>
              <a:rPr lang="en-GB" sz="1600" b="1" i="1" dirty="0">
                <a:solidFill>
                  <a:srgbClr val="0000FF"/>
                </a:solidFill>
              </a:rPr>
            </a:br>
            <a:r>
              <a:rPr lang="en-GB" sz="1600" b="1" i="1" dirty="0">
                <a:solidFill>
                  <a:srgbClr val="0000FF"/>
                </a:solidFill>
              </a:rPr>
              <a:t>	- no consumption of fuel</a:t>
            </a:r>
            <a:r>
              <a:rPr lang="en-GB" sz="1600" b="1" i="1" dirty="0">
                <a:solidFill>
                  <a:srgbClr val="C00000"/>
                </a:solidFill>
              </a:rPr>
              <a:t/>
            </a:r>
            <a:br>
              <a:rPr lang="en-GB" sz="1600" b="1" i="1" dirty="0">
                <a:solidFill>
                  <a:srgbClr val="C00000"/>
                </a:solidFill>
              </a:rPr>
            </a:br>
            <a:r>
              <a:rPr lang="en-GB" sz="1600" b="1" i="1" dirty="0">
                <a:solidFill>
                  <a:srgbClr val="C00000"/>
                </a:solidFill>
              </a:rPr>
              <a:t>	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no major radioprotection issues</a:t>
            </a:r>
            <a:b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no build-up of fission products</a:t>
            </a:r>
            <a:b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no pressurized fluid circuits</a:t>
            </a:r>
            <a:b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fr-FR" sz="20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1200"/>
              </a:spcBef>
              <a:buSzPct val="85000"/>
              <a:tabLst>
                <a:tab pos="358775" algn="l"/>
              </a:tabLst>
            </a:pPr>
            <a:r>
              <a:rPr lang="fr-FR" sz="1600" b="1" i="1" dirty="0">
                <a:solidFill>
                  <a:srgbClr val="C00000"/>
                </a:solidFill>
                <a:sym typeface="Wingdings" panose="05000000000000000000" pitchFamily="2" charset="2"/>
              </a:rPr>
              <a:t>	</a:t>
            </a:r>
            <a:endParaRPr lang="fr-FR" sz="1600" b="1" i="1" dirty="0">
              <a:solidFill>
                <a:srgbClr val="002060"/>
              </a:solidFill>
            </a:endParaRPr>
          </a:p>
          <a:p>
            <a:pPr marL="0" indent="0">
              <a:buSzPct val="85000"/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0" indent="0">
              <a:buSzPct val="85000"/>
            </a:pPr>
            <a:endParaRPr lang="fr-FR" sz="400" b="1" i="1" dirty="0">
              <a:solidFill>
                <a:srgbClr val="00206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56329" y="1663065"/>
            <a:ext cx="4018778" cy="19312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SzPct val="85000"/>
              <a:buFont typeface="Wingdings"/>
              <a:buChar char="è"/>
              <a:tabLst>
                <a:tab pos="358775" algn="l"/>
              </a:tabLst>
            </a:pPr>
            <a:r>
              <a:rPr lang="fr-FR" sz="1650" b="1" i="1" dirty="0" err="1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parametric</a:t>
            </a:r>
            <a:r>
              <a:rPr lang="fr-FR" sz="1650" b="1" i="1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50" b="1" i="1" dirty="0" err="1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studies</a:t>
            </a:r>
            <a:endParaRPr lang="fr-FR" sz="1650" b="1" i="1" dirty="0">
              <a:solidFill>
                <a:schemeClr val="accent4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buSzPct val="85000"/>
              <a:buFont typeface="Wingdings"/>
              <a:buChar char="è"/>
              <a:tabLst>
                <a:tab pos="358775" algn="l"/>
              </a:tabLst>
            </a:pPr>
            <a:endParaRPr lang="fr-FR" sz="400" b="1" i="1" dirty="0">
              <a:solidFill>
                <a:schemeClr val="accent4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buSzPct val="85000"/>
              <a:buFont typeface="Wingdings"/>
              <a:buChar char="è"/>
              <a:tabLst>
                <a:tab pos="358775" algn="l"/>
              </a:tabLst>
            </a:pPr>
            <a:endParaRPr lang="fr-FR" sz="4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SzPct val="85000"/>
              <a:buFont typeface="Wingdings"/>
              <a:buChar char="è"/>
              <a:tabLst>
                <a:tab pos="358775" algn="l"/>
              </a:tabLst>
            </a:pPr>
            <a:r>
              <a:rPr lang="fr-FR" sz="1650" b="1" i="1" dirty="0" err="1">
                <a:solidFill>
                  <a:schemeClr val="accent4">
                    <a:lumMod val="75000"/>
                  </a:schemeClr>
                </a:solidFill>
              </a:rPr>
              <a:t>well</a:t>
            </a:r>
            <a:r>
              <a:rPr lang="fr-FR" sz="165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1650" b="1" i="1" dirty="0" err="1">
                <a:solidFill>
                  <a:schemeClr val="accent4">
                    <a:lumMod val="75000"/>
                  </a:schemeClr>
                </a:solidFill>
              </a:rPr>
              <a:t>mastered</a:t>
            </a:r>
            <a:r>
              <a:rPr lang="fr-FR" sz="165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1650" b="1" i="1" dirty="0" err="1">
                <a:solidFill>
                  <a:schemeClr val="accent4">
                    <a:lumMod val="75000"/>
                  </a:schemeClr>
                </a:solidFill>
              </a:rPr>
              <a:t>experimental</a:t>
            </a:r>
            <a:r>
              <a:rPr lang="fr-FR" sz="1650" b="1" i="1" dirty="0">
                <a:solidFill>
                  <a:schemeClr val="accent4">
                    <a:lumMod val="75000"/>
                  </a:schemeClr>
                </a:solidFill>
              </a:rPr>
              <a:t> conditions</a:t>
            </a:r>
          </a:p>
          <a:p>
            <a:pPr marL="285750" indent="-285750">
              <a:spcBef>
                <a:spcPts val="600"/>
              </a:spcBef>
              <a:buSzPct val="85000"/>
              <a:buFont typeface="Wingdings"/>
              <a:buChar char="è"/>
              <a:tabLst>
                <a:tab pos="358775" algn="l"/>
              </a:tabLst>
            </a:pPr>
            <a:endParaRPr lang="fr-FR" sz="4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SzPct val="85000"/>
              <a:buFont typeface="Wingdings"/>
              <a:buChar char="è"/>
              <a:tabLst>
                <a:tab pos="358775" algn="l"/>
              </a:tabLst>
            </a:pPr>
            <a:r>
              <a:rPr lang="fr-FR" sz="1650" b="1" i="1" dirty="0" err="1">
                <a:solidFill>
                  <a:schemeClr val="accent4">
                    <a:lumMod val="75000"/>
                  </a:schemeClr>
                </a:solidFill>
              </a:rPr>
              <a:t>easy</a:t>
            </a:r>
            <a:r>
              <a:rPr lang="fr-FR" sz="1650" b="1" i="1" dirty="0">
                <a:solidFill>
                  <a:schemeClr val="accent4">
                    <a:lumMod val="75000"/>
                  </a:schemeClr>
                </a:solidFill>
              </a:rPr>
              <a:t> to instrument (the fissile</a:t>
            </a:r>
            <a:br>
              <a:rPr lang="fr-FR" sz="1650" b="1" i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sz="1650" b="1" i="1" dirty="0">
                <a:solidFill>
                  <a:schemeClr val="accent4">
                    <a:lumMod val="75000"/>
                  </a:schemeClr>
                </a:solidFill>
              </a:rPr>
              <a:t>zones </a:t>
            </a:r>
            <a:r>
              <a:rPr lang="fr-FR" sz="1650" b="1" i="1" dirty="0" err="1">
                <a:solidFill>
                  <a:schemeClr val="accent4">
                    <a:lumMod val="75000"/>
                  </a:schemeClr>
                </a:solidFill>
              </a:rPr>
              <a:t>too</a:t>
            </a:r>
            <a:r>
              <a:rPr lang="fr-FR" sz="1650" b="1" i="1" dirty="0">
                <a:solidFill>
                  <a:schemeClr val="accent4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&amp; Interest for COUPLING experiments on ZPR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8455958" y="6531325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|  PAGE </a:t>
            </a:r>
            <a:fld id="{92EF3C69-A481-445D-9F99-AC089A746D00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3" name="Accolade ouvrante 2"/>
          <p:cNvSpPr/>
          <p:nvPr/>
        </p:nvSpPr>
        <p:spPr>
          <a:xfrm>
            <a:off x="4730621" y="1679510"/>
            <a:ext cx="419877" cy="2155372"/>
          </a:xfrm>
          <a:prstGeom prst="leftBrace">
            <a:avLst/>
          </a:prstGeom>
          <a:ln w="1905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à coins arrondis 11"/>
          <p:cNvSpPr/>
          <p:nvPr/>
        </p:nvSpPr>
        <p:spPr>
          <a:xfrm>
            <a:off x="5159829" y="2177007"/>
            <a:ext cx="3191070" cy="662473"/>
          </a:xfrm>
          <a:prstGeom prst="roundRect">
            <a:avLst/>
          </a:prstGeom>
          <a:ln w="1905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51927" y="556911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spcBef>
                <a:spcPts val="1200"/>
              </a:spcBef>
              <a:buSzPct val="85000"/>
              <a:buBlip>
                <a:blip r:embed="rId4"/>
              </a:buBlip>
            </a:pPr>
            <a:r>
              <a:rPr lang="en-GB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Limited maintenance and </a:t>
            </a:r>
            <a:br>
              <a:rPr lang="en-GB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operating costs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4713676" y="2447365"/>
            <a:ext cx="4144289" cy="3925443"/>
            <a:chOff x="4713676" y="2447365"/>
            <a:chExt cx="4144289" cy="3925443"/>
          </a:xfrm>
        </p:grpSpPr>
        <p:grpSp>
          <p:nvGrpSpPr>
            <p:cNvPr id="14" name="Groupe 13"/>
            <p:cNvGrpSpPr/>
            <p:nvPr/>
          </p:nvGrpSpPr>
          <p:grpSpPr>
            <a:xfrm>
              <a:off x="4713676" y="3722017"/>
              <a:ext cx="4018778" cy="2650791"/>
              <a:chOff x="4713676" y="3722017"/>
              <a:chExt cx="4018778" cy="2650791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4713676" y="3722017"/>
                <a:ext cx="4018778" cy="263149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1200"/>
                  </a:spcBef>
                  <a:buSzPct val="85000"/>
                  <a:buFont typeface="Wingdings"/>
                  <a:buChar char="è"/>
                  <a:tabLst>
                    <a:tab pos="358775" algn="l"/>
                  </a:tabLst>
                </a:pPr>
                <a:endParaRPr lang="fr-FR" sz="1650" b="1" i="1" dirty="0">
                  <a:solidFill>
                    <a:schemeClr val="accent4">
                      <a:lumMod val="75000"/>
                    </a:schemeClr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buSzPct val="85000"/>
                  <a:buFont typeface="Wingdings"/>
                  <a:buChar char="è"/>
                  <a:tabLst>
                    <a:tab pos="358775" algn="l"/>
                  </a:tabLst>
                </a:pPr>
                <a:r>
                  <a:rPr lang="fr-FR" sz="1650" b="1" i="1" dirty="0" err="1">
                    <a:solidFill>
                      <a:srgbClr val="7030A0"/>
                    </a:solidFill>
                  </a:rPr>
                  <a:t>wide</a:t>
                </a:r>
                <a:r>
                  <a:rPr lang="fr-FR" sz="1650" b="1" i="1" dirty="0">
                    <a:solidFill>
                      <a:srgbClr val="7030A0"/>
                    </a:solidFill>
                  </a:rPr>
                  <a:t> range of </a:t>
                </a:r>
                <a:r>
                  <a:rPr lang="fr-FR" sz="1650" b="1" i="1" dirty="0" err="1">
                    <a:solidFill>
                      <a:srgbClr val="7030A0"/>
                    </a:solidFill>
                  </a:rPr>
                  <a:t>measurements</a:t>
                </a:r>
                <a:endParaRPr lang="fr-FR" sz="1650" b="1" i="1" dirty="0">
                  <a:solidFill>
                    <a:srgbClr val="7030A0"/>
                  </a:solidFill>
                </a:endParaRPr>
              </a:p>
              <a:p>
                <a:pPr>
                  <a:spcBef>
                    <a:spcPts val="600"/>
                  </a:spcBef>
                  <a:buSzPct val="85000"/>
                  <a:tabLst>
                    <a:tab pos="358775" algn="l"/>
                  </a:tabLst>
                </a:pPr>
                <a:endParaRPr lang="fr-FR" sz="400" b="1" i="1" dirty="0">
                  <a:solidFill>
                    <a:srgbClr val="7030A0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buSzPct val="85000"/>
                  <a:buFont typeface="Wingdings"/>
                  <a:buChar char="è"/>
                  <a:tabLst>
                    <a:tab pos="358775" algn="l"/>
                  </a:tabLst>
                </a:pPr>
                <a:r>
                  <a:rPr lang="fr-FR" sz="1650" b="1" i="1" u="sng" dirty="0" err="1">
                    <a:solidFill>
                      <a:srgbClr val="7030A0"/>
                    </a:solidFill>
                    <a:sym typeface="Wingdings" panose="05000000000000000000" pitchFamily="2" charset="2"/>
                  </a:rPr>
                  <a:t>appropriate</a:t>
                </a:r>
                <a:r>
                  <a:rPr lang="fr-FR" sz="1650" b="1" i="1" u="sng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for validation</a:t>
                </a:r>
                <a: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of</a:t>
                </a:r>
                <a:b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</a:br>
                <a:r>
                  <a:rPr lang="fr-FR" sz="1650" b="1" i="1" dirty="0" err="1">
                    <a:solidFill>
                      <a:srgbClr val="7030A0"/>
                    </a:solidFill>
                    <a:sym typeface="Wingdings" panose="05000000000000000000" pitchFamily="2" charset="2"/>
                  </a:rPr>
                  <a:t>both</a:t>
                </a:r>
                <a: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FR" sz="1650" b="1" i="1" dirty="0" err="1">
                    <a:solidFill>
                      <a:srgbClr val="7030A0"/>
                    </a:solidFill>
                    <a:sym typeface="Wingdings" panose="05000000000000000000" pitchFamily="2" charset="2"/>
                  </a:rPr>
                  <a:t>nuclear</a:t>
                </a:r>
                <a: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data and</a:t>
                </a:r>
                <a:b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</a:br>
                <a:r>
                  <a:rPr lang="fr-FR" sz="1650" b="1" i="1" dirty="0" err="1">
                    <a:solidFill>
                      <a:srgbClr val="7030A0"/>
                    </a:solidFill>
                    <a:sym typeface="Wingdings" panose="05000000000000000000" pitchFamily="2" charset="2"/>
                  </a:rPr>
                  <a:t>calculation</a:t>
                </a:r>
                <a: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FR" sz="1650" b="1" i="1" dirty="0" err="1">
                    <a:solidFill>
                      <a:srgbClr val="7030A0"/>
                    </a:solidFill>
                    <a:sym typeface="Wingdings" panose="05000000000000000000" pitchFamily="2" charset="2"/>
                  </a:rPr>
                  <a:t>methods</a:t>
                </a:r>
                <a:endParaRPr lang="fr-FR" sz="1650" b="1" i="1" dirty="0">
                  <a:solidFill>
                    <a:srgbClr val="7030A0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buSzPct val="85000"/>
                  <a:buFont typeface="Wingdings"/>
                  <a:buChar char="è"/>
                  <a:tabLst>
                    <a:tab pos="358775" algn="l"/>
                  </a:tabLst>
                </a:pPr>
                <a:endParaRPr lang="fr-FR" sz="400" b="1" i="1" dirty="0">
                  <a:solidFill>
                    <a:srgbClr val="7030A0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spcBef>
                    <a:spcPts val="600"/>
                  </a:spcBef>
                  <a:buSzPct val="85000"/>
                  <a:buFont typeface="Wingdings"/>
                  <a:buChar char="è"/>
                  <a:tabLst>
                    <a:tab pos="358775" algn="l"/>
                  </a:tabLst>
                </a:pPr>
                <a:r>
                  <a:rPr lang="fr-FR" sz="1650" b="1" i="1" dirty="0" err="1">
                    <a:solidFill>
                      <a:srgbClr val="7030A0"/>
                    </a:solidFill>
                    <a:sym typeface="Wingdings" panose="05000000000000000000" pitchFamily="2" charset="2"/>
                  </a:rPr>
                  <a:t>also</a:t>
                </a:r>
                <a: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relevant for </a:t>
                </a:r>
                <a:r>
                  <a:rPr lang="fr-FR" sz="1650" b="1" i="1" dirty="0" err="1">
                    <a:solidFill>
                      <a:srgbClr val="7030A0"/>
                    </a:solidFill>
                    <a:sym typeface="Wingdings" panose="05000000000000000000" pitchFamily="2" charset="2"/>
                  </a:rPr>
                  <a:t>evaluation</a:t>
                </a:r>
                <a: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of</a:t>
                </a:r>
                <a:b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</a:br>
                <a: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new </a:t>
                </a:r>
                <a:r>
                  <a:rPr lang="fr-FR" sz="1650" b="1" i="1" dirty="0" err="1">
                    <a:solidFill>
                      <a:srgbClr val="7030A0"/>
                    </a:solidFill>
                    <a:sym typeface="Wingdings" panose="05000000000000000000" pitchFamily="2" charset="2"/>
                  </a:rPr>
                  <a:t>experimental</a:t>
                </a:r>
                <a: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techniques</a:t>
                </a:r>
                <a:b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</a:br>
                <a: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and </a:t>
                </a:r>
                <a:r>
                  <a:rPr lang="fr-FR" sz="1650" b="1" i="1" dirty="0" err="1">
                    <a:solidFill>
                      <a:srgbClr val="7030A0"/>
                    </a:solidFill>
                    <a:sym typeface="Wingdings" panose="05000000000000000000" pitchFamily="2" charset="2"/>
                  </a:rPr>
                  <a:t>analysis</a:t>
                </a:r>
                <a:r>
                  <a:rPr lang="fr-FR" sz="1650" b="1" i="1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FR" sz="1650" b="1" i="1" dirty="0" err="1">
                    <a:solidFill>
                      <a:srgbClr val="7030A0"/>
                    </a:solidFill>
                    <a:sym typeface="Wingdings" panose="05000000000000000000" pitchFamily="2" charset="2"/>
                  </a:rPr>
                  <a:t>methods</a:t>
                </a:r>
                <a:endParaRPr lang="fr-FR" sz="1650" b="1" i="1" dirty="0">
                  <a:solidFill>
                    <a:srgbClr val="7030A0"/>
                  </a:solidFill>
                  <a:sym typeface="Wingdings" panose="05000000000000000000" pitchFamily="2" charset="2"/>
                </a:endParaRPr>
              </a:p>
            </p:txBody>
          </p:sp>
          <p:sp>
            <p:nvSpPr>
              <p:cNvPr id="7" name="Accolade ouvrante 6"/>
              <p:cNvSpPr/>
              <p:nvPr/>
            </p:nvSpPr>
            <p:spPr>
              <a:xfrm flipH="1">
                <a:off x="8042981" y="4086808"/>
                <a:ext cx="447872" cy="2286000"/>
              </a:xfrm>
              <a:prstGeom prst="leftBrace">
                <a:avLst/>
              </a:prstGeom>
              <a:ln w="19050">
                <a:solidFill>
                  <a:srgbClr val="0070C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1" name="Connecteur : en angle 10"/>
            <p:cNvCxnSpPr>
              <a:cxnSpLocks/>
            </p:cNvCxnSpPr>
            <p:nvPr/>
          </p:nvCxnSpPr>
          <p:spPr>
            <a:xfrm rot="5400000">
              <a:off x="7345943" y="3717786"/>
              <a:ext cx="2782443" cy="241601"/>
            </a:xfrm>
            <a:prstGeom prst="bentConnector2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107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34428" y="1993340"/>
            <a:ext cx="8886422" cy="48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1800"/>
              </a:spcBef>
              <a:buSzPct val="85000"/>
              <a:buBlip>
                <a:blip r:embed="rId4"/>
              </a:buBlip>
            </a:pPr>
            <a:r>
              <a:rPr lang="en-GB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Proton beam/Spallation target device</a:t>
            </a:r>
            <a:br>
              <a:rPr lang="en-GB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GB" sz="1300" b="1" i="1" dirty="0">
                <a:solidFill>
                  <a:srgbClr val="C00000"/>
                </a:solidFill>
              </a:rPr>
              <a:t>	-  properties of radiation fields around the target depending on the beam energy, the 	   	materials of the target  (</a:t>
            </a:r>
            <a:r>
              <a:rPr lang="en-GB" sz="1300" b="1" i="1" dirty="0" err="1">
                <a:solidFill>
                  <a:srgbClr val="C00000"/>
                </a:solidFill>
              </a:rPr>
              <a:t>Pb</a:t>
            </a:r>
            <a:r>
              <a:rPr lang="en-GB" sz="1300" b="1" i="1" dirty="0">
                <a:solidFill>
                  <a:srgbClr val="C00000"/>
                </a:solidFill>
              </a:rPr>
              <a:t>, </a:t>
            </a:r>
            <a:r>
              <a:rPr lang="en-GB" sz="1300" b="1" i="1" dirty="0" err="1">
                <a:solidFill>
                  <a:srgbClr val="C00000"/>
                </a:solidFill>
              </a:rPr>
              <a:t>Pb</a:t>
            </a:r>
            <a:r>
              <a:rPr lang="en-GB" sz="1300" b="1" i="1" dirty="0">
                <a:solidFill>
                  <a:srgbClr val="C00000"/>
                </a:solidFill>
              </a:rPr>
              <a:t>-Bi, W, Ta, U), its geometry, …</a:t>
            </a:r>
          </a:p>
          <a:p>
            <a:pPr marL="285750" indent="-285750">
              <a:spcBef>
                <a:spcPts val="1200"/>
              </a:spcBef>
              <a:buSzPct val="85000"/>
              <a:buBlip>
                <a:blip r:embed="rId4"/>
              </a:buBlip>
            </a:pPr>
            <a:r>
              <a:rPr lang="en-GB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Coupling of external neutron source with the subcritical core</a:t>
            </a:r>
            <a:br>
              <a:rPr lang="en-GB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GB" sz="1300" b="1" i="1" dirty="0">
                <a:solidFill>
                  <a:srgbClr val="C00000"/>
                </a:solidFill>
              </a:rPr>
              <a:t>	- spatial and energy distribution of neutrons into the core, </a:t>
            </a:r>
            <a:br>
              <a:rPr lang="en-GB" sz="1300" b="1" i="1" dirty="0">
                <a:solidFill>
                  <a:srgbClr val="C00000"/>
                </a:solidFill>
              </a:rPr>
            </a:br>
            <a:r>
              <a:rPr lang="en-GB" sz="1300" b="1" i="1" dirty="0">
                <a:solidFill>
                  <a:srgbClr val="C00000"/>
                </a:solidFill>
              </a:rPr>
              <a:t>	- time evolution of neutron population depending on the position </a:t>
            </a:r>
            <a:br>
              <a:rPr lang="en-GB" sz="1300" b="1" i="1" dirty="0">
                <a:solidFill>
                  <a:srgbClr val="C00000"/>
                </a:solidFill>
              </a:rPr>
            </a:br>
            <a:r>
              <a:rPr lang="en-GB" sz="1300" b="1" i="1" dirty="0">
                <a:solidFill>
                  <a:srgbClr val="C00000"/>
                </a:solidFill>
              </a:rPr>
              <a:t>	- source importance as a function of neutron energies,  source position, …</a:t>
            </a:r>
          </a:p>
          <a:p>
            <a:pPr marL="285750" indent="-285750">
              <a:spcBef>
                <a:spcPts val="1800"/>
              </a:spcBef>
              <a:buSzPct val="85000"/>
              <a:buBlip>
                <a:blip r:embed="rId4"/>
              </a:buBlip>
            </a:pPr>
            <a:r>
              <a:rPr lang="en-GB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Safe operating of the system </a:t>
            </a: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300" b="1" i="1" dirty="0">
                <a:solidFill>
                  <a:srgbClr val="C00000"/>
                </a:solidFill>
              </a:rPr>
              <a:t>	- reactivity calibration at core loading and beginning of cycle</a:t>
            </a:r>
            <a:br>
              <a:rPr lang="en-GB" sz="1300" b="1" i="1" dirty="0">
                <a:solidFill>
                  <a:srgbClr val="C00000"/>
                </a:solidFill>
              </a:rPr>
            </a:br>
            <a:r>
              <a:rPr lang="en-GB" sz="1300" b="1" i="1" dirty="0">
                <a:solidFill>
                  <a:srgbClr val="C00000"/>
                </a:solidFill>
              </a:rPr>
              <a:t>	- monitoring of  the reactivity during operation </a:t>
            </a:r>
          </a:p>
          <a:p>
            <a:pPr marL="285750" indent="-285750">
              <a:spcBef>
                <a:spcPts val="1800"/>
              </a:spcBef>
              <a:buSzPct val="85000"/>
              <a:buBlip>
                <a:blip r:embed="rId4"/>
              </a:buBlip>
            </a:pPr>
            <a:r>
              <a:rPr lang="en-GB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Improvement of nuclear data (neutron cross sections &gt; 20 MeV)</a:t>
            </a:r>
            <a:br>
              <a:rPr lang="en-GB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GB" sz="13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n-GB" sz="1300" i="1" dirty="0">
                <a:solidFill>
                  <a:srgbClr val="FF0000"/>
                </a:solidFill>
              </a:rPr>
              <a:t>- </a:t>
            </a:r>
            <a:r>
              <a:rPr lang="en-GB" sz="1300" b="1" i="1" dirty="0">
                <a:solidFill>
                  <a:srgbClr val="C00000"/>
                </a:solidFill>
              </a:rPr>
              <a:t>reaction rate distribution</a:t>
            </a:r>
            <a:endParaRPr lang="en-GB" sz="13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spcBef>
                <a:spcPts val="1800"/>
              </a:spcBef>
              <a:buSzPct val="85000"/>
              <a:buBlip>
                <a:blip r:embed="rId4"/>
              </a:buBlip>
            </a:pPr>
            <a:r>
              <a:rPr lang="en-GB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Evaluation/validation of calculation methods</a:t>
            </a:r>
            <a:br>
              <a:rPr lang="en-GB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GB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n-GB" sz="1300" b="1" i="1" dirty="0">
                <a:solidFill>
                  <a:srgbClr val="C00000"/>
                </a:solidFill>
              </a:rPr>
              <a:t>- benchmarking on codes and ND libraries</a:t>
            </a:r>
          </a:p>
          <a:p>
            <a:pPr marL="285750" indent="-285750">
              <a:spcBef>
                <a:spcPts val="1200"/>
              </a:spcBef>
              <a:buSzPct val="8500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0" indent="0">
              <a:buSzPct val="85000"/>
            </a:pPr>
            <a:endParaRPr lang="fr-FR" sz="1600" b="1" i="1" dirty="0">
              <a:solidFill>
                <a:srgbClr val="002060"/>
              </a:solidFill>
            </a:endParaRPr>
          </a:p>
          <a:p>
            <a:pPr marL="0" indent="0">
              <a:buSzPct val="85000"/>
            </a:pPr>
            <a:endParaRPr lang="fr-FR" sz="400" b="1" i="1" dirty="0">
              <a:solidFill>
                <a:srgbClr val="00206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&amp; Interest for COUPLING experiments on ZPR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8474620" y="6521993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|  PAGE </a:t>
            </a:r>
            <a:fld id="{92EF3C69-A481-445D-9F99-AC089A746D00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35432" y="1073142"/>
            <a:ext cx="81751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600"/>
              </a:spcBef>
              <a:spcAft>
                <a:spcPts val="600"/>
              </a:spcAft>
              <a:tabLst>
                <a:tab pos="173038" algn="l"/>
              </a:tabLst>
            </a:pPr>
            <a:r>
              <a:rPr lang="en-GB" sz="2400" b="1" dirty="0">
                <a:solidFill>
                  <a:srgbClr val="0000FF"/>
                </a:solidFill>
              </a:rPr>
              <a:t>Main physics concerns of ADSs that can be addressed</a:t>
            </a:r>
            <a:br>
              <a:rPr lang="en-GB" sz="2400" b="1" dirty="0">
                <a:solidFill>
                  <a:srgbClr val="0000FF"/>
                </a:solidFill>
              </a:rPr>
            </a:br>
            <a:r>
              <a:rPr lang="en-GB" sz="2400" b="1" dirty="0">
                <a:solidFill>
                  <a:srgbClr val="0000FF"/>
                </a:solidFill>
              </a:rPr>
              <a:t>on ZPRs</a:t>
            </a:r>
            <a:endParaRPr lang="fr-FR" sz="2400" dirty="0">
              <a:solidFill>
                <a:srgbClr val="0000FF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6640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lvl="0" indent="-285750"/>
            <a:r>
              <a:rPr lang="fr-FR" sz="2400" i="1" dirty="0" err="1"/>
              <a:t>Brief</a:t>
            </a:r>
            <a:r>
              <a:rPr lang="fr-FR" sz="2400" i="1" dirty="0"/>
              <a:t> </a:t>
            </a:r>
            <a:r>
              <a:rPr lang="fr-FR" sz="2400" i="1" dirty="0" err="1"/>
              <a:t>review</a:t>
            </a:r>
            <a:r>
              <a:rPr lang="fr-FR" sz="2400" i="1" dirty="0"/>
              <a:t> of initiatives world-</a:t>
            </a:r>
            <a:r>
              <a:rPr lang="fr-FR" sz="2400" i="1" dirty="0" err="1"/>
              <a:t>wide</a:t>
            </a:r>
            <a:r>
              <a:rPr lang="fr-FR" sz="2400" i="1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8465289" y="6559317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|  PAGE </a:t>
            </a:r>
            <a:fld id="{92EF3C69-A481-445D-9F99-AC089A746D00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3" y="1001488"/>
            <a:ext cx="8164286" cy="5769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447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3" y="1001488"/>
            <a:ext cx="8164286" cy="5769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6562" y="970384"/>
            <a:ext cx="8538519" cy="5801119"/>
          </a:xfrm>
          <a:prstGeom prst="rect">
            <a:avLst/>
          </a:prstGeom>
          <a:solidFill>
            <a:schemeClr val="bg1">
              <a:alpha val="65000"/>
            </a:schemeClr>
          </a:solidFill>
          <a:ln w="1905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59385" y="678386"/>
            <a:ext cx="8886422" cy="6234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tx1"/>
                </a:solidFill>
              </a:rPr>
              <a:t> </a:t>
            </a:r>
            <a:endParaRPr lang="fr-F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Font typeface="Arial" charset="0"/>
              <a:buBlip>
                <a:blip r:embed="rId5"/>
              </a:buBlip>
            </a:pPr>
            <a:r>
              <a:rPr lang="en-GB" sz="1800" b="1" i="1" dirty="0">
                <a:solidFill>
                  <a:schemeClr val="tx1"/>
                </a:solidFill>
              </a:rPr>
              <a:t>Opportunity Study </a:t>
            </a:r>
          </a:p>
          <a:p>
            <a:pPr marL="0" indent="0"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	- Czech:	LA-0 project</a:t>
            </a:r>
          </a:p>
          <a:p>
            <a:pPr marL="0" indent="0"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	- Russia:	ADS facility at Institute of Nuclear Research</a:t>
            </a:r>
          </a:p>
          <a:p>
            <a:pPr marL="0" indent="0"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	- U.K.: 	Reconversion of CONSORT reactor</a:t>
            </a:r>
          </a:p>
          <a:p>
            <a:pPr marL="0" indent="0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002060"/>
                </a:solidFill>
              </a:rPr>
              <a:t>	</a:t>
            </a:r>
            <a:r>
              <a:rPr lang="en-GB" sz="1100" b="1" i="1" dirty="0">
                <a:solidFill>
                  <a:srgbClr val="002060"/>
                </a:solidFill>
              </a:rPr>
              <a:t>   </a:t>
            </a:r>
          </a:p>
          <a:p>
            <a:pPr marL="285750" indent="-285750">
              <a:buSzPct val="85000"/>
              <a:buBlip>
                <a:blip r:embed="rId5"/>
              </a:buBlip>
            </a:pPr>
            <a:r>
              <a:rPr lang="en-GB" sz="1800" b="1" i="1" dirty="0">
                <a:solidFill>
                  <a:schemeClr val="tx1"/>
                </a:solidFill>
              </a:rPr>
              <a:t>Project outline</a:t>
            </a:r>
          </a:p>
          <a:p>
            <a:pPr marL="0" indent="0"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	- Brazil:	Proposal of a National Program on ADS R&amp;D including coupling 				experiments at IPEN-MB-01 reactor</a:t>
            </a:r>
          </a:p>
          <a:p>
            <a:pPr marL="0" indent="0">
              <a:lnSpc>
                <a:spcPts val="1000"/>
              </a:lnSpc>
              <a:buSzPct val="85000"/>
              <a:tabLst>
                <a:tab pos="531813" algn="l"/>
              </a:tabLst>
            </a:pPr>
            <a:endParaRPr lang="en-GB" sz="11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Blip>
                <a:blip r:embed="rId5"/>
              </a:buBlip>
            </a:pPr>
            <a:r>
              <a:rPr lang="en-GB" sz="1800" b="1" i="1" dirty="0">
                <a:solidFill>
                  <a:schemeClr val="tx1"/>
                </a:solidFill>
              </a:rPr>
              <a:t>Large project stopped prematurely</a:t>
            </a:r>
          </a:p>
          <a:p>
            <a:pPr marL="0" indent="0">
              <a:spcBef>
                <a:spcPts val="0"/>
              </a:spcBef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	- Italy:	TRADE plus project</a:t>
            </a:r>
            <a:endParaRPr lang="en-GB" sz="1400" b="1" i="1" dirty="0">
              <a:solidFill>
                <a:srgbClr val="C00000"/>
              </a:solidFill>
            </a:endParaRPr>
          </a:p>
          <a:p>
            <a:pPr marL="0" indent="0"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	- Russia:	SAD project</a:t>
            </a:r>
          </a:p>
          <a:p>
            <a:pPr marL="0" indent="0"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	- USA:	RACE project</a:t>
            </a:r>
          </a:p>
          <a:p>
            <a:pPr marL="0" indent="0">
              <a:lnSpc>
                <a:spcPts val="1000"/>
              </a:lnSpc>
              <a:spcAft>
                <a:spcPts val="0"/>
              </a:spcAft>
              <a:buSzPct val="85000"/>
              <a:tabLst>
                <a:tab pos="531813" algn="l"/>
              </a:tabLst>
            </a:pPr>
            <a:endParaRPr lang="en-GB" sz="1100" i="1" dirty="0">
              <a:solidFill>
                <a:srgbClr val="C00000"/>
              </a:solidFill>
            </a:endParaRPr>
          </a:p>
          <a:p>
            <a:pPr marL="266700" indent="-266700">
              <a:buSzPct val="85000"/>
              <a:buBlip>
                <a:blip r:embed="rId5"/>
              </a:buBlip>
            </a:pPr>
            <a:r>
              <a:rPr lang="en-GB" sz="1800" b="1" i="1" dirty="0">
                <a:solidFill>
                  <a:schemeClr val="tx1"/>
                </a:solidFill>
              </a:rPr>
              <a:t>Very first test</a:t>
            </a:r>
          </a:p>
          <a:p>
            <a:pPr marL="0" indent="0">
              <a:spcBef>
                <a:spcPts val="0"/>
              </a:spcBef>
              <a:buSzPct val="85000"/>
              <a:tabLst>
                <a:tab pos="450850" algn="l"/>
                <a:tab pos="1701800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	- Switzerland </a:t>
            </a:r>
            <a:r>
              <a:rPr lang="en-GB" sz="1600" i="1" dirty="0">
                <a:solidFill>
                  <a:srgbClr val="C00000"/>
                </a:solidFill>
              </a:rPr>
              <a:t>(FEAT), </a:t>
            </a:r>
            <a:r>
              <a:rPr lang="en-GB" sz="1600" b="1" i="1" dirty="0">
                <a:solidFill>
                  <a:srgbClr val="C00000"/>
                </a:solidFill>
              </a:rPr>
              <a:t>France (</a:t>
            </a:r>
            <a:r>
              <a:rPr lang="en-GB" sz="1600" i="1" dirty="0">
                <a:solidFill>
                  <a:srgbClr val="C00000"/>
                </a:solidFill>
              </a:rPr>
              <a:t>MUSE-1/2)</a:t>
            </a:r>
          </a:p>
          <a:p>
            <a:pPr marL="0" indent="0">
              <a:spcAft>
                <a:spcPts val="0"/>
              </a:spcAft>
              <a:buSzPct val="85000"/>
            </a:pPr>
            <a:endParaRPr lang="en-GB" sz="1100" b="1" i="1" dirty="0">
              <a:solidFill>
                <a:srgbClr val="002060"/>
              </a:solidFill>
            </a:endParaRPr>
          </a:p>
          <a:p>
            <a:pPr marL="266700" indent="-266700">
              <a:buSzPct val="85000"/>
              <a:buBlip>
                <a:blip r:embed="rId5"/>
              </a:buBlip>
            </a:pPr>
            <a:r>
              <a:rPr lang="en-GB" sz="1800" b="1" i="1" dirty="0">
                <a:solidFill>
                  <a:schemeClr val="tx1"/>
                </a:solidFill>
              </a:rPr>
              <a:t>Low power experiment achieved</a:t>
            </a:r>
          </a:p>
          <a:p>
            <a:pPr marL="0" indent="0">
              <a:spcBef>
                <a:spcPts val="0"/>
              </a:spcBef>
              <a:buSzPct val="85000"/>
              <a:tabLst>
                <a:tab pos="450850" algn="l"/>
                <a:tab pos="1701800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	- </a:t>
            </a:r>
            <a:r>
              <a:rPr lang="en-GB" sz="1700" b="1" i="1" dirty="0">
                <a:solidFill>
                  <a:srgbClr val="C00000"/>
                </a:solidFill>
              </a:rPr>
              <a:t>Belarus</a:t>
            </a:r>
            <a:r>
              <a:rPr lang="en-GB" sz="1600" b="1" i="1" dirty="0">
                <a:solidFill>
                  <a:srgbClr val="C00000"/>
                </a:solidFill>
              </a:rPr>
              <a:t> </a:t>
            </a:r>
            <a:r>
              <a:rPr lang="en-GB" sz="1400" i="1" dirty="0">
                <a:solidFill>
                  <a:srgbClr val="C00000"/>
                </a:solidFill>
              </a:rPr>
              <a:t> (</a:t>
            </a:r>
            <a:r>
              <a:rPr lang="en-GB" sz="1400" b="1" i="1" dirty="0">
                <a:solidFill>
                  <a:srgbClr val="0000FF"/>
                </a:solidFill>
              </a:rPr>
              <a:t>YALINA-B</a:t>
            </a:r>
            <a:r>
              <a:rPr lang="en-GB" sz="1400" i="1" dirty="0">
                <a:solidFill>
                  <a:srgbClr val="C00000"/>
                </a:solidFill>
              </a:rPr>
              <a:t>)</a:t>
            </a:r>
            <a:r>
              <a:rPr lang="en-GB" sz="1600" i="1" dirty="0">
                <a:solidFill>
                  <a:srgbClr val="C00000"/>
                </a:solidFill>
              </a:rPr>
              <a:t>, </a:t>
            </a:r>
            <a:r>
              <a:rPr lang="en-GB" sz="1700" b="1" i="1" dirty="0">
                <a:solidFill>
                  <a:srgbClr val="C00000"/>
                </a:solidFill>
              </a:rPr>
              <a:t>Belgium</a:t>
            </a:r>
            <a:r>
              <a:rPr lang="en-GB" sz="1600" b="1" i="1" dirty="0">
                <a:solidFill>
                  <a:srgbClr val="C00000"/>
                </a:solidFill>
              </a:rPr>
              <a:t> </a:t>
            </a:r>
            <a:r>
              <a:rPr lang="en-GB" sz="1400" b="1" i="1" dirty="0">
                <a:solidFill>
                  <a:srgbClr val="C00000"/>
                </a:solidFill>
              </a:rPr>
              <a:t>(</a:t>
            </a:r>
            <a:r>
              <a:rPr lang="en-GB" sz="1400" b="1" i="1" dirty="0">
                <a:solidFill>
                  <a:srgbClr val="0000FF"/>
                </a:solidFill>
              </a:rPr>
              <a:t>GUINEVERE/FREYA</a:t>
            </a:r>
            <a:r>
              <a:rPr lang="en-GB" sz="1400" i="1" dirty="0">
                <a:solidFill>
                  <a:srgbClr val="C00000"/>
                </a:solidFill>
              </a:rPr>
              <a:t>)</a:t>
            </a:r>
            <a:r>
              <a:rPr lang="en-GB" sz="1600" i="1" dirty="0">
                <a:solidFill>
                  <a:srgbClr val="C00000"/>
                </a:solidFill>
              </a:rPr>
              <a:t>,</a:t>
            </a:r>
            <a:r>
              <a:rPr lang="en-GB" sz="1600" b="1" i="1" dirty="0">
                <a:solidFill>
                  <a:srgbClr val="C00000"/>
                </a:solidFill>
              </a:rPr>
              <a:t> </a:t>
            </a:r>
            <a:r>
              <a:rPr lang="en-GB" sz="1700" b="1" i="1" dirty="0">
                <a:solidFill>
                  <a:srgbClr val="C00000"/>
                </a:solidFill>
              </a:rPr>
              <a:t>Brazil</a:t>
            </a:r>
            <a:r>
              <a:rPr lang="en-GB" sz="1600" i="1" dirty="0">
                <a:solidFill>
                  <a:srgbClr val="C00000"/>
                </a:solidFill>
              </a:rPr>
              <a:t> </a:t>
            </a:r>
            <a:r>
              <a:rPr lang="en-GB" sz="1400" i="1" dirty="0">
                <a:solidFill>
                  <a:srgbClr val="C00000"/>
                </a:solidFill>
              </a:rPr>
              <a:t>(</a:t>
            </a:r>
            <a:r>
              <a:rPr lang="en-GB" sz="1400" b="1" i="1" dirty="0">
                <a:solidFill>
                  <a:srgbClr val="0000FF"/>
                </a:solidFill>
              </a:rPr>
              <a:t>IPEN-MB 01</a:t>
            </a:r>
            <a:r>
              <a:rPr lang="en-GB" sz="1400" i="1" dirty="0">
                <a:solidFill>
                  <a:srgbClr val="C00000"/>
                </a:solidFill>
              </a:rPr>
              <a:t>)</a:t>
            </a:r>
            <a:r>
              <a:rPr lang="en-GB" sz="1600" i="1" dirty="0">
                <a:solidFill>
                  <a:srgbClr val="C00000"/>
                </a:solidFill>
              </a:rPr>
              <a:t>,</a:t>
            </a:r>
            <a:br>
              <a:rPr lang="en-GB" sz="1600" i="1" dirty="0">
                <a:solidFill>
                  <a:srgbClr val="C00000"/>
                </a:solidFill>
              </a:rPr>
            </a:br>
            <a:r>
              <a:rPr lang="en-GB" sz="1600" i="1" dirty="0">
                <a:solidFill>
                  <a:srgbClr val="C00000"/>
                </a:solidFill>
              </a:rPr>
              <a:t>	</a:t>
            </a:r>
            <a:r>
              <a:rPr lang="en-GB" sz="1700" b="1" i="1" dirty="0">
                <a:solidFill>
                  <a:srgbClr val="C00000"/>
                </a:solidFill>
              </a:rPr>
              <a:t>China</a:t>
            </a:r>
            <a:r>
              <a:rPr lang="en-GB" sz="1600" b="1" i="1" dirty="0">
                <a:solidFill>
                  <a:srgbClr val="C00000"/>
                </a:solidFill>
              </a:rPr>
              <a:t> </a:t>
            </a:r>
            <a:r>
              <a:rPr lang="en-GB" sz="1400" i="1" dirty="0">
                <a:solidFill>
                  <a:srgbClr val="C00000"/>
                </a:solidFill>
              </a:rPr>
              <a:t>(</a:t>
            </a:r>
            <a:r>
              <a:rPr lang="en-GB" sz="1400" b="1" i="1" dirty="0">
                <a:solidFill>
                  <a:srgbClr val="0000FF"/>
                </a:solidFill>
              </a:rPr>
              <a:t>VENUS-1</a:t>
            </a:r>
            <a:r>
              <a:rPr lang="en-GB" sz="1400" i="1" dirty="0">
                <a:solidFill>
                  <a:srgbClr val="C00000"/>
                </a:solidFill>
              </a:rPr>
              <a:t>)</a:t>
            </a:r>
            <a:r>
              <a:rPr lang="en-GB" sz="1600" i="1" dirty="0">
                <a:solidFill>
                  <a:srgbClr val="C00000"/>
                </a:solidFill>
              </a:rPr>
              <a:t>, </a:t>
            </a:r>
            <a:r>
              <a:rPr lang="en-GB" sz="1700" b="1" i="1" dirty="0">
                <a:solidFill>
                  <a:srgbClr val="C00000"/>
                </a:solidFill>
              </a:rPr>
              <a:t>France</a:t>
            </a:r>
            <a:r>
              <a:rPr lang="en-GB" sz="1600" b="1" i="1" dirty="0">
                <a:solidFill>
                  <a:srgbClr val="C00000"/>
                </a:solidFill>
              </a:rPr>
              <a:t> </a:t>
            </a:r>
            <a:r>
              <a:rPr lang="en-GB" sz="1400" i="1" dirty="0">
                <a:solidFill>
                  <a:srgbClr val="C00000"/>
                </a:solidFill>
              </a:rPr>
              <a:t>(</a:t>
            </a:r>
            <a:r>
              <a:rPr lang="en-GB" sz="1400" b="1" i="1" dirty="0">
                <a:solidFill>
                  <a:srgbClr val="0000FF"/>
                </a:solidFill>
              </a:rPr>
              <a:t>MUSE-3/4</a:t>
            </a:r>
            <a:r>
              <a:rPr lang="en-GB" sz="1400" i="1" dirty="0">
                <a:solidFill>
                  <a:srgbClr val="C00000"/>
                </a:solidFill>
              </a:rPr>
              <a:t>)</a:t>
            </a:r>
            <a:r>
              <a:rPr lang="en-GB" sz="1600" b="1" i="1" dirty="0">
                <a:solidFill>
                  <a:srgbClr val="C00000"/>
                </a:solidFill>
              </a:rPr>
              <a:t>, </a:t>
            </a:r>
            <a:r>
              <a:rPr lang="en-GB" sz="1700" b="1" i="1" dirty="0">
                <a:solidFill>
                  <a:srgbClr val="C00000"/>
                </a:solidFill>
              </a:rPr>
              <a:t>India</a:t>
            </a:r>
            <a:r>
              <a:rPr lang="en-GB" sz="1600" b="1" i="1" dirty="0">
                <a:solidFill>
                  <a:srgbClr val="C00000"/>
                </a:solidFill>
              </a:rPr>
              <a:t> </a:t>
            </a:r>
            <a:r>
              <a:rPr lang="en-GB" sz="1400" b="1" i="1" dirty="0">
                <a:solidFill>
                  <a:srgbClr val="C00000"/>
                </a:solidFill>
              </a:rPr>
              <a:t>(</a:t>
            </a:r>
            <a:r>
              <a:rPr lang="en-GB" sz="1400" b="1" i="1" dirty="0">
                <a:solidFill>
                  <a:srgbClr val="0000FF"/>
                </a:solidFill>
              </a:rPr>
              <a:t>Purnima-BRAHMMA</a:t>
            </a:r>
            <a:r>
              <a:rPr lang="en-GB" sz="1400" i="1" dirty="0">
                <a:solidFill>
                  <a:srgbClr val="C00000"/>
                </a:solidFill>
              </a:rPr>
              <a:t>)</a:t>
            </a:r>
            <a:r>
              <a:rPr lang="en-GB" sz="1600" i="1" dirty="0">
                <a:solidFill>
                  <a:srgbClr val="C00000"/>
                </a:solidFill>
              </a:rPr>
              <a:t>, </a:t>
            </a:r>
            <a:r>
              <a:rPr lang="en-GB" sz="1700" b="1" i="1" dirty="0">
                <a:solidFill>
                  <a:srgbClr val="C00000"/>
                </a:solidFill>
              </a:rPr>
              <a:t>Italy</a:t>
            </a:r>
            <a:r>
              <a:rPr lang="en-GB" sz="1600" b="1" i="1" dirty="0">
                <a:solidFill>
                  <a:srgbClr val="C00000"/>
                </a:solidFill>
              </a:rPr>
              <a:t> </a:t>
            </a:r>
            <a:r>
              <a:rPr lang="en-GB" sz="1400" i="1" dirty="0">
                <a:solidFill>
                  <a:srgbClr val="C00000"/>
                </a:solidFill>
              </a:rPr>
              <a:t>(</a:t>
            </a:r>
            <a:r>
              <a:rPr lang="en-GB" sz="1400" b="1" i="1" dirty="0">
                <a:solidFill>
                  <a:srgbClr val="0000FF"/>
                </a:solidFill>
              </a:rPr>
              <a:t>RACE-T 	  </a:t>
            </a:r>
            <a:br>
              <a:rPr lang="en-GB" sz="1400" b="1" i="1" dirty="0">
                <a:solidFill>
                  <a:srgbClr val="0000FF"/>
                </a:solidFill>
              </a:rPr>
            </a:br>
            <a:r>
              <a:rPr lang="en-GB" sz="1400" b="1" i="1" dirty="0">
                <a:solidFill>
                  <a:srgbClr val="0000FF"/>
                </a:solidFill>
              </a:rPr>
              <a:t>	experiments</a:t>
            </a:r>
            <a:r>
              <a:rPr lang="en-GB" sz="1400" i="1" dirty="0">
                <a:solidFill>
                  <a:srgbClr val="C00000"/>
                </a:solidFill>
              </a:rPr>
              <a:t>)</a:t>
            </a:r>
            <a:r>
              <a:rPr lang="en-GB" sz="1600" i="1" dirty="0">
                <a:solidFill>
                  <a:srgbClr val="C00000"/>
                </a:solidFill>
              </a:rPr>
              <a:t>, </a:t>
            </a:r>
            <a:r>
              <a:rPr lang="en-GB" sz="1700" b="1" i="1" dirty="0">
                <a:solidFill>
                  <a:srgbClr val="C00000"/>
                </a:solidFill>
              </a:rPr>
              <a:t>Japan</a:t>
            </a:r>
            <a:r>
              <a:rPr lang="en-GB" sz="1600" b="1" i="1" dirty="0">
                <a:solidFill>
                  <a:srgbClr val="C00000"/>
                </a:solidFill>
              </a:rPr>
              <a:t> </a:t>
            </a:r>
            <a:r>
              <a:rPr lang="en-GB" sz="1600" i="1" dirty="0">
                <a:solidFill>
                  <a:srgbClr val="C00000"/>
                </a:solidFill>
              </a:rPr>
              <a:t>(</a:t>
            </a:r>
            <a:r>
              <a:rPr lang="en-GB" sz="1400" b="1" i="1" dirty="0">
                <a:solidFill>
                  <a:srgbClr val="0000FF"/>
                </a:solidFill>
              </a:rPr>
              <a:t>experiments at KURRI/KUCA &amp; FCA</a:t>
            </a:r>
            <a:r>
              <a:rPr lang="en-GB" sz="1600" i="1" dirty="0">
                <a:solidFill>
                  <a:srgbClr val="C00000"/>
                </a:solidFill>
              </a:rPr>
              <a:t>)</a:t>
            </a:r>
            <a:r>
              <a:rPr lang="en-GB" sz="1700" b="1" i="1" dirty="0">
                <a:solidFill>
                  <a:srgbClr val="C00000"/>
                </a:solidFill>
              </a:rPr>
              <a:t>, USA</a:t>
            </a:r>
            <a:r>
              <a:rPr lang="en-GB" sz="1600" b="1" i="1" dirty="0">
                <a:solidFill>
                  <a:srgbClr val="C00000"/>
                </a:solidFill>
              </a:rPr>
              <a:t> </a:t>
            </a:r>
            <a:r>
              <a:rPr lang="en-GB" sz="1400" i="1" dirty="0">
                <a:solidFill>
                  <a:srgbClr val="C00000"/>
                </a:solidFill>
              </a:rPr>
              <a:t>(</a:t>
            </a:r>
            <a:r>
              <a:rPr lang="en-GB" sz="1400" b="1" i="1" dirty="0">
                <a:solidFill>
                  <a:srgbClr val="0000FF"/>
                </a:solidFill>
              </a:rPr>
              <a:t>RACE-LP</a:t>
            </a:r>
            <a:r>
              <a:rPr lang="en-GB" sz="1400" i="1" dirty="0">
                <a:solidFill>
                  <a:srgbClr val="C00000"/>
                </a:solidFill>
              </a:rPr>
              <a:t>)</a:t>
            </a:r>
            <a:r>
              <a:rPr lang="en-GB" sz="1600" i="1" dirty="0">
                <a:solidFill>
                  <a:srgbClr val="C00000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SzPct val="85000"/>
              <a:tabLst>
                <a:tab pos="450850" algn="l"/>
                <a:tab pos="1701800" algn="l"/>
              </a:tabLst>
            </a:pPr>
            <a:r>
              <a:rPr lang="fr-FR" sz="1600" i="1" dirty="0">
                <a:solidFill>
                  <a:srgbClr val="C00000"/>
                </a:solidFill>
              </a:rPr>
              <a:t> </a:t>
            </a:r>
          </a:p>
          <a:p>
            <a:pPr marL="0" indent="0">
              <a:buSzPct val="85000"/>
              <a:tabLst>
                <a:tab pos="531813" algn="l"/>
              </a:tabLst>
            </a:pPr>
            <a:endParaRPr lang="fr-FR" sz="1600" i="1" dirty="0">
              <a:solidFill>
                <a:srgbClr val="C00000"/>
              </a:solidFill>
            </a:endParaRPr>
          </a:p>
          <a:p>
            <a:pPr marL="0" indent="0">
              <a:buSzPct val="85000"/>
              <a:tabLst>
                <a:tab pos="531813" algn="l"/>
              </a:tabLst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lvl="0" indent="-285750"/>
            <a:r>
              <a:rPr lang="fr-FR" sz="2400" i="1" dirty="0" err="1"/>
              <a:t>Brief</a:t>
            </a:r>
            <a:r>
              <a:rPr lang="fr-FR" sz="2400" i="1" dirty="0"/>
              <a:t> </a:t>
            </a:r>
            <a:r>
              <a:rPr lang="fr-FR" sz="2400" i="1" dirty="0" err="1"/>
              <a:t>review</a:t>
            </a:r>
            <a:r>
              <a:rPr lang="fr-FR" sz="2400" i="1" dirty="0"/>
              <a:t> of initiatives world-</a:t>
            </a:r>
            <a:r>
              <a:rPr lang="fr-FR" sz="2400" i="1" dirty="0" err="1"/>
              <a:t>wide</a:t>
            </a:r>
            <a:r>
              <a:rPr lang="fr-FR" sz="2400" i="1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8474620" y="6559317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|  PAGE </a:t>
            </a:r>
            <a:fld id="{92EF3C69-A481-445D-9F99-AC089A746D00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8147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lvl="0" indent="-285750"/>
            <a:r>
              <a:rPr lang="fr-FR" sz="2400" i="1" dirty="0" err="1"/>
              <a:t>Brief</a:t>
            </a:r>
            <a:r>
              <a:rPr lang="fr-FR" sz="2400" i="1" dirty="0"/>
              <a:t> </a:t>
            </a:r>
            <a:r>
              <a:rPr lang="fr-FR" sz="2400" i="1" dirty="0" err="1"/>
              <a:t>review</a:t>
            </a:r>
            <a:r>
              <a:rPr lang="fr-FR" sz="2400" i="1" dirty="0"/>
              <a:t> of initiatives world-</a:t>
            </a:r>
            <a:r>
              <a:rPr lang="fr-FR" sz="2400" i="1" dirty="0" err="1"/>
              <a:t>wide</a:t>
            </a:r>
            <a:r>
              <a:rPr lang="fr-FR" sz="2400" i="1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8483951" y="6559317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|  PAGE </a:t>
            </a:r>
            <a:fld id="{92EF3C69-A481-445D-9F99-AC089A746D00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7578" y="849665"/>
            <a:ext cx="8886422" cy="48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tx1"/>
                </a:solidFill>
              </a:rPr>
              <a:t> </a:t>
            </a:r>
            <a:endParaRPr lang="fr-F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r>
              <a:rPr lang="en-GB" sz="2000" b="1" i="1" dirty="0">
                <a:solidFill>
                  <a:schemeClr val="tx1"/>
                </a:solidFill>
              </a:rPr>
              <a:t>Opportunity study / Project outline</a:t>
            </a: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	- Czech Republic: 	</a:t>
            </a:r>
            <a:r>
              <a:rPr lang="en-GB" sz="1600" i="1" dirty="0">
                <a:solidFill>
                  <a:srgbClr val="C00000"/>
                </a:solidFill>
              </a:rPr>
              <a:t>Proposal for a molten fluoride salt experimental loop in the LR-0 				research reactor and further coupling with protons and a W target 				(LA-0 project, mid 1990s)</a:t>
            </a:r>
            <a:br>
              <a:rPr lang="en-GB" sz="1600" i="1" dirty="0">
                <a:solidFill>
                  <a:srgbClr val="C00000"/>
                </a:solidFill>
              </a:rPr>
            </a:br>
            <a:r>
              <a:rPr lang="en-GB" sz="1600" i="1" dirty="0">
                <a:solidFill>
                  <a:srgbClr val="C00000"/>
                </a:solidFill>
              </a:rPr>
              <a:t/>
            </a:r>
            <a:br>
              <a:rPr lang="en-GB" sz="1600" i="1" dirty="0">
                <a:solidFill>
                  <a:srgbClr val="C00000"/>
                </a:solidFill>
              </a:rPr>
            </a:br>
            <a:r>
              <a:rPr lang="en-GB" sz="1600" i="1" dirty="0">
                <a:solidFill>
                  <a:srgbClr val="C00000"/>
                </a:solidFill>
              </a:rPr>
              <a:t>	</a:t>
            </a:r>
            <a:r>
              <a:rPr lang="en-GB" sz="1600" b="1" i="1" dirty="0">
                <a:solidFill>
                  <a:srgbClr val="C00000"/>
                </a:solidFill>
              </a:rPr>
              <a:t>- Russia:</a:t>
            </a:r>
            <a:r>
              <a:rPr lang="en-GB" sz="1600" i="1" dirty="0">
                <a:solidFill>
                  <a:srgbClr val="C00000"/>
                </a:solidFill>
              </a:rPr>
              <a:t>		Proposal of an ADS stand of ~5 </a:t>
            </a:r>
            <a:r>
              <a:rPr lang="en-GB" sz="1600" i="1" dirty="0" err="1">
                <a:solidFill>
                  <a:srgbClr val="C00000"/>
                </a:solidFill>
              </a:rPr>
              <a:t>MWth</a:t>
            </a:r>
            <a:r>
              <a:rPr lang="en-GB" sz="1600" i="1" dirty="0">
                <a:solidFill>
                  <a:srgbClr val="C00000"/>
                </a:solidFill>
              </a:rPr>
              <a:t> using INR linear proton 				accelerator (300-600 MeV, some 100 </a:t>
            </a:r>
            <a:r>
              <a:rPr lang="en-GB" sz="1600" i="1" dirty="0">
                <a:solidFill>
                  <a:srgbClr val="C00000"/>
                </a:solidFill>
                <a:latin typeface="Symbol" panose="05050102010706020507" pitchFamily="18" charset="2"/>
              </a:rPr>
              <a:t>m</a:t>
            </a:r>
            <a:r>
              <a:rPr lang="en-GB" sz="1600" i="1" dirty="0">
                <a:solidFill>
                  <a:srgbClr val="C00000"/>
                </a:solidFill>
              </a:rPr>
              <a:t>A), W or </a:t>
            </a:r>
            <a:r>
              <a:rPr lang="en-GB" sz="1600" i="1" dirty="0" err="1">
                <a:solidFill>
                  <a:srgbClr val="C00000"/>
                </a:solidFill>
              </a:rPr>
              <a:t>Pb</a:t>
            </a:r>
            <a:r>
              <a:rPr lang="en-GB" sz="1600" i="1" dirty="0">
                <a:solidFill>
                  <a:srgbClr val="C00000"/>
                </a:solidFill>
              </a:rPr>
              <a:t>-bi targets, LEU, 				(early 2010s)</a:t>
            </a:r>
            <a:br>
              <a:rPr lang="en-GB" sz="1600" i="1" dirty="0">
                <a:solidFill>
                  <a:srgbClr val="C00000"/>
                </a:solidFill>
              </a:rPr>
            </a:br>
            <a:endParaRPr lang="en-GB" sz="1000" b="1" i="1" dirty="0">
              <a:solidFill>
                <a:srgbClr val="C00000"/>
              </a:solidFill>
            </a:endParaRPr>
          </a:p>
          <a:p>
            <a:pPr marL="0" indent="0">
              <a:buSzPct val="85000"/>
              <a:tabLst>
                <a:tab pos="531813" algn="l"/>
              </a:tabLst>
            </a:pPr>
            <a:r>
              <a:rPr lang="en-GB" sz="1600" b="1" i="1" dirty="0">
                <a:solidFill>
                  <a:srgbClr val="C00000"/>
                </a:solidFill>
              </a:rPr>
              <a:t>	- United Kingdom:	</a:t>
            </a:r>
            <a:r>
              <a:rPr lang="en-GB" sz="1600" i="1" dirty="0">
                <a:solidFill>
                  <a:srgbClr val="C00000"/>
                </a:solidFill>
              </a:rPr>
              <a:t>Reconversion of CONSORT reactor (100 kW) in an experimental 				subcritical facility (early 2010s)</a:t>
            </a:r>
          </a:p>
          <a:p>
            <a:pPr marL="0" indent="0">
              <a:buSzPct val="85000"/>
              <a:tabLst>
                <a:tab pos="531813" algn="l"/>
              </a:tabLst>
            </a:pPr>
            <a:endParaRPr lang="fr-FR" sz="1600" i="1" dirty="0">
              <a:solidFill>
                <a:srgbClr val="C00000"/>
              </a:solidFill>
            </a:endParaRPr>
          </a:p>
          <a:p>
            <a:pPr marL="0" indent="0">
              <a:buSzPct val="85000"/>
              <a:tabLst>
                <a:tab pos="531813" algn="l"/>
              </a:tabLst>
            </a:pPr>
            <a:r>
              <a:rPr lang="fr-FR" sz="1600" b="1" i="1" dirty="0">
                <a:solidFill>
                  <a:srgbClr val="002060"/>
                </a:solidFill>
              </a:rPr>
              <a:t>	   </a:t>
            </a: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" r="6889"/>
          <a:stretch/>
        </p:blipFill>
        <p:spPr bwMode="auto">
          <a:xfrm>
            <a:off x="5192149" y="4255883"/>
            <a:ext cx="2608243" cy="1622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5115652" y="5952545"/>
            <a:ext cx="3842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/>
              <a:t>Schematic drawing of the subcritical driven core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14" y="4151771"/>
            <a:ext cx="2845545" cy="2155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885610" y="6260969"/>
            <a:ext cx="4928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CONSORT reactor </a:t>
            </a:r>
          </a:p>
        </p:txBody>
      </p:sp>
    </p:spTree>
    <p:extLst>
      <p:ext uri="{BB962C8B-B14F-4D97-AF65-F5344CB8AC3E}">
        <p14:creationId xmlns:p14="http://schemas.microsoft.com/office/powerpoint/2010/main" val="156816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lvl="0" indent="-285750"/>
            <a:r>
              <a:rPr lang="fr-FR" sz="2400" i="1" dirty="0" err="1"/>
              <a:t>Brief</a:t>
            </a:r>
            <a:r>
              <a:rPr lang="fr-FR" sz="2400" i="1" dirty="0"/>
              <a:t> </a:t>
            </a:r>
            <a:r>
              <a:rPr lang="fr-FR" sz="2400" i="1" dirty="0" err="1"/>
              <a:t>review</a:t>
            </a:r>
            <a:r>
              <a:rPr lang="fr-FR" sz="2400" i="1" dirty="0"/>
              <a:t> of initiatives world-</a:t>
            </a:r>
            <a:r>
              <a:rPr lang="fr-FR" sz="2400" i="1" dirty="0" err="1"/>
              <a:t>wide</a:t>
            </a:r>
            <a:r>
              <a:rPr lang="fr-FR" sz="2400" i="1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|  PAGE </a:t>
            </a:r>
            <a:fld id="{92EF3C69-A481-445D-9F99-AC089A746D00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7578" y="849665"/>
            <a:ext cx="8886422" cy="48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923925" algn="l" rtl="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90000"/>
              <a:buBlip>
                <a:blip r:embed="rId2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55245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SzPct val="36000"/>
              <a:buFont typeface="Arial" charset="0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Pct val="36000"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Font typeface="Arial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>
                <a:solidFill>
                  <a:schemeClr val="tx1"/>
                </a:solidFill>
              </a:rPr>
              <a:t> </a:t>
            </a:r>
            <a:endParaRPr lang="en-GB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r>
              <a:rPr lang="en-GB" sz="2000" b="1" i="1" dirty="0">
                <a:solidFill>
                  <a:schemeClr val="tx1"/>
                </a:solidFill>
              </a:rPr>
              <a:t>Opportunity study / Project outline</a:t>
            </a:r>
            <a:endParaRPr lang="en-GB" sz="1600" i="1" dirty="0">
              <a:solidFill>
                <a:srgbClr val="C00000"/>
              </a:solidFill>
            </a:endParaRPr>
          </a:p>
          <a:p>
            <a:pPr marL="0" indent="0">
              <a:buSzPct val="85000"/>
              <a:tabLst>
                <a:tab pos="531813" algn="l"/>
                <a:tab pos="2687638" algn="l"/>
              </a:tabLst>
            </a:pPr>
            <a:r>
              <a:rPr lang="en-GB" sz="1600" i="1" dirty="0">
                <a:solidFill>
                  <a:srgbClr val="C00000"/>
                </a:solidFill>
              </a:rPr>
              <a:t>	</a:t>
            </a:r>
            <a:r>
              <a:rPr lang="en-GB" sz="1600" b="1" i="1" dirty="0">
                <a:solidFill>
                  <a:srgbClr val="C00000"/>
                </a:solidFill>
              </a:rPr>
              <a:t>- Brazil:</a:t>
            </a:r>
            <a:r>
              <a:rPr lang="en-GB" sz="1600" i="1" dirty="0">
                <a:solidFill>
                  <a:srgbClr val="C00000"/>
                </a:solidFill>
              </a:rPr>
              <a:t>	Sketch of a National ADS R&amp;D Program (early 2000s)</a:t>
            </a:r>
          </a:p>
          <a:p>
            <a:pPr marL="0" indent="0">
              <a:spcAft>
                <a:spcPts val="0"/>
              </a:spcAft>
              <a:buSzPct val="85000"/>
              <a:tabLst>
                <a:tab pos="531813" algn="l"/>
              </a:tabLst>
            </a:pPr>
            <a:endParaRPr lang="en-GB" sz="1600" i="1" dirty="0">
              <a:solidFill>
                <a:srgbClr val="C00000"/>
              </a:solidFill>
            </a:endParaRPr>
          </a:p>
          <a:p>
            <a:pPr marL="0" indent="0">
              <a:spcAft>
                <a:spcPts val="0"/>
              </a:spcAft>
              <a:buSzPct val="85000"/>
              <a:tabLst>
                <a:tab pos="531813" algn="l"/>
                <a:tab pos="2687638" algn="l"/>
                <a:tab pos="2957513" algn="l"/>
                <a:tab pos="3228975" algn="l"/>
              </a:tabLst>
            </a:pPr>
            <a:r>
              <a:rPr lang="en-GB" sz="1600" i="1" dirty="0">
                <a:solidFill>
                  <a:srgbClr val="C00000"/>
                </a:solidFill>
              </a:rPr>
              <a:t>		Idea of coupling IPEN-MB 01 critical assembly with</a:t>
            </a:r>
            <a:br>
              <a:rPr lang="en-GB" sz="1600" i="1" dirty="0">
                <a:solidFill>
                  <a:srgbClr val="C00000"/>
                </a:solidFill>
              </a:rPr>
            </a:br>
            <a:r>
              <a:rPr lang="en-GB" sz="1600" i="1" dirty="0">
                <a:solidFill>
                  <a:srgbClr val="C00000"/>
                </a:solidFill>
              </a:rPr>
              <a:t>			</a:t>
            </a:r>
            <a:endParaRPr lang="en-GB" sz="1000" i="1" dirty="0">
              <a:solidFill>
                <a:srgbClr val="C00000"/>
              </a:solidFill>
            </a:endParaRPr>
          </a:p>
          <a:p>
            <a:pPr marL="0" indent="0">
              <a:buSzPct val="85000"/>
              <a:tabLst>
                <a:tab pos="531813" algn="l"/>
                <a:tab pos="2687638" algn="l"/>
                <a:tab pos="2957513" algn="l"/>
                <a:tab pos="3228975" algn="l"/>
              </a:tabLst>
            </a:pPr>
            <a:r>
              <a:rPr lang="en-GB" sz="1600" i="1" dirty="0">
                <a:solidFill>
                  <a:srgbClr val="C00000"/>
                </a:solidFill>
              </a:rPr>
              <a:t>			1- a D-D/D-T neutron generator developed by Lawrence Berkeley</a:t>
            </a:r>
            <a:br>
              <a:rPr lang="en-GB" sz="1600" i="1" dirty="0">
                <a:solidFill>
                  <a:srgbClr val="C00000"/>
                </a:solidFill>
              </a:rPr>
            </a:br>
            <a:r>
              <a:rPr lang="en-GB" sz="1600" i="1" dirty="0">
                <a:solidFill>
                  <a:srgbClr val="C00000"/>
                </a:solidFill>
              </a:rPr>
              <a:t>		                                                                         National Laboratory)</a:t>
            </a:r>
          </a:p>
          <a:p>
            <a:pPr marL="0" indent="0">
              <a:spcAft>
                <a:spcPts val="0"/>
              </a:spcAft>
              <a:buSzPct val="85000"/>
              <a:tabLst>
                <a:tab pos="531813" algn="l"/>
                <a:tab pos="2957513" algn="l"/>
              </a:tabLst>
            </a:pPr>
            <a:r>
              <a:rPr lang="en-GB" sz="1600" i="1" dirty="0">
                <a:solidFill>
                  <a:srgbClr val="C00000"/>
                </a:solidFill>
              </a:rPr>
              <a:t>		</a:t>
            </a:r>
            <a:br>
              <a:rPr lang="en-GB" sz="1600" i="1" dirty="0">
                <a:solidFill>
                  <a:srgbClr val="C00000"/>
                </a:solidFill>
              </a:rPr>
            </a:br>
            <a:r>
              <a:rPr lang="en-GB" sz="1600" i="1" dirty="0">
                <a:solidFill>
                  <a:srgbClr val="C00000"/>
                </a:solidFill>
              </a:rPr>
              <a:t>		2- a cyclotron (IPEN CV-28) delivering 24 MeV protons 					                                       impinging a Be target</a:t>
            </a:r>
          </a:p>
          <a:p>
            <a:pPr marL="0" indent="0">
              <a:spcAft>
                <a:spcPts val="0"/>
              </a:spcAft>
              <a:buSzPct val="85000"/>
              <a:tabLst>
                <a:tab pos="531813" algn="l"/>
              </a:tabLst>
            </a:pPr>
            <a:endParaRPr lang="en-GB" sz="1600" i="1" dirty="0">
              <a:solidFill>
                <a:srgbClr val="C00000"/>
              </a:solidFill>
            </a:endParaRPr>
          </a:p>
          <a:p>
            <a:pPr marL="0" indent="0">
              <a:spcBef>
                <a:spcPts val="600"/>
              </a:spcBef>
              <a:buSzPct val="85000"/>
              <a:tabLst>
                <a:tab pos="531813" algn="l"/>
                <a:tab pos="2687638" algn="l"/>
              </a:tabLst>
            </a:pPr>
            <a:r>
              <a:rPr lang="en-GB" sz="1600" i="1" dirty="0">
                <a:solidFill>
                  <a:srgbClr val="C00000"/>
                </a:solidFill>
              </a:rPr>
              <a:t>			Conceptual design of a lead subcritical core using U/Th fuel</a:t>
            </a:r>
          </a:p>
          <a:p>
            <a:pPr marL="0" indent="0">
              <a:buSzPct val="85000"/>
              <a:tabLst>
                <a:tab pos="531813" algn="l"/>
              </a:tabLst>
            </a:pPr>
            <a:endParaRPr lang="fr-FR" sz="1600" i="1" dirty="0">
              <a:solidFill>
                <a:srgbClr val="C00000"/>
              </a:solidFill>
            </a:endParaRPr>
          </a:p>
          <a:p>
            <a:pPr marL="0" indent="0">
              <a:buSzPct val="85000"/>
              <a:tabLst>
                <a:tab pos="531813" algn="l"/>
              </a:tabLst>
            </a:pPr>
            <a:r>
              <a:rPr lang="fr-FR" sz="1600" b="1" i="1" dirty="0">
                <a:solidFill>
                  <a:srgbClr val="002060"/>
                </a:solidFill>
              </a:rPr>
              <a:t>	   </a:t>
            </a:r>
          </a:p>
          <a:p>
            <a:pPr marL="0" indent="0">
              <a:buSzPct val="85000"/>
            </a:pPr>
            <a:endParaRPr lang="fr-FR" sz="800" b="1" i="1" dirty="0">
              <a:solidFill>
                <a:srgbClr val="002060"/>
              </a:solidFill>
            </a:endParaRPr>
          </a:p>
          <a:p>
            <a:pPr marL="285750" indent="-285750">
              <a:buSzPct val="85000"/>
              <a:buFont typeface="Arial" charset="0"/>
              <a:buBlip>
                <a:blip r:embed="rId4"/>
              </a:buBlip>
            </a:pPr>
            <a:endParaRPr lang="fr-FR" sz="1600" b="1" i="1" dirty="0">
              <a:solidFill>
                <a:srgbClr val="00206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9" y="2463285"/>
            <a:ext cx="2562714" cy="18071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0" y="4265075"/>
            <a:ext cx="2696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dirty="0"/>
              <a:t>View of IPEN-MB-01 core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449" y="4568484"/>
            <a:ext cx="3247053" cy="18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948" y="4624603"/>
            <a:ext cx="2152262" cy="1792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665583" y="5369199"/>
            <a:ext cx="2696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dirty="0"/>
              <a:t>View of IPEN CV-28</a:t>
            </a:r>
          </a:p>
        </p:txBody>
      </p:sp>
    </p:spTree>
    <p:extLst>
      <p:ext uri="{BB962C8B-B14F-4D97-AF65-F5344CB8AC3E}">
        <p14:creationId xmlns:p14="http://schemas.microsoft.com/office/powerpoint/2010/main" val="356559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a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rgbClr val="0070C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sque principal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20477</TotalTime>
  <Words>1435</Words>
  <Application>Microsoft Office PowerPoint</Application>
  <PresentationFormat>Affichage à l'écran (4:3)</PresentationFormat>
  <Paragraphs>590</Paragraphs>
  <Slides>36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36</vt:i4>
      </vt:variant>
    </vt:vector>
  </HeadingPairs>
  <TitlesOfParts>
    <vt:vector size="39" baseType="lpstr">
      <vt:lpstr>cea</vt:lpstr>
      <vt:lpstr>Conception personnalisée</vt:lpstr>
      <vt:lpstr>Masque principal</vt:lpstr>
      <vt:lpstr>Overview of achieved coupling experiments on zero-power FACILITIEs</vt:lpstr>
      <vt:lpstr>Overview of achieved coupling experiments on zero-power FACILITIEs</vt:lpstr>
      <vt:lpstr>NEEDS &amp; Interest for COUPLING experiments on ZPR</vt:lpstr>
      <vt:lpstr>NEEDS &amp; Interest for COUPLING experiments on ZPR</vt:lpstr>
      <vt:lpstr>NEEDS &amp; Interest for COUPLING experiments on ZPR</vt:lpstr>
      <vt:lpstr>Brief review of initiatives world-wide </vt:lpstr>
      <vt:lpstr>Brief review of initiatives world-wide </vt:lpstr>
      <vt:lpstr>Brief review of initiatives world-wide </vt:lpstr>
      <vt:lpstr>Brief review of initiatives world-wide </vt:lpstr>
      <vt:lpstr>Brief review of initiatives world-wide </vt:lpstr>
      <vt:lpstr>Brief review of initiatives world-wide </vt:lpstr>
      <vt:lpstr>Brief review of initiatives world-wide </vt:lpstr>
      <vt:lpstr>Brief review of initiatives world-wide </vt:lpstr>
      <vt:lpstr>Brief review of initiatives world-wide </vt:lpstr>
      <vt:lpstr>achieved Coupling experiments </vt:lpstr>
      <vt:lpstr>The beginnings : FEAT, MUSE-1/2</vt:lpstr>
      <vt:lpstr>The beginnings : FEAT, MUSE-1/2</vt:lpstr>
      <vt:lpstr>The beginnings : FEAT, MUSE-1/2/3</vt:lpstr>
      <vt:lpstr>The MUSE-3 EXPERIMENT AT MASURCA Facility</vt:lpstr>
      <vt:lpstr>THE MUSE-4/GUINEVERE/FREYA suite</vt:lpstr>
      <vt:lpstr>THE MUSE-4/GUINEVERE/FREYA suite</vt:lpstr>
      <vt:lpstr>THE MUSE-4/GUINEVERE/FREYA suite</vt:lpstr>
      <vt:lpstr>THE MUSE-4/GUINEVERE/FREYA suite</vt:lpstr>
      <vt:lpstr>THE MUSE-4/GUINEVERE/FREYA suite</vt:lpstr>
      <vt:lpstr>THE MUSE-4/GUINEVERE/FREYA suite</vt:lpstr>
      <vt:lpstr>THE MUSE-4/GUINEVERE/FREYA suite</vt:lpstr>
      <vt:lpstr>THE MUSE-4/GUINEVERE/FREYA suite</vt:lpstr>
      <vt:lpstr>The YALINA-Booster experiments</vt:lpstr>
      <vt:lpstr>Activities At KUCA (Kyoto University Critical Assembly)</vt:lpstr>
      <vt:lpstr>Activities At KUCA (Kyoto University Critical Assembly)</vt:lpstr>
      <vt:lpstr>OTHER PROGRAMS</vt:lpstr>
      <vt:lpstr>OTHER PROGRAMS</vt:lpstr>
      <vt:lpstr>EXPERIMents AND MANY OTHER THINGS</vt:lpstr>
      <vt:lpstr>Conclusions</vt:lpstr>
      <vt:lpstr>Conclusions</vt:lpstr>
      <vt:lpstr>Direction de l’Energie Nucléaire  Département d’Etudes des  Réacteurs Service de Physique Expérimentale Laboratoire des Programmes  Expérimentaux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HBR2 benchmark analysis</dc:title>
  <dc:creator>bourganel</dc:creator>
  <cp:lastModifiedBy>L-FM123827</cp:lastModifiedBy>
  <cp:revision>1802</cp:revision>
  <cp:lastPrinted>2017-01-26T15:09:39Z</cp:lastPrinted>
  <dcterms:created xsi:type="dcterms:W3CDTF">2012-07-27T08:54:25Z</dcterms:created>
  <dcterms:modified xsi:type="dcterms:W3CDTF">2017-02-08T07:43:39Z</dcterms:modified>
</cp:coreProperties>
</file>