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4" r:id="rId1"/>
  </p:sldMasterIdLst>
  <p:notesMasterIdLst>
    <p:notesMasterId r:id="rId41"/>
  </p:notesMasterIdLst>
  <p:handoutMasterIdLst>
    <p:handoutMasterId r:id="rId42"/>
  </p:handoutMasterIdLst>
  <p:sldIdLst>
    <p:sldId id="439" r:id="rId2"/>
    <p:sldId id="426" r:id="rId3"/>
    <p:sldId id="528" r:id="rId4"/>
    <p:sldId id="446" r:id="rId5"/>
    <p:sldId id="445" r:id="rId6"/>
    <p:sldId id="456" r:id="rId7"/>
    <p:sldId id="520" r:id="rId8"/>
    <p:sldId id="529" r:id="rId9"/>
    <p:sldId id="537" r:id="rId10"/>
    <p:sldId id="365" r:id="rId11"/>
    <p:sldId id="526" r:id="rId12"/>
    <p:sldId id="463" r:id="rId13"/>
    <p:sldId id="507" r:id="rId14"/>
    <p:sldId id="525" r:id="rId15"/>
    <p:sldId id="521" r:id="rId16"/>
    <p:sldId id="455" r:id="rId17"/>
    <p:sldId id="527" r:id="rId18"/>
    <p:sldId id="531" r:id="rId19"/>
    <p:sldId id="532" r:id="rId20"/>
    <p:sldId id="497" r:id="rId21"/>
    <p:sldId id="494" r:id="rId22"/>
    <p:sldId id="453" r:id="rId23"/>
    <p:sldId id="540" r:id="rId24"/>
    <p:sldId id="523" r:id="rId25"/>
    <p:sldId id="536" r:id="rId26"/>
    <p:sldId id="518" r:id="rId27"/>
    <p:sldId id="535" r:id="rId28"/>
    <p:sldId id="533" r:id="rId29"/>
    <p:sldId id="502" r:id="rId30"/>
    <p:sldId id="538" r:id="rId31"/>
    <p:sldId id="542" r:id="rId32"/>
    <p:sldId id="530" r:id="rId33"/>
    <p:sldId id="541" r:id="rId34"/>
    <p:sldId id="448" r:id="rId35"/>
    <p:sldId id="477" r:id="rId36"/>
    <p:sldId id="443" r:id="rId37"/>
    <p:sldId id="495" r:id="rId38"/>
    <p:sldId id="539" r:id="rId39"/>
    <p:sldId id="517" r:id="rId40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b="1" i="1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i="1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i="1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i="1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i="1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umimoji="1" sz="2400" b="1" i="1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umimoji="1" sz="2400" b="1" i="1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umimoji="1" sz="2400" b="1" i="1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umimoji="1" sz="2400" b="1" i="1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D631A6"/>
    <a:srgbClr val="FF6600"/>
    <a:srgbClr val="FEFF84"/>
    <a:srgbClr val="996633"/>
    <a:srgbClr val="FFFFCC"/>
    <a:srgbClr val="FFCC99"/>
    <a:srgbClr val="FCD0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4329" autoAdjust="0"/>
  </p:normalViewPr>
  <p:slideViewPr>
    <p:cSldViewPr>
      <p:cViewPr>
        <p:scale>
          <a:sx n="100" d="100"/>
          <a:sy n="100" d="100"/>
        </p:scale>
        <p:origin x="-10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9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954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496" cy="49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5582" tIns="47791" rIns="95582" bIns="47791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300" b="0" i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55804" y="0"/>
            <a:ext cx="3043496" cy="49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5582" tIns="47791" rIns="95582" bIns="4779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 b="0" i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933"/>
            <a:ext cx="3043496" cy="49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vert="horz" wrap="square" lIns="95582" tIns="47791" rIns="95582" bIns="47791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300" b="0" i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fr-FR"/>
              <a:t>P.Mandrillon, ThEC13,CERN, 30 Oct 2013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55804" y="9709933"/>
            <a:ext cx="3043496" cy="49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vert="horz" wrap="square" lIns="95582" tIns="47791" rIns="95582" bIns="4779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 b="0" i="0"/>
            </a:lvl1pPr>
          </a:lstStyle>
          <a:p>
            <a:fld id="{556BB76C-79D6-4DEA-B40F-3CBD0057612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06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496" cy="49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5582" tIns="47791" rIns="95582" bIns="47791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300" b="0" i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55804" y="0"/>
            <a:ext cx="3043496" cy="49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5582" tIns="47791" rIns="95582" bIns="47791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300" b="0" i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0913" y="749300"/>
            <a:ext cx="5197475" cy="389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713" y="4895904"/>
            <a:ext cx="5225874" cy="456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5582" tIns="47791" rIns="95582" bIns="477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09933"/>
            <a:ext cx="3043496" cy="49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5582" tIns="47791" rIns="95582" bIns="47791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300" b="0" i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55804" y="9709933"/>
            <a:ext cx="3043496" cy="49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5582" tIns="47791" rIns="95582" bIns="47791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300" b="0" i="0"/>
            </a:lvl1pPr>
          </a:lstStyle>
          <a:p>
            <a:fld id="{706C5A89-23DD-43DE-B80E-67C5C944175C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7509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943062D7-2321-46B6-B047-9451A0FBA09A}" type="slidenum">
              <a:rPr lang="en-GB" sz="1300" b="0" i="0"/>
              <a:pPr/>
              <a:t>1</a:t>
            </a:fld>
            <a:endParaRPr lang="en-GB" sz="1300" b="0" i="0"/>
          </a:p>
        </p:txBody>
      </p:sp>
      <p:sp>
        <p:nvSpPr>
          <p:cNvPr id="36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40162"/>
          </a:xfrm>
          <a:solidFill>
            <a:srgbClr val="FFFFFF"/>
          </a:solidFill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60816"/>
            <a:ext cx="5206153" cy="460682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7552" tIns="48776" rIns="97552" bIns="48776"/>
          <a:lstStyle/>
          <a:p>
            <a:pPr>
              <a:defRPr/>
            </a:pPr>
            <a:r>
              <a:rPr lang="de-DE" baseline="0" dirty="0" smtClean="0">
                <a:ea typeface="ＭＳ Ｐゴシック" charset="0"/>
                <a:cs typeface="+mn-cs"/>
              </a:rPr>
              <a:t>I am </a:t>
            </a:r>
            <a:r>
              <a:rPr lang="de-DE" baseline="0" dirty="0" err="1" smtClean="0">
                <a:ea typeface="ＭＳ Ｐゴシック" charset="0"/>
                <a:cs typeface="+mn-cs"/>
              </a:rPr>
              <a:t>going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to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present</a:t>
            </a:r>
            <a:r>
              <a:rPr lang="de-DE" baseline="0" dirty="0" smtClean="0">
                <a:ea typeface="ＭＳ Ｐゴシック" charset="0"/>
                <a:cs typeface="+mn-cs"/>
              </a:rPr>
              <a:t> a high </a:t>
            </a:r>
            <a:r>
              <a:rPr lang="de-DE" baseline="0" dirty="0" err="1" smtClean="0">
                <a:ea typeface="ＭＳ Ｐゴシック" charset="0"/>
                <a:cs typeface="+mn-cs"/>
              </a:rPr>
              <a:t>intensity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single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stage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cyclotron</a:t>
            </a:r>
            <a:r>
              <a:rPr lang="de-DE" baseline="0" dirty="0" smtClean="0">
                <a:ea typeface="ＭＳ Ｐゴシック" charset="0"/>
                <a:cs typeface="+mn-cs"/>
              </a:rPr>
              <a:t>, </a:t>
            </a:r>
            <a:r>
              <a:rPr lang="de-DE" baseline="0" dirty="0" err="1" smtClean="0">
                <a:ea typeface="ＭＳ Ｐゴシック" charset="0"/>
                <a:cs typeface="+mn-cs"/>
              </a:rPr>
              <a:t>proposed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by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the</a:t>
            </a:r>
            <a:r>
              <a:rPr lang="de-DE" baseline="0" dirty="0" smtClean="0">
                <a:ea typeface="ＭＳ Ｐゴシック" charset="0"/>
                <a:cs typeface="+mn-cs"/>
              </a:rPr>
              <a:t> AIMA </a:t>
            </a:r>
            <a:r>
              <a:rPr lang="de-DE" baseline="0" dirty="0" err="1" smtClean="0">
                <a:ea typeface="ＭＳ Ｐゴシック" charset="0"/>
                <a:cs typeface="+mn-cs"/>
              </a:rPr>
              <a:t>company</a:t>
            </a:r>
            <a:r>
              <a:rPr lang="de-DE" baseline="0" dirty="0" smtClean="0">
                <a:ea typeface="ＭＳ Ｐゴシック" charset="0"/>
                <a:cs typeface="+mn-cs"/>
              </a:rPr>
              <a:t> in </a:t>
            </a:r>
            <a:r>
              <a:rPr lang="de-DE" baseline="0" dirty="0" err="1" smtClean="0">
                <a:ea typeface="ＭＳ Ｐゴシック" charset="0"/>
                <a:cs typeface="+mn-cs"/>
              </a:rPr>
              <a:t>the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framework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of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the</a:t>
            </a:r>
            <a:r>
              <a:rPr lang="de-DE" baseline="0" dirty="0" smtClean="0">
                <a:ea typeface="ＭＳ Ｐゴシック" charset="0"/>
                <a:cs typeface="+mn-cs"/>
              </a:rPr>
              <a:t> CYCLADS </a:t>
            </a:r>
            <a:r>
              <a:rPr lang="de-DE" baseline="0" dirty="0" err="1" smtClean="0">
                <a:ea typeface="ＭＳ Ｐゴシック" charset="0"/>
                <a:cs typeface="+mn-cs"/>
              </a:rPr>
              <a:t>proposal</a:t>
            </a:r>
            <a:r>
              <a:rPr lang="de-DE" baseline="0" dirty="0" smtClean="0">
                <a:ea typeface="ＭＳ Ｐゴシック" charset="0"/>
                <a:cs typeface="+mn-cs"/>
              </a:rPr>
              <a:t>. </a:t>
            </a:r>
          </a:p>
          <a:p>
            <a:pPr>
              <a:defRPr/>
            </a:pPr>
            <a:r>
              <a:rPr lang="de-DE" baseline="0" dirty="0" smtClean="0">
                <a:ea typeface="ＭＳ Ｐゴシック" charset="0"/>
                <a:cs typeface="+mn-cs"/>
              </a:rPr>
              <a:t>The CYCLADS </a:t>
            </a:r>
            <a:r>
              <a:rPr lang="de-DE" baseline="0" dirty="0" err="1" smtClean="0">
                <a:ea typeface="ＭＳ Ｐゴシック" charset="0"/>
                <a:cs typeface="+mn-cs"/>
              </a:rPr>
              <a:t>Proposal</a:t>
            </a:r>
            <a:r>
              <a:rPr lang="de-DE" baseline="0" dirty="0" smtClean="0">
                <a:ea typeface="ＭＳ Ｐゴシック" charset="0"/>
                <a:cs typeface="+mn-cs"/>
              </a:rPr>
              <a:t> will </a:t>
            </a:r>
            <a:r>
              <a:rPr lang="de-DE" baseline="0" dirty="0" err="1" smtClean="0">
                <a:ea typeface="ＭＳ Ｐゴシック" charset="0"/>
                <a:cs typeface="+mn-cs"/>
              </a:rPr>
              <a:t>be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presented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by</a:t>
            </a:r>
            <a:r>
              <a:rPr lang="de-DE" baseline="0" dirty="0" smtClean="0">
                <a:ea typeface="ＭＳ Ｐゴシック" charset="0"/>
                <a:cs typeface="+mn-cs"/>
              </a:rPr>
              <a:t> Marcello </a:t>
            </a:r>
            <a:r>
              <a:rPr lang="de-DE" baseline="0" dirty="0" err="1" smtClean="0">
                <a:ea typeface="ＭＳ Ｐゴシック" charset="0"/>
                <a:cs typeface="+mn-cs"/>
              </a:rPr>
              <a:t>Losasso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later</a:t>
            </a:r>
            <a:r>
              <a:rPr lang="de-DE" baseline="0" dirty="0" smtClean="0">
                <a:ea typeface="ＭＳ Ｐゴシック" charset="0"/>
                <a:cs typeface="+mn-cs"/>
              </a:rPr>
              <a:t> in </a:t>
            </a:r>
            <a:r>
              <a:rPr lang="de-DE" baseline="0" dirty="0" err="1" smtClean="0">
                <a:ea typeface="ＭＳ Ｐゴシック" charset="0"/>
                <a:cs typeface="+mn-cs"/>
              </a:rPr>
              <a:t>this</a:t>
            </a:r>
            <a:r>
              <a:rPr lang="de-DE" baseline="0" dirty="0" smtClean="0">
                <a:ea typeface="ＭＳ Ｐゴシック" charset="0"/>
                <a:cs typeface="+mn-cs"/>
              </a:rPr>
              <a:t> </a:t>
            </a:r>
            <a:r>
              <a:rPr lang="de-DE" baseline="0" dirty="0" err="1" smtClean="0">
                <a:ea typeface="ＭＳ Ｐゴシック" charset="0"/>
                <a:cs typeface="+mn-cs"/>
              </a:rPr>
              <a:t>conference</a:t>
            </a:r>
            <a:endParaRPr lang="de-DE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E433F6F2-EDE4-4085-8D74-C37CB63A92B1}" type="slidenum">
              <a:rPr lang="en-GB" sz="1300" b="0" i="0"/>
              <a:pPr/>
              <a:t>10</a:t>
            </a:fld>
            <a:endParaRPr lang="en-GB" sz="1300" b="0" i="0"/>
          </a:p>
        </p:txBody>
      </p:sp>
      <p:sp>
        <p:nvSpPr>
          <p:cNvPr id="20787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err="1" smtClean="0">
                <a:ea typeface="ＭＳ Ｐゴシック" charset="0"/>
                <a:cs typeface="+mn-cs"/>
              </a:rPr>
              <a:t>Anothe</a:t>
            </a:r>
            <a:r>
              <a:rPr lang="fr-FR" baseline="0" dirty="0" err="1" smtClean="0">
                <a:ea typeface="ＭＳ Ｐゴシック" charset="0"/>
                <a:cs typeface="+mn-cs"/>
              </a:rPr>
              <a:t>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example</a:t>
            </a:r>
            <a:r>
              <a:rPr lang="fr-FR" baseline="0" dirty="0" smtClean="0">
                <a:ea typeface="ＭＳ Ｐゴシック" charset="0"/>
                <a:cs typeface="+mn-cs"/>
              </a:rPr>
              <a:t> of High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intensity</a:t>
            </a:r>
            <a:r>
              <a:rPr lang="fr-FR" baseline="0" dirty="0" smtClean="0">
                <a:ea typeface="ＭＳ Ｐゴシック" charset="0"/>
                <a:cs typeface="+mn-cs"/>
              </a:rPr>
              <a:t> cyclotron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this</a:t>
            </a:r>
            <a:r>
              <a:rPr lang="fr-FR" dirty="0" smtClean="0">
                <a:ea typeface="ＭＳ Ｐゴシック" charset="0"/>
                <a:cs typeface="+mn-cs"/>
              </a:rPr>
              <a:t> multi-stage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accelerator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proposed</a:t>
            </a:r>
            <a:r>
              <a:rPr lang="fr-FR" baseline="0" dirty="0" smtClean="0">
                <a:ea typeface="ＭＳ Ｐゴシック" charset="0"/>
                <a:cs typeface="+mn-cs"/>
              </a:rPr>
              <a:t> to drive the Rubbia </a:t>
            </a:r>
            <a:r>
              <a:rPr lang="fr-FR" baseline="0" dirty="0" err="1" smtClean="0">
                <a:ea typeface="ＭＳ Ｐゴシック" charset="0"/>
                <a:cs typeface="+mn-cs"/>
              </a:rPr>
              <a:t>Energy</a:t>
            </a:r>
            <a:r>
              <a:rPr lang="fr-FR" baseline="0" dirty="0" smtClean="0">
                <a:ea typeface="ＭＳ Ｐゴシック" charset="0"/>
                <a:cs typeface="+mn-cs"/>
              </a:rPr>
              <a:t> Amplifier, 2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injectors</a:t>
            </a:r>
            <a:r>
              <a:rPr lang="fr-FR" baseline="0" dirty="0" smtClean="0">
                <a:ea typeface="ＭＳ Ｐゴシック" charset="0"/>
                <a:cs typeface="+mn-cs"/>
              </a:rPr>
              <a:t> are </a:t>
            </a:r>
            <a:r>
              <a:rPr lang="fr-FR" baseline="0" dirty="0" err="1" smtClean="0">
                <a:ea typeface="ＭＳ Ｐゴシック" charset="0"/>
                <a:cs typeface="+mn-cs"/>
              </a:rPr>
              <a:t>used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together</a:t>
            </a:r>
            <a:r>
              <a:rPr lang="fr-FR" baseline="0" dirty="0" smtClean="0">
                <a:ea typeface="ＭＳ Ｐゴシック" charset="0"/>
                <a:cs typeface="+mn-cs"/>
              </a:rPr>
              <a:t>, one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H+ and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other</a:t>
            </a:r>
            <a:r>
              <a:rPr lang="fr-FR" baseline="0" dirty="0" smtClean="0">
                <a:ea typeface="ＭＳ Ｐゴシック" charset="0"/>
                <a:cs typeface="+mn-cs"/>
              </a:rPr>
              <a:t> one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H-, </a:t>
            </a:r>
            <a:r>
              <a:rPr lang="fr-FR" baseline="0" dirty="0" err="1" smtClean="0">
                <a:ea typeface="ＭＳ Ｐゴシック" charset="0"/>
                <a:cs typeface="+mn-cs"/>
              </a:rPr>
              <a:t>so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space</a:t>
            </a:r>
            <a:r>
              <a:rPr lang="fr-FR" baseline="0" dirty="0" smtClean="0">
                <a:ea typeface="ＭＳ Ｐゴシック" charset="0"/>
                <a:cs typeface="+mn-cs"/>
              </a:rPr>
              <a:t> charge </a:t>
            </a:r>
            <a:r>
              <a:rPr lang="fr-FR" baseline="0" dirty="0" err="1" smtClean="0">
                <a:ea typeface="ＭＳ Ｐゴシック" charset="0"/>
                <a:cs typeface="+mn-cs"/>
              </a:rPr>
              <a:t>effects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between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each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bump</a:t>
            </a:r>
            <a:r>
              <a:rPr lang="fr-FR" baseline="0" dirty="0" smtClean="0">
                <a:ea typeface="ＭＳ Ｐゴシック" charset="0"/>
                <a:cs typeface="+mn-cs"/>
              </a:rPr>
              <a:t> in the injection line are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reduced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2E148C93-2750-43C5-B3C3-61A3DDD0F2B3}" type="slidenum">
              <a:rPr lang="en-GB" sz="1300" b="0" i="0"/>
              <a:pPr/>
              <a:t>11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The </a:t>
            </a:r>
            <a:r>
              <a:rPr lang="fr-FR" dirty="0" err="1" smtClean="0">
                <a:ea typeface="ＭＳ Ｐゴシック" charset="0"/>
                <a:cs typeface="+mn-cs"/>
              </a:rPr>
              <a:t>Daedalus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project</a:t>
            </a:r>
            <a:r>
              <a:rPr lang="fr-FR" baseline="0" dirty="0" smtClean="0">
                <a:ea typeface="ＭＳ Ｐゴシック" charset="0"/>
                <a:cs typeface="+mn-cs"/>
              </a:rPr>
              <a:t>. It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accelerates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en-US" sz="1300" dirty="0"/>
              <a:t>H2+ ions, which allows a factor 2 on the extracted proton beam intensity owing to the stripping.</a:t>
            </a:r>
          </a:p>
          <a:p>
            <a:pPr>
              <a:defRPr/>
            </a:pPr>
            <a:endParaRPr lang="fr-FR" sz="1300" dirty="0"/>
          </a:p>
          <a:p>
            <a:pPr>
              <a:defRPr/>
            </a:pPr>
            <a:r>
              <a:rPr lang="fr-FR" sz="1300" dirty="0" err="1"/>
              <a:t>Except</a:t>
            </a:r>
            <a:r>
              <a:rPr lang="fr-FR" sz="1300" dirty="0"/>
              <a:t> the </a:t>
            </a:r>
            <a:r>
              <a:rPr lang="fr-FR" sz="1300" dirty="0" err="1"/>
              <a:t>particular</a:t>
            </a:r>
            <a:r>
              <a:rPr lang="fr-FR" sz="1300" dirty="0"/>
              <a:t> case of the </a:t>
            </a:r>
            <a:r>
              <a:rPr lang="fr-FR" sz="1300" dirty="0" err="1"/>
              <a:t>Triumf</a:t>
            </a:r>
            <a:r>
              <a:rPr lang="fr-FR" sz="1300" dirty="0"/>
              <a:t> Single stage H- design, </a:t>
            </a:r>
            <a:r>
              <a:rPr lang="fr-FR" dirty="0" smtClean="0">
                <a:ea typeface="ＭＳ Ｐゴシック" charset="0"/>
                <a:cs typeface="+mn-cs"/>
              </a:rPr>
              <a:t>all </a:t>
            </a:r>
            <a:r>
              <a:rPr lang="fr-FR" dirty="0" err="1" smtClean="0">
                <a:ea typeface="ＭＳ Ｐゴシック" charset="0"/>
                <a:cs typeface="+mn-cs"/>
              </a:rPr>
              <a:t>these</a:t>
            </a:r>
            <a:r>
              <a:rPr lang="fr-FR" baseline="0" dirty="0" smtClean="0">
                <a:ea typeface="ＭＳ Ｐゴシック" charset="0"/>
                <a:cs typeface="+mn-cs"/>
              </a:rPr>
              <a:t> multi-stage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accelerators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could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meet</a:t>
            </a:r>
            <a:r>
              <a:rPr lang="fr-FR" baseline="0" dirty="0" smtClean="0">
                <a:ea typeface="ＭＳ Ｐゴシック" charset="0"/>
                <a:cs typeface="+mn-cs"/>
              </a:rPr>
              <a:t> the ADS driver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requirements</a:t>
            </a:r>
            <a:r>
              <a:rPr lang="fr-FR" baseline="0" dirty="0" smtClean="0">
                <a:ea typeface="ＭＳ Ｐゴシック" charset="0"/>
                <a:cs typeface="+mn-cs"/>
              </a:rPr>
              <a:t>. But If </a:t>
            </a:r>
            <a:r>
              <a:rPr lang="fr-FR" baseline="0" dirty="0" err="1" smtClean="0">
                <a:ea typeface="ＭＳ Ｐゴシック" charset="0"/>
                <a:cs typeface="+mn-cs"/>
              </a:rPr>
              <a:t>we</a:t>
            </a:r>
            <a:r>
              <a:rPr lang="fr-FR" baseline="0" dirty="0" smtClean="0">
                <a:ea typeface="ＭＳ Ｐゴシック" charset="0"/>
                <a:cs typeface="+mn-cs"/>
              </a:rPr>
              <a:t> plan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fully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respond</a:t>
            </a:r>
            <a:r>
              <a:rPr lang="fr-FR" baseline="0" dirty="0" smtClean="0">
                <a:ea typeface="ＭＳ Ｐゴシック" charset="0"/>
                <a:cs typeface="+mn-cs"/>
              </a:rPr>
              <a:t> to ADS driver </a:t>
            </a:r>
            <a:r>
              <a:rPr lang="fr-FR" baseline="0" dirty="0" err="1" smtClean="0">
                <a:ea typeface="ＭＳ Ｐゴシック" charset="0"/>
                <a:cs typeface="+mn-cs"/>
              </a:rPr>
              <a:t>specificities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should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also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take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into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acount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compactness</a:t>
            </a:r>
            <a:r>
              <a:rPr lang="fr-FR" baseline="0" dirty="0" smtClean="0">
                <a:ea typeface="ＭＳ Ｐゴシック" charset="0"/>
                <a:cs typeface="+mn-cs"/>
              </a:rPr>
              <a:t>.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616A6BF5-4147-4BAC-9ECA-717E8EEDDA15}" type="slidenum">
              <a:rPr lang="en-GB" sz="1300" b="0" i="0"/>
              <a:pPr/>
              <a:t>12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The Single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en-GB" sz="1300" dirty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Stage Cyclotron Driver, whose acronym is a trademark of the AIMA company</a:t>
            </a:r>
          </a:p>
          <a:p>
            <a:pPr>
              <a:defRPr/>
            </a:pPr>
            <a:r>
              <a:rPr lang="en-GB" sz="1300" dirty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options have been considered…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78F79F64-90C2-4722-9A35-E5A431D6FBA0}" type="slidenum">
              <a:rPr lang="en-GB" sz="1300" b="0" i="0"/>
              <a:pPr/>
              <a:t>13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 eaLnBrk="1" hangingPunct="1">
              <a:spcBef>
                <a:spcPts val="314"/>
              </a:spcBef>
            </a:pP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First of all,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obtaining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isochronism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energies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challenging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isochronism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implies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 positive radial gradient of the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average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B-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field</a:t>
            </a:r>
            <a:endParaRPr lang="fr-FR" sz="130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14"/>
              </a:spcBef>
            </a:pP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resulting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 a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strong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vertical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defocusing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this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could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overcome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by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edge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and spiral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focusing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eaLnBrk="1" hangingPunct="1">
              <a:spcBef>
                <a:spcPts val="314"/>
              </a:spcBef>
            </a:pP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negative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field</a:t>
            </a:r>
            <a:r>
              <a:rPr lang="fr-FR" sz="130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the </a:t>
            </a:r>
            <a:r>
              <a:rPr lang="fr-FR" sz="13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valleys</a:t>
            </a:r>
            <a:r>
              <a:rPr lang="fr-FR" sz="13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th</a:t>
            </a:r>
            <a:r>
              <a:rPr lang="fr-FR" sz="1300" dirty="0">
                <a:ea typeface="ＭＳ Ｐゴシック" charset="0"/>
                <a:cs typeface="+mn-cs"/>
              </a:rPr>
              <a:t>e flutter </a:t>
            </a:r>
            <a:r>
              <a:rPr lang="fr-FR" sz="1300" dirty="0" err="1">
                <a:ea typeface="ＭＳ Ｐゴシック" charset="0"/>
                <a:cs typeface="+mn-cs"/>
              </a:rPr>
              <a:t>gets</a:t>
            </a:r>
            <a:r>
              <a:rPr lang="fr-FR" sz="1300" dirty="0">
                <a:ea typeface="ＭＳ Ｐゴシック" charset="0"/>
                <a:cs typeface="+mn-cs"/>
              </a:rPr>
              <a:t> </a:t>
            </a:r>
            <a:r>
              <a:rPr lang="fr-FR" sz="1300" dirty="0" err="1">
                <a:ea typeface="ＭＳ Ｐゴシック" charset="0"/>
                <a:cs typeface="+mn-cs"/>
              </a:rPr>
              <a:t>so</a:t>
            </a:r>
            <a:r>
              <a:rPr lang="fr-FR" sz="1300" dirty="0">
                <a:ea typeface="ＭＳ Ｐゴシック" charset="0"/>
                <a:cs typeface="+mn-cs"/>
              </a:rPr>
              <a:t> </a:t>
            </a:r>
            <a:r>
              <a:rPr lang="fr-FR" sz="1300" dirty="0" err="1">
                <a:ea typeface="ＭＳ Ｐゴシック" charset="0"/>
                <a:cs typeface="+mn-cs"/>
              </a:rPr>
              <a:t>high</a:t>
            </a:r>
            <a:r>
              <a:rPr lang="fr-FR" sz="1300" dirty="0">
                <a:ea typeface="ＭＳ Ｐゴシック" charset="0"/>
                <a:cs typeface="+mn-cs"/>
              </a:rPr>
              <a:t> </a:t>
            </a:r>
            <a:r>
              <a:rPr lang="fr-FR" sz="1300" dirty="0" err="1">
                <a:ea typeface="ＭＳ Ｐゴシック" charset="0"/>
                <a:cs typeface="+mn-cs"/>
              </a:rPr>
              <a:t>that</a:t>
            </a:r>
            <a:r>
              <a:rPr lang="fr-FR" sz="1300" dirty="0">
                <a:ea typeface="ＭＳ Ｐゴシック" charset="0"/>
                <a:cs typeface="+mn-cs"/>
              </a:rPr>
              <a:t> a spiral </a:t>
            </a:r>
            <a:r>
              <a:rPr lang="fr-FR" sz="1300" dirty="0" err="1">
                <a:ea typeface="ＭＳ Ｐゴシック" charset="0"/>
                <a:cs typeface="+mn-cs"/>
              </a:rPr>
              <a:t>sector</a:t>
            </a:r>
            <a:r>
              <a:rPr lang="fr-FR" sz="1300" dirty="0">
                <a:ea typeface="ＭＳ Ｐゴシック" charset="0"/>
                <a:cs typeface="+mn-cs"/>
              </a:rPr>
              <a:t> </a:t>
            </a:r>
            <a:r>
              <a:rPr lang="fr-FR" sz="1300" dirty="0" err="1">
                <a:ea typeface="ＭＳ Ｐゴシック" charset="0"/>
                <a:cs typeface="+mn-cs"/>
              </a:rPr>
              <a:t>is</a:t>
            </a:r>
            <a:r>
              <a:rPr lang="fr-FR" sz="1300" dirty="0">
                <a:ea typeface="ＭＳ Ｐゴシック" charset="0"/>
                <a:cs typeface="+mn-cs"/>
              </a:rPr>
              <a:t> not </a:t>
            </a:r>
            <a:r>
              <a:rPr lang="fr-FR" sz="1300" dirty="0" err="1">
                <a:ea typeface="ＭＳ Ｐゴシック" charset="0"/>
                <a:cs typeface="+mn-cs"/>
              </a:rPr>
              <a:t>required</a:t>
            </a:r>
            <a:r>
              <a:rPr lang="fr-FR" sz="1300" dirty="0">
                <a:ea typeface="ＭＳ Ｐゴシック" charset="0"/>
                <a:cs typeface="+mn-cs"/>
              </a:rPr>
              <a:t> </a:t>
            </a:r>
            <a:r>
              <a:rPr lang="fr-FR" sz="1300" dirty="0" err="1">
                <a:ea typeface="ＭＳ Ｐゴシック" charset="0"/>
                <a:cs typeface="+mn-cs"/>
              </a:rPr>
              <a:t>anymore</a:t>
            </a:r>
            <a:r>
              <a:rPr lang="fr-FR" sz="1300" dirty="0">
                <a:ea typeface="ＭＳ Ｐゴシック" charset="0"/>
                <a:cs typeface="+mn-cs"/>
              </a:rPr>
              <a:t>. </a:t>
            </a:r>
            <a:r>
              <a:rPr lang="fr-FR" sz="1300" dirty="0" err="1">
                <a:ea typeface="ＭＳ Ｐゴシック" charset="0"/>
                <a:cs typeface="+mn-cs"/>
              </a:rPr>
              <a:t>We</a:t>
            </a:r>
            <a:r>
              <a:rPr lang="fr-FR" sz="1300" dirty="0">
                <a:ea typeface="ＭＳ Ｐゴシック" charset="0"/>
                <a:cs typeface="+mn-cs"/>
              </a:rPr>
              <a:t> have made </a:t>
            </a:r>
            <a:r>
              <a:rPr lang="fr-FR" sz="1300" dirty="0" err="1">
                <a:ea typeface="ＭＳ Ｐゴシック" charset="0"/>
                <a:cs typeface="+mn-cs"/>
              </a:rPr>
              <a:t>such</a:t>
            </a:r>
            <a:r>
              <a:rPr lang="fr-FR" sz="1300" dirty="0">
                <a:ea typeface="ＭＳ Ｐゴシック" charset="0"/>
                <a:cs typeface="+mn-cs"/>
              </a:rPr>
              <a:t> </a:t>
            </a:r>
            <a:r>
              <a:rPr lang="fr-FR" sz="1300" dirty="0" err="1">
                <a:ea typeface="ＭＳ Ｐゴシック" charset="0"/>
                <a:cs typeface="+mn-cs"/>
              </a:rPr>
              <a:t>calculations</a:t>
            </a:r>
            <a:r>
              <a:rPr lang="fr-FR" sz="1300" dirty="0">
                <a:ea typeface="ＭＳ Ｐゴシック" charset="0"/>
                <a:cs typeface="+mn-cs"/>
              </a:rPr>
              <a:t> </a:t>
            </a:r>
            <a:r>
              <a:rPr lang="fr-FR" sz="1300" dirty="0" err="1">
                <a:ea typeface="ＭＳ Ｐゴシック" charset="0"/>
                <a:cs typeface="+mn-cs"/>
              </a:rPr>
              <a:t>with</a:t>
            </a:r>
            <a:r>
              <a:rPr lang="fr-FR" sz="1300" dirty="0">
                <a:ea typeface="ＭＳ Ｐゴシック" charset="0"/>
                <a:cs typeface="+mn-cs"/>
              </a:rPr>
              <a:t> a </a:t>
            </a:r>
            <a:r>
              <a:rPr lang="fr-FR" sz="1300" dirty="0" err="1">
                <a:ea typeface="ＭＳ Ｐゴシック" charset="0"/>
                <a:cs typeface="+mn-cs"/>
              </a:rPr>
              <a:t>realistic</a:t>
            </a:r>
            <a:r>
              <a:rPr lang="fr-FR" sz="1300" dirty="0">
                <a:ea typeface="ＭＳ Ｐゴシック" charset="0"/>
                <a:cs typeface="+mn-cs"/>
              </a:rPr>
              <a:t> </a:t>
            </a:r>
            <a:r>
              <a:rPr lang="fr-FR" sz="1300" dirty="0" err="1">
                <a:ea typeface="ＭＳ Ｐゴシック" charset="0"/>
                <a:cs typeface="+mn-cs"/>
              </a:rPr>
              <a:t>magnetic</a:t>
            </a:r>
            <a:r>
              <a:rPr lang="fr-FR" sz="1300" dirty="0">
                <a:ea typeface="ＭＳ Ｐゴシック" charset="0"/>
                <a:cs typeface="+mn-cs"/>
              </a:rPr>
              <a:t> </a:t>
            </a:r>
            <a:r>
              <a:rPr lang="fr-FR" sz="1300" dirty="0" err="1">
                <a:ea typeface="ＭＳ Ｐゴシック" charset="0"/>
                <a:cs typeface="+mn-cs"/>
              </a:rPr>
              <a:t>field</a:t>
            </a:r>
            <a:r>
              <a:rPr lang="fr-FR" sz="1300" dirty="0">
                <a:ea typeface="ＭＳ Ｐゴシック" charset="0"/>
                <a:cs typeface="+mn-cs"/>
              </a:rPr>
              <a:t>, as </a:t>
            </a:r>
            <a:r>
              <a:rPr lang="fr-FR" sz="1300" dirty="0" err="1">
                <a:ea typeface="ＭＳ Ｐゴシック" charset="0"/>
                <a:cs typeface="+mn-cs"/>
              </a:rPr>
              <a:t>I’ll</a:t>
            </a:r>
            <a:r>
              <a:rPr lang="fr-FR" sz="1300" dirty="0">
                <a:ea typeface="ＭＳ Ｐゴシック" charset="0"/>
                <a:cs typeface="+mn-cs"/>
              </a:rPr>
              <a:t> show </a:t>
            </a:r>
            <a:r>
              <a:rPr lang="fr-FR" sz="1300" dirty="0" err="1">
                <a:ea typeface="ＭＳ Ｐゴシック" charset="0"/>
                <a:cs typeface="+mn-cs"/>
              </a:rPr>
              <a:t>you</a:t>
            </a:r>
            <a:r>
              <a:rPr lang="fr-FR" sz="1300" dirty="0">
                <a:ea typeface="ＭＳ Ｐゴシック" charset="0"/>
                <a:cs typeface="+mn-cs"/>
              </a:rPr>
              <a:t> </a:t>
            </a:r>
            <a:r>
              <a:rPr lang="fr-FR" sz="1300" dirty="0" err="1">
                <a:ea typeface="ＭＳ Ｐゴシック" charset="0"/>
                <a:cs typeface="+mn-cs"/>
              </a:rPr>
              <a:t>later</a:t>
            </a:r>
            <a:endParaRPr lang="fr-FR" sz="1300" dirty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AB722938-9381-49EA-920E-FF72D306AD64}" type="slidenum">
              <a:rPr lang="en-GB" sz="1300" b="0" i="0"/>
              <a:pPr/>
              <a:t>14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You </a:t>
            </a:r>
            <a:r>
              <a:rPr lang="fr-FR" baseline="0" dirty="0" err="1" smtClean="0">
                <a:ea typeface="ＭＳ Ｐゴシック" charset="0"/>
                <a:cs typeface="+mn-cs"/>
              </a:rPr>
              <a:t>can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see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magnetic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field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along</a:t>
            </a:r>
            <a:r>
              <a:rPr lang="fr-FR" baseline="0" dirty="0" smtClean="0">
                <a:ea typeface="ＭＳ Ｐゴシック" charset="0"/>
                <a:cs typeface="+mn-cs"/>
              </a:rPr>
              <a:t>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valley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shows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negative</a:t>
            </a:r>
            <a:r>
              <a:rPr lang="fr-FR" baseline="0" dirty="0" smtClean="0">
                <a:ea typeface="ＭＳ Ｐゴシック" charset="0"/>
                <a:cs typeface="+mn-cs"/>
              </a:rPr>
              <a:t> part close to the extraction, </a:t>
            </a:r>
            <a:r>
              <a:rPr lang="fr-FR" baseline="0" dirty="0" err="1" smtClean="0">
                <a:ea typeface="ＭＳ Ｐゴシック" charset="0"/>
                <a:cs typeface="+mn-cs"/>
              </a:rPr>
              <a:t>so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movement</a:t>
            </a:r>
            <a:r>
              <a:rPr lang="fr-FR" baseline="0" dirty="0" smtClean="0">
                <a:ea typeface="ＭＳ Ｐゴシック" charset="0"/>
                <a:cs typeface="+mn-cs"/>
              </a:rPr>
              <a:t> of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particles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reversed</a:t>
            </a:r>
            <a:r>
              <a:rPr lang="fr-FR" baseline="0" dirty="0" smtClean="0">
                <a:ea typeface="ＭＳ Ｐゴシック" charset="0"/>
                <a:cs typeface="+mn-cs"/>
              </a:rPr>
              <a:t>.</a:t>
            </a:r>
          </a:p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In</a:t>
            </a:r>
            <a:r>
              <a:rPr lang="fr-FR" baseline="0" dirty="0" smtClean="0">
                <a:ea typeface="ＭＳ Ｐゴシック" charset="0"/>
                <a:cs typeface="+mn-cs"/>
              </a:rPr>
              <a:t> the central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region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there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magnetic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field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allows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accelerating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particles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directly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from</a:t>
            </a:r>
            <a:r>
              <a:rPr lang="fr-FR" baseline="0" dirty="0" smtClean="0">
                <a:ea typeface="ＭＳ Ｐゴシック" charset="0"/>
                <a:cs typeface="+mn-cs"/>
              </a:rPr>
              <a:t> an ion source, as </a:t>
            </a:r>
            <a:r>
              <a:rPr lang="fr-FR" baseline="0" dirty="0" err="1" smtClean="0">
                <a:ea typeface="ＭＳ Ｐゴシック" charset="0"/>
                <a:cs typeface="+mn-cs"/>
              </a:rPr>
              <a:t>we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will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see</a:t>
            </a:r>
            <a:r>
              <a:rPr lang="fr-FR" baseline="0" dirty="0" smtClean="0">
                <a:ea typeface="ＭＳ Ｐゴシック" charset="0"/>
                <a:cs typeface="+mn-cs"/>
              </a:rPr>
              <a:t> in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following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slides</a:t>
            </a:r>
            <a:r>
              <a:rPr lang="fr-FR" baseline="0" dirty="0" smtClean="0">
                <a:ea typeface="ＭＳ Ｐゴシック" charset="0"/>
                <a:cs typeface="+mn-cs"/>
              </a:rPr>
              <a:t>.</a:t>
            </a:r>
          </a:p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A 600MeV H+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accelerator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somewhat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smaller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than</a:t>
            </a:r>
            <a:r>
              <a:rPr lang="fr-FR" baseline="0" dirty="0" smtClean="0">
                <a:ea typeface="ＭＳ Ｐゴシック" charset="0"/>
                <a:cs typeface="+mn-cs"/>
              </a:rPr>
              <a:t> the H- TRIUMF machine.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6B3BCDC6-1C13-45BE-9EE0-84752323684A}" type="slidenum">
              <a:rPr lang="en-GB" sz="1300" b="0" i="0"/>
              <a:pPr/>
              <a:t>15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This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the 3D design of the S2CD,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shows H+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accelerations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turns</a:t>
            </a:r>
            <a:r>
              <a:rPr lang="fr-FR" baseline="0" dirty="0" smtClean="0">
                <a:ea typeface="ＭＳ Ｐゴシック" charset="0"/>
                <a:cs typeface="+mn-cs"/>
              </a:rPr>
              <a:t> on the 1st quadrant, </a:t>
            </a:r>
            <a:r>
              <a:rPr lang="fr-FR" baseline="0" dirty="0" err="1" smtClean="0">
                <a:ea typeface="ＭＳ Ｐゴシック" charset="0"/>
                <a:cs typeface="+mn-cs"/>
              </a:rPr>
              <a:t>from</a:t>
            </a:r>
            <a:r>
              <a:rPr lang="fr-FR" baseline="0" dirty="0" smtClean="0">
                <a:ea typeface="ＭＳ Ｐゴシック" charset="0"/>
                <a:cs typeface="+mn-cs"/>
              </a:rPr>
              <a:t> 50 to 600 MeV.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Nuz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equals</a:t>
            </a:r>
            <a:r>
              <a:rPr lang="fr-FR" baseline="0" dirty="0" smtClean="0">
                <a:ea typeface="ＭＳ Ｐゴシック" charset="0"/>
                <a:cs typeface="+mn-cs"/>
              </a:rPr>
              <a:t> 1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resonnance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avoided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</a:p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sectors</a:t>
            </a:r>
            <a:r>
              <a:rPr lang="fr-FR" baseline="0" dirty="0" smtClean="0">
                <a:ea typeface="ＭＳ Ｐゴシック" charset="0"/>
                <a:cs typeface="+mn-cs"/>
              </a:rPr>
              <a:t> are flat, </a:t>
            </a:r>
            <a:r>
              <a:rPr lang="fr-FR" baseline="0" dirty="0" err="1" smtClean="0">
                <a:ea typeface="ＭＳ Ｐゴシック" charset="0"/>
                <a:cs typeface="+mn-cs"/>
              </a:rPr>
              <a:t>above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median</a:t>
            </a:r>
            <a:r>
              <a:rPr lang="fr-FR" baseline="0" dirty="0" smtClean="0">
                <a:ea typeface="ＭＳ Ｐゴシック" charset="0"/>
                <a:cs typeface="+mn-cs"/>
              </a:rPr>
              <a:t> plane, </a:t>
            </a:r>
            <a:r>
              <a:rPr lang="fr-FR" baseline="0" dirty="0" err="1" smtClean="0">
                <a:ea typeface="ＭＳ Ｐゴシック" charset="0"/>
                <a:cs typeface="+mn-cs"/>
              </a:rPr>
              <a:t>so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allows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shimming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quite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easily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</a:p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The drawback of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this</a:t>
            </a:r>
            <a:r>
              <a:rPr lang="fr-FR" baseline="0" dirty="0" smtClean="0">
                <a:ea typeface="ＭＳ Ｐゴシック" charset="0"/>
                <a:cs typeface="+mn-cs"/>
              </a:rPr>
              <a:t> design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that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coils</a:t>
            </a:r>
            <a:r>
              <a:rPr lang="fr-FR" baseline="0" dirty="0" smtClean="0">
                <a:ea typeface="ＭＳ Ｐゴシック" charset="0"/>
                <a:cs typeface="+mn-cs"/>
              </a:rPr>
              <a:t> are </a:t>
            </a:r>
            <a:r>
              <a:rPr lang="fr-FR" baseline="0" dirty="0" err="1" smtClean="0">
                <a:ea typeface="ＭＳ Ｐゴシック" charset="0"/>
                <a:cs typeface="+mn-cs"/>
              </a:rPr>
              <a:t>quite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complex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a total </a:t>
            </a:r>
            <a:r>
              <a:rPr lang="fr-FR" baseline="0" dirty="0" err="1" smtClean="0">
                <a:ea typeface="ＭＳ Ｐゴシック" charset="0"/>
                <a:cs typeface="+mn-cs"/>
              </a:rPr>
              <a:t>length</a:t>
            </a:r>
            <a:r>
              <a:rPr lang="fr-FR" baseline="0" dirty="0" smtClean="0">
                <a:ea typeface="ＭＳ Ｐゴシック" charset="0"/>
                <a:cs typeface="+mn-cs"/>
              </a:rPr>
              <a:t> of about 50m.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characteristics</a:t>
            </a:r>
            <a:r>
              <a:rPr lang="fr-FR" baseline="0" dirty="0" smtClean="0">
                <a:ea typeface="ＭＳ Ｐゴシック" charset="0"/>
                <a:cs typeface="+mn-cs"/>
              </a:rPr>
              <a:t> of </a:t>
            </a:r>
            <a:r>
              <a:rPr lang="fr-FR" baseline="0" dirty="0" err="1" smtClean="0">
                <a:ea typeface="ＭＳ Ｐゴシック" charset="0"/>
                <a:cs typeface="+mn-cs"/>
              </a:rPr>
              <a:t>such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coils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will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discussed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ASG, </a:t>
            </a:r>
            <a:r>
              <a:rPr lang="fr-FR" baseline="0" dirty="0" err="1" smtClean="0">
                <a:ea typeface="ＭＳ Ｐゴシック" charset="0"/>
                <a:cs typeface="+mn-cs"/>
              </a:rPr>
              <a:t>our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partner</a:t>
            </a:r>
            <a:r>
              <a:rPr lang="fr-FR" baseline="0" dirty="0" smtClean="0">
                <a:ea typeface="ＭＳ Ｐゴシック" charset="0"/>
                <a:cs typeface="+mn-cs"/>
              </a:rPr>
              <a:t> in the CYCLADS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project</a:t>
            </a:r>
            <a:r>
              <a:rPr lang="fr-FR" baseline="0" dirty="0" smtClean="0">
                <a:ea typeface="ＭＳ Ｐゴシック" charset="0"/>
                <a:cs typeface="+mn-cs"/>
              </a:rPr>
              <a:t>.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2CA316B8-B404-4B47-90AE-BEFA2F503E58}" type="slidenum">
              <a:rPr lang="fr-FR" sz="1300" b="0" i="0"/>
              <a:pPr/>
              <a:t>16</a:t>
            </a:fld>
            <a:endParaRPr lang="fr-FR" sz="1300" b="0" i="0"/>
          </a:p>
        </p:txBody>
      </p:sp>
      <p:sp>
        <p:nvSpPr>
          <p:cNvPr id="32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>
                <a:ea typeface="ＭＳ Ｐゴシック" charset="0"/>
                <a:cs typeface="+mn-cs"/>
              </a:rPr>
              <a:t>The </a:t>
            </a:r>
            <a:r>
              <a:rPr lang="fr-FR" dirty="0" err="1" smtClean="0">
                <a:ea typeface="ＭＳ Ｐゴシック" charset="0"/>
                <a:cs typeface="+mn-cs"/>
              </a:rPr>
              <a:t>advantage</a:t>
            </a:r>
            <a:r>
              <a:rPr lang="fr-FR" dirty="0" smtClean="0">
                <a:ea typeface="ＭＳ Ｐゴシック" charset="0"/>
                <a:cs typeface="+mn-cs"/>
              </a:rPr>
              <a:t> of </a:t>
            </a:r>
            <a:r>
              <a:rPr lang="fr-FR" dirty="0" err="1" smtClean="0">
                <a:ea typeface="ＭＳ Ｐゴシック" charset="0"/>
                <a:cs typeface="+mn-cs"/>
              </a:rPr>
              <a:t>this</a:t>
            </a:r>
            <a:r>
              <a:rPr lang="fr-FR" baseline="0" dirty="0" smtClean="0">
                <a:ea typeface="ＭＳ Ｐゴシック" charset="0"/>
                <a:cs typeface="+mn-cs"/>
              </a:rPr>
              <a:t> design,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that</a:t>
            </a:r>
            <a:r>
              <a:rPr lang="fr-FR" baseline="0" dirty="0" smtClean="0">
                <a:ea typeface="ＭＳ Ｐゴシック" charset="0"/>
                <a:cs typeface="+mn-cs"/>
              </a:rPr>
              <a:t> the central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magnetic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field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quite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low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so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can</a:t>
            </a:r>
            <a:r>
              <a:rPr lang="fr-FR" baseline="0" dirty="0" smtClean="0">
                <a:ea typeface="ＭＳ Ｐゴシック" charset="0"/>
                <a:cs typeface="+mn-cs"/>
              </a:rPr>
              <a:t> house 3 axial injection </a:t>
            </a:r>
            <a:r>
              <a:rPr lang="fr-FR" baseline="0" dirty="0" err="1" smtClean="0">
                <a:ea typeface="ＭＳ Ｐゴシック" charset="0"/>
                <a:cs typeface="+mn-cs"/>
              </a:rPr>
              <a:t>lines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3 </a:t>
            </a:r>
            <a:r>
              <a:rPr lang="fr-FR" baseline="0" dirty="0" err="1" smtClean="0">
                <a:ea typeface="ＭＳ Ｐゴシック" charset="0"/>
                <a:cs typeface="+mn-cs"/>
              </a:rPr>
              <a:t>different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inflectors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at</a:t>
            </a:r>
            <a:r>
              <a:rPr lang="fr-FR" baseline="0" dirty="0" smtClean="0">
                <a:ea typeface="ＭＳ Ｐゴシック" charset="0"/>
                <a:cs typeface="+mn-cs"/>
              </a:rPr>
              <a:t> 60 kV </a:t>
            </a:r>
            <a:r>
              <a:rPr lang="fr-FR" baseline="0" dirty="0" err="1" smtClean="0">
                <a:ea typeface="ＭＳ Ｐゴシック" charset="0"/>
                <a:cs typeface="+mn-cs"/>
              </a:rPr>
              <a:t>each</a:t>
            </a:r>
            <a:r>
              <a:rPr lang="fr-FR" baseline="0" dirty="0" smtClean="0">
                <a:ea typeface="ＭＳ Ｐゴシック" charset="0"/>
                <a:cs typeface="+mn-cs"/>
              </a:rPr>
              <a:t>.</a:t>
            </a:r>
          </a:p>
          <a:p>
            <a:pPr eaLnBrk="1" hangingPunct="1">
              <a:defRPr/>
            </a:pPr>
            <a:r>
              <a:rPr lang="fr-FR" baseline="0" dirty="0" err="1" smtClean="0">
                <a:ea typeface="ＭＳ Ｐゴシック" charset="0"/>
                <a:cs typeface="+mn-cs"/>
              </a:rPr>
              <a:t>Using</a:t>
            </a:r>
            <a:r>
              <a:rPr lang="fr-FR" baseline="0" dirty="0" smtClean="0">
                <a:ea typeface="ＭＳ Ｐゴシック" charset="0"/>
                <a:cs typeface="+mn-cs"/>
              </a:rPr>
              <a:t> 3 </a:t>
            </a:r>
            <a:r>
              <a:rPr lang="fr-FR" baseline="0" dirty="0" err="1" smtClean="0">
                <a:ea typeface="ＭＳ Ｐゴシック" charset="0"/>
                <a:cs typeface="+mn-cs"/>
              </a:rPr>
              <a:t>different</a:t>
            </a:r>
            <a:r>
              <a:rPr lang="fr-FR" baseline="0" dirty="0" smtClean="0">
                <a:ea typeface="ＭＳ Ｐゴシック" charset="0"/>
                <a:cs typeface="+mn-cs"/>
              </a:rPr>
              <a:t> sources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allows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reducing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beam</a:t>
            </a:r>
            <a:r>
              <a:rPr lang="fr-FR" baseline="0" dirty="0" smtClean="0">
                <a:ea typeface="ＭＳ Ｐゴシック" charset="0"/>
                <a:cs typeface="+mn-cs"/>
              </a:rPr>
              <a:t> trips, 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it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also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useful</a:t>
            </a:r>
            <a:r>
              <a:rPr lang="fr-FR" baseline="0" dirty="0" smtClean="0">
                <a:ea typeface="ＭＳ Ｐゴシック" charset="0"/>
                <a:cs typeface="+mn-cs"/>
              </a:rPr>
              <a:t> for </a:t>
            </a:r>
            <a:r>
              <a:rPr lang="fr-FR" baseline="0" dirty="0" err="1" smtClean="0">
                <a:ea typeface="ＭＳ Ｐゴシック" charset="0"/>
                <a:cs typeface="+mn-cs"/>
              </a:rPr>
              <a:t>tuning</a:t>
            </a:r>
            <a:r>
              <a:rPr lang="fr-FR" baseline="0" dirty="0" smtClean="0">
                <a:ea typeface="ＭＳ Ｐゴシック" charset="0"/>
                <a:cs typeface="+mn-cs"/>
              </a:rPr>
              <a:t> the final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intensity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405841EE-D6FB-44A2-AE43-05AA9321A084}" type="slidenum">
              <a:rPr lang="en-GB" sz="1300" b="0" i="0"/>
              <a:pPr/>
              <a:t>17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err="1" smtClean="0">
                <a:ea typeface="ＭＳ Ｐゴシック" charset="0"/>
                <a:cs typeface="+mn-cs"/>
              </a:rPr>
              <a:t>Thes</a:t>
            </a:r>
            <a:r>
              <a:rPr lang="fr-FR" baseline="0" dirty="0" err="1" smtClean="0">
                <a:ea typeface="ＭＳ Ｐゴシック" charset="0"/>
                <a:cs typeface="+mn-cs"/>
              </a:rPr>
              <a:t>e</a:t>
            </a:r>
            <a:r>
              <a:rPr lang="fr-FR" baseline="0" dirty="0" smtClean="0">
                <a:ea typeface="ＭＳ Ｐゴシック" charset="0"/>
                <a:cs typeface="+mn-cs"/>
              </a:rPr>
              <a:t> are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preliminary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studies</a:t>
            </a:r>
            <a:r>
              <a:rPr lang="fr-FR" baseline="0" dirty="0" smtClean="0">
                <a:ea typeface="ＭＳ Ｐゴシック" charset="0"/>
                <a:cs typeface="+mn-cs"/>
              </a:rPr>
              <a:t> for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inflectors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  <a:r>
              <a:rPr lang="fr-FR" baseline="0" dirty="0" err="1" smtClean="0">
                <a:ea typeface="ＭＳ Ｐゴシック" charset="0"/>
                <a:cs typeface="+mn-cs"/>
              </a:rPr>
              <a:t>We</a:t>
            </a:r>
            <a:r>
              <a:rPr lang="fr-FR" baseline="0" dirty="0" smtClean="0">
                <a:ea typeface="ＭＳ Ｐゴシック" charset="0"/>
                <a:cs typeface="+mn-cs"/>
              </a:rPr>
              <a:t> have made a rough design for the High voltage </a:t>
            </a:r>
            <a:r>
              <a:rPr lang="fr-FR" baseline="0" dirty="0" err="1" smtClean="0">
                <a:ea typeface="ＭＳ Ｐゴシック" charset="0"/>
                <a:cs typeface="+mn-cs"/>
              </a:rPr>
              <a:t>cup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housing</a:t>
            </a:r>
            <a:r>
              <a:rPr lang="fr-FR" baseline="0" dirty="0" smtClean="0">
                <a:ea typeface="ＭＳ Ｐゴシック" charset="0"/>
                <a:cs typeface="+mn-cs"/>
              </a:rPr>
              <a:t> the 3 sources, but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remains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further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developped</a:t>
            </a:r>
            <a:r>
              <a:rPr lang="fr-FR" baseline="0" dirty="0" smtClean="0">
                <a:ea typeface="ＭＳ Ｐゴシック" charset="0"/>
                <a:cs typeface="+mn-cs"/>
              </a:rPr>
              <a:t>.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blue</a:t>
            </a:r>
            <a:r>
              <a:rPr lang="fr-FR" baseline="0" dirty="0" smtClean="0">
                <a:ea typeface="ＭＳ Ｐゴシック" charset="0"/>
                <a:cs typeface="+mn-cs"/>
              </a:rPr>
              <a:t> part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non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magnetic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pieces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used</a:t>
            </a:r>
            <a:r>
              <a:rPr lang="fr-FR" baseline="0" dirty="0" smtClean="0">
                <a:ea typeface="ＭＳ Ｐゴシック" charset="0"/>
                <a:cs typeface="+mn-cs"/>
              </a:rPr>
              <a:t> to support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weight</a:t>
            </a:r>
            <a:r>
              <a:rPr lang="fr-FR" baseline="0" dirty="0" smtClean="0">
                <a:ea typeface="ＭＳ Ｐゴシック" charset="0"/>
                <a:cs typeface="+mn-cs"/>
              </a:rPr>
              <a:t> of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poles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3BC55060-9687-4853-9681-FC45C3B51065}" type="slidenum">
              <a:rPr lang="en-GB" sz="1300" b="0" i="0"/>
              <a:pPr/>
              <a:t>18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This </a:t>
            </a:r>
            <a:r>
              <a:rPr lang="fr-FR" dirty="0" err="1" smtClean="0">
                <a:ea typeface="ＭＳ Ｐゴシック" charset="0"/>
                <a:cs typeface="+mn-cs"/>
              </a:rPr>
              <a:t>is</a:t>
            </a:r>
            <a:r>
              <a:rPr lang="fr-FR" dirty="0" smtClean="0">
                <a:ea typeface="ＭＳ Ｐゴシック" charset="0"/>
                <a:cs typeface="+mn-cs"/>
              </a:rPr>
              <a:t> the </a:t>
            </a:r>
            <a:r>
              <a:rPr lang="fr-FR" dirty="0" err="1" smtClean="0">
                <a:ea typeface="ＭＳ Ｐゴシック" charset="0"/>
                <a:cs typeface="+mn-cs"/>
              </a:rPr>
              <a:t>preliminary</a:t>
            </a:r>
            <a:r>
              <a:rPr lang="fr-FR" baseline="0" dirty="0" smtClean="0">
                <a:ea typeface="ＭＳ Ｐゴシック" charset="0"/>
                <a:cs typeface="+mn-cs"/>
              </a:rPr>
              <a:t> design of </a:t>
            </a:r>
            <a:r>
              <a:rPr lang="fr-FR" dirty="0" smtClean="0">
                <a:ea typeface="ＭＳ Ｐゴシック" charset="0"/>
                <a:cs typeface="+mn-cs"/>
              </a:rPr>
              <a:t>one</a:t>
            </a:r>
            <a:r>
              <a:rPr lang="fr-FR" baseline="0" dirty="0" smtClean="0">
                <a:ea typeface="ＭＳ Ｐゴシック" charset="0"/>
                <a:cs typeface="+mn-cs"/>
              </a:rPr>
              <a:t> of the 6 </a:t>
            </a:r>
            <a:r>
              <a:rPr lang="fr-FR" baseline="0" dirty="0" err="1" smtClean="0">
                <a:ea typeface="ＭＳ Ｐゴシック" charset="0"/>
                <a:cs typeface="+mn-cs"/>
              </a:rPr>
              <a:t>classical</a:t>
            </a:r>
            <a:r>
              <a:rPr lang="fr-FR" baseline="0" dirty="0" smtClean="0">
                <a:ea typeface="ＭＳ Ｐゴシック" charset="0"/>
                <a:cs typeface="+mn-cs"/>
              </a:rPr>
              <a:t> double gap </a:t>
            </a:r>
            <a:r>
              <a:rPr lang="fr-FR" baseline="0" dirty="0" err="1" smtClean="0">
                <a:ea typeface="ＭＳ Ｐゴシック" charset="0"/>
                <a:cs typeface="+mn-cs"/>
              </a:rPr>
              <a:t>cavities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each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a large stem,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allows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housing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pumping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tools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mandatory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reach</a:t>
            </a:r>
            <a:r>
              <a:rPr lang="fr-FR" baseline="0" dirty="0" smtClean="0">
                <a:ea typeface="ＭＳ Ｐゴシック" charset="0"/>
                <a:cs typeface="+mn-cs"/>
              </a:rPr>
              <a:t>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vaccuum</a:t>
            </a:r>
            <a:r>
              <a:rPr lang="fr-FR" baseline="0" dirty="0" smtClean="0">
                <a:ea typeface="ＭＳ Ｐゴシック" charset="0"/>
                <a:cs typeface="+mn-cs"/>
              </a:rPr>
              <a:t> in </a:t>
            </a:r>
            <a:r>
              <a:rPr lang="fr-FR" baseline="0" dirty="0" err="1" smtClean="0">
                <a:ea typeface="ＭＳ Ｐゴシック" charset="0"/>
                <a:cs typeface="+mn-cs"/>
              </a:rPr>
              <a:t>order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minimize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losses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energy</a:t>
            </a:r>
            <a:r>
              <a:rPr lang="fr-FR" baseline="0" dirty="0" smtClean="0">
                <a:ea typeface="ＭＳ Ｐゴシック" charset="0"/>
                <a:cs typeface="+mn-cs"/>
              </a:rPr>
              <a:t>.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acceleration</a:t>
            </a:r>
            <a:r>
              <a:rPr lang="fr-FR" baseline="0" dirty="0" smtClean="0">
                <a:ea typeface="ＭＳ Ｐゴシック" charset="0"/>
                <a:cs typeface="+mn-cs"/>
              </a:rPr>
              <a:t> voltage </a:t>
            </a:r>
            <a:r>
              <a:rPr lang="fr-FR" baseline="0" dirty="0" err="1" smtClean="0">
                <a:ea typeface="ＭＳ Ｐゴシック" charset="0"/>
                <a:cs typeface="+mn-cs"/>
              </a:rPr>
              <a:t>goes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from</a:t>
            </a:r>
            <a:r>
              <a:rPr lang="fr-FR" baseline="0" dirty="0" smtClean="0">
                <a:ea typeface="ＭＳ Ｐゴシック" charset="0"/>
                <a:cs typeface="+mn-cs"/>
              </a:rPr>
              <a:t> 150 kV </a:t>
            </a:r>
            <a:r>
              <a:rPr lang="fr-FR" baseline="0" dirty="0" err="1" smtClean="0">
                <a:ea typeface="ＭＳ Ｐゴシック" charset="0"/>
                <a:cs typeface="+mn-cs"/>
              </a:rPr>
              <a:t>at</a:t>
            </a:r>
            <a:r>
              <a:rPr lang="fr-FR" baseline="0" dirty="0" smtClean="0">
                <a:ea typeface="ＭＳ Ｐゴシック" charset="0"/>
                <a:cs typeface="+mn-cs"/>
              </a:rPr>
              <a:t> injection up to 450 kV </a:t>
            </a:r>
            <a:r>
              <a:rPr lang="fr-FR" baseline="0" dirty="0" err="1" smtClean="0">
                <a:ea typeface="ＭＳ Ｐゴシック" charset="0"/>
                <a:cs typeface="+mn-cs"/>
              </a:rPr>
              <a:t>at</a:t>
            </a:r>
            <a:r>
              <a:rPr lang="fr-FR" baseline="0" dirty="0" smtClean="0">
                <a:ea typeface="ＭＳ Ｐゴシック" charset="0"/>
                <a:cs typeface="+mn-cs"/>
              </a:rPr>
              <a:t> extraction, </a:t>
            </a:r>
            <a:r>
              <a:rPr lang="fr-FR" baseline="0" dirty="0" err="1" smtClean="0">
                <a:ea typeface="ＭＳ Ｐゴシック" charset="0"/>
                <a:cs typeface="+mn-cs"/>
              </a:rPr>
              <a:t>so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the</a:t>
            </a:r>
            <a:r>
              <a:rPr lang="fr-FR" sz="1300" dirty="0">
                <a:ea typeface="ＭＳ Ｐゴシック" charset="0"/>
              </a:rPr>
              <a:t> 12 </a:t>
            </a:r>
            <a:r>
              <a:rPr lang="fr-FR" sz="1300" dirty="0" err="1">
                <a:ea typeface="ＭＳ Ｐゴシック" charset="0"/>
              </a:rPr>
              <a:t>acceleration</a:t>
            </a:r>
            <a:r>
              <a:rPr lang="fr-FR" sz="1300" dirty="0">
                <a:ea typeface="ＭＳ Ｐゴシック" charset="0"/>
              </a:rPr>
              <a:t> gaps,  </a:t>
            </a:r>
            <a:r>
              <a:rPr lang="fr-FR" sz="1300" dirty="0" err="1">
                <a:ea typeface="ＭＳ Ｐゴシック" charset="0"/>
              </a:rPr>
              <a:t>this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gives</a:t>
            </a:r>
            <a:r>
              <a:rPr lang="fr-FR" sz="1300" dirty="0">
                <a:ea typeface="ＭＳ Ｐゴシック" charset="0"/>
              </a:rPr>
              <a:t> about 5 MeV/ </a:t>
            </a:r>
            <a:r>
              <a:rPr lang="fr-FR" sz="1300" dirty="0" err="1">
                <a:ea typeface="ＭＳ Ｐゴシック" charset="0"/>
              </a:rPr>
              <a:t>turn</a:t>
            </a:r>
            <a:r>
              <a:rPr lang="fr-FR" sz="1300" dirty="0">
                <a:ea typeface="ＭＳ Ｐゴシック" charset="0"/>
              </a:rPr>
              <a:t>. This </a:t>
            </a:r>
            <a:r>
              <a:rPr lang="fr-FR" sz="1300" dirty="0" err="1">
                <a:ea typeface="ＭＳ Ｐゴシック" charset="0"/>
              </a:rPr>
              <a:t>can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be</a:t>
            </a:r>
            <a:r>
              <a:rPr lang="fr-FR" sz="1300" dirty="0">
                <a:ea typeface="ＭＳ Ｐゴシック" charset="0"/>
              </a:rPr>
              <a:t> an </a:t>
            </a:r>
            <a:r>
              <a:rPr lang="fr-FR" sz="1300" dirty="0" err="1">
                <a:ea typeface="ＭＳ Ｐゴシック" charset="0"/>
              </a:rPr>
              <a:t>advantage</a:t>
            </a:r>
            <a:r>
              <a:rPr lang="fr-FR" sz="1300" dirty="0">
                <a:ea typeface="ＭＳ Ｐゴシック" charset="0"/>
              </a:rPr>
              <a:t> if </a:t>
            </a:r>
            <a:r>
              <a:rPr lang="fr-FR" sz="1300" dirty="0" err="1">
                <a:ea typeface="ＭＳ Ｐゴシック" charset="0"/>
              </a:rPr>
              <a:t>we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extract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with</a:t>
            </a:r>
            <a:r>
              <a:rPr lang="fr-FR" sz="1300" dirty="0">
                <a:ea typeface="ＭＳ Ｐゴシック" charset="0"/>
              </a:rPr>
              <a:t> a </a:t>
            </a:r>
            <a:r>
              <a:rPr lang="fr-FR" sz="1300" dirty="0" err="1">
                <a:ea typeface="ＭＳ Ｐゴシック" charset="0"/>
              </a:rPr>
              <a:t>magnetic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bump</a:t>
            </a:r>
            <a:r>
              <a:rPr lang="fr-FR" sz="1300" dirty="0">
                <a:ea typeface="ＭＳ Ｐゴシック" charset="0"/>
              </a:rPr>
              <a:t>.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2B97C413-3CB1-4999-92FF-2F869E40BA73}" type="slidenum">
              <a:rPr lang="en-GB" sz="1300" b="0" i="0"/>
              <a:pPr/>
              <a:t>19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So in </a:t>
            </a:r>
            <a:r>
              <a:rPr lang="fr-FR" dirty="0" err="1" smtClean="0">
                <a:ea typeface="ＭＳ Ｐゴシック" charset="0"/>
                <a:cs typeface="+mn-cs"/>
              </a:rPr>
              <a:t>order</a:t>
            </a:r>
            <a:r>
              <a:rPr lang="fr-FR" dirty="0" smtClean="0">
                <a:ea typeface="ＭＳ Ｐゴシック" charset="0"/>
                <a:cs typeface="+mn-cs"/>
              </a:rPr>
              <a:t> to</a:t>
            </a:r>
            <a:r>
              <a:rPr lang="en-US" sz="1300" dirty="0"/>
              <a:t> eliminate the electrostatic channels, f</a:t>
            </a:r>
            <a:r>
              <a:rPr lang="en-US" sz="1300" dirty="0">
                <a:cs typeface="+mn-cs"/>
              </a:rPr>
              <a:t>or the H+ Option, we could use a </a:t>
            </a:r>
            <a:r>
              <a:rPr lang="en-US" sz="1300" dirty="0"/>
              <a:t>negative field bump in the valley ,and a gradient corrector in the downstream sector. </a:t>
            </a:r>
          </a:p>
          <a:p>
            <a:pPr>
              <a:defRPr/>
            </a:pPr>
            <a:r>
              <a:rPr lang="fr-FR" dirty="0" err="1" smtClean="0">
                <a:ea typeface="ＭＳ Ｐゴシック" charset="0"/>
                <a:cs typeface="+mn-cs"/>
              </a:rPr>
              <a:t>Such</a:t>
            </a:r>
            <a:r>
              <a:rPr lang="fr-FR" baseline="0" dirty="0" smtClean="0">
                <a:ea typeface="ＭＳ Ｐゴシック" charset="0"/>
                <a:cs typeface="+mn-cs"/>
              </a:rPr>
              <a:t> an </a:t>
            </a:r>
            <a:r>
              <a:rPr lang="fr-FR" baseline="0" dirty="0" err="1" smtClean="0">
                <a:ea typeface="ＭＳ Ｐゴシック" charset="0"/>
                <a:cs typeface="+mn-cs"/>
              </a:rPr>
              <a:t>electromagnetic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device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currently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under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studies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mainly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reduce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stray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field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inside</a:t>
            </a:r>
            <a:r>
              <a:rPr lang="fr-FR" baseline="0" dirty="0" smtClean="0">
                <a:ea typeface="ＭＳ Ｐゴシック" charset="0"/>
                <a:cs typeface="+mn-cs"/>
              </a:rPr>
              <a:t> the cyclotron and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reduce</a:t>
            </a:r>
            <a:r>
              <a:rPr lang="fr-FR" baseline="0" dirty="0" smtClean="0">
                <a:ea typeface="ＭＳ Ｐゴシック" charset="0"/>
                <a:cs typeface="+mn-cs"/>
              </a:rPr>
              <a:t> the vertical </a:t>
            </a:r>
            <a:r>
              <a:rPr lang="fr-FR" baseline="0" dirty="0" err="1" smtClean="0">
                <a:ea typeface="ＭＳ Ｐゴシック" charset="0"/>
                <a:cs typeface="+mn-cs"/>
              </a:rPr>
              <a:t>losses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during</a:t>
            </a:r>
            <a:r>
              <a:rPr lang="fr-FR" baseline="0" dirty="0" smtClean="0">
                <a:ea typeface="ＭＳ Ｐゴシック" charset="0"/>
                <a:cs typeface="+mn-cs"/>
              </a:rPr>
              <a:t> the extraction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process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  <a:r>
              <a:rPr lang="fr-FR" i="1" baseline="0" dirty="0" smtClean="0">
                <a:ea typeface="ＭＳ Ｐゴシック" charset="0"/>
                <a:cs typeface="+mn-cs"/>
              </a:rPr>
              <a:t>Of course, the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higher</a:t>
            </a:r>
            <a:r>
              <a:rPr lang="fr-FR" i="1" baseline="0" dirty="0" smtClean="0">
                <a:ea typeface="ＭＳ Ｐゴシック" charset="0"/>
                <a:cs typeface="+mn-cs"/>
              </a:rPr>
              <a:t>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turn</a:t>
            </a:r>
            <a:r>
              <a:rPr lang="fr-FR" i="1" baseline="0" dirty="0" smtClean="0">
                <a:ea typeface="ＭＳ Ｐゴシック" charset="0"/>
                <a:cs typeface="+mn-cs"/>
              </a:rPr>
              <a:t>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separation</a:t>
            </a:r>
            <a:r>
              <a:rPr lang="fr-FR" i="1" baseline="0" dirty="0" smtClean="0">
                <a:ea typeface="ＭＳ Ｐゴシック" charset="0"/>
                <a:cs typeface="+mn-cs"/>
              </a:rPr>
              <a:t>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under</a:t>
            </a:r>
            <a:r>
              <a:rPr lang="fr-FR" i="1" baseline="0" dirty="0" smtClean="0">
                <a:ea typeface="ＭＳ Ｐゴシック" charset="0"/>
                <a:cs typeface="+mn-cs"/>
              </a:rPr>
              <a:t> the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bump</a:t>
            </a:r>
            <a:r>
              <a:rPr lang="fr-FR" i="1" baseline="0" dirty="0" smtClean="0">
                <a:ea typeface="ＭＳ Ｐゴシック" charset="0"/>
                <a:cs typeface="+mn-cs"/>
              </a:rPr>
              <a:t>, the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higher</a:t>
            </a:r>
            <a:r>
              <a:rPr lang="fr-FR" i="1" baseline="0" dirty="0" smtClean="0">
                <a:ea typeface="ＭＳ Ｐゴシック" charset="0"/>
                <a:cs typeface="+mn-cs"/>
              </a:rPr>
              <a:t> extraction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yield</a:t>
            </a:r>
            <a:r>
              <a:rPr lang="fr-FR" i="1" baseline="0" dirty="0" smtClean="0">
                <a:ea typeface="ＭＳ Ｐゴシック" charset="0"/>
                <a:cs typeface="+mn-cs"/>
              </a:rPr>
              <a:t>. The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most</a:t>
            </a:r>
            <a:r>
              <a:rPr lang="fr-FR" i="1" baseline="0" dirty="0" smtClean="0">
                <a:ea typeface="ＭＳ Ｐゴシック" charset="0"/>
                <a:cs typeface="+mn-cs"/>
              </a:rPr>
              <a:t>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difficult</a:t>
            </a:r>
            <a:r>
              <a:rPr lang="fr-FR" i="1" baseline="0" dirty="0" smtClean="0">
                <a:ea typeface="ＭＳ Ｐゴシック" charset="0"/>
                <a:cs typeface="+mn-cs"/>
              </a:rPr>
              <a:t>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i="1" baseline="0" dirty="0" smtClean="0">
                <a:ea typeface="ＭＳ Ｐゴシック" charset="0"/>
                <a:cs typeface="+mn-cs"/>
              </a:rPr>
              <a:t> to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reduce</a:t>
            </a:r>
            <a:r>
              <a:rPr lang="fr-FR" i="1" baseline="0" dirty="0" smtClean="0">
                <a:ea typeface="ＭＳ Ｐゴシック" charset="0"/>
                <a:cs typeface="+mn-cs"/>
              </a:rPr>
              <a:t> the collisions if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we</a:t>
            </a:r>
            <a:r>
              <a:rPr lang="fr-FR" i="1" baseline="0" dirty="0" smtClean="0">
                <a:ea typeface="ＭＳ Ｐゴシック" charset="0"/>
                <a:cs typeface="+mn-cs"/>
              </a:rPr>
              <a:t>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don’t</a:t>
            </a:r>
            <a:r>
              <a:rPr lang="fr-FR" i="1" baseline="0" dirty="0" smtClean="0">
                <a:ea typeface="ＭＳ Ｐゴシック" charset="0"/>
                <a:cs typeface="+mn-cs"/>
              </a:rPr>
              <a:t>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achieve</a:t>
            </a:r>
            <a:r>
              <a:rPr lang="fr-FR" i="1" baseline="0" dirty="0" smtClean="0">
                <a:ea typeface="ＭＳ Ｐゴシック" charset="0"/>
                <a:cs typeface="+mn-cs"/>
              </a:rPr>
              <a:t> a single </a:t>
            </a:r>
            <a:r>
              <a:rPr lang="fr-FR" i="1" baseline="0" dirty="0" err="1" smtClean="0">
                <a:ea typeface="ＭＳ Ｐゴシック" charset="0"/>
                <a:cs typeface="+mn-cs"/>
              </a:rPr>
              <a:t>turn</a:t>
            </a:r>
            <a:r>
              <a:rPr lang="fr-FR" i="1" baseline="0" dirty="0" smtClean="0">
                <a:ea typeface="ＭＳ Ｐゴシック" charset="0"/>
                <a:cs typeface="+mn-cs"/>
              </a:rPr>
              <a:t> extraction. </a:t>
            </a:r>
            <a:endParaRPr lang="fr-FR" i="1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D750F7C3-D3AF-4427-84BA-069687AF7F91}" type="slidenum">
              <a:rPr lang="en-GB" sz="1300" b="0" i="0"/>
              <a:pPr/>
              <a:t>2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err="1" smtClean="0">
                <a:ea typeface="ＭＳ Ｐゴシック" charset="0"/>
                <a:cs typeface="+mn-cs"/>
              </a:rPr>
              <a:t>Actually</a:t>
            </a:r>
            <a:r>
              <a:rPr lang="fr-FR" dirty="0" smtClean="0">
                <a:ea typeface="ＭＳ Ｐゴシック" charset="0"/>
                <a:cs typeface="+mn-cs"/>
              </a:rPr>
              <a:t>,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dirty="0" smtClean="0">
                <a:ea typeface="ＭＳ Ｐゴシック" charset="0"/>
                <a:cs typeface="+mn-cs"/>
              </a:rPr>
              <a:t>The goal</a:t>
            </a:r>
            <a:r>
              <a:rPr lang="fr-FR" baseline="0" dirty="0" smtClean="0">
                <a:ea typeface="ＭＳ Ｐゴシック" charset="0"/>
                <a:cs typeface="+mn-cs"/>
              </a:rPr>
              <a:t> of an ADS driver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reach</a:t>
            </a:r>
            <a:r>
              <a:rPr lang="fr-FR" baseline="0" dirty="0" smtClean="0">
                <a:ea typeface="ＭＳ Ｐゴシック" charset="0"/>
                <a:cs typeface="+mn-cs"/>
              </a:rPr>
              <a:t> a 600 to 800 MeV </a:t>
            </a:r>
            <a:r>
              <a:rPr lang="fr-FR" baseline="0" dirty="0" err="1" smtClean="0">
                <a:ea typeface="ＭＳ Ｐゴシック" charset="0"/>
                <a:cs typeface="+mn-cs"/>
              </a:rPr>
              <a:t>energy</a:t>
            </a:r>
            <a:r>
              <a:rPr lang="fr-FR" baseline="0" dirty="0" smtClean="0">
                <a:ea typeface="ＭＳ Ｐゴシック" charset="0"/>
                <a:cs typeface="+mn-cs"/>
              </a:rPr>
              <a:t> range and a 5 to 10 </a:t>
            </a:r>
            <a:r>
              <a:rPr lang="fr-FR" baseline="0" dirty="0" err="1" smtClean="0">
                <a:ea typeface="ＭＳ Ｐゴシック" charset="0"/>
                <a:cs typeface="+mn-cs"/>
              </a:rPr>
              <a:t>Mwatt</a:t>
            </a:r>
            <a:r>
              <a:rPr lang="fr-FR" baseline="0" dirty="0" smtClean="0">
                <a:ea typeface="ＭＳ Ｐゴシック" charset="0"/>
                <a:cs typeface="+mn-cs"/>
              </a:rPr>
              <a:t> power range,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sz="1300" dirty="0">
                <a:ea typeface="ＭＳ Ｐゴシック" charset="0"/>
              </a:rPr>
              <a:t>a </a:t>
            </a:r>
            <a:r>
              <a:rPr lang="fr-FR" sz="1300" dirty="0" err="1">
                <a:ea typeface="ＭＳ Ｐゴシック" charset="0"/>
              </a:rPr>
              <a:t>high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reliability</a:t>
            </a:r>
            <a:r>
              <a:rPr lang="fr-FR" sz="1300" dirty="0">
                <a:ea typeface="ＭＳ Ｐゴシック" charset="0"/>
              </a:rPr>
              <a:t> and </a:t>
            </a:r>
            <a:r>
              <a:rPr lang="fr-FR" baseline="0" dirty="0" smtClean="0">
                <a:ea typeface="ＭＳ Ｐゴシック" charset="0"/>
                <a:cs typeface="+mn-cs"/>
              </a:rPr>
              <a:t>a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highest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yield</a:t>
            </a:r>
            <a:r>
              <a:rPr lang="fr-FR" baseline="0" dirty="0" smtClean="0">
                <a:ea typeface="ＭＳ Ｐゴシック" charset="0"/>
                <a:cs typeface="+mn-cs"/>
              </a:rPr>
              <a:t>, and of course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accelarator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needs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as cheap as possible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42C4D1FF-E46B-4626-BC6C-1A95B527F8C0}" type="slidenum">
              <a:rPr lang="fr-FR" sz="1300" b="0" i="0">
                <a:latin typeface="Arial" pitchFamily="34" charset="0"/>
              </a:rPr>
              <a:pPr eaLnBrk="1" hangingPunct="1"/>
              <a:t>20</a:t>
            </a:fld>
            <a:endParaRPr lang="fr-FR" sz="1300" b="0" i="0">
              <a:latin typeface="Arial" pitchFamily="34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>
                <a:ea typeface="ＭＳ Ｐゴシック" charset="0"/>
                <a:cs typeface="ＭＳ Ｐゴシック" charset="0"/>
              </a:rPr>
              <a:t>The </a:t>
            </a:r>
            <a:r>
              <a:rPr lang="fr-FR" dirty="0" err="1" smtClean="0">
                <a:ea typeface="ＭＳ Ｐゴシック" charset="0"/>
                <a:cs typeface="ＭＳ Ｐゴシック" charset="0"/>
              </a:rPr>
              <a:t>classical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extraction of H2+ has a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high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efficiency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, by stripping of H2+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into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2 H+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particles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, but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with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a positive B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field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, the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trajectory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move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inwards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the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accelerator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(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such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as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daedalus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),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with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a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somewhat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complex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horizontal and vertical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movement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.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With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a reverse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valley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field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, the extraction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trajectory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of H+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is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much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more simple, and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shorter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,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with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a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low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vertical dispersion</a:t>
            </a:r>
            <a:endParaRPr lang="fr-FR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BB7B7CA3-3166-433D-AC66-645DADEF7922}" type="slidenum">
              <a:rPr lang="fr-FR" sz="1300" b="0" i="0">
                <a:latin typeface="Arial" pitchFamily="34" charset="0"/>
              </a:rPr>
              <a:pPr eaLnBrk="1" hangingPunct="1"/>
              <a:t>21</a:t>
            </a:fld>
            <a:endParaRPr lang="fr-FR" sz="1300" b="0" i="0">
              <a:latin typeface="Arial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>
                <a:ea typeface="ＭＳ Ｐゴシック" charset="0"/>
                <a:cs typeface="ＭＳ Ｐゴシック" charset="0"/>
              </a:rPr>
              <a:t>This </a:t>
            </a:r>
            <a:r>
              <a:rPr lang="fr-FR" dirty="0" err="1" smtClean="0">
                <a:ea typeface="ＭＳ Ｐゴシック" charset="0"/>
                <a:cs typeface="ＭＳ Ｐゴシック" charset="0"/>
              </a:rPr>
              <a:t>is</a:t>
            </a:r>
            <a:r>
              <a:rPr lang="fr-FR" dirty="0" smtClean="0">
                <a:ea typeface="ＭＳ Ｐゴシック" charset="0"/>
                <a:cs typeface="ＭＳ Ｐゴシック" charset="0"/>
              </a:rPr>
              <a:t> the 1600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MeV H2+ machine, a bit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larger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than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the H+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accelerator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. 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For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this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 design,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we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 have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also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used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 12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small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valley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sectors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 in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order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 to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decrease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 more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efficiently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 the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field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 in the </a:t>
            </a:r>
            <a:r>
              <a:rPr lang="fr-FR" i="1" baseline="0" dirty="0" err="1" smtClean="0">
                <a:ea typeface="ＭＳ Ｐゴシック" charset="0"/>
                <a:cs typeface="ＭＳ Ｐゴシック" charset="0"/>
              </a:rPr>
              <a:t>valley</a:t>
            </a:r>
            <a:r>
              <a:rPr lang="fr-FR" i="1" baseline="0" dirty="0" smtClean="0">
                <a:ea typeface="ＭＳ Ｐゴシック" charset="0"/>
                <a:cs typeface="ＭＳ Ｐゴシック" charset="0"/>
              </a:rPr>
              <a:t>.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</a:p>
          <a:p>
            <a:pPr eaLnBrk="1" hangingPunct="1">
              <a:defRPr/>
            </a:pPr>
            <a:r>
              <a:rPr lang="fr-FR" baseline="0" dirty="0" smtClean="0">
                <a:ea typeface="ＭＳ Ｐゴシック" charset="0"/>
                <a:cs typeface="ＭＳ Ｐゴシック" charset="0"/>
              </a:rPr>
              <a:t>In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these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2 designs, a single stage has a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quite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long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coil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(up to 50 m),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so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the design of the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cryogenic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tools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would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be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critical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.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Actually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,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We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use a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superconducting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coil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, but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we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could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use a more simple hot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coil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, but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bigger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and for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which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water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pumping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should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be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complicated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. </a:t>
            </a:r>
            <a:endParaRPr lang="fr-FR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9BFB7795-6BCD-4716-8A63-9C3B3EB4071C}" type="slidenum">
              <a:rPr lang="en-GB" sz="1300" b="0" i="0"/>
              <a:pPr/>
              <a:t>22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endParaRPr lang="fr-FR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9BFB7795-6BCD-4716-8A63-9C3B3EB4071C}" type="slidenum">
              <a:rPr lang="en-GB" sz="1300" b="0" i="0"/>
              <a:pPr/>
              <a:t>23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A </a:t>
            </a:r>
            <a:r>
              <a:rPr lang="fr-FR" dirty="0" err="1" smtClean="0">
                <a:ea typeface="ＭＳ Ｐゴシック" charset="0"/>
                <a:cs typeface="+mn-cs"/>
              </a:rPr>
              <a:t>remainder</a:t>
            </a:r>
            <a:r>
              <a:rPr lang="fr-FR" dirty="0" smtClean="0">
                <a:ea typeface="ＭＳ Ｐゴシック" charset="0"/>
                <a:cs typeface="+mn-cs"/>
              </a:rPr>
              <a:t> of the </a:t>
            </a:r>
            <a:r>
              <a:rPr lang="fr-FR" dirty="0" err="1" smtClean="0">
                <a:ea typeface="ＭＳ Ｐゴシック" charset="0"/>
                <a:cs typeface="+mn-cs"/>
              </a:rPr>
              <a:t>different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constraints</a:t>
            </a:r>
            <a:r>
              <a:rPr lang="fr-FR" baseline="0" dirty="0" smtClean="0">
                <a:ea typeface="ＭＳ Ｐゴシック" charset="0"/>
                <a:cs typeface="+mn-cs"/>
              </a:rPr>
              <a:t> for an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industrial</a:t>
            </a:r>
            <a:r>
              <a:rPr lang="fr-FR" baseline="0" dirty="0" smtClean="0">
                <a:ea typeface="ＭＳ Ｐゴシック" charset="0"/>
                <a:cs typeface="+mn-cs"/>
              </a:rPr>
              <a:t> ADS driver</a:t>
            </a:r>
          </a:p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It must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easy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maintain</a:t>
            </a:r>
            <a:r>
              <a:rPr lang="fr-FR" baseline="0" dirty="0" smtClean="0">
                <a:ea typeface="ＭＳ Ｐゴシック" charset="0"/>
                <a:cs typeface="+mn-cs"/>
              </a:rPr>
              <a:t> 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repair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so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losses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should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quite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low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low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number</a:t>
            </a:r>
            <a:r>
              <a:rPr lang="fr-FR" baseline="0" dirty="0" smtClean="0">
                <a:ea typeface="ＭＳ Ｐゴシック" charset="0"/>
                <a:cs typeface="+mn-cs"/>
              </a:rPr>
              <a:t> of components. </a:t>
            </a:r>
            <a:r>
              <a:rPr lang="fr-FR" baseline="0" dirty="0" err="1" smtClean="0">
                <a:ea typeface="ＭＳ Ｐゴシック" charset="0"/>
                <a:cs typeface="+mn-cs"/>
              </a:rPr>
              <a:t>We</a:t>
            </a:r>
            <a:r>
              <a:rPr lang="fr-FR" baseline="0" dirty="0" smtClean="0">
                <a:ea typeface="ＭＳ Ｐゴシック" charset="0"/>
                <a:cs typeface="+mn-cs"/>
              </a:rPr>
              <a:t> must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access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easyly</a:t>
            </a:r>
            <a:r>
              <a:rPr lang="fr-FR" baseline="0" dirty="0" smtClean="0">
                <a:ea typeface="ＭＳ Ｐゴシック" charset="0"/>
                <a:cs typeface="+mn-cs"/>
              </a:rPr>
              <a:t> 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fast</a:t>
            </a:r>
            <a:r>
              <a:rPr lang="fr-FR" baseline="0" dirty="0" smtClean="0">
                <a:ea typeface="ＭＳ Ｐゴシック" charset="0"/>
                <a:cs typeface="+mn-cs"/>
              </a:rPr>
              <a:t> to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different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elements</a:t>
            </a:r>
            <a:r>
              <a:rPr lang="fr-FR" baseline="0" dirty="0" smtClean="0">
                <a:ea typeface="ＭＳ Ｐゴシック" charset="0"/>
                <a:cs typeface="+mn-cs"/>
              </a:rPr>
              <a:t>.</a:t>
            </a:r>
          </a:p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The machine must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simple,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raise</a:t>
            </a:r>
            <a:r>
              <a:rPr lang="fr-FR" baseline="0" dirty="0" smtClean="0">
                <a:ea typeface="ＭＳ Ｐゴシック" charset="0"/>
                <a:cs typeface="+mn-cs"/>
              </a:rPr>
              <a:t> up </a:t>
            </a:r>
            <a:r>
              <a:rPr lang="fr-FR" baseline="0" dirty="0" err="1" smtClean="0">
                <a:ea typeface="ＭＳ Ｐゴシック" charset="0"/>
                <a:cs typeface="+mn-cs"/>
              </a:rPr>
              <a:t>efficiently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beam</a:t>
            </a:r>
            <a:r>
              <a:rPr lang="fr-FR" baseline="0" dirty="0" smtClean="0">
                <a:ea typeface="ＭＳ Ｐゴシック" charset="0"/>
                <a:cs typeface="+mn-cs"/>
              </a:rPr>
              <a:t> power of the prototype</a:t>
            </a:r>
          </a:p>
          <a:p>
            <a:pPr>
              <a:defRPr/>
            </a:pPr>
            <a:r>
              <a:rPr lang="fr-FR" baseline="0" dirty="0" err="1" smtClean="0">
                <a:ea typeface="ＭＳ Ｐゴシック" charset="0"/>
                <a:cs typeface="+mn-cs"/>
              </a:rPr>
              <a:t>We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need</a:t>
            </a:r>
            <a:r>
              <a:rPr lang="fr-FR" baseline="0" dirty="0" smtClean="0">
                <a:ea typeface="ＭＳ Ｐゴシック" charset="0"/>
                <a:cs typeface="+mn-cs"/>
              </a:rPr>
              <a:t> a stable </a:t>
            </a:r>
            <a:r>
              <a:rPr lang="fr-FR" baseline="0" dirty="0" err="1" smtClean="0">
                <a:ea typeface="ＭＳ Ｐゴシック" charset="0"/>
                <a:cs typeface="+mn-cs"/>
              </a:rPr>
              <a:t>current</a:t>
            </a:r>
            <a:r>
              <a:rPr lang="fr-FR" baseline="0" dirty="0" smtClean="0">
                <a:ea typeface="ＭＳ Ｐゴシック" charset="0"/>
                <a:cs typeface="+mn-cs"/>
              </a:rPr>
              <a:t>, and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low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cost</a:t>
            </a:r>
            <a:r>
              <a:rPr lang="fr-FR" baseline="0" dirty="0" smtClean="0">
                <a:ea typeface="ＭＳ Ｐゴシック" charset="0"/>
                <a:cs typeface="+mn-cs"/>
              </a:rPr>
              <a:t> machine. In </a:t>
            </a:r>
            <a:r>
              <a:rPr lang="fr-FR" baseline="0" dirty="0" err="1" smtClean="0">
                <a:ea typeface="ＭＳ Ｐゴシック" charset="0"/>
                <a:cs typeface="+mn-cs"/>
              </a:rPr>
              <a:t>order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find</a:t>
            </a:r>
            <a:r>
              <a:rPr lang="fr-FR" baseline="0" dirty="0" smtClean="0">
                <a:ea typeface="ＭＳ Ｐゴシック" charset="0"/>
                <a:cs typeface="+mn-cs"/>
              </a:rPr>
              <a:t>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proven</a:t>
            </a:r>
            <a:r>
              <a:rPr lang="fr-FR" baseline="0" dirty="0" smtClean="0">
                <a:ea typeface="ＭＳ Ｐゴシック" charset="0"/>
                <a:cs typeface="+mn-cs"/>
              </a:rPr>
              <a:t> 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competitive</a:t>
            </a:r>
            <a:r>
              <a:rPr lang="fr-FR" baseline="0" dirty="0" smtClean="0">
                <a:ea typeface="ＭＳ Ｐゴシック" charset="0"/>
                <a:cs typeface="+mn-cs"/>
              </a:rPr>
              <a:t> solution,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should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study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carefully</a:t>
            </a:r>
            <a:r>
              <a:rPr lang="fr-FR" baseline="0" dirty="0" smtClean="0">
                <a:ea typeface="ＭＳ Ｐゴシック" charset="0"/>
                <a:cs typeface="+mn-cs"/>
              </a:rPr>
              <a:t> the breakdown issues of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different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competitors</a:t>
            </a:r>
            <a:r>
              <a:rPr lang="fr-FR" baseline="0" dirty="0" smtClean="0">
                <a:ea typeface="ＭＳ Ｐゴシック" charset="0"/>
                <a:cs typeface="+mn-cs"/>
              </a:rPr>
              <a:t>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1A2A825C-E6C0-4BAB-A361-AC1B28A95EBF}" type="slidenum">
              <a:rPr lang="en-GB" sz="1300" b="0" i="0"/>
              <a:pPr/>
              <a:t>24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err="1" smtClean="0">
                <a:ea typeface="ＭＳ Ｐゴシック" charset="0"/>
                <a:cs typeface="+mn-cs"/>
              </a:rPr>
              <a:t>Here</a:t>
            </a:r>
            <a:r>
              <a:rPr lang="fr-FR" baseline="0" dirty="0" smtClean="0">
                <a:ea typeface="ＭＳ Ｐゴシック" charset="0"/>
                <a:cs typeface="+mn-cs"/>
              </a:rPr>
              <a:t> are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different</a:t>
            </a:r>
            <a:r>
              <a:rPr lang="fr-FR" baseline="0" dirty="0" smtClean="0">
                <a:ea typeface="ＭＳ Ｐゴシック" charset="0"/>
                <a:cs typeface="+mn-cs"/>
              </a:rPr>
              <a:t> causes of </a:t>
            </a:r>
            <a:r>
              <a:rPr lang="fr-FR" baseline="0" dirty="0" err="1" smtClean="0">
                <a:ea typeface="ＭＳ Ｐゴシック" charset="0"/>
                <a:cs typeface="+mn-cs"/>
              </a:rPr>
              <a:t>downtime</a:t>
            </a:r>
            <a:r>
              <a:rPr lang="fr-FR" baseline="0" dirty="0" smtClean="0">
                <a:ea typeface="ＭＳ Ｐゴシック" charset="0"/>
                <a:cs typeface="+mn-cs"/>
              </a:rPr>
              <a:t> in a multi-stage cyclotron (</a:t>
            </a:r>
            <a:r>
              <a:rPr lang="fr-FR" baseline="0" dirty="0" err="1" smtClean="0">
                <a:ea typeface="ＭＳ Ｐゴシック" charset="0"/>
                <a:cs typeface="+mn-cs"/>
              </a:rPr>
              <a:t>statistics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provided</a:t>
            </a:r>
            <a:r>
              <a:rPr lang="fr-FR" baseline="0" dirty="0" smtClean="0">
                <a:ea typeface="ＭＳ Ｐゴシック" charset="0"/>
                <a:cs typeface="+mn-cs"/>
              </a:rPr>
              <a:t> by PSI)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Vaccuum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an important issue, </a:t>
            </a:r>
            <a:r>
              <a:rPr lang="fr-FR" baseline="0" dirty="0" err="1" smtClean="0">
                <a:ea typeface="ＭＳ Ｐゴシック" charset="0"/>
                <a:cs typeface="+mn-cs"/>
              </a:rPr>
              <a:t>especially</a:t>
            </a:r>
            <a:r>
              <a:rPr lang="fr-FR" baseline="0" dirty="0" smtClean="0">
                <a:ea typeface="ＭＳ Ｐゴシック" charset="0"/>
                <a:cs typeface="+mn-cs"/>
              </a:rPr>
              <a:t> in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energy</a:t>
            </a:r>
            <a:r>
              <a:rPr lang="fr-FR" baseline="0" dirty="0" smtClean="0">
                <a:ea typeface="ＭＳ Ｐゴシック" charset="0"/>
                <a:cs typeface="+mn-cs"/>
              </a:rPr>
              <a:t> 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intensity</a:t>
            </a:r>
            <a:r>
              <a:rPr lang="fr-FR" baseline="0" dirty="0" smtClean="0">
                <a:ea typeface="ＭＳ Ｐゴシック" charset="0"/>
                <a:cs typeface="+mn-cs"/>
              </a:rPr>
              <a:t> cyclotron. The computer and control </a:t>
            </a:r>
            <a:r>
              <a:rPr lang="fr-FR" baseline="0" dirty="0" err="1" smtClean="0">
                <a:ea typeface="ＭＳ Ｐゴシック" charset="0"/>
                <a:cs typeface="+mn-cs"/>
              </a:rPr>
              <a:t>devices</a:t>
            </a:r>
            <a:r>
              <a:rPr lang="fr-FR" baseline="0" dirty="0" smtClean="0">
                <a:ea typeface="ＭＳ Ｐゴシック" charset="0"/>
                <a:cs typeface="+mn-cs"/>
              </a:rPr>
              <a:t> are </a:t>
            </a:r>
            <a:r>
              <a:rPr lang="fr-FR" baseline="0" dirty="0" err="1" smtClean="0">
                <a:ea typeface="ＭＳ Ｐゴシック" charset="0"/>
                <a:cs typeface="+mn-cs"/>
              </a:rPr>
              <a:t>quite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critical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also</a:t>
            </a:r>
            <a:r>
              <a:rPr lang="fr-FR" baseline="0" dirty="0" smtClean="0">
                <a:ea typeface="ＭＳ Ｐゴシック" charset="0"/>
                <a:cs typeface="+mn-cs"/>
              </a:rPr>
              <a:t>, if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there</a:t>
            </a:r>
            <a:r>
              <a:rPr lang="fr-FR" baseline="0" dirty="0" smtClean="0">
                <a:ea typeface="ＭＳ Ｐゴシック" charset="0"/>
                <a:cs typeface="+mn-cs"/>
              </a:rPr>
              <a:t> are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many</a:t>
            </a:r>
            <a:r>
              <a:rPr lang="fr-FR" baseline="0" dirty="0" smtClean="0">
                <a:ea typeface="ＭＳ Ｐゴシック" charset="0"/>
                <a:cs typeface="+mn-cs"/>
              </a:rPr>
              <a:t> stages, but the main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problems</a:t>
            </a:r>
            <a:r>
              <a:rPr lang="fr-FR" baseline="0" dirty="0" smtClean="0">
                <a:ea typeface="ＭＳ Ｐゴシック" charset="0"/>
                <a:cs typeface="+mn-cs"/>
              </a:rPr>
              <a:t> are due to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electrostatic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devices</a:t>
            </a:r>
            <a:r>
              <a:rPr lang="fr-FR" baseline="0" dirty="0" smtClean="0">
                <a:ea typeface="ＭＳ Ｐゴシック" charset="0"/>
                <a:cs typeface="+mn-cs"/>
              </a:rPr>
              <a:t>. In a multi-stage cyclotron,  </a:t>
            </a:r>
            <a:r>
              <a:rPr lang="fr-FR" baseline="0" dirty="0" err="1" smtClean="0">
                <a:ea typeface="ＭＳ Ｐゴシック" charset="0"/>
                <a:cs typeface="+mn-cs"/>
              </a:rPr>
              <a:t>such</a:t>
            </a:r>
            <a:r>
              <a:rPr lang="fr-FR" baseline="0" dirty="0" smtClean="0">
                <a:ea typeface="ＭＳ Ｐゴシック" charset="0"/>
                <a:cs typeface="+mn-cs"/>
              </a:rPr>
              <a:t> as the PSI </a:t>
            </a:r>
            <a:r>
              <a:rPr lang="fr-FR" baseline="0" dirty="0" err="1" smtClean="0">
                <a:ea typeface="ＭＳ Ｐゴシック" charset="0"/>
                <a:cs typeface="+mn-cs"/>
              </a:rPr>
              <a:t>chain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there</a:t>
            </a:r>
            <a:r>
              <a:rPr lang="fr-FR" baseline="0" dirty="0" smtClean="0">
                <a:ea typeface="ＭＳ Ｐゴシック" charset="0"/>
                <a:cs typeface="+mn-cs"/>
              </a:rPr>
              <a:t> are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many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electrostatic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devices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should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as efficient 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reliable</a:t>
            </a:r>
            <a:r>
              <a:rPr lang="fr-FR" baseline="0" dirty="0" smtClean="0">
                <a:ea typeface="ＭＳ Ｐゴシック" charset="0"/>
                <a:cs typeface="+mn-cs"/>
              </a:rPr>
              <a:t> as possible </a:t>
            </a:r>
          </a:p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2 </a:t>
            </a:r>
            <a:r>
              <a:rPr lang="fr-FR" baseline="0" dirty="0" err="1" smtClean="0">
                <a:ea typeface="ＭＳ Ｐゴシック" charset="0"/>
                <a:cs typeface="+mn-cs"/>
              </a:rPr>
              <a:t>further</a:t>
            </a:r>
            <a:r>
              <a:rPr lang="fr-FR" baseline="0" dirty="0" smtClean="0">
                <a:ea typeface="ＭＳ Ｐゴシック" charset="0"/>
                <a:cs typeface="+mn-cs"/>
              </a:rPr>
              <a:t> observations </a:t>
            </a:r>
            <a:r>
              <a:rPr lang="fr-FR" baseline="0" dirty="0" err="1" smtClean="0">
                <a:ea typeface="ＭＳ Ｐゴシック" charset="0"/>
                <a:cs typeface="+mn-cs"/>
              </a:rPr>
              <a:t>from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this</a:t>
            </a:r>
            <a:r>
              <a:rPr lang="fr-FR" baseline="0" dirty="0" smtClean="0">
                <a:ea typeface="ＭＳ Ｐゴシック" charset="0"/>
                <a:cs typeface="+mn-cs"/>
              </a:rPr>
              <a:t> pie </a:t>
            </a:r>
            <a:r>
              <a:rPr lang="fr-FR" baseline="0" dirty="0" err="1" smtClean="0">
                <a:ea typeface="ＭＳ Ｐゴシック" charset="0"/>
                <a:cs typeface="+mn-cs"/>
              </a:rPr>
              <a:t>chart</a:t>
            </a:r>
            <a:r>
              <a:rPr lang="fr-FR" baseline="0" dirty="0" smtClean="0">
                <a:ea typeface="ＭＳ Ｐゴシック" charset="0"/>
                <a:cs typeface="+mn-cs"/>
              </a:rPr>
              <a:t>:</a:t>
            </a:r>
          </a:p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1+2+3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really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connected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multi-stage concept</a:t>
            </a:r>
            <a:endParaRPr lang="fr-FR" dirty="0" smtClean="0">
              <a:ea typeface="ＭＳ Ｐゴシック" charset="0"/>
              <a:cs typeface="+mn-cs"/>
            </a:endParaRPr>
          </a:p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4 IQ </a:t>
            </a:r>
            <a:r>
              <a:rPr lang="fr-FR" dirty="0" err="1" smtClean="0">
                <a:ea typeface="ＭＳ Ｐゴシック" charset="0"/>
                <a:cs typeface="+mn-cs"/>
              </a:rPr>
              <a:t>is</a:t>
            </a:r>
            <a:r>
              <a:rPr lang="fr-FR" dirty="0" smtClean="0">
                <a:ea typeface="ＭＳ Ｐゴシック" charset="0"/>
                <a:cs typeface="+mn-cs"/>
              </a:rPr>
              <a:t> the</a:t>
            </a:r>
            <a:r>
              <a:rPr lang="fr-FR" baseline="0" dirty="0" smtClean="0">
                <a:ea typeface="ＭＳ Ｐゴシック" charset="0"/>
                <a:cs typeface="+mn-cs"/>
              </a:rPr>
              <a:t> Ion source. This </a:t>
            </a:r>
            <a:r>
              <a:rPr lang="fr-FR" baseline="0" dirty="0" smtClean="0">
                <a:ea typeface="ＭＳ Ｐゴシック" charset="0"/>
                <a:cs typeface="+mn-cs"/>
              </a:rPr>
              <a:t>value </a:t>
            </a:r>
            <a:r>
              <a:rPr lang="fr-FR" baseline="0" dirty="0" err="1" smtClean="0">
                <a:ea typeface="ＭＳ Ｐゴシック" charset="0"/>
                <a:cs typeface="+mn-cs"/>
              </a:rPr>
              <a:t>can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reduced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our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parallel</a:t>
            </a:r>
            <a:r>
              <a:rPr lang="fr-FR" baseline="0" dirty="0" smtClean="0">
                <a:ea typeface="ＭＳ Ｐゴシック" charset="0"/>
                <a:cs typeface="+mn-cs"/>
              </a:rPr>
              <a:t> injection system </a:t>
            </a:r>
            <a:r>
              <a:rPr lang="fr-FR" baseline="0" dirty="0" err="1" smtClean="0">
                <a:ea typeface="ＭＳ Ｐゴシック" charset="0"/>
                <a:cs typeface="+mn-cs"/>
              </a:rPr>
              <a:t>based</a:t>
            </a:r>
            <a:r>
              <a:rPr lang="fr-FR" baseline="0" dirty="0" smtClean="0">
                <a:ea typeface="ＭＳ Ｐゴシック" charset="0"/>
                <a:cs typeface="+mn-cs"/>
              </a:rPr>
              <a:t> on 3 ion sources and 3 injection </a:t>
            </a:r>
            <a:r>
              <a:rPr lang="fr-FR" baseline="0" dirty="0" err="1" smtClean="0">
                <a:ea typeface="ＭＳ Ｐゴシック" charset="0"/>
                <a:cs typeface="+mn-cs"/>
              </a:rPr>
              <a:t>lines</a:t>
            </a:r>
            <a:r>
              <a:rPr lang="fr-FR" baseline="0" dirty="0" smtClean="0">
                <a:ea typeface="ＭＳ Ｐゴシック" charset="0"/>
                <a:cs typeface="+mn-cs"/>
              </a:rPr>
              <a:t>.</a:t>
            </a:r>
          </a:p>
          <a:p>
            <a:pPr defTabSz="975735">
              <a:defRPr/>
            </a:pPr>
            <a:r>
              <a:rPr lang="fr-FR" sz="1300" dirty="0" err="1">
                <a:ea typeface="ＭＳ Ｐゴシック" charset="0"/>
              </a:rPr>
              <a:t>These</a:t>
            </a:r>
            <a:r>
              <a:rPr lang="fr-FR" sz="1300" dirty="0">
                <a:ea typeface="ＭＳ Ｐゴシック" charset="0"/>
              </a:rPr>
              <a:t> 4 points </a:t>
            </a:r>
            <a:r>
              <a:rPr lang="fr-FR" sz="1300" dirty="0" err="1">
                <a:ea typeface="ＭＳ Ｐゴシック" charset="0"/>
              </a:rPr>
              <a:t>represent</a:t>
            </a:r>
            <a:r>
              <a:rPr lang="fr-FR" sz="1300" dirty="0">
                <a:ea typeface="ＭＳ Ｐゴシック" charset="0"/>
              </a:rPr>
              <a:t> ~2 </a:t>
            </a:r>
            <a:r>
              <a:rPr lang="fr-FR" sz="1300" smtClean="0">
                <a:ea typeface="ＭＳ Ｐゴシック" charset="0"/>
              </a:rPr>
              <a:t>thirds </a:t>
            </a:r>
            <a:r>
              <a:rPr lang="fr-FR" sz="1300" dirty="0">
                <a:ea typeface="ＭＳ Ｐゴシック" charset="0"/>
              </a:rPr>
              <a:t>of the </a:t>
            </a:r>
            <a:r>
              <a:rPr lang="fr-FR" sz="1300" dirty="0" err="1">
                <a:ea typeface="ＭＳ Ｐゴシック" charset="0"/>
              </a:rPr>
              <a:t>beam</a:t>
            </a:r>
            <a:r>
              <a:rPr lang="fr-FR" sz="1300" dirty="0">
                <a:ea typeface="ＭＳ Ｐゴシック" charset="0"/>
              </a:rPr>
              <a:t> trips in 1 </a:t>
            </a:r>
            <a:r>
              <a:rPr lang="fr-FR" sz="1300" dirty="0" err="1">
                <a:ea typeface="ＭＳ Ｐゴシック" charset="0"/>
              </a:rPr>
              <a:t>year</a:t>
            </a:r>
            <a:endParaRPr lang="fr-FR" sz="1300" dirty="0">
              <a:ea typeface="ＭＳ Ｐゴシック" charset="0"/>
            </a:endParaRPr>
          </a:p>
          <a:p>
            <a:pPr>
              <a:defRPr/>
            </a:pP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BE626B3A-F4CC-47D1-8B0D-76D9BE2D823B}" type="slidenum">
              <a:rPr lang="en-GB" sz="1300" b="0" i="0"/>
              <a:pPr/>
              <a:t>25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Most of </a:t>
            </a:r>
            <a:r>
              <a:rPr lang="fr-FR" dirty="0" err="1" smtClean="0">
                <a:ea typeface="ＭＳ Ｐゴシック" charset="0"/>
                <a:cs typeface="+mn-cs"/>
              </a:rPr>
              <a:t>these</a:t>
            </a:r>
            <a:r>
              <a:rPr lang="fr-FR" dirty="0" smtClean="0">
                <a:ea typeface="ＭＳ Ｐゴシック" charset="0"/>
                <a:cs typeface="+mn-cs"/>
              </a:rPr>
              <a:t> points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will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investigated</a:t>
            </a:r>
            <a:r>
              <a:rPr lang="fr-FR" baseline="0" dirty="0" smtClean="0">
                <a:ea typeface="ＭＳ Ｐゴシック" charset="0"/>
                <a:cs typeface="+mn-cs"/>
              </a:rPr>
              <a:t> by the 8 </a:t>
            </a:r>
            <a:r>
              <a:rPr lang="fr-FR" baseline="0" dirty="0" err="1" smtClean="0">
                <a:ea typeface="ＭＳ Ｐゴシック" charset="0"/>
                <a:cs typeface="+mn-cs"/>
              </a:rPr>
              <a:t>partners</a:t>
            </a:r>
            <a:r>
              <a:rPr lang="fr-FR" baseline="0" dirty="0" smtClean="0">
                <a:ea typeface="ＭＳ Ｐゴシック" charset="0"/>
                <a:cs typeface="+mn-cs"/>
              </a:rPr>
              <a:t> of the CYCLADS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proposal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will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presented</a:t>
            </a:r>
            <a:r>
              <a:rPr lang="fr-FR" baseline="0" dirty="0" smtClean="0">
                <a:ea typeface="ＭＳ Ｐゴシック" charset="0"/>
                <a:cs typeface="+mn-cs"/>
              </a:rPr>
              <a:t> by M. </a:t>
            </a:r>
            <a:r>
              <a:rPr lang="fr-FR" baseline="0" dirty="0" err="1" smtClean="0">
                <a:ea typeface="ＭＳ Ｐゴシック" charset="0"/>
                <a:cs typeface="+mn-cs"/>
              </a:rPr>
              <a:t>Losasso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tomorrow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57FF50AD-CD46-4845-B3F9-EB90D4345428}" type="slidenum">
              <a:rPr lang="fr-FR" sz="1300" b="0" i="0">
                <a:latin typeface="Arial" pitchFamily="34" charset="0"/>
              </a:rPr>
              <a:pPr eaLnBrk="1" hangingPunct="1"/>
              <a:t>26</a:t>
            </a:fld>
            <a:endParaRPr lang="fr-FR" sz="1300" b="0" i="0">
              <a:latin typeface="Arial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>
                <a:ea typeface="ＭＳ Ｐゴシック" charset="0"/>
                <a:cs typeface="ＭＳ Ｐゴシック" charset="0"/>
              </a:rPr>
              <a:t>So </a:t>
            </a:r>
            <a:r>
              <a:rPr lang="fr-FR" dirty="0" err="1" smtClean="0">
                <a:ea typeface="ＭＳ Ｐゴシック" charset="0"/>
                <a:cs typeface="ＭＳ Ｐゴシック" charset="0"/>
              </a:rPr>
              <a:t>finally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a single stage cyclotron driver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is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a compact solution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with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high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reliability</a:t>
            </a:r>
            <a:endParaRPr lang="fr-FR" baseline="0" dirty="0" smtClean="0"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r>
              <a:rPr lang="fr-FR" baseline="0" dirty="0" smtClean="0">
                <a:ea typeface="ＭＳ Ｐゴシック" charset="0"/>
                <a:cs typeface="ＭＳ Ｐゴシック" charset="0"/>
              </a:rPr>
              <a:t>The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parallel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sources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allows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a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high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redundancy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and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flexibility</a:t>
            </a:r>
            <a:endParaRPr lang="fr-FR" baseline="0" dirty="0" smtClean="0"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r>
              <a:rPr lang="fr-FR" baseline="0" dirty="0" smtClean="0">
                <a:ea typeface="ＭＳ Ｐゴシック" charset="0"/>
                <a:cs typeface="ＭＳ Ｐゴシック" charset="0"/>
              </a:rPr>
              <a:t>And the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magnetic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configuration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can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lead to a simple 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extraction system,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without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septum for a stripping solution &gt; </a:t>
            </a:r>
            <a:r>
              <a:rPr lang="fr-FR" baseline="0" dirty="0" err="1" smtClean="0">
                <a:ea typeface="ＭＳ Ｐゴシック" charset="0"/>
                <a:cs typeface="ＭＳ Ｐゴシック" charset="0"/>
              </a:rPr>
              <a:t>easier</a:t>
            </a:r>
            <a:r>
              <a:rPr lang="fr-FR" baseline="0" dirty="0" smtClean="0">
                <a:ea typeface="ＭＳ Ｐゴシック" charset="0"/>
                <a:cs typeface="ＭＳ Ｐゴシック" charset="0"/>
              </a:rPr>
              <a:t> maintenance. 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68BEC88C-BC0F-4C24-B8BF-4011C77C7F5B}" type="slidenum">
              <a:rPr lang="en-GB" sz="1300" b="0" i="0"/>
              <a:pPr/>
              <a:t>27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endParaRPr lang="fr-FR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E3F6FDB3-66A3-4F8E-83B4-AC62D7EC5C21}" type="slidenum">
              <a:rPr lang="en-GB" sz="1300" b="0" i="0"/>
              <a:pPr/>
              <a:t>28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endParaRPr lang="fr-FR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2EA80D7B-B62C-432C-B33E-3109E763ED71}" type="slidenum">
              <a:rPr lang="en-GB" sz="1300" b="0" i="0"/>
              <a:pPr/>
              <a:t>29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err="1" smtClean="0">
                <a:ea typeface="ＭＳ Ｐゴシック" charset="0"/>
                <a:cs typeface="+mn-cs"/>
              </a:rPr>
              <a:t>Let’s</a:t>
            </a:r>
            <a:r>
              <a:rPr lang="fr-FR" dirty="0" smtClean="0">
                <a:ea typeface="ＭＳ Ｐゴシック" charset="0"/>
                <a:cs typeface="+mn-cs"/>
              </a:rPr>
              <a:t> talk about the </a:t>
            </a:r>
            <a:r>
              <a:rPr lang="fr-FR" dirty="0" err="1" smtClean="0">
                <a:ea typeface="ＭＳ Ｐゴシック" charset="0"/>
                <a:cs typeface="+mn-cs"/>
              </a:rPr>
              <a:t>Meson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factory</a:t>
            </a:r>
            <a:r>
              <a:rPr lang="fr-FR" dirty="0" smtClean="0">
                <a:ea typeface="ＭＳ Ｐゴシック" charset="0"/>
                <a:cs typeface="+mn-cs"/>
              </a:rPr>
              <a:t> race,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took</a:t>
            </a:r>
            <a:r>
              <a:rPr lang="fr-FR" baseline="0" dirty="0" smtClean="0">
                <a:ea typeface="ＭＳ Ｐゴシック" charset="0"/>
                <a:cs typeface="+mn-cs"/>
              </a:rPr>
              <a:t> place in 1975, </a:t>
            </a:r>
            <a:r>
              <a:rPr lang="fr-FR" baseline="0" dirty="0" err="1" smtClean="0">
                <a:ea typeface="ＭＳ Ｐゴシック" charset="0"/>
                <a:cs typeface="+mn-cs"/>
              </a:rPr>
              <a:t>here</a:t>
            </a:r>
            <a:r>
              <a:rPr lang="fr-FR" baseline="0" dirty="0" smtClean="0">
                <a:ea typeface="ＭＳ Ｐゴシック" charset="0"/>
                <a:cs typeface="+mn-cs"/>
              </a:rPr>
              <a:t> in Zurich.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purpose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was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determine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kind</a:t>
            </a:r>
            <a:r>
              <a:rPr lang="fr-FR" baseline="0" dirty="0" smtClean="0">
                <a:ea typeface="ＭＳ Ｐゴシック" charset="0"/>
                <a:cs typeface="+mn-cs"/>
              </a:rPr>
              <a:t> of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accelerator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was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most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appropriate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reach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energy</a:t>
            </a:r>
            <a:r>
              <a:rPr lang="fr-FR" baseline="0" dirty="0" smtClean="0">
                <a:ea typeface="ＭＳ Ｐゴシック" charset="0"/>
                <a:cs typeface="+mn-cs"/>
              </a:rPr>
              <a:t> 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intensity</a:t>
            </a:r>
            <a:r>
              <a:rPr lang="fr-FR" baseline="0" dirty="0" smtClean="0">
                <a:ea typeface="ＭＳ Ｐゴシック" charset="0"/>
                <a:cs typeface="+mn-cs"/>
              </a:rPr>
              <a:t> (power)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produce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mesons</a:t>
            </a:r>
            <a:r>
              <a:rPr lang="fr-FR" baseline="0" dirty="0" smtClean="0">
                <a:ea typeface="ＭＳ Ｐゴシック" charset="0"/>
                <a:cs typeface="+mn-cs"/>
              </a:rPr>
              <a:t>. The Los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Alamos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Linac</a:t>
            </a:r>
            <a:r>
              <a:rPr lang="fr-FR" baseline="0" dirty="0" smtClean="0">
                <a:ea typeface="ＭＳ Ｐゴシック" charset="0"/>
                <a:cs typeface="+mn-cs"/>
              </a:rPr>
              <a:t> won the race, but </a:t>
            </a:r>
            <a:r>
              <a:rPr lang="fr-FR" baseline="0" dirty="0" err="1" smtClean="0">
                <a:ea typeface="ＭＳ Ｐゴシック" charset="0"/>
                <a:cs typeface="+mn-cs"/>
              </a:rPr>
              <a:t>it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appeared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that</a:t>
            </a:r>
            <a:r>
              <a:rPr lang="fr-FR" baseline="0" dirty="0" smtClean="0">
                <a:ea typeface="ＭＳ Ｐゴシック" charset="0"/>
                <a:cs typeface="+mn-cs"/>
              </a:rPr>
              <a:t> cyclotrons, </a:t>
            </a:r>
            <a:r>
              <a:rPr lang="fr-FR" baseline="0" dirty="0" err="1" smtClean="0">
                <a:ea typeface="ＭＳ Ｐゴシック" charset="0"/>
                <a:cs typeface="+mn-cs"/>
              </a:rPr>
              <a:t>such</a:t>
            </a:r>
            <a:r>
              <a:rPr lang="fr-FR" baseline="0" dirty="0" smtClean="0">
                <a:ea typeface="ＭＳ Ｐゴシック" charset="0"/>
                <a:cs typeface="+mn-cs"/>
              </a:rPr>
              <a:t> as Psi or </a:t>
            </a:r>
            <a:r>
              <a:rPr lang="fr-FR" baseline="0" dirty="0" err="1" smtClean="0">
                <a:ea typeface="ＭＳ Ｐゴシック" charset="0"/>
                <a:cs typeface="+mn-cs"/>
              </a:rPr>
              <a:t>Triumf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were</a:t>
            </a:r>
            <a:r>
              <a:rPr lang="fr-FR" baseline="0" dirty="0" smtClean="0">
                <a:ea typeface="ＭＳ Ｐゴシック" charset="0"/>
                <a:cs typeface="+mn-cs"/>
              </a:rPr>
              <a:t> good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competitors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linac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reach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such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specifications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E9B0BBF3-0CBC-4218-A999-7E9C57095B2E}" type="slidenum">
              <a:rPr lang="en-GB" sz="1300" b="0" i="0"/>
              <a:pPr/>
              <a:t>3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err="1" smtClean="0">
                <a:ea typeface="ＭＳ Ｐゴシック" charset="0"/>
                <a:cs typeface="+mn-cs"/>
              </a:rPr>
              <a:t>Let’s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say</a:t>
            </a:r>
            <a:r>
              <a:rPr lang="fr-FR" dirty="0" smtClean="0">
                <a:ea typeface="ＭＳ Ｐゴシック" charset="0"/>
                <a:cs typeface="+mn-cs"/>
              </a:rPr>
              <a:t> a few </a:t>
            </a:r>
            <a:r>
              <a:rPr lang="fr-FR" dirty="0" err="1" smtClean="0">
                <a:ea typeface="ＭＳ Ｐゴシック" charset="0"/>
                <a:cs typeface="+mn-cs"/>
              </a:rPr>
              <a:t>words</a:t>
            </a:r>
            <a:r>
              <a:rPr lang="fr-FR" dirty="0" smtClean="0">
                <a:ea typeface="ＭＳ Ｐゴシック" charset="0"/>
                <a:cs typeface="+mn-cs"/>
              </a:rPr>
              <a:t> about the 2 </a:t>
            </a:r>
            <a:r>
              <a:rPr lang="fr-FR" dirty="0" err="1" smtClean="0">
                <a:ea typeface="ＭＳ Ｐゴシック" charset="0"/>
                <a:cs typeface="+mn-cs"/>
              </a:rPr>
              <a:t>pionners</a:t>
            </a:r>
            <a:r>
              <a:rPr lang="fr-FR" baseline="0" dirty="0" smtClean="0">
                <a:ea typeface="ＭＳ Ｐゴシック" charset="0"/>
                <a:cs typeface="+mn-cs"/>
              </a:rPr>
              <a:t> in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domain</a:t>
            </a:r>
            <a:r>
              <a:rPr lang="fr-FR" baseline="0" dirty="0" smtClean="0">
                <a:ea typeface="ＭＳ Ｐゴシック" charset="0"/>
                <a:cs typeface="+mn-cs"/>
              </a:rPr>
              <a:t> of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intensity</a:t>
            </a:r>
            <a:r>
              <a:rPr lang="fr-FR" baseline="0" dirty="0" smtClean="0">
                <a:ea typeface="ＭＳ Ｐゴシック" charset="0"/>
                <a:cs typeface="+mn-cs"/>
              </a:rPr>
              <a:t> cyclotrons:</a:t>
            </a:r>
          </a:p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PSI,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operating a 2 stages cyclotron,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accelerating</a:t>
            </a:r>
            <a:r>
              <a:rPr lang="fr-FR" baseline="0" dirty="0" smtClean="0">
                <a:ea typeface="ＭＳ Ｐゴシック" charset="0"/>
                <a:cs typeface="+mn-cs"/>
              </a:rPr>
              <a:t> H+ </a:t>
            </a:r>
            <a:r>
              <a:rPr lang="fr-FR" baseline="0" dirty="0" err="1" smtClean="0">
                <a:ea typeface="ＭＳ Ｐゴシック" charset="0"/>
                <a:cs typeface="+mn-cs"/>
              </a:rPr>
              <a:t>particles</a:t>
            </a:r>
            <a:r>
              <a:rPr lang="fr-FR" baseline="0" dirty="0" smtClean="0">
                <a:ea typeface="ＭＳ Ｐゴシック" charset="0"/>
                <a:cs typeface="+mn-cs"/>
              </a:rPr>
              <a:t> up to 590 MeV</a:t>
            </a:r>
          </a:p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Triumf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its</a:t>
            </a:r>
            <a:r>
              <a:rPr lang="fr-FR" baseline="0" dirty="0" smtClean="0">
                <a:ea typeface="ＭＳ Ｐゴシック" charset="0"/>
                <a:cs typeface="+mn-cs"/>
              </a:rPr>
              <a:t> single stage cyclotron, stripping H- </a:t>
            </a:r>
            <a:r>
              <a:rPr lang="fr-FR" baseline="0" dirty="0" err="1" smtClean="0">
                <a:ea typeface="ＭＳ Ｐゴシック" charset="0"/>
                <a:cs typeface="+mn-cs"/>
              </a:rPr>
              <a:t>particles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at</a:t>
            </a:r>
            <a:r>
              <a:rPr lang="fr-FR" baseline="0" dirty="0" smtClean="0">
                <a:ea typeface="ＭＳ Ｐゴシック" charset="0"/>
                <a:cs typeface="+mn-cs"/>
              </a:rPr>
              <a:t> 520 MeV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E3F6FDB3-66A3-4F8E-83B4-AC62D7EC5C21}" type="slidenum">
              <a:rPr lang="en-GB" sz="1300" b="0" i="0"/>
              <a:pPr/>
              <a:t>30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endParaRPr lang="fr-FR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E3F6FDB3-66A3-4F8E-83B4-AC62D7EC5C21}" type="slidenum">
              <a:rPr lang="en-GB" sz="1300" b="0" i="0"/>
              <a:pPr/>
              <a:t>31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endParaRPr lang="fr-FR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AD89E080-9108-4BDD-82C7-9F916D1523FC}" type="slidenum">
              <a:rPr lang="en-GB" sz="1300" b="0" i="0"/>
              <a:pPr/>
              <a:t>32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Of course, </a:t>
            </a:r>
            <a:r>
              <a:rPr lang="fr-FR" dirty="0" err="1" smtClean="0">
                <a:ea typeface="ＭＳ Ｐゴシック" charset="0"/>
                <a:cs typeface="+mn-cs"/>
              </a:rPr>
              <a:t>with</a:t>
            </a:r>
            <a:r>
              <a:rPr lang="fr-FR" dirty="0" smtClean="0">
                <a:ea typeface="ＭＳ Ｐゴシック" charset="0"/>
                <a:cs typeface="+mn-cs"/>
              </a:rPr>
              <a:t> new-</a:t>
            </a:r>
            <a:r>
              <a:rPr lang="fr-FR" dirty="0" err="1" smtClean="0">
                <a:ea typeface="ＭＳ Ｐゴシック" charset="0"/>
                <a:cs typeface="+mn-cs"/>
              </a:rPr>
              <a:t>Technology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elctrostatic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devices</a:t>
            </a:r>
            <a:r>
              <a:rPr lang="fr-FR" dirty="0" smtClean="0">
                <a:ea typeface="ＭＳ Ｐゴシック" charset="0"/>
                <a:cs typeface="+mn-cs"/>
              </a:rPr>
              <a:t>, the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efficiency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gets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higher</a:t>
            </a:r>
            <a:r>
              <a:rPr lang="fr-FR" baseline="0" dirty="0" smtClean="0">
                <a:ea typeface="ＭＳ Ｐゴシック" charset="0"/>
                <a:cs typeface="+mn-cs"/>
              </a:rPr>
              <a:t> 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higher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AD89E080-9108-4BDD-82C7-9F916D1523FC}" type="slidenum">
              <a:rPr lang="en-GB" sz="1300" b="0" i="0"/>
              <a:pPr/>
              <a:t>33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Of course, </a:t>
            </a:r>
            <a:r>
              <a:rPr lang="fr-FR" dirty="0" err="1" smtClean="0">
                <a:ea typeface="ＭＳ Ｐゴシック" charset="0"/>
                <a:cs typeface="+mn-cs"/>
              </a:rPr>
              <a:t>with</a:t>
            </a:r>
            <a:r>
              <a:rPr lang="fr-FR" dirty="0" smtClean="0">
                <a:ea typeface="ＭＳ Ｐゴシック" charset="0"/>
                <a:cs typeface="+mn-cs"/>
              </a:rPr>
              <a:t> new-</a:t>
            </a:r>
            <a:r>
              <a:rPr lang="fr-FR" dirty="0" err="1" smtClean="0">
                <a:ea typeface="ＭＳ Ｐゴシック" charset="0"/>
                <a:cs typeface="+mn-cs"/>
              </a:rPr>
              <a:t>Technology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elctrostatic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devices</a:t>
            </a:r>
            <a:r>
              <a:rPr lang="fr-FR" dirty="0" smtClean="0">
                <a:ea typeface="ＭＳ Ｐゴシック" charset="0"/>
                <a:cs typeface="+mn-cs"/>
              </a:rPr>
              <a:t>, the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efficiency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gets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higher</a:t>
            </a:r>
            <a:r>
              <a:rPr lang="fr-FR" baseline="0" dirty="0" smtClean="0">
                <a:ea typeface="ＭＳ Ｐゴシック" charset="0"/>
                <a:cs typeface="+mn-cs"/>
              </a:rPr>
              <a:t> 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higher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0B7BA8A2-2AFA-47BE-8C79-26323374F277}" type="slidenum">
              <a:rPr lang="en-GB" sz="1300" b="0" i="0"/>
              <a:pPr/>
              <a:t>34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err="1" smtClean="0">
                <a:ea typeface="ＭＳ Ｐゴシック" charset="0"/>
                <a:cs typeface="+mn-cs"/>
              </a:rPr>
              <a:t>Also</a:t>
            </a:r>
            <a:r>
              <a:rPr lang="fr-FR" baseline="0" dirty="0" smtClean="0">
                <a:ea typeface="ＭＳ Ｐゴシック" charset="0"/>
                <a:cs typeface="+mn-cs"/>
              </a:rPr>
              <a:t> in </a:t>
            </a:r>
            <a:r>
              <a:rPr lang="fr-FR" baseline="0" dirty="0" err="1" smtClean="0">
                <a:ea typeface="ＭＳ Ｐゴシック" charset="0"/>
                <a:cs typeface="+mn-cs"/>
              </a:rPr>
              <a:t>order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reduce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space</a:t>
            </a:r>
            <a:r>
              <a:rPr lang="fr-FR" baseline="0" dirty="0" smtClean="0">
                <a:ea typeface="ＭＳ Ｐゴシック" charset="0"/>
                <a:cs typeface="+mn-cs"/>
              </a:rPr>
              <a:t> charge </a:t>
            </a:r>
            <a:r>
              <a:rPr lang="fr-FR" baseline="0" dirty="0" err="1" smtClean="0">
                <a:ea typeface="ＭＳ Ｐゴシック" charset="0"/>
                <a:cs typeface="+mn-cs"/>
              </a:rPr>
              <a:t>effects</a:t>
            </a:r>
            <a:r>
              <a:rPr lang="fr-FR" baseline="0" dirty="0" smtClean="0">
                <a:ea typeface="ＭＳ Ｐゴシック" charset="0"/>
                <a:cs typeface="+mn-cs"/>
              </a:rPr>
              <a:t> and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beam</a:t>
            </a:r>
            <a:r>
              <a:rPr lang="fr-FR" baseline="0" dirty="0" smtClean="0">
                <a:ea typeface="ＭＳ Ｐゴシック" charset="0"/>
                <a:cs typeface="+mn-cs"/>
              </a:rPr>
              <a:t> trips,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parallel</a:t>
            </a:r>
            <a:r>
              <a:rPr lang="fr-FR" baseline="0" dirty="0" smtClean="0">
                <a:ea typeface="ＭＳ Ｐゴシック" charset="0"/>
                <a:cs typeface="+mn-cs"/>
              </a:rPr>
              <a:t> concept has been </a:t>
            </a:r>
            <a:r>
              <a:rPr lang="fr-FR" baseline="0" dirty="0" err="1" smtClean="0">
                <a:ea typeface="ＭＳ Ｐゴシック" charset="0"/>
                <a:cs typeface="+mn-cs"/>
              </a:rPr>
              <a:t>developped</a:t>
            </a:r>
            <a:r>
              <a:rPr lang="fr-FR" baseline="0" dirty="0" smtClean="0">
                <a:ea typeface="ＭＳ Ｐゴシック" charset="0"/>
                <a:cs typeface="+mn-cs"/>
              </a:rPr>
              <a:t> by the TAMU team,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en-US" sz="1300" dirty="0"/>
              <a:t>Superconducting Strong Focusing multi-stage cyclotron, which is a stack of three separate proton beams, allowing a factor 3 on the final intensity. A big issue of this design is probably the complex superconducting cavity.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EB5143A8-FD11-4314-9A46-779D604294ED}" type="slidenum">
              <a:rPr lang="en-GB" sz="1300" b="0" i="0"/>
              <a:pPr/>
              <a:t>35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6DD35F56-6E89-4ADE-910E-BF32E80CE5CC}" type="slidenum">
              <a:rPr lang="en-GB" sz="1300" b="0" i="0"/>
              <a:pPr/>
              <a:t>36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endParaRPr lang="fr-FR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A7FCAA74-9906-47EC-AD90-EB6713F20818}" type="slidenum">
              <a:rPr lang="fr-FR" sz="1300" b="0" i="0">
                <a:latin typeface="Arial" pitchFamily="34" charset="0"/>
              </a:rPr>
              <a:pPr eaLnBrk="1" hangingPunct="1"/>
              <a:t>37</a:t>
            </a:fld>
            <a:endParaRPr lang="fr-FR" sz="1300" b="0" i="0">
              <a:latin typeface="Arial" pitchFamily="34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4769429C-369F-4D57-B335-120313B29678}" type="slidenum">
              <a:rPr lang="en-GB" sz="1300" b="0" i="0"/>
              <a:pPr/>
              <a:t>38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endParaRPr lang="fr-FR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C9F66EF9-E1F6-4645-8697-9993869D20B2}" type="slidenum">
              <a:rPr lang="en-GB" sz="1300" b="0" i="0"/>
              <a:pPr/>
              <a:t>39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endParaRPr lang="fr-FR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2B71B9F0-780D-4BAE-A0BF-82B8ED9CE903}" type="slidenum">
              <a:rPr lang="en-GB" sz="1300" b="0" i="0"/>
              <a:pPr/>
              <a:t>4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The PSI team </a:t>
            </a:r>
            <a:r>
              <a:rPr lang="fr-FR" dirty="0" err="1" smtClean="0">
                <a:ea typeface="ＭＳ Ｐゴシック" charset="0"/>
                <a:cs typeface="+mn-cs"/>
              </a:rPr>
              <a:t>showed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that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we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can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achieve</a:t>
            </a:r>
            <a:r>
              <a:rPr lang="fr-FR" baseline="0" dirty="0" smtClean="0">
                <a:ea typeface="ＭＳ Ｐゴシック" charset="0"/>
                <a:cs typeface="+mn-cs"/>
              </a:rPr>
              <a:t> a good </a:t>
            </a:r>
            <a:r>
              <a:rPr lang="fr-FR" baseline="0" dirty="0" err="1" smtClean="0">
                <a:ea typeface="ＭＳ Ｐゴシック" charset="0"/>
                <a:cs typeface="+mn-cs"/>
              </a:rPr>
              <a:t>turn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separation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at</a:t>
            </a:r>
            <a:r>
              <a:rPr lang="fr-FR" baseline="0" dirty="0" smtClean="0">
                <a:ea typeface="ＭＳ Ｐゴシック" charset="0"/>
                <a:cs typeface="+mn-cs"/>
              </a:rPr>
              <a:t> extraction,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allows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using</a:t>
            </a:r>
            <a:r>
              <a:rPr lang="fr-FR" baseline="0" dirty="0" smtClean="0">
                <a:ea typeface="ＭＳ Ｐゴシック" charset="0"/>
                <a:cs typeface="+mn-cs"/>
              </a:rPr>
              <a:t> an extraction </a:t>
            </a:r>
            <a:r>
              <a:rPr lang="fr-FR" baseline="0" dirty="0" err="1" smtClean="0">
                <a:ea typeface="ＭＳ Ｐゴシック" charset="0"/>
                <a:cs typeface="+mn-cs"/>
              </a:rPr>
              <a:t>channel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a septum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higher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yield</a:t>
            </a:r>
            <a:r>
              <a:rPr lang="fr-FR" baseline="0" dirty="0" smtClean="0">
                <a:ea typeface="ＭＳ Ｐゴシック" charset="0"/>
                <a:cs typeface="+mn-cs"/>
              </a:rPr>
              <a:t> (</a:t>
            </a:r>
            <a:r>
              <a:rPr lang="fr-FR" baseline="0" dirty="0" err="1" smtClean="0">
                <a:ea typeface="ＭＳ Ｐゴシック" charset="0"/>
                <a:cs typeface="+mn-cs"/>
              </a:rPr>
              <a:t>almost</a:t>
            </a:r>
            <a:r>
              <a:rPr lang="fr-FR" baseline="0" dirty="0" smtClean="0">
                <a:ea typeface="ＭＳ Ｐゴシック" charset="0"/>
                <a:cs typeface="+mn-cs"/>
              </a:rPr>
              <a:t> 99.98% in the PSI machine). On </a:t>
            </a:r>
            <a:r>
              <a:rPr lang="fr-FR" baseline="0" dirty="0" err="1" smtClean="0">
                <a:ea typeface="ＭＳ Ｐゴシック" charset="0"/>
                <a:cs typeface="+mn-cs"/>
              </a:rPr>
              <a:t>most</a:t>
            </a:r>
            <a:r>
              <a:rPr lang="fr-FR" baseline="0" dirty="0" smtClean="0">
                <a:ea typeface="ＭＳ Ｐゴシック" charset="0"/>
                <a:cs typeface="+mn-cs"/>
              </a:rPr>
              <a:t> of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other</a:t>
            </a:r>
            <a:r>
              <a:rPr lang="fr-FR" baseline="0" dirty="0" smtClean="0">
                <a:ea typeface="ＭＳ Ｐゴシック" charset="0"/>
                <a:cs typeface="+mn-cs"/>
              </a:rPr>
              <a:t> machines,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there</a:t>
            </a:r>
            <a:r>
              <a:rPr lang="fr-FR" baseline="0" dirty="0" smtClean="0">
                <a:ea typeface="ＭＳ Ｐゴシック" charset="0"/>
                <a:cs typeface="+mn-cs"/>
              </a:rPr>
              <a:t> are </a:t>
            </a:r>
            <a:r>
              <a:rPr lang="fr-FR" baseline="0" dirty="0" err="1" smtClean="0">
                <a:ea typeface="ＭＳ Ｐゴシック" charset="0"/>
                <a:cs typeface="+mn-cs"/>
              </a:rPr>
              <a:t>some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residual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losses</a:t>
            </a:r>
            <a:r>
              <a:rPr lang="fr-FR" baseline="0" dirty="0" smtClean="0">
                <a:ea typeface="ＭＳ Ｐゴシック" charset="0"/>
                <a:cs typeface="+mn-cs"/>
              </a:rPr>
              <a:t> on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channel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reduce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its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lifetime</a:t>
            </a:r>
            <a:r>
              <a:rPr lang="fr-FR" baseline="0" dirty="0" smtClean="0">
                <a:ea typeface="ＭＳ Ｐゴシック" charset="0"/>
                <a:cs typeface="+mn-cs"/>
              </a:rPr>
              <a:t> 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mostly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increase</a:t>
            </a:r>
            <a:r>
              <a:rPr lang="fr-FR" baseline="0" dirty="0" smtClean="0">
                <a:ea typeface="ＭＳ Ｐゴシック" charset="0"/>
                <a:cs typeface="+mn-cs"/>
              </a:rPr>
              <a:t> the activation. 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72DECD7B-D899-469E-B764-3979B87522D5}" type="slidenum">
              <a:rPr lang="en-GB" sz="1300" b="0" i="0"/>
              <a:pPr/>
              <a:t>5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Just a </a:t>
            </a:r>
            <a:r>
              <a:rPr lang="fr-FR" dirty="0" err="1" smtClean="0">
                <a:ea typeface="ＭＳ Ｐゴシック" charset="0"/>
                <a:cs typeface="+mn-cs"/>
              </a:rPr>
              <a:t>reminder</a:t>
            </a:r>
            <a:r>
              <a:rPr lang="fr-FR" dirty="0" smtClean="0">
                <a:ea typeface="ＭＳ Ｐゴシック" charset="0"/>
                <a:cs typeface="+mn-cs"/>
              </a:rPr>
              <a:t> to</a:t>
            </a:r>
            <a:r>
              <a:rPr lang="fr-FR" baseline="0" dirty="0" smtClean="0">
                <a:ea typeface="ＭＳ Ｐゴシック" charset="0"/>
                <a:cs typeface="+mn-cs"/>
              </a:rPr>
              <a:t> show the relation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between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overall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intensity</a:t>
            </a:r>
            <a:r>
              <a:rPr lang="fr-FR" baseline="0" dirty="0" smtClean="0">
                <a:ea typeface="ＭＳ Ｐゴシック" charset="0"/>
                <a:cs typeface="+mn-cs"/>
              </a:rPr>
              <a:t> and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number</a:t>
            </a:r>
            <a:r>
              <a:rPr lang="fr-FR" baseline="0" dirty="0" smtClean="0">
                <a:ea typeface="ＭＳ Ｐゴシック" charset="0"/>
                <a:cs typeface="+mn-cs"/>
              </a:rPr>
              <a:t> of </a:t>
            </a:r>
            <a:r>
              <a:rPr lang="fr-FR" baseline="0" dirty="0" err="1" smtClean="0">
                <a:ea typeface="ＭＳ Ｐゴシック" charset="0"/>
                <a:cs typeface="+mn-cs"/>
              </a:rPr>
              <a:t>turns</a:t>
            </a:r>
            <a:r>
              <a:rPr lang="fr-FR" baseline="0" dirty="0" smtClean="0">
                <a:ea typeface="ＭＳ Ｐゴシック" charset="0"/>
                <a:cs typeface="+mn-cs"/>
              </a:rPr>
              <a:t> in a cyclotron. It </a:t>
            </a:r>
            <a:r>
              <a:rPr lang="fr-FR" baseline="0" dirty="0" err="1" smtClean="0">
                <a:ea typeface="ＭＳ Ｐゴシック" charset="0"/>
                <a:cs typeface="+mn-cs"/>
              </a:rPr>
              <a:t>should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mandatory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reduce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number</a:t>
            </a:r>
            <a:r>
              <a:rPr lang="fr-FR" baseline="0" dirty="0" smtClean="0">
                <a:ea typeface="ＭＳ Ｐゴシック" charset="0"/>
                <a:cs typeface="+mn-cs"/>
              </a:rPr>
              <a:t> of </a:t>
            </a:r>
            <a:r>
              <a:rPr lang="fr-FR" baseline="0" dirty="0" err="1" smtClean="0">
                <a:ea typeface="ＭＳ Ｐゴシック" charset="0"/>
                <a:cs typeface="+mn-cs"/>
              </a:rPr>
              <a:t>turns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B2D29541-6706-4435-B3D3-0C3605C01ED6}" type="slidenum">
              <a:rPr lang="en-GB" sz="1300" b="0" i="0"/>
              <a:pPr/>
              <a:t>6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err="1" smtClean="0">
                <a:ea typeface="ＭＳ Ｐゴシック" charset="0"/>
                <a:cs typeface="+mn-cs"/>
              </a:rPr>
              <a:t>Here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you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can</a:t>
            </a:r>
            <a:r>
              <a:rPr lang="fr-FR" dirty="0" smtClean="0"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ea typeface="ＭＳ Ｐゴシック" charset="0"/>
                <a:cs typeface="+mn-cs"/>
              </a:rPr>
              <a:t>see</a:t>
            </a:r>
            <a:r>
              <a:rPr lang="fr-FR" dirty="0" smtClean="0">
                <a:ea typeface="ＭＳ Ｐゴシック" charset="0"/>
                <a:cs typeface="+mn-cs"/>
              </a:rPr>
              <a:t> the </a:t>
            </a:r>
            <a:r>
              <a:rPr lang="fr-FR" dirty="0" err="1" smtClean="0">
                <a:ea typeface="ＭＳ Ｐゴシック" charset="0"/>
                <a:cs typeface="+mn-cs"/>
              </a:rPr>
              <a:t>different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electrostatic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devices</a:t>
            </a:r>
            <a:r>
              <a:rPr lang="fr-FR" baseline="0" dirty="0" smtClean="0">
                <a:ea typeface="ＭＳ Ｐゴシック" charset="0"/>
                <a:cs typeface="+mn-cs"/>
              </a:rPr>
              <a:t> of the PSI </a:t>
            </a:r>
            <a:r>
              <a:rPr lang="fr-FR" baseline="0" dirty="0" err="1" smtClean="0">
                <a:ea typeface="ＭＳ Ｐゴシック" charset="0"/>
                <a:cs typeface="+mn-cs"/>
              </a:rPr>
              <a:t>chain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at</a:t>
            </a:r>
            <a:r>
              <a:rPr lang="fr-FR" baseline="0" dirty="0" smtClean="0">
                <a:ea typeface="ＭＳ Ｐゴシック" charset="0"/>
                <a:cs typeface="+mn-cs"/>
              </a:rPr>
              <a:t> the exit of the 72 MeV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injector</a:t>
            </a:r>
            <a:r>
              <a:rPr lang="fr-FR" baseline="0" dirty="0" smtClean="0">
                <a:ea typeface="ＭＳ Ｐゴシック" charset="0"/>
                <a:cs typeface="+mn-cs"/>
              </a:rPr>
              <a:t>, and </a:t>
            </a:r>
            <a:r>
              <a:rPr lang="fr-FR" baseline="0" dirty="0" err="1" smtClean="0">
                <a:ea typeface="ＭＳ Ｐゴシック" charset="0"/>
                <a:cs typeface="+mn-cs"/>
              </a:rPr>
              <a:t>at</a:t>
            </a:r>
            <a:r>
              <a:rPr lang="fr-FR" baseline="0" dirty="0" smtClean="0">
                <a:ea typeface="ＭＳ Ｐゴシック" charset="0"/>
                <a:cs typeface="+mn-cs"/>
              </a:rPr>
              <a:t> injection and extraction of the final Ring machine.</a:t>
            </a:r>
          </a:p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problem</a:t>
            </a:r>
            <a:r>
              <a:rPr lang="fr-FR" baseline="0" dirty="0" smtClean="0">
                <a:ea typeface="ＭＳ Ｐゴシック" charset="0"/>
                <a:cs typeface="+mn-cs"/>
              </a:rPr>
              <a:t> of multiple </a:t>
            </a:r>
            <a:r>
              <a:rPr lang="fr-FR" baseline="0" dirty="0" err="1" smtClean="0">
                <a:ea typeface="ＭＳ Ｐゴシック" charset="0"/>
                <a:cs typeface="+mn-cs"/>
              </a:rPr>
              <a:t>electrostatic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devices</a:t>
            </a:r>
            <a:r>
              <a:rPr lang="fr-FR" baseline="0" dirty="0" smtClean="0">
                <a:ea typeface="ＭＳ Ｐゴシック" charset="0"/>
                <a:cs typeface="+mn-cs"/>
              </a:rPr>
              <a:t> designs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that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they</a:t>
            </a:r>
            <a:r>
              <a:rPr lang="fr-FR" baseline="0" dirty="0" smtClean="0">
                <a:ea typeface="ＭＳ Ｐゴシック" charset="0"/>
                <a:cs typeface="+mn-cs"/>
              </a:rPr>
              <a:t> are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responsible</a:t>
            </a:r>
            <a:r>
              <a:rPr lang="fr-FR" baseline="0" dirty="0" smtClean="0">
                <a:ea typeface="ＭＳ Ｐゴシック" charset="0"/>
                <a:cs typeface="+mn-cs"/>
              </a:rPr>
              <a:t> of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significant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amount</a:t>
            </a:r>
            <a:r>
              <a:rPr lang="fr-FR" baseline="0" dirty="0" smtClean="0">
                <a:ea typeface="ＭＳ Ｐゴシック" charset="0"/>
                <a:cs typeface="+mn-cs"/>
              </a:rPr>
              <a:t> of breakdowns, as </a:t>
            </a:r>
            <a:r>
              <a:rPr lang="fr-FR" baseline="0" dirty="0" err="1" smtClean="0">
                <a:ea typeface="ＭＳ Ｐゴシック" charset="0"/>
                <a:cs typeface="+mn-cs"/>
              </a:rPr>
              <a:t>we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will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see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later</a:t>
            </a:r>
            <a:r>
              <a:rPr lang="fr-FR" baseline="0" dirty="0" smtClean="0">
                <a:ea typeface="ＭＳ Ｐゴシック" charset="0"/>
                <a:cs typeface="+mn-cs"/>
              </a:rPr>
              <a:t>, and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 </a:t>
            </a:r>
            <a:r>
              <a:rPr lang="fr-FR" dirty="0" err="1" smtClean="0"/>
              <a:t>regular</a:t>
            </a:r>
            <a:r>
              <a:rPr lang="fr-FR" dirty="0" smtClean="0"/>
              <a:t> maintenance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24DE2EE8-3E95-48CA-B79C-5245480DD4EF}" type="slidenum">
              <a:rPr lang="en-GB" sz="1300" b="0" i="0"/>
              <a:pPr/>
              <a:t>7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r>
              <a:rPr lang="fr-FR" dirty="0" smtClean="0">
                <a:ea typeface="ＭＳ Ｐゴシック" charset="0"/>
                <a:cs typeface="+mn-cs"/>
              </a:rPr>
              <a:t>A</a:t>
            </a:r>
            <a:r>
              <a:rPr lang="fr-FR" baseline="0" dirty="0" smtClean="0">
                <a:ea typeface="ＭＳ Ｐゴシック" charset="0"/>
                <a:cs typeface="+mn-cs"/>
              </a:rPr>
              <a:t> solution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avoid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electrostatic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devices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break-downs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extract</a:t>
            </a:r>
            <a:r>
              <a:rPr lang="fr-FR" baseline="0" dirty="0" smtClean="0">
                <a:ea typeface="ＭＳ Ｐゴシック" charset="0"/>
                <a:cs typeface="+mn-cs"/>
              </a:rPr>
              <a:t> by stripping, </a:t>
            </a:r>
            <a:r>
              <a:rPr lang="fr-FR" baseline="0" dirty="0" err="1" smtClean="0">
                <a:ea typeface="ＭＳ Ｐゴシック" charset="0"/>
                <a:cs typeface="+mn-cs"/>
              </a:rPr>
              <a:t>so</a:t>
            </a:r>
            <a:r>
              <a:rPr lang="fr-FR" baseline="0" dirty="0" smtClean="0">
                <a:ea typeface="ＭＳ Ｐゴシック" charset="0"/>
                <a:cs typeface="+mn-cs"/>
              </a:rPr>
              <a:t> the single </a:t>
            </a:r>
            <a:r>
              <a:rPr lang="fr-FR" baseline="0" dirty="0" err="1" smtClean="0">
                <a:ea typeface="ＭＳ Ｐゴシック" charset="0"/>
                <a:cs typeface="+mn-cs"/>
              </a:rPr>
              <a:t>turn</a:t>
            </a:r>
            <a:r>
              <a:rPr lang="fr-FR" baseline="0" dirty="0" smtClean="0">
                <a:ea typeface="ＭＳ Ｐゴシック" charset="0"/>
                <a:cs typeface="+mn-cs"/>
              </a:rPr>
              <a:t> extraction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not </a:t>
            </a:r>
            <a:r>
              <a:rPr lang="fr-FR" baseline="0" dirty="0" err="1" smtClean="0">
                <a:ea typeface="ＭＳ Ｐゴシック" charset="0"/>
                <a:cs typeface="+mn-cs"/>
              </a:rPr>
              <a:t>useful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anymore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such</a:t>
            </a:r>
            <a:r>
              <a:rPr lang="fr-FR" baseline="0" dirty="0" smtClean="0">
                <a:ea typeface="ＭＳ Ｐゴシック" charset="0"/>
                <a:cs typeface="+mn-cs"/>
              </a:rPr>
              <a:t> as in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Triumf</a:t>
            </a:r>
            <a:r>
              <a:rPr lang="fr-FR" baseline="0" dirty="0" smtClean="0">
                <a:ea typeface="ＭＳ Ｐゴシック" charset="0"/>
                <a:cs typeface="+mn-cs"/>
              </a:rPr>
              <a:t> Machine.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advantage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that</a:t>
            </a:r>
            <a:r>
              <a:rPr lang="fr-FR" baseline="0" dirty="0" smtClean="0">
                <a:ea typeface="ＭＳ Ｐゴシック" charset="0"/>
                <a:cs typeface="+mn-cs"/>
              </a:rPr>
              <a:t> the extraction </a:t>
            </a:r>
            <a:r>
              <a:rPr lang="fr-FR" baseline="0" dirty="0" err="1" smtClean="0">
                <a:ea typeface="ＭＳ Ｐゴシック" charset="0"/>
                <a:cs typeface="+mn-cs"/>
              </a:rPr>
              <a:t>efficiency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generaly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higher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than</a:t>
            </a:r>
            <a:r>
              <a:rPr lang="fr-FR" baseline="0" dirty="0" smtClean="0">
                <a:ea typeface="ＭＳ Ｐゴシック" charset="0"/>
                <a:cs typeface="+mn-cs"/>
              </a:rPr>
              <a:t> an extraction by septum. But </a:t>
            </a:r>
            <a:r>
              <a:rPr lang="fr-FR" baseline="0" dirty="0" err="1" smtClean="0">
                <a:ea typeface="ＭＳ Ｐゴシック" charset="0"/>
                <a:cs typeface="+mn-cs"/>
              </a:rPr>
              <a:t>at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energy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there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problem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H-: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electromagnetic</a:t>
            </a:r>
            <a:r>
              <a:rPr lang="fr-FR" baseline="0" dirty="0" smtClean="0">
                <a:ea typeface="ＭＳ Ｐゴシック" charset="0"/>
                <a:cs typeface="+mn-cs"/>
              </a:rPr>
              <a:t> stripping of H-,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significant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above</a:t>
            </a:r>
            <a:r>
              <a:rPr lang="fr-FR" baseline="0" dirty="0" smtClean="0">
                <a:ea typeface="ＭＳ Ｐゴシック" charset="0"/>
                <a:cs typeface="+mn-cs"/>
              </a:rPr>
              <a:t> 450 MeV. It </a:t>
            </a:r>
            <a:r>
              <a:rPr lang="fr-FR" baseline="0" dirty="0" err="1" smtClean="0">
                <a:ea typeface="ＭＳ Ｐゴシック" charset="0"/>
                <a:cs typeface="+mn-cs"/>
              </a:rPr>
              <a:t>can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avoided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with</a:t>
            </a:r>
            <a:r>
              <a:rPr lang="fr-FR" baseline="0" dirty="0" smtClean="0">
                <a:ea typeface="ＭＳ Ｐゴシック" charset="0"/>
                <a:cs typeface="+mn-cs"/>
              </a:rPr>
              <a:t>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low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magnetic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field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why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Triumf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accelerator</a:t>
            </a:r>
            <a:r>
              <a:rPr lang="fr-FR" baseline="0" dirty="0" smtClean="0">
                <a:ea typeface="ＭＳ Ｐゴシック" charset="0"/>
                <a:cs typeface="+mn-cs"/>
              </a:rPr>
              <a:t> has </a:t>
            </a:r>
            <a:r>
              <a:rPr lang="fr-FR" baseline="0" dirty="0" err="1" smtClean="0">
                <a:ea typeface="ＭＳ Ｐゴシック" charset="0"/>
                <a:cs typeface="+mn-cs"/>
              </a:rPr>
              <a:t>such</a:t>
            </a:r>
            <a:r>
              <a:rPr lang="fr-FR" baseline="0" dirty="0" smtClean="0">
                <a:ea typeface="ＭＳ Ｐゴシック" charset="0"/>
                <a:cs typeface="+mn-cs"/>
              </a:rPr>
              <a:t> a large radius.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Vaccum</a:t>
            </a:r>
            <a:r>
              <a:rPr lang="fr-FR" baseline="0" dirty="0" smtClean="0">
                <a:ea typeface="ＭＳ Ｐゴシック" charset="0"/>
                <a:cs typeface="+mn-cs"/>
              </a:rPr>
              <a:t> must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good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also</a:t>
            </a:r>
            <a:r>
              <a:rPr lang="fr-FR" baseline="0" dirty="0" smtClean="0">
                <a:ea typeface="ＭＳ Ｐゴシック" charset="0"/>
                <a:cs typeface="+mn-cs"/>
              </a:rPr>
              <a:t>,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avoid</a:t>
            </a:r>
            <a:r>
              <a:rPr lang="fr-FR" baseline="0" dirty="0" smtClean="0">
                <a:ea typeface="ＭＳ Ｐゴシック" charset="0"/>
                <a:cs typeface="+mn-cs"/>
              </a:rPr>
              <a:t> disruption of H- by collisions. </a:t>
            </a:r>
            <a:r>
              <a:rPr lang="fr-FR" sz="1300" dirty="0" err="1">
                <a:ea typeface="ＭＳ Ｐゴシック" charset="0"/>
              </a:rPr>
              <a:t>Actually</a:t>
            </a:r>
            <a:r>
              <a:rPr lang="fr-FR" sz="1300" dirty="0">
                <a:ea typeface="ＭＳ Ｐゴシック" charset="0"/>
              </a:rPr>
              <a:t> the </a:t>
            </a:r>
            <a:r>
              <a:rPr lang="fr-FR" sz="1300" dirty="0" err="1">
                <a:ea typeface="ＭＳ Ｐゴシック" charset="0"/>
              </a:rPr>
              <a:t>lifetime</a:t>
            </a:r>
            <a:r>
              <a:rPr lang="fr-FR" sz="1300" dirty="0">
                <a:ea typeface="ＭＳ Ｐゴシック" charset="0"/>
              </a:rPr>
              <a:t> of a stripper foil </a:t>
            </a:r>
            <a:r>
              <a:rPr lang="fr-FR" sz="1300" dirty="0" err="1">
                <a:ea typeface="ＭＳ Ｐゴシック" charset="0"/>
              </a:rPr>
              <a:t>gets</a:t>
            </a:r>
            <a:r>
              <a:rPr lang="fr-FR" sz="1300" dirty="0">
                <a:ea typeface="ＭＳ Ｐゴシック" charset="0"/>
              </a:rPr>
              <a:t> longer and longer, </a:t>
            </a:r>
            <a:r>
              <a:rPr lang="fr-FR" sz="1300" dirty="0" err="1">
                <a:ea typeface="ＭＳ Ｐゴシック" charset="0"/>
              </a:rPr>
              <a:t>thanks</a:t>
            </a:r>
            <a:r>
              <a:rPr lang="fr-FR" sz="1300" dirty="0">
                <a:ea typeface="ＭＳ Ｐゴシック" charset="0"/>
              </a:rPr>
              <a:t> to new </a:t>
            </a:r>
            <a:r>
              <a:rPr lang="fr-FR" sz="1300" dirty="0" err="1">
                <a:ea typeface="ＭＳ Ｐゴシック" charset="0"/>
              </a:rPr>
              <a:t>generation</a:t>
            </a:r>
            <a:r>
              <a:rPr lang="fr-FR" sz="1300" dirty="0">
                <a:ea typeface="ＭＳ Ｐゴシック" charset="0"/>
              </a:rPr>
              <a:t> graphite, </a:t>
            </a:r>
            <a:r>
              <a:rPr lang="fr-FR" sz="1300" dirty="0" err="1">
                <a:ea typeface="ＭＳ Ｐゴシック" charset="0"/>
              </a:rPr>
              <a:t>such</a:t>
            </a:r>
            <a:r>
              <a:rPr lang="fr-FR" sz="1300" dirty="0">
                <a:ea typeface="ＭＳ Ｐゴシック" charset="0"/>
              </a:rPr>
              <a:t> as the </a:t>
            </a:r>
            <a:r>
              <a:rPr lang="fr-FR" sz="1300" dirty="0" err="1">
                <a:ea typeface="ＭＳ Ｐゴシック" charset="0"/>
              </a:rPr>
              <a:t>ones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used</a:t>
            </a:r>
            <a:r>
              <a:rPr lang="fr-FR" sz="1300" dirty="0">
                <a:ea typeface="ＭＳ Ｐゴシック" charset="0"/>
              </a:rPr>
              <a:t> in </a:t>
            </a:r>
            <a:r>
              <a:rPr lang="fr-FR" sz="1300" dirty="0" err="1">
                <a:ea typeface="ＭＳ Ｐゴシック" charset="0"/>
              </a:rPr>
              <a:t>Triumf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4223BA32-CE20-4838-9F0C-D218F7024F96}" type="slidenum">
              <a:rPr lang="en-GB" sz="1300" b="0" i="0"/>
              <a:pPr/>
              <a:t>8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 defTabSz="975735">
              <a:defRPr/>
            </a:pPr>
            <a:r>
              <a:rPr lang="fr-FR" dirty="0" err="1" smtClean="0">
                <a:ea typeface="ＭＳ Ｐゴシック" charset="0"/>
                <a:cs typeface="+mn-cs"/>
              </a:rPr>
              <a:t>Another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way</a:t>
            </a:r>
            <a:r>
              <a:rPr lang="fr-FR" baseline="0" dirty="0" smtClean="0">
                <a:ea typeface="ＭＳ Ｐゴシック" charset="0"/>
                <a:cs typeface="+mn-cs"/>
              </a:rPr>
              <a:t> of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producing</a:t>
            </a:r>
            <a:r>
              <a:rPr lang="fr-FR" baseline="0" dirty="0" smtClean="0">
                <a:ea typeface="ＭＳ Ｐゴシック" charset="0"/>
                <a:cs typeface="+mn-cs"/>
              </a:rPr>
              <a:t> H+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dirty="0" smtClean="0">
                <a:ea typeface="ＭＳ Ｐゴシック" charset="0"/>
                <a:cs typeface="+mn-cs"/>
              </a:rPr>
              <a:t>the</a:t>
            </a:r>
            <a:r>
              <a:rPr lang="fr-FR" baseline="0" dirty="0" smtClean="0">
                <a:ea typeface="ＭＳ Ｐゴシック" charset="0"/>
                <a:cs typeface="+mn-cs"/>
              </a:rPr>
              <a:t> H2+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acceleration</a:t>
            </a:r>
            <a:r>
              <a:rPr lang="fr-FR" baseline="0" dirty="0" smtClean="0">
                <a:ea typeface="ＭＳ Ｐゴシック" charset="0"/>
                <a:cs typeface="+mn-cs"/>
              </a:rPr>
              <a:t>, </a:t>
            </a:r>
            <a:r>
              <a:rPr lang="fr-FR" baseline="0" dirty="0" err="1" smtClean="0">
                <a:ea typeface="ＭＳ Ｐゴシック" charset="0"/>
                <a:cs typeface="+mn-cs"/>
              </a:rPr>
              <a:t>which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a </a:t>
            </a:r>
            <a:r>
              <a:rPr lang="fr-FR" baseline="0" dirty="0" err="1" smtClean="0">
                <a:ea typeface="ＭＳ Ｐゴシック" charset="0"/>
                <a:cs typeface="+mn-cs"/>
              </a:rPr>
              <a:t>principle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developped</a:t>
            </a:r>
            <a:r>
              <a:rPr lang="fr-FR" baseline="0" dirty="0" smtClean="0">
                <a:ea typeface="ＭＳ Ｐゴシック" charset="0"/>
                <a:cs typeface="+mn-cs"/>
              </a:rPr>
              <a:t> by Luciano </a:t>
            </a:r>
            <a:r>
              <a:rPr lang="fr-FR" baseline="0" dirty="0" err="1" smtClean="0">
                <a:ea typeface="ＭＳ Ｐゴシック" charset="0"/>
                <a:cs typeface="+mn-cs"/>
              </a:rPr>
              <a:t>Calabretta</a:t>
            </a:r>
            <a:r>
              <a:rPr lang="fr-FR" baseline="0" dirty="0" smtClean="0">
                <a:ea typeface="ＭＳ Ｐゴシック" charset="0"/>
                <a:cs typeface="+mn-cs"/>
              </a:rPr>
              <a:t> about 20 </a:t>
            </a:r>
            <a:r>
              <a:rPr lang="fr-FR" baseline="0" dirty="0" err="1" smtClean="0">
                <a:ea typeface="ＭＳ Ｐゴシック" charset="0"/>
                <a:cs typeface="+mn-cs"/>
              </a:rPr>
              <a:t>years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ago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  <a:r>
              <a:rPr lang="fr-FR" sz="1300" dirty="0">
                <a:ea typeface="ＭＳ Ｐゴシック" charset="0"/>
              </a:rPr>
              <a:t>The </a:t>
            </a:r>
            <a:r>
              <a:rPr lang="fr-FR" sz="1300" dirty="0" err="1">
                <a:ea typeface="ＭＳ Ｐゴシック" charset="0"/>
              </a:rPr>
              <a:t>advantage</a:t>
            </a:r>
            <a:r>
              <a:rPr lang="fr-FR" sz="1300" dirty="0">
                <a:ea typeface="ＭＳ Ｐゴシック" charset="0"/>
              </a:rPr>
              <a:t> of </a:t>
            </a:r>
            <a:r>
              <a:rPr lang="fr-FR" sz="1300" dirty="0" err="1">
                <a:ea typeface="ＭＳ Ｐゴシック" charset="0"/>
              </a:rPr>
              <a:t>this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method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is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that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it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produces</a:t>
            </a:r>
            <a:r>
              <a:rPr lang="fr-FR" sz="1300" dirty="0">
                <a:ea typeface="ＭＳ Ｐゴシック" charset="0"/>
              </a:rPr>
              <a:t> 2 H+ </a:t>
            </a:r>
            <a:r>
              <a:rPr lang="fr-FR" sz="1300" dirty="0" err="1">
                <a:ea typeface="ＭＳ Ｐゴシック" charset="0"/>
              </a:rPr>
              <a:t>particles</a:t>
            </a:r>
            <a:r>
              <a:rPr lang="fr-FR" sz="1300" dirty="0">
                <a:ea typeface="ＭＳ Ｐゴシック" charset="0"/>
              </a:rPr>
              <a:t>, </a:t>
            </a:r>
            <a:r>
              <a:rPr lang="fr-FR" sz="1300" dirty="0" err="1">
                <a:ea typeface="ＭＳ Ｐゴシック" charset="0"/>
              </a:rPr>
              <a:t>coming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from</a:t>
            </a:r>
            <a:r>
              <a:rPr lang="fr-FR" sz="1300" dirty="0">
                <a:ea typeface="ＭＳ Ｐゴシック" charset="0"/>
              </a:rPr>
              <a:t> 1 H2+ </a:t>
            </a:r>
            <a:r>
              <a:rPr lang="fr-FR" sz="1300" dirty="0" err="1">
                <a:ea typeface="ＭＳ Ｐゴシック" charset="0"/>
              </a:rPr>
              <a:t>accelerated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particle</a:t>
            </a:r>
            <a:r>
              <a:rPr lang="fr-FR" sz="1300" dirty="0">
                <a:ea typeface="ＭＳ Ｐゴシック" charset="0"/>
              </a:rPr>
              <a:t>, and the thermal </a:t>
            </a:r>
            <a:r>
              <a:rPr lang="fr-FR" sz="1300" dirty="0" err="1">
                <a:ea typeface="ＭＳ Ｐゴシック" charset="0"/>
              </a:rPr>
              <a:t>load</a:t>
            </a:r>
            <a:r>
              <a:rPr lang="fr-FR" sz="1300" dirty="0">
                <a:ea typeface="ＭＳ Ｐゴシック" charset="0"/>
              </a:rPr>
              <a:t> on the stripper </a:t>
            </a:r>
            <a:r>
              <a:rPr lang="fr-FR" sz="1300" dirty="0" err="1">
                <a:ea typeface="ＭＳ Ｐゴシック" charset="0"/>
              </a:rPr>
              <a:t>is</a:t>
            </a:r>
            <a:r>
              <a:rPr lang="fr-FR" sz="1300" dirty="0">
                <a:ea typeface="ＭＳ Ｐゴシック" charset="0"/>
              </a:rPr>
              <a:t> </a:t>
            </a:r>
            <a:r>
              <a:rPr lang="fr-FR" sz="1300" dirty="0" err="1">
                <a:ea typeface="ＭＳ Ｐゴシック" charset="0"/>
              </a:rPr>
              <a:t>divided</a:t>
            </a:r>
            <a:r>
              <a:rPr lang="fr-FR" sz="1300" dirty="0">
                <a:ea typeface="ＭＳ Ｐゴシック" charset="0"/>
              </a:rPr>
              <a:t> by 4.</a:t>
            </a:r>
          </a:p>
          <a:p>
            <a:pPr>
              <a:defRPr/>
            </a:pPr>
            <a:r>
              <a:rPr lang="fr-FR" baseline="0" dirty="0" smtClean="0">
                <a:ea typeface="ＭＳ Ｐゴシック" charset="0"/>
                <a:cs typeface="+mn-cs"/>
              </a:rPr>
              <a:t>A drawback of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kind</a:t>
            </a:r>
            <a:r>
              <a:rPr lang="fr-FR" baseline="0" dirty="0" smtClean="0">
                <a:ea typeface="ＭＳ Ｐゴシック" charset="0"/>
                <a:cs typeface="+mn-cs"/>
              </a:rPr>
              <a:t> of </a:t>
            </a:r>
            <a:r>
              <a:rPr lang="fr-FR" baseline="0" dirty="0" err="1" smtClean="0">
                <a:ea typeface="ＭＳ Ｐゴシック" charset="0"/>
                <a:cs typeface="+mn-cs"/>
              </a:rPr>
              <a:t>acceleration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that</a:t>
            </a:r>
            <a:r>
              <a:rPr lang="fr-FR" baseline="0" dirty="0" smtClean="0">
                <a:ea typeface="ＭＳ Ｐゴシック" charset="0"/>
                <a:cs typeface="+mn-cs"/>
              </a:rPr>
              <a:t> the H+ </a:t>
            </a:r>
            <a:r>
              <a:rPr lang="fr-FR" baseline="0" dirty="0" err="1" smtClean="0">
                <a:ea typeface="ＭＳ Ｐゴシック" charset="0"/>
                <a:cs typeface="+mn-cs"/>
              </a:rPr>
              <a:t>stripped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trajectory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is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inwards</a:t>
            </a:r>
            <a:r>
              <a:rPr lang="fr-FR" baseline="0" dirty="0" smtClean="0">
                <a:ea typeface="ＭＳ Ｐゴシック" charset="0"/>
                <a:cs typeface="+mn-cs"/>
              </a:rPr>
              <a:t> the cyclotron, </a:t>
            </a:r>
            <a:r>
              <a:rPr lang="fr-FR" baseline="0" dirty="0" err="1" smtClean="0">
                <a:ea typeface="ＭＳ Ｐゴシック" charset="0"/>
                <a:cs typeface="+mn-cs"/>
              </a:rPr>
              <a:t>so</a:t>
            </a:r>
            <a:r>
              <a:rPr lang="fr-FR" baseline="0" dirty="0" smtClean="0">
                <a:ea typeface="ＭＳ Ｐゴシック" charset="0"/>
                <a:cs typeface="+mn-cs"/>
              </a:rPr>
              <a:t> the </a:t>
            </a:r>
            <a:r>
              <a:rPr lang="fr-FR" baseline="0" dirty="0" err="1" smtClean="0">
                <a:ea typeface="ＭＳ Ｐゴシック" charset="0"/>
                <a:cs typeface="+mn-cs"/>
              </a:rPr>
              <a:t>trajectory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can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be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complex</a:t>
            </a:r>
            <a:r>
              <a:rPr lang="fr-FR" baseline="0" dirty="0" smtClean="0">
                <a:ea typeface="ＭＳ Ｐゴシック" charset="0"/>
                <a:cs typeface="+mn-cs"/>
              </a:rPr>
              <a:t>, due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magnetic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sectors</a:t>
            </a:r>
            <a:r>
              <a:rPr lang="fr-FR" baseline="0" dirty="0" smtClean="0">
                <a:ea typeface="ＭＳ Ｐゴシック" charset="0"/>
                <a:cs typeface="+mn-cs"/>
              </a:rPr>
              <a:t>, for </a:t>
            </a:r>
            <a:r>
              <a:rPr lang="fr-FR" baseline="0" dirty="0" err="1" smtClean="0">
                <a:ea typeface="ＭＳ Ｐゴシック" charset="0"/>
                <a:cs typeface="+mn-cs"/>
              </a:rPr>
              <a:t>example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  <a:r>
              <a:rPr lang="fr-FR" baseline="0" dirty="0" err="1" smtClean="0">
                <a:ea typeface="ＭＳ Ｐゴシック" charset="0"/>
                <a:cs typeface="+mn-cs"/>
              </a:rPr>
              <a:t>We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also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need</a:t>
            </a:r>
            <a:r>
              <a:rPr lang="fr-FR" baseline="0" dirty="0" smtClean="0">
                <a:ea typeface="ＭＳ Ｐゴシック" charset="0"/>
                <a:cs typeface="+mn-cs"/>
              </a:rPr>
              <a:t> to </a:t>
            </a:r>
            <a:r>
              <a:rPr lang="fr-FR" baseline="0" dirty="0" err="1" smtClean="0">
                <a:ea typeface="ＭＳ Ｐゴシック" charset="0"/>
                <a:cs typeface="+mn-cs"/>
              </a:rPr>
              <a:t>avoid</a:t>
            </a:r>
            <a:r>
              <a:rPr lang="fr-FR" baseline="0" dirty="0" smtClean="0">
                <a:ea typeface="ＭＳ Ｐゴシック" charset="0"/>
                <a:cs typeface="+mn-cs"/>
              </a:rPr>
              <a:t> </a:t>
            </a:r>
            <a:r>
              <a:rPr lang="fr-FR" baseline="0" dirty="0" err="1" smtClean="0">
                <a:ea typeface="ＭＳ Ｐゴシック" charset="0"/>
                <a:cs typeface="+mn-cs"/>
              </a:rPr>
              <a:t>hitting</a:t>
            </a:r>
            <a:r>
              <a:rPr lang="fr-FR" baseline="0" dirty="0" smtClean="0">
                <a:ea typeface="ＭＳ Ｐゴシック" charset="0"/>
                <a:cs typeface="+mn-cs"/>
              </a:rPr>
              <a:t> the central </a:t>
            </a:r>
            <a:r>
              <a:rPr lang="fr-FR" baseline="0" dirty="0" err="1" smtClean="0">
                <a:ea typeface="ＭＳ Ｐゴシック" charset="0"/>
                <a:cs typeface="+mn-cs"/>
              </a:rPr>
              <a:t>region</a:t>
            </a:r>
            <a:r>
              <a:rPr lang="fr-FR" baseline="0" dirty="0" smtClean="0">
                <a:ea typeface="ＭＳ Ｐゴシック" charset="0"/>
                <a:cs typeface="+mn-cs"/>
              </a:rPr>
              <a:t>. </a:t>
            </a: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76606" indent="-298694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94778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72689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150600" indent="-238956" eaLnBrk="0" hangingPunct="0"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28511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06423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4334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62245" indent="-238956" eaLnBrk="0" fontAlgn="base" hangingPunct="0">
              <a:spcBef>
                <a:spcPct val="0"/>
              </a:spcBef>
              <a:spcAft>
                <a:spcPct val="0"/>
              </a:spcAft>
              <a:defRPr kumimoji="1" sz="25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5AE3EA94-51F4-40A6-94BF-9AF82D6C853B}" type="slidenum">
              <a:rPr lang="en-GB" sz="1300" b="0" i="0"/>
              <a:pPr/>
              <a:t>9</a:t>
            </a:fld>
            <a:endParaRPr lang="en-GB" sz="1300" b="0" i="0"/>
          </a:p>
        </p:txBody>
      </p:sp>
      <p:sp>
        <p:nvSpPr>
          <p:cNvPr id="331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4088" y="749300"/>
            <a:ext cx="5192712" cy="3895725"/>
          </a:xfrm>
          <a:solidFill>
            <a:srgbClr val="FFFFFF"/>
          </a:solidFill>
          <a:ln w="12700" cap="flat"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713" y="4895905"/>
            <a:ext cx="5225874" cy="45633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6246" tIns="48124" rIns="96246" bIns="48124"/>
          <a:lstStyle/>
          <a:p>
            <a:pPr>
              <a:defRPr/>
            </a:pPr>
            <a:endParaRPr lang="fr-FR" dirty="0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6308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910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00850" y="274638"/>
            <a:ext cx="2114550" cy="6354762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91250" cy="635476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233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1447800" y="1371600"/>
            <a:ext cx="7467600" cy="5257800"/>
          </a:xfrm>
        </p:spPr>
        <p:txBody>
          <a:bodyPr/>
          <a:lstStyle/>
          <a:p>
            <a:pPr lvl="0"/>
            <a:endParaRPr lang="fr-FR" noProof="0" smtClean="0"/>
          </a:p>
        </p:txBody>
      </p:sp>
    </p:spTree>
    <p:extLst>
      <p:ext uri="{BB962C8B-B14F-4D97-AF65-F5344CB8AC3E}">
        <p14:creationId xmlns:p14="http://schemas.microsoft.com/office/powerpoint/2010/main" val="2224539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379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55488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47800" y="1371600"/>
            <a:ext cx="3657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7800" y="1371600"/>
            <a:ext cx="3657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5581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59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451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9986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414740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13393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 userDrawn="1"/>
        </p:nvSpPr>
        <p:spPr bwMode="auto">
          <a:xfrm>
            <a:off x="827088" y="765175"/>
            <a:ext cx="8316912" cy="6092825"/>
          </a:xfrm>
          <a:prstGeom prst="rect">
            <a:avLst/>
          </a:prstGeom>
          <a:solidFill>
            <a:schemeClr val="bg1"/>
          </a:solidFill>
          <a:ln w="19050">
            <a:solidFill>
              <a:srgbClr val="B4228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n w="19050">
                <a:solidFill>
                  <a:schemeClr val="tx1"/>
                </a:solidFill>
              </a:ln>
              <a:latin typeface="Times New Roman" charset="0"/>
              <a:ea typeface="ＭＳ Ｐゴシック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371600"/>
            <a:ext cx="7467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1116013" cy="1076325"/>
          </a:xfrm>
          <a:prstGeom prst="rect">
            <a:avLst/>
          </a:prstGeom>
          <a:solidFill>
            <a:schemeClr val="bg1"/>
          </a:solidFill>
          <a:ln w="19050">
            <a:solidFill>
              <a:srgbClr val="B4228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" y="73199"/>
            <a:ext cx="962718" cy="921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9.jpe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Text Box 1026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891183" y="1527077"/>
            <a:ext cx="7772400" cy="482453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Single Stage </a:t>
            </a:r>
            <a:r>
              <a:rPr lang="fr-FR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Cyclotron</a:t>
            </a:r>
            <a:br>
              <a:rPr lang="fr-FR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for an </a:t>
            </a:r>
            <a:r>
              <a:rPr lang="fr-FR" sz="32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industrial</a:t>
            </a:r>
            <a:r>
              <a:rPr lang="fr-FR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ADS </a:t>
            </a:r>
            <a:r>
              <a:rPr lang="fr-FR" sz="32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demonstrator</a:t>
            </a:r>
            <a:r>
              <a:rPr lang="fr-FR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fr-FR" sz="9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9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800" i="1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P.Mandrillon</a:t>
            </a:r>
            <a: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lang="fr-FR" sz="1800" i="1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M.Conjat</a:t>
            </a:r>
            <a: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AIMA-DEVELOPPEMENT </a:t>
            </a:r>
            <a:r>
              <a:rPr lang="fr-FR" sz="14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600" i="1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16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contribution of </a:t>
            </a:r>
            <a:r>
              <a:rPr lang="fr-FR" sz="1600" i="1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J.Mandrillon</a:t>
            </a:r>
            <a:r>
              <a:rPr lang="fr-FR" sz="16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16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6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16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6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16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6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* </a:t>
            </a:r>
            <a: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Partner in the CYCLADS </a:t>
            </a:r>
            <a:r>
              <a:rPr lang="fr-FR" sz="1800" i="1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Proposal</a:t>
            </a:r>
            <a:r>
              <a:rPr lang="fr-FR" sz="18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18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8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18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r-FR" sz="18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fr-FR" sz="14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Eucard2 Meeting, CERN </a:t>
            </a:r>
            <a:r>
              <a:rPr lang="fr-FR" sz="1400" i="1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February</a:t>
            </a:r>
            <a:r>
              <a:rPr lang="fr-FR" sz="14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8</a:t>
            </a:r>
            <a:r>
              <a:rPr lang="fr-FR" sz="1400" i="1" baseline="3000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fr-FR" sz="140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2017</a:t>
            </a:r>
          </a:p>
        </p:txBody>
      </p:sp>
      <p:sp>
        <p:nvSpPr>
          <p:cNvPr id="367620" name="Text Box 1028"/>
          <p:cNvSpPr txBox="1">
            <a:spLocks noChangeArrowheads="1"/>
          </p:cNvSpPr>
          <p:nvPr/>
        </p:nvSpPr>
        <p:spPr bwMode="auto">
          <a:xfrm>
            <a:off x="1136650" y="4359275"/>
            <a:ext cx="165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endParaRPr kumimoji="0" lang="fr-FR" sz="3200" i="0">
              <a:latin typeface="Arial" charset="0"/>
              <a:ea typeface="ＭＳ Ｐゴシック" charset="0"/>
            </a:endParaRPr>
          </a:p>
        </p:txBody>
      </p:sp>
      <p:sp>
        <p:nvSpPr>
          <p:cNvPr id="367621" name="Text Box 1029" descr="stars"/>
          <p:cNvSpPr txBox="1">
            <a:spLocks noChangeArrowheads="1"/>
          </p:cNvSpPr>
          <p:nvPr/>
        </p:nvSpPr>
        <p:spPr bwMode="auto">
          <a:xfrm>
            <a:off x="8556625" y="6332538"/>
            <a:ext cx="1841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fr-FR" b="0" i="0">
              <a:effectLst>
                <a:outerShdw blurRad="38100" dist="38100" dir="2700000" algn="tl">
                  <a:srgbClr val="FFFFFF"/>
                </a:outerShdw>
              </a:effectLst>
              <a:latin typeface="Comic Sans M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3" name="Rectangle 5"/>
          <p:cNvSpPr>
            <a:spLocks noChangeArrowheads="1"/>
          </p:cNvSpPr>
          <p:nvPr/>
        </p:nvSpPr>
        <p:spPr bwMode="auto">
          <a:xfrm>
            <a:off x="1116013" y="0"/>
            <a:ext cx="802798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kumimoji="0" lang="en-GB" sz="2000" b="0" i="0" dirty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1995: Inspired by PSI the early proposal for driving </a:t>
            </a:r>
          </a:p>
          <a:p>
            <a:pPr algn="ctr">
              <a:defRPr/>
            </a:pPr>
            <a:r>
              <a:rPr kumimoji="0" lang="en-GB" sz="2000" b="0" i="0" dirty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Energy Amplifier with a 1 </a:t>
            </a:r>
            <a:r>
              <a:rPr kumimoji="0" lang="en-GB" sz="2000" b="0" i="0" dirty="0" err="1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GeV</a:t>
            </a:r>
            <a:r>
              <a:rPr kumimoji="0" lang="en-GB" sz="2000" b="0" i="0" dirty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3 stages Cyclotron</a:t>
            </a:r>
          </a:p>
          <a:p>
            <a:pPr algn="ctr">
              <a:defRPr/>
            </a:pPr>
            <a:endParaRPr kumimoji="0" lang="en-GB" b="0" i="0" dirty="0">
              <a:solidFill>
                <a:schemeClr val="accent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8914" name="Picture 6" descr="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38" y="2841625"/>
            <a:ext cx="6983412" cy="390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ZoneTexte 1"/>
          <p:cNvSpPr txBox="1">
            <a:spLocks noChangeArrowheads="1"/>
          </p:cNvSpPr>
          <p:nvPr/>
        </p:nvSpPr>
        <p:spPr bwMode="auto">
          <a:xfrm>
            <a:off x="2133600" y="4119563"/>
            <a:ext cx="5667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>
                <a:solidFill>
                  <a:srgbClr val="FF0000"/>
                </a:solidFill>
              </a:rPr>
              <a:t>H</a:t>
            </a:r>
            <a:r>
              <a:rPr lang="fr-FR" baseline="30000">
                <a:solidFill>
                  <a:srgbClr val="FF0000"/>
                </a:solidFill>
              </a:rPr>
              <a:t>-</a:t>
            </a:r>
            <a:endParaRPr lang="fr-FR">
              <a:solidFill>
                <a:srgbClr val="FF0000"/>
              </a:solidFill>
            </a:endParaRPr>
          </a:p>
        </p:txBody>
      </p:sp>
      <p:sp>
        <p:nvSpPr>
          <p:cNvPr id="38916" name="ZoneTexte 2"/>
          <p:cNvSpPr txBox="1">
            <a:spLocks noChangeArrowheads="1"/>
          </p:cNvSpPr>
          <p:nvPr/>
        </p:nvSpPr>
        <p:spPr bwMode="auto">
          <a:xfrm>
            <a:off x="2816225" y="3254375"/>
            <a:ext cx="603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dirty="0">
                <a:solidFill>
                  <a:srgbClr val="FF0000"/>
                </a:solidFill>
              </a:rPr>
              <a:t>H</a:t>
            </a:r>
            <a:r>
              <a:rPr lang="fr-FR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8917" name="ZoneTexte 3"/>
          <p:cNvSpPr txBox="1">
            <a:spLocks noChangeArrowheads="1"/>
          </p:cNvSpPr>
          <p:nvPr/>
        </p:nvSpPr>
        <p:spPr bwMode="auto">
          <a:xfrm>
            <a:off x="5311775" y="3049588"/>
            <a:ext cx="3581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400">
                <a:solidFill>
                  <a:srgbClr val="0000FF"/>
                </a:solidFill>
              </a:rPr>
              <a:t> 12 sectors- 6 Monogap cavities- 2FT cavities</a:t>
            </a:r>
          </a:p>
        </p:txBody>
      </p:sp>
      <p:sp>
        <p:nvSpPr>
          <p:cNvPr id="38918" name="ZoneTexte 4"/>
          <p:cNvSpPr txBox="1">
            <a:spLocks noChangeArrowheads="1"/>
          </p:cNvSpPr>
          <p:nvPr/>
        </p:nvSpPr>
        <p:spPr bwMode="auto">
          <a:xfrm>
            <a:off x="1979613" y="5208588"/>
            <a:ext cx="2033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sz="1400">
                <a:solidFill>
                  <a:srgbClr val="0000FF"/>
                </a:solidFill>
              </a:rPr>
              <a:t>4 sectors-2 delta cavities</a:t>
            </a:r>
          </a:p>
          <a:p>
            <a:pPr algn="ctr" eaLnBrk="1" hangingPunct="1"/>
            <a:r>
              <a:rPr lang="fr-FR" sz="1400">
                <a:solidFill>
                  <a:srgbClr val="0000FF"/>
                </a:solidFill>
              </a:rPr>
              <a:t>1 Flat-top cavity</a:t>
            </a:r>
          </a:p>
        </p:txBody>
      </p:sp>
      <p:pic>
        <p:nvPicPr>
          <p:cNvPr id="8" name="Picture 10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985838"/>
            <a:ext cx="2231604" cy="166044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Rectangle 1"/>
          <p:cNvSpPr>
            <a:spLocks noChangeArrowheads="1"/>
          </p:cNvSpPr>
          <p:nvPr/>
        </p:nvSpPr>
        <p:spPr bwMode="auto">
          <a:xfrm>
            <a:off x="872977" y="1228248"/>
            <a:ext cx="467977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N.Fiétier</a:t>
            </a:r>
            <a:r>
              <a:rPr lang="en-US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lang="en-US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P.Mandrillon</a:t>
            </a:r>
            <a:r>
              <a:rPr lang="en-US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Beam Dynamics and Space Charge aspects in the design of the accelerators for the Energy Amplifier, Proc. of the 14th ICC, Cape Town, 1995</a:t>
            </a: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10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258888" y="115888"/>
            <a:ext cx="77771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Dae</a:t>
            </a:r>
            <a:r>
              <a:rPr lang="fr-FR" sz="2000" b="0" i="0" dirty="0" err="1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alus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two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-stages H2+ 800 MeV/n </a:t>
            </a:r>
            <a:r>
              <a:rPr lang="fr-FR" sz="20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Cyclotron</a:t>
            </a:r>
            <a:endParaRPr lang="fr-FR" sz="2000" b="0" i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5058" name="Imag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1988840"/>
            <a:ext cx="5832648" cy="316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ZoneTexte 1"/>
          <p:cNvSpPr txBox="1">
            <a:spLocks noChangeArrowheads="1"/>
          </p:cNvSpPr>
          <p:nvPr/>
        </p:nvSpPr>
        <p:spPr bwMode="auto">
          <a:xfrm>
            <a:off x="2804600" y="5489576"/>
            <a:ext cx="43999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Magnet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6 </a:t>
            </a: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Sectors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superconducting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coils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Riken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type)</a:t>
            </a:r>
          </a:p>
          <a:p>
            <a:pPr algn="ctr" eaLnBrk="1" hangingPunct="1"/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RF: 4 Single gap RF </a:t>
            </a: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Cavities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(PSI Type)+2 double gap </a:t>
            </a: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cavities</a:t>
            </a:r>
            <a:endParaRPr lang="fr-FR" sz="1200" b="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eaLnBrk="1" hangingPunct="1"/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Extraction: </a:t>
            </a:r>
            <a:r>
              <a:rPr lang="fr-FR" sz="120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stripping </a:t>
            </a:r>
            <a:r>
              <a:rPr lang="fr-FR" sz="120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 H2+</a:t>
            </a:r>
          </a:p>
        </p:txBody>
      </p:sp>
      <p:sp>
        <p:nvSpPr>
          <p:cNvPr id="45060" name="ZoneTexte 4"/>
          <p:cNvSpPr txBox="1">
            <a:spLocks noChangeArrowheads="1"/>
          </p:cNvSpPr>
          <p:nvPr/>
        </p:nvSpPr>
        <p:spPr bwMode="auto">
          <a:xfrm>
            <a:off x="900113" y="1177925"/>
            <a:ext cx="82089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Catania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group Design: </a:t>
            </a: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L.Calabretta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et </a:t>
            </a: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al.,www.jacow.org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EPAC 2000, p. 918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A.Calanna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et al., The Cyclotron </a:t>
            </a: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complex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for the </a:t>
            </a: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Daedalus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</a:t>
            </a:r>
            <a:r>
              <a:rPr lang="fr-FR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Proc. Of Cyclotrons 2013, Vancouver.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11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2278063"/>
            <a:ext cx="7777162" cy="2590800"/>
          </a:xfrm>
          <a:solidFill>
            <a:schemeClr val="bg1">
              <a:lumMod val="75000"/>
            </a:schemeClr>
          </a:solidFill>
          <a:ln w="12700" cap="flat">
            <a:solidFill>
              <a:schemeClr val="tx1"/>
            </a:solidFill>
            <a:miter lim="800000"/>
            <a:headEnd/>
            <a:tailEnd/>
          </a:ln>
          <a:effectLst>
            <a:outerShdw blurRad="63500" dist="197566" dir="2700000" algn="ctr" rotWithShape="0">
              <a:schemeClr val="bg2">
                <a:alpha val="74998"/>
              </a:schemeClr>
            </a:outerShdw>
          </a:effectLst>
        </p:spPr>
        <p:txBody>
          <a:bodyPr lIns="92075" tIns="46038" rIns="92075" bIns="46038" anchor="ctr" anchorCtr="1"/>
          <a:lstStyle/>
          <a:p>
            <a:pPr eaLnBrk="1" hangingPunct="1">
              <a:defRPr/>
            </a:pPr>
            <a:r>
              <a:rPr lang="en-GB" sz="24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Single Stage Cyclotron Driver (S2CD</a:t>
            </a:r>
            <a:r>
              <a:rPr lang="en-GB" sz="1400" b="1" baseline="64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TM</a:t>
            </a:r>
            <a:r>
              <a:rPr lang="en-GB" sz="24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eaLnBrk="1" hangingPunct="1">
              <a:defRPr/>
            </a:pPr>
            <a:r>
              <a:rPr lang="en-GB" sz="24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based on the Reverse </a:t>
            </a:r>
            <a:r>
              <a:rPr lang="en-GB" sz="2400" dirty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valley B-</a:t>
            </a:r>
            <a:r>
              <a:rPr lang="en-GB" sz="24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field</a:t>
            </a:r>
          </a:p>
          <a:p>
            <a:pPr eaLnBrk="1" hangingPunct="1">
              <a:defRPr/>
            </a:pPr>
            <a:r>
              <a:rPr lang="en-GB" sz="1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Option </a:t>
            </a:r>
            <a:r>
              <a:rPr lang="en-GB" sz="18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en-GB" sz="1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600 MeV-10 mA protons</a:t>
            </a:r>
          </a:p>
          <a:p>
            <a:pPr eaLnBrk="1" hangingPunct="1">
              <a:defRPr/>
            </a:pPr>
            <a:r>
              <a:rPr lang="en-GB" sz="1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Option </a:t>
            </a:r>
            <a:r>
              <a:rPr lang="en-GB" sz="18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  <a:r>
              <a:rPr lang="en-GB" sz="1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1600 MeV-5 mA H2+ </a:t>
            </a:r>
            <a:r>
              <a:rPr lang="en-GB" sz="1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 </a:t>
            </a:r>
            <a:r>
              <a:rPr lang="en-GB" sz="1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800 MeV-10 mA protons</a:t>
            </a:r>
            <a:r>
              <a:rPr lang="en-GB" sz="1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GB" sz="180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ZoneTexte 3"/>
          <p:cNvSpPr txBox="1">
            <a:spLocks noChangeArrowheads="1"/>
          </p:cNvSpPr>
          <p:nvPr/>
        </p:nvSpPr>
        <p:spPr bwMode="auto">
          <a:xfrm>
            <a:off x="2339975" y="115888"/>
            <a:ext cx="41318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reverse </a:t>
            </a:r>
            <a:r>
              <a:rPr lang="fr-FR" sz="20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valley</a:t>
            </a:r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bends</a:t>
            </a:r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Cyclotron</a:t>
            </a:r>
          </a:p>
        </p:txBody>
      </p:sp>
      <p:sp>
        <p:nvSpPr>
          <p:cNvPr id="49154" name="ZoneTexte 4"/>
          <p:cNvSpPr txBox="1">
            <a:spLocks noChangeArrowheads="1"/>
          </p:cNvSpPr>
          <p:nvPr/>
        </p:nvSpPr>
        <p:spPr bwMode="auto">
          <a:xfrm>
            <a:off x="5076825" y="836613"/>
            <a:ext cx="3704860" cy="46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isochronism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fr-FR" sz="1400" b="0" i="0" dirty="0" smtClean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 positive 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radial </a:t>
            </a: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gradient of &lt;B&gt;</a:t>
            </a: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 </a:t>
            </a:r>
            <a:r>
              <a:rPr lang="fr-FR" sz="14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strong</a:t>
            </a: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vertical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defocusing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algn="ctr" eaLnBrk="1" hangingPunct="1">
              <a:spcBef>
                <a:spcPts val="300"/>
              </a:spcBef>
            </a:pPr>
            <a:r>
              <a:rPr lang="fr-FR" sz="1400" b="0" dirty="0">
                <a:solidFill>
                  <a:srgbClr val="0000FF"/>
                </a:solidFill>
                <a:latin typeface="Symbol" pitchFamily="18" charset="2"/>
              </a:rPr>
              <a:t>       </a:t>
            </a:r>
            <a:r>
              <a:rPr lang="fr-FR" sz="1400" b="0" i="0" dirty="0">
                <a:solidFill>
                  <a:srgbClr val="0000FF"/>
                </a:solidFill>
                <a:latin typeface="Symbol" pitchFamily="18" charset="2"/>
              </a:rPr>
              <a:t>Dn</a:t>
            </a:r>
            <a:r>
              <a:rPr lang="fr-FR" sz="1400" b="0" i="0" baseline="-25000" dirty="0">
                <a:solidFill>
                  <a:srgbClr val="0000FF"/>
                </a:solidFill>
              </a:rPr>
              <a:t>z</a:t>
            </a:r>
            <a:r>
              <a:rPr lang="fr-FR" sz="1400" b="0" i="0" baseline="30000" dirty="0">
                <a:solidFill>
                  <a:srgbClr val="0000FF"/>
                </a:solidFill>
              </a:rPr>
              <a:t>2</a:t>
            </a:r>
            <a:r>
              <a:rPr lang="fr-FR" sz="1400" b="0" i="0" dirty="0">
                <a:solidFill>
                  <a:srgbClr val="0000FF"/>
                </a:solidFill>
              </a:rPr>
              <a:t> = -</a:t>
            </a:r>
            <a:r>
              <a:rPr lang="fr-FR" sz="1400" b="0" i="0" dirty="0">
                <a:solidFill>
                  <a:srgbClr val="0000FF"/>
                </a:solidFill>
                <a:latin typeface="Symbol" pitchFamily="18" charset="2"/>
              </a:rPr>
              <a:t>(g</a:t>
            </a:r>
            <a:r>
              <a:rPr lang="fr-FR" sz="1400" b="0" i="0" baseline="30000" dirty="0">
                <a:solidFill>
                  <a:srgbClr val="0000FF"/>
                </a:solidFill>
                <a:latin typeface="Symbol" pitchFamily="18" charset="2"/>
              </a:rPr>
              <a:t>2</a:t>
            </a:r>
            <a:r>
              <a:rPr lang="fr-FR" sz="1400" b="0" i="0" dirty="0">
                <a:solidFill>
                  <a:srgbClr val="0000FF"/>
                </a:solidFill>
                <a:latin typeface="Symbol" pitchFamily="18" charset="2"/>
              </a:rPr>
              <a:t>-1) </a:t>
            </a:r>
            <a:r>
              <a:rPr lang="fr-FR" sz="1400" b="0" i="0" dirty="0">
                <a:solidFill>
                  <a:srgbClr val="0000FF"/>
                </a:solidFill>
              </a:rPr>
              <a:t>= -</a:t>
            </a:r>
            <a:r>
              <a:rPr lang="fr-FR" sz="1400" b="0" i="0" dirty="0">
                <a:solidFill>
                  <a:srgbClr val="0000FF"/>
                </a:solidFill>
                <a:latin typeface="Symbol" pitchFamily="18" charset="2"/>
              </a:rPr>
              <a:t> (</a:t>
            </a:r>
            <a:r>
              <a:rPr lang="fr-FR" sz="1400" b="0" i="0" dirty="0">
                <a:solidFill>
                  <a:srgbClr val="0000FF"/>
                </a:solidFill>
              </a:rPr>
              <a:t>d</a:t>
            </a:r>
            <a:r>
              <a:rPr lang="fr-FR" sz="1400" b="0" i="0" dirty="0">
                <a:solidFill>
                  <a:srgbClr val="0000FF"/>
                </a:solidFill>
                <a:latin typeface="Symbol" pitchFamily="18" charset="2"/>
              </a:rPr>
              <a:t>&lt;B&gt;/</a:t>
            </a:r>
            <a:r>
              <a:rPr lang="fr-FR" sz="1400" b="0" i="0" dirty="0" err="1">
                <a:solidFill>
                  <a:srgbClr val="0000FF"/>
                </a:solidFill>
              </a:rPr>
              <a:t>dr</a:t>
            </a:r>
            <a:r>
              <a:rPr lang="fr-FR" sz="1400" b="0" i="0" dirty="0">
                <a:solidFill>
                  <a:srgbClr val="0000FF"/>
                </a:solidFill>
              </a:rPr>
              <a:t>)r/&lt;B&gt;</a:t>
            </a:r>
            <a:endParaRPr lang="fr-FR" sz="1400" b="0" i="0" baseline="30000" dirty="0">
              <a:solidFill>
                <a:srgbClr val="0000FF"/>
              </a:solidFill>
              <a:latin typeface="Symbol" pitchFamily="18" charset="2"/>
            </a:endParaRPr>
          </a:p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 </a:t>
            </a:r>
            <a:r>
              <a:rPr lang="fr-FR" sz="14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edge</a:t>
            </a: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spiral </a:t>
            </a:r>
            <a:r>
              <a:rPr lang="fr-FR" sz="14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focusing</a:t>
            </a: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rgbClr val="0000FF"/>
                </a:solidFill>
                <a:latin typeface="Symbol" pitchFamily="18" charset="2"/>
              </a:rPr>
              <a:t>n</a:t>
            </a:r>
            <a:r>
              <a:rPr lang="fr-FR" sz="1400" b="0" i="0" baseline="-25000" dirty="0" smtClean="0">
                <a:solidFill>
                  <a:srgbClr val="0000FF"/>
                </a:solidFill>
              </a:rPr>
              <a:t>z</a:t>
            </a:r>
            <a:r>
              <a:rPr lang="fr-FR" sz="1400" b="0" i="0" baseline="30000" dirty="0" smtClean="0">
                <a:solidFill>
                  <a:srgbClr val="0000FF"/>
                </a:solidFill>
              </a:rPr>
              <a:t>2</a:t>
            </a:r>
            <a:r>
              <a:rPr lang="fr-FR" sz="1400" b="0" i="0" dirty="0" smtClean="0">
                <a:solidFill>
                  <a:srgbClr val="0000FF"/>
                </a:solidFill>
              </a:rPr>
              <a:t> </a:t>
            </a:r>
            <a:r>
              <a:rPr lang="fr-FR" sz="1400" b="0" i="0" dirty="0">
                <a:solidFill>
                  <a:srgbClr val="0000FF"/>
                </a:solidFill>
              </a:rPr>
              <a:t>=-</a:t>
            </a:r>
            <a:r>
              <a:rPr lang="fr-FR" sz="1400" b="0" i="0" dirty="0">
                <a:solidFill>
                  <a:srgbClr val="0000FF"/>
                </a:solidFill>
                <a:latin typeface="Symbol" pitchFamily="18" charset="2"/>
              </a:rPr>
              <a:t>(g</a:t>
            </a:r>
            <a:r>
              <a:rPr lang="fr-FR" sz="1400" b="0" i="0" baseline="30000" dirty="0">
                <a:solidFill>
                  <a:srgbClr val="0000FF"/>
                </a:solidFill>
                <a:latin typeface="Symbol" pitchFamily="18" charset="2"/>
              </a:rPr>
              <a:t>2</a:t>
            </a:r>
            <a:r>
              <a:rPr lang="fr-FR" sz="1400" b="0" i="0" dirty="0">
                <a:solidFill>
                  <a:srgbClr val="0000FF"/>
                </a:solidFill>
                <a:latin typeface="Symbol" pitchFamily="18" charset="2"/>
              </a:rPr>
              <a:t>-1)+</a:t>
            </a:r>
            <a:r>
              <a:rPr lang="fr-FR" sz="1400" b="0" i="0" dirty="0">
                <a:solidFill>
                  <a:srgbClr val="0000FF"/>
                </a:solidFill>
              </a:rPr>
              <a:t>F</a:t>
            </a:r>
            <a:r>
              <a:rPr lang="fr-FR" sz="1400" b="0" i="0" baseline="30000" dirty="0">
                <a:solidFill>
                  <a:srgbClr val="0000FF"/>
                </a:solidFill>
                <a:latin typeface="Symbol" pitchFamily="18" charset="2"/>
              </a:rPr>
              <a:t>2</a:t>
            </a:r>
            <a:r>
              <a:rPr lang="fr-FR" sz="1400" b="0" i="0" dirty="0">
                <a:solidFill>
                  <a:srgbClr val="0000FF"/>
                </a:solidFill>
                <a:latin typeface="Symbol" pitchFamily="18" charset="2"/>
              </a:rPr>
              <a:t>(1+2 </a:t>
            </a:r>
            <a:r>
              <a:rPr lang="fr-FR" sz="1400" b="0" i="0" dirty="0">
                <a:solidFill>
                  <a:srgbClr val="0000FF"/>
                </a:solidFill>
              </a:rPr>
              <a:t>tan</a:t>
            </a:r>
            <a:r>
              <a:rPr lang="fr-FR" sz="1400" b="0" i="0" baseline="30000" dirty="0">
                <a:solidFill>
                  <a:srgbClr val="0000FF"/>
                </a:solidFill>
              </a:rPr>
              <a:t>2</a:t>
            </a:r>
            <a:r>
              <a:rPr lang="fr-FR" sz="1400" b="0" i="0" dirty="0">
                <a:solidFill>
                  <a:srgbClr val="0000FF"/>
                </a:solidFill>
                <a:latin typeface="Symbol" pitchFamily="18" charset="2"/>
              </a:rPr>
              <a:t>z)</a:t>
            </a:r>
          </a:p>
          <a:p>
            <a:pPr algn="ctr" eaLnBrk="1" hangingPunct="1">
              <a:spcBef>
                <a:spcPts val="300"/>
              </a:spcBef>
            </a:pPr>
            <a:r>
              <a:rPr lang="fr-FR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</a:t>
            </a:r>
            <a:r>
              <a:rPr lang="fr-FR" sz="1200" b="0" i="0" baseline="300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fr-FR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= Field Flutter = (&lt;B</a:t>
            </a:r>
            <a:r>
              <a:rPr lang="fr-FR" sz="1200" b="0" i="0" baseline="300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fr-FR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&gt;-&lt;B&gt;</a:t>
            </a:r>
            <a:r>
              <a:rPr lang="fr-FR" sz="1200" b="0" i="0" baseline="300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fr-FR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)/&lt;B&gt;</a:t>
            </a:r>
            <a:r>
              <a:rPr lang="fr-FR" sz="1200" b="0" i="0" baseline="300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</a:p>
          <a:p>
            <a:pPr algn="ctr" eaLnBrk="1" hangingPunct="1"/>
            <a:r>
              <a:rPr lang="fr-FR" sz="1600" b="0" i="0" dirty="0" smtClean="0">
                <a:solidFill>
                  <a:srgbClr val="0000FF"/>
                </a:solidFill>
                <a:latin typeface="Symbol" pitchFamily="18" charset="2"/>
              </a:rPr>
              <a:t>z</a:t>
            </a:r>
            <a:r>
              <a:rPr lang="fr-FR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= spiral angle of the </a:t>
            </a:r>
            <a:r>
              <a:rPr lang="fr-FR" sz="12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sector</a:t>
            </a:r>
            <a:endParaRPr lang="fr-FR" sz="1200" b="0" i="0" dirty="0" smtClean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endParaRPr lang="fr-FR" sz="1600" dirty="0" smtClean="0">
              <a:solidFill>
                <a:srgbClr val="0000FF"/>
              </a:solidFill>
            </a:endParaRPr>
          </a:p>
          <a:p>
            <a:pPr eaLnBrk="1" hangingPunct="1"/>
            <a:endParaRPr lang="fr-FR" sz="1600" dirty="0">
              <a:solidFill>
                <a:srgbClr val="0000FF"/>
              </a:solidFill>
            </a:endParaRPr>
          </a:p>
          <a:p>
            <a:pPr eaLnBrk="1" hangingPunct="1"/>
            <a:endParaRPr lang="fr-FR" sz="1600" dirty="0" smtClean="0">
              <a:solidFill>
                <a:srgbClr val="0000FF"/>
              </a:solidFill>
            </a:endParaRPr>
          </a:p>
          <a:p>
            <a:pPr eaLnBrk="1" hangingPunct="1"/>
            <a:endParaRPr lang="fr-FR" sz="1600" dirty="0">
              <a:solidFill>
                <a:srgbClr val="0000FF"/>
              </a:solidFill>
            </a:endParaRPr>
          </a:p>
          <a:p>
            <a:pPr eaLnBrk="1" hangingPunct="1"/>
            <a:endParaRPr lang="fr-FR" sz="1600" dirty="0" smtClean="0">
              <a:solidFill>
                <a:srgbClr val="0000FF"/>
              </a:solidFill>
            </a:endParaRPr>
          </a:p>
          <a:p>
            <a:pPr eaLnBrk="1" hangingPunct="1"/>
            <a:endParaRPr lang="fr-FR" sz="1600" dirty="0">
              <a:solidFill>
                <a:srgbClr val="0000FF"/>
              </a:solidFill>
            </a:endParaRPr>
          </a:p>
          <a:p>
            <a:pPr eaLnBrk="1" hangingPunct="1"/>
            <a:endParaRPr lang="fr-FR" sz="160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200000"/>
              </a:lnSpc>
            </a:pPr>
            <a:r>
              <a:rPr lang="fr-FR" sz="14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2-A </a:t>
            </a:r>
            <a:r>
              <a:rPr lang="fr-FR" sz="1400" b="0" i="0" dirty="0" err="1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separated</a:t>
            </a:r>
            <a:r>
              <a:rPr lang="fr-FR" sz="14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sector</a:t>
            </a:r>
            <a:r>
              <a:rPr lang="fr-FR" sz="14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14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reverse </a:t>
            </a:r>
            <a:r>
              <a:rPr lang="fr-FR" sz="14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valley</a:t>
            </a:r>
            <a:r>
              <a:rPr lang="fr-FR" sz="14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B:</a:t>
            </a:r>
          </a:p>
          <a:p>
            <a:pPr eaLnBrk="1" hangingPunct="1">
              <a:lnSpc>
                <a:spcPct val="200000"/>
              </a:lnSpc>
            </a:pPr>
            <a:r>
              <a:rPr lang="fr-FR" sz="140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</a:t>
            </a:r>
            <a:r>
              <a:rPr lang="fr-FR" sz="140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Stronger</a:t>
            </a:r>
            <a:r>
              <a:rPr lang="fr-FR" sz="140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Flutter </a:t>
            </a:r>
            <a:r>
              <a:rPr lang="fr-FR" sz="140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 No </a:t>
            </a:r>
            <a:r>
              <a:rPr lang="fr-FR" sz="140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Spiral </a:t>
            </a:r>
            <a:r>
              <a:rPr lang="fr-FR" sz="1400" i="0" dirty="0" err="1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needed</a:t>
            </a:r>
            <a:endParaRPr lang="fr-FR" sz="1400" i="0" dirty="0">
              <a:solidFill>
                <a:srgbClr val="AC00A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3251" name="Image 3" descr="Image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02"/>
          <a:stretch>
            <a:fillRect/>
          </a:stretch>
        </p:blipFill>
        <p:spPr bwMode="auto">
          <a:xfrm>
            <a:off x="39688" y="1727200"/>
            <a:ext cx="4532312" cy="425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4266233" y="5805264"/>
            <a:ext cx="47116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Proton Extraction </a:t>
            </a:r>
            <a:r>
              <a:rPr lang="fr-FR" sz="18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</a:t>
            </a: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more simple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by stripping of H2+ &gt;</a:t>
            </a:r>
            <a:r>
              <a:rPr lang="fr-FR" sz="18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very</a:t>
            </a: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short !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by a </a:t>
            </a:r>
            <a:r>
              <a:rPr lang="fr-FR" sz="18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bump</a:t>
            </a: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i.e. « Septum free extraction »</a:t>
            </a:r>
          </a:p>
        </p:txBody>
      </p:sp>
      <p:pic>
        <p:nvPicPr>
          <p:cNvPr id="49157" name="Image 6" descr="RingCyclotr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436" y="2924944"/>
            <a:ext cx="1728167" cy="160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836613"/>
            <a:ext cx="4346575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49159" name="Rectangle 1"/>
          <p:cNvSpPr>
            <a:spLocks noChangeArrowheads="1"/>
          </p:cNvSpPr>
          <p:nvPr/>
        </p:nvSpPr>
        <p:spPr bwMode="auto">
          <a:xfrm>
            <a:off x="5219700" y="3221038"/>
            <a:ext cx="144463" cy="207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2" name="Grouper 1"/>
          <p:cNvGrpSpPr>
            <a:grpSpLocks/>
          </p:cNvGrpSpPr>
          <p:nvPr/>
        </p:nvGrpSpPr>
        <p:grpSpPr bwMode="auto">
          <a:xfrm>
            <a:off x="250825" y="2401888"/>
            <a:ext cx="4354513" cy="3316287"/>
            <a:chOff x="251520" y="2401350"/>
            <a:chExt cx="4354388" cy="3317070"/>
          </a:xfrm>
        </p:grpSpPr>
        <p:pic>
          <p:nvPicPr>
            <p:cNvPr id="49163" name="Image 5" descr="Image3.gi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3" t="11296" r="11588" b="5133"/>
            <a:stretch>
              <a:fillRect/>
            </a:stretch>
          </p:blipFill>
          <p:spPr bwMode="auto">
            <a:xfrm>
              <a:off x="251520" y="2401350"/>
              <a:ext cx="4354388" cy="3317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4" name="Image 12" descr="Image3.gi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3541" y="5479645"/>
              <a:ext cx="89958" cy="10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ZoneTexte 13"/>
          <p:cNvSpPr txBox="1"/>
          <p:nvPr/>
        </p:nvSpPr>
        <p:spPr>
          <a:xfrm>
            <a:off x="1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13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2529289" y="188913"/>
            <a:ext cx="50412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Single stage Cyclotrons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Magnetic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Fields</a:t>
            </a:r>
            <a:r>
              <a:rPr lang="fr-FR" sz="20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fr-FR" sz="2000" b="0" i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1202" name="Image 1" descr="champ_isoligne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622425"/>
            <a:ext cx="3490259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3" name="Image 5" descr="champ_PSI_isolignes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225" y="1628775"/>
            <a:ext cx="29559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Image 6" descr="champ_radia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113" y="5229225"/>
            <a:ext cx="392271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5" name="ZoneTexte 7"/>
          <p:cNvSpPr txBox="1">
            <a:spLocks noChangeArrowheads="1"/>
          </p:cNvSpPr>
          <p:nvPr/>
        </p:nvSpPr>
        <p:spPr bwMode="auto">
          <a:xfrm>
            <a:off x="1379699" y="6014244"/>
            <a:ext cx="1933414" cy="33855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 on the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valley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axis</a:t>
            </a:r>
          </a:p>
        </p:txBody>
      </p:sp>
      <p:sp>
        <p:nvSpPr>
          <p:cNvPr id="51206" name="ZoneTexte 8"/>
          <p:cNvSpPr txBox="1">
            <a:spLocks noChangeArrowheads="1"/>
          </p:cNvSpPr>
          <p:nvPr/>
        </p:nvSpPr>
        <p:spPr bwMode="auto">
          <a:xfrm>
            <a:off x="6210544" y="1129000"/>
            <a:ext cx="20505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TRIUMF-520 MeV H-</a:t>
            </a:r>
          </a:p>
        </p:txBody>
      </p:sp>
      <p:sp>
        <p:nvSpPr>
          <p:cNvPr id="51207" name="ZoneTexte 9"/>
          <p:cNvSpPr txBox="1">
            <a:spLocks noChangeArrowheads="1"/>
          </p:cNvSpPr>
          <p:nvPr/>
        </p:nvSpPr>
        <p:spPr bwMode="auto">
          <a:xfrm>
            <a:off x="1475656" y="884942"/>
            <a:ext cx="20547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S2CD-600 MeV H+</a:t>
            </a:r>
          </a:p>
          <a:p>
            <a:pPr algn="ctr" eaLnBrk="1" hangingPunct="1"/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reverse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Bv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field</a:t>
            </a:r>
            <a:endParaRPr lang="fr-FR" sz="1600" b="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14</a:t>
            </a:r>
            <a:endParaRPr lang="fr-FR" sz="1800" dirty="0"/>
          </a:p>
        </p:txBody>
      </p:sp>
      <p:cxnSp>
        <p:nvCxnSpPr>
          <p:cNvPr id="3" name="Connecteur droit avec flèche 2"/>
          <p:cNvCxnSpPr/>
          <p:nvPr/>
        </p:nvCxnSpPr>
        <p:spPr bwMode="auto">
          <a:xfrm>
            <a:off x="1398688" y="4725144"/>
            <a:ext cx="223720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ZoneTexte 7"/>
          <p:cNvSpPr txBox="1">
            <a:spLocks noChangeArrowheads="1"/>
          </p:cNvSpPr>
          <p:nvPr/>
        </p:nvSpPr>
        <p:spPr bwMode="auto">
          <a:xfrm>
            <a:off x="2195736" y="4797152"/>
            <a:ext cx="582211" cy="33855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10m</a:t>
            </a:r>
            <a:endParaRPr lang="fr-FR" sz="1600" b="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6" name="Connecteur droit avec flèche 15"/>
          <p:cNvCxnSpPr/>
          <p:nvPr/>
        </p:nvCxnSpPr>
        <p:spPr bwMode="auto">
          <a:xfrm>
            <a:off x="6079208" y="4653136"/>
            <a:ext cx="252524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ZoneTexte 7"/>
          <p:cNvSpPr txBox="1">
            <a:spLocks noChangeArrowheads="1"/>
          </p:cNvSpPr>
          <p:nvPr/>
        </p:nvSpPr>
        <p:spPr bwMode="auto">
          <a:xfrm>
            <a:off x="7158141" y="4725144"/>
            <a:ext cx="582211" cy="33855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15m</a:t>
            </a:r>
            <a:endParaRPr lang="fr-FR" sz="1600" b="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989263" y="188913"/>
            <a:ext cx="3886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600 MeV proton S2CD</a:t>
            </a:r>
            <a:r>
              <a:rPr lang="fr-FR" sz="20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fr-FR" sz="2000" b="0" i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3250" name="Imag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19189"/>
            <a:ext cx="3095823" cy="2091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Imag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981075"/>
            <a:ext cx="2016125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Imag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125538"/>
            <a:ext cx="237648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Imag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213100"/>
            <a:ext cx="2881313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Rectangle 18"/>
          <p:cNvSpPr>
            <a:spLocks noChangeArrowheads="1"/>
          </p:cNvSpPr>
          <p:nvPr/>
        </p:nvSpPr>
        <p:spPr bwMode="auto">
          <a:xfrm>
            <a:off x="2354263" y="5533925"/>
            <a:ext cx="5522024" cy="1423467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/>
          <a:p>
            <a:pPr>
              <a:spcBef>
                <a:spcPts val="300"/>
              </a:spcBef>
            </a:pPr>
            <a:r>
              <a:rPr lang="en-US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 Large complex Coils: 1.1 </a:t>
            </a:r>
            <a:r>
              <a:rPr lang="en-US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MAturns</a:t>
            </a:r>
            <a:r>
              <a:rPr lang="en-US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/coil</a:t>
            </a:r>
          </a:p>
          <a:p>
            <a:pPr>
              <a:spcBef>
                <a:spcPts val="300"/>
              </a:spcBef>
            </a:pPr>
            <a:r>
              <a:rPr lang="en-US" sz="12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.  </a:t>
            </a:r>
            <a:r>
              <a:rPr lang="en-US" sz="12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Rmin</a:t>
            </a: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3.6 m </a:t>
            </a:r>
            <a:r>
              <a:rPr lang="en-US" sz="12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Rmax</a:t>
            </a: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5.1m </a:t>
            </a:r>
          </a:p>
          <a:p>
            <a:pPr>
              <a:spcBef>
                <a:spcPts val="300"/>
              </a:spcBef>
            </a:pPr>
            <a:r>
              <a:rPr lang="en-US" sz="12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Total </a:t>
            </a: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length </a:t>
            </a:r>
            <a:r>
              <a:rPr lang="en-US" sz="12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~48m</a:t>
            </a:r>
            <a:endParaRPr lang="en-US" sz="12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2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Superconducting </a:t>
            </a: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coil: Section: 130 mm * 280 mm </a:t>
            </a:r>
            <a:r>
              <a:rPr lang="en-US" sz="12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Current </a:t>
            </a: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density 31 </a:t>
            </a:r>
            <a:r>
              <a:rPr lang="en-US" sz="12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A/mm²</a:t>
            </a:r>
            <a:endParaRPr lang="en-US" sz="12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Water cooled Copper coil:  Section 220* 470 mm Current density 10 </a:t>
            </a:r>
            <a:r>
              <a:rPr lang="en-US" sz="12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A/mm²</a:t>
            </a:r>
            <a:endParaRPr lang="en-US" sz="12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15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22" name="Rectangle 14"/>
          <p:cNvSpPr>
            <a:spLocks noChangeArrowheads="1"/>
          </p:cNvSpPr>
          <p:nvPr/>
        </p:nvSpPr>
        <p:spPr bwMode="auto">
          <a:xfrm>
            <a:off x="3069915" y="146813"/>
            <a:ext cx="354719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Triple injection central region </a:t>
            </a:r>
          </a:p>
        </p:txBody>
      </p:sp>
      <p:pic>
        <p:nvPicPr>
          <p:cNvPr id="324623" name="Picture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4652"/>
          <a:stretch/>
        </p:blipFill>
        <p:spPr bwMode="auto">
          <a:xfrm>
            <a:off x="971600" y="2084388"/>
            <a:ext cx="3933825" cy="386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324624" name="Rectangle 16"/>
          <p:cNvSpPr>
            <a:spLocks noChangeArrowheads="1"/>
          </p:cNvSpPr>
          <p:nvPr/>
        </p:nvSpPr>
        <p:spPr bwMode="auto">
          <a:xfrm>
            <a:off x="1812032" y="5945188"/>
            <a:ext cx="254394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sz="1200" dirty="0">
                <a:latin typeface="Arial Narrow" pitchFamily="34" charset="0"/>
                <a:cs typeface="Times New Roman" pitchFamily="18" charset="0"/>
              </a:rPr>
              <a:t>40° of phase acceptance</a:t>
            </a:r>
          </a:p>
          <a:p>
            <a:r>
              <a:rPr lang="en-US" sz="1200" dirty="0">
                <a:solidFill>
                  <a:srgbClr val="FF0066"/>
                </a:solidFill>
                <a:latin typeface="Arial Narrow" pitchFamily="34" charset="0"/>
                <a:cs typeface="Times New Roman" pitchFamily="18" charset="0"/>
              </a:rPr>
              <a:t>3 separated beams up to 1.8 MeV</a:t>
            </a:r>
          </a:p>
        </p:txBody>
      </p:sp>
      <p:pic>
        <p:nvPicPr>
          <p:cNvPr id="324625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2362200"/>
            <a:ext cx="3276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77829" name="ZoneTexte 1"/>
          <p:cNvSpPr txBox="1">
            <a:spLocks noChangeArrowheads="1"/>
          </p:cNvSpPr>
          <p:nvPr/>
        </p:nvSpPr>
        <p:spPr bwMode="auto">
          <a:xfrm>
            <a:off x="2483768" y="908720"/>
            <a:ext cx="56402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8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major </a:t>
            </a:r>
            <a:r>
              <a:rPr lang="fr-FR" sz="18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advantage</a:t>
            </a:r>
            <a:r>
              <a:rPr lang="fr-FR" sz="18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fr-FR" sz="1800" b="0" i="0" dirty="0" err="1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low</a:t>
            </a:r>
            <a:r>
              <a:rPr lang="fr-FR" sz="18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B-</a:t>
            </a:r>
            <a:r>
              <a:rPr lang="fr-FR" sz="18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field</a:t>
            </a:r>
            <a:r>
              <a:rPr lang="fr-FR" sz="18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in the </a:t>
            </a:r>
            <a:r>
              <a:rPr lang="fr-FR" sz="18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central </a:t>
            </a:r>
            <a:r>
              <a:rPr lang="fr-FR" sz="1800" b="0" i="0" dirty="0" err="1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region</a:t>
            </a:r>
            <a:r>
              <a:rPr lang="fr-FR" sz="18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eaLnBrk="1" hangingPunct="1"/>
            <a:r>
              <a:rPr lang="fr-FR" sz="18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fr-FR" sz="18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 3 </a:t>
            </a:r>
            <a:r>
              <a:rPr lang="fr-FR" sz="18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axial </a:t>
            </a:r>
            <a:r>
              <a:rPr lang="fr-FR" sz="18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injections</a:t>
            </a:r>
            <a:endParaRPr lang="fr-FR" sz="1800" b="0" i="0" dirty="0">
              <a:solidFill>
                <a:srgbClr val="AC00A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</a:t>
            </a: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 </a:t>
            </a:r>
            <a:r>
              <a:rPr lang="fr-FR" sz="18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injector</a:t>
            </a: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cyclotron </a:t>
            </a:r>
            <a:r>
              <a:rPr lang="fr-FR" sz="18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</a:t>
            </a: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not </a:t>
            </a:r>
            <a:r>
              <a:rPr lang="fr-FR" sz="18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needed</a:t>
            </a: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anymore</a:t>
            </a: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!</a:t>
            </a:r>
          </a:p>
        </p:txBody>
      </p:sp>
      <p:pic>
        <p:nvPicPr>
          <p:cNvPr id="7" name="Image 1" descr="champcentr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204" y="1784921"/>
            <a:ext cx="446449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16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4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4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4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24" grpId="0"/>
      <p:bldP spid="778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476375" y="44624"/>
            <a:ext cx="7416800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single HV Platform for 3 Ion sources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feeding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axial injections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spiral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inflectors</a:t>
            </a:r>
            <a:r>
              <a:rPr lang="fr-FR" sz="20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fr-FR" sz="2000" b="0" i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9394" name="Image 1" descr="Capture d’écran 2016-09-08 à 15.54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1340768"/>
            <a:ext cx="5003800" cy="228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ZoneTexte 4"/>
          <p:cNvSpPr txBox="1">
            <a:spLocks noChangeArrowheads="1"/>
          </p:cNvSpPr>
          <p:nvPr/>
        </p:nvSpPr>
        <p:spPr bwMode="auto">
          <a:xfrm>
            <a:off x="611188" y="3789363"/>
            <a:ext cx="1237839" cy="307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4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Median</a:t>
            </a:r>
            <a:r>
              <a:rPr lang="fr-FR" sz="14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plane</a:t>
            </a:r>
          </a:p>
        </p:txBody>
      </p:sp>
      <p:sp>
        <p:nvSpPr>
          <p:cNvPr id="59396" name="ZoneTexte 5"/>
          <p:cNvSpPr txBox="1">
            <a:spLocks noChangeArrowheads="1"/>
          </p:cNvSpPr>
          <p:nvPr/>
        </p:nvSpPr>
        <p:spPr bwMode="auto">
          <a:xfrm>
            <a:off x="2916238" y="3789363"/>
            <a:ext cx="1248803" cy="307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400" b="0" i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Vertical plane</a:t>
            </a:r>
          </a:p>
        </p:txBody>
      </p:sp>
      <p:sp>
        <p:nvSpPr>
          <p:cNvPr id="59397" name="ZoneTexte 6"/>
          <p:cNvSpPr txBox="1">
            <a:spLocks noChangeArrowheads="1"/>
          </p:cNvSpPr>
          <p:nvPr/>
        </p:nvSpPr>
        <p:spPr bwMode="auto">
          <a:xfrm>
            <a:off x="107950" y="4581525"/>
            <a:ext cx="1390124" cy="107721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fr-FR" sz="1600" b="0" i="0" baseline="-2500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inj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= 60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KeV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eaLnBrk="1" hangingPunct="1"/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E=20 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KV/cm</a:t>
            </a:r>
          </a:p>
          <a:p>
            <a:pPr eaLnBrk="1" hangingPunct="1"/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k=0.6   </a:t>
            </a:r>
            <a:endParaRPr lang="fr-FR" sz="1600" b="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</a:t>
            </a:r>
            <a:r>
              <a:rPr lang="fr-FR" alt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=-0.15 </a:t>
            </a:r>
          </a:p>
        </p:txBody>
      </p:sp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553" y="4292947"/>
            <a:ext cx="3527425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59399" name="ZoneTexte 7"/>
          <p:cNvSpPr txBox="1">
            <a:spLocks noChangeArrowheads="1"/>
          </p:cNvSpPr>
          <p:nvPr/>
        </p:nvSpPr>
        <p:spPr bwMode="auto">
          <a:xfrm>
            <a:off x="2643709" y="6248499"/>
            <a:ext cx="23759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4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fr-FR" sz="14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crowded</a:t>
            </a:r>
            <a:r>
              <a:rPr lang="fr-FR" sz="14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Central </a:t>
            </a:r>
            <a:r>
              <a:rPr lang="fr-FR" sz="14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region</a:t>
            </a:r>
            <a:endParaRPr lang="fr-FR" sz="1400" b="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9400" name="Image 1" descr="Thorium13conf-Tod [Mode de compatibilité] Model (1)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4" r="11926"/>
          <a:stretch>
            <a:fillRect/>
          </a:stretch>
        </p:blipFill>
        <p:spPr bwMode="auto">
          <a:xfrm>
            <a:off x="5924550" y="792163"/>
            <a:ext cx="3111946" cy="5633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1" name="ZoneTexte 2"/>
          <p:cNvSpPr txBox="1">
            <a:spLocks noChangeArrowheads="1"/>
          </p:cNvSpPr>
          <p:nvPr/>
        </p:nvSpPr>
        <p:spPr bwMode="auto">
          <a:xfrm>
            <a:off x="6440488" y="6372225"/>
            <a:ext cx="172342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400" b="0" i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60 KV platform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17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ZoneTexte 1"/>
          <p:cNvSpPr txBox="1">
            <a:spLocks noChangeArrowheads="1"/>
          </p:cNvSpPr>
          <p:nvPr/>
        </p:nvSpPr>
        <p:spPr bwMode="auto">
          <a:xfrm>
            <a:off x="2124075" y="158750"/>
            <a:ext cx="50575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RF Delta double gap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tapered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walls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cavities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  <p:pic>
        <p:nvPicPr>
          <p:cNvPr id="61442" name="Imag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196975"/>
            <a:ext cx="5300662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ZoneTexte 6"/>
          <p:cNvSpPr txBox="1">
            <a:spLocks noChangeArrowheads="1"/>
          </p:cNvSpPr>
          <p:nvPr/>
        </p:nvSpPr>
        <p:spPr bwMode="auto">
          <a:xfrm>
            <a:off x="6338888" y="4268788"/>
            <a:ext cx="97815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400" dirty="0" err="1">
                <a:solidFill>
                  <a:srgbClr val="0000FF"/>
                </a:solidFill>
              </a:rPr>
              <a:t>From</a:t>
            </a:r>
            <a:r>
              <a:rPr lang="fr-FR" sz="1400" dirty="0">
                <a:solidFill>
                  <a:srgbClr val="0000FF"/>
                </a:solidFill>
              </a:rPr>
              <a:t> CST</a:t>
            </a:r>
          </a:p>
        </p:txBody>
      </p:sp>
      <p:pic>
        <p:nvPicPr>
          <p:cNvPr id="61444" name="Image 9" descr="hstem20cm_63MHz_227000mailles3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4" y="4491038"/>
            <a:ext cx="4427538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4067944" y="4869160"/>
            <a:ext cx="4459041" cy="15773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spcBef>
                <a:spcPts val="300"/>
              </a:spcBef>
              <a:buFont typeface="Arial"/>
              <a:buChar char="•"/>
              <a:defRPr/>
            </a:pP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cavities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49 </a:t>
            </a: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MHz (Option H+)</a:t>
            </a: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ts val="300"/>
              </a:spcBef>
              <a:buFont typeface="Arial"/>
              <a:buChar char="•"/>
              <a:defRPr/>
            </a:pP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1000 KW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power /</a:t>
            </a:r>
            <a:r>
              <a:rPr lang="fr-FR" sz="14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</a:t>
            </a: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+ 350 KW </a:t>
            </a:r>
            <a:r>
              <a:rPr lang="fr-FR" sz="14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losses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/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</a:t>
            </a: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ts val="300"/>
              </a:spcBef>
              <a:buFont typeface="Arial"/>
              <a:buChar char="•"/>
              <a:defRPr/>
            </a:pP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RF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coupling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loop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window</a:t>
            </a: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ts val="300"/>
              </a:spcBef>
              <a:buFont typeface="Arial"/>
              <a:buChar char="•"/>
              <a:defRPr/>
            </a:pP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amplifiers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electron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tubes)/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cavity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342900" indent="-342900">
              <a:spcBef>
                <a:spcPts val="300"/>
              </a:spcBef>
              <a:buFont typeface="Arial"/>
              <a:buChar char="•"/>
              <a:defRPr/>
            </a:pP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Large stem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allows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install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pumping</a:t>
            </a: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300"/>
              </a:spcBef>
              <a:defRPr/>
            </a:pP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Ima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86" t="7610"/>
          <a:stretch>
            <a:fillRect/>
          </a:stretch>
        </p:blipFill>
        <p:spPr bwMode="auto">
          <a:xfrm>
            <a:off x="900113" y="1341438"/>
            <a:ext cx="4392612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0" name="ZoneTexte 2"/>
          <p:cNvSpPr txBox="1">
            <a:spLocks noChangeArrowheads="1"/>
          </p:cNvSpPr>
          <p:nvPr/>
        </p:nvSpPr>
        <p:spPr bwMode="auto">
          <a:xfrm>
            <a:off x="3059571" y="188913"/>
            <a:ext cx="38886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septum free Extraction (H+)</a:t>
            </a:r>
            <a:endParaRPr lang="fr-FR" sz="20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3491" name="ZoneTexte 4"/>
          <p:cNvSpPr txBox="1">
            <a:spLocks noChangeArrowheads="1"/>
          </p:cNvSpPr>
          <p:nvPr/>
        </p:nvSpPr>
        <p:spPr bwMode="auto">
          <a:xfrm>
            <a:off x="5364163" y="1651000"/>
            <a:ext cx="3671887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ts val="600"/>
              </a:spcBef>
            </a:pP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channels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eaLnBrk="1" hangingPunct="1">
              <a:spcBef>
                <a:spcPts val="600"/>
              </a:spcBef>
            </a:pP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fr-FR" sz="1600" b="0" i="0" baseline="300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Bump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Channel: -2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kG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increase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-2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kG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valley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field</a:t>
            </a:r>
            <a:endParaRPr lang="fr-FR" sz="1600" b="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600"/>
              </a:spcBef>
            </a:pP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fr-FR" sz="1600" b="0" i="0" baseline="300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nd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 Foc. Channel: + 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3T/m in 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sector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field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eaLnBrk="1" hangingPunct="1">
              <a:spcBef>
                <a:spcPts val="600"/>
              </a:spcBef>
            </a:pPr>
            <a:endParaRPr lang="fr-FR" sz="1600" b="0" i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19</a:t>
            </a:r>
            <a:endParaRPr lang="fr-FR" sz="18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717033"/>
            <a:ext cx="2161816" cy="144016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2" b="22945"/>
          <a:stretch/>
        </p:blipFill>
        <p:spPr>
          <a:xfrm>
            <a:off x="1187624" y="4426794"/>
            <a:ext cx="2168152" cy="2077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71600" y="2060849"/>
            <a:ext cx="7848550" cy="3528391"/>
          </a:xfrm>
          <a:solidFill>
            <a:schemeClr val="bg2">
              <a:lumMod val="40000"/>
              <a:lumOff val="60000"/>
            </a:schemeClr>
          </a:solidFill>
          <a:ln w="12700" cap="flat">
            <a:solidFill>
              <a:schemeClr val="tx1"/>
            </a:solidFill>
            <a:miter lim="800000"/>
            <a:headEnd/>
            <a:tailEnd/>
          </a:ln>
          <a:effectLst>
            <a:outerShdw blurRad="63500" dist="197566" dir="2700000" algn="ctr" rotWithShape="0">
              <a:schemeClr val="bg2">
                <a:alpha val="74998"/>
              </a:schemeClr>
            </a:outerShdw>
          </a:effectLst>
        </p:spPr>
        <p:txBody>
          <a:bodyPr lIns="92075" tIns="46038" rIns="92075" bIns="46038" anchor="ctr" anchorCtr="1"/>
          <a:lstStyle/>
          <a:p>
            <a:pPr algn="l" eaLnBrk="1" hangingPunct="1">
              <a:buFontTx/>
              <a:buChar char="-"/>
            </a:pP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Energy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in the 600 to 800 MeV protons to </a:t>
            </a: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produce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neutrons via spallation.</a:t>
            </a:r>
          </a:p>
          <a:p>
            <a:pPr algn="l" eaLnBrk="1" hangingPunct="1">
              <a:buFontTx/>
              <a:buChar char="-"/>
            </a:pP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Power: 5-10 </a:t>
            </a: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MWatt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algn="l" eaLnBrk="1" hangingPunct="1">
              <a:buFontTx/>
              <a:buChar char="-"/>
            </a:pP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losses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internal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losses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&lt; 200 Watt.</a:t>
            </a:r>
          </a:p>
          <a:p>
            <a:pPr algn="l" eaLnBrk="1" hangingPunct="1">
              <a:buFontTx/>
              <a:buChar char="-"/>
            </a:pP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Reliability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trips)</a:t>
            </a:r>
          </a:p>
          <a:p>
            <a:pPr algn="l" eaLnBrk="1" hangingPunct="1">
              <a:buFontTx/>
              <a:buChar char="-"/>
            </a:pP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Optimized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Energy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efficiency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fr-FR" sz="2000" dirty="0" smtClean="0">
                <a:solidFill>
                  <a:srgbClr val="2124A1"/>
                </a:solidFill>
                <a:latin typeface="Symbol" pitchFamily="18" charset="2"/>
              </a:rPr>
              <a:t>h</a:t>
            </a:r>
            <a:r>
              <a:rPr lang="fr-FR" sz="2000" dirty="0" smtClean="0">
                <a:solidFill>
                  <a:srgbClr val="2124A1"/>
                </a:solidFill>
              </a:rPr>
              <a:t>=</a:t>
            </a:r>
            <a:r>
              <a:rPr lang="fr-FR" sz="2000" dirty="0" err="1" smtClean="0">
                <a:solidFill>
                  <a:srgbClr val="2124A1"/>
                </a:solidFill>
              </a:rPr>
              <a:t>P</a:t>
            </a:r>
            <a:r>
              <a:rPr lang="fr-FR" sz="2000" baseline="-25000" dirty="0" err="1" smtClean="0">
                <a:solidFill>
                  <a:srgbClr val="2124A1"/>
                </a:solidFill>
              </a:rPr>
              <a:t>beam</a:t>
            </a:r>
            <a:r>
              <a:rPr lang="fr-FR" sz="2000" dirty="0" smtClean="0">
                <a:solidFill>
                  <a:srgbClr val="2124A1"/>
                </a:solidFill>
              </a:rPr>
              <a:t>/</a:t>
            </a:r>
            <a:r>
              <a:rPr lang="fr-FR" sz="2000" dirty="0" err="1" smtClean="0">
                <a:solidFill>
                  <a:srgbClr val="2124A1"/>
                </a:solidFill>
              </a:rPr>
              <a:t>P</a:t>
            </a:r>
            <a:r>
              <a:rPr lang="fr-FR" sz="2000" baseline="-25000" dirty="0" err="1" smtClean="0">
                <a:solidFill>
                  <a:srgbClr val="2124A1"/>
                </a:solidFill>
              </a:rPr>
              <a:t>grid</a:t>
            </a:r>
            <a:endParaRPr lang="fr-FR" sz="2000" baseline="-25000" dirty="0" smtClean="0">
              <a:solidFill>
                <a:srgbClr val="2124A1"/>
              </a:solidFill>
            </a:endParaRPr>
          </a:p>
          <a:p>
            <a:pPr algn="l" eaLnBrk="1" hangingPunct="1">
              <a:buFontTx/>
              <a:buChar char="-"/>
            </a:pP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Costs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fr-FR" sz="2000" dirty="0" smtClean="0">
              <a:solidFill>
                <a:srgbClr val="2124A1"/>
              </a:solidFill>
            </a:endParaRPr>
          </a:p>
        </p:txBody>
      </p:sp>
      <p:sp>
        <p:nvSpPr>
          <p:cNvPr id="8194" name="ZoneTexte 1"/>
          <p:cNvSpPr txBox="1">
            <a:spLocks noChangeArrowheads="1"/>
          </p:cNvSpPr>
          <p:nvPr/>
        </p:nvSpPr>
        <p:spPr bwMode="auto">
          <a:xfrm>
            <a:off x="1403350" y="87015"/>
            <a:ext cx="7416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dirty="0">
                <a:solidFill>
                  <a:srgbClr val="AC00A2"/>
                </a:solidFill>
              </a:rPr>
              <a:t>The </a:t>
            </a:r>
            <a:r>
              <a:rPr lang="fr-FR" dirty="0" err="1">
                <a:solidFill>
                  <a:srgbClr val="AC00A2"/>
                </a:solidFill>
              </a:rPr>
              <a:t>requirements</a:t>
            </a:r>
            <a:r>
              <a:rPr lang="fr-FR" dirty="0">
                <a:solidFill>
                  <a:srgbClr val="AC00A2"/>
                </a:solidFill>
              </a:rPr>
              <a:t> for an </a:t>
            </a:r>
            <a:r>
              <a:rPr lang="fr-FR" dirty="0" err="1" smtClean="0">
                <a:solidFill>
                  <a:srgbClr val="AC00A2"/>
                </a:solidFill>
              </a:rPr>
              <a:t>industrial</a:t>
            </a:r>
            <a:r>
              <a:rPr lang="fr-FR" dirty="0">
                <a:solidFill>
                  <a:srgbClr val="AC00A2"/>
                </a:solidFill>
              </a:rPr>
              <a:t> </a:t>
            </a:r>
            <a:r>
              <a:rPr lang="fr-FR" dirty="0" smtClean="0">
                <a:solidFill>
                  <a:srgbClr val="AC00A2"/>
                </a:solidFill>
              </a:rPr>
              <a:t>ADS </a:t>
            </a:r>
            <a:r>
              <a:rPr lang="fr-FR" dirty="0" err="1">
                <a:solidFill>
                  <a:srgbClr val="AC00A2"/>
                </a:solidFill>
              </a:rPr>
              <a:t>Demo</a:t>
            </a:r>
            <a:endParaRPr lang="fr-FR" dirty="0">
              <a:solidFill>
                <a:srgbClr val="AC00A2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79512" y="64588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2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1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990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16"/>
          <p:cNvSpPr>
            <a:spLocks noChangeArrowheads="1"/>
          </p:cNvSpPr>
          <p:nvPr/>
        </p:nvSpPr>
        <p:spPr bwMode="auto">
          <a:xfrm>
            <a:off x="4860032" y="5784890"/>
            <a:ext cx="34563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20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Shorter trajectory if the stripping foil is located in a valley</a:t>
            </a:r>
            <a:r>
              <a:rPr lang="en-US" sz="12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leads to a smaller extracted beam</a:t>
            </a:r>
          </a:p>
        </p:txBody>
      </p:sp>
      <p:sp>
        <p:nvSpPr>
          <p:cNvPr id="7174" name="Rectangle 19"/>
          <p:cNvSpPr>
            <a:spLocks noChangeArrowheads="1"/>
          </p:cNvSpPr>
          <p:nvPr/>
        </p:nvSpPr>
        <p:spPr bwMode="auto">
          <a:xfrm>
            <a:off x="6553200" y="4461560"/>
            <a:ext cx="24384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20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Initial condition:</a:t>
            </a:r>
          </a:p>
          <a:p>
            <a:pPr>
              <a:defRPr/>
            </a:pPr>
            <a:r>
              <a:rPr lang="en-US" sz="120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5mm vertical amplitude @ 155MeV</a:t>
            </a:r>
          </a:p>
        </p:txBody>
      </p:sp>
      <p:sp>
        <p:nvSpPr>
          <p:cNvPr id="69637" name="Rectangle 1"/>
          <p:cNvSpPr>
            <a:spLocks noChangeArrowheads="1"/>
          </p:cNvSpPr>
          <p:nvPr/>
        </p:nvSpPr>
        <p:spPr bwMode="auto">
          <a:xfrm>
            <a:off x="2143173" y="1028700"/>
            <a:ext cx="49829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0" i="0" dirty="0" smtClean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short </a:t>
            </a:r>
            <a:r>
              <a:rPr lang="en-US" sz="1600" b="0" i="0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trajectory, no focusing elements, no complexity</a:t>
            </a:r>
          </a:p>
        </p:txBody>
      </p:sp>
      <p:pic>
        <p:nvPicPr>
          <p:cNvPr id="69638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0" y="2208213"/>
            <a:ext cx="431482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9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4" y="4005064"/>
            <a:ext cx="4618038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40" name="ZoneTexte 1"/>
          <p:cNvSpPr txBox="1">
            <a:spLocks noChangeArrowheads="1"/>
          </p:cNvSpPr>
          <p:nvPr/>
        </p:nvSpPr>
        <p:spPr bwMode="auto">
          <a:xfrm>
            <a:off x="4293811" y="177801"/>
            <a:ext cx="18907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H2+ Extraction</a:t>
            </a:r>
            <a:endParaRPr lang="fr-FR" sz="2000" b="0" i="0" dirty="0">
              <a:solidFill>
                <a:srgbClr val="AC00A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1176053" y="2096559"/>
            <a:ext cx="7547542" cy="4236803"/>
            <a:chOff x="1176053" y="2096559"/>
            <a:chExt cx="7547542" cy="4236803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556"/>
            <a:stretch/>
          </p:blipFill>
          <p:spPr bwMode="auto">
            <a:xfrm>
              <a:off x="1176053" y="2096559"/>
              <a:ext cx="7547542" cy="42368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ZoneTexte 11"/>
            <p:cNvSpPr txBox="1"/>
            <p:nvPr/>
          </p:nvSpPr>
          <p:spPr>
            <a:xfrm>
              <a:off x="2229470" y="2434869"/>
              <a:ext cx="1968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H2+ </a:t>
              </a:r>
              <a:r>
                <a:rPr lang="fr-FR" sz="16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acceleration</a:t>
              </a:r>
              <a:endParaRPr lang="fr-FR" sz="16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13" name="Connecteur droit avec flèche 12"/>
            <p:cNvCxnSpPr/>
            <p:nvPr/>
          </p:nvCxnSpPr>
          <p:spPr bwMode="auto">
            <a:xfrm>
              <a:off x="3213874" y="2773423"/>
              <a:ext cx="0" cy="622811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3419872" y="2996952"/>
              <a:ext cx="199766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 smtClean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Proton extraction</a:t>
              </a:r>
            </a:p>
            <a:p>
              <a:pPr algn="ctr"/>
              <a:r>
                <a:rPr lang="fr-FR" sz="1600" dirty="0" smtClean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@796 MeV</a:t>
              </a:r>
              <a:endParaRPr lang="fr-FR" sz="16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15" name="Connecteur droit avec flèche 14"/>
            <p:cNvCxnSpPr/>
            <p:nvPr/>
          </p:nvCxnSpPr>
          <p:spPr bwMode="auto">
            <a:xfrm>
              <a:off x="4418703" y="3581727"/>
              <a:ext cx="531121" cy="63936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ZoneTexte 16"/>
          <p:cNvSpPr txBox="1"/>
          <p:nvPr/>
        </p:nvSpPr>
        <p:spPr>
          <a:xfrm>
            <a:off x="1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20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1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990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6" name="Rectangle 18"/>
          <p:cNvSpPr>
            <a:spLocks noChangeArrowheads="1"/>
          </p:cNvSpPr>
          <p:nvPr/>
        </p:nvSpPr>
        <p:spPr bwMode="auto">
          <a:xfrm>
            <a:off x="368300" y="4437112"/>
            <a:ext cx="2123017" cy="132343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 Superconducting Coils</a:t>
            </a:r>
          </a:p>
          <a:p>
            <a:pPr>
              <a:spcBef>
                <a:spcPts val="600"/>
              </a:spcBef>
            </a:pP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12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Rmin</a:t>
            </a: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4.2m </a:t>
            </a:r>
            <a:r>
              <a:rPr lang="en-US" sz="12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Rmax</a:t>
            </a: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7.1m </a:t>
            </a:r>
          </a:p>
          <a:p>
            <a:pPr>
              <a:spcBef>
                <a:spcPts val="600"/>
              </a:spcBef>
            </a:pP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.Total length ~50m</a:t>
            </a:r>
          </a:p>
          <a:p>
            <a:pPr>
              <a:spcBef>
                <a:spcPts val="600"/>
              </a:spcBef>
            </a:pP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.Section: 160 mm * 310mm </a:t>
            </a:r>
          </a:p>
          <a:p>
            <a:pPr>
              <a:spcBef>
                <a:spcPts val="600"/>
              </a:spcBef>
            </a:pP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.Current density 55 A/mm² </a:t>
            </a:r>
          </a:p>
        </p:txBody>
      </p:sp>
      <p:sp>
        <p:nvSpPr>
          <p:cNvPr id="265244" name="Rectangle 28"/>
          <p:cNvSpPr>
            <a:spLocks noChangeArrowheads="1"/>
          </p:cNvSpPr>
          <p:nvPr/>
        </p:nvSpPr>
        <p:spPr bwMode="auto">
          <a:xfrm>
            <a:off x="323850" y="3037036"/>
            <a:ext cx="243002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 6 straight hill sectors (14 tons)</a:t>
            </a:r>
          </a:p>
          <a:p>
            <a:pPr>
              <a:defRPr/>
            </a:pPr>
            <a:r>
              <a:rPr lang="en-US" sz="12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 12 small valley sectors </a:t>
            </a:r>
          </a:p>
        </p:txBody>
      </p:sp>
      <p:pic>
        <p:nvPicPr>
          <p:cNvPr id="67589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6" r="10606"/>
          <a:stretch>
            <a:fillRect/>
          </a:stretch>
        </p:blipFill>
        <p:spPr bwMode="auto">
          <a:xfrm>
            <a:off x="-36513" y="1196975"/>
            <a:ext cx="3124201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2349500"/>
            <a:ext cx="3416300" cy="111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4108" name="Picture 1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908050"/>
            <a:ext cx="2590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4110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4168800"/>
            <a:ext cx="2657475" cy="206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4111" name="Picture 2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38" y="3962400"/>
            <a:ext cx="3775075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4112" name="Picture 2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4150" y="765175"/>
            <a:ext cx="2574925" cy="230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67595" name="ZoneTexte 1"/>
          <p:cNvSpPr txBox="1">
            <a:spLocks noChangeArrowheads="1"/>
          </p:cNvSpPr>
          <p:nvPr/>
        </p:nvSpPr>
        <p:spPr bwMode="auto">
          <a:xfrm>
            <a:off x="3287266" y="138113"/>
            <a:ext cx="33409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1600 MeV H2+ option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21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2060575"/>
            <a:ext cx="6705600" cy="2590800"/>
          </a:xfrm>
          <a:solidFill>
            <a:srgbClr val="FCD0FA"/>
          </a:solidFill>
          <a:ln w="12700" cap="flat">
            <a:solidFill>
              <a:schemeClr val="tx1"/>
            </a:solidFill>
            <a:miter lim="800000"/>
            <a:headEnd/>
            <a:tailEnd/>
          </a:ln>
          <a:effectLst>
            <a:outerShdw blurRad="63500" dist="197566" dir="2700000" algn="ctr" rotWithShape="0">
              <a:schemeClr val="bg2">
                <a:alpha val="74998"/>
              </a:schemeClr>
            </a:outerShdw>
          </a:effectLst>
        </p:spPr>
        <p:txBody>
          <a:bodyPr lIns="92075" tIns="46038" rIns="92075" bIns="46038" anchor="ctr" anchorCtr="1"/>
          <a:lstStyle/>
          <a:p>
            <a:pPr eaLnBrk="1" hangingPunct="1">
              <a:defRPr/>
            </a:pPr>
            <a:r>
              <a:rPr lang="fr-FR" sz="28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Conclusions</a:t>
            </a:r>
          </a:p>
          <a:p>
            <a:pPr eaLnBrk="1" hangingPunct="1">
              <a:defRPr/>
            </a:pPr>
            <a:endParaRPr lang="fr-FR" sz="2800" dirty="0" smtClean="0">
              <a:solidFill>
                <a:srgbClr val="2124A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defRPr/>
            </a:pPr>
            <a:endParaRPr lang="fr-FR" sz="2800" dirty="0" smtClean="0">
              <a:solidFill>
                <a:srgbClr val="2124A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4"/>
          <p:cNvSpPr txBox="1">
            <a:spLocks noChangeArrowheads="1"/>
          </p:cNvSpPr>
          <p:nvPr/>
        </p:nvSpPr>
        <p:spPr bwMode="auto">
          <a:xfrm>
            <a:off x="900113" y="1340768"/>
            <a:ext cx="8243887" cy="460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</a:p>
          <a:p>
            <a:pPr eaLnBrk="1" hangingPunct="1">
              <a:spcBef>
                <a:spcPts val="300"/>
              </a:spcBef>
            </a:pP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Easy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maintain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repairable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system</a:t>
            </a:r>
          </a:p>
          <a:p>
            <a:pPr marL="285750" indent="-285750" eaLnBrk="1" hangingPunct="1">
              <a:spcBef>
                <a:spcPts val="300"/>
              </a:spcBef>
              <a:buFont typeface="Wingdings"/>
              <a:buChar char="Ø"/>
            </a:pP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Low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losses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 the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different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stages</a:t>
            </a:r>
          </a:p>
          <a:p>
            <a:pPr marL="285750" indent="-285750" eaLnBrk="1" hangingPunct="1">
              <a:spcBef>
                <a:spcPts val="300"/>
              </a:spcBef>
              <a:buFont typeface="Wingdings"/>
              <a:buChar char="Ø"/>
            </a:pP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Low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number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of components</a:t>
            </a:r>
          </a:p>
          <a:p>
            <a:pPr marL="285750" indent="-285750" eaLnBrk="1" hangingPunct="1">
              <a:spcBef>
                <a:spcPts val="300"/>
              </a:spcBef>
              <a:buFont typeface="Wingdings"/>
              <a:buChar char="Ø"/>
            </a:pP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Easy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access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components (RF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cavities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RF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amplifiers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injection and extraction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devices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ion sources…)</a:t>
            </a:r>
          </a:p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</a:p>
          <a:p>
            <a:pPr eaLnBrk="1" hangingPunct="1">
              <a:spcBef>
                <a:spcPts val="300"/>
              </a:spcBef>
            </a:pP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Easy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implement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successive phases to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raise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up the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power of the prototype</a:t>
            </a:r>
          </a:p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</a:p>
          <a:p>
            <a:pPr eaLnBrk="1" hangingPunct="1">
              <a:spcBef>
                <a:spcPts val="300"/>
              </a:spcBef>
            </a:pP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stability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choice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of Ion source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multiple injection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systems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(to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reduce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trips)</a:t>
            </a:r>
          </a:p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</a:p>
          <a:p>
            <a:pPr eaLnBrk="1" hangingPunct="1">
              <a:spcBef>
                <a:spcPts val="300"/>
              </a:spcBef>
            </a:pP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Investment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runing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costs</a:t>
            </a:r>
            <a:endParaRPr lang="fr-FR" sz="1400" b="0" i="0" dirty="0" smtClean="0">
              <a:solidFill>
                <a:schemeClr val="accent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</a:p>
          <a:p>
            <a:pPr eaLnBrk="1" hangingPunct="1">
              <a:spcBef>
                <a:spcPts val="300"/>
              </a:spcBef>
            </a:pP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Failures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repair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rates of the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competitors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Linacs</a:t>
            </a:r>
            <a:r>
              <a:rPr lang="fr-FR" sz="1400" b="0" i="0" dirty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 cyclotrons)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should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carefully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analysed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proven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industrial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methods</a:t>
            </a:r>
            <a:r>
              <a:rPr lang="fr-FR" sz="14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(MTBF, …)</a:t>
            </a:r>
          </a:p>
          <a:p>
            <a:pPr eaLnBrk="1" hangingPunct="1">
              <a:spcBef>
                <a:spcPts val="300"/>
              </a:spcBef>
            </a:pPr>
            <a:endParaRPr lang="fr-FR" sz="1400" b="0" i="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00"/>
              </a:spcBef>
            </a:pPr>
            <a:endParaRPr lang="fr-FR" sz="1400" b="0" i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fr-FR" sz="18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&gt;&gt; Single stage cyclotron </a:t>
            </a:r>
            <a:r>
              <a:rPr lang="fr-FR" sz="18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</a:t>
            </a:r>
            <a:r>
              <a:rPr lang="fr-FR" sz="18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an attractive solution</a:t>
            </a:r>
            <a:endParaRPr lang="fr-FR" sz="1800" b="0" i="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ZoneTexte 1"/>
          <p:cNvSpPr txBox="1">
            <a:spLocks noChangeArrowheads="1"/>
          </p:cNvSpPr>
          <p:nvPr/>
        </p:nvSpPr>
        <p:spPr bwMode="auto">
          <a:xfrm>
            <a:off x="3059832" y="188640"/>
            <a:ext cx="42301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Industrial</a:t>
            </a:r>
            <a:r>
              <a:rPr lang="fr-FR" sz="20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constraints</a:t>
            </a:r>
            <a:r>
              <a:rPr lang="fr-FR" sz="20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for ADS driver</a:t>
            </a:r>
            <a:endParaRPr lang="fr-FR" sz="2000" b="0" i="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11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Image 2" descr="psi_Failure2009bi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1241425"/>
            <a:ext cx="800100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ZoneTexte 3"/>
          <p:cNvSpPr txBox="1">
            <a:spLocks noChangeArrowheads="1"/>
          </p:cNvSpPr>
          <p:nvPr/>
        </p:nvSpPr>
        <p:spPr bwMode="auto">
          <a:xfrm>
            <a:off x="1692275" y="177861"/>
            <a:ext cx="67221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main causes of </a:t>
            </a:r>
            <a:r>
              <a:rPr lang="fr-FR" sz="20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20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trips in 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multi-stages cyclotron</a:t>
            </a:r>
          </a:p>
        </p:txBody>
      </p:sp>
      <p:sp>
        <p:nvSpPr>
          <p:cNvPr id="26627" name="ZoneTexte 4"/>
          <p:cNvSpPr txBox="1">
            <a:spLocks noChangeArrowheads="1"/>
          </p:cNvSpPr>
          <p:nvPr/>
        </p:nvSpPr>
        <p:spPr bwMode="auto">
          <a:xfrm>
            <a:off x="6688605" y="6446738"/>
            <a:ext cx="22760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400" b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From</a:t>
            </a:r>
            <a:r>
              <a:rPr lang="fr-FR" sz="1400" b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M.Seidel</a:t>
            </a:r>
            <a:r>
              <a:rPr lang="fr-FR" sz="1400" b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PSI in 2009</a:t>
            </a:r>
          </a:p>
        </p:txBody>
      </p:sp>
      <p:sp>
        <p:nvSpPr>
          <p:cNvPr id="26628" name="Ellipse 6"/>
          <p:cNvSpPr>
            <a:spLocks noChangeArrowheads="1"/>
          </p:cNvSpPr>
          <p:nvPr/>
        </p:nvSpPr>
        <p:spPr bwMode="auto">
          <a:xfrm>
            <a:off x="900113" y="1628775"/>
            <a:ext cx="1584325" cy="10795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ZoneTexte 3"/>
          <p:cNvSpPr txBox="1">
            <a:spLocks noChangeArrowheads="1"/>
          </p:cNvSpPr>
          <p:nvPr/>
        </p:nvSpPr>
        <p:spPr bwMode="auto">
          <a:xfrm>
            <a:off x="351198" y="5947489"/>
            <a:ext cx="376577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  <a:extLst/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sz="160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1+2+3 = 57%</a:t>
            </a:r>
          </a:p>
          <a:p>
            <a:pPr algn="ctr" eaLnBrk="1" hangingPunct="1"/>
            <a:r>
              <a:rPr lang="fr-FR" sz="160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26000 </a:t>
            </a:r>
            <a:r>
              <a:rPr lang="fr-FR" sz="160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160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trips per </a:t>
            </a:r>
            <a:r>
              <a:rPr lang="fr-FR" sz="160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year</a:t>
            </a:r>
            <a:r>
              <a:rPr lang="fr-FR" sz="160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 1999</a:t>
            </a:r>
            <a:endParaRPr lang="fr-FR" sz="1600" i="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Ellipse 6"/>
          <p:cNvSpPr>
            <a:spLocks noChangeArrowheads="1"/>
          </p:cNvSpPr>
          <p:nvPr/>
        </p:nvSpPr>
        <p:spPr bwMode="auto">
          <a:xfrm>
            <a:off x="793676" y="4772769"/>
            <a:ext cx="1295772" cy="863476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Ellipse 6"/>
          <p:cNvSpPr>
            <a:spLocks noChangeArrowheads="1"/>
          </p:cNvSpPr>
          <p:nvPr/>
        </p:nvSpPr>
        <p:spPr bwMode="auto">
          <a:xfrm>
            <a:off x="4256795" y="5547826"/>
            <a:ext cx="1224136" cy="799326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ZoneTexte 3"/>
          <p:cNvSpPr txBox="1">
            <a:spLocks noChangeArrowheads="1"/>
          </p:cNvSpPr>
          <p:nvPr/>
        </p:nvSpPr>
        <p:spPr bwMode="auto">
          <a:xfrm>
            <a:off x="990364" y="1412776"/>
            <a:ext cx="7019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endParaRPr lang="fr-FR" sz="160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ZoneTexte 3"/>
          <p:cNvSpPr txBox="1">
            <a:spLocks noChangeArrowheads="1"/>
          </p:cNvSpPr>
          <p:nvPr/>
        </p:nvSpPr>
        <p:spPr bwMode="auto">
          <a:xfrm>
            <a:off x="845753" y="4437112"/>
            <a:ext cx="7019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endParaRPr lang="fr-FR" sz="160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3995936" y="5445224"/>
            <a:ext cx="7019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endParaRPr lang="fr-FR" sz="160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Ellipse 6"/>
          <p:cNvSpPr>
            <a:spLocks noChangeArrowheads="1"/>
          </p:cNvSpPr>
          <p:nvPr/>
        </p:nvSpPr>
        <p:spPr bwMode="auto">
          <a:xfrm>
            <a:off x="6516216" y="5365978"/>
            <a:ext cx="1008112" cy="790833"/>
          </a:xfrm>
          <a:prstGeom prst="ellips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" name="ZoneTexte 3"/>
          <p:cNvSpPr txBox="1">
            <a:spLocks noChangeArrowheads="1"/>
          </p:cNvSpPr>
          <p:nvPr/>
        </p:nvSpPr>
        <p:spPr bwMode="auto">
          <a:xfrm>
            <a:off x="6246353" y="5301208"/>
            <a:ext cx="7019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i="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endParaRPr lang="fr-FR" sz="1600" i="0" dirty="0">
              <a:solidFill>
                <a:schemeClr val="accent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1" grpId="0"/>
      <p:bldP spid="13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ZoneTexte 1"/>
          <p:cNvSpPr txBox="1">
            <a:spLocks noChangeArrowheads="1"/>
          </p:cNvSpPr>
          <p:nvPr/>
        </p:nvSpPr>
        <p:spPr bwMode="auto">
          <a:xfrm>
            <a:off x="2915816" y="188640"/>
            <a:ext cx="44498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Critical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Issues of Single Stage </a:t>
            </a:r>
            <a:r>
              <a:rPr lang="fr-FR" sz="20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designs</a:t>
            </a:r>
            <a:endParaRPr lang="fr-FR" sz="20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5779" name="ZoneTexte 4"/>
          <p:cNvSpPr txBox="1">
            <a:spLocks noChangeArrowheads="1"/>
          </p:cNvSpPr>
          <p:nvPr/>
        </p:nvSpPr>
        <p:spPr bwMode="auto">
          <a:xfrm>
            <a:off x="1143918" y="1052736"/>
            <a:ext cx="8243887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1-Large </a:t>
            </a:r>
            <a:r>
              <a:rPr lang="fr-FR" sz="14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superconducting</a:t>
            </a: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coils</a:t>
            </a:r>
            <a:r>
              <a:rPr lang="fr-FR" sz="16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fr-FR" sz="14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role</a:t>
            </a: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of the ASG </a:t>
            </a:r>
            <a:r>
              <a:rPr lang="fr-FR" sz="14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partner</a:t>
            </a: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 the CYCLADS </a:t>
            </a:r>
            <a:r>
              <a:rPr lang="fr-FR" sz="14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Proposal</a:t>
            </a: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):</a:t>
            </a:r>
            <a:endParaRPr lang="fr-FR" sz="1400" b="0" i="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Mechanical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design of a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complex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shape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bends</a:t>
            </a:r>
            <a:endParaRPr lang="fr-FR" sz="1200" b="0" i="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Possibility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use MgB2 for a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cryo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-free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cooling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system ?</a:t>
            </a:r>
          </a:p>
          <a:p>
            <a:pPr eaLnBrk="1" hangingPunct="1">
              <a:spcBef>
                <a:spcPts val="300"/>
              </a:spcBef>
            </a:pP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=&gt; Tests and prototypes are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needed</a:t>
            </a:r>
            <a:endParaRPr lang="fr-FR" sz="1200" b="0" i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953747"/>
            <a:ext cx="2160240" cy="1483365"/>
          </a:xfrm>
          <a:prstGeom prst="rect">
            <a:avLst/>
          </a:prstGeom>
        </p:spPr>
      </p:pic>
      <p:sp>
        <p:nvSpPr>
          <p:cNvPr id="6" name="ZoneTexte 4"/>
          <p:cNvSpPr txBox="1">
            <a:spLocks noChangeArrowheads="1"/>
          </p:cNvSpPr>
          <p:nvPr/>
        </p:nvSpPr>
        <p:spPr bwMode="auto">
          <a:xfrm>
            <a:off x="1187625" y="2348880"/>
            <a:ext cx="7704856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2-High </a:t>
            </a: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power RF </a:t>
            </a:r>
            <a:r>
              <a:rPr lang="fr-FR" sz="14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cavity</a:t>
            </a: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design to </a:t>
            </a:r>
            <a:r>
              <a:rPr lang="fr-FR" sz="14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handle</a:t>
            </a: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1.4 (H+)-1.6(H2+) </a:t>
            </a:r>
            <a:r>
              <a:rPr lang="fr-FR" sz="14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Mwatt</a:t>
            </a: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:</a:t>
            </a:r>
          </a:p>
          <a:p>
            <a:pPr eaLnBrk="1" hangingPunct="1">
              <a:spcBef>
                <a:spcPts val="300"/>
              </a:spcBef>
            </a:pP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- 2 RF Windows + 1 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Amplifier/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window</a:t>
            </a:r>
            <a:endParaRPr lang="fr-FR" sz="1200" b="0" i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relation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between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cavity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&amp; extraction system</a:t>
            </a:r>
          </a:p>
        </p:txBody>
      </p:sp>
      <p:sp>
        <p:nvSpPr>
          <p:cNvPr id="7" name="ZoneTexte 4"/>
          <p:cNvSpPr txBox="1">
            <a:spLocks noChangeArrowheads="1"/>
          </p:cNvSpPr>
          <p:nvPr/>
        </p:nvSpPr>
        <p:spPr bwMode="auto">
          <a:xfrm>
            <a:off x="1162174" y="3356992"/>
            <a:ext cx="8243887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3-Multi Injection :</a:t>
            </a:r>
          </a:p>
          <a:p>
            <a:pPr eaLnBrk="1" hangingPunct="1">
              <a:spcBef>
                <a:spcPts val="300"/>
              </a:spcBef>
            </a:pP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a single HV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platform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house 3 ion sources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will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investigated</a:t>
            </a:r>
            <a:endParaRPr lang="fr-FR" sz="1200" b="0" i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ZoneTexte 4"/>
          <p:cNvSpPr txBox="1">
            <a:spLocks noChangeArrowheads="1"/>
          </p:cNvSpPr>
          <p:nvPr/>
        </p:nvSpPr>
        <p:spPr bwMode="auto">
          <a:xfrm>
            <a:off x="1187623" y="4365104"/>
            <a:ext cx="792088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4-H2</a:t>
            </a: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</a:t>
            </a:r>
            <a:r>
              <a:rPr lang="fr-FR" sz="14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acceleration</a:t>
            </a: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:</a:t>
            </a:r>
          </a:p>
          <a:p>
            <a:pPr eaLnBrk="1" hangingPunct="1">
              <a:spcBef>
                <a:spcPts val="300"/>
              </a:spcBef>
            </a:pP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interaction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residual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gas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High vacuum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needed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(cf.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Daedalus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indent="180975" eaLnBrk="1" hangingPunct="1">
              <a:spcBef>
                <a:spcPts val="300"/>
              </a:spcBef>
            </a:pP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Dissociation of the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vibrational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states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producing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energy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protons (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according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experience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</a:p>
          <a:p>
            <a:pPr indent="180975" eaLnBrk="1" hangingPunct="1">
              <a:spcBef>
                <a:spcPts val="300"/>
              </a:spcBef>
            </a:pP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filament-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based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multicusp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ion sources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could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more relevant)</a:t>
            </a:r>
            <a:endParaRPr lang="fr-FR" sz="1200" b="0" i="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- stripping foil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lifetime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500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mA.hours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outstanding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performance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achieved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TRIUMF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oriented</a:t>
            </a:r>
            <a:endParaRPr lang="fr-FR" sz="1200" b="0" i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pyrolic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Graphite (</a:t>
            </a:r>
            <a:r>
              <a:rPr lang="fr-FR" sz="12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courtesy</a:t>
            </a: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of Yuri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Bylinskii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</p:txBody>
      </p:sp>
      <p:sp>
        <p:nvSpPr>
          <p:cNvPr id="9" name="ZoneTexte 4"/>
          <p:cNvSpPr txBox="1">
            <a:spLocks noChangeArrowheads="1"/>
          </p:cNvSpPr>
          <p:nvPr/>
        </p:nvSpPr>
        <p:spPr bwMode="auto">
          <a:xfrm>
            <a:off x="1187624" y="5994429"/>
            <a:ext cx="824388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5- High </a:t>
            </a:r>
            <a:r>
              <a:rPr lang="fr-FR" sz="14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intensity</a:t>
            </a: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dynamics</a:t>
            </a: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fr-FR" sz="14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role</a:t>
            </a: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of the </a:t>
            </a: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PSI </a:t>
            </a:r>
            <a:r>
              <a:rPr lang="fr-FR" sz="14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partner</a:t>
            </a:r>
            <a:r>
              <a:rPr lang="fr-FR" sz="14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the CYCLADS </a:t>
            </a:r>
            <a:r>
              <a:rPr lang="fr-FR" sz="1400" b="0" i="0" dirty="0" err="1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Proposal</a:t>
            </a:r>
            <a:r>
              <a:rPr lang="fr-FR" sz="14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):</a:t>
            </a:r>
            <a:endParaRPr lang="fr-FR" sz="1400" b="0" i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300"/>
              </a:spcBef>
            </a:pPr>
            <a:r>
              <a:rPr lang="fr-FR" sz="1200" b="0" i="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Non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linear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dynamics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models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for halo </a:t>
            </a:r>
            <a:r>
              <a:rPr lang="fr-FR" sz="1200" b="0" i="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characterization</a:t>
            </a:r>
            <a:r>
              <a:rPr lang="fr-FR" sz="12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</a:t>
            </a:r>
            <a:endParaRPr lang="fr-FR" sz="1100" b="0" i="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59632" y="1196752"/>
            <a:ext cx="7779544" cy="4680520"/>
          </a:xfrm>
        </p:spPr>
        <p:txBody>
          <a:bodyPr/>
          <a:lstStyle/>
          <a:p>
            <a:pPr>
              <a:defRPr/>
            </a:pPr>
            <a:r>
              <a:rPr lang="en-GB" sz="1400" b="1" i="1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Single stage accelerator</a:t>
            </a:r>
          </a:p>
          <a:p>
            <a:pPr lvl="1">
              <a:defRPr/>
            </a:pPr>
            <a:r>
              <a:rPr lang="en-GB" sz="14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Compact system - low construction budget and Low operational cost</a:t>
            </a:r>
          </a:p>
          <a:p>
            <a:pPr lvl="1">
              <a:defRPr/>
            </a:pPr>
            <a:r>
              <a:rPr lang="en-GB" sz="14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 components than traditional solutions </a:t>
            </a:r>
            <a:r>
              <a:rPr lang="en-GB" sz="14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anose="05000000000000000000" pitchFamily="2" charset="2"/>
              </a:rPr>
              <a:t> </a:t>
            </a:r>
            <a:r>
              <a:rPr lang="en-GB" sz="14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 reliability</a:t>
            </a:r>
          </a:p>
          <a:p>
            <a:pPr lvl="1">
              <a:defRPr/>
            </a:pPr>
            <a:r>
              <a:rPr lang="en-GB" sz="14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 transport / no matching issues between stages</a:t>
            </a:r>
            <a:endParaRPr lang="en-GB" sz="1600" dirty="0" smtClean="0">
              <a:solidFill>
                <a:schemeClr val="accent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defRPr/>
            </a:pPr>
            <a:endParaRPr lang="en-GB" sz="1600" dirty="0" smtClean="0">
              <a:solidFill>
                <a:schemeClr val="accent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en-GB" sz="1400" b="1" i="1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sources + axial injection lines</a:t>
            </a:r>
          </a:p>
          <a:p>
            <a:pPr lvl="1">
              <a:defRPr/>
            </a:pPr>
            <a:r>
              <a:rPr lang="en-GB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redundancy </a:t>
            </a:r>
          </a:p>
          <a:p>
            <a:pPr lvl="1">
              <a:defRPr/>
            </a:pPr>
            <a:r>
              <a:rPr lang="en-GB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reliability </a:t>
            </a:r>
          </a:p>
          <a:p>
            <a:pPr lvl="1">
              <a:defRPr/>
            </a:pPr>
            <a:r>
              <a:rPr lang="en-GB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Intensity Flexibility:</a:t>
            </a:r>
          </a:p>
          <a:p>
            <a:pPr lvl="2">
              <a:defRPr/>
            </a:pPr>
            <a:r>
              <a:rPr lang="en-GB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mA protons&gt;4mA H2+: 2 Ion sources on + 1 Ion source in Stand-by</a:t>
            </a:r>
          </a:p>
          <a:p>
            <a:pPr lvl="2">
              <a:defRPr/>
            </a:pPr>
            <a:r>
              <a:rPr lang="en-GB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12 mA protons&gt;6mA H2+: 3 Ion sources on</a:t>
            </a:r>
          </a:p>
          <a:p>
            <a:pPr marL="914400" lvl="2" indent="0">
              <a:buNone/>
              <a:defRPr/>
            </a:pPr>
            <a:endParaRPr lang="en-GB" sz="1600" dirty="0" smtClean="0">
              <a:solidFill>
                <a:schemeClr val="accent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lvl="1" indent="-342900">
              <a:buFontTx/>
              <a:buChar char="•"/>
              <a:defRPr/>
            </a:pPr>
            <a:r>
              <a:rPr lang="en-GB" sz="1400" b="1" i="1" dirty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GB" sz="1400" b="1" i="1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implified Extraction system </a:t>
            </a:r>
            <a:r>
              <a:rPr lang="en-GB" sz="14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No Septum required</a:t>
            </a:r>
          </a:p>
          <a:p>
            <a:pPr lvl="1">
              <a:defRPr/>
            </a:pPr>
            <a:r>
              <a:rPr lang="en-GB" sz="14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Increasing reliability</a:t>
            </a:r>
          </a:p>
          <a:p>
            <a:pPr lvl="1">
              <a:defRPr/>
            </a:pPr>
            <a:r>
              <a:rPr lang="en-GB" sz="14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 activation =&gt; easier maintenance</a:t>
            </a:r>
          </a:p>
          <a:p>
            <a:pPr>
              <a:defRPr/>
            </a:pPr>
            <a:endParaRPr lang="fr-FR" sz="1600" dirty="0">
              <a:solidFill>
                <a:schemeClr val="accent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ZoneTexte 1"/>
          <p:cNvSpPr txBox="1">
            <a:spLocks noChangeArrowheads="1"/>
          </p:cNvSpPr>
          <p:nvPr/>
        </p:nvSpPr>
        <p:spPr bwMode="auto">
          <a:xfrm>
            <a:off x="2555776" y="188640"/>
            <a:ext cx="57585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pro of the single stage cyclotron solution</a:t>
            </a:r>
            <a:r>
              <a:rPr lang="fr-FR" sz="16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(1)</a:t>
            </a:r>
            <a:endParaRPr lang="fr-FR" sz="2000" b="0" i="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ZoneTexte 4"/>
          <p:cNvSpPr txBox="1">
            <a:spLocks noChangeArrowheads="1"/>
          </p:cNvSpPr>
          <p:nvPr/>
        </p:nvSpPr>
        <p:spPr bwMode="auto">
          <a:xfrm>
            <a:off x="2402343" y="1844824"/>
            <a:ext cx="540885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fr-FR" sz="14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Global </a:t>
            </a:r>
            <a:r>
              <a:rPr lang="fr-FR" sz="1400" dirty="0" err="1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yield</a:t>
            </a:r>
            <a:r>
              <a:rPr lang="fr-FR" sz="1400" dirty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dirty="0" err="1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could</a:t>
            </a:r>
            <a:r>
              <a:rPr lang="fr-FR" sz="1400" dirty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dirty="0" err="1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approach</a:t>
            </a:r>
            <a:r>
              <a:rPr lang="fr-FR" sz="1400" dirty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31 </a:t>
            </a:r>
            <a:r>
              <a:rPr lang="fr-FR" sz="1400" dirty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 </a:t>
            </a:r>
            <a:r>
              <a:rPr lang="fr-FR" sz="12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fr-FR" sz="1200" dirty="0" err="1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e.g</a:t>
            </a:r>
            <a:r>
              <a:rPr lang="fr-FR" sz="12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H+ 600 MeV – 10 mA)</a:t>
            </a:r>
            <a:endParaRPr lang="fr-FR" sz="1200" dirty="0">
              <a:solidFill>
                <a:schemeClr val="accent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428838"/>
              </p:ext>
            </p:extLst>
          </p:nvPr>
        </p:nvGraphicFramePr>
        <p:xfrm>
          <a:off x="3059832" y="2636912"/>
          <a:ext cx="3816424" cy="2194560"/>
        </p:xfrm>
        <a:graphic>
          <a:graphicData uri="http://schemas.openxmlformats.org/drawingml/2006/table">
            <a:tbl>
              <a:tblPr/>
              <a:tblGrid>
                <a:gridCol w="2520279"/>
                <a:gridCol w="1296145"/>
              </a:tblGrid>
              <a:tr h="2700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Driving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Beam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Power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 MW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Total RF Power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 MW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Total magnet Power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~1 MW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Triple injection Platform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~0.5 MW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Extraction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channel</a:t>
                      </a: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~0.5 MW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Anciliary equipts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~1 MW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Total Power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~19 MW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Estimated global yield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~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31 %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ZoneTexte 1"/>
          <p:cNvSpPr txBox="1">
            <a:spLocks noChangeArrowheads="1"/>
          </p:cNvSpPr>
          <p:nvPr/>
        </p:nvSpPr>
        <p:spPr bwMode="auto">
          <a:xfrm>
            <a:off x="2555776" y="188640"/>
            <a:ext cx="5790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pro of the single stage cyclotron solution  </a:t>
            </a:r>
            <a:r>
              <a:rPr lang="fr-FR" sz="1600" b="0" i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(2)</a:t>
            </a:r>
            <a:endParaRPr lang="fr-FR" sz="2000" b="0" i="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ZoneTexte 1"/>
          <p:cNvSpPr txBox="1">
            <a:spLocks noChangeArrowheads="1"/>
          </p:cNvSpPr>
          <p:nvPr/>
        </p:nvSpPr>
        <p:spPr bwMode="auto">
          <a:xfrm>
            <a:off x="1403648" y="5517232"/>
            <a:ext cx="6764906" cy="830997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sz="1600" b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single stage </a:t>
            </a:r>
            <a:r>
              <a:rPr lang="fr-FR" sz="1600" b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600MeV H+ or 1600 </a:t>
            </a:r>
            <a:r>
              <a:rPr lang="fr-FR" sz="1600" b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MeV </a:t>
            </a:r>
            <a:r>
              <a:rPr lang="fr-FR" sz="1600" b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H2+ cyclotron</a:t>
            </a:r>
          </a:p>
          <a:p>
            <a:pPr algn="ctr" eaLnBrk="1" hangingPunct="1"/>
            <a:r>
              <a:rPr lang="fr-FR" sz="1600" b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1600" b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Reverse </a:t>
            </a:r>
            <a:r>
              <a:rPr lang="fr-FR" sz="1600" b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Valley</a:t>
            </a:r>
            <a:r>
              <a:rPr lang="fr-FR" sz="1600" b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Field:</a:t>
            </a:r>
            <a:endParaRPr lang="fr-FR" sz="1600" b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eaLnBrk="1" hangingPunct="1"/>
            <a:r>
              <a:rPr lang="fr-FR" sz="1600" b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 good candidate for an </a:t>
            </a:r>
            <a:r>
              <a:rPr lang="fr-FR" sz="1600" b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industrial</a:t>
            </a:r>
            <a:r>
              <a:rPr lang="fr-FR" sz="1600" b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ADS </a:t>
            </a:r>
            <a:r>
              <a:rPr lang="fr-FR" sz="1600" b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demonstrator</a:t>
            </a:r>
            <a:r>
              <a:rPr lang="fr-FR" sz="1600" b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5950" y="881063"/>
            <a:ext cx="5699125" cy="568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73238" y="3124904"/>
            <a:ext cx="35245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3600" dirty="0" err="1">
                <a:solidFill>
                  <a:srgbClr val="D631A6"/>
                </a:solidFill>
              </a:rPr>
              <a:t>Thank</a:t>
            </a:r>
            <a:r>
              <a:rPr lang="fr-FR" sz="3600" dirty="0">
                <a:solidFill>
                  <a:srgbClr val="D631A6"/>
                </a:solidFill>
              </a:rPr>
              <a:t> </a:t>
            </a:r>
            <a:r>
              <a:rPr lang="fr-FR" sz="3600" dirty="0" err="1">
                <a:solidFill>
                  <a:srgbClr val="D631A6"/>
                </a:solidFill>
              </a:rPr>
              <a:t>you</a:t>
            </a:r>
            <a:r>
              <a:rPr lang="fr-FR" sz="3600" dirty="0">
                <a:solidFill>
                  <a:srgbClr val="D631A6"/>
                </a:solidFill>
              </a:rPr>
              <a:t> for </a:t>
            </a:r>
            <a:r>
              <a:rPr lang="fr-FR" sz="3600" dirty="0" err="1">
                <a:solidFill>
                  <a:srgbClr val="D631A6"/>
                </a:solidFill>
              </a:rPr>
              <a:t>your</a:t>
            </a:r>
            <a:r>
              <a:rPr lang="fr-FR" sz="3600" dirty="0">
                <a:solidFill>
                  <a:srgbClr val="D631A6"/>
                </a:solidFill>
              </a:rPr>
              <a:t>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08720"/>
            <a:ext cx="4289902" cy="5628481"/>
          </a:xfrm>
          <a:prstGeom prst="rect">
            <a:avLst/>
          </a:prstGeom>
        </p:spPr>
      </p:pic>
      <p:sp>
        <p:nvSpPr>
          <p:cNvPr id="6146" name="ZoneTexte 1"/>
          <p:cNvSpPr txBox="1">
            <a:spLocks noChangeArrowheads="1"/>
          </p:cNvSpPr>
          <p:nvPr/>
        </p:nvSpPr>
        <p:spPr bwMode="auto">
          <a:xfrm>
            <a:off x="3017299" y="5750956"/>
            <a:ext cx="256031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dirty="0" smtClean="0">
                <a:solidFill>
                  <a:srgbClr val="FF0000"/>
                </a:solidFill>
              </a:rPr>
              <a:t>PSI - 1st </a:t>
            </a:r>
            <a:r>
              <a:rPr lang="fr-FR" sz="2000" dirty="0">
                <a:solidFill>
                  <a:srgbClr val="FF0000"/>
                </a:solidFill>
              </a:rPr>
              <a:t>multi-stages</a:t>
            </a:r>
          </a:p>
          <a:p>
            <a:pPr eaLnBrk="1" hangingPunct="1"/>
            <a:r>
              <a:rPr lang="fr-FR" sz="2000" dirty="0">
                <a:solidFill>
                  <a:srgbClr val="FF0000"/>
                </a:solidFill>
              </a:rPr>
              <a:t>Single </a:t>
            </a:r>
            <a:r>
              <a:rPr lang="fr-FR" sz="2000" dirty="0" err="1">
                <a:solidFill>
                  <a:srgbClr val="FF0000"/>
                </a:solidFill>
              </a:rPr>
              <a:t>turn</a:t>
            </a:r>
            <a:r>
              <a:rPr lang="fr-FR" sz="2000" dirty="0">
                <a:solidFill>
                  <a:srgbClr val="FF0000"/>
                </a:solidFill>
              </a:rPr>
              <a:t> Extraction</a:t>
            </a:r>
          </a:p>
        </p:txBody>
      </p:sp>
      <p:sp>
        <p:nvSpPr>
          <p:cNvPr id="6147" name="ZoneTexte 2"/>
          <p:cNvSpPr txBox="1">
            <a:spLocks noChangeArrowheads="1"/>
          </p:cNvSpPr>
          <p:nvPr/>
        </p:nvSpPr>
        <p:spPr bwMode="auto">
          <a:xfrm>
            <a:off x="5133133" y="5155331"/>
            <a:ext cx="3090863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dirty="0">
                <a:solidFill>
                  <a:schemeClr val="accent2"/>
                </a:solidFill>
              </a:rPr>
              <a:t>1st Single stage </a:t>
            </a:r>
            <a:r>
              <a:rPr lang="fr-FR" sz="2000" dirty="0" err="1">
                <a:solidFill>
                  <a:schemeClr val="accent2"/>
                </a:solidFill>
              </a:rPr>
              <a:t>with</a:t>
            </a:r>
            <a:endParaRPr lang="fr-FR" sz="2000" dirty="0">
              <a:solidFill>
                <a:schemeClr val="accent2"/>
              </a:solidFill>
            </a:endParaRPr>
          </a:p>
          <a:p>
            <a:pPr eaLnBrk="1" hangingPunct="1"/>
            <a:r>
              <a:rPr lang="fr-FR" sz="2000" dirty="0">
                <a:solidFill>
                  <a:schemeClr val="accent2"/>
                </a:solidFill>
              </a:rPr>
              <a:t>Stripping Extraction of  H</a:t>
            </a:r>
            <a:r>
              <a:rPr lang="fr-FR" baseline="30000" dirty="0">
                <a:solidFill>
                  <a:schemeClr val="accent2"/>
                </a:solidFill>
              </a:rPr>
              <a:t>-</a:t>
            </a:r>
          </a:p>
        </p:txBody>
      </p:sp>
      <p:cxnSp>
        <p:nvCxnSpPr>
          <p:cNvPr id="5125" name="Connecteur droit avec flèche 5"/>
          <p:cNvCxnSpPr>
            <a:cxnSpLocks noChangeShapeType="1"/>
          </p:cNvCxnSpPr>
          <p:nvPr/>
        </p:nvCxnSpPr>
        <p:spPr bwMode="auto">
          <a:xfrm flipH="1" flipV="1">
            <a:off x="4629449" y="4999756"/>
            <a:ext cx="425898" cy="365126"/>
          </a:xfrm>
          <a:prstGeom prst="straightConnector1">
            <a:avLst/>
          </a:prstGeom>
          <a:noFill/>
          <a:ln w="28575" cmpd="sng">
            <a:solidFill>
              <a:srgbClr val="00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" name="Connecteur droit avec flèche 5"/>
          <p:cNvCxnSpPr>
            <a:cxnSpLocks noChangeShapeType="1"/>
          </p:cNvCxnSpPr>
          <p:nvPr/>
        </p:nvCxnSpPr>
        <p:spPr bwMode="auto">
          <a:xfrm flipH="1" flipV="1">
            <a:off x="3347616" y="5372819"/>
            <a:ext cx="282575" cy="365125"/>
          </a:xfrm>
          <a:prstGeom prst="straightConnector1">
            <a:avLst/>
          </a:prstGeom>
          <a:noFill/>
          <a:ln w="28575" cmpd="sng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150" name="ZoneTexte 1"/>
          <p:cNvSpPr txBox="1">
            <a:spLocks noChangeArrowheads="1"/>
          </p:cNvSpPr>
          <p:nvPr/>
        </p:nvSpPr>
        <p:spPr bwMode="auto">
          <a:xfrm>
            <a:off x="6012160" y="2700338"/>
            <a:ext cx="24529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ICC 1975 in Zurich !</a:t>
            </a:r>
          </a:p>
        </p:txBody>
      </p:sp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1379564" y="6279123"/>
            <a:ext cx="1680268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0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 </a:t>
            </a:r>
            <a:r>
              <a:rPr lang="fr-FR" sz="10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seen</a:t>
            </a:r>
            <a:r>
              <a:rPr lang="fr-FR" sz="10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by Ernst </a:t>
            </a:r>
            <a:r>
              <a:rPr lang="fr-FR" sz="1000" b="0" i="0" dirty="0" err="1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Michaelis</a:t>
            </a:r>
            <a:endParaRPr lang="fr-FR" sz="1000" b="0" i="0" baseline="30000" dirty="0">
              <a:solidFill>
                <a:schemeClr val="accent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79512" y="64588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2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09097" y="260648"/>
            <a:ext cx="7327293" cy="1080120"/>
          </a:xfrm>
          <a:solidFill>
            <a:schemeClr val="bg1">
              <a:lumMod val="75000"/>
            </a:schemeClr>
          </a:solidFill>
          <a:ln w="12700" cap="flat">
            <a:solidFill>
              <a:schemeClr val="tx1"/>
            </a:solidFill>
            <a:miter lim="800000"/>
            <a:headEnd/>
            <a:tailEnd/>
          </a:ln>
          <a:effectLst>
            <a:outerShdw blurRad="63500" dist="197566" dir="2700000" algn="ctr" rotWithShape="0">
              <a:schemeClr val="bg2">
                <a:alpha val="74998"/>
              </a:schemeClr>
            </a:outerShdw>
          </a:effectLst>
        </p:spPr>
        <p:txBody>
          <a:bodyPr lIns="92075" tIns="46038" rIns="92075" bIns="46038" anchor="ctr" anchorCtr="1"/>
          <a:lstStyle/>
          <a:p>
            <a:pPr eaLnBrk="1" hangingPunct="1">
              <a:defRPr/>
            </a:pPr>
            <a:r>
              <a:rPr lang="fr-FR" sz="24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 </a:t>
            </a:r>
            <a:r>
              <a:rPr lang="fr-FR" sz="2400" dirty="0" err="1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intensity</a:t>
            </a:r>
            <a:r>
              <a:rPr lang="fr-FR" sz="2400" dirty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Cyclotrons: </a:t>
            </a:r>
          </a:p>
          <a:p>
            <a:pPr eaLnBrk="1" hangingPunct="1">
              <a:defRPr/>
            </a:pPr>
            <a:r>
              <a:rPr lang="fr-FR" sz="24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fr-FR" sz="24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lessons</a:t>
            </a:r>
            <a:r>
              <a:rPr lang="fr-FR" sz="24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4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from</a:t>
            </a:r>
            <a:r>
              <a:rPr lang="fr-FR" sz="24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</a:t>
            </a:r>
            <a:r>
              <a:rPr lang="fr-FR" sz="24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pioneers</a:t>
            </a:r>
            <a:r>
              <a:rPr lang="fr-FR" sz="2400" dirty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fr-FR" sz="2400" dirty="0" smtClean="0">
              <a:solidFill>
                <a:srgbClr val="2124A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ZoneTexte 8"/>
          <p:cNvSpPr txBox="1">
            <a:spLocks noChangeArrowheads="1"/>
          </p:cNvSpPr>
          <p:nvPr/>
        </p:nvSpPr>
        <p:spPr bwMode="auto">
          <a:xfrm>
            <a:off x="1387718" y="1825153"/>
            <a:ext cx="266429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PSI</a:t>
            </a:r>
            <a:r>
              <a:rPr lang="fr-FR" sz="14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H</a:t>
            </a:r>
            <a:r>
              <a:rPr lang="fr-FR" sz="1400" b="0" i="0" baseline="30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fr-FR" sz="14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590 MeV</a:t>
            </a:r>
          </a:p>
          <a:p>
            <a:pPr algn="ctr" eaLnBrk="1" hangingPunct="1"/>
            <a:r>
              <a:rPr lang="fr-FR" sz="14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Multi stage cyclotron </a:t>
            </a:r>
            <a:r>
              <a:rPr lang="fr-FR" sz="14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based</a:t>
            </a:r>
            <a:r>
              <a:rPr lang="fr-FR" sz="14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on single </a:t>
            </a:r>
            <a:r>
              <a:rPr lang="fr-FR" sz="14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turn</a:t>
            </a:r>
            <a:r>
              <a:rPr lang="fr-FR" sz="14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extraction</a:t>
            </a:r>
            <a:endParaRPr lang="fr-FR" sz="1400" b="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ZoneTexte 8"/>
          <p:cNvSpPr txBox="1">
            <a:spLocks noChangeArrowheads="1"/>
          </p:cNvSpPr>
          <p:nvPr/>
        </p:nvSpPr>
        <p:spPr bwMode="auto">
          <a:xfrm>
            <a:off x="5711570" y="1825153"/>
            <a:ext cx="269266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TRIUMF</a:t>
            </a:r>
            <a:r>
              <a:rPr lang="fr-FR" sz="14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– H</a:t>
            </a:r>
            <a:r>
              <a:rPr lang="fr-FR" sz="1400" b="0" i="0" baseline="30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fr-FR" sz="14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520 MeV</a:t>
            </a:r>
          </a:p>
          <a:p>
            <a:pPr eaLnBrk="1" hangingPunct="1"/>
            <a:r>
              <a:rPr lang="fr-FR" sz="14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Single stage cyclotron </a:t>
            </a:r>
            <a:r>
              <a:rPr lang="fr-FR" sz="14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based</a:t>
            </a:r>
            <a:r>
              <a:rPr lang="fr-FR" sz="14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on</a:t>
            </a:r>
            <a:endParaRPr lang="fr-FR" sz="1400" b="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r>
              <a:rPr lang="fr-FR" sz="14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stripping extraction</a:t>
            </a:r>
          </a:p>
        </p:txBody>
      </p:sp>
      <p:pic>
        <p:nvPicPr>
          <p:cNvPr id="7" name="Image 3" descr="Construction(16)-Jan72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12976"/>
            <a:ext cx="3444310" cy="261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41" y="2808312"/>
            <a:ext cx="3560251" cy="386104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79512" y="64588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3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1" name="Picture 3" descr="C:\AIMA\21stConference_Cyclo\accelH+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507" y="1556792"/>
            <a:ext cx="7734507" cy="434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86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342" y="1196752"/>
            <a:ext cx="4860579" cy="4860579"/>
          </a:xfrm>
          <a:prstGeom prst="rect">
            <a:avLst/>
          </a:prstGeom>
        </p:spPr>
      </p:pic>
      <p:sp>
        <p:nvSpPr>
          <p:cNvPr id="4" name="ZoneTexte 4"/>
          <p:cNvSpPr txBox="1">
            <a:spLocks noChangeArrowheads="1"/>
          </p:cNvSpPr>
          <p:nvPr/>
        </p:nvSpPr>
        <p:spPr bwMode="auto">
          <a:xfrm>
            <a:off x="3851920" y="5872665"/>
            <a:ext cx="13203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200" b="0" i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[C. Baumgarten]</a:t>
            </a:r>
            <a:endParaRPr lang="fr-FR" sz="1200" b="0" i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80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Image 2" descr="Capture d’écran 2016-09-07 à 11.17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1236663"/>
            <a:ext cx="754697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ZoneTexte 3"/>
          <p:cNvSpPr txBox="1">
            <a:spLocks noChangeArrowheads="1"/>
          </p:cNvSpPr>
          <p:nvPr/>
        </p:nvSpPr>
        <p:spPr bwMode="auto">
          <a:xfrm>
            <a:off x="1476375" y="188913"/>
            <a:ext cx="66463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High-Tech injection/extraction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electrostatic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channels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28675" name="ZoneTexte 4"/>
          <p:cNvSpPr txBox="1">
            <a:spLocks noChangeArrowheads="1"/>
          </p:cNvSpPr>
          <p:nvPr/>
        </p:nvSpPr>
        <p:spPr bwMode="auto">
          <a:xfrm>
            <a:off x="4054199" y="867331"/>
            <a:ext cx="20441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8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Emax</a:t>
            </a:r>
            <a:r>
              <a:rPr lang="fr-FR" sz="18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= 90 KV/cm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79512" y="64588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oneTexte 3"/>
          <p:cNvSpPr txBox="1">
            <a:spLocks noChangeArrowheads="1"/>
          </p:cNvSpPr>
          <p:nvPr/>
        </p:nvSpPr>
        <p:spPr bwMode="auto">
          <a:xfrm>
            <a:off x="3514725" y="217488"/>
            <a:ext cx="27703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S2CD Equipment </a:t>
            </a:r>
            <a:r>
              <a:rPr lang="fr-FR" sz="20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Costs</a:t>
            </a:r>
            <a:endParaRPr lang="fr-FR" sz="20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64588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8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06711"/>
            <a:ext cx="7380312" cy="4000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8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ZoneTexte 1"/>
          <p:cNvSpPr txBox="1">
            <a:spLocks noChangeArrowheads="1"/>
          </p:cNvSpPr>
          <p:nvPr/>
        </p:nvSpPr>
        <p:spPr bwMode="auto">
          <a:xfrm>
            <a:off x="3561258" y="1196752"/>
            <a:ext cx="26119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Texas A&amp;M </a:t>
            </a:r>
            <a:r>
              <a:rPr lang="fr-FR" sz="20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University</a:t>
            </a:r>
            <a:endParaRPr lang="fr-FR" sz="2000" b="0" i="0" dirty="0">
              <a:solidFill>
                <a:srgbClr val="AC00A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565180" y="2511207"/>
            <a:ext cx="3456433" cy="357020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  <a:defRPr/>
            </a:pP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Two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Stages Cyclotron: 100 MeV SF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injector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+ 800 MeV SF  booster.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  <a:defRPr/>
            </a:pP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Stack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of 3 Cyclotrons in //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  <a:defRPr/>
            </a:pP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Booster: 12 Flux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coupled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stack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of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dipole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magnet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sectors</a:t>
            </a: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spcBef>
                <a:spcPts val="600"/>
              </a:spcBef>
              <a:buFont typeface="Arial"/>
              <a:buChar char="•"/>
              <a:defRPr/>
            </a:pP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10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Superconducting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100 MHz  RF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cavities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providing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 20 MeV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Energy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Gain/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turn</a:t>
            </a: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spcBef>
                <a:spcPts val="600"/>
              </a:spcBef>
              <a:buFont typeface="Arial"/>
              <a:buChar char="•"/>
              <a:defRPr/>
            </a:pP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Large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turn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separation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allowing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insert </a:t>
            </a:r>
            <a:r>
              <a:rPr lang="fr-FR" sz="14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superconducting</a:t>
            </a: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focusing</a:t>
            </a:r>
            <a:r>
              <a:rPr lang="fr-FR" sz="14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transport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channels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made of Panofsky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Qpoles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(G=6T/m)</a:t>
            </a:r>
          </a:p>
          <a:p>
            <a:pPr>
              <a:spcBef>
                <a:spcPts val="600"/>
              </a:spcBef>
              <a:defRPr/>
            </a:pPr>
            <a:endParaRPr lang="fr-FR" sz="1400" b="0" i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600"/>
              </a:spcBef>
              <a:defRPr/>
            </a:pPr>
            <a:endParaRPr lang="fr-FR" sz="1400" b="0" i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34925" y="1988840"/>
            <a:ext cx="5617195" cy="4105275"/>
            <a:chOff x="34925" y="1988840"/>
            <a:chExt cx="5617195" cy="4105275"/>
          </a:xfrm>
        </p:grpSpPr>
        <p:pic>
          <p:nvPicPr>
            <p:cNvPr id="40963" name="Image 3" descr="Capture d’écran 2013-10-26 à 17.08.15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8" t="12286" r="11923"/>
            <a:stretch>
              <a:fillRect/>
            </a:stretch>
          </p:blipFill>
          <p:spPr bwMode="auto">
            <a:xfrm>
              <a:off x="34925" y="1988840"/>
              <a:ext cx="5583238" cy="410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65" name="ZoneTexte 6"/>
            <p:cNvSpPr txBox="1">
              <a:spLocks noChangeArrowheads="1"/>
            </p:cNvSpPr>
            <p:nvPr/>
          </p:nvSpPr>
          <p:spPr bwMode="auto">
            <a:xfrm>
              <a:off x="3812208" y="2276872"/>
              <a:ext cx="1839912" cy="1254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 i="1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kumimoji="1" sz="2400" b="1" i="1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kumimoji="1" sz="2400" b="1" i="1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kumimoji="1" sz="2400" b="1" i="1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kumimoji="1" sz="2400" b="1" i="1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i="1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i="1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i="1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i="1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fr-FR"/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132384" y="116632"/>
            <a:ext cx="8027987" cy="47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kumimoji="0" lang="en-GB" sz="20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800 MeV Superconducting Strong-Focusing Cyclotron</a:t>
            </a:r>
          </a:p>
          <a:p>
            <a:pPr algn="ctr">
              <a:defRPr/>
            </a:pPr>
            <a:r>
              <a:rPr kumimoji="0" lang="en-GB" sz="1600" b="0" i="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 current proton driver for ADS</a:t>
            </a:r>
            <a:endParaRPr kumimoji="0" lang="en-GB" sz="1600" b="0" i="0" dirty="0">
              <a:solidFill>
                <a:schemeClr val="accent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14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628775"/>
            <a:ext cx="6711950" cy="491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3971" name="ZoneTexte 3"/>
          <p:cNvSpPr txBox="1">
            <a:spLocks noChangeArrowheads="1"/>
          </p:cNvSpPr>
          <p:nvPr/>
        </p:nvSpPr>
        <p:spPr bwMode="auto">
          <a:xfrm>
            <a:off x="1835150" y="152400"/>
            <a:ext cx="6881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>
                <a:solidFill>
                  <a:srgbClr val="AC00A2"/>
                </a:solidFill>
              </a:rPr>
              <a:t>Median Plane view and principle of H2+ Extraction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500563" y="836613"/>
          <a:ext cx="4535487" cy="265121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55512"/>
                <a:gridCol w="2179975"/>
              </a:tblGrid>
              <a:tr h="304722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Max </a:t>
                      </a:r>
                      <a:r>
                        <a:rPr lang="fr-FR" sz="1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Energy</a:t>
                      </a:r>
                      <a:r>
                        <a:rPr lang="fr-FR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(H2+/P)</a:t>
                      </a:r>
                      <a:endParaRPr lang="fr-FR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240/120 MeV</a:t>
                      </a:r>
                      <a:endParaRPr lang="fr-FR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</a:tr>
              <a:tr h="518072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Nominal </a:t>
                      </a:r>
                      <a:r>
                        <a:rPr lang="fr-FR" sz="1400" dirty="0" err="1" smtClean="0"/>
                        <a:t>Extr</a:t>
                      </a:r>
                      <a:r>
                        <a:rPr lang="fr-FR" sz="1400" dirty="0" smtClean="0"/>
                        <a:t>. </a:t>
                      </a:r>
                      <a:r>
                        <a:rPr lang="fr-FR" sz="1400" dirty="0" err="1" smtClean="0"/>
                        <a:t>Intensity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 mA proton (1.5 mA H2+)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</a:tr>
              <a:tr h="304722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External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diameter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4.4 m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</a:tr>
              <a:tr h="304722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# of spiral </a:t>
                      </a:r>
                      <a:r>
                        <a:rPr lang="fr-FR" sz="1400" dirty="0" err="1" smtClean="0"/>
                        <a:t>sectors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</a:tr>
              <a:tr h="304722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Current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density</a:t>
                      </a:r>
                      <a:r>
                        <a:rPr lang="fr-FR" sz="1400" dirty="0" smtClean="0"/>
                        <a:t> in SC </a:t>
                      </a:r>
                      <a:r>
                        <a:rPr lang="fr-FR" sz="1400" dirty="0" err="1" smtClean="0"/>
                        <a:t>coil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44 A/mm2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</a:tr>
              <a:tr h="304722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#/type of RF </a:t>
                      </a:r>
                      <a:r>
                        <a:rPr lang="fr-FR" sz="1400" dirty="0" err="1" smtClean="0"/>
                        <a:t>cavities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4/delta-2 gaps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</a:tr>
              <a:tr h="304722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Peak</a:t>
                      </a:r>
                      <a:r>
                        <a:rPr lang="fr-FR" sz="1400" dirty="0" smtClean="0"/>
                        <a:t> Voltage (</a:t>
                      </a:r>
                      <a:r>
                        <a:rPr lang="fr-FR" sz="1400" dirty="0" err="1" smtClean="0"/>
                        <a:t>Inj</a:t>
                      </a:r>
                      <a:r>
                        <a:rPr lang="fr-FR" sz="1400" dirty="0" smtClean="0"/>
                        <a:t>/</a:t>
                      </a:r>
                      <a:r>
                        <a:rPr lang="fr-FR" sz="1400" dirty="0" err="1" smtClean="0"/>
                        <a:t>Extr</a:t>
                      </a:r>
                      <a:r>
                        <a:rPr lang="fr-FR" sz="1400" dirty="0" smtClean="0"/>
                        <a:t>)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70/200 </a:t>
                      </a:r>
                      <a:r>
                        <a:rPr lang="fr-FR" sz="1400" dirty="0" err="1" smtClean="0"/>
                        <a:t>KVolts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</a:tr>
              <a:tr h="304722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RF Power </a:t>
                      </a:r>
                      <a:r>
                        <a:rPr lang="fr-FR" sz="1400" dirty="0" err="1" smtClean="0"/>
                        <a:t>Losses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280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baseline="0" dirty="0" err="1" smtClean="0"/>
                        <a:t>KWatt</a:t>
                      </a:r>
                      <a:endParaRPr lang="fr-FR" sz="1400" dirty="0"/>
                    </a:p>
                  </a:txBody>
                  <a:tcPr marL="91421" marR="91421" marT="45686" marB="45686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Freeform 4"/>
          <p:cNvSpPr>
            <a:spLocks/>
          </p:cNvSpPr>
          <p:nvPr/>
        </p:nvSpPr>
        <p:spPr bwMode="auto">
          <a:xfrm>
            <a:off x="2849563" y="3960813"/>
            <a:ext cx="817562" cy="977900"/>
          </a:xfrm>
          <a:custGeom>
            <a:avLst/>
            <a:gdLst>
              <a:gd name="T0" fmla="*/ 802475 w 817551"/>
              <a:gd name="T1" fmla="*/ 579882 h 977750"/>
              <a:gd name="T2" fmla="*/ 816898 w 817551"/>
              <a:gd name="T3" fmla="*/ 478907 h 977750"/>
              <a:gd name="T4" fmla="*/ 811129 w 817551"/>
              <a:gd name="T5" fmla="*/ 375049 h 977750"/>
              <a:gd name="T6" fmla="*/ 776513 w 817551"/>
              <a:gd name="T7" fmla="*/ 262533 h 977750"/>
              <a:gd name="T8" fmla="*/ 707284 w 817551"/>
              <a:gd name="T9" fmla="*/ 147135 h 977750"/>
              <a:gd name="T10" fmla="*/ 635169 w 817551"/>
              <a:gd name="T11" fmla="*/ 72125 h 977750"/>
              <a:gd name="T12" fmla="*/ 560170 w 817551"/>
              <a:gd name="T13" fmla="*/ 31735 h 977750"/>
              <a:gd name="T14" fmla="*/ 456325 w 817551"/>
              <a:gd name="T15" fmla="*/ 0 h 977750"/>
              <a:gd name="T16" fmla="*/ 326518 w 817551"/>
              <a:gd name="T17" fmla="*/ 11540 h 977750"/>
              <a:gd name="T18" fmla="*/ 214020 w 817551"/>
              <a:gd name="T19" fmla="*/ 66354 h 977750"/>
              <a:gd name="T20" fmla="*/ 139021 w 817551"/>
              <a:gd name="T21" fmla="*/ 121170 h 977750"/>
              <a:gd name="T22" fmla="*/ 66907 w 817551"/>
              <a:gd name="T23" fmla="*/ 216374 h 977750"/>
              <a:gd name="T24" fmla="*/ 26522 w 817551"/>
              <a:gd name="T25" fmla="*/ 314463 h 977750"/>
              <a:gd name="T26" fmla="*/ 3446 w 817551"/>
              <a:gd name="T27" fmla="*/ 426977 h 977750"/>
              <a:gd name="T28" fmla="*/ 3446 w 817551"/>
              <a:gd name="T29" fmla="*/ 553917 h 977750"/>
              <a:gd name="T30" fmla="*/ 35176 w 817551"/>
              <a:gd name="T31" fmla="*/ 683742 h 977750"/>
              <a:gd name="T32" fmla="*/ 98637 w 817551"/>
              <a:gd name="T33" fmla="*/ 799141 h 977750"/>
              <a:gd name="T34" fmla="*/ 193828 w 817551"/>
              <a:gd name="T35" fmla="*/ 903001 h 977750"/>
              <a:gd name="T36" fmla="*/ 265943 w 817551"/>
              <a:gd name="T37" fmla="*/ 946275 h 977750"/>
              <a:gd name="T38" fmla="*/ 329403 w 817551"/>
              <a:gd name="T39" fmla="*/ 975125 h 977750"/>
              <a:gd name="T40" fmla="*/ 332287 w 817551"/>
              <a:gd name="T41" fmla="*/ 975125 h 97775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17551" h="977750">
                <a:moveTo>
                  <a:pt x="802464" y="579793"/>
                </a:moveTo>
                <a:cubicBezTo>
                  <a:pt x="808954" y="546380"/>
                  <a:pt x="815445" y="512968"/>
                  <a:pt x="816887" y="478834"/>
                </a:cubicBezTo>
                <a:cubicBezTo>
                  <a:pt x="818329" y="444700"/>
                  <a:pt x="817849" y="411048"/>
                  <a:pt x="811118" y="374991"/>
                </a:cubicBezTo>
                <a:cubicBezTo>
                  <a:pt x="804387" y="338934"/>
                  <a:pt x="793810" y="300473"/>
                  <a:pt x="776503" y="262493"/>
                </a:cubicBezTo>
                <a:cubicBezTo>
                  <a:pt x="759196" y="224513"/>
                  <a:pt x="730831" y="178842"/>
                  <a:pt x="707274" y="147112"/>
                </a:cubicBezTo>
                <a:cubicBezTo>
                  <a:pt x="683717" y="115382"/>
                  <a:pt x="659679" y="91344"/>
                  <a:pt x="635160" y="72114"/>
                </a:cubicBezTo>
                <a:cubicBezTo>
                  <a:pt x="610641" y="52884"/>
                  <a:pt x="589969" y="43749"/>
                  <a:pt x="560162" y="31730"/>
                </a:cubicBezTo>
                <a:cubicBezTo>
                  <a:pt x="530355" y="19711"/>
                  <a:pt x="495260" y="3365"/>
                  <a:pt x="456319" y="0"/>
                </a:cubicBezTo>
                <a:cubicBezTo>
                  <a:pt x="417378" y="-3365"/>
                  <a:pt x="366898" y="481"/>
                  <a:pt x="326514" y="11538"/>
                </a:cubicBezTo>
                <a:cubicBezTo>
                  <a:pt x="286130" y="22595"/>
                  <a:pt x="245266" y="48075"/>
                  <a:pt x="214017" y="66344"/>
                </a:cubicBezTo>
                <a:cubicBezTo>
                  <a:pt x="182768" y="84613"/>
                  <a:pt x="163537" y="96152"/>
                  <a:pt x="139019" y="121151"/>
                </a:cubicBezTo>
                <a:cubicBezTo>
                  <a:pt x="114501" y="146150"/>
                  <a:pt x="85655" y="184130"/>
                  <a:pt x="66906" y="216341"/>
                </a:cubicBezTo>
                <a:cubicBezTo>
                  <a:pt x="48157" y="248552"/>
                  <a:pt x="37099" y="279320"/>
                  <a:pt x="26522" y="314415"/>
                </a:cubicBezTo>
                <a:cubicBezTo>
                  <a:pt x="15945" y="349510"/>
                  <a:pt x="7292" y="387009"/>
                  <a:pt x="3446" y="426912"/>
                </a:cubicBezTo>
                <a:cubicBezTo>
                  <a:pt x="-400" y="466815"/>
                  <a:pt x="-1842" y="511044"/>
                  <a:pt x="3446" y="553832"/>
                </a:cubicBezTo>
                <a:cubicBezTo>
                  <a:pt x="8734" y="596620"/>
                  <a:pt x="19311" y="642773"/>
                  <a:pt x="35176" y="683637"/>
                </a:cubicBezTo>
                <a:cubicBezTo>
                  <a:pt x="51041" y="724501"/>
                  <a:pt x="72195" y="762481"/>
                  <a:pt x="98636" y="799018"/>
                </a:cubicBezTo>
                <a:cubicBezTo>
                  <a:pt x="125077" y="835555"/>
                  <a:pt x="165941" y="878343"/>
                  <a:pt x="193825" y="902862"/>
                </a:cubicBezTo>
                <a:cubicBezTo>
                  <a:pt x="221709" y="927381"/>
                  <a:pt x="243343" y="934111"/>
                  <a:pt x="265939" y="946130"/>
                </a:cubicBezTo>
                <a:cubicBezTo>
                  <a:pt x="288535" y="958149"/>
                  <a:pt x="318342" y="970168"/>
                  <a:pt x="329399" y="974975"/>
                </a:cubicBezTo>
                <a:cubicBezTo>
                  <a:pt x="340456" y="979782"/>
                  <a:pt x="336369" y="977378"/>
                  <a:pt x="332283" y="974975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200400" y="4940300"/>
            <a:ext cx="1252538" cy="144463"/>
          </a:xfrm>
          <a:custGeom>
            <a:avLst/>
            <a:gdLst>
              <a:gd name="T0" fmla="*/ 0 w 1253169"/>
              <a:gd name="T1" fmla="*/ 0 h 143219"/>
              <a:gd name="T2" fmla="*/ 88091 w 1253169"/>
              <a:gd name="T3" fmla="*/ 19447 h 143219"/>
              <a:gd name="T4" fmla="*/ 236744 w 1253169"/>
              <a:gd name="T5" fmla="*/ 36116 h 143219"/>
              <a:gd name="T6" fmla="*/ 371632 w 1253169"/>
              <a:gd name="T7" fmla="*/ 36116 h 143219"/>
              <a:gd name="T8" fmla="*/ 490004 w 1253169"/>
              <a:gd name="T9" fmla="*/ 36116 h 143219"/>
              <a:gd name="T10" fmla="*/ 635904 w 1253169"/>
              <a:gd name="T11" fmla="*/ 55562 h 143219"/>
              <a:gd name="T12" fmla="*/ 872647 w 1253169"/>
              <a:gd name="T13" fmla="*/ 72232 h 143219"/>
              <a:gd name="T14" fmla="*/ 993771 w 1253169"/>
              <a:gd name="T15" fmla="*/ 94456 h 143219"/>
              <a:gd name="T16" fmla="*/ 1131413 w 1253169"/>
              <a:gd name="T17" fmla="*/ 119460 h 143219"/>
              <a:gd name="T18" fmla="*/ 1208492 w 1253169"/>
              <a:gd name="T19" fmla="*/ 136129 h 143219"/>
              <a:gd name="T20" fmla="*/ 1252538 w 1253169"/>
              <a:gd name="T21" fmla="*/ 144463 h 14321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53169" h="143219">
                <a:moveTo>
                  <a:pt x="0" y="0"/>
                </a:moveTo>
                <a:cubicBezTo>
                  <a:pt x="24329" y="6656"/>
                  <a:pt x="48658" y="13313"/>
                  <a:pt x="88135" y="19280"/>
                </a:cubicBezTo>
                <a:cubicBezTo>
                  <a:pt x="127612" y="25247"/>
                  <a:pt x="189582" y="33051"/>
                  <a:pt x="236863" y="35805"/>
                </a:cubicBezTo>
                <a:cubicBezTo>
                  <a:pt x="284144" y="38559"/>
                  <a:pt x="371819" y="35805"/>
                  <a:pt x="371819" y="35805"/>
                </a:cubicBezTo>
                <a:cubicBezTo>
                  <a:pt x="414050" y="35805"/>
                  <a:pt x="446184" y="32592"/>
                  <a:pt x="490251" y="35805"/>
                </a:cubicBezTo>
                <a:cubicBezTo>
                  <a:pt x="534318" y="39018"/>
                  <a:pt x="572418" y="49117"/>
                  <a:pt x="636224" y="55084"/>
                </a:cubicBezTo>
                <a:cubicBezTo>
                  <a:pt x="700030" y="61051"/>
                  <a:pt x="813412" y="65184"/>
                  <a:pt x="873087" y="71610"/>
                </a:cubicBezTo>
                <a:cubicBezTo>
                  <a:pt x="932762" y="78037"/>
                  <a:pt x="994272" y="93643"/>
                  <a:pt x="994272" y="93643"/>
                </a:cubicBezTo>
                <a:lnTo>
                  <a:pt x="1131983" y="118431"/>
                </a:lnTo>
                <a:cubicBezTo>
                  <a:pt x="1167788" y="125317"/>
                  <a:pt x="1188903" y="130826"/>
                  <a:pt x="1209101" y="134957"/>
                </a:cubicBezTo>
                <a:cubicBezTo>
                  <a:pt x="1229299" y="139088"/>
                  <a:pt x="1241234" y="141153"/>
                  <a:pt x="1253169" y="143219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4003" name="TextBox 6"/>
          <p:cNvSpPr txBox="1">
            <a:spLocks noChangeArrowheads="1"/>
          </p:cNvSpPr>
          <p:nvPr/>
        </p:nvSpPr>
        <p:spPr bwMode="auto">
          <a:xfrm>
            <a:off x="3635375" y="4292600"/>
            <a:ext cx="1211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Stripper</a:t>
            </a:r>
            <a:endParaRPr lang="fr-FR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8538" y="4076700"/>
            <a:ext cx="515937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H2+</a:t>
            </a:r>
            <a:endParaRPr lang="fr-FR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4005" name="TextBox 12"/>
          <p:cNvSpPr txBox="1">
            <a:spLocks noChangeArrowheads="1"/>
          </p:cNvSpPr>
          <p:nvPr/>
        </p:nvSpPr>
        <p:spPr bwMode="auto">
          <a:xfrm>
            <a:off x="3400425" y="3789363"/>
            <a:ext cx="427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400">
                <a:solidFill>
                  <a:srgbClr val="FF0000"/>
                </a:solidFill>
              </a:rPr>
              <a:t>H+</a:t>
            </a:r>
            <a:endParaRPr lang="fr-FR" sz="1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7776864" cy="4337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15"/>
          <p:cNvSpPr>
            <a:spLocks noChangeArrowheads="1"/>
          </p:cNvSpPr>
          <p:nvPr/>
        </p:nvSpPr>
        <p:spPr bwMode="auto">
          <a:xfrm>
            <a:off x="971550" y="1266825"/>
            <a:ext cx="257651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00FF"/>
                </a:solidFill>
                <a:latin typeface="Arial Narrow" charset="0"/>
                <a:ea typeface="ＭＳ Ｐゴシック" charset="0"/>
                <a:cs typeface="Times New Roman" charset="0"/>
              </a:rPr>
              <a:t>RF cavities H=6 / 36.3MHz</a:t>
            </a:r>
            <a:endParaRPr lang="en-US" sz="1800" b="0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6" name="Rectangle 16"/>
          <p:cNvSpPr>
            <a:spLocks noChangeArrowheads="1"/>
          </p:cNvSpPr>
          <p:nvPr/>
        </p:nvSpPr>
        <p:spPr bwMode="auto">
          <a:xfrm>
            <a:off x="1125538" y="1860550"/>
            <a:ext cx="2438400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FF99FF"/>
                </a:solidFill>
                <a:latin typeface="Arial Narrow" charset="0"/>
                <a:ea typeface="ＭＳ Ｐゴシック" charset="0"/>
                <a:cs typeface="Times New Roman" charset="0"/>
              </a:rPr>
              <a:t>Must be inserted in the magnet</a:t>
            </a:r>
          </a:p>
          <a:p>
            <a:pPr>
              <a:defRPr/>
            </a:pPr>
            <a:endParaRPr lang="en-US" sz="1200" dirty="0">
              <a:solidFill>
                <a:srgbClr val="FF99FF"/>
              </a:solidFill>
              <a:latin typeface="Arial Narrow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r>
              <a:rPr lang="en-US" sz="1200" dirty="0">
                <a:solidFill>
                  <a:srgbClr val="FF99FF"/>
                </a:solidFill>
                <a:latin typeface="Arial Narrow" charset="0"/>
                <a:ea typeface="ＭＳ Ｐゴシック" charset="0"/>
                <a:cs typeface="Times New Roman" charset="0"/>
              </a:rPr>
              <a:t>We need 1</a:t>
            </a:r>
            <a:r>
              <a:rPr lang="en-US" sz="1200" baseline="30000" dirty="0">
                <a:solidFill>
                  <a:srgbClr val="FF99FF"/>
                </a:solidFill>
                <a:latin typeface="Arial Narrow" charset="0"/>
                <a:ea typeface="ＭＳ Ｐゴシック" charset="0"/>
                <a:cs typeface="Times New Roman" charset="0"/>
              </a:rPr>
              <a:t>e</a:t>
            </a:r>
            <a:r>
              <a:rPr lang="en-US" sz="1200" dirty="0">
                <a:solidFill>
                  <a:srgbClr val="FF99FF"/>
                </a:solidFill>
                <a:latin typeface="Arial Narrow" charset="0"/>
                <a:ea typeface="ＭＳ Ｐゴシック" charset="0"/>
                <a:cs typeface="Times New Roman" charset="0"/>
              </a:rPr>
              <a:t>-8 mbar: </a:t>
            </a:r>
          </a:p>
          <a:p>
            <a:pPr>
              <a:defRPr/>
            </a:pPr>
            <a:r>
              <a:rPr lang="en-US" sz="1200" dirty="0">
                <a:solidFill>
                  <a:srgbClr val="0000FF"/>
                </a:solidFill>
                <a:latin typeface="Arial Narrow" charset="0"/>
                <a:ea typeface="ＭＳ Ｐゴシック" charset="0"/>
                <a:cs typeface="Times New Roman" charset="0"/>
              </a:rPr>
              <a:t> - pumping through the stem</a:t>
            </a:r>
          </a:p>
          <a:p>
            <a:pPr>
              <a:defRPr/>
            </a:pPr>
            <a:r>
              <a:rPr lang="en-US" sz="1200" dirty="0">
                <a:solidFill>
                  <a:srgbClr val="0000FF"/>
                </a:solidFill>
                <a:latin typeface="Arial Narrow" charset="0"/>
                <a:ea typeface="ＭＳ Ｐゴシック" charset="0"/>
                <a:cs typeface="Times New Roman" charset="0"/>
              </a:rPr>
              <a:t> - Possibility to use cryogenic panels inside the delta electrode</a:t>
            </a:r>
          </a:p>
          <a:p>
            <a:pPr>
              <a:defRPr/>
            </a:pPr>
            <a:endParaRPr lang="en-US" sz="1200" dirty="0">
              <a:solidFill>
                <a:srgbClr val="FF99FF"/>
              </a:solidFill>
              <a:latin typeface="Arial Narrow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r>
              <a:rPr lang="en-US" sz="1200" dirty="0">
                <a:solidFill>
                  <a:srgbClr val="FF99FF"/>
                </a:solidFill>
                <a:latin typeface="Arial Narrow" charset="0"/>
                <a:ea typeface="ＭＳ Ｐゴシック" charset="0"/>
                <a:cs typeface="Times New Roman" charset="0"/>
              </a:rPr>
              <a:t>6 cavities, 12 accelerations / turn:</a:t>
            </a:r>
          </a:p>
          <a:p>
            <a:pPr>
              <a:defRPr/>
            </a:pPr>
            <a:r>
              <a:rPr lang="en-US" sz="1200" dirty="0">
                <a:latin typeface="Arial Narrow" charset="0"/>
                <a:ea typeface="ＭＳ Ｐゴシック" charset="0"/>
                <a:cs typeface="Times New Roman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Arial Narrow" charset="0"/>
                <a:ea typeface="ＭＳ Ｐゴシック" charset="0"/>
                <a:cs typeface="Times New Roman" charset="0"/>
              </a:rPr>
              <a:t>- Possibility to insert the stripper support through the stem</a:t>
            </a:r>
          </a:p>
        </p:txBody>
      </p:sp>
      <p:pic>
        <p:nvPicPr>
          <p:cNvPr id="5127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5378450"/>
            <a:ext cx="2830513" cy="107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128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087813"/>
            <a:ext cx="3314700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130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628775"/>
            <a:ext cx="30527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131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390650"/>
            <a:ext cx="2735262" cy="192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132" name="Picture 2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188" y="4506913"/>
            <a:ext cx="4273550" cy="209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5133" name="Rectangle 17"/>
          <p:cNvSpPr>
            <a:spLocks noChangeArrowheads="1"/>
          </p:cNvSpPr>
          <p:nvPr/>
        </p:nvSpPr>
        <p:spPr bwMode="auto">
          <a:xfrm>
            <a:off x="6084888" y="3502025"/>
            <a:ext cx="3024187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0000FF"/>
                </a:solidFill>
                <a:latin typeface="Arial Narrow" charset="0"/>
                <a:ea typeface="ＭＳ Ｐゴシック" charset="0"/>
                <a:cs typeface="Times New Roman" charset="0"/>
              </a:rPr>
              <a:t> 150 KV in the center up to 450 KV at extraction</a:t>
            </a:r>
          </a:p>
          <a:p>
            <a:pPr>
              <a:defRPr/>
            </a:pPr>
            <a:endParaRPr lang="en-US" sz="1200" dirty="0">
              <a:solidFill>
                <a:srgbClr val="0000FF"/>
              </a:solidFill>
              <a:latin typeface="Arial Narrow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r>
              <a:rPr lang="en-US" sz="1200" dirty="0">
                <a:solidFill>
                  <a:srgbClr val="0000FF"/>
                </a:solidFill>
                <a:latin typeface="Arial Narrow" charset="0"/>
                <a:ea typeface="ＭＳ Ｐゴシック" charset="0"/>
                <a:cs typeface="Times New Roman" charset="0"/>
              </a:rPr>
              <a:t>Q = 6200 -&gt;Total losses 3MW</a:t>
            </a:r>
          </a:p>
        </p:txBody>
      </p:sp>
      <p:sp>
        <p:nvSpPr>
          <p:cNvPr id="90122" name="ZoneTexte 1"/>
          <p:cNvSpPr txBox="1">
            <a:spLocks noChangeArrowheads="1"/>
          </p:cNvSpPr>
          <p:nvPr/>
        </p:nvSpPr>
        <p:spPr bwMode="auto">
          <a:xfrm>
            <a:off x="3492500" y="188913"/>
            <a:ext cx="39004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>
                <a:solidFill>
                  <a:srgbClr val="AC00A2"/>
                </a:solidFill>
              </a:rPr>
              <a:t>RF-delta double gap cavities</a:t>
            </a:r>
          </a:p>
        </p:txBody>
      </p:sp>
      <p:sp>
        <p:nvSpPr>
          <p:cNvPr id="90123" name="ZoneTexte 2"/>
          <p:cNvSpPr txBox="1">
            <a:spLocks noChangeArrowheads="1"/>
          </p:cNvSpPr>
          <p:nvPr/>
        </p:nvSpPr>
        <p:spPr bwMode="auto">
          <a:xfrm>
            <a:off x="6300788" y="908050"/>
            <a:ext cx="287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800">
                <a:solidFill>
                  <a:srgbClr val="0000FF"/>
                </a:solidFill>
              </a:rPr>
              <a:t> Peak Voltage versus radius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 2" descr="layout_1985_zoomacce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297" y="2708920"/>
            <a:ext cx="5502778" cy="4104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Image 3" descr="Capture d’écran 2013-05-27 à 16.40.2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562" y="802603"/>
            <a:ext cx="3786832" cy="280487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7" name="ZoneTexte 4"/>
          <p:cNvSpPr txBox="1">
            <a:spLocks noChangeArrowheads="1"/>
          </p:cNvSpPr>
          <p:nvPr/>
        </p:nvSpPr>
        <p:spPr bwMode="auto">
          <a:xfrm>
            <a:off x="4860032" y="873809"/>
            <a:ext cx="3736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8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1984: </a:t>
            </a:r>
            <a:r>
              <a:rPr lang="fr-FR" sz="18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Towards</a:t>
            </a:r>
            <a:r>
              <a:rPr lang="fr-FR" sz="18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Higher</a:t>
            </a:r>
            <a:r>
              <a:rPr lang="fr-FR" sz="18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intensity</a:t>
            </a:r>
            <a:endParaRPr lang="fr-FR" sz="1800" b="0" i="0" dirty="0">
              <a:solidFill>
                <a:srgbClr val="AC00A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r>
              <a:rPr lang="fr-FR" sz="18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new </a:t>
            </a:r>
            <a:r>
              <a:rPr lang="fr-FR" sz="18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separate</a:t>
            </a:r>
            <a:r>
              <a:rPr lang="fr-FR" sz="18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sectors</a:t>
            </a:r>
            <a:r>
              <a:rPr lang="fr-FR" sz="18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8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Injector</a:t>
            </a:r>
            <a:endParaRPr lang="fr-FR" sz="1800" b="0" i="0" dirty="0">
              <a:solidFill>
                <a:srgbClr val="AC00A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221" name="Connecteur droit avec flèche 3"/>
          <p:cNvCxnSpPr>
            <a:cxnSpLocks noChangeShapeType="1"/>
          </p:cNvCxnSpPr>
          <p:nvPr/>
        </p:nvCxnSpPr>
        <p:spPr bwMode="auto">
          <a:xfrm>
            <a:off x="2742878" y="3607473"/>
            <a:ext cx="1511300" cy="1368425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222" name="Connecteur droit avec flèche 2"/>
          <p:cNvCxnSpPr>
            <a:cxnSpLocks noChangeShapeType="1"/>
          </p:cNvCxnSpPr>
          <p:nvPr/>
        </p:nvCxnSpPr>
        <p:spPr bwMode="auto">
          <a:xfrm flipH="1">
            <a:off x="4031456" y="1520140"/>
            <a:ext cx="1223963" cy="1008063"/>
          </a:xfrm>
          <a:prstGeom prst="straightConnector1">
            <a:avLst/>
          </a:prstGeom>
          <a:noFill/>
          <a:ln w="28575">
            <a:solidFill>
              <a:srgbClr val="AC00A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390" name="ZoneTexte 5"/>
          <p:cNvSpPr txBox="1">
            <a:spLocks noChangeArrowheads="1"/>
          </p:cNvSpPr>
          <p:nvPr/>
        </p:nvSpPr>
        <p:spPr bwMode="auto">
          <a:xfrm>
            <a:off x="5448392" y="2946430"/>
            <a:ext cx="12298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Old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injector</a:t>
            </a:r>
            <a:endParaRPr lang="fr-FR" sz="1600" b="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224" name="Connecteur droit avec flèche 7"/>
          <p:cNvCxnSpPr>
            <a:cxnSpLocks noChangeShapeType="1"/>
          </p:cNvCxnSpPr>
          <p:nvPr/>
        </p:nvCxnSpPr>
        <p:spPr bwMode="auto">
          <a:xfrm flipV="1">
            <a:off x="6430566" y="3284984"/>
            <a:ext cx="1295400" cy="73025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392" name="ZoneTexte 8"/>
          <p:cNvSpPr txBox="1">
            <a:spLocks noChangeArrowheads="1"/>
          </p:cNvSpPr>
          <p:nvPr/>
        </p:nvSpPr>
        <p:spPr bwMode="auto">
          <a:xfrm>
            <a:off x="7416674" y="4179887"/>
            <a:ext cx="10470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80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72 MeV</a:t>
            </a:r>
          </a:p>
        </p:txBody>
      </p:sp>
      <p:sp>
        <p:nvSpPr>
          <p:cNvPr id="16393" name="ZoneTexte 9"/>
          <p:cNvSpPr txBox="1">
            <a:spLocks noChangeArrowheads="1"/>
          </p:cNvSpPr>
          <p:nvPr/>
        </p:nvSpPr>
        <p:spPr bwMode="auto">
          <a:xfrm>
            <a:off x="7747000" y="6423025"/>
            <a:ext cx="13051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590 MeV</a:t>
            </a:r>
          </a:p>
        </p:txBody>
      </p:sp>
      <p:sp>
        <p:nvSpPr>
          <p:cNvPr id="16394" name="ZoneTexte 10"/>
          <p:cNvSpPr txBox="1">
            <a:spLocks noChangeArrowheads="1"/>
          </p:cNvSpPr>
          <p:nvPr/>
        </p:nvSpPr>
        <p:spPr bwMode="auto">
          <a:xfrm>
            <a:off x="5724525" y="115888"/>
            <a:ext cx="1907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PSI Layout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79512" y="64588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6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13771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1" name="Image 1" descr="Capture d’écran 2016-09-09 à 17.25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33400"/>
            <a:ext cx="5791200" cy="577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Image 2" descr="CavitesH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341438"/>
            <a:ext cx="1800225" cy="258286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ZoneTexte 3"/>
          <p:cNvSpPr txBox="1">
            <a:spLocks noChangeArrowheads="1"/>
          </p:cNvSpPr>
          <p:nvPr/>
        </p:nvSpPr>
        <p:spPr bwMode="auto">
          <a:xfrm>
            <a:off x="2540142" y="35099"/>
            <a:ext cx="4583242" cy="70788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sz="20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1) </a:t>
            </a:r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PSI: Single </a:t>
            </a:r>
            <a:r>
              <a:rPr lang="fr-FR" sz="20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turn</a:t>
            </a:r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extraction</a:t>
            </a:r>
          </a:p>
          <a:p>
            <a:pPr algn="ctr" eaLnBrk="1" hangingPunct="1"/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Excellent agreement </a:t>
            </a:r>
            <a:r>
              <a:rPr lang="fr-FR" sz="16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simulations/</a:t>
            </a:r>
            <a:r>
              <a:rPr lang="fr-FR" sz="1600" b="0" i="0" dirty="0" err="1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measurements</a:t>
            </a:r>
            <a:endParaRPr lang="fr-FR" sz="1600" b="0" i="0" dirty="0">
              <a:solidFill>
                <a:srgbClr val="AC00A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2532" name="Image 6" descr="CavitesHF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4183063"/>
            <a:ext cx="1773237" cy="239553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5"/>
          <p:cNvSpPr txBox="1">
            <a:spLocks noChangeArrowheads="1"/>
          </p:cNvSpPr>
          <p:nvPr/>
        </p:nvSpPr>
        <p:spPr bwMode="auto">
          <a:xfrm>
            <a:off x="2555875" y="981075"/>
            <a:ext cx="6284913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fr-FR" sz="1600" dirty="0">
                <a:solidFill>
                  <a:srgbClr val="3366FF"/>
                </a:solidFill>
              </a:rPr>
              <a:t>&gt; </a:t>
            </a:r>
            <a:r>
              <a:rPr lang="fr-FR" sz="1600" b="0" i="0" dirty="0" err="1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Increasing</a:t>
            </a:r>
            <a:r>
              <a:rPr lang="fr-FR" sz="1600" b="0" i="0" dirty="0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</a:t>
            </a:r>
            <a:r>
              <a:rPr lang="fr-FR" sz="1600" b="0" i="0" dirty="0" err="1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separation</a:t>
            </a:r>
            <a:r>
              <a:rPr lang="fr-FR" sz="1600" b="0" i="0" dirty="0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>
                <a:solidFill>
                  <a:srgbClr val="3366FF"/>
                </a:solidFill>
                <a:latin typeface="Symbol" pitchFamily="18" charset="2"/>
              </a:rPr>
              <a:t>d</a:t>
            </a:r>
            <a:r>
              <a:rPr lang="fr-FR" sz="1600" b="0" i="0" dirty="0">
                <a:solidFill>
                  <a:srgbClr val="3366FF"/>
                </a:solidFill>
              </a:rPr>
              <a:t> </a:t>
            </a:r>
            <a:r>
              <a:rPr lang="fr-FR" sz="1600" b="0" i="0" dirty="0" err="1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between</a:t>
            </a:r>
            <a:r>
              <a:rPr lang="fr-FR" sz="1600" b="0" i="0" dirty="0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turns</a:t>
            </a:r>
            <a:endParaRPr lang="fr-FR" sz="1600" b="0" i="0" dirty="0">
              <a:solidFill>
                <a:srgbClr val="3366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600"/>
              </a:spcBef>
            </a:pPr>
            <a:r>
              <a:rPr lang="fr-FR" sz="1800" b="0" i="0" dirty="0">
                <a:solidFill>
                  <a:srgbClr val="3366FF"/>
                </a:solidFill>
                <a:latin typeface="Symbol" pitchFamily="18" charset="2"/>
              </a:rPr>
              <a:t>	d</a:t>
            </a:r>
            <a:r>
              <a:rPr lang="fr-FR" sz="1800" b="0" i="0" dirty="0">
                <a:solidFill>
                  <a:srgbClr val="3366FF"/>
                </a:solidFill>
              </a:rPr>
              <a:t>=R/N*(</a:t>
            </a:r>
            <a:r>
              <a:rPr lang="fr-FR" sz="1800" b="0" i="0" dirty="0">
                <a:solidFill>
                  <a:srgbClr val="3366FF"/>
                </a:solidFill>
                <a:latin typeface="Symbol" pitchFamily="18" charset="2"/>
              </a:rPr>
              <a:t>g</a:t>
            </a:r>
            <a:r>
              <a:rPr lang="fr-FR" sz="1800" b="0" i="0" dirty="0">
                <a:solidFill>
                  <a:srgbClr val="3366FF"/>
                </a:solidFill>
              </a:rPr>
              <a:t>/(</a:t>
            </a:r>
            <a:r>
              <a:rPr lang="fr-FR" sz="1800" b="0" i="0" dirty="0">
                <a:solidFill>
                  <a:srgbClr val="3366FF"/>
                </a:solidFill>
                <a:latin typeface="Symbol" pitchFamily="18" charset="2"/>
              </a:rPr>
              <a:t>g</a:t>
            </a:r>
            <a:r>
              <a:rPr lang="fr-FR" sz="1800" b="0" i="0" dirty="0">
                <a:solidFill>
                  <a:srgbClr val="3366FF"/>
                </a:solidFill>
              </a:rPr>
              <a:t>+1))/</a:t>
            </a:r>
            <a:r>
              <a:rPr lang="fr-FR" sz="1800" b="0" i="0" dirty="0">
                <a:solidFill>
                  <a:srgbClr val="3366FF"/>
                </a:solidFill>
                <a:latin typeface="Symbol" pitchFamily="18" charset="2"/>
              </a:rPr>
              <a:t>n</a:t>
            </a:r>
            <a:r>
              <a:rPr lang="fr-FR" sz="1800" b="0" i="0" baseline="-25000" dirty="0">
                <a:solidFill>
                  <a:srgbClr val="3366FF"/>
                </a:solidFill>
              </a:rPr>
              <a:t>r</a:t>
            </a:r>
            <a:r>
              <a:rPr lang="fr-FR" sz="1800" b="0" i="0" baseline="30000" dirty="0">
                <a:solidFill>
                  <a:srgbClr val="3366FF"/>
                </a:solidFill>
              </a:rPr>
              <a:t>2</a:t>
            </a:r>
            <a:endParaRPr lang="fr-FR" sz="1800" b="0" i="0" dirty="0">
              <a:solidFill>
                <a:srgbClr val="3366FF"/>
              </a:solidFill>
            </a:endParaRPr>
          </a:p>
          <a:p>
            <a:pPr eaLnBrk="1" hangingPunct="1">
              <a:spcBef>
                <a:spcPts val="600"/>
              </a:spcBef>
            </a:pPr>
            <a:r>
              <a:rPr lang="fr-FR" sz="1600" b="0" i="0" dirty="0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 </a:t>
            </a:r>
            <a:r>
              <a:rPr lang="fr-FR" sz="1600" b="0" i="0" dirty="0" err="1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Reducing</a:t>
            </a:r>
            <a:r>
              <a:rPr lang="fr-FR" sz="1600" b="0" i="0" dirty="0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</a:t>
            </a:r>
            <a:r>
              <a:rPr lang="fr-FR" sz="1600" b="0" i="0" dirty="0" err="1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number</a:t>
            </a:r>
            <a:r>
              <a:rPr lang="fr-FR" sz="1600" b="0" i="0" dirty="0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of </a:t>
            </a:r>
            <a:r>
              <a:rPr lang="fr-FR" sz="1600" b="0" i="0" dirty="0" err="1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turns</a:t>
            </a:r>
            <a:r>
              <a:rPr lang="fr-FR" sz="1600" b="0" i="0" dirty="0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N </a:t>
            </a:r>
            <a:r>
              <a:rPr lang="fr-FR" sz="1600" b="0" i="0" dirty="0" err="1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endParaRPr lang="fr-FR" sz="1600" b="0" i="0" dirty="0">
              <a:solidFill>
                <a:srgbClr val="3366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ts val="600"/>
              </a:spcBef>
            </a:pPr>
            <a:r>
              <a:rPr lang="fr-FR" sz="1600" b="0" i="0" dirty="0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High power new RF </a:t>
            </a:r>
            <a:r>
              <a:rPr lang="fr-FR" sz="1600" b="0" i="0" dirty="0" err="1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copper</a:t>
            </a:r>
            <a:r>
              <a:rPr lang="fr-FR" sz="1600" b="0" i="0" dirty="0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cavities</a:t>
            </a:r>
            <a:r>
              <a:rPr lang="fr-FR" sz="1600" b="0" i="0" dirty="0">
                <a:solidFill>
                  <a:srgbClr val="3366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2492375"/>
            <a:ext cx="6011863" cy="432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79512" y="64588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4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95374"/>
            <a:ext cx="6876256" cy="4800405"/>
          </a:xfrm>
          <a:prstGeom prst="rect">
            <a:avLst/>
          </a:prstGeom>
        </p:spPr>
      </p:pic>
      <p:sp>
        <p:nvSpPr>
          <p:cNvPr id="24579" name="ZoneTexte 2"/>
          <p:cNvSpPr txBox="1">
            <a:spLocks noChangeArrowheads="1"/>
          </p:cNvSpPr>
          <p:nvPr/>
        </p:nvSpPr>
        <p:spPr bwMode="auto">
          <a:xfrm>
            <a:off x="2051720" y="158750"/>
            <a:ext cx="54688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 smtClean="0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fr-FR" sz="2000" b="0" i="0" dirty="0" err="1" smtClean="0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successful</a:t>
            </a:r>
            <a:r>
              <a:rPr lang="fr-FR" sz="2000" b="0" i="0" dirty="0" smtClean="0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Werner </a:t>
            </a:r>
            <a:r>
              <a:rPr lang="fr-FR" sz="2000" b="0" i="0" dirty="0" err="1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Joho</a:t>
            </a:r>
            <a:r>
              <a:rPr lang="fr-FR" sz="2000" b="0" i="0" dirty="0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 err="1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law</a:t>
            </a:r>
            <a:r>
              <a:rPr lang="fr-FR" sz="2000" b="0" i="0" dirty="0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 smtClean="0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 </a:t>
            </a:r>
            <a:r>
              <a:rPr lang="fr-FR" sz="2000" b="0" i="0" dirty="0" err="1" smtClean="0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intensity</a:t>
            </a:r>
            <a:r>
              <a:rPr lang="fr-FR" sz="2000" b="0" i="0" dirty="0" smtClean="0">
                <a:solidFill>
                  <a:srgbClr val="D631A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!</a:t>
            </a:r>
            <a:endParaRPr lang="fr-FR" sz="2000" b="0" i="0" dirty="0">
              <a:solidFill>
                <a:srgbClr val="D631A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79512" y="64588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5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1208088" y="3845"/>
            <a:ext cx="7664450" cy="792162"/>
          </a:xfrm>
          <a:noFill/>
        </p:spPr>
        <p:txBody>
          <a:bodyPr/>
          <a:lstStyle/>
          <a:p>
            <a:pPr>
              <a:defRPr/>
            </a:pPr>
            <a:r>
              <a:rPr lang="fr-FR" sz="200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injection/extraction </a:t>
            </a:r>
            <a:r>
              <a:rPr lang="fr-FR" sz="200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devices</a:t>
            </a:r>
            <a:r>
              <a:rPr lang="fr-FR" sz="200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defRPr/>
            </a:pPr>
            <a:r>
              <a:rPr lang="fr-FR" sz="200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 the multi-stages solution</a:t>
            </a:r>
            <a:endParaRPr lang="fr-FR" sz="200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722" name="ZoneTexte 2"/>
          <p:cNvSpPr txBox="1">
            <a:spLocks noChangeArrowheads="1"/>
          </p:cNvSpPr>
          <p:nvPr/>
        </p:nvSpPr>
        <p:spPr bwMode="auto">
          <a:xfrm>
            <a:off x="1116013" y="1196752"/>
            <a:ext cx="7848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b="0" i="0" dirty="0">
                <a:solidFill>
                  <a:srgbClr val="66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PSI 2 stages </a:t>
            </a:r>
            <a:r>
              <a:rPr lang="fr-FR" sz="1600" b="0" i="0" dirty="0" err="1">
                <a:solidFill>
                  <a:srgbClr val="66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geometry</a:t>
            </a:r>
            <a:r>
              <a:rPr lang="fr-FR" sz="1600" b="0" i="0" dirty="0">
                <a:solidFill>
                  <a:srgbClr val="66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: a 72 MeV </a:t>
            </a:r>
            <a:r>
              <a:rPr lang="fr-FR" sz="1600" b="0" i="0" dirty="0" err="1">
                <a:solidFill>
                  <a:srgbClr val="66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Injector</a:t>
            </a:r>
            <a:r>
              <a:rPr lang="fr-FR" sz="1600" b="0" i="0" dirty="0">
                <a:solidFill>
                  <a:srgbClr val="66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and the 590 MeV Booster ring. </a:t>
            </a:r>
          </a:p>
          <a:p>
            <a:pPr eaLnBrk="1" hangingPunct="1"/>
            <a:r>
              <a:rPr lang="fr-FR" sz="1600" b="0" i="0" dirty="0" smtClean="0">
                <a:solidFill>
                  <a:srgbClr val="660066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</a:t>
            </a:r>
            <a:r>
              <a:rPr lang="fr-FR" sz="1600" b="0" i="0" dirty="0" smtClean="0">
                <a:solidFill>
                  <a:srgbClr val="66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 smtClean="0">
                <a:solidFill>
                  <a:srgbClr val="66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various</a:t>
            </a:r>
            <a:r>
              <a:rPr lang="fr-FR" sz="1600" b="0" i="0" dirty="0" smtClean="0">
                <a:solidFill>
                  <a:srgbClr val="66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>
                <a:solidFill>
                  <a:srgbClr val="66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injection and extraction </a:t>
            </a:r>
            <a:r>
              <a:rPr lang="fr-FR" sz="1600" b="0" i="0" dirty="0" err="1" smtClean="0">
                <a:solidFill>
                  <a:srgbClr val="66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channels</a:t>
            </a:r>
            <a:endParaRPr lang="fr-FR" sz="1600" b="0" i="0" dirty="0">
              <a:solidFill>
                <a:srgbClr val="66006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723" name="Image 3" descr="Capture d’écran 2013-05-28 à 11.07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2155825"/>
            <a:ext cx="7019925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79512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6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ZoneTexte 1"/>
          <p:cNvSpPr txBox="1">
            <a:spLocks noChangeArrowheads="1"/>
          </p:cNvSpPr>
          <p:nvPr/>
        </p:nvSpPr>
        <p:spPr bwMode="auto">
          <a:xfrm>
            <a:off x="5292725" y="4941888"/>
            <a:ext cx="36718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500 mA*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hours</a:t>
            </a: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eaLnBrk="1" hangingPunct="1"/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outstanding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stripper foil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lifetime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!</a:t>
            </a:r>
          </a:p>
          <a:p>
            <a:pPr algn="ctr" eaLnBrk="1" hangingPunct="1"/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Courtesy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from</a:t>
            </a:r>
            <a:r>
              <a:rPr lang="fr-FR" sz="14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Yuri </a:t>
            </a:r>
            <a:r>
              <a:rPr lang="fr-FR" sz="14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Bylinskii</a:t>
            </a:r>
            <a:endParaRPr lang="fr-FR" sz="1400" b="0" i="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770" name="ZoneTexte 5"/>
          <p:cNvSpPr txBox="1">
            <a:spLocks noChangeArrowheads="1"/>
          </p:cNvSpPr>
          <p:nvPr/>
        </p:nvSpPr>
        <p:spPr bwMode="auto">
          <a:xfrm>
            <a:off x="1187624" y="5949280"/>
            <a:ext cx="7215373" cy="83099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Well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known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method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low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energy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cyclotrons):</a:t>
            </a:r>
          </a:p>
          <a:p>
            <a:pPr eaLnBrk="1" hangingPunct="1"/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Drawback: The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relativistic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electromagnetic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stripping of H- (0.754 eV)</a:t>
            </a:r>
          </a:p>
          <a:p>
            <a:pPr eaLnBrk="1" hangingPunct="1"/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 For 520 MeV,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Bmax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in the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sectors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6 </a:t>
            </a:r>
            <a:r>
              <a:rPr lang="fr-FR" sz="1600" b="0" i="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kGauss</a:t>
            </a:r>
            <a:r>
              <a:rPr lang="fr-FR" sz="1600" b="0" i="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 Large machine for 600 MeV</a:t>
            </a:r>
            <a:endParaRPr lang="fr-FR" sz="1600" b="0" i="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Image 4" descr="Capture d’écran 2016-09-02 à 16.59.5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62"/>
          <a:stretch>
            <a:fillRect/>
          </a:stretch>
        </p:blipFill>
        <p:spPr bwMode="auto">
          <a:xfrm>
            <a:off x="179452" y="1556782"/>
            <a:ext cx="4824413" cy="376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ZoneTexte 3"/>
          <p:cNvSpPr txBox="1">
            <a:spLocks noChangeArrowheads="1"/>
          </p:cNvSpPr>
          <p:nvPr/>
        </p:nvSpPr>
        <p:spPr bwMode="auto">
          <a:xfrm>
            <a:off x="1475656" y="188913"/>
            <a:ext cx="70564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overlapping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turns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extraction </a:t>
            </a:r>
            <a:r>
              <a:rPr lang="fr-FR" sz="20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</a:t>
            </a:r>
            <a:r>
              <a:rPr lang="fr-FR" sz="2000" b="0" i="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TRIUMF by H- stripping </a:t>
            </a:r>
          </a:p>
        </p:txBody>
      </p:sp>
      <p:pic>
        <p:nvPicPr>
          <p:cNvPr id="32773" name="Image 2" descr="Capture d’écran 2016-09-10 à 15.27.4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13" y="2032000"/>
            <a:ext cx="34036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63654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7</a:t>
            </a:r>
          </a:p>
        </p:txBody>
      </p:sp>
      <p:sp>
        <p:nvSpPr>
          <p:cNvPr id="9" name="ZoneTexte 1"/>
          <p:cNvSpPr txBox="1">
            <a:spLocks noChangeArrowheads="1"/>
          </p:cNvSpPr>
          <p:nvPr/>
        </p:nvSpPr>
        <p:spPr bwMode="auto">
          <a:xfrm>
            <a:off x="1375892" y="4918805"/>
            <a:ext cx="14516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sz="1050" b="0" i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[</a:t>
            </a:r>
            <a:r>
              <a:rPr lang="fr-FR" sz="1050" b="0" i="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R.Baartman</a:t>
            </a:r>
            <a:r>
              <a:rPr lang="fr-FR" sz="105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]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85436"/>
            <a:ext cx="4572590" cy="3658072"/>
          </a:xfrm>
          <a:prstGeom prst="rect">
            <a:avLst/>
          </a:prstGeom>
        </p:spPr>
      </p:pic>
      <p:sp>
        <p:nvSpPr>
          <p:cNvPr id="34817" name="ZoneTexte 3"/>
          <p:cNvSpPr txBox="1">
            <a:spLocks noChangeArrowheads="1"/>
          </p:cNvSpPr>
          <p:nvPr/>
        </p:nvSpPr>
        <p:spPr bwMode="auto">
          <a:xfrm>
            <a:off x="1382713" y="152400"/>
            <a:ext cx="69890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H2</a:t>
            </a:r>
            <a:r>
              <a:rPr lang="fr-FR" sz="2000" b="0" i="0" baseline="3000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acceleration</a:t>
            </a:r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lang="fr-FR" sz="2000" b="0" i="0" dirty="0" err="1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inwards</a:t>
            </a:r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extraction of </a:t>
            </a:r>
            <a:r>
              <a:rPr lang="fr-FR" sz="20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fr-FR" sz="2000" b="0" i="0" baseline="3000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fr-FR" sz="2000" b="0" i="0" dirty="0" smtClean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by </a:t>
            </a:r>
            <a:r>
              <a:rPr lang="fr-FR" sz="2000" b="0" i="0" dirty="0">
                <a:solidFill>
                  <a:srgbClr val="AC00A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stripping</a:t>
            </a:r>
          </a:p>
        </p:txBody>
      </p:sp>
      <p:sp>
        <p:nvSpPr>
          <p:cNvPr id="34818" name="ZoneTexte 1"/>
          <p:cNvSpPr txBox="1">
            <a:spLocks noChangeArrowheads="1"/>
          </p:cNvSpPr>
          <p:nvPr/>
        </p:nvSpPr>
        <p:spPr bwMode="auto">
          <a:xfrm>
            <a:off x="1115616" y="1404938"/>
            <a:ext cx="2573525" cy="52322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400" b="0" i="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L.Calabretta</a:t>
            </a:r>
            <a:r>
              <a:rPr lang="fr-FR" sz="140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lang="fr-FR" sz="1400" b="0" i="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D.Rifuggiatto</a:t>
            </a:r>
            <a:endParaRPr lang="fr-FR" sz="1400" b="0" i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r>
              <a:rPr lang="fr-FR" sz="140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ECPM, </a:t>
            </a:r>
            <a:r>
              <a:rPr lang="fr-FR" sz="1400" b="0" i="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Groeningen</a:t>
            </a:r>
            <a:r>
              <a:rPr lang="fr-FR" sz="140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, 1997 </a:t>
            </a:r>
          </a:p>
        </p:txBody>
      </p:sp>
      <p:sp>
        <p:nvSpPr>
          <p:cNvPr id="36873" name="ZoneTexte 2"/>
          <p:cNvSpPr txBox="1">
            <a:spLocks noChangeArrowheads="1"/>
          </p:cNvSpPr>
          <p:nvPr/>
        </p:nvSpPr>
        <p:spPr bwMode="auto">
          <a:xfrm>
            <a:off x="3547373" y="836613"/>
            <a:ext cx="550682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>
              <a:defRPr/>
            </a:pPr>
            <a:r>
              <a:rPr lang="fr-FR" sz="16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Important </a:t>
            </a:r>
            <a:r>
              <a:rPr lang="fr-FR" sz="1600" b="0" i="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fr-FR" sz="1600" b="0" i="0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dvantages</a:t>
            </a:r>
            <a:r>
              <a:rPr lang="fr-FR" sz="1600" b="0" i="0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of H2+ over H-:</a:t>
            </a:r>
          </a:p>
          <a:p>
            <a:pPr marL="285750" indent="-285750" algn="ctr" eaLnBrk="1" hangingPunct="1">
              <a:buFont typeface="Arial"/>
              <a:buChar char="•"/>
              <a:defRPr/>
            </a:pP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Reduced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space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charge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low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energy</a:t>
            </a:r>
            <a:endParaRPr lang="fr-FR" sz="1600" b="0" i="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algn="ctr" eaLnBrk="1" hangingPunct="1">
              <a:buFont typeface="Arial"/>
              <a:buChar char="•"/>
              <a:defRPr/>
            </a:pP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electron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binding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energy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2.8 eV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 High B</a:t>
            </a:r>
            <a:endParaRPr lang="fr-FR" sz="1600" b="0" i="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algn="ctr" eaLnBrk="1" hangingPunct="1">
              <a:buFont typeface="Arial"/>
              <a:buChar char="•"/>
              <a:defRPr/>
            </a:pP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stripped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protons/H2+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half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momentum</a:t>
            </a:r>
            <a:endParaRPr lang="fr-FR" sz="1600" b="0" i="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algn="ctr" eaLnBrk="1" hangingPunct="1">
              <a:buFont typeface="Arial"/>
              <a:buChar char="•"/>
              <a:defRPr/>
            </a:pP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 thermal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load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per proton on the stripper: </a:t>
            </a:r>
            <a:r>
              <a:rPr lang="fr-FR" sz="1600" b="0" i="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divided</a:t>
            </a:r>
            <a:r>
              <a:rPr lang="fr-FR" sz="1600" b="0" i="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by 4</a:t>
            </a:r>
          </a:p>
        </p:txBody>
      </p:sp>
      <p:sp>
        <p:nvSpPr>
          <p:cNvPr id="34820" name="ZoneTexte 1"/>
          <p:cNvSpPr txBox="1">
            <a:spLocks noChangeArrowheads="1"/>
          </p:cNvSpPr>
          <p:nvPr/>
        </p:nvSpPr>
        <p:spPr bwMode="auto">
          <a:xfrm>
            <a:off x="5292080" y="5455537"/>
            <a:ext cx="365419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 i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1400" b="0" i="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e.g</a:t>
            </a:r>
            <a:r>
              <a:rPr lang="fr-FR" sz="140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. Trade driver </a:t>
            </a:r>
            <a:r>
              <a:rPr lang="fr-FR" sz="1400" b="0" i="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proposal</a:t>
            </a:r>
            <a:r>
              <a:rPr lang="fr-FR" sz="1400" b="0" i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(ENEA - AIMA)</a:t>
            </a:r>
            <a:endParaRPr lang="fr-FR" sz="1400" b="0" i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r>
              <a:rPr lang="fr-FR" sz="1400" b="0" i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</a:t>
            </a:r>
            <a:r>
              <a:rPr lang="fr-FR" sz="1400" b="0" i="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deliver</a:t>
            </a:r>
            <a:r>
              <a:rPr lang="fr-FR" sz="140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 2mA-110 MeV protons</a:t>
            </a:r>
          </a:p>
          <a:p>
            <a:pPr eaLnBrk="1" hangingPunct="1"/>
            <a:r>
              <a:rPr lang="fr-FR" sz="1400" b="0" i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by </a:t>
            </a:r>
            <a:r>
              <a:rPr lang="fr-FR" sz="140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stripping of </a:t>
            </a:r>
            <a:r>
              <a:rPr lang="fr-FR" sz="1400" b="0" i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1mA, </a:t>
            </a:r>
            <a:r>
              <a:rPr lang="fr-FR" sz="140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220 </a:t>
            </a:r>
            <a:r>
              <a:rPr lang="fr-FR" sz="1400" b="0" i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MeV H2</a:t>
            </a:r>
            <a:r>
              <a:rPr lang="fr-FR" sz="1400" b="0" i="0" dirty="0"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</a:p>
          <a:p>
            <a:pPr eaLnBrk="1" hangingPunct="1"/>
            <a:endParaRPr lang="fr-FR" sz="1400" b="0" i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3654" y="6458842"/>
            <a:ext cx="59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206625"/>
            <a:ext cx="7272337" cy="2735263"/>
          </a:xfrm>
          <a:solidFill>
            <a:srgbClr val="FCD0FA"/>
          </a:solidFill>
          <a:ln w="12700" cap="flat">
            <a:solidFill>
              <a:schemeClr val="tx1"/>
            </a:solidFill>
            <a:miter lim="800000"/>
            <a:headEnd/>
            <a:tailEnd/>
          </a:ln>
          <a:effectLst>
            <a:outerShdw blurRad="63500" dist="197566" dir="2700000" algn="ctr" rotWithShape="0">
              <a:schemeClr val="bg2">
                <a:alpha val="74998"/>
              </a:schemeClr>
            </a:outerShdw>
          </a:effectLst>
        </p:spPr>
        <p:txBody>
          <a:bodyPr lIns="92075" tIns="46038" rIns="92075" bIns="46038" anchor="ctr" anchorCtr="1"/>
          <a:lstStyle/>
          <a:p>
            <a:pPr eaLnBrk="1" hangingPunct="1">
              <a:defRPr/>
            </a:pP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Other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examples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of </a:t>
            </a:r>
            <a:r>
              <a:rPr lang="fr-FR" sz="2000" dirty="0" err="1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</a:t>
            </a:r>
            <a:r>
              <a:rPr lang="fr-FR" sz="2000" dirty="0" smtClean="0">
                <a:solidFill>
                  <a:srgbClr val="2124A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power Cyclotrons: </a:t>
            </a:r>
          </a:p>
          <a:p>
            <a:pPr eaLnBrk="1" hangingPunct="1">
              <a:defRPr/>
            </a:pPr>
            <a:endParaRPr lang="fr-FR" sz="2000" dirty="0" smtClean="0">
              <a:solidFill>
                <a:srgbClr val="2124A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IMA_TER">
  <a:themeElements>
    <a:clrScheme name="AIMA_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IMA_TER">
      <a:majorFont>
        <a:latin typeface="Times New Roman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AIMA_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MA_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MA_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MA_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MA_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MA_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MA_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C:\ION\Rapport Chicago\AIMA_TER.pot</Template>
  <TotalTime>69986</TotalTime>
  <Words>3507</Words>
  <Application>Microsoft Office PowerPoint</Application>
  <PresentationFormat>Affichage à l'écran (4:3)</PresentationFormat>
  <Paragraphs>396</Paragraphs>
  <Slides>39</Slides>
  <Notes>39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0" baseType="lpstr">
      <vt:lpstr>AIMA_TER</vt:lpstr>
      <vt:lpstr> Single Stage Cyclotron  for an industrial ADS demonstrator    P.Mandrillon and M.Conjat AIMA-DEVELOPPEMENT * with the contribution of J.Mandrillon   * Partner in the CYCLADS Proposal      Eucard2 Meeting, CERN February  8th 2017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aima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AIMA</dc:title>
  <dc:creator>aima</dc:creator>
  <cp:lastModifiedBy>conjat</cp:lastModifiedBy>
  <cp:revision>1366</cp:revision>
  <cp:lastPrinted>2017-02-07T23:15:10Z</cp:lastPrinted>
  <dcterms:created xsi:type="dcterms:W3CDTF">2001-11-22T10:34:14Z</dcterms:created>
  <dcterms:modified xsi:type="dcterms:W3CDTF">2017-02-08T06:38:54Z</dcterms:modified>
</cp:coreProperties>
</file>