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702" r:id="rId2"/>
  </p:sldMasterIdLst>
  <p:notesMasterIdLst>
    <p:notesMasterId r:id="rId31"/>
  </p:notesMasterIdLst>
  <p:sldIdLst>
    <p:sldId id="313" r:id="rId3"/>
    <p:sldId id="314" r:id="rId4"/>
    <p:sldId id="315" r:id="rId5"/>
    <p:sldId id="316" r:id="rId6"/>
    <p:sldId id="317" r:id="rId7"/>
    <p:sldId id="318" r:id="rId8"/>
    <p:sldId id="319" r:id="rId9"/>
    <p:sldId id="274" r:id="rId10"/>
    <p:sldId id="293" r:id="rId11"/>
    <p:sldId id="278" r:id="rId12"/>
    <p:sldId id="299" r:id="rId13"/>
    <p:sldId id="300" r:id="rId14"/>
    <p:sldId id="301" r:id="rId15"/>
    <p:sldId id="279" r:id="rId16"/>
    <p:sldId id="303" r:id="rId17"/>
    <p:sldId id="311" r:id="rId18"/>
    <p:sldId id="312" r:id="rId19"/>
    <p:sldId id="296" r:id="rId20"/>
    <p:sldId id="297" r:id="rId21"/>
    <p:sldId id="308" r:id="rId22"/>
    <p:sldId id="309" r:id="rId23"/>
    <p:sldId id="302" r:id="rId24"/>
    <p:sldId id="310" r:id="rId25"/>
    <p:sldId id="304" r:id="rId26"/>
    <p:sldId id="280" r:id="rId27"/>
    <p:sldId id="294" r:id="rId28"/>
    <p:sldId id="295" r:id="rId29"/>
    <p:sldId id="298" r:id="rId30"/>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301" autoAdjust="0"/>
    <p:restoredTop sz="98095" autoAdjust="0"/>
  </p:normalViewPr>
  <p:slideViewPr>
    <p:cSldViewPr snapToGrid="0">
      <p:cViewPr varScale="1">
        <p:scale>
          <a:sx n="164" d="100"/>
          <a:sy n="164" d="100"/>
        </p:scale>
        <p:origin x="984" y="588"/>
      </p:cViewPr>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2.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BFCB3C3-DC66-4A3E-BAEB-EDDDC396ACA1}" type="datetimeFigureOut">
              <a:rPr kumimoji="1" lang="ja-JP" altLang="en-US" smtClean="0"/>
              <a:t>2016/8/27</a:t>
            </a:fld>
            <a:endParaRPr kumimoji="1" lang="ja-JP" altLang="en-US"/>
          </a:p>
        </p:txBody>
      </p:sp>
      <p:sp>
        <p:nvSpPr>
          <p:cNvPr id="4" name="スライド イメージ プレースホルダー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E62696B-8A63-4C47-AE58-AC603C5B3777}" type="slidenum">
              <a:rPr kumimoji="1" lang="ja-JP" altLang="en-US" smtClean="0"/>
              <a:t>‹#›</a:t>
            </a:fld>
            <a:endParaRPr kumimoji="1" lang="ja-JP" altLang="en-US"/>
          </a:p>
        </p:txBody>
      </p:sp>
    </p:spTree>
    <p:extLst>
      <p:ext uri="{BB962C8B-B14F-4D97-AF65-F5344CB8AC3E}">
        <p14:creationId xmlns:p14="http://schemas.microsoft.com/office/powerpoint/2010/main" val="278921316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FE62696B-8A63-4C47-AE58-AC603C5B3777}" type="slidenum">
              <a:rPr kumimoji="1" lang="ja-JP" altLang="en-US" smtClean="0"/>
              <a:t>8</a:t>
            </a:fld>
            <a:endParaRPr kumimoji="1" lang="ja-JP" altLang="en-US"/>
          </a:p>
        </p:txBody>
      </p:sp>
    </p:spTree>
    <p:extLst>
      <p:ext uri="{BB962C8B-B14F-4D97-AF65-F5344CB8AC3E}">
        <p14:creationId xmlns:p14="http://schemas.microsoft.com/office/powerpoint/2010/main" val="24414359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FE62696B-8A63-4C47-AE58-AC603C5B3777}" type="slidenum">
              <a:rPr kumimoji="1" lang="ja-JP" altLang="en-US" smtClean="0"/>
              <a:t>12</a:t>
            </a:fld>
            <a:endParaRPr kumimoji="1" lang="ja-JP" altLang="en-US"/>
          </a:p>
        </p:txBody>
      </p:sp>
    </p:spTree>
    <p:extLst>
      <p:ext uri="{BB962C8B-B14F-4D97-AF65-F5344CB8AC3E}">
        <p14:creationId xmlns:p14="http://schemas.microsoft.com/office/powerpoint/2010/main" val="34716457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1A1422E4-7F0B-46BF-9B6F-3A033C4D99C5}" type="datetime1">
              <a:rPr kumimoji="1" lang="ja-JP" altLang="en-US" smtClean="0"/>
              <a:t>2016/8/27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090E9421-D160-48EB-8728-AE72041D6561}" type="slidenum">
              <a:rPr kumimoji="1" lang="ja-JP" altLang="en-US" smtClean="0"/>
              <a:t>‹#›</a:t>
            </a:fld>
            <a:endParaRPr kumimoji="1" lang="ja-JP" altLang="en-US"/>
          </a:p>
        </p:txBody>
      </p:sp>
    </p:spTree>
    <p:extLst>
      <p:ext uri="{BB962C8B-B14F-4D97-AF65-F5344CB8AC3E}">
        <p14:creationId xmlns:p14="http://schemas.microsoft.com/office/powerpoint/2010/main" val="35190204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パノラマ写真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smtClean="0"/>
              <a:t>図を追加</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6A33B02B-BA36-40A4-AF00-EAA57ED38C33}" type="datetime1">
              <a:rPr kumimoji="1" lang="ja-JP" altLang="en-US" smtClean="0"/>
              <a:t>2016/8/27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090E9421-D160-48EB-8728-AE72041D6561}" type="slidenum">
              <a:rPr kumimoji="1" lang="ja-JP" altLang="en-US" smtClean="0"/>
              <a:t>‹#›</a:t>
            </a:fld>
            <a:endParaRPr kumimoji="1" lang="ja-JP" altLang="en-US"/>
          </a:p>
        </p:txBody>
      </p:sp>
    </p:spTree>
    <p:extLst>
      <p:ext uri="{BB962C8B-B14F-4D97-AF65-F5344CB8AC3E}">
        <p14:creationId xmlns:p14="http://schemas.microsoft.com/office/powerpoint/2010/main" val="23809867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ja-JP" altLang="en-US" smtClean="0"/>
              <a:t>マスター タイトルの書式設定</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0BF17AC2-604F-4F83-AE14-15E86AFCAB13}" type="datetime1">
              <a:rPr kumimoji="1" lang="ja-JP" altLang="en-US" smtClean="0"/>
              <a:t>2016/8/27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090E9421-D160-48EB-8728-AE72041D6561}" type="slidenum">
              <a:rPr kumimoji="1" lang="ja-JP" altLang="en-US" smtClean="0"/>
              <a:t>‹#›</a:t>
            </a:fld>
            <a:endParaRPr kumimoji="1" lang="ja-JP" altLang="en-US"/>
          </a:p>
        </p:txBody>
      </p:sp>
    </p:spTree>
    <p:extLst>
      <p:ext uri="{BB962C8B-B14F-4D97-AF65-F5344CB8AC3E}">
        <p14:creationId xmlns:p14="http://schemas.microsoft.com/office/powerpoint/2010/main" val="282186321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ja-JP" altLang="en-US" smtClean="0"/>
              <a:t>マスター タイトルの書式設定</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ja-JP" altLang="en-US" smtClean="0"/>
              <a:t>マスター テキストの書式設定</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8E0A1111-E622-45B2-8C0C-E5EA6CC29898}" type="datetime1">
              <a:rPr kumimoji="1" lang="ja-JP" altLang="en-US" smtClean="0"/>
              <a:t>2016/8/27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090E9421-D160-48EB-8728-AE72041D6561}" type="slidenum">
              <a:rPr kumimoji="1" lang="ja-JP" altLang="en-US" smtClean="0"/>
              <a:t>‹#›</a:t>
            </a:fld>
            <a:endParaRPr kumimoji="1" lang="ja-JP" altLang="en-US"/>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Tree>
    <p:extLst>
      <p:ext uri="{BB962C8B-B14F-4D97-AF65-F5344CB8AC3E}">
        <p14:creationId xmlns:p14="http://schemas.microsoft.com/office/powerpoint/2010/main" val="19100704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6DF70CC6-8C38-4243-8270-60017239A390}" type="datetime1">
              <a:rPr kumimoji="1" lang="ja-JP" altLang="en-US" smtClean="0"/>
              <a:t>2016/8/27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090E9421-D160-48EB-8728-AE72041D6561}" type="slidenum">
              <a:rPr kumimoji="1" lang="ja-JP" altLang="en-US" smtClean="0"/>
              <a:t>‹#›</a:t>
            </a:fld>
            <a:endParaRPr kumimoji="1" lang="ja-JP" altLang="en-US"/>
          </a:p>
        </p:txBody>
      </p:sp>
    </p:spTree>
    <p:extLst>
      <p:ext uri="{BB962C8B-B14F-4D97-AF65-F5344CB8AC3E}">
        <p14:creationId xmlns:p14="http://schemas.microsoft.com/office/powerpoint/2010/main" val="205313419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ADD03578-F074-4EF1-82AC-558232EA1E36}" type="datetime1">
              <a:rPr kumimoji="1" lang="ja-JP" altLang="en-US" smtClean="0"/>
              <a:t>2016/8/27</a:t>
            </a:fld>
            <a:endParaRPr kumimoji="1" lang="ja-JP" altLang="en-US"/>
          </a:p>
        </p:txBody>
      </p:sp>
      <p:sp>
        <p:nvSpPr>
          <p:cNvPr id="4"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090E9421-D160-48EB-8728-AE72041D6561}" type="slidenum">
              <a:rPr kumimoji="1" lang="ja-JP" altLang="en-US" smtClean="0"/>
              <a:t>‹#›</a:t>
            </a:fld>
            <a:endParaRPr kumimoji="1" lang="ja-JP" altLang="en-US"/>
          </a:p>
        </p:txBody>
      </p:sp>
    </p:spTree>
    <p:extLst>
      <p:ext uri="{BB962C8B-B14F-4D97-AF65-F5344CB8AC3E}">
        <p14:creationId xmlns:p14="http://schemas.microsoft.com/office/powerpoint/2010/main" val="54886785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つの画像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smtClean="0"/>
              <a:t>図を追加</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smtClean="0"/>
              <a:t>図を追加</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smtClean="0"/>
              <a:t>図を追加</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A882115F-CDD5-4CF4-B1B9-14EEB551DB94}" type="datetime1">
              <a:rPr kumimoji="1" lang="ja-JP" altLang="en-US" smtClean="0"/>
              <a:t>2016/8/27</a:t>
            </a:fld>
            <a:endParaRPr kumimoji="1" lang="ja-JP" altLang="en-US"/>
          </a:p>
        </p:txBody>
      </p:sp>
      <p:sp>
        <p:nvSpPr>
          <p:cNvPr id="4"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090E9421-D160-48EB-8728-AE72041D6561}" type="slidenum">
              <a:rPr kumimoji="1" lang="ja-JP" altLang="en-US" smtClean="0"/>
              <a:t>‹#›</a:t>
            </a:fld>
            <a:endParaRPr kumimoji="1" lang="ja-JP" altLang="en-US"/>
          </a:p>
        </p:txBody>
      </p:sp>
    </p:spTree>
    <p:extLst>
      <p:ext uri="{BB962C8B-B14F-4D97-AF65-F5344CB8AC3E}">
        <p14:creationId xmlns:p14="http://schemas.microsoft.com/office/powerpoint/2010/main" val="209391690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nchor="t" anchorCtr="0"/>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6A8936A2-3AF6-4473-B527-414976A684C3}" type="datetime1">
              <a:rPr kumimoji="1" lang="ja-JP" altLang="en-US" smtClean="0"/>
              <a:t>2016/8/27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090E9421-D160-48EB-8728-AE72041D6561}" type="slidenum">
              <a:rPr kumimoji="1" lang="ja-JP" altLang="en-US" smtClean="0"/>
              <a:t>‹#›</a:t>
            </a:fld>
            <a:endParaRPr kumimoji="1" lang="ja-JP" altLang="en-US"/>
          </a:p>
        </p:txBody>
      </p:sp>
    </p:spTree>
    <p:extLst>
      <p:ext uri="{BB962C8B-B14F-4D97-AF65-F5344CB8AC3E}">
        <p14:creationId xmlns:p14="http://schemas.microsoft.com/office/powerpoint/2010/main" val="81075723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D5DF5142-9139-4278-919A-AC2633EEE467}" type="datetime1">
              <a:rPr kumimoji="1" lang="ja-JP" altLang="en-US" smtClean="0"/>
              <a:t>2016/8/27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090E9421-D160-48EB-8728-AE72041D6561}" type="slidenum">
              <a:rPr kumimoji="1" lang="ja-JP" altLang="en-US" smtClean="0"/>
              <a:t>‹#›</a:t>
            </a:fld>
            <a:endParaRPr kumimoji="1" lang="ja-JP" altLang="en-US"/>
          </a:p>
        </p:txBody>
      </p:sp>
    </p:spTree>
    <p:extLst>
      <p:ext uri="{BB962C8B-B14F-4D97-AF65-F5344CB8AC3E}">
        <p14:creationId xmlns:p14="http://schemas.microsoft.com/office/powerpoint/2010/main" val="120753588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B697A2DF-BD93-4A08-960A-E7668BC51277}" type="datetime1">
              <a:rPr lang="ja-JP" altLang="en-US" smtClean="0">
                <a:solidFill>
                  <a:srgbClr val="000000"/>
                </a:solidFill>
              </a:rPr>
              <a:t>2016/8/27</a:t>
            </a:fld>
            <a:endParaRPr lang="fr-CH" alt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fr-CH" alt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01A963F3-2300-41D2-ADDE-C277805A08C0}" type="slidenum">
              <a:rPr lang="fr-CH" altLang="en-US">
                <a:solidFill>
                  <a:srgbClr val="000000"/>
                </a:solidFill>
              </a:rPr>
              <a:pPr>
                <a:defRPr/>
              </a:pPr>
              <a:t>‹#›</a:t>
            </a:fld>
            <a:endParaRPr lang="fr-CH" altLang="en-US">
              <a:solidFill>
                <a:srgbClr val="000000"/>
              </a:solidFill>
            </a:endParaRPr>
          </a:p>
        </p:txBody>
      </p:sp>
    </p:spTree>
    <p:extLst>
      <p:ext uri="{BB962C8B-B14F-4D97-AF65-F5344CB8AC3E}">
        <p14:creationId xmlns:p14="http://schemas.microsoft.com/office/powerpoint/2010/main" val="205548802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D045DD94-9621-4E33-A1F1-34AC9DFB0C8E}" type="datetime1">
              <a:rPr lang="ja-JP" altLang="en-US" smtClean="0">
                <a:solidFill>
                  <a:srgbClr val="000000"/>
                </a:solidFill>
              </a:rPr>
              <a:t>2016/8/27</a:t>
            </a:fld>
            <a:endParaRPr lang="fr-CH" alt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fr-CH" alt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3EAE3F99-FC5A-4625-A6B1-BFBF71039F8C}" type="slidenum">
              <a:rPr lang="fr-CH" altLang="en-US">
                <a:solidFill>
                  <a:srgbClr val="000000"/>
                </a:solidFill>
              </a:rPr>
              <a:pPr>
                <a:defRPr/>
              </a:pPr>
              <a:t>‹#›</a:t>
            </a:fld>
            <a:endParaRPr lang="fr-CH" altLang="en-US">
              <a:solidFill>
                <a:srgbClr val="000000"/>
              </a:solidFill>
            </a:endParaRPr>
          </a:p>
        </p:txBody>
      </p:sp>
    </p:spTree>
    <p:extLst>
      <p:ext uri="{BB962C8B-B14F-4D97-AF65-F5344CB8AC3E}">
        <p14:creationId xmlns:p14="http://schemas.microsoft.com/office/powerpoint/2010/main" val="37314844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3"/>
          <p:cNvSpPr>
            <a:spLocks noGrp="1"/>
          </p:cNvSpPr>
          <p:nvPr>
            <p:ph type="dt" sz="half" idx="10"/>
          </p:nvPr>
        </p:nvSpPr>
        <p:spPr/>
        <p:txBody>
          <a:bodyPr/>
          <a:lstStyle/>
          <a:p>
            <a:fld id="{B9A79D67-31EC-47DB-A07A-6BE5A084DA99}" type="datetime1">
              <a:rPr kumimoji="1" lang="ja-JP" altLang="en-US" smtClean="0"/>
              <a:t>2016/8/27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090E9421-D160-48EB-8728-AE72041D6561}" type="slidenum">
              <a:rPr kumimoji="1" lang="ja-JP" altLang="en-US" smtClean="0"/>
              <a:t>‹#›</a:t>
            </a:fld>
            <a:endParaRPr kumimoji="1" lang="ja-JP" altLang="en-US"/>
          </a:p>
        </p:txBody>
      </p:sp>
    </p:spTree>
    <p:extLst>
      <p:ext uri="{BB962C8B-B14F-4D97-AF65-F5344CB8AC3E}">
        <p14:creationId xmlns:p14="http://schemas.microsoft.com/office/powerpoint/2010/main" val="366597645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9C81F6F2-B318-4BB8-AF56-8EE8E80F2544}" type="datetime1">
              <a:rPr lang="ja-JP" altLang="en-US" smtClean="0">
                <a:solidFill>
                  <a:srgbClr val="000000"/>
                </a:solidFill>
              </a:rPr>
              <a:t>2016/8/27</a:t>
            </a:fld>
            <a:endParaRPr lang="fr-CH" alt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fr-CH" alt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1BC919-11A0-462C-8455-920680FC2B5D}" type="slidenum">
              <a:rPr lang="fr-CH" altLang="en-US">
                <a:solidFill>
                  <a:srgbClr val="000000"/>
                </a:solidFill>
              </a:rPr>
              <a:pPr>
                <a:defRPr/>
              </a:pPr>
              <a:t>‹#›</a:t>
            </a:fld>
            <a:endParaRPr lang="fr-CH" altLang="en-US">
              <a:solidFill>
                <a:srgbClr val="000000"/>
              </a:solidFill>
            </a:endParaRPr>
          </a:p>
        </p:txBody>
      </p:sp>
    </p:spTree>
    <p:extLst>
      <p:ext uri="{BB962C8B-B14F-4D97-AF65-F5344CB8AC3E}">
        <p14:creationId xmlns:p14="http://schemas.microsoft.com/office/powerpoint/2010/main" val="5583293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E5214AC6-F5F0-4583-B13E-26FBDFE4097E}" type="datetime1">
              <a:rPr lang="ja-JP" altLang="en-US" smtClean="0">
                <a:solidFill>
                  <a:srgbClr val="000000"/>
                </a:solidFill>
              </a:rPr>
              <a:t>2016/8/27</a:t>
            </a:fld>
            <a:endParaRPr lang="fr-CH" alt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fr-CH" alt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E591E1A1-CED4-430B-A7F8-D4673774DCDC}" type="slidenum">
              <a:rPr lang="fr-CH" altLang="en-US">
                <a:solidFill>
                  <a:srgbClr val="000000"/>
                </a:solidFill>
              </a:rPr>
              <a:pPr>
                <a:defRPr/>
              </a:pPr>
              <a:t>‹#›</a:t>
            </a:fld>
            <a:endParaRPr lang="fr-CH" altLang="en-US">
              <a:solidFill>
                <a:srgbClr val="000000"/>
              </a:solidFill>
            </a:endParaRPr>
          </a:p>
        </p:txBody>
      </p:sp>
    </p:spTree>
    <p:extLst>
      <p:ext uri="{BB962C8B-B14F-4D97-AF65-F5344CB8AC3E}">
        <p14:creationId xmlns:p14="http://schemas.microsoft.com/office/powerpoint/2010/main" val="215324564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36829441-1EFD-424C-BB7A-4F4E063C35E8}" type="datetime1">
              <a:rPr lang="ja-JP" altLang="en-US" smtClean="0">
                <a:solidFill>
                  <a:srgbClr val="000000"/>
                </a:solidFill>
              </a:rPr>
              <a:t>2016/8/27</a:t>
            </a:fld>
            <a:endParaRPr lang="fr-CH" alt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fr-CH" alt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E7BE193C-3D76-405B-AFFE-16E60B2E65D9}" type="slidenum">
              <a:rPr lang="fr-CH" altLang="en-US">
                <a:solidFill>
                  <a:srgbClr val="000000"/>
                </a:solidFill>
              </a:rPr>
              <a:pPr>
                <a:defRPr/>
              </a:pPr>
              <a:t>‹#›</a:t>
            </a:fld>
            <a:endParaRPr lang="fr-CH" altLang="en-US">
              <a:solidFill>
                <a:srgbClr val="000000"/>
              </a:solidFill>
            </a:endParaRPr>
          </a:p>
        </p:txBody>
      </p:sp>
    </p:spTree>
    <p:extLst>
      <p:ext uri="{BB962C8B-B14F-4D97-AF65-F5344CB8AC3E}">
        <p14:creationId xmlns:p14="http://schemas.microsoft.com/office/powerpoint/2010/main" val="133737429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701C3C5D-29C7-45C6-BF4B-5E62CA7CCA54}" type="datetime1">
              <a:rPr lang="ja-JP" altLang="en-US" smtClean="0">
                <a:solidFill>
                  <a:srgbClr val="000000"/>
                </a:solidFill>
              </a:rPr>
              <a:t>2016/8/27</a:t>
            </a:fld>
            <a:endParaRPr lang="fr-CH" alt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fr-CH" alt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AFC060DE-9778-41BB-AC95-35D8F12D8617}" type="slidenum">
              <a:rPr lang="fr-CH" altLang="en-US">
                <a:solidFill>
                  <a:srgbClr val="000000"/>
                </a:solidFill>
              </a:rPr>
              <a:pPr>
                <a:defRPr/>
              </a:pPr>
              <a:t>‹#›</a:t>
            </a:fld>
            <a:endParaRPr lang="fr-CH" altLang="en-US">
              <a:solidFill>
                <a:srgbClr val="000000"/>
              </a:solidFill>
            </a:endParaRPr>
          </a:p>
        </p:txBody>
      </p:sp>
    </p:spTree>
    <p:extLst>
      <p:ext uri="{BB962C8B-B14F-4D97-AF65-F5344CB8AC3E}">
        <p14:creationId xmlns:p14="http://schemas.microsoft.com/office/powerpoint/2010/main" val="251273133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xfrm>
            <a:off x="287524" y="6248400"/>
            <a:ext cx="1905000" cy="457200"/>
          </a:xfrm>
          <a:ln/>
        </p:spPr>
        <p:txBody>
          <a:bodyPr/>
          <a:lstStyle>
            <a:lvl1pPr>
              <a:defRPr/>
            </a:lvl1pPr>
          </a:lstStyle>
          <a:p>
            <a:pPr>
              <a:defRPr/>
            </a:pPr>
            <a:fld id="{01A94BBE-E2B6-4649-AA85-66DA9D9993F0}" type="datetime1">
              <a:rPr lang="ja-JP" altLang="en-US" smtClean="0">
                <a:solidFill>
                  <a:srgbClr val="000000"/>
                </a:solidFill>
              </a:rPr>
              <a:t>2016/8/27</a:t>
            </a:fld>
            <a:endParaRPr lang="fr-CH" altLang="en-US" dirty="0">
              <a:solidFill>
                <a:srgbClr val="000000"/>
              </a:solidFill>
            </a:endParaRPr>
          </a:p>
        </p:txBody>
      </p:sp>
      <p:sp>
        <p:nvSpPr>
          <p:cNvPr id="3" name="Rectangle 5"/>
          <p:cNvSpPr>
            <a:spLocks noGrp="1" noChangeArrowheads="1"/>
          </p:cNvSpPr>
          <p:nvPr>
            <p:ph type="ftr" sz="quarter" idx="11"/>
          </p:nvPr>
        </p:nvSpPr>
        <p:spPr>
          <a:xfrm>
            <a:off x="2412206" y="6400800"/>
            <a:ext cx="4824413" cy="457200"/>
          </a:xfrm>
          <a:ln/>
        </p:spPr>
        <p:txBody>
          <a:bodyPr/>
          <a:lstStyle>
            <a:lvl1pPr>
              <a:defRPr/>
            </a:lvl1pPr>
          </a:lstStyle>
          <a:p>
            <a:pPr>
              <a:defRPr/>
            </a:pPr>
            <a:endParaRPr lang="fr-CH" altLang="en-US" dirty="0">
              <a:solidFill>
                <a:srgbClr val="000000"/>
              </a:solidFill>
            </a:endParaRPr>
          </a:p>
        </p:txBody>
      </p:sp>
    </p:spTree>
    <p:extLst>
      <p:ext uri="{BB962C8B-B14F-4D97-AF65-F5344CB8AC3E}">
        <p14:creationId xmlns:p14="http://schemas.microsoft.com/office/powerpoint/2010/main" val="257549703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D5C9EB3C-AC1D-41C9-9511-2C6A14C981F3}" type="datetime1">
              <a:rPr lang="ja-JP" altLang="en-US" smtClean="0">
                <a:solidFill>
                  <a:srgbClr val="000000"/>
                </a:solidFill>
              </a:rPr>
              <a:t>2016/8/27</a:t>
            </a:fld>
            <a:endParaRPr lang="fr-CH" alt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fr-CH" alt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04861016-57BF-4A94-BBDD-EA3958A1B014}" type="slidenum">
              <a:rPr lang="fr-CH" altLang="en-US">
                <a:solidFill>
                  <a:srgbClr val="000000"/>
                </a:solidFill>
              </a:rPr>
              <a:pPr>
                <a:defRPr/>
              </a:pPr>
              <a:t>‹#›</a:t>
            </a:fld>
            <a:endParaRPr lang="fr-CH" altLang="en-US">
              <a:solidFill>
                <a:srgbClr val="000000"/>
              </a:solidFill>
            </a:endParaRPr>
          </a:p>
        </p:txBody>
      </p:sp>
    </p:spTree>
    <p:extLst>
      <p:ext uri="{BB962C8B-B14F-4D97-AF65-F5344CB8AC3E}">
        <p14:creationId xmlns:p14="http://schemas.microsoft.com/office/powerpoint/2010/main" val="401454947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EF057033-6246-4F2D-9BA5-05330FD8FBAF}" type="datetime1">
              <a:rPr lang="ja-JP" altLang="en-US" smtClean="0">
                <a:solidFill>
                  <a:srgbClr val="000000"/>
                </a:solidFill>
              </a:rPr>
              <a:t>2016/8/27</a:t>
            </a:fld>
            <a:endParaRPr lang="fr-CH" alt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fr-CH" alt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F453831C-A528-49E7-8AE4-694A53680E05}" type="slidenum">
              <a:rPr lang="fr-CH" altLang="en-US">
                <a:solidFill>
                  <a:srgbClr val="000000"/>
                </a:solidFill>
              </a:rPr>
              <a:pPr>
                <a:defRPr/>
              </a:pPr>
              <a:t>‹#›</a:t>
            </a:fld>
            <a:endParaRPr lang="fr-CH" altLang="en-US">
              <a:solidFill>
                <a:srgbClr val="000000"/>
              </a:solidFill>
            </a:endParaRPr>
          </a:p>
        </p:txBody>
      </p:sp>
    </p:spTree>
    <p:extLst>
      <p:ext uri="{BB962C8B-B14F-4D97-AF65-F5344CB8AC3E}">
        <p14:creationId xmlns:p14="http://schemas.microsoft.com/office/powerpoint/2010/main" val="405317810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611C76C-4998-4952-AEF7-29FE2724DC49}" type="datetime1">
              <a:rPr lang="ja-JP" altLang="en-US" smtClean="0">
                <a:solidFill>
                  <a:srgbClr val="000000"/>
                </a:solidFill>
              </a:rPr>
              <a:t>2016/8/27</a:t>
            </a:fld>
            <a:endParaRPr lang="fr-CH" alt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fr-CH" alt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394D7ED-5640-45B8-9C84-D43305E5E4C2}" type="slidenum">
              <a:rPr lang="fr-CH" altLang="en-US">
                <a:solidFill>
                  <a:srgbClr val="000000"/>
                </a:solidFill>
              </a:rPr>
              <a:pPr>
                <a:defRPr/>
              </a:pPr>
              <a:t>‹#›</a:t>
            </a:fld>
            <a:endParaRPr lang="fr-CH" altLang="en-US">
              <a:solidFill>
                <a:srgbClr val="000000"/>
              </a:solidFill>
            </a:endParaRPr>
          </a:p>
        </p:txBody>
      </p:sp>
    </p:spTree>
    <p:extLst>
      <p:ext uri="{BB962C8B-B14F-4D97-AF65-F5344CB8AC3E}">
        <p14:creationId xmlns:p14="http://schemas.microsoft.com/office/powerpoint/2010/main" val="169299655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84AA6D36-E0B2-4023-B549-4006387BCA07}" type="datetime1">
              <a:rPr lang="ja-JP" altLang="en-US" smtClean="0">
                <a:solidFill>
                  <a:srgbClr val="000000"/>
                </a:solidFill>
              </a:rPr>
              <a:t>2016/8/27</a:t>
            </a:fld>
            <a:endParaRPr lang="fr-CH" alt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fr-CH" alt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E846F620-7FDD-4473-AEAD-BBEA58A5C33A}" type="slidenum">
              <a:rPr lang="fr-CH" altLang="en-US">
                <a:solidFill>
                  <a:srgbClr val="000000"/>
                </a:solidFill>
              </a:rPr>
              <a:pPr>
                <a:defRPr/>
              </a:pPr>
              <a:t>‹#›</a:t>
            </a:fld>
            <a:endParaRPr lang="fr-CH" altLang="en-US">
              <a:solidFill>
                <a:srgbClr val="000000"/>
              </a:solidFill>
            </a:endParaRPr>
          </a:p>
        </p:txBody>
      </p:sp>
    </p:spTree>
    <p:extLst>
      <p:ext uri="{BB962C8B-B14F-4D97-AF65-F5344CB8AC3E}">
        <p14:creationId xmlns:p14="http://schemas.microsoft.com/office/powerpoint/2010/main" val="849031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E336AB46-1B4F-4EAF-BC82-C8481FF4E3BF}" type="datetime1">
              <a:rPr kumimoji="1" lang="ja-JP" altLang="en-US" smtClean="0"/>
              <a:t>2016/8/27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090E9421-D160-48EB-8728-AE72041D6561}" type="slidenum">
              <a:rPr kumimoji="1" lang="ja-JP" altLang="en-US" smtClean="0"/>
              <a:t>‹#›</a:t>
            </a:fld>
            <a:endParaRPr kumimoji="1" lang="ja-JP" altLang="en-US"/>
          </a:p>
        </p:txBody>
      </p:sp>
    </p:spTree>
    <p:extLst>
      <p:ext uri="{BB962C8B-B14F-4D97-AF65-F5344CB8AC3E}">
        <p14:creationId xmlns:p14="http://schemas.microsoft.com/office/powerpoint/2010/main" val="25723333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7171D464-2519-4C94-8354-EDE19B250C5E}" type="datetime1">
              <a:rPr kumimoji="1" lang="ja-JP" altLang="en-US" smtClean="0"/>
              <a:t>2016/8/27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090E9421-D160-48EB-8728-AE72041D6561}" type="slidenum">
              <a:rPr kumimoji="1" lang="ja-JP" altLang="en-US" smtClean="0"/>
              <a:t>‹#›</a:t>
            </a:fld>
            <a:endParaRPr kumimoji="1" lang="ja-JP" altLang="en-US"/>
          </a:p>
        </p:txBody>
      </p:sp>
    </p:spTree>
    <p:extLst>
      <p:ext uri="{BB962C8B-B14F-4D97-AF65-F5344CB8AC3E}">
        <p14:creationId xmlns:p14="http://schemas.microsoft.com/office/powerpoint/2010/main" val="5065705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9E2B39F3-B494-44AA-B271-CB48F575100C}" type="datetime1">
              <a:rPr kumimoji="1" lang="ja-JP" altLang="en-US" smtClean="0"/>
              <a:t>2016/8/27</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090E9421-D160-48EB-8728-AE72041D6561}" type="slidenum">
              <a:rPr kumimoji="1" lang="ja-JP" altLang="en-US" smtClean="0"/>
              <a:t>‹#›</a:t>
            </a:fld>
            <a:endParaRPr kumimoji="1" lang="ja-JP" altLang="en-US"/>
          </a:p>
        </p:txBody>
      </p:sp>
    </p:spTree>
    <p:extLst>
      <p:ext uri="{BB962C8B-B14F-4D97-AF65-F5344CB8AC3E}">
        <p14:creationId xmlns:p14="http://schemas.microsoft.com/office/powerpoint/2010/main" val="22834975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7" name="Date Placeholder 2"/>
          <p:cNvSpPr>
            <a:spLocks noGrp="1"/>
          </p:cNvSpPr>
          <p:nvPr>
            <p:ph type="dt" sz="half" idx="10"/>
          </p:nvPr>
        </p:nvSpPr>
        <p:spPr/>
        <p:txBody>
          <a:bodyPr/>
          <a:lstStyle/>
          <a:p>
            <a:fld id="{19ACCB2F-91FA-426C-A4B9-0059AF79FBBF}" type="datetime1">
              <a:rPr kumimoji="1" lang="ja-JP" altLang="en-US" smtClean="0"/>
              <a:t>2016/8/27</a:t>
            </a:fld>
            <a:endParaRPr kumimoji="1" lang="ja-JP" altLang="en-US"/>
          </a:p>
        </p:txBody>
      </p:sp>
      <p:sp>
        <p:nvSpPr>
          <p:cNvPr id="5" name="Footer Placeholder 3"/>
          <p:cNvSpPr>
            <a:spLocks noGrp="1"/>
          </p:cNvSpPr>
          <p:nvPr>
            <p:ph type="ftr" sz="quarter" idx="11"/>
          </p:nvPr>
        </p:nvSpPr>
        <p:spPr/>
        <p:txBody>
          <a:bodyPr/>
          <a:lstStyle/>
          <a:p>
            <a:endParaRPr kumimoji="1" lang="ja-JP" altLang="en-US"/>
          </a:p>
        </p:txBody>
      </p:sp>
      <p:sp>
        <p:nvSpPr>
          <p:cNvPr id="6" name="Slide Number Placeholder 4"/>
          <p:cNvSpPr>
            <a:spLocks noGrp="1"/>
          </p:cNvSpPr>
          <p:nvPr>
            <p:ph type="sldNum" sz="quarter" idx="12"/>
          </p:nvPr>
        </p:nvSpPr>
        <p:spPr/>
        <p:txBody>
          <a:bodyPr/>
          <a:lstStyle/>
          <a:p>
            <a:fld id="{090E9421-D160-48EB-8728-AE72041D6561}" type="slidenum">
              <a:rPr kumimoji="1" lang="ja-JP" altLang="en-US" smtClean="0"/>
              <a:t>‹#›</a:t>
            </a:fld>
            <a:endParaRPr kumimoji="1" lang="ja-JP" altLang="en-US"/>
          </a:p>
        </p:txBody>
      </p:sp>
    </p:spTree>
    <p:extLst>
      <p:ext uri="{BB962C8B-B14F-4D97-AF65-F5344CB8AC3E}">
        <p14:creationId xmlns:p14="http://schemas.microsoft.com/office/powerpoint/2010/main" val="4751980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1299922C-E0EC-479B-AD03-79699C4BEDB8}" type="datetime1">
              <a:rPr kumimoji="1" lang="ja-JP" altLang="en-US" smtClean="0"/>
              <a:t>2016/8/27</a:t>
            </a:fld>
            <a:endParaRPr kumimoji="1" lang="ja-JP" altLang="en-US"/>
          </a:p>
        </p:txBody>
      </p:sp>
      <p:sp>
        <p:nvSpPr>
          <p:cNvPr id="5" name="Footer Placeholder 2"/>
          <p:cNvSpPr>
            <a:spLocks noGrp="1"/>
          </p:cNvSpPr>
          <p:nvPr>
            <p:ph type="ftr" sz="quarter" idx="11"/>
          </p:nvPr>
        </p:nvSpPr>
        <p:spPr/>
        <p:txBody>
          <a:bodyPr/>
          <a:lstStyle/>
          <a:p>
            <a:endParaRPr kumimoji="1" lang="ja-JP" altLang="en-US"/>
          </a:p>
        </p:txBody>
      </p:sp>
      <p:sp>
        <p:nvSpPr>
          <p:cNvPr id="6" name="Slide Number Placeholder 3"/>
          <p:cNvSpPr>
            <a:spLocks noGrp="1"/>
          </p:cNvSpPr>
          <p:nvPr>
            <p:ph type="sldNum" sz="quarter" idx="12"/>
          </p:nvPr>
        </p:nvSpPr>
        <p:spPr/>
        <p:txBody>
          <a:bodyPr/>
          <a:lstStyle/>
          <a:p>
            <a:fld id="{090E9421-D160-48EB-8728-AE72041D6561}" type="slidenum">
              <a:rPr kumimoji="1" lang="ja-JP" altLang="en-US" smtClean="0"/>
              <a:t>‹#›</a:t>
            </a:fld>
            <a:endParaRPr kumimoji="1" lang="ja-JP" altLang="en-US"/>
          </a:p>
        </p:txBody>
      </p:sp>
    </p:spTree>
    <p:extLst>
      <p:ext uri="{BB962C8B-B14F-4D97-AF65-F5344CB8AC3E}">
        <p14:creationId xmlns:p14="http://schemas.microsoft.com/office/powerpoint/2010/main" val="35651732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7" name="Date Placeholder 4"/>
          <p:cNvSpPr>
            <a:spLocks noGrp="1"/>
          </p:cNvSpPr>
          <p:nvPr>
            <p:ph type="dt" sz="half" idx="10"/>
          </p:nvPr>
        </p:nvSpPr>
        <p:spPr/>
        <p:txBody>
          <a:bodyPr/>
          <a:lstStyle/>
          <a:p>
            <a:fld id="{C543FDBD-B0D3-4C4D-81ED-A2F704E08307}" type="datetime1">
              <a:rPr kumimoji="1" lang="ja-JP" altLang="en-US" smtClean="0"/>
              <a:t>2016/8/27</a:t>
            </a:fld>
            <a:endParaRPr kumimoji="1" lang="ja-JP" altLang="en-US"/>
          </a:p>
        </p:txBody>
      </p:sp>
      <p:sp>
        <p:nvSpPr>
          <p:cNvPr id="5" name="Footer Placeholder 5"/>
          <p:cNvSpPr>
            <a:spLocks noGrp="1"/>
          </p:cNvSpPr>
          <p:nvPr>
            <p:ph type="ftr" sz="quarter" idx="11"/>
          </p:nvPr>
        </p:nvSpPr>
        <p:spPr/>
        <p:txBody>
          <a:bodyPr/>
          <a:lstStyle/>
          <a:p>
            <a:endParaRPr kumimoji="1" lang="ja-JP" altLang="en-US"/>
          </a:p>
        </p:txBody>
      </p:sp>
      <p:sp>
        <p:nvSpPr>
          <p:cNvPr id="6" name="Slide Number Placeholder 6"/>
          <p:cNvSpPr>
            <a:spLocks noGrp="1"/>
          </p:cNvSpPr>
          <p:nvPr>
            <p:ph type="sldNum" sz="quarter" idx="12"/>
          </p:nvPr>
        </p:nvSpPr>
        <p:spPr/>
        <p:txBody>
          <a:bodyPr/>
          <a:lstStyle/>
          <a:p>
            <a:fld id="{090E9421-D160-48EB-8728-AE72041D6561}" type="slidenum">
              <a:rPr kumimoji="1" lang="ja-JP" altLang="en-US" smtClean="0"/>
              <a:t>‹#›</a:t>
            </a:fld>
            <a:endParaRPr kumimoji="1" lang="ja-JP" altLang="en-US"/>
          </a:p>
        </p:txBody>
      </p:sp>
    </p:spTree>
    <p:extLst>
      <p:ext uri="{BB962C8B-B14F-4D97-AF65-F5344CB8AC3E}">
        <p14:creationId xmlns:p14="http://schemas.microsoft.com/office/powerpoint/2010/main" val="21809640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smtClean="0"/>
              <a:t>図を追加</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9A7EAD43-4EC0-4EE2-8A72-7B8F21736779}" type="datetime1">
              <a:rPr kumimoji="1" lang="ja-JP" altLang="en-US" smtClean="0"/>
              <a:t>2016/8/27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090E9421-D160-48EB-8728-AE72041D6561}" type="slidenum">
              <a:rPr kumimoji="1" lang="ja-JP" altLang="en-US" smtClean="0"/>
              <a:t>‹#›</a:t>
            </a:fld>
            <a:endParaRPr kumimoji="1" lang="ja-JP" altLang="en-US"/>
          </a:p>
        </p:txBody>
      </p:sp>
    </p:spTree>
    <p:extLst>
      <p:ext uri="{BB962C8B-B14F-4D97-AF65-F5344CB8AC3E}">
        <p14:creationId xmlns:p14="http://schemas.microsoft.com/office/powerpoint/2010/main" val="14222054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image" Target="../media/image2.png"/><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2.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Oval 21"/>
          <p:cNvSpPr/>
          <p:nvPr/>
        </p:nvSpPr>
        <p:spPr>
          <a:xfrm>
            <a:off x="629943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5689832" y="-457200"/>
            <a:ext cx="1600200" cy="1600200"/>
          </a:xfrm>
          <a:prstGeom prst="ellipse">
            <a:avLst/>
          </a:prstGeom>
          <a:gradFill flip="none" rotWithShape="1">
            <a:gsLst>
              <a:gs pos="0">
                <a:schemeClr val="bg2">
                  <a:lumMod val="60000"/>
                  <a:lumOff val="40000"/>
                  <a:alpha val="14000"/>
                </a:schemeClr>
              </a:gs>
              <a:gs pos="73000">
                <a:schemeClr val="bg2">
                  <a:lumMod val="60000"/>
                  <a:lumOff val="40000"/>
                  <a:alpha val="0"/>
                </a:schemeClr>
              </a:gs>
              <a:gs pos="36000">
                <a:schemeClr val="bg2">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299432" y="6096000"/>
            <a:ext cx="990600" cy="990600"/>
          </a:xfrm>
          <a:prstGeom prst="ellipse">
            <a:avLst/>
          </a:prstGeom>
          <a:gradFill flip="none" rotWithShape="1">
            <a:gsLst>
              <a:gs pos="0">
                <a:schemeClr val="bg2">
                  <a:lumMod val="60000"/>
                  <a:lumOff val="40000"/>
                  <a:alpha val="9000"/>
                </a:schemeClr>
              </a:gs>
              <a:gs pos="66000">
                <a:schemeClr val="bg2">
                  <a:lumMod val="60000"/>
                  <a:lumOff val="40000"/>
                  <a:alpha val="0"/>
                </a:schemeClr>
              </a:gs>
              <a:gs pos="36000">
                <a:schemeClr val="bg2">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3988" y="2667000"/>
            <a:ext cx="4191000" cy="4191000"/>
          </a:xfrm>
          <a:prstGeom prst="ellipse">
            <a:avLst/>
          </a:prstGeom>
          <a:gradFill flip="none" rotWithShape="1">
            <a:gsLst>
              <a:gs pos="0">
                <a:schemeClr val="bg2">
                  <a:lumMod val="60000"/>
                  <a:lumOff val="40000"/>
                  <a:alpha val="11000"/>
                </a:schemeClr>
              </a:gs>
              <a:gs pos="75000">
                <a:schemeClr val="bg2">
                  <a:lumMod val="60000"/>
                  <a:lumOff val="40000"/>
                  <a:alpha val="0"/>
                </a:schemeClr>
              </a:gs>
              <a:gs pos="36000">
                <a:schemeClr val="bg2">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39788" y="2895600"/>
            <a:ext cx="2362200" cy="2362200"/>
          </a:xfrm>
          <a:prstGeom prst="ellipse">
            <a:avLst/>
          </a:prstGeom>
          <a:gradFill flip="none" rotWithShape="1">
            <a:gsLst>
              <a:gs pos="0">
                <a:schemeClr val="bg2">
                  <a:lumMod val="60000"/>
                  <a:lumOff val="40000"/>
                  <a:alpha val="8000"/>
                </a:schemeClr>
              </a:gs>
              <a:gs pos="72000">
                <a:schemeClr val="bg2">
                  <a:lumMod val="60000"/>
                  <a:lumOff val="40000"/>
                  <a:alpha val="0"/>
                </a:schemeClr>
              </a:gs>
              <a:gs pos="36000">
                <a:schemeClr val="bg2">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FDD615C3-FC5B-4439-9BC3-F0D75FBC2445}" type="datetime1">
              <a:rPr kumimoji="1" lang="ja-JP" altLang="en-US" smtClean="0"/>
              <a:t>2016/8/27</a:t>
            </a:fld>
            <a:endParaRPr kumimoji="1" lang="ja-JP" altLang="en-US"/>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kumimoji="1" lang="ja-JP" altLang="en-US"/>
          </a:p>
        </p:txBody>
      </p:sp>
      <p:sp>
        <p:nvSpPr>
          <p:cNvPr id="6" name="Slide Number Placeholder 5"/>
          <p:cNvSpPr>
            <a:spLocks noGrp="1"/>
          </p:cNvSpPr>
          <p:nvPr>
            <p:ph type="sldNum" sz="quarter" idx="4"/>
          </p:nvPr>
        </p:nvSpPr>
        <p:spPr bwMode="gray">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fld id="{090E9421-D160-48EB-8728-AE72041D6561}" type="slidenum">
              <a:rPr kumimoji="1" lang="ja-JP" altLang="en-US" smtClean="0"/>
              <a:t>‹#›</a:t>
            </a:fld>
            <a:endParaRPr kumimoji="1" lang="ja-JP" altLang="en-US"/>
          </a:p>
        </p:txBody>
      </p:sp>
    </p:spTree>
    <p:extLst>
      <p:ext uri="{BB962C8B-B14F-4D97-AF65-F5344CB8AC3E}">
        <p14:creationId xmlns:p14="http://schemas.microsoft.com/office/powerpoint/2010/main" val="626142861"/>
      </p:ext>
    </p:extLst>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 id="2147483689" r:id="rId17"/>
  </p:sldLayoutIdLst>
  <p:hf hdr="0" ftr="0" dt="0"/>
  <p:txStyles>
    <p:titleStyle>
      <a:lvl1pPr algn="l" defTabSz="457207" rtl="0" eaLnBrk="1" latinLnBrk="0" hangingPunct="1">
        <a:spcBef>
          <a:spcPct val="0"/>
        </a:spcBef>
        <a:buNone/>
        <a:defRPr kumimoji="1" sz="4200" b="0" i="0" kern="1200">
          <a:solidFill>
            <a:schemeClr val="tx2"/>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kumimoji="1"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kumimoji="1"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kumimoji="1"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kumimoji="1"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kumimoji="1"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kumimoji="1"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kumimoji="1"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kumimoji="1"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kumimoji="1" sz="1400" b="0" i="0" kern="1200">
          <a:solidFill>
            <a:schemeClr val="tx1"/>
          </a:solidFill>
          <a:latin typeface="+mj-lt"/>
          <a:ea typeface="+mj-ea"/>
          <a:cs typeface="+mj-cs"/>
        </a:defRPr>
      </a:lvl9pPr>
    </p:bodyStyle>
    <p:otherStyle>
      <a:defPPr>
        <a:defRPr lang="en-US"/>
      </a:defPPr>
      <a:lvl1pPr marL="0" algn="l" defTabSz="457207" rtl="0" eaLnBrk="1" latinLnBrk="0" hangingPunct="1">
        <a:defRPr kumimoji="1" sz="1800" kern="1200">
          <a:solidFill>
            <a:schemeClr val="tx1"/>
          </a:solidFill>
          <a:latin typeface="+mn-lt"/>
          <a:ea typeface="+mn-ea"/>
          <a:cs typeface="+mn-cs"/>
        </a:defRPr>
      </a:lvl1pPr>
      <a:lvl2pPr marL="457207" algn="l" defTabSz="457207" rtl="0" eaLnBrk="1" latinLnBrk="0" hangingPunct="1">
        <a:defRPr kumimoji="1" sz="1800" kern="1200">
          <a:solidFill>
            <a:schemeClr val="tx1"/>
          </a:solidFill>
          <a:latin typeface="+mn-lt"/>
          <a:ea typeface="+mn-ea"/>
          <a:cs typeface="+mn-cs"/>
        </a:defRPr>
      </a:lvl2pPr>
      <a:lvl3pPr marL="914415" algn="l" defTabSz="457207" rtl="0" eaLnBrk="1" latinLnBrk="0" hangingPunct="1">
        <a:defRPr kumimoji="1" sz="1800" kern="1200">
          <a:solidFill>
            <a:schemeClr val="tx1"/>
          </a:solidFill>
          <a:latin typeface="+mn-lt"/>
          <a:ea typeface="+mn-ea"/>
          <a:cs typeface="+mn-cs"/>
        </a:defRPr>
      </a:lvl3pPr>
      <a:lvl4pPr marL="1371622" algn="l" defTabSz="457207" rtl="0" eaLnBrk="1" latinLnBrk="0" hangingPunct="1">
        <a:defRPr kumimoji="1" sz="1800" kern="1200">
          <a:solidFill>
            <a:schemeClr val="tx1"/>
          </a:solidFill>
          <a:latin typeface="+mn-lt"/>
          <a:ea typeface="+mn-ea"/>
          <a:cs typeface="+mn-cs"/>
        </a:defRPr>
      </a:lvl4pPr>
      <a:lvl5pPr marL="1828831" algn="l" defTabSz="457207" rtl="0" eaLnBrk="1" latinLnBrk="0" hangingPunct="1">
        <a:defRPr kumimoji="1" sz="1800" kern="1200">
          <a:solidFill>
            <a:schemeClr val="tx1"/>
          </a:solidFill>
          <a:latin typeface="+mn-lt"/>
          <a:ea typeface="+mn-ea"/>
          <a:cs typeface="+mn-cs"/>
        </a:defRPr>
      </a:lvl5pPr>
      <a:lvl6pPr marL="2286038" algn="l" defTabSz="457207" rtl="0" eaLnBrk="1" latinLnBrk="0" hangingPunct="1">
        <a:defRPr kumimoji="1" sz="1800" kern="1200">
          <a:solidFill>
            <a:schemeClr val="tx1"/>
          </a:solidFill>
          <a:latin typeface="+mn-lt"/>
          <a:ea typeface="+mn-ea"/>
          <a:cs typeface="+mn-cs"/>
        </a:defRPr>
      </a:lvl6pPr>
      <a:lvl7pPr marL="2743246" algn="l" defTabSz="457207" rtl="0" eaLnBrk="1" latinLnBrk="0" hangingPunct="1">
        <a:defRPr kumimoji="1" sz="1800" kern="1200">
          <a:solidFill>
            <a:schemeClr val="tx1"/>
          </a:solidFill>
          <a:latin typeface="+mn-lt"/>
          <a:ea typeface="+mn-ea"/>
          <a:cs typeface="+mn-cs"/>
        </a:defRPr>
      </a:lvl7pPr>
      <a:lvl8pPr marL="3200453" algn="l" defTabSz="457207" rtl="0" eaLnBrk="1" latinLnBrk="0" hangingPunct="1">
        <a:defRPr kumimoji="1" sz="1800" kern="1200">
          <a:solidFill>
            <a:schemeClr val="tx1"/>
          </a:solidFill>
          <a:latin typeface="+mn-lt"/>
          <a:ea typeface="+mn-ea"/>
          <a:cs typeface="+mn-cs"/>
        </a:defRPr>
      </a:lvl8pPr>
      <a:lvl9pPr marL="3657661" algn="l" defTabSz="457207"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fr-CH" alt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fr-CH" altLang="en-US" smtClean="0"/>
              <a:t>Click to edit Master text styles</a:t>
            </a:r>
          </a:p>
          <a:p>
            <a:pPr lvl="1"/>
            <a:r>
              <a:rPr lang="fr-CH" altLang="en-US" smtClean="0"/>
              <a:t>Second level</a:t>
            </a:r>
          </a:p>
          <a:p>
            <a:pPr lvl="2"/>
            <a:r>
              <a:rPr lang="fr-CH" altLang="en-US" smtClean="0"/>
              <a:t>Third level</a:t>
            </a:r>
          </a:p>
          <a:p>
            <a:pPr lvl="3"/>
            <a:r>
              <a:rPr lang="fr-CH" altLang="en-US" smtClean="0"/>
              <a:t>Fourth level</a:t>
            </a:r>
          </a:p>
          <a:p>
            <a:pPr lvl="4"/>
            <a:r>
              <a:rPr lang="fr-CH" alt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smtClean="0"/>
            </a:lvl1pPr>
          </a:lstStyle>
          <a:p>
            <a:pPr fontAlgn="base">
              <a:spcBef>
                <a:spcPct val="0"/>
              </a:spcBef>
              <a:spcAft>
                <a:spcPct val="0"/>
              </a:spcAft>
              <a:defRPr/>
            </a:pPr>
            <a:fld id="{34EC9E8A-C2CB-457F-9A0E-316D0546A363}" type="datetime1">
              <a:rPr kumimoji="0" lang="ja-JP" altLang="en-US" smtClean="0">
                <a:solidFill>
                  <a:srgbClr val="000000"/>
                </a:solidFill>
              </a:rPr>
              <a:t>2016/8/27</a:t>
            </a:fld>
            <a:endParaRPr kumimoji="0" lang="fr-CH" altLang="en-US">
              <a:solidFill>
                <a:srgbClr val="000000"/>
              </a:solidFill>
            </a:endParaRPr>
          </a:p>
        </p:txBody>
      </p:sp>
      <p:sp>
        <p:nvSpPr>
          <p:cNvPr id="1029" name="Rectangle 5"/>
          <p:cNvSpPr>
            <a:spLocks noGrp="1" noChangeArrowheads="1"/>
          </p:cNvSpPr>
          <p:nvPr>
            <p:ph type="ftr" sz="quarter" idx="3"/>
          </p:nvPr>
        </p:nvSpPr>
        <p:spPr bwMode="auto">
          <a:xfrm>
            <a:off x="0" y="6400800"/>
            <a:ext cx="48244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smtClean="0"/>
            </a:lvl1pPr>
          </a:lstStyle>
          <a:p>
            <a:pPr fontAlgn="base">
              <a:spcBef>
                <a:spcPct val="0"/>
              </a:spcBef>
              <a:spcAft>
                <a:spcPct val="0"/>
              </a:spcAft>
              <a:defRPr/>
            </a:pPr>
            <a:endParaRPr kumimoji="0" lang="fr-CH" altLang="en-US">
              <a:solidFill>
                <a:srgbClr val="000000"/>
              </a:solidFill>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smtClean="0"/>
            </a:lvl1pPr>
          </a:lstStyle>
          <a:p>
            <a:pPr fontAlgn="base">
              <a:spcBef>
                <a:spcPct val="0"/>
              </a:spcBef>
              <a:spcAft>
                <a:spcPct val="0"/>
              </a:spcAft>
              <a:defRPr/>
            </a:pPr>
            <a:fld id="{402AD325-9100-4E72-A871-7BAD54119822}" type="slidenum">
              <a:rPr kumimoji="0" lang="fr-CH" altLang="en-US">
                <a:solidFill>
                  <a:srgbClr val="000000"/>
                </a:solidFill>
              </a:rPr>
              <a:pPr fontAlgn="base">
                <a:spcBef>
                  <a:spcPct val="0"/>
                </a:spcBef>
                <a:spcAft>
                  <a:spcPct val="0"/>
                </a:spcAft>
                <a:defRPr/>
              </a:pPr>
              <a:t>‹#›</a:t>
            </a:fld>
            <a:endParaRPr kumimoji="0" lang="fr-CH" altLang="en-US">
              <a:solidFill>
                <a:srgbClr val="000000"/>
              </a:solidFill>
            </a:endParaRPr>
          </a:p>
        </p:txBody>
      </p:sp>
      <p:pic>
        <p:nvPicPr>
          <p:cNvPr id="1031" name="Picture 7" descr="Unige"/>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8001000" y="5715000"/>
            <a:ext cx="1143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2" name="Picture 9" descr="nufact4c_small_white"/>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0" y="0"/>
            <a:ext cx="846138"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54406288"/>
      </p:ext>
    </p:extLst>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22.emf"/></Relationships>
</file>

<file path=ppt/slides/_rels/slide1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j-parc.jp/pn/HINT2016/"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8.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png"/><Relationship Id="rId1" Type="http://schemas.openxmlformats.org/officeDocument/2006/relationships/slideLayout" Target="../slideLayouts/slideLayout2.xml"/><Relationship Id="rId5" Type="http://schemas.openxmlformats.org/officeDocument/2006/relationships/image" Target="../media/image17.jpeg"/><Relationship Id="rId4" Type="http://schemas.openxmlformats.org/officeDocument/2006/relationships/image" Target="../media/image16.jpeg"/></Relationships>
</file>

<file path=ppt/slides/_rels/slide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gif"/><Relationship Id="rId1" Type="http://schemas.openxmlformats.org/officeDocument/2006/relationships/slideLayout" Target="../slideLayouts/slideLayout2.xml"/><Relationship Id="rId4" Type="http://schemas.openxmlformats.org/officeDocument/2006/relationships/image" Target="../media/image20.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kumimoji="1" lang="en-US" altLang="ja-JP" dirty="0" smtClean="0"/>
              <a:t>SPC meeting</a:t>
            </a:r>
            <a:endParaRPr kumimoji="1" lang="ja-JP" altLang="en-US" dirty="0"/>
          </a:p>
        </p:txBody>
      </p:sp>
      <p:sp>
        <p:nvSpPr>
          <p:cNvPr id="3" name="サブタイトル 2"/>
          <p:cNvSpPr>
            <a:spLocks noGrp="1"/>
          </p:cNvSpPr>
          <p:nvPr>
            <p:ph type="subTitle" idx="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090E9421-D160-48EB-8728-AE72041D6561}" type="slidenum">
              <a:rPr kumimoji="1" lang="ja-JP" altLang="en-US" smtClean="0"/>
              <a:t>1</a:t>
            </a:fld>
            <a:endParaRPr kumimoji="1" lang="ja-JP" altLang="en-US"/>
          </a:p>
        </p:txBody>
      </p:sp>
    </p:spTree>
    <p:extLst>
      <p:ext uri="{BB962C8B-B14F-4D97-AF65-F5344CB8AC3E}">
        <p14:creationId xmlns:p14="http://schemas.microsoft.com/office/powerpoint/2010/main" val="42350498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86590" y="132678"/>
            <a:ext cx="7055380" cy="1400530"/>
          </a:xfrm>
        </p:spPr>
        <p:txBody>
          <a:bodyPr/>
          <a:lstStyle/>
          <a:p>
            <a:r>
              <a:rPr kumimoji="1" lang="en-US" altLang="ja-JP" dirty="0" err="1" smtClean="0"/>
              <a:t>NuFact</a:t>
            </a:r>
            <a:endParaRPr kumimoji="1" lang="ja-JP" altLang="en-US" dirty="0"/>
          </a:p>
        </p:txBody>
      </p:sp>
      <p:sp>
        <p:nvSpPr>
          <p:cNvPr id="4" name="スライド番号プレースホルダー 3"/>
          <p:cNvSpPr>
            <a:spLocks noGrp="1"/>
          </p:cNvSpPr>
          <p:nvPr>
            <p:ph type="sldNum" sz="quarter" idx="12"/>
          </p:nvPr>
        </p:nvSpPr>
        <p:spPr/>
        <p:txBody>
          <a:bodyPr/>
          <a:lstStyle/>
          <a:p>
            <a:fld id="{090E9421-D160-48EB-8728-AE72041D6561}" type="slidenum">
              <a:rPr kumimoji="1" lang="ja-JP" altLang="en-US" smtClean="0"/>
              <a:t>10</a:t>
            </a:fld>
            <a:endParaRPr kumimoji="1" lang="ja-JP" altLang="en-US"/>
          </a:p>
        </p:txBody>
      </p:sp>
      <p:sp>
        <p:nvSpPr>
          <p:cNvPr id="6" name="Rectangle 2"/>
          <p:cNvSpPr>
            <a:spLocks noGrp="1" noChangeArrowheads="1"/>
          </p:cNvSpPr>
          <p:nvPr>
            <p:ph idx="1"/>
          </p:nvPr>
        </p:nvSpPr>
        <p:spPr bwMode="auto">
          <a:xfrm>
            <a:off x="299834" y="992463"/>
            <a:ext cx="8095410" cy="550920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600" b="0" i="0" u="none" strike="noStrike" cap="none" normalizeH="0" baseline="0" dirty="0" smtClean="0">
                <a:ln>
                  <a:noFill/>
                </a:ln>
                <a:solidFill>
                  <a:srgbClr val="000000"/>
                </a:solidFill>
                <a:effectLst/>
                <a:latin typeface="Verdana" panose="020B0604030504040204" pitchFamily="34" charset="0"/>
              </a:rPr>
              <a:t> The </a:t>
            </a:r>
            <a:r>
              <a:rPr kumimoji="0" lang="ja-JP" altLang="ja-JP" sz="1600" b="1" i="0" u="none" strike="noStrike" cap="none" normalizeH="0" baseline="0" dirty="0" smtClean="0">
                <a:ln>
                  <a:noFill/>
                </a:ln>
                <a:solidFill>
                  <a:srgbClr val="006666"/>
                </a:solidFill>
                <a:effectLst/>
                <a:latin typeface="Verdana" panose="020B0604030504040204" pitchFamily="34" charset="0"/>
              </a:rPr>
              <a:t>Rencontres du Vietnam</a:t>
            </a:r>
            <a:r>
              <a:rPr kumimoji="0" lang="ja-JP" altLang="ja-JP" sz="1600" b="0" i="0" u="none" strike="noStrike" cap="none" normalizeH="0" baseline="0" dirty="0" smtClean="0">
                <a:ln>
                  <a:noFill/>
                </a:ln>
                <a:solidFill>
                  <a:srgbClr val="000000"/>
                </a:solidFill>
                <a:effectLst/>
                <a:latin typeface="Verdana" panose="020B0604030504040204" pitchFamily="34" charset="0"/>
              </a:rPr>
              <a:t> on </a:t>
            </a:r>
          </a:p>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ja-JP" sz="1600" b="1" i="0" u="none" strike="noStrike" cap="none" normalizeH="0" baseline="0" dirty="0" smtClean="0">
                <a:ln>
                  <a:noFill/>
                </a:ln>
                <a:solidFill>
                  <a:srgbClr val="FF0000"/>
                </a:solidFill>
                <a:effectLst/>
                <a:latin typeface="Verdana" panose="020B0604030504040204" pitchFamily="34" charset="0"/>
              </a:rPr>
              <a:t>NuFact 2016</a:t>
            </a:r>
            <a:endParaRPr kumimoji="0" lang="en-US" altLang="ja-JP" sz="1600" b="1" i="0" u="none" strike="noStrike" cap="none" normalizeH="0" baseline="0" dirty="0" smtClean="0">
              <a:ln>
                <a:noFill/>
              </a:ln>
              <a:solidFill>
                <a:srgbClr val="FF0000"/>
              </a:solidFill>
              <a:effectLst/>
              <a:latin typeface="Verdana" panose="020B0604030504040204"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ja-JP" altLang="ja-JP" sz="1600" b="0" i="0" u="none" strike="noStrike" cap="none" normalizeH="0" baseline="0" dirty="0" smtClean="0">
                <a:ln>
                  <a:noFill/>
                </a:ln>
                <a:solidFill>
                  <a:srgbClr val="000000"/>
                </a:solidFill>
                <a:effectLst/>
                <a:latin typeface="Verdana" panose="020B0604030504040204" pitchFamily="34" charset="0"/>
              </a:rPr>
              <a:t>is the </a:t>
            </a:r>
            <a:r>
              <a:rPr kumimoji="0" lang="ja-JP" altLang="ja-JP" sz="1600" b="1" i="0" u="none" strike="noStrike" cap="none" normalizeH="0" baseline="0" dirty="0" smtClean="0">
                <a:ln>
                  <a:noFill/>
                </a:ln>
                <a:solidFill>
                  <a:srgbClr val="FF0000"/>
                </a:solidFill>
                <a:effectLst/>
                <a:latin typeface="Verdana" panose="020B0604030504040204" pitchFamily="34" charset="0"/>
              </a:rPr>
              <a:t>eighteenth</a:t>
            </a:r>
            <a:r>
              <a:rPr kumimoji="0" lang="ja-JP" altLang="ja-JP" sz="1600" b="0" i="0" u="none" strike="noStrike" cap="none" normalizeH="0" baseline="0" dirty="0" smtClean="0">
                <a:ln>
                  <a:noFill/>
                </a:ln>
                <a:solidFill>
                  <a:srgbClr val="000000"/>
                </a:solidFill>
                <a:effectLst/>
                <a:latin typeface="Verdana" panose="020B0604030504040204" pitchFamily="34" charset="0"/>
              </a:rPr>
              <a:t> in a series that started in 1999 as an important yearly</a:t>
            </a:r>
            <a:r>
              <a:rPr kumimoji="0" lang="en-US" altLang="ja-JP" sz="1600" b="0" i="0" u="none" strike="noStrike" cap="none" normalizeH="0" dirty="0" smtClean="0">
                <a:ln>
                  <a:noFill/>
                </a:ln>
                <a:solidFill>
                  <a:srgbClr val="000000"/>
                </a:solidFill>
                <a:effectLst/>
                <a:latin typeface="Verdana" panose="020B0604030504040204" pitchFamily="34" charset="0"/>
              </a:rPr>
              <a:t> </a:t>
            </a:r>
            <a:r>
              <a:rPr kumimoji="0" lang="ja-JP" altLang="ja-JP" sz="1600" b="0" i="0" u="none" strike="noStrike" cap="none" normalizeH="0" baseline="0" dirty="0" smtClean="0">
                <a:ln>
                  <a:noFill/>
                </a:ln>
                <a:solidFill>
                  <a:srgbClr val="000000"/>
                </a:solidFill>
                <a:effectLst/>
                <a:latin typeface="Verdana" panose="020B0604030504040204" pitchFamily="34" charset="0"/>
              </a:rPr>
              <a:t>workshop with emphasis on future neutrino projects.</a:t>
            </a:r>
            <a:endParaRPr kumimoji="0" lang="en-US" altLang="ja-JP" sz="1600" b="0" i="0" u="none" strike="noStrike" cap="none" normalizeH="0" baseline="0" dirty="0" smtClean="0">
              <a:ln>
                <a:noFill/>
              </a:ln>
              <a:solidFill>
                <a:srgbClr val="000000"/>
              </a:solidFill>
              <a:effectLst/>
              <a:latin typeface="Verdana" panose="020B0604030504040204"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ja-JP" altLang="ja-JP" sz="1600" b="0" i="0" u="none" strike="noStrike" cap="none" normalizeH="0" baseline="0" dirty="0" smtClean="0">
                <a:ln>
                  <a:noFill/>
                </a:ln>
                <a:solidFill>
                  <a:srgbClr val="000000"/>
                </a:solidFill>
                <a:effectLst/>
                <a:latin typeface="Verdana" panose="020B0604030504040204" pitchFamily="34" charset="0"/>
              </a:rPr>
              <a:t>The main goals of the workshop are to review the progress on studies of </a:t>
            </a:r>
            <a:r>
              <a:rPr kumimoji="0" lang="ja-JP" altLang="ja-JP" sz="1600" b="1" i="0" u="none" strike="noStrike" cap="none" normalizeH="0" baseline="0" dirty="0" smtClean="0">
                <a:ln>
                  <a:noFill/>
                </a:ln>
                <a:solidFill>
                  <a:srgbClr val="FF0000"/>
                </a:solidFill>
                <a:effectLst/>
                <a:latin typeface="Verdana" panose="020B0604030504040204" pitchFamily="34" charset="0"/>
              </a:rPr>
              <a:t>future facilities </a:t>
            </a:r>
            <a:r>
              <a:rPr kumimoji="0" lang="ja-JP" altLang="ja-JP" sz="1600" b="0" i="0" u="none" strike="noStrike" cap="none" normalizeH="0" baseline="0" dirty="0" smtClean="0">
                <a:ln>
                  <a:noFill/>
                </a:ln>
                <a:solidFill>
                  <a:srgbClr val="000000"/>
                </a:solidFill>
                <a:effectLst/>
                <a:latin typeface="Verdana" panose="020B0604030504040204" pitchFamily="34" charset="0"/>
              </a:rPr>
              <a:t>able to improve on measurements of the properties of </a:t>
            </a:r>
            <a:r>
              <a:rPr kumimoji="0" lang="ja-JP" altLang="ja-JP" sz="1600" b="0" i="0" u="none" strike="noStrike" cap="none" normalizeH="0" baseline="0" dirty="0" smtClean="0">
                <a:ln>
                  <a:noFill/>
                </a:ln>
                <a:solidFill>
                  <a:srgbClr val="FF0000"/>
                </a:solidFill>
                <a:effectLst/>
                <a:latin typeface="Verdana" panose="020B0604030504040204" pitchFamily="34" charset="0"/>
              </a:rPr>
              <a:t>neutrinos and charged lepton flavor violation as well as new phenomena searches beyond the capabilities of presently planned experiments. </a:t>
            </a:r>
            <a:r>
              <a:rPr kumimoji="0" lang="ja-JP" altLang="ja-JP" sz="1600" b="0" i="0" u="none" strike="noStrike" cap="none" normalizeH="0" baseline="0" dirty="0" smtClean="0">
                <a:ln>
                  <a:noFill/>
                </a:ln>
                <a:solidFill>
                  <a:srgbClr val="000000"/>
                </a:solidFill>
                <a:effectLst/>
                <a:latin typeface="Verdana" panose="020B0604030504040204" pitchFamily="34" charset="0"/>
              </a:rPr>
              <a:t>Since such progress in the neutrino sector could require innovation in neutrino beams, the role of a neutrino factory within future HEP initiatives will be addressed. </a:t>
            </a:r>
            <a:r>
              <a:rPr kumimoji="0" lang="ja-JP" altLang="ja-JP" sz="900" b="0" i="0" u="none" strike="noStrike" cap="none" normalizeH="0" baseline="0" dirty="0" smtClean="0">
                <a:ln>
                  <a:noFill/>
                </a:ln>
                <a:solidFill>
                  <a:schemeClr val="tx1"/>
                </a:solidFill>
                <a:effectLst/>
              </a:rPr>
              <a:t/>
            </a:r>
            <a:br>
              <a:rPr kumimoji="0" lang="ja-JP" altLang="ja-JP" sz="900" b="0" i="0" u="none" strike="noStrike" cap="none" normalizeH="0" baseline="0" dirty="0" smtClean="0">
                <a:ln>
                  <a:noFill/>
                </a:ln>
                <a:solidFill>
                  <a:schemeClr val="tx1"/>
                </a:solidFill>
                <a:effectLst/>
              </a:rPr>
            </a:br>
            <a:r>
              <a:rPr kumimoji="0" lang="ja-JP" altLang="ja-JP" sz="1600" b="0" i="0" u="none" strike="noStrike" cap="none" normalizeH="0" baseline="0" dirty="0" smtClean="0">
                <a:ln>
                  <a:noFill/>
                </a:ln>
                <a:solidFill>
                  <a:srgbClr val="000000"/>
                </a:solidFill>
                <a:effectLst/>
                <a:latin typeface="Verdana" panose="020B0604030504040204" pitchFamily="34" charset="0"/>
              </a:rPr>
              <a:t>The workshops are not only international but also </a:t>
            </a:r>
            <a:r>
              <a:rPr kumimoji="0" lang="ja-JP" altLang="ja-JP" sz="1600" b="1" i="0" u="none" strike="noStrike" cap="none" normalizeH="0" baseline="0" dirty="0" smtClean="0">
                <a:ln>
                  <a:noFill/>
                </a:ln>
                <a:solidFill>
                  <a:srgbClr val="FF0000"/>
                </a:solidFill>
                <a:effectLst/>
                <a:latin typeface="Verdana" panose="020B0604030504040204" pitchFamily="34" charset="0"/>
              </a:rPr>
              <a:t>interdisciplinary</a:t>
            </a:r>
            <a:r>
              <a:rPr kumimoji="0" lang="ja-JP" altLang="ja-JP" sz="1600" b="0" i="0" u="none" strike="noStrike" cap="none" normalizeH="0" baseline="0" dirty="0" smtClean="0">
                <a:ln>
                  <a:noFill/>
                </a:ln>
                <a:solidFill>
                  <a:srgbClr val="000000"/>
                </a:solidFill>
                <a:effectLst/>
                <a:latin typeface="Verdana" panose="020B0604030504040204" pitchFamily="34" charset="0"/>
              </a:rPr>
              <a:t> in that </a:t>
            </a:r>
            <a:r>
              <a:rPr kumimoji="0" lang="ja-JP" altLang="ja-JP" sz="1600" b="1" i="0" u="none" strike="noStrike" cap="none" normalizeH="0" baseline="0" dirty="0" smtClean="0">
                <a:ln>
                  <a:noFill/>
                </a:ln>
                <a:solidFill>
                  <a:srgbClr val="FF0000"/>
                </a:solidFill>
                <a:effectLst/>
                <a:latin typeface="Verdana" panose="020B0604030504040204" pitchFamily="34" charset="0"/>
              </a:rPr>
              <a:t>experimenters, theorists and accelerator physicists </a:t>
            </a:r>
            <a:r>
              <a:rPr kumimoji="0" lang="ja-JP" altLang="ja-JP" sz="1600" b="0" i="0" u="none" strike="noStrike" cap="none" normalizeH="0" baseline="0" dirty="0" smtClean="0">
                <a:ln>
                  <a:noFill/>
                </a:ln>
                <a:solidFill>
                  <a:srgbClr val="000000"/>
                </a:solidFill>
                <a:effectLst/>
                <a:latin typeface="Verdana" panose="020B0604030504040204" pitchFamily="34" charset="0"/>
              </a:rPr>
              <a:t>from the Asian, American and European regions share expertise with the common goal of designing the next generation of experiments. </a:t>
            </a:r>
            <a:r>
              <a:rPr kumimoji="0" lang="ja-JP" altLang="ja-JP" sz="900" b="0" i="0" u="none" strike="noStrike" cap="none" normalizeH="0" baseline="0" dirty="0" smtClean="0">
                <a:ln>
                  <a:noFill/>
                </a:ln>
                <a:solidFill>
                  <a:schemeClr val="tx1"/>
                </a:solidFill>
                <a:effectLst/>
              </a:rPr>
              <a:t/>
            </a:r>
            <a:br>
              <a:rPr kumimoji="0" lang="ja-JP" altLang="ja-JP" sz="900" b="0" i="0" u="none" strike="noStrike" cap="none" normalizeH="0" baseline="0" dirty="0" smtClean="0">
                <a:ln>
                  <a:noFill/>
                </a:ln>
                <a:solidFill>
                  <a:schemeClr val="tx1"/>
                </a:solidFill>
                <a:effectLst/>
              </a:rPr>
            </a:br>
            <a:r>
              <a:rPr kumimoji="0" lang="ja-JP" altLang="ja-JP" sz="1600" b="0" i="0" u="none" strike="noStrike" cap="none" normalizeH="0" baseline="0" dirty="0" smtClean="0">
                <a:ln>
                  <a:noFill/>
                </a:ln>
                <a:solidFill>
                  <a:srgbClr val="000000"/>
                </a:solidFill>
                <a:effectLst/>
                <a:latin typeface="Verdana" panose="020B0604030504040204" pitchFamily="34" charset="0"/>
              </a:rPr>
              <a:t>The NuFact16 workshop is divided into five Working Groups covering the following topics:</a:t>
            </a:r>
            <a:endParaRPr kumimoji="0" lang="ja-JP" altLang="ja-JP" sz="9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ja-JP" altLang="ja-JP" sz="1600" b="0" i="0" u="none" strike="noStrike" cap="none" normalizeH="0" baseline="0" dirty="0" smtClean="0">
                <a:ln>
                  <a:noFill/>
                </a:ln>
                <a:solidFill>
                  <a:srgbClr val="000000"/>
                </a:solidFill>
                <a:effectLst/>
                <a:latin typeface="Verdana" panose="020B0604030504040204" pitchFamily="34" charset="0"/>
              </a:rPr>
              <a:t>Working Group 1: Neutrino Oscillation Physics</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ja-JP" altLang="ja-JP" sz="1600" b="0" i="0" u="none" strike="noStrike" cap="none" normalizeH="0" baseline="0" dirty="0" smtClean="0">
                <a:ln>
                  <a:noFill/>
                </a:ln>
                <a:solidFill>
                  <a:srgbClr val="000000"/>
                </a:solidFill>
                <a:effectLst/>
                <a:latin typeface="Verdana" panose="020B0604030504040204" pitchFamily="34" charset="0"/>
              </a:rPr>
              <a:t>Working Group 2: Neutrino Scattering Physics</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ja-JP" altLang="ja-JP" sz="1600" b="0" i="0" u="none" strike="noStrike" cap="none" normalizeH="0" baseline="0" dirty="0" smtClean="0">
                <a:ln>
                  <a:noFill/>
                </a:ln>
                <a:solidFill>
                  <a:srgbClr val="000000"/>
                </a:solidFill>
                <a:effectLst/>
                <a:latin typeface="Verdana" panose="020B0604030504040204" pitchFamily="34" charset="0"/>
              </a:rPr>
              <a:t>Working Group 3: Accelerator Physics</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ja-JP" altLang="ja-JP" sz="1600" b="0" i="0" u="none" strike="noStrike" cap="none" normalizeH="0" baseline="0" dirty="0" smtClean="0">
                <a:ln>
                  <a:noFill/>
                </a:ln>
                <a:solidFill>
                  <a:srgbClr val="000000"/>
                </a:solidFill>
                <a:effectLst/>
                <a:latin typeface="Verdana" panose="020B0604030504040204" pitchFamily="34" charset="0"/>
              </a:rPr>
              <a:t>Working Group 4: Muon Physics</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ja-JP" altLang="ja-JP" sz="1800" b="0" i="0" u="none" strike="noStrike" cap="none" normalizeH="0" baseline="0" dirty="0" smtClean="0">
                <a:ln>
                  <a:noFill/>
                </a:ln>
                <a:solidFill>
                  <a:srgbClr val="FF0000"/>
                </a:solidFill>
                <a:effectLst/>
                <a:latin typeface="Verdana" panose="020B0604030504040204" pitchFamily="34" charset="0"/>
              </a:rPr>
              <a:t>Working Group 5: Neutrinos Beyond PMNS</a:t>
            </a:r>
          </a:p>
        </p:txBody>
      </p:sp>
      <p:pic>
        <p:nvPicPr>
          <p:cNvPr id="2052" name="Picture 4" descr="「new」の画像検索結果"/>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11336" b="15567"/>
          <a:stretch/>
        </p:blipFill>
        <p:spPr bwMode="auto">
          <a:xfrm>
            <a:off x="5566228" y="6021603"/>
            <a:ext cx="853440" cy="480060"/>
          </a:xfrm>
          <a:prstGeom prst="rect">
            <a:avLst/>
          </a:prstGeom>
          <a:noFill/>
          <a:extLst>
            <a:ext uri="{909E8E84-426E-40DD-AFC4-6F175D3DCCD1}">
              <a14:hiddenFill xmlns:a14="http://schemas.microsoft.com/office/drawing/2010/main">
                <a:solidFill>
                  <a:srgbClr val="FFFFFF"/>
                </a:solidFill>
              </a14:hiddenFill>
            </a:ext>
          </a:extLst>
        </p:spPr>
      </p:pic>
      <p:sp>
        <p:nvSpPr>
          <p:cNvPr id="7" name="テキスト ボックス 6"/>
          <p:cNvSpPr txBox="1"/>
          <p:nvPr/>
        </p:nvSpPr>
        <p:spPr>
          <a:xfrm>
            <a:off x="361768" y="2811618"/>
            <a:ext cx="8149772" cy="2062103"/>
          </a:xfrm>
          <a:prstGeom prst="rect">
            <a:avLst/>
          </a:prstGeom>
          <a:solidFill>
            <a:srgbClr val="7030A0"/>
          </a:solidFill>
        </p:spPr>
        <p:txBody>
          <a:bodyPr wrap="square" rtlCol="0">
            <a:spAutoFit/>
          </a:bodyPr>
          <a:lstStyle/>
          <a:p>
            <a:r>
              <a:rPr kumimoji="1" lang="en-US" altLang="ja-JP" sz="3200" b="1" dirty="0" smtClean="0">
                <a:solidFill>
                  <a:srgbClr val="FFFF00"/>
                </a:solidFill>
              </a:rPr>
              <a:t>Unique opportunity to discuss </a:t>
            </a:r>
          </a:p>
          <a:p>
            <a:r>
              <a:rPr kumimoji="1" lang="en-US" altLang="ja-JP" sz="3200" b="1" dirty="0" smtClean="0">
                <a:solidFill>
                  <a:srgbClr val="00B0F0"/>
                </a:solidFill>
              </a:rPr>
              <a:t>PHYSCS</a:t>
            </a:r>
            <a:r>
              <a:rPr kumimoji="1" lang="en-US" altLang="ja-JP" sz="3200" b="1" dirty="0" smtClean="0">
                <a:solidFill>
                  <a:srgbClr val="FFFF00"/>
                </a:solidFill>
              </a:rPr>
              <a:t> </a:t>
            </a:r>
            <a:r>
              <a:rPr kumimoji="1" lang="en-US" altLang="ja-JP" sz="3200" b="1" dirty="0" smtClean="0">
                <a:solidFill>
                  <a:srgbClr val="FF0000"/>
                </a:solidFill>
              </a:rPr>
              <a:t>AND</a:t>
            </a:r>
            <a:r>
              <a:rPr kumimoji="1" lang="en-US" altLang="ja-JP" sz="3200" b="1" dirty="0" smtClean="0">
                <a:solidFill>
                  <a:srgbClr val="FFFF00"/>
                </a:solidFill>
              </a:rPr>
              <a:t> </a:t>
            </a:r>
            <a:r>
              <a:rPr kumimoji="1" lang="en-US" altLang="ja-JP" sz="3200" b="1" dirty="0" smtClean="0">
                <a:solidFill>
                  <a:srgbClr val="00B0F0"/>
                </a:solidFill>
              </a:rPr>
              <a:t>TECHNICAL CHALLENGES</a:t>
            </a:r>
          </a:p>
          <a:p>
            <a:r>
              <a:rPr lang="en-US" altLang="ja-JP" sz="3200" b="1" dirty="0">
                <a:solidFill>
                  <a:srgbClr val="FFFF00"/>
                </a:solidFill>
              </a:rPr>
              <a:t>o</a:t>
            </a:r>
            <a:r>
              <a:rPr lang="en-US" altLang="ja-JP" sz="3200" b="1" dirty="0" smtClean="0">
                <a:solidFill>
                  <a:srgbClr val="FFFF00"/>
                </a:solidFill>
              </a:rPr>
              <a:t>f </a:t>
            </a:r>
            <a:r>
              <a:rPr kumimoji="1" lang="en-US" altLang="ja-JP" sz="3200" b="1" dirty="0" smtClean="0">
                <a:solidFill>
                  <a:srgbClr val="FFFF00"/>
                </a:solidFill>
              </a:rPr>
              <a:t>future accelerator-based </a:t>
            </a:r>
            <a:r>
              <a:rPr kumimoji="1" lang="en-US" altLang="ja-JP" sz="3200" b="1" dirty="0" err="1" smtClean="0">
                <a:solidFill>
                  <a:srgbClr val="FFFF00"/>
                </a:solidFill>
              </a:rPr>
              <a:t>neutrino&amp;muon</a:t>
            </a:r>
            <a:r>
              <a:rPr kumimoji="1" lang="en-US" altLang="ja-JP" sz="3200" b="1" dirty="0" smtClean="0">
                <a:solidFill>
                  <a:srgbClr val="FFFF00"/>
                </a:solidFill>
              </a:rPr>
              <a:t> experiments</a:t>
            </a:r>
            <a:endParaRPr kumimoji="1" lang="ja-JP" altLang="en-US" sz="3200" b="1" dirty="0">
              <a:solidFill>
                <a:srgbClr val="FFFF00"/>
              </a:solidFill>
            </a:endParaRPr>
          </a:p>
        </p:txBody>
      </p:sp>
    </p:spTree>
    <p:extLst>
      <p:ext uri="{BB962C8B-B14F-4D97-AF65-F5344CB8AC3E}">
        <p14:creationId xmlns:p14="http://schemas.microsoft.com/office/powerpoint/2010/main" val="26254081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28650" y="128820"/>
            <a:ext cx="7886700" cy="867773"/>
          </a:xfrm>
        </p:spPr>
        <p:txBody>
          <a:bodyPr/>
          <a:lstStyle/>
          <a:p>
            <a:r>
              <a:rPr kumimoji="1" lang="en-US" altLang="ja-JP" dirty="0" smtClean="0"/>
              <a:t>Scope of this workshop</a:t>
            </a:r>
            <a:endParaRPr kumimoji="1" lang="ja-JP" altLang="en-US" dirty="0"/>
          </a:p>
        </p:txBody>
      </p:sp>
      <p:sp>
        <p:nvSpPr>
          <p:cNvPr id="3" name="コンテンツ プレースホルダー 2"/>
          <p:cNvSpPr>
            <a:spLocks noGrp="1"/>
          </p:cNvSpPr>
          <p:nvPr>
            <p:ph idx="1"/>
          </p:nvPr>
        </p:nvSpPr>
        <p:spPr>
          <a:xfrm>
            <a:off x="598422" y="943694"/>
            <a:ext cx="7886700" cy="5476126"/>
          </a:xfrm>
        </p:spPr>
        <p:txBody>
          <a:bodyPr>
            <a:normAutofit/>
          </a:bodyPr>
          <a:lstStyle/>
          <a:p>
            <a:r>
              <a:rPr kumimoji="1" lang="en-US" altLang="ja-JP" dirty="0" smtClean="0"/>
              <a:t>Future Accelerator-based </a:t>
            </a:r>
            <a:r>
              <a:rPr kumimoji="1" lang="en-US" altLang="ja-JP" dirty="0" smtClean="0">
                <a:solidFill>
                  <a:srgbClr val="FF0000"/>
                </a:solidFill>
              </a:rPr>
              <a:t>experiments </a:t>
            </a:r>
            <a:r>
              <a:rPr lang="en-US" altLang="ja-JP" dirty="0" smtClean="0"/>
              <a:t>Using Neutrino beams &amp; muon beams, </a:t>
            </a:r>
          </a:p>
          <a:p>
            <a:pPr lvl="1"/>
            <a:r>
              <a:rPr lang="en-US" altLang="ja-JP" dirty="0" smtClean="0">
                <a:solidFill>
                  <a:srgbClr val="FF0000"/>
                </a:solidFill>
              </a:rPr>
              <a:t>including beam dump and collider searches for heavy neutrinos and LFV processes</a:t>
            </a:r>
          </a:p>
          <a:p>
            <a:r>
              <a:rPr lang="en-US" altLang="ja-JP" dirty="0" smtClean="0"/>
              <a:t>Covering both </a:t>
            </a:r>
          </a:p>
          <a:p>
            <a:pPr lvl="1"/>
            <a:r>
              <a:rPr lang="en-US" altLang="ja-JP" dirty="0" smtClean="0"/>
              <a:t>theoretical aspects</a:t>
            </a:r>
            <a:endParaRPr kumimoji="1" lang="en-US" altLang="ja-JP" dirty="0" smtClean="0"/>
          </a:p>
          <a:p>
            <a:pPr lvl="1"/>
            <a:r>
              <a:rPr lang="en-US" altLang="ja-JP" dirty="0" smtClean="0"/>
              <a:t>supporting measurements </a:t>
            </a:r>
          </a:p>
          <a:p>
            <a:r>
              <a:rPr lang="en-US" altLang="ja-JP" dirty="0" smtClean="0"/>
              <a:t>And technical challenges to realize the future projects mainly on accelerator &amp; beam</a:t>
            </a:r>
          </a:p>
          <a:p>
            <a:pPr lvl="1"/>
            <a:r>
              <a:rPr lang="en-US" altLang="ja-JP" dirty="0" smtClean="0"/>
              <a:t>Detector focused meeting is NNN</a:t>
            </a:r>
          </a:p>
          <a:p>
            <a:r>
              <a:rPr lang="en-US" altLang="ja-JP" dirty="0" smtClean="0"/>
              <a:t>Reasonable mixture of</a:t>
            </a:r>
          </a:p>
          <a:p>
            <a:pPr lvl="1"/>
            <a:r>
              <a:rPr lang="en-US" altLang="ja-JP" dirty="0" smtClean="0"/>
              <a:t>Review of present cutting edge experiments</a:t>
            </a:r>
          </a:p>
          <a:p>
            <a:pPr lvl="1"/>
            <a:r>
              <a:rPr lang="en-US" altLang="ja-JP" dirty="0" smtClean="0"/>
              <a:t>Next generation experiments</a:t>
            </a:r>
          </a:p>
          <a:p>
            <a:pPr lvl="1"/>
            <a:r>
              <a:rPr lang="en-US" altLang="ja-JP" dirty="0" smtClean="0"/>
              <a:t>Future projects </a:t>
            </a:r>
            <a:r>
              <a:rPr lang="en-US" altLang="ja-JP" dirty="0" smtClean="0">
                <a:sym typeface="Wingdings" panose="05000000000000000000" pitchFamily="2" charset="2"/>
              </a:rPr>
              <a:t> Decreasing</a:t>
            </a:r>
            <a:endParaRPr lang="en-US" altLang="ja-JP" dirty="0" smtClean="0"/>
          </a:p>
        </p:txBody>
      </p:sp>
      <p:sp>
        <p:nvSpPr>
          <p:cNvPr id="4" name="スライド番号プレースホルダー 3"/>
          <p:cNvSpPr>
            <a:spLocks noGrp="1"/>
          </p:cNvSpPr>
          <p:nvPr>
            <p:ph type="sldNum" sz="quarter" idx="12"/>
          </p:nvPr>
        </p:nvSpPr>
        <p:spPr/>
        <p:txBody>
          <a:bodyPr/>
          <a:lstStyle/>
          <a:p>
            <a:fld id="{090E9421-D160-48EB-8728-AE72041D6561}" type="slidenum">
              <a:rPr kumimoji="1" lang="ja-JP" altLang="en-US" smtClean="0"/>
              <a:t>11</a:t>
            </a:fld>
            <a:endParaRPr kumimoji="1" lang="ja-JP" altLang="en-US"/>
          </a:p>
        </p:txBody>
      </p:sp>
    </p:spTree>
    <p:extLst>
      <p:ext uri="{BB962C8B-B14F-4D97-AF65-F5344CB8AC3E}">
        <p14:creationId xmlns:p14="http://schemas.microsoft.com/office/powerpoint/2010/main" val="291439537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766609"/>
          </a:xfrm>
        </p:spPr>
        <p:txBody>
          <a:bodyPr/>
          <a:lstStyle/>
          <a:p>
            <a:r>
              <a:rPr lang="en-US" dirty="0" smtClean="0"/>
              <a:t>Scope of these Workshops</a:t>
            </a:r>
            <a:endParaRPr lang="en-US" dirty="0"/>
          </a:p>
        </p:txBody>
      </p:sp>
      <p:sp>
        <p:nvSpPr>
          <p:cNvPr id="3" name="Content Placeholder 2"/>
          <p:cNvSpPr>
            <a:spLocks noGrp="1"/>
          </p:cNvSpPr>
          <p:nvPr>
            <p:ph idx="1"/>
          </p:nvPr>
        </p:nvSpPr>
        <p:spPr>
          <a:xfrm>
            <a:off x="213747" y="1194609"/>
            <a:ext cx="8625348" cy="5482628"/>
          </a:xfrm>
        </p:spPr>
        <p:txBody>
          <a:bodyPr>
            <a:normAutofit fontScale="85000" lnSpcReduction="20000"/>
          </a:bodyPr>
          <a:lstStyle/>
          <a:p>
            <a:r>
              <a:rPr lang="en-US" sz="2400" dirty="0" smtClean="0"/>
              <a:t>Review </a:t>
            </a:r>
            <a:r>
              <a:rPr lang="en-US" sz="2400" dirty="0"/>
              <a:t>of theoretical studies of neutrino and </a:t>
            </a:r>
            <a:r>
              <a:rPr lang="en-US" sz="2400" dirty="0" err="1"/>
              <a:t>muon</a:t>
            </a:r>
            <a:r>
              <a:rPr lang="en-US" sz="2400" dirty="0"/>
              <a:t> physics.</a:t>
            </a:r>
          </a:p>
          <a:p>
            <a:pPr lvl="1"/>
            <a:r>
              <a:rPr lang="en-US" sz="2000" dirty="0"/>
              <a:t>current status</a:t>
            </a:r>
          </a:p>
          <a:p>
            <a:pPr lvl="1"/>
            <a:r>
              <a:rPr lang="en-US" sz="2000" dirty="0"/>
              <a:t>future </a:t>
            </a:r>
            <a:r>
              <a:rPr lang="en-US" sz="2000" dirty="0" smtClean="0"/>
              <a:t>directions</a:t>
            </a:r>
            <a:endParaRPr lang="en-US" sz="2400" dirty="0" smtClean="0"/>
          </a:p>
          <a:p>
            <a:r>
              <a:rPr lang="en-US" sz="2400" dirty="0" smtClean="0"/>
              <a:t>Review of current experimental studies of neutrino physics.</a:t>
            </a:r>
          </a:p>
          <a:p>
            <a:pPr lvl="1"/>
            <a:r>
              <a:rPr lang="en-US" sz="2000" dirty="0"/>
              <a:t>accelerator-based </a:t>
            </a:r>
            <a:r>
              <a:rPr lang="en-US" sz="2000" dirty="0" smtClean="0"/>
              <a:t>neutrino experiments</a:t>
            </a:r>
          </a:p>
          <a:p>
            <a:pPr lvl="1"/>
            <a:r>
              <a:rPr lang="en-US" sz="2000" dirty="0" smtClean="0"/>
              <a:t>associated beam dump and collider searches</a:t>
            </a:r>
          </a:p>
          <a:p>
            <a:r>
              <a:rPr lang="en-US" sz="2400" dirty="0"/>
              <a:t>Review of current </a:t>
            </a:r>
            <a:r>
              <a:rPr lang="en-US" sz="2400" dirty="0" smtClean="0"/>
              <a:t>experimental studies </a:t>
            </a:r>
            <a:r>
              <a:rPr lang="en-US" sz="2400" dirty="0"/>
              <a:t>of </a:t>
            </a:r>
            <a:r>
              <a:rPr lang="en-US" sz="2400" dirty="0" err="1" smtClean="0"/>
              <a:t>muon</a:t>
            </a:r>
            <a:r>
              <a:rPr lang="en-US" sz="2400" dirty="0" smtClean="0"/>
              <a:t> physics.</a:t>
            </a:r>
          </a:p>
          <a:p>
            <a:r>
              <a:rPr lang="en-US" sz="2400" dirty="0" smtClean="0"/>
              <a:t>Preparations for near-future experimental studies of neutrinos and </a:t>
            </a:r>
            <a:r>
              <a:rPr lang="en-US" sz="2400" dirty="0" err="1" smtClean="0"/>
              <a:t>muons</a:t>
            </a:r>
            <a:endParaRPr lang="en-US" sz="2400" dirty="0" smtClean="0"/>
          </a:p>
          <a:p>
            <a:pPr lvl="1"/>
            <a:r>
              <a:rPr lang="en-US" sz="2000" dirty="0" smtClean="0"/>
              <a:t>Design of conventional super-beams</a:t>
            </a:r>
          </a:p>
          <a:p>
            <a:pPr lvl="1"/>
            <a:r>
              <a:rPr lang="en-US" sz="2000" dirty="0" smtClean="0"/>
              <a:t>Design of associated detectors</a:t>
            </a:r>
          </a:p>
          <a:p>
            <a:r>
              <a:rPr lang="en-US" sz="2400" dirty="0" smtClean="0"/>
              <a:t>Preparation for future </a:t>
            </a:r>
            <a:r>
              <a:rPr lang="en-US" sz="2400" dirty="0" err="1" smtClean="0"/>
              <a:t>muon</a:t>
            </a:r>
            <a:r>
              <a:rPr lang="en-US" sz="2400" dirty="0" smtClean="0"/>
              <a:t>-sourced neutrino facilities</a:t>
            </a:r>
          </a:p>
          <a:p>
            <a:pPr lvl="1"/>
            <a:r>
              <a:rPr lang="en-US" sz="2000" dirty="0" smtClean="0"/>
              <a:t>Accelerator and beam design</a:t>
            </a:r>
          </a:p>
          <a:p>
            <a:pPr lvl="1"/>
            <a:r>
              <a:rPr lang="en-US" sz="2000" dirty="0" smtClean="0"/>
              <a:t>Detector considerations</a:t>
            </a:r>
          </a:p>
          <a:p>
            <a:pPr lvl="1"/>
            <a:r>
              <a:rPr lang="en-US" sz="2000" dirty="0" smtClean="0"/>
              <a:t>Associated R&amp;D program</a:t>
            </a:r>
          </a:p>
        </p:txBody>
      </p:sp>
      <p:sp>
        <p:nvSpPr>
          <p:cNvPr id="4" name="スライド番号プレースホルダー 3"/>
          <p:cNvSpPr>
            <a:spLocks noGrp="1"/>
          </p:cNvSpPr>
          <p:nvPr>
            <p:ph type="sldNum" sz="quarter" idx="12"/>
          </p:nvPr>
        </p:nvSpPr>
        <p:spPr/>
        <p:txBody>
          <a:bodyPr/>
          <a:lstStyle/>
          <a:p>
            <a:fld id="{090E9421-D160-48EB-8728-AE72041D6561}" type="slidenum">
              <a:rPr kumimoji="1" lang="ja-JP" altLang="en-US" smtClean="0"/>
              <a:t>12</a:t>
            </a:fld>
            <a:endParaRPr kumimoji="1" lang="ja-JP" altLang="en-US"/>
          </a:p>
        </p:txBody>
      </p:sp>
    </p:spTree>
    <p:extLst>
      <p:ext uri="{BB962C8B-B14F-4D97-AF65-F5344CB8AC3E}">
        <p14:creationId xmlns:p14="http://schemas.microsoft.com/office/powerpoint/2010/main" val="63642471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94901" y="506321"/>
            <a:ext cx="8776762" cy="5632311"/>
          </a:xfrm>
          <a:prstGeom prst="rect">
            <a:avLst/>
          </a:prstGeom>
          <a:noFill/>
        </p:spPr>
        <p:txBody>
          <a:bodyPr wrap="none" rtlCol="0">
            <a:spAutoFit/>
          </a:bodyPr>
          <a:lstStyle/>
          <a:p>
            <a:r>
              <a:rPr lang="fr-CH" sz="2000" b="1" dirty="0" err="1" smtClean="0"/>
              <a:t>Special</a:t>
            </a:r>
            <a:r>
              <a:rPr lang="fr-CH" sz="2000" b="1" dirty="0" smtClean="0"/>
              <a:t> </a:t>
            </a:r>
            <a:r>
              <a:rPr lang="fr-CH" sz="2000" b="1" dirty="0" err="1" smtClean="0"/>
              <a:t>Characteristics</a:t>
            </a:r>
            <a:r>
              <a:rPr lang="fr-CH" sz="2000" b="1" dirty="0" smtClean="0"/>
              <a:t> of the Workshop</a:t>
            </a:r>
          </a:p>
          <a:p>
            <a:endParaRPr lang="fr-CH" sz="2000" dirty="0" smtClean="0"/>
          </a:p>
          <a:p>
            <a:pPr marL="285750" indent="-285750">
              <a:buFont typeface="Arial" panose="020B0604020202020204" pitchFamily="34" charset="0"/>
              <a:buChar char="•"/>
            </a:pPr>
            <a:r>
              <a:rPr lang="fr-CH" sz="2000" dirty="0" smtClean="0"/>
              <a:t>Rotation </a:t>
            </a:r>
            <a:r>
              <a:rPr lang="fr-CH" sz="2000" dirty="0" err="1" smtClean="0"/>
              <a:t>across</a:t>
            </a:r>
            <a:r>
              <a:rPr lang="fr-CH" sz="2000" dirty="0" smtClean="0"/>
              <a:t> world </a:t>
            </a:r>
            <a:r>
              <a:rPr lang="fr-CH" sz="2000" dirty="0" err="1" smtClean="0"/>
              <a:t>regions</a:t>
            </a:r>
            <a:r>
              <a:rPr lang="fr-CH" sz="2000" dirty="0" smtClean="0"/>
              <a:t> (Europe, </a:t>
            </a:r>
            <a:r>
              <a:rPr lang="fr-CH" sz="2000" dirty="0" err="1" smtClean="0"/>
              <a:t>Americas</a:t>
            </a:r>
            <a:r>
              <a:rPr lang="fr-CH" sz="2000" dirty="0" smtClean="0"/>
              <a:t>, Asia)</a:t>
            </a:r>
          </a:p>
          <a:p>
            <a:pPr marL="285750" indent="-285750">
              <a:buFont typeface="Arial" panose="020B0604020202020204" pitchFamily="34" charset="0"/>
              <a:buChar char="•"/>
            </a:pPr>
            <a:endParaRPr lang="fr-CH" sz="2000" dirty="0" smtClean="0"/>
          </a:p>
          <a:p>
            <a:pPr marL="285750" indent="-285750">
              <a:buFont typeface="Arial" panose="020B0604020202020204" pitchFamily="34" charset="0"/>
              <a:buChar char="•"/>
            </a:pPr>
            <a:r>
              <a:rPr lang="fr-CH" sz="2000" dirty="0" err="1" smtClean="0"/>
              <a:t>Continuity</a:t>
            </a:r>
            <a:r>
              <a:rPr lang="fr-CH" sz="2000" dirty="0" smtClean="0"/>
              <a:t> of questions </a:t>
            </a:r>
            <a:r>
              <a:rPr lang="fr-CH" sz="2000" dirty="0" err="1" smtClean="0"/>
              <a:t>addressed</a:t>
            </a:r>
            <a:r>
              <a:rPr lang="fr-CH" sz="2000" dirty="0" smtClean="0"/>
              <a:t> : </a:t>
            </a:r>
          </a:p>
          <a:p>
            <a:r>
              <a:rPr lang="fr-CH" sz="2000" dirty="0"/>
              <a:t> </a:t>
            </a:r>
            <a:r>
              <a:rPr lang="fr-CH" sz="2000" dirty="0" smtClean="0"/>
              <a:t>         </a:t>
            </a:r>
            <a:r>
              <a:rPr lang="fr-CH" sz="2000" dirty="0" err="1" smtClean="0"/>
              <a:t>list</a:t>
            </a:r>
            <a:r>
              <a:rPr lang="fr-CH" sz="2000" dirty="0" smtClean="0"/>
              <a:t> of questions </a:t>
            </a:r>
            <a:r>
              <a:rPr lang="fr-CH" sz="2000" dirty="0" err="1" smtClean="0"/>
              <a:t>is</a:t>
            </a:r>
            <a:r>
              <a:rPr lang="fr-CH" sz="2000" dirty="0" smtClean="0"/>
              <a:t> </a:t>
            </a:r>
            <a:r>
              <a:rPr lang="fr-CH" sz="2000" dirty="0" err="1" smtClean="0"/>
              <a:t>transmitted</a:t>
            </a:r>
            <a:r>
              <a:rPr lang="fr-CH" sz="2000" dirty="0" smtClean="0"/>
              <a:t> </a:t>
            </a:r>
            <a:r>
              <a:rPr lang="fr-CH" sz="2000" dirty="0" err="1" smtClean="0"/>
              <a:t>from</a:t>
            </a:r>
            <a:r>
              <a:rPr lang="fr-CH" sz="2000" dirty="0" smtClean="0"/>
              <a:t> one </a:t>
            </a:r>
            <a:r>
              <a:rPr lang="fr-CH" sz="2000" dirty="0" err="1" smtClean="0"/>
              <a:t>year</a:t>
            </a:r>
            <a:r>
              <a:rPr lang="fr-CH" sz="2000" dirty="0" smtClean="0"/>
              <a:t> to the </a:t>
            </a:r>
            <a:r>
              <a:rPr lang="fr-CH" sz="2000" dirty="0" err="1" smtClean="0"/>
              <a:t>other</a:t>
            </a:r>
            <a:endParaRPr lang="fr-CH" sz="2000" dirty="0" smtClean="0"/>
          </a:p>
          <a:p>
            <a:endParaRPr lang="fr-CH" sz="2000" dirty="0"/>
          </a:p>
          <a:p>
            <a:pPr marL="285750" indent="-285750">
              <a:buFont typeface="Arial" panose="020B0604020202020204" pitchFamily="34" charset="0"/>
              <a:buChar char="•"/>
            </a:pPr>
            <a:r>
              <a:rPr lang="fr-CH" sz="2000" dirty="0" smtClean="0"/>
              <a:t>Format encourages original </a:t>
            </a:r>
            <a:r>
              <a:rPr lang="fr-CH" sz="2000" dirty="0"/>
              <a:t>and new </a:t>
            </a:r>
            <a:r>
              <a:rPr lang="fr-CH" sz="2000" dirty="0" smtClean="0"/>
              <a:t>contributions  </a:t>
            </a:r>
          </a:p>
          <a:p>
            <a:pPr marL="285750" indent="-285750">
              <a:buFont typeface="Arial" panose="020B0604020202020204" pitchFamily="34" charset="0"/>
              <a:buChar char="•"/>
            </a:pPr>
            <a:endParaRPr lang="fr-CH" sz="2000" dirty="0"/>
          </a:p>
          <a:p>
            <a:pPr marL="285750" indent="-285750">
              <a:buFont typeface="Arial" panose="020B0604020202020204" pitchFamily="34" charset="0"/>
              <a:buChar char="•"/>
            </a:pPr>
            <a:r>
              <a:rPr lang="fr-CH" sz="2000" dirty="0" smtClean="0"/>
              <a:t>Emphasizes common issues among various experiments and fields</a:t>
            </a:r>
          </a:p>
          <a:p>
            <a:r>
              <a:rPr lang="fr-CH" sz="2000" dirty="0" smtClean="0"/>
              <a:t>    of expertise accelerator, experimental</a:t>
            </a:r>
            <a:r>
              <a:rPr lang="fr-CH" sz="2000" dirty="0"/>
              <a:t> </a:t>
            </a:r>
            <a:r>
              <a:rPr lang="fr-CH" sz="2000" dirty="0" smtClean="0"/>
              <a:t>and phenomenological </a:t>
            </a:r>
          </a:p>
          <a:p>
            <a:r>
              <a:rPr lang="fr-CH" sz="2000" dirty="0"/>
              <a:t> </a:t>
            </a:r>
            <a:r>
              <a:rPr lang="fr-CH" sz="2000" dirty="0" smtClean="0"/>
              <a:t>    aspects are shared. </a:t>
            </a:r>
          </a:p>
          <a:p>
            <a:r>
              <a:rPr lang="fr-CH" sz="2000" dirty="0"/>
              <a:t> </a:t>
            </a:r>
            <a:r>
              <a:rPr lang="fr-CH" sz="2000" dirty="0" smtClean="0"/>
              <a:t>         </a:t>
            </a:r>
          </a:p>
          <a:p>
            <a:pPr marL="285750" indent="-285750">
              <a:buFont typeface="Arial" panose="020B0604020202020204" pitchFamily="34" charset="0"/>
              <a:buChar char="•"/>
            </a:pPr>
            <a:r>
              <a:rPr lang="fr-CH" sz="2000" dirty="0" err="1" smtClean="0"/>
              <a:t>Continuity</a:t>
            </a:r>
            <a:r>
              <a:rPr lang="fr-CH" sz="2000" dirty="0" smtClean="0"/>
              <a:t> of </a:t>
            </a:r>
            <a:r>
              <a:rPr lang="fr-CH" sz="2000" dirty="0" err="1" smtClean="0"/>
              <a:t>Working</a:t>
            </a:r>
            <a:r>
              <a:rPr lang="fr-CH" sz="2000" dirty="0" smtClean="0"/>
              <a:t> group </a:t>
            </a:r>
            <a:r>
              <a:rPr lang="fr-CH" sz="2000" dirty="0" err="1" smtClean="0"/>
              <a:t>conveners</a:t>
            </a:r>
            <a:r>
              <a:rPr lang="fr-CH" sz="2000" dirty="0" smtClean="0"/>
              <a:t> </a:t>
            </a:r>
          </a:p>
          <a:p>
            <a:r>
              <a:rPr lang="fr-CH" sz="2000" dirty="0" smtClean="0"/>
              <a:t>         </a:t>
            </a:r>
            <a:r>
              <a:rPr lang="fr-CH" sz="2000" dirty="0" err="1" smtClean="0"/>
              <a:t>rotating</a:t>
            </a:r>
            <a:r>
              <a:rPr lang="fr-CH" sz="2000" dirty="0" smtClean="0"/>
              <a:t> </a:t>
            </a:r>
            <a:r>
              <a:rPr lang="fr-CH" sz="2000" dirty="0" err="1" smtClean="0"/>
              <a:t>assignment</a:t>
            </a:r>
            <a:r>
              <a:rPr lang="fr-CH" sz="2000" dirty="0" smtClean="0"/>
              <a:t> on a 3-year basis</a:t>
            </a:r>
          </a:p>
          <a:p>
            <a:endParaRPr lang="fr-CH" sz="2000" dirty="0" smtClean="0"/>
          </a:p>
          <a:p>
            <a:pPr marL="285750" indent="-285750">
              <a:buFont typeface="Arial" panose="020B0604020202020204" pitchFamily="34" charset="0"/>
              <a:buChar char="•"/>
            </a:pPr>
            <a:r>
              <a:rPr lang="fr-CH" sz="2000" dirty="0" err="1" smtClean="0"/>
              <a:t>Written</a:t>
            </a:r>
            <a:r>
              <a:rPr lang="fr-CH" sz="2000" dirty="0" smtClean="0"/>
              <a:t> </a:t>
            </a:r>
            <a:r>
              <a:rPr lang="fr-CH" sz="2000" dirty="0" err="1" smtClean="0"/>
              <a:t>proceedings</a:t>
            </a:r>
            <a:r>
              <a:rPr lang="fr-CH" sz="2000" dirty="0" smtClean="0"/>
              <a:t>  </a:t>
            </a:r>
          </a:p>
          <a:p>
            <a:pPr marL="285750" indent="-285750">
              <a:buFont typeface="Arial" panose="020B0604020202020204" pitchFamily="34" charset="0"/>
              <a:buChar char="•"/>
            </a:pPr>
            <a:endParaRPr lang="fr-CH" sz="2000" dirty="0" smtClean="0"/>
          </a:p>
        </p:txBody>
      </p:sp>
      <p:sp>
        <p:nvSpPr>
          <p:cNvPr id="3" name="TextBox 2"/>
          <p:cNvSpPr txBox="1"/>
          <p:nvPr/>
        </p:nvSpPr>
        <p:spPr>
          <a:xfrm>
            <a:off x="649904" y="5901074"/>
            <a:ext cx="5302092" cy="400110"/>
          </a:xfrm>
          <a:prstGeom prst="rect">
            <a:avLst/>
          </a:prstGeom>
          <a:noFill/>
        </p:spPr>
        <p:txBody>
          <a:bodyPr wrap="none" rtlCol="0">
            <a:spAutoFit/>
          </a:bodyPr>
          <a:lstStyle/>
          <a:p>
            <a:r>
              <a:rPr lang="fr-CH" sz="2000" b="1" dirty="0" err="1" smtClean="0"/>
              <a:t>These</a:t>
            </a:r>
            <a:r>
              <a:rPr lang="fr-CH" sz="2000" b="1" dirty="0" smtClean="0"/>
              <a:t> </a:t>
            </a:r>
            <a:r>
              <a:rPr lang="fr-CH" sz="2000" b="1" dirty="0" err="1" smtClean="0"/>
              <a:t>features</a:t>
            </a:r>
            <a:r>
              <a:rPr lang="fr-CH" sz="2000" b="1" dirty="0" smtClean="0"/>
              <a:t> lead to </a:t>
            </a:r>
            <a:r>
              <a:rPr lang="fr-CH" sz="2000" b="1" dirty="0" err="1" smtClean="0"/>
              <a:t>very</a:t>
            </a:r>
            <a:r>
              <a:rPr lang="fr-CH" sz="2000" b="1" dirty="0" smtClean="0"/>
              <a:t> </a:t>
            </a:r>
            <a:r>
              <a:rPr lang="fr-CH" sz="2000" b="1" dirty="0" err="1" smtClean="0"/>
              <a:t>creative</a:t>
            </a:r>
            <a:r>
              <a:rPr lang="fr-CH" sz="2000" b="1" dirty="0" smtClean="0"/>
              <a:t> workshops </a:t>
            </a:r>
            <a:endParaRPr lang="fr-CH" sz="2000" b="1" dirty="0"/>
          </a:p>
        </p:txBody>
      </p:sp>
      <p:sp>
        <p:nvSpPr>
          <p:cNvPr id="4" name="スライド番号プレースホルダー 3"/>
          <p:cNvSpPr>
            <a:spLocks noGrp="1"/>
          </p:cNvSpPr>
          <p:nvPr>
            <p:ph type="sldNum" sz="quarter" idx="12"/>
          </p:nvPr>
        </p:nvSpPr>
        <p:spPr/>
        <p:txBody>
          <a:bodyPr/>
          <a:lstStyle/>
          <a:p>
            <a:fld id="{090E9421-D160-48EB-8728-AE72041D6561}" type="slidenum">
              <a:rPr kumimoji="1" lang="ja-JP" altLang="en-US" smtClean="0"/>
              <a:t>13</a:t>
            </a:fld>
            <a:endParaRPr kumimoji="1" lang="ja-JP" altLang="en-US"/>
          </a:p>
        </p:txBody>
      </p:sp>
    </p:spTree>
    <p:extLst>
      <p:ext uri="{BB962C8B-B14F-4D97-AF65-F5344CB8AC3E}">
        <p14:creationId xmlns:p14="http://schemas.microsoft.com/office/powerpoint/2010/main" val="286903061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Important good (recent</a:t>
            </a:r>
            <a:r>
              <a:rPr kumimoji="1" lang="en-US" altLang="ja-JP" smtClean="0"/>
              <a:t>?) feature: </a:t>
            </a:r>
            <a:r>
              <a:rPr kumimoji="1" lang="en-US" altLang="ja-JP" dirty="0" smtClean="0"/>
              <a:t>Questions</a:t>
            </a:r>
            <a:endParaRPr kumimoji="1" lang="ja-JP" altLang="en-US" dirty="0"/>
          </a:p>
        </p:txBody>
      </p:sp>
      <p:sp>
        <p:nvSpPr>
          <p:cNvPr id="4" name="スライド番号プレースホルダー 3"/>
          <p:cNvSpPr>
            <a:spLocks noGrp="1"/>
          </p:cNvSpPr>
          <p:nvPr>
            <p:ph type="sldNum" sz="quarter" idx="12"/>
          </p:nvPr>
        </p:nvSpPr>
        <p:spPr/>
        <p:txBody>
          <a:bodyPr/>
          <a:lstStyle/>
          <a:p>
            <a:fld id="{090E9421-D160-48EB-8728-AE72041D6561}" type="slidenum">
              <a:rPr kumimoji="1" lang="ja-JP" altLang="en-US" smtClean="0"/>
              <a:t>14</a:t>
            </a:fld>
            <a:endParaRPr kumimoji="1" lang="ja-JP" altLang="en-US"/>
          </a:p>
        </p:txBody>
      </p:sp>
      <p:sp>
        <p:nvSpPr>
          <p:cNvPr id="5" name="コンテンツ プレースホルダー 4"/>
          <p:cNvSpPr>
            <a:spLocks noGrp="1"/>
          </p:cNvSpPr>
          <p:nvPr>
            <p:ph idx="1"/>
          </p:nvPr>
        </p:nvSpPr>
        <p:spPr/>
        <p:txBody>
          <a:bodyPr/>
          <a:lstStyle/>
          <a:p>
            <a:r>
              <a:rPr kumimoji="1" lang="en-US" altLang="ja-JP" dirty="0" smtClean="0"/>
              <a:t>List of questions are given at the beginning of the WS</a:t>
            </a:r>
          </a:p>
          <a:p>
            <a:pPr lvl="1"/>
            <a:r>
              <a:rPr lang="en-US" altLang="ja-JP" dirty="0" smtClean="0"/>
              <a:t>Mostly homework from the last </a:t>
            </a:r>
            <a:r>
              <a:rPr lang="en-US" altLang="ja-JP" dirty="0" err="1" smtClean="0"/>
              <a:t>NuFact</a:t>
            </a:r>
            <a:endParaRPr lang="en-US" altLang="ja-JP" dirty="0" smtClean="0"/>
          </a:p>
          <a:p>
            <a:r>
              <a:rPr lang="en-US" altLang="ja-JP" dirty="0" smtClean="0"/>
              <a:t>Discussion try to answer questions</a:t>
            </a:r>
          </a:p>
          <a:p>
            <a:r>
              <a:rPr lang="en-US" altLang="ja-JP" dirty="0" smtClean="0"/>
              <a:t>Discussions on the questions will be reported at the end</a:t>
            </a:r>
          </a:p>
          <a:p>
            <a:r>
              <a:rPr lang="en-US" altLang="ja-JP" dirty="0" smtClean="0"/>
              <a:t>New/Updated </a:t>
            </a:r>
            <a:r>
              <a:rPr kumimoji="1" lang="en-US" altLang="ja-JP" dirty="0" smtClean="0"/>
              <a:t>questions for the next </a:t>
            </a:r>
            <a:r>
              <a:rPr kumimoji="1" lang="en-US" altLang="ja-JP" dirty="0" err="1" smtClean="0"/>
              <a:t>NuFact</a:t>
            </a:r>
            <a:r>
              <a:rPr kumimoji="1" lang="en-US" altLang="ja-JP" dirty="0" smtClean="0"/>
              <a:t> (Homework)</a:t>
            </a:r>
            <a:endParaRPr kumimoji="1" lang="ja-JP" altLang="en-US" dirty="0"/>
          </a:p>
        </p:txBody>
      </p:sp>
    </p:spTree>
    <p:extLst>
      <p:ext uri="{BB962C8B-B14F-4D97-AF65-F5344CB8AC3E}">
        <p14:creationId xmlns:p14="http://schemas.microsoft.com/office/powerpoint/2010/main" val="394343454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74050" y="45024"/>
            <a:ext cx="7055380" cy="811134"/>
          </a:xfrm>
        </p:spPr>
        <p:txBody>
          <a:bodyPr/>
          <a:lstStyle/>
          <a:p>
            <a:r>
              <a:rPr kumimoji="1" lang="en-US" altLang="ja-JP" dirty="0" err="1" smtClean="0"/>
              <a:t>Nufact</a:t>
            </a:r>
            <a:r>
              <a:rPr kumimoji="1" lang="en-US" altLang="ja-JP" dirty="0" smtClean="0"/>
              <a:t> history</a:t>
            </a:r>
            <a:endParaRPr kumimoji="1" lang="ja-JP" altLang="en-US" dirty="0"/>
          </a:p>
        </p:txBody>
      </p:sp>
      <p:sp>
        <p:nvSpPr>
          <p:cNvPr id="3" name="コンテンツ プレースホルダー 2"/>
          <p:cNvSpPr>
            <a:spLocks noGrp="1"/>
          </p:cNvSpPr>
          <p:nvPr>
            <p:ph idx="1"/>
          </p:nvPr>
        </p:nvSpPr>
        <p:spPr>
          <a:xfrm>
            <a:off x="827700" y="815389"/>
            <a:ext cx="6711654" cy="5952336"/>
          </a:xfrm>
        </p:spPr>
        <p:txBody>
          <a:bodyPr>
            <a:normAutofit fontScale="77500" lnSpcReduction="20000"/>
          </a:bodyPr>
          <a:lstStyle/>
          <a:p>
            <a:r>
              <a:rPr kumimoji="1" lang="en-US" altLang="ja-JP" dirty="0" smtClean="0"/>
              <a:t>2016(Vietnam)				123</a:t>
            </a:r>
          </a:p>
          <a:p>
            <a:r>
              <a:rPr lang="en-US" altLang="ja-JP" dirty="0" smtClean="0"/>
              <a:t>2015(Rio)					123</a:t>
            </a:r>
          </a:p>
          <a:p>
            <a:r>
              <a:rPr kumimoji="1" lang="en-US" altLang="ja-JP" dirty="0" smtClean="0"/>
              <a:t>2014(Glasgow)				124</a:t>
            </a:r>
          </a:p>
          <a:p>
            <a:r>
              <a:rPr lang="en-US" altLang="ja-JP" dirty="0" smtClean="0"/>
              <a:t>2013(IHEP)					149</a:t>
            </a:r>
          </a:p>
          <a:p>
            <a:r>
              <a:rPr kumimoji="1" lang="en-US" altLang="ja-JP" dirty="0" smtClean="0"/>
              <a:t>2012(W&amp;M/J-lab)			143</a:t>
            </a:r>
          </a:p>
          <a:p>
            <a:r>
              <a:rPr lang="en-US" altLang="ja-JP" dirty="0" smtClean="0"/>
              <a:t>2011(CERN/Geneva)		191</a:t>
            </a:r>
          </a:p>
          <a:p>
            <a:r>
              <a:rPr kumimoji="1" lang="en-US" altLang="ja-JP" dirty="0" smtClean="0"/>
              <a:t>2010(Tata)				149</a:t>
            </a:r>
          </a:p>
          <a:p>
            <a:r>
              <a:rPr lang="en-US" altLang="ja-JP" dirty="0" smtClean="0"/>
              <a:t>2009(FNAL/IIT)				197</a:t>
            </a:r>
          </a:p>
          <a:p>
            <a:r>
              <a:rPr kumimoji="1" lang="en-US" altLang="ja-JP" dirty="0" smtClean="0"/>
              <a:t>2008(Valencia)			163</a:t>
            </a:r>
          </a:p>
          <a:p>
            <a:r>
              <a:rPr lang="en-US" altLang="ja-JP" dirty="0" smtClean="0"/>
              <a:t>2007(Okayama)			148</a:t>
            </a:r>
          </a:p>
          <a:p>
            <a:r>
              <a:rPr lang="en-US" altLang="ja-JP" dirty="0" smtClean="0"/>
              <a:t>2006(Irvine) 				179</a:t>
            </a:r>
          </a:p>
          <a:p>
            <a:r>
              <a:rPr lang="en-US" altLang="ja-JP" dirty="0" smtClean="0"/>
              <a:t>2005(</a:t>
            </a:r>
            <a:r>
              <a:rPr lang="en-US" altLang="ja-JP" dirty="0" err="1" smtClean="0"/>
              <a:t>Frascati</a:t>
            </a:r>
            <a:r>
              <a:rPr lang="en-US" altLang="ja-JP" dirty="0" smtClean="0"/>
              <a:t>)				187</a:t>
            </a:r>
          </a:p>
          <a:p>
            <a:r>
              <a:rPr lang="en-US" altLang="ja-JP" dirty="0" smtClean="0"/>
              <a:t>2004(Osaka)				154</a:t>
            </a:r>
          </a:p>
          <a:p>
            <a:r>
              <a:rPr kumimoji="1" lang="en-US" altLang="ja-JP" dirty="0" smtClean="0"/>
              <a:t>2003 (New York</a:t>
            </a:r>
            <a:r>
              <a:rPr kumimoji="1" lang="en-US" altLang="ja-JP" dirty="0" smtClean="0"/>
              <a:t>)			170</a:t>
            </a:r>
            <a:endParaRPr kumimoji="1" lang="en-US" altLang="ja-JP" dirty="0" smtClean="0"/>
          </a:p>
          <a:p>
            <a:r>
              <a:rPr lang="en-US" altLang="ja-JP" dirty="0" smtClean="0"/>
              <a:t>2002 (London)		 		161</a:t>
            </a:r>
          </a:p>
          <a:p>
            <a:r>
              <a:rPr kumimoji="1" lang="en-US" altLang="ja-JP" dirty="0" smtClean="0"/>
              <a:t>2001 (Tsukuba) 			165</a:t>
            </a:r>
          </a:p>
          <a:p>
            <a:r>
              <a:rPr lang="en-US" altLang="ja-JP" dirty="0" smtClean="0"/>
              <a:t>2000</a:t>
            </a:r>
            <a:r>
              <a:rPr lang="ja-JP" altLang="en-US" dirty="0" smtClean="0"/>
              <a:t> </a:t>
            </a:r>
            <a:r>
              <a:rPr lang="en-US" altLang="ja-JP" dirty="0" smtClean="0"/>
              <a:t>(BNL)</a:t>
            </a:r>
            <a:r>
              <a:rPr lang="en-US" altLang="ja-JP" dirty="0" smtClean="0"/>
              <a:t>		</a:t>
            </a:r>
            <a:r>
              <a:rPr lang="en-US" altLang="ja-JP" dirty="0" smtClean="0"/>
              <a:t>	</a:t>
            </a:r>
            <a:r>
              <a:rPr lang="en-US" altLang="ja-JP" dirty="0" smtClean="0"/>
              <a:t>		161</a:t>
            </a:r>
          </a:p>
          <a:p>
            <a:r>
              <a:rPr kumimoji="1" lang="en-US" altLang="ja-JP" dirty="0" smtClean="0"/>
              <a:t>1999(Lyon)				120</a:t>
            </a:r>
            <a:endParaRPr kumimoji="1" lang="ja-JP" altLang="en-US" dirty="0"/>
          </a:p>
        </p:txBody>
      </p:sp>
      <p:sp>
        <p:nvSpPr>
          <p:cNvPr id="4" name="スライド番号プレースホルダー 3"/>
          <p:cNvSpPr>
            <a:spLocks noGrp="1"/>
          </p:cNvSpPr>
          <p:nvPr>
            <p:ph type="sldNum" sz="quarter" idx="12"/>
          </p:nvPr>
        </p:nvSpPr>
        <p:spPr/>
        <p:txBody>
          <a:bodyPr/>
          <a:lstStyle/>
          <a:p>
            <a:fld id="{090E9421-D160-48EB-8728-AE72041D6561}" type="slidenum">
              <a:rPr kumimoji="1" lang="ja-JP" altLang="en-US" smtClean="0"/>
              <a:t>15</a:t>
            </a:fld>
            <a:endParaRPr kumimoji="1" lang="ja-JP" altLang="en-US"/>
          </a:p>
        </p:txBody>
      </p:sp>
      <p:sp>
        <p:nvSpPr>
          <p:cNvPr id="5" name="テキスト ボックス 4"/>
          <p:cNvSpPr txBox="1"/>
          <p:nvPr/>
        </p:nvSpPr>
        <p:spPr>
          <a:xfrm>
            <a:off x="5613495" y="6543536"/>
            <a:ext cx="2467342" cy="369332"/>
          </a:xfrm>
          <a:prstGeom prst="rect">
            <a:avLst/>
          </a:prstGeom>
          <a:noFill/>
        </p:spPr>
        <p:txBody>
          <a:bodyPr wrap="none" rtlCol="0">
            <a:spAutoFit/>
          </a:bodyPr>
          <a:lstStyle/>
          <a:p>
            <a:r>
              <a:rPr kumimoji="1" lang="en-US" altLang="ja-JP" dirty="0" smtClean="0"/>
              <a:t>Oscillation discovery</a:t>
            </a:r>
            <a:endParaRPr kumimoji="1" lang="ja-JP" altLang="en-US" dirty="0"/>
          </a:p>
        </p:txBody>
      </p:sp>
      <p:sp>
        <p:nvSpPr>
          <p:cNvPr id="6" name="テキスト ボックス 5"/>
          <p:cNvSpPr txBox="1"/>
          <p:nvPr/>
        </p:nvSpPr>
        <p:spPr>
          <a:xfrm>
            <a:off x="5054688" y="2328423"/>
            <a:ext cx="1117614" cy="369332"/>
          </a:xfrm>
          <a:prstGeom prst="rect">
            <a:avLst/>
          </a:prstGeom>
          <a:noFill/>
        </p:spPr>
        <p:txBody>
          <a:bodyPr wrap="none" rtlCol="0">
            <a:spAutoFit/>
          </a:bodyPr>
          <a:lstStyle/>
          <a:p>
            <a:r>
              <a:rPr kumimoji="1" lang="en-US" altLang="ja-JP" dirty="0" smtClean="0">
                <a:latin typeface="Symbol" panose="05050102010706020507" pitchFamily="18" charset="2"/>
              </a:rPr>
              <a:t>q</a:t>
            </a:r>
            <a:r>
              <a:rPr kumimoji="1" lang="en-US" altLang="ja-JP" baseline="-25000" dirty="0" smtClean="0"/>
              <a:t>13</a:t>
            </a:r>
            <a:r>
              <a:rPr kumimoji="1" lang="en-US" altLang="ja-JP" dirty="0" smtClean="0"/>
              <a:t> large</a:t>
            </a:r>
            <a:endParaRPr kumimoji="1" lang="ja-JP" altLang="en-US" dirty="0"/>
          </a:p>
        </p:txBody>
      </p:sp>
      <p:sp>
        <p:nvSpPr>
          <p:cNvPr id="7" name="右矢印 6"/>
          <p:cNvSpPr/>
          <p:nvPr/>
        </p:nvSpPr>
        <p:spPr>
          <a:xfrm>
            <a:off x="5291460" y="2640477"/>
            <a:ext cx="468352" cy="31669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p:cNvSpPr txBox="1"/>
          <p:nvPr/>
        </p:nvSpPr>
        <p:spPr>
          <a:xfrm>
            <a:off x="5781467" y="2618174"/>
            <a:ext cx="3167855" cy="369332"/>
          </a:xfrm>
          <a:prstGeom prst="rect">
            <a:avLst/>
          </a:prstGeom>
          <a:noFill/>
        </p:spPr>
        <p:txBody>
          <a:bodyPr wrap="none" rtlCol="0">
            <a:spAutoFit/>
          </a:bodyPr>
          <a:lstStyle/>
          <a:p>
            <a:r>
              <a:rPr kumimoji="1" lang="en-US" altLang="ja-JP" dirty="0" smtClean="0"/>
              <a:t>CPV w/ conv. Super beam</a:t>
            </a:r>
            <a:endParaRPr kumimoji="1" lang="ja-JP" altLang="en-US" dirty="0"/>
          </a:p>
        </p:txBody>
      </p:sp>
      <p:sp>
        <p:nvSpPr>
          <p:cNvPr id="9" name="上下矢印 8"/>
          <p:cNvSpPr/>
          <p:nvPr/>
        </p:nvSpPr>
        <p:spPr>
          <a:xfrm>
            <a:off x="5371750" y="828849"/>
            <a:ext cx="388062" cy="950964"/>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p:cNvSpPr txBox="1"/>
          <p:nvPr/>
        </p:nvSpPr>
        <p:spPr>
          <a:xfrm>
            <a:off x="5613495" y="1091415"/>
            <a:ext cx="2743059" cy="369332"/>
          </a:xfrm>
          <a:prstGeom prst="rect">
            <a:avLst/>
          </a:prstGeom>
          <a:noFill/>
        </p:spPr>
        <p:txBody>
          <a:bodyPr wrap="none" rtlCol="0">
            <a:spAutoFit/>
          </a:bodyPr>
          <a:lstStyle/>
          <a:p>
            <a:r>
              <a:rPr kumimoji="1" lang="en-US" altLang="ja-JP" dirty="0" smtClean="0"/>
              <a:t>DUNE/LBNF developed</a:t>
            </a:r>
            <a:endParaRPr kumimoji="1" lang="ja-JP" altLang="en-US" dirty="0"/>
          </a:p>
        </p:txBody>
      </p:sp>
      <p:sp>
        <p:nvSpPr>
          <p:cNvPr id="11" name="上下矢印 10"/>
          <p:cNvSpPr/>
          <p:nvPr/>
        </p:nvSpPr>
        <p:spPr>
          <a:xfrm>
            <a:off x="4683950" y="828848"/>
            <a:ext cx="388062" cy="5567492"/>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ボックス 11"/>
          <p:cNvSpPr txBox="1"/>
          <p:nvPr/>
        </p:nvSpPr>
        <p:spPr>
          <a:xfrm>
            <a:off x="4775765" y="1854006"/>
            <a:ext cx="2071401" cy="369332"/>
          </a:xfrm>
          <a:prstGeom prst="rect">
            <a:avLst/>
          </a:prstGeom>
          <a:noFill/>
        </p:spPr>
        <p:txBody>
          <a:bodyPr wrap="none" rtlCol="0">
            <a:spAutoFit/>
          </a:bodyPr>
          <a:lstStyle/>
          <a:p>
            <a:r>
              <a:rPr kumimoji="1" lang="en-US" altLang="ja-JP" dirty="0" smtClean="0"/>
              <a:t>HK development</a:t>
            </a:r>
            <a:endParaRPr kumimoji="1" lang="ja-JP" altLang="en-US" dirty="0"/>
          </a:p>
        </p:txBody>
      </p:sp>
      <p:sp>
        <p:nvSpPr>
          <p:cNvPr id="13" name="テキスト ボックス 12"/>
          <p:cNvSpPr txBox="1"/>
          <p:nvPr/>
        </p:nvSpPr>
        <p:spPr>
          <a:xfrm>
            <a:off x="5371750" y="3383326"/>
            <a:ext cx="3704860" cy="1754326"/>
          </a:xfrm>
          <a:prstGeom prst="rect">
            <a:avLst/>
          </a:prstGeom>
          <a:noFill/>
        </p:spPr>
        <p:txBody>
          <a:bodyPr wrap="none" rtlCol="0">
            <a:spAutoFit/>
          </a:bodyPr>
          <a:lstStyle/>
          <a:p>
            <a:r>
              <a:rPr kumimoji="1" lang="en-US" altLang="ja-JP" dirty="0" smtClean="0"/>
              <a:t>Neutrino factory for 1e-5 </a:t>
            </a:r>
            <a:r>
              <a:rPr lang="en-US" altLang="ja-JP" dirty="0" smtClean="0">
                <a:latin typeface="Symbol" panose="05050102010706020507" pitchFamily="18" charset="2"/>
              </a:rPr>
              <a:t>q</a:t>
            </a:r>
            <a:r>
              <a:rPr lang="en-US" altLang="ja-JP" baseline="-25000" dirty="0" smtClean="0"/>
              <a:t>13 </a:t>
            </a:r>
          </a:p>
          <a:p>
            <a:r>
              <a:rPr lang="en-US" altLang="ja-JP" dirty="0" smtClean="0"/>
              <a:t>“</a:t>
            </a:r>
            <a:r>
              <a:rPr lang="en-US" altLang="ja-JP" dirty="0" err="1"/>
              <a:t>untimate</a:t>
            </a:r>
            <a:r>
              <a:rPr lang="en-US" altLang="ja-JP" dirty="0"/>
              <a:t>” </a:t>
            </a:r>
            <a:r>
              <a:rPr lang="en-US" altLang="ja-JP" dirty="0" smtClean="0"/>
              <a:t>CPV</a:t>
            </a:r>
          </a:p>
          <a:p>
            <a:r>
              <a:rPr kumimoji="1" lang="en-US" altLang="ja-JP" b="1" dirty="0" smtClean="0">
                <a:solidFill>
                  <a:srgbClr val="FFFF00"/>
                </a:solidFill>
                <a:sym typeface="Wingdings" panose="05000000000000000000" pitchFamily="2" charset="2"/>
              </a:rPr>
              <a:t> </a:t>
            </a:r>
            <a:r>
              <a:rPr kumimoji="1" lang="en-US" altLang="ja-JP" b="1" dirty="0" err="1" smtClean="0">
                <a:solidFill>
                  <a:srgbClr val="FFFF00"/>
                </a:solidFill>
                <a:sym typeface="Wingdings" panose="05000000000000000000" pitchFamily="2" charset="2"/>
              </a:rPr>
              <a:t>Nufact</a:t>
            </a:r>
            <a:r>
              <a:rPr kumimoji="1" lang="en-US" altLang="ja-JP" b="1" dirty="0" smtClean="0">
                <a:solidFill>
                  <a:srgbClr val="FFFF00"/>
                </a:solidFill>
                <a:sym typeface="Wingdings" panose="05000000000000000000" pitchFamily="2" charset="2"/>
              </a:rPr>
              <a:t> WS</a:t>
            </a:r>
            <a:endParaRPr kumimoji="1" lang="en-US" altLang="ja-JP" b="1" dirty="0">
              <a:solidFill>
                <a:srgbClr val="FFFF00"/>
              </a:solidFill>
            </a:endParaRPr>
          </a:p>
          <a:p>
            <a:r>
              <a:rPr lang="en-US" altLang="ja-JP" dirty="0" smtClean="0"/>
              <a:t>Huge detector for CPV</a:t>
            </a:r>
          </a:p>
          <a:p>
            <a:r>
              <a:rPr kumimoji="1" lang="en-US" altLang="ja-JP" dirty="0" smtClean="0">
                <a:sym typeface="Wingdings" panose="05000000000000000000" pitchFamily="2" charset="2"/>
              </a:rPr>
              <a:t>HK, UNO, LBNE, LAGUNA, DUNE,</a:t>
            </a:r>
          </a:p>
          <a:p>
            <a:r>
              <a:rPr kumimoji="1" lang="en-US" altLang="ja-JP" b="1" dirty="0" smtClean="0">
                <a:solidFill>
                  <a:srgbClr val="FFFF00"/>
                </a:solidFill>
                <a:sym typeface="Wingdings" panose="05000000000000000000" pitchFamily="2" charset="2"/>
              </a:rPr>
              <a:t> NNN WS</a:t>
            </a:r>
            <a:endParaRPr kumimoji="1" lang="ja-JP" altLang="en-US" b="1" dirty="0">
              <a:solidFill>
                <a:srgbClr val="FFFF00"/>
              </a:solidFill>
            </a:endParaRPr>
          </a:p>
        </p:txBody>
      </p:sp>
    </p:spTree>
    <p:extLst>
      <p:ext uri="{BB962C8B-B14F-4D97-AF65-F5344CB8AC3E}">
        <p14:creationId xmlns:p14="http://schemas.microsoft.com/office/powerpoint/2010/main" val="148110485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 </a:t>
            </a:r>
            <a:r>
              <a:rPr kumimoji="1" lang="en-US" altLang="ja-JP" smtClean="0"/>
              <a:t>of participants</a:t>
            </a:r>
            <a:endParaRPr kumimoji="1" lang="ja-JP" altLang="en-US"/>
          </a:p>
        </p:txBody>
      </p:sp>
      <p:sp>
        <p:nvSpPr>
          <p:cNvPr id="3" name="コンテンツ プレースホルダー 2"/>
          <p:cNvSpPr>
            <a:spLocks noGrp="1"/>
          </p:cNvSpPr>
          <p:nvPr>
            <p:ph idx="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090E9421-D160-48EB-8728-AE72041D6561}" type="slidenum">
              <a:rPr kumimoji="1" lang="ja-JP" altLang="en-US" smtClean="0"/>
              <a:t>16</a:t>
            </a:fld>
            <a:endParaRPr kumimoji="1" lang="ja-JP" altLang="en-US"/>
          </a:p>
        </p:txBody>
      </p:sp>
      <p:graphicFrame>
        <p:nvGraphicFramePr>
          <p:cNvPr id="7" name="オブジェクト 6"/>
          <p:cNvGraphicFramePr>
            <a:graphicFrameLocks noChangeAspect="1"/>
          </p:cNvGraphicFramePr>
          <p:nvPr>
            <p:extLst>
              <p:ext uri="{D42A27DB-BD31-4B8C-83A1-F6EECF244321}">
                <p14:modId xmlns:p14="http://schemas.microsoft.com/office/powerpoint/2010/main" val="4248549870"/>
              </p:ext>
            </p:extLst>
          </p:nvPr>
        </p:nvGraphicFramePr>
        <p:xfrm>
          <a:off x="596091" y="1257311"/>
          <a:ext cx="8444234" cy="5294918"/>
        </p:xfrm>
        <a:graphic>
          <a:graphicData uri="http://schemas.openxmlformats.org/presentationml/2006/ole">
            <mc:AlternateContent xmlns:mc="http://schemas.openxmlformats.org/markup-compatibility/2006">
              <mc:Choice xmlns:v="urn:schemas-microsoft-com:vml" Requires="v">
                <p:oleObj spid="_x0000_s1037" name="Worksheet" r:id="rId3" imgW="6984521" imgH="4379917" progId="Excel.Sheet.12">
                  <p:embed/>
                </p:oleObj>
              </mc:Choice>
              <mc:Fallback>
                <p:oleObj name="Worksheet" r:id="rId3" imgW="6984521" imgH="4379917" progId="Excel.Sheet.12">
                  <p:embed/>
                  <p:pic>
                    <p:nvPicPr>
                      <p:cNvPr id="0" name=""/>
                      <p:cNvPicPr/>
                      <p:nvPr/>
                    </p:nvPicPr>
                    <p:blipFill>
                      <a:blip r:embed="rId4"/>
                      <a:stretch>
                        <a:fillRect/>
                      </a:stretch>
                    </p:blipFill>
                    <p:spPr>
                      <a:xfrm>
                        <a:off x="596091" y="1257311"/>
                        <a:ext cx="8444234" cy="5294918"/>
                      </a:xfrm>
                      <a:prstGeom prst="rect">
                        <a:avLst/>
                      </a:prstGeom>
                    </p:spPr>
                  </p:pic>
                </p:oleObj>
              </mc:Fallback>
            </mc:AlternateContent>
          </a:graphicData>
        </a:graphic>
      </p:graphicFrame>
    </p:spTree>
    <p:extLst>
      <p:ext uri="{BB962C8B-B14F-4D97-AF65-F5344CB8AC3E}">
        <p14:creationId xmlns:p14="http://schemas.microsoft.com/office/powerpoint/2010/main" val="391690642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endParaRPr kumimoji="1" lang="ja-JP" altLang="en-US"/>
          </a:p>
        </p:txBody>
      </p:sp>
      <p:sp>
        <p:nvSpPr>
          <p:cNvPr id="3" name="コンテンツ プレースホルダー 2"/>
          <p:cNvSpPr>
            <a:spLocks noGrp="1"/>
          </p:cNvSpPr>
          <p:nvPr>
            <p:ph idx="1"/>
          </p:nvPr>
        </p:nvSpPr>
        <p:spPr/>
        <p:txBody>
          <a:bodyPr/>
          <a:lstStyle/>
          <a:p>
            <a:endParaRPr kumimoji="1" lang="ja-JP" altLang="en-US" dirty="0"/>
          </a:p>
        </p:txBody>
      </p:sp>
      <p:sp>
        <p:nvSpPr>
          <p:cNvPr id="4" name="スライド番号プレースホルダー 3"/>
          <p:cNvSpPr>
            <a:spLocks noGrp="1"/>
          </p:cNvSpPr>
          <p:nvPr>
            <p:ph type="sldNum" sz="quarter" idx="12"/>
          </p:nvPr>
        </p:nvSpPr>
        <p:spPr/>
        <p:txBody>
          <a:bodyPr/>
          <a:lstStyle/>
          <a:p>
            <a:fld id="{090E9421-D160-48EB-8728-AE72041D6561}" type="slidenum">
              <a:rPr kumimoji="1" lang="ja-JP" altLang="en-US" smtClean="0"/>
              <a:t>17</a:t>
            </a:fld>
            <a:endParaRPr kumimoji="1" lang="ja-JP" altLang="en-US"/>
          </a:p>
        </p:txBody>
      </p:sp>
      <p:pic>
        <p:nvPicPr>
          <p:cNvPr id="5" name="図 4"/>
          <p:cNvPicPr>
            <a:picLocks noChangeAspect="1"/>
          </p:cNvPicPr>
          <p:nvPr/>
        </p:nvPicPr>
        <p:blipFill>
          <a:blip r:embed="rId2"/>
          <a:stretch>
            <a:fillRect/>
          </a:stretch>
        </p:blipFill>
        <p:spPr>
          <a:xfrm>
            <a:off x="1355835" y="816667"/>
            <a:ext cx="5578162" cy="4880892"/>
          </a:xfrm>
          <a:prstGeom prst="rect">
            <a:avLst/>
          </a:prstGeom>
        </p:spPr>
      </p:pic>
      <p:sp>
        <p:nvSpPr>
          <p:cNvPr id="7" name="テキスト ボックス 6"/>
          <p:cNvSpPr txBox="1"/>
          <p:nvPr/>
        </p:nvSpPr>
        <p:spPr>
          <a:xfrm>
            <a:off x="5167006" y="5897236"/>
            <a:ext cx="2491388" cy="369332"/>
          </a:xfrm>
          <a:prstGeom prst="rect">
            <a:avLst/>
          </a:prstGeom>
          <a:noFill/>
        </p:spPr>
        <p:txBody>
          <a:bodyPr wrap="none" rtlCol="0">
            <a:spAutoFit/>
          </a:bodyPr>
          <a:lstStyle/>
          <a:p>
            <a:r>
              <a:rPr kumimoji="1" lang="en-US" altLang="ja-JP" dirty="0" smtClean="0"/>
              <a:t>Jeff Nelson’s analysis</a:t>
            </a:r>
            <a:endParaRPr kumimoji="1" lang="ja-JP" altLang="en-US" dirty="0"/>
          </a:p>
        </p:txBody>
      </p:sp>
    </p:spTree>
    <p:extLst>
      <p:ext uri="{BB962C8B-B14F-4D97-AF65-F5344CB8AC3E}">
        <p14:creationId xmlns:p14="http://schemas.microsoft.com/office/powerpoint/2010/main" val="397295960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28650" y="1"/>
            <a:ext cx="7886700" cy="723014"/>
          </a:xfrm>
        </p:spPr>
        <p:txBody>
          <a:bodyPr/>
          <a:lstStyle/>
          <a:p>
            <a:r>
              <a:rPr lang="en-US" altLang="ja-JP" dirty="0" smtClean="0"/>
              <a:t>Related conferences</a:t>
            </a:r>
            <a:endParaRPr kumimoji="1" lang="ja-JP" altLang="en-US" dirty="0"/>
          </a:p>
        </p:txBody>
      </p:sp>
      <p:sp>
        <p:nvSpPr>
          <p:cNvPr id="3" name="コンテンツ プレースホルダー 2"/>
          <p:cNvSpPr>
            <a:spLocks noGrp="1"/>
          </p:cNvSpPr>
          <p:nvPr>
            <p:ph idx="1"/>
          </p:nvPr>
        </p:nvSpPr>
        <p:spPr>
          <a:xfrm>
            <a:off x="354419" y="723014"/>
            <a:ext cx="8626548" cy="5975498"/>
          </a:xfrm>
        </p:spPr>
        <p:txBody>
          <a:bodyPr>
            <a:normAutofit fontScale="85000" lnSpcReduction="20000"/>
          </a:bodyPr>
          <a:lstStyle/>
          <a:p>
            <a:r>
              <a:rPr kumimoji="1" lang="en-US" altLang="ja-JP" dirty="0" smtClean="0"/>
              <a:t>Neutrino conference</a:t>
            </a:r>
            <a:endParaRPr lang="en-US" altLang="ja-JP" dirty="0" smtClean="0"/>
          </a:p>
          <a:p>
            <a:pPr lvl="1"/>
            <a:r>
              <a:rPr lang="en-US" altLang="ja-JP" dirty="0" smtClean="0"/>
              <a:t>~1week/2years</a:t>
            </a:r>
            <a:endParaRPr kumimoji="1" lang="en-US" altLang="ja-JP" dirty="0" smtClean="0"/>
          </a:p>
          <a:p>
            <a:pPr lvl="1"/>
            <a:r>
              <a:rPr lang="en-US" altLang="ja-JP" dirty="0" smtClean="0"/>
              <a:t>Accelerator-based, </a:t>
            </a:r>
            <a:r>
              <a:rPr lang="en-US" altLang="ja-JP" dirty="0" err="1" smtClean="0"/>
              <a:t>telestrial</a:t>
            </a:r>
            <a:r>
              <a:rPr lang="en-US" altLang="ja-JP" dirty="0" smtClean="0"/>
              <a:t>, </a:t>
            </a:r>
            <a:r>
              <a:rPr lang="en-US" altLang="ja-JP" dirty="0" err="1" smtClean="0"/>
              <a:t>astroparticle</a:t>
            </a:r>
            <a:endParaRPr lang="en-US" altLang="ja-JP" dirty="0" smtClean="0"/>
          </a:p>
          <a:p>
            <a:pPr lvl="1"/>
            <a:r>
              <a:rPr lang="en-US" altLang="ja-JP" dirty="0" smtClean="0"/>
              <a:t>Main focus on physics results</a:t>
            </a:r>
          </a:p>
          <a:p>
            <a:pPr lvl="1"/>
            <a:r>
              <a:rPr kumimoji="1" lang="en-US" altLang="ja-JP" dirty="0" smtClean="0"/>
              <a:t>Future program is secondary</a:t>
            </a:r>
          </a:p>
          <a:p>
            <a:r>
              <a:rPr lang="en-US" altLang="ja-JP" dirty="0" smtClean="0"/>
              <a:t>WIN</a:t>
            </a:r>
          </a:p>
          <a:p>
            <a:r>
              <a:rPr lang="en-US" altLang="ja-JP" dirty="0" err="1" smtClean="0"/>
              <a:t>NuFact</a:t>
            </a:r>
            <a:endParaRPr lang="en-US" altLang="ja-JP" dirty="0" smtClean="0"/>
          </a:p>
          <a:p>
            <a:pPr lvl="1"/>
            <a:r>
              <a:rPr lang="en-US" altLang="ja-JP" dirty="0" smtClean="0"/>
              <a:t>~1week/year</a:t>
            </a:r>
          </a:p>
          <a:p>
            <a:pPr lvl="1"/>
            <a:r>
              <a:rPr lang="en-US" altLang="ja-JP" dirty="0" smtClean="0"/>
              <a:t>Future, accelerator-based neutrino experiments</a:t>
            </a:r>
          </a:p>
          <a:p>
            <a:pPr lvl="1"/>
            <a:r>
              <a:rPr lang="en-US" altLang="ja-JP" dirty="0" smtClean="0"/>
              <a:t>Both technical challenges &amp; physics</a:t>
            </a:r>
          </a:p>
          <a:p>
            <a:r>
              <a:rPr lang="en-US" altLang="ja-JP" dirty="0" smtClean="0"/>
              <a:t>Neutrino oscillation workshop (NOW)</a:t>
            </a:r>
          </a:p>
          <a:p>
            <a:pPr lvl="1"/>
            <a:r>
              <a:rPr lang="en-US" altLang="ja-JP" dirty="0" smtClean="0"/>
              <a:t>~1week?/2year?</a:t>
            </a:r>
          </a:p>
          <a:p>
            <a:pPr lvl="1"/>
            <a:r>
              <a:rPr lang="en-US" altLang="ja-JP" dirty="0" err="1" smtClean="0"/>
              <a:t>Neutirno</a:t>
            </a:r>
            <a:r>
              <a:rPr lang="en-US" altLang="ja-JP" dirty="0" smtClean="0"/>
              <a:t> oscillation (</a:t>
            </a:r>
            <a:r>
              <a:rPr lang="en-US" altLang="ja-JP" dirty="0" err="1" smtClean="0"/>
              <a:t>acc</a:t>
            </a:r>
            <a:r>
              <a:rPr lang="en-US" altLang="ja-JP" dirty="0" smtClean="0"/>
              <a:t>, </a:t>
            </a:r>
            <a:r>
              <a:rPr lang="en-US" altLang="ja-JP" dirty="0" err="1" smtClean="0"/>
              <a:t>telestrial</a:t>
            </a:r>
            <a:r>
              <a:rPr lang="en-US" altLang="ja-JP" dirty="0" smtClean="0"/>
              <a:t>, …)</a:t>
            </a:r>
          </a:p>
          <a:p>
            <a:r>
              <a:rPr lang="en-US" altLang="ja-JP" dirty="0" smtClean="0"/>
              <a:t>Next generation Nucleon decay and Neutrino detector (NNN)</a:t>
            </a:r>
          </a:p>
          <a:p>
            <a:pPr lvl="1"/>
            <a:r>
              <a:rPr lang="en-US" altLang="ja-JP" dirty="0" smtClean="0"/>
              <a:t>~4days/year</a:t>
            </a:r>
          </a:p>
          <a:p>
            <a:pPr lvl="1"/>
            <a:r>
              <a:rPr lang="en-US" altLang="ja-JP" dirty="0" smtClean="0"/>
              <a:t>Main focus on Next generation large detectors</a:t>
            </a:r>
          </a:p>
          <a:p>
            <a:pPr lvl="2"/>
            <a:r>
              <a:rPr lang="en-US" altLang="ja-JP" dirty="0" smtClean="0"/>
              <a:t>Cover accelerator &amp; non-accelerator, </a:t>
            </a:r>
            <a:r>
              <a:rPr lang="en-US" altLang="ja-JP" dirty="0" err="1" smtClean="0"/>
              <a:t>astroparticle</a:t>
            </a:r>
            <a:endParaRPr lang="en-US" altLang="ja-JP" dirty="0" smtClean="0"/>
          </a:p>
          <a:p>
            <a:pPr lvl="2"/>
            <a:r>
              <a:rPr lang="en-US" altLang="ja-JP" dirty="0" smtClean="0"/>
              <a:t>Also focus on technology development</a:t>
            </a:r>
          </a:p>
        </p:txBody>
      </p:sp>
      <p:sp>
        <p:nvSpPr>
          <p:cNvPr id="4" name="スライド番号プレースホルダー 3"/>
          <p:cNvSpPr>
            <a:spLocks noGrp="1"/>
          </p:cNvSpPr>
          <p:nvPr>
            <p:ph type="sldNum" sz="quarter" idx="12"/>
          </p:nvPr>
        </p:nvSpPr>
        <p:spPr/>
        <p:txBody>
          <a:bodyPr/>
          <a:lstStyle/>
          <a:p>
            <a:fld id="{090E9421-D160-48EB-8728-AE72041D6561}" type="slidenum">
              <a:rPr kumimoji="1" lang="ja-JP" altLang="en-US" smtClean="0"/>
              <a:t>18</a:t>
            </a:fld>
            <a:endParaRPr kumimoji="1" lang="ja-JP" altLang="en-US"/>
          </a:p>
        </p:txBody>
      </p:sp>
    </p:spTree>
    <p:extLst>
      <p:ext uri="{BB962C8B-B14F-4D97-AF65-F5344CB8AC3E}">
        <p14:creationId xmlns:p14="http://schemas.microsoft.com/office/powerpoint/2010/main" val="408154215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28650" y="1"/>
            <a:ext cx="7886700" cy="723014"/>
          </a:xfrm>
        </p:spPr>
        <p:txBody>
          <a:bodyPr/>
          <a:lstStyle/>
          <a:p>
            <a:r>
              <a:rPr lang="en-US" altLang="ja-JP" dirty="0" smtClean="0"/>
              <a:t>Related conferences</a:t>
            </a:r>
            <a:endParaRPr kumimoji="1" lang="ja-JP" altLang="en-US" dirty="0"/>
          </a:p>
        </p:txBody>
      </p:sp>
      <p:sp>
        <p:nvSpPr>
          <p:cNvPr id="3" name="コンテンツ プレースホルダー 2"/>
          <p:cNvSpPr>
            <a:spLocks noGrp="1"/>
          </p:cNvSpPr>
          <p:nvPr>
            <p:ph idx="1"/>
          </p:nvPr>
        </p:nvSpPr>
        <p:spPr>
          <a:xfrm>
            <a:off x="354419" y="723014"/>
            <a:ext cx="8626548" cy="5975498"/>
          </a:xfrm>
        </p:spPr>
        <p:txBody>
          <a:bodyPr>
            <a:normAutofit fontScale="85000" lnSpcReduction="10000"/>
          </a:bodyPr>
          <a:lstStyle/>
          <a:p>
            <a:r>
              <a:rPr lang="en-US" altLang="ja-JP" dirty="0"/>
              <a:t>Large neutrino infrastructure</a:t>
            </a:r>
          </a:p>
          <a:p>
            <a:pPr lvl="1"/>
            <a:r>
              <a:rPr lang="en-US" altLang="ja-JP" dirty="0"/>
              <a:t>2days/2014,2015,2016</a:t>
            </a:r>
          </a:p>
          <a:p>
            <a:pPr lvl="1"/>
            <a:r>
              <a:rPr lang="en-US" altLang="ja-JP" dirty="0"/>
              <a:t>Future projects with large infrastructure (accelerator/detector</a:t>
            </a:r>
            <a:r>
              <a:rPr lang="en-US" altLang="ja-JP" dirty="0" smtClean="0"/>
              <a:t>)</a:t>
            </a:r>
            <a:endParaRPr lang="en-US" altLang="ja-JP" dirty="0"/>
          </a:p>
          <a:p>
            <a:r>
              <a:rPr lang="en-US" altLang="ja-JP" dirty="0" err="1" smtClean="0"/>
              <a:t>NuInt</a:t>
            </a:r>
            <a:endParaRPr lang="en-US" altLang="ja-JP" dirty="0" smtClean="0"/>
          </a:p>
          <a:p>
            <a:pPr lvl="1"/>
            <a:r>
              <a:rPr lang="en-US" altLang="ja-JP" dirty="0" smtClean="0"/>
              <a:t>~4~5days/18month</a:t>
            </a:r>
          </a:p>
          <a:p>
            <a:pPr lvl="1"/>
            <a:r>
              <a:rPr lang="en-US" altLang="ja-JP" dirty="0" smtClean="0"/>
              <a:t>Neutrino interactions</a:t>
            </a:r>
          </a:p>
          <a:p>
            <a:r>
              <a:rPr lang="en-US" altLang="ja-JP" dirty="0" smtClean="0"/>
              <a:t>Neutrino </a:t>
            </a:r>
            <a:r>
              <a:rPr lang="en-US" altLang="ja-JP" dirty="0"/>
              <a:t>beam instrumentation workshop (NBI</a:t>
            </a:r>
            <a:r>
              <a:rPr lang="en-US" altLang="ja-JP" dirty="0" smtClean="0"/>
              <a:t>)</a:t>
            </a:r>
          </a:p>
          <a:p>
            <a:pPr lvl="1"/>
            <a:r>
              <a:rPr kumimoji="1" lang="en-US" altLang="ja-JP" dirty="0" smtClean="0"/>
              <a:t>3~5days/ (2014/2012/2010/2006/2005/2003/2002/2000/1999)</a:t>
            </a:r>
          </a:p>
          <a:p>
            <a:r>
              <a:rPr lang="en-US" altLang="ja-JP" dirty="0" smtClean="0"/>
              <a:t>High </a:t>
            </a:r>
            <a:r>
              <a:rPr lang="en-US" altLang="ja-JP" dirty="0"/>
              <a:t>Power </a:t>
            </a:r>
            <a:r>
              <a:rPr lang="en-US" altLang="ja-JP" dirty="0" err="1"/>
              <a:t>Targetry</a:t>
            </a:r>
            <a:r>
              <a:rPr lang="en-US" altLang="ja-JP" dirty="0"/>
              <a:t> </a:t>
            </a:r>
            <a:r>
              <a:rPr lang="en-US" altLang="ja-JP" dirty="0" smtClean="0"/>
              <a:t>Workshop (2014, 2016, 2018,..)</a:t>
            </a:r>
          </a:p>
          <a:p>
            <a:pPr lvl="1"/>
            <a:r>
              <a:rPr lang="en-US" altLang="ja-JP" dirty="0" smtClean="0"/>
              <a:t>“brings </a:t>
            </a:r>
            <a:r>
              <a:rPr lang="en-US" altLang="ja-JP" dirty="0"/>
              <a:t>together scientists and engineers from the international community for particle accelerator targets. Applications include neutrino facilities, neutron facilities, muon facilities, radioactive ion beams (RIBs), materials irradiation facilities and precision experiments for rare processes</a:t>
            </a:r>
            <a:r>
              <a:rPr lang="en-US" altLang="ja-JP" dirty="0" smtClean="0"/>
              <a:t>.”</a:t>
            </a:r>
          </a:p>
          <a:p>
            <a:r>
              <a:rPr lang="en-US" altLang="ja-JP" dirty="0" smtClean="0"/>
              <a:t>The international workshop on future potential of high intensity accelerator for particle and nuclear physics (</a:t>
            </a:r>
            <a:r>
              <a:rPr lang="en-US" altLang="ja-JP" b="1" dirty="0" smtClean="0"/>
              <a:t>HINT</a:t>
            </a:r>
            <a:r>
              <a:rPr lang="en-US" altLang="ja-JP" dirty="0" smtClean="0"/>
              <a:t>) </a:t>
            </a:r>
          </a:p>
          <a:p>
            <a:pPr lvl="1"/>
            <a:r>
              <a:rPr lang="en-US" altLang="ja-JP" dirty="0" smtClean="0"/>
              <a:t>Yearly so far</a:t>
            </a:r>
            <a:endParaRPr lang="en-US" altLang="ja-JP" dirty="0" smtClean="0">
              <a:hlinkClick r:id="rId2"/>
            </a:endParaRPr>
          </a:p>
          <a:p>
            <a:pPr lvl="1"/>
            <a:r>
              <a:rPr lang="en-US" altLang="ja-JP" dirty="0" smtClean="0">
                <a:hlinkClick r:id="rId2"/>
              </a:rPr>
              <a:t>http</a:t>
            </a:r>
            <a:r>
              <a:rPr lang="en-US" altLang="ja-JP" dirty="0">
                <a:hlinkClick r:id="rId2"/>
              </a:rPr>
              <a:t>://j-parc.jp/pn/HINT2016</a:t>
            </a:r>
            <a:r>
              <a:rPr lang="en-US" altLang="ja-JP" dirty="0" smtClean="0">
                <a:hlinkClick r:id="rId2"/>
              </a:rPr>
              <a:t>/</a:t>
            </a:r>
            <a:r>
              <a:rPr lang="en-US" altLang="ja-JP" dirty="0" smtClean="0"/>
              <a:t> </a:t>
            </a:r>
            <a:endParaRPr lang="en-US" altLang="ja-JP" dirty="0"/>
          </a:p>
          <a:p>
            <a:pPr lvl="1"/>
            <a:r>
              <a:rPr lang="en-US" altLang="ja-JP" dirty="0" smtClean="0"/>
              <a:t>Intensity frontier flavor physics (</a:t>
            </a:r>
            <a:r>
              <a:rPr lang="en-US" altLang="ja-JP" dirty="0" smtClean="0">
                <a:latin typeface="Symbol" panose="05050102010706020507" pitchFamily="18" charset="2"/>
              </a:rPr>
              <a:t>m</a:t>
            </a:r>
            <a:r>
              <a:rPr lang="en-US" altLang="ja-JP" dirty="0" smtClean="0"/>
              <a:t>, </a:t>
            </a:r>
            <a:r>
              <a:rPr lang="en-US" altLang="ja-JP" dirty="0" smtClean="0">
                <a:latin typeface="Symbol" panose="05050102010706020507" pitchFamily="18" charset="2"/>
              </a:rPr>
              <a:t>n</a:t>
            </a:r>
            <a:r>
              <a:rPr lang="en-US" altLang="ja-JP" dirty="0" smtClean="0"/>
              <a:t>, K, n, </a:t>
            </a:r>
            <a:r>
              <a:rPr lang="en-US" altLang="ja-JP" dirty="0" err="1" smtClean="0"/>
              <a:t>Nucl</a:t>
            </a:r>
            <a:r>
              <a:rPr lang="en-US" altLang="ja-JP" dirty="0" smtClean="0"/>
              <a:t>., B, tau)</a:t>
            </a:r>
          </a:p>
          <a:p>
            <a:pPr lvl="1"/>
            <a:r>
              <a:rPr kumimoji="1" lang="en-US" altLang="ja-JP" dirty="0" smtClean="0"/>
              <a:t>Technical challenges (</a:t>
            </a:r>
            <a:r>
              <a:rPr kumimoji="1" lang="en-US" altLang="ja-JP" dirty="0" err="1" smtClean="0"/>
              <a:t>targetry</a:t>
            </a:r>
            <a:r>
              <a:rPr lang="en-US" altLang="ja-JP" dirty="0" smtClean="0"/>
              <a:t>, …)</a:t>
            </a:r>
            <a:endParaRPr kumimoji="1" lang="en-US" altLang="ja-JP" dirty="0" smtClean="0"/>
          </a:p>
        </p:txBody>
      </p:sp>
      <p:sp>
        <p:nvSpPr>
          <p:cNvPr id="4" name="スライド番号プレースホルダー 3"/>
          <p:cNvSpPr>
            <a:spLocks noGrp="1"/>
          </p:cNvSpPr>
          <p:nvPr>
            <p:ph type="sldNum" sz="quarter" idx="12"/>
          </p:nvPr>
        </p:nvSpPr>
        <p:spPr/>
        <p:txBody>
          <a:bodyPr/>
          <a:lstStyle/>
          <a:p>
            <a:fld id="{090E9421-D160-48EB-8728-AE72041D6561}" type="slidenum">
              <a:rPr kumimoji="1" lang="ja-JP" altLang="en-US" smtClean="0"/>
              <a:t>19</a:t>
            </a:fld>
            <a:endParaRPr kumimoji="1" lang="ja-JP" altLang="en-US"/>
          </a:p>
        </p:txBody>
      </p:sp>
    </p:spTree>
    <p:extLst>
      <p:ext uri="{BB962C8B-B14F-4D97-AF65-F5344CB8AC3E}">
        <p14:creationId xmlns:p14="http://schemas.microsoft.com/office/powerpoint/2010/main" val="46434458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Agenda</a:t>
            </a:r>
            <a:endParaRPr kumimoji="1" lang="ja-JP" altLang="en-US" dirty="0"/>
          </a:p>
        </p:txBody>
      </p:sp>
      <p:sp>
        <p:nvSpPr>
          <p:cNvPr id="3" name="コンテンツ プレースホルダー 2"/>
          <p:cNvSpPr>
            <a:spLocks noGrp="1"/>
          </p:cNvSpPr>
          <p:nvPr>
            <p:ph idx="1"/>
          </p:nvPr>
        </p:nvSpPr>
        <p:spPr>
          <a:xfrm>
            <a:off x="827700" y="1345391"/>
            <a:ext cx="6711654" cy="4903015"/>
          </a:xfrm>
        </p:spPr>
        <p:txBody>
          <a:bodyPr>
            <a:normAutofit lnSpcReduction="10000"/>
          </a:bodyPr>
          <a:lstStyle/>
          <a:p>
            <a:pPr marL="457200" indent="-457200">
              <a:lnSpc>
                <a:spcPct val="110000"/>
              </a:lnSpc>
              <a:spcBef>
                <a:spcPts val="0"/>
              </a:spcBef>
              <a:buFont typeface="+mj-lt"/>
              <a:buAutoNum type="arabicPeriod"/>
            </a:pPr>
            <a:r>
              <a:rPr lang="en-US" altLang="ja-JP" dirty="0" smtClean="0"/>
              <a:t>Review </a:t>
            </a:r>
            <a:r>
              <a:rPr lang="en-US" altLang="ja-JP" dirty="0"/>
              <a:t>of Nufact2016 organization: Jacques </a:t>
            </a:r>
            <a:r>
              <a:rPr lang="en-US" altLang="ja-JP" dirty="0" err="1"/>
              <a:t>Dumarchez</a:t>
            </a:r>
            <a:r>
              <a:rPr lang="en-US" altLang="ja-JP" dirty="0"/>
              <a:t> </a:t>
            </a:r>
            <a:r>
              <a:rPr lang="en-US" altLang="ja-JP" dirty="0" smtClean="0"/>
              <a:t>(10min)</a:t>
            </a:r>
            <a:endParaRPr lang="en-US" altLang="ja-JP" dirty="0"/>
          </a:p>
          <a:p>
            <a:pPr marL="457200" indent="-457200">
              <a:lnSpc>
                <a:spcPct val="110000"/>
              </a:lnSpc>
              <a:spcBef>
                <a:spcPts val="0"/>
              </a:spcBef>
              <a:buFont typeface="+mj-lt"/>
              <a:buAutoNum type="arabicPeriod"/>
            </a:pPr>
            <a:r>
              <a:rPr lang="en-US" altLang="ja-JP" dirty="0" smtClean="0"/>
              <a:t>Nufact2017 </a:t>
            </a:r>
            <a:r>
              <a:rPr lang="en-US" altLang="ja-JP" dirty="0"/>
              <a:t>at Uppsala proposal, official decision: </a:t>
            </a:r>
            <a:r>
              <a:rPr lang="en-US" altLang="ja-JP" dirty="0" err="1"/>
              <a:t>Mattias</a:t>
            </a:r>
            <a:r>
              <a:rPr lang="en-US" altLang="ja-JP" dirty="0"/>
              <a:t> </a:t>
            </a:r>
            <a:r>
              <a:rPr lang="en-US" altLang="ja-JP" dirty="0" err="1"/>
              <a:t>Blennow</a:t>
            </a:r>
            <a:r>
              <a:rPr lang="en-US" altLang="ja-JP" dirty="0"/>
              <a:t> </a:t>
            </a:r>
            <a:r>
              <a:rPr lang="en-US" altLang="ja-JP" dirty="0" smtClean="0"/>
              <a:t>(10min)</a:t>
            </a:r>
          </a:p>
          <a:p>
            <a:pPr marL="742956" lvl="1" indent="-342900">
              <a:lnSpc>
                <a:spcPct val="110000"/>
              </a:lnSpc>
              <a:spcBef>
                <a:spcPts val="0"/>
              </a:spcBef>
            </a:pPr>
            <a:r>
              <a:rPr lang="en-US" altLang="ja-JP" dirty="0" smtClean="0"/>
              <a:t>new </a:t>
            </a:r>
            <a:r>
              <a:rPr lang="en-US" altLang="ja-JP" dirty="0"/>
              <a:t>WG </a:t>
            </a:r>
            <a:r>
              <a:rPr lang="en-US" altLang="ja-JP" dirty="0" smtClean="0"/>
              <a:t>conveners from Asia</a:t>
            </a:r>
          </a:p>
          <a:p>
            <a:pPr marL="457200" indent="-457200">
              <a:lnSpc>
                <a:spcPct val="110000"/>
              </a:lnSpc>
              <a:spcBef>
                <a:spcPts val="0"/>
              </a:spcBef>
              <a:buFont typeface="+mj-lt"/>
              <a:buAutoNum type="arabicPeriod"/>
            </a:pPr>
            <a:r>
              <a:rPr lang="en-US" altLang="ja-JP" dirty="0" smtClean="0"/>
              <a:t>Report </a:t>
            </a:r>
            <a:r>
              <a:rPr lang="en-US" altLang="ja-JP" dirty="0"/>
              <a:t>in International Neutrino Summer School </a:t>
            </a:r>
            <a:r>
              <a:rPr lang="en-US" altLang="ja-JP" dirty="0" smtClean="0"/>
              <a:t> (10min)</a:t>
            </a:r>
          </a:p>
          <a:p>
            <a:pPr marL="457200" indent="-457200">
              <a:lnSpc>
                <a:spcPct val="110000"/>
              </a:lnSpc>
              <a:spcBef>
                <a:spcPts val="0"/>
              </a:spcBef>
              <a:buFont typeface="+mj-lt"/>
              <a:buAutoNum type="arabicPeriod"/>
            </a:pPr>
            <a:r>
              <a:rPr lang="en-US" altLang="ja-JP" dirty="0" smtClean="0"/>
              <a:t>Discussion </a:t>
            </a:r>
            <a:r>
              <a:rPr lang="en-US" altLang="ja-JP" dirty="0"/>
              <a:t>on the </a:t>
            </a:r>
            <a:r>
              <a:rPr lang="en-US" altLang="ja-JP" dirty="0" err="1"/>
              <a:t>Nufact</a:t>
            </a:r>
            <a:r>
              <a:rPr lang="en-US" altLang="ja-JP" dirty="0"/>
              <a:t> Workshop </a:t>
            </a:r>
            <a:endParaRPr lang="en-US" altLang="ja-JP" dirty="0" smtClean="0"/>
          </a:p>
          <a:p>
            <a:pPr marL="857256" lvl="1" indent="-457200">
              <a:lnSpc>
                <a:spcPct val="110000"/>
              </a:lnSpc>
              <a:spcBef>
                <a:spcPts val="0"/>
              </a:spcBef>
            </a:pPr>
            <a:r>
              <a:rPr lang="en-US" altLang="ja-JP" dirty="0" smtClean="0"/>
              <a:t>Scope </a:t>
            </a:r>
          </a:p>
          <a:p>
            <a:pPr marL="857256" lvl="1" indent="-457200">
              <a:lnSpc>
                <a:spcPct val="110000"/>
              </a:lnSpc>
              <a:spcBef>
                <a:spcPts val="0"/>
              </a:spcBef>
            </a:pPr>
            <a:r>
              <a:rPr lang="en-US" altLang="ja-JP" dirty="0" smtClean="0"/>
              <a:t>Name </a:t>
            </a:r>
            <a:r>
              <a:rPr lang="en-US" altLang="ja-JP" dirty="0"/>
              <a:t>&amp; logo of workshop </a:t>
            </a:r>
            <a:endParaRPr lang="en-US" altLang="ja-JP" dirty="0" smtClean="0"/>
          </a:p>
          <a:p>
            <a:pPr marL="857256" lvl="1" indent="-457200">
              <a:lnSpc>
                <a:spcPct val="110000"/>
              </a:lnSpc>
              <a:spcBef>
                <a:spcPts val="0"/>
              </a:spcBef>
            </a:pPr>
            <a:r>
              <a:rPr lang="en-US" altLang="ja-JP" dirty="0" smtClean="0"/>
              <a:t>committees </a:t>
            </a:r>
            <a:r>
              <a:rPr lang="en-US" altLang="ja-JP" dirty="0"/>
              <a:t>etc... </a:t>
            </a:r>
            <a:endParaRPr lang="en-US" altLang="ja-JP" dirty="0" smtClean="0"/>
          </a:p>
          <a:p>
            <a:pPr marL="857256" lvl="1" indent="-457200">
              <a:lnSpc>
                <a:spcPct val="110000"/>
              </a:lnSpc>
              <a:spcBef>
                <a:spcPts val="0"/>
              </a:spcBef>
            </a:pPr>
            <a:r>
              <a:rPr lang="en-US" altLang="ja-JP" dirty="0" smtClean="0"/>
              <a:t>Relation </a:t>
            </a:r>
            <a:r>
              <a:rPr lang="en-US" altLang="ja-JP" dirty="0"/>
              <a:t>with International Neutrino Summer school </a:t>
            </a:r>
            <a:endParaRPr lang="en-US" altLang="ja-JP" dirty="0" smtClean="0"/>
          </a:p>
          <a:p>
            <a:pPr marL="857256" lvl="1" indent="-457200">
              <a:lnSpc>
                <a:spcPct val="110000"/>
              </a:lnSpc>
              <a:spcBef>
                <a:spcPts val="0"/>
              </a:spcBef>
            </a:pPr>
            <a:r>
              <a:rPr lang="en-US" altLang="ja-JP" dirty="0" smtClean="0"/>
              <a:t>frequency</a:t>
            </a:r>
            <a:r>
              <a:rPr lang="en-US" altLang="ja-JP" dirty="0"/>
              <a:t>, following workshop. </a:t>
            </a:r>
            <a:endParaRPr lang="en-US" altLang="ja-JP" dirty="0" smtClean="0"/>
          </a:p>
          <a:p>
            <a:pPr marL="457200" indent="-457200">
              <a:lnSpc>
                <a:spcPct val="110000"/>
              </a:lnSpc>
              <a:spcBef>
                <a:spcPts val="0"/>
              </a:spcBef>
            </a:pPr>
            <a:r>
              <a:rPr lang="en-US" altLang="ja-JP" dirty="0" smtClean="0"/>
              <a:t>AOB</a:t>
            </a:r>
            <a:r>
              <a:rPr lang="en-US" altLang="ja-JP" dirty="0"/>
              <a:t>? </a:t>
            </a:r>
            <a:br>
              <a:rPr lang="en-US" altLang="ja-JP" dirty="0"/>
            </a:br>
            <a:endParaRPr kumimoji="1" lang="ja-JP" altLang="en-US" dirty="0"/>
          </a:p>
        </p:txBody>
      </p:sp>
      <p:sp>
        <p:nvSpPr>
          <p:cNvPr id="4" name="スライド番号プレースホルダー 3"/>
          <p:cNvSpPr>
            <a:spLocks noGrp="1"/>
          </p:cNvSpPr>
          <p:nvPr>
            <p:ph type="sldNum" sz="quarter" idx="12"/>
          </p:nvPr>
        </p:nvSpPr>
        <p:spPr/>
        <p:txBody>
          <a:bodyPr/>
          <a:lstStyle/>
          <a:p>
            <a:fld id="{090E9421-D160-48EB-8728-AE72041D6561}" type="slidenum">
              <a:rPr kumimoji="1" lang="ja-JP" altLang="en-US" smtClean="0"/>
              <a:t>2</a:t>
            </a:fld>
            <a:endParaRPr kumimoji="1" lang="ja-JP" altLang="en-US"/>
          </a:p>
        </p:txBody>
      </p:sp>
    </p:spTree>
    <p:extLst>
      <p:ext uri="{BB962C8B-B14F-4D97-AF65-F5344CB8AC3E}">
        <p14:creationId xmlns:p14="http://schemas.microsoft.com/office/powerpoint/2010/main" val="158149167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err="1" smtClean="0"/>
              <a:t>Name&amp;Logo</a:t>
            </a:r>
            <a:r>
              <a:rPr kumimoji="1" lang="en-US" altLang="ja-JP" dirty="0" smtClean="0"/>
              <a:t>?</a:t>
            </a:r>
            <a:endParaRPr kumimoji="1" lang="ja-JP" altLang="en-US" dirty="0"/>
          </a:p>
        </p:txBody>
      </p:sp>
      <p:sp>
        <p:nvSpPr>
          <p:cNvPr id="3" name="コンテンツ プレースホルダー 2"/>
          <p:cNvSpPr>
            <a:spLocks noGrp="1"/>
          </p:cNvSpPr>
          <p:nvPr>
            <p:ph idx="1"/>
          </p:nvPr>
        </p:nvSpPr>
        <p:spPr>
          <a:xfrm>
            <a:off x="827700" y="1572535"/>
            <a:ext cx="6711654" cy="4675871"/>
          </a:xfrm>
        </p:spPr>
        <p:txBody>
          <a:bodyPr>
            <a:normAutofit lnSpcReduction="10000"/>
          </a:bodyPr>
          <a:lstStyle/>
          <a:p>
            <a:r>
              <a:rPr lang="fr-CH" altLang="ja-JP" dirty="0" smtClean="0"/>
              <a:t>we </a:t>
            </a:r>
            <a:r>
              <a:rPr lang="fr-CH" altLang="ja-JP" dirty="0"/>
              <a:t>changed the scope of the meeting significantly to focus on ‘superbeams’ </a:t>
            </a:r>
          </a:p>
          <a:p>
            <a:r>
              <a:rPr lang="fr-CH" altLang="ja-JP" dirty="0"/>
              <a:t>but it is clear that the name remaining the same has got a number of people confused.  </a:t>
            </a:r>
          </a:p>
          <a:p>
            <a:pPr lvl="1"/>
            <a:r>
              <a:rPr lang="fr-CH" altLang="ja-JP" dirty="0" smtClean="0">
                <a:sym typeface="Wingdings" panose="05000000000000000000" pitchFamily="2" charset="2"/>
              </a:rPr>
              <a:t> </a:t>
            </a:r>
            <a:r>
              <a:rPr lang="fr-CH" altLang="ja-JP" dirty="0"/>
              <a:t>May need to change the name to reflect the change of scope better ?</a:t>
            </a:r>
          </a:p>
          <a:p>
            <a:r>
              <a:rPr lang="fr-CH" altLang="ja-JP" dirty="0" smtClean="0"/>
              <a:t>Neutrinos </a:t>
            </a:r>
            <a:r>
              <a:rPr lang="fr-CH" altLang="ja-JP" dirty="0"/>
              <a:t>at Future Accelerators (NuFaC) etc.. etc…</a:t>
            </a:r>
          </a:p>
          <a:p>
            <a:pPr lvl="1"/>
            <a:r>
              <a:rPr lang="fr-CH" altLang="ja-JP" dirty="0" smtClean="0">
                <a:sym typeface="Wingdings" panose="05000000000000000000" pitchFamily="2" charset="2"/>
              </a:rPr>
              <a:t> </a:t>
            </a:r>
            <a:r>
              <a:rPr lang="fr-CH" altLang="ja-JP" dirty="0">
                <a:sym typeface="Wingdings" panose="05000000000000000000" pitchFamily="2" charset="2"/>
              </a:rPr>
              <a:t>not using the pi-mu-nu logo anymore. Need to find a new one.</a:t>
            </a:r>
            <a:endParaRPr lang="fr-CH" altLang="ja-JP" dirty="0"/>
          </a:p>
          <a:p>
            <a:pPr lvl="1"/>
            <a:r>
              <a:rPr lang="fr-CH" altLang="ja-JP" dirty="0" smtClean="0">
                <a:sym typeface="Wingdings" panose="05000000000000000000" pitchFamily="2" charset="2"/>
              </a:rPr>
              <a:t> </a:t>
            </a:r>
            <a:r>
              <a:rPr lang="fr-CH" altLang="ja-JP" dirty="0">
                <a:sym typeface="Wingdings" panose="05000000000000000000" pitchFamily="2" charset="2"/>
              </a:rPr>
              <a:t>alternatively advertise officially the change of scope in international bodies</a:t>
            </a:r>
          </a:p>
          <a:p>
            <a:pPr lvl="1"/>
            <a:r>
              <a:rPr lang="fr-CH" altLang="ja-JP" dirty="0" smtClean="0">
                <a:sym typeface="Wingdings" panose="05000000000000000000" pitchFamily="2" charset="2"/>
              </a:rPr>
              <a:t> </a:t>
            </a:r>
            <a:r>
              <a:rPr lang="fr-CH" altLang="ja-JP" dirty="0">
                <a:sym typeface="Wingdings" panose="05000000000000000000" pitchFamily="2" charset="2"/>
              </a:rPr>
              <a:t>or organize a merger with NNN workshops? (not trivial, overlap only is Long Baseline beam) </a:t>
            </a:r>
            <a:endParaRPr lang="fr-CH" altLang="ja-JP" dirty="0"/>
          </a:p>
          <a:p>
            <a:endParaRPr kumimoji="1" lang="ja-JP" altLang="en-US" dirty="0"/>
          </a:p>
        </p:txBody>
      </p:sp>
      <p:sp>
        <p:nvSpPr>
          <p:cNvPr id="4" name="スライド番号プレースホルダー 3"/>
          <p:cNvSpPr>
            <a:spLocks noGrp="1"/>
          </p:cNvSpPr>
          <p:nvPr>
            <p:ph type="sldNum" sz="quarter" idx="12"/>
          </p:nvPr>
        </p:nvSpPr>
        <p:spPr/>
        <p:txBody>
          <a:bodyPr/>
          <a:lstStyle/>
          <a:p>
            <a:fld id="{090E9421-D160-48EB-8728-AE72041D6561}" type="slidenum">
              <a:rPr kumimoji="1" lang="ja-JP" altLang="en-US" smtClean="0"/>
              <a:t>20</a:t>
            </a:fld>
            <a:endParaRPr kumimoji="1" lang="ja-JP" altLang="en-US"/>
          </a:p>
        </p:txBody>
      </p:sp>
    </p:spTree>
    <p:extLst>
      <p:ext uri="{BB962C8B-B14F-4D97-AF65-F5344CB8AC3E}">
        <p14:creationId xmlns:p14="http://schemas.microsoft.com/office/powerpoint/2010/main" val="120919389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436576"/>
            <a:ext cx="8784976" cy="5355312"/>
          </a:xfrm>
          <a:prstGeom prst="rect">
            <a:avLst/>
          </a:prstGeom>
        </p:spPr>
        <p:txBody>
          <a:bodyPr wrap="square">
            <a:spAutoFit/>
          </a:bodyPr>
          <a:lstStyle/>
          <a:p>
            <a:r>
              <a:rPr lang="fr-CH" b="1" dirty="0" smtClean="0"/>
              <a:t>4. Relations </a:t>
            </a:r>
            <a:r>
              <a:rPr lang="fr-CH" b="1" dirty="0" err="1" smtClean="0"/>
              <a:t>with</a:t>
            </a:r>
            <a:r>
              <a:rPr lang="fr-CH" b="1" dirty="0" smtClean="0"/>
              <a:t> International bodies:</a:t>
            </a:r>
            <a:r>
              <a:rPr lang="fr-CH" dirty="0" smtClean="0"/>
              <a:t> </a:t>
            </a:r>
            <a:r>
              <a:rPr lang="fr-CH" dirty="0"/>
              <a:t>Meeting </a:t>
            </a:r>
            <a:r>
              <a:rPr lang="fr-CH" dirty="0" err="1"/>
              <a:t>was</a:t>
            </a:r>
            <a:r>
              <a:rPr lang="fr-CH" dirty="0"/>
              <a:t> </a:t>
            </a:r>
            <a:r>
              <a:rPr lang="fr-CH" dirty="0" err="1"/>
              <a:t>initially</a:t>
            </a:r>
            <a:r>
              <a:rPr lang="fr-CH" dirty="0"/>
              <a:t> </a:t>
            </a:r>
            <a:r>
              <a:rPr lang="fr-CH" dirty="0" err="1"/>
              <a:t>endorsed</a:t>
            </a:r>
            <a:r>
              <a:rPr lang="fr-CH" dirty="0"/>
              <a:t> by international </a:t>
            </a:r>
            <a:r>
              <a:rPr lang="fr-CH" dirty="0" err="1"/>
              <a:t>committees</a:t>
            </a:r>
            <a:r>
              <a:rPr lang="fr-CH" dirty="0"/>
              <a:t> </a:t>
            </a:r>
            <a:r>
              <a:rPr lang="fr-CH" dirty="0" err="1"/>
              <a:t>such</a:t>
            </a:r>
            <a:r>
              <a:rPr lang="fr-CH" dirty="0"/>
              <a:t> as ECFA or ICFA </a:t>
            </a:r>
          </a:p>
          <a:p>
            <a:r>
              <a:rPr lang="fr-CH" dirty="0"/>
              <a:t>    I </a:t>
            </a:r>
            <a:r>
              <a:rPr lang="fr-CH" dirty="0" err="1"/>
              <a:t>remember</a:t>
            </a:r>
            <a:r>
              <a:rPr lang="fr-CH" dirty="0"/>
              <a:t> </a:t>
            </a:r>
            <a:r>
              <a:rPr lang="fr-CH" dirty="0" err="1"/>
              <a:t>going</a:t>
            </a:r>
            <a:r>
              <a:rPr lang="fr-CH" dirty="0"/>
              <a:t> to ECFA </a:t>
            </a:r>
            <a:r>
              <a:rPr lang="fr-CH" dirty="0" err="1"/>
              <a:t>every</a:t>
            </a:r>
            <a:r>
              <a:rPr lang="fr-CH" dirty="0"/>
              <a:t> </a:t>
            </a:r>
            <a:r>
              <a:rPr lang="fr-CH" dirty="0" err="1"/>
              <a:t>year</a:t>
            </a:r>
            <a:r>
              <a:rPr lang="fr-CH" dirty="0"/>
              <a:t> to report and </a:t>
            </a:r>
            <a:r>
              <a:rPr lang="fr-CH" dirty="0" err="1"/>
              <a:t>getting</a:t>
            </a:r>
            <a:r>
              <a:rPr lang="fr-CH" dirty="0"/>
              <a:t> </a:t>
            </a:r>
            <a:r>
              <a:rPr lang="fr-CH" dirty="0" err="1" smtClean="0"/>
              <a:t>re-endorsed</a:t>
            </a:r>
            <a:r>
              <a:rPr lang="fr-CH" dirty="0"/>
              <a:t>. </a:t>
            </a:r>
          </a:p>
          <a:p>
            <a:r>
              <a:rPr lang="fr-CH" dirty="0"/>
              <a:t>    This </a:t>
            </a:r>
            <a:r>
              <a:rPr lang="fr-CH" dirty="0" err="1"/>
              <a:t>ceased</a:t>
            </a:r>
            <a:r>
              <a:rPr lang="fr-CH" dirty="0"/>
              <a:t> to </a:t>
            </a:r>
            <a:r>
              <a:rPr lang="fr-CH" dirty="0" err="1"/>
              <a:t>be</a:t>
            </a:r>
            <a:r>
              <a:rPr lang="fr-CH" dirty="0"/>
              <a:t> </a:t>
            </a:r>
            <a:r>
              <a:rPr lang="fr-CH" dirty="0" err="1"/>
              <a:t>with</a:t>
            </a:r>
            <a:r>
              <a:rPr lang="fr-CH" dirty="0"/>
              <a:t> the NUFACT </a:t>
            </a:r>
            <a:r>
              <a:rPr lang="fr-CH" dirty="0" err="1" smtClean="0"/>
              <a:t>scoping</a:t>
            </a:r>
            <a:r>
              <a:rPr lang="fr-CH" dirty="0" smtClean="0"/>
              <a:t> </a:t>
            </a:r>
            <a:r>
              <a:rPr lang="fr-CH" dirty="0" err="1"/>
              <a:t>study</a:t>
            </a:r>
            <a:r>
              <a:rPr lang="fr-CH" dirty="0"/>
              <a:t> in </a:t>
            </a:r>
            <a:r>
              <a:rPr lang="fr-CH" dirty="0" smtClean="0"/>
              <a:t>2006   </a:t>
            </a:r>
            <a:endParaRPr lang="fr-CH" dirty="0"/>
          </a:p>
          <a:p>
            <a:r>
              <a:rPr lang="fr-CH" dirty="0" smtClean="0"/>
              <a:t>       </a:t>
            </a:r>
            <a:r>
              <a:rPr lang="fr-CH" dirty="0" smtClean="0">
                <a:sym typeface="Wingdings" panose="05000000000000000000" pitchFamily="2" charset="2"/>
              </a:rPr>
              <a:t> </a:t>
            </a:r>
            <a:r>
              <a:rPr lang="fr-CH" dirty="0" err="1" smtClean="0">
                <a:sym typeface="Wingdings" panose="05000000000000000000" pitchFamily="2" charset="2"/>
              </a:rPr>
              <a:t>should</a:t>
            </a:r>
            <a:r>
              <a:rPr lang="fr-CH" dirty="0" smtClean="0">
                <a:sym typeface="Wingdings" panose="05000000000000000000" pitchFamily="2" charset="2"/>
              </a:rPr>
              <a:t> </a:t>
            </a:r>
            <a:r>
              <a:rPr lang="fr-CH" dirty="0" err="1" smtClean="0">
                <a:sym typeface="Wingdings" panose="05000000000000000000" pitchFamily="2" charset="2"/>
              </a:rPr>
              <a:t>we</a:t>
            </a:r>
            <a:r>
              <a:rPr lang="fr-CH" dirty="0" smtClean="0">
                <a:sym typeface="Wingdings" panose="05000000000000000000" pitchFamily="2" charset="2"/>
              </a:rPr>
              <a:t> </a:t>
            </a:r>
            <a:r>
              <a:rPr lang="fr-CH" dirty="0" err="1" smtClean="0">
                <a:sym typeface="Wingdings" panose="05000000000000000000" pitchFamily="2" charset="2"/>
              </a:rPr>
              <a:t>re-instate</a:t>
            </a:r>
            <a:r>
              <a:rPr lang="fr-CH" dirty="0" smtClean="0">
                <a:sym typeface="Wingdings" panose="05000000000000000000" pitchFamily="2" charset="2"/>
              </a:rPr>
              <a:t> sponsoring by </a:t>
            </a:r>
            <a:r>
              <a:rPr lang="fr-CH" dirty="0" err="1" smtClean="0">
                <a:sym typeface="Wingdings" panose="05000000000000000000" pitchFamily="2" charset="2"/>
              </a:rPr>
              <a:t>these</a:t>
            </a:r>
            <a:r>
              <a:rPr lang="fr-CH" dirty="0" smtClean="0">
                <a:sym typeface="Wingdings" panose="05000000000000000000" pitchFamily="2" charset="2"/>
              </a:rPr>
              <a:t> bodies? </a:t>
            </a:r>
          </a:p>
          <a:p>
            <a:r>
              <a:rPr lang="fr-CH" dirty="0">
                <a:sym typeface="Wingdings" panose="05000000000000000000" pitchFamily="2" charset="2"/>
              </a:rPr>
              <a:t> </a:t>
            </a:r>
            <a:r>
              <a:rPr lang="fr-CH" dirty="0" smtClean="0">
                <a:sym typeface="Wingdings" panose="05000000000000000000" pitchFamily="2" charset="2"/>
              </a:rPr>
              <a:t>       </a:t>
            </a:r>
            <a:r>
              <a:rPr lang="fr-CH" dirty="0" err="1" smtClean="0">
                <a:sym typeface="Wingdings" panose="05000000000000000000" pitchFamily="2" charset="2"/>
              </a:rPr>
              <a:t>can</a:t>
            </a:r>
            <a:r>
              <a:rPr lang="fr-CH" dirty="0" smtClean="0">
                <a:sym typeface="Wingdings" panose="05000000000000000000" pitchFamily="2" charset="2"/>
              </a:rPr>
              <a:t> the ICFA neutrino panel </a:t>
            </a:r>
            <a:r>
              <a:rPr lang="fr-CH" dirty="0" err="1" smtClean="0">
                <a:sym typeface="Wingdings" panose="05000000000000000000" pitchFamily="2" charset="2"/>
              </a:rPr>
              <a:t>be</a:t>
            </a:r>
            <a:r>
              <a:rPr lang="fr-CH" dirty="0" smtClean="0">
                <a:sym typeface="Wingdings" panose="05000000000000000000" pitchFamily="2" charset="2"/>
              </a:rPr>
              <a:t> of </a:t>
            </a:r>
            <a:r>
              <a:rPr lang="fr-CH" dirty="0" err="1" smtClean="0">
                <a:sym typeface="Wingdings" panose="05000000000000000000" pitchFamily="2" charset="2"/>
              </a:rPr>
              <a:t>some</a:t>
            </a:r>
            <a:r>
              <a:rPr lang="fr-CH" dirty="0" smtClean="0">
                <a:sym typeface="Wingdings" panose="05000000000000000000" pitchFamily="2" charset="2"/>
              </a:rPr>
              <a:t> help in </a:t>
            </a:r>
            <a:r>
              <a:rPr lang="fr-CH" dirty="0" err="1" smtClean="0">
                <a:sym typeface="Wingdings" panose="05000000000000000000" pitchFamily="2" charset="2"/>
              </a:rPr>
              <a:t>this</a:t>
            </a:r>
            <a:r>
              <a:rPr lang="fr-CH" dirty="0" smtClean="0">
                <a:sym typeface="Wingdings" panose="05000000000000000000" pitchFamily="2" charset="2"/>
              </a:rPr>
              <a:t>? </a:t>
            </a:r>
          </a:p>
          <a:p>
            <a:endParaRPr lang="fr-CH" dirty="0" smtClean="0"/>
          </a:p>
          <a:p>
            <a:r>
              <a:rPr lang="fr-CH" b="1" dirty="0" smtClean="0"/>
              <a:t>5. </a:t>
            </a:r>
            <a:r>
              <a:rPr lang="fr-CH" b="1" dirty="0" err="1" smtClean="0"/>
              <a:t>Advisory</a:t>
            </a:r>
            <a:r>
              <a:rPr lang="fr-CH" b="1" dirty="0" smtClean="0"/>
              <a:t> </a:t>
            </a:r>
            <a:r>
              <a:rPr lang="fr-CH" b="1" dirty="0" err="1" smtClean="0"/>
              <a:t>committee</a:t>
            </a:r>
            <a:r>
              <a:rPr lang="fr-CH" b="1" dirty="0" smtClean="0"/>
              <a:t> : </a:t>
            </a:r>
            <a:r>
              <a:rPr lang="fr-CH" dirty="0" err="1" smtClean="0"/>
              <a:t>Nufact</a:t>
            </a:r>
            <a:r>
              <a:rPr lang="fr-CH" dirty="0" smtClean="0"/>
              <a:t> meetings till 2005 (6,7?) </a:t>
            </a:r>
            <a:r>
              <a:rPr lang="fr-CH" dirty="0" err="1" smtClean="0"/>
              <a:t>had</a:t>
            </a:r>
            <a:r>
              <a:rPr lang="fr-CH" dirty="0" smtClean="0"/>
              <a:t> an </a:t>
            </a:r>
            <a:r>
              <a:rPr lang="fr-CH" dirty="0" err="1" smtClean="0"/>
              <a:t>Advisory</a:t>
            </a:r>
            <a:r>
              <a:rPr lang="fr-CH" dirty="0" smtClean="0"/>
              <a:t> </a:t>
            </a:r>
            <a:r>
              <a:rPr lang="fr-CH" dirty="0" err="1"/>
              <a:t>Committee</a:t>
            </a:r>
            <a:r>
              <a:rPr lang="fr-CH" dirty="0"/>
              <a:t> in addition to the program </a:t>
            </a:r>
            <a:r>
              <a:rPr lang="fr-CH" dirty="0" err="1" smtClean="0"/>
              <a:t>committee</a:t>
            </a:r>
            <a:r>
              <a:rPr lang="fr-CH" dirty="0" smtClean="0"/>
              <a:t> </a:t>
            </a:r>
            <a:endParaRPr lang="fr-CH" dirty="0"/>
          </a:p>
          <a:p>
            <a:r>
              <a:rPr lang="fr-CH" dirty="0" smtClean="0"/>
              <a:t>     This </a:t>
            </a:r>
            <a:r>
              <a:rPr lang="fr-CH" dirty="0"/>
              <a:t>body </a:t>
            </a:r>
            <a:r>
              <a:rPr lang="fr-CH" dirty="0" err="1"/>
              <a:t>was</a:t>
            </a:r>
            <a:r>
              <a:rPr lang="fr-CH" dirty="0"/>
              <a:t> </a:t>
            </a:r>
            <a:r>
              <a:rPr lang="fr-CH" dirty="0" err="1"/>
              <a:t>unresponsive</a:t>
            </a:r>
            <a:r>
              <a:rPr lang="fr-CH" dirty="0"/>
              <a:t> and </a:t>
            </a:r>
            <a:r>
              <a:rPr lang="fr-CH" dirty="0" err="1" smtClean="0"/>
              <a:t>did</a:t>
            </a:r>
            <a:r>
              <a:rPr lang="fr-CH" dirty="0" smtClean="0"/>
              <a:t> not serve at </a:t>
            </a:r>
            <a:r>
              <a:rPr lang="fr-CH" dirty="0" err="1" smtClean="0"/>
              <a:t>giving</a:t>
            </a:r>
            <a:r>
              <a:rPr lang="fr-CH" dirty="0" smtClean="0"/>
              <a:t> </a:t>
            </a:r>
            <a:r>
              <a:rPr lang="fr-CH" dirty="0" err="1" smtClean="0"/>
              <a:t>advice</a:t>
            </a:r>
            <a:r>
              <a:rPr lang="fr-CH" dirty="0" smtClean="0"/>
              <a:t>     </a:t>
            </a:r>
          </a:p>
          <a:p>
            <a:r>
              <a:rPr lang="fr-CH" dirty="0"/>
              <a:t> </a:t>
            </a:r>
            <a:r>
              <a:rPr lang="fr-CH" dirty="0" smtClean="0"/>
              <a:t>    </a:t>
            </a:r>
            <a:r>
              <a:rPr lang="fr-CH" dirty="0" err="1" smtClean="0"/>
              <a:t>However</a:t>
            </a:r>
            <a:r>
              <a:rPr lang="fr-CH" dirty="0" smtClean="0"/>
              <a:t> </a:t>
            </a:r>
            <a:r>
              <a:rPr lang="fr-CH" dirty="0" err="1"/>
              <a:t>it</a:t>
            </a:r>
            <a:r>
              <a:rPr lang="fr-CH" dirty="0"/>
              <a:t> </a:t>
            </a:r>
            <a:r>
              <a:rPr lang="fr-CH" u="sng" dirty="0" err="1"/>
              <a:t>ensured</a:t>
            </a:r>
            <a:r>
              <a:rPr lang="fr-CH" u="sng" dirty="0"/>
              <a:t> official recognition </a:t>
            </a:r>
            <a:r>
              <a:rPr lang="fr-CH" dirty="0"/>
              <a:t>and once in a </a:t>
            </a:r>
            <a:r>
              <a:rPr lang="fr-CH" dirty="0" err="1"/>
              <a:t>while</a:t>
            </a:r>
            <a:r>
              <a:rPr lang="fr-CH" dirty="0"/>
              <a:t> a </a:t>
            </a:r>
            <a:r>
              <a:rPr lang="fr-CH" dirty="0" err="1"/>
              <a:t>proposal</a:t>
            </a:r>
            <a:r>
              <a:rPr lang="fr-CH" dirty="0"/>
              <a:t> of  a speaker.</a:t>
            </a:r>
          </a:p>
          <a:p>
            <a:endParaRPr lang="fr-CH" dirty="0"/>
          </a:p>
          <a:p>
            <a:r>
              <a:rPr lang="fr-CH" dirty="0" smtClean="0">
                <a:sym typeface="Wingdings" panose="05000000000000000000" pitchFamily="2" charset="2"/>
              </a:rPr>
              <a:t> </a:t>
            </a:r>
            <a:r>
              <a:rPr lang="fr-CH" dirty="0" smtClean="0"/>
              <a:t> </a:t>
            </a:r>
            <a:r>
              <a:rPr lang="fr-CH" dirty="0"/>
              <a:t>I </a:t>
            </a:r>
            <a:r>
              <a:rPr lang="fr-CH" dirty="0" err="1"/>
              <a:t>would</a:t>
            </a:r>
            <a:r>
              <a:rPr lang="fr-CH" dirty="0"/>
              <a:t> </a:t>
            </a:r>
            <a:r>
              <a:rPr lang="fr-CH" dirty="0" err="1"/>
              <a:t>suggest</a:t>
            </a:r>
            <a:r>
              <a:rPr lang="fr-CH" dirty="0"/>
              <a:t> </a:t>
            </a:r>
            <a:r>
              <a:rPr lang="fr-CH" dirty="0" err="1"/>
              <a:t>re-instating</a:t>
            </a:r>
            <a:r>
              <a:rPr lang="fr-CH" dirty="0"/>
              <a:t>  an </a:t>
            </a:r>
            <a:r>
              <a:rPr lang="fr-CH" dirty="0" err="1"/>
              <a:t>advisory</a:t>
            </a:r>
            <a:r>
              <a:rPr lang="fr-CH" dirty="0"/>
              <a:t> </a:t>
            </a:r>
            <a:r>
              <a:rPr lang="fr-CH" dirty="0" err="1"/>
              <a:t>committee</a:t>
            </a:r>
            <a:r>
              <a:rPr lang="fr-CH" dirty="0"/>
              <a:t> </a:t>
            </a:r>
            <a:r>
              <a:rPr lang="fr-CH" dirty="0" err="1"/>
              <a:t>among</a:t>
            </a:r>
            <a:r>
              <a:rPr lang="fr-CH" dirty="0"/>
              <a:t> the </a:t>
            </a:r>
            <a:r>
              <a:rPr lang="fr-CH" dirty="0" err="1"/>
              <a:t>well</a:t>
            </a:r>
            <a:r>
              <a:rPr lang="fr-CH" dirty="0"/>
              <a:t> </a:t>
            </a:r>
            <a:r>
              <a:rPr lang="fr-CH" dirty="0" err="1"/>
              <a:t>known</a:t>
            </a:r>
            <a:endParaRPr lang="fr-CH" dirty="0"/>
          </a:p>
          <a:p>
            <a:r>
              <a:rPr lang="fr-CH" dirty="0" err="1"/>
              <a:t>physicists</a:t>
            </a:r>
            <a:r>
              <a:rPr lang="fr-CH" dirty="0"/>
              <a:t>, </a:t>
            </a:r>
            <a:r>
              <a:rPr lang="fr-CH" dirty="0" err="1"/>
              <a:t>connecting</a:t>
            </a:r>
            <a:r>
              <a:rPr lang="fr-CH" dirty="0"/>
              <a:t> to NEUTRINO international </a:t>
            </a:r>
            <a:r>
              <a:rPr lang="fr-CH" dirty="0" err="1"/>
              <a:t>committee</a:t>
            </a:r>
            <a:r>
              <a:rPr lang="fr-CH" dirty="0"/>
              <a:t> etc.. </a:t>
            </a:r>
            <a:r>
              <a:rPr lang="fr-CH" dirty="0" smtClean="0"/>
              <a:t> </a:t>
            </a:r>
          </a:p>
          <a:p>
            <a:r>
              <a:rPr lang="fr-CH" dirty="0" err="1" smtClean="0"/>
              <a:t>Involving</a:t>
            </a:r>
            <a:r>
              <a:rPr lang="fr-CH" dirty="0" smtClean="0"/>
              <a:t> </a:t>
            </a:r>
            <a:r>
              <a:rPr lang="fr-CH" dirty="0" err="1"/>
              <a:t>lab</a:t>
            </a:r>
            <a:r>
              <a:rPr lang="fr-CH" dirty="0"/>
              <a:t> </a:t>
            </a:r>
            <a:r>
              <a:rPr lang="fr-CH" dirty="0" err="1"/>
              <a:t>directors</a:t>
            </a:r>
            <a:r>
              <a:rPr lang="fr-CH" dirty="0"/>
              <a:t> and </a:t>
            </a:r>
            <a:r>
              <a:rPr lang="fr-CH" dirty="0" smtClean="0"/>
              <a:t>neutrino collaboration leaders, but </a:t>
            </a:r>
            <a:r>
              <a:rPr lang="fr-CH" dirty="0" err="1" smtClean="0"/>
              <a:t>also</a:t>
            </a:r>
            <a:r>
              <a:rPr lang="fr-CH" dirty="0" smtClean="0"/>
              <a:t> *</a:t>
            </a:r>
            <a:r>
              <a:rPr lang="fr-CH" dirty="0" err="1" smtClean="0"/>
              <a:t>independent</a:t>
            </a:r>
            <a:r>
              <a:rPr lang="fr-CH" dirty="0" smtClean="0"/>
              <a:t>* high </a:t>
            </a:r>
            <a:r>
              <a:rPr lang="fr-CH" dirty="0" err="1" smtClean="0"/>
              <a:t>level</a:t>
            </a:r>
            <a:r>
              <a:rPr lang="fr-CH" dirty="0" smtClean="0"/>
              <a:t> </a:t>
            </a:r>
            <a:r>
              <a:rPr lang="fr-CH" dirty="0" err="1" smtClean="0"/>
              <a:t>scientific</a:t>
            </a:r>
            <a:r>
              <a:rPr lang="fr-CH" dirty="0" smtClean="0"/>
              <a:t> </a:t>
            </a:r>
            <a:r>
              <a:rPr lang="fr-CH" dirty="0" err="1" smtClean="0"/>
              <a:t>personbalities</a:t>
            </a:r>
            <a:r>
              <a:rPr lang="fr-CH" dirty="0" smtClean="0"/>
              <a:t>.  </a:t>
            </a:r>
          </a:p>
          <a:p>
            <a:endParaRPr lang="fr-CH" dirty="0"/>
          </a:p>
          <a:p>
            <a:r>
              <a:rPr lang="fr-CH" b="1" dirty="0" smtClean="0"/>
              <a:t>6. </a:t>
            </a:r>
            <a:r>
              <a:rPr lang="fr-CH" b="1" dirty="0" err="1" smtClean="0"/>
              <a:t>Organize</a:t>
            </a:r>
            <a:r>
              <a:rPr lang="fr-CH" b="1" dirty="0" smtClean="0"/>
              <a:t> meeting </a:t>
            </a:r>
            <a:r>
              <a:rPr lang="fr-CH" b="1" dirty="0" err="1" smtClean="0"/>
              <a:t>further</a:t>
            </a:r>
            <a:r>
              <a:rPr lang="fr-CH" b="1" dirty="0" smtClean="0"/>
              <a:t> </a:t>
            </a:r>
            <a:r>
              <a:rPr lang="fr-CH" b="1" dirty="0" err="1" smtClean="0"/>
              <a:t>ahead</a:t>
            </a:r>
            <a:r>
              <a:rPr lang="fr-CH" b="1" dirty="0" smtClean="0"/>
              <a:t> in time</a:t>
            </a:r>
            <a:r>
              <a:rPr lang="fr-CH" dirty="0" smtClean="0"/>
              <a:t> As Tord </a:t>
            </a:r>
            <a:r>
              <a:rPr lang="fr-CH" dirty="0" err="1" smtClean="0"/>
              <a:t>Ekelof</a:t>
            </a:r>
            <a:r>
              <a:rPr lang="fr-CH" dirty="0" smtClean="0"/>
              <a:t> </a:t>
            </a:r>
            <a:r>
              <a:rPr lang="fr-CH" dirty="0" err="1" smtClean="0"/>
              <a:t>commented</a:t>
            </a:r>
            <a:r>
              <a:rPr lang="fr-CH" dirty="0" smtClean="0"/>
              <a:t> ‘</a:t>
            </a:r>
            <a:r>
              <a:rPr lang="fr-CH" dirty="0" err="1" smtClean="0"/>
              <a:t>you</a:t>
            </a:r>
            <a:r>
              <a:rPr lang="fr-CH" dirty="0" smtClean="0"/>
              <a:t> are </a:t>
            </a:r>
            <a:r>
              <a:rPr lang="fr-CH" dirty="0" err="1" smtClean="0"/>
              <a:t>late</a:t>
            </a:r>
            <a:r>
              <a:rPr lang="fr-CH" dirty="0" smtClean="0"/>
              <a:t>!’</a:t>
            </a:r>
          </a:p>
          <a:p>
            <a:endParaRPr lang="fr-CH" dirty="0"/>
          </a:p>
        </p:txBody>
      </p:sp>
    </p:spTree>
    <p:extLst>
      <p:ext uri="{BB962C8B-B14F-4D97-AF65-F5344CB8AC3E}">
        <p14:creationId xmlns:p14="http://schemas.microsoft.com/office/powerpoint/2010/main" val="370652176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Headline of arguments</a:t>
            </a:r>
            <a:endParaRPr kumimoji="1" lang="ja-JP" altLang="en-US" dirty="0"/>
          </a:p>
        </p:txBody>
      </p:sp>
      <p:sp>
        <p:nvSpPr>
          <p:cNvPr id="3" name="コンテンツ プレースホルダー 2"/>
          <p:cNvSpPr>
            <a:spLocks noGrp="1"/>
          </p:cNvSpPr>
          <p:nvPr>
            <p:ph idx="1"/>
          </p:nvPr>
        </p:nvSpPr>
        <p:spPr>
          <a:xfrm>
            <a:off x="827700" y="1566711"/>
            <a:ext cx="6711654" cy="4681695"/>
          </a:xfrm>
        </p:spPr>
        <p:txBody>
          <a:bodyPr/>
          <a:lstStyle/>
          <a:p>
            <a:r>
              <a:rPr kumimoji="1" lang="en-US" altLang="ja-JP" dirty="0" smtClean="0"/>
              <a:t>Reduce</a:t>
            </a:r>
          </a:p>
          <a:p>
            <a:pPr lvl="1"/>
            <a:r>
              <a:rPr kumimoji="1" lang="en-US" altLang="ja-JP" dirty="0" smtClean="0"/>
              <a:t>Many neutrino related workshops and schools</a:t>
            </a:r>
          </a:p>
          <a:p>
            <a:pPr lvl="2"/>
            <a:r>
              <a:rPr lang="en-US" altLang="ja-JP" dirty="0" smtClean="0"/>
              <a:t>“Bamboo shoots after rain </a:t>
            </a:r>
            <a:r>
              <a:rPr lang="ja-JP" altLang="en-US" dirty="0" smtClean="0"/>
              <a:t>雨後の筍</a:t>
            </a:r>
            <a:r>
              <a:rPr lang="en-US" altLang="ja-JP" dirty="0" smtClean="0"/>
              <a:t>(1998)”</a:t>
            </a:r>
          </a:p>
          <a:p>
            <a:pPr lvl="2"/>
            <a:r>
              <a:rPr lang="en-US" altLang="ja-JP" dirty="0" smtClean="0"/>
              <a:t>Sharing role with other workshops/conferences?</a:t>
            </a:r>
          </a:p>
          <a:p>
            <a:r>
              <a:rPr lang="en-US" altLang="ja-JP" dirty="0" smtClean="0"/>
              <a:t>Keep</a:t>
            </a:r>
          </a:p>
          <a:p>
            <a:pPr lvl="1"/>
            <a:r>
              <a:rPr lang="en-US" altLang="ja-JP" dirty="0" smtClean="0"/>
              <a:t>Provide unique precious opportunities to discuss future accelerator-base experiments with theorist/experimentalist/accelerator/beam</a:t>
            </a:r>
          </a:p>
          <a:p>
            <a:pPr lvl="1"/>
            <a:r>
              <a:rPr kumimoji="1" lang="en-US" altLang="ja-JP" dirty="0" smtClean="0"/>
              <a:t>With present scope, fields are rapidly developing</a:t>
            </a:r>
            <a:endParaRPr kumimoji="1" lang="ja-JP" altLang="en-US" dirty="0"/>
          </a:p>
        </p:txBody>
      </p:sp>
      <p:sp>
        <p:nvSpPr>
          <p:cNvPr id="4" name="スライド番号プレースホルダー 3"/>
          <p:cNvSpPr>
            <a:spLocks noGrp="1"/>
          </p:cNvSpPr>
          <p:nvPr>
            <p:ph type="sldNum" sz="quarter" idx="12"/>
          </p:nvPr>
        </p:nvSpPr>
        <p:spPr/>
        <p:txBody>
          <a:bodyPr/>
          <a:lstStyle/>
          <a:p>
            <a:fld id="{090E9421-D160-48EB-8728-AE72041D6561}" type="slidenum">
              <a:rPr kumimoji="1" lang="ja-JP" altLang="en-US" smtClean="0"/>
              <a:t>22</a:t>
            </a:fld>
            <a:endParaRPr kumimoji="1" lang="ja-JP" altLang="en-US"/>
          </a:p>
        </p:txBody>
      </p:sp>
    </p:spTree>
    <p:extLst>
      <p:ext uri="{BB962C8B-B14F-4D97-AF65-F5344CB8AC3E}">
        <p14:creationId xmlns:p14="http://schemas.microsoft.com/office/powerpoint/2010/main" val="313720738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a:xfrm>
            <a:off x="350896" y="211851"/>
            <a:ext cx="7055380" cy="1400530"/>
          </a:xfrm>
        </p:spPr>
        <p:txBody>
          <a:bodyPr/>
          <a:lstStyle/>
          <a:p>
            <a:r>
              <a:rPr lang="fr-CH" altLang="ja-JP" b="1" dirty="0"/>
              <a:t>Concerning the frequency of the meeting: </a:t>
            </a:r>
            <a:endParaRPr kumimoji="1" lang="ja-JP" altLang="en-US" dirty="0"/>
          </a:p>
        </p:txBody>
      </p:sp>
      <p:sp>
        <p:nvSpPr>
          <p:cNvPr id="4" name="コンテンツ プレースホルダー 3"/>
          <p:cNvSpPr>
            <a:spLocks noGrp="1"/>
          </p:cNvSpPr>
          <p:nvPr>
            <p:ph idx="1"/>
          </p:nvPr>
        </p:nvSpPr>
        <p:spPr>
          <a:xfrm>
            <a:off x="350896" y="1612381"/>
            <a:ext cx="8226622" cy="5073890"/>
          </a:xfrm>
        </p:spPr>
        <p:txBody>
          <a:bodyPr>
            <a:normAutofit fontScale="92500" lnSpcReduction="20000"/>
          </a:bodyPr>
          <a:lstStyle/>
          <a:p>
            <a:r>
              <a:rPr lang="fr-CH" altLang="ja-JP" dirty="0" smtClean="0"/>
              <a:t>Some (not all) possible options</a:t>
            </a:r>
            <a:endParaRPr lang="fr-CH" altLang="ja-JP" dirty="0"/>
          </a:p>
          <a:p>
            <a:pPr lvl="1"/>
            <a:r>
              <a:rPr lang="fr-CH" altLang="ja-JP" dirty="0" smtClean="0"/>
              <a:t>continue </a:t>
            </a:r>
            <a:r>
              <a:rPr lang="fr-CH" altLang="ja-JP" dirty="0"/>
              <a:t>yearly </a:t>
            </a:r>
          </a:p>
          <a:p>
            <a:pPr lvl="1"/>
            <a:r>
              <a:rPr lang="fr-CH" altLang="ja-JP" dirty="0" smtClean="0"/>
              <a:t>reduce </a:t>
            </a:r>
            <a:r>
              <a:rPr lang="fr-CH" altLang="ja-JP" dirty="0"/>
              <a:t>frequency to once every 18 months </a:t>
            </a:r>
          </a:p>
          <a:p>
            <a:pPr lvl="1"/>
            <a:r>
              <a:rPr lang="fr-CH" altLang="ja-JP" dirty="0" smtClean="0"/>
              <a:t>reduce </a:t>
            </a:r>
            <a:r>
              <a:rPr lang="fr-CH" altLang="ja-JP" dirty="0"/>
              <a:t>to once every two years in opposition of phase with Neutrino conference</a:t>
            </a:r>
            <a:r>
              <a:rPr lang="fr-CH" altLang="ja-JP" dirty="0" smtClean="0"/>
              <a:t>.</a:t>
            </a:r>
            <a:endParaRPr lang="fr-CH" altLang="ja-JP" dirty="0"/>
          </a:p>
          <a:p>
            <a:r>
              <a:rPr lang="fr-CH" altLang="ja-JP" dirty="0" smtClean="0"/>
              <a:t>different </a:t>
            </a:r>
            <a:r>
              <a:rPr lang="fr-CH" altLang="ja-JP" dirty="0"/>
              <a:t>opinions in the SPC on this subject: </a:t>
            </a:r>
            <a:endParaRPr lang="fr-CH" altLang="ja-JP" dirty="0" smtClean="0"/>
          </a:p>
          <a:p>
            <a:pPr lvl="1"/>
            <a:r>
              <a:rPr lang="fr-CH" altLang="ja-JP" dirty="0" smtClean="0"/>
              <a:t>some </a:t>
            </a:r>
            <a:r>
              <a:rPr lang="fr-CH" altLang="ja-JP" dirty="0"/>
              <a:t>concerned that yearly frequency is too high to be sustainable </a:t>
            </a:r>
            <a:endParaRPr lang="fr-CH" altLang="ja-JP" dirty="0" smtClean="0"/>
          </a:p>
          <a:p>
            <a:pPr lvl="1"/>
            <a:r>
              <a:rPr lang="fr-CH" altLang="ja-JP" dirty="0" smtClean="0"/>
              <a:t>some </a:t>
            </a:r>
            <a:r>
              <a:rPr lang="fr-CH" altLang="ja-JP" dirty="0"/>
              <a:t>concerned that switching to two years repetition will endanger the meeting </a:t>
            </a:r>
            <a:r>
              <a:rPr lang="fr-CH" altLang="ja-JP" dirty="0" smtClean="0"/>
              <a:t>without </a:t>
            </a:r>
            <a:r>
              <a:rPr lang="fr-CH" altLang="ja-JP" dirty="0"/>
              <a:t>answering  the reasons for loss of attendance</a:t>
            </a:r>
            <a:r>
              <a:rPr lang="fr-CH" altLang="ja-JP" dirty="0" smtClean="0"/>
              <a:t>.</a:t>
            </a:r>
            <a:endParaRPr lang="fr-CH" altLang="ja-JP" dirty="0"/>
          </a:p>
          <a:p>
            <a:r>
              <a:rPr lang="fr-CH" altLang="ja-JP" dirty="0" smtClean="0"/>
              <a:t>the </a:t>
            </a:r>
            <a:r>
              <a:rPr lang="fr-CH" altLang="ja-JP" dirty="0"/>
              <a:t>mission of NUFACT is very differerent from that of the neutrino conference. </a:t>
            </a:r>
            <a:r>
              <a:rPr lang="fr-CH" altLang="ja-JP" dirty="0" smtClean="0"/>
              <a:t>It </a:t>
            </a:r>
            <a:r>
              <a:rPr lang="fr-CH" altLang="ja-JP" dirty="0"/>
              <a:t>is focused on </a:t>
            </a:r>
            <a:r>
              <a:rPr lang="fr-CH" altLang="ja-JP" b="1" i="1" dirty="0"/>
              <a:t>new ideas </a:t>
            </a:r>
            <a:r>
              <a:rPr lang="fr-CH" altLang="ja-JP" dirty="0"/>
              <a:t>concerning </a:t>
            </a:r>
            <a:r>
              <a:rPr lang="fr-CH" altLang="ja-JP" b="1" i="1" dirty="0"/>
              <a:t>neutrino experiments with </a:t>
            </a:r>
            <a:r>
              <a:rPr lang="fr-CH" altLang="ja-JP" b="1" i="1" dirty="0" smtClean="0"/>
              <a:t>accelerators</a:t>
            </a:r>
          </a:p>
          <a:p>
            <a:pPr lvl="1"/>
            <a:r>
              <a:rPr lang="fr-CH" altLang="ja-JP" b="1" i="1" dirty="0" smtClean="0"/>
              <a:t> </a:t>
            </a:r>
            <a:r>
              <a:rPr lang="fr-CH" altLang="ja-JP" dirty="0" smtClean="0"/>
              <a:t>The </a:t>
            </a:r>
            <a:r>
              <a:rPr lang="fr-CH" altLang="ja-JP" dirty="0"/>
              <a:t>meeting should continue to see ahead in this field. </a:t>
            </a:r>
          </a:p>
          <a:p>
            <a:r>
              <a:rPr lang="fr-CH" altLang="ja-JP" dirty="0" smtClean="0"/>
              <a:t>Present </a:t>
            </a:r>
            <a:r>
              <a:rPr lang="fr-CH" altLang="ja-JP" dirty="0"/>
              <a:t>organization is very efficient, based on 3yr rotating mandate of </a:t>
            </a:r>
            <a:r>
              <a:rPr lang="fr-CH" altLang="ja-JP" dirty="0" smtClean="0"/>
              <a:t>conveners.</a:t>
            </a:r>
          </a:p>
          <a:p>
            <a:pPr lvl="1"/>
            <a:r>
              <a:rPr lang="fr-CH" altLang="ja-JP" dirty="0" smtClean="0"/>
              <a:t>What </a:t>
            </a:r>
            <a:r>
              <a:rPr lang="fr-CH" altLang="ja-JP" dirty="0"/>
              <a:t>would be the impact of changing frequency of nufact? </a:t>
            </a:r>
          </a:p>
          <a:p>
            <a:endParaRPr kumimoji="1" lang="ja-JP" altLang="en-US" dirty="0"/>
          </a:p>
        </p:txBody>
      </p:sp>
      <p:sp>
        <p:nvSpPr>
          <p:cNvPr id="2" name="スライド番号プレースホルダー 1"/>
          <p:cNvSpPr>
            <a:spLocks noGrp="1"/>
          </p:cNvSpPr>
          <p:nvPr>
            <p:ph type="sldNum" sz="quarter" idx="12"/>
          </p:nvPr>
        </p:nvSpPr>
        <p:spPr/>
        <p:txBody>
          <a:bodyPr/>
          <a:lstStyle/>
          <a:p>
            <a:fld id="{090E9421-D160-48EB-8728-AE72041D6561}" type="slidenum">
              <a:rPr kumimoji="1" lang="ja-JP" altLang="en-US" smtClean="0"/>
              <a:t>23</a:t>
            </a:fld>
            <a:endParaRPr kumimoji="1" lang="ja-JP" altLang="en-US"/>
          </a:p>
        </p:txBody>
      </p:sp>
    </p:spTree>
    <p:extLst>
      <p:ext uri="{BB962C8B-B14F-4D97-AF65-F5344CB8AC3E}">
        <p14:creationId xmlns:p14="http://schemas.microsoft.com/office/powerpoint/2010/main" val="47923837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Open for discussion!</a:t>
            </a:r>
            <a:endParaRPr kumimoji="1" lang="ja-JP" altLang="en-US" dirty="0"/>
          </a:p>
        </p:txBody>
      </p:sp>
      <p:sp>
        <p:nvSpPr>
          <p:cNvPr id="3" name="コンテンツ プレースホルダー 2"/>
          <p:cNvSpPr>
            <a:spLocks noGrp="1"/>
          </p:cNvSpPr>
          <p:nvPr>
            <p:ph idx="1"/>
          </p:nvPr>
        </p:nvSpPr>
        <p:spPr/>
        <p:txBody>
          <a:bodyPr/>
          <a:lstStyle/>
          <a:p>
            <a:r>
              <a:rPr kumimoji="1" lang="en-US" altLang="ja-JP" dirty="0" err="1" smtClean="0"/>
              <a:t>Opinons</a:t>
            </a:r>
            <a:r>
              <a:rPr kumimoji="1" lang="en-US" altLang="ja-JP" dirty="0" smtClean="0"/>
              <a:t> on</a:t>
            </a:r>
          </a:p>
          <a:p>
            <a:pPr lvl="1"/>
            <a:r>
              <a:rPr lang="en-US" altLang="ja-JP" dirty="0" smtClean="0"/>
              <a:t>Scope</a:t>
            </a:r>
          </a:p>
          <a:p>
            <a:pPr lvl="1"/>
            <a:r>
              <a:rPr kumimoji="1" lang="en-US" altLang="ja-JP" dirty="0" smtClean="0"/>
              <a:t>Structure (WGs)</a:t>
            </a:r>
          </a:p>
          <a:p>
            <a:pPr lvl="1"/>
            <a:r>
              <a:rPr lang="en-US" altLang="ja-JP" dirty="0" smtClean="0"/>
              <a:t>Operation</a:t>
            </a:r>
          </a:p>
          <a:p>
            <a:pPr lvl="1"/>
            <a:r>
              <a:rPr lang="en-US" altLang="ja-JP" dirty="0" smtClean="0"/>
              <a:t>Frequency</a:t>
            </a:r>
            <a:endParaRPr kumimoji="1" lang="en-US" altLang="ja-JP" dirty="0" smtClean="0"/>
          </a:p>
          <a:p>
            <a:pPr lvl="1"/>
            <a:r>
              <a:rPr lang="en-US" altLang="ja-JP" dirty="0" smtClean="0"/>
              <a:t>Whatever!</a:t>
            </a:r>
            <a:endParaRPr kumimoji="1" lang="en-US" altLang="ja-JP" dirty="0" smtClean="0"/>
          </a:p>
          <a:p>
            <a:r>
              <a:rPr kumimoji="1" lang="en-US" altLang="ja-JP" dirty="0" smtClean="0"/>
              <a:t>We like to hear opinions from audience</a:t>
            </a:r>
            <a:endParaRPr kumimoji="1" lang="ja-JP" altLang="en-US" dirty="0"/>
          </a:p>
        </p:txBody>
      </p:sp>
      <p:sp>
        <p:nvSpPr>
          <p:cNvPr id="4" name="スライド番号プレースホルダー 3"/>
          <p:cNvSpPr>
            <a:spLocks noGrp="1"/>
          </p:cNvSpPr>
          <p:nvPr>
            <p:ph type="sldNum" sz="quarter" idx="12"/>
          </p:nvPr>
        </p:nvSpPr>
        <p:spPr/>
        <p:txBody>
          <a:bodyPr/>
          <a:lstStyle/>
          <a:p>
            <a:fld id="{090E9421-D160-48EB-8728-AE72041D6561}" type="slidenum">
              <a:rPr kumimoji="1" lang="ja-JP" altLang="en-US" smtClean="0"/>
              <a:t>24</a:t>
            </a:fld>
            <a:endParaRPr kumimoji="1" lang="ja-JP" altLang="en-US"/>
          </a:p>
        </p:txBody>
      </p:sp>
    </p:spTree>
    <p:extLst>
      <p:ext uri="{BB962C8B-B14F-4D97-AF65-F5344CB8AC3E}">
        <p14:creationId xmlns:p14="http://schemas.microsoft.com/office/powerpoint/2010/main" val="45345473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ctrTitle"/>
          </p:nvPr>
        </p:nvSpPr>
        <p:spPr/>
        <p:txBody>
          <a:bodyPr/>
          <a:lstStyle/>
          <a:p>
            <a:r>
              <a:rPr kumimoji="1" lang="en-US" altLang="ja-JP" dirty="0" smtClean="0"/>
              <a:t>Spare</a:t>
            </a:r>
            <a:endParaRPr kumimoji="1" lang="ja-JP" altLang="en-US" dirty="0"/>
          </a:p>
        </p:txBody>
      </p:sp>
      <p:sp>
        <p:nvSpPr>
          <p:cNvPr id="5" name="サブタイトル 4"/>
          <p:cNvSpPr>
            <a:spLocks noGrp="1"/>
          </p:cNvSpPr>
          <p:nvPr>
            <p:ph type="subTitle" idx="1"/>
          </p:nvPr>
        </p:nvSpPr>
        <p:spPr/>
        <p:txBody>
          <a:bodyPr/>
          <a:lstStyle/>
          <a:p>
            <a:endParaRPr kumimoji="1" lang="ja-JP" altLang="en-US"/>
          </a:p>
        </p:txBody>
      </p:sp>
      <p:sp>
        <p:nvSpPr>
          <p:cNvPr id="2" name="スライド番号プレースホルダー 1"/>
          <p:cNvSpPr>
            <a:spLocks noGrp="1"/>
          </p:cNvSpPr>
          <p:nvPr>
            <p:ph type="sldNum" sz="quarter" idx="12"/>
          </p:nvPr>
        </p:nvSpPr>
        <p:spPr/>
        <p:txBody>
          <a:bodyPr/>
          <a:lstStyle/>
          <a:p>
            <a:fld id="{090E9421-D160-48EB-8728-AE72041D6561}" type="slidenum">
              <a:rPr kumimoji="1" lang="ja-JP" altLang="en-US" smtClean="0"/>
              <a:t>25</a:t>
            </a:fld>
            <a:endParaRPr kumimoji="1" lang="ja-JP" altLang="en-US"/>
          </a:p>
        </p:txBody>
      </p:sp>
    </p:spTree>
    <p:extLst>
      <p:ext uri="{BB962C8B-B14F-4D97-AF65-F5344CB8AC3E}">
        <p14:creationId xmlns:p14="http://schemas.microsoft.com/office/powerpoint/2010/main" val="390739345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115616" y="260648"/>
            <a:ext cx="2431050" cy="461665"/>
          </a:xfrm>
          <a:prstGeom prst="rect">
            <a:avLst/>
          </a:prstGeom>
          <a:solidFill>
            <a:schemeClr val="accent5">
              <a:lumMod val="20000"/>
              <a:lumOff val="80000"/>
            </a:schemeClr>
          </a:solidFill>
          <a:ln>
            <a:solidFill>
              <a:schemeClr val="accent5">
                <a:lumMod val="50000"/>
              </a:schemeClr>
            </a:solidFill>
          </a:ln>
        </p:spPr>
        <p:txBody>
          <a:bodyPr wrap="none" rtlCol="0">
            <a:spAutoFit/>
          </a:bodyPr>
          <a:lstStyle/>
          <a:p>
            <a:pPr fontAlgn="base">
              <a:spcBef>
                <a:spcPct val="0"/>
              </a:spcBef>
              <a:spcAft>
                <a:spcPct val="0"/>
              </a:spcAft>
            </a:pPr>
            <a:r>
              <a:rPr kumimoji="0" lang="fr-CH" sz="2400" b="1" dirty="0" err="1">
                <a:solidFill>
                  <a:srgbClr val="000000"/>
                </a:solidFill>
                <a:latin typeface="Calibri" panose="020F0502020204030204" pitchFamily="34" charset="0"/>
              </a:rPr>
              <a:t>Proposal</a:t>
            </a:r>
            <a:r>
              <a:rPr kumimoji="0" lang="fr-CH" sz="2400" b="1" dirty="0">
                <a:solidFill>
                  <a:srgbClr val="000000"/>
                </a:solidFill>
                <a:latin typeface="Calibri" panose="020F0502020204030204" pitchFamily="34" charset="0"/>
              </a:rPr>
              <a:t> for WG5</a:t>
            </a:r>
          </a:p>
        </p:txBody>
      </p:sp>
      <p:sp>
        <p:nvSpPr>
          <p:cNvPr id="4" name="TextBox 3"/>
          <p:cNvSpPr txBox="1"/>
          <p:nvPr/>
        </p:nvSpPr>
        <p:spPr>
          <a:xfrm>
            <a:off x="143508" y="1124744"/>
            <a:ext cx="9152377" cy="2677656"/>
          </a:xfrm>
          <a:prstGeom prst="rect">
            <a:avLst/>
          </a:prstGeom>
          <a:noFill/>
        </p:spPr>
        <p:txBody>
          <a:bodyPr wrap="none" rtlCol="0">
            <a:spAutoFit/>
          </a:bodyPr>
          <a:lstStyle/>
          <a:p>
            <a:pPr fontAlgn="base">
              <a:spcBef>
                <a:spcPct val="0"/>
              </a:spcBef>
              <a:spcAft>
                <a:spcPct val="0"/>
              </a:spcAft>
            </a:pPr>
            <a:r>
              <a:rPr kumimoji="0" lang="fr-CH" dirty="0">
                <a:solidFill>
                  <a:srgbClr val="000000"/>
                </a:solidFill>
                <a:latin typeface="Calibri" panose="020F0502020204030204" pitchFamily="34" charset="0"/>
              </a:rPr>
              <a:t>The nufact15 ‘</a:t>
            </a:r>
            <a:r>
              <a:rPr kumimoji="0" lang="fr-CH" dirty="0" err="1">
                <a:solidFill>
                  <a:srgbClr val="000000"/>
                </a:solidFill>
                <a:latin typeface="Calibri" panose="020F0502020204030204" pitchFamily="34" charset="0"/>
              </a:rPr>
              <a:t>legacy</a:t>
            </a:r>
            <a:r>
              <a:rPr kumimoji="0" lang="fr-CH" dirty="0">
                <a:solidFill>
                  <a:srgbClr val="000000"/>
                </a:solidFill>
                <a:latin typeface="Calibri" panose="020F0502020204030204" pitchFamily="34" charset="0"/>
              </a:rPr>
              <a:t> </a:t>
            </a:r>
            <a:r>
              <a:rPr kumimoji="0" lang="fr-CH" dirty="0" err="1">
                <a:solidFill>
                  <a:srgbClr val="000000"/>
                </a:solidFill>
                <a:latin typeface="Calibri" panose="020F0502020204030204" pitchFamily="34" charset="0"/>
              </a:rPr>
              <a:t>paper</a:t>
            </a:r>
            <a:r>
              <a:rPr kumimoji="0" lang="fr-CH" dirty="0">
                <a:solidFill>
                  <a:srgbClr val="000000"/>
                </a:solidFill>
                <a:latin typeface="Calibri" panose="020F0502020204030204" pitchFamily="34" charset="0"/>
              </a:rPr>
              <a:t>’  </a:t>
            </a:r>
            <a:r>
              <a:rPr kumimoji="0" lang="fr-CH" dirty="0" err="1">
                <a:solidFill>
                  <a:srgbClr val="000000"/>
                </a:solidFill>
                <a:latin typeface="Calibri" panose="020F0502020204030204" pitchFamily="34" charset="0"/>
              </a:rPr>
              <a:t>recommends</a:t>
            </a:r>
            <a:r>
              <a:rPr kumimoji="0" lang="fr-CH" dirty="0">
                <a:solidFill>
                  <a:srgbClr val="000000"/>
                </a:solidFill>
                <a:latin typeface="Calibri" panose="020F0502020204030204" pitchFamily="34" charset="0"/>
              </a:rPr>
              <a:t> </a:t>
            </a:r>
            <a:r>
              <a:rPr kumimoji="0" lang="fr-CH" dirty="0" err="1">
                <a:solidFill>
                  <a:srgbClr val="000000"/>
                </a:solidFill>
                <a:latin typeface="Calibri" panose="020F0502020204030204" pitchFamily="34" charset="0"/>
              </a:rPr>
              <a:t>that</a:t>
            </a:r>
            <a:r>
              <a:rPr kumimoji="0" lang="fr-CH" dirty="0">
                <a:solidFill>
                  <a:srgbClr val="000000"/>
                </a:solidFill>
                <a:latin typeface="Calibri" panose="020F0502020204030204" pitchFamily="34" charset="0"/>
              </a:rPr>
              <a:t> </a:t>
            </a:r>
          </a:p>
          <a:p>
            <a:pPr fontAlgn="base">
              <a:spcBef>
                <a:spcPct val="0"/>
              </a:spcBef>
              <a:spcAft>
                <a:spcPct val="0"/>
              </a:spcAft>
            </a:pPr>
            <a:r>
              <a:rPr kumimoji="0" lang="fr-CH" dirty="0">
                <a:solidFill>
                  <a:srgbClr val="000000"/>
                </a:solidFill>
                <a:latin typeface="Calibri" panose="020F0502020204030204" pitchFamily="34" charset="0"/>
              </a:rPr>
              <a:t>  -- </a:t>
            </a:r>
            <a:r>
              <a:rPr kumimoji="0" lang="fr-CH" dirty="0" err="1">
                <a:solidFill>
                  <a:srgbClr val="000000"/>
                </a:solidFill>
                <a:latin typeface="Calibri" panose="020F0502020204030204" pitchFamily="34" charset="0"/>
              </a:rPr>
              <a:t>that</a:t>
            </a:r>
            <a:r>
              <a:rPr kumimoji="0" lang="fr-CH" dirty="0">
                <a:solidFill>
                  <a:srgbClr val="000000"/>
                </a:solidFill>
                <a:latin typeface="Calibri" panose="020F0502020204030204" pitchFamily="34" charset="0"/>
              </a:rPr>
              <a:t> </a:t>
            </a:r>
            <a:r>
              <a:rPr kumimoji="0" lang="fr-CH" dirty="0" err="1">
                <a:solidFill>
                  <a:srgbClr val="000000"/>
                </a:solidFill>
                <a:latin typeface="Calibri" panose="020F0502020204030204" pitchFamily="34" charset="0"/>
              </a:rPr>
              <a:t>Nufact</a:t>
            </a:r>
            <a:r>
              <a:rPr kumimoji="0" lang="fr-CH" dirty="0">
                <a:solidFill>
                  <a:srgbClr val="000000"/>
                </a:solidFill>
                <a:latin typeface="Calibri" panose="020F0502020204030204" pitchFamily="34" charset="0"/>
              </a:rPr>
              <a:t> continues </a:t>
            </a:r>
            <a:r>
              <a:rPr kumimoji="0" lang="fr-CH" dirty="0" err="1">
                <a:solidFill>
                  <a:srgbClr val="000000"/>
                </a:solidFill>
                <a:latin typeface="Calibri" panose="020F0502020204030204" pitchFamily="34" charset="0"/>
              </a:rPr>
              <a:t>its</a:t>
            </a:r>
            <a:r>
              <a:rPr kumimoji="0" lang="fr-CH" dirty="0">
                <a:solidFill>
                  <a:srgbClr val="000000"/>
                </a:solidFill>
                <a:latin typeface="Calibri" panose="020F0502020204030204" pitchFamily="34" charset="0"/>
              </a:rPr>
              <a:t> </a:t>
            </a:r>
            <a:r>
              <a:rPr kumimoji="0" lang="fr-CH" dirty="0" err="1">
                <a:solidFill>
                  <a:srgbClr val="000000"/>
                </a:solidFill>
                <a:latin typeface="Calibri" panose="020F0502020204030204" pitchFamily="34" charset="0"/>
              </a:rPr>
              <a:t>role</a:t>
            </a:r>
            <a:r>
              <a:rPr kumimoji="0" lang="fr-CH" dirty="0">
                <a:solidFill>
                  <a:srgbClr val="000000"/>
                </a:solidFill>
                <a:latin typeface="Calibri" panose="020F0502020204030204" pitchFamily="34" charset="0"/>
              </a:rPr>
              <a:t> as </a:t>
            </a:r>
            <a:r>
              <a:rPr kumimoji="0" lang="fr-CH" dirty="0" err="1">
                <a:solidFill>
                  <a:srgbClr val="000000"/>
                </a:solidFill>
                <a:latin typeface="Calibri" panose="020F0502020204030204" pitchFamily="34" charset="0"/>
              </a:rPr>
              <a:t>craddle</a:t>
            </a:r>
            <a:r>
              <a:rPr kumimoji="0" lang="fr-CH" dirty="0">
                <a:solidFill>
                  <a:srgbClr val="000000"/>
                </a:solidFill>
                <a:latin typeface="Calibri" panose="020F0502020204030204" pitchFamily="34" charset="0"/>
              </a:rPr>
              <a:t> of </a:t>
            </a:r>
            <a:r>
              <a:rPr kumimoji="0" lang="fr-CH" dirty="0" err="1">
                <a:solidFill>
                  <a:srgbClr val="000000"/>
                </a:solidFill>
                <a:latin typeface="Calibri" panose="020F0502020204030204" pitchFamily="34" charset="0"/>
              </a:rPr>
              <a:t>ideas</a:t>
            </a:r>
            <a:r>
              <a:rPr kumimoji="0" lang="fr-CH" dirty="0">
                <a:solidFill>
                  <a:srgbClr val="000000"/>
                </a:solidFill>
                <a:latin typeface="Calibri" panose="020F0502020204030204" pitchFamily="34" charset="0"/>
              </a:rPr>
              <a:t> for </a:t>
            </a:r>
            <a:r>
              <a:rPr kumimoji="0" lang="fr-CH" dirty="0" err="1">
                <a:solidFill>
                  <a:srgbClr val="000000"/>
                </a:solidFill>
                <a:latin typeface="Calibri" panose="020F0502020204030204" pitchFamily="34" charset="0"/>
              </a:rPr>
              <a:t>accelerator</a:t>
            </a:r>
            <a:r>
              <a:rPr kumimoji="0" lang="fr-CH" dirty="0">
                <a:solidFill>
                  <a:srgbClr val="000000"/>
                </a:solidFill>
                <a:latin typeface="Calibri" panose="020F0502020204030204" pitchFamily="34" charset="0"/>
              </a:rPr>
              <a:t> </a:t>
            </a:r>
            <a:r>
              <a:rPr kumimoji="0" lang="fr-CH" dirty="0" err="1">
                <a:solidFill>
                  <a:srgbClr val="000000"/>
                </a:solidFill>
                <a:latin typeface="Calibri" panose="020F0502020204030204" pitchFamily="34" charset="0"/>
              </a:rPr>
              <a:t>based</a:t>
            </a:r>
            <a:r>
              <a:rPr kumimoji="0" lang="fr-CH" dirty="0">
                <a:solidFill>
                  <a:srgbClr val="000000"/>
                </a:solidFill>
                <a:latin typeface="Calibri" panose="020F0502020204030204" pitchFamily="34" charset="0"/>
              </a:rPr>
              <a:t> neutrino sources</a:t>
            </a:r>
          </a:p>
          <a:p>
            <a:pPr fontAlgn="base">
              <a:spcBef>
                <a:spcPct val="0"/>
              </a:spcBef>
              <a:spcAft>
                <a:spcPct val="0"/>
              </a:spcAft>
            </a:pPr>
            <a:r>
              <a:rPr kumimoji="0" lang="fr-CH" dirty="0">
                <a:solidFill>
                  <a:srgbClr val="000000"/>
                </a:solidFill>
                <a:latin typeface="Calibri" panose="020F0502020204030204" pitchFamily="34" charset="0"/>
              </a:rPr>
              <a:t>  -- </a:t>
            </a:r>
            <a:r>
              <a:rPr kumimoji="0" lang="fr-CH" dirty="0" err="1">
                <a:solidFill>
                  <a:srgbClr val="000000"/>
                </a:solidFill>
                <a:latin typeface="Calibri" panose="020F0502020204030204" pitchFamily="34" charset="0"/>
              </a:rPr>
              <a:t>discusses</a:t>
            </a:r>
            <a:r>
              <a:rPr kumimoji="0" lang="fr-CH" dirty="0">
                <a:solidFill>
                  <a:srgbClr val="000000"/>
                </a:solidFill>
                <a:latin typeface="Calibri" panose="020F0502020204030204" pitchFamily="34" charset="0"/>
              </a:rPr>
              <a:t> the </a:t>
            </a:r>
            <a:r>
              <a:rPr kumimoji="0" lang="fr-CH" dirty="0" err="1">
                <a:solidFill>
                  <a:srgbClr val="000000"/>
                </a:solidFill>
                <a:latin typeface="Calibri" panose="020F0502020204030204" pitchFamily="34" charset="0"/>
              </a:rPr>
              <a:t>creation</a:t>
            </a:r>
            <a:r>
              <a:rPr kumimoji="0" lang="fr-CH" dirty="0">
                <a:solidFill>
                  <a:srgbClr val="000000"/>
                </a:solidFill>
                <a:latin typeface="Calibri" panose="020F0502020204030204" pitchFamily="34" charset="0"/>
              </a:rPr>
              <a:t> of a 5th </a:t>
            </a:r>
            <a:r>
              <a:rPr kumimoji="0" lang="fr-CH" dirty="0" err="1">
                <a:solidFill>
                  <a:srgbClr val="000000"/>
                </a:solidFill>
                <a:latin typeface="Calibri" panose="020F0502020204030204" pitchFamily="34" charset="0"/>
              </a:rPr>
              <a:t>working</a:t>
            </a:r>
            <a:r>
              <a:rPr kumimoji="0" lang="fr-CH" dirty="0">
                <a:solidFill>
                  <a:srgbClr val="000000"/>
                </a:solidFill>
                <a:latin typeface="Calibri" panose="020F0502020204030204" pitchFamily="34" charset="0"/>
              </a:rPr>
              <a:t> group to </a:t>
            </a:r>
            <a:r>
              <a:rPr kumimoji="0" lang="fr-CH" dirty="0" err="1">
                <a:solidFill>
                  <a:srgbClr val="000000"/>
                </a:solidFill>
                <a:latin typeface="Calibri" panose="020F0502020204030204" pitchFamily="34" charset="0"/>
              </a:rPr>
              <a:t>attract</a:t>
            </a:r>
            <a:r>
              <a:rPr kumimoji="0" lang="fr-CH" dirty="0">
                <a:solidFill>
                  <a:srgbClr val="000000"/>
                </a:solidFill>
                <a:latin typeface="Calibri" panose="020F0502020204030204" pitchFamily="34" charset="0"/>
              </a:rPr>
              <a:t> new </a:t>
            </a:r>
            <a:r>
              <a:rPr kumimoji="0" lang="fr-CH" dirty="0" err="1">
                <a:solidFill>
                  <a:srgbClr val="000000"/>
                </a:solidFill>
                <a:latin typeface="Calibri" panose="020F0502020204030204" pitchFamily="34" charset="0"/>
              </a:rPr>
              <a:t>theoretical</a:t>
            </a:r>
            <a:r>
              <a:rPr kumimoji="0" lang="fr-CH" dirty="0">
                <a:solidFill>
                  <a:srgbClr val="000000"/>
                </a:solidFill>
                <a:latin typeface="Calibri" panose="020F0502020204030204" pitchFamily="34" charset="0"/>
              </a:rPr>
              <a:t> </a:t>
            </a:r>
            <a:r>
              <a:rPr kumimoji="0" lang="fr-CH" dirty="0" err="1">
                <a:solidFill>
                  <a:srgbClr val="000000"/>
                </a:solidFill>
                <a:latin typeface="Calibri" panose="020F0502020204030204" pitchFamily="34" charset="0"/>
              </a:rPr>
              <a:t>ideas</a:t>
            </a:r>
            <a:r>
              <a:rPr kumimoji="0" lang="fr-CH" dirty="0">
                <a:solidFill>
                  <a:srgbClr val="000000"/>
                </a:solidFill>
                <a:latin typeface="Calibri" panose="020F0502020204030204" pitchFamily="34" charset="0"/>
              </a:rPr>
              <a:t> </a:t>
            </a:r>
          </a:p>
          <a:p>
            <a:pPr fontAlgn="base">
              <a:spcBef>
                <a:spcPct val="0"/>
              </a:spcBef>
              <a:spcAft>
                <a:spcPct val="0"/>
              </a:spcAft>
            </a:pPr>
            <a:r>
              <a:rPr kumimoji="0" lang="fr-CH" dirty="0">
                <a:solidFill>
                  <a:srgbClr val="000000"/>
                </a:solidFill>
                <a:latin typeface="Calibri" panose="020F0502020204030204" pitchFamily="34" charset="0"/>
              </a:rPr>
              <a:t>           </a:t>
            </a:r>
            <a:r>
              <a:rPr kumimoji="0" lang="fr-CH" dirty="0" err="1">
                <a:solidFill>
                  <a:srgbClr val="000000"/>
                </a:solidFill>
                <a:latin typeface="Calibri" panose="020F0502020204030204" pitchFamily="34" charset="0"/>
              </a:rPr>
              <a:t>e.g</a:t>
            </a:r>
            <a:r>
              <a:rPr kumimoji="0" lang="fr-CH" dirty="0">
                <a:solidFill>
                  <a:srgbClr val="000000"/>
                </a:solidFill>
                <a:latin typeface="Calibri" panose="020F0502020204030204" pitchFamily="34" charset="0"/>
              </a:rPr>
              <a:t>. Enrique Fernandez </a:t>
            </a:r>
            <a:r>
              <a:rPr kumimoji="0" lang="fr-CH" dirty="0" err="1">
                <a:solidFill>
                  <a:srgbClr val="000000"/>
                </a:solidFill>
                <a:latin typeface="Calibri" panose="020F0502020204030204" pitchFamily="34" charset="0"/>
              </a:rPr>
              <a:t>suggested</a:t>
            </a:r>
            <a:r>
              <a:rPr kumimoji="0" lang="fr-CH" dirty="0">
                <a:solidFill>
                  <a:srgbClr val="000000"/>
                </a:solidFill>
                <a:latin typeface="Calibri" panose="020F0502020204030204" pitchFamily="34" charset="0"/>
              </a:rPr>
              <a:t>  a «</a:t>
            </a:r>
            <a:r>
              <a:rPr kumimoji="0" lang="fr-CH" dirty="0" err="1">
                <a:solidFill>
                  <a:srgbClr val="000000"/>
                </a:solidFill>
                <a:latin typeface="Calibri" panose="020F0502020204030204" pitchFamily="34" charset="0"/>
              </a:rPr>
              <a:t>theory</a:t>
            </a:r>
            <a:r>
              <a:rPr kumimoji="0" lang="fr-CH" dirty="0">
                <a:solidFill>
                  <a:srgbClr val="000000"/>
                </a:solidFill>
                <a:latin typeface="Calibri" panose="020F0502020204030204" pitchFamily="34" charset="0"/>
              </a:rPr>
              <a:t>» </a:t>
            </a:r>
            <a:r>
              <a:rPr kumimoji="0" lang="fr-CH" dirty="0" err="1">
                <a:solidFill>
                  <a:srgbClr val="000000"/>
                </a:solidFill>
                <a:latin typeface="Calibri" panose="020F0502020204030204" pitchFamily="34" charset="0"/>
              </a:rPr>
              <a:t>working</a:t>
            </a:r>
            <a:r>
              <a:rPr kumimoji="0" lang="fr-CH" dirty="0">
                <a:solidFill>
                  <a:srgbClr val="000000"/>
                </a:solidFill>
                <a:latin typeface="Calibri" panose="020F0502020204030204" pitchFamily="34" charset="0"/>
              </a:rPr>
              <a:t> group</a:t>
            </a:r>
          </a:p>
          <a:p>
            <a:pPr fontAlgn="base">
              <a:spcBef>
                <a:spcPct val="0"/>
              </a:spcBef>
              <a:spcAft>
                <a:spcPct val="0"/>
              </a:spcAft>
            </a:pPr>
            <a:r>
              <a:rPr kumimoji="0" lang="fr-CH" dirty="0">
                <a:solidFill>
                  <a:srgbClr val="000000"/>
                </a:solidFill>
                <a:latin typeface="Calibri" panose="020F0502020204030204" pitchFamily="34" charset="0"/>
              </a:rPr>
              <a:t>     more discussions </a:t>
            </a:r>
            <a:r>
              <a:rPr kumimoji="0" lang="fr-CH" dirty="0" err="1">
                <a:solidFill>
                  <a:srgbClr val="000000"/>
                </a:solidFill>
                <a:latin typeface="Calibri" panose="020F0502020204030204" pitchFamily="34" charset="0"/>
              </a:rPr>
              <a:t>with</a:t>
            </a:r>
            <a:r>
              <a:rPr kumimoji="0" lang="fr-CH" dirty="0">
                <a:solidFill>
                  <a:srgbClr val="000000"/>
                </a:solidFill>
                <a:latin typeface="Calibri" panose="020F0502020204030204" pitchFamily="34" charset="0"/>
              </a:rPr>
              <a:t> Enrique and </a:t>
            </a:r>
            <a:r>
              <a:rPr kumimoji="0" lang="fr-CH" dirty="0" err="1">
                <a:solidFill>
                  <a:srgbClr val="000000"/>
                </a:solidFill>
                <a:latin typeface="Calibri" panose="020F0502020204030204" pitchFamily="34" charset="0"/>
              </a:rPr>
              <a:t>others</a:t>
            </a:r>
            <a:r>
              <a:rPr kumimoji="0" lang="fr-CH" dirty="0">
                <a:solidFill>
                  <a:srgbClr val="000000"/>
                </a:solidFill>
                <a:latin typeface="Calibri" panose="020F0502020204030204" pitchFamily="34" charset="0"/>
              </a:rPr>
              <a:t> have </a:t>
            </a:r>
            <a:r>
              <a:rPr kumimoji="0" lang="fr-CH" dirty="0" err="1">
                <a:solidFill>
                  <a:srgbClr val="000000"/>
                </a:solidFill>
                <a:latin typeface="Calibri" panose="020F0502020204030204" pitchFamily="34" charset="0"/>
              </a:rPr>
              <a:t>led</a:t>
            </a:r>
            <a:r>
              <a:rPr kumimoji="0" lang="fr-CH" dirty="0">
                <a:solidFill>
                  <a:srgbClr val="000000"/>
                </a:solidFill>
                <a:latin typeface="Calibri" panose="020F0502020204030204" pitchFamily="34" charset="0"/>
              </a:rPr>
              <a:t>  to the suggestion of a </a:t>
            </a:r>
            <a:r>
              <a:rPr kumimoji="0" lang="fr-CH" dirty="0" err="1">
                <a:solidFill>
                  <a:srgbClr val="000000"/>
                </a:solidFill>
                <a:latin typeface="Calibri" panose="020F0502020204030204" pitchFamily="34" charset="0"/>
              </a:rPr>
              <a:t>working</a:t>
            </a:r>
            <a:r>
              <a:rPr kumimoji="0" lang="fr-CH" dirty="0">
                <a:solidFill>
                  <a:srgbClr val="000000"/>
                </a:solidFill>
                <a:latin typeface="Calibri" panose="020F0502020204030204" pitchFamily="34" charset="0"/>
              </a:rPr>
              <a:t> group on  </a:t>
            </a:r>
          </a:p>
          <a:p>
            <a:pPr fontAlgn="base">
              <a:spcBef>
                <a:spcPct val="0"/>
              </a:spcBef>
              <a:spcAft>
                <a:spcPct val="0"/>
              </a:spcAft>
            </a:pPr>
            <a:r>
              <a:rPr kumimoji="0" lang="fr-CH" dirty="0">
                <a:solidFill>
                  <a:srgbClr val="000000"/>
                </a:solidFill>
                <a:latin typeface="Calibri" panose="020F0502020204030204" pitchFamily="34" charset="0"/>
              </a:rPr>
              <a:t>                       </a:t>
            </a:r>
          </a:p>
          <a:p>
            <a:pPr fontAlgn="base">
              <a:spcBef>
                <a:spcPct val="0"/>
              </a:spcBef>
              <a:spcAft>
                <a:spcPct val="0"/>
              </a:spcAft>
            </a:pPr>
            <a:r>
              <a:rPr kumimoji="0" lang="fr-CH" dirty="0">
                <a:solidFill>
                  <a:srgbClr val="000000"/>
                </a:solidFill>
                <a:latin typeface="Calibri" panose="020F0502020204030204" pitchFamily="34" charset="0"/>
              </a:rPr>
              <a:t>                                      </a:t>
            </a:r>
            <a:r>
              <a:rPr kumimoji="0" lang="fr-CH" sz="2400" b="1" dirty="0">
                <a:solidFill>
                  <a:srgbClr val="000000"/>
                </a:solidFill>
                <a:latin typeface="Calibri" panose="020F0502020204030204" pitchFamily="34" charset="0"/>
              </a:rPr>
              <a:t>‘Neutrinos Beyond PMNS’ </a:t>
            </a:r>
            <a:endParaRPr kumimoji="0" lang="fr-CH" b="1" dirty="0">
              <a:solidFill>
                <a:srgbClr val="000000"/>
              </a:solidFill>
              <a:latin typeface="Calibri" panose="020F0502020204030204" pitchFamily="34" charset="0"/>
            </a:endParaRPr>
          </a:p>
          <a:p>
            <a:pPr fontAlgn="base">
              <a:spcBef>
                <a:spcPct val="0"/>
              </a:spcBef>
              <a:spcAft>
                <a:spcPct val="0"/>
              </a:spcAft>
            </a:pPr>
            <a:r>
              <a:rPr kumimoji="0" lang="fr-CH" dirty="0">
                <a:solidFill>
                  <a:srgbClr val="000000"/>
                </a:solidFill>
                <a:latin typeface="Calibri" panose="020F0502020204030204" pitchFamily="34" charset="0"/>
              </a:rPr>
              <a:t>   </a:t>
            </a:r>
          </a:p>
          <a:p>
            <a:pPr fontAlgn="base">
              <a:spcBef>
                <a:spcPct val="0"/>
              </a:spcBef>
              <a:spcAft>
                <a:spcPct val="0"/>
              </a:spcAft>
            </a:pPr>
            <a:r>
              <a:rPr kumimoji="0" lang="fr-CH" b="1" dirty="0">
                <a:solidFill>
                  <a:srgbClr val="000000"/>
                </a:solidFill>
                <a:latin typeface="Calibri" panose="020F0502020204030204" pitchFamily="34" charset="0"/>
              </a:rPr>
              <a:t>In the tradition of the NUFACT meetings </a:t>
            </a:r>
            <a:r>
              <a:rPr kumimoji="0" lang="fr-CH" b="1" dirty="0" err="1">
                <a:solidFill>
                  <a:srgbClr val="000000"/>
                </a:solidFill>
                <a:latin typeface="Calibri" panose="020F0502020204030204" pitchFamily="34" charset="0"/>
              </a:rPr>
              <a:t>this</a:t>
            </a:r>
            <a:r>
              <a:rPr kumimoji="0" lang="fr-CH" b="1" dirty="0">
                <a:solidFill>
                  <a:srgbClr val="000000"/>
                </a:solidFill>
                <a:latin typeface="Calibri" panose="020F0502020204030204" pitchFamily="34" charset="0"/>
              </a:rPr>
              <a:t> </a:t>
            </a:r>
            <a:r>
              <a:rPr kumimoji="0" lang="fr-CH" b="1" dirty="0" err="1">
                <a:solidFill>
                  <a:srgbClr val="000000"/>
                </a:solidFill>
                <a:latin typeface="Calibri" panose="020F0502020204030204" pitchFamily="34" charset="0"/>
              </a:rPr>
              <a:t>would</a:t>
            </a:r>
            <a:r>
              <a:rPr kumimoji="0" lang="fr-CH" b="1" dirty="0">
                <a:solidFill>
                  <a:srgbClr val="000000"/>
                </a:solidFill>
                <a:latin typeface="Calibri" panose="020F0502020204030204" pitchFamily="34" charset="0"/>
              </a:rPr>
              <a:t> </a:t>
            </a:r>
            <a:r>
              <a:rPr kumimoji="0" lang="fr-CH" b="1" dirty="0" err="1">
                <a:solidFill>
                  <a:srgbClr val="000000"/>
                </a:solidFill>
                <a:latin typeface="Calibri" panose="020F0502020204030204" pitchFamily="34" charset="0"/>
              </a:rPr>
              <a:t>involve</a:t>
            </a:r>
            <a:r>
              <a:rPr kumimoji="0" lang="fr-CH" b="1" dirty="0">
                <a:solidFill>
                  <a:srgbClr val="000000"/>
                </a:solidFill>
                <a:latin typeface="Calibri" panose="020F0502020204030204" pitchFamily="34" charset="0"/>
              </a:rPr>
              <a:t> </a:t>
            </a:r>
            <a:r>
              <a:rPr kumimoji="0" lang="fr-CH" b="1" dirty="0" err="1">
                <a:solidFill>
                  <a:srgbClr val="000000"/>
                </a:solidFill>
                <a:latin typeface="Calibri" panose="020F0502020204030204" pitchFamily="34" charset="0"/>
              </a:rPr>
              <a:t>experimenters</a:t>
            </a:r>
            <a:r>
              <a:rPr kumimoji="0" lang="fr-CH" b="1" dirty="0">
                <a:solidFill>
                  <a:srgbClr val="000000"/>
                </a:solidFill>
                <a:latin typeface="Calibri" panose="020F0502020204030204" pitchFamily="34" charset="0"/>
              </a:rPr>
              <a:t> as </a:t>
            </a:r>
            <a:r>
              <a:rPr kumimoji="0" lang="fr-CH" b="1" dirty="0" err="1">
                <a:solidFill>
                  <a:srgbClr val="000000"/>
                </a:solidFill>
                <a:latin typeface="Calibri" panose="020F0502020204030204" pitchFamily="34" charset="0"/>
              </a:rPr>
              <a:t>well</a:t>
            </a:r>
            <a:r>
              <a:rPr kumimoji="0" lang="fr-CH" b="1" dirty="0">
                <a:solidFill>
                  <a:srgbClr val="000000"/>
                </a:solidFill>
                <a:latin typeface="Calibri" panose="020F0502020204030204" pitchFamily="34" charset="0"/>
              </a:rPr>
              <a:t> as </a:t>
            </a:r>
            <a:r>
              <a:rPr kumimoji="0" lang="fr-CH" b="1" dirty="0" err="1">
                <a:solidFill>
                  <a:srgbClr val="000000"/>
                </a:solidFill>
                <a:latin typeface="Calibri" panose="020F0502020204030204" pitchFamily="34" charset="0"/>
              </a:rPr>
              <a:t>theorists</a:t>
            </a:r>
            <a:r>
              <a:rPr kumimoji="0" lang="fr-CH" b="1" dirty="0">
                <a:solidFill>
                  <a:srgbClr val="000000"/>
                </a:solidFill>
                <a:latin typeface="Calibri" panose="020F0502020204030204" pitchFamily="34" charset="0"/>
              </a:rPr>
              <a:t> </a:t>
            </a:r>
          </a:p>
        </p:txBody>
      </p:sp>
    </p:spTree>
    <p:extLst>
      <p:ext uri="{BB962C8B-B14F-4D97-AF65-F5344CB8AC3E}">
        <p14:creationId xmlns:p14="http://schemas.microsoft.com/office/powerpoint/2010/main" val="277566895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5496" y="1160748"/>
            <a:ext cx="9248686" cy="3170099"/>
          </a:xfrm>
          <a:prstGeom prst="rect">
            <a:avLst/>
          </a:prstGeom>
          <a:noFill/>
        </p:spPr>
        <p:txBody>
          <a:bodyPr wrap="none" rtlCol="0">
            <a:spAutoFit/>
          </a:bodyPr>
          <a:lstStyle/>
          <a:p>
            <a:pPr fontAlgn="base">
              <a:spcBef>
                <a:spcPct val="0"/>
              </a:spcBef>
              <a:spcAft>
                <a:spcPct val="0"/>
              </a:spcAft>
            </a:pPr>
            <a:r>
              <a:rPr kumimoji="0" lang="fr-CH" sz="2000" dirty="0" smtClean="0">
                <a:solidFill>
                  <a:srgbClr val="000000"/>
                </a:solidFill>
                <a:latin typeface="Calibri" panose="020F0502020204030204" pitchFamily="34" charset="0"/>
              </a:rPr>
              <a:t>TOPICS </a:t>
            </a:r>
            <a:r>
              <a:rPr kumimoji="0" lang="fr-CH" sz="2000" dirty="0">
                <a:solidFill>
                  <a:srgbClr val="000000"/>
                </a:solidFill>
                <a:latin typeface="Calibri" panose="020F0502020204030204" pitchFamily="34" charset="0"/>
              </a:rPr>
              <a:t>and QUESTIONS </a:t>
            </a:r>
            <a:r>
              <a:rPr kumimoji="0" lang="fr-CH" sz="2000" dirty="0" smtClean="0">
                <a:solidFill>
                  <a:srgbClr val="000000"/>
                </a:solidFill>
                <a:latin typeface="Calibri" panose="020F0502020204030204" pitchFamily="34" charset="0"/>
              </a:rPr>
              <a:t>*</a:t>
            </a:r>
            <a:r>
              <a:rPr kumimoji="0" lang="fr-CH" sz="2000" dirty="0" err="1" smtClean="0">
                <a:solidFill>
                  <a:srgbClr val="000000"/>
                </a:solidFill>
                <a:latin typeface="Calibri" panose="020F0502020204030204" pitchFamily="34" charset="0"/>
              </a:rPr>
              <a:t>could</a:t>
            </a:r>
            <a:r>
              <a:rPr kumimoji="0" lang="fr-CH" sz="2000" dirty="0" smtClean="0">
                <a:solidFill>
                  <a:srgbClr val="000000"/>
                </a:solidFill>
                <a:latin typeface="Calibri" panose="020F0502020204030204" pitchFamily="34" charset="0"/>
              </a:rPr>
              <a:t>* </a:t>
            </a:r>
            <a:r>
              <a:rPr kumimoji="0" lang="fr-CH" sz="2000" dirty="0" err="1">
                <a:solidFill>
                  <a:srgbClr val="000000"/>
                </a:solidFill>
                <a:latin typeface="Calibri" panose="020F0502020204030204" pitchFamily="34" charset="0"/>
              </a:rPr>
              <a:t>cover</a:t>
            </a:r>
            <a:r>
              <a:rPr kumimoji="0" lang="fr-CH" sz="2000" dirty="0">
                <a:solidFill>
                  <a:srgbClr val="000000"/>
                </a:solidFill>
                <a:latin typeface="Calibri" panose="020F0502020204030204" pitchFamily="34" charset="0"/>
              </a:rPr>
              <a:t> the </a:t>
            </a:r>
            <a:r>
              <a:rPr kumimoji="0" lang="fr-CH" sz="2000" dirty="0" err="1">
                <a:solidFill>
                  <a:srgbClr val="000000"/>
                </a:solidFill>
                <a:latin typeface="Calibri" panose="020F0502020204030204" pitchFamily="34" charset="0"/>
              </a:rPr>
              <a:t>following</a:t>
            </a:r>
            <a:r>
              <a:rPr kumimoji="0" lang="fr-CH" sz="2000" dirty="0">
                <a:solidFill>
                  <a:srgbClr val="000000"/>
                </a:solidFill>
                <a:latin typeface="Calibri" panose="020F0502020204030204" pitchFamily="34" charset="0"/>
              </a:rPr>
              <a:t> :</a:t>
            </a:r>
          </a:p>
          <a:p>
            <a:pPr fontAlgn="base">
              <a:spcBef>
                <a:spcPct val="0"/>
              </a:spcBef>
              <a:spcAft>
                <a:spcPct val="0"/>
              </a:spcAft>
            </a:pPr>
            <a:r>
              <a:rPr kumimoji="0" lang="fr-CH" sz="2000" dirty="0">
                <a:solidFill>
                  <a:srgbClr val="000000"/>
                </a:solidFill>
                <a:latin typeface="Calibri" panose="020F0502020204030204" pitchFamily="34" charset="0"/>
              </a:rPr>
              <a:t>-- </a:t>
            </a:r>
            <a:r>
              <a:rPr kumimoji="0" lang="fr-CH" sz="2000" dirty="0" err="1">
                <a:solidFill>
                  <a:srgbClr val="000000"/>
                </a:solidFill>
                <a:latin typeface="Calibri" panose="020F0502020204030204" pitchFamily="34" charset="0"/>
              </a:rPr>
              <a:t>general</a:t>
            </a:r>
            <a:r>
              <a:rPr kumimoji="0" lang="fr-CH" sz="2000" dirty="0">
                <a:solidFill>
                  <a:srgbClr val="000000"/>
                </a:solidFill>
                <a:latin typeface="Calibri" panose="020F0502020204030204" pitchFamily="34" charset="0"/>
              </a:rPr>
              <a:t> discussion, motivation and, </a:t>
            </a:r>
            <a:r>
              <a:rPr kumimoji="0" lang="fr-CH" sz="2000" dirty="0" err="1">
                <a:solidFill>
                  <a:srgbClr val="000000"/>
                </a:solidFill>
                <a:latin typeface="Calibri" panose="020F0502020204030204" pitchFamily="34" charset="0"/>
              </a:rPr>
              <a:t>possibly</a:t>
            </a:r>
            <a:r>
              <a:rPr kumimoji="0" lang="fr-CH" sz="2000" dirty="0">
                <a:solidFill>
                  <a:srgbClr val="000000"/>
                </a:solidFill>
                <a:latin typeface="Calibri" panose="020F0502020204030204" pitchFamily="34" charset="0"/>
              </a:rPr>
              <a:t>, </a:t>
            </a:r>
            <a:r>
              <a:rPr kumimoji="0" lang="fr-CH" sz="2000" dirty="0" err="1">
                <a:solidFill>
                  <a:srgbClr val="000000"/>
                </a:solidFill>
                <a:latin typeface="Calibri" panose="020F0502020204030204" pitchFamily="34" charset="0"/>
              </a:rPr>
              <a:t>rationalization</a:t>
            </a:r>
            <a:r>
              <a:rPr kumimoji="0" lang="fr-CH" sz="2000" dirty="0">
                <a:solidFill>
                  <a:srgbClr val="000000"/>
                </a:solidFill>
                <a:latin typeface="Calibri" panose="020F0502020204030204" pitchFamily="34" charset="0"/>
              </a:rPr>
              <a:t> of </a:t>
            </a:r>
            <a:r>
              <a:rPr kumimoji="0" lang="fr-CH" sz="2000" dirty="0" err="1">
                <a:solidFill>
                  <a:srgbClr val="000000"/>
                </a:solidFill>
                <a:latin typeface="Calibri" panose="020F0502020204030204" pitchFamily="34" charset="0"/>
              </a:rPr>
              <a:t>models</a:t>
            </a:r>
            <a:r>
              <a:rPr kumimoji="0" lang="fr-CH" sz="2000" dirty="0">
                <a:solidFill>
                  <a:srgbClr val="000000"/>
                </a:solidFill>
                <a:latin typeface="Calibri" panose="020F0502020204030204" pitchFamily="34" charset="0"/>
              </a:rPr>
              <a:t> </a:t>
            </a:r>
            <a:r>
              <a:rPr kumimoji="0" lang="fr-CH" sz="2000" dirty="0" err="1">
                <a:solidFill>
                  <a:srgbClr val="000000"/>
                </a:solidFill>
                <a:latin typeface="Calibri" panose="020F0502020204030204" pitchFamily="34" charset="0"/>
              </a:rPr>
              <a:t>beyond</a:t>
            </a:r>
            <a:r>
              <a:rPr kumimoji="0" lang="fr-CH" sz="2000" dirty="0">
                <a:solidFill>
                  <a:srgbClr val="000000"/>
                </a:solidFill>
                <a:latin typeface="Calibri" panose="020F0502020204030204" pitchFamily="34" charset="0"/>
              </a:rPr>
              <a:t> PMNS </a:t>
            </a:r>
          </a:p>
          <a:p>
            <a:pPr fontAlgn="base">
              <a:spcBef>
                <a:spcPct val="0"/>
              </a:spcBef>
              <a:spcAft>
                <a:spcPct val="0"/>
              </a:spcAft>
            </a:pPr>
            <a:r>
              <a:rPr kumimoji="0" lang="fr-CH" sz="2000" dirty="0">
                <a:solidFill>
                  <a:srgbClr val="000000"/>
                </a:solidFill>
                <a:latin typeface="Calibri" panose="020F0502020204030204" pitchFamily="34" charset="0"/>
              </a:rPr>
              <a:t>-- </a:t>
            </a:r>
            <a:r>
              <a:rPr kumimoji="0" lang="fr-CH" sz="2000" dirty="0" err="1">
                <a:solidFill>
                  <a:srgbClr val="000000"/>
                </a:solidFill>
                <a:latin typeface="Calibri" panose="020F0502020204030204" pitchFamily="34" charset="0"/>
              </a:rPr>
              <a:t>experimental</a:t>
            </a:r>
            <a:r>
              <a:rPr kumimoji="0" lang="fr-CH" sz="2000" dirty="0">
                <a:solidFill>
                  <a:srgbClr val="000000"/>
                </a:solidFill>
                <a:latin typeface="Calibri" panose="020F0502020204030204" pitchFamily="34" charset="0"/>
              </a:rPr>
              <a:t> </a:t>
            </a:r>
            <a:r>
              <a:rPr kumimoji="0" lang="fr-CH" sz="2000" dirty="0" err="1">
                <a:solidFill>
                  <a:srgbClr val="000000"/>
                </a:solidFill>
                <a:latin typeface="Calibri" panose="020F0502020204030204" pitchFamily="34" charset="0"/>
              </a:rPr>
              <a:t>searches</a:t>
            </a:r>
            <a:r>
              <a:rPr kumimoji="0" lang="fr-CH" sz="2000" dirty="0">
                <a:solidFill>
                  <a:srgbClr val="000000"/>
                </a:solidFill>
                <a:latin typeface="Calibri" panose="020F0502020204030204" pitchFamily="34" charset="0"/>
              </a:rPr>
              <a:t> for right </a:t>
            </a:r>
            <a:r>
              <a:rPr kumimoji="0" lang="fr-CH" sz="2000" dirty="0" err="1">
                <a:solidFill>
                  <a:srgbClr val="000000"/>
                </a:solidFill>
                <a:latin typeface="Calibri" panose="020F0502020204030204" pitchFamily="34" charset="0"/>
              </a:rPr>
              <a:t>handed</a:t>
            </a:r>
            <a:r>
              <a:rPr kumimoji="0" lang="fr-CH" sz="2000" dirty="0">
                <a:solidFill>
                  <a:srgbClr val="000000"/>
                </a:solidFill>
                <a:latin typeface="Calibri" panose="020F0502020204030204" pitchFamily="34" charset="0"/>
              </a:rPr>
              <a:t> neutrinos </a:t>
            </a:r>
          </a:p>
          <a:p>
            <a:pPr fontAlgn="base">
              <a:spcBef>
                <a:spcPct val="0"/>
              </a:spcBef>
              <a:spcAft>
                <a:spcPct val="0"/>
              </a:spcAft>
            </a:pPr>
            <a:r>
              <a:rPr kumimoji="0" lang="fr-CH" sz="2000" dirty="0">
                <a:solidFill>
                  <a:srgbClr val="000000"/>
                </a:solidFill>
                <a:latin typeface="Calibri" panose="020F0502020204030204" pitchFamily="34" charset="0"/>
              </a:rPr>
              <a:t>          -- </a:t>
            </a:r>
            <a:r>
              <a:rPr kumimoji="0" lang="fr-CH" sz="2000" dirty="0" err="1">
                <a:solidFill>
                  <a:srgbClr val="000000"/>
                </a:solidFill>
                <a:latin typeface="Calibri" panose="020F0502020204030204" pitchFamily="34" charset="0"/>
              </a:rPr>
              <a:t>nuclear</a:t>
            </a:r>
            <a:r>
              <a:rPr kumimoji="0" lang="fr-CH" sz="2000" dirty="0">
                <a:solidFill>
                  <a:srgbClr val="000000"/>
                </a:solidFill>
                <a:latin typeface="Calibri" panose="020F0502020204030204" pitchFamily="34" charset="0"/>
              </a:rPr>
              <a:t> </a:t>
            </a:r>
            <a:r>
              <a:rPr kumimoji="0" lang="fr-CH" sz="2000" dirty="0" err="1">
                <a:solidFill>
                  <a:srgbClr val="000000"/>
                </a:solidFill>
                <a:latin typeface="Calibri" panose="020F0502020204030204" pitchFamily="34" charset="0"/>
              </a:rPr>
              <a:t>decays</a:t>
            </a:r>
            <a:r>
              <a:rPr kumimoji="0" lang="fr-CH" sz="2000" dirty="0">
                <a:solidFill>
                  <a:srgbClr val="000000"/>
                </a:solidFill>
                <a:latin typeface="Calibri" panose="020F0502020204030204" pitchFamily="34" charset="0"/>
              </a:rPr>
              <a:t> and </a:t>
            </a:r>
            <a:r>
              <a:rPr kumimoji="0" lang="fr-CH" sz="2000" dirty="0" err="1">
                <a:solidFill>
                  <a:srgbClr val="000000"/>
                </a:solidFill>
                <a:latin typeface="Calibri" panose="020F0502020204030204" pitchFamily="34" charset="0"/>
              </a:rPr>
              <a:t>galactic</a:t>
            </a:r>
            <a:r>
              <a:rPr kumimoji="0" lang="fr-CH" sz="2000" dirty="0">
                <a:solidFill>
                  <a:srgbClr val="000000"/>
                </a:solidFill>
                <a:latin typeface="Calibri" panose="020F0502020204030204" pitchFamily="34" charset="0"/>
              </a:rPr>
              <a:t> </a:t>
            </a:r>
            <a:r>
              <a:rPr kumimoji="0" lang="fr-CH" sz="2000" dirty="0" err="1">
                <a:solidFill>
                  <a:srgbClr val="000000"/>
                </a:solidFill>
                <a:latin typeface="Calibri" panose="020F0502020204030204" pitchFamily="34" charset="0"/>
              </a:rPr>
              <a:t>emissions</a:t>
            </a:r>
            <a:r>
              <a:rPr kumimoji="0" lang="fr-CH" sz="2000" dirty="0">
                <a:solidFill>
                  <a:srgbClr val="000000"/>
                </a:solidFill>
                <a:latin typeface="Calibri" panose="020F0502020204030204" pitchFamily="34" charset="0"/>
              </a:rPr>
              <a:t> (no </a:t>
            </a:r>
            <a:r>
              <a:rPr kumimoji="0" lang="fr-CH" sz="2000" dirty="0" err="1">
                <a:solidFill>
                  <a:srgbClr val="000000"/>
                </a:solidFill>
                <a:latin typeface="Calibri" panose="020F0502020204030204" pitchFamily="34" charset="0"/>
              </a:rPr>
              <a:t>emphasis</a:t>
            </a:r>
            <a:r>
              <a:rPr kumimoji="0" lang="fr-CH" sz="2000" dirty="0">
                <a:solidFill>
                  <a:srgbClr val="000000"/>
                </a:solidFill>
                <a:latin typeface="Calibri" panose="020F0502020204030204" pitchFamily="34" charset="0"/>
              </a:rPr>
              <a:t>)</a:t>
            </a:r>
          </a:p>
          <a:p>
            <a:pPr fontAlgn="base">
              <a:spcBef>
                <a:spcPct val="0"/>
              </a:spcBef>
              <a:spcAft>
                <a:spcPct val="0"/>
              </a:spcAft>
            </a:pPr>
            <a:r>
              <a:rPr kumimoji="0" lang="fr-CH" sz="2000" dirty="0">
                <a:solidFill>
                  <a:srgbClr val="000000"/>
                </a:solidFill>
                <a:latin typeface="Calibri" panose="020F0502020204030204" pitchFamily="34" charset="0"/>
              </a:rPr>
              <a:t>          -- short </a:t>
            </a:r>
            <a:r>
              <a:rPr kumimoji="0" lang="fr-CH" sz="2000" dirty="0" err="1">
                <a:solidFill>
                  <a:srgbClr val="000000"/>
                </a:solidFill>
                <a:latin typeface="Calibri" panose="020F0502020204030204" pitchFamily="34" charset="0"/>
              </a:rPr>
              <a:t>baseline</a:t>
            </a:r>
            <a:r>
              <a:rPr kumimoji="0" lang="fr-CH" sz="2000" dirty="0">
                <a:solidFill>
                  <a:srgbClr val="000000"/>
                </a:solidFill>
                <a:latin typeface="Calibri" panose="020F0502020204030204" pitchFamily="34" charset="0"/>
              </a:rPr>
              <a:t> oscillations </a:t>
            </a:r>
            <a:r>
              <a:rPr kumimoji="0" lang="fr-CH" sz="2000" dirty="0" smtClean="0">
                <a:solidFill>
                  <a:srgbClr val="000000"/>
                </a:solidFill>
                <a:latin typeface="Calibri" panose="020F0502020204030204" pitchFamily="34" charset="0"/>
              </a:rPr>
              <a:t> </a:t>
            </a:r>
            <a:endParaRPr kumimoji="0" lang="fr-CH" sz="2000" dirty="0">
              <a:solidFill>
                <a:srgbClr val="000000"/>
              </a:solidFill>
              <a:latin typeface="Calibri" panose="020F0502020204030204" pitchFamily="34" charset="0"/>
            </a:endParaRPr>
          </a:p>
          <a:p>
            <a:pPr fontAlgn="base">
              <a:spcBef>
                <a:spcPct val="0"/>
              </a:spcBef>
              <a:spcAft>
                <a:spcPct val="0"/>
              </a:spcAft>
            </a:pPr>
            <a:r>
              <a:rPr kumimoji="0" lang="fr-CH" sz="2000" dirty="0">
                <a:solidFill>
                  <a:srgbClr val="000000"/>
                </a:solidFill>
                <a:latin typeface="Calibri" panose="020F0502020204030204" pitchFamily="34" charset="0"/>
              </a:rPr>
              <a:t>          -- observation of </a:t>
            </a:r>
            <a:r>
              <a:rPr kumimoji="0" lang="fr-CH" sz="2000" dirty="0" err="1">
                <a:solidFill>
                  <a:srgbClr val="000000"/>
                </a:solidFill>
                <a:latin typeface="Calibri" panose="020F0502020204030204" pitchFamily="34" charset="0"/>
              </a:rPr>
              <a:t>neutral</a:t>
            </a:r>
            <a:r>
              <a:rPr kumimoji="0" lang="fr-CH" sz="2000" dirty="0">
                <a:solidFill>
                  <a:srgbClr val="000000"/>
                </a:solidFill>
                <a:latin typeface="Calibri" panose="020F0502020204030204" pitchFamily="34" charset="0"/>
              </a:rPr>
              <a:t> </a:t>
            </a:r>
            <a:r>
              <a:rPr kumimoji="0" lang="fr-CH" sz="2000" dirty="0" err="1">
                <a:solidFill>
                  <a:srgbClr val="000000"/>
                </a:solidFill>
                <a:latin typeface="Calibri" panose="020F0502020204030204" pitchFamily="34" charset="0"/>
              </a:rPr>
              <a:t>decays</a:t>
            </a:r>
            <a:r>
              <a:rPr kumimoji="0" lang="fr-CH" sz="2000" dirty="0">
                <a:solidFill>
                  <a:srgbClr val="000000"/>
                </a:solidFill>
                <a:latin typeface="Calibri" panose="020F0502020204030204" pitchFamily="34" charset="0"/>
              </a:rPr>
              <a:t> in </a:t>
            </a:r>
            <a:r>
              <a:rPr kumimoji="0" lang="fr-CH" sz="2000" dirty="0" err="1">
                <a:solidFill>
                  <a:srgbClr val="000000"/>
                </a:solidFill>
                <a:latin typeface="Calibri" panose="020F0502020204030204" pitchFamily="34" charset="0"/>
              </a:rPr>
              <a:t>beam</a:t>
            </a:r>
            <a:r>
              <a:rPr kumimoji="0" lang="fr-CH" sz="2000" dirty="0">
                <a:solidFill>
                  <a:srgbClr val="000000"/>
                </a:solidFill>
                <a:latin typeface="Calibri" panose="020F0502020204030204" pitchFamily="34" charset="0"/>
              </a:rPr>
              <a:t> dump </a:t>
            </a:r>
            <a:r>
              <a:rPr kumimoji="0" lang="fr-CH" sz="2000" dirty="0" err="1">
                <a:solidFill>
                  <a:srgbClr val="000000"/>
                </a:solidFill>
                <a:latin typeface="Calibri" panose="020F0502020204030204" pitchFamily="34" charset="0"/>
              </a:rPr>
              <a:t>experiments</a:t>
            </a:r>
            <a:r>
              <a:rPr kumimoji="0" lang="fr-CH" sz="2000" dirty="0">
                <a:solidFill>
                  <a:srgbClr val="000000"/>
                </a:solidFill>
                <a:latin typeface="Calibri" panose="020F0502020204030204" pitchFamily="34" charset="0"/>
              </a:rPr>
              <a:t> and neutrino </a:t>
            </a:r>
            <a:r>
              <a:rPr kumimoji="0" lang="fr-CH" sz="2000" dirty="0" err="1">
                <a:solidFill>
                  <a:srgbClr val="000000"/>
                </a:solidFill>
                <a:latin typeface="Calibri" panose="020F0502020204030204" pitchFamily="34" charset="0"/>
              </a:rPr>
              <a:t>beams</a:t>
            </a:r>
            <a:r>
              <a:rPr kumimoji="0" lang="fr-CH" sz="2000" dirty="0">
                <a:solidFill>
                  <a:srgbClr val="000000"/>
                </a:solidFill>
                <a:latin typeface="Calibri" panose="020F0502020204030204" pitchFamily="34" charset="0"/>
              </a:rPr>
              <a:t> </a:t>
            </a:r>
          </a:p>
          <a:p>
            <a:pPr fontAlgn="base">
              <a:spcBef>
                <a:spcPct val="0"/>
              </a:spcBef>
              <a:spcAft>
                <a:spcPct val="0"/>
              </a:spcAft>
            </a:pPr>
            <a:r>
              <a:rPr kumimoji="0" lang="fr-CH" sz="2000" dirty="0" smtClean="0">
                <a:solidFill>
                  <a:srgbClr val="000000"/>
                </a:solidFill>
                <a:latin typeface="Calibri" panose="020F0502020204030204" pitchFamily="34" charset="0"/>
              </a:rPr>
              <a:t>          -- </a:t>
            </a:r>
            <a:r>
              <a:rPr kumimoji="0" lang="fr-CH" sz="2000" dirty="0">
                <a:solidFill>
                  <a:srgbClr val="000000"/>
                </a:solidFill>
                <a:latin typeface="Calibri" panose="020F0502020204030204" pitchFamily="34" charset="0"/>
              </a:rPr>
              <a:t>observation in </a:t>
            </a:r>
            <a:r>
              <a:rPr kumimoji="0" lang="fr-CH" sz="2000" dirty="0" err="1" smtClean="0">
                <a:solidFill>
                  <a:srgbClr val="000000"/>
                </a:solidFill>
                <a:latin typeface="Calibri" panose="020F0502020204030204" pitchFamily="34" charset="0"/>
              </a:rPr>
              <a:t>e+e</a:t>
            </a:r>
            <a:r>
              <a:rPr kumimoji="0" lang="fr-CH" sz="2000" dirty="0" smtClean="0">
                <a:solidFill>
                  <a:srgbClr val="000000"/>
                </a:solidFill>
                <a:latin typeface="Calibri" panose="020F0502020204030204" pitchFamily="34" charset="0"/>
              </a:rPr>
              <a:t>- Z </a:t>
            </a:r>
            <a:r>
              <a:rPr kumimoji="0" lang="fr-CH" sz="2000" dirty="0">
                <a:solidFill>
                  <a:srgbClr val="000000"/>
                </a:solidFill>
                <a:latin typeface="Calibri" panose="020F0502020204030204" pitchFamily="34" charset="0"/>
              </a:rPr>
              <a:t>and </a:t>
            </a:r>
            <a:r>
              <a:rPr kumimoji="0" lang="fr-CH" sz="2000" dirty="0" err="1">
                <a:solidFill>
                  <a:srgbClr val="000000"/>
                </a:solidFill>
                <a:latin typeface="Calibri" panose="020F0502020204030204" pitchFamily="34" charset="0"/>
              </a:rPr>
              <a:t>Higgs</a:t>
            </a:r>
            <a:r>
              <a:rPr kumimoji="0" lang="fr-CH" sz="2000" dirty="0">
                <a:solidFill>
                  <a:srgbClr val="000000"/>
                </a:solidFill>
                <a:latin typeface="Calibri" panose="020F0502020204030204" pitchFamily="34" charset="0"/>
              </a:rPr>
              <a:t> </a:t>
            </a:r>
            <a:r>
              <a:rPr kumimoji="0" lang="fr-CH" sz="2000" dirty="0" err="1" smtClean="0">
                <a:solidFill>
                  <a:srgbClr val="000000"/>
                </a:solidFill>
                <a:latin typeface="Calibri" panose="020F0502020204030204" pitchFamily="34" charset="0"/>
              </a:rPr>
              <a:t>factories</a:t>
            </a:r>
            <a:r>
              <a:rPr kumimoji="0" lang="fr-CH" sz="2000" dirty="0" smtClean="0">
                <a:solidFill>
                  <a:srgbClr val="000000"/>
                </a:solidFill>
                <a:latin typeface="Calibri" panose="020F0502020204030204" pitchFamily="34" charset="0"/>
              </a:rPr>
              <a:t> (or e-e- -&gt; W-W-?)</a:t>
            </a:r>
            <a:endParaRPr kumimoji="0" lang="fr-CH" sz="2000" dirty="0">
              <a:solidFill>
                <a:srgbClr val="000000"/>
              </a:solidFill>
              <a:latin typeface="Calibri" panose="020F0502020204030204" pitchFamily="34" charset="0"/>
            </a:endParaRPr>
          </a:p>
          <a:p>
            <a:pPr fontAlgn="base">
              <a:spcBef>
                <a:spcPct val="0"/>
              </a:spcBef>
              <a:spcAft>
                <a:spcPct val="0"/>
              </a:spcAft>
            </a:pPr>
            <a:r>
              <a:rPr kumimoji="0" lang="fr-CH" sz="2000" dirty="0">
                <a:solidFill>
                  <a:srgbClr val="000000"/>
                </a:solidFill>
                <a:latin typeface="Calibri" panose="020F0502020204030204" pitchFamily="34" charset="0"/>
              </a:rPr>
              <a:t>          -- observation </a:t>
            </a:r>
            <a:r>
              <a:rPr kumimoji="0" lang="fr-CH" sz="2000" dirty="0" smtClean="0">
                <a:solidFill>
                  <a:srgbClr val="000000"/>
                </a:solidFill>
                <a:latin typeface="Calibri" panose="020F0502020204030204" pitchFamily="34" charset="0"/>
              </a:rPr>
              <a:t>at hadron </a:t>
            </a:r>
            <a:r>
              <a:rPr kumimoji="0" lang="fr-CH" sz="2000" dirty="0" err="1" smtClean="0">
                <a:solidFill>
                  <a:srgbClr val="000000"/>
                </a:solidFill>
                <a:latin typeface="Calibri" panose="020F0502020204030204" pitchFamily="34" charset="0"/>
              </a:rPr>
              <a:t>colliders</a:t>
            </a:r>
            <a:r>
              <a:rPr kumimoji="0" lang="fr-CH" sz="2000" dirty="0" smtClean="0">
                <a:solidFill>
                  <a:srgbClr val="000000"/>
                </a:solidFill>
                <a:latin typeface="Calibri" panose="020F0502020204030204" pitchFamily="34" charset="0"/>
              </a:rPr>
              <a:t> </a:t>
            </a:r>
            <a:r>
              <a:rPr kumimoji="0" lang="fr-CH" sz="2000" dirty="0">
                <a:solidFill>
                  <a:srgbClr val="000000"/>
                </a:solidFill>
                <a:latin typeface="Calibri" panose="020F0502020204030204" pitchFamily="34" charset="0"/>
              </a:rPr>
              <a:t>LHC, HL-LHC and </a:t>
            </a:r>
            <a:r>
              <a:rPr kumimoji="0" lang="fr-CH" sz="2000" dirty="0" err="1">
                <a:solidFill>
                  <a:srgbClr val="000000"/>
                </a:solidFill>
                <a:latin typeface="Calibri" panose="020F0502020204030204" pitchFamily="34" charset="0"/>
              </a:rPr>
              <a:t>S</a:t>
            </a:r>
            <a:r>
              <a:rPr kumimoji="0" lang="fr-CH" sz="2000" dirty="0" err="1" smtClean="0">
                <a:solidFill>
                  <a:srgbClr val="000000"/>
                </a:solidFill>
                <a:latin typeface="Calibri" panose="020F0502020204030204" pitchFamily="34" charset="0"/>
              </a:rPr>
              <a:t>ppC</a:t>
            </a:r>
            <a:r>
              <a:rPr kumimoji="0" lang="fr-CH" sz="2000" dirty="0" smtClean="0">
                <a:solidFill>
                  <a:srgbClr val="000000"/>
                </a:solidFill>
                <a:latin typeface="Calibri" panose="020F0502020204030204" pitchFamily="34" charset="0"/>
              </a:rPr>
              <a:t> and FCC-</a:t>
            </a:r>
            <a:r>
              <a:rPr kumimoji="0" lang="fr-CH" sz="2000" dirty="0" err="1" smtClean="0">
                <a:solidFill>
                  <a:srgbClr val="000000"/>
                </a:solidFill>
                <a:latin typeface="Calibri" panose="020F0502020204030204" pitchFamily="34" charset="0"/>
              </a:rPr>
              <a:t>hh</a:t>
            </a:r>
            <a:endParaRPr kumimoji="0" lang="fr-CH" sz="2000" dirty="0">
              <a:solidFill>
                <a:srgbClr val="000000"/>
              </a:solidFill>
              <a:latin typeface="Calibri" panose="020F0502020204030204" pitchFamily="34" charset="0"/>
            </a:endParaRPr>
          </a:p>
          <a:p>
            <a:pPr fontAlgn="base">
              <a:spcBef>
                <a:spcPct val="0"/>
              </a:spcBef>
              <a:spcAft>
                <a:spcPct val="0"/>
              </a:spcAft>
            </a:pPr>
            <a:r>
              <a:rPr kumimoji="0" lang="fr-CH" sz="2000" dirty="0">
                <a:solidFill>
                  <a:srgbClr val="000000"/>
                </a:solidFill>
                <a:latin typeface="Calibri" panose="020F0502020204030204" pitchFamily="34" charset="0"/>
              </a:rPr>
              <a:t>          -- unification of </a:t>
            </a:r>
            <a:r>
              <a:rPr kumimoji="0" lang="fr-CH" sz="2000" dirty="0" err="1">
                <a:solidFill>
                  <a:srgbClr val="000000"/>
                </a:solidFill>
                <a:latin typeface="Calibri" panose="020F0502020204030204" pitchFamily="34" charset="0"/>
              </a:rPr>
              <a:t>interpretation</a:t>
            </a:r>
            <a:r>
              <a:rPr kumimoji="0" lang="fr-CH" sz="2000" dirty="0">
                <a:solidFill>
                  <a:srgbClr val="000000"/>
                </a:solidFill>
                <a:latin typeface="Calibri" panose="020F0502020204030204" pitchFamily="34" charset="0"/>
              </a:rPr>
              <a:t> </a:t>
            </a:r>
            <a:r>
              <a:rPr kumimoji="0" lang="fr-CH" sz="2000" dirty="0" err="1">
                <a:solidFill>
                  <a:srgbClr val="000000"/>
                </a:solidFill>
                <a:latin typeface="Calibri" panose="020F0502020204030204" pitchFamily="34" charset="0"/>
              </a:rPr>
              <a:t>framework</a:t>
            </a:r>
            <a:r>
              <a:rPr kumimoji="0" lang="fr-CH" sz="2000" dirty="0">
                <a:solidFill>
                  <a:srgbClr val="000000"/>
                </a:solidFill>
                <a:latin typeface="Calibri" panose="020F0502020204030204" pitchFamily="34" charset="0"/>
              </a:rPr>
              <a:t>  </a:t>
            </a:r>
          </a:p>
          <a:p>
            <a:pPr fontAlgn="base">
              <a:spcBef>
                <a:spcPct val="0"/>
              </a:spcBef>
              <a:spcAft>
                <a:spcPct val="0"/>
              </a:spcAft>
            </a:pPr>
            <a:r>
              <a:rPr kumimoji="0" lang="fr-CH" sz="2000" dirty="0">
                <a:solidFill>
                  <a:srgbClr val="000000"/>
                </a:solidFill>
                <a:latin typeface="Calibri" panose="020F0502020204030204" pitchFamily="34" charset="0"/>
              </a:rPr>
              <a:t>-- </a:t>
            </a:r>
            <a:r>
              <a:rPr kumimoji="0" lang="fr-CH" sz="2000" dirty="0" err="1">
                <a:solidFill>
                  <a:srgbClr val="000000"/>
                </a:solidFill>
                <a:latin typeface="Calibri" panose="020F0502020204030204" pitchFamily="34" charset="0"/>
              </a:rPr>
              <a:t>other</a:t>
            </a:r>
            <a:r>
              <a:rPr kumimoji="0" lang="fr-CH" sz="2000" dirty="0">
                <a:solidFill>
                  <a:srgbClr val="000000"/>
                </a:solidFill>
                <a:latin typeface="Calibri" panose="020F0502020204030204" pitchFamily="34" charset="0"/>
              </a:rPr>
              <a:t> </a:t>
            </a:r>
            <a:r>
              <a:rPr kumimoji="0" lang="fr-CH" sz="2000" dirty="0" err="1">
                <a:solidFill>
                  <a:srgbClr val="000000"/>
                </a:solidFill>
                <a:latin typeface="Calibri" panose="020F0502020204030204" pitchFamily="34" charset="0"/>
              </a:rPr>
              <a:t>beyond</a:t>
            </a:r>
            <a:r>
              <a:rPr kumimoji="0" lang="fr-CH" sz="2000" dirty="0">
                <a:solidFill>
                  <a:srgbClr val="000000"/>
                </a:solidFill>
                <a:latin typeface="Calibri" panose="020F0502020204030204" pitchFamily="34" charset="0"/>
              </a:rPr>
              <a:t> </a:t>
            </a:r>
            <a:r>
              <a:rPr kumimoji="0" lang="fr-CH" sz="2000" dirty="0" smtClean="0">
                <a:solidFill>
                  <a:srgbClr val="000000"/>
                </a:solidFill>
                <a:latin typeface="Calibri" panose="020F0502020204030204" pitchFamily="34" charset="0"/>
              </a:rPr>
              <a:t>PMNS, NSI, etc. </a:t>
            </a:r>
            <a:endParaRPr kumimoji="0" lang="fr-CH" sz="2000" dirty="0">
              <a:solidFill>
                <a:srgbClr val="000000"/>
              </a:solidFill>
              <a:latin typeface="Calibri" panose="020F0502020204030204" pitchFamily="34" charset="0"/>
            </a:endParaRPr>
          </a:p>
        </p:txBody>
      </p:sp>
      <p:sp>
        <p:nvSpPr>
          <p:cNvPr id="5" name="Rectangle 4"/>
          <p:cNvSpPr/>
          <p:nvPr/>
        </p:nvSpPr>
        <p:spPr>
          <a:xfrm>
            <a:off x="1763688" y="188640"/>
            <a:ext cx="4336252" cy="461665"/>
          </a:xfrm>
          <a:prstGeom prst="rect">
            <a:avLst/>
          </a:prstGeom>
          <a:solidFill>
            <a:schemeClr val="accent5">
              <a:lumMod val="20000"/>
              <a:lumOff val="80000"/>
            </a:schemeClr>
          </a:solidFill>
          <a:ln>
            <a:solidFill>
              <a:schemeClr val="accent5">
                <a:lumMod val="50000"/>
              </a:schemeClr>
            </a:solidFill>
          </a:ln>
        </p:spPr>
        <p:txBody>
          <a:bodyPr wrap="none" rtlCol="0">
            <a:spAutoFit/>
          </a:bodyPr>
          <a:lstStyle/>
          <a:p>
            <a:pPr fontAlgn="base">
              <a:spcBef>
                <a:spcPct val="0"/>
              </a:spcBef>
              <a:spcAft>
                <a:spcPct val="0"/>
              </a:spcAft>
            </a:pPr>
            <a:r>
              <a:rPr kumimoji="0" lang="fr-CH" sz="2400" b="1" dirty="0">
                <a:solidFill>
                  <a:srgbClr val="000000"/>
                </a:solidFill>
                <a:latin typeface="Calibri" panose="020F0502020204030204" pitchFamily="34" charset="0"/>
              </a:rPr>
              <a:t>WG5, ‘Neutrinos Beyond PMNS’ </a:t>
            </a:r>
          </a:p>
        </p:txBody>
      </p:sp>
    </p:spTree>
    <p:extLst>
      <p:ext uri="{BB962C8B-B14F-4D97-AF65-F5344CB8AC3E}">
        <p14:creationId xmlns:p14="http://schemas.microsoft.com/office/powerpoint/2010/main" val="378169414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endParaRPr kumimoji="1" lang="ja-JP" altLang="en-US"/>
          </a:p>
        </p:txBody>
      </p:sp>
      <p:sp>
        <p:nvSpPr>
          <p:cNvPr id="3" name="コンテンツ プレースホルダー 2"/>
          <p:cNvSpPr>
            <a:spLocks noGrp="1"/>
          </p:cNvSpPr>
          <p:nvPr>
            <p:ph idx="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090E9421-D160-48EB-8728-AE72041D6561}" type="slidenum">
              <a:rPr kumimoji="1" lang="ja-JP" altLang="en-US" smtClean="0"/>
              <a:t>28</a:t>
            </a:fld>
            <a:endParaRPr kumimoji="1" lang="ja-JP" altLang="en-US"/>
          </a:p>
        </p:txBody>
      </p:sp>
      <p:pic>
        <p:nvPicPr>
          <p:cNvPr id="5" name="図 4"/>
          <p:cNvPicPr>
            <a:picLocks noChangeAspect="1"/>
          </p:cNvPicPr>
          <p:nvPr/>
        </p:nvPicPr>
        <p:blipFill>
          <a:blip r:embed="rId2"/>
          <a:stretch>
            <a:fillRect/>
          </a:stretch>
        </p:blipFill>
        <p:spPr>
          <a:xfrm>
            <a:off x="1758810" y="0"/>
            <a:ext cx="5191343" cy="6858000"/>
          </a:xfrm>
          <a:prstGeom prst="rect">
            <a:avLst/>
          </a:prstGeom>
        </p:spPr>
      </p:pic>
    </p:spTree>
    <p:extLst>
      <p:ext uri="{BB962C8B-B14F-4D97-AF65-F5344CB8AC3E}">
        <p14:creationId xmlns:p14="http://schemas.microsoft.com/office/powerpoint/2010/main" val="41974576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WG1: Neutrino oscillations</a:t>
            </a:r>
            <a:endParaRPr kumimoji="1" lang="ja-JP" altLang="en-US" dirty="0"/>
          </a:p>
        </p:txBody>
      </p:sp>
      <p:sp>
        <p:nvSpPr>
          <p:cNvPr id="3" name="コンテンツ プレースホルダー 2"/>
          <p:cNvSpPr>
            <a:spLocks noGrp="1"/>
          </p:cNvSpPr>
          <p:nvPr>
            <p:ph idx="1"/>
          </p:nvPr>
        </p:nvSpPr>
        <p:spPr>
          <a:xfrm>
            <a:off x="484710" y="1304923"/>
            <a:ext cx="6711654" cy="4195481"/>
          </a:xfrm>
        </p:spPr>
        <p:txBody>
          <a:bodyPr/>
          <a:lstStyle/>
          <a:p>
            <a:r>
              <a:rPr kumimoji="1" lang="en-US" altLang="ja-JP" dirty="0" smtClean="0"/>
              <a:t>WG conveners</a:t>
            </a:r>
          </a:p>
          <a:p>
            <a:pPr lvl="1"/>
            <a:r>
              <a:rPr lang="en-US" altLang="ja-JP" dirty="0" smtClean="0"/>
              <a:t>Mark </a:t>
            </a:r>
            <a:r>
              <a:rPr lang="en-US" altLang="ja-JP" dirty="0" err="1" smtClean="0"/>
              <a:t>Hartz</a:t>
            </a:r>
            <a:r>
              <a:rPr lang="en-US" altLang="ja-JP" dirty="0" smtClean="0"/>
              <a:t> (Kavli IPMU/TRIUMF)</a:t>
            </a:r>
          </a:p>
          <a:p>
            <a:pPr lvl="1"/>
            <a:r>
              <a:rPr kumimoji="1" lang="en-US" altLang="ja-JP" dirty="0" smtClean="0"/>
              <a:t>Francesca Di </a:t>
            </a:r>
            <a:r>
              <a:rPr kumimoji="1" lang="en-US" altLang="ja-JP" dirty="0" err="1" smtClean="0"/>
              <a:t>Lodovico</a:t>
            </a:r>
            <a:r>
              <a:rPr kumimoji="1" lang="en-US" altLang="ja-JP" dirty="0" smtClean="0"/>
              <a:t> (QMUL)</a:t>
            </a:r>
          </a:p>
          <a:p>
            <a:pPr lvl="1"/>
            <a:r>
              <a:rPr lang="en-US" altLang="ja-JP" dirty="0" smtClean="0"/>
              <a:t>Alex </a:t>
            </a:r>
            <a:r>
              <a:rPr lang="en-US" altLang="ja-JP" dirty="0" err="1" smtClean="0"/>
              <a:t>Himmel</a:t>
            </a:r>
            <a:r>
              <a:rPr lang="en-US" altLang="ja-JP" dirty="0" smtClean="0"/>
              <a:t> (Duke)</a:t>
            </a:r>
            <a:endParaRPr kumimoji="1" lang="ja-JP" altLang="en-US" dirty="0"/>
          </a:p>
        </p:txBody>
      </p:sp>
      <p:sp>
        <p:nvSpPr>
          <p:cNvPr id="4" name="スライド番号プレースホルダー 3"/>
          <p:cNvSpPr>
            <a:spLocks noGrp="1"/>
          </p:cNvSpPr>
          <p:nvPr>
            <p:ph type="sldNum" sz="quarter" idx="12"/>
          </p:nvPr>
        </p:nvSpPr>
        <p:spPr/>
        <p:txBody>
          <a:bodyPr/>
          <a:lstStyle/>
          <a:p>
            <a:fld id="{090E9421-D160-48EB-8728-AE72041D6561}" type="slidenum">
              <a:rPr kumimoji="1" lang="ja-JP" altLang="en-US" smtClean="0"/>
              <a:t>3</a:t>
            </a:fld>
            <a:endParaRPr kumimoji="1" lang="ja-JP" altLang="en-US"/>
          </a:p>
        </p:txBody>
      </p:sp>
      <p:pic>
        <p:nvPicPr>
          <p:cNvPr id="3080" name="Picture 8" descr="http://www.ipmu.jp/sites/default/files/imce/N32_Cover-0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56943" y="3513276"/>
            <a:ext cx="2116371" cy="2137749"/>
          </a:xfrm>
          <a:prstGeom prst="rect">
            <a:avLst/>
          </a:prstGeom>
          <a:noFill/>
          <a:extLst>
            <a:ext uri="{909E8E84-426E-40DD-AFC4-6F175D3DCCD1}">
              <a14:hiddenFill xmlns:a14="http://schemas.microsoft.com/office/drawing/2010/main">
                <a:solidFill>
                  <a:srgbClr val="FFFFFF"/>
                </a:solidFill>
              </a14:hiddenFill>
            </a:ext>
          </a:extLst>
        </p:spPr>
      </p:pic>
      <p:pic>
        <p:nvPicPr>
          <p:cNvPr id="3082" name="Picture 10" descr="https://pbs.twimg.com/profile_images/588680958/P1020228_lowres.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45039" y="3437965"/>
            <a:ext cx="1817813" cy="2137749"/>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Alexander Himmel"/>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33643" y="3513276"/>
            <a:ext cx="1895475" cy="1895476"/>
          </a:xfrm>
          <a:prstGeom prst="rect">
            <a:avLst/>
          </a:prstGeom>
          <a:noFill/>
          <a:extLst>
            <a:ext uri="{909E8E84-426E-40DD-AFC4-6F175D3DCCD1}">
              <a14:hiddenFill xmlns:a14="http://schemas.microsoft.com/office/drawing/2010/main">
                <a:solidFill>
                  <a:srgbClr val="FFFFFF"/>
                </a:solidFill>
              </a14:hiddenFill>
            </a:ext>
          </a:extLst>
        </p:spPr>
      </p:pic>
      <p:sp>
        <p:nvSpPr>
          <p:cNvPr id="5" name="円/楕円 4"/>
          <p:cNvSpPr/>
          <p:nvPr/>
        </p:nvSpPr>
        <p:spPr>
          <a:xfrm>
            <a:off x="436815" y="3115949"/>
            <a:ext cx="2900454" cy="3069355"/>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t>`</a:t>
            </a:r>
            <a:endParaRPr kumimoji="1" lang="ja-JP" altLang="en-US" dirty="0"/>
          </a:p>
        </p:txBody>
      </p:sp>
      <p:grpSp>
        <p:nvGrpSpPr>
          <p:cNvPr id="9" name="グループ化 8"/>
          <p:cNvGrpSpPr/>
          <p:nvPr/>
        </p:nvGrpSpPr>
        <p:grpSpPr>
          <a:xfrm>
            <a:off x="436815" y="3195080"/>
            <a:ext cx="2718477" cy="3442029"/>
            <a:chOff x="436815" y="3195080"/>
            <a:chExt cx="2718477" cy="3442029"/>
          </a:xfrm>
        </p:grpSpPr>
        <p:sp>
          <p:nvSpPr>
            <p:cNvPr id="6" name="テキスト ボックス 5"/>
            <p:cNvSpPr txBox="1"/>
            <p:nvPr/>
          </p:nvSpPr>
          <p:spPr>
            <a:xfrm>
              <a:off x="1269677" y="6267777"/>
              <a:ext cx="1818126" cy="369332"/>
            </a:xfrm>
            <a:prstGeom prst="rect">
              <a:avLst/>
            </a:prstGeom>
            <a:noFill/>
          </p:spPr>
          <p:txBody>
            <a:bodyPr wrap="none" rtlCol="0">
              <a:spAutoFit/>
            </a:bodyPr>
            <a:lstStyle/>
            <a:p>
              <a:r>
                <a:rPr kumimoji="1" lang="en-US" altLang="ja-JP" dirty="0" smtClean="0"/>
                <a:t>Miao He (</a:t>
              </a:r>
              <a:r>
                <a:rPr kumimoji="1" lang="ja-JP" altLang="en-US" dirty="0" smtClean="0"/>
                <a:t>何苗</a:t>
              </a:r>
              <a:r>
                <a:rPr kumimoji="1" lang="en-US" altLang="ja-JP" dirty="0" smtClean="0"/>
                <a:t>)</a:t>
              </a:r>
              <a:endParaRPr kumimoji="1" lang="ja-JP" altLang="en-US" dirty="0"/>
            </a:p>
          </p:txBody>
        </p:sp>
        <p:sp>
          <p:nvSpPr>
            <p:cNvPr id="8" name="テキスト ボックス 7"/>
            <p:cNvSpPr txBox="1"/>
            <p:nvPr/>
          </p:nvSpPr>
          <p:spPr>
            <a:xfrm>
              <a:off x="436815" y="5835852"/>
              <a:ext cx="2247731" cy="369332"/>
            </a:xfrm>
            <a:prstGeom prst="rect">
              <a:avLst/>
            </a:prstGeom>
            <a:noFill/>
          </p:spPr>
          <p:txBody>
            <a:bodyPr wrap="none" rtlCol="0">
              <a:spAutoFit/>
            </a:bodyPr>
            <a:lstStyle/>
            <a:p>
              <a:r>
                <a:rPr kumimoji="1" lang="en-US" altLang="ja-JP" dirty="0" smtClean="0"/>
                <a:t>Proposal from IHEP</a:t>
              </a:r>
              <a:endParaRPr kumimoji="1" lang="ja-JP" altLang="en-US" dirty="0"/>
            </a:p>
          </p:txBody>
        </p:sp>
        <p:pic>
          <p:nvPicPr>
            <p:cNvPr id="3074" name="Picture 2" descr="http://people.ucas.ac.cn/self/img/d9c5356d-6a95-4aba-8c51-76f7afaebaf3.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98000" y="3195080"/>
              <a:ext cx="1957292" cy="2531867"/>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0720589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WG2: Neutrino scattering </a:t>
            </a:r>
            <a:r>
              <a:rPr kumimoji="1" lang="en-US" altLang="ja-JP" dirty="0" err="1" smtClean="0"/>
              <a:t>phyisics</a:t>
            </a:r>
            <a:endParaRPr kumimoji="1" lang="ja-JP" altLang="en-US" dirty="0"/>
          </a:p>
        </p:txBody>
      </p:sp>
      <p:sp>
        <p:nvSpPr>
          <p:cNvPr id="3" name="コンテンツ プレースホルダー 2"/>
          <p:cNvSpPr>
            <a:spLocks noGrp="1"/>
          </p:cNvSpPr>
          <p:nvPr>
            <p:ph idx="1"/>
          </p:nvPr>
        </p:nvSpPr>
        <p:spPr/>
        <p:txBody>
          <a:bodyPr/>
          <a:lstStyle/>
          <a:p>
            <a:r>
              <a:rPr kumimoji="1" lang="en-US" altLang="ja-JP" dirty="0" smtClean="0"/>
              <a:t>Gabriel Perdue (FNAL)</a:t>
            </a:r>
            <a:endParaRPr lang="en-US" altLang="ja-JP" dirty="0" smtClean="0"/>
          </a:p>
          <a:p>
            <a:r>
              <a:rPr kumimoji="1" lang="en-US" altLang="ja-JP" dirty="0" smtClean="0"/>
              <a:t>Marco Martini (</a:t>
            </a:r>
            <a:r>
              <a:rPr lang="en-US" altLang="ja-JP" dirty="0" smtClean="0"/>
              <a:t>CEA-</a:t>
            </a:r>
            <a:r>
              <a:rPr lang="en-US" altLang="ja-JP" dirty="0" err="1" smtClean="0"/>
              <a:t>Saclay</a:t>
            </a:r>
            <a:r>
              <a:rPr lang="en-US" altLang="ja-JP" dirty="0" smtClean="0"/>
              <a:t>)</a:t>
            </a:r>
            <a:endParaRPr kumimoji="1" lang="en-US" altLang="ja-JP" dirty="0" smtClean="0"/>
          </a:p>
          <a:p>
            <a:r>
              <a:rPr lang="en-US" altLang="ja-JP" dirty="0" smtClean="0"/>
              <a:t>Hide Tanaka (ICRR)</a:t>
            </a:r>
            <a:endParaRPr kumimoji="1" lang="en-US" altLang="ja-JP" dirty="0" smtClean="0"/>
          </a:p>
        </p:txBody>
      </p:sp>
      <p:sp>
        <p:nvSpPr>
          <p:cNvPr id="4" name="スライド番号プレースホルダー 3"/>
          <p:cNvSpPr>
            <a:spLocks noGrp="1"/>
          </p:cNvSpPr>
          <p:nvPr>
            <p:ph type="sldNum" sz="quarter" idx="12"/>
          </p:nvPr>
        </p:nvSpPr>
        <p:spPr/>
        <p:txBody>
          <a:bodyPr/>
          <a:lstStyle/>
          <a:p>
            <a:fld id="{090E9421-D160-48EB-8728-AE72041D6561}" type="slidenum">
              <a:rPr kumimoji="1" lang="ja-JP" altLang="en-US" smtClean="0"/>
              <a:t>4</a:t>
            </a:fld>
            <a:endParaRPr kumimoji="1" lang="ja-JP" altLang="en-US"/>
          </a:p>
        </p:txBody>
      </p:sp>
      <p:pic>
        <p:nvPicPr>
          <p:cNvPr id="4100" name="Picture 4" descr="https://i1.rgstatic.net/ii/profile.image/AS%3A279813744021508@1443724203656_l/Marco_Martini3.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37221" y="3958480"/>
            <a:ext cx="1714500" cy="1714500"/>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https://www.bnl.gov/today/body_pics/2011/02/d0270211-lbne-600px.jpg"/>
          <p:cNvPicPr>
            <a:picLocks noChangeAspect="1" noChangeArrowheads="1"/>
          </p:cNvPicPr>
          <p:nvPr/>
        </p:nvPicPr>
        <p:blipFill rotWithShape="1">
          <a:blip r:embed="rId3">
            <a:extLst>
              <a:ext uri="{28A0092B-C50C-407E-A947-70E740481C1C}">
                <a14:useLocalDpi xmlns:a14="http://schemas.microsoft.com/office/drawing/2010/main" val="0"/>
              </a:ext>
            </a:extLst>
          </a:blip>
          <a:srcRect l="36116" t="43133" r="8916"/>
          <a:stretch/>
        </p:blipFill>
        <p:spPr bwMode="auto">
          <a:xfrm>
            <a:off x="4939429" y="3867839"/>
            <a:ext cx="3141408" cy="1895782"/>
          </a:xfrm>
          <a:prstGeom prst="rect">
            <a:avLst/>
          </a:prstGeom>
          <a:noFill/>
          <a:extLst>
            <a:ext uri="{909E8E84-426E-40DD-AFC4-6F175D3DCCD1}">
              <a14:hiddenFill xmlns:a14="http://schemas.microsoft.com/office/drawing/2010/main">
                <a:solidFill>
                  <a:srgbClr val="FFFFFF"/>
                </a:solidFill>
              </a14:hiddenFill>
            </a:ext>
          </a:extLst>
        </p:spPr>
      </p:pic>
      <p:sp>
        <p:nvSpPr>
          <p:cNvPr id="8" name="円/楕円 7"/>
          <p:cNvSpPr/>
          <p:nvPr/>
        </p:nvSpPr>
        <p:spPr>
          <a:xfrm>
            <a:off x="5433982" y="3281052"/>
            <a:ext cx="2900454" cy="3069355"/>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t>`</a:t>
            </a:r>
            <a:endParaRPr kumimoji="1" lang="ja-JP" altLang="en-US" dirty="0"/>
          </a:p>
        </p:txBody>
      </p:sp>
      <p:pic>
        <p:nvPicPr>
          <p:cNvPr id="2050" name="Picture 2" descr="That's 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66988" y="3858621"/>
            <a:ext cx="1428750" cy="1905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7640672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WG3: Accelerator </a:t>
            </a:r>
            <a:endParaRPr kumimoji="1" lang="ja-JP" altLang="en-US" dirty="0"/>
          </a:p>
        </p:txBody>
      </p:sp>
      <p:sp>
        <p:nvSpPr>
          <p:cNvPr id="3" name="コンテンツ プレースホルダー 2"/>
          <p:cNvSpPr>
            <a:spLocks noGrp="1"/>
          </p:cNvSpPr>
          <p:nvPr>
            <p:ph idx="1"/>
          </p:nvPr>
        </p:nvSpPr>
        <p:spPr>
          <a:xfrm>
            <a:off x="828436" y="1658984"/>
            <a:ext cx="6711654" cy="4195481"/>
          </a:xfrm>
        </p:spPr>
        <p:txBody>
          <a:bodyPr/>
          <a:lstStyle/>
          <a:p>
            <a:r>
              <a:rPr kumimoji="1" lang="en-US" altLang="ja-JP" dirty="0" err="1" smtClean="0"/>
              <a:t>Jingyu</a:t>
            </a:r>
            <a:r>
              <a:rPr kumimoji="1" lang="en-US" altLang="ja-JP" dirty="0" smtClean="0"/>
              <a:t> Tang</a:t>
            </a:r>
            <a:r>
              <a:rPr lang="ja-JP" altLang="en-US" dirty="0" smtClean="0"/>
              <a:t> </a:t>
            </a:r>
            <a:r>
              <a:rPr lang="en-US" altLang="ja-JP" dirty="0" smtClean="0"/>
              <a:t>(IHEP)</a:t>
            </a:r>
          </a:p>
          <a:p>
            <a:r>
              <a:rPr kumimoji="1" lang="en-US" altLang="ja-JP" dirty="0" smtClean="0"/>
              <a:t>Chris </a:t>
            </a:r>
            <a:r>
              <a:rPr kumimoji="1" lang="en-US" altLang="ja-JP" dirty="0" err="1" smtClean="0"/>
              <a:t>Densham</a:t>
            </a:r>
            <a:r>
              <a:rPr kumimoji="1" lang="en-US" altLang="ja-JP" dirty="0" smtClean="0"/>
              <a:t> (STFC/RAL)</a:t>
            </a:r>
          </a:p>
          <a:p>
            <a:r>
              <a:rPr kumimoji="1" lang="en-US" altLang="ja-JP" dirty="0" smtClean="0"/>
              <a:t>Ben </a:t>
            </a:r>
            <a:r>
              <a:rPr kumimoji="1" lang="en-US" altLang="ja-JP" dirty="0" err="1" smtClean="0"/>
              <a:t>Freemire</a:t>
            </a:r>
            <a:r>
              <a:rPr kumimoji="1" lang="en-US" altLang="ja-JP" dirty="0" smtClean="0"/>
              <a:t> (Illinois Inst. of tech)</a:t>
            </a:r>
          </a:p>
        </p:txBody>
      </p:sp>
      <p:sp>
        <p:nvSpPr>
          <p:cNvPr id="4" name="スライド番号プレースホルダー 3"/>
          <p:cNvSpPr>
            <a:spLocks noGrp="1"/>
          </p:cNvSpPr>
          <p:nvPr>
            <p:ph type="sldNum" sz="quarter" idx="12"/>
          </p:nvPr>
        </p:nvSpPr>
        <p:spPr/>
        <p:txBody>
          <a:bodyPr/>
          <a:lstStyle/>
          <a:p>
            <a:fld id="{090E9421-D160-48EB-8728-AE72041D6561}" type="slidenum">
              <a:rPr kumimoji="1" lang="ja-JP" altLang="en-US" smtClean="0"/>
              <a:t>5</a:t>
            </a:fld>
            <a:endParaRPr kumimoji="1" lang="ja-JP" altLang="en-US"/>
          </a:p>
        </p:txBody>
      </p:sp>
      <p:pic>
        <p:nvPicPr>
          <p:cNvPr id="5122" name="Picture 2" descr="https://cheese.mice.rl.ac.uk/images/person/jingyu.tang.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72470" y="3709884"/>
            <a:ext cx="1428750" cy="1847851"/>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http://www.technologysi.stfc.ac.uk/Technology/resources/image/jpg/HPTGdensham.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59881" y="3748959"/>
            <a:ext cx="1306674" cy="1808776"/>
          </a:xfrm>
          <a:prstGeom prst="rect">
            <a:avLst/>
          </a:prstGeom>
          <a:noFill/>
          <a:extLst>
            <a:ext uri="{909E8E84-426E-40DD-AFC4-6F175D3DCCD1}">
              <a14:hiddenFill xmlns:a14="http://schemas.microsoft.com/office/drawing/2010/main">
                <a:solidFill>
                  <a:srgbClr val="FFFFFF"/>
                </a:solidFill>
              </a14:hiddenFill>
            </a:ext>
          </a:extLst>
        </p:spPr>
      </p:pic>
      <p:pic>
        <p:nvPicPr>
          <p:cNvPr id="5126" name="Picture 6" descr="Ben Freemir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06729" y="3756725"/>
            <a:ext cx="1793244" cy="1793244"/>
          </a:xfrm>
          <a:prstGeom prst="rect">
            <a:avLst/>
          </a:prstGeom>
          <a:noFill/>
          <a:extLst>
            <a:ext uri="{909E8E84-426E-40DD-AFC4-6F175D3DCCD1}">
              <a14:hiddenFill xmlns:a14="http://schemas.microsoft.com/office/drawing/2010/main">
                <a:solidFill>
                  <a:srgbClr val="FFFFFF"/>
                </a:solidFill>
              </a14:hiddenFill>
            </a:ext>
          </a:extLst>
        </p:spPr>
      </p:pic>
      <p:sp>
        <p:nvSpPr>
          <p:cNvPr id="8" name="円/楕円 7"/>
          <p:cNvSpPr/>
          <p:nvPr/>
        </p:nvSpPr>
        <p:spPr>
          <a:xfrm>
            <a:off x="436815" y="3115949"/>
            <a:ext cx="2900454" cy="3069355"/>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t>`</a:t>
            </a:r>
            <a:endParaRPr kumimoji="1" lang="ja-JP" altLang="en-US" dirty="0"/>
          </a:p>
        </p:txBody>
      </p:sp>
      <p:sp>
        <p:nvSpPr>
          <p:cNvPr id="5" name="テキスト ボックス 4"/>
          <p:cNvSpPr txBox="1"/>
          <p:nvPr/>
        </p:nvSpPr>
        <p:spPr>
          <a:xfrm>
            <a:off x="1172470" y="6185304"/>
            <a:ext cx="1329210" cy="369332"/>
          </a:xfrm>
          <a:prstGeom prst="rect">
            <a:avLst/>
          </a:prstGeom>
          <a:noFill/>
        </p:spPr>
        <p:txBody>
          <a:bodyPr wrap="none" rtlCol="0">
            <a:spAutoFit/>
          </a:bodyPr>
          <a:lstStyle/>
          <a:p>
            <a:r>
              <a:rPr kumimoji="1" lang="en-US" altLang="ja-JP" dirty="0" smtClean="0"/>
              <a:t>From KEK?</a:t>
            </a:r>
            <a:endParaRPr kumimoji="1" lang="ja-JP" altLang="en-US" dirty="0"/>
          </a:p>
        </p:txBody>
      </p:sp>
    </p:spTree>
    <p:extLst>
      <p:ext uri="{BB962C8B-B14F-4D97-AF65-F5344CB8AC3E}">
        <p14:creationId xmlns:p14="http://schemas.microsoft.com/office/powerpoint/2010/main" val="159046437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WG4: Muon</a:t>
            </a:r>
            <a:endParaRPr kumimoji="1" lang="ja-JP" altLang="en-US" dirty="0"/>
          </a:p>
        </p:txBody>
      </p:sp>
      <p:sp>
        <p:nvSpPr>
          <p:cNvPr id="3" name="コンテンツ プレースホルダー 2"/>
          <p:cNvSpPr>
            <a:spLocks noGrp="1"/>
          </p:cNvSpPr>
          <p:nvPr>
            <p:ph idx="1"/>
          </p:nvPr>
        </p:nvSpPr>
        <p:spPr>
          <a:xfrm>
            <a:off x="484710" y="1411370"/>
            <a:ext cx="6711654" cy="4195481"/>
          </a:xfrm>
        </p:spPr>
        <p:txBody>
          <a:bodyPr/>
          <a:lstStyle/>
          <a:p>
            <a:r>
              <a:rPr kumimoji="1" lang="en-US" altLang="ja-JP" dirty="0" smtClean="0"/>
              <a:t>Angela Papa</a:t>
            </a:r>
            <a:r>
              <a:rPr lang="ja-JP" altLang="en-US" dirty="0" smtClean="0"/>
              <a:t> </a:t>
            </a:r>
            <a:r>
              <a:rPr lang="en-US" altLang="ja-JP" dirty="0" smtClean="0"/>
              <a:t>(PSI)</a:t>
            </a:r>
          </a:p>
          <a:p>
            <a:r>
              <a:rPr lang="en-US" altLang="ja-JP" dirty="0"/>
              <a:t>Robert Craig </a:t>
            </a:r>
            <a:r>
              <a:rPr lang="en-US" altLang="ja-JP" dirty="0" smtClean="0"/>
              <a:t>Group</a:t>
            </a:r>
            <a:r>
              <a:rPr kumimoji="1" lang="en-US" altLang="ja-JP" dirty="0" smtClean="0"/>
              <a:t>(Virginia/FNAL)</a:t>
            </a:r>
          </a:p>
          <a:p>
            <a:r>
              <a:rPr lang="en-US" altLang="ja-JP" dirty="0" smtClean="0"/>
              <a:t>Hai-Bo Li (IHEP)</a:t>
            </a:r>
            <a:endParaRPr kumimoji="1" lang="en-US" altLang="ja-JP" dirty="0" smtClean="0"/>
          </a:p>
        </p:txBody>
      </p:sp>
      <p:sp>
        <p:nvSpPr>
          <p:cNvPr id="4" name="スライド番号プレースホルダー 3"/>
          <p:cNvSpPr>
            <a:spLocks noGrp="1"/>
          </p:cNvSpPr>
          <p:nvPr>
            <p:ph type="sldNum" sz="quarter" idx="12"/>
          </p:nvPr>
        </p:nvSpPr>
        <p:spPr/>
        <p:txBody>
          <a:bodyPr/>
          <a:lstStyle/>
          <a:p>
            <a:fld id="{090E9421-D160-48EB-8728-AE72041D6561}" type="slidenum">
              <a:rPr kumimoji="1" lang="ja-JP" altLang="en-US" smtClean="0"/>
              <a:t>6</a:t>
            </a:fld>
            <a:endParaRPr kumimoji="1" lang="ja-JP" altLang="en-US"/>
          </a:p>
        </p:txBody>
      </p:sp>
      <p:pic>
        <p:nvPicPr>
          <p:cNvPr id="5" name="図 4"/>
          <p:cNvPicPr>
            <a:picLocks noChangeAspect="1"/>
          </p:cNvPicPr>
          <p:nvPr/>
        </p:nvPicPr>
        <p:blipFill>
          <a:blip r:embed="rId2"/>
          <a:stretch>
            <a:fillRect/>
          </a:stretch>
        </p:blipFill>
        <p:spPr>
          <a:xfrm>
            <a:off x="359098" y="2811900"/>
            <a:ext cx="2398600" cy="2646532"/>
          </a:xfrm>
          <a:prstGeom prst="rect">
            <a:avLst/>
          </a:prstGeom>
        </p:spPr>
      </p:pic>
      <p:pic>
        <p:nvPicPr>
          <p:cNvPr id="6146" name="Picture 2" descr="http://sourcedb.ihep.cas.cn/yw/pl/wochtp/201312/P020131205404606145108.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70072" y="2815174"/>
            <a:ext cx="2123767" cy="2123767"/>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http://people.virginia.edu/~rcg6p/PICTURES/rcg6p_scaled.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94448" y="2686269"/>
            <a:ext cx="2402924" cy="2469673"/>
          </a:xfrm>
          <a:prstGeom prst="rect">
            <a:avLst/>
          </a:prstGeom>
          <a:noFill/>
          <a:extLst>
            <a:ext uri="{909E8E84-426E-40DD-AFC4-6F175D3DCCD1}">
              <a14:hiddenFill xmlns:a14="http://schemas.microsoft.com/office/drawing/2010/main">
                <a:solidFill>
                  <a:srgbClr val="FFFFFF"/>
                </a:solidFill>
              </a14:hiddenFill>
            </a:ext>
          </a:extLst>
        </p:spPr>
      </p:pic>
      <p:sp>
        <p:nvSpPr>
          <p:cNvPr id="8" name="円/楕円 7"/>
          <p:cNvSpPr/>
          <p:nvPr/>
        </p:nvSpPr>
        <p:spPr>
          <a:xfrm>
            <a:off x="5746136" y="2342379"/>
            <a:ext cx="2900454" cy="3069355"/>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t>`</a:t>
            </a:r>
            <a:endParaRPr kumimoji="1" lang="ja-JP" altLang="en-US" dirty="0"/>
          </a:p>
        </p:txBody>
      </p:sp>
      <p:grpSp>
        <p:nvGrpSpPr>
          <p:cNvPr id="10" name="グループ化 9"/>
          <p:cNvGrpSpPr/>
          <p:nvPr/>
        </p:nvGrpSpPr>
        <p:grpSpPr>
          <a:xfrm>
            <a:off x="4799144" y="2115149"/>
            <a:ext cx="4074590" cy="4214878"/>
            <a:chOff x="4799144" y="2115149"/>
            <a:chExt cx="4074590" cy="4214878"/>
          </a:xfrm>
        </p:grpSpPr>
        <p:sp>
          <p:nvSpPr>
            <p:cNvPr id="6" name="正方形/長方形 5"/>
            <p:cNvSpPr/>
            <p:nvPr/>
          </p:nvSpPr>
          <p:spPr>
            <a:xfrm>
              <a:off x="6253635" y="5400507"/>
              <a:ext cx="2008883" cy="369332"/>
            </a:xfrm>
            <a:prstGeom prst="rect">
              <a:avLst/>
            </a:prstGeom>
          </p:spPr>
          <p:txBody>
            <a:bodyPr wrap="none">
              <a:spAutoFit/>
            </a:bodyPr>
            <a:lstStyle/>
            <a:p>
              <a:r>
                <a:rPr lang="en-US" altLang="ja-JP" dirty="0" err="1"/>
                <a:t>MyeongJae</a:t>
              </a:r>
              <a:r>
                <a:rPr lang="en-US" altLang="ja-JP" dirty="0"/>
                <a:t> Lee</a:t>
              </a:r>
              <a:endParaRPr lang="ja-JP" altLang="en-US" dirty="0"/>
            </a:p>
          </p:txBody>
        </p:sp>
        <p:sp>
          <p:nvSpPr>
            <p:cNvPr id="7" name="右矢印 6"/>
            <p:cNvSpPr/>
            <p:nvPr/>
          </p:nvSpPr>
          <p:spPr>
            <a:xfrm>
              <a:off x="5684423" y="5411734"/>
              <a:ext cx="530002" cy="34263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p:cNvSpPr/>
            <p:nvPr/>
          </p:nvSpPr>
          <p:spPr>
            <a:xfrm>
              <a:off x="4799144" y="5806807"/>
              <a:ext cx="4074590" cy="523220"/>
            </a:xfrm>
            <a:prstGeom prst="rect">
              <a:avLst/>
            </a:prstGeom>
          </p:spPr>
          <p:txBody>
            <a:bodyPr wrap="square">
              <a:spAutoFit/>
            </a:bodyPr>
            <a:lstStyle/>
            <a:p>
              <a:r>
                <a:rPr lang="en-US" altLang="ja-JP" sz="1400" dirty="0"/>
                <a:t>CAPP, Institute for Basic Science, Daejeon, S. </a:t>
              </a:r>
              <a:r>
                <a:rPr lang="en-US" altLang="ja-JP" sz="1400" dirty="0" smtClean="0"/>
                <a:t>Korea, COMET</a:t>
              </a:r>
              <a:endParaRPr lang="ja-JP" altLang="en-US" sz="1400" dirty="0"/>
            </a:p>
          </p:txBody>
        </p:sp>
        <p:pic>
          <p:nvPicPr>
            <p:cNvPr id="2050" name="Picture 2" descr="https://capp.ibs.re.kr/Upl/capp/_personnel/thm_capp_personnel_0_1428387250.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62008" y="2115149"/>
              <a:ext cx="2280595" cy="3040793"/>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8602915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WG5: Neutrino beyond PMNS </a:t>
            </a:r>
            <a:endParaRPr kumimoji="1" lang="ja-JP" altLang="en-US" dirty="0"/>
          </a:p>
        </p:txBody>
      </p:sp>
      <p:sp>
        <p:nvSpPr>
          <p:cNvPr id="3" name="コンテンツ プレースホルダー 2"/>
          <p:cNvSpPr>
            <a:spLocks noGrp="1"/>
          </p:cNvSpPr>
          <p:nvPr>
            <p:ph idx="1"/>
          </p:nvPr>
        </p:nvSpPr>
        <p:spPr>
          <a:xfrm>
            <a:off x="902177" y="1927563"/>
            <a:ext cx="7803207" cy="4195481"/>
          </a:xfrm>
        </p:spPr>
        <p:txBody>
          <a:bodyPr/>
          <a:lstStyle/>
          <a:p>
            <a:r>
              <a:rPr lang="en-US" altLang="ja-JP" dirty="0" smtClean="0"/>
              <a:t>Pilar Coloma (FNAL)</a:t>
            </a:r>
          </a:p>
          <a:p>
            <a:r>
              <a:rPr lang="en-US" altLang="ja-JP" dirty="0" err="1"/>
              <a:t>Sanjib</a:t>
            </a:r>
            <a:r>
              <a:rPr lang="en-US" altLang="ja-JP" dirty="0"/>
              <a:t> Kumar </a:t>
            </a:r>
            <a:r>
              <a:rPr lang="en-US" altLang="ja-JP" dirty="0" err="1" smtClean="0"/>
              <a:t>Agarwalla</a:t>
            </a:r>
            <a:r>
              <a:rPr lang="en-US" altLang="ja-JP" dirty="0"/>
              <a:t> </a:t>
            </a:r>
            <a:r>
              <a:rPr lang="en-US" altLang="ja-JP" dirty="0" smtClean="0"/>
              <a:t>(Inst. Of Phys., Bhubaneswar) </a:t>
            </a:r>
          </a:p>
          <a:p>
            <a:r>
              <a:rPr lang="en-US" altLang="ja-JP" dirty="0" smtClean="0"/>
              <a:t>Walter </a:t>
            </a:r>
            <a:r>
              <a:rPr lang="en-US" altLang="ja-JP" dirty="0"/>
              <a:t>Marcello </a:t>
            </a:r>
            <a:r>
              <a:rPr lang="en-US" altLang="ja-JP" dirty="0" err="1"/>
              <a:t>Bonivento</a:t>
            </a:r>
            <a:r>
              <a:rPr lang="en-US" altLang="ja-JP" dirty="0"/>
              <a:t> (INFN Cagliari)</a:t>
            </a:r>
          </a:p>
          <a:p>
            <a:endParaRPr kumimoji="1" lang="ja-JP" altLang="en-US" dirty="0"/>
          </a:p>
        </p:txBody>
      </p:sp>
      <p:sp>
        <p:nvSpPr>
          <p:cNvPr id="4" name="スライド番号プレースホルダー 3"/>
          <p:cNvSpPr>
            <a:spLocks noGrp="1"/>
          </p:cNvSpPr>
          <p:nvPr>
            <p:ph type="sldNum" sz="quarter" idx="12"/>
          </p:nvPr>
        </p:nvSpPr>
        <p:spPr/>
        <p:txBody>
          <a:bodyPr/>
          <a:lstStyle/>
          <a:p>
            <a:fld id="{090E9421-D160-48EB-8728-AE72041D6561}" type="slidenum">
              <a:rPr kumimoji="1" lang="ja-JP" altLang="en-US" smtClean="0"/>
              <a:t>7</a:t>
            </a:fld>
            <a:endParaRPr kumimoji="1" lang="ja-JP" altLang="en-US"/>
          </a:p>
        </p:txBody>
      </p:sp>
      <p:pic>
        <p:nvPicPr>
          <p:cNvPr id="7170" name="Picture 2" descr="http://theory.fnal.gov/people/photos/coloma-pilar.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8816" y="3616265"/>
            <a:ext cx="2059386" cy="2399285"/>
          </a:xfrm>
          <a:prstGeom prst="rect">
            <a:avLst/>
          </a:prstGeom>
          <a:noFill/>
          <a:extLst>
            <a:ext uri="{909E8E84-426E-40DD-AFC4-6F175D3DCCD1}">
              <a14:hiddenFill xmlns:a14="http://schemas.microsoft.com/office/drawing/2010/main">
                <a:solidFill>
                  <a:srgbClr val="FFFFFF"/>
                </a:solidFill>
              </a14:hiddenFill>
            </a:ext>
          </a:extLst>
        </p:spPr>
      </p:pic>
      <p:pic>
        <p:nvPicPr>
          <p:cNvPr id="7174" name="Picture 6" descr="http://ship.web.cern.ch/ship/Constitution/People/WalterB.png"/>
          <p:cNvPicPr>
            <a:picLocks noChangeAspect="1" noChangeArrowheads="1"/>
          </p:cNvPicPr>
          <p:nvPr/>
        </p:nvPicPr>
        <p:blipFill rotWithShape="1">
          <a:blip r:embed="rId3">
            <a:extLst>
              <a:ext uri="{28A0092B-C50C-407E-A947-70E740481C1C}">
                <a14:useLocalDpi xmlns:a14="http://schemas.microsoft.com/office/drawing/2010/main" val="0"/>
              </a:ext>
            </a:extLst>
          </a:blip>
          <a:srcRect l="13898" r="17837"/>
          <a:stretch/>
        </p:blipFill>
        <p:spPr bwMode="auto">
          <a:xfrm>
            <a:off x="5999103" y="3747088"/>
            <a:ext cx="2191281" cy="2136622"/>
          </a:xfrm>
          <a:prstGeom prst="rect">
            <a:avLst/>
          </a:prstGeom>
          <a:noFill/>
          <a:extLst>
            <a:ext uri="{909E8E84-426E-40DD-AFC4-6F175D3DCCD1}">
              <a14:hiddenFill xmlns:a14="http://schemas.microsoft.com/office/drawing/2010/main">
                <a:solidFill>
                  <a:srgbClr val="FFFFFF"/>
                </a:solidFill>
              </a14:hiddenFill>
            </a:ext>
          </a:extLst>
        </p:spPr>
      </p:pic>
      <p:pic>
        <p:nvPicPr>
          <p:cNvPr id="5" name="図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6200000">
            <a:off x="3055952" y="3819381"/>
            <a:ext cx="2635402" cy="1756935"/>
          </a:xfrm>
          <a:prstGeom prst="rect">
            <a:avLst/>
          </a:prstGeom>
        </p:spPr>
      </p:pic>
      <p:sp>
        <p:nvSpPr>
          <p:cNvPr id="6" name="テキスト ボックス 5"/>
          <p:cNvSpPr txBox="1"/>
          <p:nvPr/>
        </p:nvSpPr>
        <p:spPr>
          <a:xfrm>
            <a:off x="3176851" y="6123044"/>
            <a:ext cx="2393604" cy="646331"/>
          </a:xfrm>
          <a:prstGeom prst="rect">
            <a:avLst/>
          </a:prstGeom>
          <a:noFill/>
        </p:spPr>
        <p:txBody>
          <a:bodyPr wrap="none" rtlCol="0">
            <a:spAutoFit/>
          </a:bodyPr>
          <a:lstStyle/>
          <a:p>
            <a:r>
              <a:rPr kumimoji="1" lang="en-US" altLang="ja-JP" sz="3600" dirty="0" smtClean="0"/>
              <a:t>Continue!</a:t>
            </a:r>
            <a:endParaRPr kumimoji="1" lang="ja-JP" altLang="en-US" sz="3600" dirty="0"/>
          </a:p>
        </p:txBody>
      </p:sp>
    </p:spTree>
    <p:extLst>
      <p:ext uri="{BB962C8B-B14F-4D97-AF65-F5344CB8AC3E}">
        <p14:creationId xmlns:p14="http://schemas.microsoft.com/office/powerpoint/2010/main" val="223908211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kumimoji="1" lang="en-US" altLang="ja-JP" dirty="0" smtClean="0"/>
              <a:t>Frequency (and scope) discussion</a:t>
            </a:r>
            <a:endParaRPr kumimoji="1" lang="ja-JP" altLang="en-US" dirty="0"/>
          </a:p>
        </p:txBody>
      </p:sp>
      <p:sp>
        <p:nvSpPr>
          <p:cNvPr id="3" name="サブタイトル 2"/>
          <p:cNvSpPr>
            <a:spLocks noGrp="1"/>
          </p:cNvSpPr>
          <p:nvPr>
            <p:ph type="subTitle" idx="1"/>
          </p:nvPr>
        </p:nvSpPr>
        <p:spPr/>
        <p:txBody>
          <a:bodyPr/>
          <a:lstStyle/>
          <a:p>
            <a:r>
              <a:rPr kumimoji="1" lang="en-US" altLang="ja-JP" dirty="0" smtClean="0"/>
              <a:t>Takashi Kobayashi</a:t>
            </a:r>
          </a:p>
          <a:p>
            <a:r>
              <a:rPr lang="en-US" altLang="ja-JP" dirty="0" smtClean="0"/>
              <a:t>KEK/J-PARC</a:t>
            </a:r>
            <a:endParaRPr kumimoji="1" lang="ja-JP" altLang="en-US" dirty="0"/>
          </a:p>
        </p:txBody>
      </p:sp>
      <p:sp>
        <p:nvSpPr>
          <p:cNvPr id="4" name="スライド番号プレースホルダー 3"/>
          <p:cNvSpPr>
            <a:spLocks noGrp="1"/>
          </p:cNvSpPr>
          <p:nvPr>
            <p:ph type="sldNum" sz="quarter" idx="12"/>
          </p:nvPr>
        </p:nvSpPr>
        <p:spPr/>
        <p:txBody>
          <a:bodyPr/>
          <a:lstStyle/>
          <a:p>
            <a:fld id="{090E9421-D160-48EB-8728-AE72041D6561}" type="slidenum">
              <a:rPr kumimoji="1" lang="ja-JP" altLang="en-US" smtClean="0"/>
              <a:t>8</a:t>
            </a:fld>
            <a:endParaRPr kumimoji="1" lang="ja-JP" altLang="en-US"/>
          </a:p>
        </p:txBody>
      </p:sp>
      <p:sp>
        <p:nvSpPr>
          <p:cNvPr id="5" name="テキスト ボックス 4"/>
          <p:cNvSpPr txBox="1"/>
          <p:nvPr/>
        </p:nvSpPr>
        <p:spPr>
          <a:xfrm>
            <a:off x="5059680" y="124718"/>
            <a:ext cx="2585964" cy="923330"/>
          </a:xfrm>
          <a:prstGeom prst="rect">
            <a:avLst/>
          </a:prstGeom>
          <a:noFill/>
        </p:spPr>
        <p:txBody>
          <a:bodyPr wrap="none" rtlCol="0">
            <a:spAutoFit/>
          </a:bodyPr>
          <a:lstStyle/>
          <a:p>
            <a:r>
              <a:rPr kumimoji="1" lang="en-US" altLang="ja-JP" dirty="0" smtClean="0"/>
              <a:t>160825</a:t>
            </a:r>
          </a:p>
          <a:p>
            <a:r>
              <a:rPr lang="en-US" altLang="ja-JP" dirty="0" smtClean="0"/>
              <a:t>NuFact2016</a:t>
            </a:r>
          </a:p>
          <a:p>
            <a:r>
              <a:rPr kumimoji="1" lang="en-US" altLang="ja-JP" dirty="0" smtClean="0"/>
              <a:t>@Qui </a:t>
            </a:r>
            <a:r>
              <a:rPr kumimoji="1" lang="en-US" altLang="ja-JP" dirty="0" err="1" smtClean="0"/>
              <a:t>Nhon</a:t>
            </a:r>
            <a:r>
              <a:rPr kumimoji="1" lang="en-US" altLang="ja-JP" dirty="0" smtClean="0"/>
              <a:t>, Vietnam</a:t>
            </a:r>
            <a:endParaRPr kumimoji="1" lang="ja-JP" altLang="en-US" dirty="0"/>
          </a:p>
        </p:txBody>
      </p:sp>
    </p:spTree>
    <p:extLst>
      <p:ext uri="{BB962C8B-B14F-4D97-AF65-F5344CB8AC3E}">
        <p14:creationId xmlns:p14="http://schemas.microsoft.com/office/powerpoint/2010/main" val="76443267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22478" y="224118"/>
            <a:ext cx="7055380" cy="1400530"/>
          </a:xfrm>
        </p:spPr>
        <p:txBody>
          <a:bodyPr/>
          <a:lstStyle/>
          <a:p>
            <a:r>
              <a:rPr kumimoji="1" lang="en-US" altLang="ja-JP" dirty="0" smtClean="0"/>
              <a:t>Important discussion during this </a:t>
            </a:r>
            <a:r>
              <a:rPr kumimoji="1" lang="en-US" altLang="ja-JP" dirty="0" err="1" smtClean="0"/>
              <a:t>NuFact</a:t>
            </a:r>
            <a:endParaRPr kumimoji="1" lang="ja-JP" altLang="en-US" dirty="0"/>
          </a:p>
        </p:txBody>
      </p:sp>
      <p:sp>
        <p:nvSpPr>
          <p:cNvPr id="3" name="コンテンツ プレースホルダー 2"/>
          <p:cNvSpPr>
            <a:spLocks noGrp="1"/>
          </p:cNvSpPr>
          <p:nvPr>
            <p:ph idx="1"/>
          </p:nvPr>
        </p:nvSpPr>
        <p:spPr>
          <a:xfrm>
            <a:off x="322478" y="2463954"/>
            <a:ext cx="8583629" cy="4158072"/>
          </a:xfrm>
        </p:spPr>
        <p:txBody>
          <a:bodyPr>
            <a:normAutofit fontScale="70000" lnSpcReduction="20000"/>
          </a:bodyPr>
          <a:lstStyle/>
          <a:p>
            <a:r>
              <a:rPr kumimoji="1" lang="en-US" altLang="ja-JP" dirty="0" smtClean="0"/>
              <a:t>Important discussion topics in recent </a:t>
            </a:r>
            <a:r>
              <a:rPr kumimoji="1" lang="en-US" altLang="ja-JP" dirty="0" err="1" smtClean="0"/>
              <a:t>NuFact</a:t>
            </a:r>
            <a:r>
              <a:rPr kumimoji="1" lang="en-US" altLang="ja-JP" dirty="0" smtClean="0"/>
              <a:t> SPC meeting</a:t>
            </a:r>
          </a:p>
          <a:p>
            <a:r>
              <a:rPr lang="en-US" altLang="ja-JP" dirty="0" smtClean="0"/>
              <a:t>There are reasonable arguments for keeping/reducing frequencies</a:t>
            </a:r>
          </a:p>
          <a:p>
            <a:r>
              <a:rPr kumimoji="1" lang="en-US" altLang="ja-JP" dirty="0" smtClean="0"/>
              <a:t>We (SPC) decided to decide during this  </a:t>
            </a:r>
            <a:r>
              <a:rPr kumimoji="1" lang="en-US" altLang="ja-JP" dirty="0" err="1" smtClean="0"/>
              <a:t>NuFact</a:t>
            </a:r>
            <a:r>
              <a:rPr kumimoji="1" lang="en-US" altLang="ja-JP" dirty="0" smtClean="0"/>
              <a:t> 2016, in the SPC meeting scheduled on Friday Lunch time</a:t>
            </a:r>
          </a:p>
          <a:p>
            <a:pPr lvl="1"/>
            <a:r>
              <a:rPr lang="en-US" altLang="ja-JP" dirty="0" smtClean="0"/>
              <a:t>NuFact2017 is already decided to be held.</a:t>
            </a:r>
          </a:p>
          <a:p>
            <a:pPr lvl="1"/>
            <a:r>
              <a:rPr kumimoji="1" lang="en-US" altLang="ja-JP" dirty="0" smtClean="0"/>
              <a:t>Discussion is on after NuFact2017, whether we have NuFact2018?</a:t>
            </a:r>
          </a:p>
          <a:p>
            <a:r>
              <a:rPr lang="en-US" altLang="ja-JP" dirty="0" smtClean="0"/>
              <a:t>Frequency discussion closely related to the scope of the WS (and the name)</a:t>
            </a:r>
          </a:p>
          <a:p>
            <a:pPr lvl="1"/>
            <a:r>
              <a:rPr lang="en-US" altLang="ja-JP" dirty="0" smtClean="0"/>
              <a:t>Need to discuss </a:t>
            </a:r>
            <a:r>
              <a:rPr lang="en-US" altLang="ja-JP" smtClean="0"/>
              <a:t>in parallel</a:t>
            </a:r>
            <a:endParaRPr lang="en-US" altLang="ja-JP" dirty="0" smtClean="0"/>
          </a:p>
          <a:p>
            <a:r>
              <a:rPr lang="en-US" altLang="ja-JP" dirty="0" smtClean="0"/>
              <a:t>We would like to hear your thought during this meeting</a:t>
            </a:r>
          </a:p>
          <a:p>
            <a:pPr lvl="1"/>
            <a:r>
              <a:rPr kumimoji="1" lang="en-US" altLang="ja-JP" dirty="0" smtClean="0"/>
              <a:t>Come to tal</a:t>
            </a:r>
            <a:r>
              <a:rPr lang="en-US" altLang="ja-JP" dirty="0" smtClean="0"/>
              <a:t>k to us</a:t>
            </a:r>
          </a:p>
          <a:p>
            <a:pPr lvl="1"/>
            <a:r>
              <a:rPr kumimoji="1" lang="en-US" altLang="ja-JP" dirty="0" smtClean="0"/>
              <a:t>Send us e-mail</a:t>
            </a:r>
          </a:p>
          <a:p>
            <a:pPr lvl="1"/>
            <a:r>
              <a:rPr lang="en-US" altLang="ja-JP" sz="2200" b="1" dirty="0" smtClean="0">
                <a:solidFill>
                  <a:srgbClr val="FFFF00"/>
                </a:solidFill>
              </a:rPr>
              <a:t>Will have special discussion session on this issue </a:t>
            </a:r>
          </a:p>
          <a:p>
            <a:pPr lvl="2"/>
            <a:r>
              <a:rPr lang="en-US" altLang="ja-JP" sz="1900" b="1" dirty="0" smtClean="0">
                <a:solidFill>
                  <a:srgbClr val="FFFF00"/>
                </a:solidFill>
              </a:rPr>
              <a:t>Aug.25Thu, 17:00</a:t>
            </a:r>
          </a:p>
          <a:p>
            <a:pPr lvl="2"/>
            <a:r>
              <a:rPr kumimoji="1" lang="en-US" altLang="ja-JP" sz="1900" b="1" dirty="0" smtClean="0">
                <a:solidFill>
                  <a:srgbClr val="FFFF00"/>
                </a:solidFill>
              </a:rPr>
              <a:t>All participants of </a:t>
            </a:r>
            <a:r>
              <a:rPr kumimoji="1" lang="en-US" altLang="ja-JP" sz="1900" b="1" dirty="0" err="1" smtClean="0">
                <a:solidFill>
                  <a:srgbClr val="FFFF00"/>
                </a:solidFill>
              </a:rPr>
              <a:t>NuFact</a:t>
            </a:r>
            <a:r>
              <a:rPr kumimoji="1" lang="en-US" altLang="ja-JP" sz="1900" b="1" dirty="0" smtClean="0">
                <a:solidFill>
                  <a:srgbClr val="FFFF00"/>
                </a:solidFill>
              </a:rPr>
              <a:t> are invited</a:t>
            </a:r>
          </a:p>
        </p:txBody>
      </p:sp>
      <p:sp>
        <p:nvSpPr>
          <p:cNvPr id="4" name="スライド番号プレースホルダー 3"/>
          <p:cNvSpPr>
            <a:spLocks noGrp="1"/>
          </p:cNvSpPr>
          <p:nvPr>
            <p:ph type="sldNum" sz="quarter" idx="12"/>
          </p:nvPr>
        </p:nvSpPr>
        <p:spPr/>
        <p:txBody>
          <a:bodyPr/>
          <a:lstStyle/>
          <a:p>
            <a:fld id="{090E9421-D160-48EB-8728-AE72041D6561}" type="slidenum">
              <a:rPr kumimoji="1" lang="ja-JP" altLang="en-US" smtClean="0"/>
              <a:t>9</a:t>
            </a:fld>
            <a:endParaRPr kumimoji="1" lang="ja-JP" altLang="en-US"/>
          </a:p>
        </p:txBody>
      </p:sp>
      <p:sp>
        <p:nvSpPr>
          <p:cNvPr id="5" name="テキスト ボックス 4"/>
          <p:cNvSpPr txBox="1"/>
          <p:nvPr/>
        </p:nvSpPr>
        <p:spPr>
          <a:xfrm>
            <a:off x="511596" y="1624648"/>
            <a:ext cx="8172430" cy="646331"/>
          </a:xfrm>
          <a:prstGeom prst="rect">
            <a:avLst/>
          </a:prstGeom>
          <a:solidFill>
            <a:srgbClr val="7030A0"/>
          </a:solidFill>
        </p:spPr>
        <p:txBody>
          <a:bodyPr wrap="none" rtlCol="0">
            <a:spAutoFit/>
          </a:bodyPr>
          <a:lstStyle/>
          <a:p>
            <a:r>
              <a:rPr kumimoji="1" lang="en-US" altLang="ja-JP" sz="3600" b="1" dirty="0" smtClean="0">
                <a:solidFill>
                  <a:srgbClr val="FFFF00"/>
                </a:solidFill>
              </a:rPr>
              <a:t>Frequency: Yearly? Once/2years?...</a:t>
            </a:r>
            <a:endParaRPr kumimoji="1" lang="ja-JP" altLang="en-US" sz="3600" b="1" dirty="0">
              <a:solidFill>
                <a:srgbClr val="FFFF00"/>
              </a:solidFill>
            </a:endParaRPr>
          </a:p>
        </p:txBody>
      </p:sp>
    </p:spTree>
    <p:extLst>
      <p:ext uri="{BB962C8B-B14F-4D97-AF65-F5344CB8AC3E}">
        <p14:creationId xmlns:p14="http://schemas.microsoft.com/office/powerpoint/2010/main" val="43244978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イオン">
  <a:themeElements>
    <a:clrScheme name="イオン">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イオン">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イオン">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2.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Template>
  <TotalTime>1271</TotalTime>
  <Words>1598</Words>
  <Application>Microsoft Office PowerPoint</Application>
  <PresentationFormat>画面に合わせる (4:3)</PresentationFormat>
  <Paragraphs>296</Paragraphs>
  <Slides>28</Slides>
  <Notes>2</Notes>
  <HiddenSlides>0</HiddenSlides>
  <MMClips>0</MMClips>
  <ScaleCrop>false</ScaleCrop>
  <HeadingPairs>
    <vt:vector size="8" baseType="variant">
      <vt:variant>
        <vt:lpstr>使用されているフォント</vt:lpstr>
      </vt:variant>
      <vt:variant>
        <vt:i4>10</vt:i4>
      </vt:variant>
      <vt:variant>
        <vt:lpstr>テーマ</vt:lpstr>
      </vt:variant>
      <vt:variant>
        <vt:i4>2</vt:i4>
      </vt:variant>
      <vt:variant>
        <vt:lpstr>埋め込まれた OLE サーバー</vt:lpstr>
      </vt:variant>
      <vt:variant>
        <vt:i4>1</vt:i4>
      </vt:variant>
      <vt:variant>
        <vt:lpstr>スライド タイトル</vt:lpstr>
      </vt:variant>
      <vt:variant>
        <vt:i4>28</vt:i4>
      </vt:variant>
    </vt:vector>
  </HeadingPairs>
  <TitlesOfParts>
    <vt:vector size="41" baseType="lpstr">
      <vt:lpstr>ＭＳ Ｐゴシック</vt:lpstr>
      <vt:lpstr>メイリオ</vt:lpstr>
      <vt:lpstr>Arial</vt:lpstr>
      <vt:lpstr>Calibri</vt:lpstr>
      <vt:lpstr>Century Gothic</vt:lpstr>
      <vt:lpstr>Symbol</vt:lpstr>
      <vt:lpstr>Times New Roman</vt:lpstr>
      <vt:lpstr>Verdana</vt:lpstr>
      <vt:lpstr>Wingdings</vt:lpstr>
      <vt:lpstr>Wingdings 3</vt:lpstr>
      <vt:lpstr>イオン</vt:lpstr>
      <vt:lpstr>Default Design</vt:lpstr>
      <vt:lpstr>Worksheet</vt:lpstr>
      <vt:lpstr>SPC meeting</vt:lpstr>
      <vt:lpstr>Agenda</vt:lpstr>
      <vt:lpstr>WG1: Neutrino oscillations</vt:lpstr>
      <vt:lpstr>WG2: Neutrino scattering phyisics</vt:lpstr>
      <vt:lpstr>WG3: Accelerator </vt:lpstr>
      <vt:lpstr>WG4: Muon</vt:lpstr>
      <vt:lpstr>WG5: Neutrino beyond PMNS </vt:lpstr>
      <vt:lpstr>Frequency (and scope) discussion</vt:lpstr>
      <vt:lpstr>Important discussion during this NuFact</vt:lpstr>
      <vt:lpstr>NuFact</vt:lpstr>
      <vt:lpstr>Scope of this workshop</vt:lpstr>
      <vt:lpstr>Scope of these Workshops</vt:lpstr>
      <vt:lpstr>PowerPoint プレゼンテーション</vt:lpstr>
      <vt:lpstr>Important good (recent?) feature: Questions</vt:lpstr>
      <vt:lpstr>Nufact history</vt:lpstr>
      <vt:lpstr># of participants</vt:lpstr>
      <vt:lpstr>PowerPoint プレゼンテーション</vt:lpstr>
      <vt:lpstr>Related conferences</vt:lpstr>
      <vt:lpstr>Related conferences</vt:lpstr>
      <vt:lpstr>Name&amp;Logo?</vt:lpstr>
      <vt:lpstr>PowerPoint プレゼンテーション</vt:lpstr>
      <vt:lpstr>Headline of arguments</vt:lpstr>
      <vt:lpstr>Concerning the frequency of the meeting: </vt:lpstr>
      <vt:lpstr>Open for discussion!</vt:lpstr>
      <vt:lpstr>Spare</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160212 Nufact SPC agenda</dc:title>
  <dc:creator>kobayasi</dc:creator>
  <cp:lastModifiedBy>kobayasi</cp:lastModifiedBy>
  <cp:revision>71</cp:revision>
  <dcterms:created xsi:type="dcterms:W3CDTF">2016-02-12T11:14:38Z</dcterms:created>
  <dcterms:modified xsi:type="dcterms:W3CDTF">2016-08-27T00:50:49Z</dcterms:modified>
</cp:coreProperties>
</file>