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294" r:id="rId3"/>
    <p:sldId id="295" r:id="rId4"/>
    <p:sldId id="297" r:id="rId5"/>
    <p:sldId id="298" r:id="rId6"/>
    <p:sldId id="300" r:id="rId7"/>
    <p:sldId id="30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FF0000"/>
    <a:srgbClr val="EB5715"/>
    <a:srgbClr val="19FF81"/>
    <a:srgbClr val="003399"/>
    <a:srgbClr val="00FE73"/>
    <a:srgbClr val="0066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408" autoAdjust="0"/>
  </p:normalViewPr>
  <p:slideViewPr>
    <p:cSldViewPr>
      <p:cViewPr>
        <p:scale>
          <a:sx n="134" d="100"/>
          <a:sy n="134" d="100"/>
        </p:scale>
        <p:origin x="-1896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5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20B7CA3-EA6F-4FF5-9276-9A11D6672332}" type="datetimeFigureOut">
              <a:rPr lang="en-US" altLang="en-US"/>
              <a:pPr/>
              <a:t>8/23/16</a:t>
            </a:fld>
            <a:endParaRPr lang="en-US" alt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E621BFD-A676-4EEF-8747-FF27A95C21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2342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49B8D6-4F53-4CE5-A5EB-BBD57AEA7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0569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72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81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1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32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33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613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2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2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3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7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64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204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8886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271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Comic Sans MS" pitchFamily="66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Comic Sans MS" pitchFamily="66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Comic Sans MS" pitchFamily="66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Comic Sans MS" pitchFamily="66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*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Clock Configuration for GBT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altLang="en-US" dirty="0" smtClean="0">
                <a:solidFill>
                  <a:srgbClr val="0000FF"/>
                </a:solidFill>
                <a:ea typeface="ＭＳ Ｐゴシック" pitchFamily="34" charset="-128"/>
              </a:rPr>
              <a:t>GBT application requires 120MHz clock for MGT </a:t>
            </a:r>
          </a:p>
          <a:p>
            <a:pPr marL="0" indent="0">
              <a:buFontTx/>
              <a:buNone/>
            </a:pPr>
            <a:endParaRPr lang="en-US" altLang="en-US" sz="1050" b="1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US" altLang="en-US" b="1" dirty="0" smtClean="0">
                <a:ea typeface="ＭＳ Ｐゴシック" pitchFamily="34" charset="-128"/>
              </a:rPr>
              <a:t>HSIO-II: </a:t>
            </a:r>
          </a:p>
          <a:p>
            <a:pPr marL="230188" indent="-230188"/>
            <a:r>
              <a:rPr lang="en-US" altLang="en-US" dirty="0" smtClean="0">
                <a:solidFill>
                  <a:srgbClr val="000090"/>
                </a:solidFill>
                <a:ea typeface="ＭＳ Ｐゴシック" pitchFamily="34" charset="-128"/>
              </a:rPr>
              <a:t>TTC RMB variable clock generator has 120MHz TTC clock for Artix, but clock to DTM is delivered to a regular fabric clock pin.</a:t>
            </a:r>
          </a:p>
          <a:p>
            <a:pPr marL="230188" indent="-230188"/>
            <a:r>
              <a:rPr lang="en-US" altLang="en-US" dirty="0" smtClean="0">
                <a:solidFill>
                  <a:srgbClr val="000090"/>
                </a:solidFill>
                <a:ea typeface="ＭＳ Ｐゴシック" pitchFamily="34" charset="-128"/>
              </a:rPr>
              <a:t>Simplest to replace HSIO-II X12 100 MHz Oscillator with 120 MHz part, but only on-shelf part has a central ground pad that can short out HSIO-II board pads. Tried one replacement with central pad taped over. </a:t>
            </a:r>
          </a:p>
          <a:p>
            <a:pPr marL="230188" indent="-230188"/>
            <a:r>
              <a:rPr lang="en-US" altLang="en-US" dirty="0" smtClean="0">
                <a:solidFill>
                  <a:srgbClr val="000090"/>
                </a:solidFill>
                <a:ea typeface="ＭＳ Ｐゴシック" pitchFamily="34" charset="-128"/>
              </a:rPr>
              <a:t>Possible revision for HSIO-II to redirect TTC RMB clock to DTM </a:t>
            </a:r>
            <a:r>
              <a:rPr lang="en-US" altLang="en-US" dirty="0" err="1" smtClean="0">
                <a:solidFill>
                  <a:srgbClr val="000090"/>
                </a:solidFill>
                <a:ea typeface="ＭＳ Ｐゴシック" pitchFamily="34" charset="-128"/>
              </a:rPr>
              <a:t>REFclock</a:t>
            </a:r>
            <a:r>
              <a:rPr lang="en-US" altLang="en-US" dirty="0" smtClean="0">
                <a:solidFill>
                  <a:srgbClr val="000090"/>
                </a:solidFill>
                <a:ea typeface="ＭＳ Ｐゴシック" pitchFamily="34" charset="-128"/>
              </a:rPr>
              <a:t> path to replace the X12 oscillator.</a:t>
            </a:r>
          </a:p>
          <a:p>
            <a:pPr marL="230188" indent="-230188"/>
            <a:r>
              <a:rPr lang="en-US" altLang="en-US" dirty="0" smtClean="0">
                <a:solidFill>
                  <a:srgbClr val="000090"/>
                </a:solidFill>
                <a:ea typeface="ＭＳ Ｐゴシック" pitchFamily="34" charset="-128"/>
              </a:rPr>
              <a:t>Need to check either solution actually works.</a:t>
            </a:r>
          </a:p>
          <a:p>
            <a:pPr marL="230188" indent="-230188"/>
            <a:endParaRPr lang="en-US" alt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30"/>
          <p:cNvSpPr/>
          <p:nvPr/>
        </p:nvSpPr>
        <p:spPr>
          <a:xfrm>
            <a:off x="693738" y="4887913"/>
            <a:ext cx="2257425" cy="12842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5" name="Text Box 84"/>
          <p:cNvSpPr txBox="1">
            <a:spLocks noChangeArrowheads="1"/>
          </p:cNvSpPr>
          <p:nvPr/>
        </p:nvSpPr>
        <p:spPr bwMode="auto">
          <a:xfrm>
            <a:off x="381000" y="711200"/>
            <a:ext cx="4827588" cy="369888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CC0000"/>
              </a:buClr>
              <a:buChar char="*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1800" b="1" dirty="0" smtClean="0"/>
              <a:t>Existing HSIO-II (C03) Clock Configuration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370638" y="1652588"/>
            <a:ext cx="2022475" cy="39862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6858000" y="1695450"/>
            <a:ext cx="1447800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ZYNQ Z030</a:t>
            </a: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6370638" y="2328863"/>
            <a:ext cx="18557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>
                <a:solidFill>
                  <a:srgbClr val="FF0000"/>
                </a:solidFill>
              </a:rPr>
              <a:t>MGTREFCLK1_112_W5,6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5284788" y="2173288"/>
            <a:ext cx="874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70C0"/>
                </a:solidFill>
              </a:rPr>
              <a:t>REFCLK1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4716463" y="2455863"/>
            <a:ext cx="1643062" cy="127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04" name="Group 79"/>
          <p:cNvGrpSpPr>
            <a:grpSpLocks/>
          </p:cNvGrpSpPr>
          <p:nvPr/>
        </p:nvGrpSpPr>
        <p:grpSpPr bwMode="auto">
          <a:xfrm>
            <a:off x="4418013" y="2278063"/>
            <a:ext cx="306387" cy="379412"/>
            <a:chOff x="4267200" y="1447800"/>
            <a:chExt cx="357809" cy="457200"/>
          </a:xfrm>
        </p:grpSpPr>
        <p:sp>
          <p:nvSpPr>
            <p:cNvPr id="81" name="Rectangle 80"/>
            <p:cNvSpPr/>
            <p:nvPr/>
          </p:nvSpPr>
          <p:spPr>
            <a:xfrm>
              <a:off x="4343211" y="1447800"/>
              <a:ext cx="209495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4346575" y="2641600"/>
            <a:ext cx="4349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6666"/>
                </a:solidFill>
              </a:rPr>
              <a:t>X5</a:t>
            </a:r>
          </a:p>
        </p:txBody>
      </p:sp>
      <p:sp>
        <p:nvSpPr>
          <p:cNvPr id="4106" name="TextBox 85"/>
          <p:cNvSpPr txBox="1">
            <a:spLocks noChangeArrowheads="1"/>
          </p:cNvSpPr>
          <p:nvPr/>
        </p:nvSpPr>
        <p:spPr bwMode="auto">
          <a:xfrm>
            <a:off x="4721225" y="2436813"/>
            <a:ext cx="7985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95825" y="2679700"/>
            <a:ext cx="14636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Pkg=IDT8N4Q001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4564063" y="1889125"/>
            <a:ext cx="1795462" cy="0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81" idx="0"/>
          </p:cNvCxnSpPr>
          <p:nvPr/>
        </p:nvCxnSpPr>
        <p:spPr>
          <a:xfrm>
            <a:off x="4573588" y="1889125"/>
            <a:ext cx="0" cy="388938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549775" y="1663700"/>
            <a:ext cx="1838325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rgbClr val="FFC000"/>
                </a:solidFill>
                <a:latin typeface="Arial" charset="0"/>
              </a:rPr>
              <a:t>CLK_SCL/SDA, CLK_SEL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092575" y="1295400"/>
            <a:ext cx="4441825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112" name="TextBox 43"/>
          <p:cNvSpPr txBox="1">
            <a:spLocks noChangeArrowheads="1"/>
          </p:cNvSpPr>
          <p:nvPr/>
        </p:nvSpPr>
        <p:spPr bwMode="auto">
          <a:xfrm>
            <a:off x="7800975" y="1303338"/>
            <a:ext cx="684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B0F0"/>
                </a:solidFill>
              </a:rPr>
              <a:t>DTM</a:t>
            </a:r>
          </a:p>
        </p:txBody>
      </p:sp>
      <p:sp>
        <p:nvSpPr>
          <p:cNvPr id="4113" name="TextBox 125"/>
          <p:cNvSpPr txBox="1">
            <a:spLocks noChangeArrowheads="1"/>
          </p:cNvSpPr>
          <p:nvPr/>
        </p:nvSpPr>
        <p:spPr bwMode="auto">
          <a:xfrm>
            <a:off x="2063750" y="3263900"/>
            <a:ext cx="7985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100 MHz</a:t>
            </a:r>
          </a:p>
        </p:txBody>
      </p:sp>
      <p:grpSp>
        <p:nvGrpSpPr>
          <p:cNvPr id="4114" name="Group 6"/>
          <p:cNvGrpSpPr>
            <a:grpSpLocks/>
          </p:cNvGrpSpPr>
          <p:nvPr/>
        </p:nvGrpSpPr>
        <p:grpSpPr bwMode="auto">
          <a:xfrm>
            <a:off x="1689100" y="3316288"/>
            <a:ext cx="6486525" cy="1293812"/>
            <a:chOff x="1700213" y="3024188"/>
            <a:chExt cx="6486525" cy="1293812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5438776" y="3778250"/>
              <a:ext cx="931862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1" name="TextBox 69"/>
            <p:cNvSpPr txBox="1">
              <a:spLocks noChangeArrowheads="1"/>
            </p:cNvSpPr>
            <p:nvPr/>
          </p:nvSpPr>
          <p:spPr bwMode="auto">
            <a:xfrm>
              <a:off x="6359525" y="3665538"/>
              <a:ext cx="1827213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100">
                  <a:solidFill>
                    <a:srgbClr val="FF0000"/>
                  </a:solidFill>
                </a:rPr>
                <a:t>MGTREFCLK0_112_U5,6</a:t>
              </a:r>
            </a:p>
          </p:txBody>
        </p:sp>
        <p:sp>
          <p:nvSpPr>
            <p:cNvPr id="4182" name="TextBox 93"/>
            <p:cNvSpPr txBox="1">
              <a:spLocks noChangeArrowheads="1"/>
            </p:cNvSpPr>
            <p:nvPr/>
          </p:nvSpPr>
          <p:spPr bwMode="auto">
            <a:xfrm>
              <a:off x="4341813" y="3979863"/>
              <a:ext cx="4349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srgbClr val="006666"/>
                  </a:solidFill>
                </a:rPr>
                <a:t>X3</a:t>
              </a:r>
            </a:p>
          </p:txBody>
        </p:sp>
        <p:grpSp>
          <p:nvGrpSpPr>
            <p:cNvPr id="4183" name="Group 14"/>
            <p:cNvGrpSpPr>
              <a:grpSpLocks/>
            </p:cNvGrpSpPr>
            <p:nvPr/>
          </p:nvGrpSpPr>
          <p:grpSpPr bwMode="auto">
            <a:xfrm>
              <a:off x="1817688" y="3024188"/>
              <a:ext cx="285750" cy="366712"/>
              <a:chOff x="4267200" y="1447800"/>
              <a:chExt cx="357809" cy="4572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342737" y="1447800"/>
                <a:ext cx="21071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endParaRPr lang="en-US" altLang="en-US" sz="18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4267200" y="1447800"/>
                <a:ext cx="0" cy="45720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4625009" y="1447800"/>
                <a:ext cx="0" cy="45720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84" name="TextBox 70"/>
            <p:cNvSpPr txBox="1">
              <a:spLocks noChangeArrowheads="1"/>
            </p:cNvSpPr>
            <p:nvPr/>
          </p:nvSpPr>
          <p:spPr bwMode="auto">
            <a:xfrm>
              <a:off x="5422900" y="3824288"/>
              <a:ext cx="876300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0070C0"/>
                  </a:solidFill>
                </a:rPr>
                <a:t>REFCLK0</a:t>
              </a:r>
            </a:p>
          </p:txBody>
        </p:sp>
        <p:grpSp>
          <p:nvGrpSpPr>
            <p:cNvPr id="4185" name="Group 86"/>
            <p:cNvGrpSpPr>
              <a:grpSpLocks/>
            </p:cNvGrpSpPr>
            <p:nvPr/>
          </p:nvGrpSpPr>
          <p:grpSpPr bwMode="auto">
            <a:xfrm>
              <a:off x="4381500" y="3605213"/>
              <a:ext cx="317500" cy="379412"/>
              <a:chOff x="4267200" y="1447800"/>
              <a:chExt cx="357809" cy="457200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4344129" y="1447800"/>
                <a:ext cx="209319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50000"/>
                    <a:alpha val="12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endParaRPr lang="en-US" altLang="en-US" sz="18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89" name="Straight Connector 88"/>
              <p:cNvCxnSpPr/>
              <p:nvPr/>
            </p:nvCxnSpPr>
            <p:spPr>
              <a:xfrm>
                <a:off x="4267201" y="1447800"/>
                <a:ext cx="0" cy="45720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  <a:alpha val="1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4625010" y="1447800"/>
                <a:ext cx="0" cy="45720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  <a:alpha val="1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Straight Connector 18"/>
            <p:cNvCxnSpPr>
              <a:endCxn id="4187" idx="2"/>
            </p:cNvCxnSpPr>
            <p:nvPr/>
          </p:nvCxnSpPr>
          <p:spPr>
            <a:xfrm flipV="1">
              <a:off x="4710113" y="3795713"/>
              <a:ext cx="454025" cy="1587"/>
            </a:xfrm>
            <a:prstGeom prst="line">
              <a:avLst/>
            </a:prstGeom>
            <a:ln w="19050">
              <a:solidFill>
                <a:srgbClr val="C00000">
                  <a:alpha val="22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7" name="TextBox 19"/>
            <p:cNvSpPr txBox="1">
              <a:spLocks noChangeArrowheads="1"/>
            </p:cNvSpPr>
            <p:nvPr/>
          </p:nvSpPr>
          <p:spPr bwMode="auto">
            <a:xfrm>
              <a:off x="4932363" y="3487738"/>
              <a:ext cx="46355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400">
                  <a:solidFill>
                    <a:srgbClr val="FF0000"/>
                  </a:solidFill>
                </a:rPr>
                <a:t>N/L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718051" y="3994150"/>
              <a:ext cx="930275" cy="2778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charset="0"/>
                </a:rPr>
                <a:t>Pkg=LCC6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6048376" y="3197225"/>
              <a:ext cx="0" cy="58102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2114551" y="3208338"/>
              <a:ext cx="3935412" cy="4762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1" name="TextBox 117"/>
            <p:cNvSpPr txBox="1">
              <a:spLocks noChangeArrowheads="1"/>
            </p:cNvSpPr>
            <p:nvPr/>
          </p:nvSpPr>
          <p:spPr bwMode="auto">
            <a:xfrm>
              <a:off x="2884487" y="3197224"/>
              <a:ext cx="12430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0070C0"/>
                  </a:solidFill>
                </a:rPr>
                <a:t>DTM_REFCLK</a:t>
              </a:r>
            </a:p>
          </p:txBody>
        </p:sp>
        <p:sp>
          <p:nvSpPr>
            <p:cNvPr id="4192" name="TextBox 122"/>
            <p:cNvSpPr txBox="1">
              <a:spLocks noChangeArrowheads="1"/>
            </p:cNvSpPr>
            <p:nvPr/>
          </p:nvSpPr>
          <p:spPr bwMode="auto">
            <a:xfrm>
              <a:off x="1700213" y="3375025"/>
              <a:ext cx="547687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600"/>
                <a:t>X12</a:t>
              </a:r>
            </a:p>
          </p:txBody>
        </p:sp>
        <p:sp>
          <p:nvSpPr>
            <p:cNvPr id="4193" name="TextBox 126"/>
            <p:cNvSpPr txBox="1">
              <a:spLocks noChangeArrowheads="1"/>
            </p:cNvSpPr>
            <p:nvPr/>
          </p:nvSpPr>
          <p:spPr bwMode="auto">
            <a:xfrm>
              <a:off x="4338638" y="3208338"/>
              <a:ext cx="12969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0070C0"/>
                  </a:solidFill>
                </a:rPr>
                <a:t>‘PCIE_REFCLK’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2149476" y="3406775"/>
              <a:ext cx="930275" cy="2762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charset="0"/>
                </a:rPr>
                <a:t>Pkg=LCC6</a:t>
              </a:r>
            </a:p>
          </p:txBody>
        </p:sp>
      </p:grpSp>
      <p:sp>
        <p:nvSpPr>
          <p:cNvPr id="4115" name="TextBox 137"/>
          <p:cNvSpPr txBox="1">
            <a:spLocks noChangeArrowheads="1"/>
          </p:cNvSpPr>
          <p:nvPr/>
        </p:nvSpPr>
        <p:spPr bwMode="auto">
          <a:xfrm>
            <a:off x="700088" y="5418138"/>
            <a:ext cx="7556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160MHz</a:t>
            </a:r>
          </a:p>
        </p:txBody>
      </p:sp>
      <p:grpSp>
        <p:nvGrpSpPr>
          <p:cNvPr id="4116" name="Group 100"/>
          <p:cNvGrpSpPr>
            <a:grpSpLocks/>
          </p:cNvGrpSpPr>
          <p:nvPr/>
        </p:nvGrpSpPr>
        <p:grpSpPr bwMode="auto">
          <a:xfrm>
            <a:off x="950913" y="5029200"/>
            <a:ext cx="1682750" cy="381000"/>
            <a:chOff x="727320" y="5791200"/>
            <a:chExt cx="1682884" cy="380998"/>
          </a:xfrm>
        </p:grpSpPr>
        <p:grpSp>
          <p:nvGrpSpPr>
            <p:cNvPr id="4174" name="Group 131"/>
            <p:cNvGrpSpPr>
              <a:grpSpLocks/>
            </p:cNvGrpSpPr>
            <p:nvPr/>
          </p:nvGrpSpPr>
          <p:grpSpPr bwMode="auto">
            <a:xfrm>
              <a:off x="727320" y="5791200"/>
              <a:ext cx="227276" cy="380998"/>
              <a:chOff x="4267200" y="1447800"/>
              <a:chExt cx="357809" cy="457200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4342184" y="1447800"/>
                <a:ext cx="209954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endParaRPr lang="en-US" altLang="en-US" sz="18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34" name="Straight Connector 133"/>
              <p:cNvCxnSpPr/>
              <p:nvPr/>
            </p:nvCxnSpPr>
            <p:spPr>
              <a:xfrm>
                <a:off x="4267200" y="1447800"/>
                <a:ext cx="0" cy="45720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4624622" y="1447800"/>
                <a:ext cx="0" cy="45720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ectangle 50"/>
            <p:cNvSpPr/>
            <p:nvPr/>
          </p:nvSpPr>
          <p:spPr>
            <a:xfrm>
              <a:off x="1232185" y="5811838"/>
              <a:ext cx="1178019" cy="3603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SI5338A</a:t>
              </a:r>
            </a:p>
          </p:txBody>
        </p:sp>
        <p:cxnSp>
          <p:nvCxnSpPr>
            <p:cNvPr id="141" name="Straight Connector 140"/>
            <p:cNvCxnSpPr/>
            <p:nvPr/>
          </p:nvCxnSpPr>
          <p:spPr>
            <a:xfrm>
              <a:off x="974990" y="5995987"/>
              <a:ext cx="257195" cy="31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2" name="Rectangle 151"/>
          <p:cNvSpPr/>
          <p:nvPr/>
        </p:nvSpPr>
        <p:spPr>
          <a:xfrm>
            <a:off x="257175" y="1317625"/>
            <a:ext cx="1166813" cy="30003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118" name="TextBox 152"/>
          <p:cNvSpPr txBox="1">
            <a:spLocks noChangeArrowheads="1"/>
          </p:cNvSpPr>
          <p:nvPr/>
        </p:nvSpPr>
        <p:spPr bwMode="auto">
          <a:xfrm>
            <a:off x="485775" y="2911475"/>
            <a:ext cx="746125" cy="6477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Artix T200</a:t>
            </a:r>
          </a:p>
        </p:txBody>
      </p:sp>
      <p:grpSp>
        <p:nvGrpSpPr>
          <p:cNvPr id="4119" name="Group 153"/>
          <p:cNvGrpSpPr>
            <a:grpSpLocks/>
          </p:cNvGrpSpPr>
          <p:nvPr/>
        </p:nvGrpSpPr>
        <p:grpSpPr bwMode="auto">
          <a:xfrm>
            <a:off x="2513013" y="1404938"/>
            <a:ext cx="287337" cy="366712"/>
            <a:chOff x="4267200" y="1447800"/>
            <a:chExt cx="357809" cy="457200"/>
          </a:xfrm>
        </p:grpSpPr>
        <p:sp>
          <p:nvSpPr>
            <p:cNvPr id="155" name="Rectangle 154"/>
            <p:cNvSpPr/>
            <p:nvPr/>
          </p:nvSpPr>
          <p:spPr>
            <a:xfrm>
              <a:off x="4344296" y="1447800"/>
              <a:ext cx="209546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20" name="Group 157"/>
          <p:cNvGrpSpPr>
            <a:grpSpLocks/>
          </p:cNvGrpSpPr>
          <p:nvPr/>
        </p:nvGrpSpPr>
        <p:grpSpPr bwMode="auto">
          <a:xfrm>
            <a:off x="2984500" y="1817688"/>
            <a:ext cx="285750" cy="365125"/>
            <a:chOff x="4267200" y="1447800"/>
            <a:chExt cx="357809" cy="457200"/>
          </a:xfrm>
        </p:grpSpPr>
        <p:sp>
          <p:nvSpPr>
            <p:cNvPr id="159" name="Rectangle 158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60" name="Straight Connector 159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2" name="Straight Connector 161"/>
          <p:cNvCxnSpPr/>
          <p:nvPr/>
        </p:nvCxnSpPr>
        <p:spPr>
          <a:xfrm>
            <a:off x="1438275" y="1587500"/>
            <a:ext cx="1065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V="1">
            <a:off x="1433513" y="2008188"/>
            <a:ext cx="1519237" cy="635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3" name="TextBox 164"/>
          <p:cNvSpPr txBox="1">
            <a:spLocks noChangeArrowheads="1"/>
          </p:cNvSpPr>
          <p:nvPr/>
        </p:nvSpPr>
        <p:spPr bwMode="auto">
          <a:xfrm>
            <a:off x="1423988" y="1385888"/>
            <a:ext cx="11001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PGP_REFCLK1</a:t>
            </a:r>
          </a:p>
        </p:txBody>
      </p:sp>
      <p:sp>
        <p:nvSpPr>
          <p:cNvPr id="4124" name="TextBox 167"/>
          <p:cNvSpPr txBox="1">
            <a:spLocks noChangeArrowheads="1"/>
          </p:cNvSpPr>
          <p:nvPr/>
        </p:nvSpPr>
        <p:spPr bwMode="auto">
          <a:xfrm>
            <a:off x="1423988" y="1793875"/>
            <a:ext cx="11001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PGP_REFCLK0</a:t>
            </a:r>
          </a:p>
        </p:txBody>
      </p:sp>
      <p:sp>
        <p:nvSpPr>
          <p:cNvPr id="4125" name="TextBox 168"/>
          <p:cNvSpPr txBox="1">
            <a:spLocks noChangeArrowheads="1"/>
          </p:cNvSpPr>
          <p:nvPr/>
        </p:nvSpPr>
        <p:spPr bwMode="auto">
          <a:xfrm>
            <a:off x="2430463" y="1141413"/>
            <a:ext cx="404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X9</a:t>
            </a:r>
          </a:p>
        </p:txBody>
      </p:sp>
      <p:sp>
        <p:nvSpPr>
          <p:cNvPr id="4126" name="TextBox 169"/>
          <p:cNvSpPr txBox="1">
            <a:spLocks noChangeArrowheads="1"/>
          </p:cNvSpPr>
          <p:nvPr/>
        </p:nvSpPr>
        <p:spPr bwMode="auto">
          <a:xfrm>
            <a:off x="2932113" y="1562100"/>
            <a:ext cx="404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X3</a:t>
            </a:r>
          </a:p>
        </p:txBody>
      </p:sp>
      <p:sp>
        <p:nvSpPr>
          <p:cNvPr id="4127" name="TextBox 170"/>
          <p:cNvSpPr txBox="1">
            <a:spLocks noChangeArrowheads="1"/>
          </p:cNvSpPr>
          <p:nvPr/>
        </p:nvSpPr>
        <p:spPr bwMode="auto">
          <a:xfrm>
            <a:off x="3246438" y="1763713"/>
            <a:ext cx="79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4128" name="TextBox 171"/>
          <p:cNvSpPr txBox="1">
            <a:spLocks noChangeArrowheads="1"/>
          </p:cNvSpPr>
          <p:nvPr/>
        </p:nvSpPr>
        <p:spPr bwMode="auto">
          <a:xfrm>
            <a:off x="2771775" y="1350963"/>
            <a:ext cx="927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312.5 MHz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47663" y="1614488"/>
            <a:ext cx="10350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Bank 113</a:t>
            </a:r>
          </a:p>
        </p:txBody>
      </p:sp>
      <p:grpSp>
        <p:nvGrpSpPr>
          <p:cNvPr id="4130" name="Group 175"/>
          <p:cNvGrpSpPr>
            <a:grpSpLocks/>
          </p:cNvGrpSpPr>
          <p:nvPr/>
        </p:nvGrpSpPr>
        <p:grpSpPr bwMode="auto">
          <a:xfrm>
            <a:off x="2528888" y="2311400"/>
            <a:ext cx="285750" cy="366713"/>
            <a:chOff x="4267200" y="1447800"/>
            <a:chExt cx="357809" cy="457200"/>
          </a:xfrm>
        </p:grpSpPr>
        <p:sp>
          <p:nvSpPr>
            <p:cNvPr id="189" name="Rectangle 188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90" name="Straight Connector 189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31" name="Group 176"/>
          <p:cNvGrpSpPr>
            <a:grpSpLocks/>
          </p:cNvGrpSpPr>
          <p:nvPr/>
        </p:nvGrpSpPr>
        <p:grpSpPr bwMode="auto">
          <a:xfrm>
            <a:off x="2984500" y="2693988"/>
            <a:ext cx="285750" cy="365125"/>
            <a:chOff x="4267200" y="1447800"/>
            <a:chExt cx="357809" cy="457200"/>
          </a:xfrm>
        </p:grpSpPr>
        <p:sp>
          <p:nvSpPr>
            <p:cNvPr id="186" name="Rectangle 185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87" name="Straight Connector 186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8" name="Straight Connector 177"/>
          <p:cNvCxnSpPr/>
          <p:nvPr/>
        </p:nvCxnSpPr>
        <p:spPr>
          <a:xfrm>
            <a:off x="1441450" y="2493963"/>
            <a:ext cx="1065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1441450" y="2851150"/>
            <a:ext cx="15097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4" name="TextBox 179"/>
          <p:cNvSpPr txBox="1">
            <a:spLocks noChangeArrowheads="1"/>
          </p:cNvSpPr>
          <p:nvPr/>
        </p:nvSpPr>
        <p:spPr bwMode="auto">
          <a:xfrm>
            <a:off x="1433513" y="2247900"/>
            <a:ext cx="1109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RTM_REFCLK1</a:t>
            </a:r>
          </a:p>
        </p:txBody>
      </p:sp>
      <p:sp>
        <p:nvSpPr>
          <p:cNvPr id="4135" name="TextBox 180"/>
          <p:cNvSpPr txBox="1">
            <a:spLocks noChangeArrowheads="1"/>
          </p:cNvSpPr>
          <p:nvPr/>
        </p:nvSpPr>
        <p:spPr bwMode="auto">
          <a:xfrm>
            <a:off x="1427163" y="2641600"/>
            <a:ext cx="1109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RTM_REFCLK0</a:t>
            </a:r>
          </a:p>
        </p:txBody>
      </p:sp>
      <p:sp>
        <p:nvSpPr>
          <p:cNvPr id="4136" name="TextBox 181"/>
          <p:cNvSpPr txBox="1">
            <a:spLocks noChangeArrowheads="1"/>
          </p:cNvSpPr>
          <p:nvPr/>
        </p:nvSpPr>
        <p:spPr bwMode="auto">
          <a:xfrm>
            <a:off x="2413000" y="2039938"/>
            <a:ext cx="503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X10</a:t>
            </a:r>
          </a:p>
        </p:txBody>
      </p:sp>
      <p:sp>
        <p:nvSpPr>
          <p:cNvPr id="4137" name="TextBox 182"/>
          <p:cNvSpPr txBox="1">
            <a:spLocks noChangeArrowheads="1"/>
          </p:cNvSpPr>
          <p:nvPr/>
        </p:nvSpPr>
        <p:spPr bwMode="auto">
          <a:xfrm>
            <a:off x="2916238" y="2436813"/>
            <a:ext cx="404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X5</a:t>
            </a:r>
          </a:p>
        </p:txBody>
      </p:sp>
      <p:sp>
        <p:nvSpPr>
          <p:cNvPr id="4138" name="TextBox 184"/>
          <p:cNvSpPr txBox="1">
            <a:spLocks noChangeArrowheads="1"/>
          </p:cNvSpPr>
          <p:nvPr/>
        </p:nvSpPr>
        <p:spPr bwMode="auto">
          <a:xfrm>
            <a:off x="2800350" y="2233613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312.5 MHz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363538" y="2490788"/>
            <a:ext cx="10350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Bank 116</a:t>
            </a:r>
          </a:p>
        </p:txBody>
      </p:sp>
      <p:sp>
        <p:nvSpPr>
          <p:cNvPr id="4140" name="TextBox 197"/>
          <p:cNvSpPr txBox="1">
            <a:spLocks noChangeArrowheads="1"/>
          </p:cNvSpPr>
          <p:nvPr/>
        </p:nvSpPr>
        <p:spPr bwMode="auto">
          <a:xfrm>
            <a:off x="3246438" y="2627313"/>
            <a:ext cx="79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250 MHz</a:t>
            </a:r>
          </a:p>
        </p:txBody>
      </p:sp>
      <p:cxnSp>
        <p:nvCxnSpPr>
          <p:cNvPr id="103" name="Straight Connector 102"/>
          <p:cNvCxnSpPr/>
          <p:nvPr/>
        </p:nvCxnSpPr>
        <p:spPr>
          <a:xfrm>
            <a:off x="700088" y="4318000"/>
            <a:ext cx="0" cy="4064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698500" y="4721225"/>
            <a:ext cx="911225" cy="317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1609725" y="4724400"/>
            <a:ext cx="0" cy="32543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4" name="TextBox 219"/>
          <p:cNvSpPr txBox="1">
            <a:spLocks noChangeArrowheads="1"/>
          </p:cNvSpPr>
          <p:nvPr/>
        </p:nvSpPr>
        <p:spPr bwMode="auto">
          <a:xfrm>
            <a:off x="693738" y="4470400"/>
            <a:ext cx="10525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TTC_SCL/SDA</a:t>
            </a:r>
          </a:p>
        </p:txBody>
      </p:sp>
      <p:cxnSp>
        <p:nvCxnSpPr>
          <p:cNvPr id="229" name="Straight Connector 228"/>
          <p:cNvCxnSpPr/>
          <p:nvPr/>
        </p:nvCxnSpPr>
        <p:spPr>
          <a:xfrm>
            <a:off x="2398713" y="4132263"/>
            <a:ext cx="0" cy="89535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6" name="TextBox 234"/>
          <p:cNvSpPr txBox="1">
            <a:spLocks noChangeArrowheads="1"/>
          </p:cNvSpPr>
          <p:nvPr/>
        </p:nvSpPr>
        <p:spPr bwMode="auto">
          <a:xfrm>
            <a:off x="1463675" y="4132263"/>
            <a:ext cx="10017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TTC_CLK[0:1]</a:t>
            </a:r>
          </a:p>
        </p:txBody>
      </p:sp>
      <p:cxnSp>
        <p:nvCxnSpPr>
          <p:cNvPr id="122" name="Straight Arrow Connector 121"/>
          <p:cNvCxnSpPr/>
          <p:nvPr/>
        </p:nvCxnSpPr>
        <p:spPr>
          <a:xfrm flipH="1" flipV="1">
            <a:off x="1449388" y="4130675"/>
            <a:ext cx="955675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/>
          <p:cNvCxnSpPr/>
          <p:nvPr/>
        </p:nvCxnSpPr>
        <p:spPr>
          <a:xfrm flipV="1">
            <a:off x="2644775" y="5222875"/>
            <a:ext cx="3725863" cy="11113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9" name="TextBox 244"/>
          <p:cNvSpPr txBox="1">
            <a:spLocks noChangeArrowheads="1"/>
          </p:cNvSpPr>
          <p:nvPr/>
        </p:nvSpPr>
        <p:spPr bwMode="auto">
          <a:xfrm>
            <a:off x="2913063" y="5000625"/>
            <a:ext cx="1109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DTM_RTM_LS0</a:t>
            </a:r>
          </a:p>
        </p:txBody>
      </p:sp>
      <p:sp>
        <p:nvSpPr>
          <p:cNvPr id="4150" name="TextBox 247"/>
          <p:cNvSpPr txBox="1">
            <a:spLocks noChangeArrowheads="1"/>
          </p:cNvSpPr>
          <p:nvPr/>
        </p:nvSpPr>
        <p:spPr bwMode="auto">
          <a:xfrm>
            <a:off x="839788" y="5711825"/>
            <a:ext cx="2073275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HSIO-II TTC RMB</a:t>
            </a:r>
          </a:p>
        </p:txBody>
      </p:sp>
      <p:sp>
        <p:nvSpPr>
          <p:cNvPr id="136" name="Right Arrow 135"/>
          <p:cNvSpPr/>
          <p:nvPr/>
        </p:nvSpPr>
        <p:spPr>
          <a:xfrm>
            <a:off x="257175" y="5216525"/>
            <a:ext cx="417513" cy="258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39" name="Right Arrow 138"/>
          <p:cNvSpPr/>
          <p:nvPr/>
        </p:nvSpPr>
        <p:spPr>
          <a:xfrm flipH="1">
            <a:off x="300038" y="5638800"/>
            <a:ext cx="309562" cy="190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6200" y="4938713"/>
            <a:ext cx="5334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TTC</a:t>
            </a:r>
          </a:p>
        </p:txBody>
      </p:sp>
      <p:sp>
        <p:nvSpPr>
          <p:cNvPr id="252" name="TextBox 251"/>
          <p:cNvSpPr txBox="1"/>
          <p:nvPr/>
        </p:nvSpPr>
        <p:spPr>
          <a:xfrm>
            <a:off x="103188" y="5851525"/>
            <a:ext cx="674687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BUSY</a:t>
            </a:r>
          </a:p>
        </p:txBody>
      </p:sp>
      <p:sp>
        <p:nvSpPr>
          <p:cNvPr id="4155" name="TextBox 252"/>
          <p:cNvSpPr txBox="1">
            <a:spLocks noChangeArrowheads="1"/>
          </p:cNvSpPr>
          <p:nvPr/>
        </p:nvSpPr>
        <p:spPr bwMode="auto">
          <a:xfrm>
            <a:off x="5043488" y="4968875"/>
            <a:ext cx="13573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DTM_TO_RTM_LS0</a:t>
            </a:r>
          </a:p>
        </p:txBody>
      </p:sp>
      <p:sp>
        <p:nvSpPr>
          <p:cNvPr id="4156" name="TextBox 253"/>
          <p:cNvSpPr txBox="1">
            <a:spLocks noChangeArrowheads="1"/>
          </p:cNvSpPr>
          <p:nvPr/>
        </p:nvSpPr>
        <p:spPr bwMode="auto">
          <a:xfrm>
            <a:off x="6354763" y="5091113"/>
            <a:ext cx="201771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>
                <a:solidFill>
                  <a:srgbClr val="FF0000"/>
                </a:solidFill>
              </a:rPr>
              <a:t>IO_L13p/m_T1_MRCC_t/u17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392238" y="5395913"/>
            <a:ext cx="16192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rgbClr val="FF0000"/>
                </a:solidFill>
                <a:latin typeface="Arial" charset="0"/>
              </a:rPr>
              <a:t>variable clock generator</a:t>
            </a:r>
          </a:p>
        </p:txBody>
      </p:sp>
      <p:cxnSp>
        <p:nvCxnSpPr>
          <p:cNvPr id="262" name="Straight Connector 261"/>
          <p:cNvCxnSpPr/>
          <p:nvPr/>
        </p:nvCxnSpPr>
        <p:spPr>
          <a:xfrm flipV="1">
            <a:off x="1436688" y="3178175"/>
            <a:ext cx="4933950" cy="476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9" name="TextBox 263"/>
          <p:cNvSpPr txBox="1">
            <a:spLocks noChangeArrowheads="1"/>
          </p:cNvSpPr>
          <p:nvPr/>
        </p:nvSpPr>
        <p:spPr bwMode="auto">
          <a:xfrm>
            <a:off x="1428750" y="2951163"/>
            <a:ext cx="10302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DTM_CLK[0:2]</a:t>
            </a:r>
          </a:p>
        </p:txBody>
      </p:sp>
      <p:sp>
        <p:nvSpPr>
          <p:cNvPr id="4160" name="TextBox 267"/>
          <p:cNvSpPr txBox="1">
            <a:spLocks noChangeArrowheads="1"/>
          </p:cNvSpPr>
          <p:nvPr/>
        </p:nvSpPr>
        <p:spPr bwMode="auto">
          <a:xfrm>
            <a:off x="5253038" y="2932113"/>
            <a:ext cx="10287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DTM_CLK[0:2]</a:t>
            </a:r>
          </a:p>
        </p:txBody>
      </p:sp>
      <p:sp>
        <p:nvSpPr>
          <p:cNvPr id="4161" name="TextBox 268"/>
          <p:cNvSpPr txBox="1">
            <a:spLocks noChangeArrowheads="1"/>
          </p:cNvSpPr>
          <p:nvPr/>
        </p:nvSpPr>
        <p:spPr bwMode="auto">
          <a:xfrm>
            <a:off x="6354763" y="3046413"/>
            <a:ext cx="16065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>
                <a:solidFill>
                  <a:srgbClr val="FF0000"/>
                </a:solidFill>
              </a:rPr>
              <a:t>Bank 15 MRCC/SRCC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30"/>
          <p:cNvSpPr/>
          <p:nvPr/>
        </p:nvSpPr>
        <p:spPr>
          <a:xfrm>
            <a:off x="693738" y="4887913"/>
            <a:ext cx="2257425" cy="12842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5" name="Text Box 84"/>
          <p:cNvSpPr txBox="1">
            <a:spLocks noChangeArrowheads="1"/>
          </p:cNvSpPr>
          <p:nvPr/>
        </p:nvSpPr>
        <p:spPr bwMode="auto">
          <a:xfrm>
            <a:off x="381000" y="711200"/>
            <a:ext cx="5688013" cy="369888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CC0000"/>
              </a:buClr>
              <a:buChar char="*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1800" b="1" dirty="0" smtClean="0"/>
              <a:t>Possible revise HSIO-II (C04) Clock Configuration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370638" y="1652588"/>
            <a:ext cx="2022475" cy="39862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6858000" y="1695450"/>
            <a:ext cx="1447800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ZYNQ Z030</a:t>
            </a: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6370638" y="2328863"/>
            <a:ext cx="18557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>
                <a:solidFill>
                  <a:srgbClr val="FF0000"/>
                </a:solidFill>
              </a:rPr>
              <a:t>MGTREFCLK1_112_W5,6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5284788" y="2173288"/>
            <a:ext cx="874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70C0"/>
                </a:solidFill>
              </a:rPr>
              <a:t>REFCLK1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4716463" y="2455863"/>
            <a:ext cx="1643062" cy="127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28" name="Group 79"/>
          <p:cNvGrpSpPr>
            <a:grpSpLocks/>
          </p:cNvGrpSpPr>
          <p:nvPr/>
        </p:nvGrpSpPr>
        <p:grpSpPr bwMode="auto">
          <a:xfrm>
            <a:off x="4418013" y="2278063"/>
            <a:ext cx="306387" cy="379412"/>
            <a:chOff x="4267200" y="1447800"/>
            <a:chExt cx="357809" cy="457200"/>
          </a:xfrm>
        </p:grpSpPr>
        <p:sp>
          <p:nvSpPr>
            <p:cNvPr id="81" name="Rectangle 80"/>
            <p:cNvSpPr/>
            <p:nvPr/>
          </p:nvSpPr>
          <p:spPr>
            <a:xfrm>
              <a:off x="4343211" y="1447800"/>
              <a:ext cx="209495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29" name="TextBox 16"/>
          <p:cNvSpPr txBox="1">
            <a:spLocks noChangeArrowheads="1"/>
          </p:cNvSpPr>
          <p:nvPr/>
        </p:nvSpPr>
        <p:spPr bwMode="auto">
          <a:xfrm>
            <a:off x="4346575" y="2641600"/>
            <a:ext cx="4349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6666"/>
                </a:solidFill>
              </a:rPr>
              <a:t>X5</a:t>
            </a:r>
          </a:p>
        </p:txBody>
      </p:sp>
      <p:sp>
        <p:nvSpPr>
          <p:cNvPr id="5130" name="TextBox 85"/>
          <p:cNvSpPr txBox="1">
            <a:spLocks noChangeArrowheads="1"/>
          </p:cNvSpPr>
          <p:nvPr/>
        </p:nvSpPr>
        <p:spPr bwMode="auto">
          <a:xfrm>
            <a:off x="4721225" y="2436813"/>
            <a:ext cx="7985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95825" y="2679700"/>
            <a:ext cx="14636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Pkg=IDT8N4Q001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4564063" y="1889125"/>
            <a:ext cx="1795462" cy="0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81" idx="0"/>
          </p:cNvCxnSpPr>
          <p:nvPr/>
        </p:nvCxnSpPr>
        <p:spPr>
          <a:xfrm>
            <a:off x="4573588" y="1889125"/>
            <a:ext cx="0" cy="388938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549775" y="1663700"/>
            <a:ext cx="1838325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rgbClr val="FFC000"/>
                </a:solidFill>
                <a:latin typeface="Arial" charset="0"/>
              </a:rPr>
              <a:t>CLK_SCL/SDA, CLK_SEL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092575" y="1295400"/>
            <a:ext cx="4441825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5136" name="TextBox 43"/>
          <p:cNvSpPr txBox="1">
            <a:spLocks noChangeArrowheads="1"/>
          </p:cNvSpPr>
          <p:nvPr/>
        </p:nvSpPr>
        <p:spPr bwMode="auto">
          <a:xfrm>
            <a:off x="7800975" y="1303338"/>
            <a:ext cx="684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B0F0"/>
                </a:solidFill>
              </a:rPr>
              <a:t>DTM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427663" y="4070350"/>
            <a:ext cx="931862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8" name="TextBox 69"/>
          <p:cNvSpPr txBox="1">
            <a:spLocks noChangeArrowheads="1"/>
          </p:cNvSpPr>
          <p:nvPr/>
        </p:nvSpPr>
        <p:spPr bwMode="auto">
          <a:xfrm>
            <a:off x="6348413" y="3957638"/>
            <a:ext cx="182721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>
                <a:solidFill>
                  <a:srgbClr val="FF0000"/>
                </a:solidFill>
              </a:rPr>
              <a:t>MGTREFCLK0_112_U5,6</a:t>
            </a:r>
          </a:p>
        </p:txBody>
      </p:sp>
      <p:sp>
        <p:nvSpPr>
          <p:cNvPr id="5139" name="TextBox 93"/>
          <p:cNvSpPr txBox="1">
            <a:spLocks noChangeArrowheads="1"/>
          </p:cNvSpPr>
          <p:nvPr/>
        </p:nvSpPr>
        <p:spPr bwMode="auto">
          <a:xfrm>
            <a:off x="4330700" y="4271963"/>
            <a:ext cx="434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6666"/>
                </a:solidFill>
              </a:rPr>
              <a:t>X3</a:t>
            </a:r>
          </a:p>
        </p:txBody>
      </p:sp>
      <p:sp>
        <p:nvSpPr>
          <p:cNvPr id="5140" name="TextBox 70"/>
          <p:cNvSpPr txBox="1">
            <a:spLocks noChangeArrowheads="1"/>
          </p:cNvSpPr>
          <p:nvPr/>
        </p:nvSpPr>
        <p:spPr bwMode="auto">
          <a:xfrm>
            <a:off x="5411788" y="4116388"/>
            <a:ext cx="8763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70C0"/>
                </a:solidFill>
              </a:rPr>
              <a:t>REFCLK0</a:t>
            </a:r>
          </a:p>
        </p:txBody>
      </p:sp>
      <p:grpSp>
        <p:nvGrpSpPr>
          <p:cNvPr id="5141" name="Group 86"/>
          <p:cNvGrpSpPr>
            <a:grpSpLocks/>
          </p:cNvGrpSpPr>
          <p:nvPr/>
        </p:nvGrpSpPr>
        <p:grpSpPr bwMode="auto">
          <a:xfrm>
            <a:off x="4370388" y="3897313"/>
            <a:ext cx="317500" cy="379412"/>
            <a:chOff x="4267200" y="1447800"/>
            <a:chExt cx="357809" cy="457200"/>
          </a:xfrm>
        </p:grpSpPr>
        <p:sp>
          <p:nvSpPr>
            <p:cNvPr id="88" name="Rectangle 87"/>
            <p:cNvSpPr/>
            <p:nvPr/>
          </p:nvSpPr>
          <p:spPr>
            <a:xfrm>
              <a:off x="4344128" y="1447800"/>
              <a:ext cx="209319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>
            <a:endCxn id="5143" idx="2"/>
          </p:cNvCxnSpPr>
          <p:nvPr/>
        </p:nvCxnSpPr>
        <p:spPr>
          <a:xfrm flipV="1">
            <a:off x="4699000" y="4087813"/>
            <a:ext cx="454025" cy="1587"/>
          </a:xfrm>
          <a:prstGeom prst="line">
            <a:avLst/>
          </a:prstGeom>
          <a:ln w="19050">
            <a:solidFill>
              <a:srgbClr val="C00000">
                <a:alpha val="2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3" name="TextBox 19"/>
          <p:cNvSpPr txBox="1">
            <a:spLocks noChangeArrowheads="1"/>
          </p:cNvSpPr>
          <p:nvPr/>
        </p:nvSpPr>
        <p:spPr bwMode="auto">
          <a:xfrm>
            <a:off x="4921250" y="3779838"/>
            <a:ext cx="463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0000"/>
                </a:solidFill>
              </a:rPr>
              <a:t>N/L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706938" y="4286250"/>
            <a:ext cx="930275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Pkg=LCC6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6037263" y="3489325"/>
            <a:ext cx="0" cy="5810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2913063" y="3489325"/>
            <a:ext cx="3125787" cy="1587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7" name="TextBox 117"/>
          <p:cNvSpPr txBox="1">
            <a:spLocks noChangeArrowheads="1"/>
          </p:cNvSpPr>
          <p:nvPr/>
        </p:nvSpPr>
        <p:spPr bwMode="auto">
          <a:xfrm>
            <a:off x="2873375" y="3489325"/>
            <a:ext cx="1243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70C0"/>
                </a:solidFill>
              </a:rPr>
              <a:t>DTM_REFCLK</a:t>
            </a:r>
          </a:p>
        </p:txBody>
      </p:sp>
      <p:sp>
        <p:nvSpPr>
          <p:cNvPr id="5148" name="TextBox 126"/>
          <p:cNvSpPr txBox="1">
            <a:spLocks noChangeArrowheads="1"/>
          </p:cNvSpPr>
          <p:nvPr/>
        </p:nvSpPr>
        <p:spPr bwMode="auto">
          <a:xfrm>
            <a:off x="4327525" y="3500438"/>
            <a:ext cx="1296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70C0"/>
                </a:solidFill>
              </a:rPr>
              <a:t>‘PCIE_REFCLK’</a:t>
            </a:r>
          </a:p>
        </p:txBody>
      </p:sp>
      <p:sp>
        <p:nvSpPr>
          <p:cNvPr id="5149" name="TextBox 137"/>
          <p:cNvSpPr txBox="1">
            <a:spLocks noChangeArrowheads="1"/>
          </p:cNvSpPr>
          <p:nvPr/>
        </p:nvSpPr>
        <p:spPr bwMode="auto">
          <a:xfrm>
            <a:off x="700088" y="5418138"/>
            <a:ext cx="7556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160MHz</a:t>
            </a:r>
          </a:p>
        </p:txBody>
      </p:sp>
      <p:grpSp>
        <p:nvGrpSpPr>
          <p:cNvPr id="5150" name="Group 100"/>
          <p:cNvGrpSpPr>
            <a:grpSpLocks/>
          </p:cNvGrpSpPr>
          <p:nvPr/>
        </p:nvGrpSpPr>
        <p:grpSpPr bwMode="auto">
          <a:xfrm>
            <a:off x="950913" y="5029200"/>
            <a:ext cx="1682750" cy="381000"/>
            <a:chOff x="727320" y="5791200"/>
            <a:chExt cx="1682884" cy="380998"/>
          </a:xfrm>
        </p:grpSpPr>
        <p:grpSp>
          <p:nvGrpSpPr>
            <p:cNvPr id="5211" name="Group 131"/>
            <p:cNvGrpSpPr>
              <a:grpSpLocks/>
            </p:cNvGrpSpPr>
            <p:nvPr/>
          </p:nvGrpSpPr>
          <p:grpSpPr bwMode="auto">
            <a:xfrm>
              <a:off x="727320" y="5791200"/>
              <a:ext cx="227276" cy="380998"/>
              <a:chOff x="4267200" y="1447800"/>
              <a:chExt cx="357809" cy="457200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4342184" y="1447800"/>
                <a:ext cx="209954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endParaRPr lang="en-US" altLang="en-US" sz="18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34" name="Straight Connector 133"/>
              <p:cNvCxnSpPr/>
              <p:nvPr/>
            </p:nvCxnSpPr>
            <p:spPr>
              <a:xfrm>
                <a:off x="4267200" y="1447800"/>
                <a:ext cx="0" cy="45720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4624622" y="1447800"/>
                <a:ext cx="0" cy="45720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ectangle 50"/>
            <p:cNvSpPr/>
            <p:nvPr/>
          </p:nvSpPr>
          <p:spPr>
            <a:xfrm>
              <a:off x="1232185" y="5811838"/>
              <a:ext cx="1178019" cy="36036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SI5338A</a:t>
              </a:r>
            </a:p>
          </p:txBody>
        </p:sp>
        <p:cxnSp>
          <p:nvCxnSpPr>
            <p:cNvPr id="141" name="Straight Connector 140"/>
            <p:cNvCxnSpPr/>
            <p:nvPr/>
          </p:nvCxnSpPr>
          <p:spPr>
            <a:xfrm>
              <a:off x="974990" y="5995987"/>
              <a:ext cx="257195" cy="31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2" name="Rectangle 151"/>
          <p:cNvSpPr/>
          <p:nvPr/>
        </p:nvSpPr>
        <p:spPr>
          <a:xfrm>
            <a:off x="257175" y="1317625"/>
            <a:ext cx="1166813" cy="30003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5152" name="TextBox 152"/>
          <p:cNvSpPr txBox="1">
            <a:spLocks noChangeArrowheads="1"/>
          </p:cNvSpPr>
          <p:nvPr/>
        </p:nvSpPr>
        <p:spPr bwMode="auto">
          <a:xfrm>
            <a:off x="485775" y="2911475"/>
            <a:ext cx="746125" cy="6477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Artix T200</a:t>
            </a:r>
          </a:p>
        </p:txBody>
      </p:sp>
      <p:grpSp>
        <p:nvGrpSpPr>
          <p:cNvPr id="5153" name="Group 153"/>
          <p:cNvGrpSpPr>
            <a:grpSpLocks/>
          </p:cNvGrpSpPr>
          <p:nvPr/>
        </p:nvGrpSpPr>
        <p:grpSpPr bwMode="auto">
          <a:xfrm>
            <a:off x="2513013" y="1404938"/>
            <a:ext cx="287337" cy="366712"/>
            <a:chOff x="4267200" y="1447800"/>
            <a:chExt cx="357809" cy="457200"/>
          </a:xfrm>
        </p:grpSpPr>
        <p:sp>
          <p:nvSpPr>
            <p:cNvPr id="155" name="Rectangle 154"/>
            <p:cNvSpPr/>
            <p:nvPr/>
          </p:nvSpPr>
          <p:spPr>
            <a:xfrm>
              <a:off x="4344296" y="1447800"/>
              <a:ext cx="209546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54" name="Group 157"/>
          <p:cNvGrpSpPr>
            <a:grpSpLocks/>
          </p:cNvGrpSpPr>
          <p:nvPr/>
        </p:nvGrpSpPr>
        <p:grpSpPr bwMode="auto">
          <a:xfrm>
            <a:off x="2984500" y="1817688"/>
            <a:ext cx="285750" cy="365125"/>
            <a:chOff x="4267200" y="1447800"/>
            <a:chExt cx="357809" cy="457200"/>
          </a:xfrm>
        </p:grpSpPr>
        <p:sp>
          <p:nvSpPr>
            <p:cNvPr id="159" name="Rectangle 158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60" name="Straight Connector 159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2" name="Straight Connector 161"/>
          <p:cNvCxnSpPr/>
          <p:nvPr/>
        </p:nvCxnSpPr>
        <p:spPr>
          <a:xfrm>
            <a:off x="1438275" y="1587500"/>
            <a:ext cx="1065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V="1">
            <a:off x="1433513" y="2008188"/>
            <a:ext cx="1519237" cy="635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7" name="TextBox 164"/>
          <p:cNvSpPr txBox="1">
            <a:spLocks noChangeArrowheads="1"/>
          </p:cNvSpPr>
          <p:nvPr/>
        </p:nvSpPr>
        <p:spPr bwMode="auto">
          <a:xfrm>
            <a:off x="1423988" y="1385888"/>
            <a:ext cx="11001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PGP_REFCLK1</a:t>
            </a:r>
          </a:p>
        </p:txBody>
      </p:sp>
      <p:sp>
        <p:nvSpPr>
          <p:cNvPr id="5158" name="TextBox 167"/>
          <p:cNvSpPr txBox="1">
            <a:spLocks noChangeArrowheads="1"/>
          </p:cNvSpPr>
          <p:nvPr/>
        </p:nvSpPr>
        <p:spPr bwMode="auto">
          <a:xfrm>
            <a:off x="1423988" y="1793875"/>
            <a:ext cx="11001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PGP_REFCLK0</a:t>
            </a:r>
          </a:p>
        </p:txBody>
      </p:sp>
      <p:sp>
        <p:nvSpPr>
          <p:cNvPr id="5159" name="TextBox 168"/>
          <p:cNvSpPr txBox="1">
            <a:spLocks noChangeArrowheads="1"/>
          </p:cNvSpPr>
          <p:nvPr/>
        </p:nvSpPr>
        <p:spPr bwMode="auto">
          <a:xfrm>
            <a:off x="2430463" y="1141413"/>
            <a:ext cx="404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X9</a:t>
            </a:r>
          </a:p>
        </p:txBody>
      </p:sp>
      <p:sp>
        <p:nvSpPr>
          <p:cNvPr id="5160" name="TextBox 169"/>
          <p:cNvSpPr txBox="1">
            <a:spLocks noChangeArrowheads="1"/>
          </p:cNvSpPr>
          <p:nvPr/>
        </p:nvSpPr>
        <p:spPr bwMode="auto">
          <a:xfrm>
            <a:off x="2932113" y="1562100"/>
            <a:ext cx="404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X3</a:t>
            </a:r>
          </a:p>
        </p:txBody>
      </p:sp>
      <p:sp>
        <p:nvSpPr>
          <p:cNvPr id="5161" name="TextBox 170"/>
          <p:cNvSpPr txBox="1">
            <a:spLocks noChangeArrowheads="1"/>
          </p:cNvSpPr>
          <p:nvPr/>
        </p:nvSpPr>
        <p:spPr bwMode="auto">
          <a:xfrm>
            <a:off x="3246438" y="1763713"/>
            <a:ext cx="79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5162" name="TextBox 171"/>
          <p:cNvSpPr txBox="1">
            <a:spLocks noChangeArrowheads="1"/>
          </p:cNvSpPr>
          <p:nvPr/>
        </p:nvSpPr>
        <p:spPr bwMode="auto">
          <a:xfrm>
            <a:off x="2771775" y="1350963"/>
            <a:ext cx="927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312.5 MHz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47663" y="1614488"/>
            <a:ext cx="10350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Bank 113</a:t>
            </a:r>
          </a:p>
        </p:txBody>
      </p:sp>
      <p:grpSp>
        <p:nvGrpSpPr>
          <p:cNvPr id="5164" name="Group 175"/>
          <p:cNvGrpSpPr>
            <a:grpSpLocks/>
          </p:cNvGrpSpPr>
          <p:nvPr/>
        </p:nvGrpSpPr>
        <p:grpSpPr bwMode="auto">
          <a:xfrm>
            <a:off x="2528888" y="2311400"/>
            <a:ext cx="285750" cy="366713"/>
            <a:chOff x="4267200" y="1447800"/>
            <a:chExt cx="357809" cy="457200"/>
          </a:xfrm>
        </p:grpSpPr>
        <p:sp>
          <p:nvSpPr>
            <p:cNvPr id="189" name="Rectangle 188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90" name="Straight Connector 189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65" name="Group 176"/>
          <p:cNvGrpSpPr>
            <a:grpSpLocks/>
          </p:cNvGrpSpPr>
          <p:nvPr/>
        </p:nvGrpSpPr>
        <p:grpSpPr bwMode="auto">
          <a:xfrm>
            <a:off x="2984500" y="2693988"/>
            <a:ext cx="285750" cy="365125"/>
            <a:chOff x="4267200" y="1447800"/>
            <a:chExt cx="357809" cy="457200"/>
          </a:xfrm>
        </p:grpSpPr>
        <p:sp>
          <p:nvSpPr>
            <p:cNvPr id="186" name="Rectangle 185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87" name="Straight Connector 186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8" name="Straight Connector 177"/>
          <p:cNvCxnSpPr/>
          <p:nvPr/>
        </p:nvCxnSpPr>
        <p:spPr>
          <a:xfrm>
            <a:off x="1441450" y="2493963"/>
            <a:ext cx="1065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1441450" y="2851150"/>
            <a:ext cx="15097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8" name="TextBox 179"/>
          <p:cNvSpPr txBox="1">
            <a:spLocks noChangeArrowheads="1"/>
          </p:cNvSpPr>
          <p:nvPr/>
        </p:nvSpPr>
        <p:spPr bwMode="auto">
          <a:xfrm>
            <a:off x="1433513" y="2247900"/>
            <a:ext cx="1109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RTM_REFCLK1</a:t>
            </a:r>
          </a:p>
        </p:txBody>
      </p:sp>
      <p:sp>
        <p:nvSpPr>
          <p:cNvPr id="5169" name="TextBox 180"/>
          <p:cNvSpPr txBox="1">
            <a:spLocks noChangeArrowheads="1"/>
          </p:cNvSpPr>
          <p:nvPr/>
        </p:nvSpPr>
        <p:spPr bwMode="auto">
          <a:xfrm>
            <a:off x="1427163" y="2641600"/>
            <a:ext cx="1109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RTM_REFCLK0</a:t>
            </a:r>
          </a:p>
        </p:txBody>
      </p:sp>
      <p:sp>
        <p:nvSpPr>
          <p:cNvPr id="5170" name="TextBox 181"/>
          <p:cNvSpPr txBox="1">
            <a:spLocks noChangeArrowheads="1"/>
          </p:cNvSpPr>
          <p:nvPr/>
        </p:nvSpPr>
        <p:spPr bwMode="auto">
          <a:xfrm>
            <a:off x="2413000" y="2039938"/>
            <a:ext cx="503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X10</a:t>
            </a:r>
          </a:p>
        </p:txBody>
      </p:sp>
      <p:sp>
        <p:nvSpPr>
          <p:cNvPr id="5171" name="TextBox 182"/>
          <p:cNvSpPr txBox="1">
            <a:spLocks noChangeArrowheads="1"/>
          </p:cNvSpPr>
          <p:nvPr/>
        </p:nvSpPr>
        <p:spPr bwMode="auto">
          <a:xfrm>
            <a:off x="2916238" y="2436813"/>
            <a:ext cx="404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X5</a:t>
            </a:r>
          </a:p>
        </p:txBody>
      </p:sp>
      <p:sp>
        <p:nvSpPr>
          <p:cNvPr id="5172" name="TextBox 184"/>
          <p:cNvSpPr txBox="1">
            <a:spLocks noChangeArrowheads="1"/>
          </p:cNvSpPr>
          <p:nvPr/>
        </p:nvSpPr>
        <p:spPr bwMode="auto">
          <a:xfrm>
            <a:off x="2800350" y="2233613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312.5 MHz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363538" y="2490788"/>
            <a:ext cx="10350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Bank 116</a:t>
            </a:r>
          </a:p>
        </p:txBody>
      </p:sp>
      <p:sp>
        <p:nvSpPr>
          <p:cNvPr id="5174" name="TextBox 197"/>
          <p:cNvSpPr txBox="1">
            <a:spLocks noChangeArrowheads="1"/>
          </p:cNvSpPr>
          <p:nvPr/>
        </p:nvSpPr>
        <p:spPr bwMode="auto">
          <a:xfrm>
            <a:off x="3246438" y="2627313"/>
            <a:ext cx="79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250 MHz</a:t>
            </a:r>
          </a:p>
        </p:txBody>
      </p:sp>
      <p:cxnSp>
        <p:nvCxnSpPr>
          <p:cNvPr id="103" name="Straight Connector 102"/>
          <p:cNvCxnSpPr/>
          <p:nvPr/>
        </p:nvCxnSpPr>
        <p:spPr>
          <a:xfrm>
            <a:off x="700088" y="4318000"/>
            <a:ext cx="0" cy="4064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698500" y="4721225"/>
            <a:ext cx="911225" cy="317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1609725" y="4724400"/>
            <a:ext cx="0" cy="32543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78" name="TextBox 219"/>
          <p:cNvSpPr txBox="1">
            <a:spLocks noChangeArrowheads="1"/>
          </p:cNvSpPr>
          <p:nvPr/>
        </p:nvSpPr>
        <p:spPr bwMode="auto">
          <a:xfrm>
            <a:off x="693738" y="4470400"/>
            <a:ext cx="10525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TTC_SCL/SDA</a:t>
            </a:r>
          </a:p>
        </p:txBody>
      </p:sp>
      <p:cxnSp>
        <p:nvCxnSpPr>
          <p:cNvPr id="229" name="Straight Connector 228"/>
          <p:cNvCxnSpPr/>
          <p:nvPr/>
        </p:nvCxnSpPr>
        <p:spPr>
          <a:xfrm>
            <a:off x="2398713" y="4132263"/>
            <a:ext cx="0" cy="89535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80" name="TextBox 234"/>
          <p:cNvSpPr txBox="1">
            <a:spLocks noChangeArrowheads="1"/>
          </p:cNvSpPr>
          <p:nvPr/>
        </p:nvSpPr>
        <p:spPr bwMode="auto">
          <a:xfrm>
            <a:off x="1463675" y="4132263"/>
            <a:ext cx="10017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TTC_CLK[0:1]</a:t>
            </a:r>
          </a:p>
        </p:txBody>
      </p:sp>
      <p:cxnSp>
        <p:nvCxnSpPr>
          <p:cNvPr id="122" name="Straight Arrow Connector 121"/>
          <p:cNvCxnSpPr/>
          <p:nvPr/>
        </p:nvCxnSpPr>
        <p:spPr>
          <a:xfrm flipH="1" flipV="1">
            <a:off x="1449388" y="4130675"/>
            <a:ext cx="955675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82" name="TextBox 244"/>
          <p:cNvSpPr txBox="1">
            <a:spLocks noChangeArrowheads="1"/>
          </p:cNvSpPr>
          <p:nvPr/>
        </p:nvSpPr>
        <p:spPr bwMode="auto">
          <a:xfrm>
            <a:off x="2925763" y="5011738"/>
            <a:ext cx="11096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DTM_RTM_LS0</a:t>
            </a:r>
          </a:p>
        </p:txBody>
      </p:sp>
      <p:sp>
        <p:nvSpPr>
          <p:cNvPr id="5183" name="TextBox 247"/>
          <p:cNvSpPr txBox="1">
            <a:spLocks noChangeArrowheads="1"/>
          </p:cNvSpPr>
          <p:nvPr/>
        </p:nvSpPr>
        <p:spPr bwMode="auto">
          <a:xfrm>
            <a:off x="839788" y="5711825"/>
            <a:ext cx="2073275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/>
              <a:t>HSIO-II TTC RMB</a:t>
            </a:r>
          </a:p>
        </p:txBody>
      </p:sp>
      <p:sp>
        <p:nvSpPr>
          <p:cNvPr id="136" name="Right Arrow 135"/>
          <p:cNvSpPr/>
          <p:nvPr/>
        </p:nvSpPr>
        <p:spPr>
          <a:xfrm>
            <a:off x="257175" y="5216525"/>
            <a:ext cx="417513" cy="258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39" name="Right Arrow 138"/>
          <p:cNvSpPr/>
          <p:nvPr/>
        </p:nvSpPr>
        <p:spPr>
          <a:xfrm flipH="1">
            <a:off x="300038" y="5638800"/>
            <a:ext cx="309562" cy="190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6200" y="4938713"/>
            <a:ext cx="5334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TTC</a:t>
            </a:r>
          </a:p>
        </p:txBody>
      </p:sp>
      <p:sp>
        <p:nvSpPr>
          <p:cNvPr id="252" name="TextBox 251"/>
          <p:cNvSpPr txBox="1"/>
          <p:nvPr/>
        </p:nvSpPr>
        <p:spPr>
          <a:xfrm>
            <a:off x="103188" y="5851525"/>
            <a:ext cx="674687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BUSY</a:t>
            </a:r>
          </a:p>
        </p:txBody>
      </p:sp>
      <p:sp>
        <p:nvSpPr>
          <p:cNvPr id="2122" name="TextBox 252"/>
          <p:cNvSpPr txBox="1">
            <a:spLocks noChangeArrowheads="1"/>
          </p:cNvSpPr>
          <p:nvPr/>
        </p:nvSpPr>
        <p:spPr bwMode="auto">
          <a:xfrm>
            <a:off x="5043488" y="4968875"/>
            <a:ext cx="13573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CC0000"/>
              </a:buClr>
              <a:buChar char="*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1000" dirty="0" smtClean="0">
                <a:solidFill>
                  <a:srgbClr val="0070C0">
                    <a:alpha val="19000"/>
                  </a:srgbClr>
                </a:solidFill>
              </a:rPr>
              <a:t>DTM_TO_RTM_LS0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392238" y="5395913"/>
            <a:ext cx="16192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rgbClr val="FF0000"/>
                </a:solidFill>
                <a:latin typeface="Arial" charset="0"/>
              </a:rPr>
              <a:t>variable clock generator</a:t>
            </a:r>
          </a:p>
        </p:txBody>
      </p:sp>
      <p:cxnSp>
        <p:nvCxnSpPr>
          <p:cNvPr id="262" name="Straight Connector 261"/>
          <p:cNvCxnSpPr/>
          <p:nvPr/>
        </p:nvCxnSpPr>
        <p:spPr>
          <a:xfrm flipV="1">
            <a:off x="1436688" y="3178175"/>
            <a:ext cx="4933950" cy="476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91" name="TextBox 263"/>
          <p:cNvSpPr txBox="1">
            <a:spLocks noChangeArrowheads="1"/>
          </p:cNvSpPr>
          <p:nvPr/>
        </p:nvSpPr>
        <p:spPr bwMode="auto">
          <a:xfrm>
            <a:off x="1428750" y="2951163"/>
            <a:ext cx="10302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DTM_CLK[0:2]</a:t>
            </a:r>
          </a:p>
        </p:txBody>
      </p:sp>
      <p:sp>
        <p:nvSpPr>
          <p:cNvPr id="5192" name="TextBox 267"/>
          <p:cNvSpPr txBox="1">
            <a:spLocks noChangeArrowheads="1"/>
          </p:cNvSpPr>
          <p:nvPr/>
        </p:nvSpPr>
        <p:spPr bwMode="auto">
          <a:xfrm>
            <a:off x="5253038" y="2932113"/>
            <a:ext cx="10287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>
                <a:solidFill>
                  <a:srgbClr val="0070C0"/>
                </a:solidFill>
              </a:rPr>
              <a:t>DTM_CLK[0:2]</a:t>
            </a:r>
          </a:p>
        </p:txBody>
      </p:sp>
      <p:sp>
        <p:nvSpPr>
          <p:cNvPr id="5193" name="TextBox 268"/>
          <p:cNvSpPr txBox="1">
            <a:spLocks noChangeArrowheads="1"/>
          </p:cNvSpPr>
          <p:nvPr/>
        </p:nvSpPr>
        <p:spPr bwMode="auto">
          <a:xfrm>
            <a:off x="6354763" y="3046413"/>
            <a:ext cx="16065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>
                <a:solidFill>
                  <a:srgbClr val="FF0000"/>
                </a:solidFill>
              </a:rPr>
              <a:t>Bank 15 MRCC/SRCC</a:t>
            </a:r>
          </a:p>
        </p:txBody>
      </p:sp>
      <p:cxnSp>
        <p:nvCxnSpPr>
          <p:cNvPr id="111" name="Straight Arrow Connector 110"/>
          <p:cNvCxnSpPr/>
          <p:nvPr/>
        </p:nvCxnSpPr>
        <p:spPr>
          <a:xfrm>
            <a:off x="2665413" y="3497263"/>
            <a:ext cx="287337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654300" y="3487738"/>
            <a:ext cx="0" cy="89535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2654300" y="4375150"/>
            <a:ext cx="1308100" cy="1905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2633663" y="5246688"/>
            <a:ext cx="1328737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3962400" y="4392613"/>
            <a:ext cx="0" cy="85883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a typeface="ＭＳ Ｐゴシック" pitchFamily="34" charset="-128"/>
              </a:rPr>
              <a:t>COB Clock Source Requirements and Constraints</a:t>
            </a:r>
          </a:p>
        </p:txBody>
      </p:sp>
      <p:sp>
        <p:nvSpPr>
          <p:cNvPr id="71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003399"/>
                </a:solidFill>
                <a:ea typeface="ＭＳ Ｐゴシック" pitchFamily="34" charset="-128"/>
              </a:rPr>
              <a:t>Current COB+RTM rely on external TTC source to generate 160 MHz</a:t>
            </a:r>
          </a:p>
          <a:p>
            <a:r>
              <a:rPr lang="en-US" altLang="en-US" dirty="0" smtClean="0">
                <a:solidFill>
                  <a:srgbClr val="003399"/>
                </a:solidFill>
                <a:ea typeface="ＭＳ Ｐゴシック" pitchFamily="34" charset="-128"/>
              </a:rPr>
              <a:t>Cannot touch the 100MHz oscillator on the COB – needed for </a:t>
            </a:r>
            <a:r>
              <a:rPr lang="en-US" altLang="en-US" dirty="0" err="1" smtClean="0">
                <a:solidFill>
                  <a:srgbClr val="003399"/>
                </a:solidFill>
                <a:ea typeface="ＭＳ Ｐゴシック" pitchFamily="34" charset="-128"/>
              </a:rPr>
              <a:t>PCIe</a:t>
            </a:r>
            <a:r>
              <a:rPr lang="en-US" altLang="en-US" dirty="0" smtClean="0">
                <a:solidFill>
                  <a:srgbClr val="003399"/>
                </a:solidFill>
                <a:ea typeface="ＭＳ Ｐゴシック" pitchFamily="34" charset="-128"/>
              </a:rPr>
              <a:t> control </a:t>
            </a:r>
          </a:p>
          <a:p>
            <a:r>
              <a:rPr lang="en-US" altLang="en-US" dirty="0" smtClean="0">
                <a:solidFill>
                  <a:srgbClr val="003399"/>
                </a:solidFill>
                <a:ea typeface="ＭＳ Ｐゴシック" pitchFamily="34" charset="-128"/>
              </a:rPr>
              <a:t>Only needs 120 MHz </a:t>
            </a:r>
            <a:r>
              <a:rPr lang="en-US" altLang="en-US" dirty="0" err="1" smtClean="0">
                <a:solidFill>
                  <a:srgbClr val="003399"/>
                </a:solidFill>
                <a:ea typeface="ＭＳ Ｐゴシック" pitchFamily="34" charset="-128"/>
              </a:rPr>
              <a:t>MGTrefclk</a:t>
            </a:r>
            <a:r>
              <a:rPr lang="en-US" altLang="en-US" dirty="0" smtClean="0">
                <a:solidFill>
                  <a:srgbClr val="003399"/>
                </a:solidFill>
                <a:ea typeface="ＭＳ Ｐゴシック" pitchFamily="34" charset="-128"/>
              </a:rPr>
              <a:t> for DPM, while DTM itself doesn’t need to run GBT on the COB</a:t>
            </a:r>
          </a:p>
          <a:p>
            <a:r>
              <a:rPr lang="en-US" altLang="en-US" dirty="0" smtClean="0">
                <a:solidFill>
                  <a:srgbClr val="003399"/>
                </a:solidFill>
                <a:ea typeface="ＭＳ Ｐゴシック" pitchFamily="34" charset="-128"/>
              </a:rPr>
              <a:t>For DPM to run GBT and TTC at the same time, both 160 MHz and 120MHz clocks are needed and can only come from the DTM TTC distribution </a:t>
            </a:r>
          </a:p>
          <a:p>
            <a:r>
              <a:rPr lang="en-US" altLang="en-US" dirty="0" smtClean="0">
                <a:solidFill>
                  <a:srgbClr val="003399"/>
                </a:solidFill>
                <a:ea typeface="ＭＳ Ｐゴシック" pitchFamily="34" charset="-128"/>
              </a:rPr>
              <a:t>160 MHz and 120 MHz clocks need to be synched to LHC TTC clock in real operation 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152400" y="5334000"/>
            <a:ext cx="8450715" cy="1100722"/>
          </a:xfrm>
          <a:prstGeom prst="rect">
            <a:avLst/>
          </a:prstGeom>
          <a:solidFill>
            <a:schemeClr val="accent2">
              <a:lumMod val="60000"/>
              <a:lumOff val="40000"/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/>
          <p:cNvSpPr/>
          <p:nvPr/>
        </p:nvSpPr>
        <p:spPr>
          <a:xfrm flipH="1" flipV="1">
            <a:off x="3581400" y="5365638"/>
            <a:ext cx="5004614" cy="1052330"/>
          </a:xfrm>
          <a:prstGeom prst="rect">
            <a:avLst/>
          </a:prstGeom>
          <a:solidFill>
            <a:srgbClr val="19FF81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" name="Text Box 84"/>
          <p:cNvSpPr txBox="1">
            <a:spLocks noChangeArrowheads="1"/>
          </p:cNvSpPr>
          <p:nvPr/>
        </p:nvSpPr>
        <p:spPr bwMode="auto">
          <a:xfrm>
            <a:off x="138269" y="228600"/>
            <a:ext cx="6189515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CC0000"/>
              </a:buClr>
              <a:buChar char="*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b="1" dirty="0" smtClean="0"/>
              <a:t>Existing COB + RTM Clock Configuration</a:t>
            </a:r>
          </a:p>
        </p:txBody>
      </p:sp>
      <p:sp>
        <p:nvSpPr>
          <p:cNvPr id="4153" name="Rectangle 4152"/>
          <p:cNvSpPr/>
          <p:nvPr/>
        </p:nvSpPr>
        <p:spPr>
          <a:xfrm>
            <a:off x="158841" y="741557"/>
            <a:ext cx="8458200" cy="441212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810173" y="888603"/>
            <a:ext cx="3733800" cy="3851549"/>
          </a:xfrm>
          <a:prstGeom prst="rect">
            <a:avLst/>
          </a:prstGeom>
          <a:solidFill>
            <a:srgbClr val="00FE73">
              <a:alpha val="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132" name="Rectangle 4131"/>
          <p:cNvSpPr/>
          <p:nvPr/>
        </p:nvSpPr>
        <p:spPr>
          <a:xfrm flipH="1" flipV="1">
            <a:off x="235036" y="1635386"/>
            <a:ext cx="4114799" cy="3084802"/>
          </a:xfrm>
          <a:prstGeom prst="rect">
            <a:avLst/>
          </a:prstGeom>
          <a:solidFill>
            <a:srgbClr val="19FF81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377079" y="1060694"/>
            <a:ext cx="2029543" cy="32522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6818398" y="1686217"/>
            <a:ext cx="1447800" cy="3698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/>
              <a:t>ZYNQ Z030</a:t>
            </a: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6385232" y="2317943"/>
            <a:ext cx="18557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MGTREFCLK1_112_W5,6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5438134" y="2179037"/>
            <a:ext cx="874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70C0"/>
                </a:solidFill>
              </a:rPr>
              <a:t>REFCLK1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5278745" y="2448912"/>
            <a:ext cx="1106487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04" name="Group 79"/>
          <p:cNvGrpSpPr>
            <a:grpSpLocks/>
          </p:cNvGrpSpPr>
          <p:nvPr/>
        </p:nvGrpSpPr>
        <p:grpSpPr bwMode="auto">
          <a:xfrm>
            <a:off x="4989396" y="2259064"/>
            <a:ext cx="306387" cy="379412"/>
            <a:chOff x="4267200" y="1447800"/>
            <a:chExt cx="357809" cy="457200"/>
          </a:xfrm>
        </p:grpSpPr>
        <p:sp>
          <p:nvSpPr>
            <p:cNvPr id="81" name="Rectangle 80"/>
            <p:cNvSpPr/>
            <p:nvPr/>
          </p:nvSpPr>
          <p:spPr>
            <a:xfrm>
              <a:off x="4343211" y="1447800"/>
              <a:ext cx="209495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4943570" y="2582975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006666"/>
                </a:solidFill>
              </a:rPr>
              <a:t>X5</a:t>
            </a:r>
          </a:p>
        </p:txBody>
      </p:sp>
      <p:sp>
        <p:nvSpPr>
          <p:cNvPr id="4106" name="TextBox 85"/>
          <p:cNvSpPr txBox="1">
            <a:spLocks noChangeArrowheads="1"/>
          </p:cNvSpPr>
          <p:nvPr/>
        </p:nvSpPr>
        <p:spPr bwMode="auto">
          <a:xfrm>
            <a:off x="5256019" y="2433596"/>
            <a:ext cx="7985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4112" name="TextBox 43"/>
          <p:cNvSpPr txBox="1">
            <a:spLocks noChangeArrowheads="1"/>
          </p:cNvSpPr>
          <p:nvPr/>
        </p:nvSpPr>
        <p:spPr bwMode="auto">
          <a:xfrm>
            <a:off x="4913912" y="3862895"/>
            <a:ext cx="684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B0F0"/>
                </a:solidFill>
              </a:rPr>
              <a:t>DTM</a:t>
            </a:r>
          </a:p>
        </p:txBody>
      </p:sp>
      <p:sp>
        <p:nvSpPr>
          <p:cNvPr id="4113" name="TextBox 125"/>
          <p:cNvSpPr txBox="1">
            <a:spLocks noChangeArrowheads="1"/>
          </p:cNvSpPr>
          <p:nvPr/>
        </p:nvSpPr>
        <p:spPr bwMode="auto">
          <a:xfrm>
            <a:off x="3434634" y="842023"/>
            <a:ext cx="7985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B050"/>
                </a:solidFill>
              </a:rPr>
              <a:t>100 MHz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3493234" y="1321933"/>
            <a:ext cx="2902744" cy="1626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1" name="TextBox 69"/>
          <p:cNvSpPr txBox="1">
            <a:spLocks noChangeArrowheads="1"/>
          </p:cNvSpPr>
          <p:nvPr/>
        </p:nvSpPr>
        <p:spPr bwMode="auto">
          <a:xfrm>
            <a:off x="6391365" y="1207225"/>
            <a:ext cx="18272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MGTREFCLK0_112_U5,6</a:t>
            </a:r>
          </a:p>
        </p:txBody>
      </p:sp>
      <p:sp>
        <p:nvSpPr>
          <p:cNvPr id="4182" name="TextBox 93"/>
          <p:cNvSpPr txBox="1">
            <a:spLocks noChangeArrowheads="1"/>
          </p:cNvSpPr>
          <p:nvPr/>
        </p:nvSpPr>
        <p:spPr bwMode="auto">
          <a:xfrm>
            <a:off x="4918366" y="1917281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006666"/>
                </a:solidFill>
              </a:rPr>
              <a:t>X3</a:t>
            </a:r>
          </a:p>
        </p:txBody>
      </p:sp>
      <p:grpSp>
        <p:nvGrpSpPr>
          <p:cNvPr id="4183" name="Group 14"/>
          <p:cNvGrpSpPr>
            <a:grpSpLocks/>
          </p:cNvGrpSpPr>
          <p:nvPr/>
        </p:nvGrpSpPr>
        <p:grpSpPr bwMode="auto">
          <a:xfrm>
            <a:off x="3198144" y="1154838"/>
            <a:ext cx="285750" cy="366712"/>
            <a:chOff x="4267200" y="1447800"/>
            <a:chExt cx="357809" cy="457200"/>
          </a:xfrm>
        </p:grpSpPr>
        <p:sp>
          <p:nvSpPr>
            <p:cNvPr id="10" name="Rectangle 9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84" name="TextBox 70"/>
          <p:cNvSpPr txBox="1">
            <a:spLocks noChangeArrowheads="1"/>
          </p:cNvSpPr>
          <p:nvPr/>
        </p:nvSpPr>
        <p:spPr bwMode="auto">
          <a:xfrm>
            <a:off x="5436546" y="1507981"/>
            <a:ext cx="8763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70C0"/>
                </a:solidFill>
              </a:rPr>
              <a:t>REFCLK0</a:t>
            </a:r>
          </a:p>
        </p:txBody>
      </p:sp>
      <p:grpSp>
        <p:nvGrpSpPr>
          <p:cNvPr id="4185" name="Group 86"/>
          <p:cNvGrpSpPr>
            <a:grpSpLocks/>
          </p:cNvGrpSpPr>
          <p:nvPr/>
        </p:nvGrpSpPr>
        <p:grpSpPr bwMode="auto">
          <a:xfrm>
            <a:off x="4937483" y="1581848"/>
            <a:ext cx="317500" cy="379412"/>
            <a:chOff x="4267201" y="1447800"/>
            <a:chExt cx="357809" cy="457200"/>
          </a:xfrm>
        </p:grpSpPr>
        <p:sp>
          <p:nvSpPr>
            <p:cNvPr id="88" name="Rectangle 87"/>
            <p:cNvSpPr/>
            <p:nvPr/>
          </p:nvSpPr>
          <p:spPr>
            <a:xfrm>
              <a:off x="4344129" y="1447800"/>
              <a:ext cx="209319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4267201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462501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/>
          <p:nvPr/>
        </p:nvCxnSpPr>
        <p:spPr bwMode="auto">
          <a:xfrm>
            <a:off x="5256019" y="1773431"/>
            <a:ext cx="235235" cy="1"/>
          </a:xfrm>
          <a:prstGeom prst="line">
            <a:avLst/>
          </a:prstGeom>
          <a:ln w="19050">
            <a:solidFill>
              <a:srgbClr val="C00000">
                <a:alpha val="2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7" name="TextBox 19"/>
          <p:cNvSpPr txBox="1">
            <a:spLocks noChangeArrowheads="1"/>
          </p:cNvSpPr>
          <p:nvPr/>
        </p:nvSpPr>
        <p:spPr bwMode="auto">
          <a:xfrm>
            <a:off x="5463056" y="1734708"/>
            <a:ext cx="463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0000"/>
                </a:solidFill>
              </a:rPr>
              <a:t>N/L</a:t>
            </a:r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6254841" y="1338193"/>
            <a:ext cx="0" cy="441361"/>
          </a:xfrm>
          <a:prstGeom prst="line">
            <a:avLst/>
          </a:prstGeom>
          <a:ln w="19050">
            <a:solidFill>
              <a:srgbClr val="C00000">
                <a:alpha val="1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2" name="TextBox 122"/>
          <p:cNvSpPr txBox="1">
            <a:spLocks noChangeArrowheads="1"/>
          </p:cNvSpPr>
          <p:nvPr/>
        </p:nvSpPr>
        <p:spPr bwMode="auto">
          <a:xfrm>
            <a:off x="3124169" y="811652"/>
            <a:ext cx="43473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 smtClean="0"/>
              <a:t>X5</a:t>
            </a:r>
            <a:endParaRPr lang="en-US" altLang="en-US" sz="1600" dirty="0"/>
          </a:p>
        </p:txBody>
      </p:sp>
      <p:sp>
        <p:nvSpPr>
          <p:cNvPr id="4193" name="TextBox 126"/>
          <p:cNvSpPr txBox="1">
            <a:spLocks noChangeArrowheads="1"/>
          </p:cNvSpPr>
          <p:nvPr/>
        </p:nvSpPr>
        <p:spPr bwMode="auto">
          <a:xfrm>
            <a:off x="3488671" y="1084689"/>
            <a:ext cx="12779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70C0"/>
                </a:solidFill>
              </a:rPr>
              <a:t> PCIE_REFCLK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6254841" y="6417967"/>
            <a:ext cx="48442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latin typeface="Arial" charset="0"/>
              </a:rPr>
              <a:t>TTC</a:t>
            </a:r>
          </a:p>
        </p:txBody>
      </p:sp>
      <p:sp>
        <p:nvSpPr>
          <p:cNvPr id="252" name="TextBox 251"/>
          <p:cNvSpPr txBox="1"/>
          <p:nvPr/>
        </p:nvSpPr>
        <p:spPr>
          <a:xfrm>
            <a:off x="7459386" y="6417968"/>
            <a:ext cx="61106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BUSY</a:t>
            </a:r>
          </a:p>
        </p:txBody>
      </p:sp>
      <p:sp>
        <p:nvSpPr>
          <p:cNvPr id="4155" name="TextBox 252"/>
          <p:cNvSpPr txBox="1">
            <a:spLocks noChangeArrowheads="1"/>
          </p:cNvSpPr>
          <p:nvPr/>
        </p:nvSpPr>
        <p:spPr bwMode="auto">
          <a:xfrm>
            <a:off x="5037637" y="4425985"/>
            <a:ext cx="15664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b="1" dirty="0" smtClean="0">
                <a:solidFill>
                  <a:srgbClr val="0070C0"/>
                </a:solidFill>
              </a:rPr>
              <a:t>DTM_TO_RTM_LS[0-5]</a:t>
            </a:r>
            <a:endParaRPr lang="en-US" altLang="en-US" sz="1000" b="1" dirty="0">
              <a:solidFill>
                <a:srgbClr val="0070C0"/>
              </a:solidFill>
            </a:endParaRPr>
          </a:p>
        </p:txBody>
      </p:sp>
      <p:sp>
        <p:nvSpPr>
          <p:cNvPr id="4160" name="TextBox 267"/>
          <p:cNvSpPr txBox="1">
            <a:spLocks noChangeArrowheads="1"/>
          </p:cNvSpPr>
          <p:nvPr/>
        </p:nvSpPr>
        <p:spPr bwMode="auto">
          <a:xfrm>
            <a:off x="5373636" y="3316338"/>
            <a:ext cx="10358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DPM_CLK[1:2</a:t>
            </a:r>
            <a:r>
              <a:rPr lang="en-US" altLang="en-US" sz="1000" dirty="0">
                <a:solidFill>
                  <a:srgbClr val="0070C0"/>
                </a:solidFill>
              </a:rPr>
              <a:t>]</a:t>
            </a:r>
          </a:p>
        </p:txBody>
      </p:sp>
      <p:sp>
        <p:nvSpPr>
          <p:cNvPr id="4161" name="TextBox 268"/>
          <p:cNvSpPr txBox="1">
            <a:spLocks noChangeArrowheads="1"/>
          </p:cNvSpPr>
          <p:nvPr/>
        </p:nvSpPr>
        <p:spPr bwMode="auto">
          <a:xfrm>
            <a:off x="6373321" y="3660019"/>
            <a:ext cx="890154" cy="43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Bank </a:t>
            </a:r>
            <a:r>
              <a:rPr lang="en-US" altLang="en-US" sz="1100" dirty="0" smtClean="0">
                <a:solidFill>
                  <a:srgbClr val="FF0000"/>
                </a:solidFill>
              </a:rPr>
              <a:t>13 MRCC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16" name="TextBox 126"/>
          <p:cNvSpPr txBox="1">
            <a:spLocks noChangeArrowheads="1"/>
          </p:cNvSpPr>
          <p:nvPr/>
        </p:nvSpPr>
        <p:spPr bwMode="auto">
          <a:xfrm>
            <a:off x="5087234" y="1090327"/>
            <a:ext cx="12346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70C0"/>
                </a:solidFill>
              </a:rPr>
              <a:t>PCIE_REFCLK</a:t>
            </a:r>
            <a:endParaRPr lang="en-US" altLang="en-US" sz="1200" dirty="0">
              <a:solidFill>
                <a:srgbClr val="0070C0"/>
              </a:solidFill>
            </a:endParaRPr>
          </a:p>
        </p:txBody>
      </p:sp>
      <p:sp>
        <p:nvSpPr>
          <p:cNvPr id="4136" name="TextBox 181"/>
          <p:cNvSpPr txBox="1">
            <a:spLocks noChangeArrowheads="1"/>
          </p:cNvSpPr>
          <p:nvPr/>
        </p:nvSpPr>
        <p:spPr bwMode="auto">
          <a:xfrm>
            <a:off x="3101712" y="3711171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 smtClean="0">
                <a:solidFill>
                  <a:srgbClr val="FFC000"/>
                </a:solidFill>
              </a:rPr>
              <a:t>X9</a:t>
            </a:r>
            <a:endParaRPr lang="en-US" altLang="en-US" sz="1400" dirty="0">
              <a:solidFill>
                <a:srgbClr val="FFC000"/>
              </a:solidFill>
            </a:endParaRPr>
          </a:p>
        </p:txBody>
      </p:sp>
      <p:grpSp>
        <p:nvGrpSpPr>
          <p:cNvPr id="4130" name="Group 175"/>
          <p:cNvGrpSpPr>
            <a:grpSpLocks/>
          </p:cNvGrpSpPr>
          <p:nvPr/>
        </p:nvGrpSpPr>
        <p:grpSpPr bwMode="auto">
          <a:xfrm>
            <a:off x="2888705" y="3762802"/>
            <a:ext cx="285750" cy="366713"/>
            <a:chOff x="4267200" y="1447800"/>
            <a:chExt cx="357809" cy="457200"/>
          </a:xfrm>
        </p:grpSpPr>
        <p:sp>
          <p:nvSpPr>
            <p:cNvPr id="189" name="Rectangle 188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90" name="Straight Connector 189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31" name="Group 176"/>
          <p:cNvGrpSpPr>
            <a:grpSpLocks/>
          </p:cNvGrpSpPr>
          <p:nvPr/>
        </p:nvGrpSpPr>
        <p:grpSpPr bwMode="auto">
          <a:xfrm>
            <a:off x="3350359" y="4058757"/>
            <a:ext cx="285750" cy="365125"/>
            <a:chOff x="4267200" y="1447800"/>
            <a:chExt cx="357809" cy="457200"/>
          </a:xfrm>
        </p:grpSpPr>
        <p:sp>
          <p:nvSpPr>
            <p:cNvPr id="186" name="Rectangle 185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87" name="Straight Connector 186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34" name="TextBox 179"/>
          <p:cNvSpPr txBox="1">
            <a:spLocks noChangeArrowheads="1"/>
          </p:cNvSpPr>
          <p:nvPr/>
        </p:nvSpPr>
        <p:spPr bwMode="auto">
          <a:xfrm>
            <a:off x="2128561" y="3726561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4137" name="TextBox 182"/>
          <p:cNvSpPr txBox="1">
            <a:spLocks noChangeArrowheads="1"/>
          </p:cNvSpPr>
          <p:nvPr/>
        </p:nvSpPr>
        <p:spPr bwMode="auto">
          <a:xfrm flipH="1">
            <a:off x="3616273" y="4241319"/>
            <a:ext cx="6074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 smtClean="0">
                <a:solidFill>
                  <a:srgbClr val="FFC000"/>
                </a:solidFill>
              </a:rPr>
              <a:t>X10</a:t>
            </a:r>
            <a:endParaRPr lang="en-US" altLang="en-US" sz="1400" dirty="0">
              <a:solidFill>
                <a:srgbClr val="FFC000"/>
              </a:solidFill>
            </a:endParaRPr>
          </a:p>
        </p:txBody>
      </p:sp>
      <p:sp>
        <p:nvSpPr>
          <p:cNvPr id="4138" name="TextBox 184"/>
          <p:cNvSpPr txBox="1">
            <a:spLocks noChangeArrowheads="1"/>
          </p:cNvSpPr>
          <p:nvPr/>
        </p:nvSpPr>
        <p:spPr bwMode="auto">
          <a:xfrm>
            <a:off x="3356984" y="3726561"/>
            <a:ext cx="10118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B050"/>
                </a:solidFill>
              </a:rPr>
              <a:t>156.25 </a:t>
            </a:r>
            <a:r>
              <a:rPr lang="en-US" altLang="en-US" sz="1200" dirty="0">
                <a:solidFill>
                  <a:srgbClr val="00B050"/>
                </a:solidFill>
              </a:rPr>
              <a:t>MHz</a:t>
            </a:r>
          </a:p>
        </p:txBody>
      </p:sp>
      <p:sp>
        <p:nvSpPr>
          <p:cNvPr id="4140" name="TextBox 197"/>
          <p:cNvSpPr txBox="1">
            <a:spLocks noChangeArrowheads="1"/>
          </p:cNvSpPr>
          <p:nvPr/>
        </p:nvSpPr>
        <p:spPr bwMode="auto">
          <a:xfrm>
            <a:off x="3583118" y="4033204"/>
            <a:ext cx="79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323701" y="1677823"/>
            <a:ext cx="1751339" cy="14512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125" name="TextBox 168"/>
          <p:cNvSpPr txBox="1">
            <a:spLocks noChangeArrowheads="1"/>
          </p:cNvSpPr>
          <p:nvPr/>
        </p:nvSpPr>
        <p:spPr bwMode="auto">
          <a:xfrm>
            <a:off x="3136404" y="1886824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 smtClean="0">
                <a:solidFill>
                  <a:srgbClr val="FFC000"/>
                </a:solidFill>
              </a:rPr>
              <a:t>X7</a:t>
            </a:r>
            <a:endParaRPr lang="en-US" altLang="en-US" sz="1400" dirty="0">
              <a:solidFill>
                <a:srgbClr val="FFC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87077" y="1711615"/>
            <a:ext cx="771365" cy="307777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Arial" charset="0"/>
              </a:rPr>
              <a:t>Z045-A</a:t>
            </a:r>
            <a:endParaRPr lang="en-US" sz="1400" dirty="0">
              <a:latin typeface="Arial" charset="0"/>
            </a:endParaRPr>
          </a:p>
        </p:txBody>
      </p:sp>
      <p:grpSp>
        <p:nvGrpSpPr>
          <p:cNvPr id="4119" name="Group 153"/>
          <p:cNvGrpSpPr>
            <a:grpSpLocks/>
          </p:cNvGrpSpPr>
          <p:nvPr/>
        </p:nvGrpSpPr>
        <p:grpSpPr bwMode="auto">
          <a:xfrm>
            <a:off x="2859036" y="1928369"/>
            <a:ext cx="287337" cy="366712"/>
            <a:chOff x="4267200" y="1447800"/>
            <a:chExt cx="357809" cy="457200"/>
          </a:xfrm>
        </p:grpSpPr>
        <p:sp>
          <p:nvSpPr>
            <p:cNvPr id="155" name="Rectangle 154"/>
            <p:cNvSpPr/>
            <p:nvPr/>
          </p:nvSpPr>
          <p:spPr>
            <a:xfrm>
              <a:off x="4344296" y="1447800"/>
              <a:ext cx="209546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20" name="Group 157"/>
          <p:cNvGrpSpPr>
            <a:grpSpLocks/>
          </p:cNvGrpSpPr>
          <p:nvPr/>
        </p:nvGrpSpPr>
        <p:grpSpPr bwMode="auto">
          <a:xfrm>
            <a:off x="3330523" y="2341119"/>
            <a:ext cx="285750" cy="365125"/>
            <a:chOff x="4267200" y="1447800"/>
            <a:chExt cx="357809" cy="457200"/>
          </a:xfrm>
        </p:grpSpPr>
        <p:sp>
          <p:nvSpPr>
            <p:cNvPr id="159" name="Rectangle 158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60" name="Straight Connector 159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23" name="TextBox 164"/>
          <p:cNvSpPr txBox="1">
            <a:spLocks noChangeArrowheads="1"/>
          </p:cNvSpPr>
          <p:nvPr/>
        </p:nvSpPr>
        <p:spPr bwMode="auto">
          <a:xfrm>
            <a:off x="2124969" y="1886824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4124" name="TextBox 167"/>
          <p:cNvSpPr txBox="1">
            <a:spLocks noChangeArrowheads="1"/>
          </p:cNvSpPr>
          <p:nvPr/>
        </p:nvSpPr>
        <p:spPr bwMode="auto">
          <a:xfrm>
            <a:off x="2123821" y="2317265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REFCLK1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4126" name="TextBox 169"/>
          <p:cNvSpPr txBox="1">
            <a:spLocks noChangeArrowheads="1"/>
          </p:cNvSpPr>
          <p:nvPr/>
        </p:nvSpPr>
        <p:spPr bwMode="auto">
          <a:xfrm>
            <a:off x="3601233" y="2448478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 smtClean="0">
                <a:solidFill>
                  <a:srgbClr val="FFC000"/>
                </a:solidFill>
              </a:rPr>
              <a:t>X8</a:t>
            </a:r>
            <a:endParaRPr lang="en-US" altLang="en-US" sz="1400" dirty="0">
              <a:solidFill>
                <a:srgbClr val="FFC000"/>
              </a:solidFill>
            </a:endParaRPr>
          </a:p>
        </p:txBody>
      </p:sp>
      <p:sp>
        <p:nvSpPr>
          <p:cNvPr id="4127" name="TextBox 170"/>
          <p:cNvSpPr txBox="1">
            <a:spLocks noChangeArrowheads="1"/>
          </p:cNvSpPr>
          <p:nvPr/>
        </p:nvSpPr>
        <p:spPr bwMode="auto">
          <a:xfrm>
            <a:off x="3592461" y="2287144"/>
            <a:ext cx="79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4128" name="TextBox 171"/>
          <p:cNvSpPr txBox="1">
            <a:spLocks noChangeArrowheads="1"/>
          </p:cNvSpPr>
          <p:nvPr/>
        </p:nvSpPr>
        <p:spPr bwMode="auto">
          <a:xfrm>
            <a:off x="3388535" y="1920358"/>
            <a:ext cx="10118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B050"/>
                </a:solidFill>
              </a:rPr>
              <a:t>156.25 </a:t>
            </a:r>
            <a:r>
              <a:rPr lang="en-US" altLang="en-US" sz="1200" dirty="0">
                <a:solidFill>
                  <a:srgbClr val="00B050"/>
                </a:solidFill>
              </a:rPr>
              <a:t>MHz</a:t>
            </a:r>
          </a:p>
        </p:txBody>
      </p:sp>
      <p:sp>
        <p:nvSpPr>
          <p:cNvPr id="137" name="TextBox 5"/>
          <p:cNvSpPr txBox="1">
            <a:spLocks noChangeArrowheads="1"/>
          </p:cNvSpPr>
          <p:nvPr/>
        </p:nvSpPr>
        <p:spPr bwMode="auto">
          <a:xfrm>
            <a:off x="327176" y="1988613"/>
            <a:ext cx="1744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MGTREFCLK0_110_AA7,8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sp>
        <p:nvSpPr>
          <p:cNvPr id="144" name="TextBox 5"/>
          <p:cNvSpPr txBox="1">
            <a:spLocks noChangeArrowheads="1"/>
          </p:cNvSpPr>
          <p:nvPr/>
        </p:nvSpPr>
        <p:spPr bwMode="auto">
          <a:xfrm>
            <a:off x="324720" y="2372245"/>
            <a:ext cx="16674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MGTREFCLK0_111_U7,8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cxnSp>
        <p:nvCxnSpPr>
          <p:cNvPr id="165" name="Straight Connector 164"/>
          <p:cNvCxnSpPr/>
          <p:nvPr/>
        </p:nvCxnSpPr>
        <p:spPr bwMode="auto">
          <a:xfrm>
            <a:off x="5704550" y="1779554"/>
            <a:ext cx="550291" cy="2341"/>
          </a:xfrm>
          <a:prstGeom prst="line">
            <a:avLst/>
          </a:prstGeom>
          <a:ln w="19050">
            <a:solidFill>
              <a:srgbClr val="C00000">
                <a:alpha val="2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267"/>
          <p:cNvSpPr txBox="1">
            <a:spLocks noChangeArrowheads="1"/>
          </p:cNvSpPr>
          <p:nvPr/>
        </p:nvSpPr>
        <p:spPr bwMode="auto">
          <a:xfrm>
            <a:off x="5455734" y="2912956"/>
            <a:ext cx="8595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DPM_CLK0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167" name="TextBox 268"/>
          <p:cNvSpPr txBox="1">
            <a:spLocks noChangeArrowheads="1"/>
          </p:cNvSpPr>
          <p:nvPr/>
        </p:nvSpPr>
        <p:spPr bwMode="auto">
          <a:xfrm>
            <a:off x="7055962" y="2995733"/>
            <a:ext cx="84830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Bank </a:t>
            </a:r>
            <a:r>
              <a:rPr lang="en-US" altLang="en-US" sz="1100" dirty="0" smtClean="0">
                <a:solidFill>
                  <a:srgbClr val="FF0000"/>
                </a:solidFill>
              </a:rPr>
              <a:t>12  </a:t>
            </a:r>
          </a:p>
          <a:p>
            <a:pPr eaLnBrk="1" hangingPunct="1"/>
            <a:r>
              <a:rPr lang="en-US" altLang="en-US" sz="1100" dirty="0" smtClean="0">
                <a:solidFill>
                  <a:srgbClr val="FF0000"/>
                </a:solidFill>
              </a:rPr>
              <a:t>regular I/O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cxnSp>
        <p:nvCxnSpPr>
          <p:cNvPr id="170" name="Straight Arrow Connector 169"/>
          <p:cNvCxnSpPr/>
          <p:nvPr/>
        </p:nvCxnSpPr>
        <p:spPr>
          <a:xfrm flipH="1" flipV="1">
            <a:off x="4670928" y="3307301"/>
            <a:ext cx="1713181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 flipH="1" flipV="1">
            <a:off x="4660140" y="3125862"/>
            <a:ext cx="1713181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 flipH="1">
            <a:off x="2080259" y="2111723"/>
            <a:ext cx="778777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 flipH="1">
            <a:off x="2080260" y="2523681"/>
            <a:ext cx="1250263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5"/>
          <p:cNvSpPr txBox="1">
            <a:spLocks noChangeArrowheads="1"/>
          </p:cNvSpPr>
          <p:nvPr/>
        </p:nvSpPr>
        <p:spPr bwMode="auto">
          <a:xfrm>
            <a:off x="327176" y="2588297"/>
            <a:ext cx="16962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MGTREFCLK0_111_W7,8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cxnSp>
        <p:nvCxnSpPr>
          <p:cNvPr id="181" name="Straight Arrow Connector 180"/>
          <p:cNvCxnSpPr/>
          <p:nvPr/>
        </p:nvCxnSpPr>
        <p:spPr>
          <a:xfrm flipH="1">
            <a:off x="2080261" y="2706244"/>
            <a:ext cx="955117" cy="581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67"/>
          <p:cNvSpPr txBox="1">
            <a:spLocks noChangeArrowheads="1"/>
          </p:cNvSpPr>
          <p:nvPr/>
        </p:nvSpPr>
        <p:spPr bwMode="auto">
          <a:xfrm>
            <a:off x="2123821" y="2678784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REFCLK2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cxnSp>
        <p:nvCxnSpPr>
          <p:cNvPr id="183" name="Straight Connector 182"/>
          <p:cNvCxnSpPr/>
          <p:nvPr/>
        </p:nvCxnSpPr>
        <p:spPr>
          <a:xfrm>
            <a:off x="3035378" y="2709149"/>
            <a:ext cx="0" cy="18549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 flipV="1">
            <a:off x="3035378" y="2890752"/>
            <a:ext cx="1355595" cy="476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267"/>
          <p:cNvSpPr txBox="1">
            <a:spLocks noChangeArrowheads="1"/>
          </p:cNvSpPr>
          <p:nvPr/>
        </p:nvSpPr>
        <p:spPr bwMode="auto">
          <a:xfrm>
            <a:off x="3450859" y="2681857"/>
            <a:ext cx="9300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DPM0_CLK0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194" name="TextBox 268"/>
          <p:cNvSpPr txBox="1">
            <a:spLocks noChangeArrowheads="1"/>
          </p:cNvSpPr>
          <p:nvPr/>
        </p:nvSpPr>
        <p:spPr bwMode="auto">
          <a:xfrm>
            <a:off x="882533" y="2834518"/>
            <a:ext cx="115929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50" dirty="0">
                <a:solidFill>
                  <a:srgbClr val="FF0000"/>
                </a:solidFill>
              </a:rPr>
              <a:t>Bank </a:t>
            </a:r>
            <a:r>
              <a:rPr lang="en-US" altLang="en-US" sz="1050" dirty="0" smtClean="0">
                <a:solidFill>
                  <a:srgbClr val="FF0000"/>
                </a:solidFill>
              </a:rPr>
              <a:t>12  MRCC</a:t>
            </a:r>
            <a:endParaRPr lang="en-US" altLang="en-US" sz="1050" dirty="0">
              <a:solidFill>
                <a:srgbClr val="FF0000"/>
              </a:solidFill>
            </a:endParaRPr>
          </a:p>
        </p:txBody>
      </p:sp>
      <p:cxnSp>
        <p:nvCxnSpPr>
          <p:cNvPr id="195" name="Straight Arrow Connector 194"/>
          <p:cNvCxnSpPr/>
          <p:nvPr/>
        </p:nvCxnSpPr>
        <p:spPr>
          <a:xfrm flipH="1">
            <a:off x="2069406" y="2961476"/>
            <a:ext cx="2332392" cy="384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267"/>
          <p:cNvSpPr txBox="1">
            <a:spLocks noChangeArrowheads="1"/>
          </p:cNvSpPr>
          <p:nvPr/>
        </p:nvSpPr>
        <p:spPr bwMode="auto">
          <a:xfrm>
            <a:off x="3295405" y="2965323"/>
            <a:ext cx="11063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DPM0_CLK[1:2</a:t>
            </a:r>
            <a:r>
              <a:rPr lang="en-US" altLang="en-US" sz="1000" dirty="0">
                <a:solidFill>
                  <a:srgbClr val="0070C0"/>
                </a:solidFill>
              </a:rPr>
              <a:t>]</a:t>
            </a:r>
          </a:p>
        </p:txBody>
      </p:sp>
      <p:sp>
        <p:nvSpPr>
          <p:cNvPr id="197" name="TextBox 167"/>
          <p:cNvSpPr txBox="1">
            <a:spLocks noChangeArrowheads="1"/>
          </p:cNvSpPr>
          <p:nvPr/>
        </p:nvSpPr>
        <p:spPr bwMode="auto">
          <a:xfrm>
            <a:off x="2123821" y="2965322"/>
            <a:ext cx="10358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DPM_CLK[1:2]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323701" y="3204079"/>
            <a:ext cx="1751339" cy="14512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99" name="TextBox 268"/>
          <p:cNvSpPr txBox="1">
            <a:spLocks noChangeArrowheads="1"/>
          </p:cNvSpPr>
          <p:nvPr/>
        </p:nvSpPr>
        <p:spPr bwMode="auto">
          <a:xfrm>
            <a:off x="894064" y="3249672"/>
            <a:ext cx="115929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50" dirty="0">
                <a:solidFill>
                  <a:srgbClr val="FF0000"/>
                </a:solidFill>
              </a:rPr>
              <a:t>Bank </a:t>
            </a:r>
            <a:r>
              <a:rPr lang="en-US" altLang="en-US" sz="1050" dirty="0" smtClean="0">
                <a:solidFill>
                  <a:srgbClr val="FF0000"/>
                </a:solidFill>
              </a:rPr>
              <a:t>12  MRCC</a:t>
            </a:r>
            <a:endParaRPr lang="en-US" altLang="en-US" sz="1050" dirty="0">
              <a:solidFill>
                <a:srgbClr val="FF0000"/>
              </a:solidFill>
            </a:endParaRPr>
          </a:p>
        </p:txBody>
      </p:sp>
      <p:sp>
        <p:nvSpPr>
          <p:cNvPr id="200" name="TextBox 5"/>
          <p:cNvSpPr txBox="1">
            <a:spLocks noChangeArrowheads="1"/>
          </p:cNvSpPr>
          <p:nvPr/>
        </p:nvSpPr>
        <p:spPr bwMode="auto">
          <a:xfrm>
            <a:off x="361974" y="3489710"/>
            <a:ext cx="16962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MGTREFCLK0_111_W7,8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cxnSp>
        <p:nvCxnSpPr>
          <p:cNvPr id="201" name="Straight Arrow Connector 200"/>
          <p:cNvCxnSpPr/>
          <p:nvPr/>
        </p:nvCxnSpPr>
        <p:spPr>
          <a:xfrm flipH="1">
            <a:off x="2086254" y="3380554"/>
            <a:ext cx="2332392" cy="384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167"/>
          <p:cNvSpPr txBox="1">
            <a:spLocks noChangeArrowheads="1"/>
          </p:cNvSpPr>
          <p:nvPr/>
        </p:nvSpPr>
        <p:spPr bwMode="auto">
          <a:xfrm>
            <a:off x="2115681" y="3184068"/>
            <a:ext cx="10358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DPM_CLK[1:2]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204" name="TextBox 267"/>
          <p:cNvSpPr txBox="1">
            <a:spLocks noChangeArrowheads="1"/>
          </p:cNvSpPr>
          <p:nvPr/>
        </p:nvSpPr>
        <p:spPr bwMode="auto">
          <a:xfrm>
            <a:off x="3295405" y="3180399"/>
            <a:ext cx="11063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DPM1_CLK[1:2</a:t>
            </a:r>
            <a:r>
              <a:rPr lang="en-US" altLang="en-US" sz="1000" dirty="0">
                <a:solidFill>
                  <a:srgbClr val="0070C0"/>
                </a:solidFill>
              </a:rPr>
              <a:t>]</a:t>
            </a:r>
          </a:p>
        </p:txBody>
      </p:sp>
      <p:sp>
        <p:nvSpPr>
          <p:cNvPr id="205" name="TextBox 167"/>
          <p:cNvSpPr txBox="1">
            <a:spLocks noChangeArrowheads="1"/>
          </p:cNvSpPr>
          <p:nvPr/>
        </p:nvSpPr>
        <p:spPr bwMode="auto">
          <a:xfrm>
            <a:off x="2121576" y="3444161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REFCLK2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cxnSp>
        <p:nvCxnSpPr>
          <p:cNvPr id="206" name="Straight Arrow Connector 205"/>
          <p:cNvCxnSpPr/>
          <p:nvPr/>
        </p:nvCxnSpPr>
        <p:spPr>
          <a:xfrm flipH="1">
            <a:off x="2093935" y="3654209"/>
            <a:ext cx="955117" cy="581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3052997" y="3474526"/>
            <a:ext cx="0" cy="18549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267"/>
          <p:cNvSpPr txBox="1">
            <a:spLocks noChangeArrowheads="1"/>
          </p:cNvSpPr>
          <p:nvPr/>
        </p:nvSpPr>
        <p:spPr bwMode="auto">
          <a:xfrm>
            <a:off x="3303851" y="3480340"/>
            <a:ext cx="9300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DPM1_CLK0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cxnSp>
        <p:nvCxnSpPr>
          <p:cNvPr id="209" name="Straight Connector 208"/>
          <p:cNvCxnSpPr/>
          <p:nvPr/>
        </p:nvCxnSpPr>
        <p:spPr>
          <a:xfrm>
            <a:off x="3052997" y="3466667"/>
            <a:ext cx="136922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3" name="Rectangle 4102"/>
          <p:cNvSpPr/>
          <p:nvPr/>
        </p:nvSpPr>
        <p:spPr>
          <a:xfrm>
            <a:off x="4401798" y="2706244"/>
            <a:ext cx="245574" cy="161671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dirty="0" smtClean="0"/>
              <a:t>Fan out</a:t>
            </a:r>
            <a:endParaRPr lang="en-US" dirty="0"/>
          </a:p>
        </p:txBody>
      </p:sp>
      <p:cxnSp>
        <p:nvCxnSpPr>
          <p:cNvPr id="210" name="Straight Arrow Connector 209"/>
          <p:cNvCxnSpPr/>
          <p:nvPr/>
        </p:nvCxnSpPr>
        <p:spPr>
          <a:xfrm flipH="1">
            <a:off x="2086254" y="4221910"/>
            <a:ext cx="1250263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 flipH="1">
            <a:off x="2086254" y="3946159"/>
            <a:ext cx="778777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179"/>
          <p:cNvSpPr txBox="1">
            <a:spLocks noChangeArrowheads="1"/>
          </p:cNvSpPr>
          <p:nvPr/>
        </p:nvSpPr>
        <p:spPr bwMode="auto">
          <a:xfrm>
            <a:off x="2128561" y="4177661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REFCLK1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213" name="TextBox 5"/>
          <p:cNvSpPr txBox="1">
            <a:spLocks noChangeArrowheads="1"/>
          </p:cNvSpPr>
          <p:nvPr/>
        </p:nvSpPr>
        <p:spPr bwMode="auto">
          <a:xfrm>
            <a:off x="350865" y="3806575"/>
            <a:ext cx="1744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MGTREFCLK0_110_AA7,8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sp>
        <p:nvSpPr>
          <p:cNvPr id="214" name="TextBox 5"/>
          <p:cNvSpPr txBox="1">
            <a:spLocks noChangeArrowheads="1"/>
          </p:cNvSpPr>
          <p:nvPr/>
        </p:nvSpPr>
        <p:spPr bwMode="auto">
          <a:xfrm>
            <a:off x="365648" y="4088030"/>
            <a:ext cx="16674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MGTREFCLK0_111_U7,8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sp>
        <p:nvSpPr>
          <p:cNvPr id="217" name="TextBox 43"/>
          <p:cNvSpPr txBox="1">
            <a:spLocks noChangeArrowheads="1"/>
          </p:cNvSpPr>
          <p:nvPr/>
        </p:nvSpPr>
        <p:spPr bwMode="auto">
          <a:xfrm>
            <a:off x="249417" y="1284496"/>
            <a:ext cx="13516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00B0F0"/>
                </a:solidFill>
              </a:rPr>
              <a:t>DPM Bay 0</a:t>
            </a:r>
            <a:endParaRPr lang="en-US" altLang="en-US" sz="1800" dirty="0">
              <a:solidFill>
                <a:srgbClr val="00B0F0"/>
              </a:solidFill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>
            <a:off x="4462335" y="4329855"/>
            <a:ext cx="0" cy="61834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4554387" y="4315831"/>
            <a:ext cx="0" cy="72036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393358" y="4296796"/>
            <a:ext cx="771365" cy="307777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Arial" charset="0"/>
              </a:rPr>
              <a:t>Z045-B</a:t>
            </a:r>
            <a:endParaRPr lang="en-US" sz="1400" dirty="0">
              <a:latin typeface="Arial" charset="0"/>
            </a:endParaRPr>
          </a:p>
        </p:txBody>
      </p:sp>
      <p:cxnSp>
        <p:nvCxnSpPr>
          <p:cNvPr id="221" name="Straight Arrow Connector 220"/>
          <p:cNvCxnSpPr/>
          <p:nvPr/>
        </p:nvCxnSpPr>
        <p:spPr>
          <a:xfrm flipH="1" flipV="1">
            <a:off x="3883228" y="4936537"/>
            <a:ext cx="579107" cy="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Arrow Connector 222"/>
          <p:cNvCxnSpPr/>
          <p:nvPr/>
        </p:nvCxnSpPr>
        <p:spPr>
          <a:xfrm flipH="1">
            <a:off x="3898335" y="5036196"/>
            <a:ext cx="671158" cy="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43"/>
          <p:cNvSpPr txBox="1">
            <a:spLocks noChangeArrowheads="1"/>
          </p:cNvSpPr>
          <p:nvPr/>
        </p:nvSpPr>
        <p:spPr bwMode="auto">
          <a:xfrm>
            <a:off x="2054287" y="478434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00B0F0"/>
                </a:solidFill>
              </a:rPr>
              <a:t>Other DPM Bays</a:t>
            </a:r>
            <a:endParaRPr lang="en-US" altLang="en-US" sz="1800" dirty="0">
              <a:solidFill>
                <a:srgbClr val="00B0F0"/>
              </a:solidFill>
            </a:endParaRPr>
          </a:p>
        </p:txBody>
      </p:sp>
      <p:sp>
        <p:nvSpPr>
          <p:cNvPr id="4154" name="TextBox 4153"/>
          <p:cNvSpPr txBox="1"/>
          <p:nvPr/>
        </p:nvSpPr>
        <p:spPr>
          <a:xfrm>
            <a:off x="235038" y="780874"/>
            <a:ext cx="86914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COB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157" name="Rectangle 4156"/>
          <p:cNvSpPr/>
          <p:nvPr/>
        </p:nvSpPr>
        <p:spPr>
          <a:xfrm>
            <a:off x="6482946" y="4078664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3399"/>
                </a:solidFill>
              </a:rPr>
              <a:t>0</a:t>
            </a:r>
          </a:p>
        </p:txBody>
      </p:sp>
      <p:sp>
        <p:nvSpPr>
          <p:cNvPr id="235" name="TextBox 268"/>
          <p:cNvSpPr txBox="1">
            <a:spLocks noChangeArrowheads="1"/>
          </p:cNvSpPr>
          <p:nvPr/>
        </p:nvSpPr>
        <p:spPr bwMode="auto">
          <a:xfrm>
            <a:off x="7000721" y="3655460"/>
            <a:ext cx="890154" cy="43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Bank </a:t>
            </a:r>
            <a:r>
              <a:rPr lang="en-US" altLang="en-US" sz="1100" dirty="0" smtClean="0">
                <a:solidFill>
                  <a:srgbClr val="FF0000"/>
                </a:solidFill>
              </a:rPr>
              <a:t>13 SRCC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236" name="TextBox 268"/>
          <p:cNvSpPr txBox="1">
            <a:spLocks noChangeArrowheads="1"/>
          </p:cNvSpPr>
          <p:nvPr/>
        </p:nvSpPr>
        <p:spPr bwMode="auto">
          <a:xfrm>
            <a:off x="7646840" y="3665202"/>
            <a:ext cx="89015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Bank </a:t>
            </a:r>
            <a:r>
              <a:rPr lang="en-US" altLang="en-US" sz="1100" dirty="0" smtClean="0">
                <a:solidFill>
                  <a:srgbClr val="FF0000"/>
                </a:solidFill>
              </a:rPr>
              <a:t>12 regular I/O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6712041" y="4078664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3399"/>
                </a:solidFill>
              </a:rPr>
              <a:t>1</a:t>
            </a:r>
            <a:endParaRPr lang="en-US" sz="1400" dirty="0" smtClean="0">
              <a:solidFill>
                <a:srgbClr val="003399"/>
              </a:solidFill>
            </a:endParaRPr>
          </a:p>
        </p:txBody>
      </p:sp>
      <p:sp>
        <p:nvSpPr>
          <p:cNvPr id="239" name="TextBox 252"/>
          <p:cNvSpPr txBox="1">
            <a:spLocks noChangeArrowheads="1"/>
          </p:cNvSpPr>
          <p:nvPr/>
        </p:nvSpPr>
        <p:spPr bwMode="auto">
          <a:xfrm>
            <a:off x="5295783" y="4740152"/>
            <a:ext cx="13179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b="1" dirty="0" smtClean="0">
                <a:solidFill>
                  <a:srgbClr val="0070C0"/>
                </a:solidFill>
              </a:rPr>
              <a:t>DTM_RTM_LS[0-5]</a:t>
            </a:r>
            <a:endParaRPr lang="en-US" altLang="en-US" sz="1000" b="1" dirty="0">
              <a:solidFill>
                <a:srgbClr val="0070C0"/>
              </a:solidFill>
            </a:endParaRPr>
          </a:p>
        </p:txBody>
      </p:sp>
      <p:cxnSp>
        <p:nvCxnSpPr>
          <p:cNvPr id="245" name="Straight Connector 244"/>
          <p:cNvCxnSpPr/>
          <p:nvPr/>
        </p:nvCxnSpPr>
        <p:spPr>
          <a:xfrm>
            <a:off x="8091917" y="4309940"/>
            <a:ext cx="0" cy="794465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tangle 252"/>
          <p:cNvSpPr/>
          <p:nvPr/>
        </p:nvSpPr>
        <p:spPr>
          <a:xfrm>
            <a:off x="7103878" y="4061227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3399"/>
                </a:solidFill>
              </a:rPr>
              <a:t>2</a:t>
            </a:r>
            <a:endParaRPr lang="en-US" sz="1400" dirty="0" smtClean="0">
              <a:solidFill>
                <a:srgbClr val="003399"/>
              </a:solidFill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7328976" y="4061227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3399"/>
                </a:solidFill>
              </a:rPr>
              <a:t>3</a:t>
            </a:r>
          </a:p>
        </p:txBody>
      </p:sp>
      <p:cxnSp>
        <p:nvCxnSpPr>
          <p:cNvPr id="259" name="Straight Connector 258"/>
          <p:cNvCxnSpPr/>
          <p:nvPr/>
        </p:nvCxnSpPr>
        <p:spPr>
          <a:xfrm>
            <a:off x="7880112" y="4326146"/>
            <a:ext cx="0" cy="794465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Rectangle 262"/>
          <p:cNvSpPr/>
          <p:nvPr/>
        </p:nvSpPr>
        <p:spPr>
          <a:xfrm>
            <a:off x="7764624" y="4070396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3399"/>
                </a:solidFill>
              </a:rPr>
              <a:t>4</a:t>
            </a:r>
          </a:p>
        </p:txBody>
      </p:sp>
      <p:sp>
        <p:nvSpPr>
          <p:cNvPr id="264" name="Rectangle 263"/>
          <p:cNvSpPr/>
          <p:nvPr/>
        </p:nvSpPr>
        <p:spPr>
          <a:xfrm>
            <a:off x="7989483" y="4070396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3399"/>
                </a:solidFill>
              </a:rPr>
              <a:t>5</a:t>
            </a:r>
            <a:endParaRPr lang="en-US" sz="1400" dirty="0" smtClean="0">
              <a:solidFill>
                <a:srgbClr val="003399"/>
              </a:solidFill>
            </a:endParaRPr>
          </a:p>
        </p:txBody>
      </p:sp>
      <p:sp>
        <p:nvSpPr>
          <p:cNvPr id="136" name="Right Arrow 135"/>
          <p:cNvSpPr/>
          <p:nvPr/>
        </p:nvSpPr>
        <p:spPr>
          <a:xfrm rot="16200000">
            <a:off x="6716641" y="6341788"/>
            <a:ext cx="285289" cy="3114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39" name="Right Arrow 138"/>
          <p:cNvSpPr/>
          <p:nvPr/>
        </p:nvSpPr>
        <p:spPr>
          <a:xfrm rot="16200000" flipH="1">
            <a:off x="7929952" y="6444936"/>
            <a:ext cx="309562" cy="19050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69" name="TextBox 43"/>
          <p:cNvSpPr txBox="1">
            <a:spLocks noChangeArrowheads="1"/>
          </p:cNvSpPr>
          <p:nvPr/>
        </p:nvSpPr>
        <p:spPr bwMode="auto">
          <a:xfrm>
            <a:off x="3581400" y="5410200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rgbClr val="00B0F0"/>
                </a:solidFill>
              </a:rPr>
              <a:t>TTC</a:t>
            </a:r>
          </a:p>
          <a:p>
            <a:pPr eaLnBrk="1" hangingPunct="1"/>
            <a:r>
              <a:rPr lang="en-US" altLang="en-US" sz="1600" dirty="0" smtClean="0">
                <a:solidFill>
                  <a:srgbClr val="00B0F0"/>
                </a:solidFill>
              </a:rPr>
              <a:t>RMB</a:t>
            </a:r>
            <a:endParaRPr lang="en-US" altLang="en-US" sz="1600" dirty="0">
              <a:solidFill>
                <a:srgbClr val="00B0F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154566" y="5743842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CLK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72" name="TextBox 271"/>
          <p:cNvSpPr txBox="1"/>
          <p:nvPr/>
        </p:nvSpPr>
        <p:spPr>
          <a:xfrm rot="16200000">
            <a:off x="6635366" y="5597647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DATA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 rot="16200000">
            <a:off x="6909717" y="5598866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LOL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 rot="16200000">
            <a:off x="7163694" y="5633330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SD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7459386" y="5693443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0070C0"/>
                </a:solidFill>
              </a:rPr>
              <a:t>LOCKED</a:t>
            </a:r>
            <a:endParaRPr lang="en-US" sz="1050" dirty="0">
              <a:solidFill>
                <a:srgbClr val="0070C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7825848" y="6052658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BUSY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31761" y="5365639"/>
            <a:ext cx="8515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RTM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436148" y="4982023"/>
            <a:ext cx="2019300" cy="3433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P3</a:t>
            </a:r>
            <a:endParaRPr lang="en-US" dirty="0"/>
          </a:p>
        </p:txBody>
      </p:sp>
      <p:sp>
        <p:nvSpPr>
          <p:cNvPr id="298" name="TextBox 125"/>
          <p:cNvSpPr txBox="1">
            <a:spLocks noChangeArrowheads="1"/>
          </p:cNvSpPr>
          <p:nvPr/>
        </p:nvSpPr>
        <p:spPr bwMode="auto">
          <a:xfrm>
            <a:off x="5878456" y="5515580"/>
            <a:ext cx="7986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B050"/>
                </a:solidFill>
              </a:rPr>
              <a:t>160 </a:t>
            </a:r>
            <a:r>
              <a:rPr lang="en-US" altLang="en-US" sz="1200" dirty="0">
                <a:solidFill>
                  <a:srgbClr val="00B050"/>
                </a:solidFill>
              </a:rPr>
              <a:t>MHz</a:t>
            </a:r>
          </a:p>
        </p:txBody>
      </p:sp>
      <p:sp>
        <p:nvSpPr>
          <p:cNvPr id="299" name="TextBox 125"/>
          <p:cNvSpPr txBox="1">
            <a:spLocks noChangeArrowheads="1"/>
          </p:cNvSpPr>
          <p:nvPr/>
        </p:nvSpPr>
        <p:spPr bwMode="auto">
          <a:xfrm>
            <a:off x="6336482" y="3111172"/>
            <a:ext cx="7986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B050"/>
                </a:solidFill>
              </a:rPr>
              <a:t>160 </a:t>
            </a:r>
            <a:r>
              <a:rPr lang="en-US" altLang="en-US" sz="1200" dirty="0">
                <a:solidFill>
                  <a:srgbClr val="00B050"/>
                </a:solidFill>
              </a:rPr>
              <a:t>MHz</a:t>
            </a:r>
          </a:p>
        </p:txBody>
      </p:sp>
      <p:cxnSp>
        <p:nvCxnSpPr>
          <p:cNvPr id="192" name="Straight Connector 191"/>
          <p:cNvCxnSpPr/>
          <p:nvPr/>
        </p:nvCxnSpPr>
        <p:spPr>
          <a:xfrm>
            <a:off x="6818398" y="5333281"/>
            <a:ext cx="0" cy="68756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7428945" y="5325336"/>
            <a:ext cx="0" cy="70099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7218425" y="5333281"/>
            <a:ext cx="0" cy="69305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6613775" y="5319935"/>
            <a:ext cx="0" cy="70639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8104030" y="5365639"/>
            <a:ext cx="0" cy="697059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/>
          <p:nvPr/>
        </p:nvCxnSpPr>
        <p:spPr>
          <a:xfrm>
            <a:off x="7890875" y="5332414"/>
            <a:ext cx="0" cy="33108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7443523" y="4316931"/>
            <a:ext cx="0" cy="65936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/>
          <p:nvPr/>
        </p:nvCxnSpPr>
        <p:spPr>
          <a:xfrm flipV="1">
            <a:off x="7218425" y="4316931"/>
            <a:ext cx="0" cy="65936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/>
          <p:nvPr/>
        </p:nvCxnSpPr>
        <p:spPr>
          <a:xfrm flipV="1">
            <a:off x="6832941" y="4316931"/>
            <a:ext cx="0" cy="65936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/>
          <p:cNvCxnSpPr/>
          <p:nvPr/>
        </p:nvCxnSpPr>
        <p:spPr>
          <a:xfrm flipV="1">
            <a:off x="6592312" y="4334251"/>
            <a:ext cx="0" cy="65936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" name="Rounded Rectangle 4098"/>
          <p:cNvSpPr/>
          <p:nvPr/>
        </p:nvSpPr>
        <p:spPr>
          <a:xfrm>
            <a:off x="6003484" y="6026334"/>
            <a:ext cx="1711602" cy="339881"/>
          </a:xfrm>
          <a:prstGeom prst="roundRect">
            <a:avLst>
              <a:gd name="adj" fmla="val 36689"/>
            </a:avLst>
          </a:prstGeom>
          <a:solidFill>
            <a:schemeClr val="accent3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TTC RX logic</a:t>
            </a:r>
            <a:endParaRPr lang="en-US" sz="1600" dirty="0"/>
          </a:p>
        </p:txBody>
      </p:sp>
      <p:cxnSp>
        <p:nvCxnSpPr>
          <p:cNvPr id="4114" name="Straight Arrow Connector 4113"/>
          <p:cNvCxnSpPr/>
          <p:nvPr/>
        </p:nvCxnSpPr>
        <p:spPr>
          <a:xfrm flipH="1" flipV="1">
            <a:off x="6592312" y="3316338"/>
            <a:ext cx="5181" cy="730316"/>
          </a:xfrm>
          <a:prstGeom prst="straightConnector1">
            <a:avLst/>
          </a:prstGeom>
          <a:ln w="38100">
            <a:solidFill>
              <a:srgbClr val="339933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506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4810173" y="888603"/>
            <a:ext cx="3733800" cy="3851549"/>
          </a:xfrm>
          <a:prstGeom prst="rect">
            <a:avLst/>
          </a:prstGeom>
          <a:solidFill>
            <a:srgbClr val="00FE73">
              <a:alpha val="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77079" y="1060694"/>
            <a:ext cx="2029543" cy="32522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58" name="Bent-Up Arrow 257"/>
          <p:cNvSpPr/>
          <p:nvPr/>
        </p:nvSpPr>
        <p:spPr>
          <a:xfrm rot="16200000">
            <a:off x="6134100" y="3314700"/>
            <a:ext cx="990600" cy="457200"/>
          </a:xfrm>
          <a:prstGeom prst="bentUpArrow">
            <a:avLst>
              <a:gd name="adj1" fmla="val 12562"/>
              <a:gd name="adj2" fmla="val 16916"/>
              <a:gd name="adj3" fmla="val 2251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1" name="Straight Connector 230"/>
          <p:cNvCxnSpPr/>
          <p:nvPr/>
        </p:nvCxnSpPr>
        <p:spPr>
          <a:xfrm flipH="1">
            <a:off x="7543800" y="5334000"/>
            <a:ext cx="253958" cy="69754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 rot="16200000">
            <a:off x="7245673" y="5660395"/>
            <a:ext cx="457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SD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71" name="Rectangle 170"/>
          <p:cNvSpPr/>
          <p:nvPr/>
        </p:nvSpPr>
        <p:spPr>
          <a:xfrm flipH="1" flipV="1">
            <a:off x="3581400" y="5365638"/>
            <a:ext cx="5004614" cy="1052330"/>
          </a:xfrm>
          <a:prstGeom prst="rect">
            <a:avLst/>
          </a:prstGeom>
          <a:solidFill>
            <a:srgbClr val="19FF81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152400" y="5334000"/>
            <a:ext cx="8450715" cy="1100722"/>
          </a:xfrm>
          <a:prstGeom prst="rect">
            <a:avLst/>
          </a:prstGeom>
          <a:solidFill>
            <a:schemeClr val="accent2">
              <a:lumMod val="60000"/>
              <a:lumOff val="40000"/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5486400" y="5562600"/>
            <a:ext cx="2667000" cy="0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5" name="Text Box 84"/>
          <p:cNvSpPr txBox="1">
            <a:spLocks noChangeArrowheads="1"/>
          </p:cNvSpPr>
          <p:nvPr/>
        </p:nvSpPr>
        <p:spPr bwMode="auto">
          <a:xfrm>
            <a:off x="138269" y="228600"/>
            <a:ext cx="4946637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CC0000"/>
              </a:buClr>
              <a:buChar char="*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b="1" dirty="0" smtClean="0"/>
              <a:t>COB </a:t>
            </a:r>
            <a:r>
              <a:rPr lang="en-US" altLang="en-US" b="1" dirty="0" smtClean="0"/>
              <a:t>+ RTM </a:t>
            </a:r>
            <a:r>
              <a:rPr lang="en-US" altLang="en-US" b="1" dirty="0" smtClean="0"/>
              <a:t>with new ‘GBT’ RMB</a:t>
            </a:r>
            <a:endParaRPr lang="en-US" altLang="en-US" b="1" dirty="0" smtClean="0"/>
          </a:p>
        </p:txBody>
      </p:sp>
      <p:sp>
        <p:nvSpPr>
          <p:cNvPr id="4153" name="Rectangle 4152"/>
          <p:cNvSpPr/>
          <p:nvPr/>
        </p:nvSpPr>
        <p:spPr>
          <a:xfrm>
            <a:off x="152400" y="762000"/>
            <a:ext cx="8458200" cy="4412123"/>
          </a:xfrm>
          <a:prstGeom prst="rect">
            <a:avLst/>
          </a:prstGeom>
          <a:solidFill>
            <a:schemeClr val="accent2">
              <a:lumMod val="60000"/>
              <a:lumOff val="40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2" name="Rectangle 4131"/>
          <p:cNvSpPr/>
          <p:nvPr/>
        </p:nvSpPr>
        <p:spPr>
          <a:xfrm flipH="1" flipV="1">
            <a:off x="235036" y="1635386"/>
            <a:ext cx="4114799" cy="3084802"/>
          </a:xfrm>
          <a:prstGeom prst="rect">
            <a:avLst/>
          </a:prstGeom>
          <a:solidFill>
            <a:srgbClr val="19FF81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6818398" y="1686217"/>
            <a:ext cx="1447800" cy="3698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/>
              <a:t>ZYNQ Z030</a:t>
            </a: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6385232" y="2317943"/>
            <a:ext cx="18557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MGTREFCLK1_112_W5,6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5438134" y="2179037"/>
            <a:ext cx="874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70C0"/>
                </a:solidFill>
              </a:rPr>
              <a:t>REFCLK1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5278745" y="2448912"/>
            <a:ext cx="1106487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04" name="Group 79"/>
          <p:cNvGrpSpPr>
            <a:grpSpLocks/>
          </p:cNvGrpSpPr>
          <p:nvPr/>
        </p:nvGrpSpPr>
        <p:grpSpPr bwMode="auto">
          <a:xfrm>
            <a:off x="4989396" y="2259064"/>
            <a:ext cx="306387" cy="379412"/>
            <a:chOff x="4267200" y="1447800"/>
            <a:chExt cx="357809" cy="457200"/>
          </a:xfrm>
        </p:grpSpPr>
        <p:sp>
          <p:nvSpPr>
            <p:cNvPr id="81" name="Rectangle 80"/>
            <p:cNvSpPr/>
            <p:nvPr/>
          </p:nvSpPr>
          <p:spPr>
            <a:xfrm>
              <a:off x="4343211" y="1447800"/>
              <a:ext cx="209495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4943570" y="2582975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006666"/>
                </a:solidFill>
              </a:rPr>
              <a:t>X5</a:t>
            </a:r>
          </a:p>
        </p:txBody>
      </p:sp>
      <p:sp>
        <p:nvSpPr>
          <p:cNvPr id="4106" name="TextBox 85"/>
          <p:cNvSpPr txBox="1">
            <a:spLocks noChangeArrowheads="1"/>
          </p:cNvSpPr>
          <p:nvPr/>
        </p:nvSpPr>
        <p:spPr bwMode="auto">
          <a:xfrm>
            <a:off x="5256019" y="2433596"/>
            <a:ext cx="7985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4112" name="TextBox 43"/>
          <p:cNvSpPr txBox="1">
            <a:spLocks noChangeArrowheads="1"/>
          </p:cNvSpPr>
          <p:nvPr/>
        </p:nvSpPr>
        <p:spPr bwMode="auto">
          <a:xfrm>
            <a:off x="4913912" y="3862895"/>
            <a:ext cx="684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B0F0"/>
                </a:solidFill>
              </a:rPr>
              <a:t>DTM</a:t>
            </a:r>
          </a:p>
        </p:txBody>
      </p:sp>
      <p:sp>
        <p:nvSpPr>
          <p:cNvPr id="4113" name="TextBox 125"/>
          <p:cNvSpPr txBox="1">
            <a:spLocks noChangeArrowheads="1"/>
          </p:cNvSpPr>
          <p:nvPr/>
        </p:nvSpPr>
        <p:spPr bwMode="auto">
          <a:xfrm>
            <a:off x="3434634" y="842023"/>
            <a:ext cx="7985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B050"/>
                </a:solidFill>
              </a:rPr>
              <a:t>100 MHz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3493234" y="1321933"/>
            <a:ext cx="2902744" cy="1626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1" name="TextBox 69"/>
          <p:cNvSpPr txBox="1">
            <a:spLocks noChangeArrowheads="1"/>
          </p:cNvSpPr>
          <p:nvPr/>
        </p:nvSpPr>
        <p:spPr bwMode="auto">
          <a:xfrm>
            <a:off x="6391365" y="1207225"/>
            <a:ext cx="18272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MGTREFCLK0_112_U5,6</a:t>
            </a:r>
          </a:p>
        </p:txBody>
      </p:sp>
      <p:sp>
        <p:nvSpPr>
          <p:cNvPr id="4182" name="TextBox 93"/>
          <p:cNvSpPr txBox="1">
            <a:spLocks noChangeArrowheads="1"/>
          </p:cNvSpPr>
          <p:nvPr/>
        </p:nvSpPr>
        <p:spPr bwMode="auto">
          <a:xfrm>
            <a:off x="4918366" y="1917281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006666"/>
                </a:solidFill>
              </a:rPr>
              <a:t>X3</a:t>
            </a:r>
          </a:p>
        </p:txBody>
      </p:sp>
      <p:grpSp>
        <p:nvGrpSpPr>
          <p:cNvPr id="4183" name="Group 14"/>
          <p:cNvGrpSpPr>
            <a:grpSpLocks/>
          </p:cNvGrpSpPr>
          <p:nvPr/>
        </p:nvGrpSpPr>
        <p:grpSpPr bwMode="auto">
          <a:xfrm>
            <a:off x="3198144" y="1154838"/>
            <a:ext cx="285750" cy="366712"/>
            <a:chOff x="4267200" y="1447800"/>
            <a:chExt cx="357809" cy="457200"/>
          </a:xfrm>
        </p:grpSpPr>
        <p:sp>
          <p:nvSpPr>
            <p:cNvPr id="10" name="Rectangle 9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84" name="TextBox 70"/>
          <p:cNvSpPr txBox="1">
            <a:spLocks noChangeArrowheads="1"/>
          </p:cNvSpPr>
          <p:nvPr/>
        </p:nvSpPr>
        <p:spPr bwMode="auto">
          <a:xfrm>
            <a:off x="5436546" y="1507981"/>
            <a:ext cx="8763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70C0"/>
                </a:solidFill>
              </a:rPr>
              <a:t>REFCLK0</a:t>
            </a:r>
          </a:p>
        </p:txBody>
      </p:sp>
      <p:grpSp>
        <p:nvGrpSpPr>
          <p:cNvPr id="4185" name="Group 86"/>
          <p:cNvGrpSpPr>
            <a:grpSpLocks/>
          </p:cNvGrpSpPr>
          <p:nvPr/>
        </p:nvGrpSpPr>
        <p:grpSpPr bwMode="auto">
          <a:xfrm>
            <a:off x="4937483" y="1581848"/>
            <a:ext cx="317500" cy="379412"/>
            <a:chOff x="4267201" y="1447800"/>
            <a:chExt cx="357809" cy="457200"/>
          </a:xfrm>
        </p:grpSpPr>
        <p:sp>
          <p:nvSpPr>
            <p:cNvPr id="88" name="Rectangle 87"/>
            <p:cNvSpPr/>
            <p:nvPr/>
          </p:nvSpPr>
          <p:spPr>
            <a:xfrm>
              <a:off x="4344129" y="1447800"/>
              <a:ext cx="209319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4267201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462501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  <a:alpha val="1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/>
          <p:nvPr/>
        </p:nvCxnSpPr>
        <p:spPr bwMode="auto">
          <a:xfrm>
            <a:off x="5256019" y="1773431"/>
            <a:ext cx="235235" cy="1"/>
          </a:xfrm>
          <a:prstGeom prst="line">
            <a:avLst/>
          </a:prstGeom>
          <a:ln w="19050">
            <a:solidFill>
              <a:srgbClr val="C00000">
                <a:alpha val="2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7" name="TextBox 19"/>
          <p:cNvSpPr txBox="1">
            <a:spLocks noChangeArrowheads="1"/>
          </p:cNvSpPr>
          <p:nvPr/>
        </p:nvSpPr>
        <p:spPr bwMode="auto">
          <a:xfrm>
            <a:off x="5463056" y="1734708"/>
            <a:ext cx="463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0000"/>
                </a:solidFill>
              </a:rPr>
              <a:t>N/L</a:t>
            </a:r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6254841" y="1338193"/>
            <a:ext cx="0" cy="441361"/>
          </a:xfrm>
          <a:prstGeom prst="line">
            <a:avLst/>
          </a:prstGeom>
          <a:ln w="19050">
            <a:solidFill>
              <a:srgbClr val="C00000">
                <a:alpha val="1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2" name="TextBox 122"/>
          <p:cNvSpPr txBox="1">
            <a:spLocks noChangeArrowheads="1"/>
          </p:cNvSpPr>
          <p:nvPr/>
        </p:nvSpPr>
        <p:spPr bwMode="auto">
          <a:xfrm>
            <a:off x="3124169" y="811652"/>
            <a:ext cx="43473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 smtClean="0"/>
              <a:t>X5</a:t>
            </a:r>
            <a:endParaRPr lang="en-US" altLang="en-US" sz="1600" dirty="0"/>
          </a:p>
        </p:txBody>
      </p:sp>
      <p:sp>
        <p:nvSpPr>
          <p:cNvPr id="4193" name="TextBox 126"/>
          <p:cNvSpPr txBox="1">
            <a:spLocks noChangeArrowheads="1"/>
          </p:cNvSpPr>
          <p:nvPr/>
        </p:nvSpPr>
        <p:spPr bwMode="auto">
          <a:xfrm>
            <a:off x="3488671" y="1084689"/>
            <a:ext cx="12779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70C0"/>
                </a:solidFill>
              </a:rPr>
              <a:t> PCIE_REFCLK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6254841" y="6417967"/>
            <a:ext cx="48442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latin typeface="Arial" charset="0"/>
              </a:rPr>
              <a:t>TTC</a:t>
            </a:r>
          </a:p>
        </p:txBody>
      </p:sp>
      <p:sp>
        <p:nvSpPr>
          <p:cNvPr id="252" name="TextBox 251"/>
          <p:cNvSpPr txBox="1"/>
          <p:nvPr/>
        </p:nvSpPr>
        <p:spPr>
          <a:xfrm>
            <a:off x="7543800" y="6400800"/>
            <a:ext cx="61106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BUSY</a:t>
            </a:r>
          </a:p>
        </p:txBody>
      </p:sp>
      <p:sp>
        <p:nvSpPr>
          <p:cNvPr id="4155" name="TextBox 252"/>
          <p:cNvSpPr txBox="1">
            <a:spLocks noChangeArrowheads="1"/>
          </p:cNvSpPr>
          <p:nvPr/>
        </p:nvSpPr>
        <p:spPr bwMode="auto">
          <a:xfrm>
            <a:off x="5037637" y="4425985"/>
            <a:ext cx="15664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b="1" dirty="0" smtClean="0">
                <a:solidFill>
                  <a:srgbClr val="0070C0"/>
                </a:solidFill>
              </a:rPr>
              <a:t>DTM_TO_RTM_LS[0-5]</a:t>
            </a:r>
            <a:endParaRPr lang="en-US" altLang="en-US" sz="1000" b="1" dirty="0">
              <a:solidFill>
                <a:srgbClr val="0070C0"/>
              </a:solidFill>
            </a:endParaRPr>
          </a:p>
        </p:txBody>
      </p:sp>
      <p:sp>
        <p:nvSpPr>
          <p:cNvPr id="4160" name="TextBox 267"/>
          <p:cNvSpPr txBox="1">
            <a:spLocks noChangeArrowheads="1"/>
          </p:cNvSpPr>
          <p:nvPr/>
        </p:nvSpPr>
        <p:spPr bwMode="auto">
          <a:xfrm>
            <a:off x="5373636" y="3316338"/>
            <a:ext cx="10358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DPM_CLK[1:2</a:t>
            </a:r>
            <a:r>
              <a:rPr lang="en-US" altLang="en-US" sz="1000" dirty="0">
                <a:solidFill>
                  <a:srgbClr val="0070C0"/>
                </a:solidFill>
              </a:rPr>
              <a:t>]</a:t>
            </a:r>
          </a:p>
        </p:txBody>
      </p:sp>
      <p:sp>
        <p:nvSpPr>
          <p:cNvPr id="116" name="TextBox 126"/>
          <p:cNvSpPr txBox="1">
            <a:spLocks noChangeArrowheads="1"/>
          </p:cNvSpPr>
          <p:nvPr/>
        </p:nvSpPr>
        <p:spPr bwMode="auto">
          <a:xfrm>
            <a:off x="5087234" y="1090327"/>
            <a:ext cx="12346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70C0"/>
                </a:solidFill>
              </a:rPr>
              <a:t>PCIE_REFCLK</a:t>
            </a:r>
            <a:endParaRPr lang="en-US" altLang="en-US" sz="1200" dirty="0">
              <a:solidFill>
                <a:srgbClr val="0070C0"/>
              </a:solidFill>
            </a:endParaRPr>
          </a:p>
        </p:txBody>
      </p:sp>
      <p:sp>
        <p:nvSpPr>
          <p:cNvPr id="4136" name="TextBox 181"/>
          <p:cNvSpPr txBox="1">
            <a:spLocks noChangeArrowheads="1"/>
          </p:cNvSpPr>
          <p:nvPr/>
        </p:nvSpPr>
        <p:spPr bwMode="auto">
          <a:xfrm>
            <a:off x="3101712" y="3711171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 smtClean="0">
                <a:solidFill>
                  <a:srgbClr val="FFC000"/>
                </a:solidFill>
              </a:rPr>
              <a:t>X9</a:t>
            </a:r>
            <a:endParaRPr lang="en-US" altLang="en-US" sz="1400" dirty="0">
              <a:solidFill>
                <a:srgbClr val="FFC000"/>
              </a:solidFill>
            </a:endParaRPr>
          </a:p>
        </p:txBody>
      </p:sp>
      <p:grpSp>
        <p:nvGrpSpPr>
          <p:cNvPr id="4130" name="Group 175"/>
          <p:cNvGrpSpPr>
            <a:grpSpLocks/>
          </p:cNvGrpSpPr>
          <p:nvPr/>
        </p:nvGrpSpPr>
        <p:grpSpPr bwMode="auto">
          <a:xfrm>
            <a:off x="2888705" y="3762802"/>
            <a:ext cx="285750" cy="366713"/>
            <a:chOff x="4267200" y="1447800"/>
            <a:chExt cx="357809" cy="457200"/>
          </a:xfrm>
        </p:grpSpPr>
        <p:sp>
          <p:nvSpPr>
            <p:cNvPr id="189" name="Rectangle 188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90" name="Straight Connector 189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31" name="Group 176"/>
          <p:cNvGrpSpPr>
            <a:grpSpLocks/>
          </p:cNvGrpSpPr>
          <p:nvPr/>
        </p:nvGrpSpPr>
        <p:grpSpPr bwMode="auto">
          <a:xfrm>
            <a:off x="3350359" y="4058757"/>
            <a:ext cx="285750" cy="365125"/>
            <a:chOff x="4267200" y="1447800"/>
            <a:chExt cx="357809" cy="457200"/>
          </a:xfrm>
        </p:grpSpPr>
        <p:sp>
          <p:nvSpPr>
            <p:cNvPr id="186" name="Rectangle 185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87" name="Straight Connector 186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34" name="TextBox 179"/>
          <p:cNvSpPr txBox="1">
            <a:spLocks noChangeArrowheads="1"/>
          </p:cNvSpPr>
          <p:nvPr/>
        </p:nvSpPr>
        <p:spPr bwMode="auto">
          <a:xfrm>
            <a:off x="2128561" y="3726561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4137" name="TextBox 182"/>
          <p:cNvSpPr txBox="1">
            <a:spLocks noChangeArrowheads="1"/>
          </p:cNvSpPr>
          <p:nvPr/>
        </p:nvSpPr>
        <p:spPr bwMode="auto">
          <a:xfrm flipH="1">
            <a:off x="3616273" y="4241319"/>
            <a:ext cx="6074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 smtClean="0">
                <a:solidFill>
                  <a:srgbClr val="FFC000"/>
                </a:solidFill>
              </a:rPr>
              <a:t>X10</a:t>
            </a:r>
            <a:endParaRPr lang="en-US" altLang="en-US" sz="1400" dirty="0">
              <a:solidFill>
                <a:srgbClr val="FFC000"/>
              </a:solidFill>
            </a:endParaRPr>
          </a:p>
        </p:txBody>
      </p:sp>
      <p:sp>
        <p:nvSpPr>
          <p:cNvPr id="4138" name="TextBox 184"/>
          <p:cNvSpPr txBox="1">
            <a:spLocks noChangeArrowheads="1"/>
          </p:cNvSpPr>
          <p:nvPr/>
        </p:nvSpPr>
        <p:spPr bwMode="auto">
          <a:xfrm>
            <a:off x="3356984" y="3726561"/>
            <a:ext cx="10118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B050"/>
                </a:solidFill>
              </a:rPr>
              <a:t>156.25 </a:t>
            </a:r>
            <a:r>
              <a:rPr lang="en-US" altLang="en-US" sz="1200" dirty="0">
                <a:solidFill>
                  <a:srgbClr val="00B050"/>
                </a:solidFill>
              </a:rPr>
              <a:t>MHz</a:t>
            </a:r>
          </a:p>
        </p:txBody>
      </p:sp>
      <p:sp>
        <p:nvSpPr>
          <p:cNvPr id="4140" name="TextBox 197"/>
          <p:cNvSpPr txBox="1">
            <a:spLocks noChangeArrowheads="1"/>
          </p:cNvSpPr>
          <p:nvPr/>
        </p:nvSpPr>
        <p:spPr bwMode="auto">
          <a:xfrm>
            <a:off x="3583118" y="4033204"/>
            <a:ext cx="79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323701" y="1677823"/>
            <a:ext cx="1751339" cy="14512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125" name="TextBox 168"/>
          <p:cNvSpPr txBox="1">
            <a:spLocks noChangeArrowheads="1"/>
          </p:cNvSpPr>
          <p:nvPr/>
        </p:nvSpPr>
        <p:spPr bwMode="auto">
          <a:xfrm>
            <a:off x="3136404" y="1886824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 smtClean="0">
                <a:solidFill>
                  <a:srgbClr val="FFC000"/>
                </a:solidFill>
              </a:rPr>
              <a:t>X7</a:t>
            </a:r>
            <a:endParaRPr lang="en-US" altLang="en-US" sz="1400" dirty="0">
              <a:solidFill>
                <a:srgbClr val="FFC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87077" y="1711615"/>
            <a:ext cx="771365" cy="307777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Arial" charset="0"/>
              </a:rPr>
              <a:t>Z045-A</a:t>
            </a:r>
            <a:endParaRPr lang="en-US" sz="1400" dirty="0">
              <a:latin typeface="Arial" charset="0"/>
            </a:endParaRPr>
          </a:p>
        </p:txBody>
      </p:sp>
      <p:grpSp>
        <p:nvGrpSpPr>
          <p:cNvPr id="4119" name="Group 153"/>
          <p:cNvGrpSpPr>
            <a:grpSpLocks/>
          </p:cNvGrpSpPr>
          <p:nvPr/>
        </p:nvGrpSpPr>
        <p:grpSpPr bwMode="auto">
          <a:xfrm>
            <a:off x="2859036" y="1928369"/>
            <a:ext cx="287337" cy="366712"/>
            <a:chOff x="4267200" y="1447800"/>
            <a:chExt cx="357809" cy="457200"/>
          </a:xfrm>
        </p:grpSpPr>
        <p:sp>
          <p:nvSpPr>
            <p:cNvPr id="155" name="Rectangle 154"/>
            <p:cNvSpPr/>
            <p:nvPr/>
          </p:nvSpPr>
          <p:spPr>
            <a:xfrm>
              <a:off x="4344296" y="1447800"/>
              <a:ext cx="209546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20" name="Group 157"/>
          <p:cNvGrpSpPr>
            <a:grpSpLocks/>
          </p:cNvGrpSpPr>
          <p:nvPr/>
        </p:nvGrpSpPr>
        <p:grpSpPr bwMode="auto">
          <a:xfrm>
            <a:off x="3330523" y="2341119"/>
            <a:ext cx="285750" cy="365125"/>
            <a:chOff x="4267200" y="1447800"/>
            <a:chExt cx="357809" cy="457200"/>
          </a:xfrm>
        </p:grpSpPr>
        <p:sp>
          <p:nvSpPr>
            <p:cNvPr id="159" name="Rectangle 158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60" name="Straight Connector 159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23" name="TextBox 164"/>
          <p:cNvSpPr txBox="1">
            <a:spLocks noChangeArrowheads="1"/>
          </p:cNvSpPr>
          <p:nvPr/>
        </p:nvSpPr>
        <p:spPr bwMode="auto">
          <a:xfrm>
            <a:off x="2124969" y="1886824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4124" name="TextBox 167"/>
          <p:cNvSpPr txBox="1">
            <a:spLocks noChangeArrowheads="1"/>
          </p:cNvSpPr>
          <p:nvPr/>
        </p:nvSpPr>
        <p:spPr bwMode="auto">
          <a:xfrm>
            <a:off x="2123821" y="2317265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REFCLK1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4126" name="TextBox 169"/>
          <p:cNvSpPr txBox="1">
            <a:spLocks noChangeArrowheads="1"/>
          </p:cNvSpPr>
          <p:nvPr/>
        </p:nvSpPr>
        <p:spPr bwMode="auto">
          <a:xfrm>
            <a:off x="3601233" y="2448478"/>
            <a:ext cx="4042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 smtClean="0">
                <a:solidFill>
                  <a:srgbClr val="FFC000"/>
                </a:solidFill>
              </a:rPr>
              <a:t>X8</a:t>
            </a:r>
            <a:endParaRPr lang="en-US" altLang="en-US" sz="1400" dirty="0">
              <a:solidFill>
                <a:srgbClr val="FFC000"/>
              </a:solidFill>
            </a:endParaRPr>
          </a:p>
        </p:txBody>
      </p:sp>
      <p:sp>
        <p:nvSpPr>
          <p:cNvPr id="4127" name="TextBox 170"/>
          <p:cNvSpPr txBox="1">
            <a:spLocks noChangeArrowheads="1"/>
          </p:cNvSpPr>
          <p:nvPr/>
        </p:nvSpPr>
        <p:spPr bwMode="auto">
          <a:xfrm>
            <a:off x="3592461" y="2287144"/>
            <a:ext cx="79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</a:rPr>
              <a:t>250 MHz</a:t>
            </a:r>
          </a:p>
        </p:txBody>
      </p:sp>
      <p:sp>
        <p:nvSpPr>
          <p:cNvPr id="4128" name="TextBox 171"/>
          <p:cNvSpPr txBox="1">
            <a:spLocks noChangeArrowheads="1"/>
          </p:cNvSpPr>
          <p:nvPr/>
        </p:nvSpPr>
        <p:spPr bwMode="auto">
          <a:xfrm>
            <a:off x="3388535" y="1920358"/>
            <a:ext cx="10118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B050"/>
                </a:solidFill>
              </a:rPr>
              <a:t>156.25 </a:t>
            </a:r>
            <a:r>
              <a:rPr lang="en-US" altLang="en-US" sz="1200" dirty="0">
                <a:solidFill>
                  <a:srgbClr val="00B050"/>
                </a:solidFill>
              </a:rPr>
              <a:t>MHz</a:t>
            </a:r>
          </a:p>
        </p:txBody>
      </p:sp>
      <p:sp>
        <p:nvSpPr>
          <p:cNvPr id="137" name="TextBox 5"/>
          <p:cNvSpPr txBox="1">
            <a:spLocks noChangeArrowheads="1"/>
          </p:cNvSpPr>
          <p:nvPr/>
        </p:nvSpPr>
        <p:spPr bwMode="auto">
          <a:xfrm>
            <a:off x="327176" y="1988613"/>
            <a:ext cx="1744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MGTREFCLK0_110_AA7,8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sp>
        <p:nvSpPr>
          <p:cNvPr id="144" name="TextBox 5"/>
          <p:cNvSpPr txBox="1">
            <a:spLocks noChangeArrowheads="1"/>
          </p:cNvSpPr>
          <p:nvPr/>
        </p:nvSpPr>
        <p:spPr bwMode="auto">
          <a:xfrm>
            <a:off x="324720" y="2372245"/>
            <a:ext cx="16674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MGTREFCLK0_111_U7,8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cxnSp>
        <p:nvCxnSpPr>
          <p:cNvPr id="165" name="Straight Connector 164"/>
          <p:cNvCxnSpPr/>
          <p:nvPr/>
        </p:nvCxnSpPr>
        <p:spPr bwMode="auto">
          <a:xfrm>
            <a:off x="5704550" y="1779554"/>
            <a:ext cx="550291" cy="2341"/>
          </a:xfrm>
          <a:prstGeom prst="line">
            <a:avLst/>
          </a:prstGeom>
          <a:ln w="19050">
            <a:solidFill>
              <a:srgbClr val="C00000">
                <a:alpha val="2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267"/>
          <p:cNvSpPr txBox="1">
            <a:spLocks noChangeArrowheads="1"/>
          </p:cNvSpPr>
          <p:nvPr/>
        </p:nvSpPr>
        <p:spPr bwMode="auto">
          <a:xfrm>
            <a:off x="5455734" y="2912956"/>
            <a:ext cx="8595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DPM_CLK0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167" name="TextBox 268"/>
          <p:cNvSpPr txBox="1">
            <a:spLocks noChangeArrowheads="1"/>
          </p:cNvSpPr>
          <p:nvPr/>
        </p:nvSpPr>
        <p:spPr bwMode="auto">
          <a:xfrm>
            <a:off x="7055962" y="2995733"/>
            <a:ext cx="84830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Bank </a:t>
            </a:r>
            <a:r>
              <a:rPr lang="en-US" altLang="en-US" sz="1100" dirty="0" smtClean="0">
                <a:solidFill>
                  <a:srgbClr val="FF0000"/>
                </a:solidFill>
              </a:rPr>
              <a:t>12  </a:t>
            </a:r>
          </a:p>
          <a:p>
            <a:pPr eaLnBrk="1" hangingPunct="1"/>
            <a:r>
              <a:rPr lang="en-US" altLang="en-US" sz="1100" dirty="0" smtClean="0">
                <a:solidFill>
                  <a:srgbClr val="FF0000"/>
                </a:solidFill>
              </a:rPr>
              <a:t>regular I/O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cxnSp>
        <p:nvCxnSpPr>
          <p:cNvPr id="170" name="Straight Arrow Connector 169"/>
          <p:cNvCxnSpPr/>
          <p:nvPr/>
        </p:nvCxnSpPr>
        <p:spPr>
          <a:xfrm flipH="1" flipV="1">
            <a:off x="4670928" y="3307301"/>
            <a:ext cx="1713181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 flipH="1" flipV="1">
            <a:off x="4660140" y="3125862"/>
            <a:ext cx="1713181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 flipH="1">
            <a:off x="2080259" y="2111723"/>
            <a:ext cx="778777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 flipH="1">
            <a:off x="2080260" y="2523681"/>
            <a:ext cx="1250263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5"/>
          <p:cNvSpPr txBox="1">
            <a:spLocks noChangeArrowheads="1"/>
          </p:cNvSpPr>
          <p:nvPr/>
        </p:nvSpPr>
        <p:spPr bwMode="auto">
          <a:xfrm>
            <a:off x="327176" y="2588297"/>
            <a:ext cx="16962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MGTREFCLK0_111_W7,8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cxnSp>
        <p:nvCxnSpPr>
          <p:cNvPr id="181" name="Straight Arrow Connector 180"/>
          <p:cNvCxnSpPr/>
          <p:nvPr/>
        </p:nvCxnSpPr>
        <p:spPr>
          <a:xfrm flipH="1">
            <a:off x="2080261" y="2706244"/>
            <a:ext cx="955117" cy="581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67"/>
          <p:cNvSpPr txBox="1">
            <a:spLocks noChangeArrowheads="1"/>
          </p:cNvSpPr>
          <p:nvPr/>
        </p:nvSpPr>
        <p:spPr bwMode="auto">
          <a:xfrm>
            <a:off x="2123821" y="2678784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REFCLK2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cxnSp>
        <p:nvCxnSpPr>
          <p:cNvPr id="183" name="Straight Connector 182"/>
          <p:cNvCxnSpPr/>
          <p:nvPr/>
        </p:nvCxnSpPr>
        <p:spPr>
          <a:xfrm>
            <a:off x="3035378" y="2709149"/>
            <a:ext cx="0" cy="18549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 flipV="1">
            <a:off x="3035378" y="2890752"/>
            <a:ext cx="1355595" cy="476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267"/>
          <p:cNvSpPr txBox="1">
            <a:spLocks noChangeArrowheads="1"/>
          </p:cNvSpPr>
          <p:nvPr/>
        </p:nvSpPr>
        <p:spPr bwMode="auto">
          <a:xfrm>
            <a:off x="3450859" y="2681857"/>
            <a:ext cx="9300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DPM0_CLK0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194" name="TextBox 268"/>
          <p:cNvSpPr txBox="1">
            <a:spLocks noChangeArrowheads="1"/>
          </p:cNvSpPr>
          <p:nvPr/>
        </p:nvSpPr>
        <p:spPr bwMode="auto">
          <a:xfrm>
            <a:off x="882533" y="2834518"/>
            <a:ext cx="115929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50" dirty="0">
                <a:solidFill>
                  <a:srgbClr val="FF0000"/>
                </a:solidFill>
              </a:rPr>
              <a:t>Bank </a:t>
            </a:r>
            <a:r>
              <a:rPr lang="en-US" altLang="en-US" sz="1050" dirty="0" smtClean="0">
                <a:solidFill>
                  <a:srgbClr val="FF0000"/>
                </a:solidFill>
              </a:rPr>
              <a:t>12  MRCC</a:t>
            </a:r>
            <a:endParaRPr lang="en-US" altLang="en-US" sz="1050" dirty="0">
              <a:solidFill>
                <a:srgbClr val="FF0000"/>
              </a:solidFill>
            </a:endParaRPr>
          </a:p>
        </p:txBody>
      </p:sp>
      <p:cxnSp>
        <p:nvCxnSpPr>
          <p:cNvPr id="195" name="Straight Arrow Connector 194"/>
          <p:cNvCxnSpPr/>
          <p:nvPr/>
        </p:nvCxnSpPr>
        <p:spPr>
          <a:xfrm flipH="1">
            <a:off x="2069406" y="2961476"/>
            <a:ext cx="2332392" cy="384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267"/>
          <p:cNvSpPr txBox="1">
            <a:spLocks noChangeArrowheads="1"/>
          </p:cNvSpPr>
          <p:nvPr/>
        </p:nvSpPr>
        <p:spPr bwMode="auto">
          <a:xfrm>
            <a:off x="3295405" y="2965323"/>
            <a:ext cx="11063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DPM0_CLK[1:2</a:t>
            </a:r>
            <a:r>
              <a:rPr lang="en-US" altLang="en-US" sz="1000" dirty="0">
                <a:solidFill>
                  <a:srgbClr val="0070C0"/>
                </a:solidFill>
              </a:rPr>
              <a:t>]</a:t>
            </a:r>
          </a:p>
        </p:txBody>
      </p:sp>
      <p:sp>
        <p:nvSpPr>
          <p:cNvPr id="197" name="TextBox 167"/>
          <p:cNvSpPr txBox="1">
            <a:spLocks noChangeArrowheads="1"/>
          </p:cNvSpPr>
          <p:nvPr/>
        </p:nvSpPr>
        <p:spPr bwMode="auto">
          <a:xfrm>
            <a:off x="2123821" y="2965322"/>
            <a:ext cx="10358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DPM_CLK[1:2]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323701" y="3204079"/>
            <a:ext cx="1751339" cy="14512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99" name="TextBox 268"/>
          <p:cNvSpPr txBox="1">
            <a:spLocks noChangeArrowheads="1"/>
          </p:cNvSpPr>
          <p:nvPr/>
        </p:nvSpPr>
        <p:spPr bwMode="auto">
          <a:xfrm>
            <a:off x="894064" y="3249672"/>
            <a:ext cx="115929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50" dirty="0">
                <a:solidFill>
                  <a:srgbClr val="FF0000"/>
                </a:solidFill>
              </a:rPr>
              <a:t>Bank </a:t>
            </a:r>
            <a:r>
              <a:rPr lang="en-US" altLang="en-US" sz="1050" dirty="0" smtClean="0">
                <a:solidFill>
                  <a:srgbClr val="FF0000"/>
                </a:solidFill>
              </a:rPr>
              <a:t>12  MRCC</a:t>
            </a:r>
            <a:endParaRPr lang="en-US" altLang="en-US" sz="1050" dirty="0">
              <a:solidFill>
                <a:srgbClr val="FF0000"/>
              </a:solidFill>
            </a:endParaRPr>
          </a:p>
        </p:txBody>
      </p:sp>
      <p:sp>
        <p:nvSpPr>
          <p:cNvPr id="200" name="TextBox 5"/>
          <p:cNvSpPr txBox="1">
            <a:spLocks noChangeArrowheads="1"/>
          </p:cNvSpPr>
          <p:nvPr/>
        </p:nvSpPr>
        <p:spPr bwMode="auto">
          <a:xfrm>
            <a:off x="361974" y="3489710"/>
            <a:ext cx="16962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MGTREFCLK0_111_W7,8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cxnSp>
        <p:nvCxnSpPr>
          <p:cNvPr id="201" name="Straight Arrow Connector 200"/>
          <p:cNvCxnSpPr/>
          <p:nvPr/>
        </p:nvCxnSpPr>
        <p:spPr>
          <a:xfrm flipH="1">
            <a:off x="2086254" y="3380554"/>
            <a:ext cx="2332392" cy="384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167"/>
          <p:cNvSpPr txBox="1">
            <a:spLocks noChangeArrowheads="1"/>
          </p:cNvSpPr>
          <p:nvPr/>
        </p:nvSpPr>
        <p:spPr bwMode="auto">
          <a:xfrm>
            <a:off x="2115681" y="3184068"/>
            <a:ext cx="10358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DPM_CLK[1:2]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204" name="TextBox 267"/>
          <p:cNvSpPr txBox="1">
            <a:spLocks noChangeArrowheads="1"/>
          </p:cNvSpPr>
          <p:nvPr/>
        </p:nvSpPr>
        <p:spPr bwMode="auto">
          <a:xfrm>
            <a:off x="3295405" y="3180399"/>
            <a:ext cx="11063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DPM1_CLK[1:2</a:t>
            </a:r>
            <a:r>
              <a:rPr lang="en-US" altLang="en-US" sz="1000" dirty="0">
                <a:solidFill>
                  <a:srgbClr val="0070C0"/>
                </a:solidFill>
              </a:rPr>
              <a:t>]</a:t>
            </a:r>
          </a:p>
        </p:txBody>
      </p:sp>
      <p:sp>
        <p:nvSpPr>
          <p:cNvPr id="205" name="TextBox 167"/>
          <p:cNvSpPr txBox="1">
            <a:spLocks noChangeArrowheads="1"/>
          </p:cNvSpPr>
          <p:nvPr/>
        </p:nvSpPr>
        <p:spPr bwMode="auto">
          <a:xfrm>
            <a:off x="2121576" y="3444161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REFCLK2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cxnSp>
        <p:nvCxnSpPr>
          <p:cNvPr id="206" name="Straight Arrow Connector 205"/>
          <p:cNvCxnSpPr/>
          <p:nvPr/>
        </p:nvCxnSpPr>
        <p:spPr>
          <a:xfrm flipH="1">
            <a:off x="2093935" y="3654209"/>
            <a:ext cx="955117" cy="581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3052997" y="3474526"/>
            <a:ext cx="0" cy="18549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267"/>
          <p:cNvSpPr txBox="1">
            <a:spLocks noChangeArrowheads="1"/>
          </p:cNvSpPr>
          <p:nvPr/>
        </p:nvSpPr>
        <p:spPr bwMode="auto">
          <a:xfrm>
            <a:off x="3303851" y="3480340"/>
            <a:ext cx="9300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DPM1_CLK0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cxnSp>
        <p:nvCxnSpPr>
          <p:cNvPr id="209" name="Straight Connector 208"/>
          <p:cNvCxnSpPr/>
          <p:nvPr/>
        </p:nvCxnSpPr>
        <p:spPr>
          <a:xfrm>
            <a:off x="3052997" y="3466667"/>
            <a:ext cx="136922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3" name="Rectangle 4102"/>
          <p:cNvSpPr/>
          <p:nvPr/>
        </p:nvSpPr>
        <p:spPr>
          <a:xfrm>
            <a:off x="4401798" y="2706244"/>
            <a:ext cx="245574" cy="161671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dirty="0" smtClean="0"/>
              <a:t>Fan out</a:t>
            </a:r>
            <a:endParaRPr lang="en-US" dirty="0"/>
          </a:p>
        </p:txBody>
      </p:sp>
      <p:cxnSp>
        <p:nvCxnSpPr>
          <p:cNvPr id="210" name="Straight Arrow Connector 209"/>
          <p:cNvCxnSpPr/>
          <p:nvPr/>
        </p:nvCxnSpPr>
        <p:spPr>
          <a:xfrm flipH="1">
            <a:off x="2086254" y="4221910"/>
            <a:ext cx="1250263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 flipH="1">
            <a:off x="2086254" y="3946159"/>
            <a:ext cx="778777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179"/>
          <p:cNvSpPr txBox="1">
            <a:spLocks noChangeArrowheads="1"/>
          </p:cNvSpPr>
          <p:nvPr/>
        </p:nvSpPr>
        <p:spPr bwMode="auto">
          <a:xfrm>
            <a:off x="2128561" y="4177661"/>
            <a:ext cx="7601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0070C0"/>
                </a:solidFill>
              </a:rPr>
              <a:t>REFCLK1</a:t>
            </a:r>
            <a:endParaRPr lang="en-US" altLang="en-US" sz="1000" dirty="0">
              <a:solidFill>
                <a:srgbClr val="0070C0"/>
              </a:solidFill>
            </a:endParaRPr>
          </a:p>
        </p:txBody>
      </p:sp>
      <p:sp>
        <p:nvSpPr>
          <p:cNvPr id="213" name="TextBox 5"/>
          <p:cNvSpPr txBox="1">
            <a:spLocks noChangeArrowheads="1"/>
          </p:cNvSpPr>
          <p:nvPr/>
        </p:nvSpPr>
        <p:spPr bwMode="auto">
          <a:xfrm>
            <a:off x="350865" y="3806575"/>
            <a:ext cx="1744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MGTREFCLK0_110_AA7,8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sp>
        <p:nvSpPr>
          <p:cNvPr id="214" name="TextBox 5"/>
          <p:cNvSpPr txBox="1">
            <a:spLocks noChangeArrowheads="1"/>
          </p:cNvSpPr>
          <p:nvPr/>
        </p:nvSpPr>
        <p:spPr bwMode="auto">
          <a:xfrm>
            <a:off x="365648" y="4088030"/>
            <a:ext cx="16674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dirty="0" smtClean="0">
                <a:solidFill>
                  <a:srgbClr val="FF0000"/>
                </a:solidFill>
              </a:rPr>
              <a:t>MGTREFCLK0_111_U7,8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sp>
        <p:nvSpPr>
          <p:cNvPr id="217" name="TextBox 43"/>
          <p:cNvSpPr txBox="1">
            <a:spLocks noChangeArrowheads="1"/>
          </p:cNvSpPr>
          <p:nvPr/>
        </p:nvSpPr>
        <p:spPr bwMode="auto">
          <a:xfrm>
            <a:off x="249417" y="1284496"/>
            <a:ext cx="13516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00B0F0"/>
                </a:solidFill>
              </a:rPr>
              <a:t>DPM Bay 0</a:t>
            </a:r>
            <a:endParaRPr lang="en-US" altLang="en-US" sz="1800" dirty="0">
              <a:solidFill>
                <a:srgbClr val="00B0F0"/>
              </a:solidFill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>
            <a:off x="4462335" y="4329855"/>
            <a:ext cx="0" cy="61834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4554387" y="4315831"/>
            <a:ext cx="0" cy="72036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393358" y="4296796"/>
            <a:ext cx="771365" cy="307777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Arial" charset="0"/>
              </a:rPr>
              <a:t>Z045-B</a:t>
            </a:r>
            <a:endParaRPr lang="en-US" sz="1400" dirty="0">
              <a:latin typeface="Arial" charset="0"/>
            </a:endParaRPr>
          </a:p>
        </p:txBody>
      </p:sp>
      <p:cxnSp>
        <p:nvCxnSpPr>
          <p:cNvPr id="221" name="Straight Arrow Connector 220"/>
          <p:cNvCxnSpPr/>
          <p:nvPr/>
        </p:nvCxnSpPr>
        <p:spPr>
          <a:xfrm flipH="1" flipV="1">
            <a:off x="3883228" y="4936537"/>
            <a:ext cx="579107" cy="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Arrow Connector 222"/>
          <p:cNvCxnSpPr/>
          <p:nvPr/>
        </p:nvCxnSpPr>
        <p:spPr>
          <a:xfrm flipH="1">
            <a:off x="3898335" y="5036196"/>
            <a:ext cx="671158" cy="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43"/>
          <p:cNvSpPr txBox="1">
            <a:spLocks noChangeArrowheads="1"/>
          </p:cNvSpPr>
          <p:nvPr/>
        </p:nvSpPr>
        <p:spPr bwMode="auto">
          <a:xfrm>
            <a:off x="2054287" y="4784348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00B0F0"/>
                </a:solidFill>
              </a:rPr>
              <a:t>Other DPM Bays</a:t>
            </a:r>
            <a:endParaRPr lang="en-US" altLang="en-US" sz="1800" dirty="0">
              <a:solidFill>
                <a:srgbClr val="00B0F0"/>
              </a:solidFill>
            </a:endParaRPr>
          </a:p>
        </p:txBody>
      </p:sp>
      <p:sp>
        <p:nvSpPr>
          <p:cNvPr id="4154" name="TextBox 4153"/>
          <p:cNvSpPr txBox="1"/>
          <p:nvPr/>
        </p:nvSpPr>
        <p:spPr>
          <a:xfrm>
            <a:off x="235038" y="780874"/>
            <a:ext cx="86914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COB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157" name="Rectangle 4156"/>
          <p:cNvSpPr/>
          <p:nvPr/>
        </p:nvSpPr>
        <p:spPr>
          <a:xfrm>
            <a:off x="6482946" y="4078664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3399"/>
                </a:solidFill>
              </a:rPr>
              <a:t>0</a:t>
            </a:r>
          </a:p>
        </p:txBody>
      </p:sp>
      <p:sp>
        <p:nvSpPr>
          <p:cNvPr id="235" name="TextBox 268"/>
          <p:cNvSpPr txBox="1">
            <a:spLocks noChangeArrowheads="1"/>
          </p:cNvSpPr>
          <p:nvPr/>
        </p:nvSpPr>
        <p:spPr bwMode="auto">
          <a:xfrm>
            <a:off x="7000721" y="3655460"/>
            <a:ext cx="890154" cy="43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Bank </a:t>
            </a:r>
            <a:r>
              <a:rPr lang="en-US" altLang="en-US" sz="1100" dirty="0" smtClean="0">
                <a:solidFill>
                  <a:srgbClr val="FF0000"/>
                </a:solidFill>
              </a:rPr>
              <a:t>13 SRCC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236" name="TextBox 268"/>
          <p:cNvSpPr txBox="1">
            <a:spLocks noChangeArrowheads="1"/>
          </p:cNvSpPr>
          <p:nvPr/>
        </p:nvSpPr>
        <p:spPr bwMode="auto">
          <a:xfrm>
            <a:off x="7646840" y="3665202"/>
            <a:ext cx="89015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Bank </a:t>
            </a:r>
            <a:r>
              <a:rPr lang="en-US" altLang="en-US" sz="1100" dirty="0" smtClean="0">
                <a:solidFill>
                  <a:srgbClr val="FF0000"/>
                </a:solidFill>
              </a:rPr>
              <a:t>12 regular I/O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6712041" y="4078664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3399"/>
                </a:solidFill>
              </a:rPr>
              <a:t>1</a:t>
            </a:r>
            <a:endParaRPr lang="en-US" sz="1400" dirty="0" smtClean="0">
              <a:solidFill>
                <a:srgbClr val="003399"/>
              </a:solidFill>
            </a:endParaRPr>
          </a:p>
        </p:txBody>
      </p:sp>
      <p:sp>
        <p:nvSpPr>
          <p:cNvPr id="239" name="TextBox 252"/>
          <p:cNvSpPr txBox="1">
            <a:spLocks noChangeArrowheads="1"/>
          </p:cNvSpPr>
          <p:nvPr/>
        </p:nvSpPr>
        <p:spPr bwMode="auto">
          <a:xfrm>
            <a:off x="5295783" y="4740152"/>
            <a:ext cx="13179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00" b="1" dirty="0" smtClean="0">
                <a:solidFill>
                  <a:srgbClr val="0070C0"/>
                </a:solidFill>
              </a:rPr>
              <a:t>DTM_RTM_LS[0-5]</a:t>
            </a:r>
            <a:endParaRPr lang="en-US" altLang="en-US" sz="1000" b="1" dirty="0">
              <a:solidFill>
                <a:srgbClr val="0070C0"/>
              </a:solidFill>
            </a:endParaRPr>
          </a:p>
        </p:txBody>
      </p:sp>
      <p:cxnSp>
        <p:nvCxnSpPr>
          <p:cNvPr id="245" name="Straight Connector 244"/>
          <p:cNvCxnSpPr/>
          <p:nvPr/>
        </p:nvCxnSpPr>
        <p:spPr>
          <a:xfrm>
            <a:off x="8153400" y="4343400"/>
            <a:ext cx="0" cy="794465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tangle 252"/>
          <p:cNvSpPr/>
          <p:nvPr/>
        </p:nvSpPr>
        <p:spPr>
          <a:xfrm>
            <a:off x="7103878" y="4061227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3399"/>
                </a:solidFill>
              </a:rPr>
              <a:t>2</a:t>
            </a:r>
            <a:endParaRPr lang="en-US" sz="1400" dirty="0" smtClean="0">
              <a:solidFill>
                <a:srgbClr val="003399"/>
              </a:solidFill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7328976" y="4061227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3399"/>
                </a:solidFill>
              </a:rPr>
              <a:t>3</a:t>
            </a:r>
          </a:p>
        </p:txBody>
      </p:sp>
      <p:cxnSp>
        <p:nvCxnSpPr>
          <p:cNvPr id="259" name="Straight Connector 258"/>
          <p:cNvCxnSpPr/>
          <p:nvPr/>
        </p:nvCxnSpPr>
        <p:spPr>
          <a:xfrm>
            <a:off x="7924800" y="4343400"/>
            <a:ext cx="0" cy="794465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Rectangle 262"/>
          <p:cNvSpPr/>
          <p:nvPr/>
        </p:nvSpPr>
        <p:spPr>
          <a:xfrm>
            <a:off x="7764624" y="4070396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3399"/>
                </a:solidFill>
              </a:rPr>
              <a:t>4</a:t>
            </a:r>
          </a:p>
        </p:txBody>
      </p:sp>
      <p:sp>
        <p:nvSpPr>
          <p:cNvPr id="264" name="Rectangle 263"/>
          <p:cNvSpPr/>
          <p:nvPr/>
        </p:nvSpPr>
        <p:spPr>
          <a:xfrm>
            <a:off x="7989483" y="4070396"/>
            <a:ext cx="229095" cy="239544"/>
          </a:xfrm>
          <a:prstGeom prst="rect">
            <a:avLst/>
          </a:prstGeom>
          <a:solidFill>
            <a:srgbClr val="19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3399"/>
                </a:solidFill>
              </a:rPr>
              <a:t>5</a:t>
            </a:r>
            <a:endParaRPr lang="en-US" sz="1400" dirty="0" smtClean="0">
              <a:solidFill>
                <a:srgbClr val="003399"/>
              </a:solidFill>
            </a:endParaRPr>
          </a:p>
        </p:txBody>
      </p:sp>
      <p:sp>
        <p:nvSpPr>
          <p:cNvPr id="136" name="Right Arrow 135"/>
          <p:cNvSpPr/>
          <p:nvPr/>
        </p:nvSpPr>
        <p:spPr>
          <a:xfrm rot="16200000">
            <a:off x="6716641" y="6341788"/>
            <a:ext cx="285289" cy="3114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39" name="Right Arrow 138"/>
          <p:cNvSpPr/>
          <p:nvPr/>
        </p:nvSpPr>
        <p:spPr>
          <a:xfrm rot="16200000" flipH="1">
            <a:off x="7998619" y="6479381"/>
            <a:ext cx="309562" cy="15240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69" name="TextBox 43"/>
          <p:cNvSpPr txBox="1">
            <a:spLocks noChangeArrowheads="1"/>
          </p:cNvSpPr>
          <p:nvPr/>
        </p:nvSpPr>
        <p:spPr bwMode="auto">
          <a:xfrm>
            <a:off x="3581400" y="5410200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rgbClr val="00B0F0"/>
                </a:solidFill>
              </a:rPr>
              <a:t>GBT</a:t>
            </a:r>
            <a:endParaRPr lang="en-US" altLang="en-US" sz="1600" dirty="0" smtClean="0">
              <a:solidFill>
                <a:srgbClr val="00B0F0"/>
              </a:solidFill>
            </a:endParaRPr>
          </a:p>
          <a:p>
            <a:pPr eaLnBrk="1" hangingPunct="1"/>
            <a:r>
              <a:rPr lang="en-US" altLang="en-US" sz="1600" dirty="0" smtClean="0">
                <a:solidFill>
                  <a:srgbClr val="00B0F0"/>
                </a:solidFill>
              </a:rPr>
              <a:t>RMB</a:t>
            </a:r>
            <a:endParaRPr lang="en-US" altLang="en-US" sz="1600" dirty="0">
              <a:solidFill>
                <a:srgbClr val="00B0F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257800" y="61722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CLK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72" name="TextBox 271"/>
          <p:cNvSpPr txBox="1"/>
          <p:nvPr/>
        </p:nvSpPr>
        <p:spPr>
          <a:xfrm rot="16200000">
            <a:off x="6859718" y="563708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DATA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 rot="17026670">
            <a:off x="7499136" y="5681845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LOL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 rot="16200000">
            <a:off x="7634370" y="6005430"/>
            <a:ext cx="6592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70C0"/>
                </a:solidFill>
              </a:rPr>
              <a:t>LOCKED</a:t>
            </a:r>
            <a:endParaRPr lang="en-US" sz="900" dirty="0">
              <a:solidFill>
                <a:srgbClr val="0070C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 rot="16200000">
            <a:off x="7990375" y="5878025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BUSY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31761" y="5365639"/>
            <a:ext cx="8515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RTM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436148" y="4982023"/>
            <a:ext cx="2019300" cy="3433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P3</a:t>
            </a:r>
            <a:endParaRPr lang="en-US" dirty="0"/>
          </a:p>
        </p:txBody>
      </p:sp>
      <p:sp>
        <p:nvSpPr>
          <p:cNvPr id="298" name="TextBox 125"/>
          <p:cNvSpPr txBox="1">
            <a:spLocks noChangeArrowheads="1"/>
          </p:cNvSpPr>
          <p:nvPr/>
        </p:nvSpPr>
        <p:spPr bwMode="auto">
          <a:xfrm>
            <a:off x="4114800" y="6019800"/>
            <a:ext cx="7986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B050"/>
                </a:solidFill>
              </a:rPr>
              <a:t>160 </a:t>
            </a:r>
            <a:r>
              <a:rPr lang="en-US" altLang="en-US" sz="1200" dirty="0">
                <a:solidFill>
                  <a:srgbClr val="00B050"/>
                </a:solidFill>
              </a:rPr>
              <a:t>MHz</a:t>
            </a:r>
          </a:p>
        </p:txBody>
      </p:sp>
      <p:sp>
        <p:nvSpPr>
          <p:cNvPr id="299" name="TextBox 125"/>
          <p:cNvSpPr txBox="1">
            <a:spLocks noChangeArrowheads="1"/>
          </p:cNvSpPr>
          <p:nvPr/>
        </p:nvSpPr>
        <p:spPr bwMode="auto">
          <a:xfrm>
            <a:off x="5867400" y="3505200"/>
            <a:ext cx="8004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B050"/>
                </a:solidFill>
              </a:rPr>
              <a:t>160 </a:t>
            </a:r>
            <a:r>
              <a:rPr lang="en-US" altLang="en-US" sz="1200" dirty="0">
                <a:solidFill>
                  <a:srgbClr val="00B050"/>
                </a:solidFill>
              </a:rPr>
              <a:t>MHz</a:t>
            </a:r>
          </a:p>
        </p:txBody>
      </p:sp>
      <p:cxnSp>
        <p:nvCxnSpPr>
          <p:cNvPr id="192" name="Straight Connector 191"/>
          <p:cNvCxnSpPr/>
          <p:nvPr/>
        </p:nvCxnSpPr>
        <p:spPr>
          <a:xfrm>
            <a:off x="5943600" y="5943600"/>
            <a:ext cx="914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7218425" y="5333281"/>
            <a:ext cx="0" cy="69305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5105400" y="6172200"/>
            <a:ext cx="914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139" idx="1"/>
          </p:cNvCxnSpPr>
          <p:nvPr/>
        </p:nvCxnSpPr>
        <p:spPr>
          <a:xfrm>
            <a:off x="8153400" y="5334000"/>
            <a:ext cx="0" cy="106680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/>
          <p:nvPr/>
        </p:nvCxnSpPr>
        <p:spPr>
          <a:xfrm>
            <a:off x="7924800" y="5334000"/>
            <a:ext cx="0" cy="53340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7391400" y="5638800"/>
            <a:ext cx="0" cy="457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/>
          <p:nvPr/>
        </p:nvCxnSpPr>
        <p:spPr>
          <a:xfrm flipV="1">
            <a:off x="7218425" y="4316931"/>
            <a:ext cx="0" cy="65936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/>
          <p:nvPr/>
        </p:nvCxnSpPr>
        <p:spPr>
          <a:xfrm flipH="1" flipV="1">
            <a:off x="6858000" y="4343400"/>
            <a:ext cx="1" cy="60960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/>
          <p:cNvCxnSpPr/>
          <p:nvPr/>
        </p:nvCxnSpPr>
        <p:spPr>
          <a:xfrm flipV="1">
            <a:off x="6629400" y="4343400"/>
            <a:ext cx="0" cy="609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" name="Rounded Rectangle 4098"/>
          <p:cNvSpPr/>
          <p:nvPr/>
        </p:nvSpPr>
        <p:spPr>
          <a:xfrm>
            <a:off x="6019800" y="6019800"/>
            <a:ext cx="1711602" cy="339881"/>
          </a:xfrm>
          <a:prstGeom prst="roundRect">
            <a:avLst>
              <a:gd name="adj" fmla="val 36689"/>
            </a:avLst>
          </a:prstGeom>
          <a:solidFill>
            <a:schemeClr val="accent3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TTC RX logic</a:t>
            </a:r>
            <a:endParaRPr lang="en-US" sz="1600" dirty="0"/>
          </a:p>
        </p:txBody>
      </p:sp>
      <p:grpSp>
        <p:nvGrpSpPr>
          <p:cNvPr id="158" name="Group 14"/>
          <p:cNvGrpSpPr>
            <a:grpSpLocks/>
          </p:cNvGrpSpPr>
          <p:nvPr/>
        </p:nvGrpSpPr>
        <p:grpSpPr bwMode="auto">
          <a:xfrm>
            <a:off x="4343400" y="5638800"/>
            <a:ext cx="285750" cy="366712"/>
            <a:chOff x="4267200" y="1447800"/>
            <a:chExt cx="357809" cy="457200"/>
          </a:xfrm>
        </p:grpSpPr>
        <p:sp>
          <p:nvSpPr>
            <p:cNvPr id="162" name="Rectangle 161"/>
            <p:cNvSpPr/>
            <p:nvPr/>
          </p:nvSpPr>
          <p:spPr>
            <a:xfrm>
              <a:off x="4342737" y="1447800"/>
              <a:ext cx="21071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163" name="Straight Connector 162"/>
            <p:cNvCxnSpPr/>
            <p:nvPr/>
          </p:nvCxnSpPr>
          <p:spPr>
            <a:xfrm>
              <a:off x="4267200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4625009" y="1447800"/>
              <a:ext cx="0" cy="4572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4876800" y="5638800"/>
            <a:ext cx="1066800" cy="30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SI5338A</a:t>
            </a:r>
            <a:endParaRPr lang="en-US" dirty="0"/>
          </a:p>
        </p:txBody>
      </p:sp>
      <p:cxnSp>
        <p:nvCxnSpPr>
          <p:cNvPr id="174" name="Straight Arrow Connector 173"/>
          <p:cNvCxnSpPr/>
          <p:nvPr/>
        </p:nvCxnSpPr>
        <p:spPr>
          <a:xfrm flipV="1">
            <a:off x="5105400" y="5943600"/>
            <a:ext cx="0" cy="228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4648200" y="5791200"/>
            <a:ext cx="2286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>
            <a:off x="5943600" y="5638800"/>
            <a:ext cx="6858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>
            <a:off x="6858000" y="5334000"/>
            <a:ext cx="0" cy="6096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>
            <a:off x="6629400" y="5334000"/>
            <a:ext cx="0" cy="3048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467600" y="4343400"/>
            <a:ext cx="0" cy="609600"/>
          </a:xfrm>
          <a:prstGeom prst="straightConnector1">
            <a:avLst/>
          </a:prstGeom>
          <a:ln w="38100"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/>
          <p:nvPr/>
        </p:nvCxnSpPr>
        <p:spPr>
          <a:xfrm flipV="1">
            <a:off x="7848600" y="4343400"/>
            <a:ext cx="0" cy="6096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467600" y="5334000"/>
            <a:ext cx="0" cy="228600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 flipV="1">
            <a:off x="5486400" y="5562600"/>
            <a:ext cx="0" cy="76200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3" name="TextBox 232"/>
          <p:cNvSpPr txBox="1"/>
          <p:nvPr/>
        </p:nvSpPr>
        <p:spPr>
          <a:xfrm>
            <a:off x="5486400" y="5334000"/>
            <a:ext cx="1219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6666"/>
                </a:solidFill>
              </a:rPr>
              <a:t>DTM_SCL/SDA</a:t>
            </a:r>
            <a:endParaRPr lang="en-US" sz="1050" dirty="0">
              <a:solidFill>
                <a:srgbClr val="006666"/>
              </a:solidFill>
            </a:endParaRPr>
          </a:p>
        </p:txBody>
      </p:sp>
      <p:sp>
        <p:nvSpPr>
          <p:cNvPr id="98" name="Oval 97"/>
          <p:cNvSpPr/>
          <p:nvPr/>
        </p:nvSpPr>
        <p:spPr>
          <a:xfrm>
            <a:off x="8077200" y="5486400"/>
            <a:ext cx="152400" cy="152400"/>
          </a:xfrm>
          <a:prstGeom prst="ellips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7848600" y="5486400"/>
            <a:ext cx="152400" cy="152400"/>
          </a:xfrm>
          <a:prstGeom prst="ellips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7315200" y="5486400"/>
            <a:ext cx="152400" cy="152400"/>
          </a:xfrm>
          <a:prstGeom prst="ellips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Oval 254"/>
          <p:cNvSpPr/>
          <p:nvPr/>
        </p:nvSpPr>
        <p:spPr>
          <a:xfrm>
            <a:off x="7620000" y="5486400"/>
            <a:ext cx="152400" cy="152400"/>
          </a:xfrm>
          <a:prstGeom prst="ellips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Bent-Up Arrow 104"/>
          <p:cNvSpPr/>
          <p:nvPr/>
        </p:nvSpPr>
        <p:spPr>
          <a:xfrm rot="16200000">
            <a:off x="6134100" y="3543300"/>
            <a:ext cx="762000" cy="228600"/>
          </a:xfrm>
          <a:prstGeom prst="bentUpArrow">
            <a:avLst/>
          </a:prstGeom>
          <a:ln>
            <a:solidFill>
              <a:schemeClr val="accent1">
                <a:shade val="95000"/>
                <a:satMod val="105000"/>
                <a:alpha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1" name="TextBox 268"/>
          <p:cNvSpPr txBox="1">
            <a:spLocks noChangeArrowheads="1"/>
          </p:cNvSpPr>
          <p:nvPr/>
        </p:nvSpPr>
        <p:spPr bwMode="auto">
          <a:xfrm>
            <a:off x="6373321" y="3660019"/>
            <a:ext cx="890154" cy="43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0000"/>
                </a:solidFill>
              </a:rPr>
              <a:t>Bank </a:t>
            </a:r>
            <a:r>
              <a:rPr lang="en-US" altLang="en-US" sz="1100" dirty="0" smtClean="0">
                <a:solidFill>
                  <a:srgbClr val="FF0000"/>
                </a:solidFill>
              </a:rPr>
              <a:t>13 MRCC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260" name="TextBox 125"/>
          <p:cNvSpPr txBox="1">
            <a:spLocks noChangeArrowheads="1"/>
          </p:cNvSpPr>
          <p:nvPr/>
        </p:nvSpPr>
        <p:spPr bwMode="auto">
          <a:xfrm>
            <a:off x="6324600" y="2819400"/>
            <a:ext cx="8004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B050"/>
                </a:solidFill>
              </a:rPr>
              <a:t>120 </a:t>
            </a:r>
            <a:r>
              <a:rPr lang="en-US" altLang="en-US" sz="1200" dirty="0">
                <a:solidFill>
                  <a:srgbClr val="00B050"/>
                </a:solidFill>
              </a:rPr>
              <a:t>MHz</a:t>
            </a:r>
          </a:p>
        </p:txBody>
      </p:sp>
      <p:sp>
        <p:nvSpPr>
          <p:cNvPr id="261" name="TextBox 260"/>
          <p:cNvSpPr txBox="1"/>
          <p:nvPr/>
        </p:nvSpPr>
        <p:spPr>
          <a:xfrm>
            <a:off x="5943600" y="56388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TTC_CLK160</a:t>
            </a:r>
          </a:p>
          <a:p>
            <a:r>
              <a:rPr lang="en-US" sz="800" dirty="0" smtClean="0">
                <a:solidFill>
                  <a:srgbClr val="0070C0"/>
                </a:solidFill>
              </a:rPr>
              <a:t>TTC_CLK120</a:t>
            </a:r>
            <a:endParaRPr lang="en-US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53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‘GBT’ RMB for COB RTM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New GBT RMB design from Larry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Added SI5338A variable frequency clock generator with either local oscillator or TTC 160 MHz clock inputs</a:t>
            </a:r>
          </a:p>
          <a:p>
            <a:r>
              <a:rPr lang="en-US" dirty="0" smtClean="0">
                <a:solidFill>
                  <a:srgbClr val="262673"/>
                </a:solidFill>
              </a:rPr>
              <a:t>Remapped DTM_RTM_LS[0-5]:</a:t>
            </a:r>
          </a:p>
          <a:p>
            <a:pPr lvl="1"/>
            <a:r>
              <a:rPr lang="en-US" dirty="0" smtClean="0">
                <a:solidFill>
                  <a:srgbClr val="262673"/>
                </a:solidFill>
              </a:rPr>
              <a:t>Chan 0,1 (MRCC) = 160 MHz, 120 MHz clocks</a:t>
            </a:r>
          </a:p>
          <a:p>
            <a:pPr lvl="1"/>
            <a:r>
              <a:rPr lang="en-US" dirty="0" smtClean="0">
                <a:solidFill>
                  <a:srgbClr val="262673"/>
                </a:solidFill>
              </a:rPr>
              <a:t>Chan 2    (SRCC) =  TTC data </a:t>
            </a:r>
          </a:p>
          <a:p>
            <a:pPr lvl="1"/>
            <a:r>
              <a:rPr lang="en-US" dirty="0" smtClean="0">
                <a:solidFill>
                  <a:srgbClr val="262673"/>
                </a:solidFill>
              </a:rPr>
              <a:t>Chan 3    (SRCC) =  New dedicated DTM I</a:t>
            </a:r>
            <a:r>
              <a:rPr lang="en-US" baseline="30000" dirty="0" smtClean="0">
                <a:solidFill>
                  <a:srgbClr val="262673"/>
                </a:solidFill>
              </a:rPr>
              <a:t>2</a:t>
            </a:r>
            <a:r>
              <a:rPr lang="en-US" dirty="0" smtClean="0">
                <a:solidFill>
                  <a:srgbClr val="262673"/>
                </a:solidFill>
              </a:rPr>
              <a:t>C</a:t>
            </a:r>
          </a:p>
          <a:p>
            <a:pPr lvl="1"/>
            <a:r>
              <a:rPr lang="en-US" dirty="0" smtClean="0">
                <a:solidFill>
                  <a:srgbClr val="262673"/>
                </a:solidFill>
              </a:rPr>
              <a:t>Chan 4    (I/O) split one LVDS pair into two CMOS25 for </a:t>
            </a:r>
          </a:p>
          <a:p>
            <a:pPr lvl="4"/>
            <a:r>
              <a:rPr lang="en-US" dirty="0" smtClean="0">
                <a:solidFill>
                  <a:srgbClr val="262673"/>
                </a:solidFill>
              </a:rPr>
              <a:t>a) TTC link Signal Detector (SD) </a:t>
            </a:r>
            <a:endParaRPr lang="en-US" dirty="0">
              <a:solidFill>
                <a:srgbClr val="262673"/>
              </a:solidFill>
            </a:endParaRPr>
          </a:p>
          <a:p>
            <a:pPr lvl="4"/>
            <a:r>
              <a:rPr lang="en-US" dirty="0">
                <a:solidFill>
                  <a:srgbClr val="262673"/>
                </a:solidFill>
              </a:rPr>
              <a:t>b</a:t>
            </a:r>
            <a:r>
              <a:rPr lang="en-US" dirty="0" smtClean="0">
                <a:solidFill>
                  <a:srgbClr val="262673"/>
                </a:solidFill>
              </a:rPr>
              <a:t>) RMB CDR locked (LOL)    </a:t>
            </a:r>
          </a:p>
          <a:p>
            <a:pPr lvl="1"/>
            <a:r>
              <a:rPr lang="en-US" dirty="0" smtClean="0">
                <a:solidFill>
                  <a:srgbClr val="262673"/>
                </a:solidFill>
              </a:rPr>
              <a:t>Chan 5	(I/O) = BUSY as before</a:t>
            </a:r>
          </a:p>
          <a:p>
            <a:pPr marL="342900" lvl="1" indent="-342900">
              <a:buClr>
                <a:srgbClr val="CC0000"/>
              </a:buClr>
              <a:buFontTx/>
              <a:buChar char="*"/>
            </a:pPr>
            <a:r>
              <a:rPr lang="en-US" sz="2400" dirty="0" smtClean="0">
                <a:solidFill>
                  <a:srgbClr val="262673"/>
                </a:solidFill>
              </a:rPr>
              <a:t>New DTM I</a:t>
            </a:r>
            <a:r>
              <a:rPr lang="en-US" sz="2400" baseline="30000" dirty="0" smtClean="0">
                <a:solidFill>
                  <a:srgbClr val="262673"/>
                </a:solidFill>
              </a:rPr>
              <a:t>2</a:t>
            </a:r>
            <a:r>
              <a:rPr lang="en-US" sz="2400" dirty="0" smtClean="0">
                <a:solidFill>
                  <a:srgbClr val="262673"/>
                </a:solidFill>
              </a:rPr>
              <a:t>C controls SI5338A configuration and monitors SD,LOL,LOCKED,BUSY on RMB</a:t>
            </a:r>
            <a:endParaRPr lang="en-US" sz="2400" dirty="0">
              <a:solidFill>
                <a:srgbClr val="2626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020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39262</TotalTime>
  <Words>855</Words>
  <Application>Microsoft Macintosh PowerPoint</Application>
  <PresentationFormat>On-screen Show (4:3)</PresentationFormat>
  <Paragraphs>281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Clock Configuration for GBT Application</vt:lpstr>
      <vt:lpstr>PowerPoint Presentation</vt:lpstr>
      <vt:lpstr>PowerPoint Presentation</vt:lpstr>
      <vt:lpstr>COB Clock Source Requirements and Constraints</vt:lpstr>
      <vt:lpstr>PowerPoint Presentation</vt:lpstr>
      <vt:lpstr>PowerPoint Presentation</vt:lpstr>
      <vt:lpstr>New ‘GBT’ RMB for COB RTM</vt:lpstr>
    </vt:vector>
  </TitlesOfParts>
  <Company>Stanford Linear Accelerator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ncrow</dc:creator>
  <cp:lastModifiedBy>Dong Su</cp:lastModifiedBy>
  <cp:revision>444</cp:revision>
  <cp:lastPrinted>2007-12-07T15:34:11Z</cp:lastPrinted>
  <dcterms:created xsi:type="dcterms:W3CDTF">2007-08-02T18:48:25Z</dcterms:created>
  <dcterms:modified xsi:type="dcterms:W3CDTF">2016-08-23T10:54:28Z</dcterms:modified>
</cp:coreProperties>
</file>