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384" r:id="rId3"/>
    <p:sldId id="386" r:id="rId4"/>
    <p:sldId id="385" r:id="rId5"/>
    <p:sldId id="371" r:id="rId6"/>
    <p:sldId id="372" r:id="rId7"/>
    <p:sldId id="393" r:id="rId8"/>
    <p:sldId id="373" r:id="rId9"/>
    <p:sldId id="395" r:id="rId10"/>
    <p:sldId id="375" r:id="rId11"/>
    <p:sldId id="397" r:id="rId12"/>
    <p:sldId id="379" r:id="rId13"/>
    <p:sldId id="383" r:id="rId14"/>
    <p:sldId id="387" r:id="rId15"/>
    <p:sldId id="380" r:id="rId16"/>
    <p:sldId id="390" r:id="rId17"/>
    <p:sldId id="391" r:id="rId18"/>
    <p:sldId id="388" r:id="rId19"/>
    <p:sldId id="392" r:id="rId20"/>
    <p:sldId id="389" r:id="rId21"/>
    <p:sldId id="399" r:id="rId22"/>
    <p:sldId id="25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387C"/>
    <a:srgbClr val="000000"/>
    <a:srgbClr val="0055A0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3" autoAdjust="0"/>
    <p:restoredTop sz="94692" autoAdjust="0"/>
  </p:normalViewPr>
  <p:slideViewPr>
    <p:cSldViewPr snapToGrid="0" snapToObjects="1">
      <p:cViewPr varScale="1">
        <p:scale>
          <a:sx n="97" d="100"/>
          <a:sy n="97" d="100"/>
        </p:scale>
        <p:origin x="845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25/08/2016</a:t>
            </a:fld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25/08/2016</a:t>
            </a:fld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8/25/2016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8/25/2016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8/25/2016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25/08/2016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343" y="531984"/>
            <a:ext cx="903665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4. AVAILABILITY STUDIES FOR MYRRHA, ADRIAN PITIGOI (EA)</a:t>
            </a:r>
          </a:p>
          <a:p>
            <a:endParaRPr lang="en-GB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MYRRHA – long term supporting research facility for Accelerator Driven Spallation System.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SNS </a:t>
            </a:r>
            <a:r>
              <a:rPr lang="en-GB" sz="1600" dirty="0" err="1" smtClean="0">
                <a:latin typeface="Calibri" panose="020F0502020204030204" pitchFamily="34" charset="0"/>
              </a:rPr>
              <a:t>Linac</a:t>
            </a:r>
            <a:r>
              <a:rPr lang="en-GB" sz="1600" dirty="0" smtClean="0">
                <a:latin typeface="Calibri" panose="020F0502020204030204" pitchFamily="34" charset="0"/>
              </a:rPr>
              <a:t> modelled in </a:t>
            </a:r>
            <a:r>
              <a:rPr lang="en-GB" sz="1600" dirty="0" err="1" smtClean="0">
                <a:latin typeface="Calibri" panose="020F0502020204030204" pitchFamily="34" charset="0"/>
              </a:rPr>
              <a:t>RiskSpectrum</a:t>
            </a:r>
            <a:r>
              <a:rPr lang="en-GB" sz="1600" dirty="0" smtClean="0">
                <a:latin typeface="Calibri" panose="020F0502020204030204" pitchFamily="34" charset="0"/>
              </a:rPr>
              <a:t>. Results in line with the SNS logbook.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MYRRHA reliability </a:t>
            </a:r>
            <a:r>
              <a:rPr lang="en-GB" sz="1600" b="1" dirty="0" smtClean="0">
                <a:latin typeface="Calibri" panose="020F0502020204030204" pitchFamily="34" charset="0"/>
              </a:rPr>
              <a:t>model</a:t>
            </a:r>
            <a:r>
              <a:rPr lang="en-GB" sz="1600" dirty="0" smtClean="0">
                <a:latin typeface="Calibri" panose="020F0502020204030204" pitchFamily="34" charset="0"/>
              </a:rPr>
              <a:t> built in </a:t>
            </a:r>
            <a:r>
              <a:rPr lang="en-GB" sz="1600" b="1" dirty="0" smtClean="0">
                <a:latin typeface="Calibri" panose="020F0502020204030204" pitchFamily="34" charset="0"/>
              </a:rPr>
              <a:t>Risk Spectrum </a:t>
            </a:r>
            <a:r>
              <a:rPr lang="en-GB" sz="1600" dirty="0" smtClean="0">
                <a:latin typeface="Calibri" panose="020F0502020204030204" pitchFamily="34" charset="0"/>
              </a:rPr>
              <a:t>(Fault Tree solved analytically). 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 err="1">
                <a:latin typeface="Calibri" panose="020F0502020204030204" pitchFamily="34" charset="0"/>
              </a:rPr>
              <a:t>Reliasoft’s</a:t>
            </a:r>
            <a:r>
              <a:rPr lang="en-GB" sz="1600" b="1" dirty="0">
                <a:latin typeface="Calibri" panose="020F0502020204030204" pitchFamily="34" charset="0"/>
              </a:rPr>
              <a:t> </a:t>
            </a:r>
            <a:r>
              <a:rPr lang="en-GB" sz="1600" b="1" dirty="0" err="1">
                <a:latin typeface="Calibri" panose="020F0502020204030204" pitchFamily="34" charset="0"/>
              </a:rPr>
              <a:t>BlockSim</a:t>
            </a:r>
            <a:r>
              <a:rPr lang="en-GB" sz="1600" b="1" dirty="0">
                <a:latin typeface="Calibri" panose="020F0502020204030204" pitchFamily="34" charset="0"/>
              </a:rPr>
              <a:t> software </a:t>
            </a:r>
            <a:r>
              <a:rPr lang="en-GB" sz="1600" dirty="0">
                <a:latin typeface="Calibri" panose="020F0502020204030204" pitchFamily="34" charset="0"/>
              </a:rPr>
              <a:t>tool will be used for further RAMI studies of MYRRTHA. </a:t>
            </a:r>
            <a:endParaRPr lang="en-GB" sz="1600" dirty="0" smtClean="0">
              <a:latin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</a:rPr>
              <a:t>Failure database for MYRRHA developed from SNS and Linac4 failure catalogue. </a:t>
            </a:r>
            <a:endParaRPr lang="en-GB" sz="1600" dirty="0" smtClean="0">
              <a:latin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 smtClean="0">
              <a:latin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Ideas for most dependable architecture to be discussed.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Maintenance phases not possible to model in </a:t>
            </a:r>
            <a:r>
              <a:rPr lang="en-GB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RiskSpectrum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31" y="4331364"/>
            <a:ext cx="2806917" cy="19432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346" y="4488218"/>
            <a:ext cx="2847981" cy="19716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7295" y="3919501"/>
            <a:ext cx="3401831" cy="235511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7343" y="51321"/>
            <a:ext cx="9125520" cy="537317"/>
          </a:xfrm>
          <a:prstGeom prst="rect">
            <a:avLst/>
          </a:prstGeom>
          <a:noFill/>
          <a:ln w="19050">
            <a:noFill/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RAMI STUDIES </a:t>
            </a:r>
            <a:endParaRPr lang="en-GB" sz="28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79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269" y="567876"/>
            <a:ext cx="9144001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5. IFMIF Accelerator Facility RAMI analyses, Enric Bargalló (ESS</a:t>
            </a:r>
            <a:r>
              <a:rPr lang="en-GB" sz="2000" dirty="0" smtClean="0"/>
              <a:t>)</a:t>
            </a:r>
          </a:p>
          <a:p>
            <a:endParaRPr lang="en-GB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alibri" panose="020F0502020204030204" pitchFamily="34" charset="0"/>
              </a:rPr>
              <a:t>International Fusion Materials Irradiation Facility challenges and requirements presented.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alibri" panose="020F0502020204030204" pitchFamily="34" charset="0"/>
              </a:rPr>
              <a:t>RAMI studies performed to analyse different design options and propose changes in the machine.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 smtClean="0">
                <a:latin typeface="Calibri" panose="020F0502020204030204" pitchFamily="34" charset="0"/>
              </a:rPr>
              <a:t>Analytical calculations </a:t>
            </a:r>
            <a:r>
              <a:rPr lang="en-GB" sz="1400" dirty="0" smtClean="0">
                <a:latin typeface="Calibri" panose="020F0502020204030204" pitchFamily="34" charset="0"/>
              </a:rPr>
              <a:t>were done using </a:t>
            </a:r>
            <a:r>
              <a:rPr lang="en-GB" sz="1400" b="1" dirty="0" err="1" smtClean="0">
                <a:latin typeface="Calibri" panose="020F0502020204030204" pitchFamily="34" charset="0"/>
              </a:rPr>
              <a:t>RiskSpectrum</a:t>
            </a:r>
            <a:r>
              <a:rPr lang="en-GB" sz="1400" b="1" dirty="0" smtClean="0">
                <a:latin typeface="Calibri" panose="020F0502020204030204" pitchFamily="34" charset="0"/>
              </a:rPr>
              <a:t> </a:t>
            </a:r>
            <a:r>
              <a:rPr lang="en-GB" sz="1400" dirty="0" smtClean="0">
                <a:latin typeface="Calibri" panose="020F0502020204030204" pitchFamily="34" charset="0"/>
              </a:rPr>
              <a:t>(Fault trees). Results compared to HA requirements.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alibri" panose="020F0502020204030204" pitchFamily="34" charset="0"/>
              </a:rPr>
              <a:t>Decision to adopt </a:t>
            </a:r>
            <a:r>
              <a:rPr lang="en-GB" sz="1400" b="1" dirty="0" err="1" smtClean="0">
                <a:latin typeface="Calibri" panose="020F0502020204030204" pitchFamily="34" charset="0"/>
              </a:rPr>
              <a:t>AvailSim</a:t>
            </a:r>
            <a:r>
              <a:rPr lang="en-GB" sz="1400" b="1" dirty="0" smtClean="0">
                <a:latin typeface="Calibri" panose="020F0502020204030204" pitchFamily="34" charset="0"/>
              </a:rPr>
              <a:t> 2.0 </a:t>
            </a:r>
            <a:r>
              <a:rPr lang="en-GB" sz="1400" dirty="0" smtClean="0">
                <a:latin typeface="Calibri" panose="020F0502020204030204" pitchFamily="34" charset="0"/>
              </a:rPr>
              <a:t>software for availability modelling.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 smtClean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Definitions of terms needed for availability allocation: Hardware Avail, Beam Effectiveness and Beam Avail. </a:t>
            </a:r>
            <a:endParaRPr lang="en-GB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Some components failures and degraded operation can be modelled.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36" y="3676833"/>
            <a:ext cx="3864170" cy="14205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69" y="5219745"/>
            <a:ext cx="4012485" cy="773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722" y="4044459"/>
            <a:ext cx="3497774" cy="26233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1581" y="3304072"/>
            <a:ext cx="2313831" cy="162767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9269" y="30559"/>
            <a:ext cx="9125520" cy="537317"/>
          </a:xfrm>
          <a:prstGeom prst="rect">
            <a:avLst/>
          </a:prstGeom>
          <a:noFill/>
          <a:ln w="19050">
            <a:noFill/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RAMI STUDIES </a:t>
            </a:r>
            <a:endParaRPr lang="en-GB" sz="28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22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7321" y="977675"/>
            <a:ext cx="884185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 startAt="6"/>
            </a:pPr>
            <a:r>
              <a:rPr lang="en-GB" sz="2800" dirty="0" smtClean="0">
                <a:latin typeface="Calibri" panose="020F0502020204030204" pitchFamily="34" charset="0"/>
              </a:rPr>
              <a:t>Isograph, Andrea Apollonio (CERN)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 startAt="6"/>
            </a:pPr>
            <a:r>
              <a:rPr lang="en-GB" sz="2800" dirty="0" smtClean="0">
                <a:latin typeface="Calibri" panose="020F0502020204030204" pitchFamily="34" charset="0"/>
              </a:rPr>
              <a:t>ELMAS, Jussi-Pekka Penttinen (</a:t>
            </a:r>
            <a:r>
              <a:rPr lang="en-GB" sz="2800" dirty="0" err="1" smtClean="0">
                <a:latin typeface="Calibri" panose="020F0502020204030204" pitchFamily="34" charset="0"/>
              </a:rPr>
              <a:t>Ramentor</a:t>
            </a:r>
            <a:r>
              <a:rPr lang="en-GB" sz="2800" dirty="0" smtClean="0">
                <a:latin typeface="Calibri" panose="020F0502020204030204" pitchFamily="34" charset="0"/>
              </a:rPr>
              <a:t>)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 startAt="6"/>
            </a:pPr>
            <a:r>
              <a:rPr lang="en-GB" sz="2800" dirty="0" err="1" smtClean="0">
                <a:latin typeface="Calibri" panose="020F0502020204030204" pitchFamily="34" charset="0"/>
              </a:rPr>
              <a:t>AvailSim</a:t>
            </a:r>
            <a:r>
              <a:rPr lang="en-GB" sz="2800" dirty="0" smtClean="0">
                <a:latin typeface="Calibri" panose="020F0502020204030204" pitchFamily="34" charset="0"/>
              </a:rPr>
              <a:t>, Enric Bargalló (ESS)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 startAt="6"/>
            </a:pPr>
            <a:r>
              <a:rPr lang="en-GB" sz="2800" dirty="0" smtClean="0">
                <a:latin typeface="Calibri" panose="020F0502020204030204" pitchFamily="34" charset="0"/>
              </a:rPr>
              <a:t>Realist IMA Modelling tool, Thomas Herzig (DE)</a:t>
            </a:r>
            <a:endParaRPr lang="en-GB" sz="2800" dirty="0">
              <a:latin typeface="Calibri" panose="020F0502020204030204" pitchFamily="34" charset="0"/>
            </a:endParaRPr>
          </a:p>
          <a:p>
            <a:pPr>
              <a:lnSpc>
                <a:spcPct val="200000"/>
              </a:lnSpc>
            </a:pPr>
            <a:endParaRPr lang="en-GB" sz="2400" dirty="0">
              <a:latin typeface="Calibri" panose="020F050202020403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58532" y="4491974"/>
            <a:ext cx="7951" cy="636104"/>
          </a:xfrm>
          <a:prstGeom prst="straightConnector1">
            <a:avLst/>
          </a:prstGeom>
          <a:ln>
            <a:solidFill>
              <a:schemeClr val="tx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75463" y="5128078"/>
            <a:ext cx="4966137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r"/>
            <a:r>
              <a:rPr lang="en-GB" sz="2800" dirty="0" smtClean="0">
                <a:latin typeface="Calibri" panose="020F0502020204030204" pitchFamily="34" charset="0"/>
              </a:rPr>
              <a:t>SOFTWARE FEATURES MATRIX</a:t>
            </a:r>
            <a:endParaRPr lang="en-GB" sz="2800" dirty="0">
              <a:latin typeface="Calibri" panose="020F0502020204030204" pitchFamily="34" charset="0"/>
            </a:endParaRPr>
          </a:p>
          <a:p>
            <a:pPr algn="ctr"/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5172" y="158726"/>
            <a:ext cx="9144000" cy="537317"/>
          </a:xfrm>
          <a:prstGeom prst="rect">
            <a:avLst/>
          </a:prstGeom>
          <a:noFill/>
          <a:ln w="19050">
            <a:noFill/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SOFTWARE PACKAGES </a:t>
            </a:r>
            <a:endParaRPr lang="en-GB" sz="28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88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021512" y="6430808"/>
            <a:ext cx="501424" cy="365125"/>
          </a:xfrm>
        </p:spPr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5532" y="447769"/>
            <a:ext cx="894846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Software-features matrix development</a:t>
            </a:r>
            <a:r>
              <a:rPr lang="en-GB" dirty="0" smtClean="0">
                <a:latin typeface="Calibri" panose="020F050202020403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Use </a:t>
            </a:r>
            <a:r>
              <a:rPr lang="en-GB" dirty="0" smtClean="0">
                <a:latin typeface="Calibri" panose="020F0502020204030204" pitchFamily="34" charset="0"/>
              </a:rPr>
              <a:t>Linac4 </a:t>
            </a:r>
            <a:r>
              <a:rPr lang="en-GB" dirty="0">
                <a:latin typeface="Calibri" panose="020F0502020204030204" pitchFamily="34" charset="0"/>
              </a:rPr>
              <a:t>as a </a:t>
            </a:r>
            <a:r>
              <a:rPr lang="en-GB" dirty="0" smtClean="0">
                <a:latin typeface="Calibri" panose="020F0502020204030204" pitchFamily="34" charset="0"/>
              </a:rPr>
              <a:t>use-case </a:t>
            </a:r>
            <a:r>
              <a:rPr lang="en-GB" dirty="0">
                <a:latin typeface="Calibri" panose="020F0502020204030204" pitchFamily="34" charset="0"/>
              </a:rPr>
              <a:t>for </a:t>
            </a:r>
            <a:r>
              <a:rPr lang="en-GB" dirty="0" err="1">
                <a:latin typeface="Calibri" panose="020F0502020204030204" pitchFamily="34" charset="0"/>
              </a:rPr>
              <a:t>AvailSim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3.0.</a:t>
            </a:r>
            <a:endParaRPr lang="en-GB" dirty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Collaboration with ESS under discussion. </a:t>
            </a: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Possibility to model </a:t>
            </a:r>
            <a:r>
              <a:rPr lang="en-GB" dirty="0" smtClean="0">
                <a:latin typeface="Calibri" panose="020F0502020204030204" pitchFamily="34" charset="0"/>
              </a:rPr>
              <a:t>Linac4 </a:t>
            </a:r>
            <a:r>
              <a:rPr lang="en-GB" dirty="0" smtClean="0">
                <a:latin typeface="Calibri" panose="020F0502020204030204" pitchFamily="34" charset="0"/>
              </a:rPr>
              <a:t>with the different software packages (under discussion):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Input data: </a:t>
            </a:r>
            <a:r>
              <a:rPr lang="en-GB" dirty="0" smtClean="0">
                <a:latin typeface="Calibri" panose="020F0502020204030204" pitchFamily="34" charset="0"/>
              </a:rPr>
              <a:t>Linac4 </a:t>
            </a:r>
            <a:r>
              <a:rPr lang="en-GB" dirty="0" smtClean="0">
                <a:latin typeface="Calibri" panose="020F0502020204030204" pitchFamily="34" charset="0"/>
              </a:rPr>
              <a:t>reliability run.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Compare modelling process.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Compare results and performance.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Find similarities.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Activity possibly followed up in the RASWG.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Proposal for a common input format of the models.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 smtClean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sz="1600" dirty="0" smtClean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sz="1600" dirty="0" smtClean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8" name="Vertical Scroll 7"/>
          <p:cNvSpPr/>
          <p:nvPr/>
        </p:nvSpPr>
        <p:spPr>
          <a:xfrm>
            <a:off x="4227231" y="4934986"/>
            <a:ext cx="683831" cy="679837"/>
          </a:xfrm>
          <a:prstGeom prst="verticalScroll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Common</a:t>
            </a:r>
            <a:r>
              <a:rPr lang="en-GB" sz="600" dirty="0" smtClean="0">
                <a:solidFill>
                  <a:srgbClr val="000000"/>
                </a:solidFill>
              </a:rPr>
              <a:t> format</a:t>
            </a:r>
            <a:endParaRPr lang="en-GB" sz="600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95808" y="5036371"/>
            <a:ext cx="975846" cy="432244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Intermediate Translators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575664" y="3945284"/>
            <a:ext cx="857741" cy="48331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Isograph</a:t>
            </a:r>
            <a:endParaRPr lang="en-GB" sz="1050" b="1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cxnSp>
        <p:nvCxnSpPr>
          <p:cNvPr id="31" name="Straight Arrow Connector 30"/>
          <p:cNvCxnSpPr>
            <a:endCxn id="34" idx="1"/>
          </p:cNvCxnSpPr>
          <p:nvPr/>
        </p:nvCxnSpPr>
        <p:spPr>
          <a:xfrm flipV="1">
            <a:off x="6194533" y="4794716"/>
            <a:ext cx="381132" cy="383214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6575665" y="4553060"/>
            <a:ext cx="857741" cy="4833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dirty="0" err="1" smtClean="0">
                <a:solidFill>
                  <a:schemeClr val="accent3"/>
                </a:solidFill>
                <a:latin typeface="Calibri" panose="020F0502020204030204" pitchFamily="34" charset="0"/>
              </a:rPr>
              <a:t>Elmas</a:t>
            </a:r>
            <a:endParaRPr lang="en-GB" sz="1050" b="1" dirty="0">
              <a:solidFill>
                <a:schemeClr val="accent3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Arrow Connector 36"/>
          <p:cNvCxnSpPr>
            <a:endCxn id="38" idx="1"/>
          </p:cNvCxnSpPr>
          <p:nvPr/>
        </p:nvCxnSpPr>
        <p:spPr>
          <a:xfrm>
            <a:off x="6200696" y="5288082"/>
            <a:ext cx="374968" cy="16946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6575664" y="5215888"/>
            <a:ext cx="857743" cy="48331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AvailSim</a:t>
            </a:r>
            <a:endParaRPr lang="en-GB" sz="1050" b="1" dirty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cxnSp>
        <p:nvCxnSpPr>
          <p:cNvPr id="43" name="Straight Arrow Connector 42"/>
          <p:cNvCxnSpPr>
            <a:endCxn id="47" idx="1"/>
          </p:cNvCxnSpPr>
          <p:nvPr/>
        </p:nvCxnSpPr>
        <p:spPr>
          <a:xfrm>
            <a:off x="6200696" y="5421057"/>
            <a:ext cx="374969" cy="71964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6575665" y="5899047"/>
            <a:ext cx="857741" cy="48331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Realist</a:t>
            </a:r>
            <a:endParaRPr lang="en-GB" sz="1050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7433405" y="4186939"/>
            <a:ext cx="20673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0" name="Wave 69"/>
          <p:cNvSpPr/>
          <p:nvPr/>
        </p:nvSpPr>
        <p:spPr>
          <a:xfrm>
            <a:off x="7662748" y="3928614"/>
            <a:ext cx="596346" cy="516649"/>
          </a:xfrm>
          <a:prstGeom prst="wav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latin typeface="Calibri" panose="020F0502020204030204" pitchFamily="34" charset="0"/>
              </a:rPr>
              <a:t>Results</a:t>
            </a:r>
            <a:endParaRPr lang="en-GB" sz="900" dirty="0">
              <a:latin typeface="Calibri" panose="020F0502020204030204" pitchFamily="34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7433405" y="4778047"/>
            <a:ext cx="2067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Wave 75"/>
          <p:cNvSpPr/>
          <p:nvPr/>
        </p:nvSpPr>
        <p:spPr>
          <a:xfrm>
            <a:off x="7662748" y="4519722"/>
            <a:ext cx="596346" cy="516649"/>
          </a:xfrm>
          <a:prstGeom prst="wav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Results</a:t>
            </a:r>
            <a:endParaRPr lang="en-GB" sz="9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7446582" y="5447237"/>
            <a:ext cx="2067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Wave 79"/>
          <p:cNvSpPr/>
          <p:nvPr/>
        </p:nvSpPr>
        <p:spPr>
          <a:xfrm>
            <a:off x="7675925" y="5188912"/>
            <a:ext cx="596346" cy="516649"/>
          </a:xfrm>
          <a:prstGeom prst="wav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latin typeface="Calibri" panose="020F0502020204030204" pitchFamily="34" charset="0"/>
              </a:rPr>
              <a:t>Results</a:t>
            </a:r>
            <a:endParaRPr lang="en-GB" sz="900" dirty="0">
              <a:latin typeface="Calibri" panose="020F0502020204030204" pitchFamily="34" charset="0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7446582" y="6116427"/>
            <a:ext cx="2067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Wave 81"/>
          <p:cNvSpPr/>
          <p:nvPr/>
        </p:nvSpPr>
        <p:spPr>
          <a:xfrm>
            <a:off x="7675925" y="5858102"/>
            <a:ext cx="596346" cy="516649"/>
          </a:xfrm>
          <a:prstGeom prst="wav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latin typeface="Calibri" panose="020F0502020204030204" pitchFamily="34" charset="0"/>
              </a:rPr>
              <a:t>Results</a:t>
            </a:r>
            <a:endParaRPr lang="en-GB" sz="900" dirty="0">
              <a:latin typeface="Calibri" panose="020F0502020204030204" pitchFamily="34" charset="0"/>
            </a:endParaRPr>
          </a:p>
        </p:txBody>
      </p:sp>
      <p:sp>
        <p:nvSpPr>
          <p:cNvPr id="83" name="Right Arrow 82"/>
          <p:cNvSpPr/>
          <p:nvPr/>
        </p:nvSpPr>
        <p:spPr>
          <a:xfrm>
            <a:off x="4877382" y="5160877"/>
            <a:ext cx="308547" cy="228053"/>
          </a:xfrm>
          <a:prstGeom prst="rightArrow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7" name="Straight Arrow Connector 86"/>
          <p:cNvCxnSpPr>
            <a:endCxn id="21" idx="1"/>
          </p:cNvCxnSpPr>
          <p:nvPr/>
        </p:nvCxnSpPr>
        <p:spPr>
          <a:xfrm flipV="1">
            <a:off x="6200696" y="4186940"/>
            <a:ext cx="374968" cy="88926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Left-Right Arrow 105"/>
          <p:cNvSpPr/>
          <p:nvPr/>
        </p:nvSpPr>
        <p:spPr>
          <a:xfrm rot="16200000">
            <a:off x="7024450" y="4941822"/>
            <a:ext cx="2822894" cy="472216"/>
          </a:xfrm>
          <a:prstGeom prst="leftRightArrow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rgbClr val="000000"/>
                </a:solidFill>
              </a:rPr>
              <a:t>Compare and validate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19892" y="74481"/>
            <a:ext cx="9144000" cy="537317"/>
          </a:xfrm>
          <a:prstGeom prst="rect">
            <a:avLst/>
          </a:prstGeom>
          <a:noFill/>
          <a:ln w="19050">
            <a:noFill/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SYNERGIES </a:t>
            </a:r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FOR </a:t>
            </a:r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COLLABORATION</a:t>
            </a:r>
            <a:endParaRPr lang="en-GB" sz="2800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63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34" grpId="0" animBg="1"/>
      <p:bldP spid="38" grpId="0" animBg="1"/>
      <p:bldP spid="47" grpId="0" animBg="1"/>
      <p:bldP spid="70" grpId="0" animBg="1"/>
      <p:bldP spid="76" grpId="0" animBg="1"/>
      <p:bldP spid="80" grpId="0" animBg="1"/>
      <p:bldP spid="82" grpId="0" animBg="1"/>
      <p:bldP spid="83" grpId="0" animBg="1"/>
      <p:bldP spid="10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231927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Calibri" panose="020F0502020204030204" pitchFamily="34" charset="0"/>
              </a:rPr>
              <a:t>- COMPARISSON OF DIFFERENT SOFTWARE </a:t>
            </a:r>
            <a:r>
              <a:rPr lang="en-GB" sz="3100" dirty="0" smtClean="0">
                <a:latin typeface="Calibri" panose="020F0502020204030204" pitchFamily="34" charset="0"/>
              </a:rPr>
              <a:t>PACKAGES-</a:t>
            </a:r>
            <a:r>
              <a:rPr lang="en-GB" sz="3200" dirty="0" smtClean="0">
                <a:latin typeface="Calibri" panose="020F0502020204030204" pitchFamily="34" charset="0"/>
              </a:rPr>
              <a:t> </a:t>
            </a:r>
            <a:endParaRPr lang="en-GB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4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15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0791" y="86710"/>
            <a:ext cx="9144000" cy="537317"/>
          </a:xfrm>
          <a:prstGeom prst="rect">
            <a:avLst/>
          </a:prstGeom>
          <a:noFill/>
          <a:ln w="19050">
            <a:noFill/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SOFTWARE FEATURES MATRIX  I</a:t>
            </a:r>
            <a:endParaRPr lang="en-GB" sz="28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91" y="808779"/>
            <a:ext cx="8801065" cy="499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01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7541" y="86710"/>
            <a:ext cx="9144000" cy="537317"/>
          </a:xfrm>
          <a:prstGeom prst="rect">
            <a:avLst/>
          </a:prstGeom>
          <a:noFill/>
          <a:ln w="19050">
            <a:noFill/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SOFTWARE FEATURES MATRIX  II</a:t>
            </a:r>
            <a:endParaRPr lang="en-GB" sz="28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41" y="928680"/>
            <a:ext cx="8766668" cy="511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1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7674" y="86710"/>
            <a:ext cx="9144000" cy="537317"/>
          </a:xfrm>
          <a:prstGeom prst="rect">
            <a:avLst/>
          </a:prstGeom>
          <a:noFill/>
          <a:ln w="19050">
            <a:noFill/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SOFTWARE FEATURES MATRIX  III</a:t>
            </a:r>
            <a:endParaRPr lang="en-GB" sz="28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54" y="883137"/>
            <a:ext cx="8667261" cy="497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10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18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231927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Calibri" panose="020F0502020204030204" pitchFamily="34" charset="0"/>
              </a:rPr>
              <a:t>- UPDATE OF AVAILSIM PROJECT-</a:t>
            </a:r>
            <a:endParaRPr lang="en-GB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00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19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684" y="97080"/>
            <a:ext cx="8929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</a:rPr>
              <a:t>AVAILSIM 3.0</a:t>
            </a:r>
            <a:endParaRPr lang="en-GB" sz="3200" dirty="0"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684" y="923629"/>
            <a:ext cx="886935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alibri" panose="020F0502020204030204" pitchFamily="34" charset="0"/>
              </a:rPr>
              <a:t>AvailSim</a:t>
            </a:r>
            <a:r>
              <a:rPr lang="en-GB" dirty="0" smtClean="0">
                <a:latin typeface="Calibri" panose="020F0502020204030204" pitchFamily="34" charset="0"/>
              </a:rPr>
              <a:t>: Simulation open source software for RAMI Analysis.</a:t>
            </a:r>
          </a:p>
          <a:p>
            <a:pPr marL="742950" lvl="1" indent="-285750">
              <a:lnSpc>
                <a:spcPct val="200000"/>
              </a:lnSpc>
              <a:buFont typeface="Calibri" panose="020F0502020204030204" pitchFamily="34" charset="0"/>
              <a:buChar char="→"/>
            </a:pPr>
            <a:r>
              <a:rPr lang="en-GB" dirty="0" err="1" smtClean="0">
                <a:latin typeface="Calibri" panose="020F0502020204030204" pitchFamily="34" charset="0"/>
              </a:rPr>
              <a:t>AvailSim</a:t>
            </a:r>
            <a:r>
              <a:rPr lang="en-GB" dirty="0" smtClean="0">
                <a:latin typeface="Calibri" panose="020F0502020204030204" pitchFamily="34" charset="0"/>
              </a:rPr>
              <a:t> 1.0: Developed by Stanford University (Tom </a:t>
            </a:r>
            <a:r>
              <a:rPr lang="en-GB" dirty="0" err="1" smtClean="0">
                <a:latin typeface="Calibri" panose="020F0502020204030204" pitchFamily="34" charset="0"/>
              </a:rPr>
              <a:t>Himel</a:t>
            </a:r>
            <a:r>
              <a:rPr lang="en-GB" dirty="0" smtClean="0">
                <a:latin typeface="Calibri" panose="020F0502020204030204" pitchFamily="34" charset="0"/>
              </a:rPr>
              <a:t> and his team). </a:t>
            </a:r>
            <a:r>
              <a:rPr lang="en-GB" dirty="0" err="1" smtClean="0">
                <a:latin typeface="Calibri" panose="020F0502020204030204" pitchFamily="34" charset="0"/>
              </a:rPr>
              <a:t>MatLab</a:t>
            </a:r>
            <a:r>
              <a:rPr lang="en-GB" dirty="0" smtClean="0">
                <a:latin typeface="Calibri" panose="020F0502020204030204" pitchFamily="34" charset="0"/>
              </a:rPr>
              <a:t>. </a:t>
            </a:r>
          </a:p>
          <a:p>
            <a:pPr marL="742950" lvl="1" indent="-285750">
              <a:lnSpc>
                <a:spcPct val="200000"/>
              </a:lnSpc>
              <a:buFont typeface="Calibri" panose="020F0502020204030204" pitchFamily="34" charset="0"/>
              <a:buChar char="→"/>
            </a:pPr>
            <a:r>
              <a:rPr lang="en-GB" dirty="0" err="1" smtClean="0">
                <a:latin typeface="Calibri" panose="020F0502020204030204" pitchFamily="34" charset="0"/>
              </a:rPr>
              <a:t>AvailSim</a:t>
            </a:r>
            <a:r>
              <a:rPr lang="en-GB" dirty="0" smtClean="0">
                <a:latin typeface="Calibri" panose="020F0502020204030204" pitchFamily="34" charset="0"/>
              </a:rPr>
              <a:t> 2.0: Adaptation of the software for IFMIF RAMI Analysis. </a:t>
            </a:r>
            <a:r>
              <a:rPr lang="en-GB" dirty="0" err="1" smtClean="0">
                <a:latin typeface="Calibri" panose="020F0502020204030204" pitchFamily="34" charset="0"/>
              </a:rPr>
              <a:t>MatLab</a:t>
            </a:r>
            <a:r>
              <a:rPr lang="en-GB" dirty="0" smtClean="0">
                <a:latin typeface="Calibri" panose="020F0502020204030204" pitchFamily="34" charset="0"/>
              </a:rPr>
              <a:t>. </a:t>
            </a:r>
          </a:p>
          <a:p>
            <a:pPr marL="742950" lvl="1" indent="-285750">
              <a:lnSpc>
                <a:spcPct val="200000"/>
              </a:lnSpc>
              <a:buFont typeface="Calibri" panose="020F0502020204030204" pitchFamily="34" charset="0"/>
              <a:buChar char="→"/>
            </a:pPr>
            <a:r>
              <a:rPr lang="en-GB" dirty="0" err="1" smtClean="0">
                <a:latin typeface="Calibri" panose="020F0502020204030204" pitchFamily="34" charset="0"/>
              </a:rPr>
              <a:t>AvailSim</a:t>
            </a:r>
            <a:r>
              <a:rPr lang="en-GB" dirty="0" smtClean="0">
                <a:latin typeface="Calibri" panose="020F0502020204030204" pitchFamily="34" charset="0"/>
              </a:rPr>
              <a:t> 3.0: Software being exported to Python at ESS in collaboration with SLAC.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Core to be ready beginning of September.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Possible collaboration with ESS in the development and debugging of the software.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To be applied to Linac4 and CLIC </a:t>
            </a:r>
            <a:r>
              <a:rPr lang="en-GB" dirty="0" smtClean="0">
                <a:latin typeface="Calibri" panose="020F0502020204030204" pitchFamily="34" charset="0"/>
              </a:rPr>
              <a:t>availability </a:t>
            </a:r>
            <a:r>
              <a:rPr lang="en-GB" dirty="0" smtClean="0">
                <a:latin typeface="Calibri" panose="020F0502020204030204" pitchFamily="34" charset="0"/>
              </a:rPr>
              <a:t>studies. </a:t>
            </a:r>
          </a:p>
          <a:p>
            <a:pPr>
              <a:lnSpc>
                <a:spcPct val="150000"/>
              </a:lnSpc>
            </a:pPr>
            <a:endParaRPr lang="en-GB" dirty="0" smtClean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1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373" y="3733791"/>
            <a:ext cx="9143999" cy="989147"/>
          </a:xfrm>
        </p:spPr>
        <p:txBody>
          <a:bodyPr>
            <a:noAutofit/>
          </a:bodyPr>
          <a:lstStyle/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Andrea Apollonio and Odei </a:t>
            </a:r>
            <a:r>
              <a:rPr lang="en-GB" sz="2000" dirty="0">
                <a:latin typeface="Calibri" panose="020F0502020204030204" pitchFamily="34" charset="0"/>
              </a:rPr>
              <a:t>Rey </a:t>
            </a:r>
            <a:r>
              <a:rPr lang="en-GB" sz="2000" dirty="0" err="1">
                <a:latin typeface="Calibri" panose="020F0502020204030204" pitchFamily="34" charset="0"/>
              </a:rPr>
              <a:t>Orozko</a:t>
            </a:r>
            <a:r>
              <a:rPr lang="en-GB" sz="2000" dirty="0">
                <a:latin typeface="Calibri" panose="020F0502020204030204" pitchFamily="34" charset="0"/>
              </a:rPr>
              <a:t> </a:t>
            </a:r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r>
              <a:rPr lang="en-GB" sz="1800" b="1" dirty="0" smtClean="0">
                <a:latin typeface="Calibri" panose="020F0502020204030204" pitchFamily="34" charset="0"/>
              </a:rPr>
              <a:t>Workshop follow-up meeting</a:t>
            </a:r>
          </a:p>
          <a:p>
            <a:pPr algn="ctr"/>
            <a:r>
              <a:rPr lang="en-GB" sz="1800" dirty="0" smtClean="0">
                <a:latin typeface="Calibri" panose="020F0502020204030204" pitchFamily="34" charset="0"/>
              </a:rPr>
              <a:t>CERN, August 25</a:t>
            </a:r>
            <a:r>
              <a:rPr lang="en-GB" sz="1800" baseline="30000" dirty="0" smtClean="0">
                <a:latin typeface="Calibri" panose="020F0502020204030204" pitchFamily="34" charset="0"/>
              </a:rPr>
              <a:t>th</a:t>
            </a:r>
            <a:r>
              <a:rPr lang="en-GB" sz="1800" dirty="0" smtClean="0">
                <a:latin typeface="Calibri" panose="020F0502020204030204" pitchFamily="34" charset="0"/>
              </a:rPr>
              <a:t>, 2016</a:t>
            </a: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9946" y="1621514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3200" dirty="0" smtClean="0">
                <a:latin typeface="Calibri" panose="020F0502020204030204" pitchFamily="34" charset="0"/>
              </a:rPr>
              <a:t>AVAILABILITY MODELLING WORKSHOP</a:t>
            </a:r>
            <a:r>
              <a:rPr lang="en-GB" sz="4000" dirty="0" smtClean="0">
                <a:latin typeface="Calibri" panose="020F0502020204030204" pitchFamily="34" charset="0"/>
              </a:rPr>
              <a:t/>
            </a:r>
            <a:br>
              <a:rPr lang="en-GB" sz="4000" dirty="0" smtClean="0">
                <a:latin typeface="Calibri" panose="020F0502020204030204" pitchFamily="34" charset="0"/>
              </a:rPr>
            </a:br>
            <a:r>
              <a:rPr lang="en-GB" sz="4400" dirty="0" smtClean="0">
                <a:latin typeface="Calibri" panose="020F0502020204030204" pitchFamily="34" charset="0"/>
              </a:rPr>
              <a:t>OVERVIEW, OUTCOME AND PLANS</a:t>
            </a:r>
            <a:r>
              <a:rPr lang="en-GB" sz="2800" dirty="0" smtClean="0">
                <a:latin typeface="Calibri" panose="020F0502020204030204" pitchFamily="34" charset="0"/>
              </a:rPr>
              <a:t/>
            </a:r>
            <a:br>
              <a:rPr lang="en-GB" sz="2800" dirty="0" smtClean="0">
                <a:latin typeface="Calibri" panose="020F0502020204030204" pitchFamily="34" charset="0"/>
              </a:rPr>
            </a:br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76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231927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Calibri" panose="020F0502020204030204" pitchFamily="34" charset="0"/>
              </a:rPr>
              <a:t>- FUTURE PLANS-</a:t>
            </a:r>
            <a:endParaRPr lang="en-GB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47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3970" y="6304223"/>
            <a:ext cx="501424" cy="365125"/>
          </a:xfrm>
        </p:spPr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21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684" y="97080"/>
            <a:ext cx="8929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</a:rPr>
              <a:t>FUTURE PLANS</a:t>
            </a:r>
            <a:endParaRPr lang="en-GB" sz="3200" dirty="0"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4543" y="1961588"/>
            <a:ext cx="35937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Provide forum and </a:t>
            </a:r>
            <a:r>
              <a:rPr lang="en-GB" dirty="0" smtClean="0">
                <a:latin typeface="Calibri" panose="020F0502020204030204" pitchFamily="34" charset="0"/>
              </a:rPr>
              <a:t>support </a:t>
            </a:r>
            <a:r>
              <a:rPr lang="en-GB" dirty="0" smtClean="0">
                <a:latin typeface="Calibri" panose="020F0502020204030204" pitchFamily="34" charset="0"/>
              </a:rPr>
              <a:t>for development of: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LHC and HL-LHC models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Models for future machines (CLIC, Linac4, FCC, MYRRHA)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Based on inputs from existing availability tracking </a:t>
            </a:r>
            <a:r>
              <a:rPr lang="en-GB" dirty="0" smtClean="0">
                <a:latin typeface="Calibri" panose="020F0502020204030204" pitchFamily="34" charset="0"/>
              </a:rPr>
              <a:t>tools.</a:t>
            </a:r>
            <a:endParaRPr lang="en-GB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Identify strengths and weaknesses of different software </a:t>
            </a:r>
            <a:r>
              <a:rPr lang="en-GB" dirty="0" smtClean="0">
                <a:latin typeface="Calibri" panose="020F0502020204030204" pitchFamily="34" charset="0"/>
              </a:rPr>
              <a:t>packages.</a:t>
            </a: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Validate results with different software </a:t>
            </a:r>
            <a:r>
              <a:rPr lang="en-GB" dirty="0" smtClean="0">
                <a:latin typeface="Calibri" panose="020F0502020204030204" pitchFamily="34" charset="0"/>
              </a:rPr>
              <a:t>packages.</a:t>
            </a: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Standardize inputs for </a:t>
            </a:r>
            <a:r>
              <a:rPr lang="en-GB" dirty="0" smtClean="0">
                <a:latin typeface="Calibri" panose="020F0502020204030204" pitchFamily="34" charset="0"/>
              </a:rPr>
              <a:t>simulation.</a:t>
            </a:r>
            <a:endParaRPr lang="en-GB" dirty="0" smtClean="0"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6059" y="875225"/>
            <a:ext cx="2427316" cy="8746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Availability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915264" y="398682"/>
            <a:ext cx="2427316" cy="8746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Reliability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405344" y="1425310"/>
            <a:ext cx="46150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Provide forum and support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Reliability specifications for individual </a:t>
            </a:r>
            <a:r>
              <a:rPr lang="en-GB" dirty="0" smtClean="0">
                <a:latin typeface="Calibri" panose="020F0502020204030204" pitchFamily="34" charset="0"/>
              </a:rPr>
              <a:t>systems.</a:t>
            </a: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Evaluation of system </a:t>
            </a:r>
            <a:r>
              <a:rPr lang="en-GB" dirty="0" smtClean="0">
                <a:latin typeface="Calibri" panose="020F0502020204030204" pitchFamily="34" charset="0"/>
              </a:rPr>
              <a:t>architectures.</a:t>
            </a: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Calculation of failure rates according to standards (e.g. MIL</a:t>
            </a:r>
            <a:r>
              <a:rPr lang="en-GB" dirty="0" smtClean="0">
                <a:latin typeface="Calibri" panose="020F0502020204030204" pitchFamily="34" charset="0"/>
              </a:rPr>
              <a:t>).</a:t>
            </a: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Failure Mode Effects and Criticality </a:t>
            </a:r>
            <a:r>
              <a:rPr lang="en-GB" dirty="0" smtClean="0">
                <a:latin typeface="Calibri" panose="020F0502020204030204" pitchFamily="34" charset="0"/>
              </a:rPr>
              <a:t>Analysis.</a:t>
            </a: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Maintenance </a:t>
            </a:r>
            <a:r>
              <a:rPr lang="en-GB" dirty="0" smtClean="0">
                <a:latin typeface="Calibri" panose="020F0502020204030204" pitchFamily="34" charset="0"/>
              </a:rPr>
              <a:t>Plans.</a:t>
            </a: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Use of software tools (templates, guidelines</a:t>
            </a:r>
            <a:r>
              <a:rPr lang="en-GB" dirty="0" smtClean="0">
                <a:latin typeface="Calibri" panose="020F0502020204030204" pitchFamily="34" charset="0"/>
              </a:rPr>
              <a:t>,…).</a:t>
            </a:r>
            <a:endParaRPr lang="en-GB" dirty="0" smtClean="0"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15264" y="4614742"/>
            <a:ext cx="2427316" cy="8746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Testing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305125" y="5611599"/>
            <a:ext cx="4634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When requested, provide support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Planning </a:t>
            </a:r>
            <a:r>
              <a:rPr lang="en-GB" dirty="0" smtClean="0">
                <a:latin typeface="Calibri" panose="020F0502020204030204" pitchFamily="34" charset="0"/>
              </a:rPr>
              <a:t>and execution of </a:t>
            </a:r>
            <a:r>
              <a:rPr lang="en-GB" dirty="0" smtClean="0">
                <a:latin typeface="Calibri" panose="020F0502020204030204" pitchFamily="34" charset="0"/>
              </a:rPr>
              <a:t>reliability </a:t>
            </a:r>
            <a:r>
              <a:rPr lang="en-GB" dirty="0" smtClean="0">
                <a:latin typeface="Calibri" panose="020F0502020204030204" pitchFamily="34" charset="0"/>
              </a:rPr>
              <a:t>runs. </a:t>
            </a:r>
            <a:r>
              <a:rPr lang="en-GB" dirty="0" smtClean="0">
                <a:latin typeface="Calibri" panose="020F0502020204030204" pitchFamily="34" charset="0"/>
              </a:rPr>
              <a:t>(e.g. Linac4)</a:t>
            </a:r>
          </a:p>
        </p:txBody>
      </p:sp>
    </p:spTree>
    <p:extLst>
      <p:ext uri="{BB962C8B-B14F-4D97-AF65-F5344CB8AC3E}">
        <p14:creationId xmlns:p14="http://schemas.microsoft.com/office/powerpoint/2010/main" val="384820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845965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Thanks a lot for your attention!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139425" y="639861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" y="97921"/>
            <a:ext cx="91440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200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Index</a:t>
            </a:r>
          </a:p>
          <a:p>
            <a:pPr marL="91440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alibri" panose="020F0502020204030204" pitchFamily="34" charset="0"/>
              </a:rPr>
              <a:t>Availability Modelling Workshop overview.</a:t>
            </a:r>
          </a:p>
          <a:p>
            <a:pPr marL="91440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alibri" panose="020F0502020204030204" pitchFamily="34" charset="0"/>
              </a:rPr>
              <a:t>Comparison of different software packages.</a:t>
            </a:r>
          </a:p>
          <a:p>
            <a:pPr marL="91440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alibri" panose="020F0502020204030204" pitchFamily="34" charset="0"/>
              </a:rPr>
              <a:t>Update of </a:t>
            </a:r>
            <a:r>
              <a:rPr lang="en-GB" sz="2800" dirty="0" err="1" smtClean="0">
                <a:latin typeface="Calibri" panose="020F0502020204030204" pitchFamily="34" charset="0"/>
              </a:rPr>
              <a:t>AvailSim</a:t>
            </a:r>
            <a:r>
              <a:rPr lang="en-GB" sz="2800" dirty="0" smtClean="0">
                <a:latin typeface="Calibri" panose="020F0502020204030204" pitchFamily="34" charset="0"/>
              </a:rPr>
              <a:t> project.</a:t>
            </a:r>
          </a:p>
          <a:p>
            <a:pPr marL="91440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alibri" panose="020F0502020204030204" pitchFamily="34" charset="0"/>
              </a:rPr>
              <a:t>Future Plans.</a:t>
            </a:r>
            <a:endParaRPr lang="en-GB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74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231927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Calibri" panose="020F0502020204030204" pitchFamily="34" charset="0"/>
              </a:rPr>
              <a:t>- AVAILABILTY MODELLING WORKSHOP OVERVIEW- </a:t>
            </a:r>
            <a:endParaRPr lang="en-GB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4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965" y="1359186"/>
            <a:ext cx="1569613" cy="15670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987" y="4592402"/>
            <a:ext cx="2386607" cy="15910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887" y="1201304"/>
            <a:ext cx="1820787" cy="182078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799" y="3768918"/>
            <a:ext cx="2454698" cy="8516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0181" y="3545528"/>
            <a:ext cx="2327413" cy="109897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799" y="5003229"/>
            <a:ext cx="2663063" cy="7694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421" y="1720831"/>
            <a:ext cx="2440381" cy="7832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684" y="107287"/>
            <a:ext cx="8929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</a:rPr>
              <a:t>PARTICIPANTS</a:t>
            </a:r>
            <a:endParaRPr lang="en-GB" sz="3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5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684" y="107287"/>
            <a:ext cx="8929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</a:rPr>
              <a:t>OBJECTIVES AND AGENDA</a:t>
            </a:r>
            <a:endParaRPr lang="en-GB" sz="3200" dirty="0"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8727" y="3346691"/>
            <a:ext cx="3489243" cy="46508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LUNCH BREAK </a:t>
            </a:r>
            <a:endParaRPr lang="en-GB" sz="1600" dirty="0"/>
          </a:p>
        </p:txBody>
      </p:sp>
      <p:sp>
        <p:nvSpPr>
          <p:cNvPr id="12" name="Rectangle 11"/>
          <p:cNvSpPr/>
          <p:nvPr/>
        </p:nvSpPr>
        <p:spPr>
          <a:xfrm>
            <a:off x="968729" y="1749711"/>
            <a:ext cx="3489241" cy="150571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rgbClr val="0070C0"/>
              </a:solidFill>
            </a:endParaRPr>
          </a:p>
          <a:p>
            <a:pPr algn="ctr"/>
            <a:endParaRPr lang="en-GB" dirty="0">
              <a:solidFill>
                <a:srgbClr val="0070C0"/>
              </a:solidFill>
            </a:endParaRPr>
          </a:p>
          <a:p>
            <a:pPr algn="ctr"/>
            <a:endParaRPr lang="en-GB" dirty="0" smtClean="0">
              <a:solidFill>
                <a:srgbClr val="0070C0"/>
              </a:solidFill>
            </a:endParaRPr>
          </a:p>
          <a:p>
            <a:pPr algn="ctr"/>
            <a:r>
              <a:rPr lang="en-GB" b="1" dirty="0" smtClean="0">
                <a:solidFill>
                  <a:srgbClr val="0070C0"/>
                </a:solidFill>
              </a:rPr>
              <a:t>RAMI STUDIES</a:t>
            </a:r>
            <a:endParaRPr lang="en-GB" sz="1600" b="1" dirty="0">
              <a:solidFill>
                <a:srgbClr val="0070C0"/>
              </a:solidFill>
            </a:endParaRPr>
          </a:p>
          <a:p>
            <a:pPr algn="ctr"/>
            <a:r>
              <a:rPr lang="en-GB" sz="1600" dirty="0" smtClean="0">
                <a:solidFill>
                  <a:schemeClr val="tx1">
                    <a:lumMod val="75000"/>
                  </a:schemeClr>
                </a:solidFill>
              </a:rPr>
              <a:t>The performed and on-going RAMI studies in the accelerator domain were presented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</p:txBody>
      </p:sp>
      <p:sp>
        <p:nvSpPr>
          <p:cNvPr id="16" name="Rectangle 15"/>
          <p:cNvSpPr/>
          <p:nvPr/>
        </p:nvSpPr>
        <p:spPr>
          <a:xfrm>
            <a:off x="968729" y="3903034"/>
            <a:ext cx="3489243" cy="226422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SOFTWARE PACKAGES &amp; SYNERGIES</a:t>
            </a:r>
            <a:endParaRPr lang="en-GB" sz="1600" b="1" dirty="0" smtClean="0"/>
          </a:p>
          <a:p>
            <a:pPr algn="ctr"/>
            <a:endParaRPr lang="en-GB" sz="1600" dirty="0" smtClean="0"/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</p:txBody>
      </p:sp>
      <p:sp>
        <p:nvSpPr>
          <p:cNvPr id="26" name="Rectangle 25"/>
          <p:cNvSpPr/>
          <p:nvPr/>
        </p:nvSpPr>
        <p:spPr>
          <a:xfrm>
            <a:off x="390600" y="1299873"/>
            <a:ext cx="495968" cy="197005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 smtClean="0">
                <a:solidFill>
                  <a:srgbClr val="0070C0"/>
                </a:solidFill>
              </a:rPr>
              <a:t>Morning session</a:t>
            </a:r>
            <a:endParaRPr lang="en-GB" sz="1600" dirty="0"/>
          </a:p>
        </p:txBody>
      </p:sp>
      <p:sp>
        <p:nvSpPr>
          <p:cNvPr id="27" name="Rectangle 26"/>
          <p:cNvSpPr/>
          <p:nvPr/>
        </p:nvSpPr>
        <p:spPr>
          <a:xfrm>
            <a:off x="390599" y="3903034"/>
            <a:ext cx="495968" cy="226422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 smtClean="0">
                <a:solidFill>
                  <a:srgbClr val="0070C0"/>
                </a:solidFill>
              </a:rPr>
              <a:t>Afternoon session</a:t>
            </a:r>
            <a:endParaRPr lang="en-GB" sz="1600" dirty="0"/>
          </a:p>
        </p:txBody>
      </p:sp>
      <p:sp>
        <p:nvSpPr>
          <p:cNvPr id="28" name="Rectangle 27"/>
          <p:cNvSpPr/>
          <p:nvPr/>
        </p:nvSpPr>
        <p:spPr>
          <a:xfrm>
            <a:off x="1089205" y="5413916"/>
            <a:ext cx="3247192" cy="58636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Discussion</a:t>
            </a:r>
            <a:endParaRPr lang="en-GB" sz="1600" dirty="0"/>
          </a:p>
        </p:txBody>
      </p:sp>
      <p:sp>
        <p:nvSpPr>
          <p:cNvPr id="29" name="Rectangle 28"/>
          <p:cNvSpPr/>
          <p:nvPr/>
        </p:nvSpPr>
        <p:spPr>
          <a:xfrm>
            <a:off x="952893" y="1299874"/>
            <a:ext cx="3505078" cy="3585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Introduction, R. Schmidt</a:t>
            </a:r>
            <a:endParaRPr lang="en-GB" sz="1600" dirty="0"/>
          </a:p>
        </p:txBody>
      </p:sp>
      <p:cxnSp>
        <p:nvCxnSpPr>
          <p:cNvPr id="6" name="Straight Arrow Connector 5"/>
          <p:cNvCxnSpPr>
            <a:stCxn id="29" idx="3"/>
          </p:cNvCxnSpPr>
          <p:nvPr/>
        </p:nvCxnSpPr>
        <p:spPr>
          <a:xfrm>
            <a:off x="4457971" y="1479162"/>
            <a:ext cx="5513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195686" y="1187498"/>
            <a:ext cx="3654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Increasing interest and effort invested into reliability and availability studies</a:t>
            </a:r>
            <a:endParaRPr lang="en-GB" sz="16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457972" y="2610860"/>
            <a:ext cx="5513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195684" y="2195361"/>
            <a:ext cx="3749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Identify the </a:t>
            </a:r>
            <a:r>
              <a:rPr lang="en-GB" sz="1600" u="sng" dirty="0" smtClean="0"/>
              <a:t>needs</a:t>
            </a:r>
            <a:r>
              <a:rPr lang="en-GB" sz="1600" dirty="0" smtClean="0"/>
              <a:t> that arise when performing such a study in different projects.</a:t>
            </a:r>
            <a:endParaRPr lang="en-GB" sz="16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457972" y="4431818"/>
            <a:ext cx="5513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195684" y="4112764"/>
            <a:ext cx="3574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Understand the </a:t>
            </a:r>
            <a:r>
              <a:rPr lang="en-GB" sz="1600" u="sng" dirty="0" smtClean="0"/>
              <a:t>functionality</a:t>
            </a:r>
            <a:r>
              <a:rPr lang="en-GB" sz="1600" dirty="0" smtClean="0"/>
              <a:t> of each software, </a:t>
            </a:r>
            <a:r>
              <a:rPr lang="en-GB" sz="1600" u="sng" dirty="0" smtClean="0"/>
              <a:t>advantages</a:t>
            </a:r>
            <a:r>
              <a:rPr lang="en-GB" sz="1600" dirty="0" smtClean="0"/>
              <a:t> and </a:t>
            </a:r>
            <a:r>
              <a:rPr lang="en-GB" sz="1600" u="sng" dirty="0" smtClean="0"/>
              <a:t>limitations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4457974" y="5732970"/>
            <a:ext cx="5513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195683" y="5537821"/>
            <a:ext cx="35746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Discuss synergies for </a:t>
            </a:r>
            <a:r>
              <a:rPr lang="en-GB" sz="1600" u="sng" dirty="0" smtClean="0"/>
              <a:t>collaboration</a:t>
            </a:r>
            <a:endParaRPr lang="en-GB" sz="1600" u="sng" dirty="0"/>
          </a:p>
        </p:txBody>
      </p:sp>
    </p:spTree>
    <p:extLst>
      <p:ext uri="{BB962C8B-B14F-4D97-AF65-F5344CB8AC3E}">
        <p14:creationId xmlns:p14="http://schemas.microsoft.com/office/powerpoint/2010/main" val="91417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1" grpId="0"/>
      <p:bldP spid="33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2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595" y="863626"/>
            <a:ext cx="1978925" cy="22844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343" y="525665"/>
            <a:ext cx="8078033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" panose="020F0502020204030204" pitchFamily="34" charset="0"/>
              </a:rPr>
              <a:t>1. AVAILABILITY STUDIES FOR FCC, ARTO NIEMI (CERN)</a:t>
            </a:r>
            <a:endParaRPr lang="en-GB" sz="1600" dirty="0" smtClean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 smtClean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The </a:t>
            </a:r>
            <a:r>
              <a:rPr lang="en-GB" sz="1600" b="1" dirty="0" smtClean="0">
                <a:latin typeface="Calibri" panose="020F0502020204030204" pitchFamily="34" charset="0"/>
              </a:rPr>
              <a:t>LHC model </a:t>
            </a:r>
            <a:r>
              <a:rPr lang="en-GB" sz="1600" dirty="0" smtClean="0">
                <a:latin typeface="Calibri" panose="020F0502020204030204" pitchFamily="34" charset="0"/>
              </a:rPr>
              <a:t>was presented</a:t>
            </a:r>
            <a:r>
              <a:rPr lang="en-GB" sz="1600" dirty="0">
                <a:latin typeface="Calibri" panose="020F0502020204030204" pitchFamily="34" charset="0"/>
              </a:rPr>
              <a:t>. </a:t>
            </a:r>
            <a:endParaRPr lang="en-GB" sz="1600" dirty="0" smtClean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State </a:t>
            </a:r>
            <a:r>
              <a:rPr lang="en-GB" sz="1600" dirty="0">
                <a:latin typeface="Calibri" panose="020F0502020204030204" pitchFamily="34" charset="0"/>
              </a:rPr>
              <a:t>based chain model together with Faults trees</a:t>
            </a:r>
            <a:r>
              <a:rPr lang="en-GB" sz="1600" dirty="0" smtClean="0">
                <a:latin typeface="Calibri" panose="020F050202020403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 err="1" smtClean="0">
                <a:latin typeface="Calibri" panose="020F0502020204030204" pitchFamily="34" charset="0"/>
              </a:rPr>
              <a:t>Elmas</a:t>
            </a:r>
            <a:r>
              <a:rPr lang="en-GB" sz="1600" dirty="0" smtClean="0">
                <a:latin typeface="Calibri" panose="020F0502020204030204" pitchFamily="34" charset="0"/>
              </a:rPr>
              <a:t> simulation software is used to model the LHC and its operational modes.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</a:rPr>
              <a:t>Future work:  the study of the FCC based on scaling up the LHC and injector chain. </a:t>
            </a:r>
          </a:p>
          <a:p>
            <a:pPr>
              <a:lnSpc>
                <a:spcPct val="150000"/>
              </a:lnSpc>
            </a:pPr>
            <a:endParaRPr lang="en-GB" sz="1600" dirty="0" smtClean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Cryogenics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FT can be used for other accelerators….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MYRRHA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Use model to define availability budgets for sub-systems.</a:t>
            </a:r>
          </a:p>
          <a:p>
            <a:pPr>
              <a:lnSpc>
                <a:spcPct val="150000"/>
              </a:lnSpc>
            </a:pP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7343" y="2744"/>
            <a:ext cx="9125520" cy="537317"/>
          </a:xfrm>
          <a:prstGeom prst="rect">
            <a:avLst/>
          </a:prstGeom>
          <a:noFill/>
          <a:ln w="19050">
            <a:noFill/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RAMI STUDIES</a:t>
            </a:r>
            <a:endParaRPr lang="en-GB" sz="1600" dirty="0">
              <a:latin typeface="Calibri" panose="020F0502020204030204" pitchFamily="34" charset="0"/>
            </a:endParaRPr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681" y="4203595"/>
            <a:ext cx="3361939" cy="1964253"/>
          </a:xfrm>
          <a:prstGeom prst="rect">
            <a:avLst/>
          </a:prstGeom>
        </p:spPr>
      </p:pic>
      <p:pic>
        <p:nvPicPr>
          <p:cNvPr id="14" name="Content Placeholder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958" y="4138752"/>
            <a:ext cx="4840195" cy="202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4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72" y="4231500"/>
            <a:ext cx="3226101" cy="241763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4952" y="502690"/>
            <a:ext cx="892056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" panose="020F0502020204030204" pitchFamily="34" charset="0"/>
              </a:rPr>
              <a:t>2. PSB RF SYSTEM UPGRADE AVAILABILITY STUDIES, ODEI REY (CERN)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An overview of the PSB RF System was given.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Two dependability studies performed and compared: Monte Carlo Simulations and Analytical methods.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The </a:t>
            </a:r>
            <a:r>
              <a:rPr lang="en-GB" sz="1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PSB RF System is modelled in Isograph </a:t>
            </a:r>
            <a:r>
              <a:rPr lang="en-GB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by Reliability Block Diagrams (more than 5000 components).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Interesting to compare the execution time of the simulations in different tools.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Common failures need to be considered to get correct </a:t>
            </a:r>
            <a:r>
              <a:rPr lang="en-GB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Extension </a:t>
            </a:r>
            <a:r>
              <a:rPr lang="en-GB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using ISOGRAPH to a large machine (CLIC) difficult, since so many </a:t>
            </a:r>
            <a:r>
              <a:rPr lang="en-GB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components. </a:t>
            </a:r>
            <a:endParaRPr lang="en-GB" sz="1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7373" y="4273630"/>
            <a:ext cx="4477966" cy="231754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04952" y="94854"/>
            <a:ext cx="9125520" cy="537317"/>
          </a:xfrm>
          <a:prstGeom prst="rect">
            <a:avLst/>
          </a:prstGeom>
          <a:noFill/>
          <a:ln w="19050">
            <a:noFill/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RAMI STUDIES </a:t>
            </a:r>
            <a:endParaRPr lang="en-GB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88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958938" y="1607025"/>
            <a:ext cx="2727862" cy="2148012"/>
            <a:chOff x="-327878" y="924381"/>
            <a:chExt cx="12690851" cy="530119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327878" y="924381"/>
              <a:ext cx="12690851" cy="5301190"/>
            </a:xfrm>
            <a:prstGeom prst="snipRoundRect">
              <a:avLst>
                <a:gd name="adj1" fmla="val 16667"/>
                <a:gd name="adj2" fmla="val 33211"/>
              </a:avLst>
            </a:prstGeom>
          </p:spPr>
        </p:pic>
        <p:sp>
          <p:nvSpPr>
            <p:cNvPr id="14" name="Rectangle 13"/>
            <p:cNvSpPr/>
            <p:nvPr/>
          </p:nvSpPr>
          <p:spPr>
            <a:xfrm rot="1430494">
              <a:off x="11257870" y="1889494"/>
              <a:ext cx="914830" cy="4725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928" y="455969"/>
            <a:ext cx="840719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alibri" panose="020F0502020204030204" pitchFamily="34" charset="0"/>
              </a:rPr>
              <a:t>3. </a:t>
            </a:r>
            <a:r>
              <a:rPr lang="en-GB" dirty="0" smtClean="0">
                <a:latin typeface="Calibri" panose="020F0502020204030204" pitchFamily="34" charset="0"/>
              </a:rPr>
              <a:t>RELIABILITY ANALYSIS OF RADIATION PROTECTION MODELS, SASKIA HURST (DE)</a:t>
            </a:r>
          </a:p>
          <a:p>
            <a:endParaRPr lang="en-GB" sz="2000" dirty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CROME radiation Monitoring System structure and functional analysis was presented.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The study aims to assess if the required SIL2 for CROME is achieved.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CROME system </a:t>
            </a:r>
            <a:r>
              <a:rPr lang="en-GB" sz="1600" b="1" dirty="0" smtClean="0">
                <a:latin typeface="Calibri" panose="020F0502020204030204" pitchFamily="34" charset="0"/>
              </a:rPr>
              <a:t>MTTF calculated with Isograph Prediction tool</a:t>
            </a:r>
            <a:r>
              <a:rPr lang="en-GB" sz="1600" dirty="0" smtClean="0">
                <a:latin typeface="Calibri" panose="020F0502020204030204" pitchFamily="34" charset="0"/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An </a:t>
            </a:r>
            <a:r>
              <a:rPr lang="en-GB" sz="1600" b="1" dirty="0" smtClean="0">
                <a:latin typeface="Calibri" panose="020F0502020204030204" pitchFamily="34" charset="0"/>
              </a:rPr>
              <a:t>FMEA </a:t>
            </a:r>
            <a:r>
              <a:rPr lang="en-GB" sz="1600" dirty="0" smtClean="0">
                <a:latin typeface="Calibri" panose="020F0502020204030204" pitchFamily="34" charset="0"/>
              </a:rPr>
              <a:t>had been performed in </a:t>
            </a:r>
            <a:r>
              <a:rPr lang="en-GB" sz="1600" b="1" dirty="0" smtClean="0">
                <a:latin typeface="Calibri" panose="020F0502020204030204" pitchFamily="34" charset="0"/>
              </a:rPr>
              <a:t>Isograph </a:t>
            </a:r>
            <a:r>
              <a:rPr lang="en-GB" sz="1600" dirty="0" smtClean="0">
                <a:latin typeface="Calibri" panose="020F0502020204030204" pitchFamily="34" charset="0"/>
              </a:rPr>
              <a:t>and RPN assigned</a:t>
            </a:r>
          </a:p>
          <a:p>
            <a:pPr>
              <a:lnSpc>
                <a:spcPct val="150000"/>
              </a:lnSpc>
            </a:pPr>
            <a:r>
              <a:rPr lang="en-GB" sz="1600" dirty="0" smtClean="0">
                <a:latin typeface="Calibri" panose="020F0502020204030204" pitchFamily="34" charset="0"/>
              </a:rPr>
              <a:t> to each component.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The calculated MTTF and assigned RPN for each component </a:t>
            </a:r>
          </a:p>
          <a:p>
            <a:pPr>
              <a:lnSpc>
                <a:spcPct val="150000"/>
              </a:lnSpc>
            </a:pPr>
            <a:r>
              <a:rPr lang="en-GB" sz="1600" dirty="0" smtClean="0">
                <a:latin typeface="Calibri" panose="020F0502020204030204" pitchFamily="34" charset="0"/>
              </a:rPr>
              <a:t>were presented in a </a:t>
            </a:r>
            <a:r>
              <a:rPr lang="en-GB" sz="1600" b="1" dirty="0" smtClean="0">
                <a:latin typeface="Calibri" panose="020F0502020204030204" pitchFamily="34" charset="0"/>
              </a:rPr>
              <a:t>Risk matrix.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b="1" dirty="0" smtClean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Focus not only on components also on interfaces between components ( cabling, connectivity)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317" y="5071447"/>
            <a:ext cx="4885677" cy="140226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855" y="4876613"/>
            <a:ext cx="3609439" cy="150820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82928" y="32491"/>
            <a:ext cx="9164934" cy="537317"/>
          </a:xfrm>
          <a:prstGeom prst="rect">
            <a:avLst/>
          </a:prstGeom>
          <a:noFill/>
          <a:ln w="19050">
            <a:noFill/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GB" sz="2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RAMI STUDIES </a:t>
            </a:r>
            <a:endParaRPr lang="en-GB" sz="28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6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16711</TotalTime>
  <Words>998</Words>
  <Application>Microsoft Office PowerPoint</Application>
  <PresentationFormat>On-screen Show (4:3)</PresentationFormat>
  <Paragraphs>237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CERN_Cobranding_AMMW2015_4_3</vt:lpstr>
      <vt:lpstr>PowerPoint Presentation</vt:lpstr>
      <vt:lpstr>AVAILABILITY MODELLING WORKSHOP OVERVIEW, OUTCOME AND PLANS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Odei Rey Orozco</cp:lastModifiedBy>
  <cp:revision>429</cp:revision>
  <dcterms:created xsi:type="dcterms:W3CDTF">2015-10-05T14:29:31Z</dcterms:created>
  <dcterms:modified xsi:type="dcterms:W3CDTF">2016-08-25T12:35:03Z</dcterms:modified>
</cp:coreProperties>
</file>