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347" r:id="rId3"/>
    <p:sldId id="280" r:id="rId4"/>
    <p:sldId id="259" r:id="rId5"/>
    <p:sldId id="258" r:id="rId6"/>
    <p:sldId id="260" r:id="rId7"/>
    <p:sldId id="269" r:id="rId8"/>
    <p:sldId id="284" r:id="rId9"/>
    <p:sldId id="285" r:id="rId10"/>
    <p:sldId id="286" r:id="rId11"/>
    <p:sldId id="295" r:id="rId12"/>
    <p:sldId id="338" r:id="rId13"/>
    <p:sldId id="327" r:id="rId14"/>
    <p:sldId id="296" r:id="rId15"/>
    <p:sldId id="324" r:id="rId16"/>
    <p:sldId id="340" r:id="rId17"/>
    <p:sldId id="326" r:id="rId18"/>
    <p:sldId id="294" r:id="rId19"/>
    <p:sldId id="297" r:id="rId20"/>
    <p:sldId id="298" r:id="rId21"/>
    <p:sldId id="267" r:id="rId22"/>
    <p:sldId id="356" r:id="rId23"/>
    <p:sldId id="309" r:id="rId24"/>
    <p:sldId id="271" r:id="rId25"/>
    <p:sldId id="350" r:id="rId26"/>
    <p:sldId id="355" r:id="rId27"/>
    <p:sldId id="351" r:id="rId28"/>
    <p:sldId id="354" r:id="rId29"/>
    <p:sldId id="302" r:id="rId30"/>
    <p:sldId id="266" r:id="rId31"/>
    <p:sldId id="306" r:id="rId32"/>
    <p:sldId id="305" r:id="rId33"/>
    <p:sldId id="342" r:id="rId34"/>
    <p:sldId id="339" r:id="rId35"/>
    <p:sldId id="343" r:id="rId36"/>
    <p:sldId id="344" r:id="rId37"/>
    <p:sldId id="288" r:id="rId38"/>
    <p:sldId id="289" r:id="rId39"/>
    <p:sldId id="290" r:id="rId40"/>
    <p:sldId id="273" r:id="rId41"/>
    <p:sldId id="268" r:id="rId42"/>
    <p:sldId id="282" r:id="rId43"/>
    <p:sldId id="352" r:id="rId44"/>
    <p:sldId id="358" r:id="rId45"/>
    <p:sldId id="359" r:id="rId46"/>
    <p:sldId id="353" r:id="rId47"/>
    <p:sldId id="274" r:id="rId48"/>
    <p:sldId id="317" r:id="rId49"/>
    <p:sldId id="316" r:id="rId50"/>
    <p:sldId id="277" r:id="rId51"/>
    <p:sldId id="279" r:id="rId52"/>
    <p:sldId id="304" r:id="rId53"/>
    <p:sldId id="303" r:id="rId54"/>
    <p:sldId id="292" r:id="rId55"/>
    <p:sldId id="275" r:id="rId56"/>
    <p:sldId id="257" r:id="rId57"/>
    <p:sldId id="346" r:id="rId58"/>
    <p:sldId id="331" r:id="rId59"/>
    <p:sldId id="357" r:id="rId60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ruiksha\AppData\Local\Microsoft\Windows\Temporary%20Internet%20Files\Content.Outlook\WDFXN4BX\exponential%20fun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Signal</a:t>
            </a:r>
            <a:r>
              <a:rPr lang="en-US" baseline="0" dirty="0"/>
              <a:t> </a:t>
            </a:r>
            <a:r>
              <a:rPr lang="en-US" baseline="0" dirty="0" smtClean="0"/>
              <a:t>response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f(t)=1-exp(-t)</c:v>
                </c:pt>
              </c:strCache>
            </c:strRef>
          </c:tx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Sheet1!$O$2:$O$7</c:f>
              <c:numCache>
                <c:formatCode>General</c:formatCode>
                <c:ptCount val="6"/>
                <c:pt idx="0">
                  <c:v>0</c:v>
                </c:pt>
                <c:pt idx="1">
                  <c:v>0.63212055882855844</c:v>
                </c:pt>
                <c:pt idx="2">
                  <c:v>0.86466471676338863</c:v>
                </c:pt>
                <c:pt idx="3">
                  <c:v>0.95021293163213549</c:v>
                </c:pt>
                <c:pt idx="4">
                  <c:v>0.98168436111126445</c:v>
                </c:pt>
                <c:pt idx="5">
                  <c:v>0.99326205300091375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f(t)=exp(-t)</c:v>
                </c:pt>
              </c:strCache>
            </c:strRef>
          </c:tx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Sheet1!$P$2:$P$7</c:f>
              <c:numCache>
                <c:formatCode>General</c:formatCode>
                <c:ptCount val="6"/>
                <c:pt idx="1">
                  <c:v>0.63200000000000089</c:v>
                </c:pt>
                <c:pt idx="2">
                  <c:v>0.23249980682035187</c:v>
                </c:pt>
                <c:pt idx="3">
                  <c:v>8.5531899005539383E-2</c:v>
                </c:pt>
                <c:pt idx="4">
                  <c:v>3.1465427208490014E-2</c:v>
                </c:pt>
                <c:pt idx="5">
                  <c:v>1.1575483777680001E-2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background</c:v>
                </c:pt>
              </c:strCache>
            </c:strRef>
          </c:tx>
          <c:marker>
            <c:symbol val="none"/>
          </c:marker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Sheet1!$Q$2:$Q$7</c:f>
              <c:numCache>
                <c:formatCode>General</c:formatCode>
                <c:ptCount val="6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1302640"/>
        <c:axId val="451303032"/>
      </c:scatterChart>
      <c:valAx>
        <c:axId val="451302640"/>
        <c:scaling>
          <c:orientation val="minMax"/>
          <c:max val="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</a:t>
                </a:r>
                <a:r>
                  <a:rPr lang="el-GR" dirty="0" smtClean="0"/>
                  <a:t>τ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77857103121897109"/>
              <c:y val="0.7992360317099463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451303032"/>
        <c:crosses val="autoZero"/>
        <c:crossBetween val="midCat"/>
        <c:majorUnit val="1"/>
      </c:valAx>
      <c:valAx>
        <c:axId val="451303032"/>
        <c:scaling>
          <c:orientation val="minMax"/>
          <c:max val="1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/>
                  <a:t>q</a:t>
                </a:r>
                <a:r>
                  <a:rPr lang="en-US" dirty="0" smtClean="0"/>
                  <a:t>/</a:t>
                </a:r>
                <a:r>
                  <a:rPr lang="en-US" dirty="0" err="1" smtClean="0"/>
                  <a:t>Seff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8.3333333333333343E-2"/>
              <c:y val="8.5987532808398937E-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451302640"/>
        <c:crossesAt val="0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74833333333333363"/>
          <c:y val="0.3766812481773113"/>
          <c:w val="0.22944444444444501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10B1B-A818-4F19-8358-D57949469A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3CFD5-37E5-427B-99C1-6D315BEB7E1C}">
      <dgm:prSet phldrT="[Text]"/>
      <dgm:spPr/>
      <dgm:t>
        <a:bodyPr/>
        <a:lstStyle/>
        <a:p>
          <a:r>
            <a:rPr lang="en-US" dirty="0" smtClean="0"/>
            <a:t>Leak detector warm-up</a:t>
          </a:r>
          <a:endParaRPr lang="en-GB" dirty="0"/>
        </a:p>
      </dgm:t>
    </dgm:pt>
    <dgm:pt modelId="{5B1850D8-CCCA-457C-B365-2BD4968F524C}" type="parTrans" cxnId="{94DB1B7A-E215-4F8D-A57B-D14CA924FC6B}">
      <dgm:prSet/>
      <dgm:spPr/>
      <dgm:t>
        <a:bodyPr/>
        <a:lstStyle/>
        <a:p>
          <a:endParaRPr lang="en-GB"/>
        </a:p>
      </dgm:t>
    </dgm:pt>
    <dgm:pt modelId="{66D879A3-FE88-4EE8-B81B-5B1F6C90148C}" type="sibTrans" cxnId="{94DB1B7A-E215-4F8D-A57B-D14CA924FC6B}">
      <dgm:prSet/>
      <dgm:spPr/>
      <dgm:t>
        <a:bodyPr/>
        <a:lstStyle/>
        <a:p>
          <a:endParaRPr lang="en-GB"/>
        </a:p>
      </dgm:t>
    </dgm:pt>
    <dgm:pt modelId="{B16159A0-90D0-423A-B4E5-8AD5AF3D9B92}">
      <dgm:prSet phldrT="[Text]"/>
      <dgm:spPr/>
      <dgm:t>
        <a:bodyPr/>
        <a:lstStyle/>
        <a:p>
          <a:r>
            <a:rPr lang="en-US" dirty="0" smtClean="0"/>
            <a:t>Calibration</a:t>
          </a:r>
        </a:p>
        <a:p>
          <a:r>
            <a:rPr lang="en-US" dirty="0" smtClean="0"/>
            <a:t>(</a:t>
          </a:r>
          <a:r>
            <a:rPr lang="en-US" dirty="0" err="1" smtClean="0"/>
            <a:t>int</a:t>
          </a:r>
          <a:r>
            <a:rPr lang="en-US" dirty="0" smtClean="0"/>
            <a:t> or </a:t>
          </a:r>
          <a:r>
            <a:rPr lang="en-US" dirty="0" err="1" smtClean="0"/>
            <a:t>ext</a:t>
          </a:r>
          <a:r>
            <a:rPr lang="en-US" dirty="0" smtClean="0"/>
            <a:t>)</a:t>
          </a:r>
          <a:endParaRPr lang="en-GB" dirty="0"/>
        </a:p>
      </dgm:t>
    </dgm:pt>
    <dgm:pt modelId="{C62131F5-86E6-4328-BD39-311FD2741FA2}" type="parTrans" cxnId="{7776A06E-230A-41AB-9DA1-12CF961B016F}">
      <dgm:prSet/>
      <dgm:spPr/>
      <dgm:t>
        <a:bodyPr/>
        <a:lstStyle/>
        <a:p>
          <a:endParaRPr lang="en-GB"/>
        </a:p>
      </dgm:t>
    </dgm:pt>
    <dgm:pt modelId="{0C39B6E6-8710-4FE5-9B47-615995FFFE9F}" type="sibTrans" cxnId="{7776A06E-230A-41AB-9DA1-12CF961B016F}">
      <dgm:prSet/>
      <dgm:spPr/>
      <dgm:t>
        <a:bodyPr/>
        <a:lstStyle/>
        <a:p>
          <a:endParaRPr lang="en-GB"/>
        </a:p>
      </dgm:t>
    </dgm:pt>
    <dgm:pt modelId="{777ADCAD-00C6-4BAC-A643-7F39FD3514F7}">
      <dgm:prSet phldrT="[Text]"/>
      <dgm:spPr/>
      <dgm:t>
        <a:bodyPr/>
        <a:lstStyle/>
        <a:p>
          <a:r>
            <a:rPr lang="en-US" dirty="0" smtClean="0"/>
            <a:t>Connect LD to item to test</a:t>
          </a:r>
          <a:endParaRPr lang="en-GB" dirty="0"/>
        </a:p>
      </dgm:t>
    </dgm:pt>
    <dgm:pt modelId="{299E2812-6704-4150-9751-A3044AC40EEA}" type="parTrans" cxnId="{3A3E4FAE-A7A7-4001-BD40-0EA5D0B53E60}">
      <dgm:prSet/>
      <dgm:spPr/>
      <dgm:t>
        <a:bodyPr/>
        <a:lstStyle/>
        <a:p>
          <a:endParaRPr lang="en-GB"/>
        </a:p>
      </dgm:t>
    </dgm:pt>
    <dgm:pt modelId="{AF00F777-29B7-4377-B0F6-AC9DB5F8AB19}" type="sibTrans" cxnId="{3A3E4FAE-A7A7-4001-BD40-0EA5D0B53E60}">
      <dgm:prSet/>
      <dgm:spPr/>
      <dgm:t>
        <a:bodyPr/>
        <a:lstStyle/>
        <a:p>
          <a:endParaRPr lang="en-GB"/>
        </a:p>
      </dgm:t>
    </dgm:pt>
    <dgm:pt modelId="{B424C75E-EC16-4E26-8C2A-60558564A67C}">
      <dgm:prSet phldrT="[Text]"/>
      <dgm:spPr/>
      <dgm:t>
        <a:bodyPr/>
        <a:lstStyle/>
        <a:p>
          <a:r>
            <a:rPr lang="en-US" dirty="0" smtClean="0"/>
            <a:t>Stabilization of LD signal</a:t>
          </a:r>
          <a:endParaRPr lang="en-GB" dirty="0"/>
        </a:p>
      </dgm:t>
    </dgm:pt>
    <dgm:pt modelId="{65F23DA5-3205-4D4F-8BFE-6C61C7440F47}" type="parTrans" cxnId="{EA73551A-BD52-484C-BCEA-1508935DF7F5}">
      <dgm:prSet/>
      <dgm:spPr/>
      <dgm:t>
        <a:bodyPr/>
        <a:lstStyle/>
        <a:p>
          <a:endParaRPr lang="en-GB"/>
        </a:p>
      </dgm:t>
    </dgm:pt>
    <dgm:pt modelId="{3D3CF898-AA0D-4F57-956D-097D60D15AB4}" type="sibTrans" cxnId="{EA73551A-BD52-484C-BCEA-1508935DF7F5}">
      <dgm:prSet/>
      <dgm:spPr/>
      <dgm:t>
        <a:bodyPr/>
        <a:lstStyle/>
        <a:p>
          <a:endParaRPr lang="en-GB"/>
        </a:p>
      </dgm:t>
    </dgm:pt>
    <dgm:pt modelId="{8AB60801-E6B2-4FA4-9735-FDC59036C1AF}" type="pres">
      <dgm:prSet presAssocID="{8F810B1B-A818-4F19-8358-D57949469ACA}" presName="Name0" presStyleCnt="0">
        <dgm:presLayoutVars>
          <dgm:dir/>
          <dgm:animLvl val="lvl"/>
          <dgm:resizeHandles val="exact"/>
        </dgm:presLayoutVars>
      </dgm:prSet>
      <dgm:spPr/>
    </dgm:pt>
    <dgm:pt modelId="{A1D19142-2CAA-4CBB-9EBB-0E9B81CB1FCA}" type="pres">
      <dgm:prSet presAssocID="{D8C3CFD5-37E5-427B-99C1-6D315BEB7E1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CC90E1-F8C0-4EBE-BEC0-6A011EB85751}" type="pres">
      <dgm:prSet presAssocID="{66D879A3-FE88-4EE8-B81B-5B1F6C90148C}" presName="parTxOnlySpace" presStyleCnt="0"/>
      <dgm:spPr/>
    </dgm:pt>
    <dgm:pt modelId="{4999C6A3-96D7-4F70-93A2-F38E9732CCAB}" type="pres">
      <dgm:prSet presAssocID="{B16159A0-90D0-423A-B4E5-8AD5AF3D9B9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4B7B88-BFD4-43E6-B41C-E558F585FD36}" type="pres">
      <dgm:prSet presAssocID="{0C39B6E6-8710-4FE5-9B47-615995FFFE9F}" presName="parTxOnlySpace" presStyleCnt="0"/>
      <dgm:spPr/>
    </dgm:pt>
    <dgm:pt modelId="{C3E8C94C-4F9B-42B7-83B6-3CF2B39584D6}" type="pres">
      <dgm:prSet presAssocID="{777ADCAD-00C6-4BAC-A643-7F39FD3514F7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8E6384-57B2-4339-9593-8566F18596D0}" type="pres">
      <dgm:prSet presAssocID="{AF00F777-29B7-4377-B0F6-AC9DB5F8AB19}" presName="parTxOnlySpace" presStyleCnt="0"/>
      <dgm:spPr/>
    </dgm:pt>
    <dgm:pt modelId="{451DB206-8100-4E1B-87A4-EB65C066AF38}" type="pres">
      <dgm:prSet presAssocID="{B424C75E-EC16-4E26-8C2A-60558564A67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76A06E-230A-41AB-9DA1-12CF961B016F}" srcId="{8F810B1B-A818-4F19-8358-D57949469ACA}" destId="{B16159A0-90D0-423A-B4E5-8AD5AF3D9B92}" srcOrd="1" destOrd="0" parTransId="{C62131F5-86E6-4328-BD39-311FD2741FA2}" sibTransId="{0C39B6E6-8710-4FE5-9B47-615995FFFE9F}"/>
    <dgm:cxn modelId="{94DB1B7A-E215-4F8D-A57B-D14CA924FC6B}" srcId="{8F810B1B-A818-4F19-8358-D57949469ACA}" destId="{D8C3CFD5-37E5-427B-99C1-6D315BEB7E1C}" srcOrd="0" destOrd="0" parTransId="{5B1850D8-CCCA-457C-B365-2BD4968F524C}" sibTransId="{66D879A3-FE88-4EE8-B81B-5B1F6C90148C}"/>
    <dgm:cxn modelId="{BEF1E493-1E03-4C90-A10C-738A4B56C989}" type="presOf" srcId="{777ADCAD-00C6-4BAC-A643-7F39FD3514F7}" destId="{C3E8C94C-4F9B-42B7-83B6-3CF2B39584D6}" srcOrd="0" destOrd="0" presId="urn:microsoft.com/office/officeart/2005/8/layout/chevron1"/>
    <dgm:cxn modelId="{EA73551A-BD52-484C-BCEA-1508935DF7F5}" srcId="{8F810B1B-A818-4F19-8358-D57949469ACA}" destId="{B424C75E-EC16-4E26-8C2A-60558564A67C}" srcOrd="3" destOrd="0" parTransId="{65F23DA5-3205-4D4F-8BFE-6C61C7440F47}" sibTransId="{3D3CF898-AA0D-4F57-956D-097D60D15AB4}"/>
    <dgm:cxn modelId="{3A3E4FAE-A7A7-4001-BD40-0EA5D0B53E60}" srcId="{8F810B1B-A818-4F19-8358-D57949469ACA}" destId="{777ADCAD-00C6-4BAC-A643-7F39FD3514F7}" srcOrd="2" destOrd="0" parTransId="{299E2812-6704-4150-9751-A3044AC40EEA}" sibTransId="{AF00F777-29B7-4377-B0F6-AC9DB5F8AB19}"/>
    <dgm:cxn modelId="{67A1815F-4ABB-4494-8F1D-B31831F37337}" type="presOf" srcId="{D8C3CFD5-37E5-427B-99C1-6D315BEB7E1C}" destId="{A1D19142-2CAA-4CBB-9EBB-0E9B81CB1FCA}" srcOrd="0" destOrd="0" presId="urn:microsoft.com/office/officeart/2005/8/layout/chevron1"/>
    <dgm:cxn modelId="{1CA6045B-500F-443A-9E1B-963D50C1158D}" type="presOf" srcId="{8F810B1B-A818-4F19-8358-D57949469ACA}" destId="{8AB60801-E6B2-4FA4-9735-FDC59036C1AF}" srcOrd="0" destOrd="0" presId="urn:microsoft.com/office/officeart/2005/8/layout/chevron1"/>
    <dgm:cxn modelId="{AEBA4BF6-DAED-41F9-B578-DB95368AF7EF}" type="presOf" srcId="{B424C75E-EC16-4E26-8C2A-60558564A67C}" destId="{451DB206-8100-4E1B-87A4-EB65C066AF38}" srcOrd="0" destOrd="0" presId="urn:microsoft.com/office/officeart/2005/8/layout/chevron1"/>
    <dgm:cxn modelId="{E1587388-413B-4512-807D-0E6B5A60C6B8}" type="presOf" srcId="{B16159A0-90D0-423A-B4E5-8AD5AF3D9B92}" destId="{4999C6A3-96D7-4F70-93A2-F38E9732CCAB}" srcOrd="0" destOrd="0" presId="urn:microsoft.com/office/officeart/2005/8/layout/chevron1"/>
    <dgm:cxn modelId="{164874C7-61B3-43FB-AC02-12222D56B486}" type="presParOf" srcId="{8AB60801-E6B2-4FA4-9735-FDC59036C1AF}" destId="{A1D19142-2CAA-4CBB-9EBB-0E9B81CB1FCA}" srcOrd="0" destOrd="0" presId="urn:microsoft.com/office/officeart/2005/8/layout/chevron1"/>
    <dgm:cxn modelId="{1BF98097-1574-4E19-A1A6-379AE45617C2}" type="presParOf" srcId="{8AB60801-E6B2-4FA4-9735-FDC59036C1AF}" destId="{75CC90E1-F8C0-4EBE-BEC0-6A011EB85751}" srcOrd="1" destOrd="0" presId="urn:microsoft.com/office/officeart/2005/8/layout/chevron1"/>
    <dgm:cxn modelId="{F089FC8D-A0E0-4C73-9D27-5C3727F64025}" type="presParOf" srcId="{8AB60801-E6B2-4FA4-9735-FDC59036C1AF}" destId="{4999C6A3-96D7-4F70-93A2-F38E9732CCAB}" srcOrd="2" destOrd="0" presId="urn:microsoft.com/office/officeart/2005/8/layout/chevron1"/>
    <dgm:cxn modelId="{7445C8D8-CC4F-4349-910B-446DA8744F42}" type="presParOf" srcId="{8AB60801-E6B2-4FA4-9735-FDC59036C1AF}" destId="{524B7B88-BFD4-43E6-B41C-E558F585FD36}" srcOrd="3" destOrd="0" presId="urn:microsoft.com/office/officeart/2005/8/layout/chevron1"/>
    <dgm:cxn modelId="{EE5C5AED-E3F7-4BD4-83C9-E12D6BFB33CA}" type="presParOf" srcId="{8AB60801-E6B2-4FA4-9735-FDC59036C1AF}" destId="{C3E8C94C-4F9B-42B7-83B6-3CF2B39584D6}" srcOrd="4" destOrd="0" presId="urn:microsoft.com/office/officeart/2005/8/layout/chevron1"/>
    <dgm:cxn modelId="{89CCCEB4-FBC2-4E41-B7A6-6DE1537B767C}" type="presParOf" srcId="{8AB60801-E6B2-4FA4-9735-FDC59036C1AF}" destId="{0D8E6384-57B2-4339-9593-8566F18596D0}" srcOrd="5" destOrd="0" presId="urn:microsoft.com/office/officeart/2005/8/layout/chevron1"/>
    <dgm:cxn modelId="{8FB42A07-816B-45DD-B417-092395B504A6}" type="presParOf" srcId="{8AB60801-E6B2-4FA4-9735-FDC59036C1AF}" destId="{451DB206-8100-4E1B-87A4-EB65C066AF3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10B1B-A818-4F19-8358-D57949469A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3CFD5-37E5-427B-99C1-6D315BEB7E1C}">
      <dgm:prSet phldrT="[Text]"/>
      <dgm:spPr/>
      <dgm:t>
        <a:bodyPr/>
        <a:lstStyle/>
        <a:p>
          <a:r>
            <a:rPr lang="en-US" dirty="0" smtClean="0"/>
            <a:t>Analysis of test set-up </a:t>
          </a:r>
          <a:r>
            <a:rPr lang="en-US" dirty="0" err="1" smtClean="0"/>
            <a:t>behaviour</a:t>
          </a:r>
          <a:endParaRPr lang="en-GB" dirty="0"/>
        </a:p>
      </dgm:t>
    </dgm:pt>
    <dgm:pt modelId="{5B1850D8-CCCA-457C-B365-2BD4968F524C}" type="parTrans" cxnId="{94DB1B7A-E215-4F8D-A57B-D14CA924FC6B}">
      <dgm:prSet/>
      <dgm:spPr/>
      <dgm:t>
        <a:bodyPr/>
        <a:lstStyle/>
        <a:p>
          <a:endParaRPr lang="en-GB"/>
        </a:p>
      </dgm:t>
    </dgm:pt>
    <dgm:pt modelId="{66D879A3-FE88-4EE8-B81B-5B1F6C90148C}" type="sibTrans" cxnId="{94DB1B7A-E215-4F8D-A57B-D14CA924FC6B}">
      <dgm:prSet/>
      <dgm:spPr/>
      <dgm:t>
        <a:bodyPr/>
        <a:lstStyle/>
        <a:p>
          <a:endParaRPr lang="en-GB"/>
        </a:p>
      </dgm:t>
    </dgm:pt>
    <dgm:pt modelId="{6ADD847B-BBCD-4C8A-B446-CF49912664EE}">
      <dgm:prSet phldrT="[Text]"/>
      <dgm:spPr/>
      <dgm:t>
        <a:bodyPr/>
        <a:lstStyle/>
        <a:p>
          <a:r>
            <a:rPr lang="en-US" dirty="0" smtClean="0"/>
            <a:t>Test with helium</a:t>
          </a:r>
        </a:p>
      </dgm:t>
    </dgm:pt>
    <dgm:pt modelId="{293794BE-D678-4485-90EC-229B46F166AE}" type="parTrans" cxnId="{6C4C1CAA-0FE0-46B2-94C4-B1A9F31CD6B3}">
      <dgm:prSet/>
      <dgm:spPr/>
      <dgm:t>
        <a:bodyPr/>
        <a:lstStyle/>
        <a:p>
          <a:endParaRPr lang="en-GB"/>
        </a:p>
      </dgm:t>
    </dgm:pt>
    <dgm:pt modelId="{4C2CB0E3-75C2-4886-8F17-F2C9935E46B4}" type="sibTrans" cxnId="{6C4C1CAA-0FE0-46B2-94C4-B1A9F31CD6B3}">
      <dgm:prSet/>
      <dgm:spPr/>
      <dgm:t>
        <a:bodyPr/>
        <a:lstStyle/>
        <a:p>
          <a:endParaRPr lang="en-GB"/>
        </a:p>
      </dgm:t>
    </dgm:pt>
    <dgm:pt modelId="{ADEF5EE4-038D-4E51-BE1E-FA142FD19DF1}">
      <dgm:prSet phldrT="[Text]"/>
      <dgm:spPr/>
      <dgm:t>
        <a:bodyPr/>
        <a:lstStyle/>
        <a:p>
          <a:r>
            <a:rPr lang="en-US" dirty="0" smtClean="0"/>
            <a:t>Analysis of signal behavior</a:t>
          </a:r>
          <a:endParaRPr lang="en-GB" dirty="0"/>
        </a:p>
      </dgm:t>
    </dgm:pt>
    <dgm:pt modelId="{B456BC72-36F4-4990-A20A-93B9C821AE12}" type="parTrans" cxnId="{84B62F5B-B2B8-4222-9294-ACBAF61FAF19}">
      <dgm:prSet/>
      <dgm:spPr/>
      <dgm:t>
        <a:bodyPr/>
        <a:lstStyle/>
        <a:p>
          <a:endParaRPr lang="en-GB"/>
        </a:p>
      </dgm:t>
    </dgm:pt>
    <dgm:pt modelId="{60C9924E-0E89-40F4-AEF1-B758125744FB}" type="sibTrans" cxnId="{84B62F5B-B2B8-4222-9294-ACBAF61FAF19}">
      <dgm:prSet/>
      <dgm:spPr/>
      <dgm:t>
        <a:bodyPr/>
        <a:lstStyle/>
        <a:p>
          <a:endParaRPr lang="en-GB"/>
        </a:p>
      </dgm:t>
    </dgm:pt>
    <dgm:pt modelId="{D46FCC8F-F9B3-401D-AB6C-466E428A338C}">
      <dgm:prSet phldrT="[Text]"/>
      <dgm:spPr/>
      <dgm:t>
        <a:bodyPr/>
        <a:lstStyle/>
        <a:p>
          <a:r>
            <a:rPr lang="en-US" dirty="0" smtClean="0"/>
            <a:t>Documentation of the result</a:t>
          </a:r>
          <a:endParaRPr lang="en-GB" dirty="0"/>
        </a:p>
      </dgm:t>
    </dgm:pt>
    <dgm:pt modelId="{D50F20A3-FB42-4E99-84AA-A57EF3B83E3F}" type="parTrans" cxnId="{7B587CA0-312F-417B-A934-161E2B002D8A}">
      <dgm:prSet/>
      <dgm:spPr/>
      <dgm:t>
        <a:bodyPr/>
        <a:lstStyle/>
        <a:p>
          <a:endParaRPr lang="en-GB"/>
        </a:p>
      </dgm:t>
    </dgm:pt>
    <dgm:pt modelId="{49A08F91-6BE2-4C7C-8643-DAE37668FFFE}" type="sibTrans" cxnId="{7B587CA0-312F-417B-A934-161E2B002D8A}">
      <dgm:prSet/>
      <dgm:spPr/>
      <dgm:t>
        <a:bodyPr/>
        <a:lstStyle/>
        <a:p>
          <a:endParaRPr lang="en-GB"/>
        </a:p>
      </dgm:t>
    </dgm:pt>
    <dgm:pt modelId="{8AB60801-E6B2-4FA4-9735-FDC59036C1AF}" type="pres">
      <dgm:prSet presAssocID="{8F810B1B-A818-4F19-8358-D57949469ACA}" presName="Name0" presStyleCnt="0">
        <dgm:presLayoutVars>
          <dgm:dir/>
          <dgm:animLvl val="lvl"/>
          <dgm:resizeHandles val="exact"/>
        </dgm:presLayoutVars>
      </dgm:prSet>
      <dgm:spPr/>
    </dgm:pt>
    <dgm:pt modelId="{A1D19142-2CAA-4CBB-9EBB-0E9B81CB1FCA}" type="pres">
      <dgm:prSet presAssocID="{D8C3CFD5-37E5-427B-99C1-6D315BEB7E1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CC90E1-F8C0-4EBE-BEC0-6A011EB85751}" type="pres">
      <dgm:prSet presAssocID="{66D879A3-FE88-4EE8-B81B-5B1F6C90148C}" presName="parTxOnlySpace" presStyleCnt="0"/>
      <dgm:spPr/>
    </dgm:pt>
    <dgm:pt modelId="{13206025-63A1-4DEC-9216-29970105D0FE}" type="pres">
      <dgm:prSet presAssocID="{6ADD847B-BBCD-4C8A-B446-CF49912664EE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8FFDD5-5486-4EFE-B08A-EC4585BA8037}" type="pres">
      <dgm:prSet presAssocID="{4C2CB0E3-75C2-4886-8F17-F2C9935E46B4}" presName="parTxOnlySpace" presStyleCnt="0"/>
      <dgm:spPr/>
    </dgm:pt>
    <dgm:pt modelId="{8E01F506-599B-4224-BDC1-504036591F5C}" type="pres">
      <dgm:prSet presAssocID="{ADEF5EE4-038D-4E51-BE1E-FA142FD19DF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EE39CE-BB70-4288-BD05-36D1F68BD0DE}" type="pres">
      <dgm:prSet presAssocID="{60C9924E-0E89-40F4-AEF1-B758125744FB}" presName="parTxOnlySpace" presStyleCnt="0"/>
      <dgm:spPr/>
    </dgm:pt>
    <dgm:pt modelId="{AC823FDC-3742-47D4-A3E3-06D56D68291D}" type="pres">
      <dgm:prSet presAssocID="{D46FCC8F-F9B3-401D-AB6C-466E428A338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C4C1CAA-0FE0-46B2-94C4-B1A9F31CD6B3}" srcId="{8F810B1B-A818-4F19-8358-D57949469ACA}" destId="{6ADD847B-BBCD-4C8A-B446-CF49912664EE}" srcOrd="1" destOrd="0" parTransId="{293794BE-D678-4485-90EC-229B46F166AE}" sibTransId="{4C2CB0E3-75C2-4886-8F17-F2C9935E46B4}"/>
    <dgm:cxn modelId="{DF030585-B93D-4C2D-A6B1-C19583268079}" type="presOf" srcId="{8F810B1B-A818-4F19-8358-D57949469ACA}" destId="{8AB60801-E6B2-4FA4-9735-FDC59036C1AF}" srcOrd="0" destOrd="0" presId="urn:microsoft.com/office/officeart/2005/8/layout/chevron1"/>
    <dgm:cxn modelId="{FF10AB92-73DD-4624-B11C-9B9F2B5BF5F7}" type="presOf" srcId="{D46FCC8F-F9B3-401D-AB6C-466E428A338C}" destId="{AC823FDC-3742-47D4-A3E3-06D56D68291D}" srcOrd="0" destOrd="0" presId="urn:microsoft.com/office/officeart/2005/8/layout/chevron1"/>
    <dgm:cxn modelId="{94DB1B7A-E215-4F8D-A57B-D14CA924FC6B}" srcId="{8F810B1B-A818-4F19-8358-D57949469ACA}" destId="{D8C3CFD5-37E5-427B-99C1-6D315BEB7E1C}" srcOrd="0" destOrd="0" parTransId="{5B1850D8-CCCA-457C-B365-2BD4968F524C}" sibTransId="{66D879A3-FE88-4EE8-B81B-5B1F6C90148C}"/>
    <dgm:cxn modelId="{BC641EC5-E742-4AD2-8111-F9E4E2031DBC}" type="presOf" srcId="{D8C3CFD5-37E5-427B-99C1-6D315BEB7E1C}" destId="{A1D19142-2CAA-4CBB-9EBB-0E9B81CB1FCA}" srcOrd="0" destOrd="0" presId="urn:microsoft.com/office/officeart/2005/8/layout/chevron1"/>
    <dgm:cxn modelId="{580EECBC-FDCB-40A3-A42B-92DBAB00C2AA}" type="presOf" srcId="{ADEF5EE4-038D-4E51-BE1E-FA142FD19DF1}" destId="{8E01F506-599B-4224-BDC1-504036591F5C}" srcOrd="0" destOrd="0" presId="urn:microsoft.com/office/officeart/2005/8/layout/chevron1"/>
    <dgm:cxn modelId="{7B587CA0-312F-417B-A934-161E2B002D8A}" srcId="{8F810B1B-A818-4F19-8358-D57949469ACA}" destId="{D46FCC8F-F9B3-401D-AB6C-466E428A338C}" srcOrd="3" destOrd="0" parTransId="{D50F20A3-FB42-4E99-84AA-A57EF3B83E3F}" sibTransId="{49A08F91-6BE2-4C7C-8643-DAE37668FFFE}"/>
    <dgm:cxn modelId="{485C80E9-95E9-4551-94C5-51A9BB12E7F3}" type="presOf" srcId="{6ADD847B-BBCD-4C8A-B446-CF49912664EE}" destId="{13206025-63A1-4DEC-9216-29970105D0FE}" srcOrd="0" destOrd="0" presId="urn:microsoft.com/office/officeart/2005/8/layout/chevron1"/>
    <dgm:cxn modelId="{84B62F5B-B2B8-4222-9294-ACBAF61FAF19}" srcId="{8F810B1B-A818-4F19-8358-D57949469ACA}" destId="{ADEF5EE4-038D-4E51-BE1E-FA142FD19DF1}" srcOrd="2" destOrd="0" parTransId="{B456BC72-36F4-4990-A20A-93B9C821AE12}" sibTransId="{60C9924E-0E89-40F4-AEF1-B758125744FB}"/>
    <dgm:cxn modelId="{E18BE97E-9C64-49B4-87CB-6F972B38E49A}" type="presParOf" srcId="{8AB60801-E6B2-4FA4-9735-FDC59036C1AF}" destId="{A1D19142-2CAA-4CBB-9EBB-0E9B81CB1FCA}" srcOrd="0" destOrd="0" presId="urn:microsoft.com/office/officeart/2005/8/layout/chevron1"/>
    <dgm:cxn modelId="{4A58B148-5E8B-45F3-AAA3-0E0C67FD83F5}" type="presParOf" srcId="{8AB60801-E6B2-4FA4-9735-FDC59036C1AF}" destId="{75CC90E1-F8C0-4EBE-BEC0-6A011EB85751}" srcOrd="1" destOrd="0" presId="urn:microsoft.com/office/officeart/2005/8/layout/chevron1"/>
    <dgm:cxn modelId="{24F7F3D3-B97C-4051-B65A-3B0968A39C73}" type="presParOf" srcId="{8AB60801-E6B2-4FA4-9735-FDC59036C1AF}" destId="{13206025-63A1-4DEC-9216-29970105D0FE}" srcOrd="2" destOrd="0" presId="urn:microsoft.com/office/officeart/2005/8/layout/chevron1"/>
    <dgm:cxn modelId="{038C3A8D-D972-4C44-B5DF-E2B019C3D1AC}" type="presParOf" srcId="{8AB60801-E6B2-4FA4-9735-FDC59036C1AF}" destId="{B78FFDD5-5486-4EFE-B08A-EC4585BA8037}" srcOrd="3" destOrd="0" presId="urn:microsoft.com/office/officeart/2005/8/layout/chevron1"/>
    <dgm:cxn modelId="{8FDDF27B-2317-4E98-9065-7B03E62FB0DF}" type="presParOf" srcId="{8AB60801-E6B2-4FA4-9735-FDC59036C1AF}" destId="{8E01F506-599B-4224-BDC1-504036591F5C}" srcOrd="4" destOrd="0" presId="urn:microsoft.com/office/officeart/2005/8/layout/chevron1"/>
    <dgm:cxn modelId="{06E87298-20DF-4CC8-8D32-E41BA58EFC46}" type="presParOf" srcId="{8AB60801-E6B2-4FA4-9735-FDC59036C1AF}" destId="{FAEE39CE-BB70-4288-BD05-36D1F68BD0DE}" srcOrd="5" destOrd="0" presId="urn:microsoft.com/office/officeart/2005/8/layout/chevron1"/>
    <dgm:cxn modelId="{0D6105C2-3051-4E28-9059-2ACD0E922B76}" type="presParOf" srcId="{8AB60801-E6B2-4FA4-9735-FDC59036C1AF}" destId="{AC823FDC-3742-47D4-A3E3-06D56D68291D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19142-2CAA-4CBB-9EBB-0E9B81CB1FCA}">
      <dsp:nvSpPr>
        <dsp:cNvPr id="0" name=""/>
        <dsp:cNvSpPr/>
      </dsp:nvSpPr>
      <dsp:spPr>
        <a:xfrm>
          <a:off x="3607" y="588131"/>
          <a:ext cx="2099905" cy="839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Leak detector warm-up</a:t>
          </a:r>
          <a:endParaRPr lang="en-GB" sz="1500" kern="1200" dirty="0"/>
        </a:p>
      </dsp:txBody>
      <dsp:txXfrm>
        <a:off x="423588" y="588131"/>
        <a:ext cx="1259943" cy="839962"/>
      </dsp:txXfrm>
    </dsp:sp>
    <dsp:sp modelId="{4999C6A3-96D7-4F70-93A2-F38E9732CCAB}">
      <dsp:nvSpPr>
        <dsp:cNvPr id="0" name=""/>
        <dsp:cNvSpPr/>
      </dsp:nvSpPr>
      <dsp:spPr>
        <a:xfrm>
          <a:off x="1893522" y="588131"/>
          <a:ext cx="2099905" cy="839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Calibration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(</a:t>
          </a:r>
          <a:r>
            <a:rPr lang="en-US" sz="1500" kern="1200" dirty="0" err="1" smtClean="0"/>
            <a:t>int</a:t>
          </a:r>
          <a:r>
            <a:rPr lang="en-US" sz="1500" kern="1200" dirty="0" smtClean="0"/>
            <a:t> or </a:t>
          </a:r>
          <a:r>
            <a:rPr lang="en-US" sz="1500" kern="1200" dirty="0" err="1" smtClean="0"/>
            <a:t>ext</a:t>
          </a:r>
          <a:r>
            <a:rPr lang="en-US" sz="1500" kern="1200" dirty="0" smtClean="0"/>
            <a:t>)</a:t>
          </a:r>
          <a:endParaRPr lang="en-GB" sz="1500" kern="1200" dirty="0"/>
        </a:p>
      </dsp:txBody>
      <dsp:txXfrm>
        <a:off x="2313503" y="588131"/>
        <a:ext cx="1259943" cy="839962"/>
      </dsp:txXfrm>
    </dsp:sp>
    <dsp:sp modelId="{C3E8C94C-4F9B-42B7-83B6-3CF2B39584D6}">
      <dsp:nvSpPr>
        <dsp:cNvPr id="0" name=""/>
        <dsp:cNvSpPr/>
      </dsp:nvSpPr>
      <dsp:spPr>
        <a:xfrm>
          <a:off x="3783436" y="588131"/>
          <a:ext cx="2099905" cy="839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Connect LD to item to test</a:t>
          </a:r>
          <a:endParaRPr lang="en-GB" sz="1500" kern="1200" dirty="0"/>
        </a:p>
      </dsp:txBody>
      <dsp:txXfrm>
        <a:off x="4203417" y="588131"/>
        <a:ext cx="1259943" cy="839962"/>
      </dsp:txXfrm>
    </dsp:sp>
    <dsp:sp modelId="{451DB206-8100-4E1B-87A4-EB65C066AF38}">
      <dsp:nvSpPr>
        <dsp:cNvPr id="0" name=""/>
        <dsp:cNvSpPr/>
      </dsp:nvSpPr>
      <dsp:spPr>
        <a:xfrm>
          <a:off x="5673351" y="588131"/>
          <a:ext cx="2099905" cy="839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Stabilization of LD signal</a:t>
          </a:r>
          <a:endParaRPr lang="en-GB" sz="1500" kern="1200" dirty="0"/>
        </a:p>
      </dsp:txBody>
      <dsp:txXfrm>
        <a:off x="6093332" y="588131"/>
        <a:ext cx="1259943" cy="839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19142-2CAA-4CBB-9EBB-0E9B81CB1FCA}">
      <dsp:nvSpPr>
        <dsp:cNvPr id="0" name=""/>
        <dsp:cNvSpPr/>
      </dsp:nvSpPr>
      <dsp:spPr>
        <a:xfrm>
          <a:off x="3574" y="582347"/>
          <a:ext cx="2080602" cy="8322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Analysis of test set-up </a:t>
          </a:r>
          <a:r>
            <a:rPr lang="en-US" sz="1200" kern="1200" dirty="0" err="1" smtClean="0"/>
            <a:t>behaviour</a:t>
          </a:r>
          <a:endParaRPr lang="en-GB" sz="1200" kern="1200" dirty="0"/>
        </a:p>
      </dsp:txBody>
      <dsp:txXfrm>
        <a:off x="419694" y="582347"/>
        <a:ext cx="1248362" cy="832240"/>
      </dsp:txXfrm>
    </dsp:sp>
    <dsp:sp modelId="{13206025-63A1-4DEC-9216-29970105D0FE}">
      <dsp:nvSpPr>
        <dsp:cNvPr id="0" name=""/>
        <dsp:cNvSpPr/>
      </dsp:nvSpPr>
      <dsp:spPr>
        <a:xfrm>
          <a:off x="1876116" y="582347"/>
          <a:ext cx="2080602" cy="8322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Test with helium</a:t>
          </a:r>
        </a:p>
      </dsp:txBody>
      <dsp:txXfrm>
        <a:off x="2292236" y="582347"/>
        <a:ext cx="1248362" cy="832240"/>
      </dsp:txXfrm>
    </dsp:sp>
    <dsp:sp modelId="{8E01F506-599B-4224-BDC1-504036591F5C}">
      <dsp:nvSpPr>
        <dsp:cNvPr id="0" name=""/>
        <dsp:cNvSpPr/>
      </dsp:nvSpPr>
      <dsp:spPr>
        <a:xfrm>
          <a:off x="3748657" y="582347"/>
          <a:ext cx="2080602" cy="8322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Analysis of signal behavior</a:t>
          </a:r>
          <a:endParaRPr lang="en-GB" sz="1200" kern="1200" dirty="0"/>
        </a:p>
      </dsp:txBody>
      <dsp:txXfrm>
        <a:off x="4164777" y="582347"/>
        <a:ext cx="1248362" cy="832240"/>
      </dsp:txXfrm>
    </dsp:sp>
    <dsp:sp modelId="{AC823FDC-3742-47D4-A3E3-06D56D68291D}">
      <dsp:nvSpPr>
        <dsp:cNvPr id="0" name=""/>
        <dsp:cNvSpPr/>
      </dsp:nvSpPr>
      <dsp:spPr>
        <a:xfrm>
          <a:off x="5621199" y="582347"/>
          <a:ext cx="2080602" cy="8322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Documentation of the result</a:t>
          </a:r>
          <a:endParaRPr lang="en-GB" sz="1200" kern="1200" dirty="0"/>
        </a:p>
      </dsp:txBody>
      <dsp:txXfrm>
        <a:off x="6037319" y="582347"/>
        <a:ext cx="1248362" cy="83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9C4E6-5665-45D2-96F3-A6E7E744AB03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1A1FA-820B-4D17-A6E1-1B8E53F2E5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90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136DB-D13D-4487-8ED7-D66960C33BC6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5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97581-49F6-4EBB-823E-911A2EB7F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3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7581-49F6-4EBB-823E-911A2EB7F4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6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7581-49F6-4EBB-823E-911A2EB7F4D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38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7581-49F6-4EBB-823E-911A2EB7F4D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70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9788" y="593725"/>
            <a:ext cx="3168650" cy="2376488"/>
          </a:xfrm>
          <a:ln cap="flat"/>
        </p:spPr>
      </p:sp>
    </p:spTree>
    <p:extLst>
      <p:ext uri="{BB962C8B-B14F-4D97-AF65-F5344CB8AC3E}">
        <p14:creationId xmlns:p14="http://schemas.microsoft.com/office/powerpoint/2010/main" val="632170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3425" y="525463"/>
            <a:ext cx="3363913" cy="2522537"/>
          </a:xfrm>
          <a:ln/>
        </p:spPr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1290" y="3206121"/>
            <a:ext cx="7206878" cy="3101002"/>
          </a:xfrm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16194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3425" y="525463"/>
            <a:ext cx="3363913" cy="2522537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1290" y="3206121"/>
            <a:ext cx="7206878" cy="3101002"/>
          </a:xfrm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3829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272E9E-0401-4FC6-8C2E-799F15811ABB}" type="datetime1">
              <a:rPr lang="en-US" smtClean="0"/>
              <a:t>6/8/2017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>
            <a:lvl1pPr algn="l"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CAS Vacuum, June 2017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70B0A8-171D-447F-A51A-62CAF22F1B9A}" type="datetime1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6286FD-41D7-49D8-9C78-AEBA0D1E9E88}" type="datetime1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475" y="53975"/>
            <a:ext cx="7488238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9263" y="1268413"/>
            <a:ext cx="40640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9263" y="3900488"/>
            <a:ext cx="4064000" cy="248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65663" y="1268413"/>
            <a:ext cx="4064000" cy="5113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E8023-A09D-465F-B73F-988CDE2FF9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60475" y="53975"/>
            <a:ext cx="7488238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9750" y="1268413"/>
            <a:ext cx="3956050" cy="51133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956050" cy="51133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C531-AF17-447D-AF04-99CFAE31A1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CERN/ITER Workshop: WS-1, 17th January 2017, Paul Cruikshank TE/VSC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6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73CC6-8BB1-4FF2-90B8-19871E26DA80}" type="datetime1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>
            <a:lvl1pPr algn="l">
              <a:defRPr/>
            </a:lvl1pPr>
            <a:extLst/>
          </a:lstStyle>
          <a:p>
            <a:r>
              <a:rPr lang="en-US" smtClean="0"/>
              <a:t>CAS Vacuum, June 2017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57695-D6E8-46DA-B476-8073AA7C0D14}" type="datetime1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484E9-C015-49D4-9C55-333CD6D793F4}" type="datetime1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B7ED6-07A3-4B5B-BE87-0BA7567CD749}" type="datetime1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7FACB-D044-4D8C-8C1D-0401CD5D758E}" type="datetime1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77F5A-99A8-466D-9757-8FF7DA161C7C}" type="datetime1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350681" cy="365125"/>
          </a:xfrm>
        </p:spPr>
        <p:txBody>
          <a:bodyPr/>
          <a:lstStyle>
            <a:lvl1pPr algn="l">
              <a:defRPr/>
            </a:lvl1pPr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97AE70-1CAA-4587-BB83-1A65B07E3EF1}" type="datetime1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38E99B-C729-4C98-9523-4C0E23E627F8}" type="datetime1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0F56A6-4AEE-4309-94AD-43BA6B0C433C}" type="datetime1">
              <a:rPr lang="en-US" smtClean="0"/>
              <a:t>6/8/2017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62617C-0B08-45D6-823A-F29D8F7FE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.uk/imgres?imgurl=http://viot.us/HVAC/images/HLD7.jpg&amp;imgrefurl=http://viot.us/HVAC/product_info.php?cPath=27&amp;products_id=143&amp;usg=__fR2RNoc7-7ruokHwA7ZiPwZW2Tc=&amp;h=1200&amp;w=1600&amp;sz=301&amp;hl=en&amp;start=36&amp;itbs=1&amp;tbnid=0lKGmsn4M8Sv9M:&amp;tbnh=113&amp;tbnw=150&amp;prev=/images?q=halogen+detector&amp;start=20&amp;hl=en&amp;sa=N&amp;gbv=2&amp;ndsp=20&amp;tbs=isch: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9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image" Target="../media/image25.jpeg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38.wmf"/><Relationship Id="rId4" Type="http://schemas.openxmlformats.org/officeDocument/2006/relationships/image" Target="../media/image33.jpeg"/><Relationship Id="rId9" Type="http://schemas.openxmlformats.org/officeDocument/2006/relationships/oleObject" Target="../embeddings/oleObject1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3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wmf"/><Relationship Id="rId11" Type="http://schemas.openxmlformats.org/officeDocument/2006/relationships/image" Target="../media/image44.wmf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41.wmf"/><Relationship Id="rId9" Type="http://schemas.openxmlformats.org/officeDocument/2006/relationships/image" Target="../media/image43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chart" Target="../charts/chart1.xml"/><Relationship Id="rId4" Type="http://schemas.openxmlformats.org/officeDocument/2006/relationships/image" Target="../media/image44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6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4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0.png"/><Relationship Id="rId4" Type="http://schemas.openxmlformats.org/officeDocument/2006/relationships/image" Target="../media/image48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2.jpeg"/><Relationship Id="rId5" Type="http://schemas.openxmlformats.org/officeDocument/2006/relationships/image" Target="../media/image26.wmf"/><Relationship Id="rId4" Type="http://schemas.openxmlformats.org/officeDocument/2006/relationships/image" Target="../media/image5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6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63.jpeg"/><Relationship Id="rId4" Type="http://schemas.openxmlformats.org/officeDocument/2006/relationships/image" Target="../media/image6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7768" y="2269615"/>
            <a:ext cx="7772400" cy="1829761"/>
          </a:xfrm>
        </p:spPr>
        <p:txBody>
          <a:bodyPr/>
          <a:lstStyle/>
          <a:p>
            <a:r>
              <a:rPr lang="en-US" dirty="0" smtClean="0"/>
              <a:t>Leak Detection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715" y="4040971"/>
            <a:ext cx="7772400" cy="8640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Paul Cruikshank &amp; Giuseppe Bregliozzi, CERN</a:t>
            </a:r>
          </a:p>
        </p:txBody>
      </p:sp>
      <p:pic>
        <p:nvPicPr>
          <p:cNvPr id="6" name="Picture 10" descr="click to z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4664"/>
            <a:ext cx="3205885" cy="2107422"/>
          </a:xfrm>
          <a:prstGeom prst="rect">
            <a:avLst/>
          </a:prstGeom>
          <a:noFill/>
        </p:spPr>
      </p:pic>
      <p:pic>
        <p:nvPicPr>
          <p:cNvPr id="7" name="Picture 6" descr="http://scienceblogs.com/startswithabang/upload/2009/05/remember_them_this_memorial_da/060125_challenger_3shot_hmedhmed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4664"/>
            <a:ext cx="3320760" cy="20882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99792" y="6581001"/>
            <a:ext cx="4288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CAS, Vacuum for Particle Accelerators, 6-16 June 2017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molecular flow regime</a:t>
            </a:r>
            <a:endParaRPr lang="en-US" dirty="0" smtClean="0">
              <a:solidFill>
                <a:schemeClr val="accent3"/>
              </a:solidFill>
            </a:endParaRPr>
          </a:p>
          <a:p>
            <a:pPr lvl="3"/>
            <a:r>
              <a:rPr lang="en-US" dirty="0" smtClean="0"/>
              <a:t>Conductance ∝ √T             </a:t>
            </a:r>
          </a:p>
          <a:p>
            <a:r>
              <a:rPr lang="en-US" dirty="0" smtClean="0"/>
              <a:t>In laminar flow regime</a:t>
            </a:r>
          </a:p>
          <a:p>
            <a:pPr lvl="3"/>
            <a:r>
              <a:rPr lang="en-US" dirty="0" smtClean="0"/>
              <a:t>Big </a:t>
            </a:r>
            <a:r>
              <a:rPr lang="en-US" dirty="0" smtClean="0"/>
              <a:t>viscosity &amp; density  </a:t>
            </a:r>
            <a:r>
              <a:rPr lang="en-US" dirty="0" smtClean="0"/>
              <a:t>effects</a:t>
            </a:r>
          </a:p>
          <a:p>
            <a:pPr lvl="3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Leaks – variation of temperature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1152" y="3143248"/>
            <a:ext cx="5422848" cy="371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3786190"/>
            <a:ext cx="32159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helium gas: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= 1 </a:t>
            </a:r>
            <a:r>
              <a:rPr lang="en-US" dirty="0" err="1" smtClean="0"/>
              <a:t>mbar.l</a:t>
            </a:r>
            <a:r>
              <a:rPr lang="en-US" dirty="0" smtClean="0"/>
              <a:t>/s at 293 K</a:t>
            </a:r>
          </a:p>
          <a:p>
            <a:r>
              <a:rPr lang="en-US" dirty="0" smtClean="0"/>
              <a:t>then</a:t>
            </a:r>
          </a:p>
          <a:p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= 10 </a:t>
            </a:r>
            <a:r>
              <a:rPr lang="en-US" dirty="0" err="1" smtClean="0"/>
              <a:t>mbar.l</a:t>
            </a:r>
            <a:r>
              <a:rPr lang="en-US" dirty="0" smtClean="0"/>
              <a:t>/s at 80 K</a:t>
            </a:r>
          </a:p>
          <a:p>
            <a:endParaRPr lang="en-US" dirty="0"/>
          </a:p>
          <a:p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= 100 </a:t>
            </a:r>
            <a:r>
              <a:rPr lang="en-US" dirty="0" err="1" smtClean="0"/>
              <a:t>mbar.l</a:t>
            </a:r>
            <a:r>
              <a:rPr lang="en-US" dirty="0" smtClean="0"/>
              <a:t>/s &lt; 20 K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6619263"/>
              </p:ext>
            </p:extLst>
          </p:nvPr>
        </p:nvGraphicFramePr>
        <p:xfrm>
          <a:off x="5436096" y="2291632"/>
          <a:ext cx="928694" cy="851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4" name="Equation" r:id="rId4" imgW="457200" imgH="419100" progId="Equation.3">
                  <p:embed/>
                </p:oleObj>
              </mc:Choice>
              <mc:Fallback>
                <p:oleObj name="Equation" r:id="rId4" imgW="457200" imgH="4191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291632"/>
                        <a:ext cx="928694" cy="851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700727"/>
              </p:ext>
            </p:extLst>
          </p:nvPr>
        </p:nvGraphicFramePr>
        <p:xfrm>
          <a:off x="6215074" y="1196752"/>
          <a:ext cx="203532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5" name="Equation" r:id="rId6" imgW="1143000" imgH="444240" progId="Equation.3">
                  <p:embed/>
                </p:oleObj>
              </mc:Choice>
              <mc:Fallback>
                <p:oleObj name="Equation" r:id="rId6" imgW="1143000" imgH="4442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74" y="1196752"/>
                        <a:ext cx="2035322" cy="7920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2133600"/>
            <a:ext cx="8534400" cy="4081482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62200" y="2133600"/>
            <a:ext cx="6638956" cy="4081482"/>
          </a:xfrm>
          <a:prstGeom prst="rect">
            <a:avLst/>
          </a:prstGeom>
          <a:gradFill rotWithShape="0">
            <a:gsLst>
              <a:gs pos="0">
                <a:srgbClr val="ADC1FD"/>
              </a:gs>
              <a:gs pos="100000">
                <a:srgbClr val="3365FB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fr-FR" sz="3200" dirty="0" err="1" smtClean="0"/>
              <a:t>Leak</a:t>
            </a:r>
            <a:r>
              <a:rPr lang="fr-FR" sz="3200" dirty="0" smtClean="0"/>
              <a:t> </a:t>
            </a:r>
            <a:r>
              <a:rPr lang="fr-FR" sz="3200" dirty="0" err="1" smtClean="0"/>
              <a:t>detection</a:t>
            </a:r>
            <a:r>
              <a:rPr lang="fr-FR" sz="3200" dirty="0" smtClean="0"/>
              <a:t> -Common </a:t>
            </a:r>
            <a:r>
              <a:rPr lang="fr-FR" sz="3200" dirty="0" err="1" smtClean="0"/>
              <a:t>methods</a:t>
            </a:r>
            <a:endParaRPr lang="fr-FR" sz="3200" dirty="0" smtClean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133600"/>
            <a:ext cx="8993188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69875" y="1708150"/>
            <a:ext cx="281463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defRPr/>
            </a:pPr>
            <a:r>
              <a:rPr lang="fr-FR" sz="2000" b="1" u="sng" dirty="0" smtClean="0">
                <a:solidFill>
                  <a:srgbClr val="50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METHOD </a:t>
            </a:r>
            <a:endParaRPr lang="fr-FR" sz="2000" b="1" u="sng" dirty="0">
              <a:solidFill>
                <a:srgbClr val="5000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28596" y="2643182"/>
            <a:ext cx="1437893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800" b="1" u="sng" dirty="0" err="1" smtClean="0">
                <a:solidFill>
                  <a:srgbClr val="114FF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Bubble</a:t>
            </a:r>
            <a:r>
              <a:rPr lang="fr-FR" sz="1800" b="1" u="sng" dirty="0" smtClean="0">
                <a:solidFill>
                  <a:srgbClr val="114FF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test</a:t>
            </a:r>
            <a:endParaRPr lang="fr-FR" sz="1800" b="1" u="sng" dirty="0">
              <a:solidFill>
                <a:srgbClr val="114FF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04813" y="3230563"/>
            <a:ext cx="1049966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Pressure</a:t>
            </a:r>
          </a:p>
          <a:p>
            <a:pPr>
              <a:defRPr/>
            </a:pPr>
            <a:r>
              <a:rPr lang="fr-FR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variation</a:t>
            </a:r>
            <a:endParaRPr lang="fr-FR" sz="16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04813" y="3944938"/>
            <a:ext cx="1902764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Sniffing</a:t>
            </a:r>
            <a:endParaRPr lang="fr-FR" sz="16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halogens</a:t>
            </a:r>
            <a:r>
              <a:rPr lang="fr-FR" sz="1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H</a:t>
            </a:r>
            <a:r>
              <a:rPr lang="fr-FR" sz="1600" b="1" u="sng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fr-FR" sz="1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fr-FR" sz="1600" b="1" u="sng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04813" y="4630739"/>
            <a:ext cx="1744066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Helium</a:t>
            </a:r>
            <a:r>
              <a:rPr lang="fr-FR" sz="16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mass</a:t>
            </a:r>
          </a:p>
          <a:p>
            <a:pPr>
              <a:defRPr/>
            </a:pPr>
            <a:r>
              <a:rPr lang="fr-FR" sz="1600" b="1" u="sng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spectrometer</a:t>
            </a:r>
            <a:r>
              <a:rPr lang="fr-FR" sz="16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fr-FR" sz="1600" b="1" u="sng" dirty="0">
              <a:solidFill>
                <a:schemeClr val="accent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2419352" y="5857892"/>
            <a:ext cx="52899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/>
              <a:t>10</a:t>
            </a:r>
            <a:r>
              <a:rPr lang="fr-FR" sz="1600" b="1" baseline="30000" dirty="0"/>
              <a:t>2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878139" y="5857892"/>
            <a:ext cx="52899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1</a:t>
            </a: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351214" y="5857892"/>
            <a:ext cx="684213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0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37909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/>
              <a:t>10</a:t>
            </a:r>
            <a:r>
              <a:rPr lang="fr-FR" sz="1600" b="1" baseline="30000" dirty="0"/>
              <a:t>-1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43243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-2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53911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-4</a:t>
            </a: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926139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-5</a:t>
            </a: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64579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-6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69913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 smtClean="0"/>
              <a:t>10</a:t>
            </a:r>
            <a:r>
              <a:rPr lang="fr-FR" sz="1600" b="1" baseline="30000" dirty="0" smtClean="0"/>
              <a:t>-8</a:t>
            </a:r>
            <a:endParaRPr lang="fr-FR" sz="1600" b="1" baseline="30000" dirty="0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24752" y="5857892"/>
            <a:ext cx="69410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 smtClean="0"/>
              <a:t>10</a:t>
            </a:r>
            <a:r>
              <a:rPr lang="fr-FR" sz="1600" b="1" baseline="30000" dirty="0" smtClean="0"/>
              <a:t>-10</a:t>
            </a:r>
            <a:endParaRPr lang="fr-FR" sz="1600" b="1" baseline="30000" dirty="0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2362200" y="2667000"/>
            <a:ext cx="2590800" cy="381000"/>
          </a:xfrm>
          <a:prstGeom prst="rect">
            <a:avLst/>
          </a:prstGeom>
          <a:solidFill>
            <a:srgbClr val="063DE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2362200" y="3352800"/>
            <a:ext cx="3852874" cy="381000"/>
          </a:xfrm>
          <a:prstGeom prst="rect">
            <a:avLst/>
          </a:prstGeom>
          <a:solidFill>
            <a:srgbClr val="FC012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4038600" y="4114800"/>
            <a:ext cx="2209800" cy="381000"/>
          </a:xfrm>
          <a:prstGeom prst="rect">
            <a:avLst/>
          </a:prstGeom>
          <a:solidFill>
            <a:srgbClr val="00FF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3124200" y="4800600"/>
            <a:ext cx="5222299" cy="381000"/>
          </a:xfrm>
          <a:prstGeom prst="rect">
            <a:avLst/>
          </a:prstGeom>
          <a:solidFill>
            <a:srgbClr val="FE9B03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3500430" y="2214554"/>
            <a:ext cx="4789504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 </a:t>
            </a:r>
            <a:r>
              <a:rPr lang="fr-FR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</a:t>
            </a:r>
            <a:r>
              <a:rPr lang="fr-FR" sz="1800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atm.cm</a:t>
            </a:r>
            <a:r>
              <a:rPr lang="fr-FR" sz="1800" b="1" baseline="30000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/s </a:t>
            </a:r>
            <a:r>
              <a:rPr lang="fr-FR" sz="1800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 </a:t>
            </a:r>
            <a:r>
              <a:rPr lang="fr-FR" sz="1800" b="1" dirty="0" err="1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mbar.l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/s</a:t>
            </a: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2362200" y="2139950"/>
            <a:ext cx="0" cy="387350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8139139" y="5889657"/>
            <a:ext cx="69410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fr-FR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-12</a:t>
            </a:r>
            <a:endParaRPr lang="fr-FR" sz="16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4857752" y="5857892"/>
            <a:ext cx="65081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fr-FR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06681" y="4866975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928926" y="271462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357686" y="414338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3214678" y="4857760"/>
            <a:ext cx="3000396" cy="285752"/>
          </a:xfrm>
          <a:prstGeom prst="rect">
            <a:avLst/>
          </a:prstGeom>
          <a:noFill/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786182" y="4857760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 (sniffing)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2428860" y="3429000"/>
            <a:ext cx="2214578" cy="214314"/>
          </a:xfrm>
          <a:prstGeom prst="rect">
            <a:avLst/>
          </a:prstGeom>
          <a:noFill/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714876" y="342900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342900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404813" y="5214950"/>
            <a:ext cx="1744066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Residual</a:t>
            </a:r>
            <a:r>
              <a:rPr lang="fr-FR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</a:t>
            </a:r>
            <a:endParaRPr lang="fr-FR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analyser </a:t>
            </a:r>
            <a:endParaRPr lang="fr-FR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42" name="Rectangle 23"/>
          <p:cNvSpPr>
            <a:spLocks noChangeArrowheads="1"/>
          </p:cNvSpPr>
          <p:nvPr/>
        </p:nvSpPr>
        <p:spPr bwMode="auto">
          <a:xfrm>
            <a:off x="6215074" y="5357826"/>
            <a:ext cx="2495552" cy="3810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000892" y="5429264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5325"/>
            <a:ext cx="8472518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Bubble test/Soap spray:</a:t>
            </a:r>
          </a:p>
          <a:p>
            <a:pPr lvl="1"/>
            <a:r>
              <a:rPr lang="en-US" dirty="0" smtClean="0"/>
              <a:t>Milles </a:t>
            </a:r>
            <a:r>
              <a:rPr lang="en-US" dirty="0" err="1" smtClean="0"/>
              <a:t>Bulles</a:t>
            </a:r>
            <a:r>
              <a:rPr lang="en-US" dirty="0" smtClean="0"/>
              <a:t> (Thousand Bubbles!)</a:t>
            </a:r>
          </a:p>
          <a:p>
            <a:pPr lvl="1"/>
            <a:r>
              <a:rPr lang="en-US" dirty="0" smtClean="0"/>
              <a:t>Visual test for big leaks</a:t>
            </a:r>
          </a:p>
          <a:p>
            <a:pPr lvl="1"/>
            <a:r>
              <a:rPr lang="en-US" dirty="0" smtClean="0"/>
              <a:t>Immersion (</a:t>
            </a:r>
            <a:r>
              <a:rPr lang="en-US" dirty="0" err="1" smtClean="0"/>
              <a:t>eg</a:t>
            </a:r>
            <a:r>
              <a:rPr lang="en-US" dirty="0" smtClean="0"/>
              <a:t> bicycle </a:t>
            </a:r>
            <a:r>
              <a:rPr lang="en-US" dirty="0" err="1" smtClean="0"/>
              <a:t>tyre</a:t>
            </a:r>
            <a:r>
              <a:rPr lang="en-US" dirty="0" smtClean="0"/>
              <a:t>) not practical for some applications</a:t>
            </a:r>
          </a:p>
          <a:p>
            <a:pPr lvl="1"/>
            <a:r>
              <a:rPr lang="en-US" dirty="0" smtClean="0"/>
              <a:t>System must be able to support overpressure</a:t>
            </a:r>
          </a:p>
          <a:p>
            <a:pPr lvl="2"/>
            <a:r>
              <a:rPr lang="en-US" dirty="0" smtClean="0"/>
              <a:t>Above 1.5 bar (absolute) safety rules apply</a:t>
            </a:r>
          </a:p>
          <a:p>
            <a:pPr lvl="1"/>
            <a:r>
              <a:rPr lang="en-US" dirty="0" smtClean="0"/>
              <a:t>Can be employed on complex pipe work</a:t>
            </a:r>
          </a:p>
          <a:p>
            <a:pPr lvl="2"/>
            <a:r>
              <a:rPr lang="en-US" dirty="0" smtClean="0"/>
              <a:t>Remember 1 </a:t>
            </a:r>
            <a:r>
              <a:rPr lang="en-US" dirty="0" err="1" smtClean="0"/>
              <a:t>mbar.l</a:t>
            </a:r>
            <a:r>
              <a:rPr lang="en-US" dirty="0" smtClean="0"/>
              <a:t>/s ~ 1 atm.cm</a:t>
            </a:r>
            <a:r>
              <a:rPr lang="en-US" baseline="30000" dirty="0" smtClean="0"/>
              <a:t>3</a:t>
            </a:r>
            <a:r>
              <a:rPr lang="en-US" dirty="0" smtClean="0"/>
              <a:t>/s</a:t>
            </a:r>
          </a:p>
          <a:p>
            <a:pPr lvl="2"/>
            <a:r>
              <a:rPr lang="en-US" dirty="0" err="1" smtClean="0"/>
              <a:t>Pressurised</a:t>
            </a:r>
            <a:r>
              <a:rPr lang="en-US" dirty="0" smtClean="0"/>
              <a:t> gas is emerging to make bubbles at 1 </a:t>
            </a:r>
            <a:r>
              <a:rPr lang="en-US" dirty="0" err="1" smtClean="0"/>
              <a:t>atm</a:t>
            </a:r>
            <a:r>
              <a:rPr lang="en-US" dirty="0" smtClean="0"/>
              <a:t>, so 1 bubble of 1 mm</a:t>
            </a:r>
            <a:r>
              <a:rPr lang="en-US" baseline="30000" dirty="0" smtClean="0"/>
              <a:t>3</a:t>
            </a:r>
            <a:r>
              <a:rPr lang="en-US" dirty="0" smtClean="0"/>
              <a:t>/s would be 10</a:t>
            </a:r>
            <a:r>
              <a:rPr lang="en-US" baseline="30000" dirty="0" smtClean="0"/>
              <a:t>-3</a:t>
            </a:r>
            <a:r>
              <a:rPr lang="en-US" dirty="0" smtClean="0"/>
              <a:t> atm.cm</a:t>
            </a:r>
            <a:r>
              <a:rPr lang="en-US" baseline="30000" dirty="0" smtClean="0"/>
              <a:t>3</a:t>
            </a:r>
            <a:r>
              <a:rPr lang="en-US" dirty="0" smtClean="0"/>
              <a:t>/s</a:t>
            </a:r>
          </a:p>
          <a:p>
            <a:pPr lvl="2"/>
            <a:r>
              <a:rPr lang="en-US" dirty="0" smtClean="0"/>
              <a:t>Detection limit ~ 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Overpressure methods (1)</a:t>
            </a:r>
            <a:endParaRPr lang="en-US" dirty="0"/>
          </a:p>
        </p:txBody>
      </p:sp>
      <p:pic>
        <p:nvPicPr>
          <p:cNvPr id="19458" name="Picture 2" descr="http://www.europesoudagediffusion.com/upload/3000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9953" y="22966"/>
            <a:ext cx="2699792" cy="180886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7920880" cy="487116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Sniffing</a:t>
            </a:r>
            <a:r>
              <a:rPr lang="en-US" dirty="0" smtClean="0"/>
              <a:t> – determine if different types of gas are escaping from </a:t>
            </a:r>
            <a:r>
              <a:rPr lang="en-US" dirty="0" err="1" smtClean="0"/>
              <a:t>pressurised</a:t>
            </a:r>
            <a:r>
              <a:rPr lang="en-US" dirty="0" smtClean="0"/>
              <a:t> volume: </a:t>
            </a:r>
          </a:p>
          <a:p>
            <a:pPr lvl="1"/>
            <a:r>
              <a:rPr lang="en-US" dirty="0" smtClean="0"/>
              <a:t>Helium</a:t>
            </a:r>
          </a:p>
          <a:p>
            <a:pPr lvl="2"/>
            <a:r>
              <a:rPr lang="en-US" dirty="0" smtClean="0"/>
              <a:t>Using helium leak detector - </a:t>
            </a:r>
            <a:r>
              <a:rPr lang="en-US" dirty="0" smtClean="0">
                <a:solidFill>
                  <a:srgbClr val="00B050"/>
                </a:solidFill>
              </a:rPr>
              <a:t>see later</a:t>
            </a:r>
          </a:p>
          <a:p>
            <a:pPr lvl="1"/>
            <a:r>
              <a:rPr lang="en-US" dirty="0" smtClean="0"/>
              <a:t>Halogen (refrigerant circuits)</a:t>
            </a:r>
            <a:endParaRPr lang="en-US" baseline="-25000" dirty="0" smtClean="0"/>
          </a:p>
          <a:p>
            <a:pPr lvl="2"/>
            <a:r>
              <a:rPr lang="en-US" dirty="0" smtClean="0"/>
              <a:t>Detection via </a:t>
            </a:r>
            <a:r>
              <a:rPr lang="en-US" dirty="0" err="1" smtClean="0"/>
              <a:t>ionisation</a:t>
            </a:r>
            <a:r>
              <a:rPr lang="en-US" dirty="0" smtClean="0"/>
              <a:t> of gas</a:t>
            </a:r>
          </a:p>
          <a:p>
            <a:pPr lvl="1"/>
            <a:r>
              <a:rPr lang="en-US" dirty="0" smtClean="0"/>
              <a:t>SF</a:t>
            </a:r>
            <a:r>
              <a:rPr lang="en-US" baseline="-25000" dirty="0" smtClean="0"/>
              <a:t>6 </a:t>
            </a:r>
            <a:r>
              <a:rPr lang="en-US" dirty="0" smtClean="0"/>
              <a:t>(arc suppression gas)</a:t>
            </a:r>
          </a:p>
          <a:p>
            <a:pPr lvl="2"/>
            <a:r>
              <a:rPr lang="en-US" dirty="0" smtClean="0"/>
              <a:t>Electron capture detector 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mixture (5/95)</a:t>
            </a:r>
          </a:p>
          <a:p>
            <a:pPr lvl="2"/>
            <a:r>
              <a:rPr lang="en-US" dirty="0" smtClean="0"/>
              <a:t>Hydrogen reaction with palladium…to change electrical characteristics.</a:t>
            </a:r>
          </a:p>
          <a:p>
            <a:pPr lvl="2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is diluted with N</a:t>
            </a:r>
            <a:r>
              <a:rPr lang="en-US" baseline="-25000" dirty="0" smtClean="0"/>
              <a:t>2</a:t>
            </a:r>
            <a:r>
              <a:rPr lang="en-US" dirty="0" smtClean="0"/>
              <a:t> to make the it safe (x 20 loss of sensitivity)</a:t>
            </a:r>
          </a:p>
          <a:p>
            <a:pPr lvl="2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mixture is cheaper than helium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Useful detection limit is ~ 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</a:p>
          <a:p>
            <a:pPr lvl="1"/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Overpressure methods 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86020" name="Picture 4" descr="http://t2.gstatic.com/images?q=tbn:0lKGmsn4M8Sv9M:http://viot.us/HVAC/images/HLD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844824"/>
            <a:ext cx="2275899" cy="1714512"/>
          </a:xfrm>
          <a:prstGeom prst="rect">
            <a:avLst/>
          </a:prstGeom>
          <a:noFill/>
        </p:spPr>
      </p:pic>
      <p:pic>
        <p:nvPicPr>
          <p:cNvPr id="8" name="Picture 7" descr="H2000 pl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4716" y="4797152"/>
            <a:ext cx="2340134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366"/>
            <a:ext cx="5050904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Pressure variation:</a:t>
            </a:r>
          </a:p>
          <a:p>
            <a:pPr lvl="1"/>
            <a:r>
              <a:rPr lang="en-US" dirty="0" smtClean="0"/>
              <a:t>Measure rate of pressure loss in closed volume</a:t>
            </a:r>
          </a:p>
          <a:p>
            <a:pPr lvl="1"/>
            <a:r>
              <a:rPr lang="en-US" dirty="0" smtClean="0"/>
              <a:t>Used as first step in complex systems 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cryo</a:t>
            </a:r>
            <a:r>
              <a:rPr lang="en-US" dirty="0" smtClean="0"/>
              <a:t> circuits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 Are all flanges closed/welds complete </a:t>
            </a:r>
          </a:p>
          <a:p>
            <a:r>
              <a:rPr lang="en-US" dirty="0" smtClean="0"/>
              <a:t>Bombing:</a:t>
            </a:r>
          </a:p>
          <a:p>
            <a:pPr lvl="1"/>
            <a:r>
              <a:rPr lang="en-US" dirty="0" smtClean="0"/>
              <a:t>‘Soak’ object at high pressure, then leak test under vacuum – often used on small, series components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Ultrasound:</a:t>
            </a:r>
          </a:p>
          <a:p>
            <a:pPr lvl="1"/>
            <a:r>
              <a:rPr lang="en-US" dirty="0" smtClean="0"/>
              <a:t>Gas expansion at leak orifice produces kHz signal  </a:t>
            </a:r>
          </a:p>
          <a:p>
            <a:pPr lvl="1"/>
            <a:r>
              <a:rPr lang="en-US" dirty="0" smtClean="0"/>
              <a:t>Limit ~10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Overpressure methods (3)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703" t="33264" r="37394" b="7912"/>
          <a:stretch/>
        </p:blipFill>
        <p:spPr>
          <a:xfrm>
            <a:off x="5441869" y="3068960"/>
            <a:ext cx="3162579" cy="16561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9844" t="29049" r="45663" b="7712"/>
          <a:stretch/>
        </p:blipFill>
        <p:spPr>
          <a:xfrm>
            <a:off x="5961486" y="4831923"/>
            <a:ext cx="2290905" cy="17654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6149" t="42553" r="51929" b="21456"/>
          <a:stretch/>
        </p:blipFill>
        <p:spPr>
          <a:xfrm>
            <a:off x="5655006" y="1295366"/>
            <a:ext cx="2736304" cy="167397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432120"/>
            <a:ext cx="8286808" cy="48051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Total pressure gauge</a:t>
            </a:r>
          </a:p>
          <a:p>
            <a:pPr lvl="1"/>
            <a:r>
              <a:rPr lang="en-US" dirty="0" smtClean="0"/>
              <a:t>Pressure rise</a:t>
            </a:r>
          </a:p>
          <a:p>
            <a:pPr lvl="2"/>
            <a:r>
              <a:rPr lang="en-US" dirty="0" smtClean="0"/>
              <a:t>For large leaks only</a:t>
            </a:r>
          </a:p>
          <a:p>
            <a:pPr lvl="2"/>
            <a:r>
              <a:rPr lang="en-US" dirty="0" smtClean="0"/>
              <a:t>But, must know </a:t>
            </a:r>
            <a:r>
              <a:rPr lang="en-US" dirty="0" err="1" smtClean="0"/>
              <a:t>outgassing</a:t>
            </a:r>
            <a:r>
              <a:rPr lang="en-US" dirty="0" smtClean="0"/>
              <a:t> load from measurement or comparison with previous tests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Change of gauge reading – gauges are gas dependent</a:t>
            </a:r>
          </a:p>
          <a:p>
            <a:pPr lvl="2"/>
            <a:r>
              <a:rPr lang="en-US" dirty="0" smtClean="0"/>
              <a:t>Thermal conductivity effect for </a:t>
            </a:r>
            <a:r>
              <a:rPr lang="en-US" dirty="0" err="1" smtClean="0"/>
              <a:t>Pirani</a:t>
            </a:r>
            <a:r>
              <a:rPr lang="en-US" dirty="0" smtClean="0"/>
              <a:t> gauge (when in measuring range),</a:t>
            </a:r>
          </a:p>
          <a:p>
            <a:pPr lvl="3"/>
            <a:r>
              <a:rPr lang="en-US" dirty="0" smtClean="0"/>
              <a:t>With N</a:t>
            </a:r>
            <a:r>
              <a:rPr lang="en-US" baseline="-25000" dirty="0" smtClean="0"/>
              <a:t>2</a:t>
            </a:r>
            <a:r>
              <a:rPr lang="en-US" dirty="0" smtClean="0"/>
              <a:t> as reference</a:t>
            </a:r>
          </a:p>
          <a:p>
            <a:pPr lvl="3"/>
            <a:r>
              <a:rPr lang="en-US" dirty="0" smtClean="0"/>
              <a:t>Gauge reading when spraying </a:t>
            </a:r>
            <a:r>
              <a:rPr lang="en-US" dirty="0" err="1" smtClean="0"/>
              <a:t>Ar</a:t>
            </a:r>
            <a:r>
              <a:rPr lang="en-US" dirty="0" smtClean="0"/>
              <a:t> ↘, He ↗, Alcohol ↗</a:t>
            </a:r>
          </a:p>
          <a:p>
            <a:pPr lvl="3"/>
            <a:r>
              <a:rPr lang="en-US" u="sng" dirty="0" smtClean="0"/>
              <a:t>Qualitative</a:t>
            </a:r>
            <a:r>
              <a:rPr lang="en-US" dirty="0" smtClean="0"/>
              <a:t> method to determine the presence of a leak</a:t>
            </a:r>
          </a:p>
          <a:p>
            <a:pPr lvl="3"/>
            <a:r>
              <a:rPr lang="en-US" dirty="0" smtClean="0"/>
              <a:t>Sensitivity will depend on leak, pump and gauge position</a:t>
            </a:r>
          </a:p>
          <a:p>
            <a:pPr lvl="2"/>
            <a:r>
              <a:rPr lang="en-US" dirty="0" err="1" smtClean="0"/>
              <a:t>Ionisation</a:t>
            </a:r>
            <a:r>
              <a:rPr lang="en-US" dirty="0" smtClean="0"/>
              <a:t> probabilities for ion gauge - hot (SVT) or cold (Penning) cathode types </a:t>
            </a:r>
          </a:p>
          <a:p>
            <a:pPr lvl="3"/>
            <a:r>
              <a:rPr lang="en-US" dirty="0" smtClean="0"/>
              <a:t>Relative ionization probability for N2 = 1, </a:t>
            </a:r>
            <a:r>
              <a:rPr lang="en-US" dirty="0" err="1" smtClean="0"/>
              <a:t>Ar</a:t>
            </a:r>
            <a:r>
              <a:rPr lang="en-US" dirty="0" smtClean="0"/>
              <a:t> = 1.2, He = 0.15</a:t>
            </a:r>
          </a:p>
          <a:p>
            <a:pPr lvl="3"/>
            <a:r>
              <a:rPr lang="en-US" dirty="0" smtClean="0"/>
              <a:t>Gauge reading when spraying </a:t>
            </a:r>
            <a:r>
              <a:rPr lang="en-US" dirty="0" err="1" smtClean="0"/>
              <a:t>Ar</a:t>
            </a:r>
            <a:r>
              <a:rPr lang="en-US" dirty="0" smtClean="0"/>
              <a:t>↗, He↘</a:t>
            </a:r>
          </a:p>
          <a:p>
            <a:pPr lvl="3"/>
            <a:r>
              <a:rPr lang="en-US" u="sng" dirty="0" smtClean="0"/>
              <a:t>Qualitative</a:t>
            </a:r>
            <a:r>
              <a:rPr lang="en-US" dirty="0" smtClean="0"/>
              <a:t> method to determine the presence of a leak</a:t>
            </a:r>
          </a:p>
          <a:p>
            <a:pPr lvl="3"/>
            <a:r>
              <a:rPr lang="en-US" dirty="0" smtClean="0"/>
              <a:t>Sensitivity will depend on leak, pump and gauge position</a:t>
            </a:r>
          </a:p>
          <a:p>
            <a:pPr lvl="2"/>
            <a:r>
              <a:rPr lang="en-US" dirty="0" smtClean="0">
                <a:solidFill>
                  <a:srgbClr val="009644"/>
                </a:solidFill>
              </a:rPr>
              <a:t>Can be useful techniques to keep in mind if helium leak detector is not available or can’t be connected to system.</a:t>
            </a:r>
            <a:endParaRPr lang="en-US" baseline="-25000" dirty="0" smtClean="0">
              <a:solidFill>
                <a:srgbClr val="009644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vacuum methods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7"/>
            <a:ext cx="6444208" cy="631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357298"/>
            <a:ext cx="8655874" cy="48051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Total pressure gauge </a:t>
            </a:r>
          </a:p>
          <a:p>
            <a:pPr lvl="1"/>
            <a:r>
              <a:rPr lang="en-US" dirty="0" smtClean="0"/>
              <a:t>Change of gauge reading due to (temporary) plugging of the leak</a:t>
            </a:r>
          </a:p>
          <a:p>
            <a:pPr lvl="2"/>
            <a:r>
              <a:rPr lang="en-US" dirty="0" smtClean="0"/>
              <a:t>Alcohol </a:t>
            </a:r>
          </a:p>
          <a:p>
            <a:pPr lvl="2"/>
            <a:r>
              <a:rPr lang="en-US" dirty="0" smtClean="0"/>
              <a:t>Vacuum grease (not recommended)</a:t>
            </a:r>
          </a:p>
          <a:p>
            <a:pPr lvl="2"/>
            <a:r>
              <a:rPr lang="en-US" dirty="0" smtClean="0"/>
              <a:t>Mastic (not recommended)</a:t>
            </a:r>
          </a:p>
          <a:p>
            <a:pPr lvl="2"/>
            <a:r>
              <a:rPr lang="en-US" dirty="0" smtClean="0"/>
              <a:t>Varnish (temporary repairs)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Helium leak detector </a:t>
            </a:r>
            <a:r>
              <a:rPr lang="en-US" dirty="0" smtClean="0"/>
              <a:t>– see next</a:t>
            </a:r>
          </a:p>
          <a:p>
            <a:r>
              <a:rPr lang="en-US" dirty="0" smtClean="0"/>
              <a:t>Partial pressure gauge - Residual gas </a:t>
            </a:r>
            <a:r>
              <a:rPr lang="en-US" dirty="0" err="1" smtClean="0"/>
              <a:t>analyser</a:t>
            </a:r>
            <a:endParaRPr lang="en-US" dirty="0" smtClean="0"/>
          </a:p>
          <a:p>
            <a:pPr lvl="1"/>
            <a:r>
              <a:rPr lang="en-US" dirty="0" smtClean="0"/>
              <a:t>Fixed or added in vacuum system, sensitivity 10</a:t>
            </a:r>
            <a:r>
              <a:rPr lang="en-US" baseline="30000" dirty="0" smtClean="0"/>
              <a:t>-12</a:t>
            </a:r>
            <a:r>
              <a:rPr lang="en-US" dirty="0" smtClean="0"/>
              <a:t>mbarl/s</a:t>
            </a:r>
          </a:p>
          <a:p>
            <a:pPr lvl="1"/>
            <a:r>
              <a:rPr lang="en-US" dirty="0" smtClean="0"/>
              <a:t>Mass 4 as helium leak detector</a:t>
            </a:r>
          </a:p>
          <a:p>
            <a:pPr lvl="1"/>
            <a:r>
              <a:rPr lang="en-US" dirty="0" smtClean="0"/>
              <a:t>Signature for air leaks </a:t>
            </a:r>
            <a:r>
              <a:rPr lang="en-US" dirty="0" err="1" smtClean="0"/>
              <a:t>Ar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dirty="0" smtClean="0"/>
              <a:t>, etc.</a:t>
            </a:r>
          </a:p>
          <a:p>
            <a:pPr lvl="1"/>
            <a:r>
              <a:rPr lang="en-US" dirty="0" smtClean="0"/>
              <a:t>Leak testing with </a:t>
            </a:r>
            <a:r>
              <a:rPr lang="en-US" dirty="0"/>
              <a:t>n</a:t>
            </a:r>
            <a:r>
              <a:rPr lang="en-US" dirty="0" smtClean="0"/>
              <a:t>eon</a:t>
            </a:r>
          </a:p>
          <a:p>
            <a:pPr lvl="2"/>
            <a:r>
              <a:rPr lang="en-US" dirty="0"/>
              <a:t>LHC </a:t>
            </a:r>
            <a:r>
              <a:rPr lang="en-US" dirty="0" err="1" smtClean="0"/>
              <a:t>cryomodules</a:t>
            </a:r>
            <a:r>
              <a:rPr lang="en-US" dirty="0" smtClean="0"/>
              <a:t> </a:t>
            </a:r>
            <a:r>
              <a:rPr lang="en-US" dirty="0"/>
              <a:t>already contaminated with helium</a:t>
            </a:r>
            <a:endParaRPr lang="en-US" baseline="-25000" dirty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If NEG </a:t>
            </a:r>
            <a:r>
              <a:rPr lang="en-US" dirty="0" smtClean="0"/>
              <a:t>present </a:t>
            </a:r>
            <a:r>
              <a:rPr lang="en-US" dirty="0" smtClean="0"/>
              <a:t>– use gauge sensitivity and conductance effects for leak </a:t>
            </a:r>
            <a:r>
              <a:rPr lang="en-US" dirty="0" err="1" smtClean="0"/>
              <a:t>localisation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vacuum methods(2)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7" name="Picture 5" descr="Modul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0"/>
            <a:ext cx="1785918" cy="1341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An expensive, mobile, ‘black box’ that evacuates the chamber to be tested and reads helium signals!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mass spectrometer leak detector (MSLD)…</a:t>
            </a:r>
            <a:endParaRPr lang="en-US" sz="2400" dirty="0"/>
          </a:p>
        </p:txBody>
      </p:sp>
      <p:pic>
        <p:nvPicPr>
          <p:cNvPr id="3090" name="Picture 18" descr="http://img.directindustry.com/images_di/photo-g/helium-leak-detector-141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500306"/>
            <a:ext cx="3866906" cy="3000396"/>
          </a:xfrm>
          <a:prstGeom prst="rect">
            <a:avLst/>
          </a:prstGeom>
          <a:noFill/>
        </p:spPr>
      </p:pic>
      <p:pic>
        <p:nvPicPr>
          <p:cNvPr id="87042" name="Picture 2" descr="http://img.directindustry.com/images_di/photo-g/helium-leak-detector-31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76872"/>
            <a:ext cx="3424464" cy="3619869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5840423" y="4138607"/>
            <a:ext cx="15240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C0128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642910" y="357166"/>
            <a:ext cx="7770812" cy="1143000"/>
          </a:xfr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rgbClr val="FF5008"/>
                </a:solidFill>
              </a:rPr>
              <a:t>WHY HELIUM AS TRACER ?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7158" y="1785926"/>
            <a:ext cx="8229600" cy="41148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Low</a:t>
            </a: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 concentration in air (5 ppm)</a:t>
            </a:r>
          </a:p>
          <a:p>
            <a:pPr>
              <a:lnSpc>
                <a:spcPct val="130000"/>
              </a:lnSpc>
              <a:defRPr/>
            </a:pP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Inert</a:t>
            </a: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 </a:t>
            </a: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gas</a:t>
            </a:r>
            <a:endParaRPr lang="fr-F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FuturaA Bk BT" charset="0"/>
            </a:endParaRPr>
          </a:p>
          <a:p>
            <a:pPr>
              <a:lnSpc>
                <a:spcPct val="130000"/>
              </a:lnSpc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Non-</a:t>
            </a: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toxic</a:t>
            </a:r>
            <a:endParaRPr lang="fr-F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FuturaA Bk BT" charset="0"/>
            </a:endParaRPr>
          </a:p>
          <a:p>
            <a:pPr>
              <a:lnSpc>
                <a:spcPct val="130000"/>
              </a:lnSpc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Acceptable </a:t>
            </a: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Cost</a:t>
            </a:r>
            <a:endParaRPr lang="fr-F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FuturaA Bk BT" charset="0"/>
            </a:endParaRPr>
          </a:p>
          <a:p>
            <a:pPr>
              <a:lnSpc>
                <a:spcPct val="130000"/>
              </a:lnSpc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Small </a:t>
            </a: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molecule</a:t>
            </a:r>
            <a:endParaRPr lang="fr-F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FuturaA Bk BT" charset="0"/>
            </a:endParaRPr>
          </a:p>
          <a:p>
            <a:pPr>
              <a:lnSpc>
                <a:spcPct val="130000"/>
              </a:lnSpc>
              <a:defRPr/>
            </a:pP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Mobility</a:t>
            </a: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 (</a:t>
            </a:r>
            <a:r>
              <a:rPr lang="fr-F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v</a:t>
            </a:r>
            <a:r>
              <a:rPr lang="fr-FR" sz="2400" baseline="-25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rms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 </a:t>
            </a:r>
            <a:r>
              <a:rPr lang="en-US" sz="2400" dirty="0"/>
              <a:t>∝ </a:t>
            </a:r>
            <a:r>
              <a:rPr lang="en-US" sz="2400" dirty="0" smtClean="0"/>
              <a:t>√M</a:t>
            </a:r>
            <a:r>
              <a:rPr lang="en-US" sz="2400" baseline="30000" dirty="0" smtClean="0"/>
              <a:t>-1</a:t>
            </a: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)</a:t>
            </a:r>
          </a:p>
          <a:p>
            <a:pPr>
              <a:lnSpc>
                <a:spcPct val="130000"/>
              </a:lnSpc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uturaA Bk BT" charset="0"/>
              </a:rPr>
              <a:t>Mass 4 identification in MS</a:t>
            </a: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5292735" y="1398582"/>
            <a:ext cx="309563" cy="268288"/>
          </a:xfrm>
          <a:prstGeom prst="ellipse">
            <a:avLst/>
          </a:prstGeom>
          <a:solidFill>
            <a:srgbClr val="00FF00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2868623" y="2689220"/>
            <a:ext cx="469900" cy="4699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00B7A5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789373" y="1290632"/>
            <a:ext cx="550862" cy="5461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8CF4EA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6465898" y="1344607"/>
            <a:ext cx="609600" cy="6350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5008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2500298" y="5500702"/>
            <a:ext cx="673100" cy="6731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AFD00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7608898" y="1438270"/>
            <a:ext cx="736600" cy="7620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114FFB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Oval 12"/>
          <p:cNvSpPr>
            <a:spLocks noChangeArrowheads="1"/>
          </p:cNvSpPr>
          <p:nvPr/>
        </p:nvSpPr>
        <p:spPr bwMode="auto">
          <a:xfrm>
            <a:off x="4541848" y="2613020"/>
            <a:ext cx="788987" cy="787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8901F3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Oval 13"/>
          <p:cNvSpPr>
            <a:spLocks noChangeArrowheads="1"/>
          </p:cNvSpPr>
          <p:nvPr/>
        </p:nvSpPr>
        <p:spPr bwMode="auto">
          <a:xfrm>
            <a:off x="7550160" y="3003545"/>
            <a:ext cx="1003300" cy="10287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95AB7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Oval 14"/>
          <p:cNvSpPr>
            <a:spLocks noChangeArrowheads="1"/>
          </p:cNvSpPr>
          <p:nvPr/>
        </p:nvSpPr>
        <p:spPr bwMode="auto">
          <a:xfrm>
            <a:off x="1071538" y="1428736"/>
            <a:ext cx="339725" cy="355600"/>
          </a:xfrm>
          <a:prstGeom prst="ellipse">
            <a:avLst/>
          </a:prstGeom>
          <a:solidFill>
            <a:srgbClr val="618FFD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1000100" y="1428736"/>
            <a:ext cx="479425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 dirty="0"/>
              <a:t>He</a:t>
            </a:r>
          </a:p>
        </p:txBody>
      </p:sp>
      <p:sp>
        <p:nvSpPr>
          <p:cNvPr id="19473" name="Oval 17"/>
          <p:cNvSpPr>
            <a:spLocks noChangeArrowheads="1"/>
          </p:cNvSpPr>
          <p:nvPr/>
        </p:nvSpPr>
        <p:spPr bwMode="auto">
          <a:xfrm>
            <a:off x="4357686" y="4429132"/>
            <a:ext cx="431800" cy="4445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D93192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4387848" y="4491045"/>
            <a:ext cx="3365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N</a:t>
            </a:r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2935298" y="2774945"/>
            <a:ext cx="43180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fr-FR" sz="1800" b="1"/>
              <a:t>O</a:t>
            </a:r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3924310" y="1385882"/>
            <a:ext cx="30480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F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6542098" y="1497007"/>
            <a:ext cx="48260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Ne</a:t>
            </a: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2611423" y="5673739"/>
            <a:ext cx="385762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Cl</a:t>
            </a: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7743835" y="1649407"/>
            <a:ext cx="446088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Ar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4730760" y="2833682"/>
            <a:ext cx="44450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/>
              <a:t>Kr</a:t>
            </a: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7818448" y="3338507"/>
            <a:ext cx="668337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fr-FR" sz="1800" b="1"/>
              <a:t>Xe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6188085" y="4706932"/>
            <a:ext cx="50173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800" b="1" dirty="0"/>
              <a:t> </a:t>
            </a:r>
            <a:r>
              <a:rPr lang="fr-FR" sz="1800" b="1" dirty="0" err="1" smtClean="0"/>
              <a:t>At</a:t>
            </a:r>
            <a:endParaRPr lang="fr-FR" sz="1800" b="1" dirty="0"/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5303848" y="1396995"/>
            <a:ext cx="44450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fr-FR" sz="1800" b="1"/>
              <a:t>H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072330" y="2285992"/>
            <a:ext cx="1766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1% in air &amp; welding gas</a:t>
            </a:r>
            <a:endParaRPr lang="en-US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ontent Placeholder 136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7474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3200" dirty="0" smtClean="0"/>
              <a:t>Basic </a:t>
            </a:r>
            <a:r>
              <a:rPr lang="fr-FR" sz="3200" dirty="0" err="1" smtClean="0"/>
              <a:t>set-up</a:t>
            </a:r>
            <a:r>
              <a:rPr lang="fr-FR" sz="3200" dirty="0" smtClean="0"/>
              <a:t> of </a:t>
            </a:r>
            <a:r>
              <a:rPr lang="fr-FR" sz="3200" dirty="0" err="1" smtClean="0"/>
              <a:t>under</a:t>
            </a:r>
            <a:r>
              <a:rPr lang="fr-FR" sz="3200" dirty="0" smtClean="0"/>
              <a:t> vacuum </a:t>
            </a:r>
            <a:r>
              <a:rPr lang="fr-FR" sz="3200" dirty="0" err="1" smtClean="0"/>
              <a:t>method</a:t>
            </a:r>
            <a:endParaRPr lang="fr-FR" sz="3200" dirty="0" smtClean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697788" y="2625722"/>
            <a:ext cx="901700" cy="3644900"/>
            <a:chOff x="4804" y="1924"/>
            <a:chExt cx="568" cy="2296"/>
          </a:xfrm>
        </p:grpSpPr>
        <p:sp>
          <p:nvSpPr>
            <p:cNvPr id="23676" name="Rectangle 6"/>
            <p:cNvSpPr>
              <a:spLocks noChangeArrowheads="1"/>
            </p:cNvSpPr>
            <p:nvPr/>
          </p:nvSpPr>
          <p:spPr bwMode="auto">
            <a:xfrm>
              <a:off x="4804" y="2404"/>
              <a:ext cx="520" cy="181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7" name="Oval 7"/>
            <p:cNvSpPr>
              <a:spLocks noChangeArrowheads="1"/>
            </p:cNvSpPr>
            <p:nvPr/>
          </p:nvSpPr>
          <p:spPr bwMode="auto">
            <a:xfrm>
              <a:off x="4804" y="2308"/>
              <a:ext cx="568" cy="184"/>
            </a:xfrm>
            <a:prstGeom prst="ellipse">
              <a:avLst/>
            </a:prstGeom>
            <a:solidFill>
              <a:srgbClr val="063DE8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4804" y="2404"/>
              <a:ext cx="568" cy="1816"/>
            </a:xfrm>
            <a:prstGeom prst="rect">
              <a:avLst/>
            </a:prstGeom>
            <a:gradFill rotWithShape="0">
              <a:gsLst>
                <a:gs pos="0">
                  <a:srgbClr val="063DE8"/>
                </a:gs>
                <a:gs pos="50000">
                  <a:srgbClr val="063DE8">
                    <a:gamma/>
                    <a:tint val="40000"/>
                    <a:invGamma/>
                  </a:srgbClr>
                </a:gs>
                <a:gs pos="100000">
                  <a:srgbClr val="063DE8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679" name="Rectangle 9"/>
            <p:cNvSpPr>
              <a:spLocks noChangeArrowheads="1"/>
            </p:cNvSpPr>
            <p:nvPr/>
          </p:nvSpPr>
          <p:spPr bwMode="auto">
            <a:xfrm>
              <a:off x="5044" y="2116"/>
              <a:ext cx="88" cy="184"/>
            </a:xfrm>
            <a:prstGeom prst="rect">
              <a:avLst/>
            </a:prstGeom>
            <a:solidFill>
              <a:srgbClr val="063DE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0" name="Line 10"/>
            <p:cNvSpPr>
              <a:spLocks noChangeShapeType="1"/>
            </p:cNvSpPr>
            <p:nvPr/>
          </p:nvSpPr>
          <p:spPr bwMode="auto">
            <a:xfrm flipV="1">
              <a:off x="5088" y="1968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1" name="Line 11"/>
            <p:cNvSpPr>
              <a:spLocks noChangeShapeType="1"/>
            </p:cNvSpPr>
            <p:nvPr/>
          </p:nvSpPr>
          <p:spPr bwMode="auto">
            <a:xfrm>
              <a:off x="5044" y="1968"/>
              <a:ext cx="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2" name="Oval 12"/>
            <p:cNvSpPr>
              <a:spLocks noChangeArrowheads="1"/>
            </p:cNvSpPr>
            <p:nvPr/>
          </p:nvSpPr>
          <p:spPr bwMode="auto">
            <a:xfrm>
              <a:off x="4948" y="1924"/>
              <a:ext cx="88" cy="88"/>
            </a:xfrm>
            <a:prstGeom prst="ellipse">
              <a:avLst/>
            </a:prstGeom>
            <a:solidFill>
              <a:srgbClr val="FCFEB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3" name="Oval 13"/>
            <p:cNvSpPr>
              <a:spLocks noChangeArrowheads="1"/>
            </p:cNvSpPr>
            <p:nvPr/>
          </p:nvSpPr>
          <p:spPr bwMode="auto">
            <a:xfrm>
              <a:off x="5140" y="1924"/>
              <a:ext cx="88" cy="88"/>
            </a:xfrm>
            <a:prstGeom prst="ellipse">
              <a:avLst/>
            </a:prstGeom>
            <a:solidFill>
              <a:srgbClr val="FCFEB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4" name="Line 14"/>
            <p:cNvSpPr>
              <a:spLocks noChangeShapeType="1"/>
            </p:cNvSpPr>
            <p:nvPr/>
          </p:nvSpPr>
          <p:spPr bwMode="auto">
            <a:xfrm flipH="1">
              <a:off x="4896" y="2208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5" name="Line 15"/>
            <p:cNvSpPr>
              <a:spLocks noChangeShapeType="1"/>
            </p:cNvSpPr>
            <p:nvPr/>
          </p:nvSpPr>
          <p:spPr bwMode="auto">
            <a:xfrm>
              <a:off x="4896" y="2164"/>
              <a:ext cx="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6" name="Rectangle 16"/>
            <p:cNvSpPr>
              <a:spLocks noChangeArrowheads="1"/>
            </p:cNvSpPr>
            <p:nvPr/>
          </p:nvSpPr>
          <p:spPr bwMode="auto">
            <a:xfrm>
              <a:off x="4839" y="3110"/>
              <a:ext cx="500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7" name="Rectangle 17"/>
            <p:cNvSpPr>
              <a:spLocks noChangeArrowheads="1"/>
            </p:cNvSpPr>
            <p:nvPr/>
          </p:nvSpPr>
          <p:spPr bwMode="auto">
            <a:xfrm>
              <a:off x="4933" y="3139"/>
              <a:ext cx="311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8" name="Rectangle 18"/>
            <p:cNvSpPr>
              <a:spLocks noChangeArrowheads="1"/>
            </p:cNvSpPr>
            <p:nvPr/>
          </p:nvSpPr>
          <p:spPr bwMode="auto">
            <a:xfrm>
              <a:off x="4906" y="3111"/>
              <a:ext cx="364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algn="ctr"/>
              <a:r>
                <a:rPr lang="fr-FR" b="1">
                  <a:solidFill>
                    <a:schemeClr val="hlink"/>
                  </a:solidFill>
                </a:rPr>
                <a:t>He</a:t>
              </a:r>
            </a:p>
          </p:txBody>
        </p:sp>
      </p:grpSp>
      <p:sp>
        <p:nvSpPr>
          <p:cNvPr id="23559" name="Rectangle 20"/>
          <p:cNvSpPr>
            <a:spLocks noChangeArrowheads="1"/>
          </p:cNvSpPr>
          <p:nvPr/>
        </p:nvSpPr>
        <p:spPr bwMode="auto">
          <a:xfrm>
            <a:off x="5619751" y="4724397"/>
            <a:ext cx="942975" cy="27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defTabSz="762000"/>
            <a:r>
              <a:rPr lang="fr-FR" sz="1200" b="1"/>
              <a:t>	</a:t>
            </a:r>
          </a:p>
        </p:txBody>
      </p:sp>
      <p:sp>
        <p:nvSpPr>
          <p:cNvPr id="23560" name="Oval 21"/>
          <p:cNvSpPr>
            <a:spLocks noChangeArrowheads="1"/>
          </p:cNvSpPr>
          <p:nvPr/>
        </p:nvSpPr>
        <p:spPr bwMode="auto">
          <a:xfrm>
            <a:off x="5462588" y="3648072"/>
            <a:ext cx="228600" cy="533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00FF00"/>
              </a:gs>
            </a:gsLst>
            <a:lin ang="0" scaled="1"/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2814638" y="4143372"/>
            <a:ext cx="2570163" cy="2127250"/>
            <a:chOff x="1728" y="2880"/>
            <a:chExt cx="1619" cy="1340"/>
          </a:xfrm>
        </p:grpSpPr>
        <p:sp>
          <p:nvSpPr>
            <p:cNvPr id="23640" name="Line 22"/>
            <p:cNvSpPr>
              <a:spLocks noChangeShapeType="1"/>
            </p:cNvSpPr>
            <p:nvPr/>
          </p:nvSpPr>
          <p:spPr bwMode="auto">
            <a:xfrm>
              <a:off x="3297" y="2888"/>
              <a:ext cx="0" cy="191"/>
            </a:xfrm>
            <a:prstGeom prst="line">
              <a:avLst/>
            </a:prstGeom>
            <a:noFill/>
            <a:ln w="25400">
              <a:solidFill>
                <a:srgbClr val="FF50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1" name="Line 23"/>
            <p:cNvSpPr>
              <a:spLocks noChangeShapeType="1"/>
            </p:cNvSpPr>
            <p:nvPr/>
          </p:nvSpPr>
          <p:spPr bwMode="auto">
            <a:xfrm>
              <a:off x="1837" y="2888"/>
              <a:ext cx="0" cy="191"/>
            </a:xfrm>
            <a:prstGeom prst="line">
              <a:avLst/>
            </a:prstGeom>
            <a:noFill/>
            <a:ln w="25400">
              <a:solidFill>
                <a:srgbClr val="FF50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1786" y="3091"/>
              <a:ext cx="1561" cy="1078"/>
            </a:xfrm>
            <a:prstGeom prst="rect">
              <a:avLst/>
            </a:prstGeom>
            <a:gradFill rotWithShape="0">
              <a:gsLst>
                <a:gs pos="0">
                  <a:srgbClr val="CECECE"/>
                </a:gs>
                <a:gs pos="50000">
                  <a:srgbClr val="CECECE">
                    <a:gamma/>
                    <a:tint val="40000"/>
                    <a:invGamma/>
                  </a:srgbClr>
                </a:gs>
                <a:gs pos="100000">
                  <a:srgbClr val="CECECE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643" name="Rectangle 25"/>
            <p:cNvSpPr>
              <a:spLocks noChangeArrowheads="1"/>
            </p:cNvSpPr>
            <p:nvPr/>
          </p:nvSpPr>
          <p:spPr bwMode="auto">
            <a:xfrm>
              <a:off x="1786" y="3091"/>
              <a:ext cx="1182" cy="353"/>
            </a:xfrm>
            <a:prstGeom prst="rect">
              <a:avLst/>
            </a:prstGeom>
            <a:gradFill rotWithShape="0">
              <a:gsLst>
                <a:gs pos="0">
                  <a:srgbClr val="CECECE"/>
                </a:gs>
                <a:gs pos="50000">
                  <a:srgbClr val="E6E6E6"/>
                </a:gs>
                <a:gs pos="100000">
                  <a:srgbClr val="CECECE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4" name="Rectangle 26"/>
            <p:cNvSpPr>
              <a:spLocks noChangeArrowheads="1"/>
            </p:cNvSpPr>
            <p:nvPr/>
          </p:nvSpPr>
          <p:spPr bwMode="auto">
            <a:xfrm>
              <a:off x="1841" y="3143"/>
              <a:ext cx="1073" cy="250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5" name="Rectangle 27" descr="Dark vertical"/>
            <p:cNvSpPr>
              <a:spLocks noChangeArrowheads="1"/>
            </p:cNvSpPr>
            <p:nvPr/>
          </p:nvSpPr>
          <p:spPr bwMode="auto">
            <a:xfrm>
              <a:off x="1894" y="3194"/>
              <a:ext cx="100" cy="44"/>
            </a:xfrm>
            <a:prstGeom prst="rect">
              <a:avLst/>
            </a:prstGeom>
            <a:pattFill prst="dkVert">
              <a:fgClr>
                <a:schemeClr val="bg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6" name="Oval 28"/>
            <p:cNvSpPr>
              <a:spLocks noChangeArrowheads="1"/>
            </p:cNvSpPr>
            <p:nvPr/>
          </p:nvSpPr>
          <p:spPr bwMode="auto">
            <a:xfrm>
              <a:off x="1894" y="3246"/>
              <a:ext cx="46" cy="4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7" name="Oval 29"/>
            <p:cNvSpPr>
              <a:spLocks noChangeArrowheads="1"/>
            </p:cNvSpPr>
            <p:nvPr/>
          </p:nvSpPr>
          <p:spPr bwMode="auto">
            <a:xfrm>
              <a:off x="1948" y="3246"/>
              <a:ext cx="46" cy="4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8" name="Rectangle 30"/>
            <p:cNvSpPr>
              <a:spLocks noChangeArrowheads="1"/>
            </p:cNvSpPr>
            <p:nvPr/>
          </p:nvSpPr>
          <p:spPr bwMode="auto">
            <a:xfrm>
              <a:off x="2002" y="3297"/>
              <a:ext cx="47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9" name="Rectangle 31"/>
            <p:cNvSpPr>
              <a:spLocks noChangeArrowheads="1"/>
            </p:cNvSpPr>
            <p:nvPr/>
          </p:nvSpPr>
          <p:spPr bwMode="auto">
            <a:xfrm>
              <a:off x="2057" y="3297"/>
              <a:ext cx="46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0" name="Rectangle 32"/>
            <p:cNvSpPr>
              <a:spLocks noChangeArrowheads="1"/>
            </p:cNvSpPr>
            <p:nvPr/>
          </p:nvSpPr>
          <p:spPr bwMode="auto">
            <a:xfrm>
              <a:off x="2111" y="3297"/>
              <a:ext cx="46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1" name="Rectangle 33"/>
            <p:cNvSpPr>
              <a:spLocks noChangeArrowheads="1"/>
            </p:cNvSpPr>
            <p:nvPr/>
          </p:nvSpPr>
          <p:spPr bwMode="auto">
            <a:xfrm>
              <a:off x="2218" y="3297"/>
              <a:ext cx="47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2" name="Oval 34"/>
            <p:cNvSpPr>
              <a:spLocks noChangeArrowheads="1"/>
            </p:cNvSpPr>
            <p:nvPr/>
          </p:nvSpPr>
          <p:spPr bwMode="auto">
            <a:xfrm>
              <a:off x="2327" y="3297"/>
              <a:ext cx="46" cy="44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3" name="Rectangle 35"/>
            <p:cNvSpPr>
              <a:spLocks noChangeArrowheads="1"/>
            </p:cNvSpPr>
            <p:nvPr/>
          </p:nvSpPr>
          <p:spPr bwMode="auto">
            <a:xfrm>
              <a:off x="2435" y="3297"/>
              <a:ext cx="47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4" name="Oval 36"/>
            <p:cNvSpPr>
              <a:spLocks noChangeArrowheads="1"/>
            </p:cNvSpPr>
            <p:nvPr/>
          </p:nvSpPr>
          <p:spPr bwMode="auto">
            <a:xfrm>
              <a:off x="2111" y="3194"/>
              <a:ext cx="46" cy="44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5" name="Line 37"/>
            <p:cNvSpPr>
              <a:spLocks noChangeShapeType="1"/>
            </p:cNvSpPr>
            <p:nvPr/>
          </p:nvSpPr>
          <p:spPr bwMode="auto">
            <a:xfrm>
              <a:off x="2601" y="3293"/>
              <a:ext cx="254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6" name="Line 38"/>
            <p:cNvSpPr>
              <a:spLocks noChangeShapeType="1"/>
            </p:cNvSpPr>
            <p:nvPr/>
          </p:nvSpPr>
          <p:spPr bwMode="auto">
            <a:xfrm>
              <a:off x="2601" y="3242"/>
              <a:ext cx="254" cy="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7" name="Line 39"/>
            <p:cNvSpPr>
              <a:spLocks noChangeShapeType="1"/>
            </p:cNvSpPr>
            <p:nvPr/>
          </p:nvSpPr>
          <p:spPr bwMode="auto">
            <a:xfrm>
              <a:off x="2218" y="3190"/>
              <a:ext cx="101" cy="0"/>
            </a:xfrm>
            <a:prstGeom prst="line">
              <a:avLst/>
            </a:prstGeom>
            <a:noFill/>
            <a:ln w="1270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8" name="Line 40"/>
            <p:cNvSpPr>
              <a:spLocks noChangeShapeType="1"/>
            </p:cNvSpPr>
            <p:nvPr/>
          </p:nvSpPr>
          <p:spPr bwMode="auto">
            <a:xfrm>
              <a:off x="2381" y="3190"/>
              <a:ext cx="101" cy="0"/>
            </a:xfrm>
            <a:prstGeom prst="line">
              <a:avLst/>
            </a:prstGeom>
            <a:noFill/>
            <a:ln w="12700">
              <a:solidFill>
                <a:srgbClr val="FE9B0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9" name="Line 41"/>
            <p:cNvSpPr>
              <a:spLocks noChangeShapeType="1"/>
            </p:cNvSpPr>
            <p:nvPr/>
          </p:nvSpPr>
          <p:spPr bwMode="auto">
            <a:xfrm>
              <a:off x="2710" y="3242"/>
              <a:ext cx="145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0" name="Line 42"/>
            <p:cNvSpPr>
              <a:spLocks noChangeShapeType="1"/>
            </p:cNvSpPr>
            <p:nvPr/>
          </p:nvSpPr>
          <p:spPr bwMode="auto">
            <a:xfrm>
              <a:off x="3080" y="3091"/>
              <a:ext cx="0" cy="1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1" name="Line 43"/>
            <p:cNvSpPr>
              <a:spLocks noChangeShapeType="1"/>
            </p:cNvSpPr>
            <p:nvPr/>
          </p:nvSpPr>
          <p:spPr bwMode="auto">
            <a:xfrm>
              <a:off x="3084" y="3242"/>
              <a:ext cx="2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2" name="Line 44"/>
            <p:cNvSpPr>
              <a:spLocks noChangeShapeType="1"/>
            </p:cNvSpPr>
            <p:nvPr/>
          </p:nvSpPr>
          <p:spPr bwMode="auto">
            <a:xfrm flipH="1">
              <a:off x="2972" y="3246"/>
              <a:ext cx="108" cy="19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3" name="Oval 45"/>
            <p:cNvSpPr>
              <a:spLocks noChangeArrowheads="1"/>
            </p:cNvSpPr>
            <p:nvPr/>
          </p:nvSpPr>
          <p:spPr bwMode="auto">
            <a:xfrm>
              <a:off x="3121" y="3293"/>
              <a:ext cx="127" cy="13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4" name="Rectangle 46"/>
            <p:cNvSpPr>
              <a:spLocks noChangeArrowheads="1"/>
            </p:cNvSpPr>
            <p:nvPr/>
          </p:nvSpPr>
          <p:spPr bwMode="auto">
            <a:xfrm>
              <a:off x="3157" y="3039"/>
              <a:ext cx="45" cy="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5" name="Rectangle 47"/>
            <p:cNvSpPr>
              <a:spLocks noChangeArrowheads="1"/>
            </p:cNvSpPr>
            <p:nvPr/>
          </p:nvSpPr>
          <p:spPr bwMode="auto">
            <a:xfrm>
              <a:off x="3103" y="2988"/>
              <a:ext cx="153" cy="4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6" name="Rectangle 48"/>
            <p:cNvSpPr>
              <a:spLocks noChangeArrowheads="1"/>
            </p:cNvSpPr>
            <p:nvPr/>
          </p:nvSpPr>
          <p:spPr bwMode="auto">
            <a:xfrm>
              <a:off x="2435" y="2988"/>
              <a:ext cx="263" cy="95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7" name="Line 49"/>
            <p:cNvSpPr>
              <a:spLocks noChangeShapeType="1"/>
            </p:cNvSpPr>
            <p:nvPr/>
          </p:nvSpPr>
          <p:spPr bwMode="auto">
            <a:xfrm>
              <a:off x="2502" y="3035"/>
              <a:ext cx="129" cy="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8" name="AutoShape 50"/>
            <p:cNvSpPr>
              <a:spLocks noChangeArrowheads="1"/>
            </p:cNvSpPr>
            <p:nvPr/>
          </p:nvSpPr>
          <p:spPr bwMode="auto">
            <a:xfrm rot="10800000" flipH="1">
              <a:off x="1890" y="3862"/>
              <a:ext cx="108" cy="103"/>
            </a:xfrm>
            <a:prstGeom prst="triangle">
              <a:avLst>
                <a:gd name="adj" fmla="val 49995"/>
              </a:avLst>
            </a:prstGeom>
            <a:solidFill>
              <a:srgbClr val="FF5008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9" name="Rectangle 51"/>
            <p:cNvSpPr>
              <a:spLocks noChangeArrowheads="1"/>
            </p:cNvSpPr>
            <p:nvPr/>
          </p:nvSpPr>
          <p:spPr bwMode="auto">
            <a:xfrm>
              <a:off x="1951" y="3812"/>
              <a:ext cx="980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defTabSz="762000"/>
              <a:r>
                <a:rPr lang="fr-FR" sz="1600" b="1" dirty="0" err="1" smtClean="0">
                  <a:solidFill>
                    <a:srgbClr val="676767"/>
                  </a:solidFill>
                </a:rPr>
                <a:t>Leak</a:t>
              </a:r>
              <a:r>
                <a:rPr lang="fr-FR" sz="1600" b="1" dirty="0" smtClean="0">
                  <a:solidFill>
                    <a:srgbClr val="676767"/>
                  </a:solidFill>
                </a:rPr>
                <a:t> Detector</a:t>
              </a:r>
              <a:endParaRPr lang="fr-FR" sz="1600" b="1" dirty="0">
                <a:solidFill>
                  <a:srgbClr val="676767"/>
                </a:solidFill>
              </a:endParaRPr>
            </a:p>
          </p:txBody>
        </p:sp>
        <p:sp>
          <p:nvSpPr>
            <p:cNvPr id="23671" name="Rectangle 53"/>
            <p:cNvSpPr>
              <a:spLocks noChangeArrowheads="1"/>
            </p:cNvSpPr>
            <p:nvPr/>
          </p:nvSpPr>
          <p:spPr bwMode="auto">
            <a:xfrm>
              <a:off x="1837" y="2880"/>
              <a:ext cx="1460" cy="51"/>
            </a:xfrm>
            <a:prstGeom prst="rect">
              <a:avLst/>
            </a:prstGeom>
            <a:solidFill>
              <a:srgbClr val="FF5008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2" name="Rectangle 54"/>
            <p:cNvSpPr>
              <a:spLocks noChangeArrowheads="1"/>
            </p:cNvSpPr>
            <p:nvPr/>
          </p:nvSpPr>
          <p:spPr bwMode="auto">
            <a:xfrm>
              <a:off x="1948" y="4177"/>
              <a:ext cx="101" cy="4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3" name="Rectangle 55"/>
            <p:cNvSpPr>
              <a:spLocks noChangeArrowheads="1"/>
            </p:cNvSpPr>
            <p:nvPr/>
          </p:nvSpPr>
          <p:spPr bwMode="auto">
            <a:xfrm>
              <a:off x="3084" y="4177"/>
              <a:ext cx="100" cy="43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4" name="Rectangle 56"/>
            <p:cNvSpPr>
              <a:spLocks noChangeArrowheads="1"/>
            </p:cNvSpPr>
            <p:nvPr/>
          </p:nvSpPr>
          <p:spPr bwMode="auto">
            <a:xfrm>
              <a:off x="1732" y="4073"/>
              <a:ext cx="46" cy="43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5" name="Line 57"/>
            <p:cNvSpPr>
              <a:spLocks noChangeShapeType="1"/>
            </p:cNvSpPr>
            <p:nvPr/>
          </p:nvSpPr>
          <p:spPr bwMode="auto">
            <a:xfrm>
              <a:off x="1728" y="4077"/>
              <a:ext cx="0" cy="35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2" name="Rectangle 59"/>
          <p:cNvSpPr>
            <a:spLocks noChangeArrowheads="1"/>
          </p:cNvSpPr>
          <p:nvPr/>
        </p:nvSpPr>
        <p:spPr bwMode="auto">
          <a:xfrm>
            <a:off x="4764088" y="3616322"/>
            <a:ext cx="749300" cy="692150"/>
          </a:xfrm>
          <a:prstGeom prst="rect">
            <a:avLst/>
          </a:prstGeom>
          <a:solidFill>
            <a:srgbClr val="47474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5691188" y="3895722"/>
            <a:ext cx="527050" cy="222250"/>
            <a:chOff x="3540" y="2724"/>
            <a:chExt cx="332" cy="140"/>
          </a:xfrm>
        </p:grpSpPr>
        <p:sp>
          <p:nvSpPr>
            <p:cNvPr id="23636" name="Rectangle 60"/>
            <p:cNvSpPr>
              <a:spLocks noChangeArrowheads="1"/>
            </p:cNvSpPr>
            <p:nvPr/>
          </p:nvSpPr>
          <p:spPr bwMode="auto">
            <a:xfrm>
              <a:off x="3688" y="2728"/>
              <a:ext cx="184" cy="40"/>
            </a:xfrm>
            <a:prstGeom prst="rect">
              <a:avLst/>
            </a:prstGeom>
            <a:solidFill>
              <a:srgbClr val="67676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7" name="Rectangle 61"/>
            <p:cNvSpPr>
              <a:spLocks noChangeArrowheads="1"/>
            </p:cNvSpPr>
            <p:nvPr/>
          </p:nvSpPr>
          <p:spPr bwMode="auto">
            <a:xfrm>
              <a:off x="3832" y="2776"/>
              <a:ext cx="40" cy="88"/>
            </a:xfrm>
            <a:prstGeom prst="rect">
              <a:avLst/>
            </a:prstGeom>
            <a:solidFill>
              <a:srgbClr val="67676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8" name="Line 62"/>
            <p:cNvSpPr>
              <a:spLocks noChangeShapeType="1"/>
            </p:cNvSpPr>
            <p:nvPr/>
          </p:nvSpPr>
          <p:spPr bwMode="auto">
            <a:xfrm>
              <a:off x="3784" y="2776"/>
              <a:ext cx="40" cy="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9" name="Line 63"/>
            <p:cNvSpPr>
              <a:spLocks noChangeShapeType="1"/>
            </p:cNvSpPr>
            <p:nvPr/>
          </p:nvSpPr>
          <p:spPr bwMode="auto">
            <a:xfrm flipH="1">
              <a:off x="3540" y="2724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4" name="Rectangle 65"/>
          <p:cNvSpPr>
            <a:spLocks noChangeArrowheads="1"/>
          </p:cNvSpPr>
          <p:nvPr/>
        </p:nvSpPr>
        <p:spPr bwMode="auto">
          <a:xfrm>
            <a:off x="6000760" y="3643314"/>
            <a:ext cx="1239838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ctr" defTabSz="762000"/>
            <a:r>
              <a:rPr lang="fr-FR" sz="1400" b="1" dirty="0" err="1" smtClean="0"/>
              <a:t>Helium</a:t>
            </a:r>
            <a:r>
              <a:rPr lang="fr-FR" sz="1400" b="1" dirty="0" smtClean="0"/>
              <a:t> </a:t>
            </a:r>
          </a:p>
          <a:p>
            <a:pPr algn="ctr" defTabSz="762000"/>
            <a:r>
              <a:rPr lang="fr-FR" sz="1400" b="1" dirty="0" err="1" smtClean="0"/>
              <a:t>pistol</a:t>
            </a:r>
            <a:endParaRPr lang="fr-FR" sz="1400" b="1" dirty="0"/>
          </a:p>
        </p:txBody>
      </p:sp>
      <p:sp>
        <p:nvSpPr>
          <p:cNvPr id="23625" name="Rectangle 126"/>
          <p:cNvSpPr>
            <a:spLocks noChangeArrowheads="1"/>
          </p:cNvSpPr>
          <p:nvPr/>
        </p:nvSpPr>
        <p:spPr bwMode="auto">
          <a:xfrm>
            <a:off x="4654551" y="3709985"/>
            <a:ext cx="987425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ctr" defTabSz="762000"/>
            <a:r>
              <a:rPr lang="fr-FR" sz="1400" b="1" dirty="0" smtClean="0">
                <a:solidFill>
                  <a:schemeClr val="hlink"/>
                </a:solidFill>
              </a:rPr>
              <a:t>Part </a:t>
            </a:r>
          </a:p>
          <a:p>
            <a:pPr algn="ctr" defTabSz="762000"/>
            <a:r>
              <a:rPr lang="fr-FR" sz="1400" b="1" dirty="0">
                <a:solidFill>
                  <a:schemeClr val="hlink"/>
                </a:solidFill>
              </a:rPr>
              <a:t>t</a:t>
            </a:r>
            <a:r>
              <a:rPr lang="fr-FR" sz="1400" b="1" dirty="0" smtClean="0">
                <a:solidFill>
                  <a:schemeClr val="hlink"/>
                </a:solidFill>
              </a:rPr>
              <a:t>o test</a:t>
            </a:r>
            <a:endParaRPr lang="fr-FR" sz="1400" b="1" dirty="0">
              <a:solidFill>
                <a:schemeClr val="hlink"/>
              </a:solidFill>
            </a:endParaRPr>
          </a:p>
        </p:txBody>
      </p:sp>
      <p:sp>
        <p:nvSpPr>
          <p:cNvPr id="23626" name="Rectangle 127"/>
          <p:cNvSpPr>
            <a:spLocks noChangeArrowheads="1"/>
          </p:cNvSpPr>
          <p:nvPr/>
        </p:nvSpPr>
        <p:spPr bwMode="auto">
          <a:xfrm>
            <a:off x="-141288" y="4913313"/>
            <a:ext cx="2646363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4838" y="1638672"/>
            <a:ext cx="4210050" cy="2465013"/>
            <a:chOff x="604838" y="1638672"/>
            <a:chExt cx="4210050" cy="2465013"/>
          </a:xfrm>
        </p:grpSpPr>
        <p:sp>
          <p:nvSpPr>
            <p:cNvPr id="23554" name="AutoShape 2"/>
            <p:cNvSpPr>
              <a:spLocks noChangeArrowheads="1"/>
            </p:cNvSpPr>
            <p:nvPr/>
          </p:nvSpPr>
          <p:spPr bwMode="auto">
            <a:xfrm>
              <a:off x="604838" y="1638672"/>
              <a:ext cx="3124200" cy="2438400"/>
            </a:xfrm>
            <a:prstGeom prst="roundRect">
              <a:avLst>
                <a:gd name="adj" fmla="val 12495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5" name="Rectangle 3"/>
            <p:cNvSpPr>
              <a:spLocks noChangeArrowheads="1"/>
            </p:cNvSpPr>
            <p:nvPr/>
          </p:nvSpPr>
          <p:spPr bwMode="auto">
            <a:xfrm>
              <a:off x="992188" y="1711322"/>
              <a:ext cx="1968500" cy="1892300"/>
            </a:xfrm>
            <a:prstGeom prst="rect">
              <a:avLst/>
            </a:prstGeom>
            <a:gradFill rotWithShape="0">
              <a:gsLst>
                <a:gs pos="0">
                  <a:srgbClr val="3365FB"/>
                </a:gs>
                <a:gs pos="50000">
                  <a:srgbClr val="EAEFFF"/>
                </a:gs>
                <a:gs pos="100000">
                  <a:srgbClr val="3365FB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auto">
            <a:xfrm>
              <a:off x="1456064" y="2528885"/>
              <a:ext cx="1082026" cy="3667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algn="ctr" defTabSz="762000"/>
              <a:r>
                <a:rPr lang="fr-FR" b="1" dirty="0" smtClean="0">
                  <a:solidFill>
                    <a:srgbClr val="00279F"/>
                  </a:solidFill>
                </a:rPr>
                <a:t>Vacuum</a:t>
              </a:r>
              <a:endParaRPr lang="fr-FR" b="1" dirty="0">
                <a:solidFill>
                  <a:srgbClr val="00279F"/>
                </a:solidFill>
              </a:endParaRPr>
            </a:p>
          </p:txBody>
        </p:sp>
        <p:sp>
          <p:nvSpPr>
            <p:cNvPr id="23565" name="AutoShape 66"/>
            <p:cNvSpPr>
              <a:spLocks noChangeArrowheads="1"/>
            </p:cNvSpPr>
            <p:nvPr/>
          </p:nvSpPr>
          <p:spPr bwMode="auto">
            <a:xfrm rot="7500000">
              <a:off x="3786188" y="2771772"/>
              <a:ext cx="609600" cy="1447800"/>
            </a:xfrm>
            <a:prstGeom prst="triangle">
              <a:avLst>
                <a:gd name="adj" fmla="val 49995"/>
              </a:avLst>
            </a:prstGeom>
            <a:solidFill>
              <a:schemeClr val="fol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6" name="Oval 67"/>
            <p:cNvSpPr>
              <a:spLocks noChangeArrowheads="1"/>
            </p:cNvSpPr>
            <p:nvPr/>
          </p:nvSpPr>
          <p:spPr bwMode="auto">
            <a:xfrm>
              <a:off x="1677988" y="3387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Oval 68"/>
            <p:cNvSpPr>
              <a:spLocks noChangeArrowheads="1"/>
            </p:cNvSpPr>
            <p:nvPr/>
          </p:nvSpPr>
          <p:spPr bwMode="auto">
            <a:xfrm>
              <a:off x="2820988" y="2016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8" name="Oval 69"/>
            <p:cNvSpPr>
              <a:spLocks noChangeArrowheads="1"/>
            </p:cNvSpPr>
            <p:nvPr/>
          </p:nvSpPr>
          <p:spPr bwMode="auto">
            <a:xfrm>
              <a:off x="282098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9" name="Oval 70"/>
            <p:cNvSpPr>
              <a:spLocks noChangeArrowheads="1"/>
            </p:cNvSpPr>
            <p:nvPr/>
          </p:nvSpPr>
          <p:spPr bwMode="auto">
            <a:xfrm>
              <a:off x="289718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Oval 71"/>
            <p:cNvSpPr>
              <a:spLocks noChangeArrowheads="1"/>
            </p:cNvSpPr>
            <p:nvPr/>
          </p:nvSpPr>
          <p:spPr bwMode="auto">
            <a:xfrm>
              <a:off x="198278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Oval 72"/>
            <p:cNvSpPr>
              <a:spLocks noChangeArrowheads="1"/>
            </p:cNvSpPr>
            <p:nvPr/>
          </p:nvSpPr>
          <p:spPr bwMode="auto">
            <a:xfrm>
              <a:off x="272573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2" name="Oval 73"/>
            <p:cNvSpPr>
              <a:spLocks noChangeArrowheads="1"/>
            </p:cNvSpPr>
            <p:nvPr/>
          </p:nvSpPr>
          <p:spPr bwMode="auto">
            <a:xfrm>
              <a:off x="1677988" y="2930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Oval 74"/>
            <p:cNvSpPr>
              <a:spLocks noChangeArrowheads="1"/>
            </p:cNvSpPr>
            <p:nvPr/>
          </p:nvSpPr>
          <p:spPr bwMode="auto">
            <a:xfrm>
              <a:off x="2820988" y="2168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4" name="Oval 75"/>
            <p:cNvSpPr>
              <a:spLocks noChangeArrowheads="1"/>
            </p:cNvSpPr>
            <p:nvPr/>
          </p:nvSpPr>
          <p:spPr bwMode="auto">
            <a:xfrm>
              <a:off x="1906588" y="3082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5" name="Oval 76"/>
            <p:cNvSpPr>
              <a:spLocks noChangeArrowheads="1"/>
            </p:cNvSpPr>
            <p:nvPr/>
          </p:nvSpPr>
          <p:spPr bwMode="auto">
            <a:xfrm>
              <a:off x="2211388" y="2016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6" name="Oval 77"/>
            <p:cNvSpPr>
              <a:spLocks noChangeArrowheads="1"/>
            </p:cNvSpPr>
            <p:nvPr/>
          </p:nvSpPr>
          <p:spPr bwMode="auto">
            <a:xfrm>
              <a:off x="2897188" y="2244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7" name="Oval 78"/>
            <p:cNvSpPr>
              <a:spLocks noChangeArrowheads="1"/>
            </p:cNvSpPr>
            <p:nvPr/>
          </p:nvSpPr>
          <p:spPr bwMode="auto">
            <a:xfrm>
              <a:off x="2820988" y="2244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8" name="Oval 79"/>
            <p:cNvSpPr>
              <a:spLocks noChangeArrowheads="1"/>
            </p:cNvSpPr>
            <p:nvPr/>
          </p:nvSpPr>
          <p:spPr bwMode="auto">
            <a:xfrm>
              <a:off x="2897188" y="2168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Oval 80"/>
            <p:cNvSpPr>
              <a:spLocks noChangeArrowheads="1"/>
            </p:cNvSpPr>
            <p:nvPr/>
          </p:nvSpPr>
          <p:spPr bwMode="auto">
            <a:xfrm>
              <a:off x="2820988" y="2320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0" name="Oval 81"/>
            <p:cNvSpPr>
              <a:spLocks noChangeArrowheads="1"/>
            </p:cNvSpPr>
            <p:nvPr/>
          </p:nvSpPr>
          <p:spPr bwMode="auto">
            <a:xfrm>
              <a:off x="2116138" y="3311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Oval 82"/>
            <p:cNvSpPr>
              <a:spLocks noChangeArrowheads="1"/>
            </p:cNvSpPr>
            <p:nvPr/>
          </p:nvSpPr>
          <p:spPr bwMode="auto">
            <a:xfrm>
              <a:off x="1906588" y="3463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2" name="Rectangle 83"/>
            <p:cNvSpPr>
              <a:spLocks noChangeArrowheads="1"/>
            </p:cNvSpPr>
            <p:nvPr/>
          </p:nvSpPr>
          <p:spPr bwMode="auto">
            <a:xfrm>
              <a:off x="1716088" y="3616322"/>
              <a:ext cx="520700" cy="139700"/>
            </a:xfrm>
            <a:prstGeom prst="rect">
              <a:avLst/>
            </a:prstGeom>
            <a:solidFill>
              <a:srgbClr val="67676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Oval 84"/>
            <p:cNvSpPr>
              <a:spLocks noChangeArrowheads="1"/>
            </p:cNvSpPr>
            <p:nvPr/>
          </p:nvSpPr>
          <p:spPr bwMode="auto">
            <a:xfrm>
              <a:off x="2268538" y="1863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Oval 85"/>
            <p:cNvSpPr>
              <a:spLocks noChangeArrowheads="1"/>
            </p:cNvSpPr>
            <p:nvPr/>
          </p:nvSpPr>
          <p:spPr bwMode="auto">
            <a:xfrm>
              <a:off x="1963738" y="2854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5" name="Oval 86"/>
            <p:cNvSpPr>
              <a:spLocks noChangeArrowheads="1"/>
            </p:cNvSpPr>
            <p:nvPr/>
          </p:nvSpPr>
          <p:spPr bwMode="auto">
            <a:xfrm>
              <a:off x="2725738" y="2244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6" name="Oval 87"/>
            <p:cNvSpPr>
              <a:spLocks noChangeArrowheads="1"/>
            </p:cNvSpPr>
            <p:nvPr/>
          </p:nvSpPr>
          <p:spPr bwMode="auto">
            <a:xfrm>
              <a:off x="234473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Oval 88"/>
            <p:cNvSpPr>
              <a:spLocks noChangeArrowheads="1"/>
            </p:cNvSpPr>
            <p:nvPr/>
          </p:nvSpPr>
          <p:spPr bwMode="auto">
            <a:xfrm>
              <a:off x="2725738" y="1939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8" name="Oval 89"/>
            <p:cNvSpPr>
              <a:spLocks noChangeArrowheads="1"/>
            </p:cNvSpPr>
            <p:nvPr/>
          </p:nvSpPr>
          <p:spPr bwMode="auto">
            <a:xfrm>
              <a:off x="2954338" y="2168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9" name="Oval 90"/>
            <p:cNvSpPr>
              <a:spLocks noChangeArrowheads="1"/>
            </p:cNvSpPr>
            <p:nvPr/>
          </p:nvSpPr>
          <p:spPr bwMode="auto">
            <a:xfrm>
              <a:off x="1811338" y="3235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Oval 91"/>
            <p:cNvSpPr>
              <a:spLocks noChangeArrowheads="1"/>
            </p:cNvSpPr>
            <p:nvPr/>
          </p:nvSpPr>
          <p:spPr bwMode="auto">
            <a:xfrm>
              <a:off x="2573338" y="2320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Oval 92"/>
            <p:cNvSpPr>
              <a:spLocks noChangeArrowheads="1"/>
            </p:cNvSpPr>
            <p:nvPr/>
          </p:nvSpPr>
          <p:spPr bwMode="auto">
            <a:xfrm>
              <a:off x="2725738" y="2397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2" name="Rectangle 93"/>
            <p:cNvSpPr>
              <a:spLocks noChangeArrowheads="1"/>
            </p:cNvSpPr>
            <p:nvPr/>
          </p:nvSpPr>
          <p:spPr bwMode="auto">
            <a:xfrm>
              <a:off x="3043238" y="2162172"/>
              <a:ext cx="609600" cy="76200"/>
            </a:xfrm>
            <a:prstGeom prst="rect">
              <a:avLst/>
            </a:prstGeom>
            <a:solidFill>
              <a:srgbClr val="474747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3" name="Oval 94"/>
            <p:cNvSpPr>
              <a:spLocks noChangeArrowheads="1"/>
            </p:cNvSpPr>
            <p:nvPr/>
          </p:nvSpPr>
          <p:spPr bwMode="auto">
            <a:xfrm>
              <a:off x="2287588" y="2701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4" name="Oval 95"/>
            <p:cNvSpPr>
              <a:spLocks noChangeArrowheads="1"/>
            </p:cNvSpPr>
            <p:nvPr/>
          </p:nvSpPr>
          <p:spPr bwMode="auto">
            <a:xfrm>
              <a:off x="2363788" y="2930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5" name="Oval 96"/>
            <p:cNvSpPr>
              <a:spLocks noChangeArrowheads="1"/>
            </p:cNvSpPr>
            <p:nvPr/>
          </p:nvSpPr>
          <p:spPr bwMode="auto">
            <a:xfrm>
              <a:off x="1811338" y="2625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6" name="Oval 97"/>
            <p:cNvSpPr>
              <a:spLocks noChangeArrowheads="1"/>
            </p:cNvSpPr>
            <p:nvPr/>
          </p:nvSpPr>
          <p:spPr bwMode="auto">
            <a:xfrm>
              <a:off x="2497138" y="2397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7" name="Oval 98"/>
            <p:cNvSpPr>
              <a:spLocks noChangeArrowheads="1"/>
            </p:cNvSpPr>
            <p:nvPr/>
          </p:nvSpPr>
          <p:spPr bwMode="auto">
            <a:xfrm>
              <a:off x="2516188" y="1863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8" name="Oval 99"/>
            <p:cNvSpPr>
              <a:spLocks noChangeArrowheads="1"/>
            </p:cNvSpPr>
            <p:nvPr/>
          </p:nvSpPr>
          <p:spPr bwMode="auto">
            <a:xfrm>
              <a:off x="2497138" y="2244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9" name="Oval 100"/>
            <p:cNvSpPr>
              <a:spLocks noChangeArrowheads="1"/>
            </p:cNvSpPr>
            <p:nvPr/>
          </p:nvSpPr>
          <p:spPr bwMode="auto">
            <a:xfrm>
              <a:off x="2592388" y="2092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Oval 101"/>
            <p:cNvSpPr>
              <a:spLocks noChangeArrowheads="1"/>
            </p:cNvSpPr>
            <p:nvPr/>
          </p:nvSpPr>
          <p:spPr bwMode="auto">
            <a:xfrm>
              <a:off x="2211388" y="2320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1" name="Oval 102"/>
            <p:cNvSpPr>
              <a:spLocks noChangeArrowheads="1"/>
            </p:cNvSpPr>
            <p:nvPr/>
          </p:nvSpPr>
          <p:spPr bwMode="auto">
            <a:xfrm>
              <a:off x="2135188" y="2549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2" name="Oval 103"/>
            <p:cNvSpPr>
              <a:spLocks noChangeArrowheads="1"/>
            </p:cNvSpPr>
            <p:nvPr/>
          </p:nvSpPr>
          <p:spPr bwMode="auto">
            <a:xfrm>
              <a:off x="2039938" y="2930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Oval 104"/>
            <p:cNvSpPr>
              <a:spLocks noChangeArrowheads="1"/>
            </p:cNvSpPr>
            <p:nvPr/>
          </p:nvSpPr>
          <p:spPr bwMode="auto">
            <a:xfrm>
              <a:off x="2192338" y="3082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4" name="Oval 105"/>
            <p:cNvSpPr>
              <a:spLocks noChangeArrowheads="1"/>
            </p:cNvSpPr>
            <p:nvPr/>
          </p:nvSpPr>
          <p:spPr bwMode="auto">
            <a:xfrm>
              <a:off x="2192338" y="3463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5" name="Oval 106"/>
            <p:cNvSpPr>
              <a:spLocks noChangeArrowheads="1"/>
            </p:cNvSpPr>
            <p:nvPr/>
          </p:nvSpPr>
          <p:spPr bwMode="auto">
            <a:xfrm>
              <a:off x="2344738" y="3159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6" name="Oval 107"/>
            <p:cNvSpPr>
              <a:spLocks noChangeArrowheads="1"/>
            </p:cNvSpPr>
            <p:nvPr/>
          </p:nvSpPr>
          <p:spPr bwMode="auto">
            <a:xfrm>
              <a:off x="1982788" y="32353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7" name="Oval 108"/>
            <p:cNvSpPr>
              <a:spLocks noChangeArrowheads="1"/>
            </p:cNvSpPr>
            <p:nvPr/>
          </p:nvSpPr>
          <p:spPr bwMode="auto">
            <a:xfrm>
              <a:off x="1754188" y="3540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8" name="Oval 109"/>
            <p:cNvSpPr>
              <a:spLocks noChangeArrowheads="1"/>
            </p:cNvSpPr>
            <p:nvPr/>
          </p:nvSpPr>
          <p:spPr bwMode="auto">
            <a:xfrm>
              <a:off x="2058988" y="3540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9" name="Oval 110"/>
            <p:cNvSpPr>
              <a:spLocks noChangeArrowheads="1"/>
            </p:cNvSpPr>
            <p:nvPr/>
          </p:nvSpPr>
          <p:spPr bwMode="auto">
            <a:xfrm>
              <a:off x="1982788" y="3387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0" name="Oval 111"/>
            <p:cNvSpPr>
              <a:spLocks noChangeArrowheads="1"/>
            </p:cNvSpPr>
            <p:nvPr/>
          </p:nvSpPr>
          <p:spPr bwMode="auto">
            <a:xfrm>
              <a:off x="1735138" y="3082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1" name="Oval 112"/>
            <p:cNvSpPr>
              <a:spLocks noChangeArrowheads="1"/>
            </p:cNvSpPr>
            <p:nvPr/>
          </p:nvSpPr>
          <p:spPr bwMode="auto">
            <a:xfrm>
              <a:off x="2497138" y="2016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2" name="Oval 113"/>
            <p:cNvSpPr>
              <a:spLocks noChangeArrowheads="1"/>
            </p:cNvSpPr>
            <p:nvPr/>
          </p:nvSpPr>
          <p:spPr bwMode="auto">
            <a:xfrm>
              <a:off x="1754188" y="1863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3" name="Oval 114"/>
            <p:cNvSpPr>
              <a:spLocks noChangeArrowheads="1"/>
            </p:cNvSpPr>
            <p:nvPr/>
          </p:nvSpPr>
          <p:spPr bwMode="auto">
            <a:xfrm>
              <a:off x="1754188" y="23209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4" name="Oval 115"/>
            <p:cNvSpPr>
              <a:spLocks noChangeArrowheads="1"/>
            </p:cNvSpPr>
            <p:nvPr/>
          </p:nvSpPr>
          <p:spPr bwMode="auto">
            <a:xfrm>
              <a:off x="2573338" y="2930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5" name="Oval 116"/>
            <p:cNvSpPr>
              <a:spLocks noChangeArrowheads="1"/>
            </p:cNvSpPr>
            <p:nvPr/>
          </p:nvSpPr>
          <p:spPr bwMode="auto">
            <a:xfrm>
              <a:off x="2573338" y="3387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6" name="Oval 117"/>
            <p:cNvSpPr>
              <a:spLocks noChangeArrowheads="1"/>
            </p:cNvSpPr>
            <p:nvPr/>
          </p:nvSpPr>
          <p:spPr bwMode="auto">
            <a:xfrm>
              <a:off x="1525588" y="2778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7" name="Oval 118"/>
            <p:cNvSpPr>
              <a:spLocks noChangeArrowheads="1"/>
            </p:cNvSpPr>
            <p:nvPr/>
          </p:nvSpPr>
          <p:spPr bwMode="auto">
            <a:xfrm>
              <a:off x="1449388" y="2016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8" name="Oval 119"/>
            <p:cNvSpPr>
              <a:spLocks noChangeArrowheads="1"/>
            </p:cNvSpPr>
            <p:nvPr/>
          </p:nvSpPr>
          <p:spPr bwMode="auto">
            <a:xfrm>
              <a:off x="1373188" y="33115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9" name="Oval 120"/>
            <p:cNvSpPr>
              <a:spLocks noChangeArrowheads="1"/>
            </p:cNvSpPr>
            <p:nvPr/>
          </p:nvSpPr>
          <p:spPr bwMode="auto">
            <a:xfrm>
              <a:off x="2725738" y="3006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0" name="Oval 121"/>
            <p:cNvSpPr>
              <a:spLocks noChangeArrowheads="1"/>
            </p:cNvSpPr>
            <p:nvPr/>
          </p:nvSpPr>
          <p:spPr bwMode="auto">
            <a:xfrm>
              <a:off x="1373188" y="2397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1" name="Oval 122"/>
            <p:cNvSpPr>
              <a:spLocks noChangeArrowheads="1"/>
            </p:cNvSpPr>
            <p:nvPr/>
          </p:nvSpPr>
          <p:spPr bwMode="auto">
            <a:xfrm>
              <a:off x="2287588" y="23971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2" name="Oval 123"/>
            <p:cNvSpPr>
              <a:spLocks noChangeArrowheads="1"/>
            </p:cNvSpPr>
            <p:nvPr/>
          </p:nvSpPr>
          <p:spPr bwMode="auto">
            <a:xfrm>
              <a:off x="1982788" y="2244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3" name="Oval 124"/>
            <p:cNvSpPr>
              <a:spLocks noChangeArrowheads="1"/>
            </p:cNvSpPr>
            <p:nvPr/>
          </p:nvSpPr>
          <p:spPr bwMode="auto">
            <a:xfrm>
              <a:off x="2516188" y="2625722"/>
              <a:ext cx="63500" cy="63500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4" name="AutoShape 125"/>
            <p:cNvSpPr>
              <a:spLocks noChangeArrowheads="1"/>
            </p:cNvSpPr>
            <p:nvPr/>
          </p:nvSpPr>
          <p:spPr bwMode="auto">
            <a:xfrm rot="16200000" flipH="1">
              <a:off x="1776413" y="3752847"/>
              <a:ext cx="400050" cy="190500"/>
            </a:xfrm>
            <a:prstGeom prst="rightArrow">
              <a:avLst>
                <a:gd name="adj1" fmla="val 50000"/>
                <a:gd name="adj2" fmla="val 105010"/>
              </a:avLst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7" name="Rectangle 128"/>
            <p:cNvSpPr>
              <a:spLocks noChangeArrowheads="1"/>
            </p:cNvSpPr>
            <p:nvPr/>
          </p:nvSpPr>
          <p:spPr bwMode="auto">
            <a:xfrm>
              <a:off x="2922588" y="1857372"/>
              <a:ext cx="890588" cy="342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algn="ctr" defTabSz="762000"/>
              <a:r>
                <a:rPr lang="fr-FR" sz="1600" b="1">
                  <a:solidFill>
                    <a:srgbClr val="037C03"/>
                  </a:solidFill>
                </a:rPr>
                <a:t>Hélium</a:t>
              </a:r>
            </a:p>
          </p:txBody>
        </p:sp>
        <p:sp>
          <p:nvSpPr>
            <p:cNvPr id="23628" name="Rectangle 129"/>
            <p:cNvSpPr>
              <a:spLocks noChangeArrowheads="1"/>
            </p:cNvSpPr>
            <p:nvPr/>
          </p:nvSpPr>
          <p:spPr bwMode="auto">
            <a:xfrm>
              <a:off x="2262188" y="3633785"/>
              <a:ext cx="384175" cy="4699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 algn="ctr" defTabSz="762000"/>
              <a:r>
                <a:rPr lang="fr-FR" b="1">
                  <a:solidFill>
                    <a:schemeClr val="hlink"/>
                  </a:solidFill>
                </a:rPr>
                <a:t>Q</a:t>
              </a:r>
            </a:p>
          </p:txBody>
        </p:sp>
      </p:grpSp>
      <p:sp>
        <p:nvSpPr>
          <p:cNvPr id="23629" name="Rectangle 130"/>
          <p:cNvSpPr>
            <a:spLocks noChangeArrowheads="1"/>
          </p:cNvSpPr>
          <p:nvPr/>
        </p:nvSpPr>
        <p:spPr bwMode="auto">
          <a:xfrm>
            <a:off x="568326" y="4638672"/>
            <a:ext cx="1958975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ctr" defTabSz="762000"/>
            <a:r>
              <a:rPr lang="fr-FR" sz="1600" b="1" dirty="0" smtClean="0">
                <a:solidFill>
                  <a:schemeClr val="hlink"/>
                </a:solidFill>
              </a:rPr>
              <a:t>q </a:t>
            </a:r>
            <a:r>
              <a:rPr lang="fr-FR" sz="1600" b="1" dirty="0">
                <a:solidFill>
                  <a:schemeClr val="hlink"/>
                </a:solidFill>
              </a:rPr>
              <a:t>= </a:t>
            </a:r>
            <a:r>
              <a:rPr lang="fr-FR" sz="1600" b="1" dirty="0" err="1" smtClean="0">
                <a:solidFill>
                  <a:schemeClr val="hlink"/>
                </a:solidFill>
              </a:rPr>
              <a:t>helium</a:t>
            </a:r>
            <a:r>
              <a:rPr lang="fr-FR" sz="1600" b="1" dirty="0" smtClean="0">
                <a:solidFill>
                  <a:schemeClr val="hlink"/>
                </a:solidFill>
              </a:rPr>
              <a:t> flux in </a:t>
            </a:r>
            <a:r>
              <a:rPr lang="fr-FR" sz="1600" b="1" dirty="0">
                <a:solidFill>
                  <a:schemeClr val="hlink"/>
                </a:solidFill>
              </a:rPr>
              <a:t>mbar. l/s</a:t>
            </a:r>
          </a:p>
        </p:txBody>
      </p:sp>
      <p:sp>
        <p:nvSpPr>
          <p:cNvPr id="23630" name="Line 131"/>
          <p:cNvSpPr>
            <a:spLocks noChangeShapeType="1"/>
          </p:cNvSpPr>
          <p:nvPr/>
        </p:nvSpPr>
        <p:spPr bwMode="auto">
          <a:xfrm flipH="1">
            <a:off x="7615238" y="284797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31" name="Arc 132"/>
          <p:cNvSpPr>
            <a:spLocks/>
          </p:cNvSpPr>
          <p:nvPr/>
        </p:nvSpPr>
        <p:spPr bwMode="auto">
          <a:xfrm>
            <a:off x="7318376" y="2855910"/>
            <a:ext cx="298450" cy="298450"/>
          </a:xfrm>
          <a:custGeom>
            <a:avLst/>
            <a:gdLst>
              <a:gd name="T0" fmla="*/ 0 w 21600"/>
              <a:gd name="T1" fmla="*/ 298450 h 21599"/>
              <a:gd name="T2" fmla="*/ 296875 w 21600"/>
              <a:gd name="T3" fmla="*/ 0 h 21599"/>
              <a:gd name="T4" fmla="*/ 298450 w 21600"/>
              <a:gd name="T5" fmla="*/ 298450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0" y="21599"/>
                </a:moveTo>
                <a:cubicBezTo>
                  <a:pt x="0" y="9714"/>
                  <a:pt x="9601" y="62"/>
                  <a:pt x="21485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14"/>
                  <a:pt x="9601" y="62"/>
                  <a:pt x="21485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32" name="Line 133"/>
          <p:cNvSpPr>
            <a:spLocks noChangeShapeType="1"/>
          </p:cNvSpPr>
          <p:nvPr/>
        </p:nvSpPr>
        <p:spPr bwMode="auto">
          <a:xfrm>
            <a:off x="7310438" y="3159122"/>
            <a:ext cx="0" cy="181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33" name="Line 134"/>
          <p:cNvSpPr>
            <a:spLocks noChangeShapeType="1"/>
          </p:cNvSpPr>
          <p:nvPr/>
        </p:nvSpPr>
        <p:spPr bwMode="auto">
          <a:xfrm>
            <a:off x="6186488" y="4149722"/>
            <a:ext cx="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34" name="Arc 135"/>
          <p:cNvSpPr>
            <a:spLocks/>
          </p:cNvSpPr>
          <p:nvPr/>
        </p:nvSpPr>
        <p:spPr bwMode="auto">
          <a:xfrm>
            <a:off x="6700838" y="4981572"/>
            <a:ext cx="603250" cy="584200"/>
          </a:xfrm>
          <a:custGeom>
            <a:avLst/>
            <a:gdLst>
              <a:gd name="T0" fmla="*/ 603250 w 21600"/>
              <a:gd name="T1" fmla="*/ 0 h 21600"/>
              <a:gd name="T2" fmla="*/ 0 w 21600"/>
              <a:gd name="T3" fmla="*/ 58420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35" name="Arc 136"/>
          <p:cNvSpPr>
            <a:spLocks/>
          </p:cNvSpPr>
          <p:nvPr/>
        </p:nvSpPr>
        <p:spPr bwMode="auto">
          <a:xfrm>
            <a:off x="6194426" y="4981572"/>
            <a:ext cx="508000" cy="584200"/>
          </a:xfrm>
          <a:custGeom>
            <a:avLst/>
            <a:gdLst>
              <a:gd name="T0" fmla="*/ 508000 w 21600"/>
              <a:gd name="T1" fmla="*/ 584200 h 21600"/>
              <a:gd name="T2" fmla="*/ 0 w 21600"/>
              <a:gd name="T3" fmla="*/ 0 h 21600"/>
              <a:gd name="T4" fmla="*/ 50800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Slide Number Placeholder 1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9" name="Footer Placeholder 1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1484784"/>
            <a:ext cx="8784976" cy="452596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14:30 ‘Introduction to leak detection’ - part 1</a:t>
            </a:r>
          </a:p>
          <a:p>
            <a:pPr lvl="1"/>
            <a:r>
              <a:rPr lang="en-US" dirty="0" smtClean="0"/>
              <a:t>15:00 </a:t>
            </a:r>
            <a:r>
              <a:rPr lang="en-US" dirty="0" smtClean="0">
                <a:solidFill>
                  <a:srgbClr val="FF0000"/>
                </a:solidFill>
              </a:rPr>
              <a:t>Practical 1 – Working with MS leak detector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groups of 8 students rotating between stands</a:t>
            </a:r>
          </a:p>
          <a:p>
            <a:pPr lvl="1"/>
            <a:r>
              <a:rPr lang="en-US" dirty="0" smtClean="0"/>
              <a:t>15:40 </a:t>
            </a:r>
            <a:r>
              <a:rPr lang="en-US" dirty="0"/>
              <a:t>‘Introduction to leak detection’ - part 2</a:t>
            </a:r>
            <a:endParaRPr lang="en-US" dirty="0" smtClean="0"/>
          </a:p>
          <a:p>
            <a:pPr lvl="1"/>
            <a:r>
              <a:rPr lang="en-US" dirty="0" smtClean="0"/>
              <a:t>16:00 </a:t>
            </a:r>
            <a:r>
              <a:rPr lang="en-US" dirty="0" smtClean="0">
                <a:solidFill>
                  <a:srgbClr val="FF0000"/>
                </a:solidFill>
              </a:rPr>
              <a:t>Practical 2 - Leak testing of manifolds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3 groups of students on 3 similar stands</a:t>
            </a:r>
          </a:p>
          <a:p>
            <a:pPr lvl="1"/>
            <a:r>
              <a:rPr lang="en-US" dirty="0" smtClean="0"/>
              <a:t>16:30 Break</a:t>
            </a:r>
          </a:p>
          <a:p>
            <a:pPr lvl="1"/>
            <a:r>
              <a:rPr lang="en-US" dirty="0" smtClean="0"/>
              <a:t>17:00 Discussion on </a:t>
            </a:r>
            <a:r>
              <a:rPr lang="en-US" dirty="0" err="1" smtClean="0"/>
              <a:t>practicals</a:t>
            </a:r>
            <a:endParaRPr lang="en-US" dirty="0" smtClean="0"/>
          </a:p>
          <a:p>
            <a:pPr lvl="1"/>
            <a:r>
              <a:rPr lang="en-US" dirty="0" smtClean="0"/>
              <a:t>17:10 Leaks in NEG coated systems with demonstration</a:t>
            </a:r>
          </a:p>
          <a:p>
            <a:pPr lvl="1"/>
            <a:r>
              <a:rPr lang="en-US" dirty="0" smtClean="0"/>
              <a:t>17:50 Leak </a:t>
            </a:r>
            <a:r>
              <a:rPr lang="en-US" dirty="0" smtClean="0"/>
              <a:t>exercises</a:t>
            </a:r>
            <a:endParaRPr lang="en-US" dirty="0" smtClean="0"/>
          </a:p>
          <a:p>
            <a:pPr lvl="1"/>
            <a:r>
              <a:rPr lang="en-US" dirty="0" smtClean="0"/>
              <a:t>End of tutorial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Leak Detection – Today’s Agenda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6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3200" dirty="0" smtClean="0"/>
              <a:t>Basic setup of </a:t>
            </a:r>
            <a:r>
              <a:rPr lang="fr-FR" sz="3200" dirty="0" err="1" smtClean="0"/>
              <a:t>overpressure</a:t>
            </a:r>
            <a:r>
              <a:rPr lang="fr-FR" sz="3200" dirty="0" smtClean="0"/>
              <a:t> </a:t>
            </a:r>
            <a:r>
              <a:rPr lang="fr-FR" sz="3200" dirty="0" err="1" smtClean="0"/>
              <a:t>method</a:t>
            </a:r>
            <a:r>
              <a:rPr lang="fr-FR" sz="3200" dirty="0" smtClean="0"/>
              <a:t> - </a:t>
            </a:r>
            <a:r>
              <a:rPr lang="fr-FR" sz="3200" dirty="0" err="1" smtClean="0"/>
              <a:t>sniffing</a:t>
            </a:r>
            <a:endParaRPr lang="fr-FR" sz="3200" dirty="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73102" y="2817804"/>
            <a:ext cx="825500" cy="2882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673102" y="2665404"/>
            <a:ext cx="901700" cy="292100"/>
          </a:xfrm>
          <a:prstGeom prst="ellipse">
            <a:avLst/>
          </a:prstGeom>
          <a:solidFill>
            <a:srgbClr val="063DE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73102" y="2817804"/>
            <a:ext cx="901700" cy="2882900"/>
          </a:xfrm>
          <a:prstGeom prst="rect">
            <a:avLst/>
          </a:prstGeom>
          <a:gradFill rotWithShape="0">
            <a:gsLst>
              <a:gs pos="0">
                <a:srgbClr val="063DE8"/>
              </a:gs>
              <a:gs pos="50000">
                <a:srgbClr val="063DE8">
                  <a:gamma/>
                  <a:tint val="40000"/>
                  <a:invGamma/>
                </a:srgbClr>
              </a:gs>
              <a:gs pos="100000">
                <a:srgbClr val="063DE8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054102" y="2360604"/>
            <a:ext cx="139700" cy="2921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1123952" y="2125654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054102" y="2125654"/>
            <a:ext cx="139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901702" y="2055804"/>
            <a:ext cx="139700" cy="139700"/>
          </a:xfrm>
          <a:prstGeom prst="ellipse">
            <a:avLst/>
          </a:prstGeom>
          <a:solidFill>
            <a:srgbClr val="FCFEB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206502" y="2055804"/>
            <a:ext cx="139700" cy="139700"/>
          </a:xfrm>
          <a:prstGeom prst="ellipse">
            <a:avLst/>
          </a:prstGeom>
          <a:solidFill>
            <a:srgbClr val="FCFEB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819152" y="2506654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819152" y="2436804"/>
            <a:ext cx="0" cy="13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728665" y="3938579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877890" y="3984617"/>
            <a:ext cx="4937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835027" y="3940167"/>
            <a:ext cx="57785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/>
            <a:r>
              <a:rPr lang="fr-FR" b="1">
                <a:solidFill>
                  <a:schemeClr val="hlink"/>
                </a:solidFill>
              </a:rPr>
              <a:t>He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340102" y="3960804"/>
            <a:ext cx="1587500" cy="1739900"/>
          </a:xfrm>
          <a:prstGeom prst="rect">
            <a:avLst/>
          </a:prstGeom>
          <a:gradFill rotWithShape="0">
            <a:gsLst>
              <a:gs pos="0">
                <a:srgbClr val="7FFF00">
                  <a:gamma/>
                  <a:tint val="0"/>
                  <a:invGamma/>
                </a:srgbClr>
              </a:gs>
              <a:gs pos="100000">
                <a:srgbClr val="7FFF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1130302" y="2278054"/>
            <a:ext cx="1358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2495552" y="2284404"/>
            <a:ext cx="0" cy="2501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2501902" y="4792654"/>
            <a:ext cx="825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3716270" y="4481504"/>
            <a:ext cx="835164" cy="7053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defTabSz="762000"/>
            <a:r>
              <a:rPr lang="fr-FR" sz="2000" b="1" dirty="0">
                <a:solidFill>
                  <a:schemeClr val="hlink"/>
                </a:solidFill>
              </a:rPr>
              <a:t>5</a:t>
            </a:r>
            <a:r>
              <a:rPr lang="fr-FR" sz="2000" b="1" dirty="0" smtClean="0">
                <a:solidFill>
                  <a:schemeClr val="hlink"/>
                </a:solidFill>
              </a:rPr>
              <a:t> </a:t>
            </a:r>
            <a:r>
              <a:rPr lang="fr-FR" sz="2000" b="1" dirty="0">
                <a:solidFill>
                  <a:schemeClr val="hlink"/>
                </a:solidFill>
              </a:rPr>
              <a:t>bar</a:t>
            </a:r>
          </a:p>
          <a:p>
            <a:pPr algn="ctr" defTabSz="762000"/>
            <a:r>
              <a:rPr lang="fr-FR" sz="2000" b="1" dirty="0">
                <a:solidFill>
                  <a:schemeClr val="hlink"/>
                </a:solidFill>
              </a:rPr>
              <a:t>He</a:t>
            </a:r>
          </a:p>
        </p:txBody>
      </p:sp>
      <p:sp>
        <p:nvSpPr>
          <p:cNvPr id="25621" name="Oval 21"/>
          <p:cNvSpPr>
            <a:spLocks noChangeArrowheads="1"/>
          </p:cNvSpPr>
          <p:nvPr/>
        </p:nvSpPr>
        <p:spPr bwMode="auto">
          <a:xfrm>
            <a:off x="3613152" y="3471854"/>
            <a:ext cx="838200" cy="4572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7FFF00"/>
              </a:gs>
            </a:gsLst>
            <a:lin ang="5400000" scaled="1"/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3949702" y="3122604"/>
            <a:ext cx="139700" cy="3683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4019552" y="3503604"/>
            <a:ext cx="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8591552" y="3814754"/>
            <a:ext cx="0" cy="279400"/>
          </a:xfrm>
          <a:prstGeom prst="line">
            <a:avLst/>
          </a:prstGeom>
          <a:noFill/>
          <a:ln w="25400">
            <a:solidFill>
              <a:srgbClr val="FF500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6534152" y="3814754"/>
            <a:ext cx="0" cy="279400"/>
          </a:xfrm>
          <a:prstGeom prst="line">
            <a:avLst/>
          </a:prstGeom>
          <a:noFill/>
          <a:ln w="25400">
            <a:solidFill>
              <a:srgbClr val="FF500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6464302" y="4113204"/>
            <a:ext cx="2197100" cy="1587500"/>
          </a:xfrm>
          <a:prstGeom prst="rect">
            <a:avLst/>
          </a:prstGeom>
          <a:gradFill rotWithShape="0">
            <a:gsLst>
              <a:gs pos="0">
                <a:srgbClr val="CECECE"/>
              </a:gs>
              <a:gs pos="50000">
                <a:srgbClr val="CECECE">
                  <a:gamma/>
                  <a:tint val="40000"/>
                  <a:invGamma/>
                </a:srgbClr>
              </a:gs>
              <a:gs pos="100000">
                <a:srgbClr val="CECECE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464302" y="4113204"/>
            <a:ext cx="1663700" cy="520700"/>
          </a:xfrm>
          <a:prstGeom prst="rect">
            <a:avLst/>
          </a:prstGeom>
          <a:gradFill rotWithShape="0">
            <a:gsLst>
              <a:gs pos="0">
                <a:srgbClr val="CECECE"/>
              </a:gs>
              <a:gs pos="50000">
                <a:srgbClr val="E6E6E6"/>
              </a:gs>
              <a:gs pos="100000">
                <a:srgbClr val="CECECE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6540502" y="4189404"/>
            <a:ext cx="1511300" cy="3683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9" name="Rectangle 29" descr="Dark vertical"/>
          <p:cNvSpPr>
            <a:spLocks noChangeArrowheads="1"/>
          </p:cNvSpPr>
          <p:nvPr/>
        </p:nvSpPr>
        <p:spPr bwMode="auto">
          <a:xfrm>
            <a:off x="6616702" y="4265604"/>
            <a:ext cx="139700" cy="63500"/>
          </a:xfrm>
          <a:prstGeom prst="rect">
            <a:avLst/>
          </a:prstGeom>
          <a:pattFill prst="dkVert">
            <a:fgClr>
              <a:schemeClr val="bg2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0" name="Oval 30"/>
          <p:cNvSpPr>
            <a:spLocks noChangeArrowheads="1"/>
          </p:cNvSpPr>
          <p:nvPr/>
        </p:nvSpPr>
        <p:spPr bwMode="auto">
          <a:xfrm>
            <a:off x="6616702" y="4341804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1" name="Oval 31"/>
          <p:cNvSpPr>
            <a:spLocks noChangeArrowheads="1"/>
          </p:cNvSpPr>
          <p:nvPr/>
        </p:nvSpPr>
        <p:spPr bwMode="auto">
          <a:xfrm>
            <a:off x="6692902" y="43418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67691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68453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69215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70739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6" name="Oval 36"/>
          <p:cNvSpPr>
            <a:spLocks noChangeArrowheads="1"/>
          </p:cNvSpPr>
          <p:nvPr/>
        </p:nvSpPr>
        <p:spPr bwMode="auto">
          <a:xfrm>
            <a:off x="7226302" y="44180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73787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8" name="Oval 38"/>
          <p:cNvSpPr>
            <a:spLocks noChangeArrowheads="1"/>
          </p:cNvSpPr>
          <p:nvPr/>
        </p:nvSpPr>
        <p:spPr bwMode="auto">
          <a:xfrm>
            <a:off x="6921502" y="42656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>
            <a:off x="7613652" y="4411654"/>
            <a:ext cx="355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7613652" y="4335454"/>
            <a:ext cx="355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>
            <a:off x="7073902" y="4259254"/>
            <a:ext cx="1397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2" name="Line 42"/>
          <p:cNvSpPr>
            <a:spLocks noChangeShapeType="1"/>
          </p:cNvSpPr>
          <p:nvPr/>
        </p:nvSpPr>
        <p:spPr bwMode="auto">
          <a:xfrm>
            <a:off x="7302502" y="4259254"/>
            <a:ext cx="139700" cy="0"/>
          </a:xfrm>
          <a:prstGeom prst="line">
            <a:avLst/>
          </a:prstGeom>
          <a:noFill/>
          <a:ln w="12700">
            <a:solidFill>
              <a:srgbClr val="FE9B0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3" name="Line 43"/>
          <p:cNvSpPr>
            <a:spLocks noChangeShapeType="1"/>
          </p:cNvSpPr>
          <p:nvPr/>
        </p:nvSpPr>
        <p:spPr bwMode="auto">
          <a:xfrm>
            <a:off x="7766052" y="4335454"/>
            <a:ext cx="203200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4" name="Line 44"/>
          <p:cNvSpPr>
            <a:spLocks noChangeShapeType="1"/>
          </p:cNvSpPr>
          <p:nvPr/>
        </p:nvSpPr>
        <p:spPr bwMode="auto">
          <a:xfrm>
            <a:off x="8286752" y="4113204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5" name="Line 45"/>
          <p:cNvSpPr>
            <a:spLocks noChangeShapeType="1"/>
          </p:cNvSpPr>
          <p:nvPr/>
        </p:nvSpPr>
        <p:spPr bwMode="auto">
          <a:xfrm>
            <a:off x="8293102" y="4335454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6" name="Line 46"/>
          <p:cNvSpPr>
            <a:spLocks noChangeShapeType="1"/>
          </p:cNvSpPr>
          <p:nvPr/>
        </p:nvSpPr>
        <p:spPr bwMode="auto">
          <a:xfrm flipH="1">
            <a:off x="8134352" y="4341804"/>
            <a:ext cx="1524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7" name="Oval 47"/>
          <p:cNvSpPr>
            <a:spLocks noChangeArrowheads="1"/>
          </p:cNvSpPr>
          <p:nvPr/>
        </p:nvSpPr>
        <p:spPr bwMode="auto">
          <a:xfrm>
            <a:off x="8343902" y="4411654"/>
            <a:ext cx="177800" cy="19685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8394702" y="4037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9" name="Rectangle 49"/>
          <p:cNvSpPr>
            <a:spLocks noChangeArrowheads="1"/>
          </p:cNvSpPr>
          <p:nvPr/>
        </p:nvSpPr>
        <p:spPr bwMode="auto">
          <a:xfrm>
            <a:off x="8318502" y="3960804"/>
            <a:ext cx="2159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7378702" y="3960804"/>
            <a:ext cx="368300" cy="1397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1" name="Line 51"/>
          <p:cNvSpPr>
            <a:spLocks noChangeShapeType="1"/>
          </p:cNvSpPr>
          <p:nvPr/>
        </p:nvSpPr>
        <p:spPr bwMode="auto">
          <a:xfrm>
            <a:off x="7473952" y="4030654"/>
            <a:ext cx="177800" cy="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2" name="AutoShape 52"/>
          <p:cNvSpPr>
            <a:spLocks noChangeArrowheads="1"/>
          </p:cNvSpPr>
          <p:nvPr/>
        </p:nvSpPr>
        <p:spPr bwMode="auto">
          <a:xfrm rot="10800000" flipH="1">
            <a:off x="6610352" y="5249854"/>
            <a:ext cx="152400" cy="152400"/>
          </a:xfrm>
          <a:prstGeom prst="triangle">
            <a:avLst>
              <a:gd name="adj" fmla="val 49995"/>
            </a:avLst>
          </a:prstGeom>
          <a:solidFill>
            <a:srgbClr val="FF500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6684965" y="5173654"/>
            <a:ext cx="1556515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defTabSz="762000"/>
            <a:r>
              <a:rPr lang="fr-FR" sz="1600" b="1" dirty="0" err="1" smtClean="0">
                <a:solidFill>
                  <a:srgbClr val="676767"/>
                </a:solidFill>
              </a:rPr>
              <a:t>Leak</a:t>
            </a:r>
            <a:r>
              <a:rPr lang="fr-FR" sz="1600" b="1" dirty="0" smtClean="0">
                <a:solidFill>
                  <a:srgbClr val="676767"/>
                </a:solidFill>
              </a:rPr>
              <a:t> Detector</a:t>
            </a:r>
            <a:endParaRPr lang="fr-FR" sz="1600" b="1" dirty="0">
              <a:solidFill>
                <a:srgbClr val="676767"/>
              </a:solidFill>
            </a:endParaRPr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6534152" y="3802054"/>
            <a:ext cx="2057400" cy="76200"/>
          </a:xfrm>
          <a:prstGeom prst="rect">
            <a:avLst/>
          </a:prstGeom>
          <a:solidFill>
            <a:srgbClr val="FF500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6692902" y="5713404"/>
            <a:ext cx="139700" cy="635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8293102" y="5713404"/>
            <a:ext cx="139700" cy="635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8" name="Rectangle 58"/>
          <p:cNvSpPr>
            <a:spLocks noChangeArrowheads="1"/>
          </p:cNvSpPr>
          <p:nvPr/>
        </p:nvSpPr>
        <p:spPr bwMode="auto">
          <a:xfrm>
            <a:off x="6388102" y="5561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9" name="Arc 59"/>
          <p:cNvSpPr>
            <a:spLocks/>
          </p:cNvSpPr>
          <p:nvPr/>
        </p:nvSpPr>
        <p:spPr bwMode="auto">
          <a:xfrm>
            <a:off x="4027490" y="2285992"/>
            <a:ext cx="831850" cy="1060450"/>
          </a:xfrm>
          <a:custGeom>
            <a:avLst/>
            <a:gdLst>
              <a:gd name="T0" fmla="*/ 0 w 21600"/>
              <a:gd name="T1" fmla="*/ 1060450 h 21599"/>
              <a:gd name="T2" fmla="*/ 830271 w 21600"/>
              <a:gd name="T3" fmla="*/ 0 h 21599"/>
              <a:gd name="T4" fmla="*/ 831850 w 21600"/>
              <a:gd name="T5" fmla="*/ 1060450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0" y="21599"/>
                </a:moveTo>
                <a:cubicBezTo>
                  <a:pt x="0" y="9685"/>
                  <a:pt x="9645" y="21"/>
                  <a:pt x="21558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685"/>
                  <a:pt x="9645" y="21"/>
                  <a:pt x="21558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0" name="Arc 60"/>
          <p:cNvSpPr>
            <a:spLocks/>
          </p:cNvSpPr>
          <p:nvPr/>
        </p:nvSpPr>
        <p:spPr bwMode="auto">
          <a:xfrm>
            <a:off x="4857752" y="2285992"/>
            <a:ext cx="831850" cy="1060450"/>
          </a:xfrm>
          <a:custGeom>
            <a:avLst/>
            <a:gdLst>
              <a:gd name="T0" fmla="*/ 0 w 21600"/>
              <a:gd name="T1" fmla="*/ 0 h 21600"/>
              <a:gd name="T2" fmla="*/ 831850 w 21600"/>
              <a:gd name="T3" fmla="*/ 1060450 h 21600"/>
              <a:gd name="T4" fmla="*/ 0 w 21600"/>
              <a:gd name="T5" fmla="*/ 10604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1" name="Arc 61"/>
          <p:cNvSpPr>
            <a:spLocks/>
          </p:cNvSpPr>
          <p:nvPr/>
        </p:nvSpPr>
        <p:spPr bwMode="auto">
          <a:xfrm>
            <a:off x="5703890" y="4792654"/>
            <a:ext cx="679450" cy="793750"/>
          </a:xfrm>
          <a:custGeom>
            <a:avLst/>
            <a:gdLst>
              <a:gd name="T0" fmla="*/ 679450 w 21600"/>
              <a:gd name="T1" fmla="*/ 793750 h 21600"/>
              <a:gd name="T2" fmla="*/ 0 w 21600"/>
              <a:gd name="T3" fmla="*/ 0 h 21600"/>
              <a:gd name="T4" fmla="*/ 67945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2" name="Line 62"/>
          <p:cNvSpPr>
            <a:spLocks noChangeShapeType="1"/>
          </p:cNvSpPr>
          <p:nvPr/>
        </p:nvSpPr>
        <p:spPr bwMode="auto">
          <a:xfrm>
            <a:off x="6381752" y="5567354"/>
            <a:ext cx="0" cy="508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3" name="Line 63"/>
          <p:cNvSpPr>
            <a:spLocks noChangeShapeType="1"/>
          </p:cNvSpPr>
          <p:nvPr/>
        </p:nvSpPr>
        <p:spPr bwMode="auto">
          <a:xfrm>
            <a:off x="5695952" y="3351204"/>
            <a:ext cx="0" cy="1435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4200524" y="2744778"/>
            <a:ext cx="1114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Sniffer</a:t>
            </a:r>
          </a:p>
          <a:p>
            <a:pPr algn="ctr"/>
            <a:r>
              <a:rPr lang="en-US" sz="1600" dirty="0"/>
              <a:t>i</a:t>
            </a:r>
            <a:r>
              <a:rPr lang="en-US" sz="1600" dirty="0" smtClean="0"/>
              <a:t>n helium</a:t>
            </a:r>
          </a:p>
          <a:p>
            <a:pPr algn="ctr"/>
            <a:r>
              <a:rPr lang="en-US" sz="1600" dirty="0" smtClean="0"/>
              <a:t>cloud</a:t>
            </a:r>
            <a:endParaRPr lang="en-US" sz="1600" dirty="0"/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3807615" y="3852067"/>
            <a:ext cx="357190" cy="28575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Different ways the MS leak detector can be employed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leak detection</a:t>
            </a:r>
            <a:endParaRPr lang="en-US" dirty="0"/>
          </a:p>
        </p:txBody>
      </p:sp>
      <p:pic>
        <p:nvPicPr>
          <p:cNvPr id="5" name="Picture 6" descr="test method over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87" y="2545019"/>
            <a:ext cx="8646781" cy="29634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297139" y="2469331"/>
            <a:ext cx="2430032" cy="458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42890" y="2368087"/>
            <a:ext cx="864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INVERSE</a:t>
            </a:r>
          </a:p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UNDER</a:t>
            </a:r>
          </a:p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VACUUM 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5584138"/>
            <a:ext cx="86196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Localisation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                     Yes                                               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                                            Partial                                       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Partial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                                            No     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7739" y="2420397"/>
            <a:ext cx="8122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INVERSE</a:t>
            </a:r>
          </a:p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UNDER</a:t>
            </a:r>
          </a:p>
          <a:p>
            <a:pPr algn="ctr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VACUUM 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3568" y="4018988"/>
            <a:ext cx="121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HELIUM SPRAY</a:t>
            </a:r>
          </a:p>
          <a:p>
            <a:pPr algn="ctr"/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OR POCKET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31640" y="3801354"/>
            <a:ext cx="7515" cy="217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44377" y="2088416"/>
            <a:ext cx="7275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                                       B                                        C                                       D                                           E    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876174" y="1983864"/>
            <a:ext cx="1368152" cy="41044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2133600"/>
            <a:ext cx="8534400" cy="4081482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62200" y="2133600"/>
            <a:ext cx="6638956" cy="4081482"/>
          </a:xfrm>
          <a:prstGeom prst="rect">
            <a:avLst/>
          </a:prstGeom>
          <a:gradFill rotWithShape="0">
            <a:gsLst>
              <a:gs pos="0">
                <a:srgbClr val="ADC1FD"/>
              </a:gs>
              <a:gs pos="100000">
                <a:srgbClr val="3365FB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fr-FR" sz="3200" dirty="0" err="1" smtClean="0"/>
              <a:t>Leak</a:t>
            </a:r>
            <a:r>
              <a:rPr lang="fr-FR" sz="3200" dirty="0" smtClean="0"/>
              <a:t> </a:t>
            </a:r>
            <a:r>
              <a:rPr lang="fr-FR" sz="3200" dirty="0" err="1" smtClean="0"/>
              <a:t>detection</a:t>
            </a:r>
            <a:r>
              <a:rPr lang="fr-FR" sz="3200" dirty="0" smtClean="0"/>
              <a:t> -Common </a:t>
            </a:r>
            <a:r>
              <a:rPr lang="fr-FR" sz="3200" dirty="0" err="1" smtClean="0"/>
              <a:t>methods</a:t>
            </a:r>
            <a:endParaRPr lang="fr-FR" sz="3200" dirty="0" smtClean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133600"/>
            <a:ext cx="8993188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69875" y="1708150"/>
            <a:ext cx="281463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defRPr/>
            </a:pPr>
            <a:r>
              <a:rPr lang="fr-FR" sz="2000" b="1" u="sng" dirty="0" smtClean="0">
                <a:solidFill>
                  <a:srgbClr val="50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METHOD </a:t>
            </a:r>
            <a:endParaRPr lang="fr-FR" sz="2000" b="1" u="sng" dirty="0">
              <a:solidFill>
                <a:srgbClr val="5000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28596" y="2643182"/>
            <a:ext cx="1437893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800" b="1" u="sng" dirty="0" err="1" smtClean="0">
                <a:solidFill>
                  <a:srgbClr val="114FF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Bubble</a:t>
            </a:r>
            <a:r>
              <a:rPr lang="fr-FR" sz="1800" b="1" u="sng" dirty="0" smtClean="0">
                <a:solidFill>
                  <a:srgbClr val="114FF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test</a:t>
            </a:r>
            <a:endParaRPr lang="fr-FR" sz="1800" b="1" u="sng" dirty="0">
              <a:solidFill>
                <a:srgbClr val="114FF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04813" y="3230563"/>
            <a:ext cx="1049966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Pressure</a:t>
            </a:r>
          </a:p>
          <a:p>
            <a:pPr>
              <a:defRPr/>
            </a:pPr>
            <a:r>
              <a:rPr lang="fr-FR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variation</a:t>
            </a:r>
            <a:endParaRPr lang="fr-FR" sz="16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04813" y="3944938"/>
            <a:ext cx="1902764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Sniffing</a:t>
            </a:r>
            <a:endParaRPr lang="fr-FR" sz="16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halogens</a:t>
            </a:r>
            <a:r>
              <a:rPr lang="fr-FR" sz="1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H</a:t>
            </a:r>
            <a:r>
              <a:rPr lang="fr-FR" sz="1600" b="1" u="sng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fr-FR" sz="1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fr-FR" sz="1600" b="1" u="sng" baseline="-2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04813" y="4630739"/>
            <a:ext cx="1744066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Helium</a:t>
            </a:r>
            <a:r>
              <a:rPr lang="fr-FR" sz="16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mass</a:t>
            </a:r>
          </a:p>
          <a:p>
            <a:pPr>
              <a:defRPr/>
            </a:pPr>
            <a:r>
              <a:rPr lang="fr-FR" sz="1600" b="1" u="sng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spectrometer</a:t>
            </a:r>
            <a:r>
              <a:rPr lang="fr-FR" sz="16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fr-FR" sz="1600" b="1" u="sng" dirty="0">
              <a:solidFill>
                <a:schemeClr val="accent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2419352" y="5857892"/>
            <a:ext cx="52899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/>
              <a:t>10</a:t>
            </a:r>
            <a:r>
              <a:rPr lang="fr-FR" sz="1600" b="1" baseline="30000" dirty="0"/>
              <a:t>2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878139" y="5857892"/>
            <a:ext cx="52899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1</a:t>
            </a: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351214" y="5857892"/>
            <a:ext cx="684213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0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37909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/>
              <a:t>10</a:t>
            </a:r>
            <a:r>
              <a:rPr lang="fr-FR" sz="1600" b="1" baseline="30000" dirty="0"/>
              <a:t>-1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43243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-2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53911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-4</a:t>
            </a: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926139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-5</a:t>
            </a: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64579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/>
              <a:t>10</a:t>
            </a:r>
            <a:r>
              <a:rPr lang="fr-FR" sz="1600" b="1" baseline="30000"/>
              <a:t>-6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6991352" y="5857892"/>
            <a:ext cx="60753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 smtClean="0"/>
              <a:t>10</a:t>
            </a:r>
            <a:r>
              <a:rPr lang="fr-FR" sz="1600" b="1" baseline="30000" dirty="0" smtClean="0"/>
              <a:t>-8</a:t>
            </a:r>
            <a:endParaRPr lang="fr-FR" sz="1600" b="1" baseline="30000" dirty="0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24752" y="5857892"/>
            <a:ext cx="69410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fr-FR" sz="1600" b="1" dirty="0" smtClean="0"/>
              <a:t>10</a:t>
            </a:r>
            <a:r>
              <a:rPr lang="fr-FR" sz="1600" b="1" baseline="30000" dirty="0" smtClean="0"/>
              <a:t>-10</a:t>
            </a:r>
            <a:endParaRPr lang="fr-FR" sz="1600" b="1" baseline="30000" dirty="0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2362200" y="2667000"/>
            <a:ext cx="2590800" cy="381000"/>
          </a:xfrm>
          <a:prstGeom prst="rect">
            <a:avLst/>
          </a:prstGeom>
          <a:solidFill>
            <a:srgbClr val="063DE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2362200" y="3352800"/>
            <a:ext cx="3852874" cy="381000"/>
          </a:xfrm>
          <a:prstGeom prst="rect">
            <a:avLst/>
          </a:prstGeom>
          <a:solidFill>
            <a:srgbClr val="FC012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4038600" y="4114800"/>
            <a:ext cx="2209800" cy="381000"/>
          </a:xfrm>
          <a:prstGeom prst="rect">
            <a:avLst/>
          </a:prstGeom>
          <a:solidFill>
            <a:srgbClr val="00FF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3124200" y="4800600"/>
            <a:ext cx="5222299" cy="381000"/>
          </a:xfrm>
          <a:prstGeom prst="rect">
            <a:avLst/>
          </a:prstGeom>
          <a:solidFill>
            <a:srgbClr val="FE9B03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3500430" y="2214554"/>
            <a:ext cx="4789504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Flux </a:t>
            </a:r>
            <a:r>
              <a:rPr lang="fr-FR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</a:t>
            </a:r>
            <a:r>
              <a:rPr lang="fr-FR" sz="1800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atm.cm</a:t>
            </a:r>
            <a:r>
              <a:rPr lang="fr-FR" sz="1800" b="1" baseline="30000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/s </a:t>
            </a:r>
            <a:r>
              <a:rPr lang="fr-FR" sz="1800" b="1" dirty="0" smtClean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 </a:t>
            </a:r>
            <a:r>
              <a:rPr lang="fr-FR" sz="1800" b="1" dirty="0" err="1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mbar.l</a:t>
            </a:r>
            <a:r>
              <a:rPr lang="fr-FR" sz="1800" b="1" dirty="0">
                <a:solidFill>
                  <a:srgbClr val="037C0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/s</a:t>
            </a: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2362200" y="2139950"/>
            <a:ext cx="0" cy="387350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8139139" y="5889657"/>
            <a:ext cx="694100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fr-FR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-12</a:t>
            </a:r>
            <a:endParaRPr lang="fr-FR" sz="16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4857752" y="5857892"/>
            <a:ext cx="65081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fr-FR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06681" y="4866975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928926" y="271462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357686" y="414338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3214678" y="4857760"/>
            <a:ext cx="3000396" cy="285752"/>
          </a:xfrm>
          <a:prstGeom prst="rect">
            <a:avLst/>
          </a:prstGeom>
          <a:noFill/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786182" y="4857760"/>
            <a:ext cx="2233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 (sniffing)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2428860" y="3429000"/>
            <a:ext cx="2214578" cy="214314"/>
          </a:xfrm>
          <a:prstGeom prst="rect">
            <a:avLst/>
          </a:prstGeom>
          <a:noFill/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714876" y="342900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342900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Over pressure</a:t>
            </a:r>
            <a:endParaRPr lang="en-US" sz="1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404813" y="5214950"/>
            <a:ext cx="1744066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defRPr/>
            </a:pPr>
            <a:r>
              <a:rPr lang="fr-FR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Residual</a:t>
            </a:r>
            <a:r>
              <a:rPr lang="fr-FR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1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</a:t>
            </a:r>
            <a:endParaRPr lang="fr-FR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analyser </a:t>
            </a:r>
            <a:endParaRPr lang="fr-FR" sz="16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fr-FR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42" name="Rectangle 23"/>
          <p:cNvSpPr>
            <a:spLocks noChangeArrowheads="1"/>
          </p:cNvSpPr>
          <p:nvPr/>
        </p:nvSpPr>
        <p:spPr bwMode="auto">
          <a:xfrm>
            <a:off x="6215074" y="5357826"/>
            <a:ext cx="2495552" cy="3810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000892" y="5429264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Under vacuum</a:t>
            </a:r>
            <a:endParaRPr lang="en-US" sz="1400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75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Helium bottle &amp; pressure regulator,</a:t>
            </a:r>
          </a:p>
          <a:p>
            <a:r>
              <a:rPr lang="en-US" dirty="0" smtClean="0"/>
              <a:t>Fine control spraying pistol,</a:t>
            </a:r>
          </a:p>
          <a:p>
            <a:r>
              <a:rPr lang="en-US" dirty="0" smtClean="0"/>
              <a:t>Sniffer,</a:t>
            </a:r>
          </a:p>
          <a:p>
            <a:r>
              <a:rPr lang="en-US" dirty="0" smtClean="0"/>
              <a:t>Chart recorder (laptop/internal storage),</a:t>
            </a:r>
          </a:p>
          <a:p>
            <a:r>
              <a:rPr lang="en-US" dirty="0" smtClean="0"/>
              <a:t>Calibrated leak,</a:t>
            </a:r>
          </a:p>
          <a:p>
            <a:r>
              <a:rPr lang="en-US" dirty="0" smtClean="0"/>
              <a:t>KF connection pieces, flexible hoses, etc.</a:t>
            </a:r>
          </a:p>
          <a:p>
            <a:r>
              <a:rPr lang="en-US" dirty="0" smtClean="0"/>
              <a:t>A mobile pumping group,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And…training, experience &amp; patience….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 detection accessories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8" name="Picture 2" descr="http://img.directindustry.com/images_di/photo-g/helium-leak-detector-31260.jpg"/>
          <p:cNvPicPr>
            <a:picLocks noChangeAspect="1" noChangeArrowheads="1"/>
          </p:cNvPicPr>
          <p:nvPr/>
        </p:nvPicPr>
        <p:blipFill rotWithShape="1">
          <a:blip r:embed="rId2" cstate="print"/>
          <a:srcRect l="4283" t="3267" r="5741" b="4511"/>
          <a:stretch/>
        </p:blipFill>
        <p:spPr bwMode="auto">
          <a:xfrm>
            <a:off x="7330231" y="548680"/>
            <a:ext cx="1661575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 are used extensively to check and adjust leak detectors</a:t>
            </a:r>
          </a:p>
          <a:p>
            <a:r>
              <a:rPr lang="en-US" dirty="0" smtClean="0"/>
              <a:t>… are used to check system calibration</a:t>
            </a:r>
          </a:p>
          <a:p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Depending on the leak rate, can be based on orifice, sintered material or quartz membrane</a:t>
            </a:r>
          </a:p>
          <a:p>
            <a:pPr lvl="2"/>
            <a:r>
              <a:rPr lang="en-US" dirty="0" smtClean="0"/>
              <a:t>Quartz membrane normally used in range 1.10</a:t>
            </a:r>
            <a:r>
              <a:rPr lang="en-US" baseline="30000" dirty="0" smtClean="0"/>
              <a:t>-9</a:t>
            </a:r>
            <a:r>
              <a:rPr lang="en-US" dirty="0" smtClean="0"/>
              <a:t> to 5.10</a:t>
            </a:r>
            <a:r>
              <a:rPr lang="en-US" baseline="30000" dirty="0" smtClean="0"/>
              <a:t>-7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</a:p>
          <a:p>
            <a:pPr lvl="2"/>
            <a:r>
              <a:rPr lang="en-US" dirty="0" smtClean="0"/>
              <a:t>Reservoir is filled with air-helium mixture</a:t>
            </a:r>
          </a:p>
          <a:p>
            <a:pPr lvl="2"/>
            <a:r>
              <a:rPr lang="en-US" dirty="0" smtClean="0"/>
              <a:t>Correction for temp and 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Refererence</a:t>
            </a:r>
            <a:r>
              <a:rPr lang="en-US" dirty="0" smtClean="0"/>
              <a:t> leaks</a:t>
            </a:r>
            <a:endParaRPr lang="en-US" dirty="0"/>
          </a:p>
        </p:txBody>
      </p:sp>
      <p:pic>
        <p:nvPicPr>
          <p:cNvPr id="13314" name="81e886c9-90ea-4f3e-918c-53fce2c58b05" descr="F952DA16-252E-437F-BE69-DCED565EF169@ce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42852"/>
            <a:ext cx="2262172" cy="122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988fecde-4cb9-4064-9725-2eb76a65117e" descr="26B670CE-3D5D-48D0-8EEB-4D69C35D882C@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087693"/>
            <a:ext cx="3714744" cy="177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6851104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Need to apply corrections to the observed leak signal to determine the leak size</a:t>
            </a:r>
          </a:p>
          <a:p>
            <a:pPr lvl="1"/>
            <a:r>
              <a:rPr lang="en-US" dirty="0" smtClean="0"/>
              <a:t>Subtract the residual signal</a:t>
            </a:r>
          </a:p>
          <a:p>
            <a:pPr lvl="1"/>
            <a:r>
              <a:rPr lang="en-US" dirty="0" smtClean="0"/>
              <a:t>Apply coefficient for helium concentration</a:t>
            </a:r>
          </a:p>
          <a:p>
            <a:pPr lvl="1"/>
            <a:r>
              <a:rPr lang="en-US" dirty="0" smtClean="0"/>
              <a:t>Apply correction for detector response to an external calibrated leak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Leak size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leak </a:t>
            </a:r>
            <a:r>
              <a:rPr lang="en-US" sz="4000" dirty="0" smtClean="0"/>
              <a:t>signal</a:t>
            </a:r>
            <a:r>
              <a:rPr lang="en-US" sz="2700" dirty="0" smtClean="0"/>
              <a:t>…determining the size</a:t>
            </a:r>
            <a:endParaRPr lang="en-US" sz="27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50399" t="22928" r="26593" b="34082"/>
          <a:stretch>
            <a:fillRect/>
          </a:stretch>
        </p:blipFill>
        <p:spPr bwMode="auto">
          <a:xfrm>
            <a:off x="7550111" y="2420888"/>
            <a:ext cx="1296144" cy="18516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923928" y="432879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17366"/>
              </p:ext>
            </p:extLst>
          </p:nvPr>
        </p:nvGraphicFramePr>
        <p:xfrm>
          <a:off x="2699792" y="4842275"/>
          <a:ext cx="2817772" cy="1065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40" name="Equation" r:id="rId4" imgW="1130040" imgH="431640" progId="Equation.3">
                  <p:embed/>
                </p:oleObj>
              </mc:Choice>
              <mc:Fallback>
                <p:oleObj name="Equation" r:id="rId4" imgW="113004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842275"/>
                        <a:ext cx="2817772" cy="1065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58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Typical Leak Test Sequence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58151606"/>
              </p:ext>
            </p:extLst>
          </p:nvPr>
        </p:nvGraphicFramePr>
        <p:xfrm>
          <a:off x="179512" y="1772816"/>
          <a:ext cx="7776864" cy="2016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96333519"/>
              </p:ext>
            </p:extLst>
          </p:nvPr>
        </p:nvGraphicFramePr>
        <p:xfrm>
          <a:off x="1331640" y="2988634"/>
          <a:ext cx="7705376" cy="1996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2051720" y="4477807"/>
            <a:ext cx="4058262" cy="1688570"/>
            <a:chOff x="2051720" y="4477807"/>
            <a:chExt cx="4058262" cy="1688570"/>
          </a:xfrm>
        </p:grpSpPr>
        <p:sp>
          <p:nvSpPr>
            <p:cNvPr id="3" name="TextBox 2"/>
            <p:cNvSpPr txBox="1"/>
            <p:nvPr/>
          </p:nvSpPr>
          <p:spPr>
            <a:xfrm>
              <a:off x="4355976" y="5227658"/>
              <a:ext cx="1754006" cy="938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Most likely cause ??</a:t>
              </a:r>
            </a:p>
            <a:p>
              <a:r>
                <a:rPr lang="en-US" sz="1100" dirty="0" smtClean="0"/>
                <a:t>1.Demountable seals,</a:t>
              </a:r>
            </a:p>
            <a:p>
              <a:r>
                <a:rPr lang="en-US" sz="1100" dirty="0" smtClean="0"/>
                <a:t>2.Welds/brazing,</a:t>
              </a:r>
            </a:p>
            <a:p>
              <a:r>
                <a:rPr lang="en-US" sz="1100" dirty="0"/>
                <a:t>3</a:t>
              </a:r>
              <a:r>
                <a:rPr lang="en-US" sz="1100" dirty="0" smtClean="0"/>
                <a:t>.Thin wall </a:t>
              </a:r>
              <a:r>
                <a:rPr lang="en-US" sz="1100" dirty="0" err="1" smtClean="0"/>
                <a:t>eg</a:t>
              </a:r>
              <a:r>
                <a:rPr lang="en-US" sz="1100" dirty="0" smtClean="0"/>
                <a:t> bellows,</a:t>
              </a:r>
            </a:p>
            <a:p>
              <a:r>
                <a:rPr lang="en-US" sz="1100" dirty="0" smtClean="0"/>
                <a:t>4. Chamber walls,</a:t>
              </a:r>
              <a:endParaRPr lang="en-GB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51720" y="5349837"/>
              <a:ext cx="2103461" cy="60016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Where to start ??</a:t>
              </a:r>
            </a:p>
            <a:p>
              <a:r>
                <a:rPr lang="en-US" sz="1100" dirty="0" smtClean="0"/>
                <a:t>1.Detector connections</a:t>
              </a:r>
            </a:p>
            <a:p>
              <a:r>
                <a:rPr lang="en-US" sz="1100" dirty="0" smtClean="0"/>
                <a:t>2.Highest point on chamber</a:t>
              </a:r>
            </a:p>
          </p:txBody>
        </p:sp>
        <p:cxnSp>
          <p:nvCxnSpPr>
            <p:cNvPr id="7" name="Straight Arrow Connector 6"/>
            <p:cNvCxnSpPr>
              <a:stCxn id="11" idx="0"/>
            </p:cNvCxnSpPr>
            <p:nvPr/>
          </p:nvCxnSpPr>
          <p:spPr>
            <a:xfrm flipV="1">
              <a:off x="3103451" y="4509120"/>
              <a:ext cx="676461" cy="8407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4355976" y="4477807"/>
              <a:ext cx="648072" cy="7498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746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>
            <a:normAutofit/>
          </a:bodyPr>
          <a:lstStyle/>
          <a:p>
            <a:pPr lvl="1"/>
            <a:r>
              <a:rPr lang="en-US" sz="1800" dirty="0"/>
              <a:t>2</a:t>
            </a:r>
            <a:r>
              <a:rPr lang="en-US" sz="1800" dirty="0" smtClean="0"/>
              <a:t> Groups of 8 students</a:t>
            </a:r>
          </a:p>
          <a:p>
            <a:pPr lvl="1"/>
            <a:r>
              <a:rPr lang="en-US" sz="1800" dirty="0" smtClean="0"/>
              <a:t>4 x ~10 minutes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Test stand 1 – Get acquainted with LD </a:t>
            </a:r>
            <a:r>
              <a:rPr lang="en-US" sz="1800" dirty="0"/>
              <a:t>&amp;</a:t>
            </a:r>
            <a:r>
              <a:rPr lang="en-US" sz="1800" dirty="0" smtClean="0"/>
              <a:t> He bottle</a:t>
            </a:r>
          </a:p>
          <a:p>
            <a:pPr lvl="1"/>
            <a:r>
              <a:rPr lang="en-US" sz="1800" dirty="0" smtClean="0"/>
              <a:t>Test stand 2 – Get acquainted with LD &amp; calibration/acquisition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Test stand 3 – Leak detection on bellows</a:t>
            </a:r>
          </a:p>
          <a:p>
            <a:pPr lvl="1"/>
            <a:r>
              <a:rPr lang="en-US" sz="1800" dirty="0" smtClean="0"/>
              <a:t>Test stand 4 – Leak detection on serpentine tube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Discussion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PRACTICAL 1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Inside the leak detector….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leak signal…..</a:t>
            </a:r>
          </a:p>
          <a:p>
            <a:pPr lvl="1"/>
            <a:r>
              <a:rPr lang="en-US" dirty="0" smtClean="0"/>
              <a:t>(Further details and reading)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Practical 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Leak Detection – Part 2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9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214422"/>
            <a:ext cx="840108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Mass spectrometer works at relatively high pressure ≤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mbar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leak detector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02415" y="1978374"/>
            <a:ext cx="48365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180° magnetic sector field mass spectrometer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More common than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: higher</a:t>
            </a:r>
          </a:p>
          <a:p>
            <a:r>
              <a:rPr lang="en-US" sz="1600" dirty="0" smtClean="0"/>
              <a:t>robustness to contamination &amp; high pressure,</a:t>
            </a:r>
          </a:p>
          <a:p>
            <a:r>
              <a:rPr lang="en-US" sz="1600" dirty="0" err="1" smtClean="0"/>
              <a:t>optimised</a:t>
            </a:r>
            <a:r>
              <a:rPr lang="en-US" sz="1600" dirty="0" smtClean="0"/>
              <a:t> for mass 4, simpler electronics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717032"/>
            <a:ext cx="370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Quadrupole</a:t>
            </a:r>
            <a:r>
              <a:rPr lang="en-US" dirty="0" smtClean="0"/>
              <a:t> mass spectrometer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603" t="49098" r="49101" b="7538"/>
          <a:stretch/>
        </p:blipFill>
        <p:spPr>
          <a:xfrm>
            <a:off x="179512" y="1628800"/>
            <a:ext cx="3528392" cy="25537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8068" t="19750" r="13383" b="48511"/>
          <a:stretch/>
        </p:blipFill>
        <p:spPr>
          <a:xfrm>
            <a:off x="271851" y="4218227"/>
            <a:ext cx="3528392" cy="23762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992" y="4204104"/>
            <a:ext cx="3333750" cy="2257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2060848"/>
            <a:ext cx="7211144" cy="2163696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Leak units, Variation f(T, p, gas species)</a:t>
            </a:r>
          </a:p>
          <a:p>
            <a:pPr lvl="1"/>
            <a:r>
              <a:rPr lang="en-US" dirty="0" smtClean="0"/>
              <a:t>Common methods &amp; their limits:</a:t>
            </a:r>
          </a:p>
          <a:p>
            <a:pPr lvl="2"/>
            <a:r>
              <a:rPr lang="en-US" dirty="0" smtClean="0"/>
              <a:t>Over pressure</a:t>
            </a:r>
          </a:p>
          <a:p>
            <a:pPr lvl="2"/>
            <a:r>
              <a:rPr lang="en-US" dirty="0" smtClean="0"/>
              <a:t>Under vacuum</a:t>
            </a:r>
          </a:p>
          <a:p>
            <a:pPr lvl="1"/>
            <a:r>
              <a:rPr lang="en-US" dirty="0" smtClean="0"/>
              <a:t>Leak detection with mass spec leak detector</a:t>
            </a:r>
            <a:r>
              <a:rPr lang="en-GB" dirty="0" smtClean="0"/>
              <a:t> 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Leak Detection – Part 1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leak detector</a:t>
            </a:r>
            <a:endParaRPr lang="en-US" dirty="0"/>
          </a:p>
        </p:txBody>
      </p:sp>
      <p:pic>
        <p:nvPicPr>
          <p:cNvPr id="20" name="Picture 2" descr="http://www.bittmann.com/asm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214422"/>
            <a:ext cx="1214446" cy="91083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465851" y="1189071"/>
            <a:ext cx="1418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Cold trap</a:t>
            </a:r>
          </a:p>
          <a:p>
            <a:r>
              <a:rPr lang="en-US" dirty="0" smtClean="0"/>
              <a:t>in front of</a:t>
            </a:r>
          </a:p>
          <a:p>
            <a:r>
              <a:rPr lang="en-US" dirty="0"/>
              <a:t>m</a:t>
            </a:r>
            <a:r>
              <a:rPr lang="en-US" dirty="0" smtClean="0"/>
              <a:t>ass spec.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095745" y="1047117"/>
            <a:ext cx="1638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Turbo pump</a:t>
            </a:r>
          </a:p>
          <a:p>
            <a:r>
              <a:rPr lang="en-US" dirty="0"/>
              <a:t>i</a:t>
            </a:r>
            <a:r>
              <a:rPr lang="en-US" dirty="0" smtClean="0"/>
              <a:t>n front of </a:t>
            </a:r>
          </a:p>
          <a:p>
            <a:r>
              <a:rPr lang="en-US" dirty="0"/>
              <a:t>m</a:t>
            </a:r>
            <a:r>
              <a:rPr lang="en-US" dirty="0" smtClean="0"/>
              <a:t>ass spec.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9057" t="35426" r="15382" b="8104"/>
          <a:stretch/>
        </p:blipFill>
        <p:spPr>
          <a:xfrm>
            <a:off x="2051720" y="2679226"/>
            <a:ext cx="2724954" cy="36469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59163" y="2214160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Direct-flow LD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590388" y="2214160"/>
            <a:ext cx="1640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Counter-flow LD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562869" y="4238495"/>
            <a:ext cx="568084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MS</a:t>
            </a:r>
            <a:endParaRPr lang="en-GB" sz="1200" dirty="0"/>
          </a:p>
        </p:txBody>
      </p:sp>
      <p:pic>
        <p:nvPicPr>
          <p:cNvPr id="17" name="Picture 2" descr="http://img.directindustry.com/images_di/photo-g/helium-leak-detector-31260.jpg"/>
          <p:cNvPicPr>
            <a:picLocks noChangeAspect="1" noChangeArrowheads="1"/>
          </p:cNvPicPr>
          <p:nvPr/>
        </p:nvPicPr>
        <p:blipFill rotWithShape="1">
          <a:blip r:embed="rId4" cstate="print"/>
          <a:srcRect l="4283" t="3267" r="5741" b="4511"/>
          <a:stretch/>
        </p:blipFill>
        <p:spPr bwMode="auto">
          <a:xfrm>
            <a:off x="5796135" y="836712"/>
            <a:ext cx="1262797" cy="1368152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5796135" y="2600908"/>
            <a:ext cx="2602632" cy="3528392"/>
            <a:chOff x="5796135" y="2600908"/>
            <a:chExt cx="2602632" cy="3528392"/>
          </a:xfrm>
        </p:grpSpPr>
        <p:sp>
          <p:nvSpPr>
            <p:cNvPr id="12" name="Rectangle 11"/>
            <p:cNvSpPr/>
            <p:nvPr/>
          </p:nvSpPr>
          <p:spPr>
            <a:xfrm>
              <a:off x="6215900" y="3541937"/>
              <a:ext cx="182300" cy="1255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l="60629" t="35406" r="15647" b="11505"/>
            <a:stretch/>
          </p:blipFill>
          <p:spPr>
            <a:xfrm>
              <a:off x="5796135" y="2600908"/>
              <a:ext cx="2602632" cy="352839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230581" y="4169544"/>
              <a:ext cx="509771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MS</a:t>
              </a:r>
              <a:endParaRPr lang="en-GB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12160" y="4077072"/>
              <a:ext cx="93610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/>
            <a:srcRect l="63142" t="67888" r="32263" b="23444"/>
            <a:stretch/>
          </p:blipFill>
          <p:spPr>
            <a:xfrm rot="16200000">
              <a:off x="6491187" y="4063553"/>
              <a:ext cx="470047" cy="497085"/>
            </a:xfrm>
            <a:prstGeom prst="rect">
              <a:avLst/>
            </a:prstGeom>
            <a:scene3d>
              <a:camera prst="orthographicFront">
                <a:rot lat="0" lon="21599973" rev="10799999"/>
              </a:camera>
              <a:lightRig rig="threePt" dir="t"/>
            </a:scene3d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6307050" y="4299811"/>
              <a:ext cx="2123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958763" y="4581731"/>
              <a:ext cx="576064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6307050" y="3521472"/>
              <a:ext cx="6770" cy="19880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1979712" y="3861048"/>
            <a:ext cx="2880320" cy="2465148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619040" y="3861048"/>
            <a:ext cx="2880320" cy="2321132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6166577" y="3980906"/>
            <a:ext cx="559634" cy="305029"/>
            <a:chOff x="6166577" y="3980906"/>
            <a:chExt cx="559634" cy="305029"/>
          </a:xfrm>
        </p:grpSpPr>
        <p:sp>
          <p:nvSpPr>
            <p:cNvPr id="26" name="Rectangle 25"/>
            <p:cNvSpPr/>
            <p:nvPr/>
          </p:nvSpPr>
          <p:spPr>
            <a:xfrm>
              <a:off x="6166577" y="3980906"/>
              <a:ext cx="271357" cy="305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300192" y="3980906"/>
              <a:ext cx="42601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726211" y="3980906"/>
              <a:ext cx="0" cy="1403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28728" y="928670"/>
            <a:ext cx="6286576" cy="876102"/>
          </a:xfrm>
        </p:spPr>
        <p:txBody>
          <a:bodyPr>
            <a:normAutofit/>
          </a:bodyPr>
          <a:lstStyle/>
          <a:p>
            <a:r>
              <a:rPr lang="en-US" sz="1900" dirty="0" smtClean="0"/>
              <a:t>Low S</a:t>
            </a:r>
            <a:r>
              <a:rPr lang="en-US" sz="1900" baseline="-25000" dirty="0" smtClean="0"/>
              <a:t>he</a:t>
            </a:r>
            <a:r>
              <a:rPr lang="en-US" sz="1900" dirty="0" smtClean="0"/>
              <a:t> will </a:t>
            </a:r>
            <a:r>
              <a:rPr lang="en-US" sz="1900" dirty="0" err="1" smtClean="0"/>
              <a:t>maximise</a:t>
            </a:r>
            <a:r>
              <a:rPr lang="en-US" sz="1900" dirty="0" smtClean="0"/>
              <a:t> </a:t>
            </a:r>
            <a:r>
              <a:rPr lang="en-US" sz="1900" dirty="0" err="1" smtClean="0"/>
              <a:t>P</a:t>
            </a:r>
            <a:r>
              <a:rPr lang="en-US" sz="1900" baseline="-25000" dirty="0" err="1" smtClean="0"/>
              <a:t>he</a:t>
            </a:r>
            <a:r>
              <a:rPr lang="en-US" sz="1900" baseline="-25000" dirty="0" smtClean="0"/>
              <a:t> </a:t>
            </a:r>
            <a:r>
              <a:rPr lang="en-US" sz="1900" dirty="0" smtClean="0"/>
              <a:t>at MS = sensitivity</a:t>
            </a:r>
          </a:p>
          <a:p>
            <a:r>
              <a:rPr lang="en-US" sz="1900" dirty="0" smtClean="0"/>
              <a:t>But need correct </a:t>
            </a:r>
            <a:r>
              <a:rPr lang="en-US" sz="1900" dirty="0" err="1" smtClean="0"/>
              <a:t>S</a:t>
            </a:r>
            <a:r>
              <a:rPr lang="en-US" sz="1900" baseline="-25000" dirty="0" err="1" smtClean="0"/>
              <a:t>eff</a:t>
            </a:r>
            <a:r>
              <a:rPr lang="en-US" sz="1900" dirty="0" smtClean="0"/>
              <a:t> to maintain MS &lt; 10</a:t>
            </a:r>
            <a:r>
              <a:rPr lang="en-US" sz="1900" baseline="30000" dirty="0" smtClean="0"/>
              <a:t>-4</a:t>
            </a:r>
            <a:r>
              <a:rPr lang="en-US" sz="1900" dirty="0" smtClean="0"/>
              <a:t> mbar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/>
              <a:t>Helium leak detector</a:t>
            </a:r>
            <a:endParaRPr lang="en-US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8366" y="1774071"/>
            <a:ext cx="5044460" cy="294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www.bittmann.com/asm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85992"/>
            <a:ext cx="1524010" cy="11430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4786322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Low detection limit</a:t>
            </a:r>
          </a:p>
          <a:p>
            <a:r>
              <a:rPr lang="en-US" dirty="0" smtClean="0"/>
              <a:t>+ Tune </a:t>
            </a:r>
            <a:r>
              <a:rPr lang="en-US" i="1" dirty="0" smtClean="0"/>
              <a:t>S</a:t>
            </a:r>
            <a:r>
              <a:rPr lang="en-US" i="1" baseline="-25000" dirty="0" smtClean="0"/>
              <a:t>HVP</a:t>
            </a:r>
            <a:r>
              <a:rPr lang="en-US" dirty="0" smtClean="0"/>
              <a:t> to max sensitivity </a:t>
            </a:r>
          </a:p>
          <a:p>
            <a:r>
              <a:rPr lang="en-US" dirty="0" smtClean="0"/>
              <a:t>+ LN</a:t>
            </a:r>
            <a:r>
              <a:rPr lang="en-US" baseline="-25000" dirty="0" smtClean="0"/>
              <a:t>2</a:t>
            </a:r>
            <a:r>
              <a:rPr lang="en-US" dirty="0" smtClean="0"/>
              <a:t> stops oil </a:t>
            </a:r>
            <a:r>
              <a:rPr lang="en-US" dirty="0" err="1" smtClean="0"/>
              <a:t>backstreaming</a:t>
            </a:r>
            <a:endParaRPr lang="en-US" dirty="0" smtClean="0"/>
          </a:p>
          <a:p>
            <a:r>
              <a:rPr lang="en-US" dirty="0" smtClean="0"/>
              <a:t>- Experienced operator</a:t>
            </a:r>
            <a:endParaRPr lang="en-US" dirty="0"/>
          </a:p>
          <a:p>
            <a:r>
              <a:rPr lang="en-US" dirty="0" smtClean="0"/>
              <a:t>- LN</a:t>
            </a:r>
            <a:r>
              <a:rPr lang="en-US" baseline="-25000" dirty="0" smtClean="0"/>
              <a:t>2</a:t>
            </a:r>
            <a:r>
              <a:rPr lang="en-US" dirty="0" smtClean="0"/>
              <a:t> logistics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8" y="5103674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Very mobile, no LN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+ Now industry standard</a:t>
            </a:r>
          </a:p>
          <a:p>
            <a:r>
              <a:rPr lang="en-US" dirty="0" smtClean="0"/>
              <a:t>+ User friendly/robust</a:t>
            </a:r>
          </a:p>
          <a:p>
            <a:r>
              <a:rPr lang="en-US" dirty="0" smtClean="0"/>
              <a:t>- Oil </a:t>
            </a:r>
            <a:r>
              <a:rPr lang="en-US" dirty="0" err="1" smtClean="0"/>
              <a:t>backstreaming</a:t>
            </a:r>
            <a:r>
              <a:rPr lang="en-US" dirty="0" smtClean="0"/>
              <a:t> !</a:t>
            </a:r>
            <a:endParaRPr lang="en-US" dirty="0"/>
          </a:p>
          <a:p>
            <a:r>
              <a:rPr lang="en-US" dirty="0" smtClean="0"/>
              <a:t>- Black box !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142844" y="3643314"/>
          <a:ext cx="1785950" cy="571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16" name="Equation" r:id="rId5" imgW="1269449" imgH="406224" progId="Equation.3">
                  <p:embed/>
                </p:oleObj>
              </mc:Choice>
              <mc:Fallback>
                <p:oleObj name="Equation" r:id="rId5" imgW="1269449" imgH="406224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3643314"/>
                        <a:ext cx="1785950" cy="5714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7000892" y="3786190"/>
          <a:ext cx="2000264" cy="571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17" name="Equation" r:id="rId7" imgW="1422400" imgH="406400" progId="Equation.3">
                  <p:embed/>
                </p:oleObj>
              </mc:Choice>
              <mc:Fallback>
                <p:oleObj name="Equation" r:id="rId7" imgW="1422400" imgH="4064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3786190"/>
                        <a:ext cx="2000264" cy="5716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5786446" y="4714884"/>
          <a:ext cx="3042146" cy="28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18" name="Equation" r:id="rId9" imgW="2159000" imgH="203200" progId="Equation.3">
                  <p:embed/>
                </p:oleObj>
              </mc:Choice>
              <mc:Fallback>
                <p:oleObj name="Equation" r:id="rId9" imgW="2159000" imgH="2032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4714884"/>
                        <a:ext cx="3042146" cy="285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17" name="Picture 2" descr="http://img.directindustry.com/images_di/photo-g/helium-leak-detector-3126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70379" y="1597090"/>
            <a:ext cx="1887028" cy="1994705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8100392" y="4097451"/>
            <a:ext cx="385294" cy="3267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Counter flow now industry standard</a:t>
            </a:r>
          </a:p>
          <a:p>
            <a:r>
              <a:rPr lang="en-US" dirty="0" smtClean="0"/>
              <a:t>Detection limit 1 E</a:t>
            </a:r>
            <a:r>
              <a:rPr lang="en-US" baseline="30000" dirty="0" smtClean="0"/>
              <a:t>-11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</a:p>
          <a:p>
            <a:pPr lvl="1"/>
            <a:r>
              <a:rPr lang="en-US" dirty="0" smtClean="0"/>
              <a:t>Fine and big leak modes</a:t>
            </a:r>
          </a:p>
          <a:p>
            <a:r>
              <a:rPr lang="en-US" dirty="0" smtClean="0"/>
              <a:t>Portable 20-50 kg !! (primary pump size)</a:t>
            </a:r>
          </a:p>
          <a:p>
            <a:r>
              <a:rPr lang="en-US" dirty="0" smtClean="0"/>
              <a:t>User friendly</a:t>
            </a:r>
          </a:p>
          <a:p>
            <a:r>
              <a:rPr lang="en-US" dirty="0" smtClean="0"/>
              <a:t>Typical S</a:t>
            </a:r>
            <a:r>
              <a:rPr lang="en-US" baseline="-25000" dirty="0" smtClean="0"/>
              <a:t>he</a:t>
            </a:r>
            <a:r>
              <a:rPr lang="en-US" dirty="0" smtClean="0"/>
              <a:t> 1-4 l/s</a:t>
            </a:r>
          </a:p>
          <a:p>
            <a:r>
              <a:rPr lang="en-US" dirty="0" smtClean="0"/>
              <a:t>Max Throughput 1 -10 </a:t>
            </a:r>
            <a:r>
              <a:rPr lang="en-US" dirty="0" err="1" smtClean="0"/>
              <a:t>mbarl</a:t>
            </a:r>
            <a:r>
              <a:rPr lang="en-US" dirty="0" smtClean="0"/>
              <a:t>/s</a:t>
            </a:r>
          </a:p>
          <a:p>
            <a:r>
              <a:rPr lang="en-US" dirty="0" smtClean="0"/>
              <a:t>Primary pump</a:t>
            </a:r>
          </a:p>
          <a:p>
            <a:pPr lvl="1"/>
            <a:r>
              <a:rPr lang="en-US" dirty="0" smtClean="0"/>
              <a:t>oil sealed or dry (latter avoids he retention)</a:t>
            </a:r>
          </a:p>
          <a:p>
            <a:pPr lvl="1"/>
            <a:r>
              <a:rPr lang="en-US" dirty="0" smtClean="0"/>
              <a:t>4-40 m</a:t>
            </a:r>
            <a:r>
              <a:rPr lang="en-US" baseline="30000" dirty="0" smtClean="0"/>
              <a:t>3</a:t>
            </a:r>
            <a:r>
              <a:rPr lang="en-US" dirty="0" smtClean="0"/>
              <a:t>/hr</a:t>
            </a:r>
          </a:p>
          <a:p>
            <a:r>
              <a:rPr lang="en-US" dirty="0" smtClean="0"/>
              <a:t>Sniffer port</a:t>
            </a:r>
          </a:p>
          <a:p>
            <a:r>
              <a:rPr lang="en-US" dirty="0" smtClean="0"/>
              <a:t>Calibrated leak integrated – auto calibration at startup</a:t>
            </a:r>
          </a:p>
          <a:p>
            <a:r>
              <a:rPr lang="en-US" dirty="0" smtClean="0"/>
              <a:t>Auto tuning to mass 4 (</a:t>
            </a:r>
            <a:r>
              <a:rPr lang="en-US" baseline="30000" dirty="0" smtClean="0"/>
              <a:t>4</a:t>
            </a:r>
            <a:r>
              <a:rPr lang="en-US" dirty="0" smtClean="0"/>
              <a:t>He) peak - also mass 2 (H</a:t>
            </a:r>
            <a:r>
              <a:rPr lang="en-US" baseline="-25000" dirty="0" smtClean="0"/>
              <a:t>2</a:t>
            </a:r>
            <a:r>
              <a:rPr lang="en-US" dirty="0" smtClean="0"/>
              <a:t>) and 3(</a:t>
            </a:r>
            <a:r>
              <a:rPr lang="en-US" baseline="30000" dirty="0" smtClean="0"/>
              <a:t>3</a:t>
            </a:r>
            <a:r>
              <a:rPr lang="en-US" dirty="0" smtClean="0"/>
              <a:t>He)</a:t>
            </a:r>
          </a:p>
          <a:p>
            <a:r>
              <a:rPr lang="en-US" dirty="0" smtClean="0"/>
              <a:t>Outputs 0-10V, RS 232, etc.</a:t>
            </a:r>
          </a:p>
          <a:p>
            <a:r>
              <a:rPr lang="en-US" dirty="0" smtClean="0"/>
              <a:t>Continuous improvements for internal data storage</a:t>
            </a:r>
          </a:p>
          <a:p>
            <a:r>
              <a:rPr lang="en-US" dirty="0" smtClean="0"/>
              <a:t>Auto venting for series production – beware !</a:t>
            </a:r>
          </a:p>
          <a:p>
            <a:r>
              <a:rPr lang="en-US" dirty="0" smtClean="0"/>
              <a:t>Floating zero-point !</a:t>
            </a:r>
          </a:p>
          <a:p>
            <a:r>
              <a:rPr lang="en-US" dirty="0" smtClean="0"/>
              <a:t>Sensitive to high helium environment &amp; helium contamination</a:t>
            </a:r>
          </a:p>
          <a:p>
            <a:r>
              <a:rPr lang="en-US" dirty="0" smtClean="0"/>
              <a:t>Requires regular maintenance (contaminants, collector filament, valves)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Typical leak detection characteristics </a:t>
            </a:r>
            <a:endParaRPr lang="en-US" sz="3200" dirty="0"/>
          </a:p>
        </p:txBody>
      </p:sp>
      <p:pic>
        <p:nvPicPr>
          <p:cNvPr id="3090" name="Picture 18" descr="http://img.directindustry.com/images_di/photo-g/helium-leak-detector-141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500174"/>
            <a:ext cx="2608114" cy="2023678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6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3200" dirty="0" smtClean="0"/>
              <a:t>Basic setup of </a:t>
            </a:r>
            <a:r>
              <a:rPr lang="fr-FR" sz="3200" dirty="0" err="1" smtClean="0"/>
              <a:t>overpressure</a:t>
            </a:r>
            <a:r>
              <a:rPr lang="fr-FR" sz="3200" dirty="0" smtClean="0"/>
              <a:t> </a:t>
            </a:r>
            <a:r>
              <a:rPr lang="fr-FR" sz="3200" dirty="0" err="1" smtClean="0"/>
              <a:t>method</a:t>
            </a:r>
            <a:r>
              <a:rPr lang="fr-FR" sz="3200" dirty="0" smtClean="0"/>
              <a:t> - </a:t>
            </a:r>
            <a:r>
              <a:rPr lang="fr-FR" sz="3200" dirty="0" err="1" smtClean="0"/>
              <a:t>sniffing</a:t>
            </a:r>
            <a:endParaRPr lang="fr-FR" sz="3200" dirty="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73102" y="2817804"/>
            <a:ext cx="825500" cy="2882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673102" y="2665404"/>
            <a:ext cx="901700" cy="292100"/>
          </a:xfrm>
          <a:prstGeom prst="ellipse">
            <a:avLst/>
          </a:prstGeom>
          <a:solidFill>
            <a:srgbClr val="063DE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73102" y="2817804"/>
            <a:ext cx="901700" cy="2882900"/>
          </a:xfrm>
          <a:prstGeom prst="rect">
            <a:avLst/>
          </a:prstGeom>
          <a:gradFill rotWithShape="0">
            <a:gsLst>
              <a:gs pos="0">
                <a:srgbClr val="063DE8"/>
              </a:gs>
              <a:gs pos="50000">
                <a:srgbClr val="063DE8">
                  <a:gamma/>
                  <a:tint val="40000"/>
                  <a:invGamma/>
                </a:srgbClr>
              </a:gs>
              <a:gs pos="100000">
                <a:srgbClr val="063DE8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054102" y="2360604"/>
            <a:ext cx="139700" cy="2921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1123952" y="2125654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054102" y="2125654"/>
            <a:ext cx="139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901702" y="2055804"/>
            <a:ext cx="139700" cy="139700"/>
          </a:xfrm>
          <a:prstGeom prst="ellipse">
            <a:avLst/>
          </a:prstGeom>
          <a:solidFill>
            <a:srgbClr val="FCFEB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206502" y="2055804"/>
            <a:ext cx="139700" cy="139700"/>
          </a:xfrm>
          <a:prstGeom prst="ellipse">
            <a:avLst/>
          </a:prstGeom>
          <a:solidFill>
            <a:srgbClr val="FCFEB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819152" y="2506654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819152" y="2436804"/>
            <a:ext cx="0" cy="13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728665" y="3938579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877890" y="3984617"/>
            <a:ext cx="4937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835027" y="3940167"/>
            <a:ext cx="57785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/>
            <a:r>
              <a:rPr lang="fr-FR" b="1">
                <a:solidFill>
                  <a:schemeClr val="hlink"/>
                </a:solidFill>
              </a:rPr>
              <a:t>He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340102" y="3960804"/>
            <a:ext cx="1587500" cy="1739900"/>
          </a:xfrm>
          <a:prstGeom prst="rect">
            <a:avLst/>
          </a:prstGeom>
          <a:gradFill rotWithShape="0">
            <a:gsLst>
              <a:gs pos="0">
                <a:srgbClr val="7FFF00">
                  <a:gamma/>
                  <a:tint val="0"/>
                  <a:invGamma/>
                </a:srgbClr>
              </a:gs>
              <a:gs pos="100000">
                <a:srgbClr val="7FFF00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1130302" y="2278054"/>
            <a:ext cx="1358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2495552" y="2284404"/>
            <a:ext cx="0" cy="2501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2501902" y="4792654"/>
            <a:ext cx="825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3716270" y="4481504"/>
            <a:ext cx="835164" cy="7053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ctr" defTabSz="762000"/>
            <a:r>
              <a:rPr lang="fr-FR" sz="2000" b="1" dirty="0">
                <a:solidFill>
                  <a:schemeClr val="hlink"/>
                </a:solidFill>
              </a:rPr>
              <a:t>5</a:t>
            </a:r>
            <a:r>
              <a:rPr lang="fr-FR" sz="2000" b="1" dirty="0" smtClean="0">
                <a:solidFill>
                  <a:schemeClr val="hlink"/>
                </a:solidFill>
              </a:rPr>
              <a:t> </a:t>
            </a:r>
            <a:r>
              <a:rPr lang="fr-FR" sz="2000" b="1" dirty="0">
                <a:solidFill>
                  <a:schemeClr val="hlink"/>
                </a:solidFill>
              </a:rPr>
              <a:t>bar</a:t>
            </a:r>
          </a:p>
          <a:p>
            <a:pPr algn="ctr" defTabSz="762000"/>
            <a:r>
              <a:rPr lang="fr-FR" sz="2000" b="1" dirty="0">
                <a:solidFill>
                  <a:schemeClr val="hlink"/>
                </a:solidFill>
              </a:rPr>
              <a:t>He</a:t>
            </a:r>
          </a:p>
        </p:txBody>
      </p:sp>
      <p:sp>
        <p:nvSpPr>
          <p:cNvPr id="25621" name="Oval 21"/>
          <p:cNvSpPr>
            <a:spLocks noChangeArrowheads="1"/>
          </p:cNvSpPr>
          <p:nvPr/>
        </p:nvSpPr>
        <p:spPr bwMode="auto">
          <a:xfrm>
            <a:off x="3613152" y="3471854"/>
            <a:ext cx="838200" cy="4572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7FFF00"/>
              </a:gs>
            </a:gsLst>
            <a:lin ang="5400000" scaled="1"/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3949702" y="3122604"/>
            <a:ext cx="139700" cy="3683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4019552" y="3503604"/>
            <a:ext cx="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8591552" y="3814754"/>
            <a:ext cx="0" cy="279400"/>
          </a:xfrm>
          <a:prstGeom prst="line">
            <a:avLst/>
          </a:prstGeom>
          <a:noFill/>
          <a:ln w="25400">
            <a:solidFill>
              <a:srgbClr val="FF500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6534152" y="3814754"/>
            <a:ext cx="0" cy="279400"/>
          </a:xfrm>
          <a:prstGeom prst="line">
            <a:avLst/>
          </a:prstGeom>
          <a:noFill/>
          <a:ln w="25400">
            <a:solidFill>
              <a:srgbClr val="FF500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6464302" y="4113204"/>
            <a:ext cx="2197100" cy="1587500"/>
          </a:xfrm>
          <a:prstGeom prst="rect">
            <a:avLst/>
          </a:prstGeom>
          <a:gradFill rotWithShape="0">
            <a:gsLst>
              <a:gs pos="0">
                <a:srgbClr val="CECECE"/>
              </a:gs>
              <a:gs pos="50000">
                <a:srgbClr val="CECECE">
                  <a:gamma/>
                  <a:tint val="40000"/>
                  <a:invGamma/>
                </a:srgbClr>
              </a:gs>
              <a:gs pos="100000">
                <a:srgbClr val="CECECE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464302" y="4113204"/>
            <a:ext cx="1663700" cy="520700"/>
          </a:xfrm>
          <a:prstGeom prst="rect">
            <a:avLst/>
          </a:prstGeom>
          <a:gradFill rotWithShape="0">
            <a:gsLst>
              <a:gs pos="0">
                <a:srgbClr val="CECECE"/>
              </a:gs>
              <a:gs pos="50000">
                <a:srgbClr val="E6E6E6"/>
              </a:gs>
              <a:gs pos="100000">
                <a:srgbClr val="CECECE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6540502" y="4189404"/>
            <a:ext cx="1511300" cy="3683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9" name="Rectangle 29" descr="Dark vertical"/>
          <p:cNvSpPr>
            <a:spLocks noChangeArrowheads="1"/>
          </p:cNvSpPr>
          <p:nvPr/>
        </p:nvSpPr>
        <p:spPr bwMode="auto">
          <a:xfrm>
            <a:off x="6616702" y="4265604"/>
            <a:ext cx="139700" cy="63500"/>
          </a:xfrm>
          <a:prstGeom prst="rect">
            <a:avLst/>
          </a:prstGeom>
          <a:pattFill prst="dkVert">
            <a:fgClr>
              <a:schemeClr val="bg2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0" name="Oval 30"/>
          <p:cNvSpPr>
            <a:spLocks noChangeArrowheads="1"/>
          </p:cNvSpPr>
          <p:nvPr/>
        </p:nvSpPr>
        <p:spPr bwMode="auto">
          <a:xfrm>
            <a:off x="6616702" y="4341804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1" name="Oval 31"/>
          <p:cNvSpPr>
            <a:spLocks noChangeArrowheads="1"/>
          </p:cNvSpPr>
          <p:nvPr/>
        </p:nvSpPr>
        <p:spPr bwMode="auto">
          <a:xfrm>
            <a:off x="6692902" y="43418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67691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68453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69215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70739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6" name="Oval 36"/>
          <p:cNvSpPr>
            <a:spLocks noChangeArrowheads="1"/>
          </p:cNvSpPr>
          <p:nvPr/>
        </p:nvSpPr>
        <p:spPr bwMode="auto">
          <a:xfrm>
            <a:off x="7226302" y="44180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7378702" y="4418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8" name="Oval 38"/>
          <p:cNvSpPr>
            <a:spLocks noChangeArrowheads="1"/>
          </p:cNvSpPr>
          <p:nvPr/>
        </p:nvSpPr>
        <p:spPr bwMode="auto">
          <a:xfrm>
            <a:off x="6921502" y="4265604"/>
            <a:ext cx="63500" cy="635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>
            <a:off x="7613652" y="4411654"/>
            <a:ext cx="355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7613652" y="4335454"/>
            <a:ext cx="355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>
            <a:off x="7073902" y="4259254"/>
            <a:ext cx="1397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2" name="Line 42"/>
          <p:cNvSpPr>
            <a:spLocks noChangeShapeType="1"/>
          </p:cNvSpPr>
          <p:nvPr/>
        </p:nvSpPr>
        <p:spPr bwMode="auto">
          <a:xfrm>
            <a:off x="7302502" y="4259254"/>
            <a:ext cx="139700" cy="0"/>
          </a:xfrm>
          <a:prstGeom prst="line">
            <a:avLst/>
          </a:prstGeom>
          <a:noFill/>
          <a:ln w="12700">
            <a:solidFill>
              <a:srgbClr val="FE9B0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3" name="Line 43"/>
          <p:cNvSpPr>
            <a:spLocks noChangeShapeType="1"/>
          </p:cNvSpPr>
          <p:nvPr/>
        </p:nvSpPr>
        <p:spPr bwMode="auto">
          <a:xfrm>
            <a:off x="7766052" y="4335454"/>
            <a:ext cx="203200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4" name="Line 44"/>
          <p:cNvSpPr>
            <a:spLocks noChangeShapeType="1"/>
          </p:cNvSpPr>
          <p:nvPr/>
        </p:nvSpPr>
        <p:spPr bwMode="auto">
          <a:xfrm>
            <a:off x="8286752" y="4113204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5" name="Line 45"/>
          <p:cNvSpPr>
            <a:spLocks noChangeShapeType="1"/>
          </p:cNvSpPr>
          <p:nvPr/>
        </p:nvSpPr>
        <p:spPr bwMode="auto">
          <a:xfrm>
            <a:off x="8293102" y="4335454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6" name="Line 46"/>
          <p:cNvSpPr>
            <a:spLocks noChangeShapeType="1"/>
          </p:cNvSpPr>
          <p:nvPr/>
        </p:nvSpPr>
        <p:spPr bwMode="auto">
          <a:xfrm flipH="1">
            <a:off x="8134352" y="4341804"/>
            <a:ext cx="1524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7" name="Oval 47"/>
          <p:cNvSpPr>
            <a:spLocks noChangeArrowheads="1"/>
          </p:cNvSpPr>
          <p:nvPr/>
        </p:nvSpPr>
        <p:spPr bwMode="auto">
          <a:xfrm>
            <a:off x="8343902" y="4411654"/>
            <a:ext cx="177800" cy="19685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8394702" y="4037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9" name="Rectangle 49"/>
          <p:cNvSpPr>
            <a:spLocks noChangeArrowheads="1"/>
          </p:cNvSpPr>
          <p:nvPr/>
        </p:nvSpPr>
        <p:spPr bwMode="auto">
          <a:xfrm>
            <a:off x="8318502" y="3960804"/>
            <a:ext cx="2159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7378702" y="3960804"/>
            <a:ext cx="368300" cy="1397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1" name="Line 51"/>
          <p:cNvSpPr>
            <a:spLocks noChangeShapeType="1"/>
          </p:cNvSpPr>
          <p:nvPr/>
        </p:nvSpPr>
        <p:spPr bwMode="auto">
          <a:xfrm>
            <a:off x="7473952" y="4030654"/>
            <a:ext cx="177800" cy="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2" name="AutoShape 52"/>
          <p:cNvSpPr>
            <a:spLocks noChangeArrowheads="1"/>
          </p:cNvSpPr>
          <p:nvPr/>
        </p:nvSpPr>
        <p:spPr bwMode="auto">
          <a:xfrm rot="10800000" flipH="1">
            <a:off x="6610352" y="5249854"/>
            <a:ext cx="152400" cy="152400"/>
          </a:xfrm>
          <a:prstGeom prst="triangle">
            <a:avLst>
              <a:gd name="adj" fmla="val 49995"/>
            </a:avLst>
          </a:prstGeom>
          <a:solidFill>
            <a:srgbClr val="FF500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6684965" y="5173654"/>
            <a:ext cx="1556515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defTabSz="762000"/>
            <a:r>
              <a:rPr lang="fr-FR" sz="1600" b="1" dirty="0" err="1" smtClean="0">
                <a:solidFill>
                  <a:srgbClr val="676767"/>
                </a:solidFill>
              </a:rPr>
              <a:t>Leak</a:t>
            </a:r>
            <a:r>
              <a:rPr lang="fr-FR" sz="1600" b="1" dirty="0" smtClean="0">
                <a:solidFill>
                  <a:srgbClr val="676767"/>
                </a:solidFill>
              </a:rPr>
              <a:t> Detector</a:t>
            </a:r>
            <a:endParaRPr lang="fr-FR" sz="1600" b="1" dirty="0">
              <a:solidFill>
                <a:srgbClr val="676767"/>
              </a:solidFill>
            </a:endParaRPr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6534152" y="3802054"/>
            <a:ext cx="2057400" cy="76200"/>
          </a:xfrm>
          <a:prstGeom prst="rect">
            <a:avLst/>
          </a:prstGeom>
          <a:solidFill>
            <a:srgbClr val="FF5008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6692902" y="5713404"/>
            <a:ext cx="139700" cy="635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8293102" y="5713404"/>
            <a:ext cx="139700" cy="635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8" name="Rectangle 58"/>
          <p:cNvSpPr>
            <a:spLocks noChangeArrowheads="1"/>
          </p:cNvSpPr>
          <p:nvPr/>
        </p:nvSpPr>
        <p:spPr bwMode="auto">
          <a:xfrm>
            <a:off x="6388102" y="5561004"/>
            <a:ext cx="63500" cy="635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9" name="Arc 59"/>
          <p:cNvSpPr>
            <a:spLocks/>
          </p:cNvSpPr>
          <p:nvPr/>
        </p:nvSpPr>
        <p:spPr bwMode="auto">
          <a:xfrm>
            <a:off x="4027490" y="2285992"/>
            <a:ext cx="831850" cy="1060450"/>
          </a:xfrm>
          <a:custGeom>
            <a:avLst/>
            <a:gdLst>
              <a:gd name="T0" fmla="*/ 0 w 21600"/>
              <a:gd name="T1" fmla="*/ 1060450 h 21599"/>
              <a:gd name="T2" fmla="*/ 830271 w 21600"/>
              <a:gd name="T3" fmla="*/ 0 h 21599"/>
              <a:gd name="T4" fmla="*/ 831850 w 21600"/>
              <a:gd name="T5" fmla="*/ 1060450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0" y="21599"/>
                </a:moveTo>
                <a:cubicBezTo>
                  <a:pt x="0" y="9685"/>
                  <a:pt x="9645" y="21"/>
                  <a:pt x="21558" y="-1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685"/>
                  <a:pt x="9645" y="21"/>
                  <a:pt x="21558" y="-1"/>
                </a:cubicBezTo>
                <a:lnTo>
                  <a:pt x="2160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0" name="Arc 60"/>
          <p:cNvSpPr>
            <a:spLocks/>
          </p:cNvSpPr>
          <p:nvPr/>
        </p:nvSpPr>
        <p:spPr bwMode="auto">
          <a:xfrm>
            <a:off x="4857752" y="2285992"/>
            <a:ext cx="831850" cy="1060450"/>
          </a:xfrm>
          <a:custGeom>
            <a:avLst/>
            <a:gdLst>
              <a:gd name="T0" fmla="*/ 0 w 21600"/>
              <a:gd name="T1" fmla="*/ 0 h 21600"/>
              <a:gd name="T2" fmla="*/ 831850 w 21600"/>
              <a:gd name="T3" fmla="*/ 1060450 h 21600"/>
              <a:gd name="T4" fmla="*/ 0 w 21600"/>
              <a:gd name="T5" fmla="*/ 10604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1" name="Arc 61"/>
          <p:cNvSpPr>
            <a:spLocks/>
          </p:cNvSpPr>
          <p:nvPr/>
        </p:nvSpPr>
        <p:spPr bwMode="auto">
          <a:xfrm>
            <a:off x="5703890" y="4792654"/>
            <a:ext cx="679450" cy="793750"/>
          </a:xfrm>
          <a:custGeom>
            <a:avLst/>
            <a:gdLst>
              <a:gd name="T0" fmla="*/ 679450 w 21600"/>
              <a:gd name="T1" fmla="*/ 793750 h 21600"/>
              <a:gd name="T2" fmla="*/ 0 w 21600"/>
              <a:gd name="T3" fmla="*/ 0 h 21600"/>
              <a:gd name="T4" fmla="*/ 67945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2" name="Line 62"/>
          <p:cNvSpPr>
            <a:spLocks noChangeShapeType="1"/>
          </p:cNvSpPr>
          <p:nvPr/>
        </p:nvSpPr>
        <p:spPr bwMode="auto">
          <a:xfrm>
            <a:off x="6381752" y="5567354"/>
            <a:ext cx="0" cy="508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63" name="Line 63"/>
          <p:cNvSpPr>
            <a:spLocks noChangeShapeType="1"/>
          </p:cNvSpPr>
          <p:nvPr/>
        </p:nvSpPr>
        <p:spPr bwMode="auto">
          <a:xfrm>
            <a:off x="5695952" y="3351204"/>
            <a:ext cx="0" cy="1435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4200524" y="2744778"/>
            <a:ext cx="1114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Sniffer</a:t>
            </a:r>
          </a:p>
          <a:p>
            <a:pPr algn="ctr"/>
            <a:r>
              <a:rPr lang="en-US" sz="1600" dirty="0"/>
              <a:t>i</a:t>
            </a:r>
            <a:r>
              <a:rPr lang="en-US" sz="1600" dirty="0" smtClean="0"/>
              <a:t>n helium</a:t>
            </a:r>
          </a:p>
          <a:p>
            <a:pPr algn="ctr"/>
            <a:r>
              <a:rPr lang="en-US" sz="1600" dirty="0" smtClean="0"/>
              <a:t>cloud</a:t>
            </a:r>
            <a:endParaRPr lang="en-US" sz="1600" dirty="0"/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3807615" y="3852067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556792"/>
            <a:ext cx="8472518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Helium Sniffing:</a:t>
            </a:r>
          </a:p>
          <a:p>
            <a:pPr lvl="1"/>
            <a:r>
              <a:rPr lang="en-US" dirty="0" smtClean="0"/>
              <a:t>Principle to detect an increased helium concentration at the leak with respect to a background signal</a:t>
            </a:r>
          </a:p>
          <a:p>
            <a:pPr lvl="1"/>
            <a:r>
              <a:rPr lang="en-US" dirty="0" smtClean="0"/>
              <a:t>The background is due to the natural 5 </a:t>
            </a:r>
            <a:r>
              <a:rPr lang="en-US" dirty="0" err="1" smtClean="0"/>
              <a:t>ppm</a:t>
            </a:r>
            <a:r>
              <a:rPr lang="en-US" dirty="0" smtClean="0"/>
              <a:t> helium in air (in </a:t>
            </a:r>
            <a:r>
              <a:rPr lang="en-US" dirty="0" err="1" smtClean="0"/>
              <a:t>cryo</a:t>
            </a:r>
            <a:r>
              <a:rPr lang="en-US" dirty="0" smtClean="0"/>
              <a:t> environments this can be higher).</a:t>
            </a:r>
          </a:p>
          <a:p>
            <a:pPr lvl="1"/>
            <a:r>
              <a:rPr lang="en-US" dirty="0" smtClean="0"/>
              <a:t>The sniffer is directly sampling the gas mixture in the ambient air via a sintered plug, and an increase in helium concentration is seen in the leak detector cell.</a:t>
            </a:r>
          </a:p>
          <a:p>
            <a:pPr lvl="1"/>
            <a:r>
              <a:rPr lang="en-US" dirty="0" smtClean="0"/>
              <a:t>Typically 2 to 5 m tube length</a:t>
            </a:r>
          </a:p>
          <a:p>
            <a:pPr lvl="1"/>
            <a:r>
              <a:rPr lang="en-US" dirty="0" smtClean="0"/>
              <a:t>Sniffing is a </a:t>
            </a:r>
            <a:r>
              <a:rPr lang="en-US" dirty="0" err="1" smtClean="0"/>
              <a:t>localisation</a:t>
            </a:r>
            <a:r>
              <a:rPr lang="en-US" dirty="0" smtClean="0"/>
              <a:t> method, often employed once a leak is known to exist.</a:t>
            </a:r>
          </a:p>
          <a:p>
            <a:pPr lvl="1"/>
            <a:r>
              <a:rPr lang="en-US" dirty="0" smtClean="0"/>
              <a:t>System must be able to support overpressure</a:t>
            </a:r>
          </a:p>
          <a:p>
            <a:pPr lvl="2"/>
            <a:r>
              <a:rPr lang="en-US" dirty="0" smtClean="0"/>
              <a:t>Above 1.5 bar (absolute) safety rules apply</a:t>
            </a:r>
          </a:p>
          <a:p>
            <a:pPr lvl="1"/>
            <a:r>
              <a:rPr lang="en-US" dirty="0" smtClean="0"/>
              <a:t>Can be employed on complex geometries</a:t>
            </a:r>
          </a:p>
          <a:p>
            <a:pPr lvl="1"/>
            <a:r>
              <a:rPr lang="en-US" dirty="0" smtClean="0"/>
              <a:t>The detection limit depends of the sniffer pumping speed and the sensitivity of the detector cell</a:t>
            </a:r>
          </a:p>
          <a:p>
            <a:pPr lvl="2"/>
            <a:r>
              <a:rPr lang="en-US" dirty="0" smtClean="0"/>
              <a:t>Detection limit for direct sniffing ~ 10</a:t>
            </a:r>
            <a:r>
              <a:rPr lang="en-US" baseline="30000" dirty="0" smtClean="0"/>
              <a:t>-5</a:t>
            </a:r>
            <a:r>
              <a:rPr lang="en-US" dirty="0" smtClean="0"/>
              <a:t>/10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</a:p>
          <a:p>
            <a:pPr lvl="1"/>
            <a:r>
              <a:rPr lang="en-US" dirty="0" smtClean="0"/>
              <a:t>The detection limit can be greatly improved by accumulation of the leaking helium in a pocket</a:t>
            </a:r>
          </a:p>
          <a:p>
            <a:pPr lvl="2"/>
            <a:r>
              <a:rPr lang="en-US" dirty="0" smtClean="0"/>
              <a:t>Detection limit for sniffing with accumulation ~ 10</a:t>
            </a:r>
            <a:r>
              <a:rPr lang="en-US" baseline="30000" dirty="0" smtClean="0"/>
              <a:t>-9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Overpressure methods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111620" name="Picture 4" descr="\\cern.ch\dfs\Users\c\cruiksha\Desktop\vacuumshopper_2155_13585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0"/>
            <a:ext cx="1331640" cy="1776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leak signal…</a:t>
            </a:r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50399" t="22928" r="26593" b="34082"/>
          <a:stretch>
            <a:fillRect/>
          </a:stretch>
        </p:blipFill>
        <p:spPr bwMode="auto">
          <a:xfrm>
            <a:off x="3347864" y="1700808"/>
            <a:ext cx="2736304" cy="39090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44208" y="3068960"/>
            <a:ext cx="1981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Exponential rise</a:t>
            </a:r>
          </a:p>
          <a:p>
            <a:r>
              <a:rPr lang="en-US" dirty="0" smtClean="0"/>
              <a:t>of a leak signal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6972" y="3050487"/>
            <a:ext cx="2215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Exponential decay</a:t>
            </a:r>
          </a:p>
          <a:p>
            <a:r>
              <a:rPr lang="en-US" dirty="0" smtClean="0"/>
              <a:t>of a leak signal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573540"/>
              </p:ext>
            </p:extLst>
          </p:nvPr>
        </p:nvGraphicFramePr>
        <p:xfrm>
          <a:off x="3131840" y="312021"/>
          <a:ext cx="5784850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4" name="Equation" r:id="rId3" imgW="2120760" imgH="660240" progId="Equation.3">
                  <p:embed/>
                </p:oleObj>
              </mc:Choice>
              <mc:Fallback>
                <p:oleObj name="Equation" r:id="rId3" imgW="2120760" imgH="6602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312021"/>
                        <a:ext cx="5784850" cy="14906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96855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Time constant</a:t>
            </a:r>
          </a:p>
          <a:p>
            <a:endParaRPr lang="en-US" baseline="-25000" dirty="0"/>
          </a:p>
          <a:p>
            <a:r>
              <a:rPr lang="en-US" baseline="-25000" dirty="0" smtClean="0"/>
              <a:t>Same applies for helium partial pressure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Pumping</a:t>
            </a:r>
            <a:endParaRPr lang="en-US" dirty="0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571868" y="1786588"/>
          <a:ext cx="2500330" cy="841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5" name="Equation" r:id="rId5" imgW="1066800" imgH="419100" progId="Equation.3">
                  <p:embed/>
                </p:oleObj>
              </mc:Choice>
              <mc:Fallback>
                <p:oleObj name="Equation" r:id="rId5" imgW="1066800" imgH="4191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1786588"/>
                        <a:ext cx="2500330" cy="84116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 l="50399" t="22928" r="26593" b="34082"/>
          <a:stretch>
            <a:fillRect/>
          </a:stretch>
        </p:blipFill>
        <p:spPr bwMode="auto">
          <a:xfrm>
            <a:off x="3419872" y="3356992"/>
            <a:ext cx="2088232" cy="298318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251520" y="3861048"/>
          <a:ext cx="30575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6" name="Equation" r:id="rId8" imgW="1460500" imgH="457200" progId="Equation.3">
                  <p:embed/>
                </p:oleObj>
              </mc:Choice>
              <mc:Fallback>
                <p:oleObj name="Equation" r:id="rId8" imgW="1460500" imgH="4572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861048"/>
                        <a:ext cx="3057525" cy="7921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5580112" y="3933056"/>
          <a:ext cx="345598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57" name="Equation" r:id="rId10" imgW="1651000" imgH="457200" progId="Equation.3">
                  <p:embed/>
                </p:oleObj>
              </mc:Choice>
              <mc:Fallback>
                <p:oleObj name="Equation" r:id="rId10" imgW="1651000" imgH="4572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933056"/>
                        <a:ext cx="3455988" cy="7921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 flipV="1">
            <a:off x="5004048" y="4041106"/>
            <a:ext cx="144016" cy="61210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283968" y="4041106"/>
            <a:ext cx="144016" cy="612105"/>
          </a:xfrm>
          <a:prstGeom prst="straightConnector1">
            <a:avLst/>
          </a:prstGeom>
          <a:ln w="158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921" y="904054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Helium signal growth when leak testing  </a:t>
            </a:r>
          </a:p>
          <a:p>
            <a:r>
              <a:rPr lang="en-US" sz="2000" dirty="0" smtClean="0"/>
              <a:t>Time constant  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Remember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140" y="94120"/>
            <a:ext cx="8229600" cy="788861"/>
          </a:xfrm>
        </p:spPr>
        <p:txBody>
          <a:bodyPr>
            <a:normAutofit/>
          </a:bodyPr>
          <a:lstStyle/>
          <a:p>
            <a:r>
              <a:rPr lang="en-US" dirty="0" smtClean="0"/>
              <a:t>The leak signal </a:t>
            </a:r>
            <a:r>
              <a:rPr lang="en-US" sz="2400" dirty="0" smtClean="0"/>
              <a:t>..</a:t>
            </a:r>
            <a:r>
              <a:rPr lang="en-US" sz="2700" dirty="0" smtClean="0"/>
              <a:t>response &amp; recovery</a:t>
            </a:r>
            <a:endParaRPr lang="en-US" sz="2700" dirty="0"/>
          </a:p>
        </p:txBody>
      </p:sp>
      <p:graphicFrame>
        <p:nvGraphicFramePr>
          <p:cNvPr id="2054" name="Object 17"/>
          <p:cNvGraphicFramePr>
            <a:graphicFrameLocks noChangeAspect="1"/>
          </p:cNvGraphicFramePr>
          <p:nvPr/>
        </p:nvGraphicFramePr>
        <p:xfrm>
          <a:off x="569913" y="2586038"/>
          <a:ext cx="4502150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0" name="Equation" r:id="rId3" imgW="1651000" imgH="457200" progId="Equation.3">
                  <p:embed/>
                </p:oleObj>
              </mc:Choice>
              <mc:Fallback>
                <p:oleObj name="Equation" r:id="rId3" imgW="1651000" imgH="4572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3" y="2586038"/>
                        <a:ext cx="4502150" cy="10318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643306" y="3286124"/>
          <a:ext cx="5500694" cy="35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215074" y="4071942"/>
            <a:ext cx="2316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95%=3</a:t>
            </a:r>
            <a:r>
              <a:rPr lang="el-GR" sz="1400" dirty="0" smtClean="0"/>
              <a:t>τ</a:t>
            </a:r>
            <a:r>
              <a:rPr lang="en-US" sz="1400" dirty="0" smtClean="0"/>
              <a:t>=response time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857628"/>
            <a:ext cx="35509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baseline="-25000" dirty="0" err="1" smtClean="0">
                <a:solidFill>
                  <a:srgbClr val="FF0000"/>
                </a:solidFill>
              </a:rPr>
              <a:t>eff,He</a:t>
            </a:r>
            <a:r>
              <a:rPr lang="en-US" dirty="0" smtClean="0">
                <a:solidFill>
                  <a:srgbClr val="FF0000"/>
                </a:solidFill>
              </a:rPr>
              <a:t> for typical LD is ~ 1 l/s !</a:t>
            </a:r>
          </a:p>
          <a:p>
            <a:endParaRPr lang="en-US" dirty="0"/>
          </a:p>
          <a:p>
            <a:r>
              <a:rPr lang="en-US" dirty="0" smtClean="0"/>
              <a:t>So if V is 1 </a:t>
            </a:r>
            <a:r>
              <a:rPr lang="en-US" dirty="0" err="1" smtClean="0"/>
              <a:t>litre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l-GR" dirty="0" smtClean="0"/>
              <a:t>τ</a:t>
            </a:r>
            <a:r>
              <a:rPr lang="en-US" dirty="0" smtClean="0"/>
              <a:t>= 3 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but if V is 1000 liters</a:t>
            </a:r>
          </a:p>
          <a:p>
            <a:r>
              <a:rPr lang="en-US" dirty="0" smtClean="0"/>
              <a:t>3</a:t>
            </a:r>
            <a:r>
              <a:rPr lang="el-GR" dirty="0" smtClean="0"/>
              <a:t>τ</a:t>
            </a:r>
            <a:r>
              <a:rPr lang="en-US" dirty="0" smtClean="0"/>
              <a:t>= 3000 s ~ 1 hour !</a:t>
            </a:r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985238"/>
              </p:ext>
            </p:extLst>
          </p:nvPr>
        </p:nvGraphicFramePr>
        <p:xfrm>
          <a:off x="2876772" y="1179611"/>
          <a:ext cx="1339870" cy="728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1" name="Equation" r:id="rId6" imgW="660400" imgH="419100" progId="Equation.3">
                  <p:embed/>
                </p:oleObj>
              </mc:Choice>
              <mc:Fallback>
                <p:oleObj name="Equation" r:id="rId6" imgW="660400" imgH="4191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6772" y="1179611"/>
                        <a:ext cx="1339870" cy="72819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71736" y="600076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Recovery…!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8" cstate="print"/>
          <a:srcRect l="50399" t="22928" r="26593" b="34082"/>
          <a:stretch>
            <a:fillRect/>
          </a:stretch>
        </p:blipFill>
        <p:spPr bwMode="auto">
          <a:xfrm>
            <a:off x="7627941" y="1426308"/>
            <a:ext cx="1345266" cy="192180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6" name="TextBox 15"/>
          <p:cNvSpPr txBox="1"/>
          <p:nvPr/>
        </p:nvSpPr>
        <p:spPr>
          <a:xfrm>
            <a:off x="2507752" y="2038546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e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1400" b="1" dirty="0" smtClean="0">
                <a:solidFill>
                  <a:srgbClr val="FF0000"/>
                </a:solidFill>
              </a:rPr>
              <a:t>=0.37    e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1400" b="1" dirty="0" smtClean="0">
                <a:solidFill>
                  <a:srgbClr val="FF0000"/>
                </a:solidFill>
              </a:rPr>
              <a:t>=0.13     e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-3</a:t>
            </a:r>
            <a:r>
              <a:rPr lang="en-US" sz="1400" b="1" dirty="0" smtClean="0">
                <a:solidFill>
                  <a:srgbClr val="FF0000"/>
                </a:solidFill>
              </a:rPr>
              <a:t>=0.05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2910" y="5072074"/>
            <a:ext cx="8229600" cy="107157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Auxiliary turbo is used to reduce system time constant for leak testing</a:t>
            </a:r>
          </a:p>
          <a:p>
            <a:pPr lvl="3"/>
            <a:r>
              <a:rPr lang="en-US" dirty="0" smtClean="0"/>
              <a:t>The turbo group is there anyway for UHV systems (evacuation time, cleanliness, ultimate pressure, system conditioning, etc)</a:t>
            </a:r>
          </a:p>
          <a:p>
            <a:pPr lvl="3"/>
            <a:r>
              <a:rPr lang="en-US" dirty="0" smtClean="0"/>
              <a:t>For elastomer sealed systems, helium permeation occurs ~ 300 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big volumes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71604" y="2428868"/>
            <a:ext cx="571504" cy="428628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1" idx="2"/>
          </p:cNvCxnSpPr>
          <p:nvPr/>
        </p:nvCxnSpPr>
        <p:spPr>
          <a:xfrm rot="5400000">
            <a:off x="1607323" y="3107529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714480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43042" y="335756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571604" y="2571744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857356" y="292893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 smtClean="0"/>
              <a:t>He</a:t>
            </a:r>
            <a:r>
              <a:rPr lang="en-US" baseline="-25000" dirty="0" smtClean="0"/>
              <a:t>=1</a:t>
            </a:r>
            <a:endParaRPr lang="en-US" baseline="-25000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1678761" y="2321711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57356" y="2071678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357290" y="457200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l-GR" dirty="0" smtClean="0"/>
              <a:t>τ</a:t>
            </a:r>
            <a:r>
              <a:rPr lang="en-US" dirty="0" smtClean="0"/>
              <a:t>=3 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571868" y="1643050"/>
            <a:ext cx="1428760" cy="1214446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stCxn id="31" idx="2"/>
          </p:cNvCxnSpPr>
          <p:nvPr/>
        </p:nvCxnSpPr>
        <p:spPr>
          <a:xfrm rot="5400000">
            <a:off x="4036215" y="3107529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143372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071934" y="335756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000496" y="257174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V=1000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286248" y="292893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 smtClean="0"/>
              <a:t>He</a:t>
            </a:r>
            <a:r>
              <a:rPr lang="en-US" baseline="-25000" dirty="0" smtClean="0"/>
              <a:t>=1</a:t>
            </a:r>
            <a:endParaRPr lang="en-US" baseline="-25000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4179091" y="1535893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57686" y="1214422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3500430" y="4572008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l-GR" dirty="0" smtClean="0"/>
              <a:t>τ</a:t>
            </a:r>
            <a:r>
              <a:rPr lang="en-US" dirty="0" smtClean="0"/>
              <a:t>=3000 s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000760" y="1643050"/>
            <a:ext cx="1428760" cy="1214446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3" idx="2"/>
            <a:endCxn id="45" idx="0"/>
          </p:cNvCxnSpPr>
          <p:nvPr/>
        </p:nvCxnSpPr>
        <p:spPr>
          <a:xfrm rot="5400000">
            <a:off x="6465107" y="3107529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572264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endCxn id="47" idx="0"/>
          </p:cNvCxnSpPr>
          <p:nvPr/>
        </p:nvCxnSpPr>
        <p:spPr>
          <a:xfrm rot="5400000">
            <a:off x="6465107" y="3893347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6572264" y="4143380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572264" y="3357562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500826" y="414338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6429388" y="257174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V=1000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6715140" y="292893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H</a:t>
            </a:r>
            <a:r>
              <a:rPr lang="en-US" baseline="-25000" dirty="0" err="1" smtClean="0"/>
              <a:t>e</a:t>
            </a:r>
            <a:r>
              <a:rPr lang="en-US" baseline="-25000" dirty="0" smtClean="0"/>
              <a:t>=100</a:t>
            </a:r>
            <a:endParaRPr lang="en-US" baseline="-25000" dirty="0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6607983" y="1535893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786578" y="1214422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6215074" y="457200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l-GR" dirty="0" smtClean="0"/>
              <a:t>τ</a:t>
            </a:r>
            <a:r>
              <a:rPr lang="en-US" dirty="0" smtClean="0"/>
              <a:t>=30 s</a:t>
            </a:r>
            <a:endParaRPr lang="en-US" dirty="0"/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6786578" y="3714752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 smtClean="0"/>
              <a:t>he,LD</a:t>
            </a:r>
            <a:r>
              <a:rPr lang="en-US" baseline="-25000" dirty="0" smtClean="0"/>
              <a:t>=1</a:t>
            </a:r>
            <a:endParaRPr lang="en-US" baseline="-25000" dirty="0"/>
          </a:p>
        </p:txBody>
      </p:sp>
      <p:graphicFrame>
        <p:nvGraphicFramePr>
          <p:cNvPr id="5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484969"/>
              </p:ext>
            </p:extLst>
          </p:nvPr>
        </p:nvGraphicFramePr>
        <p:xfrm>
          <a:off x="227522" y="2838447"/>
          <a:ext cx="873125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8" name="Equation" r:id="rId3" imgW="660113" imgH="406224" progId="Equation.3">
                  <p:embed/>
                </p:oleObj>
              </mc:Choice>
              <mc:Fallback>
                <p:oleObj name="Equation" r:id="rId3" imgW="660113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522" y="2838447"/>
                        <a:ext cx="873125" cy="53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14514" y="5357826"/>
            <a:ext cx="6929486" cy="107157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Turbo of limited use.</a:t>
            </a:r>
          </a:p>
          <a:p>
            <a:r>
              <a:rPr lang="en-US" sz="2000" dirty="0" smtClean="0"/>
              <a:t>In long pipelines the time constant can be very big – be careful, adapt configuration.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Testing small </a:t>
            </a:r>
            <a:r>
              <a:rPr lang="en-US" sz="3200" dirty="0" err="1" smtClean="0"/>
              <a:t>conductances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1785918" y="1428736"/>
            <a:ext cx="142876" cy="1428760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1" idx="2"/>
          </p:cNvCxnSpPr>
          <p:nvPr/>
        </p:nvCxnSpPr>
        <p:spPr>
          <a:xfrm rot="16200000" flipH="1">
            <a:off x="1607324" y="3107528"/>
            <a:ext cx="500066" cy="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714480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43042" y="335756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785786" y="1928802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 </a:t>
            </a:r>
            <a:r>
              <a:rPr lang="en-US" sz="1400" dirty="0" err="1" smtClean="0"/>
              <a:t>litre</a:t>
            </a:r>
            <a:endParaRPr lang="en-US" sz="1400" dirty="0" smtClean="0"/>
          </a:p>
          <a:p>
            <a:r>
              <a:rPr lang="en-US" sz="1400" dirty="0" smtClean="0"/>
              <a:t>C=1 l/s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857356" y="292893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H</a:t>
            </a:r>
            <a:r>
              <a:rPr lang="en-US" baseline="-25000" dirty="0" err="1" smtClean="0"/>
              <a:t>e</a:t>
            </a:r>
            <a:r>
              <a:rPr lang="en-US" baseline="-25000" dirty="0" smtClean="0"/>
              <a:t>=1</a:t>
            </a:r>
            <a:endParaRPr lang="en-US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1857356" y="1071546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134159" y="4500570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eff,He</a:t>
            </a:r>
            <a:r>
              <a:rPr lang="en-US" dirty="0" smtClean="0"/>
              <a:t> =0.5 l/s</a:t>
            </a:r>
          </a:p>
          <a:p>
            <a:pPr algn="ctr"/>
            <a:r>
              <a:rPr lang="en-US" dirty="0" smtClean="0"/>
              <a:t>3</a:t>
            </a:r>
            <a:r>
              <a:rPr lang="el-GR" dirty="0" smtClean="0"/>
              <a:t>τ</a:t>
            </a:r>
            <a:r>
              <a:rPr lang="en-US" dirty="0" smtClean="0"/>
              <a:t>=6 s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4036215" y="3107529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143372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143372" y="335756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286248" y="292893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H</a:t>
            </a:r>
            <a:r>
              <a:rPr lang="en-US" baseline="-25000" dirty="0" err="1" smtClean="0"/>
              <a:t>e</a:t>
            </a:r>
            <a:r>
              <a:rPr lang="en-US" baseline="-25000" dirty="0" smtClean="0"/>
              <a:t>=100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4357686" y="1214422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1643836" y="13565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214810" y="1428736"/>
            <a:ext cx="142876" cy="1428760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571868" y="192880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</a:t>
            </a:r>
          </a:p>
          <a:p>
            <a:r>
              <a:rPr lang="en-US" sz="1400" dirty="0" smtClean="0"/>
              <a:t>C=1</a:t>
            </a:r>
            <a:endParaRPr lang="en-US" sz="1400" dirty="0"/>
          </a:p>
        </p:txBody>
      </p:sp>
      <p:cxnSp>
        <p:nvCxnSpPr>
          <p:cNvPr id="62" name="Straight Arrow Connector 61"/>
          <p:cNvCxnSpPr/>
          <p:nvPr/>
        </p:nvCxnSpPr>
        <p:spPr>
          <a:xfrm rot="5400000">
            <a:off x="4072728" y="13565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64" idx="0"/>
          </p:cNvCxnSpPr>
          <p:nvPr/>
        </p:nvCxnSpPr>
        <p:spPr>
          <a:xfrm rot="5400000">
            <a:off x="4036215" y="3893347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4143372" y="4143380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4071934" y="414338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3275800" y="4500570"/>
            <a:ext cx="1901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eff,He</a:t>
            </a:r>
            <a:r>
              <a:rPr lang="en-US" dirty="0" smtClean="0"/>
              <a:t> =0.99 l/s</a:t>
            </a:r>
          </a:p>
          <a:p>
            <a:pPr algn="ctr"/>
            <a:r>
              <a:rPr lang="en-US" dirty="0" smtClean="0"/>
              <a:t>3</a:t>
            </a:r>
            <a:r>
              <a:rPr lang="el-GR" dirty="0" smtClean="0"/>
              <a:t>τ</a:t>
            </a:r>
            <a:r>
              <a:rPr lang="en-US" dirty="0" smtClean="0"/>
              <a:t>=3 s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rot="5400000">
            <a:off x="6679421" y="3107529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786578" y="3357562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786578" y="335756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929454" y="292893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</a:t>
            </a:r>
            <a:r>
              <a:rPr lang="en-US" baseline="-25000" dirty="0" err="1"/>
              <a:t>H</a:t>
            </a:r>
            <a:r>
              <a:rPr lang="en-US" baseline="-25000" dirty="0" err="1" smtClean="0"/>
              <a:t>e</a:t>
            </a:r>
            <a:r>
              <a:rPr lang="en-US" baseline="-25000" dirty="0" smtClean="0"/>
              <a:t>=100</a:t>
            </a:r>
            <a:endParaRPr lang="en-US" baseline="-25000" dirty="0"/>
          </a:p>
        </p:txBody>
      </p:sp>
      <p:sp>
        <p:nvSpPr>
          <p:cNvPr id="71" name="TextBox 70"/>
          <p:cNvSpPr txBox="1"/>
          <p:nvPr/>
        </p:nvSpPr>
        <p:spPr>
          <a:xfrm>
            <a:off x="7000892" y="285728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72" name="Rectangle 71"/>
          <p:cNvSpPr/>
          <p:nvPr/>
        </p:nvSpPr>
        <p:spPr>
          <a:xfrm>
            <a:off x="6858016" y="428604"/>
            <a:ext cx="142876" cy="242889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6000760" y="1928802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V=100</a:t>
            </a:r>
          </a:p>
          <a:p>
            <a:r>
              <a:rPr lang="en-US" sz="1400" dirty="0" smtClean="0"/>
              <a:t>C=0.01</a:t>
            </a:r>
            <a:endParaRPr lang="en-US" sz="1400" dirty="0"/>
          </a:p>
        </p:txBody>
      </p:sp>
      <p:cxnSp>
        <p:nvCxnSpPr>
          <p:cNvPr id="74" name="Straight Arrow Connector 73"/>
          <p:cNvCxnSpPr/>
          <p:nvPr/>
        </p:nvCxnSpPr>
        <p:spPr>
          <a:xfrm rot="5400000">
            <a:off x="6715934" y="42781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76" idx="0"/>
          </p:cNvCxnSpPr>
          <p:nvPr/>
        </p:nvCxnSpPr>
        <p:spPr>
          <a:xfrm rot="5400000">
            <a:off x="6679421" y="3893347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6786578" y="4143380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6715140" y="414338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5741877" y="4500570"/>
            <a:ext cx="2255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eff,He</a:t>
            </a:r>
            <a:r>
              <a:rPr lang="en-US" baseline="-25000" dirty="0" smtClean="0"/>
              <a:t> </a:t>
            </a:r>
            <a:r>
              <a:rPr lang="en-US" dirty="0" smtClean="0"/>
              <a:t>~ C=0.01 l/s</a:t>
            </a:r>
          </a:p>
          <a:p>
            <a:pPr algn="ctr"/>
            <a:r>
              <a:rPr lang="en-US" dirty="0" smtClean="0"/>
              <a:t>3</a:t>
            </a:r>
            <a:r>
              <a:rPr lang="el-GR" dirty="0" smtClean="0"/>
              <a:t>τ</a:t>
            </a:r>
            <a:r>
              <a:rPr lang="en-US" dirty="0" smtClean="0"/>
              <a:t>=30000 s</a:t>
            </a:r>
            <a:endParaRPr lang="en-US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17475" y="2714625"/>
          <a:ext cx="1412875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8" name="Equation" r:id="rId3" imgW="1066337" imgH="406224" progId="Equation.3">
                  <p:embed/>
                </p:oleObj>
              </mc:Choice>
              <mc:Fallback>
                <p:oleObj name="Equation" r:id="rId3" imgW="1066337" imgH="406224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714625"/>
                        <a:ext cx="1412875" cy="53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2"/>
          <p:cNvGraphicFramePr>
            <a:graphicFrameLocks noChangeAspect="1"/>
          </p:cNvGraphicFramePr>
          <p:nvPr/>
        </p:nvGraphicFramePr>
        <p:xfrm>
          <a:off x="134938" y="4714875"/>
          <a:ext cx="873125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9" name="Equation" r:id="rId5" imgW="660113" imgH="406224" progId="Equation.3">
                  <p:embed/>
                </p:oleObj>
              </mc:Choice>
              <mc:Fallback>
                <p:oleObj name="Equation" r:id="rId5" imgW="660113" imgH="406224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4714875"/>
                        <a:ext cx="873125" cy="53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Slide Number Placeholder 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table of equivalent units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 Units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2112"/>
            <a:ext cx="9144000" cy="383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692" y="5072038"/>
            <a:ext cx="7172308" cy="17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0" y="1162112"/>
            <a:ext cx="3851920" cy="97074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60032" y="5115169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atm</a:t>
            </a:r>
            <a:r>
              <a:rPr lang="en-US" sz="1400" dirty="0" smtClean="0"/>
              <a:t>·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207170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System is in equilibrium and ready to leak test</a:t>
            </a:r>
          </a:p>
          <a:p>
            <a:r>
              <a:rPr lang="en-US" dirty="0" smtClean="0"/>
              <a:t>Use reference leak to check:</a:t>
            </a:r>
          </a:p>
          <a:p>
            <a:pPr lvl="2"/>
            <a:r>
              <a:rPr lang="en-US" dirty="0" smtClean="0"/>
              <a:t>Leak detector is connected to system - helium signal is seen</a:t>
            </a:r>
          </a:p>
          <a:p>
            <a:pPr lvl="2"/>
            <a:r>
              <a:rPr lang="en-US" dirty="0" smtClean="0"/>
              <a:t>Reference leak amplitude is as expected (no partial flow)</a:t>
            </a:r>
          </a:p>
          <a:p>
            <a:pPr lvl="3"/>
            <a:r>
              <a:rPr lang="en-US" dirty="0" smtClean="0"/>
              <a:t>Detector can be adjusted to read reference value</a:t>
            </a:r>
          </a:p>
          <a:p>
            <a:pPr lvl="2"/>
            <a:r>
              <a:rPr lang="en-US" dirty="0" smtClean="0"/>
              <a:t>System time constant is acceptable and as expected</a:t>
            </a:r>
          </a:p>
          <a:p>
            <a:pPr lvl="3"/>
            <a:r>
              <a:rPr lang="en-US" dirty="0" smtClean="0"/>
              <a:t>Response time &lt; permeation time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calibration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253108"/>
            <a:ext cx="4714876" cy="36048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5984" y="3500438"/>
            <a:ext cx="1428760" cy="1214446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5" idx="2"/>
            <a:endCxn id="7" idx="0"/>
          </p:cNvCxnSpPr>
          <p:nvPr/>
        </p:nvCxnSpPr>
        <p:spPr>
          <a:xfrm rot="5400000">
            <a:off x="2750331" y="4964917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57488" y="5214950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9" idx="0"/>
          </p:cNvCxnSpPr>
          <p:nvPr/>
        </p:nvCxnSpPr>
        <p:spPr>
          <a:xfrm rot="5400000">
            <a:off x="2750331" y="5750735"/>
            <a:ext cx="500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57488" y="6000768"/>
            <a:ext cx="28575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57488" y="5214950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6000768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LD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4429132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V=1000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4786322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he,100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6000768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Chart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3500430" y="6000768"/>
            <a:ext cx="642942" cy="285752"/>
          </a:xfrm>
          <a:prstGeom prst="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11" idx="3"/>
            <a:endCxn id="21" idx="1"/>
          </p:cNvCxnSpPr>
          <p:nvPr/>
        </p:nvCxnSpPr>
        <p:spPr>
          <a:xfrm>
            <a:off x="3167886" y="6139268"/>
            <a:ext cx="332544" cy="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428728" y="3571876"/>
            <a:ext cx="500066" cy="142876"/>
          </a:xfrm>
          <a:prstGeom prst="roundRect">
            <a:avLst/>
          </a:prstGeom>
          <a:noFill/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stCxn id="24" idx="3"/>
          </p:cNvCxnSpPr>
          <p:nvPr/>
        </p:nvCxnSpPr>
        <p:spPr>
          <a:xfrm>
            <a:off x="1928794" y="3643314"/>
            <a:ext cx="3571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00100" y="3714752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 leak</a:t>
            </a:r>
            <a:endParaRPr lang="en-US" sz="1400" dirty="0"/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2000232" y="3643314"/>
            <a:ext cx="142876" cy="0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Due to leak detector:</a:t>
            </a:r>
          </a:p>
          <a:p>
            <a:pPr lvl="1"/>
            <a:r>
              <a:rPr lang="en-US" dirty="0" smtClean="0"/>
              <a:t>Polluted detector (He contaminated oil, seals, collector, etc)</a:t>
            </a:r>
          </a:p>
          <a:p>
            <a:pPr lvl="1"/>
            <a:r>
              <a:rPr lang="en-US" dirty="0" smtClean="0"/>
              <a:t>Calibration of detector</a:t>
            </a:r>
          </a:p>
          <a:p>
            <a:pPr lvl="1"/>
            <a:r>
              <a:rPr lang="en-US" dirty="0" smtClean="0"/>
              <a:t>Malfunctioning of detector</a:t>
            </a:r>
          </a:p>
          <a:p>
            <a:pPr lvl="1"/>
            <a:r>
              <a:rPr lang="en-US" dirty="0" smtClean="0"/>
              <a:t>Leaks in internal connections</a:t>
            </a:r>
          </a:p>
          <a:p>
            <a:pPr lvl="1"/>
            <a:r>
              <a:rPr lang="en-US" dirty="0" smtClean="0"/>
              <a:t> </a:t>
            </a:r>
          </a:p>
          <a:p>
            <a:r>
              <a:rPr lang="en-US" dirty="0" smtClean="0"/>
              <a:t>Due to system under test</a:t>
            </a:r>
          </a:p>
          <a:p>
            <a:pPr lvl="1"/>
            <a:r>
              <a:rPr lang="en-US" dirty="0" smtClean="0"/>
              <a:t>Leaks (5 ppm helium in air)</a:t>
            </a:r>
          </a:p>
          <a:p>
            <a:pPr lvl="1"/>
            <a:r>
              <a:rPr lang="en-US" dirty="0" smtClean="0"/>
              <a:t>Virtual leaks</a:t>
            </a:r>
          </a:p>
          <a:p>
            <a:pPr lvl="1"/>
            <a:r>
              <a:rPr lang="en-US" dirty="0" smtClean="0"/>
              <a:t>Permeation through </a:t>
            </a:r>
            <a:r>
              <a:rPr lang="en-US" dirty="0" err="1" smtClean="0"/>
              <a:t>elastomer</a:t>
            </a:r>
            <a:r>
              <a:rPr lang="en-US" dirty="0" smtClean="0"/>
              <a:t> seals</a:t>
            </a:r>
          </a:p>
          <a:p>
            <a:pPr lvl="1"/>
            <a:r>
              <a:rPr lang="en-US" dirty="0" smtClean="0"/>
              <a:t>High helium environment (&gt; 5ppm)</a:t>
            </a:r>
          </a:p>
          <a:p>
            <a:pPr lvl="1"/>
            <a:r>
              <a:rPr lang="en-US" dirty="0" smtClean="0"/>
              <a:t>Materials in system retaining helium (oil, grease, etc)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background signal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75774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Typical leak test form</a:t>
            </a:r>
          </a:p>
          <a:p>
            <a:pPr lvl="1"/>
            <a:r>
              <a:rPr lang="en-US" dirty="0" smtClean="0"/>
              <a:t>Contract &amp; spec</a:t>
            </a:r>
          </a:p>
          <a:p>
            <a:pPr lvl="1"/>
            <a:r>
              <a:rPr lang="en-US" dirty="0" smtClean="0"/>
              <a:t>Part identifier</a:t>
            </a:r>
          </a:p>
          <a:p>
            <a:pPr lvl="1"/>
            <a:r>
              <a:rPr lang="en-US" dirty="0" smtClean="0"/>
              <a:t>Test equipment used</a:t>
            </a:r>
          </a:p>
          <a:p>
            <a:pPr lvl="1"/>
            <a:r>
              <a:rPr lang="en-US" dirty="0" smtClean="0"/>
              <a:t>Calibrated leak info</a:t>
            </a:r>
          </a:p>
          <a:p>
            <a:pPr lvl="1"/>
            <a:r>
              <a:rPr lang="en-US" dirty="0" smtClean="0"/>
              <a:t>System calibration</a:t>
            </a:r>
          </a:p>
          <a:p>
            <a:pPr lvl="1"/>
            <a:r>
              <a:rPr lang="en-US" dirty="0" smtClean="0"/>
              <a:t>Leak test measurements</a:t>
            </a:r>
          </a:p>
          <a:p>
            <a:pPr lvl="1"/>
            <a:r>
              <a:rPr lang="en-US" dirty="0" smtClean="0"/>
              <a:t>Conformance (or not)</a:t>
            </a:r>
          </a:p>
          <a:p>
            <a:pPr lvl="1"/>
            <a:r>
              <a:rPr lang="en-US" dirty="0" smtClean="0"/>
              <a:t>Signatures.</a:t>
            </a:r>
          </a:p>
          <a:p>
            <a:pPr lvl="1">
              <a:buNone/>
            </a:pPr>
            <a:r>
              <a:rPr lang="en-US" dirty="0" smtClean="0"/>
              <a:t>+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graph with annotated steps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 test reporting</a:t>
            </a:r>
            <a:endParaRPr lang="en-US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715008" y="2005473"/>
          <a:ext cx="3428992" cy="4852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8" name="Acrobat Document" r:id="rId3" imgW="7563600" imgH="10685880" progId="AcroExch.Document.7">
                  <p:embed/>
                </p:oleObj>
              </mc:Choice>
              <mc:Fallback>
                <p:oleObj name="Acrobat Document" r:id="rId3" imgW="7563600" imgH="10685880" progId="AcroExch.Document.7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2005473"/>
                        <a:ext cx="3428992" cy="4852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0"/>
            <a:ext cx="2786082" cy="213017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3 Groups of 5 or 6 students, 3 similar test stands</a:t>
            </a:r>
          </a:p>
          <a:p>
            <a:pPr lvl="1"/>
            <a:r>
              <a:rPr lang="en-US" dirty="0" smtClean="0"/>
              <a:t>40 minutes</a:t>
            </a:r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Leak testing of manifold</a:t>
            </a:r>
          </a:p>
          <a:p>
            <a:pPr lvl="2"/>
            <a:r>
              <a:rPr lang="en-US" dirty="0" err="1" smtClean="0"/>
              <a:t>Localise</a:t>
            </a:r>
            <a:r>
              <a:rPr lang="en-US" dirty="0" smtClean="0"/>
              <a:t> the biggest leak</a:t>
            </a:r>
          </a:p>
          <a:p>
            <a:pPr lvl="3"/>
            <a:r>
              <a:rPr lang="en-US" dirty="0" smtClean="0"/>
              <a:t>Show reasoning. </a:t>
            </a:r>
          </a:p>
          <a:p>
            <a:pPr lvl="3"/>
            <a:r>
              <a:rPr lang="en-US" dirty="0" smtClean="0"/>
              <a:t>Fix it &amp; understand the cause.</a:t>
            </a:r>
          </a:p>
          <a:p>
            <a:pPr lvl="2"/>
            <a:r>
              <a:rPr lang="en-US" dirty="0" err="1" smtClean="0"/>
              <a:t>Localise</a:t>
            </a:r>
            <a:r>
              <a:rPr lang="en-US" dirty="0" smtClean="0"/>
              <a:t> &amp; determine size of other leaks (no repair)</a:t>
            </a:r>
          </a:p>
          <a:p>
            <a:pPr lvl="2"/>
            <a:r>
              <a:rPr lang="en-US" dirty="0" smtClean="0"/>
              <a:t>Document the results</a:t>
            </a:r>
          </a:p>
          <a:p>
            <a:pPr lvl="2"/>
            <a:r>
              <a:rPr lang="en-US" dirty="0" smtClean="0"/>
              <a:t>Discussion during/after coffee break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PRACTICAL 2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Leak testing of manifold</a:t>
            </a:r>
          </a:p>
          <a:p>
            <a:pPr lvl="2"/>
            <a:r>
              <a:rPr lang="en-US" dirty="0" err="1" smtClean="0"/>
              <a:t>Localise</a:t>
            </a:r>
            <a:r>
              <a:rPr lang="en-US" dirty="0" smtClean="0"/>
              <a:t> the biggest leak:</a:t>
            </a:r>
          </a:p>
          <a:p>
            <a:pPr marL="914400" lvl="3" indent="0">
              <a:buNone/>
            </a:pPr>
            <a:r>
              <a:rPr lang="en-US" dirty="0" smtClean="0"/>
              <a:t>Show reasoning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Signal on detector high &amp; drops when isolated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Pirani goes quickly over-range when isolated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Pirani response to helium jet – signal increase. </a:t>
            </a:r>
          </a:p>
          <a:p>
            <a:pPr lvl="3"/>
            <a:r>
              <a:rPr lang="en-US" dirty="0" smtClean="0"/>
              <a:t>Fix it &amp; understand the cause.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Damage to flange face and seal on sealing line </a:t>
            </a:r>
          </a:p>
          <a:p>
            <a:pPr lvl="2"/>
            <a:r>
              <a:rPr lang="en-US" dirty="0" err="1" smtClean="0"/>
              <a:t>Localise</a:t>
            </a:r>
            <a:r>
              <a:rPr lang="en-US" dirty="0" smtClean="0"/>
              <a:t> &amp; determine size of other leaks (no repair):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Check calibration and apply correction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Use jet to localize then helium pocket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2 further leaks ~ 1 E-5, ~ 1 E-7 mbar/s</a:t>
            </a:r>
          </a:p>
          <a:p>
            <a:pPr lvl="2"/>
            <a:r>
              <a:rPr lang="en-US" dirty="0" smtClean="0"/>
              <a:t>Document the results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Short summary of what was done </a:t>
            </a:r>
            <a:r>
              <a:rPr lang="en-US" smtClean="0">
                <a:solidFill>
                  <a:srgbClr val="FF0000"/>
                </a:solidFill>
              </a:rPr>
              <a:t>and observed.</a:t>
            </a:r>
            <a:endParaRPr lang="en-US" dirty="0" smtClean="0"/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Can use </a:t>
            </a:r>
            <a:r>
              <a:rPr lang="en-US" dirty="0" err="1" smtClean="0">
                <a:solidFill>
                  <a:srgbClr val="FF0000"/>
                </a:solidFill>
              </a:rPr>
              <a:t>std</a:t>
            </a:r>
            <a:r>
              <a:rPr lang="en-US" dirty="0" smtClean="0">
                <a:solidFill>
                  <a:srgbClr val="FF0000"/>
                </a:solidFill>
              </a:rPr>
              <a:t> reporting sheet &amp; graphical output</a:t>
            </a:r>
          </a:p>
          <a:p>
            <a:pPr lvl="3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PRACTICAL 2 - discussion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3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1992" y="3645024"/>
            <a:ext cx="8435280" cy="2614530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dirty="0" smtClean="0"/>
              <a:t>The vacuum system shown is in design phase.</a:t>
            </a:r>
          </a:p>
          <a:p>
            <a:pPr lvl="2"/>
            <a:r>
              <a:rPr lang="en-US" dirty="0" smtClean="0"/>
              <a:t>Propose the pumping system and instrumentation based on the required target pressures.</a:t>
            </a:r>
          </a:p>
          <a:p>
            <a:pPr lvl="3"/>
            <a:r>
              <a:rPr lang="en-US" dirty="0" smtClean="0"/>
              <a:t>With and without beam induced desorption effects</a:t>
            </a:r>
          </a:p>
          <a:p>
            <a:pPr lvl="2"/>
            <a:r>
              <a:rPr lang="en-US" dirty="0" smtClean="0"/>
              <a:t>Define the admissible gas loads and/or leak rates for:</a:t>
            </a:r>
          </a:p>
          <a:p>
            <a:pPr lvl="3"/>
            <a:r>
              <a:rPr lang="en-US" dirty="0" smtClean="0"/>
              <a:t>RT beam vacuum, cold beam vacuum and cryostat.</a:t>
            </a:r>
          </a:p>
          <a:p>
            <a:pPr lvl="2"/>
            <a:r>
              <a:rPr lang="en-US" dirty="0" smtClean="0"/>
              <a:t>Propose the leak testing strategy/methodology during;</a:t>
            </a:r>
          </a:p>
          <a:p>
            <a:pPr lvl="3"/>
            <a:r>
              <a:rPr lang="en-US" dirty="0" smtClean="0"/>
              <a:t>Construction, installation and operation.</a:t>
            </a:r>
          </a:p>
          <a:p>
            <a:pPr lvl="2"/>
            <a:r>
              <a:rPr lang="en-US" dirty="0" smtClean="0"/>
              <a:t>Propose a leak test setup for:</a:t>
            </a:r>
          </a:p>
          <a:p>
            <a:pPr lvl="3"/>
            <a:r>
              <a:rPr lang="en-US" dirty="0" smtClean="0"/>
              <a:t>the cryostat vessel and liquid helium enclosure before assembly of the cryostat</a:t>
            </a:r>
          </a:p>
          <a:p>
            <a:pPr lvl="3"/>
            <a:r>
              <a:rPr lang="en-US" dirty="0" smtClean="0"/>
              <a:t>the 60 m RT zone during its installation.</a:t>
            </a:r>
          </a:p>
          <a:p>
            <a:pPr lvl="2"/>
            <a:r>
              <a:rPr lang="en-US" dirty="0" smtClean="0"/>
              <a:t>For each of the above, justify the reasoning for your choices and possible alternatives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11464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Presentation for tutorial closeout (Group 5)</a:t>
            </a:r>
            <a:endParaRPr lang="en-US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" t="10500" r="388" b="26500"/>
          <a:stretch/>
        </p:blipFill>
        <p:spPr>
          <a:xfrm>
            <a:off x="1427076" y="620688"/>
            <a:ext cx="6084168" cy="287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9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Further slides…….</a:t>
            </a:r>
            <a:endParaRPr lang="en-US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1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0108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Systems may have several air leaks after assembly</a:t>
            </a:r>
          </a:p>
          <a:p>
            <a:r>
              <a:rPr lang="en-US" dirty="0" smtClean="0"/>
              <a:t>In the case that the biggest leak is limiting the equilibrium pressure</a:t>
            </a:r>
          </a:p>
          <a:p>
            <a:pPr>
              <a:buNone/>
            </a:pPr>
            <a:r>
              <a:rPr lang="en-US" dirty="0" smtClean="0"/>
              <a:t>                            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ult</a:t>
            </a:r>
            <a:r>
              <a:rPr lang="en-US" dirty="0" smtClean="0"/>
              <a:t> =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/S</a:t>
            </a:r>
          </a:p>
          <a:p>
            <a:endParaRPr lang="en-US" dirty="0" smtClean="0"/>
          </a:p>
          <a:p>
            <a:r>
              <a:rPr lang="en-US" dirty="0" smtClean="0"/>
              <a:t>Then assuming 5ppm helium in air, the detector signal should </a:t>
            </a:r>
            <a:r>
              <a:rPr lang="en-US" dirty="0" smtClean="0">
                <a:solidFill>
                  <a:schemeClr val="accent3"/>
                </a:solidFill>
              </a:rPr>
              <a:t>rise a factor of ~10</a:t>
            </a:r>
            <a:r>
              <a:rPr lang="en-US" baseline="30000" dirty="0" smtClean="0">
                <a:solidFill>
                  <a:schemeClr val="accent3"/>
                </a:solidFill>
              </a:rPr>
              <a:t>5</a:t>
            </a:r>
            <a:r>
              <a:rPr lang="en-US" dirty="0" smtClean="0">
                <a:solidFill>
                  <a:schemeClr val="accent3"/>
                </a:solidFill>
              </a:rPr>
              <a:t> times </a:t>
            </a:r>
            <a:r>
              <a:rPr lang="en-US" dirty="0" smtClean="0"/>
              <a:t>when helium is presented at the biggest leak (maintained for time ~ </a:t>
            </a:r>
            <a:r>
              <a:rPr lang="el-GR" dirty="0" smtClean="0"/>
              <a:t>τ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it doesn’t, then you haven’t found the biggest leak yet!</a:t>
            </a:r>
          </a:p>
          <a:p>
            <a:pPr lvl="1"/>
            <a:r>
              <a:rPr lang="en-US" dirty="0" smtClean="0"/>
              <a:t>Alternative to </a:t>
            </a:r>
            <a:r>
              <a:rPr lang="en-US" dirty="0" smtClean="0">
                <a:solidFill>
                  <a:schemeClr val="accent3"/>
                </a:solidFill>
              </a:rPr>
              <a:t>avoid system contamination </a:t>
            </a:r>
            <a:r>
              <a:rPr lang="en-US" dirty="0" smtClean="0"/>
              <a:t>is to shield leak with nitrogen or alcohol – signal will fall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correlation with air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5008" y="2857496"/>
            <a:ext cx="1428760" cy="0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6072198" y="2571744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86512" y="2285992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16" y="2285992"/>
            <a:ext cx="2023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5ppm, 100%, 0%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CAS Vacuum, June 2017 </a:t>
            </a:r>
            <a:endParaRPr lang="en-US" dirty="0"/>
          </a:p>
        </p:txBody>
      </p:sp>
      <p:sp>
        <p:nvSpPr>
          <p:cNvPr id="378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Clam </a:t>
            </a:r>
            <a:r>
              <a:rPr lang="fr-CH" dirty="0" err="1" smtClean="0"/>
              <a:t>shell</a:t>
            </a:r>
            <a:r>
              <a:rPr lang="fr-CH" dirty="0" smtClean="0"/>
              <a:t> </a:t>
            </a:r>
            <a:r>
              <a:rPr lang="fr-CH" dirty="0" err="1" smtClean="0"/>
              <a:t>tools</a:t>
            </a:r>
            <a:endParaRPr lang="en-GB" dirty="0" smtClean="0"/>
          </a:p>
        </p:txBody>
      </p:sp>
      <p:pic>
        <p:nvPicPr>
          <p:cNvPr id="37891" name="Picture 3" descr="clam shell overview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5638" y="1268413"/>
            <a:ext cx="3649662" cy="2479675"/>
          </a:xfrm>
        </p:spPr>
      </p:pic>
      <p:sp>
        <p:nvSpPr>
          <p:cNvPr id="37892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endParaRPr lang="fr-CH" sz="2000" smtClean="0"/>
          </a:p>
          <a:p>
            <a:endParaRPr lang="fr-CH" sz="1000" smtClean="0"/>
          </a:p>
          <a:p>
            <a:r>
              <a:rPr lang="fr-CH" sz="2000" smtClean="0"/>
              <a:t>~20 diameters and diameter combinations for LSS standalones</a:t>
            </a:r>
          </a:p>
          <a:p>
            <a:endParaRPr lang="fr-CH" sz="1000" smtClean="0"/>
          </a:p>
          <a:p>
            <a:r>
              <a:rPr lang="fr-CH" sz="2000" smtClean="0"/>
              <a:t>NBR, polyurethane, silicone rubber, metal+mastic</a:t>
            </a:r>
            <a:endParaRPr lang="en-US" sz="2000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4175" y="1628775"/>
            <a:ext cx="7961313" cy="3455988"/>
            <a:chOff x="0" y="845"/>
            <a:chExt cx="4254" cy="1905"/>
          </a:xfrm>
        </p:grpSpPr>
        <p:pic>
          <p:nvPicPr>
            <p:cNvPr id="37904" name="Picture 6" descr="test method overview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981"/>
              <a:ext cx="4254" cy="15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7905" name="Oval 7"/>
            <p:cNvSpPr>
              <a:spLocks noChangeArrowheads="1"/>
            </p:cNvSpPr>
            <p:nvPr/>
          </p:nvSpPr>
          <p:spPr bwMode="auto">
            <a:xfrm>
              <a:off x="2757" y="845"/>
              <a:ext cx="862" cy="1905"/>
            </a:xfrm>
            <a:prstGeom prst="ellips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7896" name="Picture 8" descr="clam shell on tub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47775" y="1125538"/>
            <a:ext cx="65817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897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62775" y="0"/>
          <a:ext cx="2181225" cy="174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4" name="Photo Editor Photo" r:id="rId7" imgW="6133333" imgH="4915586" progId="">
                  <p:embed/>
                </p:oleObj>
              </mc:Choice>
              <mc:Fallback>
                <p:oleObj name="Photo Editor Photo" r:id="rId7" imgW="6133333" imgH="4915586" progId="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2775" y="0"/>
                        <a:ext cx="2181225" cy="174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E8023-A09D-465F-B73F-988CDE2FF981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60475" y="53975"/>
            <a:ext cx="7488238" cy="735013"/>
          </a:xfrm>
        </p:spPr>
        <p:txBody>
          <a:bodyPr/>
          <a:lstStyle/>
          <a:p>
            <a:r>
              <a:rPr lang="fr-CH" smtClean="0"/>
              <a:t>Clam shells </a:t>
            </a:r>
            <a:endParaRPr lang="en-US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4925" y="1347788"/>
            <a:ext cx="7570788" cy="4114800"/>
          </a:xfrm>
        </p:spPr>
        <p:txBody>
          <a:bodyPr>
            <a:normAutofit fontScale="92500" lnSpcReduction="10000"/>
          </a:bodyPr>
          <a:lstStyle/>
          <a:p>
            <a:r>
              <a:rPr lang="fr-CH" smtClean="0"/>
              <a:t>Support rings for asymmetrical models</a:t>
            </a:r>
          </a:p>
          <a:p>
            <a:endParaRPr lang="fr-CH" smtClean="0"/>
          </a:p>
          <a:p>
            <a:r>
              <a:rPr lang="fr-CH" smtClean="0"/>
              <a:t>Sealing on non-perfect tube surfaces:</a:t>
            </a:r>
          </a:p>
          <a:p>
            <a:pPr lvl="1"/>
            <a:r>
              <a:rPr lang="fr-CH" sz="2000" smtClean="0"/>
              <a:t>alcohol for small defects to allow a E-8 mbar.l/s residual signal to reduce to E-10 range</a:t>
            </a:r>
          </a:p>
          <a:p>
            <a:pPr lvl="1"/>
            <a:r>
              <a:rPr lang="fr-CH" sz="2000" smtClean="0"/>
              <a:t>mastic for bridging gaps</a:t>
            </a:r>
          </a:p>
          <a:p>
            <a:pPr lvl="1"/>
            <a:r>
              <a:rPr lang="fr-CH" sz="2000" smtClean="0"/>
              <a:t>vacuum grease for intermediate defects (e.g. surface scratches)</a:t>
            </a:r>
          </a:p>
          <a:p>
            <a:r>
              <a:rPr lang="fr-CH" sz="1800" b="1" smtClean="0"/>
              <a:t>Same space as orbital welding machine</a:t>
            </a:r>
          </a:p>
          <a:p>
            <a:pPr lvl="1">
              <a:buFont typeface="Arial" charset="0"/>
              <a:buNone/>
            </a:pPr>
            <a:endParaRPr lang="fr-CH" sz="2000" smtClean="0"/>
          </a:p>
          <a:p>
            <a:r>
              <a:rPr lang="fr-CH" smtClean="0"/>
              <a:t>Clam shells retain He – do not store in He atmosphere</a:t>
            </a:r>
          </a:p>
          <a:p>
            <a:pPr>
              <a:buFontTx/>
              <a:buNone/>
            </a:pPr>
            <a:endParaRPr lang="en-GB" smtClean="0"/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101380" name="Picture 4" descr="verkeersbo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2663" y="4724400"/>
            <a:ext cx="531812" cy="512763"/>
          </a:xfrm>
          <a:prstGeom prst="rect">
            <a:avLst/>
          </a:prstGeom>
          <a:noFill/>
        </p:spPr>
      </p:pic>
      <p:pic>
        <p:nvPicPr>
          <p:cNvPr id="101381" name="Picture 5" descr="support ring overview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4572000" y="2565400"/>
            <a:ext cx="3254375" cy="2690813"/>
          </a:xfrm>
          <a:prstGeom prst="rect">
            <a:avLst/>
          </a:prstGeom>
          <a:noFill/>
        </p:spPr>
      </p:pic>
      <p:pic>
        <p:nvPicPr>
          <p:cNvPr id="101382" name="Picture 6" descr="Alu support ring close up"/>
          <p:cNvPicPr>
            <a:picLocks noChangeAspect="1" noChangeArrowheads="1"/>
          </p:cNvPicPr>
          <p:nvPr/>
        </p:nvPicPr>
        <p:blipFill>
          <a:blip r:embed="rId5" cstate="print">
            <a:lum bright="12000" contrast="12000"/>
          </a:blip>
          <a:srcRect/>
          <a:stretch>
            <a:fillRect/>
          </a:stretch>
        </p:blipFill>
        <p:spPr bwMode="auto">
          <a:xfrm>
            <a:off x="982663" y="2565400"/>
            <a:ext cx="3384550" cy="2708275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8BFCCA-9587-4F37-8939-AA292BAC3926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leak is a throughput, normally given symbol </a:t>
            </a:r>
            <a:r>
              <a:rPr lang="en-US" i="1" dirty="0" err="1" smtClean="0"/>
              <a:t>q</a:t>
            </a:r>
            <a:r>
              <a:rPr lang="en-US" sz="1800" i="1" baseline="-25000" dirty="0" err="1" smtClean="0"/>
              <a:t>L</a:t>
            </a:r>
            <a:endParaRPr lang="en-US" sz="1800" i="1" baseline="-25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Common units are: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      atm.cc/s     </a:t>
            </a:r>
            <a:r>
              <a:rPr lang="en-US" dirty="0" err="1" smtClean="0"/>
              <a:t>torr.l</a:t>
            </a:r>
            <a:r>
              <a:rPr lang="en-US" dirty="0" smtClean="0"/>
              <a:t>/s     Pa.m</a:t>
            </a:r>
            <a:r>
              <a:rPr lang="en-US" baseline="30000" dirty="0" smtClean="0"/>
              <a:t>3</a:t>
            </a:r>
            <a:r>
              <a:rPr lang="en-US" dirty="0" smtClean="0"/>
              <a:t>/s (SI unit)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With a leak rate of 1 </a:t>
            </a:r>
            <a:r>
              <a:rPr lang="en-US" dirty="0" err="1" smtClean="0"/>
              <a:t>mbar.l</a:t>
            </a:r>
            <a:r>
              <a:rPr lang="en-US" dirty="0" smtClean="0"/>
              <a:t>/s a volume of 1 </a:t>
            </a:r>
            <a:r>
              <a:rPr lang="en-US" dirty="0" err="1" smtClean="0"/>
              <a:t>litre</a:t>
            </a:r>
            <a:r>
              <a:rPr lang="en-US" dirty="0" smtClean="0"/>
              <a:t> will change in pressure by 1 mbar in 1 second.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Units of </a:t>
            </a:r>
            <a:r>
              <a:rPr lang="en-US" dirty="0" err="1" smtClean="0"/>
              <a:t>mbar.l</a:t>
            </a:r>
            <a:r>
              <a:rPr lang="en-US" dirty="0" smtClean="0"/>
              <a:t>/s almost equivalent to  atm.cc/s</a:t>
            </a:r>
          </a:p>
          <a:p>
            <a:pPr lvl="2">
              <a:buNone/>
            </a:pPr>
            <a:r>
              <a:rPr lang="en-US" dirty="0" err="1" smtClean="0"/>
              <a:t>Eg</a:t>
            </a:r>
            <a:r>
              <a:rPr lang="en-US" dirty="0" smtClean="0"/>
              <a:t> bubble test in water:</a:t>
            </a:r>
          </a:p>
          <a:p>
            <a:pPr lvl="2"/>
            <a:r>
              <a:rPr lang="en-US" dirty="0" smtClean="0"/>
              <a:t>A leak of 1 atm.cc/s would produce a bubble of 1 cm</a:t>
            </a:r>
            <a:r>
              <a:rPr lang="en-US" baseline="30000" dirty="0" smtClean="0"/>
              <a:t>3</a:t>
            </a:r>
            <a:r>
              <a:rPr lang="en-US" dirty="0" smtClean="0"/>
              <a:t>/s </a:t>
            </a:r>
          </a:p>
          <a:p>
            <a:pPr lvl="2"/>
            <a:r>
              <a:rPr lang="en-US" dirty="0" smtClean="0"/>
              <a:t>A leak of 10</a:t>
            </a:r>
            <a:r>
              <a:rPr lang="en-US" baseline="30000" dirty="0" smtClean="0"/>
              <a:t>-3</a:t>
            </a:r>
            <a:r>
              <a:rPr lang="en-US" dirty="0" smtClean="0"/>
              <a:t> atm.cc/s would produce a bubble of 1 mm</a:t>
            </a:r>
            <a:r>
              <a:rPr lang="en-US" baseline="30000" dirty="0" smtClean="0"/>
              <a:t>3</a:t>
            </a:r>
            <a:r>
              <a:rPr lang="en-US" dirty="0" smtClean="0"/>
              <a:t>/s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</a:t>
            </a:r>
            <a:endParaRPr lang="en-US" dirty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2428860" y="1857364"/>
          <a:ext cx="4291507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2" name="Equation" r:id="rId3" imgW="1968500" imgH="393700" progId="Equation.3">
                  <p:embed/>
                </p:oleObj>
              </mc:Choice>
              <mc:Fallback>
                <p:oleObj name="Equation" r:id="rId3" imgW="19685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1857364"/>
                        <a:ext cx="4291507" cy="857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EN1330-8 	Non-destructive testing – terminology – Part 8:Terms used in leak tightness testing</a:t>
            </a:r>
          </a:p>
          <a:p>
            <a:r>
              <a:rPr lang="en-US" sz="1400" dirty="0" smtClean="0"/>
              <a:t>EN1518 	Non-destructive testing – Leak testing – </a:t>
            </a:r>
            <a:r>
              <a:rPr lang="en-US" sz="1400" dirty="0" err="1" smtClean="0"/>
              <a:t>Characteristation</a:t>
            </a:r>
            <a:r>
              <a:rPr lang="en-US" sz="1400" dirty="0" smtClean="0"/>
              <a:t> of mass spectrometer leak detectors</a:t>
            </a:r>
          </a:p>
          <a:p>
            <a:r>
              <a:rPr lang="en-US" sz="1400" dirty="0" smtClean="0"/>
              <a:t>EN1779 	Non-destructive testing – Leak testing – Criteria for method and technique used</a:t>
            </a:r>
          </a:p>
          <a:p>
            <a:r>
              <a:rPr lang="en-US" sz="1400" dirty="0" smtClean="0"/>
              <a:t>EN1593 	Non-destructive testing – Leak test – Bubble </a:t>
            </a:r>
            <a:r>
              <a:rPr lang="en-US" sz="1400" dirty="0" err="1" smtClean="0"/>
              <a:t>emmision</a:t>
            </a:r>
            <a:r>
              <a:rPr lang="en-US" sz="1400" dirty="0" smtClean="0"/>
              <a:t> techniques</a:t>
            </a:r>
          </a:p>
          <a:p>
            <a:r>
              <a:rPr lang="en-US" sz="1400" dirty="0" smtClean="0"/>
              <a:t>EN13184 	Non-destructive testing – Leak testing – Pressure change method</a:t>
            </a:r>
          </a:p>
          <a:p>
            <a:r>
              <a:rPr lang="en-US" sz="1400" dirty="0" smtClean="0"/>
              <a:t>EN13185 	Non-destructive testing – Leak testing – Tracer gas method</a:t>
            </a:r>
          </a:p>
          <a:p>
            <a:r>
              <a:rPr lang="en-US" sz="1400" dirty="0" smtClean="0"/>
              <a:t>EN13192 	Non-destructive testing – Leak testing – Calibration of reference leaks for gases</a:t>
            </a:r>
          </a:p>
          <a:p>
            <a:r>
              <a:rPr lang="en-US" sz="1400" dirty="0" smtClean="0"/>
              <a:t>EN13625	 Non-destructive testing – Leak testing – Guide to the selection of instrumentation for the measurement of gas leakage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 system can be perfectly leak tight, or need be.</a:t>
            </a:r>
          </a:p>
          <a:p>
            <a:r>
              <a:rPr lang="en-US" sz="2000" dirty="0" smtClean="0"/>
              <a:t>Consider requirement for application,</a:t>
            </a:r>
          </a:p>
          <a:p>
            <a:r>
              <a:rPr lang="en-US" sz="2000" dirty="0" smtClean="0"/>
              <a:t>Under what conditions of p, T, gas species,</a:t>
            </a:r>
          </a:p>
          <a:p>
            <a:r>
              <a:rPr lang="en-US" sz="2000" dirty="0" smtClean="0"/>
              <a:t>Allocate to System, Subassembly, Component</a:t>
            </a:r>
          </a:p>
          <a:p>
            <a:r>
              <a:rPr lang="en-US" sz="2000" dirty="0" smtClean="0"/>
              <a:t>Baking of components, thermal cycles ?</a:t>
            </a:r>
          </a:p>
          <a:p>
            <a:r>
              <a:rPr lang="en-US" sz="2000" dirty="0" smtClean="0"/>
              <a:t>Any safety factor included ? Strategy agreed? Spec agreed?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Tightness Requirements?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785850" y="3357562"/>
            <a:ext cx="61436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AU" sz="1400" dirty="0" err="1" smtClean="0"/>
              <a:t>Eg</a:t>
            </a:r>
            <a:endParaRPr lang="en-AU" sz="1400" dirty="0" smtClean="0"/>
          </a:p>
          <a:p>
            <a:pPr lvl="2"/>
            <a:r>
              <a:rPr lang="en-AU" sz="1400" dirty="0" err="1" smtClean="0">
                <a:sym typeface="Symbol"/>
              </a:rPr>
              <a:t>i</a:t>
            </a:r>
            <a:r>
              <a:rPr lang="en-AU" sz="1400" dirty="0" smtClean="0">
                <a:sym typeface="Symbol"/>
              </a:rPr>
              <a:t>)  </a:t>
            </a:r>
            <a:r>
              <a:rPr lang="en-AU" sz="1400" dirty="0" err="1" smtClean="0"/>
              <a:t>subassy</a:t>
            </a:r>
            <a:r>
              <a:rPr lang="en-AU" sz="1400" dirty="0" smtClean="0"/>
              <a:t> leak rates </a:t>
            </a:r>
            <a:r>
              <a:rPr lang="en-AU" sz="1400" dirty="0" smtClean="0">
                <a:sym typeface="Symbol"/>
              </a:rPr>
              <a:t></a:t>
            </a:r>
            <a:r>
              <a:rPr lang="en-AU" sz="1400" dirty="0" smtClean="0"/>
              <a:t> operational leak tightness/k</a:t>
            </a:r>
          </a:p>
          <a:p>
            <a:pPr lvl="2"/>
            <a:endParaRPr lang="en-AU" sz="1400" dirty="0">
              <a:sym typeface="Symbol"/>
            </a:endParaRPr>
          </a:p>
          <a:p>
            <a:pPr lvl="2"/>
            <a:r>
              <a:rPr lang="en-AU" sz="1400" dirty="0" smtClean="0">
                <a:sym typeface="Symbol"/>
              </a:rPr>
              <a:t>ii) </a:t>
            </a:r>
            <a:r>
              <a:rPr lang="en-AU" sz="1400" dirty="0" err="1" smtClean="0">
                <a:sym typeface="Symbol"/>
              </a:rPr>
              <a:t>subassy</a:t>
            </a:r>
            <a:r>
              <a:rPr lang="en-AU" sz="1400" dirty="0" smtClean="0">
                <a:sym typeface="Symbol"/>
              </a:rPr>
              <a:t> leak rate =  components leak rates</a:t>
            </a:r>
          </a:p>
          <a:p>
            <a:pPr lvl="2"/>
            <a:endParaRPr lang="en-US" sz="1400" dirty="0" smtClean="0">
              <a:sym typeface="Symbol"/>
            </a:endParaRPr>
          </a:p>
          <a:p>
            <a:pPr lvl="2"/>
            <a:r>
              <a:rPr lang="en-US" sz="1400" dirty="0" smtClean="0"/>
              <a:t>iii) determine and allocate component leak rate</a:t>
            </a:r>
          </a:p>
          <a:p>
            <a:pPr lvl="2"/>
            <a:endParaRPr lang="en-US" sz="1400" dirty="0"/>
          </a:p>
          <a:p>
            <a:pPr lvl="2"/>
            <a:endParaRPr lang="en-US" sz="1400" dirty="0" smtClean="0"/>
          </a:p>
          <a:p>
            <a:pPr lvl="2"/>
            <a:r>
              <a:rPr lang="en-US" sz="1400" dirty="0" smtClean="0"/>
              <a:t>Conservative approach, but necessary for</a:t>
            </a:r>
          </a:p>
          <a:p>
            <a:pPr lvl="2"/>
            <a:r>
              <a:rPr lang="en-US" sz="1400" dirty="0"/>
              <a:t>c</a:t>
            </a:r>
            <a:r>
              <a:rPr lang="en-US" sz="1400" dirty="0" smtClean="0"/>
              <a:t>omplex systems.</a:t>
            </a:r>
          </a:p>
          <a:p>
            <a:pPr lvl="2"/>
            <a:r>
              <a:rPr lang="en-US" sz="1400" dirty="0" smtClean="0"/>
              <a:t>Testing each time at &lt; 1.10</a:t>
            </a:r>
            <a:r>
              <a:rPr lang="en-US" sz="1400" baseline="30000" dirty="0" smtClean="0"/>
              <a:t>-10</a:t>
            </a:r>
            <a:r>
              <a:rPr lang="en-US" sz="1400" dirty="0" smtClean="0"/>
              <a:t> </a:t>
            </a:r>
            <a:r>
              <a:rPr lang="en-US" sz="1400" dirty="0" err="1" smtClean="0"/>
              <a:t>mbar.l</a:t>
            </a:r>
            <a:r>
              <a:rPr lang="en-US" sz="1400" dirty="0" smtClean="0"/>
              <a:t>/s is not</a:t>
            </a:r>
          </a:p>
          <a:p>
            <a:pPr lvl="2"/>
            <a:r>
              <a:rPr lang="en-US" sz="1400" dirty="0"/>
              <a:t>a</a:t>
            </a:r>
            <a:r>
              <a:rPr lang="en-US" sz="1400" dirty="0" smtClean="0"/>
              <a:t>lways possible.</a:t>
            </a:r>
          </a:p>
          <a:p>
            <a:endParaRPr lang="en-US" sz="1400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568337" y="3929066"/>
          <a:ext cx="4575663" cy="2786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Worksheet" r:id="rId3" imgW="9124950" imgH="5734050" progId="Excel.Sheet.8">
                  <p:embed/>
                </p:oleObj>
              </mc:Choice>
              <mc:Fallback>
                <p:oleObj name="Worksheet" r:id="rId3" imgW="9124950" imgH="5734050" progId="Excel.Sheet.8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8337" y="3929066"/>
                        <a:ext cx="4575663" cy="2786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43956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Minimise</a:t>
            </a:r>
            <a:r>
              <a:rPr lang="en-US" dirty="0" smtClean="0"/>
              <a:t> the risk of leaks by design:</a:t>
            </a:r>
          </a:p>
          <a:p>
            <a:r>
              <a:rPr lang="en-US" dirty="0" smtClean="0"/>
              <a:t>No hidden welds, trapped volumes, etc</a:t>
            </a:r>
          </a:p>
          <a:p>
            <a:r>
              <a:rPr lang="en-US" dirty="0" smtClean="0"/>
              <a:t>Use proven technologies when possible</a:t>
            </a:r>
          </a:p>
          <a:p>
            <a:r>
              <a:rPr lang="en-US" dirty="0" smtClean="0"/>
              <a:t>No liquid helium to beam vacuum welds</a:t>
            </a:r>
          </a:p>
          <a:p>
            <a:pPr lvl="1"/>
            <a:r>
              <a:rPr lang="en-US" dirty="0" smtClean="0"/>
              <a:t>Partial penetration of wall thickness</a:t>
            </a:r>
          </a:p>
          <a:p>
            <a:r>
              <a:rPr lang="en-US" dirty="0" smtClean="0"/>
              <a:t>All welded cold envelopes</a:t>
            </a:r>
          </a:p>
          <a:p>
            <a:pPr lvl="1"/>
            <a:r>
              <a:rPr lang="en-US" dirty="0" smtClean="0"/>
              <a:t>No cold metal/ceramic junctions on helium circuits</a:t>
            </a:r>
          </a:p>
          <a:p>
            <a:r>
              <a:rPr lang="en-US" dirty="0" smtClean="0"/>
              <a:t>Correct material choices for application</a:t>
            </a:r>
          </a:p>
          <a:p>
            <a:pPr lvl="1"/>
            <a:r>
              <a:rPr lang="en-US" dirty="0" smtClean="0"/>
              <a:t>Specify and </a:t>
            </a:r>
            <a:r>
              <a:rPr lang="en-US" dirty="0" err="1" smtClean="0"/>
              <a:t>analyse</a:t>
            </a:r>
            <a:r>
              <a:rPr lang="en-US" dirty="0" smtClean="0"/>
              <a:t> - grain size, inclusion, forging, chemical composition, physical properties,</a:t>
            </a:r>
          </a:p>
          <a:p>
            <a:r>
              <a:rPr lang="en-US" dirty="0" smtClean="0"/>
              <a:t>Correct joining techniques</a:t>
            </a:r>
          </a:p>
          <a:p>
            <a:pPr lvl="1"/>
            <a:r>
              <a:rPr lang="en-US" dirty="0" smtClean="0"/>
              <a:t> weld and braze qualification, samples and series sampling</a:t>
            </a:r>
          </a:p>
          <a:p>
            <a:r>
              <a:rPr lang="en-US" dirty="0" smtClean="0"/>
              <a:t>No halogenated fluxes – only vacuum brazing</a:t>
            </a:r>
          </a:p>
          <a:p>
            <a:r>
              <a:rPr lang="en-US" dirty="0" smtClean="0"/>
              <a:t>No dye-</a:t>
            </a:r>
            <a:r>
              <a:rPr lang="en-US" dirty="0" err="1" smtClean="0"/>
              <a:t>penetrant</a:t>
            </a:r>
            <a:r>
              <a:rPr lang="en-US" dirty="0" smtClean="0"/>
              <a:t> testing on vacuum envelopes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strategy ..</a:t>
            </a:r>
            <a:r>
              <a:rPr lang="en-US" sz="1800" dirty="0" smtClean="0"/>
              <a:t>prevention is better than cure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0108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With a complex system the testing strategy needs to be consistent, agreed, communicated and followed</a:t>
            </a:r>
          </a:p>
          <a:p>
            <a:r>
              <a:rPr lang="en-US" dirty="0" smtClean="0"/>
              <a:t>Definition of tightness values, responsibilities, testing steps, hold points, etc.</a:t>
            </a:r>
          </a:p>
          <a:p>
            <a:r>
              <a:rPr lang="en-US" dirty="0" smtClean="0"/>
              <a:t>Test procedures should written and agreed. </a:t>
            </a:r>
          </a:p>
          <a:p>
            <a:pPr>
              <a:buNone/>
            </a:pPr>
            <a:r>
              <a:rPr lang="en-US" dirty="0" smtClean="0"/>
              <a:t>Using LHC example:</a:t>
            </a:r>
          </a:p>
          <a:p>
            <a:r>
              <a:rPr lang="en-US" dirty="0" smtClean="0"/>
              <a:t>RT beam </a:t>
            </a:r>
            <a:r>
              <a:rPr lang="en-US" dirty="0" err="1" smtClean="0"/>
              <a:t>vac</a:t>
            </a:r>
            <a:r>
              <a:rPr lang="en-US" dirty="0" smtClean="0"/>
              <a:t> </a:t>
            </a:r>
            <a:r>
              <a:rPr lang="en-US" dirty="0" err="1" smtClean="0"/>
              <a:t>eg</a:t>
            </a:r>
            <a:r>
              <a:rPr lang="en-US" dirty="0" smtClean="0"/>
              <a:t> chambers, sector valves, etc</a:t>
            </a:r>
          </a:p>
          <a:p>
            <a:pPr lvl="1"/>
            <a:r>
              <a:rPr lang="en-US" dirty="0" smtClean="0"/>
              <a:t>components/assemblies leak tested before and after </a:t>
            </a:r>
            <a:r>
              <a:rPr lang="en-US" dirty="0" err="1" smtClean="0"/>
              <a:t>bakeout</a:t>
            </a:r>
            <a:r>
              <a:rPr lang="en-US" dirty="0" smtClean="0"/>
              <a:t>, prior to tunnel installation</a:t>
            </a:r>
          </a:p>
          <a:p>
            <a:r>
              <a:rPr lang="en-US" dirty="0" smtClean="0"/>
              <a:t>Cold beam </a:t>
            </a:r>
            <a:r>
              <a:rPr lang="en-US" dirty="0" err="1" smtClean="0"/>
              <a:t>vac</a:t>
            </a:r>
            <a:r>
              <a:rPr lang="en-US" dirty="0" smtClean="0"/>
              <a:t> </a:t>
            </a:r>
            <a:r>
              <a:rPr lang="en-US" dirty="0" err="1" smtClean="0"/>
              <a:t>eg</a:t>
            </a:r>
            <a:r>
              <a:rPr lang="en-US" dirty="0" smtClean="0"/>
              <a:t> beam screens, BPM buttons, cold bore</a:t>
            </a:r>
          </a:p>
          <a:p>
            <a:pPr lvl="1"/>
            <a:r>
              <a:rPr lang="en-US" dirty="0" smtClean="0"/>
              <a:t>Components/assemblies with helium interface were leak tested before and after a thermal cycle, prior to tunnel installation</a:t>
            </a:r>
          </a:p>
          <a:p>
            <a:pPr lvl="1"/>
            <a:r>
              <a:rPr lang="en-US" dirty="0" smtClean="0"/>
              <a:t>Combined pressure and leak tests</a:t>
            </a:r>
          </a:p>
          <a:p>
            <a:r>
              <a:rPr lang="en-US" dirty="0" smtClean="0"/>
              <a:t>Insulation vacuum </a:t>
            </a:r>
            <a:r>
              <a:rPr lang="en-US" dirty="0" err="1" smtClean="0"/>
              <a:t>eg</a:t>
            </a:r>
            <a:r>
              <a:rPr lang="en-US" dirty="0" smtClean="0"/>
              <a:t> cryostat vessels, magnet </a:t>
            </a:r>
            <a:r>
              <a:rPr lang="en-US" dirty="0" err="1" smtClean="0"/>
              <a:t>coldmass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Heavy objects (25T) tested in industry, prior to delivery</a:t>
            </a:r>
          </a:p>
          <a:p>
            <a:pPr lvl="1"/>
            <a:r>
              <a:rPr lang="en-US" dirty="0" smtClean="0"/>
              <a:t>Minimum transformation of helium envelopes after delivery to CERN  and never at inaccessible zones</a:t>
            </a:r>
          </a:p>
          <a:p>
            <a:pPr lvl="1"/>
            <a:r>
              <a:rPr lang="en-US" dirty="0" smtClean="0"/>
              <a:t>Combined pressure and leak tests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195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Component/assemblies for RT beam vacuum systems are systematically baked and leak tested before installation</a:t>
            </a:r>
          </a:p>
          <a:p>
            <a:r>
              <a:rPr lang="en-US" dirty="0" smtClean="0"/>
              <a:t>Baking (including firing at 950 C) is a cleaning process and may reveal leaks that are blocked by water </a:t>
            </a:r>
            <a:r>
              <a:rPr lang="en-US" dirty="0" err="1" smtClean="0"/>
              <a:t>vapour</a:t>
            </a:r>
            <a:endParaRPr lang="en-US" dirty="0" smtClean="0"/>
          </a:p>
          <a:p>
            <a:r>
              <a:rPr lang="en-US" dirty="0" smtClean="0"/>
              <a:t>The thermal cycle may reveal weaknesses in the chamber construction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It’s cheaper to test and repair in lab than in the tunnel !</a:t>
            </a:r>
          </a:p>
          <a:p>
            <a:r>
              <a:rPr lang="en-US" dirty="0" smtClean="0"/>
              <a:t>But…wasn’t possible for big LHC objects and wasn’t performed on cold beam vacuum components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Baking UHV Components</a:t>
            </a:r>
            <a:endParaRPr lang="en-US" dirty="0"/>
          </a:p>
        </p:txBody>
      </p:sp>
      <p:pic>
        <p:nvPicPr>
          <p:cNvPr id="4" name="Picture 5" descr="Modul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0"/>
            <a:ext cx="1785918" cy="1341351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25719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1497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Tightness requirements were part of LHC tech specification and the supplier was fully responsible for achieving the tightness requirement.</a:t>
            </a:r>
          </a:p>
          <a:p>
            <a:pPr>
              <a:buFont typeface="Wingdings 3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industry, CERN:</a:t>
            </a:r>
          </a:p>
          <a:p>
            <a:r>
              <a:rPr lang="en-US" dirty="0" smtClean="0"/>
              <a:t>Approves the leak test procedure</a:t>
            </a:r>
          </a:p>
          <a:p>
            <a:pPr lvl="2"/>
            <a:r>
              <a:rPr lang="en-US" sz="2500" dirty="0" smtClean="0"/>
              <a:t>Iterations by email or meetings</a:t>
            </a:r>
          </a:p>
          <a:p>
            <a:r>
              <a:rPr lang="en-US" dirty="0" smtClean="0"/>
              <a:t>Approves the test set-up  - factory visit(s)</a:t>
            </a:r>
          </a:p>
          <a:p>
            <a:pPr lvl="2"/>
            <a:r>
              <a:rPr lang="en-US" sz="2500" dirty="0" smtClean="0"/>
              <a:t>Check equipment layout, configuration, pumping speeds, environment, co-activities, </a:t>
            </a:r>
          </a:p>
          <a:p>
            <a:r>
              <a:rPr lang="en-US" dirty="0" smtClean="0"/>
              <a:t>Witnesses the execution at startup - factory visit(s)</a:t>
            </a:r>
          </a:p>
          <a:p>
            <a:pPr lvl="2"/>
            <a:r>
              <a:rPr lang="en-US" sz="2500" dirty="0" smtClean="0"/>
              <a:t>Agree in advance what you want to see</a:t>
            </a:r>
          </a:p>
          <a:p>
            <a:pPr lvl="2"/>
            <a:r>
              <a:rPr lang="en-US" sz="2500" dirty="0" smtClean="0"/>
              <a:t>observe time constant, system calibration, competence</a:t>
            </a:r>
          </a:p>
          <a:p>
            <a:r>
              <a:rPr lang="en-US" dirty="0" smtClean="0"/>
              <a:t>Defines how the test results must be presented</a:t>
            </a:r>
          </a:p>
          <a:p>
            <a:pPr lvl="2"/>
            <a:r>
              <a:rPr lang="en-US" sz="2500" dirty="0" smtClean="0"/>
              <a:t>result sheet, chart recording with annotation</a:t>
            </a:r>
          </a:p>
          <a:p>
            <a:r>
              <a:rPr lang="en-US" dirty="0" smtClean="0"/>
              <a:t>Approves test results before shipment (hold point)</a:t>
            </a:r>
          </a:p>
          <a:p>
            <a:pPr lvl="2"/>
            <a:r>
              <a:rPr lang="en-US" sz="2500" dirty="0" smtClean="0"/>
              <a:t>info sent by fax, email, or upload to CERN </a:t>
            </a:r>
            <a:r>
              <a:rPr lang="en-US" sz="2500" dirty="0" err="1" smtClean="0"/>
              <a:t>edms</a:t>
            </a:r>
            <a:r>
              <a:rPr lang="en-US" sz="2500" dirty="0" smtClean="0"/>
              <a:t>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industry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643702" y="1704640"/>
            <a:ext cx="2500298" cy="1961389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Demountable connections</a:t>
            </a:r>
          </a:p>
          <a:p>
            <a:pPr lvl="1"/>
            <a:r>
              <a:rPr lang="en-US" dirty="0" smtClean="0"/>
              <a:t>metal seals, </a:t>
            </a:r>
            <a:r>
              <a:rPr lang="en-US" dirty="0" err="1" smtClean="0"/>
              <a:t>elastomer</a:t>
            </a:r>
            <a:r>
              <a:rPr lang="en-US" dirty="0" smtClean="0"/>
              <a:t> seals</a:t>
            </a:r>
          </a:p>
          <a:p>
            <a:r>
              <a:rPr lang="en-US" dirty="0" smtClean="0"/>
              <a:t>Permanent connections</a:t>
            </a:r>
          </a:p>
          <a:p>
            <a:pPr lvl="1"/>
            <a:r>
              <a:rPr lang="en-US" dirty="0" smtClean="0"/>
              <a:t>Welded, brazed, glass/metal, ceramic/metal, bonded</a:t>
            </a:r>
          </a:p>
          <a:p>
            <a:r>
              <a:rPr lang="en-US" dirty="0" smtClean="0"/>
              <a:t>Flaws in wall material</a:t>
            </a:r>
          </a:p>
          <a:p>
            <a:pPr lvl="1"/>
            <a:r>
              <a:rPr lang="en-US" dirty="0" smtClean="0"/>
              <a:t>Thin walls – bellows, flexible hoses</a:t>
            </a:r>
          </a:p>
          <a:p>
            <a:pPr lvl="1"/>
            <a:r>
              <a:rPr lang="en-US" dirty="0" smtClean="0"/>
              <a:t>Changes of x-section</a:t>
            </a:r>
          </a:p>
          <a:p>
            <a:pPr lvl="1"/>
            <a:r>
              <a:rPr lang="en-US" dirty="0" smtClean="0"/>
              <a:t>Cracks, inclusions, porosity, corrosion, fatigue…</a:t>
            </a:r>
          </a:p>
          <a:p>
            <a:pPr lvl="1"/>
            <a:r>
              <a:rPr lang="en-US" dirty="0" smtClean="0"/>
              <a:t>Damage – shocks, TIG arc,</a:t>
            </a:r>
          </a:p>
          <a:p>
            <a:r>
              <a:rPr lang="en-US" dirty="0" smtClean="0"/>
              <a:t>Many more….   </a:t>
            </a:r>
          </a:p>
          <a:p>
            <a:endParaRPr lang="en-US" dirty="0" smtClean="0"/>
          </a:p>
          <a:p>
            <a:r>
              <a:rPr lang="en-US" dirty="0" smtClean="0"/>
              <a:t>Priorities in leak search could follow order above but get info on history – previous test (who, when, how), recent modifications, transport, thermal cycles, pressure cycles, flux, storage, etc.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leaks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25070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Considerations &amp; preparations for leak testing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 dirty="0"/>
          </a:p>
        </p:txBody>
      </p:sp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4680520" cy="676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8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Helium to beam </a:t>
            </a:r>
            <a:r>
              <a:rPr lang="en-US" sz="3600" dirty="0" err="1" smtClean="0"/>
              <a:t>vac</a:t>
            </a:r>
            <a:r>
              <a:rPr lang="en-US" sz="3600" dirty="0" smtClean="0"/>
              <a:t> leak</a:t>
            </a:r>
            <a:endParaRPr lang="en-US" sz="3600" dirty="0"/>
          </a:p>
        </p:txBody>
      </p:sp>
      <p:pic>
        <p:nvPicPr>
          <p:cNvPr id="72706" name="Picture 2" descr="\\cern.ch\dfs\Users\c\cruiksha\Documents\Photos\1060 beam screen leak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250644"/>
            <a:ext cx="2143140" cy="1607355"/>
          </a:xfrm>
          <a:prstGeom prst="rect">
            <a:avLst/>
          </a:prstGeom>
          <a:noFill/>
        </p:spPr>
      </p:pic>
      <p:pic>
        <p:nvPicPr>
          <p:cNvPr id="7" name="Picture 9" descr="PICT0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516" y="0"/>
            <a:ext cx="2095483" cy="157161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357554" y="2143116"/>
            <a:ext cx="3714776" cy="1000132"/>
          </a:xfrm>
          <a:prstGeom prst="rect">
            <a:avLst/>
          </a:prstGeom>
          <a:noFill/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2571744"/>
            <a:ext cx="9144000" cy="142876"/>
          </a:xfrm>
          <a:prstGeom prst="rect">
            <a:avLst/>
          </a:prstGeom>
          <a:solidFill>
            <a:schemeClr val="bg1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214942" y="2428868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29190" y="221455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2714620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vacuum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357554" y="3500438"/>
            <a:ext cx="3714776" cy="1000132"/>
          </a:xfrm>
          <a:prstGeom prst="rect">
            <a:avLst/>
          </a:prstGeom>
          <a:noFill/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28926" y="3929066"/>
            <a:ext cx="4572032" cy="142876"/>
          </a:xfrm>
          <a:prstGeom prst="rect">
            <a:avLst/>
          </a:prstGeom>
          <a:solidFill>
            <a:schemeClr val="bg1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85786" y="4000504"/>
            <a:ext cx="1928826" cy="45719"/>
          </a:xfrm>
          <a:prstGeom prst="rect">
            <a:avLst/>
          </a:prstGeom>
          <a:solidFill>
            <a:schemeClr val="bg1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71736" y="3786190"/>
            <a:ext cx="428628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5214942" y="3786190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29190" y="357187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4071942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vacuum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429520" y="3786190"/>
            <a:ext cx="14287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929586" y="3571876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7715272" y="400050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00166" y="385762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85786" y="4143380"/>
            <a:ext cx="1327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 feed in</a:t>
            </a:r>
          </a:p>
          <a:p>
            <a:r>
              <a:rPr lang="en-US" dirty="0"/>
              <a:t>p</a:t>
            </a:r>
            <a:r>
              <a:rPr lang="en-US" dirty="0" smtClean="0"/>
              <a:t>lastic</a:t>
            </a:r>
          </a:p>
          <a:p>
            <a:r>
              <a:rPr lang="en-US" dirty="0" smtClean="0"/>
              <a:t>capillary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286248" y="5072074"/>
            <a:ext cx="4756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Nitrogen flow suppresses helium signal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He capillary extremity reaches leak</a:t>
            </a:r>
          </a:p>
          <a:p>
            <a:r>
              <a:rPr lang="en-US" dirty="0"/>
              <a:t>p</a:t>
            </a:r>
            <a:r>
              <a:rPr lang="en-US" dirty="0" smtClean="0"/>
              <a:t>osition, helium signal is immediate.</a:t>
            </a:r>
          </a:p>
          <a:p>
            <a:r>
              <a:rPr lang="en-US" dirty="0" err="1" smtClean="0"/>
              <a:t>Localisation</a:t>
            </a:r>
            <a:r>
              <a:rPr lang="en-US" dirty="0" smtClean="0"/>
              <a:t> to within mm.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42844" y="2214554"/>
            <a:ext cx="27478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Beam screen cooling tube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428596" y="1142984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Leak </a:t>
            </a:r>
            <a:r>
              <a:rPr lang="en-US" dirty="0" err="1" smtClean="0"/>
              <a:t>localised</a:t>
            </a:r>
            <a:r>
              <a:rPr lang="en-US" dirty="0" smtClean="0"/>
              <a:t> over 2.8km to one dipole using technique used on insulation vacuum</a:t>
            </a:r>
            <a:endParaRPr lang="en-US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700" y="242888"/>
            <a:ext cx="6985000" cy="620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LHC interconnect ?</a:t>
            </a:r>
          </a:p>
        </p:txBody>
      </p:sp>
      <p:sp>
        <p:nvSpPr>
          <p:cNvPr id="39943" name="Text Box 3"/>
          <p:cNvSpPr txBox="1">
            <a:spLocks noChangeArrowheads="1"/>
          </p:cNvSpPr>
          <p:nvPr/>
        </p:nvSpPr>
        <p:spPr bwMode="auto">
          <a:xfrm>
            <a:off x="508730" y="3639632"/>
            <a:ext cx="8499475" cy="2308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An under vacuum leak test in molecular flow conditions, using </a:t>
            </a:r>
            <a:r>
              <a:rPr lang="en-US" sz="1800" dirty="0" smtClean="0">
                <a:latin typeface="Arial" charset="0"/>
              </a:rPr>
              <a:t>2 </a:t>
            </a:r>
            <a:r>
              <a:rPr lang="en-US" sz="1800" dirty="0" err="1" smtClean="0">
                <a:latin typeface="Arial" charset="0"/>
              </a:rPr>
              <a:t>turbomolecular</a:t>
            </a:r>
            <a:r>
              <a:rPr lang="en-US" sz="1800" dirty="0" smtClean="0">
                <a:latin typeface="Arial" charset="0"/>
              </a:rPr>
              <a:t> pumps, </a:t>
            </a:r>
            <a:r>
              <a:rPr lang="en-US" sz="1800" dirty="0">
                <a:latin typeface="Arial" charset="0"/>
              </a:rPr>
              <a:t>mass spectrometer leak detector and helium as tracer </a:t>
            </a:r>
            <a:r>
              <a:rPr lang="en-US" sz="1800" dirty="0" smtClean="0">
                <a:latin typeface="Arial" charset="0"/>
              </a:rPr>
              <a:t>gas.</a:t>
            </a:r>
          </a:p>
          <a:p>
            <a:pPr eaLnBrk="0" hangingPunct="0">
              <a:spcBef>
                <a:spcPct val="50000"/>
              </a:spcBef>
            </a:pPr>
            <a:r>
              <a:rPr lang="en-US" dirty="0" smtClean="0">
                <a:latin typeface="Arial" charset="0"/>
                <a:sym typeface="Wingdings" panose="05000000000000000000" pitchFamily="2" charset="2"/>
              </a:rPr>
              <a:t>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Longitudinal leak localization in long pipelines</a:t>
            </a:r>
            <a:endParaRPr lang="en-US" sz="18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Assume linear conductance of cryostat, so C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1/L  (with &amp; without MLI)</a:t>
            </a:r>
          </a:p>
          <a:p>
            <a:pPr eaLnBrk="0" hangingPunct="0">
              <a:spcBef>
                <a:spcPct val="50000"/>
              </a:spcBef>
            </a:pPr>
            <a:r>
              <a:rPr lang="en-US" sz="1800" dirty="0" smtClean="0">
                <a:latin typeface="Arial" charset="0"/>
                <a:sym typeface="Wingdings" panose="05000000000000000000" pitchFamily="2" charset="2"/>
              </a:rPr>
              <a:t> </a:t>
            </a:r>
            <a:r>
              <a:rPr lang="en-US" sz="1800" dirty="0" smtClean="0">
                <a:latin typeface="Arial" charset="0"/>
              </a:rPr>
              <a:t>For </a:t>
            </a:r>
            <a:r>
              <a:rPr lang="en-US" sz="1800" dirty="0">
                <a:latin typeface="Arial" charset="0"/>
              </a:rPr>
              <a:t>S &gt;&gt; C1 or C2:     </a:t>
            </a:r>
            <a:r>
              <a:rPr lang="en-US" sz="1800" dirty="0">
                <a:solidFill>
                  <a:schemeClr val="hlink"/>
                </a:solidFill>
                <a:latin typeface="Arial" charset="0"/>
              </a:rPr>
              <a:t>q1/q2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C1/C2 </a:t>
            </a:r>
            <a:r>
              <a:rPr lang="en-US" sz="1800" dirty="0">
                <a:latin typeface="Arial" charset="0"/>
                <a:sym typeface="Symbol" pitchFamily="18" charset="2"/>
              </a:rPr>
              <a:t>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 smtClean="0">
                <a:solidFill>
                  <a:schemeClr val="hlink"/>
                </a:solidFill>
                <a:latin typeface="Arial" charset="0"/>
              </a:rPr>
              <a:t>L2/L1</a:t>
            </a:r>
            <a:endParaRPr lang="en-US" sz="1800" dirty="0">
              <a:solidFill>
                <a:schemeClr val="hlink"/>
              </a:solidFill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800" dirty="0">
                <a:solidFill>
                  <a:schemeClr val="hlink"/>
                </a:solidFill>
                <a:latin typeface="Arial" charset="0"/>
              </a:rPr>
              <a:t>For LHC cryostats, S ~ C so apply correction for effective pumping speed           </a:t>
            </a:r>
          </a:p>
        </p:txBody>
      </p:sp>
      <p:graphicFrame>
        <p:nvGraphicFramePr>
          <p:cNvPr id="3994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030288" y="1196975"/>
          <a:ext cx="7345362" cy="214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1" name="Designer Drawing" r:id="rId3" imgW="5026680" imgH="1984680" progId="">
                  <p:embed/>
                </p:oleObj>
              </mc:Choice>
              <mc:Fallback>
                <p:oleObj name="Designer Drawing" r:id="rId3" imgW="5026680" imgH="1984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288" y="1196975"/>
                        <a:ext cx="7345362" cy="214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4" name="Picture 12" descr="view arc"/>
          <p:cNvPicPr>
            <a:picLocks noChangeAspect="1" noChangeArrowheads="1"/>
          </p:cNvPicPr>
          <p:nvPr/>
        </p:nvPicPr>
        <p:blipFill>
          <a:blip r:embed="rId5" cstate="print"/>
          <a:srcRect t="14584" r="16183" b="3336"/>
          <a:stretch>
            <a:fillRect/>
          </a:stretch>
        </p:blipFill>
        <p:spPr bwMode="auto">
          <a:xfrm>
            <a:off x="7412038" y="171450"/>
            <a:ext cx="15621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A7C531-AF17-447D-AF04-99CFAE31A101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…. flux through a leak will be different depending on the prevailing conditions (temperature, pressure, gas type) </a:t>
            </a:r>
          </a:p>
          <a:p>
            <a:endParaRPr lang="en-US" dirty="0" smtClean="0"/>
          </a:p>
          <a:p>
            <a:r>
              <a:rPr lang="en-US" dirty="0" smtClean="0"/>
              <a:t>Unless otherwise stated, a ‘standard helium leak rate’ in </a:t>
            </a:r>
            <a:r>
              <a:rPr lang="en-US" dirty="0" err="1" smtClean="0"/>
              <a:t>mbar.l</a:t>
            </a:r>
            <a:r>
              <a:rPr lang="en-US" dirty="0" smtClean="0"/>
              <a:t>/s implies:</a:t>
            </a:r>
          </a:p>
          <a:p>
            <a:pPr lvl="1"/>
            <a:r>
              <a:rPr lang="en-US" dirty="0" smtClean="0"/>
              <a:t>Helium as tracer gas, </a:t>
            </a:r>
          </a:p>
          <a:p>
            <a:pPr lvl="1"/>
            <a:r>
              <a:rPr lang="en-US" dirty="0" smtClean="0"/>
              <a:t>Under vacuum test,</a:t>
            </a:r>
          </a:p>
          <a:p>
            <a:pPr lvl="1"/>
            <a:r>
              <a:rPr lang="en-US" dirty="0" smtClean="0"/>
              <a:t>Helium at 1 </a:t>
            </a:r>
            <a:r>
              <a:rPr lang="en-US" dirty="0" err="1" smtClean="0"/>
              <a:t>bar</a:t>
            </a:r>
            <a:r>
              <a:rPr lang="en-US" baseline="-25000" dirty="0" err="1" smtClean="0"/>
              <a:t>abs</a:t>
            </a:r>
            <a:r>
              <a:rPr lang="en-US" dirty="0" smtClean="0"/>
              <a:t> and 100% concentration</a:t>
            </a:r>
          </a:p>
          <a:p>
            <a:pPr lvl="1"/>
            <a:r>
              <a:rPr lang="en-US" dirty="0" smtClean="0"/>
              <a:t>System at 20 °C.</a:t>
            </a:r>
          </a:p>
          <a:p>
            <a:endParaRPr lang="en-US" dirty="0" smtClean="0"/>
          </a:p>
          <a:p>
            <a:r>
              <a:rPr lang="en-US" dirty="0" smtClean="0"/>
              <a:t>Any other conditions must be stated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Variation of pressure</a:t>
            </a:r>
          </a:p>
          <a:p>
            <a:endParaRPr lang="en-US" dirty="0" smtClean="0"/>
          </a:p>
          <a:p>
            <a:r>
              <a:rPr lang="en-US" dirty="0" smtClean="0"/>
              <a:t>Variation of temperature</a:t>
            </a:r>
          </a:p>
          <a:p>
            <a:endParaRPr lang="en-US" dirty="0" smtClean="0"/>
          </a:p>
          <a:p>
            <a:r>
              <a:rPr lang="en-US" dirty="0" smtClean="0"/>
              <a:t>Variation of gas type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Leak flux…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3"/>
            <a:r>
              <a:rPr lang="en-US" dirty="0" smtClean="0"/>
              <a:t>If P</a:t>
            </a:r>
            <a:r>
              <a:rPr lang="en-US" baseline="-25000" dirty="0" smtClean="0"/>
              <a:t>2</a:t>
            </a:r>
            <a:r>
              <a:rPr lang="en-US" dirty="0" smtClean="0"/>
              <a:t> is vacuum, flow dominated by molecular regime</a:t>
            </a:r>
          </a:p>
          <a:p>
            <a:pPr lvl="3"/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∝ (P</a:t>
            </a:r>
            <a:r>
              <a:rPr lang="en-US" baseline="-25000" dirty="0" smtClean="0"/>
              <a:t>1</a:t>
            </a:r>
            <a:r>
              <a:rPr lang="en-US" dirty="0" smtClean="0"/>
              <a:t>-P</a:t>
            </a:r>
            <a:r>
              <a:rPr lang="en-US" baseline="-25000" dirty="0" smtClean="0"/>
              <a:t>2</a:t>
            </a:r>
            <a:r>
              <a:rPr lang="en-US" dirty="0" smtClean="0"/>
              <a:t>) = C (P</a:t>
            </a:r>
            <a:r>
              <a:rPr lang="en-US" baseline="-25000" dirty="0" smtClean="0"/>
              <a:t>1</a:t>
            </a:r>
            <a:r>
              <a:rPr lang="en-US" dirty="0" smtClean="0"/>
              <a:t>-P</a:t>
            </a:r>
            <a:r>
              <a:rPr lang="en-US" baseline="-25000" dirty="0" smtClean="0"/>
              <a:t>2</a:t>
            </a:r>
            <a:r>
              <a:rPr lang="en-US" dirty="0" smtClean="0"/>
              <a:t>) </a:t>
            </a:r>
          </a:p>
          <a:p>
            <a:pPr lvl="3"/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∝ P</a:t>
            </a:r>
            <a:r>
              <a:rPr lang="en-US" baseline="-25000" dirty="0" smtClean="0"/>
              <a:t>1      </a:t>
            </a:r>
            <a:r>
              <a:rPr lang="en-US" dirty="0" smtClean="0"/>
              <a:t>since P</a:t>
            </a:r>
            <a:r>
              <a:rPr lang="en-US" baseline="-25000" dirty="0" smtClean="0"/>
              <a:t>1</a:t>
            </a:r>
            <a:r>
              <a:rPr lang="en-US" dirty="0" smtClean="0"/>
              <a:t> ≫ P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If P</a:t>
            </a:r>
            <a:r>
              <a:rPr lang="en-US" baseline="-25000" dirty="0" smtClean="0"/>
              <a:t>2</a:t>
            </a:r>
            <a:r>
              <a:rPr lang="en-US" dirty="0" smtClean="0"/>
              <a:t> is increased or leak is big, flow dominated by laminar regime</a:t>
            </a:r>
          </a:p>
          <a:p>
            <a:pPr lvl="3"/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∝ (P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2</a:t>
            </a:r>
            <a:r>
              <a:rPr lang="en-US" dirty="0" smtClean="0"/>
              <a:t>-P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baseline="-25000" dirty="0" smtClean="0"/>
          </a:p>
          <a:p>
            <a:pPr lvl="3"/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∝ P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2    </a:t>
            </a:r>
            <a:r>
              <a:rPr lang="en-US" dirty="0" smtClean="0"/>
              <a:t>if  P</a:t>
            </a:r>
            <a:r>
              <a:rPr lang="en-US" baseline="-25000" dirty="0" smtClean="0"/>
              <a:t>1</a:t>
            </a:r>
            <a:r>
              <a:rPr lang="en-US" dirty="0" smtClean="0"/>
              <a:t> ≫ P</a:t>
            </a:r>
            <a:r>
              <a:rPr lang="en-US" baseline="-25000" dirty="0" smtClean="0"/>
              <a:t>2 </a:t>
            </a:r>
            <a:r>
              <a:rPr lang="en-US" dirty="0" smtClean="0"/>
              <a:t>(until flow is choked at inlet)</a:t>
            </a:r>
          </a:p>
          <a:p>
            <a:pPr lvl="3">
              <a:buNone/>
            </a:pPr>
            <a:r>
              <a:rPr lang="en-US" baseline="30000" dirty="0" smtClean="0"/>
              <a:t>  </a:t>
            </a:r>
            <a:endParaRPr lang="en-US" dirty="0" smtClean="0"/>
          </a:p>
          <a:p>
            <a:pPr lvl="2"/>
            <a:r>
              <a:rPr lang="en-US" dirty="0" smtClean="0"/>
              <a:t>Rule of thumb at RT:</a:t>
            </a:r>
          </a:p>
          <a:p>
            <a:pPr lvl="3"/>
            <a:r>
              <a:rPr lang="en-US" dirty="0" smtClean="0"/>
              <a:t>Leak &gt; 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 err="1" smtClean="0"/>
              <a:t>mbarl</a:t>
            </a:r>
            <a:r>
              <a:rPr lang="en-US" dirty="0" smtClean="0"/>
              <a:t>/s – laminar flow</a:t>
            </a:r>
          </a:p>
          <a:p>
            <a:pPr lvl="3"/>
            <a:r>
              <a:rPr lang="en-US" dirty="0" smtClean="0"/>
              <a:t>Leak &lt; 10</a:t>
            </a:r>
            <a:r>
              <a:rPr lang="en-US" baseline="30000" dirty="0" smtClean="0"/>
              <a:t>-5</a:t>
            </a:r>
            <a:r>
              <a:rPr lang="en-US" dirty="0" smtClean="0"/>
              <a:t> </a:t>
            </a:r>
            <a:r>
              <a:rPr lang="en-US" dirty="0" err="1" smtClean="0"/>
              <a:t>mbar.l</a:t>
            </a:r>
            <a:r>
              <a:rPr lang="en-US" dirty="0" smtClean="0"/>
              <a:t>/s – molecular flow  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Testing at elevated pressure increases leak signal</a:t>
            </a:r>
          </a:p>
          <a:p>
            <a:pPr lvl="2"/>
            <a:r>
              <a:rPr lang="en-US" dirty="0" smtClean="0"/>
              <a:t>Induced mechanical strains may also enhance leak size/signal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Leaks – variation of pressure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107257" y="1393017"/>
            <a:ext cx="3571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85852" y="1571612"/>
            <a:ext cx="664373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7750991" y="1393017"/>
            <a:ext cx="3571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285852" y="1785926"/>
            <a:ext cx="664373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7786710" y="1928802"/>
            <a:ext cx="2857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1142976" y="1928802"/>
            <a:ext cx="2857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00166" y="1857364"/>
            <a:ext cx="640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iscous                    intermediate                   molecular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500166" y="1643050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4348" y="1500174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143900" y="1500174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2714612" y="1500174"/>
            <a:ext cx="38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q</a:t>
            </a:r>
            <a:r>
              <a:rPr lang="en-US" sz="1600" baseline="-25000" dirty="0" err="1" smtClean="0"/>
              <a:t>L</a:t>
            </a:r>
            <a:endParaRPr lang="en-US" sz="16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1428728" y="2143116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t</a:t>
            </a:r>
            <a:r>
              <a:rPr lang="en-US" sz="1200" dirty="0" err="1" smtClean="0"/>
              <a:t>urb</a:t>
            </a:r>
            <a:r>
              <a:rPr lang="en-US" sz="1200" dirty="0" smtClean="0"/>
              <a:t>     laminar</a:t>
            </a:r>
            <a:endParaRPr lang="en-US" sz="1200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858016" y="1214422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λ </a:t>
            </a:r>
            <a:r>
              <a:rPr lang="en-US" dirty="0" smtClean="0"/>
              <a:t>&gt; d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643042" y="121442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λ </a:t>
            </a:r>
            <a:r>
              <a:rPr lang="en-US" dirty="0" smtClean="0"/>
              <a:t>≪ 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2648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molecular flow regime:</a:t>
            </a:r>
          </a:p>
          <a:p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In literature as 2.67 for air mixture N</a:t>
            </a:r>
            <a:r>
              <a:rPr lang="en-US" baseline="-25000" dirty="0" smtClean="0"/>
              <a:t>2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, etc</a:t>
            </a:r>
          </a:p>
          <a:p>
            <a:pPr lvl="3"/>
            <a:r>
              <a:rPr lang="en-US" dirty="0" smtClean="0"/>
              <a:t>Testing with helium gives conservative results</a:t>
            </a:r>
          </a:p>
          <a:p>
            <a:pPr lvl="4"/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wrt</a:t>
            </a:r>
            <a:r>
              <a:rPr lang="en-US" dirty="0" smtClean="0"/>
              <a:t> an air leak we measure ~ 3 times higher signal</a:t>
            </a:r>
          </a:p>
          <a:p>
            <a:endParaRPr lang="en-US" dirty="0" smtClean="0"/>
          </a:p>
          <a:p>
            <a:r>
              <a:rPr lang="en-US" dirty="0" smtClean="0"/>
              <a:t>In laminar flow regime:</a:t>
            </a:r>
          </a:p>
          <a:p>
            <a:pPr lvl="3">
              <a:buNone/>
            </a:pPr>
            <a:endParaRPr lang="en-US" dirty="0" smtClean="0"/>
          </a:p>
          <a:p>
            <a:pPr lvl="3">
              <a:buNone/>
            </a:pPr>
            <a:endParaRPr lang="en-US" baseline="-25000" dirty="0" smtClean="0"/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As dynamic viscosities differ by only % for helium and air at room temperature, fluxes can be considered as equivalent.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Leaks – variation of gas type</a:t>
            </a:r>
            <a:endParaRPr lang="en-US" dirty="0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2643174" y="1928802"/>
          <a:ext cx="3357586" cy="784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09" name="Equation" r:id="rId3" imgW="1955800" imgH="457200" progId="Equation.3">
                  <p:embed/>
                </p:oleObj>
              </mc:Choice>
              <mc:Fallback>
                <p:oleObj name="Equation" r:id="rId3" imgW="1955800" imgH="45720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1928802"/>
                        <a:ext cx="3357586" cy="7843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786050" y="4500570"/>
          <a:ext cx="1068387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0" name="Equation" r:id="rId5" imgW="622030" imgH="418918" progId="Equation.3">
                  <p:embed/>
                </p:oleObj>
              </mc:Choice>
              <mc:Fallback>
                <p:oleObj name="Equation" r:id="rId5" imgW="622030" imgH="418918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4500570"/>
                        <a:ext cx="1068387" cy="71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4714877" y="4442864"/>
          <a:ext cx="1857388" cy="341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1" name="Equation" r:id="rId7" imgW="1104900" imgH="203200" progId="Equation.3">
                  <p:embed/>
                </p:oleObj>
              </mc:Choice>
              <mc:Fallback>
                <p:oleObj name="Equation" r:id="rId7" imgW="1104900" imgH="20320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7" y="4442864"/>
                        <a:ext cx="1857388" cy="341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5786446" y="4786322"/>
          <a:ext cx="1785950" cy="332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2" name="Equation" r:id="rId9" imgW="1091726" imgH="203112" progId="Equation.3">
                  <p:embed/>
                </p:oleObj>
              </mc:Choice>
              <mc:Fallback>
                <p:oleObj name="Equation" r:id="rId9" imgW="1091726" imgH="203112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4786322"/>
                        <a:ext cx="1785950" cy="3324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6705600" y="4429125"/>
          <a:ext cx="1878013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3" name="Equation" r:id="rId11" imgW="1117115" imgH="203112" progId="Equation.3">
                  <p:embed/>
                </p:oleObj>
              </mc:Choice>
              <mc:Fallback>
                <p:oleObj name="Equation" r:id="rId11" imgW="1117115" imgH="203112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429125"/>
                        <a:ext cx="1878013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2617C-0B08-45D6-823A-F29D8F7FE88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Vacuum, June 2017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38160</TotalTime>
  <Words>4035</Words>
  <Application>Microsoft Office PowerPoint</Application>
  <PresentationFormat>On-screen Show (4:3)</PresentationFormat>
  <Paragraphs>857</Paragraphs>
  <Slides>59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59</vt:i4>
      </vt:variant>
    </vt:vector>
  </HeadingPairs>
  <TitlesOfParts>
    <vt:vector size="76" baseType="lpstr">
      <vt:lpstr>Arial</vt:lpstr>
      <vt:lpstr>Calibri</vt:lpstr>
      <vt:lpstr>FuturaA Bk BT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Concourse</vt:lpstr>
      <vt:lpstr>Equation</vt:lpstr>
      <vt:lpstr>Microsoft Equation 3.0</vt:lpstr>
      <vt:lpstr>Acrobat Document</vt:lpstr>
      <vt:lpstr>Photo Editor Photo</vt:lpstr>
      <vt:lpstr>Worksheet</vt:lpstr>
      <vt:lpstr>Designer Drawing</vt:lpstr>
      <vt:lpstr>Leak Detection Tutorial</vt:lpstr>
      <vt:lpstr>Leak Detection – Today’s Agenda</vt:lpstr>
      <vt:lpstr>Leak Detection – Part 1</vt:lpstr>
      <vt:lpstr>Leak Units</vt:lpstr>
      <vt:lpstr>Units</vt:lpstr>
      <vt:lpstr>Units</vt:lpstr>
      <vt:lpstr>Leak flux…</vt:lpstr>
      <vt:lpstr>Leaks – variation of pressure</vt:lpstr>
      <vt:lpstr>Leaks – variation of gas type</vt:lpstr>
      <vt:lpstr>Leaks – variation of temperature</vt:lpstr>
      <vt:lpstr>Leak detection -Common methods</vt:lpstr>
      <vt:lpstr>Overpressure methods (1)</vt:lpstr>
      <vt:lpstr>Overpressure methods (2)</vt:lpstr>
      <vt:lpstr>Overpressure methods (3)</vt:lpstr>
      <vt:lpstr>Under vacuum methods</vt:lpstr>
      <vt:lpstr>Under vacuum methods(2)</vt:lpstr>
      <vt:lpstr>The mass spectrometer leak detector (MSLD)…</vt:lpstr>
      <vt:lpstr>WHY HELIUM AS TRACER ?</vt:lpstr>
      <vt:lpstr>Basic set-up of under vacuum method</vt:lpstr>
      <vt:lpstr>Basic setup of overpressure method - sniffing</vt:lpstr>
      <vt:lpstr>Helium leak detection</vt:lpstr>
      <vt:lpstr>Leak detection -Common methods</vt:lpstr>
      <vt:lpstr>Leak detection accessories </vt:lpstr>
      <vt:lpstr>Refererence leaks</vt:lpstr>
      <vt:lpstr>The leak signal…determining the size</vt:lpstr>
      <vt:lpstr>Typical Leak Test Sequence</vt:lpstr>
      <vt:lpstr>PRACTICAL 1</vt:lpstr>
      <vt:lpstr>Leak Detection – Part 2</vt:lpstr>
      <vt:lpstr>Helium leak detector</vt:lpstr>
      <vt:lpstr>Helium leak detector</vt:lpstr>
      <vt:lpstr>Helium leak detector</vt:lpstr>
      <vt:lpstr>Typical leak detection characteristics </vt:lpstr>
      <vt:lpstr>Basic setup of overpressure method - sniffing</vt:lpstr>
      <vt:lpstr>Overpressure methods</vt:lpstr>
      <vt:lpstr>The leak signal…</vt:lpstr>
      <vt:lpstr>Pumping</vt:lpstr>
      <vt:lpstr>The leak signal ..response &amp; recovery</vt:lpstr>
      <vt:lpstr>Testing big volumes</vt:lpstr>
      <vt:lpstr>Testing small conductances</vt:lpstr>
      <vt:lpstr>System calibration</vt:lpstr>
      <vt:lpstr>High background signal</vt:lpstr>
      <vt:lpstr>Leak test reporting</vt:lpstr>
      <vt:lpstr>PRACTICAL 2</vt:lpstr>
      <vt:lpstr>PRACTICAL 2 - discussion</vt:lpstr>
      <vt:lpstr>Presentation for tutorial closeout (Group 5)</vt:lpstr>
      <vt:lpstr>Further slides…….</vt:lpstr>
      <vt:lpstr>Signal correlation with air</vt:lpstr>
      <vt:lpstr>Clam shell tools</vt:lpstr>
      <vt:lpstr>Clam shells </vt:lpstr>
      <vt:lpstr>Standards</vt:lpstr>
      <vt:lpstr>Tightness Requirements?</vt:lpstr>
      <vt:lpstr>Design strategy ..prevention is better than cure</vt:lpstr>
      <vt:lpstr>Testing strategy</vt:lpstr>
      <vt:lpstr>Baking UHV Components</vt:lpstr>
      <vt:lpstr>Working with industry</vt:lpstr>
      <vt:lpstr>Types of leaks</vt:lpstr>
      <vt:lpstr>PowerPoint Presentation</vt:lpstr>
      <vt:lpstr>Helium to beam vac leak</vt:lpstr>
      <vt:lpstr>Which LHC interconnect 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cruiksha</dc:creator>
  <cp:lastModifiedBy>Paul Cruikshank</cp:lastModifiedBy>
  <cp:revision>685</cp:revision>
  <cp:lastPrinted>2012-11-14T10:07:31Z</cp:lastPrinted>
  <dcterms:created xsi:type="dcterms:W3CDTF">2010-06-10T13:41:35Z</dcterms:created>
  <dcterms:modified xsi:type="dcterms:W3CDTF">2017-06-09T08:49:40Z</dcterms:modified>
</cp:coreProperties>
</file>