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59" r:id="rId4"/>
    <p:sldId id="269" r:id="rId5"/>
    <p:sldId id="270" r:id="rId6"/>
    <p:sldId id="263" r:id="rId7"/>
    <p:sldId id="265" r:id="rId8"/>
    <p:sldId id="271" r:id="rId9"/>
    <p:sldId id="266" r:id="rId10"/>
    <p:sldId id="272" r:id="rId11"/>
    <p:sldId id="273" r:id="rId12"/>
    <p:sldId id="275" r:id="rId13"/>
    <p:sldId id="281" r:id="rId14"/>
    <p:sldId id="277" r:id="rId15"/>
    <p:sldId id="278" r:id="rId16"/>
    <p:sldId id="279" r:id="rId17"/>
    <p:sldId id="280" r:id="rId18"/>
    <p:sldId id="282" r:id="rId19"/>
    <p:sldId id="283" r:id="rId20"/>
    <p:sldId id="284" r:id="rId21"/>
    <p:sldId id="261" r:id="rId22"/>
    <p:sldId id="268" r:id="rId23"/>
    <p:sldId id="262" r:id="rId24"/>
    <p:sldId id="276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smtClean="0"/>
              <a:t>CAS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9162F8-86BF-4AD5-89EA-7779C9B39573}" type="datetimeFigureOut">
              <a:rPr lang="en-GB" smtClean="0"/>
              <a:t>13/06/2017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168772-10D9-41DA-9B1E-42166B5C4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675845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smtClean="0"/>
              <a:t>CAS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E7FFFA-E0FC-485A-A865-EAF8CA4CFEA3}" type="datetimeFigureOut">
              <a:rPr lang="en-GB" smtClean="0"/>
              <a:t>13/06/2017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E5634-07FE-43A5-A8C9-4BC725CD87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9006051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E5634-07FE-43A5-A8C9-4BC725CD87EF}" type="slidenum">
              <a:rPr lang="en-GB" smtClean="0"/>
              <a:t>1</a:t>
            </a:fld>
            <a:endParaRPr lang="en-GB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GB" smtClean="0"/>
              <a:t>CAS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353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86A03-405E-460D-85BA-3DA9B1E72832}" type="datetime1">
              <a:rPr lang="en-GB" smtClean="0"/>
              <a:t>13/06/2017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CAS - Vacuum for Particle Accelerators 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B20A-D448-49B2-9089-9AA89529D2AE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5458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47D27-ED9B-4336-AA40-F0DA869D0CAB}" type="datetime1">
              <a:rPr lang="en-GB" smtClean="0"/>
              <a:t>13/06/2017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CAS - Vacuum for Particle Accelerators 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B20A-D448-49B2-9089-9AA89529D2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795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C686B-D2CA-40A5-90EF-C953E1990A31}" type="datetime1">
              <a:rPr lang="en-GB" smtClean="0"/>
              <a:t>13/06/2017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CAS - Vacuum for Particle Accelerators 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B20A-D448-49B2-9089-9AA89529D2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753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C8A2A-EA38-4B8A-8A43-84BEE628B99A}" type="datetime1">
              <a:rPr lang="en-GB" smtClean="0"/>
              <a:t>13/06/2017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CAS - Vacuum for Particle Accelerators 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B20A-D448-49B2-9089-9AA89529D2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6082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67A10-8F77-4D53-96FE-AB558F00DD58}" type="datetime1">
              <a:rPr lang="en-GB" smtClean="0"/>
              <a:t>13/06/2017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CAS - Vacuum for Particle Accelerators 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B20A-D448-49B2-9089-9AA89529D2AE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6369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FA90E-C81E-4647-A2C2-21994E11BE4E}" type="datetime1">
              <a:rPr lang="en-GB" smtClean="0"/>
              <a:t>13/06/2017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CAS - Vacuum for Particle Accelerators 2017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B20A-D448-49B2-9089-9AA89529D2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773158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4DEA-2187-492F-8E12-506FD02528B7}" type="datetime1">
              <a:rPr lang="en-GB" smtClean="0"/>
              <a:t>13/06/2017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CAS - Vacuum for Particle Accelerators 2017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B20A-D448-49B2-9089-9AA89529D2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2916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5E1EC-1011-42FA-B7AD-158597307091}" type="datetime1">
              <a:rPr lang="en-GB" smtClean="0"/>
              <a:t>13/06/2017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CAS - Vacuum for Particle Accelerators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B20A-D448-49B2-9089-9AA89529D2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2224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5AFAF-32AB-4B95-B525-C547D51DCDD6}" type="datetime1">
              <a:rPr lang="en-GB" smtClean="0"/>
              <a:t>13/06/2017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CAS - Vacuum for Particle Accelerators 2017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B20A-D448-49B2-9089-9AA89529D2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880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232D9C2-51B3-4707-8935-4DA52E5DBBD0}" type="datetime1">
              <a:rPr lang="en-GB" smtClean="0"/>
              <a:t>13/06/2017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CAS - Vacuum for Particle Accelerators 2017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19B20A-D448-49B2-9089-9AA89529D2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7114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D4073-CACD-40A4-A4C4-C6B65C15497D}" type="datetime1">
              <a:rPr lang="en-GB" smtClean="0"/>
              <a:t>13/06/2017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CAS - Vacuum for Particle Accelerators 2017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B20A-D448-49B2-9089-9AA89529D2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731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08B4BB8-F120-4027-878B-35A8D257D8FE}" type="datetime1">
              <a:rPr lang="en-GB" smtClean="0"/>
              <a:t>13/06/2017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CAS - Vacuum for Particle Accelerators 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219B20A-D448-49B2-9089-9AA89529D2AE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6240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7200" dirty="0" smtClean="0"/>
              <a:t>Mechanical &amp; Material Aspects - Tutorial Group 3</a:t>
            </a:r>
            <a:endParaRPr lang="en-GB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Presented by </a:t>
            </a:r>
            <a:r>
              <a:rPr lang="en-GB" dirty="0" smtClean="0"/>
              <a:t>Marco MORRONE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CAS </a:t>
            </a:r>
            <a:r>
              <a:rPr lang="en-GB" dirty="0" smtClean="0"/>
              <a:t>- Vacuum </a:t>
            </a:r>
            <a:r>
              <a:rPr lang="en-GB" dirty="0"/>
              <a:t>for Particle Accelerators 2017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B20A-D448-49B2-9089-9AA89529D2AE}" type="slidenum">
              <a:rPr lang="en-GB" smtClean="0"/>
              <a:t>1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55382" y="0"/>
            <a:ext cx="2036618" cy="127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59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291" y="-359068"/>
            <a:ext cx="10058400" cy="1450757"/>
          </a:xfrm>
        </p:spPr>
        <p:txBody>
          <a:bodyPr/>
          <a:lstStyle/>
          <a:p>
            <a:r>
              <a:rPr lang="en-GB" dirty="0" smtClean="0"/>
              <a:t>Chamber </a:t>
            </a:r>
            <a:r>
              <a:rPr lang="en-GB" dirty="0" smtClean="0"/>
              <a:t>Max 4 - Experiment room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CAS - Vacuum for Particle Accelerators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B20A-D448-49B2-9089-9AA89529D2AE}" type="slidenum">
              <a:rPr lang="en-GB" smtClean="0"/>
              <a:t>10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5382" y="0"/>
            <a:ext cx="2036618" cy="12787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88" b="9297"/>
          <a:stretch/>
        </p:blipFill>
        <p:spPr>
          <a:xfrm>
            <a:off x="1198320" y="1088661"/>
            <a:ext cx="8957062" cy="518714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470" y="986321"/>
            <a:ext cx="9144000" cy="5381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032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Chamber </a:t>
            </a:r>
            <a:r>
              <a:rPr lang="en-GB" dirty="0" smtClean="0"/>
              <a:t>Max 4 - Experiment room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CAS - Vacuum for Particle Accelerators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B20A-D448-49B2-9089-9AA89529D2AE}" type="slidenum">
              <a:rPr lang="en-GB" smtClean="0"/>
              <a:t>11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5382" y="0"/>
            <a:ext cx="2036618" cy="12787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445" y="1847781"/>
            <a:ext cx="5764676" cy="4323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10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Chamber </a:t>
            </a:r>
            <a:r>
              <a:rPr lang="en-GB" dirty="0" smtClean="0"/>
              <a:t>Max 4 - Experiment room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CAS - Vacuum for Particle Accelerators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B20A-D448-49B2-9089-9AA89529D2AE}" type="slidenum">
              <a:rPr lang="en-GB" smtClean="0"/>
              <a:t>12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5382" y="0"/>
            <a:ext cx="2036618" cy="12787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6485" y="1803862"/>
            <a:ext cx="3374969" cy="4499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76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CAS - Vacuum for Particle Accelerators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B20A-D448-49B2-9089-9AA89529D2AE}" type="slidenum">
              <a:rPr lang="en-GB" smtClean="0"/>
              <a:t>13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5382" y="0"/>
            <a:ext cx="2036618" cy="12787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97527" y="-172057"/>
            <a:ext cx="10058400" cy="1450757"/>
          </a:xfrm>
        </p:spPr>
        <p:txBody>
          <a:bodyPr/>
          <a:lstStyle/>
          <a:p>
            <a:r>
              <a:rPr lang="en-GB" dirty="0" smtClean="0"/>
              <a:t>3D model of the vacuum system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CAS - Vacuum for Particle Accelerators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B20A-D448-49B2-9089-9AA89529D2AE}" type="slidenum">
              <a:rPr lang="en-GB" smtClean="0"/>
              <a:t>14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5382" y="0"/>
            <a:ext cx="2036618" cy="12787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97527" y="-172057"/>
            <a:ext cx="10058400" cy="1450757"/>
          </a:xfrm>
        </p:spPr>
        <p:txBody>
          <a:bodyPr/>
          <a:lstStyle/>
          <a:p>
            <a:r>
              <a:rPr lang="en-GB" dirty="0" smtClean="0"/>
              <a:t>3D model of the vacuum system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" y="0"/>
            <a:ext cx="121826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39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CAS - Vacuum for Particle Accelerators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B20A-D448-49B2-9089-9AA89529D2AE}" type="slidenum">
              <a:rPr lang="en-GB" smtClean="0"/>
              <a:t>15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5382" y="0"/>
            <a:ext cx="2036618" cy="12787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97527" y="-172057"/>
            <a:ext cx="10058400" cy="1450757"/>
          </a:xfrm>
        </p:spPr>
        <p:txBody>
          <a:bodyPr/>
          <a:lstStyle/>
          <a:p>
            <a:r>
              <a:rPr lang="en-GB" dirty="0" smtClean="0"/>
              <a:t>3D model of the vacuum system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10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CAS - Vacuum for Particle Accelerators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B20A-D448-49B2-9089-9AA89529D2AE}" type="slidenum">
              <a:rPr lang="en-GB" smtClean="0"/>
              <a:t>16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5382" y="0"/>
            <a:ext cx="2036618" cy="12787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97527" y="-172057"/>
            <a:ext cx="10058400" cy="1450757"/>
          </a:xfrm>
        </p:spPr>
        <p:txBody>
          <a:bodyPr/>
          <a:lstStyle/>
          <a:p>
            <a:r>
              <a:rPr lang="en-GB" dirty="0" smtClean="0"/>
              <a:t>3D model of the vacuum system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" y="0"/>
            <a:ext cx="12182622" cy="685800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V="1">
            <a:off x="4813069" y="2094807"/>
            <a:ext cx="598516" cy="54864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106487" y="2446172"/>
            <a:ext cx="637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weld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188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CAS - Vacuum for Particle Accelerators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B20A-D448-49B2-9089-9AA89529D2AE}" type="slidenum">
              <a:rPr lang="en-GB" smtClean="0"/>
              <a:t>17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5382" y="0"/>
            <a:ext cx="2036618" cy="12787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97527" y="-172057"/>
            <a:ext cx="10058400" cy="1450757"/>
          </a:xfrm>
        </p:spPr>
        <p:txBody>
          <a:bodyPr/>
          <a:lstStyle/>
          <a:p>
            <a:r>
              <a:rPr lang="en-GB" dirty="0" smtClean="0"/>
              <a:t>3D model of the vacuum system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35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CAS - Vacuum for Particle Accelerators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B20A-D448-49B2-9089-9AA89529D2AE}" type="slidenum">
              <a:rPr lang="en-GB" smtClean="0"/>
              <a:t>18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5382" y="0"/>
            <a:ext cx="2036618" cy="12787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97527" y="-172057"/>
            <a:ext cx="10058400" cy="1450757"/>
          </a:xfrm>
        </p:spPr>
        <p:txBody>
          <a:bodyPr/>
          <a:lstStyle/>
          <a:p>
            <a:r>
              <a:rPr lang="en-GB" dirty="0" smtClean="0"/>
              <a:t>3D model of the vacuum system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47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CAS - Vacuum for Particle Accelerators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B20A-D448-49B2-9089-9AA89529D2AE}" type="slidenum">
              <a:rPr lang="en-GB" smtClean="0"/>
              <a:t>19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5382" y="0"/>
            <a:ext cx="2036618" cy="12787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97527" y="-172057"/>
            <a:ext cx="10058400" cy="1450757"/>
          </a:xfrm>
        </p:spPr>
        <p:txBody>
          <a:bodyPr/>
          <a:lstStyle/>
          <a:p>
            <a:r>
              <a:rPr lang="en-GB" dirty="0" smtClean="0"/>
              <a:t>Technical drawing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22430" t="11631" r="10718" b="4129"/>
          <a:stretch/>
        </p:blipFill>
        <p:spPr>
          <a:xfrm>
            <a:off x="1779587" y="1450757"/>
            <a:ext cx="8635999" cy="4796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158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 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sz="3000" b="1" i="1" dirty="0" smtClean="0"/>
              <a:t>Design the mechanical system of a room temperature </a:t>
            </a:r>
            <a:r>
              <a:rPr lang="en-GB" sz="3000" b="1" i="1" dirty="0"/>
              <a:t>[</a:t>
            </a:r>
            <a:r>
              <a:rPr lang="en-GB" sz="3000" b="1" i="1" dirty="0" smtClean="0"/>
              <a:t>operating] vacuum system for a circular collider with high intensity proton beams.</a:t>
            </a:r>
          </a:p>
          <a:p>
            <a:endParaRPr lang="en-GB" dirty="0"/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Inner diameter [circular aperture] = 100mm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Length of vacuum chamber = 10m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Operating temperature = 20°C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Maximum temperature = 230</a:t>
            </a:r>
            <a:r>
              <a:rPr lang="en-GB" dirty="0"/>
              <a:t>°C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External pressure = atmospheric pressure [1 </a:t>
            </a:r>
            <a:r>
              <a:rPr lang="en-GB" dirty="0" err="1" smtClean="0"/>
              <a:t>atm</a:t>
            </a:r>
            <a:r>
              <a:rPr lang="en-GB" dirty="0" smtClean="0"/>
              <a:t>]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Internal pressure = &lt;10</a:t>
            </a:r>
            <a:r>
              <a:rPr lang="en-GB" baseline="30000" dirty="0" smtClean="0"/>
              <a:t>-9</a:t>
            </a:r>
            <a:r>
              <a:rPr lang="en-GB" dirty="0" smtClean="0"/>
              <a:t> mbar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No magnetic field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CAS - Vacuum for Particle Accelerators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B20A-D448-49B2-9089-9AA89529D2AE}" type="slidenum">
              <a:rPr lang="en-GB" smtClean="0"/>
              <a:t>2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5382" y="0"/>
            <a:ext cx="2036618" cy="127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31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CAS - Vacuum for Particle Accelerators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B20A-D448-49B2-9089-9AA89529D2AE}" type="slidenum">
              <a:rPr lang="en-GB" smtClean="0"/>
              <a:t>20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5382" y="0"/>
            <a:ext cx="2036618" cy="12787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97527" y="-172057"/>
            <a:ext cx="10058400" cy="1450757"/>
          </a:xfrm>
        </p:spPr>
        <p:txBody>
          <a:bodyPr/>
          <a:lstStyle/>
          <a:p>
            <a:r>
              <a:rPr lang="en-GB" dirty="0" smtClean="0"/>
              <a:t>Technical drawing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2232" t="12271" r="10295" b="4770"/>
          <a:stretch/>
        </p:blipFill>
        <p:spPr>
          <a:xfrm>
            <a:off x="2420827" y="1278700"/>
            <a:ext cx="7211800" cy="4987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87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Meet the Team:</a:t>
            </a:r>
            <a:br>
              <a:rPr lang="en-GB" dirty="0" smtClean="0"/>
            </a:br>
            <a:r>
              <a:rPr lang="en-GB" dirty="0" smtClean="0"/>
              <a:t>Tutorial Group 3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73313" y="1846263"/>
            <a:ext cx="7305700" cy="4022725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CAS - Vacuum for Particle Accelerators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B20A-D448-49B2-9089-9AA89529D2AE}" type="slidenum">
              <a:rPr lang="en-GB" smtClean="0"/>
              <a:t>21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55382" y="0"/>
            <a:ext cx="2036618" cy="12787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151102" y="4630188"/>
            <a:ext cx="881149" cy="1995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GSI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56032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GB" sz="2000" dirty="0" smtClean="0"/>
              <a:t>Materials </a:t>
            </a:r>
            <a:r>
              <a:rPr lang="en-GB" sz="2000" dirty="0"/>
              <a:t>&amp; Properties I: Introduction. </a:t>
            </a:r>
            <a:r>
              <a:rPr lang="en-GB" sz="2000" dirty="0" smtClean="0"/>
              <a:t>CAS, Vacuum </a:t>
            </a:r>
            <a:r>
              <a:rPr lang="en-GB" sz="2000" dirty="0"/>
              <a:t>for Particle Accelerators </a:t>
            </a:r>
            <a:r>
              <a:rPr lang="en-GB" sz="2000" dirty="0" smtClean="0"/>
              <a:t>2017  </a:t>
            </a:r>
            <a:br>
              <a:rPr lang="en-GB" sz="2000" dirty="0" smtClean="0"/>
            </a:br>
            <a:r>
              <a:rPr lang="en-GB" sz="2000" i="1" dirty="0" err="1" smtClean="0"/>
              <a:t>Dr</a:t>
            </a:r>
            <a:r>
              <a:rPr lang="en-GB" sz="2000" i="1" dirty="0" err="1"/>
              <a:t>.</a:t>
            </a:r>
            <a:r>
              <a:rPr lang="en-GB" sz="2000" i="1" dirty="0"/>
              <a:t>  Stefano SGOBBA  (CERN</a:t>
            </a:r>
            <a:r>
              <a:rPr lang="en-GB" sz="2000" i="1" dirty="0" smtClean="0"/>
              <a:t>)</a:t>
            </a:r>
          </a:p>
          <a:p>
            <a:pPr lvl="1"/>
            <a:r>
              <a:rPr lang="en-GB" sz="2000" dirty="0"/>
              <a:t>Materials &amp; Properties II: Thermal &amp; Electrical </a:t>
            </a:r>
            <a:r>
              <a:rPr lang="en-GB" sz="2000" dirty="0" smtClean="0"/>
              <a:t>Characteristics. </a:t>
            </a:r>
            <a:r>
              <a:rPr lang="fr-FR" sz="2000" dirty="0"/>
              <a:t>CAS, Vacuum for </a:t>
            </a:r>
            <a:r>
              <a:rPr lang="fr-FR" sz="2000" dirty="0" err="1"/>
              <a:t>Particle</a:t>
            </a:r>
            <a:r>
              <a:rPr lang="fr-FR" sz="2000" dirty="0"/>
              <a:t> </a:t>
            </a:r>
            <a:r>
              <a:rPr lang="fr-FR" sz="2000" dirty="0" err="1"/>
              <a:t>Accelerators</a:t>
            </a:r>
            <a:r>
              <a:rPr lang="fr-FR" sz="2000" dirty="0"/>
              <a:t> 2017  </a:t>
            </a:r>
            <a:br>
              <a:rPr lang="fr-FR" sz="2000" dirty="0"/>
            </a:br>
            <a:r>
              <a:rPr lang="fr-FR" sz="2000" i="1" dirty="0" smtClean="0"/>
              <a:t>Dr. </a:t>
            </a:r>
            <a:r>
              <a:rPr lang="fr-FR" sz="2000" i="1" dirty="0" err="1" smtClean="0"/>
              <a:t>Cedric</a:t>
            </a:r>
            <a:r>
              <a:rPr lang="fr-FR" sz="2000" i="1" dirty="0" smtClean="0"/>
              <a:t> GARION (CERN)</a:t>
            </a:r>
          </a:p>
          <a:p>
            <a:pPr lvl="1"/>
            <a:r>
              <a:rPr lang="en-GB" sz="2000" dirty="0"/>
              <a:t>Surface Cleaning &amp; Finishing. CAS, Vacuum for Particle Accelerators 2017  </a:t>
            </a:r>
            <a:br>
              <a:rPr lang="en-GB" sz="2000" dirty="0"/>
            </a:br>
            <a:r>
              <a:rPr lang="en-GB" sz="2000" dirty="0" smtClean="0"/>
              <a:t>Dr</a:t>
            </a:r>
            <a:r>
              <a:rPr lang="en-GB" sz="2000" dirty="0"/>
              <a:t>.  Mauro TABORELLI  (CERN)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CAS - Vacuum for Particle Accelerators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B20A-D448-49B2-9089-9AA89529D2AE}" type="slidenum">
              <a:rPr lang="en-GB" smtClean="0"/>
              <a:t>22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5382" y="0"/>
            <a:ext cx="2036618" cy="127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76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Material selection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CAS - Vacuum for Particle Accelerators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B20A-D448-49B2-9089-9AA89529D2AE}" type="slidenum">
              <a:rPr lang="en-GB" smtClean="0"/>
              <a:t>23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5382" y="0"/>
            <a:ext cx="2036618" cy="1278700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3029129"/>
              </p:ext>
            </p:extLst>
          </p:nvPr>
        </p:nvGraphicFramePr>
        <p:xfrm>
          <a:off x="1097280" y="2100309"/>
          <a:ext cx="10291156" cy="39008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95576">
                  <a:extLst>
                    <a:ext uri="{9D8B030D-6E8A-4147-A177-3AD203B41FA5}">
                      <a16:colId xmlns:a16="http://schemas.microsoft.com/office/drawing/2014/main" val="3929344743"/>
                    </a:ext>
                  </a:extLst>
                </a:gridCol>
                <a:gridCol w="1820056">
                  <a:extLst>
                    <a:ext uri="{9D8B030D-6E8A-4147-A177-3AD203B41FA5}">
                      <a16:colId xmlns:a16="http://schemas.microsoft.com/office/drawing/2014/main" val="3614898200"/>
                    </a:ext>
                  </a:extLst>
                </a:gridCol>
                <a:gridCol w="1759838">
                  <a:extLst>
                    <a:ext uri="{9D8B030D-6E8A-4147-A177-3AD203B41FA5}">
                      <a16:colId xmlns:a16="http://schemas.microsoft.com/office/drawing/2014/main" val="3300937457"/>
                    </a:ext>
                  </a:extLst>
                </a:gridCol>
                <a:gridCol w="1811032">
                  <a:extLst>
                    <a:ext uri="{9D8B030D-6E8A-4147-A177-3AD203B41FA5}">
                      <a16:colId xmlns:a16="http://schemas.microsoft.com/office/drawing/2014/main" val="3319039028"/>
                    </a:ext>
                  </a:extLst>
                </a:gridCol>
                <a:gridCol w="2604654">
                  <a:extLst>
                    <a:ext uri="{9D8B030D-6E8A-4147-A177-3AD203B41FA5}">
                      <a16:colId xmlns:a16="http://schemas.microsoft.com/office/drawing/2014/main" val="407956169"/>
                    </a:ext>
                  </a:extLst>
                </a:gridCol>
              </a:tblGrid>
              <a:tr h="994214">
                <a:tc>
                  <a:txBody>
                    <a:bodyPr/>
                    <a:lstStyle/>
                    <a:p>
                      <a:pPr algn="l"/>
                      <a:endParaRPr lang="en-GB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Copper OF annealed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Al-6082-T6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Stainless steel 316L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Titanium Ti-6Al-4V (Grade 5)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0473789"/>
                  </a:ext>
                </a:extLst>
              </a:tr>
              <a:tr h="48589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Density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8950 kg/m</a:t>
                      </a:r>
                      <a:r>
                        <a:rPr lang="en-GB" sz="1600" baseline="30000">
                          <a:effectLst/>
                        </a:rPr>
                        <a:t>3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2830 kg/m</a:t>
                      </a:r>
                      <a:r>
                        <a:rPr lang="en-GB" sz="1600" baseline="30000">
                          <a:effectLst/>
                        </a:rPr>
                        <a:t>3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7970 kg/m3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4430 kg/m3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26714424"/>
                  </a:ext>
                </a:extLst>
              </a:tr>
              <a:tr h="48589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Young’s modulus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115 GPa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77 GPa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195 GPa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115 GPa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31116712"/>
                  </a:ext>
                </a:extLst>
              </a:tr>
              <a:tr h="48589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Yield strength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35 MPa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393 MPa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240 MPa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880 MPa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55752778"/>
                  </a:ext>
                </a:extLst>
              </a:tr>
              <a:tr h="144892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Thermal expansion coefficient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17 · 10</a:t>
                      </a:r>
                      <a:r>
                        <a:rPr lang="en-GB" sz="1600" baseline="30000">
                          <a:effectLst/>
                        </a:rPr>
                        <a:t>-6</a:t>
                      </a:r>
                      <a:r>
                        <a:rPr lang="en-GB" sz="1600">
                          <a:effectLst/>
                        </a:rPr>
                        <a:t> 1/K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22 · 10</a:t>
                      </a:r>
                      <a:r>
                        <a:rPr lang="en-GB" sz="1600" baseline="30000">
                          <a:effectLst/>
                        </a:rPr>
                        <a:t>-6 </a:t>
                      </a:r>
                      <a:r>
                        <a:rPr lang="en-GB" sz="1600">
                          <a:effectLst/>
                        </a:rPr>
                        <a:t>1/K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16 · 10</a:t>
                      </a:r>
                      <a:r>
                        <a:rPr lang="en-GB" sz="1600" baseline="30000">
                          <a:effectLst/>
                        </a:rPr>
                        <a:t>-6 </a:t>
                      </a:r>
                      <a:r>
                        <a:rPr lang="en-GB" sz="1600">
                          <a:effectLst/>
                        </a:rPr>
                        <a:t>1/K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8.9 · 10</a:t>
                      </a:r>
                      <a:r>
                        <a:rPr lang="en-GB" sz="1600" baseline="30000" dirty="0">
                          <a:effectLst/>
                        </a:rPr>
                        <a:t>-6 </a:t>
                      </a:r>
                      <a:r>
                        <a:rPr lang="en-GB" sz="1600" dirty="0">
                          <a:effectLst/>
                        </a:rPr>
                        <a:t>1/K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64664104"/>
                  </a:ext>
                </a:extLst>
              </a:tr>
            </a:tbl>
          </a:graphicData>
        </a:graphic>
      </p:graphicFrame>
      <p:sp>
        <p:nvSpPr>
          <p:cNvPr id="3" name="Oval 2"/>
          <p:cNvSpPr/>
          <p:nvPr/>
        </p:nvSpPr>
        <p:spPr>
          <a:xfrm>
            <a:off x="6720840" y="1278700"/>
            <a:ext cx="2263140" cy="4722426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7690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CAS - Vacuum for Particle Accelerators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B20A-D448-49B2-9089-9AA89529D2AE}" type="slidenum">
              <a:rPr lang="en-GB" smtClean="0"/>
              <a:t>24</a:t>
            </a:fld>
            <a:endParaRPr lang="en-GB"/>
          </a:p>
        </p:txBody>
      </p:sp>
      <p:pic>
        <p:nvPicPr>
          <p:cNvPr id="2050" name="Picture 1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858" y="1850188"/>
            <a:ext cx="5400675" cy="401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17521" y="5869738"/>
            <a:ext cx="2394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Esr</a:t>
            </a:r>
            <a:r>
              <a:rPr lang="en-GB" dirty="0" smtClean="0"/>
              <a:t> to reduce inclusions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419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Temperature induced Forces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97280" y="1861442"/>
                <a:ext cx="9925396" cy="4023360"/>
              </a:xfrm>
            </p:spPr>
            <p:txBody>
              <a:bodyPr/>
              <a:lstStyle/>
              <a:p>
                <a:pPr>
                  <a:lnSpc>
                    <a:spcPct val="100000"/>
                  </a:lnSpc>
                </a:pPr>
                <a:r>
                  <a:rPr lang="en-GB" i="1" dirty="0"/>
                  <a:t>Thermal deformation</a:t>
                </a:r>
                <a:r>
                  <a:rPr lang="en-GB" dirty="0"/>
                  <a:t>	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∆ 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endParaRPr lang="en-GB" dirty="0"/>
              </a:p>
              <a:p>
                <a:pPr>
                  <a:lnSpc>
                    <a:spcPct val="100000"/>
                  </a:lnSpc>
                </a:pPr>
                <a:r>
                  <a:rPr lang="en-GB" i="1" dirty="0"/>
                  <a:t>Thermal expansion</a:t>
                </a:r>
                <a:r>
                  <a:rPr lang="en-GB" dirty="0"/>
                  <a:t>	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 </m:t>
                    </m:r>
                    <m:r>
                      <m:rPr>
                        <m:nor/>
                      </m:rPr>
                      <a:rPr lang="en-GB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l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</m:oMath>
                </a14:m>
                <a:endParaRPr lang="en-GB" dirty="0"/>
              </a:p>
              <a:p>
                <a:pPr>
                  <a:lnSpc>
                    <a:spcPct val="100000"/>
                  </a:lnSpc>
                </a:pPr>
                <a:r>
                  <a:rPr lang="en-GB" i="1" dirty="0"/>
                  <a:t>Thermal stress</a:t>
                </a:r>
                <a:r>
                  <a:rPr lang="en-GB" dirty="0"/>
                  <a:t>		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80" y="1861442"/>
                <a:ext cx="9925396" cy="4023360"/>
              </a:xfrm>
              <a:blipFill rotWithShape="0">
                <a:blip r:embed="rId2"/>
                <a:stretch>
                  <a:fillRect l="-614" t="-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CAS - Vacuum for Particle Accelerators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B20A-D448-49B2-9089-9AA89529D2AE}" type="slidenum">
              <a:rPr lang="en-GB" smtClean="0"/>
              <a:t>3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55382" y="0"/>
            <a:ext cx="2036618" cy="1278700"/>
          </a:xfrm>
          <a:prstGeom prst="rect">
            <a:avLst/>
          </a:prstGeom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6575810"/>
              </p:ext>
            </p:extLst>
          </p:nvPr>
        </p:nvGraphicFramePr>
        <p:xfrm>
          <a:off x="1068385" y="3485624"/>
          <a:ext cx="10058400" cy="25895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42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852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31028647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Material</a:t>
                      </a:r>
                      <a:endParaRPr lang="en-GB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Thermal deformation </a:t>
                      </a:r>
                      <a:endParaRPr lang="en-GB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dl [mm]</a:t>
                      </a:r>
                      <a:endParaRPr lang="en-GB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Thermal stress [MPa]</a:t>
                      </a:r>
                      <a:endParaRPr lang="en-GB" sz="20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sigma y [MPa]</a:t>
                      </a:r>
                      <a:endParaRPr lang="en-GB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Cost [€/kg]</a:t>
                      </a:r>
                      <a:endParaRPr lang="en-GB" sz="2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 smtClean="0">
                          <a:effectLst/>
                        </a:rPr>
                        <a:t>Copper OF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0.00357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35.7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410.55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35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~25-40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 smtClean="0">
                          <a:effectLst/>
                        </a:rPr>
                        <a:t>Aluminium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0.00462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46.2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355.74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393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~15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 smtClean="0">
                          <a:effectLst/>
                        </a:rPr>
                        <a:t>Stainless </a:t>
                      </a:r>
                      <a:r>
                        <a:rPr lang="en-GB" sz="2000" u="none" strike="noStrike" dirty="0" smtClean="0">
                          <a:effectLst/>
                        </a:rPr>
                        <a:t>steel </a:t>
                      </a:r>
                    </a:p>
                    <a:p>
                      <a:pPr algn="ctr" fontAlgn="b"/>
                      <a:r>
                        <a:rPr lang="en-GB" sz="2000" u="none" strike="noStrike" dirty="0" smtClean="0">
                          <a:effectLst/>
                        </a:rPr>
                        <a:t>316 L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0.00336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33.6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655.2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240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~11-32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 smtClean="0">
                          <a:effectLst/>
                        </a:rPr>
                        <a:t>Titanium </a:t>
                      </a:r>
                    </a:p>
                    <a:p>
                      <a:pPr algn="ctr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Grade 5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0.001869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18.69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214.94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880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~50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6253942" y="1298584"/>
            <a:ext cx="5570758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6785957" y="2782669"/>
            <a:ext cx="43697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The bellows are needed to allow the thermal expansion  and for alignment purposes.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97279" y="4879571"/>
            <a:ext cx="10029507" cy="5569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3467" y="2023962"/>
            <a:ext cx="4499209" cy="543403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 rot="5400000">
            <a:off x="6132638" y="2194042"/>
            <a:ext cx="552595" cy="212436"/>
          </a:xfrm>
          <a:prstGeom prst="rect">
            <a:avLst/>
          </a:prstGeom>
          <a:pattFill prst="wdUpDiag">
            <a:fgClr>
              <a:schemeClr val="tx1"/>
            </a:fgClr>
            <a:bgClr>
              <a:schemeClr val="bg1"/>
            </a:bgClr>
          </a:patt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 rot="5400000">
            <a:off x="10871072" y="2193347"/>
            <a:ext cx="552595" cy="212436"/>
          </a:xfrm>
          <a:prstGeom prst="rect">
            <a:avLst/>
          </a:prstGeom>
          <a:pattFill prst="wdUpDiag">
            <a:fgClr>
              <a:schemeClr val="tx1"/>
            </a:fgClr>
            <a:bgClr>
              <a:schemeClr val="bg1"/>
            </a:bgClr>
          </a:patt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061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Structural stability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CAS - Vacuum for Particle Accelerators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B20A-D448-49B2-9089-9AA89529D2AE}" type="slidenum">
              <a:rPr lang="en-GB" smtClean="0"/>
              <a:t>4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5382" y="0"/>
            <a:ext cx="2036618" cy="12787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4996" t="22360" r="14688" b="54722"/>
          <a:stretch/>
        </p:blipFill>
        <p:spPr>
          <a:xfrm>
            <a:off x="1188718" y="2023963"/>
            <a:ext cx="9431166" cy="172904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88718" y="4105757"/>
            <a:ext cx="95832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For the </a:t>
            </a:r>
            <a:r>
              <a:rPr lang="en-GB" i="1" dirty="0" smtClean="0"/>
              <a:t>316 L</a:t>
            </a:r>
            <a:r>
              <a:rPr lang="en-GB" dirty="0" smtClean="0"/>
              <a:t> </a:t>
            </a:r>
            <a:r>
              <a:rPr lang="en-GB" dirty="0" err="1" smtClean="0"/>
              <a:t>ss</a:t>
            </a:r>
            <a:r>
              <a:rPr lang="en-GB" dirty="0" smtClean="0"/>
              <a:t> chamber the minimum thickness to avoid the tube to collapse is around 1 mm.</a:t>
            </a:r>
          </a:p>
          <a:p>
            <a:endParaRPr lang="en-GB" dirty="0"/>
          </a:p>
          <a:p>
            <a:r>
              <a:rPr lang="en-GB" dirty="0" smtClean="0"/>
              <a:t>The thickness decided for the chamber is </a:t>
            </a:r>
            <a:r>
              <a:rPr lang="en-GB" b="1" dirty="0" smtClean="0"/>
              <a:t>1.5 mm </a:t>
            </a:r>
            <a:r>
              <a:rPr lang="en-GB" dirty="0" smtClean="0"/>
              <a:t>(only available thickness for d=100 standard tube).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197031" y="5353705"/>
                <a:ext cx="10058400" cy="4023360"/>
              </a:xfrm>
            </p:spPr>
            <p:txBody>
              <a:bodyPr/>
              <a:lstStyle/>
              <a:p>
                <a:r>
                  <a:rPr lang="en-GB" i="1" dirty="0" smtClean="0"/>
                  <a:t>Hoop stress:</a:t>
                </a:r>
                <a:r>
                  <a:rPr lang="en-GB" dirty="0" smtClean="0"/>
                  <a:t>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𝑝𝐷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GB" dirty="0" smtClean="0"/>
                  <a:t> =3.3 MPa</a:t>
                </a:r>
                <a:endParaRPr lang="en-GB" dirty="0" smtClean="0"/>
              </a:p>
              <a:p>
                <a:r>
                  <a:rPr lang="en-GB" i="1" dirty="0" smtClean="0"/>
                  <a:t>Longitudinal </a:t>
                </a:r>
                <a:r>
                  <a:rPr lang="en-GB" i="1" dirty="0" smtClean="0"/>
                  <a:t>stress:</a:t>
                </a:r>
                <a:r>
                  <a:rPr lang="en-GB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𝑛𝑒𝑔𝑙𝑖𝑔𝑖𝑏𝑙𝑒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𝑏𝑒𝑐𝑎𝑢𝑠𝑒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𝑜𝑓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𝑡h𝑒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𝑏𝑒𝑙𝑙𝑜𝑤</m:t>
                    </m:r>
                  </m:oMath>
                </a14:m>
                <a:endParaRPr lang="en-GB" dirty="0" smtClean="0"/>
              </a:p>
              <a:p>
                <a:endParaRPr lang="en-GB" dirty="0"/>
              </a:p>
            </p:txBody>
          </p:sp>
        </mc:Choice>
        <mc:Fallback>
          <p:sp>
            <p:nvSpPr>
              <p:cNvPr id="10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97031" y="5353705"/>
                <a:ext cx="10058400" cy="4023360"/>
              </a:xfrm>
              <a:blipFill>
                <a:blip r:embed="rId4"/>
                <a:stretch>
                  <a:fillRect l="-6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449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Chamber supports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-2</a:t>
            </a:r>
            <a:r>
              <a:rPr lang="en-GB" dirty="0" smtClean="0"/>
              <a:t>x sliding supports  </a:t>
            </a:r>
          </a:p>
          <a:p>
            <a:r>
              <a:rPr lang="en-GB" dirty="0" smtClean="0"/>
              <a:t>-1 x fixed support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CAS - Vacuum for Particle Accelerators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B20A-D448-49B2-9089-9AA89529D2AE}" type="slidenum">
              <a:rPr lang="en-GB" smtClean="0"/>
              <a:t>5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5382" y="0"/>
            <a:ext cx="2036618" cy="12787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042401" y="3507970"/>
            <a:ext cx="8112981" cy="3786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Isosceles Triangle 8"/>
          <p:cNvSpPr/>
          <p:nvPr/>
        </p:nvSpPr>
        <p:spPr>
          <a:xfrm>
            <a:off x="5877718" y="3927481"/>
            <a:ext cx="498764" cy="415636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5848825" y="4356357"/>
            <a:ext cx="552595" cy="212436"/>
          </a:xfrm>
          <a:prstGeom prst="rect">
            <a:avLst/>
          </a:prstGeom>
          <a:pattFill prst="wdUpDiag">
            <a:fgClr>
              <a:schemeClr val="tx1"/>
            </a:fgClr>
            <a:bgClr>
              <a:schemeClr val="bg1"/>
            </a:bgClr>
          </a:patt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Isosceles Triangle 10"/>
          <p:cNvSpPr/>
          <p:nvPr/>
        </p:nvSpPr>
        <p:spPr>
          <a:xfrm>
            <a:off x="2316717" y="3909854"/>
            <a:ext cx="498764" cy="415636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2347197" y="4342424"/>
            <a:ext cx="122844" cy="10621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2499597" y="4342424"/>
            <a:ext cx="122844" cy="10621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2651997" y="4342424"/>
            <a:ext cx="122844" cy="10621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Isosceles Triangle 15"/>
          <p:cNvSpPr/>
          <p:nvPr/>
        </p:nvSpPr>
        <p:spPr>
          <a:xfrm>
            <a:off x="9284810" y="3910547"/>
            <a:ext cx="498764" cy="415636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9315290" y="4343117"/>
            <a:ext cx="122844" cy="10621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9467690" y="4343117"/>
            <a:ext cx="122844" cy="10621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9620090" y="4343117"/>
            <a:ext cx="122844" cy="10621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1336" y="3404627"/>
            <a:ext cx="674721" cy="135678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10641336" y="3859056"/>
            <a:ext cx="674721" cy="135678"/>
          </a:xfrm>
          <a:prstGeom prst="rect">
            <a:avLst/>
          </a:prstGeom>
        </p:spPr>
      </p:pic>
      <p:sp>
        <p:nvSpPr>
          <p:cNvPr id="46" name="Rectangle 45"/>
          <p:cNvSpPr/>
          <p:nvPr/>
        </p:nvSpPr>
        <p:spPr>
          <a:xfrm>
            <a:off x="10246598" y="3389735"/>
            <a:ext cx="96750" cy="6151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 flipH="1" flipV="1">
            <a:off x="10343347" y="3491141"/>
            <a:ext cx="289789" cy="3955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11640941" y="3403581"/>
            <a:ext cx="96750" cy="6151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 flipH="1" flipV="1">
            <a:off x="11346302" y="3514335"/>
            <a:ext cx="289789" cy="3955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982" y="3380621"/>
            <a:ext cx="674721" cy="135678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843982" y="3835050"/>
            <a:ext cx="674721" cy="135678"/>
          </a:xfrm>
          <a:prstGeom prst="rect">
            <a:avLst/>
          </a:prstGeom>
        </p:spPr>
      </p:pic>
      <p:sp>
        <p:nvSpPr>
          <p:cNvPr id="53" name="Rectangle 52"/>
          <p:cNvSpPr/>
          <p:nvPr/>
        </p:nvSpPr>
        <p:spPr>
          <a:xfrm>
            <a:off x="449244" y="3365729"/>
            <a:ext cx="96750" cy="6151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/>
          <p:cNvSpPr/>
          <p:nvPr/>
        </p:nvSpPr>
        <p:spPr>
          <a:xfrm flipH="1" flipV="1">
            <a:off x="545993" y="3467135"/>
            <a:ext cx="289789" cy="3955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/>
          <p:cNvSpPr/>
          <p:nvPr/>
        </p:nvSpPr>
        <p:spPr>
          <a:xfrm>
            <a:off x="1843587" y="3379575"/>
            <a:ext cx="96750" cy="6151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 flipH="1" flipV="1">
            <a:off x="1548947" y="3490327"/>
            <a:ext cx="294639" cy="3955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1940337" y="3379575"/>
            <a:ext cx="102064" cy="6151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10160232" y="3390142"/>
            <a:ext cx="89090" cy="6151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Connector 21"/>
          <p:cNvCxnSpPr/>
          <p:nvPr/>
        </p:nvCxnSpPr>
        <p:spPr>
          <a:xfrm>
            <a:off x="1972050" y="4125493"/>
            <a:ext cx="488" cy="925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2561019" y="4972457"/>
            <a:ext cx="3537872" cy="18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9573861" y="4973190"/>
            <a:ext cx="662151" cy="822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1968095" y="4972457"/>
            <a:ext cx="586018" cy="18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6143640" y="4973460"/>
            <a:ext cx="3385472" cy="694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>
            <a:off x="2554113" y="4533810"/>
            <a:ext cx="2065" cy="5168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>
            <a:off x="6129331" y="4568793"/>
            <a:ext cx="2065" cy="5168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H="1">
            <a:off x="9547943" y="4568793"/>
            <a:ext cx="2065" cy="5168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10251426" y="4160476"/>
            <a:ext cx="488" cy="925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1893849" y="5186865"/>
            <a:ext cx="702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25</a:t>
            </a:r>
            <a:r>
              <a:rPr lang="en-GB" sz="1200" dirty="0" smtClean="0"/>
              <a:t>0 mm</a:t>
            </a:r>
            <a:endParaRPr lang="en-GB" sz="1200" dirty="0"/>
          </a:p>
        </p:txBody>
      </p:sp>
      <p:sp>
        <p:nvSpPr>
          <p:cNvPr id="64" name="TextBox 63"/>
          <p:cNvSpPr txBox="1"/>
          <p:nvPr/>
        </p:nvSpPr>
        <p:spPr>
          <a:xfrm>
            <a:off x="9573861" y="5166391"/>
            <a:ext cx="667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25</a:t>
            </a:r>
            <a:r>
              <a:rPr lang="en-GB" sz="1200" dirty="0" smtClean="0"/>
              <a:t>0mm</a:t>
            </a:r>
            <a:endParaRPr lang="en-GB" sz="1200" dirty="0"/>
          </a:p>
        </p:txBody>
      </p:sp>
      <p:sp>
        <p:nvSpPr>
          <p:cNvPr id="65" name="TextBox 64"/>
          <p:cNvSpPr txBox="1"/>
          <p:nvPr/>
        </p:nvSpPr>
        <p:spPr>
          <a:xfrm>
            <a:off x="3851195" y="5186864"/>
            <a:ext cx="7809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475</a:t>
            </a:r>
            <a:r>
              <a:rPr lang="en-GB" sz="1200" dirty="0" smtClean="0"/>
              <a:t>0 mm</a:t>
            </a:r>
            <a:endParaRPr lang="en-GB" sz="1200" dirty="0"/>
          </a:p>
        </p:txBody>
      </p:sp>
      <p:sp>
        <p:nvSpPr>
          <p:cNvPr id="66" name="TextBox 65"/>
          <p:cNvSpPr txBox="1"/>
          <p:nvPr/>
        </p:nvSpPr>
        <p:spPr>
          <a:xfrm>
            <a:off x="7653244" y="5186864"/>
            <a:ext cx="7809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475</a:t>
            </a:r>
            <a:r>
              <a:rPr lang="en-GB" sz="1200" dirty="0" smtClean="0"/>
              <a:t>0 mm</a:t>
            </a:r>
            <a:endParaRPr lang="en-GB" sz="1200" dirty="0"/>
          </a:p>
        </p:txBody>
      </p:sp>
      <p:cxnSp>
        <p:nvCxnSpPr>
          <p:cNvPr id="45" name="Straight Connector 44"/>
          <p:cNvCxnSpPr/>
          <p:nvPr/>
        </p:nvCxnSpPr>
        <p:spPr>
          <a:xfrm>
            <a:off x="450046" y="4106213"/>
            <a:ext cx="488" cy="925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440575" y="4972457"/>
            <a:ext cx="1526634" cy="686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851533" y="5203504"/>
            <a:ext cx="702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250</a:t>
            </a:r>
            <a:r>
              <a:rPr lang="en-GB" sz="1200" dirty="0" smtClean="0"/>
              <a:t> mm</a:t>
            </a:r>
            <a:endParaRPr lang="en-GB" sz="1200" dirty="0"/>
          </a:p>
        </p:txBody>
      </p:sp>
      <p:cxnSp>
        <p:nvCxnSpPr>
          <p:cNvPr id="67" name="Straight Connector 66"/>
          <p:cNvCxnSpPr/>
          <p:nvPr/>
        </p:nvCxnSpPr>
        <p:spPr>
          <a:xfrm>
            <a:off x="11711828" y="4117672"/>
            <a:ext cx="488" cy="925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 flipV="1">
            <a:off x="10255123" y="4979324"/>
            <a:ext cx="1434193" cy="299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10645026" y="5179871"/>
            <a:ext cx="702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250</a:t>
            </a:r>
            <a:r>
              <a:rPr lang="en-GB" sz="1200" dirty="0" smtClean="0"/>
              <a:t> mm</a:t>
            </a:r>
            <a:endParaRPr lang="en-GB" sz="1200" dirty="0"/>
          </a:p>
        </p:txBody>
      </p:sp>
      <p:cxnSp>
        <p:nvCxnSpPr>
          <p:cNvPr id="70" name="Straight Arrow Connector 69"/>
          <p:cNvCxnSpPr/>
          <p:nvPr/>
        </p:nvCxnSpPr>
        <p:spPr>
          <a:xfrm>
            <a:off x="1991369" y="5759117"/>
            <a:ext cx="824464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5707095" y="5804531"/>
            <a:ext cx="7809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1000 mm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89401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Finite elements modelling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Self-weight deformation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CAS - Vacuum for Particle Accelerators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B20A-D448-49B2-9089-9AA89529D2AE}" type="slidenum">
              <a:rPr lang="en-GB" smtClean="0"/>
              <a:t>6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5382" y="0"/>
            <a:ext cx="2036618" cy="12787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9394" y="2155367"/>
            <a:ext cx="10375667" cy="3976389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4380801" y="4100548"/>
            <a:ext cx="8313" cy="3920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2618509" y="4099569"/>
            <a:ext cx="7165570" cy="405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8057799" y="4080665"/>
            <a:ext cx="8313" cy="3920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981797" y="3719676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0.47 mm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7477340" y="3691656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0.47 mm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277367" y="5484517"/>
            <a:ext cx="2307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Displacement magnification: </a:t>
            </a:r>
          </a:p>
          <a:p>
            <a:r>
              <a:rPr lang="en-GB" sz="1400" dirty="0"/>
              <a:t>x</a:t>
            </a:r>
            <a:r>
              <a:rPr lang="en-GB" sz="1400" dirty="0" smtClean="0"/>
              <a:t> 1100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7656019" y="2273387"/>
            <a:ext cx="2431115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600" dirty="0" smtClean="0"/>
              <a:t>Weight chamber: 36.2 Kg </a:t>
            </a:r>
          </a:p>
          <a:p>
            <a:r>
              <a:rPr lang="en-GB" sz="1600" dirty="0" smtClean="0"/>
              <a:t>2 x Bellow + flanges: 3.2 Kg</a:t>
            </a:r>
          </a:p>
          <a:p>
            <a:r>
              <a:rPr lang="en-GB" sz="1600" dirty="0" smtClean="0"/>
              <a:t>TOTAL = 42.6 Kg</a:t>
            </a:r>
          </a:p>
        </p:txBody>
      </p:sp>
    </p:spTree>
    <p:extLst>
      <p:ext uri="{BB962C8B-B14F-4D97-AF65-F5344CB8AC3E}">
        <p14:creationId xmlns:p14="http://schemas.microsoft.com/office/powerpoint/2010/main" val="181081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Bellows specification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6069330" cy="4023360"/>
          </a:xfrm>
        </p:spPr>
        <p:txBody>
          <a:bodyPr>
            <a:normAutofit/>
          </a:bodyPr>
          <a:lstStyle/>
          <a:p>
            <a:pPr lvl="1"/>
            <a:r>
              <a:rPr lang="en-GB" sz="2000" dirty="0" smtClean="0"/>
              <a:t>Total chamber expansion during bake-out = </a:t>
            </a:r>
            <a:r>
              <a:rPr lang="en-GB" sz="2000" dirty="0" smtClean="0"/>
              <a:t>33.6 </a:t>
            </a:r>
            <a:r>
              <a:rPr lang="en-GB" sz="2000" dirty="0" smtClean="0"/>
              <a:t>mm </a:t>
            </a:r>
          </a:p>
          <a:p>
            <a:pPr lvl="1"/>
            <a:r>
              <a:rPr lang="en-GB" sz="2000" dirty="0" smtClean="0"/>
              <a:t>2x </a:t>
            </a:r>
            <a:r>
              <a:rPr lang="en-GB" sz="2000" dirty="0" smtClean="0"/>
              <a:t>individual bellows chambers to be installed at each end of the chamber</a:t>
            </a:r>
          </a:p>
          <a:p>
            <a:pPr lvl="1"/>
            <a:r>
              <a:rPr lang="en-GB" sz="2000" dirty="0" smtClean="0"/>
              <a:t>Using standard industry </a:t>
            </a:r>
            <a:r>
              <a:rPr lang="en-GB" sz="2000" dirty="0" smtClean="0"/>
              <a:t>item   </a:t>
            </a:r>
            <a:endParaRPr lang="en-GB" dirty="0" smtClean="0"/>
          </a:p>
          <a:p>
            <a:r>
              <a:rPr lang="en-GB" dirty="0" smtClean="0"/>
              <a:t>Spec:</a:t>
            </a:r>
            <a:endParaRPr lang="en-GB" dirty="0"/>
          </a:p>
          <a:p>
            <a:pPr lvl="2"/>
            <a:r>
              <a:rPr lang="en-GB" sz="1600" dirty="0" smtClean="0"/>
              <a:t>UHV specification</a:t>
            </a:r>
          </a:p>
          <a:p>
            <a:pPr lvl="2"/>
            <a:r>
              <a:rPr lang="en-GB" sz="1600" dirty="0" smtClean="0"/>
              <a:t>316L </a:t>
            </a:r>
            <a:r>
              <a:rPr lang="en-GB" sz="1600" dirty="0" smtClean="0"/>
              <a:t>bellow </a:t>
            </a:r>
            <a:r>
              <a:rPr lang="en-GB" sz="1600" dirty="0" err="1" smtClean="0"/>
              <a:t>hydroformed</a:t>
            </a:r>
            <a:endParaRPr lang="en-GB" sz="1600" dirty="0" smtClean="0"/>
          </a:p>
          <a:p>
            <a:pPr lvl="2"/>
            <a:r>
              <a:rPr lang="en-GB" sz="1600" dirty="0" smtClean="0"/>
              <a:t>DN100CF 316LN </a:t>
            </a:r>
            <a:r>
              <a:rPr lang="en-GB" sz="1600" dirty="0" smtClean="0"/>
              <a:t>ESR 3D forged </a:t>
            </a:r>
            <a:r>
              <a:rPr lang="en-GB" sz="1600" dirty="0" smtClean="0"/>
              <a:t>flanges (1x rotatable)</a:t>
            </a:r>
          </a:p>
          <a:p>
            <a:pPr lvl="2"/>
            <a:r>
              <a:rPr lang="en-GB" sz="1600" dirty="0" smtClean="0"/>
              <a:t>Ø</a:t>
            </a:r>
            <a:r>
              <a:rPr lang="en-GB" sz="1600" baseline="-25000" dirty="0" smtClean="0"/>
              <a:t>inner</a:t>
            </a:r>
            <a:r>
              <a:rPr lang="en-GB" sz="1600" dirty="0" smtClean="0"/>
              <a:t> 100mm</a:t>
            </a:r>
          </a:p>
          <a:p>
            <a:pPr lvl="2"/>
            <a:r>
              <a:rPr lang="en-GB" sz="1600" dirty="0" smtClean="0"/>
              <a:t>Convolutions needed = 2*thermal displacement  / convolution stroke  (6.5 mm)  = 11 </a:t>
            </a:r>
            <a:endParaRPr lang="en-GB" sz="1600" dirty="0" smtClean="0"/>
          </a:p>
          <a:p>
            <a:pPr lvl="1"/>
            <a:endParaRPr lang="en-GB" sz="2000" dirty="0" smtClean="0"/>
          </a:p>
          <a:p>
            <a:endParaRPr lang="en-GB" sz="2400" dirty="0" smtClean="0"/>
          </a:p>
          <a:p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CAS - Vacuum for Particle Accelerators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B20A-D448-49B2-9089-9AA89529D2AE}" type="slidenum">
              <a:rPr lang="en-GB" smtClean="0"/>
              <a:t>7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5382" y="0"/>
            <a:ext cx="2036618" cy="12787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9919" t="26392" r="15534" b="6635"/>
          <a:stretch/>
        </p:blipFill>
        <p:spPr>
          <a:xfrm>
            <a:off x="7074135" y="1902643"/>
            <a:ext cx="5097710" cy="3316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77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Bellows specification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CAS - Vacuum for Particle Accelerators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B20A-D448-49B2-9089-9AA89529D2AE}" type="slidenum">
              <a:rPr lang="en-GB" smtClean="0"/>
              <a:t>8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5382" y="0"/>
            <a:ext cx="2036618" cy="1278700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8180486" y="1737360"/>
            <a:ext cx="3949791" cy="1916981"/>
            <a:chOff x="6386179" y="1845734"/>
            <a:chExt cx="5562468" cy="332062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/>
            <a:srcRect l="9919" t="26392" r="15534" b="6635"/>
            <a:stretch/>
          </p:blipFill>
          <p:spPr>
            <a:xfrm>
              <a:off x="6386179" y="1845734"/>
              <a:ext cx="5562468" cy="3320626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0400" b="40400"/>
            <a:stretch/>
          </p:blipFill>
          <p:spPr>
            <a:xfrm>
              <a:off x="9510247" y="4698187"/>
              <a:ext cx="2438400" cy="468173"/>
            </a:xfrm>
            <a:prstGeom prst="rect">
              <a:avLst/>
            </a:prstGeom>
          </p:spPr>
        </p:pic>
      </p:grp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l="25782" t="13793" r="17323" b="65873"/>
          <a:stretch/>
        </p:blipFill>
        <p:spPr>
          <a:xfrm>
            <a:off x="404113" y="1901981"/>
            <a:ext cx="11621628" cy="233636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l="25782" t="79292" r="17323" b="14569"/>
          <a:stretch/>
        </p:blipFill>
        <p:spPr>
          <a:xfrm>
            <a:off x="404112" y="4179500"/>
            <a:ext cx="11621629" cy="70531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890356" y="4355869"/>
            <a:ext cx="365760" cy="11637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227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Chamber Manufacture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1"/>
            <a:r>
              <a:rPr lang="en-GB" sz="2000" dirty="0" smtClean="0"/>
              <a:t>Stainless steel </a:t>
            </a:r>
            <a:r>
              <a:rPr lang="en-GB" sz="2000" dirty="0" smtClean="0"/>
              <a:t>tube [Ø100mm</a:t>
            </a:r>
            <a:r>
              <a:rPr lang="en-GB" sz="2000" dirty="0" smtClean="0"/>
              <a:t>], </a:t>
            </a:r>
          </a:p>
          <a:p>
            <a:pPr lvl="2"/>
            <a:r>
              <a:rPr lang="en-GB" sz="1600" dirty="0" smtClean="0"/>
              <a:t>Typical</a:t>
            </a:r>
            <a:r>
              <a:rPr lang="en-GB" sz="1600" dirty="0" smtClean="0"/>
              <a:t> </a:t>
            </a:r>
            <a:r>
              <a:rPr lang="en-GB" sz="1600" dirty="0" smtClean="0"/>
              <a:t>length of </a:t>
            </a:r>
            <a:r>
              <a:rPr lang="en-GB" sz="1600" dirty="0" smtClean="0"/>
              <a:t>tube </a:t>
            </a:r>
            <a:r>
              <a:rPr lang="en-GB" sz="1600" dirty="0" smtClean="0"/>
              <a:t>6m</a:t>
            </a:r>
            <a:r>
              <a:rPr lang="en-GB" sz="1600" dirty="0" smtClean="0"/>
              <a:t>, </a:t>
            </a:r>
          </a:p>
          <a:p>
            <a:pPr lvl="2"/>
            <a:r>
              <a:rPr lang="en-GB" sz="1600" dirty="0" smtClean="0"/>
              <a:t>100</a:t>
            </a:r>
            <a:r>
              <a:rPr lang="en-GB" sz="1600" dirty="0"/>
              <a:t>% </a:t>
            </a:r>
            <a:r>
              <a:rPr lang="en-GB" sz="1600" dirty="0" smtClean="0"/>
              <a:t>weld penetration orbital 6 + 4 m (due </a:t>
            </a:r>
            <a:r>
              <a:rPr lang="en-GB" sz="1600" dirty="0" smtClean="0"/>
              <a:t>to length)</a:t>
            </a:r>
          </a:p>
          <a:p>
            <a:pPr lvl="1"/>
            <a:r>
              <a:rPr lang="en-GB" sz="2000" dirty="0" smtClean="0"/>
              <a:t>Internal welding </a:t>
            </a:r>
            <a:r>
              <a:rPr lang="en-GB" sz="2000" dirty="0" smtClean="0"/>
              <a:t>DN100CF </a:t>
            </a:r>
            <a:r>
              <a:rPr lang="en-GB" sz="2000" dirty="0" smtClean="0"/>
              <a:t>flanges</a:t>
            </a:r>
          </a:p>
          <a:p>
            <a:pPr lvl="1"/>
            <a:r>
              <a:rPr lang="en-GB" sz="2000" dirty="0" smtClean="0"/>
              <a:t>Fixed support bracket to be </a:t>
            </a:r>
            <a:r>
              <a:rPr lang="en-GB" sz="2000" dirty="0" smtClean="0"/>
              <a:t>mounted on the chamber </a:t>
            </a:r>
          </a:p>
          <a:p>
            <a:pPr lvl="1"/>
            <a:r>
              <a:rPr lang="en-GB" sz="2000" dirty="0"/>
              <a:t>Leak </a:t>
            </a:r>
            <a:r>
              <a:rPr lang="en-GB" sz="2000" dirty="0" smtClean="0"/>
              <a:t>detection</a:t>
            </a:r>
            <a:endParaRPr lang="en-GB" sz="2000" dirty="0" smtClean="0"/>
          </a:p>
          <a:p>
            <a:pPr lvl="1"/>
            <a:r>
              <a:rPr lang="en-GB" sz="2000" dirty="0"/>
              <a:t>UHV cleaning to CERN specification </a:t>
            </a:r>
            <a:r>
              <a:rPr lang="en-GB" sz="2000" dirty="0" smtClean="0"/>
              <a:t>EDMS:1626970</a:t>
            </a:r>
          </a:p>
          <a:p>
            <a:pPr lvl="1"/>
            <a:r>
              <a:rPr lang="en-GB" sz="2000" dirty="0" smtClean="0"/>
              <a:t>Copper electroplating to reduce the impedance seen by the beam</a:t>
            </a:r>
          </a:p>
          <a:p>
            <a:pPr lvl="1"/>
            <a:r>
              <a:rPr lang="en-GB" sz="2000" dirty="0" smtClean="0"/>
              <a:t>NEG coating for distributed pumping.</a:t>
            </a:r>
            <a:endParaRPr lang="en-GB" sz="2000" dirty="0"/>
          </a:p>
          <a:p>
            <a:pPr lvl="1"/>
            <a:endParaRPr lang="en-GB" sz="2000" dirty="0"/>
          </a:p>
          <a:p>
            <a:pPr lvl="1"/>
            <a:endParaRPr lang="en-GB" sz="2000" dirty="0" smtClean="0"/>
          </a:p>
          <a:p>
            <a:pPr marL="201168" lvl="1" indent="0">
              <a:buNone/>
            </a:pPr>
            <a:endParaRPr lang="en-GB" sz="2000" dirty="0" smtClean="0"/>
          </a:p>
          <a:p>
            <a:pPr marL="201168" lvl="1" indent="0">
              <a:buNone/>
            </a:pPr>
            <a:endParaRPr lang="en-GB" sz="2000" dirty="0" smtClean="0"/>
          </a:p>
          <a:p>
            <a:r>
              <a:rPr lang="en-GB" sz="2400" dirty="0" smtClean="0"/>
              <a:t> 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CAS - Vacuum for Particle Accelerators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9B20A-D448-49B2-9089-9AA89529D2AE}" type="slidenum">
              <a:rPr lang="en-GB" smtClean="0"/>
              <a:t>9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5382" y="0"/>
            <a:ext cx="2036618" cy="127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22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3440</TotalTime>
  <Words>719</Words>
  <Application>Microsoft Office PowerPoint</Application>
  <PresentationFormat>Widescreen</PresentationFormat>
  <Paragraphs>195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Calibri</vt:lpstr>
      <vt:lpstr>Calibri Light</vt:lpstr>
      <vt:lpstr>Cambria Math</vt:lpstr>
      <vt:lpstr>Times New Roman</vt:lpstr>
      <vt:lpstr>Retrospect</vt:lpstr>
      <vt:lpstr>Mechanical &amp; Material Aspects - Tutorial Group 3</vt:lpstr>
      <vt:lpstr>Project outline</vt:lpstr>
      <vt:lpstr>Temperature induced Forces</vt:lpstr>
      <vt:lpstr>Structural stability</vt:lpstr>
      <vt:lpstr>Chamber supports</vt:lpstr>
      <vt:lpstr>Finite elements modelling</vt:lpstr>
      <vt:lpstr>Bellows specification</vt:lpstr>
      <vt:lpstr>Bellows specification</vt:lpstr>
      <vt:lpstr>Chamber Manufacture</vt:lpstr>
      <vt:lpstr>Chamber Max 4 - Experiment room</vt:lpstr>
      <vt:lpstr>Chamber Max 4 - Experiment room</vt:lpstr>
      <vt:lpstr>Chamber Max 4 - Experiment room</vt:lpstr>
      <vt:lpstr>3D model of the vacuum system</vt:lpstr>
      <vt:lpstr>3D model of the vacuum system</vt:lpstr>
      <vt:lpstr>3D model of the vacuum system</vt:lpstr>
      <vt:lpstr>3D model of the vacuum system</vt:lpstr>
      <vt:lpstr>3D model of the vacuum system</vt:lpstr>
      <vt:lpstr>3D model of the vacuum system</vt:lpstr>
      <vt:lpstr>Technical drawing</vt:lpstr>
      <vt:lpstr>Technical drawing</vt:lpstr>
      <vt:lpstr>Meet the Team: Tutorial Group 3</vt:lpstr>
      <vt:lpstr>References</vt:lpstr>
      <vt:lpstr>Material selection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Mechanical &amp; Material Aspects - Tutorial Group 3</dc:title>
  <dc:creator>Anthony Harrison</dc:creator>
  <cp:lastModifiedBy>Marco Morrone</cp:lastModifiedBy>
  <cp:revision>82</cp:revision>
  <dcterms:created xsi:type="dcterms:W3CDTF">2017-06-11T20:34:16Z</dcterms:created>
  <dcterms:modified xsi:type="dcterms:W3CDTF">2017-06-15T12:10:57Z</dcterms:modified>
</cp:coreProperties>
</file>