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wdp" ContentType="image/vnd.ms-photo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8" r:id="rId2"/>
    <p:sldId id="320" r:id="rId3"/>
    <p:sldId id="259" r:id="rId4"/>
    <p:sldId id="297" r:id="rId5"/>
    <p:sldId id="292" r:id="rId6"/>
    <p:sldId id="266" r:id="rId7"/>
    <p:sldId id="267" r:id="rId8"/>
    <p:sldId id="298" r:id="rId9"/>
    <p:sldId id="269" r:id="rId10"/>
    <p:sldId id="270" r:id="rId11"/>
    <p:sldId id="299" r:id="rId12"/>
    <p:sldId id="271" r:id="rId13"/>
    <p:sldId id="301" r:id="rId14"/>
    <p:sldId id="315" r:id="rId15"/>
    <p:sldId id="318" r:id="rId16"/>
    <p:sldId id="319" r:id="rId17"/>
    <p:sldId id="330" r:id="rId18"/>
    <p:sldId id="327" r:id="rId19"/>
    <p:sldId id="331" r:id="rId20"/>
    <p:sldId id="335" r:id="rId21"/>
    <p:sldId id="332" r:id="rId22"/>
    <p:sldId id="336" r:id="rId23"/>
    <p:sldId id="339" r:id="rId24"/>
    <p:sldId id="333" r:id="rId25"/>
    <p:sldId id="337" r:id="rId26"/>
    <p:sldId id="334" r:id="rId27"/>
    <p:sldId id="338" r:id="rId28"/>
    <p:sldId id="304" r:id="rId29"/>
    <p:sldId id="275" r:id="rId30"/>
    <p:sldId id="305" r:id="rId31"/>
    <p:sldId id="317" r:id="rId32"/>
    <p:sldId id="276" r:id="rId33"/>
    <p:sldId id="316" r:id="rId34"/>
    <p:sldId id="306" r:id="rId35"/>
    <p:sldId id="284" r:id="rId36"/>
    <p:sldId id="272" r:id="rId37"/>
    <p:sldId id="321" r:id="rId38"/>
    <p:sldId id="322" r:id="rId39"/>
    <p:sldId id="328" r:id="rId40"/>
    <p:sldId id="329" r:id="rId41"/>
    <p:sldId id="312" r:id="rId42"/>
    <p:sldId id="293" r:id="rId43"/>
    <p:sldId id="287" r:id="rId44"/>
  </p:sldIdLst>
  <p:sldSz cx="12188825" cy="6858000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D4531"/>
    <a:srgbClr val="DD263C"/>
    <a:srgbClr val="25133E"/>
    <a:srgbClr val="330B3A"/>
    <a:srgbClr val="170B26"/>
    <a:srgbClr val="F6EDFF"/>
    <a:srgbClr val="2915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Styl pośredni 1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Styl pośredni 1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1083" autoAdjust="0"/>
  </p:normalViewPr>
  <p:slideViewPr>
    <p:cSldViewPr snapToGrid="0" snapToObjects="1">
      <p:cViewPr>
        <p:scale>
          <a:sx n="73" d="100"/>
          <a:sy n="73" d="100"/>
        </p:scale>
        <p:origin x="336" y="952"/>
      </p:cViewPr>
      <p:guideLst>
        <p:guide orient="horz" pos="208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275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1D454-E1DD-D044-9AC0-4EA4FFC2867E}" type="datetimeFigureOut">
              <a:rPr lang="pl-PL" smtClean="0"/>
              <a:t>30.01.2017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52F26-4BD1-644A-BC06-28DF59C562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3541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35D17-3F62-B44E-A947-EE399D8F4D45}" type="datetimeFigureOut">
              <a:rPr lang="pl-PL" smtClean="0"/>
              <a:t>30.01.2017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47BF0-6F0D-E14B-B188-B831BBE37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1839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47BF0-6F0D-E14B-B188-B831BBE371D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77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47BF0-6F0D-E14B-B188-B831BBE371D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6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354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69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11780415" y="274639"/>
            <a:ext cx="3654531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812589" y="274639"/>
            <a:ext cx="1076468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677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225784" y="6363567"/>
            <a:ext cx="2618275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408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768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12589" y="1600201"/>
            <a:ext cx="720960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225341" y="1600201"/>
            <a:ext cx="7209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895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188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275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891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678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0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EDYT. STYL WZ. TYT.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9037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330B3A"/>
          </a:solidFill>
          <a:latin typeface="Myriad Pro"/>
          <a:ea typeface="+mj-ea"/>
          <a:cs typeface="Myriad Pro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457200" rtl="0" eaLnBrk="1" latinLnBrk="0" hangingPunct="1">
        <a:spcBef>
          <a:spcPct val="20000"/>
        </a:spcBef>
        <a:buClr>
          <a:srgbClr val="291568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microsoft.com/office/2007/relationships/hdphoto" Target="../media/hdphoto2.wdp"/><Relationship Id="rId5" Type="http://schemas.openxmlformats.org/officeDocument/2006/relationships/image" Target="../media/image16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9" Type="http://schemas.openxmlformats.org/officeDocument/2006/relationships/image" Target="../media/image33.png"/><Relationship Id="rId10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9" Type="http://schemas.openxmlformats.org/officeDocument/2006/relationships/image" Target="../media/image33.png"/><Relationship Id="rId10" Type="http://schemas.microsoft.com/office/2007/relationships/hdphoto" Target="../media/hdphoto4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9" Type="http://schemas.openxmlformats.org/officeDocument/2006/relationships/image" Target="../media/image33.png"/><Relationship Id="rId10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9" Type="http://schemas.openxmlformats.org/officeDocument/2006/relationships/image" Target="../media/image33.png"/><Relationship Id="rId10" Type="http://schemas.microsoft.com/office/2007/relationships/hdphoto" Target="../media/hdphoto4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9" Type="http://schemas.openxmlformats.org/officeDocument/2006/relationships/image" Target="../media/image33.png"/><Relationship Id="rId10" Type="http://schemas.microsoft.com/office/2007/relationships/hdphoto" Target="../media/hdphoto4.wd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wmf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wmf"/><Relationship Id="rId10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microsoft.com/office/2007/relationships/hdphoto" Target="../media/hdphoto1.wdp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rostokąt 25"/>
          <p:cNvSpPr/>
          <p:nvPr/>
        </p:nvSpPr>
        <p:spPr>
          <a:xfrm>
            <a:off x="-103484" y="5946207"/>
            <a:ext cx="12566417" cy="11234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F2F2F2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1" y="2"/>
            <a:ext cx="7813995" cy="59462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F2F2F2"/>
              </a:solidFill>
            </a:endParaRPr>
          </a:p>
        </p:txBody>
      </p:sp>
      <p:sp>
        <p:nvSpPr>
          <p:cNvPr id="17" name="Dane wprowadzane ręcznie 16"/>
          <p:cNvSpPr/>
          <p:nvPr/>
        </p:nvSpPr>
        <p:spPr>
          <a:xfrm rot="16200000" flipH="1">
            <a:off x="5509760" y="-835805"/>
            <a:ext cx="6030874" cy="7533153"/>
          </a:xfrm>
          <a:prstGeom prst="flowChartManualInput">
            <a:avLst/>
          </a:prstGeom>
          <a:solidFill>
            <a:srgbClr val="25133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5" name="Prostokąt 24"/>
          <p:cNvSpPr/>
          <p:nvPr/>
        </p:nvSpPr>
        <p:spPr>
          <a:xfrm>
            <a:off x="7526931" y="3297842"/>
            <a:ext cx="39677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100" dirty="0" smtClean="0">
              <a:solidFill>
                <a:schemeClr val="bg1"/>
              </a:solidFill>
            </a:endParaRPr>
          </a:p>
        </p:txBody>
      </p:sp>
      <p:sp>
        <p:nvSpPr>
          <p:cNvPr id="27" name="Podtytuł 2"/>
          <p:cNvSpPr txBox="1">
            <a:spLocks/>
          </p:cNvSpPr>
          <p:nvPr/>
        </p:nvSpPr>
        <p:spPr bwMode="auto">
          <a:xfrm>
            <a:off x="6236867" y="1970946"/>
            <a:ext cx="5951958" cy="171160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2000" kern="1200">
                <a:solidFill>
                  <a:srgbClr val="000000"/>
                </a:solidFill>
                <a:latin typeface="Open Sans"/>
                <a:ea typeface="Arial" charset="0"/>
                <a:cs typeface="Open Sans"/>
              </a:defRPr>
            </a:lvl1pPr>
            <a:lvl2pPr marL="4572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2pPr>
            <a:lvl3pPr marL="9144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3pPr>
            <a:lvl4pPr marL="13716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4pPr>
            <a:lvl5pPr marL="1828800" indent="0" algn="ctr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Open Sans"/>
                <a:ea typeface="Arial" charset="0"/>
                <a:cs typeface="Open San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cap="small" dirty="0" err="1" smtClean="0">
                <a:solidFill>
                  <a:srgbClr val="FFFFFF"/>
                </a:solidFill>
              </a:rPr>
              <a:t>Onedata</a:t>
            </a:r>
            <a:endParaRPr lang="en-GB" sz="2800" b="1" cap="small" dirty="0" smtClean="0">
              <a:solidFill>
                <a:srgbClr val="FFFFFF"/>
              </a:solidFill>
            </a:endParaRPr>
          </a:p>
          <a:p>
            <a:r>
              <a:rPr lang="en-GB" sz="2800" b="1" cap="small" dirty="0" smtClean="0">
                <a:solidFill>
                  <a:srgbClr val="FFFFFF"/>
                </a:solidFill>
              </a:rPr>
              <a:t>Eventually </a:t>
            </a:r>
            <a:r>
              <a:rPr lang="en-GB" sz="2800" b="1" cap="small" dirty="0">
                <a:solidFill>
                  <a:srgbClr val="FFFFFF"/>
                </a:solidFill>
              </a:rPr>
              <a:t>Consistent Virtual </a:t>
            </a:r>
            <a:r>
              <a:rPr lang="en-GB" sz="2800" b="1" cap="small" dirty="0" err="1">
                <a:solidFill>
                  <a:srgbClr val="FFFFFF"/>
                </a:solidFill>
              </a:rPr>
              <a:t>Filesystem</a:t>
            </a:r>
            <a:r>
              <a:rPr lang="en-GB" sz="2800" b="1" cap="small" dirty="0">
                <a:solidFill>
                  <a:srgbClr val="FFFFFF"/>
                </a:solidFill>
              </a:rPr>
              <a:t> for Multi-Cloud Infrastructures</a:t>
            </a:r>
          </a:p>
        </p:txBody>
      </p:sp>
      <p:sp>
        <p:nvSpPr>
          <p:cNvPr id="2" name="PoleTekstowe 1"/>
          <p:cNvSpPr txBox="1"/>
          <p:nvPr/>
        </p:nvSpPr>
        <p:spPr>
          <a:xfrm>
            <a:off x="6235700" y="3790934"/>
            <a:ext cx="550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Michał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Orzechowski</a:t>
            </a:r>
            <a:r>
              <a:rPr lang="en-GB" dirty="0" smtClean="0">
                <a:solidFill>
                  <a:schemeClr val="bg1"/>
                </a:solidFill>
              </a:rPr>
              <a:t> (CYFRONET AGH)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8" name="Obraz 17" descr="Onedata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02" y="3635877"/>
            <a:ext cx="3154332" cy="561541"/>
          </a:xfrm>
          <a:prstGeom prst="rect">
            <a:avLst/>
          </a:prstGeom>
        </p:spPr>
      </p:pic>
      <p:sp>
        <p:nvSpPr>
          <p:cNvPr id="9" name="Symbol zastępczy numeru slajdu 2"/>
          <p:cNvSpPr txBox="1">
            <a:spLocks/>
          </p:cNvSpPr>
          <p:nvPr/>
        </p:nvSpPr>
        <p:spPr>
          <a:xfrm>
            <a:off x="0" y="6373887"/>
            <a:ext cx="2844059" cy="365125"/>
          </a:xfrm>
          <a:prstGeom prst="rect">
            <a:avLst/>
          </a:prstGeom>
        </p:spPr>
        <p:txBody>
          <a:bodyPr/>
          <a:lstStyle>
            <a:defPPr>
              <a:defRPr lang="pl-PL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mtClean="0"/>
              <a:t>    </a:t>
            </a:r>
            <a:endParaRPr lang="pl-PL" dirty="0"/>
          </a:p>
        </p:txBody>
      </p:sp>
      <p:sp>
        <p:nvSpPr>
          <p:cNvPr id="13" name="Symbol zastępczy numeru slajdu 2"/>
          <p:cNvSpPr txBox="1">
            <a:spLocks/>
          </p:cNvSpPr>
          <p:nvPr/>
        </p:nvSpPr>
        <p:spPr>
          <a:xfrm>
            <a:off x="8431337" y="6367874"/>
            <a:ext cx="2844059" cy="365125"/>
          </a:xfrm>
          <a:prstGeom prst="rect">
            <a:avLst/>
          </a:prstGeom>
        </p:spPr>
        <p:txBody>
          <a:bodyPr/>
          <a:lstStyle>
            <a:defPPr>
              <a:defRPr lang="pl-PL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mtClean="0"/>
              <a:t>    </a:t>
            </a:r>
            <a:endParaRPr lang="pl-PL" dirty="0"/>
          </a:p>
        </p:txBody>
      </p:sp>
      <p:pic>
        <p:nvPicPr>
          <p:cNvPr id="11" name="Obraz 10" descr="INDIGO log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14" y="6051969"/>
            <a:ext cx="940957" cy="713624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4"/>
          <a:srcRect t="9212"/>
          <a:stretch/>
        </p:blipFill>
        <p:spPr>
          <a:xfrm>
            <a:off x="1187761" y="6194093"/>
            <a:ext cx="641041" cy="581989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7020" y="6194093"/>
            <a:ext cx="604583" cy="51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aokrąglony prostokąt 28"/>
          <p:cNvSpPr/>
          <p:nvPr/>
        </p:nvSpPr>
        <p:spPr>
          <a:xfrm>
            <a:off x="3946566" y="2184857"/>
            <a:ext cx="3168559" cy="34943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327130"/>
            <a:ext cx="7981950" cy="874712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rgbClr val="291568"/>
                </a:solidFill>
              </a:rPr>
              <a:t>STORAGE SYSTEMS DRIVERS (PLUGINS)</a:t>
            </a:r>
            <a:endParaRPr lang="pl-PL" sz="2800" b="1" dirty="0">
              <a:solidFill>
                <a:srgbClr val="291568"/>
              </a:solidFill>
            </a:endParaRPr>
          </a:p>
        </p:txBody>
      </p:sp>
      <p:cxnSp>
        <p:nvCxnSpPr>
          <p:cNvPr id="8" name="Łącznik prosty ze strzałką 13"/>
          <p:cNvCxnSpPr>
            <a:endCxn id="66" idx="1"/>
          </p:cNvCxnSpPr>
          <p:nvPr/>
        </p:nvCxnSpPr>
        <p:spPr>
          <a:xfrm flipV="1">
            <a:off x="7181757" y="2148279"/>
            <a:ext cx="1599591" cy="1140286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Obraz 3" descr="oneprovi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81" y="3737956"/>
            <a:ext cx="2275824" cy="405977"/>
          </a:xfrm>
          <a:prstGeom prst="rect">
            <a:avLst/>
          </a:prstGeom>
        </p:spPr>
      </p:pic>
      <p:cxnSp>
        <p:nvCxnSpPr>
          <p:cNvPr id="11" name="Łącznik prosty ze strzałką 13"/>
          <p:cNvCxnSpPr>
            <a:endCxn id="29" idx="1"/>
          </p:cNvCxnSpPr>
          <p:nvPr/>
        </p:nvCxnSpPr>
        <p:spPr>
          <a:xfrm>
            <a:off x="3158067" y="3024862"/>
            <a:ext cx="788499" cy="907181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13"/>
          <p:cNvCxnSpPr/>
          <p:nvPr/>
        </p:nvCxnSpPr>
        <p:spPr>
          <a:xfrm flipV="1">
            <a:off x="7126466" y="2942167"/>
            <a:ext cx="1601509" cy="607031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13"/>
          <p:cNvCxnSpPr>
            <a:endCxn id="62" idx="1"/>
          </p:cNvCxnSpPr>
          <p:nvPr/>
        </p:nvCxnSpPr>
        <p:spPr>
          <a:xfrm flipV="1">
            <a:off x="7115125" y="3671098"/>
            <a:ext cx="1666223" cy="66858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Obraz 15" descr="onezone-01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49" y="4225223"/>
            <a:ext cx="1871913" cy="1871913"/>
          </a:xfrm>
          <a:prstGeom prst="rect">
            <a:avLst/>
          </a:prstGeom>
        </p:spPr>
      </p:pic>
      <p:sp>
        <p:nvSpPr>
          <p:cNvPr id="31" name="Zaokrąglony prostokąt 30"/>
          <p:cNvSpPr/>
          <p:nvPr/>
        </p:nvSpPr>
        <p:spPr>
          <a:xfrm>
            <a:off x="447675" y="2102556"/>
            <a:ext cx="2710392" cy="20413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>
                <a:solidFill>
                  <a:srgbClr val="000000"/>
                </a:solidFill>
                <a:latin typeface="Myriad Pro"/>
                <a:cs typeface="Myriad Pro"/>
              </a:rPr>
              <a:t>Onezone</a:t>
            </a:r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3" name="Zaokrąglony prostokąt 42"/>
          <p:cNvSpPr/>
          <p:nvPr/>
        </p:nvSpPr>
        <p:spPr>
          <a:xfrm>
            <a:off x="3812088" y="2086287"/>
            <a:ext cx="873875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POSIX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5" name="Zaokrąglony prostokąt 44"/>
          <p:cNvSpPr/>
          <p:nvPr/>
        </p:nvSpPr>
        <p:spPr>
          <a:xfrm>
            <a:off x="4760282" y="2074336"/>
            <a:ext cx="819011" cy="557012"/>
          </a:xfrm>
          <a:prstGeom prst="roundRect">
            <a:avLst/>
          </a:prstGeom>
          <a:solidFill>
            <a:srgbClr val="DCE6F2"/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Ceph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6" name="Zaokrąglony prostokąt 45"/>
          <p:cNvSpPr/>
          <p:nvPr/>
        </p:nvSpPr>
        <p:spPr>
          <a:xfrm>
            <a:off x="5653612" y="2059395"/>
            <a:ext cx="579950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S3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7" name="Zaokrąglony prostokąt 46"/>
          <p:cNvSpPr/>
          <p:nvPr/>
        </p:nvSpPr>
        <p:spPr>
          <a:xfrm>
            <a:off x="6307882" y="2051803"/>
            <a:ext cx="873875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Swift</a:t>
            </a:r>
          </a:p>
        </p:txBody>
      </p:sp>
      <p:pic>
        <p:nvPicPr>
          <p:cNvPr id="63" name="Obraz 62" descr="strag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067" y="1600685"/>
            <a:ext cx="392763" cy="357349"/>
          </a:xfrm>
          <a:prstGeom prst="rect">
            <a:avLst/>
          </a:prstGeom>
        </p:spPr>
      </p:pic>
      <p:cxnSp>
        <p:nvCxnSpPr>
          <p:cNvPr id="64" name="Łącznik prosty ze strzałką 13"/>
          <p:cNvCxnSpPr>
            <a:endCxn id="45" idx="0"/>
          </p:cNvCxnSpPr>
          <p:nvPr/>
        </p:nvCxnSpPr>
        <p:spPr>
          <a:xfrm>
            <a:off x="3660757" y="1835585"/>
            <a:ext cx="1509031" cy="238751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Zaokrąglony prostokąt 64"/>
          <p:cNvSpPr/>
          <p:nvPr/>
        </p:nvSpPr>
        <p:spPr>
          <a:xfrm>
            <a:off x="2558478" y="2184857"/>
            <a:ext cx="980392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Entry</a:t>
            </a:r>
            <a:endParaRPr lang="pl-PL" sz="14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GUI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2" name="Zaokrąglony prostokąt 41"/>
          <p:cNvSpPr/>
          <p:nvPr/>
        </p:nvSpPr>
        <p:spPr>
          <a:xfrm>
            <a:off x="1134114" y="3901198"/>
            <a:ext cx="1424364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Kademlia</a:t>
            </a:r>
            <a:endParaRPr lang="pl-PL" sz="14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DHT  </a:t>
            </a:r>
            <a:r>
              <a:rPr lang="pl-PL" sz="1100" b="1" dirty="0" smtClean="0">
                <a:solidFill>
                  <a:srgbClr val="000000"/>
                </a:solidFill>
                <a:latin typeface="Myriad Pro"/>
                <a:cs typeface="Myriad Pro"/>
              </a:rPr>
              <a:t>(in </a:t>
            </a:r>
            <a:r>
              <a:rPr lang="pl-PL" sz="11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prep</a:t>
            </a:r>
            <a:r>
              <a:rPr lang="pl-PL" sz="1100" b="1" dirty="0" smtClean="0">
                <a:solidFill>
                  <a:srgbClr val="000000"/>
                </a:solidFill>
                <a:latin typeface="Myriad Pro"/>
                <a:cs typeface="Myriad Pro"/>
              </a:rPr>
              <a:t>.)</a:t>
            </a:r>
            <a:endParaRPr lang="pl-PL" sz="11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4" name="Zaokrąglony prostokąt 43"/>
          <p:cNvSpPr/>
          <p:nvPr/>
        </p:nvSpPr>
        <p:spPr>
          <a:xfrm>
            <a:off x="3812088" y="2741869"/>
            <a:ext cx="1426217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GridFTP</a:t>
            </a:r>
            <a:endParaRPr lang="pl-PL" sz="14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(in.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Prep</a:t>
            </a:r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10</a:t>
            </a:fld>
            <a:endParaRPr lang="pl-PL"/>
          </a:p>
        </p:txBody>
      </p:sp>
      <p:sp>
        <p:nvSpPr>
          <p:cNvPr id="50" name="Zaokrąglony prostokąt 49"/>
          <p:cNvSpPr/>
          <p:nvPr/>
        </p:nvSpPr>
        <p:spPr>
          <a:xfrm>
            <a:off x="8781348" y="4131192"/>
            <a:ext cx="2190358" cy="5018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1" name="Zaokrąglony prostokąt 60"/>
          <p:cNvSpPr/>
          <p:nvPr/>
        </p:nvSpPr>
        <p:spPr>
          <a:xfrm>
            <a:off x="8781348" y="5477176"/>
            <a:ext cx="2190358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2" name="Zaokrąglony prostokąt 61"/>
          <p:cNvSpPr/>
          <p:nvPr/>
        </p:nvSpPr>
        <p:spPr>
          <a:xfrm>
            <a:off x="8781348" y="3386599"/>
            <a:ext cx="2190358" cy="5689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6" name="Zaokrąglony prostokąt 65"/>
          <p:cNvSpPr/>
          <p:nvPr/>
        </p:nvSpPr>
        <p:spPr>
          <a:xfrm>
            <a:off x="8781348" y="1762433"/>
            <a:ext cx="2190358" cy="7716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8841526" y="1762434"/>
            <a:ext cx="2130180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       </a:t>
            </a:r>
            <a:r>
              <a:rPr lang="pl-PL" sz="1400" dirty="0" err="1" smtClean="0">
                <a:solidFill>
                  <a:srgbClr val="000000"/>
                </a:solidFill>
                <a:latin typeface="Myriad Pro"/>
                <a:cs typeface="Myriad Pro"/>
              </a:rPr>
              <a:t>Oneclient</a:t>
            </a:r>
            <a:endParaRPr lang="pl-PL" sz="1400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8781348" y="2661140"/>
            <a:ext cx="2190358" cy="572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7F7F7F"/>
                </a:solidFill>
              </a:rPr>
              <a:t>              HTTP GUI REST</a:t>
            </a:r>
            <a:endParaRPr lang="en-GB" sz="1400" dirty="0">
              <a:solidFill>
                <a:srgbClr val="7F7F7F"/>
              </a:solidFill>
            </a:endParaRPr>
          </a:p>
        </p:txBody>
      </p:sp>
      <p:pic>
        <p:nvPicPr>
          <p:cNvPr id="69" name="Obraz 68" descr="folder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1956606"/>
            <a:ext cx="349568" cy="305546"/>
          </a:xfrm>
          <a:prstGeom prst="rect">
            <a:avLst/>
          </a:prstGeom>
        </p:spPr>
      </p:pic>
      <p:pic>
        <p:nvPicPr>
          <p:cNvPr id="70" name="Obraz 69" descr="web-0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95" y="2740626"/>
            <a:ext cx="325098" cy="329413"/>
          </a:xfrm>
          <a:prstGeom prst="rect">
            <a:avLst/>
          </a:prstGeom>
        </p:spPr>
      </p:pic>
      <p:sp>
        <p:nvSpPr>
          <p:cNvPr id="71" name="Prostokąt 70"/>
          <p:cNvSpPr/>
          <p:nvPr/>
        </p:nvSpPr>
        <p:spPr>
          <a:xfrm>
            <a:off x="8841526" y="3288565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2" name="Obraz 71" descr="folder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3549197"/>
            <a:ext cx="349568" cy="305546"/>
          </a:xfrm>
          <a:prstGeom prst="rect">
            <a:avLst/>
          </a:prstGeom>
        </p:spPr>
      </p:pic>
      <p:sp>
        <p:nvSpPr>
          <p:cNvPr id="73" name="Prostokąt 72"/>
          <p:cNvSpPr/>
          <p:nvPr/>
        </p:nvSpPr>
        <p:spPr>
          <a:xfrm>
            <a:off x="8841526" y="3991308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8781348" y="4788440"/>
            <a:ext cx="2190358" cy="556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7F7F7F"/>
                </a:solidFill>
              </a:rPr>
              <a:t>              HTTP GUI REST</a:t>
            </a:r>
            <a:endParaRPr lang="en-GB" sz="1400" dirty="0">
              <a:solidFill>
                <a:srgbClr val="7F7F7F"/>
              </a:solidFill>
            </a:endParaRPr>
          </a:p>
        </p:txBody>
      </p:sp>
      <p:pic>
        <p:nvPicPr>
          <p:cNvPr id="75" name="Obraz 74" descr="folder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4251940"/>
            <a:ext cx="349568" cy="305546"/>
          </a:xfrm>
          <a:prstGeom prst="rect">
            <a:avLst/>
          </a:prstGeom>
        </p:spPr>
      </p:pic>
      <p:pic>
        <p:nvPicPr>
          <p:cNvPr id="76" name="Obraz 75" descr="web-0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95" y="4909140"/>
            <a:ext cx="325098" cy="329413"/>
          </a:xfrm>
          <a:prstGeom prst="rect">
            <a:avLst/>
          </a:prstGeom>
        </p:spPr>
      </p:pic>
      <p:sp>
        <p:nvSpPr>
          <p:cNvPr id="77" name="Prostokąt 76"/>
          <p:cNvSpPr/>
          <p:nvPr/>
        </p:nvSpPr>
        <p:spPr>
          <a:xfrm>
            <a:off x="8827414" y="5396125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8" name="Obraz 77" descr="folder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5634077"/>
            <a:ext cx="349568" cy="3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4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6" grpId="0" animBg="1"/>
      <p:bldP spid="47" grpId="0" animBg="1"/>
      <p:bldP spid="65" grpId="0" animBg="1"/>
      <p:bldP spid="42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-1" y="-1"/>
            <a:ext cx="12251267" cy="2675467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13" name="Trójkąt równoramienny 12"/>
          <p:cNvSpPr/>
          <p:nvPr/>
        </p:nvSpPr>
        <p:spPr>
          <a:xfrm flipV="1">
            <a:off x="575733" y="2668411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11</a:t>
            </a:fld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683008" y="3325649"/>
            <a:ext cx="1090785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91568"/>
              </a:buClr>
              <a:buFont typeface="Arial"/>
              <a:buChar char="•"/>
            </a:pP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Replicate </a:t>
            </a:r>
            <a:r>
              <a:rPr lang="en-GB" sz="2000" dirty="0"/>
              <a:t>files on demand and on the fly without any additional effort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Migrate data between sites on demand with simple API </a:t>
            </a:r>
            <a:r>
              <a:rPr lang="en-GB" sz="2000" dirty="0" smtClean="0"/>
              <a:t>interface</a:t>
            </a: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Easily </a:t>
            </a:r>
            <a:r>
              <a:rPr lang="en-GB" sz="2000" dirty="0"/>
              <a:t>check location of your data </a:t>
            </a:r>
            <a:r>
              <a:rPr lang="en-GB" sz="2000" dirty="0" smtClean="0"/>
              <a:t>using GUI </a:t>
            </a:r>
            <a:r>
              <a:rPr lang="en-GB" sz="2000" dirty="0"/>
              <a:t>or API</a:t>
            </a: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986542"/>
            <a:ext cx="11311572" cy="874712"/>
          </a:xfrm>
        </p:spPr>
        <p:txBody>
          <a:bodyPr>
            <a:normAutofit/>
          </a:bodyPr>
          <a:lstStyle/>
          <a:p>
            <a:r>
              <a:rPr lang="en-GB" sz="3200" cap="small" dirty="0">
                <a:solidFill>
                  <a:srgbClr val="FFFFFF"/>
                </a:solidFill>
              </a:rPr>
              <a:t>PROBLEM 3</a:t>
            </a:r>
            <a:r>
              <a:rPr lang="en-GB" sz="3200" cap="small" dirty="0" smtClean="0">
                <a:solidFill>
                  <a:srgbClr val="FFFFFF"/>
                </a:solidFill>
              </a:rPr>
              <a:t>:  </a:t>
            </a:r>
            <a:r>
              <a:rPr lang="en-GB" sz="3200" cap="all" dirty="0" smtClean="0">
                <a:solidFill>
                  <a:srgbClr val="FFFFFF"/>
                </a:solidFill>
              </a:rPr>
              <a:t>REPLICA MANAGEMENT</a:t>
            </a:r>
            <a:endParaRPr lang="pl-PL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27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525288" y="311713"/>
            <a:ext cx="11247925" cy="874712"/>
          </a:xfrm>
        </p:spPr>
        <p:txBody>
          <a:bodyPr>
            <a:normAutofit/>
          </a:bodyPr>
          <a:lstStyle/>
          <a:p>
            <a:r>
              <a:rPr lang="en-GB" cap="all" dirty="0" smtClean="0">
                <a:solidFill>
                  <a:srgbClr val="291568"/>
                </a:solidFill>
              </a:rPr>
              <a:t>Replicas Management SIMPLIFIED</a:t>
            </a:r>
            <a:endParaRPr lang="pl-PL" sz="3600" b="1" cap="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183174" y="2150752"/>
            <a:ext cx="3456889" cy="458311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Manage files not Replicas</a:t>
            </a:r>
          </a:p>
          <a:p>
            <a:r>
              <a:rPr lang="en-GB" sz="1800" dirty="0" smtClean="0"/>
              <a:t>File distribution between storage locations is underneath the file structure</a:t>
            </a:r>
          </a:p>
          <a:p>
            <a:r>
              <a:rPr lang="en-GB" sz="1800" dirty="0" smtClean="0"/>
              <a:t>Replicas management on a chunk basis </a:t>
            </a:r>
          </a:p>
          <a:p>
            <a:r>
              <a:rPr lang="en-GB" sz="1800" dirty="0" smtClean="0"/>
              <a:t>Missing chunks delivered on the fly</a:t>
            </a:r>
          </a:p>
          <a:p>
            <a:r>
              <a:rPr lang="en-GB" sz="1800" dirty="0" smtClean="0"/>
              <a:t>API for replica management for pre-staging and implementing external data policy management</a:t>
            </a:r>
          </a:p>
        </p:txBody>
      </p:sp>
      <p:pic>
        <p:nvPicPr>
          <p:cNvPr id="2" name="Obraz 1" descr="replication_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124" y="1931340"/>
            <a:ext cx="9093200" cy="4279900"/>
          </a:xfrm>
          <a:prstGeom prst="rect">
            <a:avLst/>
          </a:prstGeo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710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13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-1" y="0"/>
            <a:ext cx="12251267" cy="1896534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8" name="Trójkąt równoramienny 7"/>
          <p:cNvSpPr/>
          <p:nvPr/>
        </p:nvSpPr>
        <p:spPr>
          <a:xfrm flipV="1">
            <a:off x="575733" y="1849967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683008" y="2549552"/>
            <a:ext cx="1090785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  <a:buClr>
                <a:srgbClr val="291568"/>
              </a:buClr>
            </a:pPr>
            <a:endParaRPr lang="en-GB" sz="2000" dirty="0" smtClean="0"/>
          </a:p>
          <a:p>
            <a:pPr>
              <a:lnSpc>
                <a:spcPct val="250000"/>
              </a:lnSpc>
              <a:buClr>
                <a:srgbClr val="291568"/>
              </a:buClr>
            </a:pPr>
            <a:endParaRPr lang="en-GB" sz="12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Share </a:t>
            </a:r>
            <a:r>
              <a:rPr lang="en-GB" sz="2000" dirty="0"/>
              <a:t>large scale data collections with other </a:t>
            </a:r>
            <a:r>
              <a:rPr lang="en-GB" sz="2000" dirty="0" smtClean="0"/>
              <a:t>communities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Enable your data to be shared in cross-federation </a:t>
            </a:r>
            <a:r>
              <a:rPr lang="en-GB" sz="2000" dirty="0" smtClean="0"/>
              <a:t>scenarios</a:t>
            </a: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Bring your data and tools as building blocks to European Open Science Cloud </a:t>
            </a:r>
            <a:endParaRPr lang="en-GB" sz="2000" dirty="0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81542" y="475397"/>
            <a:ext cx="11311572" cy="874712"/>
          </a:xfrm>
        </p:spPr>
        <p:txBody>
          <a:bodyPr>
            <a:normAutofit/>
          </a:bodyPr>
          <a:lstStyle/>
          <a:p>
            <a:r>
              <a:rPr lang="en-GB" sz="3200" cap="small" dirty="0" smtClean="0">
                <a:solidFill>
                  <a:srgbClr val="FFFFFF"/>
                </a:solidFill>
              </a:rPr>
              <a:t>PROBLEM 4:  </a:t>
            </a:r>
            <a:r>
              <a:rPr lang="en-GB" sz="3200" dirty="0" smtClean="0">
                <a:solidFill>
                  <a:srgbClr val="FFFFFF"/>
                </a:solidFill>
              </a:rPr>
              <a:t>EASY DATA SHARING WITHOUT BORDERS</a:t>
            </a:r>
            <a:endParaRPr lang="pl-PL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9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smtClean="0">
                <a:solidFill>
                  <a:srgbClr val="291568"/>
                </a:solidFill>
              </a:rPr>
              <a:t>EASY DATA SHARING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6" y="1882847"/>
            <a:ext cx="4462032" cy="458311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Team-</a:t>
            </a:r>
            <a:r>
              <a:rPr lang="en-GB" sz="2400" dirty="0" smtClean="0"/>
              <a:t>sharing</a:t>
            </a:r>
          </a:p>
          <a:p>
            <a:pPr lvl="1"/>
            <a:r>
              <a:rPr lang="en-GB" sz="2000" dirty="0" smtClean="0"/>
              <a:t>For groups</a:t>
            </a:r>
          </a:p>
          <a:p>
            <a:pPr lvl="1"/>
            <a:r>
              <a:rPr lang="en-GB" sz="2000" dirty="0" smtClean="0"/>
              <a:t>For individuals</a:t>
            </a:r>
          </a:p>
          <a:p>
            <a:pPr lvl="1"/>
            <a:r>
              <a:rPr lang="en-GB" sz="2000" dirty="0" smtClean="0"/>
              <a:t>Token based</a:t>
            </a:r>
            <a:endParaRPr lang="en-GB" sz="2000" dirty="0"/>
          </a:p>
          <a:p>
            <a:r>
              <a:rPr lang="en-GB" sz="2400" dirty="0" smtClean="0"/>
              <a:t>Cross</a:t>
            </a:r>
            <a:r>
              <a:rPr lang="en-GB" sz="2400" dirty="0"/>
              <a:t>-community data </a:t>
            </a:r>
            <a:r>
              <a:rPr lang="en-GB" sz="2400" dirty="0" smtClean="0"/>
              <a:t>sharing</a:t>
            </a:r>
            <a:endParaRPr lang="en-GB" sz="2400" dirty="0"/>
          </a:p>
          <a:p>
            <a:r>
              <a:rPr lang="en-GB" sz="2400" dirty="0" smtClean="0"/>
              <a:t>Instant and ad-hoc data sharing </a:t>
            </a:r>
          </a:p>
          <a:p>
            <a:r>
              <a:rPr lang="en-GB" sz="2400" i="1" dirty="0" smtClean="0"/>
              <a:t>Thanks to effort supported by EGI Engage:</a:t>
            </a:r>
          </a:p>
          <a:p>
            <a:pPr lvl="1"/>
            <a:r>
              <a:rPr lang="en-GB" sz="2000" i="1" dirty="0" smtClean="0"/>
              <a:t>Open Data Publication </a:t>
            </a:r>
          </a:p>
          <a:p>
            <a:pPr lvl="1"/>
            <a:r>
              <a:rPr lang="en-GB" sz="2000" i="1" dirty="0" smtClean="0"/>
              <a:t>Handles (DOI) support</a:t>
            </a:r>
          </a:p>
          <a:p>
            <a:pPr lvl="1"/>
            <a:r>
              <a:rPr lang="en-GB" sz="2000" i="1" dirty="0" smtClean="0"/>
              <a:t>OAI-PMH</a:t>
            </a:r>
          </a:p>
        </p:txBody>
      </p:sp>
      <p:pic>
        <p:nvPicPr>
          <p:cNvPr id="2" name="Obraz 1" descr="space_shari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89"/>
          <a:stretch/>
        </p:blipFill>
        <p:spPr>
          <a:xfrm>
            <a:off x="4999473" y="1955624"/>
            <a:ext cx="10564332" cy="4008447"/>
          </a:xfrm>
          <a:prstGeom prst="rect">
            <a:avLst/>
          </a:prstGeom>
        </p:spPr>
      </p:pic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39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EASY DATA SHARING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6" y="1882847"/>
            <a:ext cx="4462032" cy="458311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Team-</a:t>
            </a:r>
            <a:r>
              <a:rPr lang="en-GB" sz="2400" dirty="0" smtClean="0"/>
              <a:t>sharing</a:t>
            </a:r>
          </a:p>
          <a:p>
            <a:pPr lvl="1"/>
            <a:r>
              <a:rPr lang="en-GB" sz="2000" dirty="0" smtClean="0"/>
              <a:t>For groups</a:t>
            </a:r>
          </a:p>
          <a:p>
            <a:pPr lvl="1"/>
            <a:r>
              <a:rPr lang="en-GB" sz="2000" dirty="0" smtClean="0"/>
              <a:t>For individuals</a:t>
            </a:r>
          </a:p>
          <a:p>
            <a:pPr lvl="1"/>
            <a:r>
              <a:rPr lang="en-GB" sz="2000" dirty="0"/>
              <a:t>Token based</a:t>
            </a:r>
          </a:p>
          <a:p>
            <a:r>
              <a:rPr lang="en-GB" sz="2400" dirty="0" smtClean="0"/>
              <a:t>Cross</a:t>
            </a:r>
            <a:r>
              <a:rPr lang="en-GB" sz="2400" dirty="0"/>
              <a:t>-community data </a:t>
            </a:r>
            <a:r>
              <a:rPr lang="en-GB" sz="2400" dirty="0" smtClean="0"/>
              <a:t>sharing</a:t>
            </a:r>
            <a:endParaRPr lang="en-GB" sz="2400" dirty="0"/>
          </a:p>
          <a:p>
            <a:r>
              <a:rPr lang="en-GB" sz="2400" dirty="0" smtClean="0"/>
              <a:t>Instant </a:t>
            </a:r>
            <a:r>
              <a:rPr lang="en-GB" sz="2400" dirty="0"/>
              <a:t>and ad-hoc data sharing </a:t>
            </a:r>
            <a:endParaRPr lang="en-GB" sz="2400" dirty="0" smtClean="0"/>
          </a:p>
          <a:p>
            <a:r>
              <a:rPr lang="en-GB" sz="2400" i="1" dirty="0" smtClean="0"/>
              <a:t>Thanks to effort supported by EGI Engage:</a:t>
            </a:r>
          </a:p>
          <a:p>
            <a:pPr lvl="1"/>
            <a:r>
              <a:rPr lang="en-GB" sz="2000" i="1" dirty="0" smtClean="0"/>
              <a:t>Open Data Publication </a:t>
            </a:r>
          </a:p>
          <a:p>
            <a:pPr lvl="1"/>
            <a:r>
              <a:rPr lang="en-GB" sz="2000" i="1" dirty="0" smtClean="0"/>
              <a:t>Handles (DOI) support</a:t>
            </a:r>
          </a:p>
          <a:p>
            <a:pPr lvl="1"/>
            <a:r>
              <a:rPr lang="en-GB" sz="2000" i="1" dirty="0" smtClean="0"/>
              <a:t>OAI-PMH</a:t>
            </a:r>
          </a:p>
        </p:txBody>
      </p:sp>
      <p:pic>
        <p:nvPicPr>
          <p:cNvPr id="3" name="Obraz 2" descr="space_sharing_men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758" y="1827668"/>
            <a:ext cx="9709031" cy="5165995"/>
          </a:xfrm>
          <a:prstGeom prst="rect">
            <a:avLst/>
          </a:prstGeom>
        </p:spPr>
      </p:pic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950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EASY DATA SHARING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6" y="1882847"/>
            <a:ext cx="4462032" cy="458311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Team-</a:t>
            </a:r>
            <a:r>
              <a:rPr lang="en-GB" sz="2400" dirty="0" smtClean="0"/>
              <a:t>sharing</a:t>
            </a:r>
          </a:p>
          <a:p>
            <a:pPr lvl="1"/>
            <a:r>
              <a:rPr lang="en-GB" sz="2000" dirty="0" smtClean="0"/>
              <a:t>For groups</a:t>
            </a:r>
          </a:p>
          <a:p>
            <a:pPr lvl="1"/>
            <a:r>
              <a:rPr lang="en-GB" sz="2000" dirty="0" smtClean="0"/>
              <a:t>For individuals</a:t>
            </a:r>
          </a:p>
          <a:p>
            <a:pPr lvl="1"/>
            <a:r>
              <a:rPr lang="en-GB" sz="2000" dirty="0"/>
              <a:t>Token based</a:t>
            </a:r>
          </a:p>
          <a:p>
            <a:r>
              <a:rPr lang="en-GB" sz="2400" dirty="0" smtClean="0"/>
              <a:t>Cross</a:t>
            </a:r>
            <a:r>
              <a:rPr lang="en-GB" sz="2400" dirty="0"/>
              <a:t>-community data </a:t>
            </a:r>
            <a:r>
              <a:rPr lang="en-GB" sz="2400" dirty="0" smtClean="0"/>
              <a:t>sharing</a:t>
            </a:r>
            <a:endParaRPr lang="en-GB" sz="2400" dirty="0"/>
          </a:p>
          <a:p>
            <a:r>
              <a:rPr lang="en-GB" sz="2400" dirty="0" smtClean="0"/>
              <a:t>Instant </a:t>
            </a:r>
            <a:r>
              <a:rPr lang="en-GB" sz="2400" dirty="0"/>
              <a:t>and ad-hoc data sharing </a:t>
            </a:r>
            <a:endParaRPr lang="en-GB" sz="2400" dirty="0" smtClean="0"/>
          </a:p>
          <a:p>
            <a:r>
              <a:rPr lang="en-GB" sz="2400" i="1" dirty="0" smtClean="0"/>
              <a:t>Thanks to effort supported by EGI Engage:</a:t>
            </a:r>
          </a:p>
          <a:p>
            <a:pPr lvl="1"/>
            <a:r>
              <a:rPr lang="en-GB" sz="2000" i="1" dirty="0" smtClean="0"/>
              <a:t>Open Data Publication </a:t>
            </a:r>
          </a:p>
          <a:p>
            <a:pPr lvl="1"/>
            <a:r>
              <a:rPr lang="en-GB" sz="2000" i="1" dirty="0" smtClean="0"/>
              <a:t>Handles (DOI) support</a:t>
            </a:r>
          </a:p>
          <a:p>
            <a:pPr lvl="1"/>
            <a:r>
              <a:rPr lang="en-GB" sz="2000" i="1" dirty="0" smtClean="0"/>
              <a:t>OAI-PMH</a:t>
            </a:r>
          </a:p>
        </p:txBody>
      </p:sp>
      <p:pic>
        <p:nvPicPr>
          <p:cNvPr id="4" name="Obraz 3" descr="Invite screensho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758" y="1955625"/>
            <a:ext cx="9507636" cy="4902375"/>
          </a:xfrm>
          <a:prstGeom prst="rect">
            <a:avLst/>
          </a:prstGeom>
        </p:spPr>
      </p:pic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17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48" name="Obraz 2" descr="33_create_share_creat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2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149" name="Obraz 6" descr="use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06" y="5109334"/>
            <a:ext cx="432048" cy="568238"/>
          </a:xfrm>
          <a:prstGeom prst="rect">
            <a:avLst/>
          </a:prstGeom>
        </p:spPr>
      </p:pic>
      <p:pic>
        <p:nvPicPr>
          <p:cNvPr id="150" name="Obraz 7" descr="user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4" y="3106999"/>
            <a:ext cx="604353" cy="752086"/>
          </a:xfrm>
          <a:prstGeom prst="rect">
            <a:avLst/>
          </a:prstGeom>
        </p:spPr>
      </p:pic>
      <p:pic>
        <p:nvPicPr>
          <p:cNvPr id="151" name="Obraz 8" descr="user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23" y="2274787"/>
            <a:ext cx="422908" cy="494761"/>
          </a:xfrm>
          <a:prstGeom prst="rect">
            <a:avLst/>
          </a:prstGeom>
        </p:spPr>
      </p:pic>
      <p:grpSp>
        <p:nvGrpSpPr>
          <p:cNvPr id="152" name="Grupa 9"/>
          <p:cNvGrpSpPr/>
          <p:nvPr/>
        </p:nvGrpSpPr>
        <p:grpSpPr>
          <a:xfrm>
            <a:off x="2362538" y="5372091"/>
            <a:ext cx="2037372" cy="1272773"/>
            <a:chOff x="683567" y="5013177"/>
            <a:chExt cx="2037372" cy="1272773"/>
          </a:xfrm>
        </p:grpSpPr>
        <p:pic>
          <p:nvPicPr>
            <p:cNvPr id="153" name="Obraz 10" descr="strage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517232"/>
              <a:ext cx="308606" cy="374375"/>
            </a:xfrm>
            <a:prstGeom prst="rect">
              <a:avLst/>
            </a:prstGeom>
          </p:spPr>
        </p:pic>
        <p:sp>
          <p:nvSpPr>
            <p:cNvPr id="154" name="Tytuł 1"/>
            <p:cNvSpPr txBox="1">
              <a:spLocks/>
            </p:cNvSpPr>
            <p:nvPr/>
          </p:nvSpPr>
          <p:spPr>
            <a:xfrm>
              <a:off x="1475968" y="5900193"/>
              <a:ext cx="1244971" cy="3857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Private</a:t>
              </a:r>
              <a:r>
                <a:rPr lang="pl-PL" sz="1200" b="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Resources</a:t>
              </a:r>
              <a:endPara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155" name="Grupa 12"/>
            <p:cNvGrpSpPr/>
            <p:nvPr/>
          </p:nvGrpSpPr>
          <p:grpSpPr>
            <a:xfrm>
              <a:off x="683567" y="5013177"/>
              <a:ext cx="1159329" cy="734786"/>
              <a:chOff x="2051720" y="4221088"/>
              <a:chExt cx="1082040" cy="685800"/>
            </a:xfrm>
          </p:grpSpPr>
          <p:pic>
            <p:nvPicPr>
              <p:cNvPr id="156" name="Obraz 13" descr="spac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4221088"/>
                <a:ext cx="1082040" cy="685800"/>
              </a:xfrm>
              <a:prstGeom prst="rect">
                <a:avLst/>
              </a:prstGeom>
            </p:spPr>
          </p:pic>
          <p:sp>
            <p:nvSpPr>
              <p:cNvPr id="157" name="Tytuł 1"/>
              <p:cNvSpPr txBox="1">
                <a:spLocks/>
              </p:cNvSpPr>
              <p:nvPr/>
            </p:nvSpPr>
            <p:spPr>
              <a:xfrm>
                <a:off x="2123728" y="4437112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Dataset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p:grpSp>
      </p:grpSp>
      <p:grpSp>
        <p:nvGrpSpPr>
          <p:cNvPr id="158" name="Grupa 15"/>
          <p:cNvGrpSpPr/>
          <p:nvPr/>
        </p:nvGrpSpPr>
        <p:grpSpPr>
          <a:xfrm>
            <a:off x="2362538" y="3288050"/>
            <a:ext cx="1296144" cy="821500"/>
            <a:chOff x="2123728" y="1628800"/>
            <a:chExt cx="1476964" cy="936104"/>
          </a:xfrm>
        </p:grpSpPr>
        <p:pic>
          <p:nvPicPr>
            <p:cNvPr id="159" name="Obraz 16" descr="spac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628800"/>
              <a:ext cx="1476964" cy="936104"/>
            </a:xfrm>
            <a:prstGeom prst="rect">
              <a:avLst/>
            </a:prstGeom>
          </p:spPr>
        </p:pic>
        <p:sp>
          <p:nvSpPr>
            <p:cNvPr id="160" name="Tytuł 1"/>
            <p:cNvSpPr txBox="1">
              <a:spLocks/>
            </p:cNvSpPr>
            <p:nvPr/>
          </p:nvSpPr>
          <p:spPr>
            <a:xfrm>
              <a:off x="2195736" y="1916832"/>
              <a:ext cx="1376054" cy="491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Share</a:t>
              </a:r>
              <a:r>
                <a: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 of </a:t>
              </a:r>
            </a:p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Dataset</a:t>
              </a:r>
              <a:endParaRPr lang="pl-PL" sz="1200" b="0" dirty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64" name="Grupa 21"/>
          <p:cNvGrpSpPr/>
          <p:nvPr/>
        </p:nvGrpSpPr>
        <p:grpSpPr>
          <a:xfrm>
            <a:off x="7944475" y="5356581"/>
            <a:ext cx="1440160" cy="709456"/>
            <a:chOff x="4644008" y="5157192"/>
            <a:chExt cx="1440160" cy="709456"/>
          </a:xfrm>
        </p:grpSpPr>
        <p:pic>
          <p:nvPicPr>
            <p:cNvPr id="165" name="Obraz 22" descr="spac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157192"/>
              <a:ext cx="1082040" cy="685800"/>
            </a:xfrm>
            <a:prstGeom prst="rect">
              <a:avLst/>
            </a:prstGeom>
          </p:spPr>
        </p:pic>
        <p:grpSp>
          <p:nvGrpSpPr>
            <p:cNvPr id="166" name="Grupa 23"/>
            <p:cNvGrpSpPr/>
            <p:nvPr/>
          </p:nvGrpSpPr>
          <p:grpSpPr>
            <a:xfrm>
              <a:off x="4716016" y="5373216"/>
              <a:ext cx="1368152" cy="493432"/>
              <a:chOff x="4716016" y="5373216"/>
              <a:chExt cx="1368152" cy="493432"/>
            </a:xfrm>
          </p:grpSpPr>
          <p:sp>
            <p:nvSpPr>
              <p:cNvPr id="167" name="Tytuł 1"/>
              <p:cNvSpPr txBox="1">
                <a:spLocks/>
              </p:cNvSpPr>
              <p:nvPr/>
            </p:nvSpPr>
            <p:spPr>
              <a:xfrm>
                <a:off x="4716016" y="5373216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Copy</a:t>
                </a:r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</a:p>
              <a:p>
                <a:pPr algn="ctr"/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Data-set-1.1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pic>
            <p:nvPicPr>
              <p:cNvPr id="168" name="Obraz 25" descr="strage2.png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517232"/>
                <a:ext cx="288032" cy="349416"/>
              </a:xfrm>
              <a:prstGeom prst="rect">
                <a:avLst/>
              </a:prstGeom>
            </p:spPr>
          </p:pic>
        </p:grpSp>
      </p:grpSp>
      <p:grpSp>
        <p:nvGrpSpPr>
          <p:cNvPr id="170" name="Grupa 27"/>
          <p:cNvGrpSpPr/>
          <p:nvPr/>
        </p:nvGrpSpPr>
        <p:grpSpPr>
          <a:xfrm>
            <a:off x="6630769" y="3206387"/>
            <a:ext cx="1444520" cy="830997"/>
            <a:chOff x="3059789" y="3320948"/>
            <a:chExt cx="2962454" cy="830997"/>
          </a:xfrm>
        </p:grpSpPr>
        <p:cxnSp>
          <p:nvCxnSpPr>
            <p:cNvPr id="171" name="Łącznik prosty 28"/>
            <p:cNvCxnSpPr/>
            <p:nvPr/>
          </p:nvCxnSpPr>
          <p:spPr>
            <a:xfrm flipH="1">
              <a:off x="3059789" y="3707614"/>
              <a:ext cx="2883354" cy="2654"/>
            </a:xfrm>
            <a:prstGeom prst="line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Prostokąt 29"/>
            <p:cNvSpPr/>
            <p:nvPr/>
          </p:nvSpPr>
          <p:spPr>
            <a:xfrm>
              <a:off x="3834425" y="3320948"/>
              <a:ext cx="2187818" cy="830997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View data set preview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in browser using DOI</a:t>
              </a:r>
            </a:p>
          </p:txBody>
        </p:sp>
      </p:grpSp>
      <p:grpSp>
        <p:nvGrpSpPr>
          <p:cNvPr id="173" name="Grupa 30"/>
          <p:cNvGrpSpPr/>
          <p:nvPr/>
        </p:nvGrpSpPr>
        <p:grpSpPr>
          <a:xfrm>
            <a:off x="8034359" y="3971095"/>
            <a:ext cx="2016224" cy="1152128"/>
            <a:chOff x="4716016" y="3789040"/>
            <a:chExt cx="2016224" cy="1152128"/>
          </a:xfrm>
        </p:grpSpPr>
        <p:cxnSp>
          <p:nvCxnSpPr>
            <p:cNvPr id="174" name="Łącznik prosty 31"/>
            <p:cNvCxnSpPr/>
            <p:nvPr/>
          </p:nvCxnSpPr>
          <p:spPr>
            <a:xfrm>
              <a:off x="5220072" y="3789040"/>
              <a:ext cx="0" cy="1152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Prostokąt 32"/>
            <p:cNvSpPr/>
            <p:nvPr/>
          </p:nvSpPr>
          <p:spPr>
            <a:xfrm>
              <a:off x="4716016" y="4077072"/>
              <a:ext cx="2016224" cy="276999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Copy data set </a:t>
              </a:r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76" name="Grupa 33"/>
          <p:cNvGrpSpPr/>
          <p:nvPr/>
        </p:nvGrpSpPr>
        <p:grpSpPr>
          <a:xfrm>
            <a:off x="7937324" y="2136271"/>
            <a:ext cx="1302212" cy="837828"/>
            <a:chOff x="4716016" y="1772816"/>
            <a:chExt cx="1091992" cy="1008112"/>
          </a:xfrm>
        </p:grpSpPr>
        <p:cxnSp>
          <p:nvCxnSpPr>
            <p:cNvPr id="177" name="Łącznik prosty 34"/>
            <p:cNvCxnSpPr/>
            <p:nvPr/>
          </p:nvCxnSpPr>
          <p:spPr>
            <a:xfrm>
              <a:off x="5220072" y="1772816"/>
              <a:ext cx="0" cy="10081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Prostokąt 35"/>
            <p:cNvSpPr/>
            <p:nvPr/>
          </p:nvSpPr>
          <p:spPr>
            <a:xfrm>
              <a:off x="4716016" y="2060847"/>
              <a:ext cx="1091992" cy="33329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Discover </a:t>
              </a:r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data set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9" name="Prostokąt 36"/>
            <p:cNvSpPr/>
            <p:nvPr/>
          </p:nvSpPr>
          <p:spPr>
            <a:xfrm>
              <a:off x="4716016" y="2276872"/>
              <a:ext cx="154909" cy="333298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>
              <a:spAutoFit/>
            </a:bodyPr>
            <a:lstStyle/>
            <a:p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1" name="Grupa 40"/>
          <p:cNvGrpSpPr/>
          <p:nvPr/>
        </p:nvGrpSpPr>
        <p:grpSpPr>
          <a:xfrm>
            <a:off x="2218522" y="4186054"/>
            <a:ext cx="2736304" cy="1080120"/>
            <a:chOff x="539552" y="3789040"/>
            <a:chExt cx="2736304" cy="1080120"/>
          </a:xfrm>
        </p:grpSpPr>
        <p:cxnSp>
          <p:nvCxnSpPr>
            <p:cNvPr id="182" name="Łącznik prosty 41"/>
            <p:cNvCxnSpPr/>
            <p:nvPr/>
          </p:nvCxnSpPr>
          <p:spPr>
            <a:xfrm flipV="1">
              <a:off x="1331640" y="3789040"/>
              <a:ext cx="0" cy="10801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stokąt 42"/>
            <p:cNvSpPr/>
            <p:nvPr/>
          </p:nvSpPr>
          <p:spPr>
            <a:xfrm>
              <a:off x="539552" y="4077072"/>
              <a:ext cx="2736304" cy="64633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Create a share from 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folder or file with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Metadata in DC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4" name="Grupa 43"/>
          <p:cNvGrpSpPr/>
          <p:nvPr/>
        </p:nvGrpSpPr>
        <p:grpSpPr>
          <a:xfrm>
            <a:off x="1847943" y="1110054"/>
            <a:ext cx="6740487" cy="2121938"/>
            <a:chOff x="1453265" y="838145"/>
            <a:chExt cx="5395580" cy="2458176"/>
          </a:xfrm>
        </p:grpSpPr>
        <p:grpSp>
          <p:nvGrpSpPr>
            <p:cNvPr id="185" name="Grupa 44"/>
            <p:cNvGrpSpPr/>
            <p:nvPr/>
          </p:nvGrpSpPr>
          <p:grpSpPr>
            <a:xfrm>
              <a:off x="5272042" y="838145"/>
              <a:ext cx="1576803" cy="847596"/>
              <a:chOff x="4335938" y="406097"/>
              <a:chExt cx="1576803" cy="847596"/>
            </a:xfrm>
          </p:grpSpPr>
          <p:sp>
            <p:nvSpPr>
              <p:cNvPr id="188" name="PoleTekstowe 47"/>
              <p:cNvSpPr txBox="1"/>
              <p:nvPr/>
            </p:nvSpPr>
            <p:spPr>
              <a:xfrm>
                <a:off x="4688605" y="504944"/>
                <a:ext cx="1224136" cy="748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Public Services </a:t>
                </a:r>
              </a:p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For Data Discovery </a:t>
                </a:r>
              </a:p>
            </p:txBody>
          </p:sp>
          <p:pic>
            <p:nvPicPr>
              <p:cNvPr id="189" name="Obraz 48" descr="index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5938" y="406097"/>
                <a:ext cx="342919" cy="360968"/>
              </a:xfrm>
              <a:prstGeom prst="rect">
                <a:avLst/>
              </a:prstGeom>
            </p:spPr>
          </p:pic>
        </p:grpSp>
        <p:cxnSp>
          <p:nvCxnSpPr>
            <p:cNvPr id="186" name="Łącznik łamany 45"/>
            <p:cNvCxnSpPr>
              <a:endCxn id="191" idx="1"/>
            </p:cNvCxnSpPr>
            <p:nvPr/>
          </p:nvCxnSpPr>
          <p:spPr>
            <a:xfrm rot="5400000" flipH="1" flipV="1">
              <a:off x="2041349" y="1483113"/>
              <a:ext cx="2226408" cy="1400008"/>
            </a:xfrm>
            <a:prstGeom prst="bentConnector2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Prostokąt 46"/>
            <p:cNvSpPr/>
            <p:nvPr/>
          </p:nvSpPr>
          <p:spPr>
            <a:xfrm>
              <a:off x="1453265" y="1756096"/>
              <a:ext cx="1701288" cy="32089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Register identifier (e.g. DOI)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191" name="Obraz 50" descr="logo (1)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19" y="917434"/>
            <a:ext cx="853296" cy="812662"/>
          </a:xfrm>
          <a:prstGeom prst="rect">
            <a:avLst/>
          </a:prstGeom>
        </p:spPr>
      </p:pic>
      <p:pic>
        <p:nvPicPr>
          <p:cNvPr id="192" name="Obraz 51" descr="OpenAIREplus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44" y="1480159"/>
            <a:ext cx="783215" cy="550488"/>
          </a:xfrm>
          <a:prstGeom prst="rect">
            <a:avLst/>
          </a:prstGeom>
        </p:spPr>
      </p:pic>
      <p:cxnSp>
        <p:nvCxnSpPr>
          <p:cNvPr id="194" name="Łącznik prosty 53"/>
          <p:cNvCxnSpPr/>
          <p:nvPr/>
        </p:nvCxnSpPr>
        <p:spPr>
          <a:xfrm rot="1321213" flipH="1">
            <a:off x="3724932" y="4766065"/>
            <a:ext cx="4197947" cy="0"/>
          </a:xfrm>
          <a:prstGeom prst="line">
            <a:avLst/>
          </a:prstGeom>
          <a:ln>
            <a:solidFill>
              <a:srgbClr val="7F7F7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Prostokąt 54"/>
          <p:cNvSpPr/>
          <p:nvPr/>
        </p:nvSpPr>
        <p:spPr>
          <a:xfrm rot="1321213">
            <a:off x="5024100" y="4558160"/>
            <a:ext cx="1975504" cy="13720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Lazy Replication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99" name="Obraz 59" descr="web2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52" y="3552090"/>
            <a:ext cx="838782" cy="539343"/>
          </a:xfrm>
          <a:prstGeom prst="rect">
            <a:avLst/>
          </a:prstGeom>
        </p:spPr>
      </p:pic>
      <p:grpSp>
        <p:nvGrpSpPr>
          <p:cNvPr id="201" name="Grupa 68"/>
          <p:cNvGrpSpPr/>
          <p:nvPr/>
        </p:nvGrpSpPr>
        <p:grpSpPr>
          <a:xfrm>
            <a:off x="3315307" y="1533177"/>
            <a:ext cx="3681541" cy="1909000"/>
            <a:chOff x="202988" y="1041397"/>
            <a:chExt cx="2222715" cy="1397004"/>
          </a:xfrm>
        </p:grpSpPr>
        <p:cxnSp>
          <p:nvCxnSpPr>
            <p:cNvPr id="202" name="Łącznik łamany 70"/>
            <p:cNvCxnSpPr/>
            <p:nvPr/>
          </p:nvCxnSpPr>
          <p:spPr>
            <a:xfrm flipV="1">
              <a:off x="482599" y="1041397"/>
              <a:ext cx="1943104" cy="1397004"/>
            </a:xfrm>
            <a:prstGeom prst="bentConnector3">
              <a:avLst>
                <a:gd name="adj1" fmla="val 69608"/>
              </a:avLst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Prostokąt 71"/>
            <p:cNvSpPr/>
            <p:nvPr/>
          </p:nvSpPr>
          <p:spPr>
            <a:xfrm>
              <a:off x="202988" y="2162777"/>
              <a:ext cx="1607406" cy="20270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Expose share metadata over OAI-PMH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7" name="Tytuł 1"/>
          <p:cNvSpPr txBox="1">
            <a:spLocks/>
          </p:cNvSpPr>
          <p:nvPr/>
        </p:nvSpPr>
        <p:spPr>
          <a:xfrm>
            <a:off x="8617050" y="6152845"/>
            <a:ext cx="1244971" cy="385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Private</a:t>
            </a:r>
            <a:r>
              <a: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Resources</a:t>
            </a:r>
            <a:endParaRPr lang="pl-PL" sz="12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1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4" name="Obraz 7" descr="32_create_share_ur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8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>
          <a:xfrm>
            <a:off x="413806" y="476179"/>
            <a:ext cx="8535461" cy="53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en-GB" sz="2800" cap="small" dirty="0" smtClean="0">
                <a:solidFill>
                  <a:srgbClr val="291568"/>
                </a:solidFill>
              </a:rPr>
              <a:t>Supported by:</a:t>
            </a:r>
            <a:endParaRPr lang="en-GB" sz="2800" cap="small" dirty="0">
              <a:solidFill>
                <a:srgbClr val="291568"/>
              </a:solidFill>
            </a:endParaRPr>
          </a:p>
        </p:txBody>
      </p:sp>
      <p:pic>
        <p:nvPicPr>
          <p:cNvPr id="14" name="Obraz 13" descr="INDIGO log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445" y="2891624"/>
            <a:ext cx="3396140" cy="257564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1040" y="3784600"/>
            <a:ext cx="1956586" cy="168266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06" y="3924300"/>
            <a:ext cx="2743047" cy="154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7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149" name="Obraz 6" descr="use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06" y="5109334"/>
            <a:ext cx="432048" cy="568238"/>
          </a:xfrm>
          <a:prstGeom prst="rect">
            <a:avLst/>
          </a:prstGeom>
        </p:spPr>
      </p:pic>
      <p:pic>
        <p:nvPicPr>
          <p:cNvPr id="150" name="Obraz 7" descr="user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4" y="3106999"/>
            <a:ext cx="604353" cy="752086"/>
          </a:xfrm>
          <a:prstGeom prst="rect">
            <a:avLst/>
          </a:prstGeom>
        </p:spPr>
      </p:pic>
      <p:pic>
        <p:nvPicPr>
          <p:cNvPr id="151" name="Obraz 8" descr="user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23" y="2274787"/>
            <a:ext cx="422908" cy="494761"/>
          </a:xfrm>
          <a:prstGeom prst="rect">
            <a:avLst/>
          </a:prstGeom>
        </p:spPr>
      </p:pic>
      <p:grpSp>
        <p:nvGrpSpPr>
          <p:cNvPr id="152" name="Grupa 9"/>
          <p:cNvGrpSpPr/>
          <p:nvPr/>
        </p:nvGrpSpPr>
        <p:grpSpPr>
          <a:xfrm>
            <a:off x="2362538" y="5372091"/>
            <a:ext cx="2037372" cy="1272773"/>
            <a:chOff x="683567" y="5013177"/>
            <a:chExt cx="2037372" cy="1272773"/>
          </a:xfrm>
        </p:grpSpPr>
        <p:pic>
          <p:nvPicPr>
            <p:cNvPr id="153" name="Obraz 10" descr="strage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517232"/>
              <a:ext cx="308606" cy="374375"/>
            </a:xfrm>
            <a:prstGeom prst="rect">
              <a:avLst/>
            </a:prstGeom>
          </p:spPr>
        </p:pic>
        <p:sp>
          <p:nvSpPr>
            <p:cNvPr id="154" name="Tytuł 1"/>
            <p:cNvSpPr txBox="1">
              <a:spLocks/>
            </p:cNvSpPr>
            <p:nvPr/>
          </p:nvSpPr>
          <p:spPr>
            <a:xfrm>
              <a:off x="1475968" y="5900193"/>
              <a:ext cx="1244971" cy="3857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Private</a:t>
              </a:r>
              <a:r>
                <a:rPr lang="pl-PL" sz="1200" b="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Resources</a:t>
              </a:r>
              <a:endPara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155" name="Grupa 12"/>
            <p:cNvGrpSpPr/>
            <p:nvPr/>
          </p:nvGrpSpPr>
          <p:grpSpPr>
            <a:xfrm>
              <a:off x="683567" y="5013177"/>
              <a:ext cx="1159329" cy="734786"/>
              <a:chOff x="2051720" y="4221088"/>
              <a:chExt cx="1082040" cy="685800"/>
            </a:xfrm>
          </p:grpSpPr>
          <p:pic>
            <p:nvPicPr>
              <p:cNvPr id="156" name="Obraz 13" descr="spac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4221088"/>
                <a:ext cx="1082040" cy="685800"/>
              </a:xfrm>
              <a:prstGeom prst="rect">
                <a:avLst/>
              </a:prstGeom>
            </p:spPr>
          </p:pic>
          <p:sp>
            <p:nvSpPr>
              <p:cNvPr id="157" name="Tytuł 1"/>
              <p:cNvSpPr txBox="1">
                <a:spLocks/>
              </p:cNvSpPr>
              <p:nvPr/>
            </p:nvSpPr>
            <p:spPr>
              <a:xfrm>
                <a:off x="2123728" y="4437112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Dataset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p:grpSp>
      </p:grpSp>
      <p:grpSp>
        <p:nvGrpSpPr>
          <p:cNvPr id="158" name="Grupa 15"/>
          <p:cNvGrpSpPr/>
          <p:nvPr/>
        </p:nvGrpSpPr>
        <p:grpSpPr>
          <a:xfrm>
            <a:off x="2362538" y="3288050"/>
            <a:ext cx="1296144" cy="821500"/>
            <a:chOff x="2123728" y="1628800"/>
            <a:chExt cx="1476964" cy="936104"/>
          </a:xfrm>
        </p:grpSpPr>
        <p:pic>
          <p:nvPicPr>
            <p:cNvPr id="159" name="Obraz 16" descr="spac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628800"/>
              <a:ext cx="1476964" cy="936104"/>
            </a:xfrm>
            <a:prstGeom prst="rect">
              <a:avLst/>
            </a:prstGeom>
          </p:spPr>
        </p:pic>
        <p:sp>
          <p:nvSpPr>
            <p:cNvPr id="160" name="Tytuł 1"/>
            <p:cNvSpPr txBox="1">
              <a:spLocks/>
            </p:cNvSpPr>
            <p:nvPr/>
          </p:nvSpPr>
          <p:spPr>
            <a:xfrm>
              <a:off x="2195736" y="1916832"/>
              <a:ext cx="1376054" cy="491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Share</a:t>
              </a:r>
              <a:r>
                <a: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 of </a:t>
              </a:r>
            </a:p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Dataset</a:t>
              </a:r>
              <a:endParaRPr lang="pl-PL" sz="1200" b="0" dirty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64" name="Grupa 21"/>
          <p:cNvGrpSpPr/>
          <p:nvPr/>
        </p:nvGrpSpPr>
        <p:grpSpPr>
          <a:xfrm>
            <a:off x="7944475" y="5356581"/>
            <a:ext cx="1440160" cy="709456"/>
            <a:chOff x="4644008" y="5157192"/>
            <a:chExt cx="1440160" cy="709456"/>
          </a:xfrm>
        </p:grpSpPr>
        <p:pic>
          <p:nvPicPr>
            <p:cNvPr id="165" name="Obraz 22" descr="spac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157192"/>
              <a:ext cx="1082040" cy="685800"/>
            </a:xfrm>
            <a:prstGeom prst="rect">
              <a:avLst/>
            </a:prstGeom>
          </p:spPr>
        </p:pic>
        <p:grpSp>
          <p:nvGrpSpPr>
            <p:cNvPr id="166" name="Grupa 23"/>
            <p:cNvGrpSpPr/>
            <p:nvPr/>
          </p:nvGrpSpPr>
          <p:grpSpPr>
            <a:xfrm>
              <a:off x="4716016" y="5373216"/>
              <a:ext cx="1368152" cy="493432"/>
              <a:chOff x="4716016" y="5373216"/>
              <a:chExt cx="1368152" cy="493432"/>
            </a:xfrm>
          </p:grpSpPr>
          <p:sp>
            <p:nvSpPr>
              <p:cNvPr id="167" name="Tytuł 1"/>
              <p:cNvSpPr txBox="1">
                <a:spLocks/>
              </p:cNvSpPr>
              <p:nvPr/>
            </p:nvSpPr>
            <p:spPr>
              <a:xfrm>
                <a:off x="4716016" y="5373216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Copy</a:t>
                </a:r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</a:p>
              <a:p>
                <a:pPr algn="ctr"/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Data-set-1.1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pic>
            <p:nvPicPr>
              <p:cNvPr id="168" name="Obraz 25" descr="strage2.png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517232"/>
                <a:ext cx="288032" cy="349416"/>
              </a:xfrm>
              <a:prstGeom prst="rect">
                <a:avLst/>
              </a:prstGeom>
            </p:spPr>
          </p:pic>
        </p:grpSp>
      </p:grpSp>
      <p:grpSp>
        <p:nvGrpSpPr>
          <p:cNvPr id="170" name="Grupa 27"/>
          <p:cNvGrpSpPr/>
          <p:nvPr/>
        </p:nvGrpSpPr>
        <p:grpSpPr>
          <a:xfrm>
            <a:off x="6630769" y="3206387"/>
            <a:ext cx="1444520" cy="830997"/>
            <a:chOff x="3059789" y="3320948"/>
            <a:chExt cx="2962454" cy="830997"/>
          </a:xfrm>
        </p:grpSpPr>
        <p:cxnSp>
          <p:nvCxnSpPr>
            <p:cNvPr id="171" name="Łącznik prosty 28"/>
            <p:cNvCxnSpPr/>
            <p:nvPr/>
          </p:nvCxnSpPr>
          <p:spPr>
            <a:xfrm flipH="1">
              <a:off x="3059789" y="3707614"/>
              <a:ext cx="2883354" cy="2654"/>
            </a:xfrm>
            <a:prstGeom prst="line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Prostokąt 29"/>
            <p:cNvSpPr/>
            <p:nvPr/>
          </p:nvSpPr>
          <p:spPr>
            <a:xfrm>
              <a:off x="3834425" y="3320948"/>
              <a:ext cx="2187818" cy="830997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View data set preview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in browser using DOI</a:t>
              </a:r>
            </a:p>
          </p:txBody>
        </p:sp>
      </p:grpSp>
      <p:grpSp>
        <p:nvGrpSpPr>
          <p:cNvPr id="173" name="Grupa 30"/>
          <p:cNvGrpSpPr/>
          <p:nvPr/>
        </p:nvGrpSpPr>
        <p:grpSpPr>
          <a:xfrm>
            <a:off x="8034359" y="3971095"/>
            <a:ext cx="2016224" cy="1152128"/>
            <a:chOff x="4716016" y="3789040"/>
            <a:chExt cx="2016224" cy="1152128"/>
          </a:xfrm>
        </p:grpSpPr>
        <p:cxnSp>
          <p:nvCxnSpPr>
            <p:cNvPr id="174" name="Łącznik prosty 31"/>
            <p:cNvCxnSpPr/>
            <p:nvPr/>
          </p:nvCxnSpPr>
          <p:spPr>
            <a:xfrm>
              <a:off x="5220072" y="3789040"/>
              <a:ext cx="0" cy="1152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Prostokąt 32"/>
            <p:cNvSpPr/>
            <p:nvPr/>
          </p:nvSpPr>
          <p:spPr>
            <a:xfrm>
              <a:off x="4716016" y="4077072"/>
              <a:ext cx="2016224" cy="276999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Copy data set </a:t>
              </a:r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76" name="Grupa 33"/>
          <p:cNvGrpSpPr/>
          <p:nvPr/>
        </p:nvGrpSpPr>
        <p:grpSpPr>
          <a:xfrm>
            <a:off x="7937324" y="2136271"/>
            <a:ext cx="1302212" cy="837828"/>
            <a:chOff x="4716016" y="1772816"/>
            <a:chExt cx="1091992" cy="1008112"/>
          </a:xfrm>
        </p:grpSpPr>
        <p:cxnSp>
          <p:nvCxnSpPr>
            <p:cNvPr id="177" name="Łącznik prosty 34"/>
            <p:cNvCxnSpPr/>
            <p:nvPr/>
          </p:nvCxnSpPr>
          <p:spPr>
            <a:xfrm>
              <a:off x="5220072" y="1772816"/>
              <a:ext cx="0" cy="10081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Prostokąt 35"/>
            <p:cNvSpPr/>
            <p:nvPr/>
          </p:nvSpPr>
          <p:spPr>
            <a:xfrm>
              <a:off x="4716016" y="2060847"/>
              <a:ext cx="1091992" cy="33329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Discover </a:t>
              </a:r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data set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9" name="Prostokąt 36"/>
            <p:cNvSpPr/>
            <p:nvPr/>
          </p:nvSpPr>
          <p:spPr>
            <a:xfrm>
              <a:off x="4716016" y="2276872"/>
              <a:ext cx="154909" cy="333298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>
              <a:spAutoFit/>
            </a:bodyPr>
            <a:lstStyle/>
            <a:p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1" name="Grupa 40"/>
          <p:cNvGrpSpPr/>
          <p:nvPr/>
        </p:nvGrpSpPr>
        <p:grpSpPr>
          <a:xfrm>
            <a:off x="2218522" y="4186054"/>
            <a:ext cx="2736304" cy="1080120"/>
            <a:chOff x="539552" y="3789040"/>
            <a:chExt cx="2736304" cy="1080120"/>
          </a:xfrm>
        </p:grpSpPr>
        <p:cxnSp>
          <p:nvCxnSpPr>
            <p:cNvPr id="182" name="Łącznik prosty 41"/>
            <p:cNvCxnSpPr/>
            <p:nvPr/>
          </p:nvCxnSpPr>
          <p:spPr>
            <a:xfrm flipV="1">
              <a:off x="1331640" y="3789040"/>
              <a:ext cx="0" cy="10801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stokąt 42"/>
            <p:cNvSpPr/>
            <p:nvPr/>
          </p:nvSpPr>
          <p:spPr>
            <a:xfrm>
              <a:off x="539552" y="4077072"/>
              <a:ext cx="2736304" cy="64633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Create a share from 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folder or file with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Metadata in DC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4" name="Grupa 43"/>
          <p:cNvGrpSpPr/>
          <p:nvPr/>
        </p:nvGrpSpPr>
        <p:grpSpPr>
          <a:xfrm>
            <a:off x="1847943" y="1110054"/>
            <a:ext cx="6740487" cy="2121938"/>
            <a:chOff x="1453265" y="838145"/>
            <a:chExt cx="5395580" cy="2458176"/>
          </a:xfrm>
        </p:grpSpPr>
        <p:grpSp>
          <p:nvGrpSpPr>
            <p:cNvPr id="185" name="Grupa 44"/>
            <p:cNvGrpSpPr/>
            <p:nvPr/>
          </p:nvGrpSpPr>
          <p:grpSpPr>
            <a:xfrm>
              <a:off x="5272042" y="838145"/>
              <a:ext cx="1576803" cy="847596"/>
              <a:chOff x="4335938" y="406097"/>
              <a:chExt cx="1576803" cy="847596"/>
            </a:xfrm>
          </p:grpSpPr>
          <p:sp>
            <p:nvSpPr>
              <p:cNvPr id="188" name="PoleTekstowe 47"/>
              <p:cNvSpPr txBox="1"/>
              <p:nvPr/>
            </p:nvSpPr>
            <p:spPr>
              <a:xfrm>
                <a:off x="4688605" y="504944"/>
                <a:ext cx="1224136" cy="748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Public Services </a:t>
                </a:r>
              </a:p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For Data Discovery </a:t>
                </a:r>
              </a:p>
            </p:txBody>
          </p:sp>
          <p:pic>
            <p:nvPicPr>
              <p:cNvPr id="189" name="Obraz 48" descr="index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5938" y="406097"/>
                <a:ext cx="342919" cy="360968"/>
              </a:xfrm>
              <a:prstGeom prst="rect">
                <a:avLst/>
              </a:prstGeom>
            </p:spPr>
          </p:pic>
        </p:grpSp>
        <p:cxnSp>
          <p:nvCxnSpPr>
            <p:cNvPr id="186" name="Łącznik łamany 45"/>
            <p:cNvCxnSpPr>
              <a:endCxn id="191" idx="1"/>
            </p:cNvCxnSpPr>
            <p:nvPr/>
          </p:nvCxnSpPr>
          <p:spPr>
            <a:xfrm rot="5400000" flipH="1" flipV="1">
              <a:off x="2041349" y="1483113"/>
              <a:ext cx="2226408" cy="1400008"/>
            </a:xfrm>
            <a:prstGeom prst="bentConnector2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Prostokąt 46"/>
            <p:cNvSpPr/>
            <p:nvPr/>
          </p:nvSpPr>
          <p:spPr>
            <a:xfrm>
              <a:off x="1453265" y="1756096"/>
              <a:ext cx="1701288" cy="32089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Register identifier (e.g. DOI)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191" name="Obraz 50" descr="logo (1)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19" y="917434"/>
            <a:ext cx="853296" cy="812662"/>
          </a:xfrm>
          <a:prstGeom prst="rect">
            <a:avLst/>
          </a:prstGeom>
        </p:spPr>
      </p:pic>
      <p:pic>
        <p:nvPicPr>
          <p:cNvPr id="192" name="Obraz 51" descr="OpenAIREplus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44" y="1480159"/>
            <a:ext cx="783215" cy="550488"/>
          </a:xfrm>
          <a:prstGeom prst="rect">
            <a:avLst/>
          </a:prstGeom>
        </p:spPr>
      </p:pic>
      <p:cxnSp>
        <p:nvCxnSpPr>
          <p:cNvPr id="194" name="Łącznik prosty 53"/>
          <p:cNvCxnSpPr/>
          <p:nvPr/>
        </p:nvCxnSpPr>
        <p:spPr>
          <a:xfrm rot="1321213" flipH="1">
            <a:off x="3724932" y="4766065"/>
            <a:ext cx="4197947" cy="0"/>
          </a:xfrm>
          <a:prstGeom prst="line">
            <a:avLst/>
          </a:prstGeom>
          <a:ln>
            <a:solidFill>
              <a:srgbClr val="7F7F7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Prostokąt 54"/>
          <p:cNvSpPr/>
          <p:nvPr/>
        </p:nvSpPr>
        <p:spPr>
          <a:xfrm rot="1321213">
            <a:off x="5024100" y="4558160"/>
            <a:ext cx="1975504" cy="13720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Lazy Replication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99" name="Obraz 59" descr="web2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52" y="3552090"/>
            <a:ext cx="838782" cy="539343"/>
          </a:xfrm>
          <a:prstGeom prst="rect">
            <a:avLst/>
          </a:prstGeom>
        </p:spPr>
      </p:pic>
      <p:grpSp>
        <p:nvGrpSpPr>
          <p:cNvPr id="201" name="Grupa 68"/>
          <p:cNvGrpSpPr/>
          <p:nvPr/>
        </p:nvGrpSpPr>
        <p:grpSpPr>
          <a:xfrm>
            <a:off x="3315307" y="1533177"/>
            <a:ext cx="3681541" cy="1909000"/>
            <a:chOff x="202988" y="1041397"/>
            <a:chExt cx="2222715" cy="1397004"/>
          </a:xfrm>
        </p:grpSpPr>
        <p:cxnSp>
          <p:nvCxnSpPr>
            <p:cNvPr id="202" name="Łącznik łamany 70"/>
            <p:cNvCxnSpPr/>
            <p:nvPr/>
          </p:nvCxnSpPr>
          <p:spPr>
            <a:xfrm flipV="1">
              <a:off x="482599" y="1041397"/>
              <a:ext cx="1943104" cy="1397004"/>
            </a:xfrm>
            <a:prstGeom prst="bentConnector3">
              <a:avLst>
                <a:gd name="adj1" fmla="val 69608"/>
              </a:avLst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Prostokąt 71"/>
            <p:cNvSpPr/>
            <p:nvPr/>
          </p:nvSpPr>
          <p:spPr>
            <a:xfrm>
              <a:off x="202988" y="2162777"/>
              <a:ext cx="1607406" cy="20270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Expose share metadata over OAI-PMH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7" name="Tytuł 1"/>
          <p:cNvSpPr txBox="1">
            <a:spLocks/>
          </p:cNvSpPr>
          <p:nvPr/>
        </p:nvSpPr>
        <p:spPr>
          <a:xfrm>
            <a:off x="8617050" y="6152845"/>
            <a:ext cx="1244971" cy="385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Private</a:t>
            </a:r>
            <a:r>
              <a: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Resources</a:t>
            </a:r>
            <a:endParaRPr lang="pl-PL" sz="12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1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48" name="Obraz 2" descr="33_create_share_creat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2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1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149" name="Obraz 6" descr="use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06" y="5109334"/>
            <a:ext cx="432048" cy="568238"/>
          </a:xfrm>
          <a:prstGeom prst="rect">
            <a:avLst/>
          </a:prstGeom>
        </p:spPr>
      </p:pic>
      <p:pic>
        <p:nvPicPr>
          <p:cNvPr id="150" name="Obraz 7" descr="user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4" y="3106999"/>
            <a:ext cx="604353" cy="752086"/>
          </a:xfrm>
          <a:prstGeom prst="rect">
            <a:avLst/>
          </a:prstGeom>
        </p:spPr>
      </p:pic>
      <p:pic>
        <p:nvPicPr>
          <p:cNvPr id="151" name="Obraz 8" descr="user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23" y="2274787"/>
            <a:ext cx="422908" cy="494761"/>
          </a:xfrm>
          <a:prstGeom prst="rect">
            <a:avLst/>
          </a:prstGeom>
        </p:spPr>
      </p:pic>
      <p:grpSp>
        <p:nvGrpSpPr>
          <p:cNvPr id="152" name="Grupa 9"/>
          <p:cNvGrpSpPr/>
          <p:nvPr/>
        </p:nvGrpSpPr>
        <p:grpSpPr>
          <a:xfrm>
            <a:off x="2362538" y="5372091"/>
            <a:ext cx="2037372" cy="1272773"/>
            <a:chOff x="683567" y="5013177"/>
            <a:chExt cx="2037372" cy="1272773"/>
          </a:xfrm>
        </p:grpSpPr>
        <p:pic>
          <p:nvPicPr>
            <p:cNvPr id="153" name="Obraz 10" descr="strage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517232"/>
              <a:ext cx="308606" cy="374375"/>
            </a:xfrm>
            <a:prstGeom prst="rect">
              <a:avLst/>
            </a:prstGeom>
          </p:spPr>
        </p:pic>
        <p:sp>
          <p:nvSpPr>
            <p:cNvPr id="154" name="Tytuł 1"/>
            <p:cNvSpPr txBox="1">
              <a:spLocks/>
            </p:cNvSpPr>
            <p:nvPr/>
          </p:nvSpPr>
          <p:spPr>
            <a:xfrm>
              <a:off x="1475968" y="5900193"/>
              <a:ext cx="1244971" cy="3857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Private</a:t>
              </a:r>
              <a:r>
                <a:rPr lang="pl-PL" sz="1200" b="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Resources</a:t>
              </a:r>
              <a:endPara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155" name="Grupa 12"/>
            <p:cNvGrpSpPr/>
            <p:nvPr/>
          </p:nvGrpSpPr>
          <p:grpSpPr>
            <a:xfrm>
              <a:off x="683567" y="5013177"/>
              <a:ext cx="1159329" cy="734786"/>
              <a:chOff x="2051720" y="4221088"/>
              <a:chExt cx="1082040" cy="685800"/>
            </a:xfrm>
          </p:grpSpPr>
          <p:pic>
            <p:nvPicPr>
              <p:cNvPr id="156" name="Obraz 13" descr="spac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4221088"/>
                <a:ext cx="1082040" cy="685800"/>
              </a:xfrm>
              <a:prstGeom prst="rect">
                <a:avLst/>
              </a:prstGeom>
            </p:spPr>
          </p:pic>
          <p:sp>
            <p:nvSpPr>
              <p:cNvPr id="157" name="Tytuł 1"/>
              <p:cNvSpPr txBox="1">
                <a:spLocks/>
              </p:cNvSpPr>
              <p:nvPr/>
            </p:nvSpPr>
            <p:spPr>
              <a:xfrm>
                <a:off x="2123728" y="4437112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Dataset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p:grpSp>
      </p:grpSp>
      <p:grpSp>
        <p:nvGrpSpPr>
          <p:cNvPr id="158" name="Grupa 15"/>
          <p:cNvGrpSpPr/>
          <p:nvPr/>
        </p:nvGrpSpPr>
        <p:grpSpPr>
          <a:xfrm>
            <a:off x="2362538" y="3288050"/>
            <a:ext cx="1296144" cy="821500"/>
            <a:chOff x="2123728" y="1628800"/>
            <a:chExt cx="1476964" cy="936104"/>
          </a:xfrm>
        </p:grpSpPr>
        <p:pic>
          <p:nvPicPr>
            <p:cNvPr id="159" name="Obraz 16" descr="spac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628800"/>
              <a:ext cx="1476964" cy="936104"/>
            </a:xfrm>
            <a:prstGeom prst="rect">
              <a:avLst/>
            </a:prstGeom>
          </p:spPr>
        </p:pic>
        <p:sp>
          <p:nvSpPr>
            <p:cNvPr id="160" name="Tytuł 1"/>
            <p:cNvSpPr txBox="1">
              <a:spLocks/>
            </p:cNvSpPr>
            <p:nvPr/>
          </p:nvSpPr>
          <p:spPr>
            <a:xfrm>
              <a:off x="2195736" y="1916832"/>
              <a:ext cx="1376054" cy="491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Share</a:t>
              </a:r>
              <a:r>
                <a: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 of </a:t>
              </a:r>
            </a:p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Dataset</a:t>
              </a:r>
              <a:endParaRPr lang="pl-PL" sz="1200" b="0" dirty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64" name="Grupa 21"/>
          <p:cNvGrpSpPr/>
          <p:nvPr/>
        </p:nvGrpSpPr>
        <p:grpSpPr>
          <a:xfrm>
            <a:off x="7944475" y="5356581"/>
            <a:ext cx="1440160" cy="709456"/>
            <a:chOff x="4644008" y="5157192"/>
            <a:chExt cx="1440160" cy="709456"/>
          </a:xfrm>
        </p:grpSpPr>
        <p:pic>
          <p:nvPicPr>
            <p:cNvPr id="165" name="Obraz 22" descr="spac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157192"/>
              <a:ext cx="1082040" cy="685800"/>
            </a:xfrm>
            <a:prstGeom prst="rect">
              <a:avLst/>
            </a:prstGeom>
          </p:spPr>
        </p:pic>
        <p:grpSp>
          <p:nvGrpSpPr>
            <p:cNvPr id="166" name="Grupa 23"/>
            <p:cNvGrpSpPr/>
            <p:nvPr/>
          </p:nvGrpSpPr>
          <p:grpSpPr>
            <a:xfrm>
              <a:off x="4716016" y="5373216"/>
              <a:ext cx="1368152" cy="493432"/>
              <a:chOff x="4716016" y="5373216"/>
              <a:chExt cx="1368152" cy="493432"/>
            </a:xfrm>
          </p:grpSpPr>
          <p:sp>
            <p:nvSpPr>
              <p:cNvPr id="167" name="Tytuł 1"/>
              <p:cNvSpPr txBox="1">
                <a:spLocks/>
              </p:cNvSpPr>
              <p:nvPr/>
            </p:nvSpPr>
            <p:spPr>
              <a:xfrm>
                <a:off x="4716016" y="5373216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Copy</a:t>
                </a:r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</a:p>
              <a:p>
                <a:pPr algn="ctr"/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Data-set-1.1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pic>
            <p:nvPicPr>
              <p:cNvPr id="168" name="Obraz 25" descr="strage2.png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517232"/>
                <a:ext cx="288032" cy="349416"/>
              </a:xfrm>
              <a:prstGeom prst="rect">
                <a:avLst/>
              </a:prstGeom>
            </p:spPr>
          </p:pic>
        </p:grpSp>
      </p:grpSp>
      <p:grpSp>
        <p:nvGrpSpPr>
          <p:cNvPr id="170" name="Grupa 27"/>
          <p:cNvGrpSpPr/>
          <p:nvPr/>
        </p:nvGrpSpPr>
        <p:grpSpPr>
          <a:xfrm>
            <a:off x="6630769" y="3206387"/>
            <a:ext cx="1444520" cy="830997"/>
            <a:chOff x="3059789" y="3320948"/>
            <a:chExt cx="2962454" cy="830997"/>
          </a:xfrm>
        </p:grpSpPr>
        <p:cxnSp>
          <p:nvCxnSpPr>
            <p:cNvPr id="171" name="Łącznik prosty 28"/>
            <p:cNvCxnSpPr/>
            <p:nvPr/>
          </p:nvCxnSpPr>
          <p:spPr>
            <a:xfrm flipH="1">
              <a:off x="3059789" y="3707614"/>
              <a:ext cx="2883354" cy="2654"/>
            </a:xfrm>
            <a:prstGeom prst="line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Prostokąt 29"/>
            <p:cNvSpPr/>
            <p:nvPr/>
          </p:nvSpPr>
          <p:spPr>
            <a:xfrm>
              <a:off x="3834425" y="3320948"/>
              <a:ext cx="2187818" cy="830997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View data set preview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in browser using DOI</a:t>
              </a:r>
            </a:p>
          </p:txBody>
        </p:sp>
      </p:grpSp>
      <p:grpSp>
        <p:nvGrpSpPr>
          <p:cNvPr id="173" name="Grupa 30"/>
          <p:cNvGrpSpPr/>
          <p:nvPr/>
        </p:nvGrpSpPr>
        <p:grpSpPr>
          <a:xfrm>
            <a:off x="8034359" y="3971095"/>
            <a:ext cx="2016224" cy="1152128"/>
            <a:chOff x="4716016" y="3789040"/>
            <a:chExt cx="2016224" cy="1152128"/>
          </a:xfrm>
        </p:grpSpPr>
        <p:cxnSp>
          <p:nvCxnSpPr>
            <p:cNvPr id="174" name="Łącznik prosty 31"/>
            <p:cNvCxnSpPr/>
            <p:nvPr/>
          </p:nvCxnSpPr>
          <p:spPr>
            <a:xfrm>
              <a:off x="5220072" y="3789040"/>
              <a:ext cx="0" cy="1152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Prostokąt 32"/>
            <p:cNvSpPr/>
            <p:nvPr/>
          </p:nvSpPr>
          <p:spPr>
            <a:xfrm>
              <a:off x="4716016" y="4077072"/>
              <a:ext cx="2016224" cy="276999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Copy data set </a:t>
              </a:r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76" name="Grupa 33"/>
          <p:cNvGrpSpPr/>
          <p:nvPr/>
        </p:nvGrpSpPr>
        <p:grpSpPr>
          <a:xfrm>
            <a:off x="7937324" y="2136271"/>
            <a:ext cx="1302212" cy="837828"/>
            <a:chOff x="4716016" y="1772816"/>
            <a:chExt cx="1091992" cy="1008112"/>
          </a:xfrm>
        </p:grpSpPr>
        <p:cxnSp>
          <p:nvCxnSpPr>
            <p:cNvPr id="177" name="Łącznik prosty 34"/>
            <p:cNvCxnSpPr/>
            <p:nvPr/>
          </p:nvCxnSpPr>
          <p:spPr>
            <a:xfrm>
              <a:off x="5220072" y="1772816"/>
              <a:ext cx="0" cy="10081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Prostokąt 35"/>
            <p:cNvSpPr/>
            <p:nvPr/>
          </p:nvSpPr>
          <p:spPr>
            <a:xfrm>
              <a:off x="4716016" y="2060847"/>
              <a:ext cx="1091992" cy="33329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Discover </a:t>
              </a:r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data set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9" name="Prostokąt 36"/>
            <p:cNvSpPr/>
            <p:nvPr/>
          </p:nvSpPr>
          <p:spPr>
            <a:xfrm>
              <a:off x="4716016" y="2276872"/>
              <a:ext cx="154909" cy="333298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>
              <a:spAutoFit/>
            </a:bodyPr>
            <a:lstStyle/>
            <a:p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1" name="Grupa 40"/>
          <p:cNvGrpSpPr/>
          <p:nvPr/>
        </p:nvGrpSpPr>
        <p:grpSpPr>
          <a:xfrm>
            <a:off x="2218522" y="4186054"/>
            <a:ext cx="2736304" cy="1080120"/>
            <a:chOff x="539552" y="3789040"/>
            <a:chExt cx="2736304" cy="1080120"/>
          </a:xfrm>
        </p:grpSpPr>
        <p:cxnSp>
          <p:nvCxnSpPr>
            <p:cNvPr id="182" name="Łącznik prosty 41"/>
            <p:cNvCxnSpPr/>
            <p:nvPr/>
          </p:nvCxnSpPr>
          <p:spPr>
            <a:xfrm flipV="1">
              <a:off x="1331640" y="3789040"/>
              <a:ext cx="0" cy="10801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stokąt 42"/>
            <p:cNvSpPr/>
            <p:nvPr/>
          </p:nvSpPr>
          <p:spPr>
            <a:xfrm>
              <a:off x="539552" y="4077072"/>
              <a:ext cx="2736304" cy="64633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Create a share from 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folder or file with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Metadata in DC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4" name="Grupa 43"/>
          <p:cNvGrpSpPr/>
          <p:nvPr/>
        </p:nvGrpSpPr>
        <p:grpSpPr>
          <a:xfrm>
            <a:off x="1847943" y="1110054"/>
            <a:ext cx="6740487" cy="2121938"/>
            <a:chOff x="1453265" y="838145"/>
            <a:chExt cx="5395580" cy="2458176"/>
          </a:xfrm>
        </p:grpSpPr>
        <p:grpSp>
          <p:nvGrpSpPr>
            <p:cNvPr id="185" name="Grupa 44"/>
            <p:cNvGrpSpPr/>
            <p:nvPr/>
          </p:nvGrpSpPr>
          <p:grpSpPr>
            <a:xfrm>
              <a:off x="5272042" y="838145"/>
              <a:ext cx="1576803" cy="847596"/>
              <a:chOff x="4335938" y="406097"/>
              <a:chExt cx="1576803" cy="847596"/>
            </a:xfrm>
          </p:grpSpPr>
          <p:sp>
            <p:nvSpPr>
              <p:cNvPr id="188" name="PoleTekstowe 47"/>
              <p:cNvSpPr txBox="1"/>
              <p:nvPr/>
            </p:nvSpPr>
            <p:spPr>
              <a:xfrm>
                <a:off x="4688605" y="504944"/>
                <a:ext cx="1224136" cy="748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Public Services </a:t>
                </a:r>
              </a:p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For Data Discovery </a:t>
                </a:r>
              </a:p>
            </p:txBody>
          </p:sp>
          <p:pic>
            <p:nvPicPr>
              <p:cNvPr id="189" name="Obraz 48" descr="index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5938" y="406097"/>
                <a:ext cx="342919" cy="360968"/>
              </a:xfrm>
              <a:prstGeom prst="rect">
                <a:avLst/>
              </a:prstGeom>
            </p:spPr>
          </p:pic>
        </p:grpSp>
        <p:cxnSp>
          <p:nvCxnSpPr>
            <p:cNvPr id="186" name="Łącznik łamany 45"/>
            <p:cNvCxnSpPr>
              <a:endCxn id="191" idx="1"/>
            </p:cNvCxnSpPr>
            <p:nvPr/>
          </p:nvCxnSpPr>
          <p:spPr>
            <a:xfrm rot="5400000" flipH="1" flipV="1">
              <a:off x="2041349" y="1483113"/>
              <a:ext cx="2226408" cy="1400008"/>
            </a:xfrm>
            <a:prstGeom prst="bentConnector2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Prostokąt 46"/>
            <p:cNvSpPr/>
            <p:nvPr/>
          </p:nvSpPr>
          <p:spPr>
            <a:xfrm>
              <a:off x="1453265" y="1756096"/>
              <a:ext cx="1701288" cy="32089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Register identifier (e.g. DOI)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191" name="Obraz 50" descr="logo (1)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19" y="917434"/>
            <a:ext cx="853296" cy="812662"/>
          </a:xfrm>
          <a:prstGeom prst="rect">
            <a:avLst/>
          </a:prstGeom>
        </p:spPr>
      </p:pic>
      <p:pic>
        <p:nvPicPr>
          <p:cNvPr id="192" name="Obraz 51" descr="OpenAIREplus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44" y="1480159"/>
            <a:ext cx="783215" cy="550488"/>
          </a:xfrm>
          <a:prstGeom prst="rect">
            <a:avLst/>
          </a:prstGeom>
        </p:spPr>
      </p:pic>
      <p:cxnSp>
        <p:nvCxnSpPr>
          <p:cNvPr id="194" name="Łącznik prosty 53"/>
          <p:cNvCxnSpPr/>
          <p:nvPr/>
        </p:nvCxnSpPr>
        <p:spPr>
          <a:xfrm rot="1321213" flipH="1">
            <a:off x="3724932" y="4766065"/>
            <a:ext cx="4197947" cy="0"/>
          </a:xfrm>
          <a:prstGeom prst="line">
            <a:avLst/>
          </a:prstGeom>
          <a:ln>
            <a:solidFill>
              <a:srgbClr val="7F7F7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Prostokąt 54"/>
          <p:cNvSpPr/>
          <p:nvPr/>
        </p:nvSpPr>
        <p:spPr>
          <a:xfrm rot="1321213">
            <a:off x="5024100" y="4558160"/>
            <a:ext cx="1975504" cy="13720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Lazy Replication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99" name="Obraz 59" descr="web2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52" y="3552090"/>
            <a:ext cx="838782" cy="539343"/>
          </a:xfrm>
          <a:prstGeom prst="rect">
            <a:avLst/>
          </a:prstGeom>
        </p:spPr>
      </p:pic>
      <p:grpSp>
        <p:nvGrpSpPr>
          <p:cNvPr id="201" name="Grupa 68"/>
          <p:cNvGrpSpPr/>
          <p:nvPr/>
        </p:nvGrpSpPr>
        <p:grpSpPr>
          <a:xfrm>
            <a:off x="3315307" y="1533177"/>
            <a:ext cx="3681541" cy="1909000"/>
            <a:chOff x="202988" y="1041397"/>
            <a:chExt cx="2222715" cy="1397004"/>
          </a:xfrm>
        </p:grpSpPr>
        <p:cxnSp>
          <p:nvCxnSpPr>
            <p:cNvPr id="202" name="Łącznik łamany 70"/>
            <p:cNvCxnSpPr/>
            <p:nvPr/>
          </p:nvCxnSpPr>
          <p:spPr>
            <a:xfrm flipV="1">
              <a:off x="482599" y="1041397"/>
              <a:ext cx="1943104" cy="1397004"/>
            </a:xfrm>
            <a:prstGeom prst="bentConnector3">
              <a:avLst>
                <a:gd name="adj1" fmla="val 69608"/>
              </a:avLst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Prostokąt 71"/>
            <p:cNvSpPr/>
            <p:nvPr/>
          </p:nvSpPr>
          <p:spPr>
            <a:xfrm>
              <a:off x="202988" y="2162777"/>
              <a:ext cx="1607406" cy="20270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Expose share metadata over OAI-PMH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7" name="Tytuł 1"/>
          <p:cNvSpPr txBox="1">
            <a:spLocks/>
          </p:cNvSpPr>
          <p:nvPr/>
        </p:nvSpPr>
        <p:spPr>
          <a:xfrm>
            <a:off x="8617050" y="6152845"/>
            <a:ext cx="1244971" cy="385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Private</a:t>
            </a:r>
            <a:r>
              <a: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Resources</a:t>
            </a:r>
            <a:endParaRPr lang="pl-PL" sz="12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6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5" name="Obraz 2" descr="Screen Shot 2016-09-28 at 15.52.4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32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4" name="Obraz 7" descr="Screen Shot 2016-09-28 at 15.49.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1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149" name="Obraz 6" descr="use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06" y="5109334"/>
            <a:ext cx="432048" cy="568238"/>
          </a:xfrm>
          <a:prstGeom prst="rect">
            <a:avLst/>
          </a:prstGeom>
        </p:spPr>
      </p:pic>
      <p:pic>
        <p:nvPicPr>
          <p:cNvPr id="150" name="Obraz 7" descr="user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4" y="3106999"/>
            <a:ext cx="604353" cy="752086"/>
          </a:xfrm>
          <a:prstGeom prst="rect">
            <a:avLst/>
          </a:prstGeom>
        </p:spPr>
      </p:pic>
      <p:pic>
        <p:nvPicPr>
          <p:cNvPr id="151" name="Obraz 8" descr="user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23" y="2274787"/>
            <a:ext cx="422908" cy="494761"/>
          </a:xfrm>
          <a:prstGeom prst="rect">
            <a:avLst/>
          </a:prstGeom>
        </p:spPr>
      </p:pic>
      <p:grpSp>
        <p:nvGrpSpPr>
          <p:cNvPr id="152" name="Grupa 9"/>
          <p:cNvGrpSpPr/>
          <p:nvPr/>
        </p:nvGrpSpPr>
        <p:grpSpPr>
          <a:xfrm>
            <a:off x="2362538" y="5372091"/>
            <a:ext cx="2037372" cy="1272773"/>
            <a:chOff x="683567" y="5013177"/>
            <a:chExt cx="2037372" cy="1272773"/>
          </a:xfrm>
        </p:grpSpPr>
        <p:pic>
          <p:nvPicPr>
            <p:cNvPr id="153" name="Obraz 10" descr="strage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517232"/>
              <a:ext cx="308606" cy="374375"/>
            </a:xfrm>
            <a:prstGeom prst="rect">
              <a:avLst/>
            </a:prstGeom>
          </p:spPr>
        </p:pic>
        <p:sp>
          <p:nvSpPr>
            <p:cNvPr id="154" name="Tytuł 1"/>
            <p:cNvSpPr txBox="1">
              <a:spLocks/>
            </p:cNvSpPr>
            <p:nvPr/>
          </p:nvSpPr>
          <p:spPr>
            <a:xfrm>
              <a:off x="1475968" y="5900193"/>
              <a:ext cx="1244971" cy="3857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Private</a:t>
              </a:r>
              <a:r>
                <a:rPr lang="pl-PL" sz="1200" b="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Resources</a:t>
              </a:r>
              <a:endPara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155" name="Grupa 12"/>
            <p:cNvGrpSpPr/>
            <p:nvPr/>
          </p:nvGrpSpPr>
          <p:grpSpPr>
            <a:xfrm>
              <a:off x="683567" y="5013177"/>
              <a:ext cx="1159329" cy="734786"/>
              <a:chOff x="2051720" y="4221088"/>
              <a:chExt cx="1082040" cy="685800"/>
            </a:xfrm>
          </p:grpSpPr>
          <p:pic>
            <p:nvPicPr>
              <p:cNvPr id="156" name="Obraz 13" descr="spac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4221088"/>
                <a:ext cx="1082040" cy="685800"/>
              </a:xfrm>
              <a:prstGeom prst="rect">
                <a:avLst/>
              </a:prstGeom>
            </p:spPr>
          </p:pic>
          <p:sp>
            <p:nvSpPr>
              <p:cNvPr id="157" name="Tytuł 1"/>
              <p:cNvSpPr txBox="1">
                <a:spLocks/>
              </p:cNvSpPr>
              <p:nvPr/>
            </p:nvSpPr>
            <p:spPr>
              <a:xfrm>
                <a:off x="2123728" y="4437112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Dataset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p:grpSp>
      </p:grpSp>
      <p:grpSp>
        <p:nvGrpSpPr>
          <p:cNvPr id="158" name="Grupa 15"/>
          <p:cNvGrpSpPr/>
          <p:nvPr/>
        </p:nvGrpSpPr>
        <p:grpSpPr>
          <a:xfrm>
            <a:off x="2362538" y="3288050"/>
            <a:ext cx="1296144" cy="821500"/>
            <a:chOff x="2123728" y="1628800"/>
            <a:chExt cx="1476964" cy="936104"/>
          </a:xfrm>
        </p:grpSpPr>
        <p:pic>
          <p:nvPicPr>
            <p:cNvPr id="159" name="Obraz 16" descr="spac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628800"/>
              <a:ext cx="1476964" cy="936104"/>
            </a:xfrm>
            <a:prstGeom prst="rect">
              <a:avLst/>
            </a:prstGeom>
          </p:spPr>
        </p:pic>
        <p:sp>
          <p:nvSpPr>
            <p:cNvPr id="160" name="Tytuł 1"/>
            <p:cNvSpPr txBox="1">
              <a:spLocks/>
            </p:cNvSpPr>
            <p:nvPr/>
          </p:nvSpPr>
          <p:spPr>
            <a:xfrm>
              <a:off x="2195736" y="1916832"/>
              <a:ext cx="1376054" cy="491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Share</a:t>
              </a:r>
              <a:r>
                <a: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 of </a:t>
              </a:r>
            </a:p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Dataset</a:t>
              </a:r>
              <a:endParaRPr lang="pl-PL" sz="1200" b="0" dirty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64" name="Grupa 21"/>
          <p:cNvGrpSpPr/>
          <p:nvPr/>
        </p:nvGrpSpPr>
        <p:grpSpPr>
          <a:xfrm>
            <a:off x="7944475" y="5356581"/>
            <a:ext cx="1440160" cy="709456"/>
            <a:chOff x="4644008" y="5157192"/>
            <a:chExt cx="1440160" cy="709456"/>
          </a:xfrm>
        </p:grpSpPr>
        <p:pic>
          <p:nvPicPr>
            <p:cNvPr id="165" name="Obraz 22" descr="spac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157192"/>
              <a:ext cx="1082040" cy="685800"/>
            </a:xfrm>
            <a:prstGeom prst="rect">
              <a:avLst/>
            </a:prstGeom>
          </p:spPr>
        </p:pic>
        <p:grpSp>
          <p:nvGrpSpPr>
            <p:cNvPr id="166" name="Grupa 23"/>
            <p:cNvGrpSpPr/>
            <p:nvPr/>
          </p:nvGrpSpPr>
          <p:grpSpPr>
            <a:xfrm>
              <a:off x="4716016" y="5373216"/>
              <a:ext cx="1368152" cy="493432"/>
              <a:chOff x="4716016" y="5373216"/>
              <a:chExt cx="1368152" cy="493432"/>
            </a:xfrm>
          </p:grpSpPr>
          <p:sp>
            <p:nvSpPr>
              <p:cNvPr id="167" name="Tytuł 1"/>
              <p:cNvSpPr txBox="1">
                <a:spLocks/>
              </p:cNvSpPr>
              <p:nvPr/>
            </p:nvSpPr>
            <p:spPr>
              <a:xfrm>
                <a:off x="4716016" y="5373216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Copy</a:t>
                </a:r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</a:p>
              <a:p>
                <a:pPr algn="ctr"/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Data-set-1.1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pic>
            <p:nvPicPr>
              <p:cNvPr id="168" name="Obraz 25" descr="strage2.png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517232"/>
                <a:ext cx="288032" cy="349416"/>
              </a:xfrm>
              <a:prstGeom prst="rect">
                <a:avLst/>
              </a:prstGeom>
            </p:spPr>
          </p:pic>
        </p:grpSp>
      </p:grpSp>
      <p:grpSp>
        <p:nvGrpSpPr>
          <p:cNvPr id="170" name="Grupa 27"/>
          <p:cNvGrpSpPr/>
          <p:nvPr/>
        </p:nvGrpSpPr>
        <p:grpSpPr>
          <a:xfrm>
            <a:off x="6630769" y="3206387"/>
            <a:ext cx="1444520" cy="830997"/>
            <a:chOff x="3059789" y="3320948"/>
            <a:chExt cx="2962454" cy="830997"/>
          </a:xfrm>
        </p:grpSpPr>
        <p:cxnSp>
          <p:nvCxnSpPr>
            <p:cNvPr id="171" name="Łącznik prosty 28"/>
            <p:cNvCxnSpPr/>
            <p:nvPr/>
          </p:nvCxnSpPr>
          <p:spPr>
            <a:xfrm flipH="1">
              <a:off x="3059789" y="3707614"/>
              <a:ext cx="2883354" cy="2654"/>
            </a:xfrm>
            <a:prstGeom prst="line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Prostokąt 29"/>
            <p:cNvSpPr/>
            <p:nvPr/>
          </p:nvSpPr>
          <p:spPr>
            <a:xfrm>
              <a:off x="3834425" y="3320948"/>
              <a:ext cx="2187818" cy="830997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View data set preview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in browser using DOI</a:t>
              </a:r>
            </a:p>
          </p:txBody>
        </p:sp>
      </p:grpSp>
      <p:grpSp>
        <p:nvGrpSpPr>
          <p:cNvPr id="173" name="Grupa 30"/>
          <p:cNvGrpSpPr/>
          <p:nvPr/>
        </p:nvGrpSpPr>
        <p:grpSpPr>
          <a:xfrm>
            <a:off x="8034359" y="3971095"/>
            <a:ext cx="2016224" cy="1152128"/>
            <a:chOff x="4716016" y="3789040"/>
            <a:chExt cx="2016224" cy="1152128"/>
          </a:xfrm>
        </p:grpSpPr>
        <p:cxnSp>
          <p:nvCxnSpPr>
            <p:cNvPr id="174" name="Łącznik prosty 31"/>
            <p:cNvCxnSpPr/>
            <p:nvPr/>
          </p:nvCxnSpPr>
          <p:spPr>
            <a:xfrm>
              <a:off x="5220072" y="3789040"/>
              <a:ext cx="0" cy="1152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Prostokąt 32"/>
            <p:cNvSpPr/>
            <p:nvPr/>
          </p:nvSpPr>
          <p:spPr>
            <a:xfrm>
              <a:off x="4716016" y="4077072"/>
              <a:ext cx="2016224" cy="276999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Copy data set </a:t>
              </a:r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76" name="Grupa 33"/>
          <p:cNvGrpSpPr/>
          <p:nvPr/>
        </p:nvGrpSpPr>
        <p:grpSpPr>
          <a:xfrm>
            <a:off x="7937324" y="2136271"/>
            <a:ext cx="1302212" cy="837828"/>
            <a:chOff x="4716016" y="1772816"/>
            <a:chExt cx="1091992" cy="1008112"/>
          </a:xfrm>
        </p:grpSpPr>
        <p:cxnSp>
          <p:nvCxnSpPr>
            <p:cNvPr id="177" name="Łącznik prosty 34"/>
            <p:cNvCxnSpPr/>
            <p:nvPr/>
          </p:nvCxnSpPr>
          <p:spPr>
            <a:xfrm>
              <a:off x="5220072" y="1772816"/>
              <a:ext cx="0" cy="10081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Prostokąt 35"/>
            <p:cNvSpPr/>
            <p:nvPr/>
          </p:nvSpPr>
          <p:spPr>
            <a:xfrm>
              <a:off x="4716016" y="2060847"/>
              <a:ext cx="1091992" cy="33329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Discover </a:t>
              </a:r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data set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9" name="Prostokąt 36"/>
            <p:cNvSpPr/>
            <p:nvPr/>
          </p:nvSpPr>
          <p:spPr>
            <a:xfrm>
              <a:off x="4716016" y="2276872"/>
              <a:ext cx="154909" cy="333298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>
              <a:spAutoFit/>
            </a:bodyPr>
            <a:lstStyle/>
            <a:p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1" name="Grupa 40"/>
          <p:cNvGrpSpPr/>
          <p:nvPr/>
        </p:nvGrpSpPr>
        <p:grpSpPr>
          <a:xfrm>
            <a:off x="2218522" y="4186054"/>
            <a:ext cx="2736304" cy="1080120"/>
            <a:chOff x="539552" y="3789040"/>
            <a:chExt cx="2736304" cy="1080120"/>
          </a:xfrm>
        </p:grpSpPr>
        <p:cxnSp>
          <p:nvCxnSpPr>
            <p:cNvPr id="182" name="Łącznik prosty 41"/>
            <p:cNvCxnSpPr/>
            <p:nvPr/>
          </p:nvCxnSpPr>
          <p:spPr>
            <a:xfrm flipV="1">
              <a:off x="1331640" y="3789040"/>
              <a:ext cx="0" cy="10801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stokąt 42"/>
            <p:cNvSpPr/>
            <p:nvPr/>
          </p:nvSpPr>
          <p:spPr>
            <a:xfrm>
              <a:off x="539552" y="4077072"/>
              <a:ext cx="2736304" cy="64633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Create a share from 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folder or file with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Metadata in DC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4" name="Grupa 43"/>
          <p:cNvGrpSpPr/>
          <p:nvPr/>
        </p:nvGrpSpPr>
        <p:grpSpPr>
          <a:xfrm>
            <a:off x="1847943" y="1110054"/>
            <a:ext cx="6740487" cy="2121938"/>
            <a:chOff x="1453265" y="838145"/>
            <a:chExt cx="5395580" cy="2458176"/>
          </a:xfrm>
        </p:grpSpPr>
        <p:grpSp>
          <p:nvGrpSpPr>
            <p:cNvPr id="185" name="Grupa 44"/>
            <p:cNvGrpSpPr/>
            <p:nvPr/>
          </p:nvGrpSpPr>
          <p:grpSpPr>
            <a:xfrm>
              <a:off x="5272042" y="838145"/>
              <a:ext cx="1576803" cy="847596"/>
              <a:chOff x="4335938" y="406097"/>
              <a:chExt cx="1576803" cy="847596"/>
            </a:xfrm>
          </p:grpSpPr>
          <p:sp>
            <p:nvSpPr>
              <p:cNvPr id="188" name="PoleTekstowe 47"/>
              <p:cNvSpPr txBox="1"/>
              <p:nvPr/>
            </p:nvSpPr>
            <p:spPr>
              <a:xfrm>
                <a:off x="4688605" y="504944"/>
                <a:ext cx="1224136" cy="748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Public Services </a:t>
                </a:r>
              </a:p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For Data Discovery </a:t>
                </a:r>
              </a:p>
            </p:txBody>
          </p:sp>
          <p:pic>
            <p:nvPicPr>
              <p:cNvPr id="189" name="Obraz 48" descr="index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5938" y="406097"/>
                <a:ext cx="342919" cy="360968"/>
              </a:xfrm>
              <a:prstGeom prst="rect">
                <a:avLst/>
              </a:prstGeom>
            </p:spPr>
          </p:pic>
        </p:grpSp>
        <p:cxnSp>
          <p:nvCxnSpPr>
            <p:cNvPr id="186" name="Łącznik łamany 45"/>
            <p:cNvCxnSpPr>
              <a:endCxn id="191" idx="1"/>
            </p:cNvCxnSpPr>
            <p:nvPr/>
          </p:nvCxnSpPr>
          <p:spPr>
            <a:xfrm rot="5400000" flipH="1" flipV="1">
              <a:off x="2041349" y="1483113"/>
              <a:ext cx="2226408" cy="1400008"/>
            </a:xfrm>
            <a:prstGeom prst="bentConnector2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Prostokąt 46"/>
            <p:cNvSpPr/>
            <p:nvPr/>
          </p:nvSpPr>
          <p:spPr>
            <a:xfrm>
              <a:off x="1453265" y="1756096"/>
              <a:ext cx="1701288" cy="32089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Register identifier (e.g. DOI)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191" name="Obraz 50" descr="logo (1)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19" y="917434"/>
            <a:ext cx="853296" cy="812662"/>
          </a:xfrm>
          <a:prstGeom prst="rect">
            <a:avLst/>
          </a:prstGeom>
        </p:spPr>
      </p:pic>
      <p:pic>
        <p:nvPicPr>
          <p:cNvPr id="192" name="Obraz 51" descr="OpenAIREplus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44" y="1480159"/>
            <a:ext cx="783215" cy="550488"/>
          </a:xfrm>
          <a:prstGeom prst="rect">
            <a:avLst/>
          </a:prstGeom>
        </p:spPr>
      </p:pic>
      <p:cxnSp>
        <p:nvCxnSpPr>
          <p:cNvPr id="194" name="Łącznik prosty 53"/>
          <p:cNvCxnSpPr/>
          <p:nvPr/>
        </p:nvCxnSpPr>
        <p:spPr>
          <a:xfrm rot="1321213" flipH="1">
            <a:off x="3724932" y="4766065"/>
            <a:ext cx="4197947" cy="0"/>
          </a:xfrm>
          <a:prstGeom prst="line">
            <a:avLst/>
          </a:prstGeom>
          <a:ln>
            <a:solidFill>
              <a:srgbClr val="7F7F7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Prostokąt 54"/>
          <p:cNvSpPr/>
          <p:nvPr/>
        </p:nvSpPr>
        <p:spPr>
          <a:xfrm rot="1321213">
            <a:off x="5024100" y="4558160"/>
            <a:ext cx="1975504" cy="13720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Lazy Replication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99" name="Obraz 59" descr="web2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52" y="3552090"/>
            <a:ext cx="838782" cy="539343"/>
          </a:xfrm>
          <a:prstGeom prst="rect">
            <a:avLst/>
          </a:prstGeom>
        </p:spPr>
      </p:pic>
      <p:grpSp>
        <p:nvGrpSpPr>
          <p:cNvPr id="201" name="Grupa 68"/>
          <p:cNvGrpSpPr/>
          <p:nvPr/>
        </p:nvGrpSpPr>
        <p:grpSpPr>
          <a:xfrm>
            <a:off x="3315307" y="1533177"/>
            <a:ext cx="3681541" cy="1909000"/>
            <a:chOff x="202988" y="1041397"/>
            <a:chExt cx="2222715" cy="1397004"/>
          </a:xfrm>
        </p:grpSpPr>
        <p:cxnSp>
          <p:nvCxnSpPr>
            <p:cNvPr id="202" name="Łącznik łamany 70"/>
            <p:cNvCxnSpPr/>
            <p:nvPr/>
          </p:nvCxnSpPr>
          <p:spPr>
            <a:xfrm flipV="1">
              <a:off x="482599" y="1041397"/>
              <a:ext cx="1943104" cy="1397004"/>
            </a:xfrm>
            <a:prstGeom prst="bentConnector3">
              <a:avLst>
                <a:gd name="adj1" fmla="val 69608"/>
              </a:avLst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Prostokąt 71"/>
            <p:cNvSpPr/>
            <p:nvPr/>
          </p:nvSpPr>
          <p:spPr>
            <a:xfrm>
              <a:off x="202988" y="2162777"/>
              <a:ext cx="1607406" cy="20270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Expose share metadata over OAI-PMH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7" name="Tytuł 1"/>
          <p:cNvSpPr txBox="1">
            <a:spLocks/>
          </p:cNvSpPr>
          <p:nvPr/>
        </p:nvSpPr>
        <p:spPr>
          <a:xfrm>
            <a:off x="8617050" y="6152845"/>
            <a:ext cx="1244971" cy="385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Private</a:t>
            </a:r>
            <a:r>
              <a: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Resources</a:t>
            </a:r>
            <a:endParaRPr lang="pl-PL" sz="12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7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4" name="Obraz 2" descr="Screen Shot 2016-09-28 at 12.46.4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70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21401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Open Data Platform </a:t>
            </a:r>
            <a:r>
              <a:rPr lang="en-GB" sz="2800" cap="small" dirty="0" smtClean="0">
                <a:solidFill>
                  <a:srgbClr val="291568"/>
                </a:solidFill>
              </a:rPr>
              <a:t>workflow</a:t>
            </a:r>
            <a:endParaRPr lang="pl-PL" sz="2800" cap="small" dirty="0">
              <a:solidFill>
                <a:srgbClr val="291568"/>
              </a:solidFill>
            </a:endParaRPr>
          </a:p>
        </p:txBody>
      </p:sp>
      <p:pic>
        <p:nvPicPr>
          <p:cNvPr id="149" name="Obraz 6" descr="use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06" y="5109334"/>
            <a:ext cx="432048" cy="568238"/>
          </a:xfrm>
          <a:prstGeom prst="rect">
            <a:avLst/>
          </a:prstGeom>
        </p:spPr>
      </p:pic>
      <p:pic>
        <p:nvPicPr>
          <p:cNvPr id="150" name="Obraz 7" descr="user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384" y="3106999"/>
            <a:ext cx="604353" cy="752086"/>
          </a:xfrm>
          <a:prstGeom prst="rect">
            <a:avLst/>
          </a:prstGeom>
        </p:spPr>
      </p:pic>
      <p:pic>
        <p:nvPicPr>
          <p:cNvPr id="151" name="Obraz 8" descr="user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23" y="2274787"/>
            <a:ext cx="422908" cy="494761"/>
          </a:xfrm>
          <a:prstGeom prst="rect">
            <a:avLst/>
          </a:prstGeom>
        </p:spPr>
      </p:pic>
      <p:grpSp>
        <p:nvGrpSpPr>
          <p:cNvPr id="152" name="Grupa 9"/>
          <p:cNvGrpSpPr/>
          <p:nvPr/>
        </p:nvGrpSpPr>
        <p:grpSpPr>
          <a:xfrm>
            <a:off x="2362538" y="5372091"/>
            <a:ext cx="2037372" cy="1272773"/>
            <a:chOff x="683567" y="5013177"/>
            <a:chExt cx="2037372" cy="1272773"/>
          </a:xfrm>
        </p:grpSpPr>
        <p:pic>
          <p:nvPicPr>
            <p:cNvPr id="153" name="Obraz 10" descr="strage2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5517232"/>
              <a:ext cx="308606" cy="374375"/>
            </a:xfrm>
            <a:prstGeom prst="rect">
              <a:avLst/>
            </a:prstGeom>
          </p:spPr>
        </p:pic>
        <p:sp>
          <p:nvSpPr>
            <p:cNvPr id="154" name="Tytuł 1"/>
            <p:cNvSpPr txBox="1">
              <a:spLocks/>
            </p:cNvSpPr>
            <p:nvPr/>
          </p:nvSpPr>
          <p:spPr>
            <a:xfrm>
              <a:off x="1475968" y="5900193"/>
              <a:ext cx="1244971" cy="3857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Private</a:t>
              </a:r>
              <a:r>
                <a:rPr lang="pl-PL" sz="1200" b="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pl-PL" sz="1200" b="0" dirty="0" err="1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Resources</a:t>
              </a:r>
              <a:endPara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155" name="Grupa 12"/>
            <p:cNvGrpSpPr/>
            <p:nvPr/>
          </p:nvGrpSpPr>
          <p:grpSpPr>
            <a:xfrm>
              <a:off x="683567" y="5013177"/>
              <a:ext cx="1159329" cy="734786"/>
              <a:chOff x="2051720" y="4221088"/>
              <a:chExt cx="1082040" cy="685800"/>
            </a:xfrm>
          </p:grpSpPr>
          <p:pic>
            <p:nvPicPr>
              <p:cNvPr id="156" name="Obraz 13" descr="space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4221088"/>
                <a:ext cx="1082040" cy="685800"/>
              </a:xfrm>
              <a:prstGeom prst="rect">
                <a:avLst/>
              </a:prstGeom>
            </p:spPr>
          </p:pic>
          <p:sp>
            <p:nvSpPr>
              <p:cNvPr id="157" name="Tytuł 1"/>
              <p:cNvSpPr txBox="1">
                <a:spLocks/>
              </p:cNvSpPr>
              <p:nvPr/>
            </p:nvSpPr>
            <p:spPr>
              <a:xfrm>
                <a:off x="2123728" y="4437112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Dataset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p:grpSp>
      </p:grpSp>
      <p:grpSp>
        <p:nvGrpSpPr>
          <p:cNvPr id="158" name="Grupa 15"/>
          <p:cNvGrpSpPr/>
          <p:nvPr/>
        </p:nvGrpSpPr>
        <p:grpSpPr>
          <a:xfrm>
            <a:off x="2362538" y="3288050"/>
            <a:ext cx="1296144" cy="821500"/>
            <a:chOff x="2123728" y="1628800"/>
            <a:chExt cx="1476964" cy="936104"/>
          </a:xfrm>
        </p:grpSpPr>
        <p:pic>
          <p:nvPicPr>
            <p:cNvPr id="159" name="Obraz 16" descr="spac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1628800"/>
              <a:ext cx="1476964" cy="936104"/>
            </a:xfrm>
            <a:prstGeom prst="rect">
              <a:avLst/>
            </a:prstGeom>
          </p:spPr>
        </p:pic>
        <p:sp>
          <p:nvSpPr>
            <p:cNvPr id="160" name="Tytuł 1"/>
            <p:cNvSpPr txBox="1">
              <a:spLocks/>
            </p:cNvSpPr>
            <p:nvPr/>
          </p:nvSpPr>
          <p:spPr>
            <a:xfrm>
              <a:off x="2195736" y="1916832"/>
              <a:ext cx="1376054" cy="491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r" defTabSz="914400" rtl="0" eaLnBrk="1" latinLnBrk="0" hangingPunct="1">
                <a:spcBef>
                  <a:spcPct val="0"/>
                </a:spcBef>
                <a:buNone/>
                <a:defRPr sz="3000" b="1" kern="1200" baseline="0">
                  <a:solidFill>
                    <a:srgbClr val="4F85C3"/>
                  </a:solidFill>
                  <a:latin typeface="Segoe UI" pitchFamily="34" charset="0"/>
                  <a:ea typeface="+mj-ea"/>
                  <a:cs typeface="Segoe UI" pitchFamily="34" charset="0"/>
                </a:defRPr>
              </a:lvl1pPr>
            </a:lstStyle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Share</a:t>
              </a:r>
              <a:r>
                <a: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 of </a:t>
              </a:r>
            </a:p>
            <a:p>
              <a:pPr algn="ctr"/>
              <a:r>
                <a:rPr lang="pl-PL" sz="1200" b="0" dirty="0" err="1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rPr>
                <a:t>Dataset</a:t>
              </a:r>
              <a:endParaRPr lang="pl-PL" sz="1200" b="0" dirty="0">
                <a:solidFill>
                  <a:schemeClr val="bg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64" name="Grupa 21"/>
          <p:cNvGrpSpPr/>
          <p:nvPr/>
        </p:nvGrpSpPr>
        <p:grpSpPr>
          <a:xfrm>
            <a:off x="7944475" y="5356581"/>
            <a:ext cx="1440160" cy="709456"/>
            <a:chOff x="4644008" y="5157192"/>
            <a:chExt cx="1440160" cy="709456"/>
          </a:xfrm>
        </p:grpSpPr>
        <p:pic>
          <p:nvPicPr>
            <p:cNvPr id="165" name="Obraz 22" descr="spac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157192"/>
              <a:ext cx="1082040" cy="685800"/>
            </a:xfrm>
            <a:prstGeom prst="rect">
              <a:avLst/>
            </a:prstGeom>
          </p:spPr>
        </p:pic>
        <p:grpSp>
          <p:nvGrpSpPr>
            <p:cNvPr id="166" name="Grupa 23"/>
            <p:cNvGrpSpPr/>
            <p:nvPr/>
          </p:nvGrpSpPr>
          <p:grpSpPr>
            <a:xfrm>
              <a:off x="4716016" y="5373216"/>
              <a:ext cx="1368152" cy="493432"/>
              <a:chOff x="4716016" y="5373216"/>
              <a:chExt cx="1368152" cy="493432"/>
            </a:xfrm>
          </p:grpSpPr>
          <p:sp>
            <p:nvSpPr>
              <p:cNvPr id="167" name="Tytuł 1"/>
              <p:cNvSpPr txBox="1">
                <a:spLocks/>
              </p:cNvSpPr>
              <p:nvPr/>
            </p:nvSpPr>
            <p:spPr>
              <a:xfrm>
                <a:off x="4716016" y="5373216"/>
                <a:ext cx="1008112" cy="36004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spcBef>
                    <a:spcPct val="0"/>
                  </a:spcBef>
                  <a:buNone/>
                  <a:defRPr sz="3000" b="1" kern="1200" baseline="0">
                    <a:solidFill>
                      <a:srgbClr val="4F85C3"/>
                    </a:solidFill>
                    <a:latin typeface="Segoe UI" pitchFamily="34" charset="0"/>
                    <a:ea typeface="+mj-ea"/>
                    <a:cs typeface="Segoe UI" pitchFamily="34" charset="0"/>
                  </a:defRPr>
                </a:lvl1pPr>
              </a:lstStyle>
              <a:p>
                <a:pPr algn="ctr"/>
                <a:r>
                  <a:rPr lang="pl-PL" sz="1200" b="0" dirty="0" err="1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Copy</a:t>
                </a:r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</a:p>
              <a:p>
                <a:pPr algn="ctr"/>
                <a:r>
                  <a:rPr lang="pl-PL" sz="1200" b="0" dirty="0">
                    <a:solidFill>
                      <a:schemeClr val="bg1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Data-set-1.1</a:t>
                </a:r>
                <a:endParaRPr lang="pl-PL" sz="1200" b="0" dirty="0">
                  <a:solidFill>
                    <a:schemeClr val="bg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pic>
            <p:nvPicPr>
              <p:cNvPr id="168" name="Obraz 25" descr="strage2.png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517232"/>
                <a:ext cx="288032" cy="349416"/>
              </a:xfrm>
              <a:prstGeom prst="rect">
                <a:avLst/>
              </a:prstGeom>
            </p:spPr>
          </p:pic>
        </p:grpSp>
      </p:grpSp>
      <p:grpSp>
        <p:nvGrpSpPr>
          <p:cNvPr id="170" name="Grupa 27"/>
          <p:cNvGrpSpPr/>
          <p:nvPr/>
        </p:nvGrpSpPr>
        <p:grpSpPr>
          <a:xfrm>
            <a:off x="6630769" y="3206387"/>
            <a:ext cx="1444520" cy="830997"/>
            <a:chOff x="3059789" y="3320948"/>
            <a:chExt cx="2962454" cy="830997"/>
          </a:xfrm>
        </p:grpSpPr>
        <p:cxnSp>
          <p:nvCxnSpPr>
            <p:cNvPr id="171" name="Łącznik prosty 28"/>
            <p:cNvCxnSpPr/>
            <p:nvPr/>
          </p:nvCxnSpPr>
          <p:spPr>
            <a:xfrm flipH="1">
              <a:off x="3059789" y="3707614"/>
              <a:ext cx="2883354" cy="2654"/>
            </a:xfrm>
            <a:prstGeom prst="line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Prostokąt 29"/>
            <p:cNvSpPr/>
            <p:nvPr/>
          </p:nvSpPr>
          <p:spPr>
            <a:xfrm>
              <a:off x="3834425" y="3320948"/>
              <a:ext cx="2187818" cy="830997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View data set preview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in browser using DOI</a:t>
              </a:r>
            </a:p>
          </p:txBody>
        </p:sp>
      </p:grpSp>
      <p:grpSp>
        <p:nvGrpSpPr>
          <p:cNvPr id="173" name="Grupa 30"/>
          <p:cNvGrpSpPr/>
          <p:nvPr/>
        </p:nvGrpSpPr>
        <p:grpSpPr>
          <a:xfrm>
            <a:off x="8034359" y="3971095"/>
            <a:ext cx="2016224" cy="1152128"/>
            <a:chOff x="4716016" y="3789040"/>
            <a:chExt cx="2016224" cy="1152128"/>
          </a:xfrm>
        </p:grpSpPr>
        <p:cxnSp>
          <p:nvCxnSpPr>
            <p:cNvPr id="174" name="Łącznik prosty 31"/>
            <p:cNvCxnSpPr/>
            <p:nvPr/>
          </p:nvCxnSpPr>
          <p:spPr>
            <a:xfrm>
              <a:off x="5220072" y="3789040"/>
              <a:ext cx="0" cy="1152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Prostokąt 32"/>
            <p:cNvSpPr/>
            <p:nvPr/>
          </p:nvSpPr>
          <p:spPr>
            <a:xfrm>
              <a:off x="4716016" y="4077072"/>
              <a:ext cx="2016224" cy="276999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Copy data set </a:t>
              </a:r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76" name="Grupa 33"/>
          <p:cNvGrpSpPr/>
          <p:nvPr/>
        </p:nvGrpSpPr>
        <p:grpSpPr>
          <a:xfrm>
            <a:off x="7937324" y="2136271"/>
            <a:ext cx="1302212" cy="837828"/>
            <a:chOff x="4716016" y="1772816"/>
            <a:chExt cx="1091992" cy="1008112"/>
          </a:xfrm>
        </p:grpSpPr>
        <p:cxnSp>
          <p:nvCxnSpPr>
            <p:cNvPr id="177" name="Łącznik prosty 34"/>
            <p:cNvCxnSpPr/>
            <p:nvPr/>
          </p:nvCxnSpPr>
          <p:spPr>
            <a:xfrm>
              <a:off x="5220072" y="1772816"/>
              <a:ext cx="0" cy="100811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Prostokąt 35"/>
            <p:cNvSpPr/>
            <p:nvPr/>
          </p:nvSpPr>
          <p:spPr>
            <a:xfrm>
              <a:off x="4716016" y="2060847"/>
              <a:ext cx="1091992" cy="33329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Discover </a:t>
              </a:r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data set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79" name="Prostokąt 36"/>
            <p:cNvSpPr/>
            <p:nvPr/>
          </p:nvSpPr>
          <p:spPr>
            <a:xfrm>
              <a:off x="4716016" y="2276872"/>
              <a:ext cx="154909" cy="333298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>
              <a:spAutoFit/>
            </a:bodyPr>
            <a:lstStyle/>
            <a:p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1" name="Grupa 40"/>
          <p:cNvGrpSpPr/>
          <p:nvPr/>
        </p:nvGrpSpPr>
        <p:grpSpPr>
          <a:xfrm>
            <a:off x="2218522" y="4186054"/>
            <a:ext cx="2736304" cy="1080120"/>
            <a:chOff x="539552" y="3789040"/>
            <a:chExt cx="2736304" cy="1080120"/>
          </a:xfrm>
        </p:grpSpPr>
        <p:cxnSp>
          <p:nvCxnSpPr>
            <p:cNvPr id="182" name="Łącznik prosty 41"/>
            <p:cNvCxnSpPr/>
            <p:nvPr/>
          </p:nvCxnSpPr>
          <p:spPr>
            <a:xfrm flipV="1">
              <a:off x="1331640" y="3789040"/>
              <a:ext cx="0" cy="10801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stokąt 42"/>
            <p:cNvSpPr/>
            <p:nvPr/>
          </p:nvSpPr>
          <p:spPr>
            <a:xfrm>
              <a:off x="539552" y="4077072"/>
              <a:ext cx="2736304" cy="64633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Create a share from 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folder or file with</a:t>
              </a: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Metadata in DC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grpSp>
        <p:nvGrpSpPr>
          <p:cNvPr id="184" name="Grupa 43"/>
          <p:cNvGrpSpPr/>
          <p:nvPr/>
        </p:nvGrpSpPr>
        <p:grpSpPr>
          <a:xfrm>
            <a:off x="1847943" y="1110054"/>
            <a:ext cx="6740487" cy="2121938"/>
            <a:chOff x="1453265" y="838145"/>
            <a:chExt cx="5395580" cy="2458176"/>
          </a:xfrm>
        </p:grpSpPr>
        <p:grpSp>
          <p:nvGrpSpPr>
            <p:cNvPr id="185" name="Grupa 44"/>
            <p:cNvGrpSpPr/>
            <p:nvPr/>
          </p:nvGrpSpPr>
          <p:grpSpPr>
            <a:xfrm>
              <a:off x="5272042" y="838145"/>
              <a:ext cx="1576803" cy="847596"/>
              <a:chOff x="4335938" y="406097"/>
              <a:chExt cx="1576803" cy="847596"/>
            </a:xfrm>
          </p:grpSpPr>
          <p:sp>
            <p:nvSpPr>
              <p:cNvPr id="188" name="PoleTekstowe 47"/>
              <p:cNvSpPr txBox="1"/>
              <p:nvPr/>
            </p:nvSpPr>
            <p:spPr>
              <a:xfrm>
                <a:off x="4688605" y="504944"/>
                <a:ext cx="1224136" cy="748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Public Services </a:t>
                </a:r>
              </a:p>
              <a:p>
                <a:r>
                  <a:rPr lang="pl-PL" sz="1200" dirty="0">
                    <a:solidFill>
                      <a:srgbClr val="4F85C3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For Data Discovery </a:t>
                </a:r>
              </a:p>
            </p:txBody>
          </p:sp>
          <p:pic>
            <p:nvPicPr>
              <p:cNvPr id="189" name="Obraz 48" descr="index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5938" y="406097"/>
                <a:ext cx="342919" cy="360968"/>
              </a:xfrm>
              <a:prstGeom prst="rect">
                <a:avLst/>
              </a:prstGeom>
            </p:spPr>
          </p:pic>
        </p:grpSp>
        <p:cxnSp>
          <p:nvCxnSpPr>
            <p:cNvPr id="186" name="Łącznik łamany 45"/>
            <p:cNvCxnSpPr>
              <a:endCxn id="191" idx="1"/>
            </p:cNvCxnSpPr>
            <p:nvPr/>
          </p:nvCxnSpPr>
          <p:spPr>
            <a:xfrm rot="5400000" flipH="1" flipV="1">
              <a:off x="2041349" y="1483113"/>
              <a:ext cx="2226408" cy="1400008"/>
            </a:xfrm>
            <a:prstGeom prst="bentConnector2">
              <a:avLst/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Prostokąt 46"/>
            <p:cNvSpPr/>
            <p:nvPr/>
          </p:nvSpPr>
          <p:spPr>
            <a:xfrm>
              <a:off x="1453265" y="1756096"/>
              <a:ext cx="1701288" cy="32089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Register identifier (e.g. DOI)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191" name="Obraz 50" descr="logo (1)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19" y="917434"/>
            <a:ext cx="853296" cy="812662"/>
          </a:xfrm>
          <a:prstGeom prst="rect">
            <a:avLst/>
          </a:prstGeom>
        </p:spPr>
      </p:pic>
      <p:pic>
        <p:nvPicPr>
          <p:cNvPr id="192" name="Obraz 51" descr="OpenAIREplus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44" y="1480159"/>
            <a:ext cx="783215" cy="550488"/>
          </a:xfrm>
          <a:prstGeom prst="rect">
            <a:avLst/>
          </a:prstGeom>
        </p:spPr>
      </p:pic>
      <p:cxnSp>
        <p:nvCxnSpPr>
          <p:cNvPr id="194" name="Łącznik prosty 53"/>
          <p:cNvCxnSpPr/>
          <p:nvPr/>
        </p:nvCxnSpPr>
        <p:spPr>
          <a:xfrm rot="1321213" flipH="1">
            <a:off x="3724932" y="4766065"/>
            <a:ext cx="4197947" cy="0"/>
          </a:xfrm>
          <a:prstGeom prst="line">
            <a:avLst/>
          </a:prstGeom>
          <a:ln>
            <a:solidFill>
              <a:srgbClr val="7F7F7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Prostokąt 54"/>
          <p:cNvSpPr/>
          <p:nvPr/>
        </p:nvSpPr>
        <p:spPr>
          <a:xfrm rot="1321213">
            <a:off x="5024100" y="4558160"/>
            <a:ext cx="1975504" cy="13720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Lazy Replication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99" name="Obraz 59" descr="web2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52" y="3552090"/>
            <a:ext cx="838782" cy="539343"/>
          </a:xfrm>
          <a:prstGeom prst="rect">
            <a:avLst/>
          </a:prstGeom>
        </p:spPr>
      </p:pic>
      <p:grpSp>
        <p:nvGrpSpPr>
          <p:cNvPr id="201" name="Grupa 68"/>
          <p:cNvGrpSpPr/>
          <p:nvPr/>
        </p:nvGrpSpPr>
        <p:grpSpPr>
          <a:xfrm>
            <a:off x="3315307" y="1533177"/>
            <a:ext cx="3681541" cy="1909000"/>
            <a:chOff x="202988" y="1041397"/>
            <a:chExt cx="2222715" cy="1397004"/>
          </a:xfrm>
        </p:grpSpPr>
        <p:cxnSp>
          <p:nvCxnSpPr>
            <p:cNvPr id="202" name="Łącznik łamany 70"/>
            <p:cNvCxnSpPr/>
            <p:nvPr/>
          </p:nvCxnSpPr>
          <p:spPr>
            <a:xfrm flipV="1">
              <a:off x="482599" y="1041397"/>
              <a:ext cx="1943104" cy="1397004"/>
            </a:xfrm>
            <a:prstGeom prst="bentConnector3">
              <a:avLst>
                <a:gd name="adj1" fmla="val 69608"/>
              </a:avLst>
            </a:prstGeom>
            <a:ln>
              <a:solidFill>
                <a:srgbClr val="7F7F7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Prostokąt 71"/>
            <p:cNvSpPr/>
            <p:nvPr/>
          </p:nvSpPr>
          <p:spPr>
            <a:xfrm>
              <a:off x="202988" y="2162777"/>
              <a:ext cx="1607406" cy="202708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charset="0"/>
                  <a:ea typeface="Myriad Pro" charset="0"/>
                  <a:cs typeface="Myriad Pro" charset="0"/>
                </a:rPr>
                <a:t>Expose share metadata over OAI-PMH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7" name="Tytuł 1"/>
          <p:cNvSpPr txBox="1">
            <a:spLocks/>
          </p:cNvSpPr>
          <p:nvPr/>
        </p:nvSpPr>
        <p:spPr>
          <a:xfrm>
            <a:off x="8617050" y="6152845"/>
            <a:ext cx="1244971" cy="3857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Private</a:t>
            </a:r>
            <a:r>
              <a:rPr lang="pl-PL" sz="1200" b="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pl-PL" sz="1200" b="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Resources</a:t>
            </a:r>
            <a:endParaRPr lang="pl-PL" sz="12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28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-1" y="0"/>
            <a:ext cx="12251267" cy="1896534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8" name="Trójkąt równoramienny 7"/>
          <p:cNvSpPr/>
          <p:nvPr/>
        </p:nvSpPr>
        <p:spPr>
          <a:xfrm flipV="1">
            <a:off x="575733" y="1849967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683008" y="2549552"/>
            <a:ext cx="109078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endParaRPr lang="en-GB" sz="2000" b="1" dirty="0" smtClean="0"/>
          </a:p>
          <a:p>
            <a:pPr>
              <a:lnSpc>
                <a:spcPct val="140000"/>
              </a:lnSpc>
            </a:pPr>
            <a:endParaRPr lang="en-GB" sz="2000" b="1" dirty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Work </a:t>
            </a:r>
            <a:r>
              <a:rPr lang="en-GB" sz="2000" dirty="0"/>
              <a:t>with data and metadata in one system – avoiding problems of </a:t>
            </a:r>
            <a:r>
              <a:rPr lang="en-GB" sz="2000" dirty="0" smtClean="0"/>
              <a:t>consistency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Monitor metadata data changes trough API in order to feed external custom </a:t>
            </a:r>
            <a:r>
              <a:rPr lang="en-GB" sz="2000" dirty="0" smtClean="0"/>
              <a:t>systems</a:t>
            </a: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Advanced data discovery capabilities based on metadata</a:t>
            </a:r>
            <a:endParaRPr lang="en-GB" sz="2000" dirty="0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575733" y="492330"/>
            <a:ext cx="11561685" cy="874712"/>
          </a:xfrm>
        </p:spPr>
        <p:txBody>
          <a:bodyPr>
            <a:normAutofit fontScale="90000"/>
          </a:bodyPr>
          <a:lstStyle/>
          <a:p>
            <a:r>
              <a:rPr lang="en-GB" cap="small" dirty="0" smtClean="0">
                <a:solidFill>
                  <a:schemeClr val="bg1"/>
                </a:solidFill>
              </a:rPr>
              <a:t>PROBLEM 5: METADATA MANAGEMENT INTEGRATED WITH </a:t>
            </a:r>
            <a:br>
              <a:rPr lang="en-GB" cap="small" dirty="0" smtClean="0">
                <a:solidFill>
                  <a:schemeClr val="bg1"/>
                </a:solidFill>
              </a:rPr>
            </a:br>
            <a:r>
              <a:rPr lang="en-GB" cap="small" dirty="0" smtClean="0">
                <a:solidFill>
                  <a:schemeClr val="bg1"/>
                </a:solidFill>
              </a:rPr>
              <a:t>DATA MANAGEMENT PLATFORM</a:t>
            </a:r>
            <a:endParaRPr lang="pl-PL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all" dirty="0" smtClean="0">
                <a:solidFill>
                  <a:srgbClr val="291568"/>
                </a:solidFill>
              </a:rPr>
              <a:t>Integrated metadata </a:t>
            </a:r>
            <a:r>
              <a:rPr lang="en-GB" sz="2800" cap="all" dirty="0" err="1" smtClean="0">
                <a:solidFill>
                  <a:srgbClr val="291568"/>
                </a:solidFill>
              </a:rPr>
              <a:t>managment</a:t>
            </a:r>
            <a:endParaRPr lang="pl-PL" sz="2800" b="1" cap="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6" y="2163742"/>
            <a:ext cx="3252774" cy="3748053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All files and directories can have a custom user metadata</a:t>
            </a:r>
          </a:p>
          <a:p>
            <a:r>
              <a:rPr lang="en-GB" sz="2000" dirty="0" smtClean="0"/>
              <a:t>API for metadata management</a:t>
            </a:r>
          </a:p>
          <a:p>
            <a:r>
              <a:rPr lang="en-GB" sz="2000" dirty="0" smtClean="0"/>
              <a:t>API for data discovery based on metadata</a:t>
            </a:r>
          </a:p>
          <a:p>
            <a:r>
              <a:rPr lang="en-GB" sz="2000" dirty="0" smtClean="0"/>
              <a:t>Virtual Folders based on metadata tags </a:t>
            </a:r>
            <a:endParaRPr lang="en-GB" sz="2000" dirty="0" smtClean="0"/>
          </a:p>
          <a:p>
            <a:r>
              <a:rPr lang="en-GB" sz="2000" dirty="0" smtClean="0"/>
              <a:t>Metadata formats: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key-value, JSON, RDF</a:t>
            </a:r>
            <a:endParaRPr lang="en-GB" sz="2000" dirty="0" smtClean="0"/>
          </a:p>
          <a:p>
            <a:endParaRPr lang="en-GB" sz="2000" dirty="0" smtClean="0"/>
          </a:p>
        </p:txBody>
      </p:sp>
      <p:pic>
        <p:nvPicPr>
          <p:cNvPr id="3" name="Obraz 2" descr="metadata managem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500" y="1832497"/>
            <a:ext cx="9666940" cy="4410541"/>
          </a:xfrm>
          <a:prstGeom prst="rect">
            <a:avLst/>
          </a:prstGeo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343207"/>
            <a:ext cx="11039502" cy="874712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>
                <a:solidFill>
                  <a:srgbClr val="291568"/>
                </a:solidFill>
              </a:rPr>
              <a:t>PROBLEMS ADDRESED BY ONEDATA</a:t>
            </a:r>
            <a:endParaRPr lang="pl-PL" sz="2800" b="1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1134289" y="1856514"/>
            <a:ext cx="10009644" cy="422569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Multi-protocol transparent access to data “[</a:t>
            </a:r>
            <a:r>
              <a:rPr lang="is-IS" sz="2400" dirty="0" smtClean="0"/>
              <a:t>…] </a:t>
            </a:r>
            <a:r>
              <a:rPr lang="en-GB" sz="2400" dirty="0" smtClean="0"/>
              <a:t>but we want POSIX”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Heterogeneity of storage </a:t>
            </a:r>
            <a:r>
              <a:rPr lang="en-GB" sz="2400" dirty="0" smtClean="0"/>
              <a:t>technologies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/>
              <a:t>Replica </a:t>
            </a:r>
            <a:r>
              <a:rPr lang="en-GB" sz="2400" dirty="0" smtClean="0"/>
              <a:t>Management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Easy Data </a:t>
            </a:r>
            <a:r>
              <a:rPr lang="en-GB" sz="2400" dirty="0" smtClean="0"/>
              <a:t>Sharing and publication (DIO)</a:t>
            </a:r>
            <a:endParaRPr lang="en-GB" sz="2400" dirty="0" smtClean="0"/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Metadata Management Integrated with Data Management Platform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Flexible authentication and authorization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Easy integration using API with external services</a:t>
            </a:r>
          </a:p>
          <a:p>
            <a:pPr marL="0" indent="0">
              <a:lnSpc>
                <a:spcPct val="110000"/>
              </a:lnSpc>
              <a:buClr>
                <a:srgbClr val="25133E"/>
              </a:buClr>
              <a:buNone/>
            </a:pPr>
            <a:r>
              <a:rPr lang="en-GB" sz="2400" dirty="0" smtClean="0"/>
              <a:t>High-throughput data processing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539477" y="1956592"/>
            <a:ext cx="411162" cy="412262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FF0000"/>
              </a:solidFill>
            </a:endParaRPr>
          </a:p>
        </p:txBody>
      </p:sp>
      <p:sp>
        <p:nvSpPr>
          <p:cNvPr id="16" name="Symbol zastępczy zawartości 2"/>
          <p:cNvSpPr txBox="1">
            <a:spLocks/>
          </p:cNvSpPr>
          <p:nvPr/>
        </p:nvSpPr>
        <p:spPr bwMode="auto">
          <a:xfrm>
            <a:off x="592627" y="2006091"/>
            <a:ext cx="304865" cy="31326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25133E"/>
              </a:buClr>
              <a:buFont typeface="Arial" charset="0"/>
              <a:buNone/>
            </a:pPr>
            <a:r>
              <a:rPr lang="en-GB" sz="1600" b="1" dirty="0" smtClean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539477" y="2447658"/>
            <a:ext cx="411162" cy="412262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FF0000"/>
              </a:solidFill>
            </a:endParaRPr>
          </a:p>
        </p:txBody>
      </p:sp>
      <p:sp>
        <p:nvSpPr>
          <p:cNvPr id="18" name="Symbol zastępczy zawartości 2"/>
          <p:cNvSpPr txBox="1">
            <a:spLocks/>
          </p:cNvSpPr>
          <p:nvPr/>
        </p:nvSpPr>
        <p:spPr bwMode="auto">
          <a:xfrm>
            <a:off x="592627" y="2497158"/>
            <a:ext cx="304865" cy="31326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25133E"/>
              </a:buClr>
              <a:buFont typeface="Arial" charset="0"/>
              <a:buNone/>
            </a:pPr>
            <a:r>
              <a:rPr lang="en-GB" sz="1600" b="1" dirty="0" smtClean="0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24" name="Grupa 23"/>
          <p:cNvGrpSpPr/>
          <p:nvPr/>
        </p:nvGrpSpPr>
        <p:grpSpPr>
          <a:xfrm>
            <a:off x="533474" y="2907691"/>
            <a:ext cx="411162" cy="412262"/>
            <a:chOff x="505436" y="2559755"/>
            <a:chExt cx="411162" cy="412262"/>
          </a:xfrm>
        </p:grpSpPr>
        <p:sp>
          <p:nvSpPr>
            <p:cNvPr id="25" name="Prostokąt 24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26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7" name="Grupa 26"/>
          <p:cNvGrpSpPr/>
          <p:nvPr/>
        </p:nvGrpSpPr>
        <p:grpSpPr>
          <a:xfrm>
            <a:off x="521624" y="3365462"/>
            <a:ext cx="411162" cy="412262"/>
            <a:chOff x="505436" y="2559755"/>
            <a:chExt cx="411162" cy="412262"/>
          </a:xfrm>
        </p:grpSpPr>
        <p:sp>
          <p:nvSpPr>
            <p:cNvPr id="28" name="Prostokąt 27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29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30" name="Grupa 29"/>
          <p:cNvGrpSpPr/>
          <p:nvPr/>
        </p:nvGrpSpPr>
        <p:grpSpPr>
          <a:xfrm>
            <a:off x="520151" y="3828640"/>
            <a:ext cx="411162" cy="412262"/>
            <a:chOff x="505436" y="2559755"/>
            <a:chExt cx="411162" cy="412262"/>
          </a:xfrm>
        </p:grpSpPr>
        <p:sp>
          <p:nvSpPr>
            <p:cNvPr id="31" name="Prostokąt 30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2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33" name="Grupa 32"/>
          <p:cNvGrpSpPr/>
          <p:nvPr/>
        </p:nvGrpSpPr>
        <p:grpSpPr>
          <a:xfrm>
            <a:off x="523131" y="4294801"/>
            <a:ext cx="411162" cy="412262"/>
            <a:chOff x="505436" y="2559755"/>
            <a:chExt cx="411162" cy="412262"/>
          </a:xfrm>
        </p:grpSpPr>
        <p:sp>
          <p:nvSpPr>
            <p:cNvPr id="34" name="Prostokąt 33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5" name="Symbol zastępczy zawartości 2"/>
            <p:cNvSpPr txBox="1">
              <a:spLocks/>
            </p:cNvSpPr>
            <p:nvPr/>
          </p:nvSpPr>
          <p:spPr bwMode="auto">
            <a:xfrm>
              <a:off x="55858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6</a:t>
              </a:r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526958" y="4754696"/>
            <a:ext cx="411162" cy="412262"/>
            <a:chOff x="505436" y="2559755"/>
            <a:chExt cx="411162" cy="412262"/>
          </a:xfrm>
        </p:grpSpPr>
        <p:sp>
          <p:nvSpPr>
            <p:cNvPr id="36" name="Prostokąt 35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37" name="Symbol zastępczy zawartości 2"/>
            <p:cNvSpPr txBox="1">
              <a:spLocks/>
            </p:cNvSpPr>
            <p:nvPr/>
          </p:nvSpPr>
          <p:spPr bwMode="auto">
            <a:xfrm>
              <a:off x="54724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7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</a:t>
            </a:fld>
            <a:endParaRPr lang="pl-PL" dirty="0"/>
          </a:p>
        </p:txBody>
      </p:sp>
      <p:grpSp>
        <p:nvGrpSpPr>
          <p:cNvPr id="38" name="Grupa 37"/>
          <p:cNvGrpSpPr/>
          <p:nvPr/>
        </p:nvGrpSpPr>
        <p:grpSpPr>
          <a:xfrm>
            <a:off x="526958" y="5218082"/>
            <a:ext cx="411162" cy="412262"/>
            <a:chOff x="505436" y="2559755"/>
            <a:chExt cx="411162" cy="412262"/>
          </a:xfrm>
        </p:grpSpPr>
        <p:sp>
          <p:nvSpPr>
            <p:cNvPr id="39" name="Prostokąt 38"/>
            <p:cNvSpPr/>
            <p:nvPr/>
          </p:nvSpPr>
          <p:spPr>
            <a:xfrm>
              <a:off x="505436" y="2559755"/>
              <a:ext cx="411162" cy="412262"/>
            </a:xfrm>
            <a:prstGeom prst="rect">
              <a:avLst/>
            </a:prstGeom>
            <a:solidFill>
              <a:srgbClr val="2513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pl-PL">
                <a:solidFill>
                  <a:srgbClr val="FF0000"/>
                </a:solidFill>
              </a:endParaRPr>
            </a:p>
          </p:txBody>
        </p:sp>
        <p:sp>
          <p:nvSpPr>
            <p:cNvPr id="40" name="Symbol zastępczy zawartości 2"/>
            <p:cNvSpPr txBox="1">
              <a:spLocks/>
            </p:cNvSpPr>
            <p:nvPr/>
          </p:nvSpPr>
          <p:spPr bwMode="auto">
            <a:xfrm>
              <a:off x="547246" y="2609255"/>
              <a:ext cx="304865" cy="313267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ma14="http://schemas.microsoft.com/office/mac/drawingml/2011/main" val="1"/>
              </a:ex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1pPr>
              <a:lvl2pPr marL="800100" indent="-34290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20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2pPr>
              <a:lvl3pPr marL="12001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3pPr>
              <a:lvl4pPr marL="16573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6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4pPr>
              <a:lvl5pPr marL="2114550" indent="-285750" algn="l" defTabSz="457200" rtl="0" fontAlgn="base">
                <a:spcBef>
                  <a:spcPct val="20000"/>
                </a:spcBef>
                <a:spcAft>
                  <a:spcPct val="0"/>
                </a:spcAft>
                <a:buClr>
                  <a:srgbClr val="E92332"/>
                </a:buClr>
                <a:buFont typeface="Arial" charset="0"/>
                <a:buChar char="•"/>
                <a:defRPr kumimoji="1" sz="1400" kern="1200">
                  <a:solidFill>
                    <a:schemeClr val="tx1"/>
                  </a:solidFill>
                  <a:latin typeface="Open Sans"/>
                  <a:ea typeface="Arial" charset="0"/>
                  <a:cs typeface="Open San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25133E"/>
                </a:buClr>
                <a:buFont typeface="Arial" charset="0"/>
                <a:buNone/>
              </a:pPr>
              <a:r>
                <a:rPr lang="en-GB" sz="1600" b="1" dirty="0" smtClean="0">
                  <a:solidFill>
                    <a:srgbClr val="FFFFFF"/>
                  </a:solidFill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06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-1" y="-1"/>
            <a:ext cx="12251267" cy="2675467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11" name="Trójkąt równoramienny 10"/>
          <p:cNvSpPr/>
          <p:nvPr/>
        </p:nvSpPr>
        <p:spPr>
          <a:xfrm flipV="1">
            <a:off x="575733" y="2668411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30</a:t>
            </a:fld>
            <a:endParaRPr lang="pl-PL"/>
          </a:p>
        </p:txBody>
      </p:sp>
      <p:sp>
        <p:nvSpPr>
          <p:cNvPr id="10" name="PoleTekstowe 9"/>
          <p:cNvSpPr txBox="1"/>
          <p:nvPr/>
        </p:nvSpPr>
        <p:spPr>
          <a:xfrm>
            <a:off x="575733" y="3325648"/>
            <a:ext cx="1090785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  <a:buClr>
                <a:srgbClr val="291568"/>
              </a:buClr>
            </a:pP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Control </a:t>
            </a:r>
            <a:r>
              <a:rPr lang="en-GB" sz="2000" dirty="0"/>
              <a:t>who knows about your </a:t>
            </a:r>
            <a:r>
              <a:rPr lang="en-GB" sz="2000" dirty="0" smtClean="0"/>
              <a:t>data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Control who can access data on a single file level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endParaRPr lang="en-GB" sz="2000" dirty="0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375368" y="886052"/>
            <a:ext cx="11561685" cy="874712"/>
          </a:xfrm>
        </p:spPr>
        <p:txBody>
          <a:bodyPr>
            <a:normAutofit fontScale="90000"/>
          </a:bodyPr>
          <a:lstStyle/>
          <a:p>
            <a:r>
              <a:rPr lang="en-GB" sz="3200" cap="small" dirty="0" smtClean="0">
                <a:solidFill>
                  <a:schemeClr val="bg1"/>
                </a:solidFill>
              </a:rPr>
              <a:t>PROBLEM 6: FLEXIBLE AUTHENTICATION AND AUTHORIZATION</a:t>
            </a:r>
            <a:endParaRPr lang="pl-PL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7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all" dirty="0" smtClean="0">
                <a:solidFill>
                  <a:srgbClr val="291568"/>
                </a:solidFill>
              </a:rPr>
              <a:t>authentication </a:t>
            </a:r>
            <a:r>
              <a:rPr lang="en-GB" sz="2800" cap="all" dirty="0">
                <a:solidFill>
                  <a:srgbClr val="291568"/>
                </a:solidFill>
              </a:rPr>
              <a:t>and authorization</a:t>
            </a:r>
            <a:endParaRPr lang="pl-PL" sz="2800" b="1" cap="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5" y="2005192"/>
            <a:ext cx="3460114" cy="4159386"/>
          </a:xfrm>
        </p:spPr>
        <p:txBody>
          <a:bodyPr>
            <a:noAutofit/>
          </a:bodyPr>
          <a:lstStyle/>
          <a:p>
            <a:r>
              <a:rPr lang="en-GB" sz="2000" dirty="0" smtClean="0"/>
              <a:t>Pluggable </a:t>
            </a:r>
            <a:r>
              <a:rPr lang="en-GB" sz="2000" dirty="0" smtClean="0"/>
              <a:t>methods of authentication per zone</a:t>
            </a:r>
          </a:p>
          <a:p>
            <a:r>
              <a:rPr lang="en-GB" sz="2000" dirty="0" smtClean="0"/>
              <a:t>Multiple levels of access control</a:t>
            </a:r>
          </a:p>
          <a:p>
            <a:r>
              <a:rPr lang="en-GB" sz="2000" dirty="0" smtClean="0"/>
              <a:t>ACL on files and directories</a:t>
            </a:r>
          </a:p>
          <a:p>
            <a:r>
              <a:rPr lang="en-GB" sz="2000" dirty="0" smtClean="0"/>
              <a:t>Group management </a:t>
            </a:r>
          </a:p>
          <a:p>
            <a:r>
              <a:rPr lang="en-GB" sz="2000" dirty="0" smtClean="0"/>
              <a:t>Token based authentication (macaroons)</a:t>
            </a:r>
          </a:p>
          <a:p>
            <a:r>
              <a:rPr lang="en-GB" sz="2000" dirty="0"/>
              <a:t>X.509  </a:t>
            </a:r>
            <a:r>
              <a:rPr lang="en-GB" sz="2000" dirty="0" smtClean="0"/>
              <a:t>in prep.</a:t>
            </a:r>
          </a:p>
        </p:txBody>
      </p:sp>
      <p:pic>
        <p:nvPicPr>
          <p:cNvPr id="3" name="Obraz 2" descr="oid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726" y="1862647"/>
            <a:ext cx="8085099" cy="4301931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836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all" dirty="0" smtClean="0">
                <a:solidFill>
                  <a:srgbClr val="291568"/>
                </a:solidFill>
              </a:rPr>
              <a:t>authentication </a:t>
            </a:r>
            <a:r>
              <a:rPr lang="en-GB" sz="2800" cap="all" dirty="0">
                <a:solidFill>
                  <a:srgbClr val="291568"/>
                </a:solidFill>
              </a:rPr>
              <a:t>and authorization</a:t>
            </a:r>
            <a:endParaRPr lang="pl-PL" sz="2800" b="1" cap="all" dirty="0">
              <a:solidFill>
                <a:srgbClr val="291568"/>
              </a:solidFill>
            </a:endParaRPr>
          </a:p>
        </p:txBody>
      </p:sp>
      <p:pic>
        <p:nvPicPr>
          <p:cNvPr id="4" name="Obraz 3" descr="space_shar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20" y="1705708"/>
            <a:ext cx="9440256" cy="5022984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32</a:t>
            </a:fld>
            <a:endParaRPr lang="pl-PL"/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199446" y="2005192"/>
            <a:ext cx="3460114" cy="41593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291568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457200" rtl="0" eaLnBrk="1" latinLnBrk="0" hangingPunct="1">
              <a:spcBef>
                <a:spcPct val="20000"/>
              </a:spcBef>
              <a:buClr>
                <a:srgbClr val="291568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457200" rtl="0" eaLnBrk="1" latinLnBrk="0" hangingPunct="1">
              <a:spcBef>
                <a:spcPct val="20000"/>
              </a:spcBef>
              <a:buClr>
                <a:srgbClr val="291568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0" indent="-342900" algn="l" defTabSz="457200" rtl="0" eaLnBrk="1" latinLnBrk="0" hangingPunct="1">
              <a:spcBef>
                <a:spcPct val="20000"/>
              </a:spcBef>
              <a:buClr>
                <a:srgbClr val="291568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1700" indent="-342900" algn="l" defTabSz="457200" rtl="0" eaLnBrk="1" latinLnBrk="0" hangingPunct="1">
              <a:spcBef>
                <a:spcPct val="20000"/>
              </a:spcBef>
              <a:buClr>
                <a:srgbClr val="291568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Pluggable </a:t>
            </a:r>
            <a:r>
              <a:rPr lang="en-GB" sz="2000" dirty="0" smtClean="0"/>
              <a:t>methods of authentication per zone</a:t>
            </a:r>
          </a:p>
          <a:p>
            <a:r>
              <a:rPr lang="en-GB" sz="2000" dirty="0"/>
              <a:t>Multiple levels of access control</a:t>
            </a:r>
          </a:p>
          <a:p>
            <a:r>
              <a:rPr lang="en-GB" sz="2000" dirty="0" smtClean="0"/>
              <a:t>ACL on files and directories</a:t>
            </a:r>
          </a:p>
          <a:p>
            <a:r>
              <a:rPr lang="en-GB" sz="2000" dirty="0" smtClean="0"/>
              <a:t>Group management </a:t>
            </a:r>
          </a:p>
          <a:p>
            <a:r>
              <a:rPr lang="en-GB" sz="2000" dirty="0" smtClean="0"/>
              <a:t>Token based authentication (macaroons)</a:t>
            </a:r>
          </a:p>
          <a:p>
            <a:r>
              <a:rPr lang="en-GB" sz="2000" dirty="0" smtClean="0"/>
              <a:t>X.509  in prep.</a:t>
            </a:r>
          </a:p>
        </p:txBody>
      </p:sp>
    </p:spTree>
    <p:extLst>
      <p:ext uri="{BB962C8B-B14F-4D97-AF65-F5344CB8AC3E}">
        <p14:creationId xmlns:p14="http://schemas.microsoft.com/office/powerpoint/2010/main" val="14198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all" dirty="0" smtClean="0">
                <a:solidFill>
                  <a:srgbClr val="291568"/>
                </a:solidFill>
              </a:rPr>
              <a:t>authentication </a:t>
            </a:r>
            <a:r>
              <a:rPr lang="en-GB" sz="2800" cap="all" dirty="0">
                <a:solidFill>
                  <a:srgbClr val="291568"/>
                </a:solidFill>
              </a:rPr>
              <a:t>and authorization</a:t>
            </a:r>
            <a:endParaRPr lang="pl-PL" sz="2800" b="1" cap="all" dirty="0">
              <a:solidFill>
                <a:srgbClr val="291568"/>
              </a:solidFill>
            </a:endParaRPr>
          </a:p>
        </p:txBody>
      </p:sp>
      <p:pic>
        <p:nvPicPr>
          <p:cNvPr id="5" name="Obraz 4" descr="ac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430" y="1705708"/>
            <a:ext cx="9022304" cy="4800600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33</a:t>
            </a:fld>
            <a:endParaRPr lang="pl-PL"/>
          </a:p>
        </p:txBody>
      </p:sp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199445" y="2005192"/>
            <a:ext cx="3460114" cy="4159386"/>
          </a:xfrm>
        </p:spPr>
        <p:txBody>
          <a:bodyPr>
            <a:noAutofit/>
          </a:bodyPr>
          <a:lstStyle/>
          <a:p>
            <a:r>
              <a:rPr lang="en-GB" sz="2000" dirty="0" smtClean="0"/>
              <a:t>Pluggable </a:t>
            </a:r>
            <a:r>
              <a:rPr lang="en-GB" sz="2000" dirty="0" smtClean="0"/>
              <a:t>methods of authentication per zone</a:t>
            </a:r>
          </a:p>
          <a:p>
            <a:r>
              <a:rPr lang="en-GB" sz="2000" dirty="0"/>
              <a:t>Multiple levels of access control</a:t>
            </a:r>
          </a:p>
          <a:p>
            <a:r>
              <a:rPr lang="en-GB" sz="2000" dirty="0" smtClean="0"/>
              <a:t>ACL on files and directories</a:t>
            </a:r>
          </a:p>
          <a:p>
            <a:r>
              <a:rPr lang="en-GB" sz="2000" dirty="0" smtClean="0"/>
              <a:t>Group management </a:t>
            </a:r>
          </a:p>
          <a:p>
            <a:r>
              <a:rPr lang="en-GB" sz="2000" dirty="0" smtClean="0"/>
              <a:t>Token based authentication (macaroons)</a:t>
            </a:r>
          </a:p>
          <a:p>
            <a:r>
              <a:rPr lang="en-GB" sz="2000" dirty="0"/>
              <a:t>X.509  </a:t>
            </a:r>
            <a:r>
              <a:rPr lang="en-GB" sz="2000" dirty="0" smtClean="0"/>
              <a:t>in prep.</a:t>
            </a:r>
          </a:p>
        </p:txBody>
      </p:sp>
    </p:spTree>
    <p:extLst>
      <p:ext uri="{BB962C8B-B14F-4D97-AF65-F5344CB8AC3E}">
        <p14:creationId xmlns:p14="http://schemas.microsoft.com/office/powerpoint/2010/main" val="32933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-1" y="-1"/>
            <a:ext cx="12251267" cy="2675467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12" name="Trójkąt równoramienny 11"/>
          <p:cNvSpPr/>
          <p:nvPr/>
        </p:nvSpPr>
        <p:spPr>
          <a:xfrm flipV="1">
            <a:off x="575733" y="2668411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34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-1" y="0"/>
            <a:ext cx="12251267" cy="1896534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8" name="Trójkąt równoramienny 7"/>
          <p:cNvSpPr/>
          <p:nvPr/>
        </p:nvSpPr>
        <p:spPr>
          <a:xfrm flipV="1">
            <a:off x="575733" y="1849967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683008" y="3425844"/>
            <a:ext cx="109078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 smtClean="0"/>
          </a:p>
          <a:p>
            <a:pPr marL="285750" indent="-285750"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Integrate </a:t>
            </a:r>
            <a:r>
              <a:rPr lang="en-GB" sz="2000" dirty="0"/>
              <a:t>external tools using rich API interfaces with data management </a:t>
            </a:r>
            <a:r>
              <a:rPr lang="en-GB" sz="2000" dirty="0" smtClean="0"/>
              <a:t>platform and build more complex environments </a:t>
            </a:r>
            <a:r>
              <a:rPr lang="en-GB" sz="2000" dirty="0"/>
              <a:t>for data </a:t>
            </a:r>
            <a:r>
              <a:rPr lang="en-GB" sz="2000" dirty="0" smtClean="0"/>
              <a:t>processing</a:t>
            </a:r>
          </a:p>
          <a:p>
            <a:pPr marL="285750" indent="-285750">
              <a:buClr>
                <a:srgbClr val="291568"/>
              </a:buClr>
              <a:buFont typeface="Arial"/>
              <a:buChar char="•"/>
            </a:pPr>
            <a:endParaRPr lang="en-GB" sz="2000" dirty="0"/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375368" y="942384"/>
            <a:ext cx="11561685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en-GB" sz="3200" cap="small" dirty="0" smtClean="0">
                <a:solidFill>
                  <a:schemeClr val="bg1"/>
                </a:solidFill>
              </a:rPr>
              <a:t>PROBLEM 7: EASY INTEGRATION USING API WITH EXTERNAL TOOLS</a:t>
            </a:r>
            <a:endParaRPr lang="pl-P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29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 smtClean="0">
                <a:solidFill>
                  <a:srgbClr val="291568"/>
                </a:solidFill>
              </a:rPr>
              <a:t>RICH COLLECTION OF APIs</a:t>
            </a:r>
            <a:endParaRPr lang="en-GB" sz="2800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5" y="2307166"/>
            <a:ext cx="10974498" cy="371827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GB" sz="2400" dirty="0" smtClean="0"/>
              <a:t>APIs for all operations </a:t>
            </a:r>
          </a:p>
          <a:p>
            <a:pPr>
              <a:lnSpc>
                <a:spcPct val="130000"/>
              </a:lnSpc>
            </a:pPr>
            <a:r>
              <a:rPr lang="en-GB" sz="2400" dirty="0" smtClean="0"/>
              <a:t>Flexible permission checking for APIs</a:t>
            </a:r>
          </a:p>
          <a:p>
            <a:pPr>
              <a:lnSpc>
                <a:spcPct val="130000"/>
              </a:lnSpc>
            </a:pPr>
            <a:r>
              <a:rPr lang="en-GB" sz="2400" dirty="0" smtClean="0"/>
              <a:t>APIs for full eventually consistent integration with external systems</a:t>
            </a:r>
          </a:p>
          <a:p>
            <a:pPr>
              <a:lnSpc>
                <a:spcPct val="130000"/>
              </a:lnSpc>
            </a:pPr>
            <a:r>
              <a:rPr lang="en-GB" sz="2400" dirty="0" smtClean="0"/>
              <a:t>API fully described using </a:t>
            </a:r>
            <a:r>
              <a:rPr lang="en-GB" sz="2400" dirty="0"/>
              <a:t>S</a:t>
            </a:r>
            <a:r>
              <a:rPr lang="en-GB" sz="2400" dirty="0" smtClean="0"/>
              <a:t>wagger for generation of clients based on API specification</a:t>
            </a:r>
          </a:p>
          <a:p>
            <a:pPr>
              <a:lnSpc>
                <a:spcPct val="130000"/>
              </a:lnSpc>
            </a:pPr>
            <a:r>
              <a:rPr lang="en-GB" sz="2400" dirty="0" smtClean="0"/>
              <a:t>Easy to use simple command line clients for REST </a:t>
            </a:r>
            <a:r>
              <a:rPr lang="en-GB" sz="2400" dirty="0" smtClean="0"/>
              <a:t>API</a:t>
            </a:r>
            <a:endParaRPr lang="en-GB" sz="2400" dirty="0" smtClean="0"/>
          </a:p>
          <a:p>
            <a:pPr>
              <a:lnSpc>
                <a:spcPct val="130000"/>
              </a:lnSpc>
            </a:pPr>
            <a:endParaRPr lang="en-GB" sz="2400" dirty="0" smtClean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653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rostokąt 62"/>
          <p:cNvSpPr/>
          <p:nvPr/>
        </p:nvSpPr>
        <p:spPr>
          <a:xfrm>
            <a:off x="-1" y="0"/>
            <a:ext cx="12251267" cy="1896534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64" name="Trójkąt równoramienny 63"/>
          <p:cNvSpPr/>
          <p:nvPr/>
        </p:nvSpPr>
        <p:spPr>
          <a:xfrm flipV="1">
            <a:off x="575733" y="1849967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292635" y="2575968"/>
            <a:ext cx="1215971" cy="845311"/>
            <a:chOff x="164628" y="1699223"/>
            <a:chExt cx="1215971" cy="845311"/>
          </a:xfrm>
        </p:grpSpPr>
        <p:sp>
          <p:nvSpPr>
            <p:cNvPr id="2" name="Prostokąt 1"/>
            <p:cNvSpPr/>
            <p:nvPr/>
          </p:nvSpPr>
          <p:spPr>
            <a:xfrm>
              <a:off x="164628" y="1699223"/>
              <a:ext cx="1215971" cy="8453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5" name="Obraz 64" descr="computerstorag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127" y="1999825"/>
              <a:ext cx="381788" cy="364133"/>
            </a:xfrm>
            <a:prstGeom prst="rect">
              <a:avLst/>
            </a:prstGeom>
          </p:spPr>
        </p:pic>
        <p:pic>
          <p:nvPicPr>
            <p:cNvPr id="66" name="Obraz 65" descr="oneprovider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60" y="1878220"/>
              <a:ext cx="949693" cy="169413"/>
            </a:xfrm>
            <a:prstGeom prst="rect">
              <a:avLst/>
            </a:prstGeom>
          </p:spPr>
        </p:pic>
      </p:grpSp>
      <p:sp>
        <p:nvSpPr>
          <p:cNvPr id="72" name="Prostokąt 71"/>
          <p:cNvSpPr/>
          <p:nvPr/>
        </p:nvSpPr>
        <p:spPr>
          <a:xfrm>
            <a:off x="2932691" y="2095897"/>
            <a:ext cx="9083268" cy="4075568"/>
          </a:xfrm>
          <a:prstGeom prst="rect">
            <a:avLst/>
          </a:prstGeom>
          <a:solidFill>
            <a:schemeClr val="bg1"/>
          </a:solidFill>
          <a:ln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5" y="476672"/>
            <a:ext cx="11070532" cy="874712"/>
          </a:xfrm>
        </p:spPr>
        <p:txBody>
          <a:bodyPr>
            <a:normAutofit/>
          </a:bodyPr>
          <a:lstStyle/>
          <a:p>
            <a:r>
              <a:rPr lang="en-GB" sz="3200" cap="all" dirty="0" smtClean="0">
                <a:solidFill>
                  <a:schemeClr val="bg1"/>
                </a:solidFill>
              </a:rPr>
              <a:t>PROBLEM 8: High</a:t>
            </a:r>
            <a:r>
              <a:rPr lang="en-GB" sz="3200" cap="all" dirty="0">
                <a:solidFill>
                  <a:schemeClr val="bg1"/>
                </a:solidFill>
              </a:rPr>
              <a:t>-throughput processing</a:t>
            </a:r>
            <a:endParaRPr lang="pl-PL" sz="3200" b="1" dirty="0">
              <a:solidFill>
                <a:schemeClr val="bg1"/>
              </a:solidFill>
            </a:endParaRPr>
          </a:p>
        </p:txBody>
      </p:sp>
      <p:pic>
        <p:nvPicPr>
          <p:cNvPr id="24" name="Obraz 23" descr="computerstor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342" y="2565777"/>
            <a:ext cx="604932" cy="576959"/>
          </a:xfrm>
          <a:prstGeom prst="rect">
            <a:avLst/>
          </a:prstGeom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9002523" y="5557913"/>
            <a:ext cx="574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rgbClr val="10253E"/>
                </a:solidFill>
                <a:latin typeface="Open Sans" charset="0"/>
              </a:rPr>
              <a:t>Ceph</a:t>
            </a:r>
            <a:endParaRPr kumimoji="0" lang="en-GB" sz="1200" dirty="0">
              <a:solidFill>
                <a:srgbClr val="10253E"/>
              </a:solidFill>
              <a:latin typeface="Open Sans" charset="0"/>
            </a:endParaRPr>
          </a:p>
        </p:txBody>
      </p:sp>
      <p:pic>
        <p:nvPicPr>
          <p:cNvPr id="26" name="Obraz 25" descr="strag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846" y="4961317"/>
            <a:ext cx="375205" cy="455166"/>
          </a:xfrm>
          <a:prstGeom prst="rect">
            <a:avLst/>
          </a:prstGeom>
        </p:spPr>
      </p:pic>
      <p:pic>
        <p:nvPicPr>
          <p:cNvPr id="27" name="Obraz 26" descr="strag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200" y="4961317"/>
            <a:ext cx="375205" cy="455166"/>
          </a:xfrm>
          <a:prstGeom prst="rect">
            <a:avLst/>
          </a:prstGeom>
        </p:spPr>
      </p:pic>
      <p:pic>
        <p:nvPicPr>
          <p:cNvPr id="28" name="Obraz 27" descr="strag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442" y="4961317"/>
            <a:ext cx="375205" cy="455166"/>
          </a:xfrm>
          <a:prstGeom prst="rect">
            <a:avLst/>
          </a:prstGeom>
        </p:spPr>
      </p:pic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3349992" y="2335352"/>
            <a:ext cx="1905996" cy="7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1200" dirty="0" smtClean="0">
                <a:solidFill>
                  <a:srgbClr val="10253E"/>
                </a:solidFill>
                <a:latin typeface="Myriad Pro" charset="0"/>
                <a:cs typeface="Myriad Pro" charset="0"/>
              </a:rPr>
              <a:t>Protocols CDMI</a:t>
            </a:r>
          </a:p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rgbClr val="10253E"/>
                </a:solidFill>
                <a:latin typeface="Myriad Pro" charset="0"/>
                <a:cs typeface="Myriad Pro" charset="0"/>
              </a:rPr>
              <a:t>Protocols S3 </a:t>
            </a:r>
          </a:p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rgbClr val="10253E"/>
                </a:solidFill>
                <a:latin typeface="Myriad Pro" charset="0"/>
                <a:cs typeface="Myriad Pro" charset="0"/>
              </a:rPr>
              <a:t>Protocols POSIX VFS</a:t>
            </a:r>
            <a:endParaRPr lang="en-US" sz="1200" dirty="0">
              <a:solidFill>
                <a:srgbClr val="10253E"/>
              </a:solidFill>
              <a:latin typeface="Myriad Pro" charset="0"/>
              <a:cs typeface="Myriad Pro" charset="0"/>
            </a:endParaRPr>
          </a:p>
        </p:txBody>
      </p:sp>
      <p:pic>
        <p:nvPicPr>
          <p:cNvPr id="34" name="Obraz 29" descr="arro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71188" flipV="1">
            <a:off x="4864897" y="2474593"/>
            <a:ext cx="284250" cy="166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Łącznik prosty ze strzałką 13"/>
          <p:cNvCxnSpPr/>
          <p:nvPr/>
        </p:nvCxnSpPr>
        <p:spPr bwMode="auto">
          <a:xfrm>
            <a:off x="6960230" y="5297240"/>
            <a:ext cx="1645445" cy="1"/>
          </a:xfrm>
          <a:prstGeom prst="straightConnector1">
            <a:avLst/>
          </a:prstGeom>
          <a:ln w="139700" cmpd="sng">
            <a:solidFill>
              <a:srgbClr val="291568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upa 35"/>
          <p:cNvGrpSpPr/>
          <p:nvPr/>
        </p:nvGrpSpPr>
        <p:grpSpPr>
          <a:xfrm>
            <a:off x="3239674" y="4848431"/>
            <a:ext cx="3366821" cy="1246779"/>
            <a:chOff x="2892049" y="6049098"/>
            <a:chExt cx="2767211" cy="916951"/>
          </a:xfrm>
        </p:grpSpPr>
        <p:pic>
          <p:nvPicPr>
            <p:cNvPr id="37" name="Obraz 25"/>
            <p:cNvPicPr>
              <a:picLocks noChangeAspect="1"/>
            </p:cNvPicPr>
            <p:nvPr/>
          </p:nvPicPr>
          <p:blipFill>
            <a:blip r:embed="rId6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074561" y="6049098"/>
              <a:ext cx="474709" cy="4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Obraz 25"/>
            <p:cNvPicPr>
              <a:picLocks noChangeAspect="1"/>
            </p:cNvPicPr>
            <p:nvPr/>
          </p:nvPicPr>
          <p:blipFill>
            <a:blip r:embed="rId6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41220" y="6049098"/>
              <a:ext cx="474709" cy="4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Obraz 25"/>
            <p:cNvPicPr>
              <a:picLocks noChangeAspect="1"/>
            </p:cNvPicPr>
            <p:nvPr/>
          </p:nvPicPr>
          <p:blipFill>
            <a:blip r:embed="rId6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35574" y="6049098"/>
              <a:ext cx="474709" cy="4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2892049" y="6618941"/>
              <a:ext cx="2749177" cy="34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10253E"/>
                  </a:solidFill>
                  <a:latin typeface="Open Sans" charset="0"/>
                </a:rPr>
                <a:t>Parallel Processing Nodes using POSIX </a:t>
              </a:r>
              <a:r>
                <a:rPr lang="en-GB" sz="1200" dirty="0" err="1" smtClean="0">
                  <a:solidFill>
                    <a:srgbClr val="10253E"/>
                  </a:solidFill>
                  <a:latin typeface="Open Sans" charset="0"/>
                </a:rPr>
                <a:t>oneclient</a:t>
              </a:r>
              <a:r>
                <a:rPr lang="en-GB" sz="1200" dirty="0" smtClean="0">
                  <a:solidFill>
                    <a:srgbClr val="10253E"/>
                  </a:solidFill>
                  <a:latin typeface="Open Sans" charset="0"/>
                </a:rPr>
                <a:t>, CDMI or </a:t>
              </a:r>
              <a:r>
                <a:rPr lang="en-GB" sz="1200" dirty="0">
                  <a:solidFill>
                    <a:srgbClr val="10253E"/>
                  </a:solidFill>
                  <a:latin typeface="Open Sans" charset="0"/>
                </a:rPr>
                <a:t>REST</a:t>
              </a:r>
              <a:endParaRPr kumimoji="0" lang="en-GB" sz="1200" dirty="0">
                <a:solidFill>
                  <a:srgbClr val="10253E"/>
                </a:solidFill>
                <a:latin typeface="Open Sans" charset="0"/>
              </a:endParaRPr>
            </a:p>
          </p:txBody>
        </p:sp>
        <p:pic>
          <p:nvPicPr>
            <p:cNvPr id="41" name="Obraz 25"/>
            <p:cNvPicPr>
              <a:picLocks noChangeAspect="1"/>
            </p:cNvPicPr>
            <p:nvPr/>
          </p:nvPicPr>
          <p:blipFill>
            <a:blip r:embed="rId6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73649" y="6049098"/>
              <a:ext cx="474709" cy="4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Obraz 25"/>
            <p:cNvPicPr>
              <a:picLocks noChangeAspect="1"/>
            </p:cNvPicPr>
            <p:nvPr/>
          </p:nvPicPr>
          <p:blipFill>
            <a:blip r:embed="rId6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84551" y="6049098"/>
              <a:ext cx="474709" cy="47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Rectangle 22"/>
          <p:cNvSpPr>
            <a:spLocks noChangeArrowheads="1"/>
          </p:cNvSpPr>
          <p:nvPr/>
        </p:nvSpPr>
        <p:spPr bwMode="auto">
          <a:xfrm>
            <a:off x="6940342" y="4642797"/>
            <a:ext cx="17786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10253E"/>
                </a:solidFill>
                <a:latin typeface="Open Sans" charset="0"/>
              </a:rPr>
              <a:t>Direct Access </a:t>
            </a:r>
          </a:p>
          <a:p>
            <a:pPr algn="ctr"/>
            <a:r>
              <a:rPr lang="en-GB" sz="1200" dirty="0" smtClean="0">
                <a:solidFill>
                  <a:srgbClr val="10253E"/>
                </a:solidFill>
                <a:latin typeface="Open Sans" charset="0"/>
              </a:rPr>
              <a:t>if possible</a:t>
            </a:r>
            <a:endParaRPr kumimoji="0" lang="en-GB" sz="1200" dirty="0">
              <a:solidFill>
                <a:srgbClr val="10253E"/>
              </a:solidFill>
              <a:latin typeface="Open Sans" charset="0"/>
            </a:endParaRPr>
          </a:p>
        </p:txBody>
      </p:sp>
      <p:cxnSp>
        <p:nvCxnSpPr>
          <p:cNvPr id="44" name="Łącznik prosty ze strzałką 13"/>
          <p:cNvCxnSpPr/>
          <p:nvPr/>
        </p:nvCxnSpPr>
        <p:spPr bwMode="auto">
          <a:xfrm>
            <a:off x="8182644" y="3284984"/>
            <a:ext cx="2016224" cy="1584176"/>
          </a:xfrm>
          <a:prstGeom prst="straightConnector1">
            <a:avLst/>
          </a:prstGeom>
          <a:ln w="76200" cmpd="sng">
            <a:solidFill>
              <a:srgbClr val="291568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9498525" y="3640765"/>
            <a:ext cx="13496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rgbClr val="10253E"/>
                </a:solidFill>
                <a:latin typeface="Open Sans" charset="0"/>
              </a:rPr>
              <a:t>Storage Access </a:t>
            </a:r>
          </a:p>
        </p:txBody>
      </p:sp>
      <p:pic>
        <p:nvPicPr>
          <p:cNvPr id="46" name="Obraz 45" descr="computerworkin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12" y="2693987"/>
            <a:ext cx="462820" cy="438462"/>
          </a:xfrm>
          <a:prstGeom prst="rect">
            <a:avLst/>
          </a:prstGeom>
        </p:spPr>
      </p:pic>
      <p:pic>
        <p:nvPicPr>
          <p:cNvPr id="47" name="Obraz 46" descr="computerstor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207" y="2780156"/>
            <a:ext cx="392768" cy="374605"/>
          </a:xfrm>
          <a:prstGeom prst="rect">
            <a:avLst/>
          </a:prstGeom>
        </p:spPr>
      </p:pic>
      <p:pic>
        <p:nvPicPr>
          <p:cNvPr id="48" name="Obraz 47" descr="oneprovid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90" y="2184385"/>
            <a:ext cx="1692575" cy="301933"/>
          </a:xfrm>
          <a:prstGeom prst="rect">
            <a:avLst/>
          </a:prstGeom>
        </p:spPr>
      </p:pic>
      <p:sp>
        <p:nvSpPr>
          <p:cNvPr id="49" name="PoleTekstowe 16384"/>
          <p:cNvSpPr txBox="1">
            <a:spLocks noChangeArrowheads="1"/>
          </p:cNvSpPr>
          <p:nvPr/>
        </p:nvSpPr>
        <p:spPr bwMode="auto">
          <a:xfrm>
            <a:off x="4486149" y="3430488"/>
            <a:ext cx="20125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GB" sz="1200" dirty="0">
                <a:solidFill>
                  <a:srgbClr val="10253E"/>
                </a:solidFill>
                <a:latin typeface="Myriad Pro"/>
                <a:cs typeface="Myriad Pro"/>
              </a:rPr>
              <a:t>Control,</a:t>
            </a:r>
          </a:p>
          <a:p>
            <a:pPr algn="r"/>
            <a:r>
              <a:rPr kumimoji="0" lang="en-GB" sz="1200" dirty="0">
                <a:solidFill>
                  <a:srgbClr val="10253E"/>
                </a:solidFill>
                <a:latin typeface="Myriad Pro"/>
                <a:cs typeface="Myriad Pro"/>
              </a:rPr>
              <a:t>Remote Data Access</a:t>
            </a:r>
          </a:p>
          <a:p>
            <a:pPr algn="r"/>
            <a:r>
              <a:rPr kumimoji="0" lang="en-GB" sz="1200" dirty="0">
                <a:solidFill>
                  <a:srgbClr val="10253E"/>
                </a:solidFill>
                <a:latin typeface="Myriad Pro"/>
                <a:cs typeface="Myriad Pro"/>
              </a:rPr>
              <a:t>CDMI API</a:t>
            </a:r>
          </a:p>
        </p:txBody>
      </p:sp>
      <p:pic>
        <p:nvPicPr>
          <p:cNvPr id="51" name="Obraz 50" descr="strage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116" y="4961317"/>
            <a:ext cx="375205" cy="455166"/>
          </a:xfrm>
          <a:prstGeom prst="rect">
            <a:avLst/>
          </a:prstGeom>
        </p:spPr>
      </p:pic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9697259" y="5549210"/>
            <a:ext cx="3773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kumimoji="0" lang="en-GB" sz="1200" dirty="0" smtClean="0">
                <a:solidFill>
                  <a:srgbClr val="10253E"/>
                </a:solidFill>
                <a:latin typeface="Open Sans" charset="0"/>
              </a:rPr>
              <a:t>S3</a:t>
            </a:r>
            <a:endParaRPr kumimoji="0" lang="en-GB" sz="1200" dirty="0">
              <a:solidFill>
                <a:srgbClr val="10253E"/>
              </a:solidFill>
              <a:latin typeface="Open Sans" charset="0"/>
            </a:endParaRPr>
          </a:p>
        </p:txBody>
      </p:sp>
      <p:sp>
        <p:nvSpPr>
          <p:cNvPr id="53" name="Rectangle 22"/>
          <p:cNvSpPr>
            <a:spLocks noChangeArrowheads="1"/>
          </p:cNvSpPr>
          <p:nvPr/>
        </p:nvSpPr>
        <p:spPr bwMode="auto">
          <a:xfrm>
            <a:off x="10173358" y="5557914"/>
            <a:ext cx="6897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 smtClean="0">
                <a:solidFill>
                  <a:srgbClr val="10253E"/>
                </a:solidFill>
                <a:latin typeface="Open Sans" charset="0"/>
              </a:rPr>
              <a:t>SWIFT</a:t>
            </a:r>
            <a:endParaRPr kumimoji="0" lang="en-GB" sz="1200" dirty="0">
              <a:solidFill>
                <a:srgbClr val="10253E"/>
              </a:solidFill>
              <a:latin typeface="Open Sans" charset="0"/>
            </a:endParaRPr>
          </a:p>
        </p:txBody>
      </p:sp>
      <p:sp>
        <p:nvSpPr>
          <p:cNvPr id="54" name="Rectangle 22"/>
          <p:cNvSpPr>
            <a:spLocks noChangeArrowheads="1"/>
          </p:cNvSpPr>
          <p:nvPr/>
        </p:nvSpPr>
        <p:spPr bwMode="auto">
          <a:xfrm>
            <a:off x="10794472" y="5541366"/>
            <a:ext cx="6630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kumimoji="0" lang="en-GB" sz="1200" dirty="0" smtClean="0">
                <a:solidFill>
                  <a:srgbClr val="10253E"/>
                </a:solidFill>
                <a:latin typeface="Open Sans" charset="0"/>
              </a:rPr>
              <a:t>Lustre</a:t>
            </a:r>
            <a:endParaRPr kumimoji="0" lang="en-GB" sz="1200" dirty="0">
              <a:solidFill>
                <a:srgbClr val="10253E"/>
              </a:solidFill>
              <a:latin typeface="Open Sans" charset="0"/>
            </a:endParaRPr>
          </a:p>
        </p:txBody>
      </p:sp>
      <p:pic>
        <p:nvPicPr>
          <p:cNvPr id="55" name="Obraz 54" descr="computerstor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972" y="2424105"/>
            <a:ext cx="791517" cy="754916"/>
          </a:xfrm>
          <a:prstGeom prst="rect">
            <a:avLst/>
          </a:prstGeom>
        </p:spPr>
      </p:pic>
      <p:pic>
        <p:nvPicPr>
          <p:cNvPr id="56" name="Obraz 55" descr="computerstor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831" y="2914113"/>
            <a:ext cx="249221" cy="237696"/>
          </a:xfrm>
          <a:prstGeom prst="rect">
            <a:avLst/>
          </a:prstGeom>
        </p:spPr>
      </p:pic>
      <p:pic>
        <p:nvPicPr>
          <p:cNvPr id="57" name="Obraz 56" descr="x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945" y="2359306"/>
            <a:ext cx="919276" cy="909619"/>
          </a:xfrm>
          <a:prstGeom prst="rect">
            <a:avLst/>
          </a:prstGeom>
        </p:spPr>
      </p:pic>
      <p:pic>
        <p:nvPicPr>
          <p:cNvPr id="59" name="Obraz 58" descr="x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424" y="2674215"/>
            <a:ext cx="572502" cy="566488"/>
          </a:xfrm>
          <a:prstGeom prst="rect">
            <a:avLst/>
          </a:prstGeom>
        </p:spPr>
      </p:pic>
      <p:pic>
        <p:nvPicPr>
          <p:cNvPr id="60" name="Obraz 59" descr="x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006" y="2503936"/>
            <a:ext cx="690604" cy="683349"/>
          </a:xfrm>
          <a:prstGeom prst="rect">
            <a:avLst/>
          </a:prstGeom>
        </p:spPr>
      </p:pic>
      <p:cxnSp>
        <p:nvCxnSpPr>
          <p:cNvPr id="61" name="Łącznik prosty ze strzałką 13"/>
          <p:cNvCxnSpPr/>
          <p:nvPr/>
        </p:nvCxnSpPr>
        <p:spPr bwMode="auto">
          <a:xfrm flipH="1">
            <a:off x="5688884" y="3351389"/>
            <a:ext cx="1889002" cy="1352649"/>
          </a:xfrm>
          <a:prstGeom prst="straightConnector1">
            <a:avLst/>
          </a:prstGeom>
          <a:ln w="76200" cmpd="sng">
            <a:solidFill>
              <a:srgbClr val="291568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upa 4"/>
          <p:cNvGrpSpPr/>
          <p:nvPr/>
        </p:nvGrpSpPr>
        <p:grpSpPr>
          <a:xfrm>
            <a:off x="325443" y="4916471"/>
            <a:ext cx="1215971" cy="845311"/>
            <a:chOff x="325443" y="4012720"/>
            <a:chExt cx="1215971" cy="845311"/>
          </a:xfrm>
        </p:grpSpPr>
        <p:sp>
          <p:nvSpPr>
            <p:cNvPr id="71" name="Prostokąt 70"/>
            <p:cNvSpPr/>
            <p:nvPr/>
          </p:nvSpPr>
          <p:spPr>
            <a:xfrm>
              <a:off x="325443" y="4012720"/>
              <a:ext cx="1215971" cy="84531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9" name="Obraz 68" descr="computerstorag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88" y="4334805"/>
              <a:ext cx="381788" cy="364133"/>
            </a:xfrm>
            <a:prstGeom prst="rect">
              <a:avLst/>
            </a:prstGeom>
          </p:spPr>
        </p:pic>
        <p:pic>
          <p:nvPicPr>
            <p:cNvPr id="70" name="Obraz 69" descr="oneprovider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021" y="4165392"/>
              <a:ext cx="949693" cy="169413"/>
            </a:xfrm>
            <a:prstGeom prst="rect">
              <a:avLst/>
            </a:prstGeom>
          </p:spPr>
        </p:pic>
      </p:grp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36</a:t>
            </a:fld>
            <a:endParaRPr lang="pl-PL"/>
          </a:p>
        </p:txBody>
      </p:sp>
      <p:grpSp>
        <p:nvGrpSpPr>
          <p:cNvPr id="83" name="Grupa 82"/>
          <p:cNvGrpSpPr/>
          <p:nvPr/>
        </p:nvGrpSpPr>
        <p:grpSpPr>
          <a:xfrm>
            <a:off x="1456233" y="2734786"/>
            <a:ext cx="1388087" cy="438221"/>
            <a:chOff x="1456233" y="2734786"/>
            <a:chExt cx="1388087" cy="438221"/>
          </a:xfrm>
        </p:grpSpPr>
        <p:sp>
          <p:nvSpPr>
            <p:cNvPr id="8" name="PoleTekstowe 7"/>
            <p:cNvSpPr txBox="1"/>
            <p:nvPr/>
          </p:nvSpPr>
          <p:spPr>
            <a:xfrm>
              <a:off x="1803022" y="2734786"/>
              <a:ext cx="725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P2P</a:t>
              </a:r>
              <a:endParaRPr lang="en-GB" dirty="0"/>
            </a:p>
          </p:txBody>
        </p:sp>
        <p:cxnSp>
          <p:nvCxnSpPr>
            <p:cNvPr id="79" name="Łącznik prosty ze strzałką 78"/>
            <p:cNvCxnSpPr/>
            <p:nvPr/>
          </p:nvCxnSpPr>
          <p:spPr>
            <a:xfrm flipH="1">
              <a:off x="1456233" y="3153647"/>
              <a:ext cx="1388087" cy="19360"/>
            </a:xfrm>
            <a:prstGeom prst="straightConnector1">
              <a:avLst/>
            </a:prstGeom>
            <a:ln w="38100" cmpd="sng">
              <a:solidFill>
                <a:srgbClr val="291568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upa 81"/>
          <p:cNvGrpSpPr/>
          <p:nvPr/>
        </p:nvGrpSpPr>
        <p:grpSpPr>
          <a:xfrm>
            <a:off x="1511282" y="4967211"/>
            <a:ext cx="1388087" cy="449272"/>
            <a:chOff x="1511282" y="4967211"/>
            <a:chExt cx="1388087" cy="449272"/>
          </a:xfrm>
        </p:grpSpPr>
        <p:sp>
          <p:nvSpPr>
            <p:cNvPr id="76" name="PoleTekstowe 75"/>
            <p:cNvSpPr txBox="1"/>
            <p:nvPr/>
          </p:nvSpPr>
          <p:spPr>
            <a:xfrm>
              <a:off x="1682781" y="4967211"/>
              <a:ext cx="725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P2P</a:t>
              </a:r>
              <a:endParaRPr lang="en-GB" dirty="0"/>
            </a:p>
          </p:txBody>
        </p:sp>
        <p:cxnSp>
          <p:nvCxnSpPr>
            <p:cNvPr id="80" name="Łącznik prosty ze strzałką 79"/>
            <p:cNvCxnSpPr/>
            <p:nvPr/>
          </p:nvCxnSpPr>
          <p:spPr>
            <a:xfrm flipH="1">
              <a:off x="1511282" y="5397123"/>
              <a:ext cx="1388087" cy="19360"/>
            </a:xfrm>
            <a:prstGeom prst="straightConnector1">
              <a:avLst/>
            </a:prstGeom>
            <a:ln w="38100" cmpd="sng">
              <a:solidFill>
                <a:srgbClr val="291568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a 83"/>
          <p:cNvGrpSpPr/>
          <p:nvPr/>
        </p:nvGrpSpPr>
        <p:grpSpPr>
          <a:xfrm>
            <a:off x="583049" y="3421279"/>
            <a:ext cx="725745" cy="1495193"/>
            <a:chOff x="583049" y="3421279"/>
            <a:chExt cx="725745" cy="1495193"/>
          </a:xfrm>
        </p:grpSpPr>
        <p:sp>
          <p:nvSpPr>
            <p:cNvPr id="77" name="PoleTekstowe 76"/>
            <p:cNvSpPr txBox="1"/>
            <p:nvPr/>
          </p:nvSpPr>
          <p:spPr>
            <a:xfrm>
              <a:off x="583049" y="3902375"/>
              <a:ext cx="725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P2P</a:t>
              </a:r>
              <a:endParaRPr lang="en-GB" dirty="0"/>
            </a:p>
          </p:txBody>
        </p:sp>
        <p:cxnSp>
          <p:nvCxnSpPr>
            <p:cNvPr id="81" name="Łącznik prosty ze strzałką 80"/>
            <p:cNvCxnSpPr/>
            <p:nvPr/>
          </p:nvCxnSpPr>
          <p:spPr>
            <a:xfrm flipV="1">
              <a:off x="1100698" y="3421279"/>
              <a:ext cx="0" cy="1495193"/>
            </a:xfrm>
            <a:prstGeom prst="straightConnector1">
              <a:avLst/>
            </a:prstGeom>
            <a:ln w="38100" cmpd="sng">
              <a:solidFill>
                <a:srgbClr val="291568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52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128" y="1786529"/>
            <a:ext cx="10529189" cy="4577038"/>
          </a:xfrm>
          <a:prstGeom prst="rect">
            <a:avLst/>
          </a:prstGeom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8526567" y="4141323"/>
            <a:ext cx="3470899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en-GB" dirty="0" smtClean="0">
                <a:solidFill>
                  <a:srgbClr val="E63E4C"/>
                </a:solidFill>
              </a:rPr>
              <a:t>55Gbit/s</a:t>
            </a:r>
          </a:p>
          <a:p>
            <a:r>
              <a:rPr lang="en-GB" dirty="0" smtClean="0">
                <a:solidFill>
                  <a:srgbClr val="E63E4C"/>
                </a:solidFill>
              </a:rPr>
              <a:t>On single node</a:t>
            </a:r>
          </a:p>
          <a:p>
            <a:r>
              <a:rPr lang="en-GB" dirty="0" smtClean="0">
                <a:solidFill>
                  <a:srgbClr val="E63E4C"/>
                </a:solidFill>
              </a:rPr>
              <a:t>5 parallel streams</a:t>
            </a:r>
            <a:endParaRPr lang="pl-PL" dirty="0">
              <a:solidFill>
                <a:srgbClr val="E63E4C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37</a:t>
            </a:fld>
            <a:endParaRPr lang="pl-PL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447674" y="215840"/>
            <a:ext cx="11311572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pl-PL" cap="small" dirty="0">
                <a:solidFill>
                  <a:srgbClr val="291568"/>
                </a:solidFill>
              </a:rPr>
              <a:t>THROUPUT TESTS</a:t>
            </a:r>
            <a:endParaRPr lang="pl-PL" dirty="0">
              <a:solidFill>
                <a:srgbClr val="291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71" y="2172655"/>
            <a:ext cx="5430650" cy="16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ymbol zastępczy zawartości 2"/>
          <p:cNvSpPr txBox="1">
            <a:spLocks/>
          </p:cNvSpPr>
          <p:nvPr/>
        </p:nvSpPr>
        <p:spPr bwMode="auto">
          <a:xfrm>
            <a:off x="2543812" y="4211647"/>
            <a:ext cx="3452813" cy="1930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GB" altLang="en-US" sz="2000" b="1" dirty="0" smtClean="0">
                <a:solidFill>
                  <a:srgbClr val="10253E"/>
                </a:solidFill>
                <a:latin typeface="Myriad Pro "/>
                <a:cs typeface="Myriad Pro "/>
              </a:rPr>
              <a:t>Transfer started by:</a:t>
            </a:r>
          </a:p>
          <a:p>
            <a:pPr>
              <a:buFont typeface="Arial"/>
              <a:buChar char="•"/>
              <a:defRPr/>
            </a:pPr>
            <a:r>
              <a:rPr kumimoji="0" lang="en-GB" altLang="en-US" sz="1800" dirty="0" smtClean="0">
                <a:solidFill>
                  <a:srgbClr val="10253E"/>
                </a:solidFill>
                <a:latin typeface="Myriad Pro "/>
                <a:cs typeface="Myriad Pro "/>
              </a:rPr>
              <a:t>User in GUI</a:t>
            </a:r>
          </a:p>
          <a:p>
            <a:pPr>
              <a:buFont typeface="Arial"/>
              <a:buChar char="•"/>
              <a:defRPr/>
            </a:pPr>
            <a:r>
              <a:rPr kumimoji="0" lang="en-GB" altLang="en-US" sz="1800" dirty="0" smtClean="0">
                <a:solidFill>
                  <a:srgbClr val="10253E"/>
                </a:solidFill>
                <a:latin typeface="Myriad Pro "/>
                <a:cs typeface="Myriad Pro "/>
              </a:rPr>
              <a:t>API-s</a:t>
            </a:r>
          </a:p>
          <a:p>
            <a:pPr>
              <a:buFont typeface="Arial"/>
              <a:buChar char="•"/>
              <a:defRPr/>
            </a:pPr>
            <a:r>
              <a:rPr kumimoji="0" lang="en-GB" altLang="en-US" sz="1800" dirty="0" smtClean="0">
                <a:solidFill>
                  <a:srgbClr val="10253E"/>
                </a:solidFill>
                <a:latin typeface="Myriad Pro "/>
                <a:cs typeface="Myriad Pro "/>
              </a:rPr>
              <a:t>Policy</a:t>
            </a:r>
          </a:p>
          <a:p>
            <a:pPr>
              <a:buFont typeface="Arial"/>
              <a:buChar char="•"/>
              <a:defRPr/>
            </a:pPr>
            <a:r>
              <a:rPr kumimoji="0" lang="en-GB" altLang="en-US" sz="1800" dirty="0" smtClean="0">
                <a:solidFill>
                  <a:srgbClr val="10253E"/>
                </a:solidFill>
                <a:latin typeface="Myriad Pro "/>
                <a:cs typeface="Myriad Pro "/>
              </a:rPr>
              <a:t>Access to </a:t>
            </a:r>
            <a:r>
              <a:rPr kumimoji="0" lang="en-GB" altLang="en-US" sz="1800" dirty="0" err="1" smtClean="0">
                <a:solidFill>
                  <a:srgbClr val="10253E"/>
                </a:solidFill>
                <a:latin typeface="Myriad Pro "/>
                <a:cs typeface="Myriad Pro "/>
              </a:rPr>
              <a:t>Rmt</a:t>
            </a:r>
            <a:r>
              <a:rPr kumimoji="0" lang="en-GB" altLang="en-US" sz="1800" dirty="0" smtClean="0">
                <a:solidFill>
                  <a:srgbClr val="10253E"/>
                </a:solidFill>
                <a:latin typeface="Myriad Pro "/>
                <a:cs typeface="Myriad Pro "/>
              </a:rPr>
              <a:t>. Data</a:t>
            </a:r>
          </a:p>
        </p:txBody>
      </p:sp>
      <p:sp>
        <p:nvSpPr>
          <p:cNvPr id="19" name="Tytuł 1"/>
          <p:cNvSpPr txBox="1">
            <a:spLocks/>
          </p:cNvSpPr>
          <p:nvPr/>
        </p:nvSpPr>
        <p:spPr bwMode="auto">
          <a:xfrm>
            <a:off x="3376259" y="1539699"/>
            <a:ext cx="5453063" cy="7223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1pPr>
            <a:lvl2pPr>
              <a:defRPr kumimoji="1" sz="20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2pPr>
            <a:lvl3pPr>
              <a:defRPr kumimoji="1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3pPr>
            <a:lvl4pPr>
              <a:defRPr kumimoji="1" sz="16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4pPr>
            <a:lvl5pPr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5pPr>
            <a:lvl6pPr marL="25717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6pPr>
            <a:lvl7pPr marL="30289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7pPr>
            <a:lvl8pPr marL="34861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8pPr>
            <a:lvl9pPr marL="39433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9pPr>
          </a:lstStyle>
          <a:p>
            <a:pPr algn="ctr" eaLnBrk="1" hangingPunct="1"/>
            <a:r>
              <a:rPr kumimoji="0" lang="en-GB" sz="1800" dirty="0">
                <a:latin typeface="Myriad Pro" charset="0"/>
                <a:cs typeface="Myriad Pro" charset="0"/>
              </a:rPr>
              <a:t>Distributed Priority </a:t>
            </a:r>
            <a:r>
              <a:rPr kumimoji="0" lang="en-GB" sz="1800" dirty="0" smtClean="0">
                <a:latin typeface="Myriad Pro" charset="0"/>
                <a:cs typeface="Myriad Pro" charset="0"/>
              </a:rPr>
              <a:t>Queue</a:t>
            </a:r>
          </a:p>
          <a:p>
            <a:pPr algn="ctr" eaLnBrk="1" hangingPunct="1"/>
            <a:r>
              <a:rPr kumimoji="0" lang="en-GB" sz="1800" dirty="0" smtClean="0">
                <a:latin typeface="Myriad Pro" charset="0"/>
                <a:cs typeface="Myriad Pro" charset="0"/>
              </a:rPr>
              <a:t>For cluster to cluster transfers</a:t>
            </a:r>
            <a:endParaRPr kumimoji="0" lang="pl-PL" sz="1800" dirty="0">
              <a:latin typeface="Myriad Pro" charset="0"/>
              <a:cs typeface="Myriad Pro" charset="0"/>
            </a:endParaRPr>
          </a:p>
        </p:txBody>
      </p:sp>
      <p:sp>
        <p:nvSpPr>
          <p:cNvPr id="20" name="Tytuł 1"/>
          <p:cNvSpPr txBox="1">
            <a:spLocks/>
          </p:cNvSpPr>
          <p:nvPr/>
        </p:nvSpPr>
        <p:spPr bwMode="auto">
          <a:xfrm>
            <a:off x="5584563" y="3402115"/>
            <a:ext cx="912065" cy="4746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1pPr>
            <a:lvl2pPr>
              <a:defRPr kumimoji="1" sz="20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2pPr>
            <a:lvl3pPr>
              <a:defRPr kumimoji="1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3pPr>
            <a:lvl4pPr>
              <a:defRPr kumimoji="1" sz="16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4pPr>
            <a:lvl5pPr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5pPr>
            <a:lvl6pPr marL="25717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6pPr>
            <a:lvl7pPr marL="30289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7pPr>
            <a:lvl8pPr marL="34861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8pPr>
            <a:lvl9pPr marL="3943350" indent="-285750" eaLnBrk="0" fontAlgn="base" hangingPunct="0">
              <a:spcAft>
                <a:spcPct val="0"/>
              </a:spcAft>
              <a:buClr>
                <a:srgbClr val="E92332"/>
              </a:buClr>
              <a:buFont typeface="Arial" charset="0"/>
              <a:defRPr kumimoji="1" sz="1400">
                <a:solidFill>
                  <a:schemeClr val="tx1"/>
                </a:solidFill>
                <a:latin typeface="Open Sans" charset="0"/>
                <a:ea typeface="Arial" charset="0"/>
                <a:cs typeface="Open Sans" charset="0"/>
              </a:defRPr>
            </a:lvl9pPr>
          </a:lstStyle>
          <a:p>
            <a:pPr algn="ctr" eaLnBrk="1" hangingPunct="1"/>
            <a:r>
              <a:rPr kumimoji="0" lang="en-GB" sz="2000" b="1" dirty="0">
                <a:latin typeface="Myriad Pro" charset="0"/>
                <a:cs typeface="Myriad Pro" charset="0"/>
              </a:rPr>
              <a:t>WAN</a:t>
            </a:r>
            <a:endParaRPr kumimoji="0" lang="pl-PL" sz="2000" b="1" dirty="0">
              <a:latin typeface="Myriad Pro" charset="0"/>
              <a:cs typeface="Myriad Pro" charset="0"/>
            </a:endParaRPr>
          </a:p>
        </p:txBody>
      </p:sp>
      <p:sp>
        <p:nvSpPr>
          <p:cNvPr id="22" name="Symbol zastępczy zawartości 2"/>
          <p:cNvSpPr txBox="1">
            <a:spLocks/>
          </p:cNvSpPr>
          <p:nvPr/>
        </p:nvSpPr>
        <p:spPr bwMode="auto">
          <a:xfrm>
            <a:off x="6189459" y="4211647"/>
            <a:ext cx="3743512" cy="1930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1pPr>
            <a:lvl2pPr marL="800100" indent="-34290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20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3pPr>
            <a:lvl4pPr marL="16573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6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4pPr>
            <a:lvl5pPr marL="2114550" indent="-285750" algn="l" defTabSz="457200" rtl="0" fontAlgn="base">
              <a:spcBef>
                <a:spcPct val="20000"/>
              </a:spcBef>
              <a:spcAft>
                <a:spcPct val="0"/>
              </a:spcAft>
              <a:buClr>
                <a:srgbClr val="E92332"/>
              </a:buClr>
              <a:buFont typeface="Arial" charset="0"/>
              <a:buChar char="•"/>
              <a:defRPr kumimoji="1" sz="1400" kern="1200">
                <a:solidFill>
                  <a:schemeClr val="tx1"/>
                </a:solidFill>
                <a:latin typeface="Open Sans"/>
                <a:ea typeface="Arial" charset="0"/>
                <a:cs typeface="Open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GB" altLang="en-US" sz="2000" b="1" dirty="0" smtClean="0">
                <a:solidFill>
                  <a:srgbClr val="10253E"/>
                </a:solidFill>
                <a:latin typeface="Myriad Pro" charset="0"/>
                <a:ea typeface="Myriad Pro" charset="0"/>
                <a:cs typeface="Myriad Pro" charset="0"/>
              </a:rPr>
              <a:t>Block-based transfer: </a:t>
            </a:r>
          </a:p>
          <a:p>
            <a:pPr>
              <a:defRPr/>
            </a:pPr>
            <a:r>
              <a:rPr kumimoji="0" lang="en-GB" altLang="en-US" sz="1800" dirty="0">
                <a:latin typeface="Myriad Pro" charset="0"/>
                <a:ea typeface="Myriad Pro" charset="0"/>
                <a:cs typeface="Myriad Pro" charset="0"/>
              </a:rPr>
              <a:t>Remote Data Access on the </a:t>
            </a:r>
            <a:r>
              <a:rPr kumimoji="0" lang="en-GB" altLang="en-US" sz="1800" dirty="0" smtClean="0">
                <a:latin typeface="Myriad Pro" charset="0"/>
                <a:ea typeface="Myriad Pro" charset="0"/>
                <a:cs typeface="Myriad Pro" charset="0"/>
              </a:rPr>
              <a:t>fly</a:t>
            </a:r>
            <a:endParaRPr kumimoji="0" lang="en-GB" altLang="en-US" sz="1800" b="1" dirty="0" smtClean="0">
              <a:solidFill>
                <a:srgbClr val="10253E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defRPr/>
            </a:pPr>
            <a:r>
              <a:rPr kumimoji="0" lang="en-GB" altLang="en-US" sz="1800" dirty="0" smtClean="0">
                <a:latin typeface="Myriad Pro" charset="0"/>
                <a:ea typeface="Myriad Pro" charset="0"/>
                <a:cs typeface="Myriad Pro" charset="0"/>
              </a:rPr>
              <a:t>Pre-staging</a:t>
            </a:r>
            <a:endParaRPr kumimoji="0" lang="en-GB" altLang="en-US" sz="1800" dirty="0">
              <a:latin typeface="Myriad Pro" charset="0"/>
              <a:ea typeface="Myriad Pro" charset="0"/>
              <a:cs typeface="Myriad Pro" charset="0"/>
            </a:endParaRPr>
          </a:p>
          <a:p>
            <a:pPr>
              <a:defRPr/>
            </a:pPr>
            <a:r>
              <a:rPr kumimoji="0" lang="en-GB" altLang="en-US" sz="1800" dirty="0">
                <a:latin typeface="Myriad Pro" charset="0"/>
                <a:ea typeface="Myriad Pro" charset="0"/>
                <a:cs typeface="Myriad Pro" charset="0"/>
              </a:rPr>
              <a:t>Data Migration</a:t>
            </a:r>
          </a:p>
          <a:p>
            <a:pPr>
              <a:defRPr/>
            </a:pPr>
            <a:r>
              <a:rPr kumimoji="0" lang="en-GB" altLang="en-US" sz="1800" dirty="0">
                <a:latin typeface="Myriad Pro" charset="0"/>
                <a:ea typeface="Myriad Pro" charset="0"/>
                <a:cs typeface="Myriad Pro" charset="0"/>
              </a:rPr>
              <a:t>Data </a:t>
            </a:r>
            <a:r>
              <a:rPr kumimoji="0" lang="en-GB" altLang="en-US" sz="1800" dirty="0" smtClean="0">
                <a:latin typeface="Myriad Pro" charset="0"/>
                <a:ea typeface="Myriad Pro" charset="0"/>
                <a:cs typeface="Myriad Pro" charset="0"/>
              </a:rPr>
              <a:t>Replication</a:t>
            </a:r>
            <a:endParaRPr kumimoji="0" lang="en-GB" altLang="en-US" sz="1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38</a:t>
            </a:fld>
            <a:endParaRPr lang="pl-PL"/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447674" y="215840"/>
            <a:ext cx="11311572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pl-PL" cap="small" dirty="0">
                <a:solidFill>
                  <a:srgbClr val="291568"/>
                </a:solidFill>
              </a:rPr>
              <a:t>High-</a:t>
            </a:r>
            <a:r>
              <a:rPr lang="pl-PL" cap="small" dirty="0" err="1">
                <a:solidFill>
                  <a:srgbClr val="291568"/>
                </a:solidFill>
              </a:rPr>
              <a:t>throughput</a:t>
            </a:r>
            <a:r>
              <a:rPr lang="pl-PL" cap="small" dirty="0">
                <a:solidFill>
                  <a:srgbClr val="291568"/>
                </a:solidFill>
              </a:rPr>
              <a:t> </a:t>
            </a:r>
            <a:r>
              <a:rPr lang="pl-PL" cap="small" dirty="0" err="1">
                <a:solidFill>
                  <a:srgbClr val="291568"/>
                </a:solidFill>
              </a:rPr>
              <a:t>transfers</a:t>
            </a:r>
            <a:endParaRPr lang="pl-PL" dirty="0">
              <a:solidFill>
                <a:srgbClr val="291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4357892"/>
            <a:ext cx="90714" cy="412262"/>
          </a:xfrm>
          <a:prstGeom prst="rect">
            <a:avLst/>
          </a:prstGeom>
          <a:solidFill>
            <a:srgbClr val="E63E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0" y="0"/>
            <a:ext cx="12291774" cy="7017926"/>
          </a:xfrm>
          <a:prstGeom prst="rect">
            <a:avLst/>
          </a:prstGeom>
          <a:solidFill>
            <a:srgbClr val="25133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3027626"/>
            <a:ext cx="11311572" cy="874712"/>
          </a:xfrm>
        </p:spPr>
        <p:txBody>
          <a:bodyPr>
            <a:normAutofit/>
          </a:bodyPr>
          <a:lstStyle/>
          <a:p>
            <a:pPr algn="ctr"/>
            <a:r>
              <a:rPr lang="pl-PL" cap="small" dirty="0" smtClean="0">
                <a:solidFill>
                  <a:schemeClr val="bg1"/>
                </a:solidFill>
              </a:rPr>
              <a:t>EXAMPLE USECASE</a:t>
            </a:r>
            <a:endParaRPr lang="pl-PL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4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-1" y="-1"/>
            <a:ext cx="12251267" cy="2675467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513651" y="850753"/>
            <a:ext cx="11311572" cy="1539670"/>
          </a:xfrm>
        </p:spPr>
        <p:txBody>
          <a:bodyPr>
            <a:normAutofit fontScale="90000"/>
          </a:bodyPr>
          <a:lstStyle/>
          <a:p>
            <a:r>
              <a:rPr lang="en-GB" cap="small" dirty="0" smtClean="0">
                <a:solidFill>
                  <a:schemeClr val="bg1"/>
                </a:solidFill>
              </a:rPr>
              <a:t>PROBLEM 1:  </a:t>
            </a:r>
            <a:r>
              <a:rPr lang="en-GB" dirty="0" smtClean="0">
                <a:solidFill>
                  <a:schemeClr val="bg1"/>
                </a:solidFill>
              </a:rPr>
              <a:t>MULTI-PROTOCOL  TRANSPARENT ACCESS TO DATA IN MULTI-CLOUD ENVIRONMENTS</a:t>
            </a:r>
            <a:br>
              <a:rPr lang="en-GB" dirty="0" smtClean="0">
                <a:solidFill>
                  <a:schemeClr val="bg1"/>
                </a:solidFill>
              </a:rPr>
            </a:b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4</a:t>
            </a:fld>
            <a:endParaRPr lang="pl-PL"/>
          </a:p>
        </p:txBody>
      </p:sp>
      <p:sp>
        <p:nvSpPr>
          <p:cNvPr id="3" name="PoleTekstowe 2"/>
          <p:cNvSpPr txBox="1"/>
          <p:nvPr/>
        </p:nvSpPr>
        <p:spPr>
          <a:xfrm>
            <a:off x="683008" y="3325712"/>
            <a:ext cx="1090785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91568"/>
              </a:buClr>
              <a:buFont typeface="Arial"/>
              <a:buChar char="•"/>
            </a:pP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Transparently </a:t>
            </a:r>
            <a:r>
              <a:rPr lang="en-GB" sz="2000" dirty="0"/>
              <a:t>access and create data in multi-cloud </a:t>
            </a:r>
            <a:r>
              <a:rPr lang="en-GB" sz="2000" dirty="0" smtClean="0"/>
              <a:t>environments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Care less about data locality, all your data are accessible wherever you </a:t>
            </a:r>
            <a:r>
              <a:rPr lang="en-GB" sz="2000" dirty="0" smtClean="0"/>
              <a:t>go</a:t>
            </a: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Use </a:t>
            </a:r>
            <a:r>
              <a:rPr lang="en-GB" sz="2000" dirty="0" smtClean="0"/>
              <a:t>many protocols to access the same data</a:t>
            </a:r>
            <a:endParaRPr lang="en-GB" sz="2000" dirty="0"/>
          </a:p>
        </p:txBody>
      </p:sp>
      <p:sp>
        <p:nvSpPr>
          <p:cNvPr id="4" name="Trójkąt równoramienny 3"/>
          <p:cNvSpPr/>
          <p:nvPr/>
        </p:nvSpPr>
        <p:spPr>
          <a:xfrm flipV="1">
            <a:off x="575733" y="2668411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0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2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279" y="1086650"/>
            <a:ext cx="2033583" cy="2377727"/>
          </a:xfrm>
          <a:prstGeom prst="rect">
            <a:avLst/>
          </a:prstGeom>
        </p:spPr>
      </p:pic>
      <p:sp>
        <p:nvSpPr>
          <p:cNvPr id="203" name="Zaokrąglony prostokąt 65"/>
          <p:cNvSpPr/>
          <p:nvPr/>
        </p:nvSpPr>
        <p:spPr>
          <a:xfrm>
            <a:off x="3776102" y="1168070"/>
            <a:ext cx="3797753" cy="10082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447674" y="215840"/>
            <a:ext cx="11311572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pl-PL" cap="small" dirty="0" smtClean="0">
                <a:solidFill>
                  <a:srgbClr val="291568"/>
                </a:solidFill>
              </a:rPr>
              <a:t>Multi-</a:t>
            </a:r>
            <a:r>
              <a:rPr lang="pl-PL" cap="small" dirty="0" err="1" smtClean="0">
                <a:solidFill>
                  <a:srgbClr val="291568"/>
                </a:solidFill>
              </a:rPr>
              <a:t>Cloud</a:t>
            </a:r>
            <a:r>
              <a:rPr lang="pl-PL" cap="small" dirty="0" smtClean="0">
                <a:solidFill>
                  <a:srgbClr val="291568"/>
                </a:solidFill>
              </a:rPr>
              <a:t> Earth </a:t>
            </a:r>
            <a:r>
              <a:rPr lang="pl-PL" cap="small" dirty="0" err="1" smtClean="0">
                <a:solidFill>
                  <a:srgbClr val="291568"/>
                </a:solidFill>
              </a:rPr>
              <a:t>Observation</a:t>
            </a:r>
            <a:r>
              <a:rPr lang="pl-PL" cap="small" dirty="0" smtClean="0">
                <a:solidFill>
                  <a:srgbClr val="291568"/>
                </a:solidFill>
              </a:rPr>
              <a:t> Image Processing </a:t>
            </a:r>
            <a:r>
              <a:rPr lang="pl-PL" cap="small" dirty="0" err="1" smtClean="0">
                <a:solidFill>
                  <a:srgbClr val="291568"/>
                </a:solidFill>
              </a:rPr>
              <a:t>PoC</a:t>
            </a:r>
            <a:endParaRPr lang="pl-PL" dirty="0">
              <a:solidFill>
                <a:srgbClr val="291568"/>
              </a:solidFill>
            </a:endParaRPr>
          </a:p>
        </p:txBody>
      </p:sp>
      <p:sp>
        <p:nvSpPr>
          <p:cNvPr id="60" name="Cloud 59"/>
          <p:cNvSpPr/>
          <p:nvPr/>
        </p:nvSpPr>
        <p:spPr>
          <a:xfrm>
            <a:off x="968552" y="4367053"/>
            <a:ext cx="2289588" cy="1662381"/>
          </a:xfrm>
          <a:prstGeom prst="cloud">
            <a:avLst/>
          </a:prstGeom>
          <a:noFill/>
          <a:ln w="28575"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CESNET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251827" y="3495011"/>
            <a:ext cx="9652020" cy="457200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/>
          </a:p>
        </p:txBody>
      </p:sp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2459" y="3562976"/>
            <a:ext cx="1570409" cy="32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" name="Zaokrąglony prostokąt 65"/>
          <p:cNvSpPr/>
          <p:nvPr/>
        </p:nvSpPr>
        <p:spPr>
          <a:xfrm>
            <a:off x="447674" y="1217822"/>
            <a:ext cx="1631433" cy="6296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smtClean="0">
                <a:solidFill>
                  <a:srgbClr val="000000"/>
                </a:solidFill>
                <a:latin typeface="Myriad Pro"/>
                <a:cs typeface="Myriad Pro"/>
              </a:rPr>
              <a:t>JOB QUEUE</a:t>
            </a:r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pic>
        <p:nvPicPr>
          <p:cNvPr id="175" name="Obraz 3" descr="oneprovid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33" y="5031797"/>
            <a:ext cx="1535342" cy="273885"/>
          </a:xfrm>
          <a:prstGeom prst="rect">
            <a:avLst/>
          </a:prstGeom>
        </p:spPr>
      </p:pic>
      <p:pic>
        <p:nvPicPr>
          <p:cNvPr id="176" name="Obraz 62" descr="strag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04" y="5372222"/>
            <a:ext cx="392763" cy="357349"/>
          </a:xfrm>
          <a:prstGeom prst="rect">
            <a:avLst/>
          </a:prstGeom>
        </p:spPr>
      </p:pic>
      <p:sp>
        <p:nvSpPr>
          <p:cNvPr id="177" name="Tytuł 1"/>
          <p:cNvSpPr txBox="1">
            <a:spLocks/>
          </p:cNvSpPr>
          <p:nvPr/>
        </p:nvSpPr>
        <p:spPr>
          <a:xfrm>
            <a:off x="1643019" y="5484627"/>
            <a:ext cx="1319938" cy="2449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Parts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of </a:t>
            </a:r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Sentinel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1 &amp; 2 Data</a:t>
            </a:r>
            <a:endParaRPr lang="pl-PL" sz="12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8" name="Cloud 177"/>
          <p:cNvSpPr/>
          <p:nvPr/>
        </p:nvSpPr>
        <p:spPr>
          <a:xfrm>
            <a:off x="3517121" y="4379559"/>
            <a:ext cx="2289588" cy="1662381"/>
          </a:xfrm>
          <a:prstGeom prst="cloud">
            <a:avLst/>
          </a:prstGeom>
          <a:noFill/>
          <a:ln w="28575"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dirty="0" err="1">
                <a:solidFill>
                  <a:schemeClr val="tx2"/>
                </a:solidFill>
              </a:rPr>
              <a:t>Cyfronet</a:t>
            </a:r>
            <a:endParaRPr lang="en-GB" b="1" dirty="0" smtClean="0">
              <a:solidFill>
                <a:schemeClr val="tx2"/>
              </a:solidFill>
            </a:endParaRPr>
          </a:p>
        </p:txBody>
      </p:sp>
      <p:pic>
        <p:nvPicPr>
          <p:cNvPr id="179" name="Obraz 3" descr="oneprovid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102" y="5044303"/>
            <a:ext cx="1535342" cy="273885"/>
          </a:xfrm>
          <a:prstGeom prst="rect">
            <a:avLst/>
          </a:prstGeom>
        </p:spPr>
      </p:pic>
      <p:pic>
        <p:nvPicPr>
          <p:cNvPr id="180" name="Obraz 62" descr="strag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473" y="5384728"/>
            <a:ext cx="392763" cy="357349"/>
          </a:xfrm>
          <a:prstGeom prst="rect">
            <a:avLst/>
          </a:prstGeom>
        </p:spPr>
      </p:pic>
      <p:sp>
        <p:nvSpPr>
          <p:cNvPr id="181" name="Tytuł 1"/>
          <p:cNvSpPr txBox="1">
            <a:spLocks/>
          </p:cNvSpPr>
          <p:nvPr/>
        </p:nvSpPr>
        <p:spPr>
          <a:xfrm>
            <a:off x="4191588" y="5439719"/>
            <a:ext cx="1411327" cy="3023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Parts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of </a:t>
            </a:r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Sentinel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1 &amp; 2 Data</a:t>
            </a:r>
            <a:endParaRPr lang="pl-PL" sz="12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2" name="Cloud 181"/>
          <p:cNvSpPr/>
          <p:nvPr/>
        </p:nvSpPr>
        <p:spPr>
          <a:xfrm>
            <a:off x="6065690" y="4367053"/>
            <a:ext cx="2289588" cy="1662381"/>
          </a:xfrm>
          <a:prstGeom prst="cloud">
            <a:avLst/>
          </a:prstGeom>
          <a:noFill/>
          <a:ln w="28575"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IPT Poland</a:t>
            </a:r>
          </a:p>
        </p:txBody>
      </p:sp>
      <p:pic>
        <p:nvPicPr>
          <p:cNvPr id="183" name="Obraz 3" descr="oneprovid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71" y="5031797"/>
            <a:ext cx="1535342" cy="273885"/>
          </a:xfrm>
          <a:prstGeom prst="rect">
            <a:avLst/>
          </a:prstGeom>
        </p:spPr>
      </p:pic>
      <p:pic>
        <p:nvPicPr>
          <p:cNvPr id="184" name="Obraz 62" descr="strag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042" y="5372222"/>
            <a:ext cx="392763" cy="357349"/>
          </a:xfrm>
          <a:prstGeom prst="rect">
            <a:avLst/>
          </a:prstGeom>
        </p:spPr>
      </p:pic>
      <p:sp>
        <p:nvSpPr>
          <p:cNvPr id="185" name="Tytuł 1"/>
          <p:cNvSpPr txBox="1">
            <a:spLocks/>
          </p:cNvSpPr>
          <p:nvPr/>
        </p:nvSpPr>
        <p:spPr>
          <a:xfrm>
            <a:off x="6740157" y="5452225"/>
            <a:ext cx="1419105" cy="277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Parts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of </a:t>
            </a:r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Sentinel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1 &amp; 2 Data</a:t>
            </a:r>
            <a:endParaRPr lang="pl-PL" sz="12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6" name="Cloud 185"/>
          <p:cNvSpPr/>
          <p:nvPr/>
        </p:nvSpPr>
        <p:spPr>
          <a:xfrm>
            <a:off x="8614259" y="4379559"/>
            <a:ext cx="2289588" cy="1662381"/>
          </a:xfrm>
          <a:prstGeom prst="cloud">
            <a:avLst/>
          </a:prstGeom>
          <a:noFill/>
          <a:ln w="28575"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AWS</a:t>
            </a:r>
          </a:p>
        </p:txBody>
      </p:sp>
      <p:pic>
        <p:nvPicPr>
          <p:cNvPr id="187" name="Obraz 3" descr="oneprovid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240" y="5044303"/>
            <a:ext cx="1535342" cy="273885"/>
          </a:xfrm>
          <a:prstGeom prst="rect">
            <a:avLst/>
          </a:prstGeom>
        </p:spPr>
      </p:pic>
      <p:pic>
        <p:nvPicPr>
          <p:cNvPr id="188" name="Obraz 62" descr="strag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611" y="5384728"/>
            <a:ext cx="392763" cy="357349"/>
          </a:xfrm>
          <a:prstGeom prst="rect">
            <a:avLst/>
          </a:prstGeom>
        </p:spPr>
      </p:pic>
      <p:sp>
        <p:nvSpPr>
          <p:cNvPr id="189" name="Tytuł 1"/>
          <p:cNvSpPr txBox="1">
            <a:spLocks/>
          </p:cNvSpPr>
          <p:nvPr/>
        </p:nvSpPr>
        <p:spPr>
          <a:xfrm>
            <a:off x="9288726" y="5439719"/>
            <a:ext cx="1385136" cy="3023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Parts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of </a:t>
            </a:r>
            <a:r>
              <a:rPr lang="pl-PL" sz="12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Sentinel</a:t>
            </a:r>
            <a:r>
              <a:rPr lang="pl-PL" sz="12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1 &amp; 2 Data</a:t>
            </a:r>
            <a:endParaRPr lang="pl-PL" sz="12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0" name="Tytuł 1"/>
          <p:cNvSpPr txBox="1">
            <a:spLocks/>
          </p:cNvSpPr>
          <p:nvPr/>
        </p:nvSpPr>
        <p:spPr>
          <a:xfrm>
            <a:off x="5542868" y="3572529"/>
            <a:ext cx="2420390" cy="291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4F85C3"/>
                </a:solidFill>
                <a:latin typeface="Segoe UI" pitchFamily="34" charset="0"/>
                <a:ea typeface="+mj-ea"/>
                <a:cs typeface="Segoe UI" pitchFamily="34" charset="0"/>
              </a:defRPr>
            </a:lvl1pPr>
          </a:lstStyle>
          <a:p>
            <a:pPr algn="ctr"/>
            <a:r>
              <a:rPr lang="pl-PL" sz="1600" b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CLOUD </a:t>
            </a:r>
            <a:r>
              <a:rPr lang="pl-PL" sz="1600" b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ORQUESTRATOR</a:t>
            </a:r>
            <a:endParaRPr lang="pl-PL" sz="1600" b="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1" name="Zaokrąglony prostokąt 42"/>
          <p:cNvSpPr/>
          <p:nvPr/>
        </p:nvSpPr>
        <p:spPr>
          <a:xfrm>
            <a:off x="587912" y="3415390"/>
            <a:ext cx="1109755" cy="6518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smtClean="0">
                <a:solidFill>
                  <a:srgbClr val="000000"/>
                </a:solidFill>
                <a:latin typeface="Myriad Pro"/>
                <a:cs typeface="Myriad Pro"/>
              </a:rPr>
              <a:t>VM MNG. </a:t>
            </a:r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API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192" name="Zaokrąglony prostokąt 42"/>
          <p:cNvSpPr/>
          <p:nvPr/>
        </p:nvSpPr>
        <p:spPr>
          <a:xfrm>
            <a:off x="456041" y="5887447"/>
            <a:ext cx="1249993" cy="70442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DATA LOCATION API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cxnSp>
        <p:nvCxnSpPr>
          <p:cNvPr id="194" name="Łącznik łamany 70"/>
          <p:cNvCxnSpPr>
            <a:stCxn id="162" idx="1"/>
            <a:endCxn id="191" idx="1"/>
          </p:cNvCxnSpPr>
          <p:nvPr/>
        </p:nvCxnSpPr>
        <p:spPr>
          <a:xfrm rot="10800000" flipH="1" flipV="1">
            <a:off x="447674" y="1532648"/>
            <a:ext cx="140238" cy="2208641"/>
          </a:xfrm>
          <a:prstGeom prst="bentConnector3">
            <a:avLst>
              <a:gd name="adj1" fmla="val -163009"/>
            </a:avLst>
          </a:prstGeom>
          <a:ln>
            <a:solidFill>
              <a:srgbClr val="7F7F7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Łącznik łamany 70"/>
          <p:cNvCxnSpPr>
            <a:stCxn id="162" idx="1"/>
            <a:endCxn id="192" idx="1"/>
          </p:cNvCxnSpPr>
          <p:nvPr/>
        </p:nvCxnSpPr>
        <p:spPr>
          <a:xfrm rot="10800000" flipH="1" flipV="1">
            <a:off x="447673" y="1532648"/>
            <a:ext cx="8367" cy="4707009"/>
          </a:xfrm>
          <a:prstGeom prst="bentConnector3">
            <a:avLst>
              <a:gd name="adj1" fmla="val -2732162"/>
            </a:avLst>
          </a:prstGeom>
          <a:ln>
            <a:solidFill>
              <a:srgbClr val="7F7F7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Zaokrąglony prostokąt 42"/>
          <p:cNvSpPr/>
          <p:nvPr/>
        </p:nvSpPr>
        <p:spPr>
          <a:xfrm>
            <a:off x="636520" y="1778449"/>
            <a:ext cx="1249993" cy="85298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smtClean="0">
                <a:solidFill>
                  <a:srgbClr val="000000"/>
                </a:solidFill>
                <a:latin typeface="Myriad Pro"/>
                <a:cs typeface="Myriad Pro"/>
              </a:rPr>
              <a:t>JOB LOCATION REASONING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202" name="Zaokrąglony prostokąt 65"/>
          <p:cNvSpPr/>
          <p:nvPr/>
        </p:nvSpPr>
        <p:spPr>
          <a:xfrm>
            <a:off x="4035084" y="1260250"/>
            <a:ext cx="1409721" cy="7329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>
                <a:solidFill>
                  <a:srgbClr val="000000"/>
                </a:solidFill>
                <a:latin typeface="Myriad Pro"/>
                <a:cs typeface="Myriad Pro"/>
              </a:rPr>
              <a:t>EOProc</a:t>
            </a:r>
            <a:r>
              <a:rPr lang="pl-PL" sz="1400" b="1" dirty="0">
                <a:solidFill>
                  <a:srgbClr val="000000"/>
                </a:solidFill>
                <a:latin typeface="Myriad Pro"/>
                <a:cs typeface="Myriad Pro"/>
              </a:rPr>
              <a:t>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SatCat</a:t>
            </a:r>
            <a:r>
              <a:rPr lang="pl-PL" sz="1400" b="1" dirty="0">
                <a:solidFill>
                  <a:srgbClr val="000000"/>
                </a:solidFill>
                <a:latin typeface="Myriad Pro"/>
                <a:cs typeface="Myriad Pro"/>
              </a:rPr>
              <a:t> PROCESSOR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204" name="Zaokrąglony prostokąt 65"/>
          <p:cNvSpPr/>
          <p:nvPr/>
        </p:nvSpPr>
        <p:spPr>
          <a:xfrm>
            <a:off x="5672339" y="1284286"/>
            <a:ext cx="1663119" cy="7329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pic>
        <p:nvPicPr>
          <p:cNvPr id="205" name="Obraz 68" descr="folder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751" y="1487884"/>
            <a:ext cx="349568" cy="305546"/>
          </a:xfrm>
          <a:prstGeom prst="rect">
            <a:avLst/>
          </a:prstGeom>
        </p:spPr>
      </p:pic>
      <p:sp>
        <p:nvSpPr>
          <p:cNvPr id="163" name="Prostokąt 66"/>
          <p:cNvSpPr/>
          <p:nvPr/>
        </p:nvSpPr>
        <p:spPr>
          <a:xfrm>
            <a:off x="5518902" y="1269561"/>
            <a:ext cx="2130180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        FUSE Client</a:t>
            </a:r>
          </a:p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      </a:t>
            </a:r>
            <a:r>
              <a:rPr lang="pl-PL" sz="1400" b="1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Oneclient</a:t>
            </a:r>
            <a:endParaRPr lang="pl-PL" sz="14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206" name="Łącznik łamany 70"/>
          <p:cNvCxnSpPr>
            <a:stCxn id="162" idx="3"/>
            <a:endCxn id="203" idx="1"/>
          </p:cNvCxnSpPr>
          <p:nvPr/>
        </p:nvCxnSpPr>
        <p:spPr>
          <a:xfrm>
            <a:off x="2079107" y="1532649"/>
            <a:ext cx="1696995" cy="139563"/>
          </a:xfrm>
          <a:prstGeom prst="bentConnector3">
            <a:avLst>
              <a:gd name="adj1" fmla="val 50000"/>
            </a:avLst>
          </a:prstGeom>
          <a:ln>
            <a:solidFill>
              <a:srgbClr val="7F7F7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Prostokąt 66"/>
          <p:cNvSpPr/>
          <p:nvPr/>
        </p:nvSpPr>
        <p:spPr>
          <a:xfrm>
            <a:off x="2137033" y="1599996"/>
            <a:ext cx="1414051" cy="521517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JOB CREATION</a:t>
            </a:r>
            <a:endParaRPr lang="pl-PL" sz="14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211" name="Łącznik łamany 70"/>
          <p:cNvCxnSpPr>
            <a:stCxn id="203" idx="2"/>
          </p:cNvCxnSpPr>
          <p:nvPr/>
        </p:nvCxnSpPr>
        <p:spPr>
          <a:xfrm rot="5400000">
            <a:off x="4994035" y="2854657"/>
            <a:ext cx="1359249" cy="2640"/>
          </a:xfrm>
          <a:prstGeom prst="bentConnector3">
            <a:avLst>
              <a:gd name="adj1" fmla="val 50000"/>
            </a:avLst>
          </a:prstGeom>
          <a:ln>
            <a:solidFill>
              <a:srgbClr val="7F7F7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Prostokąt 66"/>
          <p:cNvSpPr/>
          <p:nvPr/>
        </p:nvSpPr>
        <p:spPr>
          <a:xfrm>
            <a:off x="5602915" y="2694272"/>
            <a:ext cx="1732543" cy="521517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JOB DEPLOYMENT</a:t>
            </a:r>
            <a:endParaRPr lang="pl-PL" sz="14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224" name="Straight Arrow Connector 223"/>
          <p:cNvCxnSpPr/>
          <p:nvPr/>
        </p:nvCxnSpPr>
        <p:spPr>
          <a:xfrm flipH="1" flipV="1">
            <a:off x="7277211" y="1665147"/>
            <a:ext cx="1454266" cy="210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8722764" y="1226749"/>
            <a:ext cx="1800000" cy="468000"/>
          </a:xfrm>
          <a:prstGeom prst="rect">
            <a:avLst/>
          </a:prstGeom>
          <a:solidFill>
            <a:srgbClr val="DD263C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EO-</a:t>
            </a:r>
            <a:r>
              <a:rPr lang="en-US" sz="1400" dirty="0" err="1" smtClean="0">
                <a:solidFill>
                  <a:schemeClr val="bg1"/>
                </a:solidFill>
              </a:rPr>
              <a:t>PoC</a:t>
            </a:r>
            <a:r>
              <a:rPr lang="en-US" sz="1400" dirty="0" smtClean="0">
                <a:solidFill>
                  <a:schemeClr val="bg1"/>
                </a:solidFill>
              </a:rPr>
              <a:t> Spaces</a:t>
            </a:r>
          </a:p>
        </p:txBody>
      </p:sp>
      <p:sp>
        <p:nvSpPr>
          <p:cNvPr id="234" name="Rectangle 22"/>
          <p:cNvSpPr>
            <a:spLocks noChangeArrowheads="1"/>
          </p:cNvSpPr>
          <p:nvPr/>
        </p:nvSpPr>
        <p:spPr bwMode="auto">
          <a:xfrm>
            <a:off x="9315379" y="2465340"/>
            <a:ext cx="948955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Myriad Pro" charset="0"/>
                <a:ea typeface="Myriad Pro" charset="0"/>
                <a:cs typeface="Myriad Pro" charset="0"/>
              </a:rPr>
              <a:t>Sentinel 2</a:t>
            </a:r>
            <a:endParaRPr kumimoji="0" lang="en-GB" sz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35" name="Rectangle 22"/>
          <p:cNvSpPr>
            <a:spLocks noChangeArrowheads="1"/>
          </p:cNvSpPr>
          <p:nvPr/>
        </p:nvSpPr>
        <p:spPr bwMode="auto">
          <a:xfrm>
            <a:off x="9315379" y="1992769"/>
            <a:ext cx="948955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Myriad Pro" charset="0"/>
                <a:ea typeface="Myriad Pro" charset="0"/>
                <a:cs typeface="Myriad Pro" charset="0"/>
              </a:rPr>
              <a:t>Sentinel 1</a:t>
            </a:r>
            <a:endParaRPr kumimoji="0" lang="en-GB" sz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36" name="Rectangle 22"/>
          <p:cNvSpPr>
            <a:spLocks noChangeArrowheads="1"/>
          </p:cNvSpPr>
          <p:nvPr/>
        </p:nvSpPr>
        <p:spPr bwMode="auto">
          <a:xfrm>
            <a:off x="9297793" y="2883266"/>
            <a:ext cx="948955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200" smtClean="0">
                <a:latin typeface="Myriad Pro" charset="0"/>
                <a:ea typeface="Myriad Pro" charset="0"/>
                <a:cs typeface="Myriad Pro" charset="0"/>
              </a:rPr>
              <a:t>Results</a:t>
            </a:r>
            <a:endParaRPr kumimoji="0" lang="en-GB" sz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40" name="Prostokąt 66"/>
          <p:cNvSpPr/>
          <p:nvPr/>
        </p:nvSpPr>
        <p:spPr>
          <a:xfrm>
            <a:off x="2137033" y="2579383"/>
            <a:ext cx="2969949" cy="500786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APPLICATION COMPSITION AND DEPLOYMENT WITH DOCKER COMPOSE</a:t>
            </a:r>
            <a:endParaRPr lang="pl-PL" sz="14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241" name="Straight Arrow Connector 240"/>
          <p:cNvCxnSpPr/>
          <p:nvPr/>
        </p:nvCxnSpPr>
        <p:spPr>
          <a:xfrm flipV="1">
            <a:off x="3972459" y="2242893"/>
            <a:ext cx="604594" cy="20245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>
            <a:off x="4784870" y="2961823"/>
            <a:ext cx="733949" cy="35733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9" name="Prostokąt 66"/>
          <p:cNvSpPr/>
          <p:nvPr/>
        </p:nvSpPr>
        <p:spPr>
          <a:xfrm>
            <a:off x="3176107" y="6239657"/>
            <a:ext cx="5565497" cy="500786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DATA REPLICATION, PRE-STAGINING, ON DEMAND TRANSFER</a:t>
            </a:r>
            <a:endParaRPr lang="pl-PL" sz="14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176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/>
      <p:bldP spid="192" grpId="0" animBg="1"/>
      <p:bldP spid="20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4357892"/>
            <a:ext cx="90714" cy="412262"/>
          </a:xfrm>
          <a:prstGeom prst="rect">
            <a:avLst/>
          </a:prstGeom>
          <a:solidFill>
            <a:srgbClr val="E63E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41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0" y="0"/>
            <a:ext cx="12291774" cy="7017926"/>
          </a:xfrm>
          <a:prstGeom prst="rect">
            <a:avLst/>
          </a:prstGeom>
          <a:solidFill>
            <a:srgbClr val="25133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3027626"/>
            <a:ext cx="11311572" cy="874712"/>
          </a:xfrm>
        </p:spPr>
        <p:txBody>
          <a:bodyPr>
            <a:normAutofit/>
          </a:bodyPr>
          <a:lstStyle/>
          <a:p>
            <a:pPr algn="ctr"/>
            <a:r>
              <a:rPr lang="pl-PL" cap="small" dirty="0">
                <a:solidFill>
                  <a:schemeClr val="bg1"/>
                </a:solidFill>
              </a:rPr>
              <a:t>FUTURE PLANS</a:t>
            </a:r>
            <a:endParaRPr lang="pl-PL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5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 smtClean="0">
                <a:solidFill>
                  <a:srgbClr val="291568"/>
                </a:solidFill>
              </a:rPr>
              <a:t>TOPICS ON ROADMAP</a:t>
            </a:r>
            <a:endParaRPr lang="pl-PL" sz="2800" b="1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68726" y="1474563"/>
            <a:ext cx="10932162" cy="45831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400" dirty="0"/>
              <a:t>Further improvements  in GUI </a:t>
            </a:r>
            <a:r>
              <a:rPr lang="en-GB" sz="2400" dirty="0" smtClean="0"/>
              <a:t>interface:</a:t>
            </a:r>
            <a:endParaRPr lang="en-GB" sz="24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Visual data transfers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Monitoring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Storage support promises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Custom </a:t>
            </a:r>
            <a:r>
              <a:rPr lang="en-GB" sz="2000" dirty="0" smtClean="0"/>
              <a:t>limited </a:t>
            </a:r>
            <a:r>
              <a:rPr lang="en-GB" sz="2000" dirty="0"/>
              <a:t>tokens for clients and </a:t>
            </a:r>
            <a:r>
              <a:rPr lang="en-GB" sz="2000" dirty="0" smtClean="0"/>
              <a:t>APIs</a:t>
            </a: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err="1" smtClean="0"/>
              <a:t>QoS</a:t>
            </a:r>
            <a:r>
              <a:rPr lang="en-GB" sz="2400" dirty="0" smtClean="0"/>
              <a:t> </a:t>
            </a:r>
            <a:r>
              <a:rPr lang="en-GB" sz="2400" dirty="0"/>
              <a:t>and data management plans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Data discovery through </a:t>
            </a:r>
            <a:r>
              <a:rPr lang="en-GB" sz="2400" dirty="0" err="1"/>
              <a:t>E</a:t>
            </a:r>
            <a:r>
              <a:rPr lang="en-GB" sz="2400" dirty="0" err="1" smtClean="0"/>
              <a:t>lasticsearch</a:t>
            </a: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Cross-zone </a:t>
            </a:r>
            <a:r>
              <a:rPr lang="en-GB" sz="2400" dirty="0" smtClean="0"/>
              <a:t>integration (</a:t>
            </a:r>
            <a:r>
              <a:rPr lang="en-GB" sz="2400" dirty="0" err="1" smtClean="0"/>
              <a:t>Kademia</a:t>
            </a:r>
            <a:r>
              <a:rPr lang="en-GB" sz="2400" dirty="0" smtClean="0"/>
              <a:t> DHT)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 err="1"/>
              <a:t>Docker</a:t>
            </a:r>
            <a:r>
              <a:rPr lang="en-GB" sz="2400" dirty="0"/>
              <a:t> volume plugin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onedata</a:t>
            </a:r>
            <a:r>
              <a:rPr lang="en-GB" sz="2400" dirty="0"/>
              <a:t>-cli for platform management from command line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Windows and OSX clients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Dropbox-like Space sync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</a:t>
            </a:r>
            <a:r>
              <a:rPr lang="en-US" sz="2400" dirty="0" smtClean="0"/>
              <a:t>xposing </a:t>
            </a:r>
            <a:r>
              <a:rPr lang="en-US" sz="2400" dirty="0"/>
              <a:t>external data as </a:t>
            </a:r>
            <a:r>
              <a:rPr lang="en-US" sz="2400" dirty="0" err="1"/>
              <a:t>Onedata</a:t>
            </a:r>
            <a:r>
              <a:rPr lang="en-US" sz="2400" dirty="0"/>
              <a:t> Space</a:t>
            </a:r>
            <a:endParaRPr lang="en-GB" sz="2400" dirty="0" smtClean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037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215840"/>
            <a:ext cx="11311572" cy="874712"/>
          </a:xfrm>
        </p:spPr>
        <p:txBody>
          <a:bodyPr>
            <a:normAutofit/>
          </a:bodyPr>
          <a:lstStyle/>
          <a:p>
            <a:r>
              <a:rPr lang="pl-PL" cap="small" dirty="0" smtClean="0">
                <a:solidFill>
                  <a:srgbClr val="291568"/>
                </a:solidFill>
              </a:rPr>
              <a:t>QUESTIONS?</a:t>
            </a:r>
            <a:endParaRPr lang="pl-PL" sz="3600" b="1" dirty="0">
              <a:solidFill>
                <a:srgbClr val="291568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43</a:t>
            </a:fld>
            <a:endParaRPr lang="pl-PL" dirty="0"/>
          </a:p>
        </p:txBody>
      </p:sp>
      <p:sp>
        <p:nvSpPr>
          <p:cNvPr id="3" name="PoleTekstowe 2"/>
          <p:cNvSpPr txBox="1"/>
          <p:nvPr/>
        </p:nvSpPr>
        <p:spPr>
          <a:xfrm>
            <a:off x="761119" y="2371928"/>
            <a:ext cx="10684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291568"/>
                </a:solidFill>
              </a:rPr>
              <a:t>Please visit:</a:t>
            </a:r>
          </a:p>
          <a:p>
            <a:pPr algn="ctr"/>
            <a:r>
              <a:rPr lang="en-GB" sz="3200" b="1" dirty="0" err="1" smtClean="0">
                <a:solidFill>
                  <a:srgbClr val="291568"/>
                </a:solidFill>
              </a:rPr>
              <a:t>www.onedata.org</a:t>
            </a:r>
            <a:endParaRPr lang="en-GB" sz="3200" b="1" dirty="0">
              <a:solidFill>
                <a:srgbClr val="291568"/>
              </a:solidFill>
            </a:endParaRPr>
          </a:p>
        </p:txBody>
      </p:sp>
      <p:sp>
        <p:nvSpPr>
          <p:cNvPr id="6" name="PoleTekstowe 2"/>
          <p:cNvSpPr txBox="1"/>
          <p:nvPr/>
        </p:nvSpPr>
        <p:spPr>
          <a:xfrm>
            <a:off x="761119" y="4019947"/>
            <a:ext cx="10684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rgbClr val="291568"/>
                </a:solidFill>
              </a:rPr>
              <a:t>Michał</a:t>
            </a:r>
            <a:r>
              <a:rPr lang="en-GB" sz="3200" b="1" dirty="0" smtClean="0">
                <a:solidFill>
                  <a:srgbClr val="291568"/>
                </a:solidFill>
              </a:rPr>
              <a:t> </a:t>
            </a:r>
            <a:r>
              <a:rPr lang="en-GB" sz="3200" b="1" dirty="0" err="1" smtClean="0">
                <a:solidFill>
                  <a:srgbClr val="291568"/>
                </a:solidFill>
              </a:rPr>
              <a:t>Orzechowski</a:t>
            </a:r>
            <a:r>
              <a:rPr lang="en-GB" sz="3200" b="1" dirty="0" smtClean="0">
                <a:solidFill>
                  <a:srgbClr val="291568"/>
                </a:solidFill>
              </a:rPr>
              <a:t> (CYFRONET AGH)</a:t>
            </a:r>
            <a:endParaRPr lang="en-GB" sz="3200" b="1" dirty="0">
              <a:solidFill>
                <a:srgbClr val="291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12188825" cy="6205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314426" y="68411"/>
            <a:ext cx="4332983" cy="804527"/>
          </a:xfrm>
        </p:spPr>
        <p:txBody>
          <a:bodyPr>
            <a:normAutofit fontScale="90000"/>
          </a:bodyPr>
          <a:lstStyle/>
          <a:p>
            <a:r>
              <a:rPr lang="en-GB" sz="2800" cap="small" dirty="0" smtClean="0">
                <a:solidFill>
                  <a:srgbClr val="291568"/>
                </a:solidFill>
              </a:rPr>
              <a:t>ONEDATA for</a:t>
            </a:r>
            <a:r>
              <a:rPr lang="en-GB" sz="2800" cap="small" dirty="0">
                <a:solidFill>
                  <a:srgbClr val="291568"/>
                </a:solidFill>
              </a:rPr>
              <a:t> </a:t>
            </a:r>
            <a:r>
              <a:rPr lang="en-GB" sz="2800" cap="small" dirty="0" smtClean="0">
                <a:solidFill>
                  <a:srgbClr val="291568"/>
                </a:solidFill>
              </a:rPr>
              <a:t>ONEWORLD</a:t>
            </a:r>
            <a:endParaRPr lang="pl-PL" sz="2800" b="1" cap="small" dirty="0">
              <a:solidFill>
                <a:srgbClr val="291568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5</a:t>
            </a:fld>
            <a:endParaRPr lang="pl-PL"/>
          </a:p>
        </p:txBody>
      </p:sp>
      <p:pic>
        <p:nvPicPr>
          <p:cNvPr id="4" name="Obraz 3" descr="Bez nazwy-1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98" y="1155382"/>
            <a:ext cx="10346609" cy="5050270"/>
          </a:xfrm>
          <a:prstGeom prst="rect">
            <a:avLst/>
          </a:prstGeom>
        </p:spPr>
      </p:pic>
      <p:grpSp>
        <p:nvGrpSpPr>
          <p:cNvPr id="10" name="Grupa 9"/>
          <p:cNvGrpSpPr/>
          <p:nvPr/>
        </p:nvGrpSpPr>
        <p:grpSpPr>
          <a:xfrm>
            <a:off x="1504961" y="1378059"/>
            <a:ext cx="8894437" cy="3161283"/>
            <a:chOff x="838185" y="1556856"/>
            <a:chExt cx="10748588" cy="3820290"/>
          </a:xfrm>
        </p:grpSpPr>
        <p:pic>
          <p:nvPicPr>
            <p:cNvPr id="5" name="Obraz 4" descr="user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740" y="3325259"/>
              <a:ext cx="489189" cy="489189"/>
            </a:xfrm>
            <a:prstGeom prst="rect">
              <a:avLst/>
            </a:prstGeom>
          </p:spPr>
        </p:pic>
        <p:pic>
          <p:nvPicPr>
            <p:cNvPr id="6" name="Obraz 5" descr="user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185" y="3088113"/>
              <a:ext cx="489189" cy="489189"/>
            </a:xfrm>
            <a:prstGeom prst="rect">
              <a:avLst/>
            </a:prstGeom>
          </p:spPr>
        </p:pic>
        <p:pic>
          <p:nvPicPr>
            <p:cNvPr id="7" name="Obraz 6" descr="user5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067" y="3418185"/>
              <a:ext cx="487706" cy="487706"/>
            </a:xfrm>
            <a:prstGeom prst="rect">
              <a:avLst/>
            </a:prstGeom>
          </p:spPr>
        </p:pic>
        <p:pic>
          <p:nvPicPr>
            <p:cNvPr id="8" name="Obraz 7" descr="user3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3245" y="4881644"/>
              <a:ext cx="495502" cy="495502"/>
            </a:xfrm>
            <a:prstGeom prst="rect">
              <a:avLst/>
            </a:prstGeom>
          </p:spPr>
        </p:pic>
        <p:pic>
          <p:nvPicPr>
            <p:cNvPr id="9" name="Obraz 8" descr="user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849" y="1556856"/>
              <a:ext cx="489189" cy="489189"/>
            </a:xfrm>
            <a:prstGeom prst="rect">
              <a:avLst/>
            </a:prstGeom>
          </p:spPr>
        </p:pic>
      </p:grpSp>
      <p:grpSp>
        <p:nvGrpSpPr>
          <p:cNvPr id="17" name="Grupa 16"/>
          <p:cNvGrpSpPr/>
          <p:nvPr/>
        </p:nvGrpSpPr>
        <p:grpSpPr>
          <a:xfrm>
            <a:off x="1707363" y="647856"/>
            <a:ext cx="9872021" cy="4496510"/>
            <a:chOff x="1707363" y="647856"/>
            <a:chExt cx="9872021" cy="4496510"/>
          </a:xfrm>
        </p:grpSpPr>
        <p:pic>
          <p:nvPicPr>
            <p:cNvPr id="14" name="Obraz 1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2270" y="647856"/>
              <a:ext cx="1015051" cy="1015051"/>
            </a:xfrm>
            <a:prstGeom prst="rect">
              <a:avLst/>
            </a:prstGeom>
          </p:spPr>
        </p:pic>
        <p:pic>
          <p:nvPicPr>
            <p:cNvPr id="22" name="Obraz 2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363" y="4129315"/>
              <a:ext cx="1015051" cy="1015051"/>
            </a:xfrm>
            <a:prstGeom prst="rect">
              <a:avLst/>
            </a:prstGeom>
          </p:spPr>
        </p:pic>
        <p:pic>
          <p:nvPicPr>
            <p:cNvPr id="23" name="Obraz 2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4333" y="4129315"/>
              <a:ext cx="1015051" cy="1015051"/>
            </a:xfrm>
            <a:prstGeom prst="rect">
              <a:avLst/>
            </a:prstGeom>
          </p:spPr>
        </p:pic>
      </p:grpSp>
      <p:grpSp>
        <p:nvGrpSpPr>
          <p:cNvPr id="34" name="Grupa 33"/>
          <p:cNvGrpSpPr/>
          <p:nvPr/>
        </p:nvGrpSpPr>
        <p:grpSpPr>
          <a:xfrm>
            <a:off x="2242640" y="2145840"/>
            <a:ext cx="7572560" cy="3159785"/>
            <a:chOff x="-932642" y="1685784"/>
            <a:chExt cx="10858632" cy="4530957"/>
          </a:xfrm>
        </p:grpSpPr>
        <p:pic>
          <p:nvPicPr>
            <p:cNvPr id="20" name="Obraz 19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32642" y="2856530"/>
              <a:ext cx="462471" cy="462472"/>
            </a:xfrm>
            <a:prstGeom prst="rect">
              <a:avLst/>
            </a:prstGeom>
          </p:spPr>
        </p:pic>
        <p:pic>
          <p:nvPicPr>
            <p:cNvPr id="26" name="Obraz 25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4270" y="4627510"/>
              <a:ext cx="462471" cy="462472"/>
            </a:xfrm>
            <a:prstGeom prst="rect">
              <a:avLst/>
            </a:prstGeom>
          </p:spPr>
        </p:pic>
        <p:pic>
          <p:nvPicPr>
            <p:cNvPr id="27" name="Obraz 26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599" y="4990770"/>
              <a:ext cx="462471" cy="462472"/>
            </a:xfrm>
            <a:prstGeom prst="rect">
              <a:avLst/>
            </a:prstGeom>
          </p:spPr>
        </p:pic>
        <p:pic>
          <p:nvPicPr>
            <p:cNvPr id="28" name="Obraz 27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1135" y="1685784"/>
              <a:ext cx="462472" cy="462472"/>
            </a:xfrm>
            <a:prstGeom prst="rect">
              <a:avLst/>
            </a:prstGeom>
          </p:spPr>
        </p:pic>
        <p:pic>
          <p:nvPicPr>
            <p:cNvPr id="29" name="Obraz 28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56" y="2469709"/>
              <a:ext cx="462472" cy="462472"/>
            </a:xfrm>
            <a:prstGeom prst="rect">
              <a:avLst/>
            </a:prstGeom>
          </p:spPr>
        </p:pic>
        <p:pic>
          <p:nvPicPr>
            <p:cNvPr id="30" name="Obraz 29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2371" y="2510954"/>
              <a:ext cx="462471" cy="462472"/>
            </a:xfrm>
            <a:prstGeom prst="rect">
              <a:avLst/>
            </a:prstGeom>
          </p:spPr>
        </p:pic>
        <p:pic>
          <p:nvPicPr>
            <p:cNvPr id="31" name="Obraz 30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3518" y="5754269"/>
              <a:ext cx="462472" cy="462472"/>
            </a:xfrm>
            <a:prstGeom prst="rect">
              <a:avLst/>
            </a:prstGeom>
          </p:spPr>
        </p:pic>
        <p:pic>
          <p:nvPicPr>
            <p:cNvPr id="32" name="Obraz 31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118" y="2743241"/>
              <a:ext cx="462471" cy="462472"/>
            </a:xfrm>
            <a:prstGeom prst="rect">
              <a:avLst/>
            </a:prstGeom>
          </p:spPr>
        </p:pic>
        <p:pic>
          <p:nvPicPr>
            <p:cNvPr id="33" name="Obraz 32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883" y="3372162"/>
              <a:ext cx="462471" cy="462472"/>
            </a:xfrm>
            <a:prstGeom prst="rect">
              <a:avLst/>
            </a:prstGeom>
          </p:spPr>
        </p:pic>
        <p:pic>
          <p:nvPicPr>
            <p:cNvPr id="25" name="Obraz 24" descr="provider.wm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90965" y="3278338"/>
              <a:ext cx="462471" cy="462472"/>
            </a:xfrm>
            <a:prstGeom prst="rect">
              <a:avLst/>
            </a:prstGeom>
          </p:spPr>
        </p:pic>
      </p:grpSp>
      <p:grpSp>
        <p:nvGrpSpPr>
          <p:cNvPr id="308" name="Grupa 307"/>
          <p:cNvGrpSpPr/>
          <p:nvPr/>
        </p:nvGrpSpPr>
        <p:grpSpPr>
          <a:xfrm>
            <a:off x="2071294" y="1318260"/>
            <a:ext cx="8856480" cy="3826107"/>
            <a:chOff x="2071294" y="1318260"/>
            <a:chExt cx="8856480" cy="3826107"/>
          </a:xfrm>
        </p:grpSpPr>
        <p:grpSp>
          <p:nvGrpSpPr>
            <p:cNvPr id="57" name="Grupa 56"/>
            <p:cNvGrpSpPr/>
            <p:nvPr/>
          </p:nvGrpSpPr>
          <p:grpSpPr>
            <a:xfrm>
              <a:off x="5731083" y="1318260"/>
              <a:ext cx="1142609" cy="1429510"/>
              <a:chOff x="5731083" y="1318260"/>
              <a:chExt cx="1142609" cy="1429510"/>
            </a:xfrm>
          </p:grpSpPr>
          <p:grpSp>
            <p:nvGrpSpPr>
              <p:cNvPr id="53" name="Grupa 52"/>
              <p:cNvGrpSpPr/>
              <p:nvPr/>
            </p:nvGrpSpPr>
            <p:grpSpPr>
              <a:xfrm>
                <a:off x="5731083" y="1471102"/>
                <a:ext cx="939393" cy="1276668"/>
                <a:chOff x="5731083" y="1471102"/>
                <a:chExt cx="939393" cy="1276668"/>
              </a:xfrm>
            </p:grpSpPr>
            <p:cxnSp>
              <p:nvCxnSpPr>
                <p:cNvPr id="37" name="Łącznik prosty ze strzałką 36"/>
                <p:cNvCxnSpPr>
                  <a:stCxn id="28" idx="0"/>
                </p:cNvCxnSpPr>
                <p:nvPr/>
              </p:nvCxnSpPr>
              <p:spPr>
                <a:xfrm flipV="1">
                  <a:off x="6221185" y="1556792"/>
                  <a:ext cx="305275" cy="589048"/>
                </a:xfrm>
                <a:prstGeom prst="straightConnector1">
                  <a:avLst/>
                </a:prstGeom>
                <a:ln w="12700" cmpd="sng">
                  <a:solidFill>
                    <a:srgbClr val="61AE7A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Łącznik prosty ze strzałką 47"/>
                <p:cNvCxnSpPr/>
                <p:nvPr/>
              </p:nvCxnSpPr>
              <p:spPr>
                <a:xfrm flipV="1">
                  <a:off x="6448496" y="1484784"/>
                  <a:ext cx="221980" cy="1262986"/>
                </a:xfrm>
                <a:prstGeom prst="straightConnector1">
                  <a:avLst/>
                </a:prstGeom>
                <a:ln w="12700" cmpd="sng">
                  <a:solidFill>
                    <a:srgbClr val="61AE7A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Łącznik prosty ze strzałką 49"/>
                <p:cNvCxnSpPr>
                  <a:stCxn id="29" idx="0"/>
                </p:cNvCxnSpPr>
                <p:nvPr/>
              </p:nvCxnSpPr>
              <p:spPr>
                <a:xfrm flipV="1">
                  <a:off x="5731083" y="1471102"/>
                  <a:ext cx="642626" cy="1221429"/>
                </a:xfrm>
                <a:prstGeom prst="straightConnector1">
                  <a:avLst/>
                </a:prstGeom>
                <a:ln w="12700" cmpd="sng">
                  <a:solidFill>
                    <a:srgbClr val="61AE7A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54" name="Obraz 53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20850" y="1427620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55" name="Obraz 54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2124" y="1370456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56" name="Obraz 55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0768" y="1318260"/>
                <a:ext cx="152842" cy="152842"/>
              </a:xfrm>
              <a:prstGeom prst="rect">
                <a:avLst/>
              </a:prstGeom>
            </p:spPr>
          </p:pic>
        </p:grpSp>
        <p:grpSp>
          <p:nvGrpSpPr>
            <p:cNvPr id="70" name="Grupa 69"/>
            <p:cNvGrpSpPr/>
            <p:nvPr/>
          </p:nvGrpSpPr>
          <p:grpSpPr>
            <a:xfrm>
              <a:off x="9252672" y="3090141"/>
              <a:ext cx="1675102" cy="2054226"/>
              <a:chOff x="9252672" y="3090141"/>
              <a:chExt cx="1675102" cy="2054226"/>
            </a:xfrm>
          </p:grpSpPr>
          <p:cxnSp>
            <p:nvCxnSpPr>
              <p:cNvPr id="58" name="Łącznik prosty ze strzałką 57"/>
              <p:cNvCxnSpPr>
                <a:stCxn id="31" idx="3"/>
                <a:endCxn id="23" idx="1"/>
              </p:cNvCxnSpPr>
              <p:nvPr/>
            </p:nvCxnSpPr>
            <p:spPr>
              <a:xfrm flipV="1">
                <a:off x="9815200" y="4636841"/>
                <a:ext cx="749133" cy="507526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Łącznik prosty ze strzałką 60"/>
              <p:cNvCxnSpPr/>
              <p:nvPr/>
            </p:nvCxnSpPr>
            <p:spPr>
              <a:xfrm>
                <a:off x="9252672" y="3515129"/>
                <a:ext cx="1378244" cy="921983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Łącznik prosty ze strzałką 62"/>
              <p:cNvCxnSpPr/>
              <p:nvPr/>
            </p:nvCxnSpPr>
            <p:spPr>
              <a:xfrm>
                <a:off x="9410147" y="3090141"/>
                <a:ext cx="1364785" cy="1202955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7" name="Obraz 66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74932" y="4282169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68" name="Obraz 67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30916" y="4419366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69" name="Obraz 68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22090" y="4636841"/>
                <a:ext cx="152842" cy="152842"/>
              </a:xfrm>
              <a:prstGeom prst="rect">
                <a:avLst/>
              </a:prstGeom>
            </p:spPr>
          </p:pic>
        </p:grpSp>
        <p:grpSp>
          <p:nvGrpSpPr>
            <p:cNvPr id="97" name="Grupa 96"/>
            <p:cNvGrpSpPr/>
            <p:nvPr/>
          </p:nvGrpSpPr>
          <p:grpSpPr>
            <a:xfrm>
              <a:off x="2071294" y="3284808"/>
              <a:ext cx="2191118" cy="1581296"/>
              <a:chOff x="2071294" y="3284808"/>
              <a:chExt cx="2191118" cy="1581296"/>
            </a:xfrm>
          </p:grpSpPr>
          <p:pic>
            <p:nvPicPr>
              <p:cNvPr id="71" name="Obraz 70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1294" y="4205748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72" name="Obraz 71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72127" y="4282169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73" name="Obraz 72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6697" y="4713262"/>
                <a:ext cx="152842" cy="152842"/>
              </a:xfrm>
              <a:prstGeom prst="rect">
                <a:avLst/>
              </a:prstGeom>
            </p:spPr>
          </p:pic>
          <p:pic>
            <p:nvPicPr>
              <p:cNvPr id="74" name="Obraz 73" descr="provider.wm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6697" y="4495787"/>
                <a:ext cx="152842" cy="152842"/>
              </a:xfrm>
              <a:prstGeom prst="rect">
                <a:avLst/>
              </a:prstGeom>
            </p:spPr>
          </p:pic>
          <p:cxnSp>
            <p:nvCxnSpPr>
              <p:cNvPr id="75" name="Łącznik prosty ze strzałką 74"/>
              <p:cNvCxnSpPr>
                <a:stCxn id="27" idx="1"/>
              </p:cNvCxnSpPr>
              <p:nvPr/>
            </p:nvCxnSpPr>
            <p:spPr>
              <a:xfrm flipH="1">
                <a:off x="2722416" y="4611920"/>
                <a:ext cx="1539996" cy="177763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Łącznik prosty ze strzałką 79"/>
              <p:cNvCxnSpPr>
                <a:stCxn id="26" idx="1"/>
              </p:cNvCxnSpPr>
              <p:nvPr/>
            </p:nvCxnSpPr>
            <p:spPr>
              <a:xfrm flipH="1">
                <a:off x="2689540" y="4358590"/>
                <a:ext cx="1301363" cy="198433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Łącznik prosty ze strzałką 82"/>
              <p:cNvCxnSpPr/>
              <p:nvPr/>
            </p:nvCxnSpPr>
            <p:spPr>
              <a:xfrm flipH="1">
                <a:off x="2422004" y="3557673"/>
                <a:ext cx="173565" cy="735423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Łącznik prosty ze strzałką 85"/>
              <p:cNvCxnSpPr>
                <a:stCxn id="20" idx="2"/>
                <a:endCxn id="71" idx="0"/>
              </p:cNvCxnSpPr>
              <p:nvPr/>
            </p:nvCxnSpPr>
            <p:spPr>
              <a:xfrm flipH="1">
                <a:off x="2147715" y="3284808"/>
                <a:ext cx="256184" cy="920940"/>
              </a:xfrm>
              <a:prstGeom prst="straightConnector1">
                <a:avLst/>
              </a:prstGeom>
              <a:ln w="12700" cmpd="sng">
                <a:solidFill>
                  <a:srgbClr val="61AE7A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1" name="Grupa 120"/>
          <p:cNvGrpSpPr/>
          <p:nvPr/>
        </p:nvGrpSpPr>
        <p:grpSpPr>
          <a:xfrm>
            <a:off x="1707363" y="1268760"/>
            <a:ext cx="9268862" cy="3288263"/>
            <a:chOff x="1707362" y="1268760"/>
            <a:chExt cx="9268863" cy="3288263"/>
          </a:xfrm>
        </p:grpSpPr>
        <p:cxnSp>
          <p:nvCxnSpPr>
            <p:cNvPr id="44" name="Łącznik prosty ze strzałką 43"/>
            <p:cNvCxnSpPr/>
            <p:nvPr/>
          </p:nvCxnSpPr>
          <p:spPr>
            <a:xfrm flipV="1">
              <a:off x="5878388" y="1268760"/>
              <a:ext cx="288032" cy="216024"/>
            </a:xfrm>
            <a:prstGeom prst="straightConnector1">
              <a:avLst/>
            </a:prstGeom>
            <a:ln w="19050" cmpd="sng">
              <a:solidFill>
                <a:srgbClr val="A6A6A6"/>
              </a:solidFill>
              <a:prstDash val="solid"/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ze strzałką 108"/>
            <p:cNvCxnSpPr/>
            <p:nvPr/>
          </p:nvCxnSpPr>
          <p:spPr>
            <a:xfrm flipV="1">
              <a:off x="5129047" y="1412776"/>
              <a:ext cx="1109381" cy="1496302"/>
            </a:xfrm>
            <a:prstGeom prst="straightConnector1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olid"/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ze strzałką 111"/>
            <p:cNvCxnSpPr>
              <a:stCxn id="6" idx="2"/>
            </p:cNvCxnSpPr>
            <p:nvPr/>
          </p:nvCxnSpPr>
          <p:spPr>
            <a:xfrm>
              <a:off x="1707363" y="3049974"/>
              <a:ext cx="202401" cy="1308616"/>
            </a:xfrm>
            <a:prstGeom prst="straightConnector1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olid"/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Łącznik prosty ze strzałką 115"/>
            <p:cNvCxnSpPr/>
            <p:nvPr/>
          </p:nvCxnSpPr>
          <p:spPr>
            <a:xfrm>
              <a:off x="10354612" y="3248399"/>
              <a:ext cx="621613" cy="957349"/>
            </a:xfrm>
            <a:prstGeom prst="straightConnector1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olid"/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Łącznik prosty ze strzałką 117"/>
            <p:cNvCxnSpPr>
              <a:stCxn id="8" idx="3"/>
            </p:cNvCxnSpPr>
            <p:nvPr/>
          </p:nvCxnSpPr>
          <p:spPr>
            <a:xfrm>
              <a:off x="7860612" y="4334329"/>
              <a:ext cx="2770304" cy="222694"/>
            </a:xfrm>
            <a:prstGeom prst="straightConnector1">
              <a:avLst/>
            </a:prstGeom>
            <a:ln w="12700" cmpd="sng">
              <a:solidFill>
                <a:schemeClr val="bg1">
                  <a:lumMod val="65000"/>
                </a:schemeClr>
              </a:solidFill>
              <a:prstDash val="solid"/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" name="Grupa 265"/>
          <p:cNvGrpSpPr/>
          <p:nvPr/>
        </p:nvGrpSpPr>
        <p:grpSpPr>
          <a:xfrm>
            <a:off x="2279974" y="2433005"/>
            <a:ext cx="6972697" cy="1284875"/>
            <a:chOff x="2256033" y="2423845"/>
            <a:chExt cx="6972697" cy="1284875"/>
          </a:xfrm>
        </p:grpSpPr>
        <p:pic>
          <p:nvPicPr>
            <p:cNvPr id="267" name="Obraz 266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467" y="3109485"/>
              <a:ext cx="220448" cy="146965"/>
            </a:xfrm>
            <a:prstGeom prst="rect">
              <a:avLst/>
            </a:prstGeom>
          </p:spPr>
        </p:pic>
        <p:pic>
          <p:nvPicPr>
            <p:cNvPr id="268" name="Obraz 267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5120" y="2607527"/>
              <a:ext cx="220448" cy="146965"/>
            </a:xfrm>
            <a:prstGeom prst="rect">
              <a:avLst/>
            </a:prstGeom>
          </p:spPr>
        </p:pic>
        <p:pic>
          <p:nvPicPr>
            <p:cNvPr id="269" name="Obraz 268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033" y="2645409"/>
              <a:ext cx="220448" cy="146965"/>
            </a:xfrm>
            <a:prstGeom prst="rect">
              <a:avLst/>
            </a:prstGeom>
          </p:spPr>
        </p:pic>
        <p:pic>
          <p:nvPicPr>
            <p:cNvPr id="270" name="Obraz 269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8665" y="2896846"/>
              <a:ext cx="220448" cy="146965"/>
            </a:xfrm>
            <a:prstGeom prst="rect">
              <a:avLst/>
            </a:prstGeom>
          </p:spPr>
        </p:pic>
        <p:pic>
          <p:nvPicPr>
            <p:cNvPr id="271" name="Obraz 270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4223" y="2967331"/>
              <a:ext cx="220448" cy="146965"/>
            </a:xfrm>
            <a:prstGeom prst="rect">
              <a:avLst/>
            </a:prstGeom>
          </p:spPr>
        </p:pic>
        <p:pic>
          <p:nvPicPr>
            <p:cNvPr id="272" name="Obraz 271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694" y="2423845"/>
              <a:ext cx="220448" cy="146965"/>
            </a:xfrm>
            <a:prstGeom prst="rect">
              <a:avLst/>
            </a:prstGeom>
          </p:spPr>
        </p:pic>
        <p:pic>
          <p:nvPicPr>
            <p:cNvPr id="273" name="Obraz 272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8282" y="2616549"/>
              <a:ext cx="220448" cy="146965"/>
            </a:xfrm>
            <a:prstGeom prst="rect">
              <a:avLst/>
            </a:prstGeom>
          </p:spPr>
        </p:pic>
        <p:pic>
          <p:nvPicPr>
            <p:cNvPr id="274" name="Obraz 273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2602" y="3561755"/>
              <a:ext cx="220448" cy="146965"/>
            </a:xfrm>
            <a:prstGeom prst="rect">
              <a:avLst/>
            </a:prstGeom>
          </p:spPr>
        </p:pic>
        <p:pic>
          <p:nvPicPr>
            <p:cNvPr id="275" name="Obraz 274" descr="space.wm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7621" y="3246212"/>
              <a:ext cx="220448" cy="146965"/>
            </a:xfrm>
            <a:prstGeom prst="rect">
              <a:avLst/>
            </a:prstGeom>
          </p:spPr>
        </p:pic>
      </p:grpSp>
      <p:grpSp>
        <p:nvGrpSpPr>
          <p:cNvPr id="305" name="Grupa 304"/>
          <p:cNvGrpSpPr/>
          <p:nvPr/>
        </p:nvGrpSpPr>
        <p:grpSpPr>
          <a:xfrm>
            <a:off x="1909764" y="1782862"/>
            <a:ext cx="8210298" cy="2422886"/>
            <a:chOff x="1909763" y="1782862"/>
            <a:chExt cx="8210299" cy="2422886"/>
          </a:xfrm>
        </p:grpSpPr>
        <p:cxnSp>
          <p:nvCxnSpPr>
            <p:cNvPr id="276" name="Łącznik prosty ze strzałką 275"/>
            <p:cNvCxnSpPr/>
            <p:nvPr/>
          </p:nvCxnSpPr>
          <p:spPr>
            <a:xfrm flipV="1">
              <a:off x="1909764" y="2785124"/>
              <a:ext cx="383338" cy="29025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Łącznik prosty ze strzałką 278"/>
            <p:cNvCxnSpPr>
              <a:stCxn id="6" idx="3"/>
              <a:endCxn id="270" idx="1"/>
            </p:cNvCxnSpPr>
            <p:nvPr/>
          </p:nvCxnSpPr>
          <p:spPr>
            <a:xfrm>
              <a:off x="1909764" y="2847573"/>
              <a:ext cx="782842" cy="131916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Łącznik prosty ze strzałką 282"/>
            <p:cNvCxnSpPr>
              <a:endCxn id="267" idx="1"/>
            </p:cNvCxnSpPr>
            <p:nvPr/>
          </p:nvCxnSpPr>
          <p:spPr>
            <a:xfrm>
              <a:off x="5143888" y="3147534"/>
              <a:ext cx="258520" cy="44594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Łącznik prosty ze strzałką 287"/>
            <p:cNvCxnSpPr>
              <a:stCxn id="272" idx="0"/>
              <a:endCxn id="9" idx="2"/>
            </p:cNvCxnSpPr>
            <p:nvPr/>
          </p:nvCxnSpPr>
          <p:spPr>
            <a:xfrm flipV="1">
              <a:off x="5620859" y="1782862"/>
              <a:ext cx="70630" cy="650143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Łącznik prosty ze strzałką 290"/>
            <p:cNvCxnSpPr>
              <a:stCxn id="268" idx="1"/>
            </p:cNvCxnSpPr>
            <p:nvPr/>
          </p:nvCxnSpPr>
          <p:spPr>
            <a:xfrm flipH="1" flipV="1">
              <a:off x="5731083" y="1782863"/>
              <a:ext cx="167978" cy="907307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Łącznik prosty ze strzałką 293"/>
            <p:cNvCxnSpPr/>
            <p:nvPr/>
          </p:nvCxnSpPr>
          <p:spPr>
            <a:xfrm>
              <a:off x="5185461" y="3063876"/>
              <a:ext cx="603376" cy="26265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Łącznik prosty ze strzałką 296"/>
            <p:cNvCxnSpPr/>
            <p:nvPr/>
          </p:nvCxnSpPr>
          <p:spPr>
            <a:xfrm flipV="1">
              <a:off x="7788207" y="3717880"/>
              <a:ext cx="731845" cy="487868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Łącznik prosty ze strzałką 298"/>
            <p:cNvCxnSpPr/>
            <p:nvPr/>
          </p:nvCxnSpPr>
          <p:spPr>
            <a:xfrm flipV="1">
              <a:off x="7788207" y="3402337"/>
              <a:ext cx="566844" cy="794995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Łącznik prosty ze strzałką 300"/>
            <p:cNvCxnSpPr/>
            <p:nvPr/>
          </p:nvCxnSpPr>
          <p:spPr>
            <a:xfrm>
              <a:off x="9252672" y="2721489"/>
              <a:ext cx="867390" cy="322323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9" name="Grupa 358"/>
          <p:cNvGrpSpPr/>
          <p:nvPr/>
        </p:nvGrpSpPr>
        <p:grpSpPr>
          <a:xfrm>
            <a:off x="2390198" y="2468357"/>
            <a:ext cx="7263744" cy="2514751"/>
            <a:chOff x="2390198" y="2468357"/>
            <a:chExt cx="7263744" cy="2514751"/>
          </a:xfrm>
        </p:grpSpPr>
        <p:cxnSp>
          <p:nvCxnSpPr>
            <p:cNvPr id="317" name="Łącznik prosty ze strzałką 316"/>
            <p:cNvCxnSpPr>
              <a:stCxn id="270" idx="2"/>
            </p:cNvCxnSpPr>
            <p:nvPr/>
          </p:nvCxnSpPr>
          <p:spPr>
            <a:xfrm flipH="1">
              <a:off x="2722416" y="3052971"/>
              <a:ext cx="80414" cy="231837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Łącznik prosty ze strzałką 319"/>
            <p:cNvCxnSpPr>
              <a:stCxn id="269" idx="2"/>
            </p:cNvCxnSpPr>
            <p:nvPr/>
          </p:nvCxnSpPr>
          <p:spPr>
            <a:xfrm>
              <a:off x="2390198" y="2801534"/>
              <a:ext cx="14307" cy="174957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Łącznik prosty ze strzałką 326"/>
            <p:cNvCxnSpPr>
              <a:stCxn id="270" idx="2"/>
            </p:cNvCxnSpPr>
            <p:nvPr/>
          </p:nvCxnSpPr>
          <p:spPr>
            <a:xfrm flipH="1">
              <a:off x="2565157" y="3052971"/>
              <a:ext cx="237673" cy="70084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Łącznik prosty ze strzałką 339"/>
            <p:cNvCxnSpPr/>
            <p:nvPr/>
          </p:nvCxnSpPr>
          <p:spPr>
            <a:xfrm flipV="1">
              <a:off x="5638999" y="2563381"/>
              <a:ext cx="0" cy="158299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8" name="Grupa 357"/>
            <p:cNvGrpSpPr/>
            <p:nvPr/>
          </p:nvGrpSpPr>
          <p:grpSpPr>
            <a:xfrm>
              <a:off x="5988612" y="2468357"/>
              <a:ext cx="3665330" cy="2514751"/>
              <a:chOff x="5988612" y="2468357"/>
              <a:chExt cx="3665330" cy="2514751"/>
            </a:xfrm>
          </p:grpSpPr>
          <p:cxnSp>
            <p:nvCxnSpPr>
              <p:cNvPr id="334" name="Łącznik prosty ze strzałką 333"/>
              <p:cNvCxnSpPr>
                <a:stCxn id="30" idx="1"/>
                <a:endCxn id="271" idx="3"/>
              </p:cNvCxnSpPr>
              <p:nvPr/>
            </p:nvCxnSpPr>
            <p:spPr>
              <a:xfrm flipH="1">
                <a:off x="5988612" y="2882554"/>
                <a:ext cx="232573" cy="167420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Łącznik prosty ze strzałką 337"/>
              <p:cNvCxnSpPr>
                <a:stCxn id="28" idx="2"/>
              </p:cNvCxnSpPr>
              <p:nvPr/>
            </p:nvCxnSpPr>
            <p:spPr>
              <a:xfrm flipH="1">
                <a:off x="6005856" y="2468357"/>
                <a:ext cx="215329" cy="176814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Łącznik prosty ze strzałką 344"/>
              <p:cNvCxnSpPr>
                <a:stCxn id="32" idx="1"/>
              </p:cNvCxnSpPr>
              <p:nvPr/>
            </p:nvCxnSpPr>
            <p:spPr>
              <a:xfrm flipH="1">
                <a:off x="8425598" y="3044545"/>
                <a:ext cx="665814" cy="250914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Łącznik prosty ze strzałką 346"/>
              <p:cNvCxnSpPr>
                <a:stCxn id="33" idx="1"/>
              </p:cNvCxnSpPr>
              <p:nvPr/>
            </p:nvCxnSpPr>
            <p:spPr>
              <a:xfrm flipH="1">
                <a:off x="8605448" y="3483140"/>
                <a:ext cx="324706" cy="157446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Łącznik prosty ze strzałką 349"/>
              <p:cNvCxnSpPr>
                <a:stCxn id="31" idx="0"/>
                <a:endCxn id="274" idx="2"/>
              </p:cNvCxnSpPr>
              <p:nvPr/>
            </p:nvCxnSpPr>
            <p:spPr>
              <a:xfrm flipH="1" flipV="1">
                <a:off x="8586767" y="3717880"/>
                <a:ext cx="1067175" cy="1265228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Łącznik prosty ze strzałką 352"/>
              <p:cNvCxnSpPr>
                <a:stCxn id="32" idx="0"/>
              </p:cNvCxnSpPr>
              <p:nvPr/>
            </p:nvCxnSpPr>
            <p:spPr>
              <a:xfrm flipH="1" flipV="1">
                <a:off x="9091412" y="2768893"/>
                <a:ext cx="161259" cy="114393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Łącznik prosty ze strzałką 355"/>
              <p:cNvCxnSpPr>
                <a:stCxn id="33" idx="1"/>
              </p:cNvCxnSpPr>
              <p:nvPr/>
            </p:nvCxnSpPr>
            <p:spPr>
              <a:xfrm flipH="1" flipV="1">
                <a:off x="8443095" y="3360874"/>
                <a:ext cx="487059" cy="122266"/>
              </a:xfrm>
              <a:prstGeom prst="straightConnector1">
                <a:avLst/>
              </a:prstGeom>
              <a:ln w="12700" cmpd="sng">
                <a:solidFill>
                  <a:srgbClr val="5999D5"/>
                </a:solidFill>
                <a:prstDash val="solid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2" name="Grupa 421"/>
          <p:cNvGrpSpPr/>
          <p:nvPr/>
        </p:nvGrpSpPr>
        <p:grpSpPr>
          <a:xfrm>
            <a:off x="7305535" y="77039"/>
            <a:ext cx="2429033" cy="2540854"/>
            <a:chOff x="7305535" y="77039"/>
            <a:chExt cx="2429033" cy="2540854"/>
          </a:xfrm>
        </p:grpSpPr>
        <p:sp>
          <p:nvSpPr>
            <p:cNvPr id="378" name="Prostokąt 377"/>
            <p:cNvSpPr/>
            <p:nvPr/>
          </p:nvSpPr>
          <p:spPr>
            <a:xfrm>
              <a:off x="7305535" y="77039"/>
              <a:ext cx="2429033" cy="25408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376" name="Grupa 375"/>
            <p:cNvGrpSpPr/>
            <p:nvPr/>
          </p:nvGrpSpPr>
          <p:grpSpPr>
            <a:xfrm>
              <a:off x="7594834" y="286662"/>
              <a:ext cx="2035425" cy="2154417"/>
              <a:chOff x="7445799" y="278588"/>
              <a:chExt cx="2035425" cy="2154417"/>
            </a:xfrm>
          </p:grpSpPr>
          <p:sp>
            <p:nvSpPr>
              <p:cNvPr id="371" name="Zaokrąglony prostokąt 370"/>
              <p:cNvSpPr/>
              <p:nvPr/>
            </p:nvSpPr>
            <p:spPr>
              <a:xfrm>
                <a:off x="7445799" y="278588"/>
                <a:ext cx="1645613" cy="1927811"/>
              </a:xfrm>
              <a:prstGeom prst="roundRect">
                <a:avLst/>
              </a:prstGeom>
              <a:solidFill>
                <a:srgbClr val="FFFFFF"/>
              </a:solidFill>
              <a:ln w="28575" cmpd="sng">
                <a:solidFill>
                  <a:srgbClr val="29156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200" b="1" dirty="0" err="1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Onezone</a:t>
                </a:r>
                <a:endParaRPr lang="pl-PL" sz="1200" b="1" dirty="0">
                  <a:solidFill>
                    <a:srgbClr val="000000"/>
                  </a:solidFill>
                  <a:latin typeface="Myriad Pro"/>
                  <a:cs typeface="Myriad Pro"/>
                </a:endParaRPr>
              </a:p>
            </p:txBody>
          </p:sp>
          <p:sp>
            <p:nvSpPr>
              <p:cNvPr id="372" name="Zaokrąglony prostokąt 371"/>
              <p:cNvSpPr/>
              <p:nvPr/>
            </p:nvSpPr>
            <p:spPr>
              <a:xfrm>
                <a:off x="8727832" y="607764"/>
                <a:ext cx="753392" cy="352397"/>
              </a:xfrm>
              <a:prstGeom prst="roundRect">
                <a:avLst/>
              </a:prstGeom>
              <a:solidFill>
                <a:srgbClr val="FFFFFF"/>
              </a:solidFill>
              <a:ln w="28575" cmpd="sng">
                <a:solidFill>
                  <a:srgbClr val="29156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b="1" dirty="0" err="1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Entry</a:t>
                </a:r>
                <a:endPara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endParaRPr>
              </a:p>
              <a:p>
                <a:pPr algn="ctr"/>
                <a:r>
                  <a:rPr lang="pl-PL" sz="1000" b="1" dirty="0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GUI</a:t>
                </a:r>
                <a:endParaRPr lang="pl-PL" sz="1000" b="1" dirty="0">
                  <a:solidFill>
                    <a:srgbClr val="000000"/>
                  </a:solidFill>
                  <a:latin typeface="Myriad Pro"/>
                  <a:cs typeface="Myriad Pro"/>
                </a:endParaRPr>
              </a:p>
            </p:txBody>
          </p:sp>
          <p:sp>
            <p:nvSpPr>
              <p:cNvPr id="373" name="Zaokrąglony prostokąt 372"/>
              <p:cNvSpPr/>
              <p:nvPr/>
            </p:nvSpPr>
            <p:spPr>
              <a:xfrm>
                <a:off x="7711785" y="2005290"/>
                <a:ext cx="1189566" cy="427715"/>
              </a:xfrm>
              <a:prstGeom prst="roundRect">
                <a:avLst/>
              </a:prstGeom>
              <a:solidFill>
                <a:schemeClr val="bg1"/>
              </a:solidFill>
              <a:ln w="28575" cmpd="sng">
                <a:solidFill>
                  <a:srgbClr val="29156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b="1" dirty="0" err="1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Kademlia</a:t>
                </a:r>
                <a:endPara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endParaRPr>
              </a:p>
              <a:p>
                <a:pPr algn="ctr"/>
                <a:r>
                  <a:rPr lang="pl-PL" sz="1000" b="1" dirty="0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DHT  (in </a:t>
                </a:r>
                <a:r>
                  <a:rPr lang="pl-PL" sz="1000" b="1" dirty="0" err="1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prep</a:t>
                </a:r>
                <a:r>
                  <a:rPr lang="pl-PL" sz="1000" b="1" dirty="0" smtClean="0">
                    <a:solidFill>
                      <a:srgbClr val="000000"/>
                    </a:solidFill>
                    <a:latin typeface="Myriad Pro"/>
                    <a:cs typeface="Myriad Pro"/>
                  </a:rPr>
                  <a:t>.)</a:t>
                </a:r>
                <a:endParaRPr lang="pl-PL" sz="1000" b="1" dirty="0">
                  <a:solidFill>
                    <a:srgbClr val="000000"/>
                  </a:solidFill>
                  <a:latin typeface="Myriad Pro"/>
                  <a:cs typeface="Myriad Pro"/>
                </a:endParaRPr>
              </a:p>
            </p:txBody>
          </p:sp>
        </p:grpSp>
      </p:grpSp>
      <p:grpSp>
        <p:nvGrpSpPr>
          <p:cNvPr id="421" name="Grupa 420"/>
          <p:cNvGrpSpPr/>
          <p:nvPr/>
        </p:nvGrpSpPr>
        <p:grpSpPr>
          <a:xfrm>
            <a:off x="7388054" y="418452"/>
            <a:ext cx="2242205" cy="1445512"/>
            <a:chOff x="7388054" y="418452"/>
            <a:chExt cx="2242205" cy="1445512"/>
          </a:xfrm>
        </p:grpSpPr>
        <p:sp>
          <p:nvSpPr>
            <p:cNvPr id="380" name="Zaokrąglony prostokąt 379"/>
            <p:cNvSpPr/>
            <p:nvPr/>
          </p:nvSpPr>
          <p:spPr>
            <a:xfrm>
              <a:off x="7396977" y="886488"/>
              <a:ext cx="694207" cy="351680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OIDC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381" name="Zaokrąglony prostokąt 380"/>
            <p:cNvSpPr/>
            <p:nvPr/>
          </p:nvSpPr>
          <p:spPr>
            <a:xfrm>
              <a:off x="7388054" y="418452"/>
              <a:ext cx="920918" cy="406607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SAML</a:t>
              </a:r>
            </a:p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(in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prep</a:t>
              </a:r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.)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383" name="Zaokrąglony prostokąt 382"/>
            <p:cNvSpPr/>
            <p:nvPr/>
          </p:nvSpPr>
          <p:spPr>
            <a:xfrm>
              <a:off x="8876867" y="1515437"/>
              <a:ext cx="753392" cy="348527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OAI-PMH</a:t>
              </a:r>
            </a:p>
          </p:txBody>
        </p:sp>
        <p:sp>
          <p:nvSpPr>
            <p:cNvPr id="382" name="Zaokrąglony prostokąt 381"/>
            <p:cNvSpPr/>
            <p:nvPr/>
          </p:nvSpPr>
          <p:spPr>
            <a:xfrm>
              <a:off x="8875740" y="1041808"/>
              <a:ext cx="754519" cy="399824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REST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APIs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</p:grpSp>
      <p:grpSp>
        <p:nvGrpSpPr>
          <p:cNvPr id="438" name="Grupa 437"/>
          <p:cNvGrpSpPr/>
          <p:nvPr/>
        </p:nvGrpSpPr>
        <p:grpSpPr>
          <a:xfrm>
            <a:off x="4954610" y="2918306"/>
            <a:ext cx="2957999" cy="3218226"/>
            <a:chOff x="5133185" y="2918306"/>
            <a:chExt cx="2957999" cy="3218226"/>
          </a:xfrm>
        </p:grpSpPr>
        <p:grpSp>
          <p:nvGrpSpPr>
            <p:cNvPr id="423" name="Grupa 422"/>
            <p:cNvGrpSpPr/>
            <p:nvPr/>
          </p:nvGrpSpPr>
          <p:grpSpPr>
            <a:xfrm>
              <a:off x="5133185" y="2918306"/>
              <a:ext cx="2957999" cy="3218226"/>
              <a:chOff x="5147075" y="2918306"/>
              <a:chExt cx="2957999" cy="3218226"/>
            </a:xfrm>
          </p:grpSpPr>
          <p:grpSp>
            <p:nvGrpSpPr>
              <p:cNvPr id="398" name="Grupa 397"/>
              <p:cNvGrpSpPr/>
              <p:nvPr/>
            </p:nvGrpSpPr>
            <p:grpSpPr>
              <a:xfrm>
                <a:off x="5147075" y="2918306"/>
                <a:ext cx="2957999" cy="3218226"/>
                <a:chOff x="7246688" y="-131976"/>
                <a:chExt cx="2429033" cy="2777148"/>
              </a:xfrm>
            </p:grpSpPr>
            <p:sp>
              <p:nvSpPr>
                <p:cNvPr id="402" name="Prostokąt 401"/>
                <p:cNvSpPr/>
                <p:nvPr/>
              </p:nvSpPr>
              <p:spPr>
                <a:xfrm>
                  <a:off x="7246688" y="-131976"/>
                  <a:ext cx="2429033" cy="277714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404" name="Zaokrąglony prostokąt 403"/>
                <p:cNvSpPr/>
                <p:nvPr/>
              </p:nvSpPr>
              <p:spPr>
                <a:xfrm>
                  <a:off x="7501833" y="285716"/>
                  <a:ext cx="1777952" cy="2217079"/>
                </a:xfrm>
                <a:prstGeom prst="roundRect">
                  <a:avLst/>
                </a:prstGeom>
                <a:solidFill>
                  <a:srgbClr val="FFFFFF"/>
                </a:solidFill>
                <a:ln w="28575" cmpd="sng">
                  <a:solidFill>
                    <a:srgbClr val="29156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sz="1200" b="1" dirty="0">
                    <a:solidFill>
                      <a:srgbClr val="000000"/>
                    </a:solidFill>
                    <a:latin typeface="Myriad Pro"/>
                    <a:cs typeface="Myriad Pro"/>
                  </a:endParaRPr>
                </a:p>
              </p:txBody>
            </p:sp>
          </p:grpSp>
          <p:pic>
            <p:nvPicPr>
              <p:cNvPr id="407" name="Obraz 406" descr="oneprovider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7296" y="4956678"/>
                <a:ext cx="1315130" cy="234602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435" name="Grupa 434"/>
            <p:cNvGrpSpPr/>
            <p:nvPr/>
          </p:nvGrpSpPr>
          <p:grpSpPr>
            <a:xfrm>
              <a:off x="5705629" y="3015510"/>
              <a:ext cx="839911" cy="345364"/>
              <a:chOff x="5719519" y="3015510"/>
              <a:chExt cx="839911" cy="345364"/>
            </a:xfrm>
          </p:grpSpPr>
          <p:pic>
            <p:nvPicPr>
              <p:cNvPr id="430" name="Obraz 429" descr="strage2.png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19519" y="3015510"/>
                <a:ext cx="255878" cy="232806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431" name="Łącznik prosty ze strzałką 13"/>
              <p:cNvCxnSpPr/>
              <p:nvPr/>
            </p:nvCxnSpPr>
            <p:spPr>
              <a:xfrm>
                <a:off x="6008287" y="3123055"/>
                <a:ext cx="551143" cy="237819"/>
              </a:xfrm>
              <a:prstGeom prst="straightConnector1">
                <a:avLst/>
              </a:prstGeom>
              <a:ln w="19050" cmpd="sng">
                <a:solidFill>
                  <a:srgbClr val="291568"/>
                </a:solidFill>
                <a:prstDash val="sysDash"/>
                <a:headEnd type="triangl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upa 35"/>
          <p:cNvGrpSpPr/>
          <p:nvPr/>
        </p:nvGrpSpPr>
        <p:grpSpPr>
          <a:xfrm>
            <a:off x="663571" y="952019"/>
            <a:ext cx="11063962" cy="5550386"/>
            <a:chOff x="663571" y="952019"/>
            <a:chExt cx="11063962" cy="5550386"/>
          </a:xfrm>
        </p:grpSpPr>
        <p:grpSp>
          <p:nvGrpSpPr>
            <p:cNvPr id="19" name="Grupa 18"/>
            <p:cNvGrpSpPr/>
            <p:nvPr/>
          </p:nvGrpSpPr>
          <p:grpSpPr>
            <a:xfrm>
              <a:off x="1296911" y="952019"/>
              <a:ext cx="9747679" cy="5119407"/>
              <a:chOff x="1296911" y="952019"/>
              <a:chExt cx="9747679" cy="5119407"/>
            </a:xfrm>
          </p:grpSpPr>
          <p:sp>
            <p:nvSpPr>
              <p:cNvPr id="12" name="Dowolny kształt 11"/>
              <p:cNvSpPr/>
              <p:nvPr/>
            </p:nvSpPr>
            <p:spPr>
              <a:xfrm>
                <a:off x="7305535" y="1041808"/>
                <a:ext cx="3739055" cy="2972293"/>
              </a:xfrm>
              <a:custGeom>
                <a:avLst/>
                <a:gdLst>
                  <a:gd name="connsiteX0" fmla="*/ 0 w 4487757"/>
                  <a:gd name="connsiteY0" fmla="*/ 0 h 3467347"/>
                  <a:gd name="connsiteX1" fmla="*/ 3174963 w 4487757"/>
                  <a:gd name="connsiteY1" fmla="*/ 820462 h 3467347"/>
                  <a:gd name="connsiteX2" fmla="*/ 4487757 w 4487757"/>
                  <a:gd name="connsiteY2" fmla="*/ 3467347 h 3467347"/>
                  <a:gd name="connsiteX3" fmla="*/ 4487757 w 4487757"/>
                  <a:gd name="connsiteY3" fmla="*/ 3467347 h 346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87757" h="3467347">
                    <a:moveTo>
                      <a:pt x="0" y="0"/>
                    </a:moveTo>
                    <a:cubicBezTo>
                      <a:pt x="1213502" y="121285"/>
                      <a:pt x="2427004" y="242571"/>
                      <a:pt x="3174963" y="820462"/>
                    </a:cubicBezTo>
                    <a:cubicBezTo>
                      <a:pt x="3922922" y="1398353"/>
                      <a:pt x="4487757" y="3467347"/>
                      <a:pt x="4487757" y="3467347"/>
                    </a:cubicBezTo>
                    <a:lnTo>
                      <a:pt x="4487757" y="3467347"/>
                    </a:lnTo>
                  </a:path>
                </a:pathLst>
              </a:custGeom>
              <a:ln w="76200" cmpd="sng">
                <a:solidFill>
                  <a:srgbClr val="CFD2E4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6" name="Dowolny kształt 15"/>
              <p:cNvSpPr/>
              <p:nvPr/>
            </p:nvSpPr>
            <p:spPr>
              <a:xfrm>
                <a:off x="1296911" y="952019"/>
                <a:ext cx="4691702" cy="3062082"/>
              </a:xfrm>
              <a:custGeom>
                <a:avLst/>
                <a:gdLst>
                  <a:gd name="connsiteX0" fmla="*/ 4822599 w 4822599"/>
                  <a:gd name="connsiteY0" fmla="*/ 0 h 3224776"/>
                  <a:gd name="connsiteX1" fmla="*/ 427594 w 4822599"/>
                  <a:gd name="connsiteY1" fmla="*/ 649236 h 3224776"/>
                  <a:gd name="connsiteX2" fmla="*/ 413325 w 4822599"/>
                  <a:gd name="connsiteY2" fmla="*/ 3224776 h 322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2599" h="3224776">
                    <a:moveTo>
                      <a:pt x="4822599" y="0"/>
                    </a:moveTo>
                    <a:cubicBezTo>
                      <a:pt x="2992536" y="55886"/>
                      <a:pt x="1162473" y="111773"/>
                      <a:pt x="427594" y="649236"/>
                    </a:cubicBezTo>
                    <a:cubicBezTo>
                      <a:pt x="-307285" y="1186699"/>
                      <a:pt x="53020" y="2205737"/>
                      <a:pt x="413325" y="3224776"/>
                    </a:cubicBezTo>
                  </a:path>
                </a:pathLst>
              </a:custGeom>
              <a:ln w="76200" cmpd="sng">
                <a:solidFill>
                  <a:srgbClr val="CFD2E4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Dowolny kształt 17"/>
              <p:cNvSpPr/>
              <p:nvPr/>
            </p:nvSpPr>
            <p:spPr>
              <a:xfrm>
                <a:off x="2668396" y="5172484"/>
                <a:ext cx="8162151" cy="898942"/>
              </a:xfrm>
              <a:custGeom>
                <a:avLst/>
                <a:gdLst>
                  <a:gd name="connsiteX0" fmla="*/ 0 w 8162151"/>
                  <a:gd name="connsiteY0" fmla="*/ 0 h 799093"/>
                  <a:gd name="connsiteX1" fmla="*/ 4045402 w 8162151"/>
                  <a:gd name="connsiteY1" fmla="*/ 799059 h 799093"/>
                  <a:gd name="connsiteX2" fmla="*/ 8162151 w 8162151"/>
                  <a:gd name="connsiteY2" fmla="*/ 35672 h 79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62151" h="799093">
                    <a:moveTo>
                      <a:pt x="0" y="0"/>
                    </a:moveTo>
                    <a:cubicBezTo>
                      <a:pt x="1342522" y="396557"/>
                      <a:pt x="2685044" y="793114"/>
                      <a:pt x="4045402" y="799059"/>
                    </a:cubicBezTo>
                    <a:cubicBezTo>
                      <a:pt x="5405760" y="805004"/>
                      <a:pt x="8162151" y="35672"/>
                      <a:pt x="8162151" y="35672"/>
                    </a:cubicBezTo>
                  </a:path>
                </a:pathLst>
              </a:custGeom>
              <a:ln w="76200" cmpd="sng">
                <a:solidFill>
                  <a:srgbClr val="CFD2E4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35" name="PoleTekstowe 34"/>
            <p:cNvSpPr txBox="1"/>
            <p:nvPr/>
          </p:nvSpPr>
          <p:spPr>
            <a:xfrm>
              <a:off x="663571" y="1238168"/>
              <a:ext cx="85629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solidFill>
                    <a:srgbClr val="291568"/>
                  </a:solidFill>
                </a:rPr>
                <a:t>NO TRUST</a:t>
              </a:r>
              <a:endParaRPr lang="pl-PL" b="1" dirty="0">
                <a:solidFill>
                  <a:srgbClr val="291568"/>
                </a:solidFill>
              </a:endParaRPr>
            </a:p>
          </p:txBody>
        </p:sp>
        <p:sp>
          <p:nvSpPr>
            <p:cNvPr id="135" name="PoleTekstowe 134"/>
            <p:cNvSpPr txBox="1"/>
            <p:nvPr/>
          </p:nvSpPr>
          <p:spPr>
            <a:xfrm>
              <a:off x="10859713" y="2579970"/>
              <a:ext cx="867820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solidFill>
                    <a:srgbClr val="291568"/>
                  </a:solidFill>
                </a:rPr>
                <a:t>NO TRUST</a:t>
              </a:r>
              <a:endParaRPr lang="pl-PL" b="1" dirty="0">
                <a:solidFill>
                  <a:srgbClr val="291568"/>
                </a:solidFill>
              </a:endParaRPr>
            </a:p>
          </p:txBody>
        </p:sp>
        <p:sp>
          <p:nvSpPr>
            <p:cNvPr id="136" name="PoleTekstowe 135"/>
            <p:cNvSpPr txBox="1"/>
            <p:nvPr/>
          </p:nvSpPr>
          <p:spPr>
            <a:xfrm>
              <a:off x="5929002" y="6133073"/>
              <a:ext cx="1229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solidFill>
                    <a:srgbClr val="291568"/>
                  </a:solidFill>
                </a:rPr>
                <a:t>NO TRUST</a:t>
              </a:r>
              <a:endParaRPr lang="pl-PL" b="1" dirty="0">
                <a:solidFill>
                  <a:srgbClr val="291568"/>
                </a:solidFill>
              </a:endParaRPr>
            </a:p>
          </p:txBody>
        </p:sp>
      </p:grpSp>
      <p:grpSp>
        <p:nvGrpSpPr>
          <p:cNvPr id="2" name="Grupa 1"/>
          <p:cNvGrpSpPr/>
          <p:nvPr/>
        </p:nvGrpSpPr>
        <p:grpSpPr>
          <a:xfrm>
            <a:off x="2913054" y="2997915"/>
            <a:ext cx="2965334" cy="1497872"/>
            <a:chOff x="2913054" y="2997915"/>
            <a:chExt cx="2965334" cy="1497872"/>
          </a:xfrm>
        </p:grpSpPr>
        <p:cxnSp>
          <p:nvCxnSpPr>
            <p:cNvPr id="133" name="Łącznik prosty ze strzałką 132"/>
            <p:cNvCxnSpPr/>
            <p:nvPr/>
          </p:nvCxnSpPr>
          <p:spPr>
            <a:xfrm flipH="1">
              <a:off x="4313420" y="3265610"/>
              <a:ext cx="1197216" cy="1092981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Łącznik prosty ze strzałką 133"/>
            <p:cNvCxnSpPr/>
            <p:nvPr/>
          </p:nvCxnSpPr>
          <p:spPr>
            <a:xfrm flipH="1">
              <a:off x="4482862" y="3123456"/>
              <a:ext cx="1395526" cy="1372331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Łącznik prosty ze strzałką 136"/>
            <p:cNvCxnSpPr/>
            <p:nvPr/>
          </p:nvCxnSpPr>
          <p:spPr>
            <a:xfrm>
              <a:off x="2913054" y="2997915"/>
              <a:ext cx="1867604" cy="30119"/>
            </a:xfrm>
            <a:prstGeom prst="straightConnector1">
              <a:avLst/>
            </a:prstGeom>
            <a:ln w="12700" cmpd="sng">
              <a:solidFill>
                <a:srgbClr val="5999D5"/>
              </a:solidFill>
              <a:prstDash val="solid"/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201846" y="3362677"/>
            <a:ext cx="1614873" cy="1206592"/>
            <a:chOff x="5201846" y="3362677"/>
            <a:chExt cx="1614873" cy="1206592"/>
          </a:xfrm>
        </p:grpSpPr>
        <p:sp>
          <p:nvSpPr>
            <p:cNvPr id="414" name="Zaokrąglony prostokąt 413"/>
            <p:cNvSpPr/>
            <p:nvPr/>
          </p:nvSpPr>
          <p:spPr>
            <a:xfrm>
              <a:off x="5201847" y="3771866"/>
              <a:ext cx="553258" cy="328388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9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POSIX</a:t>
              </a:r>
              <a:endParaRPr lang="pl-PL" sz="9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5" name="Zaokrąglony prostokąt 414"/>
            <p:cNvSpPr/>
            <p:nvPr/>
          </p:nvSpPr>
          <p:spPr>
            <a:xfrm>
              <a:off x="5201847" y="3375926"/>
              <a:ext cx="533591" cy="328705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Ceph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6" name="Zaokrąglony prostokąt 415"/>
            <p:cNvSpPr/>
            <p:nvPr/>
          </p:nvSpPr>
          <p:spPr>
            <a:xfrm>
              <a:off x="5807510" y="3362677"/>
              <a:ext cx="412964" cy="355203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S3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7" name="Zaokrąglony prostokąt 416"/>
            <p:cNvSpPr/>
            <p:nvPr/>
          </p:nvSpPr>
          <p:spPr>
            <a:xfrm>
              <a:off x="6272190" y="3371997"/>
              <a:ext cx="544529" cy="336562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Swift</a:t>
              </a:r>
            </a:p>
          </p:txBody>
        </p:sp>
        <p:sp>
          <p:nvSpPr>
            <p:cNvPr id="139" name="Zaokrąglony prostokąt 413"/>
            <p:cNvSpPr/>
            <p:nvPr/>
          </p:nvSpPr>
          <p:spPr>
            <a:xfrm>
              <a:off x="5201846" y="4172076"/>
              <a:ext cx="738951" cy="397193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>
                  <a:solidFill>
                    <a:srgbClr val="000000"/>
                  </a:solidFill>
                  <a:latin typeface="Myriad Pro"/>
                  <a:cs typeface="Myriad Pro"/>
                </a:rPr>
                <a:t>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GridFTP</a:t>
              </a:r>
              <a:endParaRPr lang="pl-PL" sz="1000" b="1" dirty="0" smtClean="0">
                <a:solidFill>
                  <a:srgbClr val="000000"/>
                </a:solidFill>
                <a:latin typeface="Myriad Pro"/>
                <a:cs typeface="Myriad Pro"/>
              </a:endParaRPr>
            </a:p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(</a:t>
              </a:r>
              <a:r>
                <a:rPr lang="pl-PL" sz="1000" b="1" dirty="0">
                  <a:solidFill>
                    <a:srgbClr val="000000"/>
                  </a:solidFill>
                  <a:latin typeface="Myriad Pro"/>
                  <a:cs typeface="Myriad Pro"/>
                </a:rPr>
                <a:t>in. </a:t>
              </a:r>
              <a:r>
                <a:rPr lang="pl-PL" sz="1000" b="1" dirty="0" err="1">
                  <a:solidFill>
                    <a:srgbClr val="000000"/>
                  </a:solidFill>
                  <a:latin typeface="Myriad Pro"/>
                  <a:cs typeface="Myriad Pro"/>
                </a:rPr>
                <a:t>Prep</a:t>
              </a:r>
              <a:r>
                <a:rPr lang="pl-PL" sz="1000" b="1" dirty="0">
                  <a:solidFill>
                    <a:srgbClr val="000000"/>
                  </a:solidFill>
                  <a:latin typeface="Myriad Pro"/>
                  <a:cs typeface="Myriad Pro"/>
                </a:rPr>
                <a:t>)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806525" y="3344173"/>
            <a:ext cx="859627" cy="2519228"/>
            <a:chOff x="6806525" y="3344173"/>
            <a:chExt cx="859627" cy="2519228"/>
          </a:xfrm>
        </p:grpSpPr>
        <p:sp>
          <p:nvSpPr>
            <p:cNvPr id="408" name="Zaokrąglony prostokąt 407"/>
            <p:cNvSpPr/>
            <p:nvPr/>
          </p:nvSpPr>
          <p:spPr>
            <a:xfrm>
              <a:off x="6856205" y="3759897"/>
              <a:ext cx="802542" cy="331101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CDMI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09" name="Zaokrąglony prostokąt 408"/>
            <p:cNvSpPr/>
            <p:nvPr/>
          </p:nvSpPr>
          <p:spPr>
            <a:xfrm>
              <a:off x="6868435" y="3344173"/>
              <a:ext cx="797717" cy="357006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POSIX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0" name="Zaokrąglony prostokąt 409"/>
            <p:cNvSpPr/>
            <p:nvPr/>
          </p:nvSpPr>
          <p:spPr>
            <a:xfrm>
              <a:off x="6806525" y="4147063"/>
              <a:ext cx="850692" cy="396653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Data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Mgmt</a:t>
              </a:r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. GUI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1" name="Zaokrąglony prostokąt 410"/>
            <p:cNvSpPr/>
            <p:nvPr/>
          </p:nvSpPr>
          <p:spPr>
            <a:xfrm>
              <a:off x="6851602" y="4602881"/>
              <a:ext cx="803996" cy="270613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REST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APIs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412" name="Zaokrąglony prostokąt 411"/>
            <p:cNvSpPr/>
            <p:nvPr/>
          </p:nvSpPr>
          <p:spPr>
            <a:xfrm>
              <a:off x="6829874" y="4934756"/>
              <a:ext cx="825722" cy="435240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>
                  <a:solidFill>
                    <a:srgbClr val="000000"/>
                  </a:solidFill>
                  <a:latin typeface="Myriad Pro"/>
                  <a:cs typeface="Myriad Pro"/>
                </a:rPr>
                <a:t>FTP / SFTP (in </a:t>
              </a:r>
              <a:r>
                <a:rPr lang="pl-PL" sz="1000" b="1" dirty="0" err="1">
                  <a:solidFill>
                    <a:srgbClr val="000000"/>
                  </a:solidFill>
                  <a:latin typeface="Myriad Pro"/>
                  <a:cs typeface="Myriad Pro"/>
                </a:rPr>
                <a:t>prep</a:t>
              </a:r>
              <a:r>
                <a:rPr lang="pl-PL" sz="1000" b="1" dirty="0">
                  <a:solidFill>
                    <a:srgbClr val="000000"/>
                  </a:solidFill>
                  <a:latin typeface="Myriad Pro"/>
                  <a:cs typeface="Myriad Pro"/>
                </a:rPr>
                <a:t>.)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  <p:sp>
          <p:nvSpPr>
            <p:cNvPr id="138" name="Zaokrąglony prostokąt 411"/>
            <p:cNvSpPr/>
            <p:nvPr/>
          </p:nvSpPr>
          <p:spPr>
            <a:xfrm>
              <a:off x="6829874" y="5428161"/>
              <a:ext cx="803994" cy="435240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29156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WebDAV</a:t>
              </a:r>
              <a:endParaRPr lang="pl-PL" sz="1000" b="1" dirty="0" smtClean="0">
                <a:solidFill>
                  <a:srgbClr val="000000"/>
                </a:solidFill>
                <a:latin typeface="Myriad Pro"/>
                <a:cs typeface="Myriad Pro"/>
              </a:endParaRPr>
            </a:p>
            <a:p>
              <a:pPr algn="ctr"/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 (in </a:t>
              </a:r>
              <a:r>
                <a:rPr lang="pl-PL" sz="1000" b="1" dirty="0" err="1" smtClean="0">
                  <a:solidFill>
                    <a:srgbClr val="000000"/>
                  </a:solidFill>
                  <a:latin typeface="Myriad Pro"/>
                  <a:cs typeface="Myriad Pro"/>
                </a:rPr>
                <a:t>prep</a:t>
              </a:r>
              <a:r>
                <a:rPr lang="pl-PL" sz="1000" b="1" dirty="0" smtClean="0">
                  <a:solidFill>
                    <a:srgbClr val="000000"/>
                  </a:solidFill>
                  <a:latin typeface="Myriad Pro"/>
                  <a:cs typeface="Myriad Pro"/>
                </a:rPr>
                <a:t>.)</a:t>
              </a:r>
              <a:endParaRPr lang="pl-PL" sz="1000" b="1" dirty="0">
                <a:solidFill>
                  <a:srgbClr val="000000"/>
                </a:solidFill>
                <a:latin typeface="Myriad Pro"/>
                <a:cs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271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7674" y="337112"/>
            <a:ext cx="11247925" cy="874712"/>
          </a:xfrm>
        </p:spPr>
        <p:txBody>
          <a:bodyPr>
            <a:normAutofit/>
          </a:bodyPr>
          <a:lstStyle/>
          <a:p>
            <a:r>
              <a:rPr lang="is-IS" sz="2800" cap="small" dirty="0" smtClean="0">
                <a:solidFill>
                  <a:srgbClr val="291568"/>
                </a:solidFill>
              </a:rPr>
              <a:t>[…] </a:t>
            </a:r>
            <a:r>
              <a:rPr lang="pl-PL" sz="2800" cap="small" dirty="0" smtClean="0">
                <a:solidFill>
                  <a:srgbClr val="291568"/>
                </a:solidFill>
              </a:rPr>
              <a:t>BUT WE WANT POSIX</a:t>
            </a:r>
            <a:endParaRPr lang="pl-PL" sz="2800" b="1" cap="small" dirty="0">
              <a:solidFill>
                <a:srgbClr val="291568"/>
              </a:solidFill>
            </a:endParaRP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09249" y="2111610"/>
            <a:ext cx="3857737" cy="395514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Support for most of the POSIX operations on globally distributed virtual file system</a:t>
            </a:r>
          </a:p>
          <a:p>
            <a:r>
              <a:rPr lang="en-GB" sz="2400" dirty="0" smtClean="0"/>
              <a:t>All data accessible via a unified file system mountable  on virtual machines, Grid worker nodes and containers</a:t>
            </a:r>
          </a:p>
          <a:p>
            <a:endParaRPr lang="en-GB" sz="2400" dirty="0" smtClean="0"/>
          </a:p>
        </p:txBody>
      </p:sp>
      <p:pic>
        <p:nvPicPr>
          <p:cNvPr id="3" name="Obraz 2" descr="files_in_spac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95"/>
          <a:stretch/>
        </p:blipFill>
        <p:spPr>
          <a:xfrm>
            <a:off x="4234397" y="2120755"/>
            <a:ext cx="9351445" cy="3945996"/>
          </a:xfrm>
          <a:prstGeom prst="rect">
            <a:avLst/>
          </a:prstGeom>
        </p:spPr>
      </p:pic>
      <p:pic>
        <p:nvPicPr>
          <p:cNvPr id="2" name="Obraz 1" descr="oneclien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04"/>
          <a:stretch/>
        </p:blipFill>
        <p:spPr>
          <a:xfrm>
            <a:off x="7547211" y="1455407"/>
            <a:ext cx="4774898" cy="5162128"/>
          </a:xfrm>
          <a:prstGeom prst="rect">
            <a:avLst/>
          </a:prstGeo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10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Zaokrąglony prostokąt 39"/>
          <p:cNvSpPr/>
          <p:nvPr/>
        </p:nvSpPr>
        <p:spPr>
          <a:xfrm>
            <a:off x="8781348" y="4131192"/>
            <a:ext cx="2190358" cy="5018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38" name="Zaokrąglony prostokąt 37"/>
          <p:cNvSpPr/>
          <p:nvPr/>
        </p:nvSpPr>
        <p:spPr>
          <a:xfrm>
            <a:off x="8781348" y="5477176"/>
            <a:ext cx="2190358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37" name="Zaokrąglony prostokąt 36"/>
          <p:cNvSpPr/>
          <p:nvPr/>
        </p:nvSpPr>
        <p:spPr>
          <a:xfrm>
            <a:off x="8781348" y="3386599"/>
            <a:ext cx="2190358" cy="5689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36" name="Zaokrąglony prostokąt 35"/>
          <p:cNvSpPr/>
          <p:nvPr/>
        </p:nvSpPr>
        <p:spPr>
          <a:xfrm>
            <a:off x="8781348" y="1841500"/>
            <a:ext cx="2190358" cy="6926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29" name="Zaokrąglony prostokąt 28"/>
          <p:cNvSpPr/>
          <p:nvPr/>
        </p:nvSpPr>
        <p:spPr>
          <a:xfrm>
            <a:off x="3946566" y="2102556"/>
            <a:ext cx="3168559" cy="39316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26507" y="235515"/>
            <a:ext cx="7981950" cy="874712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rgbClr val="291568"/>
                </a:solidFill>
              </a:rPr>
              <a:t>PROTOCOL HANDLERS (PLUGINS)</a:t>
            </a:r>
            <a:endParaRPr lang="pl-PL" sz="2800" b="1" dirty="0">
              <a:solidFill>
                <a:srgbClr val="291568"/>
              </a:solidFill>
            </a:endParaRPr>
          </a:p>
        </p:txBody>
      </p:sp>
      <p:cxnSp>
        <p:nvCxnSpPr>
          <p:cNvPr id="8" name="Łącznik prosty ze strzałką 13"/>
          <p:cNvCxnSpPr/>
          <p:nvPr/>
        </p:nvCxnSpPr>
        <p:spPr>
          <a:xfrm flipV="1">
            <a:off x="7989102" y="2276872"/>
            <a:ext cx="769606" cy="41685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Obraz 3" descr="oneprovi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353" y="3721029"/>
            <a:ext cx="2275824" cy="405977"/>
          </a:xfrm>
          <a:prstGeom prst="rect">
            <a:avLst/>
          </a:prstGeom>
        </p:spPr>
      </p:pic>
      <p:cxnSp>
        <p:nvCxnSpPr>
          <p:cNvPr id="11" name="Łącznik prosty ze strzałką 13"/>
          <p:cNvCxnSpPr>
            <a:endCxn id="29" idx="1"/>
          </p:cNvCxnSpPr>
          <p:nvPr/>
        </p:nvCxnSpPr>
        <p:spPr>
          <a:xfrm>
            <a:off x="3158067" y="3007935"/>
            <a:ext cx="788499" cy="1060437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13"/>
          <p:cNvCxnSpPr>
            <a:stCxn id="48" idx="3"/>
            <a:endCxn id="41" idx="1"/>
          </p:cNvCxnSpPr>
          <p:nvPr/>
        </p:nvCxnSpPr>
        <p:spPr>
          <a:xfrm flipV="1">
            <a:off x="7987120" y="2947488"/>
            <a:ext cx="794228" cy="57990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Prostokąt 38"/>
          <p:cNvSpPr/>
          <p:nvPr/>
        </p:nvSpPr>
        <p:spPr>
          <a:xfrm>
            <a:off x="8841526" y="1832990"/>
            <a:ext cx="2130180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       </a:t>
            </a:r>
            <a:r>
              <a:rPr lang="pl-PL" sz="1400" dirty="0" err="1" smtClean="0">
                <a:solidFill>
                  <a:srgbClr val="000000"/>
                </a:solidFill>
                <a:latin typeface="Myriad Pro"/>
                <a:cs typeface="Myriad Pro"/>
              </a:rPr>
              <a:t>Oneclient</a:t>
            </a:r>
            <a:endParaRPr lang="pl-PL" sz="1400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8781348" y="2661140"/>
            <a:ext cx="2190358" cy="572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7F7F7F"/>
                </a:solidFill>
              </a:rPr>
              <a:t>              HTTP GUI REST</a:t>
            </a:r>
            <a:endParaRPr lang="en-GB" sz="1400" dirty="0">
              <a:solidFill>
                <a:srgbClr val="7F7F7F"/>
              </a:solidFill>
            </a:endParaRPr>
          </a:p>
        </p:txBody>
      </p:sp>
      <p:pic>
        <p:nvPicPr>
          <p:cNvPr id="51" name="Obraz 50" descr="folder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2054162"/>
            <a:ext cx="349568" cy="305546"/>
          </a:xfrm>
          <a:prstGeom prst="rect">
            <a:avLst/>
          </a:prstGeom>
        </p:spPr>
      </p:pic>
      <p:pic>
        <p:nvPicPr>
          <p:cNvPr id="52" name="Obraz 51" descr="web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95" y="2740626"/>
            <a:ext cx="325098" cy="329413"/>
          </a:xfrm>
          <a:prstGeom prst="rect">
            <a:avLst/>
          </a:prstGeom>
        </p:spPr>
      </p:pic>
      <p:sp>
        <p:nvSpPr>
          <p:cNvPr id="53" name="Prostokąt 52"/>
          <p:cNvSpPr/>
          <p:nvPr/>
        </p:nvSpPr>
        <p:spPr>
          <a:xfrm>
            <a:off x="8841526" y="3288565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4" name="Obraz 53" descr="folder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3549197"/>
            <a:ext cx="349568" cy="305546"/>
          </a:xfrm>
          <a:prstGeom prst="rect">
            <a:avLst/>
          </a:prstGeom>
        </p:spPr>
      </p:pic>
      <p:sp>
        <p:nvSpPr>
          <p:cNvPr id="55" name="Prostokąt 54"/>
          <p:cNvSpPr/>
          <p:nvPr/>
        </p:nvSpPr>
        <p:spPr>
          <a:xfrm>
            <a:off x="8841526" y="3991308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8781348" y="4788440"/>
            <a:ext cx="2190358" cy="556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rgbClr val="7F7F7F"/>
                </a:solidFill>
              </a:rPr>
              <a:t>              HTTP GUI REST</a:t>
            </a:r>
            <a:endParaRPr lang="en-GB" sz="1400" dirty="0">
              <a:solidFill>
                <a:srgbClr val="7F7F7F"/>
              </a:solidFill>
            </a:endParaRPr>
          </a:p>
        </p:txBody>
      </p:sp>
      <p:pic>
        <p:nvPicPr>
          <p:cNvPr id="57" name="Obraz 56" descr="folder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4251940"/>
            <a:ext cx="349568" cy="305546"/>
          </a:xfrm>
          <a:prstGeom prst="rect">
            <a:avLst/>
          </a:prstGeom>
        </p:spPr>
      </p:pic>
      <p:pic>
        <p:nvPicPr>
          <p:cNvPr id="58" name="Obraz 57" descr="web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295" y="4909140"/>
            <a:ext cx="325098" cy="329413"/>
          </a:xfrm>
          <a:prstGeom prst="rect">
            <a:avLst/>
          </a:prstGeom>
        </p:spPr>
      </p:pic>
      <p:sp>
        <p:nvSpPr>
          <p:cNvPr id="59" name="Prostokąt 58"/>
          <p:cNvSpPr/>
          <p:nvPr/>
        </p:nvSpPr>
        <p:spPr>
          <a:xfrm>
            <a:off x="8827414" y="5396125"/>
            <a:ext cx="2209084" cy="720254"/>
          </a:xfrm>
          <a:prstGeom prst="rect">
            <a:avLst/>
          </a:prstGeom>
          <a:noFill/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        FUSE Client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0" name="Obraz 59" descr="folder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60" y="5634077"/>
            <a:ext cx="349568" cy="305546"/>
          </a:xfrm>
          <a:prstGeom prst="rect">
            <a:avLst/>
          </a:prstGeom>
        </p:spPr>
      </p:pic>
      <p:pic>
        <p:nvPicPr>
          <p:cNvPr id="16" name="Obraz 15" descr="onezone-01.pn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49" y="4199717"/>
            <a:ext cx="1871913" cy="1871913"/>
          </a:xfrm>
          <a:prstGeom prst="rect">
            <a:avLst/>
          </a:prstGeom>
        </p:spPr>
      </p:pic>
      <p:sp>
        <p:nvSpPr>
          <p:cNvPr id="31" name="Zaokrąglony prostokąt 30"/>
          <p:cNvSpPr/>
          <p:nvPr/>
        </p:nvSpPr>
        <p:spPr>
          <a:xfrm>
            <a:off x="447675" y="2102556"/>
            <a:ext cx="2649804" cy="20244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>
                <a:solidFill>
                  <a:srgbClr val="000000"/>
                </a:solidFill>
                <a:latin typeface="Myriad Pro"/>
                <a:cs typeface="Myriad Pro"/>
              </a:rPr>
              <a:t>Onezone</a:t>
            </a:r>
            <a:endParaRPr lang="pl-PL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8" name="Zaokrąglony prostokąt 47"/>
          <p:cNvSpPr/>
          <p:nvPr/>
        </p:nvSpPr>
        <p:spPr>
          <a:xfrm>
            <a:off x="6773565" y="2726972"/>
            <a:ext cx="1213555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CDMI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50" name="Zaokrąglony prostokąt 49"/>
          <p:cNvSpPr/>
          <p:nvPr/>
        </p:nvSpPr>
        <p:spPr>
          <a:xfrm>
            <a:off x="6782843" y="2032995"/>
            <a:ext cx="1206259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POSIX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pic>
        <p:nvPicPr>
          <p:cNvPr id="63" name="Obraz 62" descr="strage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488" y="1675646"/>
            <a:ext cx="392763" cy="357349"/>
          </a:xfrm>
          <a:prstGeom prst="rect">
            <a:avLst/>
          </a:prstGeom>
        </p:spPr>
      </p:pic>
      <p:cxnSp>
        <p:nvCxnSpPr>
          <p:cNvPr id="64" name="Łącznik prosty ze strzałką 13"/>
          <p:cNvCxnSpPr>
            <a:endCxn id="29" idx="0"/>
          </p:cNvCxnSpPr>
          <p:nvPr/>
        </p:nvCxnSpPr>
        <p:spPr>
          <a:xfrm>
            <a:off x="3838333" y="1841500"/>
            <a:ext cx="1692513" cy="261056"/>
          </a:xfrm>
          <a:prstGeom prst="straightConnector1">
            <a:avLst/>
          </a:prstGeom>
          <a:ln w="19050" cmpd="sng">
            <a:solidFill>
              <a:schemeClr val="bg1">
                <a:lumMod val="6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Zaokrąglony prostokąt 64"/>
          <p:cNvSpPr/>
          <p:nvPr/>
        </p:nvSpPr>
        <p:spPr>
          <a:xfrm>
            <a:off x="2558478" y="2311501"/>
            <a:ext cx="980392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Entry</a:t>
            </a:r>
            <a:endParaRPr lang="pl-PL" sz="14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GUI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6" name="Zaokrąglony prostokąt 65"/>
          <p:cNvSpPr/>
          <p:nvPr/>
        </p:nvSpPr>
        <p:spPr>
          <a:xfrm>
            <a:off x="6770769" y="3412382"/>
            <a:ext cx="1215751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Data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Mgmt</a:t>
            </a:r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. GUI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67" name="Zaokrąglony prostokąt 66"/>
          <p:cNvSpPr/>
          <p:nvPr/>
        </p:nvSpPr>
        <p:spPr>
          <a:xfrm>
            <a:off x="6770770" y="4077494"/>
            <a:ext cx="1215752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REST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APIs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71" name="Zaokrąglony prostokąt 70"/>
          <p:cNvSpPr/>
          <p:nvPr/>
        </p:nvSpPr>
        <p:spPr>
          <a:xfrm>
            <a:off x="6770771" y="4731992"/>
            <a:ext cx="1215751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FTP / SFTP</a:t>
            </a: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 (in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prep</a:t>
            </a:r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.)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2" name="Zaokrąglony prostokąt 41"/>
          <p:cNvSpPr/>
          <p:nvPr/>
        </p:nvSpPr>
        <p:spPr>
          <a:xfrm>
            <a:off x="959549" y="3909728"/>
            <a:ext cx="1709945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Kademlia</a:t>
            </a:r>
            <a:endParaRPr lang="pl-PL" sz="16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600" b="1" dirty="0" smtClean="0">
                <a:solidFill>
                  <a:srgbClr val="000000"/>
                </a:solidFill>
                <a:latin typeface="Myriad Pro"/>
                <a:cs typeface="Myriad Pro"/>
              </a:rPr>
              <a:t>DHT  (in </a:t>
            </a:r>
            <a:r>
              <a:rPr lang="pl-PL" sz="16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prep</a:t>
            </a:r>
            <a:r>
              <a:rPr lang="pl-PL" sz="1600" b="1" dirty="0" smtClean="0">
                <a:solidFill>
                  <a:srgbClr val="000000"/>
                </a:solidFill>
                <a:latin typeface="Myriad Pro"/>
                <a:cs typeface="Myriad Pro"/>
              </a:rPr>
              <a:t>.)</a:t>
            </a:r>
            <a:endParaRPr lang="pl-PL" sz="16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43" name="Zaokrąglony prostokąt 42"/>
          <p:cNvSpPr/>
          <p:nvPr/>
        </p:nvSpPr>
        <p:spPr>
          <a:xfrm>
            <a:off x="6770770" y="5392504"/>
            <a:ext cx="1215751" cy="5570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29156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WebDAV</a:t>
            </a:r>
            <a:endParaRPr lang="pl-PL" sz="1400" b="1" dirty="0" smtClean="0">
              <a:solidFill>
                <a:srgbClr val="000000"/>
              </a:solidFill>
              <a:latin typeface="Myriad Pro"/>
              <a:cs typeface="Myriad Pro"/>
            </a:endParaRPr>
          </a:p>
          <a:p>
            <a:pPr algn="ctr"/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 (in </a:t>
            </a:r>
            <a:r>
              <a:rPr lang="pl-PL" sz="1400" b="1" dirty="0" err="1" smtClean="0">
                <a:solidFill>
                  <a:srgbClr val="000000"/>
                </a:solidFill>
                <a:latin typeface="Myriad Pro"/>
                <a:cs typeface="Myriad Pro"/>
              </a:rPr>
              <a:t>prep</a:t>
            </a:r>
            <a:r>
              <a:rPr lang="pl-PL" sz="1400" b="1" dirty="0" smtClean="0">
                <a:solidFill>
                  <a:srgbClr val="000000"/>
                </a:solidFill>
                <a:latin typeface="Myriad Pro"/>
                <a:cs typeface="Myriad Pro"/>
              </a:rPr>
              <a:t>.)</a:t>
            </a:r>
            <a:endParaRPr lang="pl-PL" sz="1400" b="1" dirty="0">
              <a:solidFill>
                <a:srgbClr val="000000"/>
              </a:solidFill>
              <a:latin typeface="Myriad Pro"/>
              <a:cs typeface="Myriad Pro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225784" y="6278904"/>
            <a:ext cx="2618275" cy="365125"/>
          </a:xfrm>
        </p:spPr>
        <p:txBody>
          <a:bodyPr/>
          <a:lstStyle/>
          <a:p>
            <a:fld id="{B01D25E1-3CBC-794F-A471-A8DF5859C9A5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632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65" grpId="0" animBg="1"/>
      <p:bldP spid="66" grpId="0" animBg="1"/>
      <p:bldP spid="67" grpId="0" animBg="1"/>
      <p:bldP spid="71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-1" y="-1"/>
            <a:ext cx="12251267" cy="2675467"/>
          </a:xfrm>
          <a:prstGeom prst="rect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pl-PL">
              <a:solidFill>
                <a:srgbClr val="E63E4C"/>
              </a:solidFill>
            </a:endParaRPr>
          </a:p>
        </p:txBody>
      </p:sp>
      <p:sp>
        <p:nvSpPr>
          <p:cNvPr id="13" name="Trójkąt równoramienny 12"/>
          <p:cNvSpPr/>
          <p:nvPr/>
        </p:nvSpPr>
        <p:spPr>
          <a:xfrm flipV="1">
            <a:off x="575733" y="2668411"/>
            <a:ext cx="939800" cy="313266"/>
          </a:xfrm>
          <a:prstGeom prst="triangle">
            <a:avLst/>
          </a:prstGeom>
          <a:solidFill>
            <a:srgbClr val="251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8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47674" y="1158286"/>
            <a:ext cx="11311572" cy="874712"/>
          </a:xfrm>
        </p:spPr>
        <p:txBody>
          <a:bodyPr>
            <a:normAutofit fontScale="90000"/>
          </a:bodyPr>
          <a:lstStyle/>
          <a:p>
            <a:r>
              <a:rPr lang="en-GB" cap="small" dirty="0">
                <a:solidFill>
                  <a:srgbClr val="FFFFFF"/>
                </a:solidFill>
              </a:rPr>
              <a:t>PROBLEM </a:t>
            </a:r>
            <a:r>
              <a:rPr lang="en-GB" cap="small" dirty="0" smtClean="0">
                <a:solidFill>
                  <a:srgbClr val="FFFFFF"/>
                </a:solidFill>
              </a:rPr>
              <a:t>2:  </a:t>
            </a:r>
            <a:r>
              <a:rPr lang="en-GB" cap="all" dirty="0">
                <a:solidFill>
                  <a:srgbClr val="FFFFFF"/>
                </a:solidFill>
              </a:rPr>
              <a:t>Heterogeneity of storage technologies</a:t>
            </a:r>
            <a:r>
              <a:rPr lang="en-GB" cap="all" dirty="0" smtClean="0">
                <a:solidFill>
                  <a:srgbClr val="FFFFFF"/>
                </a:solidFill>
              </a:rPr>
              <a:t/>
            </a:r>
            <a:br>
              <a:rPr lang="en-GB" cap="all" dirty="0" smtClean="0">
                <a:solidFill>
                  <a:srgbClr val="FFFFFF"/>
                </a:solidFill>
              </a:rPr>
            </a:br>
            <a:endParaRPr lang="pl-PL" sz="3600" b="1" dirty="0">
              <a:solidFill>
                <a:srgbClr val="FFFFFF"/>
              </a:solidFill>
            </a:endParaRPr>
          </a:p>
        </p:txBody>
      </p:sp>
      <p:sp>
        <p:nvSpPr>
          <p:cNvPr id="10" name="PoleTekstowe 9"/>
          <p:cNvSpPr txBox="1"/>
          <p:nvPr/>
        </p:nvSpPr>
        <p:spPr>
          <a:xfrm>
            <a:off x="683008" y="3325650"/>
            <a:ext cx="1090785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91568"/>
              </a:buClr>
              <a:buFont typeface="Arial"/>
              <a:buChar char="•"/>
            </a:pP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Use the data protocols of your choice to access data wherever you go</a:t>
            </a:r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/>
              <a:t>Minimize the problems of selection right storage technology to data centres </a:t>
            </a:r>
            <a:r>
              <a:rPr lang="en-GB" sz="2000" dirty="0" smtClean="0"/>
              <a:t>operators</a:t>
            </a:r>
            <a:endParaRPr lang="en-GB" sz="2000" dirty="0" smtClean="0"/>
          </a:p>
          <a:p>
            <a:pPr marL="285750" indent="-285750">
              <a:lnSpc>
                <a:spcPct val="140000"/>
              </a:lnSpc>
              <a:buClr>
                <a:srgbClr val="291568"/>
              </a:buClr>
              <a:buFont typeface="Arial"/>
              <a:buChar char="•"/>
            </a:pPr>
            <a:r>
              <a:rPr lang="en-GB" sz="2000" dirty="0" smtClean="0"/>
              <a:t>Avoid </a:t>
            </a:r>
            <a:r>
              <a:rPr lang="en-GB" sz="2000" dirty="0"/>
              <a:t>cloud vendor locking</a:t>
            </a:r>
          </a:p>
        </p:txBody>
      </p:sp>
    </p:spTree>
    <p:extLst>
      <p:ext uri="{BB962C8B-B14F-4D97-AF65-F5344CB8AC3E}">
        <p14:creationId xmlns:p14="http://schemas.microsoft.com/office/powerpoint/2010/main" val="28706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" y="-100061"/>
            <a:ext cx="12248092" cy="6373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346074" y="187537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b="1" cap="all" dirty="0" smtClean="0">
                <a:solidFill>
                  <a:srgbClr val="291568"/>
                </a:solidFill>
              </a:rPr>
              <a:t>Different types of storages virtualized </a:t>
            </a:r>
            <a:endParaRPr lang="en-GB" sz="2800" b="1" cap="all" dirty="0">
              <a:solidFill>
                <a:srgbClr val="291568"/>
              </a:solidFill>
            </a:endParaRPr>
          </a:p>
        </p:txBody>
      </p:sp>
      <p:pic>
        <p:nvPicPr>
          <p:cNvPr id="4" name="Symbol zastępczy zawartości 3" descr="what-is-onedata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" b="1384"/>
          <a:stretch>
            <a:fillRect/>
          </a:stretch>
        </p:blipFill>
        <p:spPr>
          <a:xfrm>
            <a:off x="568325" y="1447800"/>
            <a:ext cx="11126788" cy="4583113"/>
          </a:xfrm>
        </p:spPr>
      </p:pic>
      <p:sp>
        <p:nvSpPr>
          <p:cNvPr id="2" name="PoleTekstowe 1"/>
          <p:cNvSpPr txBox="1"/>
          <p:nvPr/>
        </p:nvSpPr>
        <p:spPr>
          <a:xfrm>
            <a:off x="10784112" y="1848455"/>
            <a:ext cx="7484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S3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0784112" y="2431742"/>
            <a:ext cx="105459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POSIX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10784112" y="3423318"/>
            <a:ext cx="105459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err="1" smtClean="0">
                <a:solidFill>
                  <a:srgbClr val="FF0000"/>
                </a:solidFill>
              </a:rPr>
              <a:t>Ceph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8" name="PoleTekstowe 7"/>
          <p:cNvSpPr txBox="1"/>
          <p:nvPr/>
        </p:nvSpPr>
        <p:spPr>
          <a:xfrm>
            <a:off x="9621100" y="4709741"/>
            <a:ext cx="221761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err="1" smtClean="0">
                <a:solidFill>
                  <a:srgbClr val="FF0000"/>
                </a:solidFill>
              </a:rPr>
              <a:t>OpenStack</a:t>
            </a:r>
            <a:r>
              <a:rPr lang="en-GB" sz="2200" dirty="0" smtClean="0">
                <a:solidFill>
                  <a:srgbClr val="FF0000"/>
                </a:solidFill>
              </a:rPr>
              <a:t> Swift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14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19863</TotalTime>
  <Words>1453</Words>
  <Application>Microsoft Macintosh PowerPoint</Application>
  <PresentationFormat>Custom</PresentationFormat>
  <Paragraphs>421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Calibri</vt:lpstr>
      <vt:lpstr>ＭＳ Ｐゴシック</vt:lpstr>
      <vt:lpstr>Myriad Pro</vt:lpstr>
      <vt:lpstr>Myriad Pro </vt:lpstr>
      <vt:lpstr>Open Sans</vt:lpstr>
      <vt:lpstr>Arial</vt:lpstr>
      <vt:lpstr>Motyw pakietu Office</vt:lpstr>
      <vt:lpstr>PowerPoint Presentation</vt:lpstr>
      <vt:lpstr>PowerPoint Presentation</vt:lpstr>
      <vt:lpstr>PROBLEMS ADDRESED BY ONEDATA</vt:lpstr>
      <vt:lpstr>PROBLEM 1:  MULTI-PROTOCOL  TRANSPARENT ACCESS TO DATA IN MULTI-CLOUD ENVIRONMENTS </vt:lpstr>
      <vt:lpstr>ONEDATA for ONEWORLD</vt:lpstr>
      <vt:lpstr>[…] BUT WE WANT POSIX</vt:lpstr>
      <vt:lpstr>PROTOCOL HANDLERS (PLUGINS)</vt:lpstr>
      <vt:lpstr>PROBLEM 2:  Heterogeneity of storage technologies </vt:lpstr>
      <vt:lpstr>Different types of storages virtualized </vt:lpstr>
      <vt:lpstr>STORAGE SYSTEMS DRIVERS (PLUGINS)</vt:lpstr>
      <vt:lpstr>PROBLEM 3:  REPLICA MANAGEMENT</vt:lpstr>
      <vt:lpstr>Replicas Management SIMPLIFIED</vt:lpstr>
      <vt:lpstr>PROBLEM 4:  EASY DATA SHARING WITHOUT BORDERS</vt:lpstr>
      <vt:lpstr>EASY DATA SHARING</vt:lpstr>
      <vt:lpstr>EASY DATA SHARING</vt:lpstr>
      <vt:lpstr>EASY DATA SHARING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Open Data Platform workflow</vt:lpstr>
      <vt:lpstr>PROBLEM 5: METADATA MANAGEMENT INTEGRATED WITH  DATA MANAGEMENT PLATFORM</vt:lpstr>
      <vt:lpstr>Integrated metadata managment</vt:lpstr>
      <vt:lpstr>PROBLEM 6: FLEXIBLE AUTHENTICATION AND AUTHORIZATION</vt:lpstr>
      <vt:lpstr>authentication and authorization</vt:lpstr>
      <vt:lpstr>authentication and authorization</vt:lpstr>
      <vt:lpstr>authentication and authorization</vt:lpstr>
      <vt:lpstr>PowerPoint Presentation</vt:lpstr>
      <vt:lpstr>RICH COLLECTION OF APIs</vt:lpstr>
      <vt:lpstr>PROBLEM 8: High-throughput processing</vt:lpstr>
      <vt:lpstr>PowerPoint Presentation</vt:lpstr>
      <vt:lpstr>PowerPoint Presentation</vt:lpstr>
      <vt:lpstr>EXAMPLE USECASE</vt:lpstr>
      <vt:lpstr>PowerPoint Presentation</vt:lpstr>
      <vt:lpstr>FUTURE PLANS</vt:lpstr>
      <vt:lpstr>TOPICS ON ROADMAP</vt:lpstr>
      <vt:lpstr>QUESTIONS?</vt:lpstr>
    </vt:vector>
  </TitlesOfParts>
  <Manager/>
  <Company>Mobibeam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subject/>
  <dc:creator>Ewa Salawa</dc:creator>
  <cp:keywords/>
  <dc:description/>
  <cp:lastModifiedBy>Microsoft Office User</cp:lastModifiedBy>
  <cp:revision>705</cp:revision>
  <dcterms:created xsi:type="dcterms:W3CDTF">2016-04-04T10:13:49Z</dcterms:created>
  <dcterms:modified xsi:type="dcterms:W3CDTF">2017-01-31T07:20:22Z</dcterms:modified>
  <cp:category/>
</cp:coreProperties>
</file>