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0" r:id="rId2"/>
    <p:sldMasterId id="2147483651" r:id="rId3"/>
  </p:sldMasterIdLst>
  <p:notesMasterIdLst>
    <p:notesMasterId r:id="rId84"/>
  </p:notesMasterIdLst>
  <p:sldIdLst>
    <p:sldId id="256" r:id="rId4"/>
    <p:sldId id="257" r:id="rId5"/>
    <p:sldId id="290" r:id="rId6"/>
    <p:sldId id="263" r:id="rId7"/>
    <p:sldId id="264" r:id="rId8"/>
    <p:sldId id="265" r:id="rId9"/>
    <p:sldId id="259" r:id="rId10"/>
    <p:sldId id="281" r:id="rId11"/>
    <p:sldId id="258" r:id="rId12"/>
    <p:sldId id="282" r:id="rId13"/>
    <p:sldId id="283" r:id="rId14"/>
    <p:sldId id="287" r:id="rId15"/>
    <p:sldId id="261" r:id="rId16"/>
    <p:sldId id="260" r:id="rId17"/>
    <p:sldId id="284" r:id="rId18"/>
    <p:sldId id="285" r:id="rId19"/>
    <p:sldId id="288" r:id="rId20"/>
    <p:sldId id="289" r:id="rId21"/>
    <p:sldId id="267" r:id="rId22"/>
    <p:sldId id="268" r:id="rId23"/>
    <p:sldId id="291" r:id="rId24"/>
    <p:sldId id="293" r:id="rId25"/>
    <p:sldId id="292" r:id="rId26"/>
    <p:sldId id="294" r:id="rId27"/>
    <p:sldId id="296" r:id="rId28"/>
    <p:sldId id="298" r:id="rId29"/>
    <p:sldId id="299" r:id="rId30"/>
    <p:sldId id="301" r:id="rId31"/>
    <p:sldId id="302" r:id="rId32"/>
    <p:sldId id="313" r:id="rId33"/>
    <p:sldId id="314" r:id="rId34"/>
    <p:sldId id="272" r:id="rId35"/>
    <p:sldId id="323" r:id="rId36"/>
    <p:sldId id="273" r:id="rId37"/>
    <p:sldId id="320" r:id="rId38"/>
    <p:sldId id="278" r:id="rId39"/>
    <p:sldId id="315" r:id="rId40"/>
    <p:sldId id="275" r:id="rId41"/>
    <p:sldId id="321" r:id="rId42"/>
    <p:sldId id="322" r:id="rId43"/>
    <p:sldId id="325" r:id="rId44"/>
    <p:sldId id="327" r:id="rId45"/>
    <p:sldId id="326" r:id="rId46"/>
    <p:sldId id="328" r:id="rId47"/>
    <p:sldId id="329" r:id="rId48"/>
    <p:sldId id="334" r:id="rId49"/>
    <p:sldId id="338" r:id="rId50"/>
    <p:sldId id="330" r:id="rId51"/>
    <p:sldId id="331" r:id="rId52"/>
    <p:sldId id="332" r:id="rId53"/>
    <p:sldId id="335" r:id="rId54"/>
    <p:sldId id="336" r:id="rId55"/>
    <p:sldId id="333" r:id="rId56"/>
    <p:sldId id="337" r:id="rId57"/>
    <p:sldId id="276" r:id="rId58"/>
    <p:sldId id="349" r:id="rId59"/>
    <p:sldId id="324" r:id="rId60"/>
    <p:sldId id="319" r:id="rId61"/>
    <p:sldId id="348" r:id="rId62"/>
    <p:sldId id="339" r:id="rId63"/>
    <p:sldId id="344" r:id="rId64"/>
    <p:sldId id="345" r:id="rId65"/>
    <p:sldId id="346" r:id="rId66"/>
    <p:sldId id="350" r:id="rId67"/>
    <p:sldId id="351" r:id="rId68"/>
    <p:sldId id="352" r:id="rId69"/>
    <p:sldId id="277" r:id="rId70"/>
    <p:sldId id="279" r:id="rId71"/>
    <p:sldId id="303" r:id="rId72"/>
    <p:sldId id="304" r:id="rId73"/>
    <p:sldId id="305" r:id="rId74"/>
    <p:sldId id="306" r:id="rId75"/>
    <p:sldId id="307" r:id="rId76"/>
    <p:sldId id="308" r:id="rId77"/>
    <p:sldId id="309" r:id="rId78"/>
    <p:sldId id="310" r:id="rId79"/>
    <p:sldId id="311" r:id="rId80"/>
    <p:sldId id="316" r:id="rId81"/>
    <p:sldId id="317" r:id="rId82"/>
    <p:sldId id="318" r:id="rId83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95" autoAdjust="0"/>
  </p:normalViewPr>
  <p:slideViewPr>
    <p:cSldViewPr>
      <p:cViewPr varScale="1">
        <p:scale>
          <a:sx n="127" d="100"/>
          <a:sy n="127" d="100"/>
        </p:scale>
        <p:origin x="-324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4269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6" Type="http://schemas.openxmlformats.org/officeDocument/2006/relationships/slide" Target="slides/slide73.xml"/><Relationship Id="rId8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87" Type="http://schemas.openxmlformats.org/officeDocument/2006/relationships/theme" Target="theme/theme1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60.xml"/><Relationship Id="rId1" Type="http://schemas.openxmlformats.org/officeDocument/2006/relationships/slide" Target="slides/slide5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4.wmf"/><Relationship Id="rId1" Type="http://schemas.openxmlformats.org/officeDocument/2006/relationships/image" Target="../media/image7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Img"/>
          </p:nvPr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4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9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9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1"/>
          <p:cNvSpPr txBox="1">
            <a:spLocks noChangeArrowheads="1"/>
          </p:cNvSpPr>
          <p:nvPr/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6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1"/>
          <p:cNvSpPr txBox="1">
            <a:spLocks noChangeArrowheads="1"/>
          </p:cNvSpPr>
          <p:nvPr/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1"/>
          <p:cNvSpPr txBox="1">
            <a:spLocks noChangeArrowheads="1"/>
          </p:cNvSpPr>
          <p:nvPr/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1"/>
          <p:cNvSpPr txBox="1">
            <a:spLocks noChangeArrowheads="1"/>
          </p:cNvSpPr>
          <p:nvPr/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1"/>
          <p:cNvSpPr txBox="1">
            <a:spLocks noChangeArrowheads="1"/>
          </p:cNvSpPr>
          <p:nvPr/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3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7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093788" y="933450"/>
            <a:ext cx="4483100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2342" y="4623954"/>
            <a:ext cx="4611221" cy="373495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025"/>
          <p:cNvSpPr>
            <a:spLocks noChangeArrowheads="1" noTextEdit="1"/>
          </p:cNvSpPr>
          <p:nvPr>
            <p:ph type="sldImg"/>
          </p:nvPr>
        </p:nvSpPr>
        <p:spPr bwMode="auto">
          <a:xfrm>
            <a:off x="1093788" y="933450"/>
            <a:ext cx="4483100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Rectangle 1026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2342" y="4623954"/>
            <a:ext cx="4611221" cy="373495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025"/>
          <p:cNvSpPr>
            <a:spLocks noChangeArrowheads="1" noTextEdit="1"/>
          </p:cNvSpPr>
          <p:nvPr>
            <p:ph type="sldImg"/>
          </p:nvPr>
        </p:nvSpPr>
        <p:spPr bwMode="auto">
          <a:xfrm>
            <a:off x="1093788" y="933450"/>
            <a:ext cx="4483100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4" name="Rectangle 1026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2342" y="4623954"/>
            <a:ext cx="4611221" cy="373495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1025"/>
          <p:cNvSpPr>
            <a:spLocks noChangeArrowheads="1" noTextEdit="1"/>
          </p:cNvSpPr>
          <p:nvPr>
            <p:ph type="sldImg"/>
          </p:nvPr>
        </p:nvSpPr>
        <p:spPr bwMode="auto">
          <a:xfrm>
            <a:off x="1093788" y="933450"/>
            <a:ext cx="4483100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8" name="Rectangle 1026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2342" y="4623954"/>
            <a:ext cx="4611221" cy="373495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093788" y="933450"/>
            <a:ext cx="4483100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2342" y="4623954"/>
            <a:ext cx="4611221" cy="373495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093788" y="933450"/>
            <a:ext cx="4483100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2342" y="4623954"/>
            <a:ext cx="4611221" cy="373495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3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3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5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093788" y="933450"/>
            <a:ext cx="4483100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902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2342" y="4623954"/>
            <a:ext cx="4611221" cy="373495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-14227175" y="-11796713"/>
            <a:ext cx="16656050" cy="124920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02431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7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093788" y="933450"/>
            <a:ext cx="4483100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2342" y="4623954"/>
            <a:ext cx="4611221" cy="373495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3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3588" cy="34305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2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3588" cy="34305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2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3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3588" cy="34305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2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29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-14227175" y="-11796713"/>
            <a:ext cx="16656050" cy="124920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02431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8409" y="933739"/>
            <a:ext cx="4353485" cy="336405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2342" y="4623954"/>
            <a:ext cx="4611221" cy="373495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8409" y="933739"/>
            <a:ext cx="4353485" cy="336405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2342" y="4623954"/>
            <a:ext cx="4611221" cy="373495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093788" y="933450"/>
            <a:ext cx="4483100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2342" y="4623954"/>
            <a:ext cx="4611221" cy="373495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093788" y="933450"/>
            <a:ext cx="4483100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2342" y="4623954"/>
            <a:ext cx="4611221" cy="373495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093788" y="933450"/>
            <a:ext cx="4483100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2342" y="4623954"/>
            <a:ext cx="4611221" cy="373495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093788" y="933450"/>
            <a:ext cx="4483100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2342" y="4623954"/>
            <a:ext cx="4611221" cy="373495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093788" y="933450"/>
            <a:ext cx="4483100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2342" y="4623954"/>
            <a:ext cx="4611221" cy="373495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093788" y="933450"/>
            <a:ext cx="4483100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2342" y="4623954"/>
            <a:ext cx="4611221" cy="373495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093788" y="933450"/>
            <a:ext cx="4483100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2342" y="4623954"/>
            <a:ext cx="4611221" cy="373495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8409" y="933739"/>
            <a:ext cx="4353485" cy="336405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2342" y="4623954"/>
            <a:ext cx="4611221" cy="373495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-2428875" y="0"/>
            <a:ext cx="16656050" cy="124920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4813" cy="402431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093788" y="933450"/>
            <a:ext cx="4483100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2342" y="4623954"/>
            <a:ext cx="4611221" cy="373495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093788" y="933450"/>
            <a:ext cx="4483100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2342" y="4623954"/>
            <a:ext cx="4611221" cy="373495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1"/>
          <p:cNvSpPr txBox="1">
            <a:spLocks noChangeArrowheads="1"/>
          </p:cNvSpPr>
          <p:nvPr/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1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1"/>
          <p:cNvSpPr txBox="1">
            <a:spLocks noChangeArrowheads="1"/>
          </p:cNvSpPr>
          <p:nvPr/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1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9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9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4" name="Picture 3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3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228600"/>
            <a:ext cx="2055812" cy="58912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5038" cy="58912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3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4" name="Picture 3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3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4" name="Picture 3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5" name="Picture 4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3" name="Picture 2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3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3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228600"/>
            <a:ext cx="2055812" cy="58912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5038" cy="58912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3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4" name="Picture 3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657600" y="647700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Christian Lippmann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8229600" y="647402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20AC879-DFFF-4EA6-83C5-3B0CA36CD941}" type="slidenum">
              <a:rPr lang="en-US" sz="1400" smtClean="0">
                <a:solidFill>
                  <a:schemeClr val="tx1"/>
                </a:solidFill>
              </a:r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4" name="Picture 3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5" name="Picture 4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3" name="Picture 2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4" name="Picture 3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3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4638" y="228600"/>
            <a:ext cx="2055812" cy="58912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5038" cy="58912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4" name="Picture 3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5" name="Picture 4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3" name="Picture 2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LogoALICE-DEF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Line 1"/>
          <p:cNvSpPr>
            <a:spLocks noChangeShapeType="1"/>
          </p:cNvSpPr>
          <p:nvPr/>
        </p:nvSpPr>
        <p:spPr bwMode="auto">
          <a:xfrm>
            <a:off x="533400" y="1219200"/>
            <a:ext cx="8153400" cy="1588"/>
          </a:xfrm>
          <a:prstGeom prst="line">
            <a:avLst/>
          </a:prstGeom>
          <a:noFill/>
          <a:ln w="698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8153400" y="228600"/>
            <a:ext cx="679450" cy="682625"/>
            <a:chOff x="5136" y="144"/>
            <a:chExt cx="428" cy="430"/>
          </a:xfrm>
        </p:grpSpPr>
        <p:sp>
          <p:nvSpPr>
            <p:cNvPr id="2051" name="AutoShape 3"/>
            <p:cNvSpPr>
              <a:spLocks noChangeArrowheads="1"/>
            </p:cNvSpPr>
            <p:nvPr/>
          </p:nvSpPr>
          <p:spPr bwMode="auto">
            <a:xfrm>
              <a:off x="5136" y="144"/>
              <a:ext cx="429" cy="431"/>
            </a:xfrm>
            <a:prstGeom prst="roundRect">
              <a:avLst>
                <a:gd name="adj" fmla="val 231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010525" y="152400"/>
            <a:ext cx="904875" cy="904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28600" y="152400"/>
            <a:ext cx="9144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3250" cy="1136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3250" cy="4519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9" name="Picture 8" descr="LogoALICE-DEF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3657600" y="647700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Christian Lippmann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8229600" y="647402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20AC879-DFFF-4EA6-83C5-3B0CA36CD941}" type="slidenum">
              <a:rPr lang="en-US" sz="1400" smtClean="0">
                <a:solidFill>
                  <a:schemeClr val="tx1"/>
                </a:solidFill>
              </a:r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2pPr>
      <a:lvl3pPr marL="1143000" indent="-22860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3pPr>
      <a:lvl4pPr marL="1600200" indent="-22860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4pPr>
      <a:lvl5pPr marL="2057400" indent="-22860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5pPr>
      <a:lvl6pPr marL="2514600" indent="-22860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6pPr>
      <a:lvl7pPr marL="2971800" indent="-22860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7pPr>
      <a:lvl8pPr marL="3429000" indent="-22860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8pPr>
      <a:lvl9pPr marL="3886200" indent="-22860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9pPr>
    </p:titleStyle>
    <p:bodyStyle>
      <a:lvl1pPr marL="342900" indent="-342900" algn="l" defTabSz="457200" rtl="0" eaLnBrk="0" fontAlgn="base" hangingPunct="0">
        <a:lnSpc>
          <a:spcPts val="2013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Line 1"/>
          <p:cNvSpPr>
            <a:spLocks noChangeShapeType="1"/>
          </p:cNvSpPr>
          <p:nvPr/>
        </p:nvSpPr>
        <p:spPr bwMode="auto">
          <a:xfrm>
            <a:off x="533400" y="1219200"/>
            <a:ext cx="8153400" cy="1588"/>
          </a:xfrm>
          <a:prstGeom prst="line">
            <a:avLst/>
          </a:prstGeom>
          <a:noFill/>
          <a:ln w="698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8153400" y="228600"/>
            <a:ext cx="679450" cy="682625"/>
            <a:chOff x="5136" y="144"/>
            <a:chExt cx="428" cy="430"/>
          </a:xfrm>
        </p:grpSpPr>
        <p:sp>
          <p:nvSpPr>
            <p:cNvPr id="3075" name="AutoShape 3"/>
            <p:cNvSpPr>
              <a:spLocks noChangeArrowheads="1"/>
            </p:cNvSpPr>
            <p:nvPr/>
          </p:nvSpPr>
          <p:spPr bwMode="auto">
            <a:xfrm>
              <a:off x="5136" y="144"/>
              <a:ext cx="429" cy="431"/>
            </a:xfrm>
            <a:prstGeom prst="roundRect">
              <a:avLst>
                <a:gd name="adj" fmla="val 231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010525" y="152400"/>
            <a:ext cx="904875" cy="904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28600" y="152400"/>
            <a:ext cx="9144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3250" cy="1136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3250" cy="4519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9" name="Picture 8" descr="LogoALICE-DEF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3657600" y="647700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Christian Lippmann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8229600" y="647402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20AC879-DFFF-4EA6-83C5-3B0CA36CD941}" type="slidenum">
              <a:rPr lang="en-US" sz="1400" smtClean="0">
                <a:solidFill>
                  <a:schemeClr val="tx1"/>
                </a:solidFill>
              </a:r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2pPr>
      <a:lvl3pPr marL="1143000" indent="-22860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3pPr>
      <a:lvl4pPr marL="1600200" indent="-22860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4pPr>
      <a:lvl5pPr marL="2057400" indent="-22860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5pPr>
      <a:lvl6pPr marL="2514600" indent="-22860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6pPr>
      <a:lvl7pPr marL="2971800" indent="-22860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7pPr>
      <a:lvl8pPr marL="3429000" indent="-22860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8pPr>
      <a:lvl9pPr marL="3886200" indent="-22860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9pPr>
    </p:titleStyle>
    <p:bodyStyle>
      <a:lvl1pPr marL="342900" indent="-342900" algn="l" defTabSz="457200" rtl="0" eaLnBrk="0" fontAlgn="base" hangingPunct="0">
        <a:lnSpc>
          <a:spcPts val="2013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Line 1"/>
          <p:cNvSpPr>
            <a:spLocks noChangeShapeType="1"/>
          </p:cNvSpPr>
          <p:nvPr/>
        </p:nvSpPr>
        <p:spPr bwMode="auto">
          <a:xfrm>
            <a:off x="533400" y="1219200"/>
            <a:ext cx="8153400" cy="1588"/>
          </a:xfrm>
          <a:prstGeom prst="line">
            <a:avLst/>
          </a:prstGeom>
          <a:noFill/>
          <a:ln w="6984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8153400" y="228600"/>
            <a:ext cx="679450" cy="682625"/>
            <a:chOff x="5136" y="144"/>
            <a:chExt cx="428" cy="430"/>
          </a:xfrm>
        </p:grpSpPr>
        <p:sp>
          <p:nvSpPr>
            <p:cNvPr id="4099" name="AutoShape 3"/>
            <p:cNvSpPr>
              <a:spLocks noChangeArrowheads="1"/>
            </p:cNvSpPr>
            <p:nvPr/>
          </p:nvSpPr>
          <p:spPr bwMode="auto">
            <a:xfrm>
              <a:off x="5136" y="144"/>
              <a:ext cx="429" cy="431"/>
            </a:xfrm>
            <a:prstGeom prst="roundRect">
              <a:avLst>
                <a:gd name="adj" fmla="val 231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010525" y="152400"/>
            <a:ext cx="904875" cy="904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28600" y="152400"/>
            <a:ext cx="9144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3250" cy="1136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3250" cy="4519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9" name="Picture 8" descr="LogoALICE-DEF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935688" y="152400"/>
            <a:ext cx="979714" cy="91440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3657600" y="647700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Christian Lippmann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8229600" y="6474023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20AC879-DFFF-4EA6-83C5-3B0CA36CD941}" type="slidenum">
              <a:rPr lang="en-US" sz="1400" smtClean="0">
                <a:solidFill>
                  <a:schemeClr val="tx1"/>
                </a:solidFill>
              </a:r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2pPr>
      <a:lvl3pPr marL="1143000" indent="-22860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3pPr>
      <a:lvl4pPr marL="1600200" indent="-22860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4pPr>
      <a:lvl5pPr marL="2057400" indent="-22860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5pPr>
      <a:lvl6pPr marL="2514600" indent="-22860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6pPr>
      <a:lvl7pPr marL="2971800" indent="-22860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7pPr>
      <a:lvl8pPr marL="3429000" indent="-22860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8pPr>
      <a:lvl9pPr marL="3886200" indent="-228600" algn="ctr" defTabSz="457200" rtl="0" eaLnBrk="0" fontAlgn="base" hangingPunct="0">
        <a:lnSpc>
          <a:spcPct val="9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Arial" charset="0"/>
          <a:ea typeface="msmincho" charset="0"/>
          <a:cs typeface="msmincho" charset="0"/>
        </a:defRPr>
      </a:lvl9pPr>
    </p:titleStyle>
    <p:bodyStyle>
      <a:lvl1pPr marL="342900" indent="-342900" algn="l" defTabSz="457200" rtl="0" eaLnBrk="0" fontAlgn="base" hangingPunct="0">
        <a:lnSpc>
          <a:spcPts val="2013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5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9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8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9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9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9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7.jpe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9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6.xml"/><Relationship Id="rId4" Type="http://schemas.openxmlformats.org/officeDocument/2006/relationships/hyperlink" Target="file:///C:\Documents%20and%20Settings\lippmann\Local%20Settings\Temporary%20Internet%20Files\Content.IE5\CRO1CPOR\TOF.ppt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6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9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2.jpeg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7" Type="http://schemas.openxmlformats.org/officeDocument/2006/relationships/image" Target="../media/image7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2.jpeg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5.png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jpeg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685800" y="290513"/>
            <a:ext cx="7772400" cy="523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>
                <a:solidFill>
                  <a:srgbClr val="000000"/>
                </a:solidFill>
                <a:latin typeface="Arial" charset="0"/>
              </a:rPr>
              <a:t>Schwerionen-Detektoren 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543050" y="2176463"/>
            <a:ext cx="6122988" cy="1073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1" hangingPunct="1">
              <a:lnSpc>
                <a:spcPct val="70000"/>
              </a:lnSpc>
              <a:spcBef>
                <a:spcPts val="713"/>
              </a:spcBef>
              <a:spcAft>
                <a:spcPts val="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700">
                <a:solidFill>
                  <a:srgbClr val="0033CC"/>
                </a:solidFill>
                <a:latin typeface="Arial" charset="0"/>
              </a:rPr>
              <a:t>Christian Lippmann, CERN</a:t>
            </a:r>
            <a:br>
              <a:rPr lang="en-GB" sz="1700">
                <a:solidFill>
                  <a:srgbClr val="0033CC"/>
                </a:solidFill>
                <a:latin typeface="Arial" charset="0"/>
              </a:rPr>
            </a:br>
            <a:endParaRPr lang="en-GB" sz="1700">
              <a:solidFill>
                <a:srgbClr val="0033CC"/>
              </a:solidFill>
              <a:latin typeface="Arial" charset="0"/>
            </a:endParaRPr>
          </a:p>
          <a:p>
            <a:pPr algn="ctr" eaLnBrk="1" hangingPunct="1">
              <a:lnSpc>
                <a:spcPct val="70000"/>
              </a:lnSpc>
              <a:spcBef>
                <a:spcPts val="713"/>
              </a:spcBef>
              <a:spcAft>
                <a:spcPts val="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700">
                <a:solidFill>
                  <a:srgbClr val="0033CC"/>
                </a:solidFill>
                <a:latin typeface="Arial" charset="0"/>
              </a:rPr>
              <a:t>DPG Schule über Beschleuniger- und  Hochenergiephysik</a:t>
            </a:r>
          </a:p>
          <a:p>
            <a:pPr algn="ctr" eaLnBrk="1" hangingPunct="1">
              <a:lnSpc>
                <a:spcPct val="70000"/>
              </a:lnSpc>
              <a:spcBef>
                <a:spcPts val="713"/>
              </a:spcBef>
              <a:spcAft>
                <a:spcPts val="288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700">
                <a:solidFill>
                  <a:srgbClr val="0033CC"/>
                </a:solidFill>
                <a:latin typeface="Arial" charset="0"/>
              </a:rPr>
              <a:t>6. - 10. Juli 2009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500188" y="1335088"/>
            <a:ext cx="5821362" cy="615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>
                <a:solidFill>
                  <a:srgbClr val="000000"/>
                </a:solidFill>
                <a:latin typeface="Arial" charset="0"/>
              </a:rPr>
              <a:t>Das ALICE Experiment als Beispiel für eine “Teilchenidentifikationsmaschine”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6138" y="3276600"/>
            <a:ext cx="4394200" cy="323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3276600"/>
            <a:ext cx="4419600" cy="321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79375"/>
            <a:ext cx="8226425" cy="1139825"/>
          </a:xfrm>
          <a:ln/>
        </p:spPr>
        <p:txBody>
          <a:bodyPr/>
          <a:lstStyle/>
          <a:p>
            <a:pPr>
              <a:lnSpc>
                <a:spcPts val="3188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err="1" smtClean="0"/>
              <a:t>Ziele</a:t>
            </a:r>
            <a:r>
              <a:rPr lang="en-US" dirty="0" smtClean="0"/>
              <a:t> </a:t>
            </a:r>
            <a:r>
              <a:rPr lang="en-US" dirty="0"/>
              <a:t>von </a:t>
            </a:r>
            <a:r>
              <a:rPr lang="en-US" dirty="0" err="1"/>
              <a:t>Experimenten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Schwerionen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6425" cy="4800600"/>
          </a:xfrm>
          <a:ln/>
        </p:spPr>
        <p:txBody>
          <a:bodyPr/>
          <a:lstStyle/>
          <a:p>
            <a:pPr marL="336550" indent="-336550">
              <a:lnSpc>
                <a:spcPct val="100000"/>
              </a:lnSpc>
              <a:buFont typeface="Arial" charset="0"/>
              <a:buChar char="•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GB" sz="2400" dirty="0" smtClean="0"/>
              <a:t>Auf </a:t>
            </a:r>
            <a:r>
              <a:rPr lang="en-GB" sz="2400" dirty="0" err="1"/>
              <a:t>diese</a:t>
            </a:r>
            <a:r>
              <a:rPr lang="en-GB" sz="2400" dirty="0"/>
              <a:t> Weise </a:t>
            </a:r>
            <a:r>
              <a:rPr lang="en-GB" sz="2400" dirty="0" err="1" smtClean="0"/>
              <a:t>sollen</a:t>
            </a:r>
            <a:r>
              <a:rPr lang="en-GB" sz="2400" dirty="0" smtClean="0"/>
              <a:t> </a:t>
            </a:r>
            <a:r>
              <a:rPr lang="en-GB" sz="2400" dirty="0" err="1" smtClean="0"/>
              <a:t>verschiedene</a:t>
            </a:r>
            <a:r>
              <a:rPr lang="en-GB" sz="2400" dirty="0" smtClean="0"/>
              <a:t> </a:t>
            </a:r>
            <a:r>
              <a:rPr lang="en-GB" sz="2400" dirty="0" err="1" smtClean="0"/>
              <a:t>grundlegende</a:t>
            </a:r>
            <a:r>
              <a:rPr lang="en-GB" sz="2400" dirty="0" smtClean="0"/>
              <a:t> </a:t>
            </a:r>
            <a:r>
              <a:rPr lang="en-GB" sz="2400" dirty="0" err="1" smtClean="0"/>
              <a:t>Fragen</a:t>
            </a:r>
            <a:r>
              <a:rPr lang="en-GB" sz="2400" dirty="0" smtClean="0"/>
              <a:t> </a:t>
            </a:r>
            <a:r>
              <a:rPr lang="en-GB" sz="2400" dirty="0" err="1" smtClean="0"/>
              <a:t>beantwortet</a:t>
            </a:r>
            <a:r>
              <a:rPr lang="en-GB" sz="2400" dirty="0" smtClean="0"/>
              <a:t> </a:t>
            </a:r>
            <a:r>
              <a:rPr lang="en-GB" sz="2400" dirty="0" err="1" smtClean="0"/>
              <a:t>werden</a:t>
            </a:r>
            <a:r>
              <a:rPr lang="en-GB" sz="2400" dirty="0" smtClean="0"/>
              <a:t>, </a:t>
            </a:r>
            <a:r>
              <a:rPr lang="en-GB" sz="2400" dirty="0" err="1" smtClean="0"/>
              <a:t>z.B</a:t>
            </a:r>
            <a:r>
              <a:rPr lang="en-GB" sz="2400" dirty="0" smtClean="0"/>
              <a:t>.:</a:t>
            </a:r>
            <a:br>
              <a:rPr lang="en-GB" sz="2400" dirty="0" smtClean="0"/>
            </a:br>
            <a:endParaRPr lang="en-GB" sz="2400" dirty="0" smtClean="0"/>
          </a:p>
          <a:p>
            <a:pPr marL="736600" lvl="1" indent="-336550">
              <a:lnSpc>
                <a:spcPct val="100000"/>
              </a:lnSpc>
              <a:buFont typeface="Arial" charset="0"/>
              <a:buChar char="•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sz="2400" dirty="0" smtClean="0"/>
              <a:t>Was </a:t>
            </a:r>
            <a:r>
              <a:rPr lang="en-US" sz="2400" dirty="0" err="1" smtClean="0"/>
              <a:t>passiert</a:t>
            </a:r>
            <a:r>
              <a:rPr lang="en-US" sz="2400" dirty="0" smtClean="0"/>
              <a:t>, </a:t>
            </a:r>
            <a:r>
              <a:rPr lang="en-US" sz="2400" dirty="0" err="1" smtClean="0"/>
              <a:t>wenn</a:t>
            </a:r>
            <a:r>
              <a:rPr lang="en-US" sz="2400" dirty="0" smtClean="0"/>
              <a:t> man </a:t>
            </a:r>
            <a:r>
              <a:rPr lang="en-US" sz="2400" dirty="0" err="1"/>
              <a:t>M</a:t>
            </a:r>
            <a:r>
              <a:rPr lang="en-US" sz="2400" dirty="0" err="1" smtClean="0"/>
              <a:t>aterie</a:t>
            </a:r>
            <a:r>
              <a:rPr lang="en-US" sz="2400" dirty="0" smtClean="0"/>
              <a:t> auf das </a:t>
            </a:r>
            <a:r>
              <a:rPr lang="en-US" sz="2400" dirty="0" err="1" smtClean="0"/>
              <a:t>bis</a:t>
            </a:r>
            <a:r>
              <a:rPr lang="en-US" sz="2400" dirty="0" smtClean="0"/>
              <a:t> </a:t>
            </a:r>
            <a:r>
              <a:rPr lang="en-US" sz="2400" dirty="0" err="1" smtClean="0"/>
              <a:t>zu</a:t>
            </a:r>
            <a:r>
              <a:rPr lang="en-US" sz="2400" dirty="0" smtClean="0"/>
              <a:t> 100000fache </a:t>
            </a:r>
            <a:r>
              <a:rPr lang="en-US" sz="2400" dirty="0" err="1" smtClean="0"/>
              <a:t>der</a:t>
            </a:r>
            <a:r>
              <a:rPr lang="en-US" sz="2400" dirty="0" smtClean="0"/>
              <a:t> </a:t>
            </a:r>
            <a:r>
              <a:rPr lang="en-US" sz="2400" dirty="0" err="1" smtClean="0"/>
              <a:t>Temperatur</a:t>
            </a:r>
            <a:r>
              <a:rPr lang="en-US" sz="2400" dirty="0" smtClean="0"/>
              <a:t> </a:t>
            </a:r>
            <a:r>
              <a:rPr lang="en-US" sz="2400" dirty="0" err="1" smtClean="0"/>
              <a:t>im</a:t>
            </a:r>
            <a:r>
              <a:rPr lang="en-US" sz="2400" dirty="0" smtClean="0"/>
              <a:t> </a:t>
            </a:r>
            <a:r>
              <a:rPr lang="en-US" sz="2400" dirty="0" err="1" smtClean="0"/>
              <a:t>Innern</a:t>
            </a:r>
            <a:r>
              <a:rPr lang="en-US" sz="2400" dirty="0" smtClean="0"/>
              <a:t> </a:t>
            </a:r>
            <a:r>
              <a:rPr lang="en-US" sz="2400" dirty="0" err="1" smtClean="0"/>
              <a:t>der</a:t>
            </a:r>
            <a:r>
              <a:rPr lang="en-US" sz="2400" dirty="0" smtClean="0"/>
              <a:t> </a:t>
            </a:r>
            <a:r>
              <a:rPr lang="en-US" sz="2400" dirty="0" err="1" smtClean="0"/>
              <a:t>Sonne</a:t>
            </a:r>
            <a:r>
              <a:rPr lang="en-US" sz="2400" dirty="0" smtClean="0"/>
              <a:t> </a:t>
            </a:r>
            <a:r>
              <a:rPr lang="en-US" sz="2400" dirty="0" err="1" smtClean="0"/>
              <a:t>heizt</a:t>
            </a:r>
            <a:r>
              <a:rPr lang="en-US" sz="2400" dirty="0" smtClean="0"/>
              <a:t>?</a:t>
            </a:r>
          </a:p>
          <a:p>
            <a:pPr marL="736600" lvl="1" indent="-336550">
              <a:lnSpc>
                <a:spcPct val="100000"/>
              </a:lnSpc>
              <a:buFont typeface="Arial" charset="0"/>
              <a:buChar char="•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endParaRPr lang="en-US" sz="2400" dirty="0" smtClean="0"/>
          </a:p>
          <a:p>
            <a:pPr marL="736600" lvl="1" indent="-336550">
              <a:lnSpc>
                <a:spcPct val="100000"/>
              </a:lnSpc>
              <a:buFont typeface="Arial" charset="0"/>
              <a:buChar char="•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sz="2400" dirty="0" err="1" smtClean="0"/>
              <a:t>Warum</a:t>
            </a:r>
            <a:r>
              <a:rPr lang="en-US" sz="2400" dirty="0" smtClean="0"/>
              <a:t> </a:t>
            </a:r>
            <a:r>
              <a:rPr lang="en-US" sz="2400" dirty="0" err="1" smtClean="0"/>
              <a:t>wiegen</a:t>
            </a:r>
            <a:r>
              <a:rPr lang="en-US" sz="2400" dirty="0" smtClean="0"/>
              <a:t> </a:t>
            </a:r>
            <a:r>
              <a:rPr lang="en-US" sz="2400" dirty="0" err="1" smtClean="0"/>
              <a:t>Protonen</a:t>
            </a:r>
            <a:r>
              <a:rPr lang="en-US" sz="2400" dirty="0" smtClean="0"/>
              <a:t> und </a:t>
            </a:r>
            <a:r>
              <a:rPr lang="en-US" sz="2400" dirty="0" err="1" smtClean="0"/>
              <a:t>Neutronen</a:t>
            </a:r>
            <a:r>
              <a:rPr lang="en-US" sz="2400" dirty="0" smtClean="0"/>
              <a:t> 100 mal so </a:t>
            </a:r>
            <a:r>
              <a:rPr lang="en-US" sz="2400" dirty="0" err="1" smtClean="0"/>
              <a:t>viel</a:t>
            </a:r>
            <a:r>
              <a:rPr lang="en-US" sz="2400" dirty="0" smtClean="0"/>
              <a:t> </a:t>
            </a:r>
            <a:r>
              <a:rPr lang="en-US" sz="2400" dirty="0" err="1" smtClean="0"/>
              <a:t>wie</a:t>
            </a:r>
            <a:r>
              <a:rPr lang="en-US" sz="2400" dirty="0" smtClean="0"/>
              <a:t> die Quarks </a:t>
            </a:r>
            <a:r>
              <a:rPr lang="en-US" sz="2400" dirty="0" err="1" smtClean="0"/>
              <a:t>aus</a:t>
            </a:r>
            <a:r>
              <a:rPr lang="en-US" sz="2400" dirty="0" smtClean="0"/>
              <a:t> </a:t>
            </a:r>
            <a:r>
              <a:rPr lang="en-US" sz="2400" dirty="0" err="1" smtClean="0"/>
              <a:t>denen</a:t>
            </a:r>
            <a:r>
              <a:rPr lang="en-US" sz="2400" dirty="0" smtClean="0"/>
              <a:t> </a:t>
            </a:r>
            <a:r>
              <a:rPr lang="en-US" sz="2400" dirty="0" err="1" smtClean="0"/>
              <a:t>sie</a:t>
            </a:r>
            <a:r>
              <a:rPr lang="en-US" sz="2400" dirty="0" smtClean="0"/>
              <a:t> </a:t>
            </a:r>
            <a:r>
              <a:rPr lang="en-US" sz="2400" dirty="0" err="1" smtClean="0"/>
              <a:t>bestehen</a:t>
            </a:r>
            <a:r>
              <a:rPr lang="en-US" sz="2400" dirty="0" smtClean="0"/>
              <a:t>?</a:t>
            </a:r>
          </a:p>
          <a:p>
            <a:pPr marL="736600" lvl="1" indent="-336550">
              <a:lnSpc>
                <a:spcPct val="100000"/>
              </a:lnSpc>
              <a:buFont typeface="Arial" charset="0"/>
              <a:buChar char="•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endParaRPr lang="en-US" sz="2400" dirty="0"/>
          </a:p>
          <a:p>
            <a:pPr marL="736600" lvl="1" indent="-336550">
              <a:lnSpc>
                <a:spcPct val="100000"/>
              </a:lnSpc>
              <a:buFont typeface="Arial" charset="0"/>
              <a:buChar char="•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US" sz="2400" dirty="0" err="1" smtClean="0"/>
              <a:t>K</a:t>
            </a:r>
            <a:r>
              <a:rPr lang="en-US" sz="2400" dirty="0" err="1" smtClean="0">
                <a:latin typeface="Arial"/>
                <a:cs typeface="Arial"/>
              </a:rPr>
              <a:t>önnen</a:t>
            </a:r>
            <a:r>
              <a:rPr lang="en-US" sz="2400" dirty="0" smtClean="0">
                <a:latin typeface="Arial"/>
                <a:cs typeface="Arial"/>
              </a:rPr>
              <a:t> Q</a:t>
            </a:r>
            <a:r>
              <a:rPr lang="en-US" sz="2400" dirty="0" smtClean="0"/>
              <a:t>uarks in den </a:t>
            </a:r>
            <a:r>
              <a:rPr lang="en-US" sz="2400" dirty="0" err="1" smtClean="0"/>
              <a:t>Protonen</a:t>
            </a:r>
            <a:r>
              <a:rPr lang="en-US" sz="2400" dirty="0" smtClean="0"/>
              <a:t> und </a:t>
            </a:r>
            <a:r>
              <a:rPr lang="en-US" sz="2400" dirty="0" err="1" smtClean="0"/>
              <a:t>Neutronen</a:t>
            </a:r>
            <a:r>
              <a:rPr lang="en-US" sz="2400" dirty="0" smtClean="0"/>
              <a:t> </a:t>
            </a:r>
            <a:r>
              <a:rPr lang="en-US" sz="2400" dirty="0" err="1" smtClean="0"/>
              <a:t>befreit</a:t>
            </a:r>
            <a:r>
              <a:rPr lang="en-US" sz="2400" dirty="0" smtClean="0"/>
              <a:t> </a:t>
            </a:r>
            <a:r>
              <a:rPr lang="en-US" sz="2400" dirty="0" err="1" smtClean="0"/>
              <a:t>werden</a:t>
            </a:r>
            <a:r>
              <a:rPr lang="en-US" sz="2400" dirty="0" smtClean="0"/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79375"/>
            <a:ext cx="8226425" cy="1139825"/>
          </a:xfrm>
          <a:ln/>
        </p:spPr>
        <p:txBody>
          <a:bodyPr/>
          <a:lstStyle/>
          <a:p>
            <a:pPr>
              <a:lnSpc>
                <a:spcPts val="3188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/>
              <a:t>Quark-“Confinement”</a:t>
            </a:r>
            <a:endParaRPr lang="en-US" dirty="0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114800" y="4267200"/>
            <a:ext cx="4800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de-DE" sz="2400" dirty="0" smtClean="0">
                <a:solidFill>
                  <a:schemeClr val="tx1"/>
                </a:solidFill>
                <a:latin typeface="Arial" charset="0"/>
              </a:rPr>
              <a:t>Versucht man zwei Quarks auseinanderzubringen, so muss man so viel Energie aufwenden, dass daraus irgendwann  ein neues Quark-Antiquark Paar erzeugt wird</a:t>
            </a:r>
            <a:endParaRPr lang="de-DE" sz="240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0" name="Picture 7" descr="Unbenannt2"/>
          <p:cNvPicPr>
            <a:picLocks noChangeAspect="1" noChangeArrowheads="1"/>
          </p:cNvPicPr>
          <p:nvPr/>
        </p:nvPicPr>
        <p:blipFill>
          <a:blip r:embed="rId4">
            <a:lum bright="-18000" contrast="12000"/>
          </a:blip>
          <a:srcRect/>
          <a:stretch>
            <a:fillRect/>
          </a:stretch>
        </p:blipFill>
        <p:spPr bwMode="auto">
          <a:xfrm>
            <a:off x="381000" y="3200400"/>
            <a:ext cx="3246438" cy="3276600"/>
          </a:xfrm>
          <a:prstGeom prst="rect">
            <a:avLst/>
          </a:prstGeom>
          <a:noFill/>
        </p:spPr>
      </p:pic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4495800" y="1306512"/>
          <a:ext cx="4057650" cy="2960688"/>
        </p:xfrm>
        <a:graphic>
          <a:graphicData uri="http://schemas.openxmlformats.org/presentationml/2006/ole">
            <p:oleObj spid="_x0000_s57346" name="PhotoImpact" r:id="rId5" imgW="9396825" imgH="6857143" progId="PI3.Image">
              <p:embed/>
            </p:oleObj>
          </a:graphicData>
        </a:graphic>
      </p:graphicFrame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509587" y="1495425"/>
            <a:ext cx="352901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de-DE" sz="2400" dirty="0">
                <a:solidFill>
                  <a:schemeClr val="tx1"/>
                </a:solidFill>
                <a:latin typeface="Arial" charset="0"/>
              </a:rPr>
              <a:t>Mit zunehmendem Abstand bleibt die Kraft zwischen den Quarks konstant.</a:t>
            </a:r>
          </a:p>
        </p:txBody>
      </p:sp>
      <p:sp>
        <p:nvSpPr>
          <p:cNvPr id="13" name="Right Arrow 12"/>
          <p:cNvSpPr/>
          <p:nvPr/>
        </p:nvSpPr>
        <p:spPr bwMode="auto">
          <a:xfrm>
            <a:off x="3962400" y="1828800"/>
            <a:ext cx="457200" cy="990600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Arial" charset="0"/>
            </a:endParaRPr>
          </a:p>
        </p:txBody>
      </p:sp>
      <p:sp>
        <p:nvSpPr>
          <p:cNvPr id="14" name="Right Arrow 13"/>
          <p:cNvSpPr/>
          <p:nvPr/>
        </p:nvSpPr>
        <p:spPr bwMode="auto">
          <a:xfrm flipH="1">
            <a:off x="3657600" y="4800600"/>
            <a:ext cx="457200" cy="990600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79375"/>
            <a:ext cx="8226425" cy="1139825"/>
          </a:xfrm>
          <a:ln/>
        </p:spPr>
        <p:txBody>
          <a:bodyPr/>
          <a:lstStyle/>
          <a:p>
            <a:pPr>
              <a:lnSpc>
                <a:spcPts val="3188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/>
              <a:t>Quark-Gluon-Plasma</a:t>
            </a:r>
            <a:endParaRPr lang="en-US" dirty="0"/>
          </a:p>
        </p:txBody>
      </p:sp>
      <p:pic>
        <p:nvPicPr>
          <p:cNvPr id="4" name="Picture 4" descr="Unbenannt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3379787"/>
            <a:ext cx="3371850" cy="2944813"/>
          </a:xfrm>
          <a:prstGeom prst="rect">
            <a:avLst/>
          </a:prstGeom>
          <a:noFill/>
        </p:spPr>
      </p:pic>
      <p:pic>
        <p:nvPicPr>
          <p:cNvPr id="5" name="Picture 5" descr="Unbenannt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3379787"/>
            <a:ext cx="3124200" cy="2909888"/>
          </a:xfrm>
          <a:prstGeom prst="rect">
            <a:avLst/>
          </a:prstGeom>
          <a:noFill/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57200" y="2389187"/>
            <a:ext cx="37128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400" dirty="0">
                <a:solidFill>
                  <a:schemeClr val="tx1"/>
                </a:solidFill>
                <a:latin typeface="Arial" charset="0"/>
              </a:rPr>
              <a:t>Quarks eingeschlossen in</a:t>
            </a:r>
          </a:p>
          <a:p>
            <a:r>
              <a:rPr lang="de-DE" sz="2400" dirty="0">
                <a:solidFill>
                  <a:schemeClr val="tx1"/>
                </a:solidFill>
                <a:latin typeface="Arial" charset="0"/>
              </a:rPr>
              <a:t>farbneutrale Hadronen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953000" y="2389187"/>
            <a:ext cx="38314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400" dirty="0" smtClean="0">
                <a:solidFill>
                  <a:schemeClr val="tx1"/>
                </a:solidFill>
                <a:latin typeface="Arial" charset="0"/>
              </a:rPr>
              <a:t>Freie </a:t>
            </a:r>
            <a:r>
              <a:rPr lang="de-DE" sz="2400" dirty="0">
                <a:solidFill>
                  <a:schemeClr val="tx1"/>
                </a:solidFill>
                <a:latin typeface="Arial" charset="0"/>
              </a:rPr>
              <a:t>Quarks und Gluonen</a:t>
            </a:r>
          </a:p>
          <a:p>
            <a:r>
              <a:rPr lang="de-DE" sz="2400" dirty="0">
                <a:solidFill>
                  <a:schemeClr val="tx1"/>
                </a:solidFill>
                <a:latin typeface="Arial" charset="0"/>
              </a:rPr>
              <a:t>im Quark-Gluonen-Plasma</a:t>
            </a:r>
          </a:p>
        </p:txBody>
      </p:sp>
      <p:pic>
        <p:nvPicPr>
          <p:cNvPr id="8" name="Picture 7" descr="alice-header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1143000"/>
            <a:ext cx="8572500" cy="962025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 bwMode="auto">
          <a:xfrm>
            <a:off x="3810000" y="4038600"/>
            <a:ext cx="1524000" cy="1371600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0" y="442978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Aufheizen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oder</a:t>
            </a:r>
            <a:r>
              <a:rPr lang="en-US" sz="1400" b="1" dirty="0" smtClean="0"/>
              <a:t/>
            </a:r>
            <a:br>
              <a:rPr lang="en-US" sz="1400" b="1" dirty="0" smtClean="0"/>
            </a:br>
            <a:r>
              <a:rPr lang="en-US" sz="1400" b="1" dirty="0" err="1" smtClean="0"/>
              <a:t>Komprimieren</a:t>
            </a:r>
            <a:endParaRPr lang="en-US" sz="1400" b="1" dirty="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6425" cy="1139825"/>
          </a:xfrm>
          <a:ln/>
        </p:spPr>
        <p:txBody>
          <a:bodyPr/>
          <a:lstStyle/>
          <a:p>
            <a:pPr>
              <a:lnSpc>
                <a:spcPts val="3188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Vergleich von Schwerionen- und</a:t>
            </a:r>
            <a:br>
              <a:rPr lang="en-US"/>
            </a:br>
            <a:r>
              <a:rPr lang="en-US"/>
              <a:t>Hochenergiephysik Experimenten</a:t>
            </a:r>
          </a:p>
        </p:txBody>
      </p:sp>
      <p:graphicFrame>
        <p:nvGraphicFramePr>
          <p:cNvPr id="11266" name="Group 2"/>
          <p:cNvGraphicFramePr>
            <a:graphicFrameLocks noGrp="1"/>
          </p:cNvGraphicFramePr>
          <p:nvPr/>
        </p:nvGraphicFramePr>
        <p:xfrm>
          <a:off x="153988" y="1423988"/>
          <a:ext cx="8837612" cy="4410076"/>
        </p:xfrm>
        <a:graphic>
          <a:graphicData uri="http://schemas.openxmlformats.org/drawingml/2006/table">
            <a:tbl>
              <a:tblPr/>
              <a:tblGrid>
                <a:gridCol w="2055812"/>
                <a:gridCol w="3505200"/>
                <a:gridCol w="3276600"/>
              </a:tblGrid>
              <a:tr h="642938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Hochenergiephysik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18144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Schwerionenphysik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18144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</a:tr>
              <a:tr h="11080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Ziel</a:t>
                      </a:r>
                    </a:p>
                  </a:txBody>
                  <a:tcPr marT="18144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Erzeugung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neuer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Teilchen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Bestätigung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fundamentaler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Theorien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18144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Erzeugung neuartiger</a:t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Materiezustände (hohe</a:t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Temperaturen und</a:t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Energiedichten)</a:t>
                      </a:r>
                    </a:p>
                  </a:txBody>
                  <a:tcPr marT="18144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Primäre Stosspartner</a:t>
                      </a:r>
                    </a:p>
                  </a:txBody>
                  <a:tcPr marT="18144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Möglichst fundamental,</a:t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möglichst hohe Energie</a:t>
                      </a:r>
                    </a:p>
                  </a:txBody>
                  <a:tcPr marT="18144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Hohe Nukleonenanzahl,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verschiedene Energien</a:t>
                      </a:r>
                    </a:p>
                  </a:txBody>
                  <a:tcPr marT="18144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Erzeugte Sekundärteilchen</a:t>
                      </a:r>
                    </a:p>
                  </a:txBody>
                  <a:tcPr marT="18144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Überschaubare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Menge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(&lt;100)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Hohe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Impulse </a:t>
                      </a:r>
                    </a:p>
                  </a:txBody>
                  <a:tcPr marT="18144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80"/>
                          </a:solidFill>
                          <a:effectLst/>
                          <a:latin typeface="Arial" charset="0"/>
                          <a:cs typeface="Arial" charset="0"/>
                        </a:rPr>
                        <a:t>Sehr grosse Menge (&gt;1000)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Niedrige Impulse</a:t>
                      </a:r>
                    </a:p>
                  </a:txBody>
                  <a:tcPr marT="18144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Anforderung an Detektor</a:t>
                      </a:r>
                    </a:p>
                  </a:txBody>
                  <a:tcPr marT="18144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Messung möglichst im</a:t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gesamten Raumwinkel-</a:t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bereich</a:t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Hohe Granularität (Anzahl</a:t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Messpunkte im Raum)</a:t>
                      </a:r>
                    </a:p>
                  </a:txBody>
                  <a:tcPr marT="18144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Messung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teilweise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nur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in</a:t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begrenztem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Raumwinkel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bereich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80"/>
                          </a:solidFill>
                          <a:effectLst/>
                          <a:latin typeface="Arial" charset="0"/>
                          <a:cs typeface="Arial" charset="0"/>
                        </a:rPr>
                        <a:t>Sehr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8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80"/>
                          </a:solidFill>
                          <a:effectLst/>
                          <a:latin typeface="Arial" charset="0"/>
                          <a:cs typeface="Arial" charset="0"/>
                        </a:rPr>
                        <a:t>hohe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8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80"/>
                          </a:solidFill>
                          <a:effectLst/>
                          <a:latin typeface="Arial" charset="0"/>
                          <a:cs typeface="Arial" charset="0"/>
                        </a:rPr>
                        <a:t>Granularität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8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Wenig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Material</a:t>
                      </a:r>
                    </a:p>
                  </a:txBody>
                  <a:tcPr marT="18144" anchor="ctr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6425" cy="1139825"/>
          </a:xfrm>
          <a:ln/>
        </p:spPr>
        <p:txBody>
          <a:bodyPr/>
          <a:lstStyle/>
          <a:p>
            <a:pPr>
              <a:lnSpc>
                <a:spcPts val="3188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err="1" smtClean="0"/>
              <a:t>Hochenergiephysik</a:t>
            </a:r>
            <a:r>
              <a:rPr lang="en-US" dirty="0" smtClean="0"/>
              <a:t> </a:t>
            </a:r>
            <a:r>
              <a:rPr lang="en-US" dirty="0" err="1" smtClean="0"/>
              <a:t>Ereignis</a:t>
            </a:r>
            <a:endParaRPr lang="en-US" dirty="0"/>
          </a:p>
        </p:txBody>
      </p:sp>
      <p:pic>
        <p:nvPicPr>
          <p:cNvPr id="4" name="Picture 3" descr="cms_eve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295400"/>
            <a:ext cx="7391400" cy="50757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0600" y="13716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Arial Black" pitchFamily="34" charset="0"/>
              </a:rPr>
              <a:t>Simulated Event in CMS</a:t>
            </a:r>
            <a:endParaRPr lang="en-US" b="1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6425" cy="1139825"/>
          </a:xfrm>
          <a:ln/>
        </p:spPr>
        <p:txBody>
          <a:bodyPr/>
          <a:lstStyle/>
          <a:p>
            <a:pPr>
              <a:lnSpc>
                <a:spcPts val="3188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err="1" smtClean="0"/>
              <a:t>Schwerionenphysik</a:t>
            </a:r>
            <a:r>
              <a:rPr lang="en-US" dirty="0" smtClean="0"/>
              <a:t> </a:t>
            </a:r>
            <a:r>
              <a:rPr lang="en-US" dirty="0" err="1" smtClean="0"/>
              <a:t>Ereignis</a:t>
            </a: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8062" y="1333590"/>
            <a:ext cx="7221538" cy="53196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990600" y="13716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Black" pitchFamily="34" charset="0"/>
              </a:rPr>
              <a:t>Simulated Event in ALICE</a:t>
            </a:r>
            <a:endParaRPr lang="en-US" b="1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6425" cy="1139825"/>
          </a:xfrm>
          <a:ln/>
        </p:spPr>
        <p:txBody>
          <a:bodyPr/>
          <a:lstStyle/>
          <a:p>
            <a:pPr>
              <a:lnSpc>
                <a:spcPts val="3188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err="1"/>
              <a:t>Sonden</a:t>
            </a:r>
            <a:r>
              <a:rPr lang="en-US" dirty="0"/>
              <a:t> in </a:t>
            </a:r>
            <a:r>
              <a:rPr lang="en-US" dirty="0" smtClean="0"/>
              <a:t>Quark-Gluon</a:t>
            </a:r>
            <a:br>
              <a:rPr lang="en-US" dirty="0" smtClean="0"/>
            </a:br>
            <a:r>
              <a:rPr lang="en-US" dirty="0" smtClean="0"/>
              <a:t>Plasma (1)</a:t>
            </a:r>
            <a:endParaRPr lang="en-US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6425" cy="4613275"/>
          </a:xfrm>
          <a:ln/>
        </p:spPr>
        <p:txBody>
          <a:bodyPr/>
          <a:lstStyle/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US" sz="2400" dirty="0" err="1" smtClean="0"/>
              <a:t>Woher</a:t>
            </a:r>
            <a:r>
              <a:rPr lang="en-US" sz="2400" dirty="0" smtClean="0"/>
              <a:t> </a:t>
            </a:r>
            <a:r>
              <a:rPr lang="en-US" sz="2400" dirty="0" err="1" smtClean="0"/>
              <a:t>wissen</a:t>
            </a:r>
            <a:r>
              <a:rPr lang="en-US" sz="2400" dirty="0" smtClean="0"/>
              <a:t> </a:t>
            </a:r>
            <a:r>
              <a:rPr lang="en-US" sz="2400" dirty="0" err="1" smtClean="0"/>
              <a:t>wir</a:t>
            </a:r>
            <a:r>
              <a:rPr lang="en-US" sz="2400" dirty="0" smtClean="0"/>
              <a:t>, </a:t>
            </a:r>
            <a:r>
              <a:rPr lang="en-US" sz="2400" dirty="0" err="1" smtClean="0"/>
              <a:t>dass</a:t>
            </a:r>
            <a:r>
              <a:rPr lang="en-US" sz="2400" dirty="0" smtClean="0"/>
              <a:t> </a:t>
            </a:r>
            <a:r>
              <a:rPr lang="en-US" sz="2400" dirty="0" err="1" smtClean="0"/>
              <a:t>für</a:t>
            </a:r>
            <a:r>
              <a:rPr lang="en-US" sz="2400" dirty="0" smtClean="0"/>
              <a:t> </a:t>
            </a:r>
            <a:r>
              <a:rPr lang="en-US" sz="2400" dirty="0" err="1" smtClean="0"/>
              <a:t>kurze</a:t>
            </a:r>
            <a:r>
              <a:rPr lang="en-US" sz="2400" dirty="0" smtClean="0"/>
              <a:t> </a:t>
            </a:r>
            <a:r>
              <a:rPr lang="en-US" sz="2400" dirty="0" err="1" smtClean="0"/>
              <a:t>Zeit</a:t>
            </a:r>
            <a:r>
              <a:rPr lang="en-US" sz="2400" dirty="0" smtClean="0"/>
              <a:t> </a:t>
            </a:r>
            <a:r>
              <a:rPr lang="en-US" sz="2400" dirty="0" err="1" smtClean="0"/>
              <a:t>ein</a:t>
            </a:r>
            <a:r>
              <a:rPr lang="en-US" sz="2400" dirty="0" smtClean="0"/>
              <a:t> Quark-Gluon-Plasma (QGP) </a:t>
            </a:r>
            <a:r>
              <a:rPr lang="en-US" sz="2400" dirty="0" err="1" smtClean="0"/>
              <a:t>entstanden</a:t>
            </a:r>
            <a:r>
              <a:rPr lang="en-US" sz="2400" dirty="0" smtClean="0"/>
              <a:t> </a:t>
            </a:r>
            <a:r>
              <a:rPr lang="en-US" sz="2400" dirty="0" err="1" smtClean="0"/>
              <a:t>ist</a:t>
            </a:r>
            <a:r>
              <a:rPr lang="en-US" sz="2400" dirty="0" smtClean="0"/>
              <a:t>?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US" sz="2400" dirty="0" err="1" smtClean="0"/>
              <a:t>Wir</a:t>
            </a:r>
            <a:r>
              <a:rPr lang="en-US" sz="2400" dirty="0" smtClean="0"/>
              <a:t> </a:t>
            </a:r>
            <a:r>
              <a:rPr lang="en-US" sz="2400" dirty="0" err="1" smtClean="0"/>
              <a:t>verwenden</a:t>
            </a:r>
            <a:r>
              <a:rPr lang="en-US" sz="2400" dirty="0" smtClean="0"/>
              <a:t> “</a:t>
            </a:r>
            <a:r>
              <a:rPr lang="en-US" sz="2400" dirty="0" err="1" smtClean="0"/>
              <a:t>Sonden</a:t>
            </a:r>
            <a:r>
              <a:rPr lang="en-US" sz="2400" dirty="0" smtClean="0"/>
              <a:t>”, </a:t>
            </a:r>
            <a:r>
              <a:rPr lang="en-US" sz="2400" dirty="0" err="1" smtClean="0"/>
              <a:t>wie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zum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Beispiel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das </a:t>
            </a:r>
            <a:r>
              <a:rPr lang="en-US" sz="2400" dirty="0" err="1" smtClean="0"/>
              <a:t>sogenannte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J/</a:t>
            </a:r>
            <a:r>
              <a:rPr lang="en-US" sz="2400" dirty="0" smtClean="0">
                <a:solidFill>
                  <a:srgbClr val="FF0000"/>
                </a:solidFill>
                <a:sym typeface="Symbol"/>
              </a:rPr>
              <a:t>-</a:t>
            </a:r>
            <a:r>
              <a:rPr lang="en-US" sz="2400" dirty="0" err="1" smtClean="0">
                <a:solidFill>
                  <a:srgbClr val="FF0000"/>
                </a:solidFill>
              </a:rPr>
              <a:t>Teilchen</a:t>
            </a:r>
            <a:r>
              <a:rPr lang="en-US" sz="2400" dirty="0" smtClean="0"/>
              <a:t>, </a:t>
            </a:r>
            <a:r>
              <a:rPr lang="en-US" sz="2400" dirty="0" err="1" smtClean="0"/>
              <a:t>welches</a:t>
            </a:r>
            <a:r>
              <a:rPr lang="en-US" sz="2400" dirty="0" smtClean="0"/>
              <a:t> </a:t>
            </a:r>
            <a:r>
              <a:rPr lang="en-US" sz="2400" dirty="0" err="1" smtClean="0"/>
              <a:t>im</a:t>
            </a:r>
            <a:r>
              <a:rPr lang="en-US" sz="2400" dirty="0" smtClean="0"/>
              <a:t> QGP </a:t>
            </a:r>
            <a:r>
              <a:rPr lang="en-US" sz="2400" dirty="0" err="1" smtClean="0"/>
              <a:t>zerf</a:t>
            </a:r>
            <a:r>
              <a:rPr lang="en-US" sz="2400" dirty="0" err="1" smtClean="0">
                <a:latin typeface="Arial"/>
                <a:cs typeface="Arial"/>
              </a:rPr>
              <a:t>ällt</a:t>
            </a:r>
            <a:r>
              <a:rPr lang="en-US" sz="2400" dirty="0" smtClean="0">
                <a:latin typeface="Arial"/>
                <a:cs typeface="Arial"/>
              </a:rPr>
              <a:t>.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US" sz="2400" dirty="0" err="1" smtClean="0">
                <a:latin typeface="Arial"/>
                <a:cs typeface="Arial"/>
              </a:rPr>
              <a:t>Wenn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sich</a:t>
            </a:r>
            <a:r>
              <a:rPr lang="en-US" sz="2400" dirty="0" smtClean="0">
                <a:latin typeface="Arial"/>
                <a:cs typeface="Arial"/>
              </a:rPr>
              <a:t> die </a:t>
            </a:r>
            <a:r>
              <a:rPr lang="en-US" sz="2400" dirty="0" err="1" smtClean="0">
                <a:latin typeface="Arial"/>
                <a:cs typeface="Arial"/>
              </a:rPr>
              <a:t>Eigenschaften</a:t>
            </a:r>
            <a:r>
              <a:rPr lang="en-US" sz="2400" dirty="0" smtClean="0">
                <a:latin typeface="Arial"/>
                <a:cs typeface="Arial"/>
              </a:rPr>
              <a:t> (Masse, </a:t>
            </a:r>
            <a:r>
              <a:rPr lang="en-US" sz="2400" dirty="0" err="1" smtClean="0">
                <a:latin typeface="Arial"/>
                <a:cs typeface="Arial"/>
              </a:rPr>
              <a:t>H</a:t>
            </a:r>
            <a:r>
              <a:rPr lang="en-US" sz="2400" dirty="0" err="1" smtClean="0">
                <a:cs typeface="Arial"/>
              </a:rPr>
              <a:t>äufigkeit</a:t>
            </a:r>
            <a:r>
              <a:rPr lang="en-US" sz="2400" dirty="0" smtClean="0">
                <a:latin typeface="Arial"/>
                <a:cs typeface="Arial"/>
              </a:rPr>
              <a:t>) des </a:t>
            </a:r>
            <a:r>
              <a:rPr lang="en-US" sz="2400" dirty="0" smtClean="0"/>
              <a:t>J/</a:t>
            </a:r>
            <a:r>
              <a:rPr lang="en-US" sz="2400" dirty="0" smtClean="0">
                <a:sym typeface="Symbol"/>
              </a:rPr>
              <a:t>- </a:t>
            </a:r>
            <a:r>
              <a:rPr lang="en-US" sz="2400" dirty="0" err="1" smtClean="0">
                <a:cs typeface="Arial"/>
              </a:rPr>
              <a:t>ändern</a:t>
            </a:r>
            <a:r>
              <a:rPr lang="en-US" sz="2400" dirty="0" smtClean="0">
                <a:cs typeface="Arial"/>
              </a:rPr>
              <a:t>, so </a:t>
            </a:r>
            <a:r>
              <a:rPr lang="en-US" sz="2400" dirty="0" err="1" smtClean="0">
                <a:cs typeface="Arial"/>
              </a:rPr>
              <a:t>erlaubt</a:t>
            </a:r>
            <a:r>
              <a:rPr lang="en-US" sz="2400" dirty="0" smtClean="0">
                <a:cs typeface="Arial"/>
              </a:rPr>
              <a:t> dies </a:t>
            </a:r>
            <a:r>
              <a:rPr lang="en-US" sz="2400" dirty="0" err="1" smtClean="0">
                <a:cs typeface="Arial"/>
              </a:rPr>
              <a:t>R</a:t>
            </a:r>
            <a:r>
              <a:rPr lang="en-US" sz="2400" dirty="0" err="1" smtClean="0"/>
              <a:t>ückschlüsse</a:t>
            </a:r>
            <a:r>
              <a:rPr lang="en-US" sz="2400" dirty="0" smtClean="0"/>
              <a:t> auf das QGP.</a:t>
            </a:r>
            <a:r>
              <a:rPr lang="en-US" sz="2400" dirty="0" smtClean="0">
                <a:cs typeface="Arial"/>
              </a:rPr>
              <a:t> </a:t>
            </a:r>
            <a:endParaRPr lang="en-US" sz="2400" dirty="0"/>
          </a:p>
        </p:txBody>
      </p:sp>
      <p:pic>
        <p:nvPicPr>
          <p:cNvPr id="4" name="Picture 3" descr="QG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267200"/>
            <a:ext cx="2971800" cy="18529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0" y="5029200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J</a:t>
            </a:r>
            <a:r>
              <a:rPr lang="en-US" sz="1400" b="1" dirty="0"/>
              <a:t> /</a:t>
            </a:r>
            <a:r>
              <a:rPr lang="en-US" sz="1400" b="1" dirty="0">
                <a:sym typeface="Symbol"/>
              </a:rPr>
              <a:t></a:t>
            </a:r>
            <a:endParaRPr lang="en-US" sz="1400" b="1" dirty="0"/>
          </a:p>
        </p:txBody>
      </p:sp>
      <p:sp>
        <p:nvSpPr>
          <p:cNvPr id="7" name="Oval 6"/>
          <p:cNvSpPr/>
          <p:nvPr/>
        </p:nvSpPr>
        <p:spPr bwMode="auto">
          <a:xfrm>
            <a:off x="2209800" y="5105400"/>
            <a:ext cx="152400" cy="1524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6425" cy="1139825"/>
          </a:xfrm>
          <a:ln/>
        </p:spPr>
        <p:txBody>
          <a:bodyPr/>
          <a:lstStyle/>
          <a:p>
            <a:pPr>
              <a:lnSpc>
                <a:spcPts val="3188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err="1"/>
              <a:t>Sonden</a:t>
            </a:r>
            <a:r>
              <a:rPr lang="en-US" dirty="0"/>
              <a:t> in </a:t>
            </a:r>
            <a:r>
              <a:rPr lang="en-US" dirty="0" smtClean="0"/>
              <a:t>Quark-Gluon</a:t>
            </a:r>
            <a:br>
              <a:rPr lang="en-US" dirty="0" smtClean="0"/>
            </a:br>
            <a:r>
              <a:rPr lang="en-US" dirty="0" smtClean="0"/>
              <a:t>Plasma (2)</a:t>
            </a:r>
            <a:endParaRPr lang="en-US" dirty="0"/>
          </a:p>
        </p:txBody>
      </p:sp>
      <p:pic>
        <p:nvPicPr>
          <p:cNvPr id="4" name="Picture 3" descr="QG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267200"/>
            <a:ext cx="2971800" cy="185294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2209800" y="5105400"/>
            <a:ext cx="152400" cy="1524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Arial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rot="16200000" flipH="1">
            <a:off x="1981200" y="5562600"/>
            <a:ext cx="685800" cy="762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533401" y="1371600"/>
            <a:ext cx="8153400" cy="4994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ts val="500"/>
              </a:spcBef>
              <a:buFont typeface="Arial" pitchFamily="34" charset="0"/>
              <a:buChar char="•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wichtige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Zerf</a:t>
            </a:r>
            <a:r>
              <a:rPr lang="en-US" dirty="0" err="1" smtClean="0">
                <a:solidFill>
                  <a:schemeClr val="tx1"/>
                </a:solidFill>
                <a:latin typeface="Arial"/>
                <a:cs typeface="Arial"/>
              </a:rPr>
              <a:t>älle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:</a:t>
            </a:r>
          </a:p>
          <a:p>
            <a:pPr marL="1084263" lvl="1" indent="-625475">
              <a:buFont typeface="Times New Roman" pitchFamily="16" charset="0"/>
              <a:buChar char="–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>
                <a:solidFill>
                  <a:schemeClr val="tx1"/>
                </a:solidFill>
              </a:rPr>
              <a:t>J/</a:t>
            </a:r>
            <a:r>
              <a:rPr lang="en-US" dirty="0" smtClean="0">
                <a:solidFill>
                  <a:schemeClr val="tx1"/>
                </a:solidFill>
                <a:sym typeface="Symbol"/>
              </a:rPr>
              <a:t>  </a:t>
            </a:r>
            <a:r>
              <a:rPr lang="en-US" dirty="0" smtClean="0">
                <a:solidFill>
                  <a:schemeClr val="tx1"/>
                </a:solidFill>
              </a:rPr>
              <a:t>e</a:t>
            </a:r>
            <a:r>
              <a:rPr lang="en-US" baseline="25000" dirty="0" smtClean="0">
                <a:solidFill>
                  <a:schemeClr val="tx1"/>
                </a:solidFill>
              </a:rPr>
              <a:t>+</a:t>
            </a:r>
            <a:r>
              <a:rPr lang="en-US" dirty="0" smtClean="0">
                <a:solidFill>
                  <a:schemeClr val="tx1"/>
                </a:solidFill>
              </a:rPr>
              <a:t> e</a:t>
            </a:r>
            <a:r>
              <a:rPr lang="en-US" baseline="25000" dirty="0" smtClean="0">
                <a:solidFill>
                  <a:schemeClr val="tx1"/>
                </a:solidFill>
              </a:rPr>
              <a:t> –</a:t>
            </a:r>
            <a:r>
              <a:rPr lang="en-US" dirty="0" smtClean="0">
                <a:solidFill>
                  <a:schemeClr val="tx1"/>
                </a:solidFill>
              </a:rPr>
              <a:t>   (0.73%)</a:t>
            </a:r>
          </a:p>
          <a:p>
            <a:pPr marL="1084263" lvl="1" indent="-625475">
              <a:buFont typeface="Times New Roman" pitchFamily="16" charset="0"/>
              <a:buChar char="–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J/</a:t>
            </a:r>
            <a:r>
              <a:rPr lang="en-US" dirty="0" smtClean="0">
                <a:solidFill>
                  <a:schemeClr val="tx1"/>
                </a:solidFill>
                <a:sym typeface="Symbol"/>
              </a:rPr>
              <a:t>  </a:t>
            </a:r>
            <a:r>
              <a:rPr lang="en-US" dirty="0" smtClean="0">
                <a:solidFill>
                  <a:schemeClr val="tx1"/>
                </a:solidFill>
                <a:latin typeface="Symbol" pitchFamily="32" charset="2"/>
                <a:ea typeface="Symbol" pitchFamily="32" charset="2"/>
                <a:cs typeface="Symbol" pitchFamily="32" charset="2"/>
              </a:rPr>
              <a:t>m</a:t>
            </a:r>
            <a:r>
              <a:rPr lang="en-US" baseline="25000" dirty="0" smtClean="0">
                <a:solidFill>
                  <a:schemeClr val="tx1"/>
                </a:solidFill>
                <a:latin typeface="Symbol" pitchFamily="32" charset="2"/>
                <a:ea typeface="Symbol" pitchFamily="32" charset="2"/>
                <a:cs typeface="Symbol" pitchFamily="32" charset="2"/>
              </a:rPr>
              <a:t>+ </a:t>
            </a:r>
            <a:r>
              <a:rPr lang="en-US" dirty="0" smtClean="0">
                <a:solidFill>
                  <a:schemeClr val="tx1"/>
                </a:solidFill>
                <a:latin typeface="Symbol" pitchFamily="32" charset="2"/>
                <a:ea typeface="Symbol" pitchFamily="32" charset="2"/>
                <a:cs typeface="Symbol" pitchFamily="32" charset="2"/>
              </a:rPr>
              <a:t>m</a:t>
            </a:r>
            <a:r>
              <a:rPr lang="en-US" baseline="25000" dirty="0" smtClean="0">
                <a:solidFill>
                  <a:schemeClr val="tx1"/>
                </a:solidFill>
                <a:latin typeface="Symbol" pitchFamily="32" charset="2"/>
                <a:ea typeface="Symbol" pitchFamily="32" charset="2"/>
                <a:cs typeface="Symbol" pitchFamily="32" charset="2"/>
              </a:rPr>
              <a:t>-</a:t>
            </a:r>
            <a:r>
              <a:rPr lang="en-US" dirty="0" smtClean="0">
                <a:solidFill>
                  <a:schemeClr val="tx1"/>
                </a:solidFill>
              </a:rPr>
              <a:t>   (0.73%)</a:t>
            </a:r>
            <a:endParaRPr lang="en-US" baseline="25000" dirty="0" smtClean="0">
              <a:solidFill>
                <a:schemeClr val="tx1"/>
              </a:solidFill>
              <a:latin typeface="Symbol" pitchFamily="32" charset="2"/>
              <a:ea typeface="Symbol" pitchFamily="32" charset="2"/>
              <a:cs typeface="Symbol" pitchFamily="32" charset="2"/>
            </a:endParaRPr>
          </a:p>
          <a:p>
            <a:pPr marL="342900" indent="-342900">
              <a:spcBef>
                <a:spcPts val="500"/>
              </a:spcBef>
              <a:buFont typeface="Arial" pitchFamily="34" charset="0"/>
              <a:buChar char="•"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Elektronen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und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Myonen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unterliegen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nicht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der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starken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Wechselwirkung</a:t>
            </a:r>
            <a:endParaRPr lang="en-US" kern="0" noProof="0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marL="342900" indent="-342900">
              <a:spcBef>
                <a:spcPts val="500"/>
              </a:spcBef>
              <a:buFont typeface="Arial" pitchFamily="34" charset="0"/>
              <a:buChar char="•"/>
            </a:pPr>
            <a:r>
              <a:rPr lang="en-US" kern="0" dirty="0" smtClean="0">
                <a:solidFill>
                  <a:schemeClr val="tx1"/>
                </a:solidFill>
                <a:latin typeface="+mn-lt"/>
                <a:cs typeface="+mn-cs"/>
              </a:rPr>
              <a:t>Auf </a:t>
            </a:r>
            <a:r>
              <a:rPr lang="en-US" kern="0" dirty="0" err="1" smtClean="0">
                <a:solidFill>
                  <a:schemeClr val="tx1"/>
                </a:solidFill>
                <a:latin typeface="+mn-lt"/>
                <a:cs typeface="+mn-cs"/>
              </a:rPr>
              <a:t>ihrem</a:t>
            </a:r>
            <a:r>
              <a:rPr lang="en-US" kern="0" dirty="0" smtClean="0">
                <a:solidFill>
                  <a:schemeClr val="tx1"/>
                </a:solidFill>
                <a:latin typeface="+mn-lt"/>
                <a:cs typeface="+mn-cs"/>
              </a:rPr>
              <a:t> </a:t>
            </a:r>
            <a:r>
              <a:rPr lang="en-US" kern="0" dirty="0" err="1" smtClean="0">
                <a:solidFill>
                  <a:schemeClr val="tx1"/>
                </a:solidFill>
                <a:latin typeface="+mn-lt"/>
                <a:cs typeface="+mn-cs"/>
              </a:rPr>
              <a:t>Weg</a:t>
            </a:r>
            <a:r>
              <a:rPr lang="en-US" kern="0" dirty="0" smtClean="0">
                <a:solidFill>
                  <a:schemeClr val="tx1"/>
                </a:solidFill>
                <a:latin typeface="+mn-lt"/>
                <a:cs typeface="+mn-cs"/>
              </a:rPr>
              <a:t> </a:t>
            </a:r>
            <a:r>
              <a:rPr lang="en-US" kern="0" dirty="0" err="1" smtClean="0">
                <a:solidFill>
                  <a:schemeClr val="tx1"/>
                </a:solidFill>
                <a:latin typeface="+mn-lt"/>
                <a:cs typeface="+mn-cs"/>
              </a:rPr>
              <a:t>durch</a:t>
            </a:r>
            <a:r>
              <a:rPr lang="en-US" kern="0" dirty="0" smtClean="0">
                <a:solidFill>
                  <a:schemeClr val="tx1"/>
                </a:solidFill>
                <a:latin typeface="+mn-lt"/>
                <a:cs typeface="+mn-cs"/>
              </a:rPr>
              <a:t> das QGP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werden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sie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deshalb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nicht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abgelenkt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962399" y="4267201"/>
            <a:ext cx="3886201" cy="1905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ts val="500"/>
              </a:spcBef>
              <a:buFont typeface="Arial" pitchFamily="34" charset="0"/>
              <a:buChar char="•"/>
            </a:pP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Ziel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ist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also das </a:t>
            </a:r>
            <a:r>
              <a:rPr lang="en-US" kern="0" dirty="0" smtClean="0">
                <a:solidFill>
                  <a:srgbClr val="FF0000"/>
                </a:solidFill>
                <a:latin typeface="+mn-lt"/>
                <a:cs typeface="+mn-cs"/>
              </a:rPr>
              <a:t>A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uffinden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von </a:t>
            </a:r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baseline="25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 e</a:t>
            </a:r>
            <a:r>
              <a:rPr lang="en-US" baseline="25000" dirty="0" smtClean="0">
                <a:solidFill>
                  <a:srgbClr val="FF0000"/>
                </a:solidFill>
              </a:rPr>
              <a:t> –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-US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Paaren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und</a:t>
            </a:r>
            <a:b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solidFill>
                  <a:srgbClr val="FF0000"/>
                </a:solidFill>
                <a:latin typeface="Symbol" pitchFamily="32" charset="2"/>
                <a:ea typeface="Symbol" pitchFamily="32" charset="2"/>
                <a:cs typeface="Symbol" pitchFamily="32" charset="2"/>
              </a:rPr>
              <a:t>m</a:t>
            </a:r>
            <a:r>
              <a:rPr lang="en-US" baseline="25000" dirty="0" smtClean="0">
                <a:solidFill>
                  <a:srgbClr val="FF0000"/>
                </a:solidFill>
                <a:latin typeface="Symbol" pitchFamily="32" charset="2"/>
                <a:ea typeface="Symbol" pitchFamily="32" charset="2"/>
                <a:cs typeface="Symbol" pitchFamily="32" charset="2"/>
              </a:rPr>
              <a:t>+ </a:t>
            </a:r>
            <a:r>
              <a:rPr lang="en-US" dirty="0" smtClean="0">
                <a:solidFill>
                  <a:srgbClr val="FF0000"/>
                </a:solidFill>
                <a:latin typeface="Symbol" pitchFamily="32" charset="2"/>
                <a:ea typeface="Symbol" pitchFamily="32" charset="2"/>
                <a:cs typeface="Symbol" pitchFamily="32" charset="2"/>
              </a:rPr>
              <a:t>m</a:t>
            </a:r>
            <a:r>
              <a:rPr lang="en-US" baseline="25000" dirty="0" smtClean="0">
                <a:solidFill>
                  <a:srgbClr val="FF0000"/>
                </a:solidFill>
                <a:latin typeface="Symbol" pitchFamily="32" charset="2"/>
                <a:ea typeface="Symbol" pitchFamily="32" charset="2"/>
                <a:cs typeface="Symbol" pitchFamily="32" charset="2"/>
              </a:rPr>
              <a:t>-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- </a:t>
            </a:r>
            <a:r>
              <a:rPr lang="en-US" dirty="0" err="1" smtClean="0">
                <a:solidFill>
                  <a:srgbClr val="FF0000"/>
                </a:solidFill>
                <a:latin typeface="+mn-lt"/>
              </a:rPr>
              <a:t>Paaren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.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rot="16200000" flipV="1">
            <a:off x="1905000" y="4724400"/>
            <a:ext cx="685800" cy="762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2286000" y="5029200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J</a:t>
            </a:r>
            <a:r>
              <a:rPr lang="en-US" sz="1400" b="1" dirty="0"/>
              <a:t> /</a:t>
            </a:r>
            <a:r>
              <a:rPr lang="en-US" sz="1400" b="1" dirty="0">
                <a:sym typeface="Symbol"/>
              </a:rPr>
              <a:t></a:t>
            </a:r>
            <a:endParaRPr lang="en-US" sz="1400" b="1" dirty="0"/>
          </a:p>
        </p:txBody>
      </p:sp>
      <p:sp>
        <p:nvSpPr>
          <p:cNvPr id="15" name="Rectangle 14"/>
          <p:cNvSpPr/>
          <p:nvPr/>
        </p:nvSpPr>
        <p:spPr>
          <a:xfrm>
            <a:off x="1905000" y="4191000"/>
            <a:ext cx="436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baseline="25000" dirty="0" smtClean="0">
                <a:solidFill>
                  <a:srgbClr val="FF0000"/>
                </a:solidFill>
              </a:rPr>
              <a:t>+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306862" y="571053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baseline="25000" dirty="0" smtClean="0">
                <a:solidFill>
                  <a:srgbClr val="FF0000"/>
                </a:solidFill>
              </a:rPr>
              <a:t>-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47987"/>
            <a:ext cx="8223250" cy="1090613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4800" dirty="0" err="1" smtClean="0"/>
              <a:t>Einführung</a:t>
            </a:r>
            <a:r>
              <a:rPr lang="en-US" sz="4800" dirty="0" smtClean="0"/>
              <a:t> ALICE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57200" y="65088"/>
            <a:ext cx="8229600" cy="10892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 dirty="0" smtClean="0">
                <a:solidFill>
                  <a:srgbClr val="000000"/>
                </a:solidFill>
                <a:latin typeface="Arial" charset="0"/>
              </a:rPr>
              <a:t>ALICE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:</a:t>
            </a:r>
            <a:br>
              <a:rPr lang="en-GB" sz="32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sz="3200" b="1" dirty="0" smtClean="0">
                <a:solidFill>
                  <a:srgbClr val="000000"/>
                </a:solidFill>
                <a:latin typeface="Arial" charset="0"/>
              </a:rPr>
              <a:t>A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b="1" dirty="0">
                <a:solidFill>
                  <a:srgbClr val="000000"/>
                </a:solidFill>
                <a:latin typeface="Arial" charset="0"/>
              </a:rPr>
              <a:t>L</a:t>
            </a:r>
            <a:r>
              <a:rPr lang="en-GB" sz="3200" dirty="0">
                <a:solidFill>
                  <a:srgbClr val="000000"/>
                </a:solidFill>
                <a:latin typeface="Arial" charset="0"/>
              </a:rPr>
              <a:t>arge </a:t>
            </a:r>
            <a:r>
              <a:rPr lang="en-GB" sz="3200" b="1" dirty="0">
                <a:solidFill>
                  <a:srgbClr val="000000"/>
                </a:solidFill>
                <a:latin typeface="Arial" charset="0"/>
              </a:rPr>
              <a:t>I</a:t>
            </a:r>
            <a:r>
              <a:rPr lang="en-GB" sz="3200" dirty="0">
                <a:solidFill>
                  <a:srgbClr val="000000"/>
                </a:solidFill>
                <a:latin typeface="Arial" charset="0"/>
              </a:rPr>
              <a:t>on </a:t>
            </a:r>
            <a:r>
              <a:rPr lang="en-GB" sz="3200" b="1" dirty="0" smtClean="0">
                <a:solidFill>
                  <a:srgbClr val="000000"/>
                </a:solidFill>
                <a:latin typeface="Arial" charset="0"/>
              </a:rPr>
              <a:t>C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ollider </a:t>
            </a:r>
            <a:r>
              <a:rPr lang="en-GB" sz="3200" b="1" dirty="0" smtClean="0">
                <a:solidFill>
                  <a:srgbClr val="000000"/>
                </a:solidFill>
                <a:latin typeface="Arial" charset="0"/>
              </a:rPr>
              <a:t>E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xperiment 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" y="1447800"/>
            <a:ext cx="8077200" cy="474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550" indent="-336550" eaLnBrk="1" hangingPunct="1">
              <a:lnSpc>
                <a:spcPct val="101000"/>
              </a:lnSpc>
              <a:spcBef>
                <a:spcPts val="75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ALICE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ist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das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eigens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der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Schwerionenphysik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gewidmete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Experiment am LHC:</a:t>
            </a:r>
          </a:p>
          <a:p>
            <a:pPr marL="793750" lvl="1" indent="-336550" eaLnBrk="1" hangingPunct="1">
              <a:lnSpc>
                <a:spcPct val="101000"/>
              </a:lnSpc>
              <a:spcBef>
                <a:spcPts val="75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b="1" dirty="0" err="1" smtClean="0">
                <a:solidFill>
                  <a:srgbClr val="000000"/>
                </a:solidFill>
                <a:latin typeface="Arial" charset="0"/>
              </a:rPr>
              <a:t>Blei-Blei</a:t>
            </a:r>
            <a:r>
              <a:rPr lang="en-GB" sz="2000" b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b="1" dirty="0" err="1" smtClean="0">
                <a:solidFill>
                  <a:srgbClr val="000000"/>
                </a:solidFill>
                <a:latin typeface="Arial" charset="0"/>
              </a:rPr>
              <a:t>Kollisionen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bei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5.5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TeV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pro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Nukleonenpaar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793750" lvl="1" indent="-336550" eaLnBrk="1" hangingPunct="1">
              <a:lnSpc>
                <a:spcPct val="101000"/>
              </a:lnSpc>
              <a:spcBef>
                <a:spcPts val="5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Detaillierte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Studien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der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i="1" dirty="0" err="1" smtClean="0">
                <a:solidFill>
                  <a:srgbClr val="000000"/>
                </a:solidFill>
                <a:latin typeface="Arial" charset="0"/>
              </a:rPr>
              <a:t>Hadronen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GB" sz="2000" i="1" dirty="0" err="1" smtClean="0">
                <a:solidFill>
                  <a:srgbClr val="000000"/>
                </a:solidFill>
                <a:latin typeface="Arial" charset="0"/>
              </a:rPr>
              <a:t>Elektronen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GB" sz="2000" i="1" dirty="0" err="1" smtClean="0">
                <a:solidFill>
                  <a:srgbClr val="000000"/>
                </a:solidFill>
                <a:latin typeface="Arial" charset="0"/>
              </a:rPr>
              <a:t>Muonen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und </a:t>
            </a:r>
            <a:r>
              <a:rPr lang="en-GB" sz="2000" i="1" dirty="0" err="1" smtClean="0">
                <a:solidFill>
                  <a:srgbClr val="000000"/>
                </a:solidFill>
                <a:latin typeface="Arial" charset="0"/>
              </a:rPr>
              <a:t>Photonen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, die in den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Kollisionen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produziert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werden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50800" indent="-336550" eaLnBrk="1" hangingPunct="1">
              <a:lnSpc>
                <a:spcPct val="101000"/>
              </a:lnSpc>
              <a:spcBef>
                <a:spcPts val="5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ALICE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besteht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aus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u="sng" dirty="0" smtClean="0">
                <a:solidFill>
                  <a:srgbClr val="000000"/>
                </a:solidFill>
                <a:latin typeface="Arial" charset="0"/>
              </a:rPr>
              <a:t>18 </a:t>
            </a:r>
            <a:r>
              <a:rPr lang="en-GB" sz="2000" u="sng" dirty="0" err="1" smtClean="0">
                <a:solidFill>
                  <a:srgbClr val="000000"/>
                </a:solidFill>
                <a:latin typeface="Arial" charset="0"/>
              </a:rPr>
              <a:t>verschiedenen</a:t>
            </a:r>
            <a:r>
              <a:rPr lang="en-GB" sz="2000" u="sng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u="sng" dirty="0" err="1" smtClean="0">
                <a:solidFill>
                  <a:srgbClr val="000000"/>
                </a:solidFill>
                <a:latin typeface="Arial" charset="0"/>
              </a:rPr>
              <a:t>Detektorsystemen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793750" lvl="1" indent="-336550" eaLnBrk="1" hangingPunct="1">
              <a:lnSpc>
                <a:spcPct val="101000"/>
              </a:lnSpc>
              <a:spcBef>
                <a:spcPts val="5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i="1" dirty="0" smtClean="0">
                <a:solidFill>
                  <a:srgbClr val="000000"/>
                </a:solidFill>
                <a:latin typeface="Arial" charset="0"/>
              </a:rPr>
              <a:t>Von </a:t>
            </a:r>
            <a:r>
              <a:rPr lang="en-GB" sz="2000" i="1" dirty="0" err="1" smtClean="0">
                <a:solidFill>
                  <a:srgbClr val="000000"/>
                </a:solidFill>
                <a:latin typeface="Arial" charset="0"/>
              </a:rPr>
              <a:t>diesen</a:t>
            </a:r>
            <a:r>
              <a:rPr lang="en-GB" sz="2000" i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i="1" dirty="0" err="1" smtClean="0">
                <a:solidFill>
                  <a:srgbClr val="000000"/>
                </a:solidFill>
                <a:latin typeface="Arial" charset="0"/>
              </a:rPr>
              <a:t>werden</a:t>
            </a:r>
            <a:r>
              <a:rPr lang="en-GB" sz="2000" i="1" dirty="0" smtClean="0">
                <a:solidFill>
                  <a:srgbClr val="000000"/>
                </a:solidFill>
                <a:latin typeface="Arial" charset="0"/>
              </a:rPr>
              <a:t> 3 in </a:t>
            </a:r>
            <a:r>
              <a:rPr lang="en-GB" sz="2000" i="1" dirty="0" err="1" smtClean="0">
                <a:solidFill>
                  <a:srgbClr val="000000"/>
                </a:solidFill>
                <a:latin typeface="Arial" charset="0"/>
              </a:rPr>
              <a:t>diesem</a:t>
            </a:r>
            <a:r>
              <a:rPr lang="en-GB" sz="2000" i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i="1" dirty="0" err="1" smtClean="0">
                <a:solidFill>
                  <a:srgbClr val="000000"/>
                </a:solidFill>
                <a:latin typeface="Arial" charset="0"/>
              </a:rPr>
              <a:t>Vortrag</a:t>
            </a:r>
            <a:r>
              <a:rPr lang="en-GB" sz="2000" i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i="1" dirty="0" err="1" smtClean="0">
                <a:solidFill>
                  <a:srgbClr val="000000"/>
                </a:solidFill>
                <a:latin typeface="Arial" charset="0"/>
              </a:rPr>
              <a:t>beschrieben</a:t>
            </a:r>
            <a:r>
              <a:rPr lang="en-GB" sz="2000" i="1" dirty="0" smtClean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marL="50800" indent="-336550" eaLnBrk="1" hangingPunct="1">
              <a:lnSpc>
                <a:spcPct val="101000"/>
              </a:lnSpc>
              <a:spcBef>
                <a:spcPts val="5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Jedes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davon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hat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eine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bestimmte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Aufgabe</a:t>
            </a:r>
            <a:endParaRPr lang="en-GB" sz="2000" dirty="0" smtClean="0">
              <a:solidFill>
                <a:srgbClr val="000000"/>
              </a:solidFill>
              <a:latin typeface="Arial" charset="0"/>
            </a:endParaRPr>
          </a:p>
          <a:p>
            <a:pPr marL="793750" lvl="1" indent="-336550" eaLnBrk="1" hangingPunct="1">
              <a:lnSpc>
                <a:spcPct val="101000"/>
              </a:lnSpc>
              <a:spcBef>
                <a:spcPts val="5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Spurverfolgung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(“Tracking”)</a:t>
            </a:r>
          </a:p>
          <a:p>
            <a:pPr marL="793750" lvl="1" indent="-336550" eaLnBrk="1" hangingPunct="1">
              <a:lnSpc>
                <a:spcPct val="101000"/>
              </a:lnSpc>
              <a:spcBef>
                <a:spcPts val="5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Identifikation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bestimmter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Teilchen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in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bestimmten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Impulsbereichen</a:t>
            </a:r>
            <a:endParaRPr lang="en-GB" sz="2000" dirty="0">
              <a:solidFill>
                <a:srgbClr val="000000"/>
              </a:solidFill>
              <a:latin typeface="Arial" charset="0"/>
            </a:endParaRPr>
          </a:p>
          <a:p>
            <a:pPr marL="50800" indent="-336550" eaLnBrk="1" hangingPunct="1">
              <a:lnSpc>
                <a:spcPct val="101000"/>
              </a:lnSpc>
              <a:spcBef>
                <a:spcPts val="5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ALICE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benutzt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alle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bekannten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Methoden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zur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Teilchenidentifikation</a:t>
            </a:r>
            <a:endParaRPr lang="en-GB" sz="2000" dirty="0">
              <a:solidFill>
                <a:srgbClr val="000000"/>
              </a:solidFill>
              <a:latin typeface="Arial" charset="0"/>
            </a:endParaRPr>
          </a:p>
          <a:p>
            <a:pPr marL="50800" indent="-336550" eaLnBrk="1" hangingPunct="1">
              <a:lnSpc>
                <a:spcPct val="101000"/>
              </a:lnSpc>
              <a:spcBef>
                <a:spcPts val="5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i="1" dirty="0" smtClean="0">
                <a:solidFill>
                  <a:srgbClr val="000000"/>
                </a:solidFill>
                <a:latin typeface="Arial" charset="0"/>
              </a:rPr>
              <a:t>Von </a:t>
            </a:r>
            <a:r>
              <a:rPr lang="en-GB" sz="2000" i="1" dirty="0" err="1" smtClean="0">
                <a:solidFill>
                  <a:srgbClr val="000000"/>
                </a:solidFill>
                <a:latin typeface="Arial" charset="0"/>
              </a:rPr>
              <a:t>diesen</a:t>
            </a:r>
            <a:r>
              <a:rPr lang="en-GB" sz="2000" i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i="1" dirty="0" err="1" smtClean="0">
                <a:solidFill>
                  <a:srgbClr val="000000"/>
                </a:solidFill>
                <a:latin typeface="Arial" charset="0"/>
              </a:rPr>
              <a:t>werden</a:t>
            </a:r>
            <a:r>
              <a:rPr lang="en-GB" sz="2000" i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i="1" dirty="0" err="1" smtClean="0">
                <a:solidFill>
                  <a:srgbClr val="000000"/>
                </a:solidFill>
                <a:latin typeface="Arial" charset="0"/>
              </a:rPr>
              <a:t>ebenfalls</a:t>
            </a:r>
            <a:r>
              <a:rPr lang="en-GB" sz="2000" i="1" dirty="0" smtClean="0">
                <a:solidFill>
                  <a:srgbClr val="000000"/>
                </a:solidFill>
                <a:latin typeface="Arial" charset="0"/>
              </a:rPr>
              <a:t> 3 in </a:t>
            </a:r>
            <a:r>
              <a:rPr lang="en-GB" sz="2000" i="1" dirty="0" err="1" smtClean="0">
                <a:solidFill>
                  <a:srgbClr val="000000"/>
                </a:solidFill>
                <a:latin typeface="Arial" charset="0"/>
              </a:rPr>
              <a:t>diesem</a:t>
            </a:r>
            <a:r>
              <a:rPr lang="en-GB" sz="2000" i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i="1" dirty="0" err="1" smtClean="0">
                <a:solidFill>
                  <a:srgbClr val="000000"/>
                </a:solidFill>
                <a:latin typeface="Arial" charset="0"/>
              </a:rPr>
              <a:t>Vortrag</a:t>
            </a:r>
            <a:r>
              <a:rPr lang="en-GB" sz="2000" i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i="1" dirty="0" err="1" smtClean="0">
                <a:solidFill>
                  <a:srgbClr val="000000"/>
                </a:solidFill>
                <a:latin typeface="Arial" charset="0"/>
              </a:rPr>
              <a:t>beschrieben</a:t>
            </a:r>
            <a:r>
              <a:rPr lang="en-GB" sz="2000" i="1" dirty="0" smtClean="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57200" y="304800"/>
            <a:ext cx="8229600" cy="585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>
                <a:solidFill>
                  <a:srgbClr val="000000"/>
                </a:solidFill>
                <a:latin typeface="Arial" charset="0"/>
              </a:rPr>
              <a:t>Übersicht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7171" name="Group 3"/>
          <p:cNvGrpSpPr>
            <a:grpSpLocks/>
          </p:cNvGrpSpPr>
          <p:nvPr/>
        </p:nvGrpSpPr>
        <p:grpSpPr bwMode="auto">
          <a:xfrm>
            <a:off x="866775" y="1773238"/>
            <a:ext cx="7820026" cy="4111624"/>
            <a:chOff x="546" y="1117"/>
            <a:chExt cx="4926" cy="2590"/>
          </a:xfrm>
        </p:grpSpPr>
        <p:sp>
          <p:nvSpPr>
            <p:cNvPr id="7172" name="AutoShape 4"/>
            <p:cNvSpPr>
              <a:spLocks noChangeArrowheads="1"/>
            </p:cNvSpPr>
            <p:nvPr/>
          </p:nvSpPr>
          <p:spPr bwMode="auto">
            <a:xfrm>
              <a:off x="546" y="1117"/>
              <a:ext cx="4926" cy="2590"/>
            </a:xfrm>
            <a:prstGeom prst="roundRect">
              <a:avLst>
                <a:gd name="adj" fmla="val 37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3" name="Text Box 5"/>
            <p:cNvSpPr txBox="1">
              <a:spLocks noChangeArrowheads="1"/>
            </p:cNvSpPr>
            <p:nvPr/>
          </p:nvSpPr>
          <p:spPr bwMode="auto">
            <a:xfrm>
              <a:off x="546" y="1117"/>
              <a:ext cx="4926" cy="18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marL="336550" indent="-336550" eaLnBrk="1" hangingPunct="1">
                <a:lnSpc>
                  <a:spcPct val="101000"/>
                </a:lnSpc>
                <a:spcBef>
                  <a:spcPts val="750"/>
                </a:spcBef>
                <a:buFont typeface="Arial" charset="0"/>
                <a:buChar char="•"/>
                <a:tabLst>
                  <a:tab pos="336550" algn="l"/>
                  <a:tab pos="793750" algn="l"/>
                  <a:tab pos="1250950" algn="l"/>
                  <a:tab pos="1708150" algn="l"/>
                  <a:tab pos="2165350" algn="l"/>
                  <a:tab pos="2622550" algn="l"/>
                  <a:tab pos="3079750" algn="l"/>
                  <a:tab pos="3536950" algn="l"/>
                  <a:tab pos="3994150" algn="l"/>
                  <a:tab pos="4451350" algn="l"/>
                  <a:tab pos="4908550" algn="l"/>
                  <a:tab pos="5365750" algn="l"/>
                  <a:tab pos="5822950" algn="l"/>
                  <a:tab pos="6280150" algn="l"/>
                  <a:tab pos="6737350" algn="l"/>
                  <a:tab pos="7194550" algn="l"/>
                  <a:tab pos="7651750" algn="l"/>
                  <a:tab pos="8108950" algn="l"/>
                  <a:tab pos="8566150" algn="l"/>
                  <a:tab pos="9023350" algn="l"/>
                  <a:tab pos="9480550" algn="l"/>
                </a:tabLst>
              </a:pPr>
              <a:r>
                <a:rPr lang="en-GB" sz="2000" dirty="0" err="1">
                  <a:solidFill>
                    <a:srgbClr val="000000"/>
                  </a:solidFill>
                  <a:latin typeface="Arial" charset="0"/>
                </a:rPr>
                <a:t>Unterschiede</a:t>
              </a:r>
              <a:r>
                <a:rPr lang="en-GB" sz="2000" dirty="0">
                  <a:solidFill>
                    <a:srgbClr val="000000"/>
                  </a:solidFill>
                  <a:latin typeface="Arial" charset="0"/>
                </a:rPr>
                <a:t> </a:t>
              </a:r>
              <a:r>
                <a:rPr lang="en-GB" sz="2000" dirty="0" err="1">
                  <a:solidFill>
                    <a:srgbClr val="000000"/>
                  </a:solidFill>
                  <a:latin typeface="Arial" charset="0"/>
                </a:rPr>
                <a:t>zwichen</a:t>
              </a:r>
              <a:r>
                <a:rPr lang="en-GB" sz="2000" dirty="0">
                  <a:solidFill>
                    <a:srgbClr val="000000"/>
                  </a:solidFill>
                  <a:latin typeface="Arial" charset="0"/>
                </a:rPr>
                <a:t> </a:t>
              </a:r>
              <a:r>
                <a:rPr lang="en-GB" sz="2000" dirty="0" err="1">
                  <a:solidFill>
                    <a:srgbClr val="000000"/>
                  </a:solidFill>
                  <a:latin typeface="Arial" charset="0"/>
                </a:rPr>
                <a:t>Hochenergie</a:t>
              </a:r>
              <a:r>
                <a:rPr lang="en-GB" sz="2000" dirty="0">
                  <a:solidFill>
                    <a:srgbClr val="000000"/>
                  </a:solidFill>
                  <a:latin typeface="Arial" charset="0"/>
                </a:rPr>
                <a:t>- und </a:t>
              </a:r>
              <a:r>
                <a:rPr lang="en-GB" sz="2000" dirty="0" err="1">
                  <a:solidFill>
                    <a:srgbClr val="000000"/>
                  </a:solidFill>
                  <a:latin typeface="Arial" charset="0"/>
                </a:rPr>
                <a:t>Schwerionenphysik</a:t>
              </a:r>
              <a:r>
                <a:rPr lang="en-GB" sz="2000" dirty="0">
                  <a:solidFill>
                    <a:srgbClr val="000000"/>
                  </a:solidFill>
                  <a:latin typeface="Arial" charset="0"/>
                </a:rPr>
                <a:t> am LHC</a:t>
              </a:r>
            </a:p>
            <a:p>
              <a:pPr marL="336550" indent="-336550" eaLnBrk="1" hangingPunct="1">
                <a:lnSpc>
                  <a:spcPct val="101000"/>
                </a:lnSpc>
                <a:spcBef>
                  <a:spcPts val="750"/>
                </a:spcBef>
                <a:buFont typeface="Arial" charset="0"/>
                <a:buChar char="•"/>
                <a:tabLst>
                  <a:tab pos="336550" algn="l"/>
                  <a:tab pos="793750" algn="l"/>
                  <a:tab pos="1250950" algn="l"/>
                  <a:tab pos="1708150" algn="l"/>
                  <a:tab pos="2165350" algn="l"/>
                  <a:tab pos="2622550" algn="l"/>
                  <a:tab pos="3079750" algn="l"/>
                  <a:tab pos="3536950" algn="l"/>
                  <a:tab pos="3994150" algn="l"/>
                  <a:tab pos="4451350" algn="l"/>
                  <a:tab pos="4908550" algn="l"/>
                  <a:tab pos="5365750" algn="l"/>
                  <a:tab pos="5822950" algn="l"/>
                  <a:tab pos="6280150" algn="l"/>
                  <a:tab pos="6737350" algn="l"/>
                  <a:tab pos="7194550" algn="l"/>
                  <a:tab pos="7651750" algn="l"/>
                  <a:tab pos="8108950" algn="l"/>
                  <a:tab pos="8566150" algn="l"/>
                  <a:tab pos="9023350" algn="l"/>
                  <a:tab pos="9480550" algn="l"/>
                </a:tabLst>
              </a:pPr>
              <a:r>
                <a:rPr lang="en-GB" sz="2000" dirty="0" err="1">
                  <a:solidFill>
                    <a:srgbClr val="000000"/>
                  </a:solidFill>
                  <a:latin typeface="Arial" charset="0"/>
                </a:rPr>
                <a:t>Einführung</a:t>
              </a:r>
              <a:r>
                <a:rPr lang="en-GB" sz="2000" dirty="0">
                  <a:solidFill>
                    <a:srgbClr val="000000"/>
                  </a:solidFill>
                  <a:latin typeface="Arial" charset="0"/>
                </a:rPr>
                <a:t> in ALICE</a:t>
              </a:r>
            </a:p>
            <a:p>
              <a:pPr marL="336550" indent="-336550" eaLnBrk="1" hangingPunct="1">
                <a:lnSpc>
                  <a:spcPct val="101000"/>
                </a:lnSpc>
                <a:spcBef>
                  <a:spcPts val="750"/>
                </a:spcBef>
                <a:buFont typeface="Arial" charset="0"/>
                <a:buChar char="•"/>
                <a:tabLst>
                  <a:tab pos="336550" algn="l"/>
                  <a:tab pos="793750" algn="l"/>
                  <a:tab pos="1250950" algn="l"/>
                  <a:tab pos="1708150" algn="l"/>
                  <a:tab pos="2165350" algn="l"/>
                  <a:tab pos="2622550" algn="l"/>
                  <a:tab pos="3079750" algn="l"/>
                  <a:tab pos="3536950" algn="l"/>
                  <a:tab pos="3994150" algn="l"/>
                  <a:tab pos="4451350" algn="l"/>
                  <a:tab pos="4908550" algn="l"/>
                  <a:tab pos="5365750" algn="l"/>
                  <a:tab pos="5822950" algn="l"/>
                  <a:tab pos="6280150" algn="l"/>
                  <a:tab pos="6737350" algn="l"/>
                  <a:tab pos="7194550" algn="l"/>
                  <a:tab pos="7651750" algn="l"/>
                  <a:tab pos="8108950" algn="l"/>
                  <a:tab pos="8566150" algn="l"/>
                  <a:tab pos="9023350" algn="l"/>
                  <a:tab pos="9480550" algn="l"/>
                </a:tabLst>
              </a:pPr>
              <a:r>
                <a:rPr lang="en-GB" sz="2000" dirty="0" err="1">
                  <a:solidFill>
                    <a:srgbClr val="000000"/>
                  </a:solidFill>
                  <a:latin typeface="Arial" charset="0"/>
                </a:rPr>
                <a:t>Ausgewählte</a:t>
              </a:r>
              <a:r>
                <a:rPr lang="en-GB" sz="2000" dirty="0">
                  <a:solidFill>
                    <a:srgbClr val="000000"/>
                  </a:solidFill>
                  <a:latin typeface="Arial" charset="0"/>
                </a:rPr>
                <a:t> </a:t>
              </a:r>
              <a:r>
                <a:rPr lang="en-GB" sz="2000" dirty="0" err="1">
                  <a:solidFill>
                    <a:srgbClr val="000000"/>
                  </a:solidFill>
                  <a:latin typeface="Arial" charset="0"/>
                </a:rPr>
                <a:t>Detektorelemente</a:t>
              </a:r>
              <a:r>
                <a:rPr lang="en-GB" sz="2000" dirty="0">
                  <a:solidFill>
                    <a:srgbClr val="000000"/>
                  </a:solidFill>
                  <a:latin typeface="Arial" charset="0"/>
                </a:rPr>
                <a:t>:</a:t>
              </a:r>
            </a:p>
            <a:p>
              <a:pPr marL="736600" lvl="1" indent="-279400" eaLnBrk="1" hangingPunct="1">
                <a:lnSpc>
                  <a:spcPct val="101000"/>
                </a:lnSpc>
                <a:spcBef>
                  <a:spcPts val="500"/>
                </a:spcBef>
                <a:buFont typeface="Arial" charset="0"/>
                <a:buAutoNum type="arabicParenR"/>
                <a:tabLst>
                  <a:tab pos="336550" algn="l"/>
                  <a:tab pos="793750" algn="l"/>
                  <a:tab pos="1250950" algn="l"/>
                  <a:tab pos="1708150" algn="l"/>
                  <a:tab pos="2165350" algn="l"/>
                  <a:tab pos="2622550" algn="l"/>
                  <a:tab pos="3079750" algn="l"/>
                  <a:tab pos="3536950" algn="l"/>
                  <a:tab pos="3994150" algn="l"/>
                  <a:tab pos="4451350" algn="l"/>
                  <a:tab pos="4908550" algn="l"/>
                  <a:tab pos="5365750" algn="l"/>
                  <a:tab pos="5822950" algn="l"/>
                  <a:tab pos="6280150" algn="l"/>
                  <a:tab pos="6737350" algn="l"/>
                  <a:tab pos="7194550" algn="l"/>
                  <a:tab pos="7651750" algn="l"/>
                  <a:tab pos="8108950" algn="l"/>
                  <a:tab pos="8566150" algn="l"/>
                  <a:tab pos="9023350" algn="l"/>
                  <a:tab pos="9480550" algn="l"/>
                </a:tabLst>
              </a:pPr>
              <a:r>
                <a:rPr lang="en-GB" sz="1800" dirty="0" err="1" smtClean="0">
                  <a:solidFill>
                    <a:srgbClr val="000000"/>
                  </a:solidFill>
                  <a:latin typeface="Arial" charset="0"/>
                </a:rPr>
                <a:t>Zeitprojektionskammer</a:t>
              </a:r>
              <a:r>
                <a:rPr lang="en-GB" sz="1800" dirty="0" smtClean="0">
                  <a:solidFill>
                    <a:srgbClr val="000000"/>
                  </a:solidFill>
                  <a:latin typeface="Arial" charset="0"/>
                </a:rPr>
                <a:t> (TPC),</a:t>
              </a:r>
              <a:endParaRPr lang="en-GB" sz="1800" dirty="0">
                <a:solidFill>
                  <a:srgbClr val="000000"/>
                </a:solidFill>
                <a:latin typeface="Arial" charset="0"/>
              </a:endParaRPr>
            </a:p>
            <a:p>
              <a:pPr marL="736600" lvl="1" indent="-279400" eaLnBrk="1" hangingPunct="1">
                <a:lnSpc>
                  <a:spcPct val="101000"/>
                </a:lnSpc>
                <a:spcBef>
                  <a:spcPts val="500"/>
                </a:spcBef>
                <a:buFont typeface="Arial" charset="0"/>
                <a:buAutoNum type="arabicParenR"/>
                <a:tabLst>
                  <a:tab pos="336550" algn="l"/>
                  <a:tab pos="793750" algn="l"/>
                  <a:tab pos="1250950" algn="l"/>
                  <a:tab pos="1708150" algn="l"/>
                  <a:tab pos="2165350" algn="l"/>
                  <a:tab pos="2622550" algn="l"/>
                  <a:tab pos="3079750" algn="l"/>
                  <a:tab pos="3536950" algn="l"/>
                  <a:tab pos="3994150" algn="l"/>
                  <a:tab pos="4451350" algn="l"/>
                  <a:tab pos="4908550" algn="l"/>
                  <a:tab pos="5365750" algn="l"/>
                  <a:tab pos="5822950" algn="l"/>
                  <a:tab pos="6280150" algn="l"/>
                  <a:tab pos="6737350" algn="l"/>
                  <a:tab pos="7194550" algn="l"/>
                  <a:tab pos="7651750" algn="l"/>
                  <a:tab pos="8108950" algn="l"/>
                  <a:tab pos="8566150" algn="l"/>
                  <a:tab pos="9023350" algn="l"/>
                  <a:tab pos="9480550" algn="l"/>
                </a:tabLst>
              </a:pPr>
              <a:r>
                <a:rPr lang="en-GB" sz="1800" dirty="0" err="1" smtClean="0">
                  <a:solidFill>
                    <a:srgbClr val="000000"/>
                  </a:solidFill>
                  <a:latin typeface="Arial" charset="0"/>
                </a:rPr>
                <a:t>Übergangsstrahlungsdetektor</a:t>
              </a:r>
              <a:r>
                <a:rPr lang="en-GB" sz="1800" dirty="0" smtClean="0">
                  <a:solidFill>
                    <a:srgbClr val="000000"/>
                  </a:solidFill>
                  <a:latin typeface="Arial" charset="0"/>
                </a:rPr>
                <a:t> (</a:t>
              </a:r>
              <a:r>
                <a:rPr lang="en-GB" sz="1800" dirty="0" smtClean="0">
                  <a:solidFill>
                    <a:srgbClr val="000000"/>
                  </a:solidFill>
                  <a:latin typeface="Arial" charset="0"/>
                </a:rPr>
                <a:t>TRD),</a:t>
              </a:r>
              <a:endParaRPr lang="en-GB" sz="1800" dirty="0">
                <a:solidFill>
                  <a:srgbClr val="000000"/>
                </a:solidFill>
                <a:latin typeface="Arial" charset="0"/>
              </a:endParaRPr>
            </a:p>
            <a:p>
              <a:pPr marL="736600" lvl="1" indent="-279400" eaLnBrk="1" hangingPunct="1">
                <a:lnSpc>
                  <a:spcPct val="101000"/>
                </a:lnSpc>
                <a:spcBef>
                  <a:spcPts val="500"/>
                </a:spcBef>
                <a:buFont typeface="Arial" charset="0"/>
                <a:buAutoNum type="arabicParenR"/>
                <a:tabLst>
                  <a:tab pos="336550" algn="l"/>
                  <a:tab pos="793750" algn="l"/>
                  <a:tab pos="1250950" algn="l"/>
                  <a:tab pos="1708150" algn="l"/>
                  <a:tab pos="2165350" algn="l"/>
                  <a:tab pos="2622550" algn="l"/>
                  <a:tab pos="3079750" algn="l"/>
                  <a:tab pos="3536950" algn="l"/>
                  <a:tab pos="3994150" algn="l"/>
                  <a:tab pos="4451350" algn="l"/>
                  <a:tab pos="4908550" algn="l"/>
                  <a:tab pos="5365750" algn="l"/>
                  <a:tab pos="5822950" algn="l"/>
                  <a:tab pos="6280150" algn="l"/>
                  <a:tab pos="6737350" algn="l"/>
                  <a:tab pos="7194550" algn="l"/>
                  <a:tab pos="7651750" algn="l"/>
                  <a:tab pos="8108950" algn="l"/>
                  <a:tab pos="8566150" algn="l"/>
                  <a:tab pos="9023350" algn="l"/>
                  <a:tab pos="9480550" algn="l"/>
                </a:tabLst>
              </a:pPr>
              <a:r>
                <a:rPr lang="en-GB" sz="1800" dirty="0" err="1" smtClean="0">
                  <a:solidFill>
                    <a:srgbClr val="000000"/>
                  </a:solidFill>
                  <a:latin typeface="Arial" charset="0"/>
                </a:rPr>
                <a:t>Flugzeitdetektor</a:t>
              </a:r>
              <a:r>
                <a:rPr lang="en-GB" sz="1800" dirty="0" smtClean="0">
                  <a:solidFill>
                    <a:srgbClr val="000000"/>
                  </a:solidFill>
                  <a:latin typeface="Arial" charset="0"/>
                </a:rPr>
                <a:t> (TOF).</a:t>
              </a:r>
              <a:endParaRPr lang="en-GB" sz="1800" dirty="0">
                <a:solidFill>
                  <a:srgbClr val="000000"/>
                </a:solidFill>
                <a:latin typeface="Arial" charset="0"/>
              </a:endParaRPr>
            </a:p>
            <a:p>
              <a:pPr marL="336550" indent="-336550" eaLnBrk="1" hangingPunct="1">
                <a:lnSpc>
                  <a:spcPct val="101000"/>
                </a:lnSpc>
                <a:spcBef>
                  <a:spcPts val="750"/>
                </a:spcBef>
                <a:buFont typeface="Arial" charset="0"/>
                <a:buChar char="•"/>
                <a:tabLst>
                  <a:tab pos="336550" algn="l"/>
                  <a:tab pos="793750" algn="l"/>
                  <a:tab pos="1250950" algn="l"/>
                  <a:tab pos="1708150" algn="l"/>
                  <a:tab pos="2165350" algn="l"/>
                  <a:tab pos="2622550" algn="l"/>
                  <a:tab pos="3079750" algn="l"/>
                  <a:tab pos="3536950" algn="l"/>
                  <a:tab pos="3994150" algn="l"/>
                  <a:tab pos="4451350" algn="l"/>
                  <a:tab pos="4908550" algn="l"/>
                  <a:tab pos="5365750" algn="l"/>
                  <a:tab pos="5822950" algn="l"/>
                  <a:tab pos="6280150" algn="l"/>
                  <a:tab pos="6737350" algn="l"/>
                  <a:tab pos="7194550" algn="l"/>
                  <a:tab pos="7651750" algn="l"/>
                  <a:tab pos="8108950" algn="l"/>
                  <a:tab pos="8566150" algn="l"/>
                  <a:tab pos="9023350" algn="l"/>
                  <a:tab pos="9480550" algn="l"/>
                </a:tabLst>
              </a:pPr>
              <a:r>
                <a:rPr lang="en-GB" sz="2000" dirty="0" err="1">
                  <a:solidFill>
                    <a:srgbClr val="000000"/>
                  </a:solidFill>
                  <a:latin typeface="Arial" charset="0"/>
                </a:rPr>
                <a:t>Zusammenfassung</a:t>
              </a:r>
              <a:endParaRPr lang="en-GB" sz="2000" dirty="0">
                <a:solidFill>
                  <a:srgbClr val="000000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utoShape 4"/>
          <p:cNvSpPr>
            <a:spLocks noChangeArrowheads="1"/>
          </p:cNvSpPr>
          <p:nvPr/>
        </p:nvSpPr>
        <p:spPr bwMode="auto">
          <a:xfrm>
            <a:off x="0" y="0"/>
            <a:ext cx="2867025" cy="2438400"/>
          </a:xfrm>
          <a:prstGeom prst="roundRect">
            <a:avLst>
              <a:gd name="adj" fmla="val 8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3" name="AutoShape 1"/>
          <p:cNvSpPr>
            <a:spLocks noChangeArrowheads="1"/>
          </p:cNvSpPr>
          <p:nvPr/>
        </p:nvSpPr>
        <p:spPr bwMode="auto">
          <a:xfrm>
            <a:off x="7315200" y="0"/>
            <a:ext cx="1828800" cy="838200"/>
          </a:xfrm>
          <a:prstGeom prst="roundRect">
            <a:avLst>
              <a:gd name="adj" fmla="val 185"/>
            </a:avLst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69113" y="5940425"/>
            <a:ext cx="2274887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r"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A3060E2-A5E1-4954-A506-BCAF2DF8804B}" type="slidenum">
              <a:rPr lang="en-GB" sz="1200">
                <a:solidFill>
                  <a:srgbClr val="898989"/>
                </a:solidFill>
              </a:rPr>
              <a:pPr algn="r" eaLnBrk="1" hangingPunct="1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20</a:t>
            </a:fld>
            <a:endParaRPr lang="en-GB" sz="1200">
              <a:solidFill>
                <a:srgbClr val="898989"/>
              </a:solidFill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 r="4427"/>
          <a:stretch>
            <a:fillRect/>
          </a:stretch>
        </p:blipFill>
        <p:spPr bwMode="auto">
          <a:xfrm>
            <a:off x="344488" y="508000"/>
            <a:ext cx="8772525" cy="5843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6249988" y="0"/>
            <a:ext cx="2867025" cy="2438400"/>
          </a:xfrm>
          <a:prstGeom prst="roundRect">
            <a:avLst>
              <a:gd name="adj" fmla="val 8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4"/>
          <a:srcRect l="57578" t="26003" r="33316" b="68190"/>
          <a:stretch>
            <a:fillRect/>
          </a:stretch>
        </p:blipFill>
        <p:spPr bwMode="auto">
          <a:xfrm>
            <a:off x="5649913" y="2036763"/>
            <a:ext cx="836612" cy="339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pSp>
        <p:nvGrpSpPr>
          <p:cNvPr id="18442" name="Group 10"/>
          <p:cNvGrpSpPr>
            <a:grpSpLocks/>
          </p:cNvGrpSpPr>
          <p:nvPr/>
        </p:nvGrpSpPr>
        <p:grpSpPr bwMode="auto">
          <a:xfrm>
            <a:off x="6629400" y="304800"/>
            <a:ext cx="2182813" cy="992188"/>
            <a:chOff x="112" y="96"/>
            <a:chExt cx="1375" cy="625"/>
          </a:xfrm>
        </p:grpSpPr>
        <p:sp>
          <p:nvSpPr>
            <p:cNvPr id="18443" name="AutoShape 11"/>
            <p:cNvSpPr>
              <a:spLocks noChangeArrowheads="1"/>
            </p:cNvSpPr>
            <p:nvPr/>
          </p:nvSpPr>
          <p:spPr bwMode="auto">
            <a:xfrm>
              <a:off x="112" y="96"/>
              <a:ext cx="1376" cy="626"/>
            </a:xfrm>
            <a:prstGeom prst="roundRect">
              <a:avLst>
                <a:gd name="adj" fmla="val 157"/>
              </a:avLst>
            </a:prstGeom>
            <a:solidFill>
              <a:srgbClr val="FFFF99"/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444" name="Group 12"/>
            <p:cNvGrpSpPr>
              <a:grpSpLocks/>
            </p:cNvGrpSpPr>
            <p:nvPr/>
          </p:nvGrpSpPr>
          <p:grpSpPr bwMode="auto">
            <a:xfrm>
              <a:off x="112" y="96"/>
              <a:ext cx="1374" cy="624"/>
              <a:chOff x="112" y="96"/>
              <a:chExt cx="1374" cy="624"/>
            </a:xfrm>
          </p:grpSpPr>
          <p:sp>
            <p:nvSpPr>
              <p:cNvPr id="18445" name="AutoShape 13"/>
              <p:cNvSpPr>
                <a:spLocks noChangeArrowheads="1"/>
              </p:cNvSpPr>
              <p:nvPr/>
            </p:nvSpPr>
            <p:spPr bwMode="auto">
              <a:xfrm>
                <a:off x="112" y="96"/>
                <a:ext cx="1375" cy="625"/>
              </a:xfrm>
              <a:prstGeom prst="roundRect">
                <a:avLst>
                  <a:gd name="adj" fmla="val 157"/>
                </a:avLst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8446" name="Group 14"/>
              <p:cNvGrpSpPr>
                <a:grpSpLocks/>
              </p:cNvGrpSpPr>
              <p:nvPr/>
            </p:nvGrpSpPr>
            <p:grpSpPr bwMode="auto">
              <a:xfrm>
                <a:off x="112" y="96"/>
                <a:ext cx="1373" cy="624"/>
                <a:chOff x="112" y="96"/>
                <a:chExt cx="1373" cy="624"/>
              </a:xfrm>
            </p:grpSpPr>
            <p:sp>
              <p:nvSpPr>
                <p:cNvPr id="18447" name="AutoShape 15"/>
                <p:cNvSpPr>
                  <a:spLocks noChangeArrowheads="1"/>
                </p:cNvSpPr>
                <p:nvPr/>
              </p:nvSpPr>
              <p:spPr bwMode="auto">
                <a:xfrm>
                  <a:off x="112" y="96"/>
                  <a:ext cx="1374" cy="625"/>
                </a:xfrm>
                <a:prstGeom prst="roundRect">
                  <a:avLst>
                    <a:gd name="adj" fmla="val 15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48" name="AutoShape 16"/>
                <p:cNvSpPr>
                  <a:spLocks noChangeArrowheads="1"/>
                </p:cNvSpPr>
                <p:nvPr/>
              </p:nvSpPr>
              <p:spPr bwMode="auto">
                <a:xfrm>
                  <a:off x="154" y="96"/>
                  <a:ext cx="1290" cy="594"/>
                </a:xfrm>
                <a:prstGeom prst="roundRect">
                  <a:avLst>
                    <a:gd name="adj" fmla="val 15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160" tIns="46080" rIns="92160" bIns="46080">
                  <a:spAutoFit/>
                </a:bodyPr>
                <a:lstStyle/>
                <a:p>
                  <a:pPr eaLnBrk="1" hangingPunct="1">
                    <a:lnSpc>
                      <a:spcPts val="1938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GB" sz="1600" b="1">
                      <a:solidFill>
                        <a:srgbClr val="000000"/>
                      </a:solidFill>
                      <a:latin typeface="Arial" charset="0"/>
                    </a:rPr>
                    <a:t>Size</a:t>
                  </a:r>
                  <a:r>
                    <a:rPr lang="en-GB" sz="1600">
                      <a:solidFill>
                        <a:srgbClr val="000000"/>
                      </a:solidFill>
                      <a:latin typeface="Arial" charset="0"/>
                    </a:rPr>
                    <a:t>: </a:t>
                  </a:r>
                  <a:r>
                    <a:rPr lang="en-GB" sz="1600">
                      <a:solidFill>
                        <a:srgbClr val="FC0128"/>
                      </a:solidFill>
                      <a:latin typeface="Arial" charset="0"/>
                    </a:rPr>
                    <a:t>16 x 26</a:t>
                  </a:r>
                  <a:r>
                    <a:rPr lang="en-GB" sz="1600">
                      <a:solidFill>
                        <a:srgbClr val="000000"/>
                      </a:solidFill>
                      <a:latin typeface="Arial" charset="0"/>
                    </a:rPr>
                    <a:t> meters</a:t>
                  </a:r>
                </a:p>
                <a:p>
                  <a:pPr eaLnBrk="1" hangingPunct="1">
                    <a:lnSpc>
                      <a:spcPct val="124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GB" sz="1600" b="1">
                      <a:solidFill>
                        <a:srgbClr val="000000"/>
                      </a:solidFill>
                      <a:latin typeface="Arial" charset="0"/>
                    </a:rPr>
                    <a:t>Weight</a:t>
                  </a:r>
                  <a:r>
                    <a:rPr lang="en-GB" sz="1600">
                      <a:solidFill>
                        <a:srgbClr val="000000"/>
                      </a:solidFill>
                      <a:latin typeface="Arial" charset="0"/>
                    </a:rPr>
                    <a:t>: </a:t>
                  </a:r>
                  <a:r>
                    <a:rPr lang="en-GB" sz="1600">
                      <a:solidFill>
                        <a:srgbClr val="FC0128"/>
                      </a:solidFill>
                      <a:latin typeface="Arial" charset="0"/>
                    </a:rPr>
                    <a:t>10,000</a:t>
                  </a:r>
                  <a:r>
                    <a:rPr lang="en-GB" sz="1600">
                      <a:solidFill>
                        <a:srgbClr val="000000"/>
                      </a:solidFill>
                      <a:latin typeface="Arial" charset="0"/>
                    </a:rPr>
                    <a:t> tons</a:t>
                  </a:r>
                </a:p>
                <a:p>
                  <a:pPr eaLnBrk="1" hangingPunct="1">
                    <a:lnSpc>
                      <a:spcPct val="124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GB" sz="1600" b="1">
                      <a:solidFill>
                        <a:srgbClr val="000000"/>
                      </a:solidFill>
                      <a:latin typeface="Arial" charset="0"/>
                    </a:rPr>
                    <a:t>Detectors:</a:t>
                  </a:r>
                  <a:r>
                    <a:rPr lang="en-GB" sz="1600">
                      <a:solidFill>
                        <a:srgbClr val="000000"/>
                      </a:solidFill>
                      <a:latin typeface="Arial" charset="0"/>
                    </a:rPr>
                    <a:t> </a:t>
                  </a:r>
                  <a:r>
                    <a:rPr lang="en-GB" sz="1600">
                      <a:solidFill>
                        <a:srgbClr val="FF0000"/>
                      </a:solidFill>
                      <a:latin typeface="Arial" charset="0"/>
                    </a:rPr>
                    <a:t>18</a:t>
                  </a:r>
                </a:p>
              </p:txBody>
            </p:sp>
          </p:grpSp>
        </p:grpSp>
      </p:grpSp>
      <p:sp>
        <p:nvSpPr>
          <p:cNvPr id="18" name="Rounded Rectangle 17"/>
          <p:cNvSpPr/>
          <p:nvPr/>
        </p:nvSpPr>
        <p:spPr bwMode="auto">
          <a:xfrm>
            <a:off x="3200400" y="3733800"/>
            <a:ext cx="381000" cy="152400"/>
          </a:xfrm>
          <a:prstGeom prst="round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Arial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1371600" y="1676400"/>
            <a:ext cx="381000" cy="152400"/>
          </a:xfrm>
          <a:prstGeom prst="round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Arial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1981200" y="5410200"/>
            <a:ext cx="381000" cy="152400"/>
          </a:xfrm>
          <a:prstGeom prst="round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533400" y="1447800"/>
            <a:ext cx="8229600" cy="13379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000" dirty="0" smtClean="0">
                <a:solidFill>
                  <a:srgbClr val="000000"/>
                </a:solidFill>
                <a:latin typeface="Arial" charset="0"/>
              </a:rPr>
              <a:t>1) </a:t>
            </a:r>
            <a:r>
              <a:rPr lang="en-GB" sz="4000" b="1" dirty="0" smtClean="0">
                <a:solidFill>
                  <a:srgbClr val="000000"/>
                </a:solidFill>
                <a:latin typeface="Arial" charset="0"/>
              </a:rPr>
              <a:t>ALICE TPC</a:t>
            </a:r>
            <a:r>
              <a:rPr lang="en-GB" sz="4000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en-GB" sz="4000" dirty="0">
                <a:solidFill>
                  <a:srgbClr val="000000"/>
                </a:solidFill>
                <a:latin typeface="Arial" charset="0"/>
              </a:rPr>
            </a:br>
            <a:r>
              <a:rPr lang="en-GB" sz="4000" dirty="0" smtClean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en-GB" sz="4000" b="1" dirty="0" smtClean="0">
                <a:solidFill>
                  <a:srgbClr val="000000"/>
                </a:solidFill>
                <a:latin typeface="Arial" charset="0"/>
              </a:rPr>
              <a:t>T</a:t>
            </a:r>
            <a:r>
              <a:rPr lang="en-GB" sz="4000" dirty="0" smtClean="0">
                <a:solidFill>
                  <a:srgbClr val="000000"/>
                </a:solidFill>
                <a:latin typeface="Arial" charset="0"/>
              </a:rPr>
              <a:t>ime </a:t>
            </a:r>
            <a:r>
              <a:rPr lang="en-GB" sz="4000" b="1" dirty="0">
                <a:solidFill>
                  <a:srgbClr val="000000"/>
                </a:solidFill>
                <a:latin typeface="Arial" charset="0"/>
              </a:rPr>
              <a:t>P</a:t>
            </a:r>
            <a:r>
              <a:rPr lang="en-GB" sz="4000" dirty="0">
                <a:solidFill>
                  <a:srgbClr val="000000"/>
                </a:solidFill>
                <a:latin typeface="Arial" charset="0"/>
              </a:rPr>
              <a:t>rojection </a:t>
            </a:r>
            <a:r>
              <a:rPr lang="en-GB" sz="4000" b="1" dirty="0" smtClean="0">
                <a:solidFill>
                  <a:srgbClr val="000000"/>
                </a:solidFill>
                <a:latin typeface="Arial" charset="0"/>
              </a:rPr>
              <a:t>C</a:t>
            </a:r>
            <a:r>
              <a:rPr lang="en-GB" sz="4000" dirty="0" smtClean="0">
                <a:solidFill>
                  <a:srgbClr val="000000"/>
                </a:solidFill>
                <a:latin typeface="Arial" charset="0"/>
              </a:rPr>
              <a:t>hamber)</a:t>
            </a:r>
            <a:endParaRPr lang="en-GB" sz="40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952750"/>
            <a:ext cx="3422650" cy="3219450"/>
          </a:xfrm>
          <a:prstGeom prst="rect">
            <a:avLst/>
          </a:prstGeom>
          <a:noFill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37137" y="2943225"/>
            <a:ext cx="3425825" cy="321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457200" y="250825"/>
            <a:ext cx="8229600" cy="56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Wie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funktioniert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eine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b="1" dirty="0" smtClean="0">
                <a:solidFill>
                  <a:srgbClr val="000000"/>
                </a:solidFill>
                <a:latin typeface="Arial" charset="0"/>
              </a:rPr>
              <a:t>TPC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(1)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9" name="Freeform 3"/>
          <p:cNvSpPr>
            <a:spLocks noChangeArrowheads="1"/>
          </p:cNvSpPr>
          <p:nvPr/>
        </p:nvSpPr>
        <p:spPr bwMode="auto">
          <a:xfrm>
            <a:off x="4572000" y="4217988"/>
            <a:ext cx="3886200" cy="457200"/>
          </a:xfrm>
          <a:custGeom>
            <a:avLst/>
            <a:gdLst/>
            <a:ahLst/>
            <a:cxnLst>
              <a:cxn ang="0">
                <a:pos x="1438" y="0"/>
              </a:cxn>
              <a:cxn ang="0">
                <a:pos x="10796" y="0"/>
              </a:cxn>
              <a:cxn ang="0">
                <a:pos x="9357" y="1270"/>
              </a:cxn>
              <a:cxn ang="0">
                <a:pos x="0" y="1270"/>
              </a:cxn>
              <a:cxn ang="0">
                <a:pos x="1438" y="0"/>
              </a:cxn>
            </a:cxnLst>
            <a:rect l="0" t="0" r="r" b="b"/>
            <a:pathLst>
              <a:path w="10797" h="1271">
                <a:moveTo>
                  <a:pt x="1438" y="0"/>
                </a:moveTo>
                <a:lnTo>
                  <a:pt x="10796" y="0"/>
                </a:lnTo>
                <a:lnTo>
                  <a:pt x="9357" y="1270"/>
                </a:lnTo>
                <a:lnTo>
                  <a:pt x="0" y="1270"/>
                </a:lnTo>
                <a:lnTo>
                  <a:pt x="1438" y="0"/>
                </a:lnTo>
              </a:path>
            </a:pathLst>
          </a:custGeom>
          <a:noFill/>
          <a:ln w="12600">
            <a:solidFill>
              <a:srgbClr val="91919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AutoShape 4"/>
          <p:cNvSpPr>
            <a:spLocks noChangeArrowheads="1"/>
          </p:cNvSpPr>
          <p:nvPr/>
        </p:nvSpPr>
        <p:spPr bwMode="auto">
          <a:xfrm>
            <a:off x="5105400" y="2846388"/>
            <a:ext cx="3352800" cy="1371600"/>
          </a:xfrm>
          <a:prstGeom prst="roundRect">
            <a:avLst>
              <a:gd name="adj" fmla="val 116"/>
            </a:avLst>
          </a:prstGeom>
          <a:noFill/>
          <a:ln w="12600">
            <a:solidFill>
              <a:srgbClr val="91919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Line 5"/>
          <p:cNvSpPr>
            <a:spLocks noChangeShapeType="1"/>
          </p:cNvSpPr>
          <p:nvPr/>
        </p:nvSpPr>
        <p:spPr bwMode="auto">
          <a:xfrm flipV="1">
            <a:off x="4572000" y="4140200"/>
            <a:ext cx="1587" cy="536575"/>
          </a:xfrm>
          <a:prstGeom prst="line">
            <a:avLst/>
          </a:prstGeom>
          <a:noFill/>
          <a:ln w="2844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" name="Line 6"/>
          <p:cNvSpPr>
            <a:spLocks noChangeShapeType="1"/>
          </p:cNvSpPr>
          <p:nvPr/>
        </p:nvSpPr>
        <p:spPr bwMode="auto">
          <a:xfrm>
            <a:off x="4572000" y="4675188"/>
            <a:ext cx="533400" cy="1587"/>
          </a:xfrm>
          <a:prstGeom prst="line">
            <a:avLst/>
          </a:prstGeom>
          <a:noFill/>
          <a:ln w="2844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 flipV="1">
            <a:off x="4572000" y="4368800"/>
            <a:ext cx="381000" cy="307975"/>
          </a:xfrm>
          <a:prstGeom prst="line">
            <a:avLst/>
          </a:prstGeom>
          <a:noFill/>
          <a:ln w="2844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4" name="AutoShape 8"/>
          <p:cNvSpPr>
            <a:spLocks noChangeArrowheads="1"/>
          </p:cNvSpPr>
          <p:nvPr/>
        </p:nvSpPr>
        <p:spPr bwMode="auto">
          <a:xfrm>
            <a:off x="4876800" y="4294188"/>
            <a:ext cx="260350" cy="274637"/>
          </a:xfrm>
          <a:prstGeom prst="roundRect">
            <a:avLst>
              <a:gd name="adj" fmla="val 6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56" name="Line 10"/>
          <p:cNvSpPr>
            <a:spLocks noChangeShapeType="1"/>
          </p:cNvSpPr>
          <p:nvPr/>
        </p:nvSpPr>
        <p:spPr bwMode="auto">
          <a:xfrm flipV="1">
            <a:off x="7924800" y="29210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" name="Line 11"/>
          <p:cNvSpPr>
            <a:spLocks noChangeShapeType="1"/>
          </p:cNvSpPr>
          <p:nvPr/>
        </p:nvSpPr>
        <p:spPr bwMode="auto">
          <a:xfrm flipV="1">
            <a:off x="7924800" y="29972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" name="Line 12"/>
          <p:cNvSpPr>
            <a:spLocks noChangeShapeType="1"/>
          </p:cNvSpPr>
          <p:nvPr/>
        </p:nvSpPr>
        <p:spPr bwMode="auto">
          <a:xfrm flipV="1">
            <a:off x="7924800" y="30734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" name="Line 13"/>
          <p:cNvSpPr>
            <a:spLocks noChangeShapeType="1"/>
          </p:cNvSpPr>
          <p:nvPr/>
        </p:nvSpPr>
        <p:spPr bwMode="auto">
          <a:xfrm flipV="1">
            <a:off x="7924800" y="31496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" name="Line 14"/>
          <p:cNvSpPr>
            <a:spLocks noChangeShapeType="1"/>
          </p:cNvSpPr>
          <p:nvPr/>
        </p:nvSpPr>
        <p:spPr bwMode="auto">
          <a:xfrm flipV="1">
            <a:off x="7924800" y="32258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" name="Line 15"/>
          <p:cNvSpPr>
            <a:spLocks noChangeShapeType="1"/>
          </p:cNvSpPr>
          <p:nvPr/>
        </p:nvSpPr>
        <p:spPr bwMode="auto">
          <a:xfrm flipV="1">
            <a:off x="7924800" y="33020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" name="Line 16"/>
          <p:cNvSpPr>
            <a:spLocks noChangeShapeType="1"/>
          </p:cNvSpPr>
          <p:nvPr/>
        </p:nvSpPr>
        <p:spPr bwMode="auto">
          <a:xfrm flipV="1">
            <a:off x="7924800" y="33782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" name="Line 17"/>
          <p:cNvSpPr>
            <a:spLocks noChangeShapeType="1"/>
          </p:cNvSpPr>
          <p:nvPr/>
        </p:nvSpPr>
        <p:spPr bwMode="auto">
          <a:xfrm flipV="1">
            <a:off x="7924800" y="34544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" name="Line 18"/>
          <p:cNvSpPr>
            <a:spLocks noChangeShapeType="1"/>
          </p:cNvSpPr>
          <p:nvPr/>
        </p:nvSpPr>
        <p:spPr bwMode="auto">
          <a:xfrm flipV="1">
            <a:off x="7924800" y="35306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" name="Line 19"/>
          <p:cNvSpPr>
            <a:spLocks noChangeShapeType="1"/>
          </p:cNvSpPr>
          <p:nvPr/>
        </p:nvSpPr>
        <p:spPr bwMode="auto">
          <a:xfrm flipV="1">
            <a:off x="7924800" y="36068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6" name="Line 20"/>
          <p:cNvSpPr>
            <a:spLocks noChangeShapeType="1"/>
          </p:cNvSpPr>
          <p:nvPr/>
        </p:nvSpPr>
        <p:spPr bwMode="auto">
          <a:xfrm flipV="1">
            <a:off x="7924800" y="36830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7" name="Line 21"/>
          <p:cNvSpPr>
            <a:spLocks noChangeShapeType="1"/>
          </p:cNvSpPr>
          <p:nvPr/>
        </p:nvSpPr>
        <p:spPr bwMode="auto">
          <a:xfrm flipV="1">
            <a:off x="7924800" y="37592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" name="Line 22"/>
          <p:cNvSpPr>
            <a:spLocks noChangeShapeType="1"/>
          </p:cNvSpPr>
          <p:nvPr/>
        </p:nvSpPr>
        <p:spPr bwMode="auto">
          <a:xfrm flipV="1">
            <a:off x="7924800" y="38354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" name="Line 23"/>
          <p:cNvSpPr>
            <a:spLocks noChangeShapeType="1"/>
          </p:cNvSpPr>
          <p:nvPr/>
        </p:nvSpPr>
        <p:spPr bwMode="auto">
          <a:xfrm flipV="1">
            <a:off x="7924800" y="39116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" name="Line 24"/>
          <p:cNvSpPr>
            <a:spLocks noChangeShapeType="1"/>
          </p:cNvSpPr>
          <p:nvPr/>
        </p:nvSpPr>
        <p:spPr bwMode="auto">
          <a:xfrm flipV="1">
            <a:off x="7924800" y="39878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" name="Line 25"/>
          <p:cNvSpPr>
            <a:spLocks noChangeShapeType="1"/>
          </p:cNvSpPr>
          <p:nvPr/>
        </p:nvSpPr>
        <p:spPr bwMode="auto">
          <a:xfrm flipV="1">
            <a:off x="7924800" y="40640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" name="Line 26"/>
          <p:cNvSpPr>
            <a:spLocks noChangeShapeType="1"/>
          </p:cNvSpPr>
          <p:nvPr/>
        </p:nvSpPr>
        <p:spPr bwMode="auto">
          <a:xfrm flipV="1">
            <a:off x="7924800" y="41402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" name="AutoShape 27"/>
          <p:cNvSpPr>
            <a:spLocks noChangeArrowheads="1"/>
          </p:cNvSpPr>
          <p:nvPr/>
        </p:nvSpPr>
        <p:spPr bwMode="auto">
          <a:xfrm>
            <a:off x="5562600" y="3913188"/>
            <a:ext cx="277812" cy="274637"/>
          </a:xfrm>
          <a:prstGeom prst="roundRect">
            <a:avLst>
              <a:gd name="adj" fmla="val 57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200">
                <a:solidFill>
                  <a:srgbClr val="FC0128"/>
                </a:solidFill>
              </a:rPr>
              <a:t>E</a:t>
            </a:r>
          </a:p>
        </p:txBody>
      </p:sp>
      <p:sp>
        <p:nvSpPr>
          <p:cNvPr id="74" name="Line 28"/>
          <p:cNvSpPr>
            <a:spLocks noChangeShapeType="1"/>
          </p:cNvSpPr>
          <p:nvPr/>
        </p:nvSpPr>
        <p:spPr bwMode="auto">
          <a:xfrm flipH="1">
            <a:off x="5484812" y="3913188"/>
            <a:ext cx="384175" cy="1587"/>
          </a:xfrm>
          <a:prstGeom prst="line">
            <a:avLst/>
          </a:prstGeom>
          <a:noFill/>
          <a:ln w="12600">
            <a:solidFill>
              <a:srgbClr val="FC0128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5" name="Freeform 29"/>
          <p:cNvSpPr>
            <a:spLocks noChangeArrowheads="1"/>
          </p:cNvSpPr>
          <p:nvPr/>
        </p:nvSpPr>
        <p:spPr bwMode="auto">
          <a:xfrm>
            <a:off x="4572000" y="2846388"/>
            <a:ext cx="3886200" cy="457200"/>
          </a:xfrm>
          <a:custGeom>
            <a:avLst/>
            <a:gdLst/>
            <a:ahLst/>
            <a:cxnLst>
              <a:cxn ang="0">
                <a:pos x="1438" y="0"/>
              </a:cxn>
              <a:cxn ang="0">
                <a:pos x="10796" y="0"/>
              </a:cxn>
              <a:cxn ang="0">
                <a:pos x="9357" y="1270"/>
              </a:cxn>
              <a:cxn ang="0">
                <a:pos x="0" y="1270"/>
              </a:cxn>
              <a:cxn ang="0">
                <a:pos x="1438" y="0"/>
              </a:cxn>
            </a:cxnLst>
            <a:rect l="0" t="0" r="r" b="b"/>
            <a:pathLst>
              <a:path w="10797" h="1271">
                <a:moveTo>
                  <a:pt x="1438" y="0"/>
                </a:moveTo>
                <a:lnTo>
                  <a:pt x="10796" y="0"/>
                </a:lnTo>
                <a:lnTo>
                  <a:pt x="9357" y="1270"/>
                </a:lnTo>
                <a:lnTo>
                  <a:pt x="0" y="1270"/>
                </a:lnTo>
                <a:lnTo>
                  <a:pt x="1438" y="0"/>
                </a:lnTo>
              </a:path>
            </a:pathLst>
          </a:cu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AutoShape 30"/>
          <p:cNvSpPr>
            <a:spLocks noChangeArrowheads="1"/>
          </p:cNvSpPr>
          <p:nvPr/>
        </p:nvSpPr>
        <p:spPr bwMode="auto">
          <a:xfrm>
            <a:off x="4572000" y="3303588"/>
            <a:ext cx="3352800" cy="1371600"/>
          </a:xfrm>
          <a:prstGeom prst="roundRect">
            <a:avLst>
              <a:gd name="adj" fmla="val 116"/>
            </a:avLst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6781798" y="4449763"/>
            <a:ext cx="2133599" cy="1673225"/>
            <a:chOff x="4707" y="2803"/>
            <a:chExt cx="1344" cy="1054"/>
          </a:xfrm>
        </p:grpSpPr>
        <p:sp>
          <p:nvSpPr>
            <p:cNvPr id="86" name="Freeform 40"/>
            <p:cNvSpPr>
              <a:spLocks noChangeArrowheads="1"/>
            </p:cNvSpPr>
            <p:nvPr/>
          </p:nvSpPr>
          <p:spPr bwMode="auto">
            <a:xfrm>
              <a:off x="4707" y="2803"/>
              <a:ext cx="1248" cy="1054"/>
            </a:xfrm>
            <a:custGeom>
              <a:avLst/>
              <a:gdLst/>
              <a:ahLst/>
              <a:cxnLst>
                <a:cxn ang="0">
                  <a:pos x="0" y="2320"/>
                </a:cxn>
                <a:cxn ang="0">
                  <a:pos x="0" y="2707"/>
                </a:cxn>
                <a:cxn ang="0">
                  <a:pos x="0" y="2997"/>
                </a:cxn>
                <a:cxn ang="0">
                  <a:pos x="0" y="3287"/>
                </a:cxn>
                <a:cxn ang="0">
                  <a:pos x="0" y="3681"/>
                </a:cxn>
                <a:cxn ang="0">
                  <a:pos x="0" y="3971"/>
                </a:cxn>
                <a:cxn ang="0">
                  <a:pos x="0" y="4261"/>
                </a:cxn>
                <a:cxn ang="0">
                  <a:pos x="0" y="4648"/>
                </a:cxn>
                <a:cxn ang="0">
                  <a:pos x="914" y="4648"/>
                </a:cxn>
                <a:cxn ang="0">
                  <a:pos x="1600" y="4648"/>
                </a:cxn>
                <a:cxn ang="0">
                  <a:pos x="2285" y="4648"/>
                </a:cxn>
                <a:cxn ang="0">
                  <a:pos x="3218" y="4648"/>
                </a:cxn>
                <a:cxn ang="0">
                  <a:pos x="3903" y="4648"/>
                </a:cxn>
                <a:cxn ang="0">
                  <a:pos x="4589" y="4648"/>
                </a:cxn>
                <a:cxn ang="0">
                  <a:pos x="5504" y="4648"/>
                </a:cxn>
                <a:cxn ang="0">
                  <a:pos x="5504" y="4261"/>
                </a:cxn>
                <a:cxn ang="0">
                  <a:pos x="5504" y="3971"/>
                </a:cxn>
                <a:cxn ang="0">
                  <a:pos x="5504" y="3681"/>
                </a:cxn>
                <a:cxn ang="0">
                  <a:pos x="5504" y="3287"/>
                </a:cxn>
                <a:cxn ang="0">
                  <a:pos x="5504" y="2997"/>
                </a:cxn>
                <a:cxn ang="0">
                  <a:pos x="5504" y="2707"/>
                </a:cxn>
                <a:cxn ang="0">
                  <a:pos x="5504" y="2320"/>
                </a:cxn>
                <a:cxn ang="0">
                  <a:pos x="4589" y="2320"/>
                </a:cxn>
                <a:cxn ang="0">
                  <a:pos x="3956" y="0"/>
                </a:cxn>
                <a:cxn ang="0">
                  <a:pos x="3218" y="2320"/>
                </a:cxn>
                <a:cxn ang="0">
                  <a:pos x="2285" y="2320"/>
                </a:cxn>
                <a:cxn ang="0">
                  <a:pos x="1600" y="2320"/>
                </a:cxn>
                <a:cxn ang="0">
                  <a:pos x="914" y="2320"/>
                </a:cxn>
                <a:cxn ang="0">
                  <a:pos x="0" y="2320"/>
                </a:cxn>
              </a:cxnLst>
              <a:rect l="0" t="0" r="r" b="b"/>
              <a:pathLst>
                <a:path w="5505" h="4649">
                  <a:moveTo>
                    <a:pt x="0" y="2320"/>
                  </a:moveTo>
                  <a:lnTo>
                    <a:pt x="0" y="2707"/>
                  </a:lnTo>
                  <a:lnTo>
                    <a:pt x="0" y="2997"/>
                  </a:lnTo>
                  <a:lnTo>
                    <a:pt x="0" y="3287"/>
                  </a:lnTo>
                  <a:lnTo>
                    <a:pt x="0" y="3681"/>
                  </a:lnTo>
                  <a:lnTo>
                    <a:pt x="0" y="3971"/>
                  </a:lnTo>
                  <a:lnTo>
                    <a:pt x="0" y="4261"/>
                  </a:lnTo>
                  <a:lnTo>
                    <a:pt x="0" y="4648"/>
                  </a:lnTo>
                  <a:lnTo>
                    <a:pt x="914" y="4648"/>
                  </a:lnTo>
                  <a:lnTo>
                    <a:pt x="1600" y="4648"/>
                  </a:lnTo>
                  <a:lnTo>
                    <a:pt x="2285" y="4648"/>
                  </a:lnTo>
                  <a:lnTo>
                    <a:pt x="3218" y="4648"/>
                  </a:lnTo>
                  <a:lnTo>
                    <a:pt x="3903" y="4648"/>
                  </a:lnTo>
                  <a:lnTo>
                    <a:pt x="4589" y="4648"/>
                  </a:lnTo>
                  <a:lnTo>
                    <a:pt x="5504" y="4648"/>
                  </a:lnTo>
                  <a:lnTo>
                    <a:pt x="5504" y="4261"/>
                  </a:lnTo>
                  <a:lnTo>
                    <a:pt x="5504" y="3971"/>
                  </a:lnTo>
                  <a:lnTo>
                    <a:pt x="5504" y="3681"/>
                  </a:lnTo>
                  <a:lnTo>
                    <a:pt x="5504" y="3287"/>
                  </a:lnTo>
                  <a:lnTo>
                    <a:pt x="5504" y="2997"/>
                  </a:lnTo>
                  <a:lnTo>
                    <a:pt x="5504" y="2707"/>
                  </a:lnTo>
                  <a:lnTo>
                    <a:pt x="5504" y="2320"/>
                  </a:lnTo>
                  <a:lnTo>
                    <a:pt x="4589" y="2320"/>
                  </a:lnTo>
                  <a:lnTo>
                    <a:pt x="3956" y="0"/>
                  </a:lnTo>
                  <a:lnTo>
                    <a:pt x="3218" y="2320"/>
                  </a:lnTo>
                  <a:lnTo>
                    <a:pt x="2285" y="2320"/>
                  </a:lnTo>
                  <a:lnTo>
                    <a:pt x="1600" y="2320"/>
                  </a:lnTo>
                  <a:lnTo>
                    <a:pt x="914" y="2320"/>
                  </a:lnTo>
                  <a:lnTo>
                    <a:pt x="0" y="2320"/>
                  </a:lnTo>
                </a:path>
              </a:pathLst>
            </a:custGeom>
            <a:solidFill>
              <a:srgbClr val="FFFFE1"/>
            </a:solidFill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Text Box 41"/>
            <p:cNvSpPr txBox="1">
              <a:spLocks noChangeArrowheads="1"/>
            </p:cNvSpPr>
            <p:nvPr/>
          </p:nvSpPr>
          <p:spPr bwMode="auto">
            <a:xfrm>
              <a:off x="4707" y="3329"/>
              <a:ext cx="1344" cy="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2160" tIns="46080" rIns="92160" bIns="46080">
              <a:spAutoFit/>
            </a:bodyPr>
            <a:lstStyle/>
            <a:p>
              <a:pPr eaLnBrk="1">
                <a:lnSpc>
                  <a:spcPct val="98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</a:pPr>
              <a:r>
                <a:rPr lang="en-GB" sz="1600" dirty="0" err="1" smtClean="0">
                  <a:solidFill>
                    <a:schemeClr val="tx1"/>
                  </a:solidFill>
                  <a:latin typeface="Arial" charset="0"/>
                </a:rPr>
                <a:t>Proportionalkammer</a:t>
              </a:r>
              <a:r>
                <a:rPr lang="en-GB" sz="1600" dirty="0" smtClean="0">
                  <a:solidFill>
                    <a:schemeClr val="tx1"/>
                  </a:solidFill>
                  <a:latin typeface="Arial" charset="0"/>
                </a:rPr>
                <a:t> </a:t>
              </a:r>
              <a:r>
                <a:rPr lang="en-GB" sz="1600" dirty="0" err="1" smtClean="0">
                  <a:solidFill>
                    <a:schemeClr val="tx1"/>
                  </a:solidFill>
                  <a:latin typeface="Arial" charset="0"/>
                </a:rPr>
                <a:t>oder</a:t>
              </a:r>
              <a:r>
                <a:rPr lang="en-GB" sz="1600" dirty="0" smtClean="0">
                  <a:solidFill>
                    <a:schemeClr val="tx1"/>
                  </a:solidFill>
                  <a:latin typeface="Arial" charset="0"/>
                </a:rPr>
                <a:t> </a:t>
              </a:r>
              <a:r>
                <a:rPr lang="en-GB" sz="1600" dirty="0" err="1" smtClean="0">
                  <a:solidFill>
                    <a:schemeClr val="tx1"/>
                  </a:solidFill>
                  <a:latin typeface="Arial" charset="0"/>
                </a:rPr>
                <a:t>anderer</a:t>
              </a:r>
              <a:r>
                <a:rPr lang="en-GB" sz="1600" dirty="0" smtClean="0">
                  <a:solidFill>
                    <a:schemeClr val="tx1"/>
                  </a:solidFill>
                  <a:latin typeface="Arial" charset="0"/>
                </a:rPr>
                <a:t> </a:t>
              </a:r>
              <a:r>
                <a:rPr lang="en-GB" sz="1600" dirty="0" err="1" smtClean="0">
                  <a:solidFill>
                    <a:schemeClr val="tx1"/>
                  </a:solidFill>
                  <a:latin typeface="Arial" charset="0"/>
                </a:rPr>
                <a:t>Auslesedetektor</a:t>
              </a:r>
              <a:endParaRPr lang="en-GB" sz="1600" dirty="0">
                <a:solidFill>
                  <a:schemeClr val="tx1"/>
                </a:solidFill>
                <a:latin typeface="Arial" charset="0"/>
              </a:endParaRPr>
            </a:p>
          </p:txBody>
        </p:sp>
      </p:grp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6243641" y="1946276"/>
            <a:ext cx="1604964" cy="1150938"/>
            <a:chOff x="4368" y="1226"/>
            <a:chExt cx="1011" cy="725"/>
          </a:xfrm>
        </p:grpSpPr>
        <p:sp>
          <p:nvSpPr>
            <p:cNvPr id="89" name="Freeform 43"/>
            <p:cNvSpPr>
              <a:spLocks noChangeArrowheads="1"/>
            </p:cNvSpPr>
            <p:nvPr/>
          </p:nvSpPr>
          <p:spPr bwMode="auto">
            <a:xfrm>
              <a:off x="4368" y="1226"/>
              <a:ext cx="915" cy="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43"/>
                </a:cxn>
                <a:cxn ang="0">
                  <a:pos x="0" y="425"/>
                </a:cxn>
                <a:cxn ang="0">
                  <a:pos x="0" y="608"/>
                </a:cxn>
                <a:cxn ang="0">
                  <a:pos x="0" y="855"/>
                </a:cxn>
                <a:cxn ang="0">
                  <a:pos x="0" y="1038"/>
                </a:cxn>
                <a:cxn ang="0">
                  <a:pos x="0" y="1220"/>
                </a:cxn>
                <a:cxn ang="0">
                  <a:pos x="0" y="1464"/>
                </a:cxn>
                <a:cxn ang="0">
                  <a:pos x="585" y="1464"/>
                </a:cxn>
                <a:cxn ang="0">
                  <a:pos x="666" y="3197"/>
                </a:cxn>
                <a:cxn ang="0">
                  <a:pos x="1463" y="1464"/>
                </a:cxn>
                <a:cxn ang="0">
                  <a:pos x="2061" y="1464"/>
                </a:cxn>
                <a:cxn ang="0">
                  <a:pos x="2500" y="1464"/>
                </a:cxn>
                <a:cxn ang="0">
                  <a:pos x="2939" y="1464"/>
                </a:cxn>
                <a:cxn ang="0">
                  <a:pos x="3525" y="1464"/>
                </a:cxn>
                <a:cxn ang="0">
                  <a:pos x="3525" y="1220"/>
                </a:cxn>
                <a:cxn ang="0">
                  <a:pos x="3525" y="1038"/>
                </a:cxn>
                <a:cxn ang="0">
                  <a:pos x="3525" y="855"/>
                </a:cxn>
                <a:cxn ang="0">
                  <a:pos x="3525" y="608"/>
                </a:cxn>
                <a:cxn ang="0">
                  <a:pos x="3525" y="425"/>
                </a:cxn>
                <a:cxn ang="0">
                  <a:pos x="3525" y="243"/>
                </a:cxn>
                <a:cxn ang="0">
                  <a:pos x="3525" y="0"/>
                </a:cxn>
                <a:cxn ang="0">
                  <a:pos x="2939" y="0"/>
                </a:cxn>
                <a:cxn ang="0">
                  <a:pos x="2500" y="0"/>
                </a:cxn>
                <a:cxn ang="0">
                  <a:pos x="2061" y="0"/>
                </a:cxn>
                <a:cxn ang="0">
                  <a:pos x="1463" y="0"/>
                </a:cxn>
                <a:cxn ang="0">
                  <a:pos x="1025" y="0"/>
                </a:cxn>
                <a:cxn ang="0">
                  <a:pos x="585" y="0"/>
                </a:cxn>
                <a:cxn ang="0">
                  <a:pos x="0" y="0"/>
                </a:cxn>
              </a:cxnLst>
              <a:rect l="0" t="0" r="r" b="b"/>
              <a:pathLst>
                <a:path w="3526" h="3198">
                  <a:moveTo>
                    <a:pt x="0" y="0"/>
                  </a:moveTo>
                  <a:lnTo>
                    <a:pt x="0" y="243"/>
                  </a:lnTo>
                  <a:lnTo>
                    <a:pt x="0" y="425"/>
                  </a:lnTo>
                  <a:lnTo>
                    <a:pt x="0" y="608"/>
                  </a:lnTo>
                  <a:lnTo>
                    <a:pt x="0" y="855"/>
                  </a:lnTo>
                  <a:lnTo>
                    <a:pt x="0" y="1038"/>
                  </a:lnTo>
                  <a:lnTo>
                    <a:pt x="0" y="1220"/>
                  </a:lnTo>
                  <a:lnTo>
                    <a:pt x="0" y="1464"/>
                  </a:lnTo>
                  <a:lnTo>
                    <a:pt x="585" y="1464"/>
                  </a:lnTo>
                  <a:lnTo>
                    <a:pt x="666" y="3197"/>
                  </a:lnTo>
                  <a:lnTo>
                    <a:pt x="1463" y="1464"/>
                  </a:lnTo>
                  <a:lnTo>
                    <a:pt x="2061" y="1464"/>
                  </a:lnTo>
                  <a:lnTo>
                    <a:pt x="2500" y="1464"/>
                  </a:lnTo>
                  <a:lnTo>
                    <a:pt x="2939" y="1464"/>
                  </a:lnTo>
                  <a:lnTo>
                    <a:pt x="3525" y="1464"/>
                  </a:lnTo>
                  <a:lnTo>
                    <a:pt x="3525" y="1220"/>
                  </a:lnTo>
                  <a:lnTo>
                    <a:pt x="3525" y="1038"/>
                  </a:lnTo>
                  <a:lnTo>
                    <a:pt x="3525" y="855"/>
                  </a:lnTo>
                  <a:lnTo>
                    <a:pt x="3525" y="608"/>
                  </a:lnTo>
                  <a:lnTo>
                    <a:pt x="3525" y="425"/>
                  </a:lnTo>
                  <a:lnTo>
                    <a:pt x="3525" y="243"/>
                  </a:lnTo>
                  <a:lnTo>
                    <a:pt x="3525" y="0"/>
                  </a:lnTo>
                  <a:lnTo>
                    <a:pt x="2939" y="0"/>
                  </a:lnTo>
                  <a:lnTo>
                    <a:pt x="2500" y="0"/>
                  </a:lnTo>
                  <a:lnTo>
                    <a:pt x="2061" y="0"/>
                  </a:lnTo>
                  <a:lnTo>
                    <a:pt x="1463" y="0"/>
                  </a:lnTo>
                  <a:lnTo>
                    <a:pt x="1025" y="0"/>
                  </a:lnTo>
                  <a:lnTo>
                    <a:pt x="585" y="0"/>
                  </a:lnTo>
                  <a:lnTo>
                    <a:pt x="0" y="0"/>
                  </a:lnTo>
                </a:path>
              </a:pathLst>
            </a:custGeom>
            <a:solidFill>
              <a:srgbClr val="FFFFE1"/>
            </a:solidFill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Text Box 44"/>
            <p:cNvSpPr txBox="1">
              <a:spLocks noChangeArrowheads="1"/>
            </p:cNvSpPr>
            <p:nvPr/>
          </p:nvSpPr>
          <p:spPr bwMode="auto">
            <a:xfrm>
              <a:off x="4368" y="1226"/>
              <a:ext cx="1011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2160" tIns="46080" rIns="92160" bIns="46080">
              <a:spAutoFit/>
            </a:bodyPr>
            <a:lstStyle/>
            <a:p>
              <a:pPr eaLnBrk="1">
                <a:lnSpc>
                  <a:spcPct val="98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sz="1600" dirty="0" err="1">
                  <a:solidFill>
                    <a:schemeClr val="tx1"/>
                  </a:solidFill>
                  <a:latin typeface="Arial" charset="0"/>
                </a:rPr>
                <a:t>G</a:t>
              </a:r>
              <a:r>
                <a:rPr lang="en-GB" sz="1600" dirty="0" err="1" smtClean="0">
                  <a:solidFill>
                    <a:schemeClr val="tx1"/>
                  </a:solidFill>
                  <a:latin typeface="Arial" charset="0"/>
                </a:rPr>
                <a:t>asvolumen</a:t>
              </a:r>
              <a:endParaRPr lang="en-GB" sz="1600" dirty="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92" name="AutoShape 46"/>
          <p:cNvSpPr>
            <a:spLocks noChangeArrowheads="1"/>
          </p:cNvSpPr>
          <p:nvPr/>
        </p:nvSpPr>
        <p:spPr bwMode="auto">
          <a:xfrm>
            <a:off x="4338637" y="4068763"/>
            <a:ext cx="260350" cy="274637"/>
          </a:xfrm>
          <a:prstGeom prst="roundRect">
            <a:avLst>
              <a:gd name="adj" fmla="val 6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</a:rPr>
              <a:t>y</a:t>
            </a:r>
          </a:p>
        </p:txBody>
      </p:sp>
      <p:sp>
        <p:nvSpPr>
          <p:cNvPr id="93" name="AutoShape 47"/>
          <p:cNvSpPr>
            <a:spLocks noChangeArrowheads="1"/>
          </p:cNvSpPr>
          <p:nvPr/>
        </p:nvSpPr>
        <p:spPr bwMode="auto">
          <a:xfrm>
            <a:off x="4879975" y="4610100"/>
            <a:ext cx="260350" cy="274638"/>
          </a:xfrm>
          <a:prstGeom prst="roundRect">
            <a:avLst>
              <a:gd name="adj" fmla="val 6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</a:rPr>
              <a:t>z</a:t>
            </a:r>
          </a:p>
        </p:txBody>
      </p:sp>
      <p:sp>
        <p:nvSpPr>
          <p:cNvPr id="94" name="Text Box 5"/>
          <p:cNvSpPr txBox="1">
            <a:spLocks noChangeArrowheads="1"/>
          </p:cNvSpPr>
          <p:nvPr/>
        </p:nvSpPr>
        <p:spPr bwMode="auto">
          <a:xfrm>
            <a:off x="360363" y="1538704"/>
            <a:ext cx="4745037" cy="47542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TPC =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Zeitprojektionskammer</a:t>
            </a:r>
            <a:endParaRPr lang="en-GB" sz="2000" dirty="0" smtClean="0">
              <a:solidFill>
                <a:srgbClr val="000000"/>
              </a:solidFill>
              <a:latin typeface="Arial" charset="0"/>
            </a:endParaRPr>
          </a:p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Eine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TPC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ist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ein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einfacher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aber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sehr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effektiver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Teilchendetektor</a:t>
            </a:r>
            <a:endParaRPr lang="en-GB" sz="2000" dirty="0" smtClean="0">
              <a:solidFill>
                <a:srgbClr val="000000"/>
              </a:solidFill>
              <a:latin typeface="Arial" charset="0"/>
            </a:endParaRPr>
          </a:p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Man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braucht</a:t>
            </a:r>
            <a:endParaRPr lang="en-GB" sz="2000" dirty="0" smtClean="0">
              <a:solidFill>
                <a:srgbClr val="000000"/>
              </a:solidFill>
              <a:latin typeface="Arial" charset="0"/>
            </a:endParaRPr>
          </a:p>
          <a:p>
            <a:pPr marL="1079500" lvl="1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Ein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mit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Gas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gefülltes</a:t>
            </a:r>
            <a:r>
              <a:rPr lang="en-GB" sz="2000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en-GB" sz="2000" dirty="0">
                <a:solidFill>
                  <a:srgbClr val="000000"/>
                </a:solidFill>
                <a:latin typeface="Arial" charset="0"/>
              </a:rPr>
            </a:b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Volumen</a:t>
            </a:r>
            <a:endParaRPr lang="en-GB" sz="2000" dirty="0" smtClean="0">
              <a:solidFill>
                <a:srgbClr val="000000"/>
              </a:solidFill>
              <a:latin typeface="Arial" charset="0"/>
            </a:endParaRPr>
          </a:p>
          <a:p>
            <a:pPr marL="1079500" lvl="1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Ein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homogenes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elektri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-</a:t>
            </a:r>
            <a:br>
              <a:rPr lang="en-GB" sz="20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sches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Feld</a:t>
            </a:r>
            <a:endParaRPr lang="en-GB" sz="2000" dirty="0" smtClean="0">
              <a:solidFill>
                <a:srgbClr val="000000"/>
              </a:solidFill>
              <a:latin typeface="Arial" charset="0"/>
            </a:endParaRPr>
          </a:p>
          <a:p>
            <a:pPr marL="1079500" lvl="1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Ein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dazu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paralleles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homogenes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magneti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-</a:t>
            </a:r>
            <a:br>
              <a:rPr lang="en-GB" sz="20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sches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Feld</a:t>
            </a:r>
            <a:endParaRPr lang="en-GB" sz="2000" dirty="0" smtClean="0">
              <a:solidFill>
                <a:srgbClr val="000000"/>
              </a:solidFill>
              <a:latin typeface="Arial" charset="0"/>
            </a:endParaRPr>
          </a:p>
          <a:p>
            <a:pPr marL="1079500" lvl="1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Ausleseelemente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an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einer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oder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mehreren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Oberfl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ächen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des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Volumens</a:t>
            </a:r>
            <a:endParaRPr lang="en-GB" sz="20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5" name="Line 27"/>
          <p:cNvSpPr>
            <a:spLocks noChangeShapeType="1"/>
          </p:cNvSpPr>
          <p:nvPr/>
        </p:nvSpPr>
        <p:spPr bwMode="auto">
          <a:xfrm flipH="1">
            <a:off x="5484812" y="3733800"/>
            <a:ext cx="384175" cy="1587"/>
          </a:xfrm>
          <a:prstGeom prst="line">
            <a:avLst/>
          </a:prstGeom>
          <a:noFill/>
          <a:ln w="12600">
            <a:solidFill>
              <a:srgbClr val="063DE8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8" name="AutoShape 30"/>
          <p:cNvSpPr>
            <a:spLocks noChangeArrowheads="1"/>
          </p:cNvSpPr>
          <p:nvPr/>
        </p:nvSpPr>
        <p:spPr bwMode="auto">
          <a:xfrm>
            <a:off x="5562600" y="3429000"/>
            <a:ext cx="285750" cy="274637"/>
          </a:xfrm>
          <a:prstGeom prst="roundRect">
            <a:avLst>
              <a:gd name="adj" fmla="val 57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200">
                <a:solidFill>
                  <a:srgbClr val="063DE8"/>
                </a:solidFill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457200" y="250825"/>
            <a:ext cx="8229600" cy="56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Wie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funktioniert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eine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b="1" dirty="0" smtClean="0">
                <a:solidFill>
                  <a:srgbClr val="000000"/>
                </a:solidFill>
                <a:latin typeface="Arial" charset="0"/>
              </a:rPr>
              <a:t>TPC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(2)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9" name="Freeform 3"/>
          <p:cNvSpPr>
            <a:spLocks noChangeArrowheads="1"/>
          </p:cNvSpPr>
          <p:nvPr/>
        </p:nvSpPr>
        <p:spPr bwMode="auto">
          <a:xfrm>
            <a:off x="4572000" y="4217988"/>
            <a:ext cx="3886200" cy="457200"/>
          </a:xfrm>
          <a:custGeom>
            <a:avLst/>
            <a:gdLst/>
            <a:ahLst/>
            <a:cxnLst>
              <a:cxn ang="0">
                <a:pos x="1438" y="0"/>
              </a:cxn>
              <a:cxn ang="0">
                <a:pos x="10796" y="0"/>
              </a:cxn>
              <a:cxn ang="0">
                <a:pos x="9357" y="1270"/>
              </a:cxn>
              <a:cxn ang="0">
                <a:pos x="0" y="1270"/>
              </a:cxn>
              <a:cxn ang="0">
                <a:pos x="1438" y="0"/>
              </a:cxn>
            </a:cxnLst>
            <a:rect l="0" t="0" r="r" b="b"/>
            <a:pathLst>
              <a:path w="10797" h="1271">
                <a:moveTo>
                  <a:pt x="1438" y="0"/>
                </a:moveTo>
                <a:lnTo>
                  <a:pt x="10796" y="0"/>
                </a:lnTo>
                <a:lnTo>
                  <a:pt x="9357" y="1270"/>
                </a:lnTo>
                <a:lnTo>
                  <a:pt x="0" y="1270"/>
                </a:lnTo>
                <a:lnTo>
                  <a:pt x="1438" y="0"/>
                </a:lnTo>
              </a:path>
            </a:pathLst>
          </a:custGeom>
          <a:noFill/>
          <a:ln w="12600">
            <a:solidFill>
              <a:srgbClr val="91919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AutoShape 4"/>
          <p:cNvSpPr>
            <a:spLocks noChangeArrowheads="1"/>
          </p:cNvSpPr>
          <p:nvPr/>
        </p:nvSpPr>
        <p:spPr bwMode="auto">
          <a:xfrm>
            <a:off x="5105400" y="2846388"/>
            <a:ext cx="3352800" cy="1371600"/>
          </a:xfrm>
          <a:prstGeom prst="roundRect">
            <a:avLst>
              <a:gd name="adj" fmla="val 116"/>
            </a:avLst>
          </a:prstGeom>
          <a:noFill/>
          <a:ln w="12600">
            <a:solidFill>
              <a:srgbClr val="91919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Line 5"/>
          <p:cNvSpPr>
            <a:spLocks noChangeShapeType="1"/>
          </p:cNvSpPr>
          <p:nvPr/>
        </p:nvSpPr>
        <p:spPr bwMode="auto">
          <a:xfrm flipV="1">
            <a:off x="4572000" y="4140200"/>
            <a:ext cx="1587" cy="536575"/>
          </a:xfrm>
          <a:prstGeom prst="line">
            <a:avLst/>
          </a:prstGeom>
          <a:noFill/>
          <a:ln w="2844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" name="Line 6"/>
          <p:cNvSpPr>
            <a:spLocks noChangeShapeType="1"/>
          </p:cNvSpPr>
          <p:nvPr/>
        </p:nvSpPr>
        <p:spPr bwMode="auto">
          <a:xfrm>
            <a:off x="4572000" y="4675188"/>
            <a:ext cx="533400" cy="1587"/>
          </a:xfrm>
          <a:prstGeom prst="line">
            <a:avLst/>
          </a:prstGeom>
          <a:noFill/>
          <a:ln w="2844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 flipV="1">
            <a:off x="4572000" y="4368800"/>
            <a:ext cx="381000" cy="307975"/>
          </a:xfrm>
          <a:prstGeom prst="line">
            <a:avLst/>
          </a:prstGeom>
          <a:noFill/>
          <a:ln w="2844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4" name="AutoShape 8"/>
          <p:cNvSpPr>
            <a:spLocks noChangeArrowheads="1"/>
          </p:cNvSpPr>
          <p:nvPr/>
        </p:nvSpPr>
        <p:spPr bwMode="auto">
          <a:xfrm>
            <a:off x="4876800" y="4294188"/>
            <a:ext cx="260350" cy="274637"/>
          </a:xfrm>
          <a:prstGeom prst="roundRect">
            <a:avLst>
              <a:gd name="adj" fmla="val 6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55" name="Line 9"/>
          <p:cNvSpPr>
            <a:spLocks noChangeShapeType="1"/>
          </p:cNvSpPr>
          <p:nvPr/>
        </p:nvSpPr>
        <p:spPr bwMode="auto">
          <a:xfrm flipH="1" flipV="1">
            <a:off x="5408612" y="2311400"/>
            <a:ext cx="1527175" cy="2746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6" name="Line 10"/>
          <p:cNvSpPr>
            <a:spLocks noChangeShapeType="1"/>
          </p:cNvSpPr>
          <p:nvPr/>
        </p:nvSpPr>
        <p:spPr bwMode="auto">
          <a:xfrm flipV="1">
            <a:off x="7924800" y="29210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" name="Line 11"/>
          <p:cNvSpPr>
            <a:spLocks noChangeShapeType="1"/>
          </p:cNvSpPr>
          <p:nvPr/>
        </p:nvSpPr>
        <p:spPr bwMode="auto">
          <a:xfrm flipV="1">
            <a:off x="7924800" y="29972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" name="Line 12"/>
          <p:cNvSpPr>
            <a:spLocks noChangeShapeType="1"/>
          </p:cNvSpPr>
          <p:nvPr/>
        </p:nvSpPr>
        <p:spPr bwMode="auto">
          <a:xfrm flipV="1">
            <a:off x="7924800" y="30734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" name="Line 13"/>
          <p:cNvSpPr>
            <a:spLocks noChangeShapeType="1"/>
          </p:cNvSpPr>
          <p:nvPr/>
        </p:nvSpPr>
        <p:spPr bwMode="auto">
          <a:xfrm flipV="1">
            <a:off x="7924800" y="31496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" name="Line 14"/>
          <p:cNvSpPr>
            <a:spLocks noChangeShapeType="1"/>
          </p:cNvSpPr>
          <p:nvPr/>
        </p:nvSpPr>
        <p:spPr bwMode="auto">
          <a:xfrm flipV="1">
            <a:off x="7924800" y="32258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" name="Line 15"/>
          <p:cNvSpPr>
            <a:spLocks noChangeShapeType="1"/>
          </p:cNvSpPr>
          <p:nvPr/>
        </p:nvSpPr>
        <p:spPr bwMode="auto">
          <a:xfrm flipV="1">
            <a:off x="7924800" y="33020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" name="Line 16"/>
          <p:cNvSpPr>
            <a:spLocks noChangeShapeType="1"/>
          </p:cNvSpPr>
          <p:nvPr/>
        </p:nvSpPr>
        <p:spPr bwMode="auto">
          <a:xfrm flipV="1">
            <a:off x="7924800" y="33782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" name="Line 17"/>
          <p:cNvSpPr>
            <a:spLocks noChangeShapeType="1"/>
          </p:cNvSpPr>
          <p:nvPr/>
        </p:nvSpPr>
        <p:spPr bwMode="auto">
          <a:xfrm flipV="1">
            <a:off x="7924800" y="34544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" name="Line 18"/>
          <p:cNvSpPr>
            <a:spLocks noChangeShapeType="1"/>
          </p:cNvSpPr>
          <p:nvPr/>
        </p:nvSpPr>
        <p:spPr bwMode="auto">
          <a:xfrm flipV="1">
            <a:off x="7924800" y="35306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" name="Line 19"/>
          <p:cNvSpPr>
            <a:spLocks noChangeShapeType="1"/>
          </p:cNvSpPr>
          <p:nvPr/>
        </p:nvSpPr>
        <p:spPr bwMode="auto">
          <a:xfrm flipV="1">
            <a:off x="7924800" y="36068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6" name="Line 20"/>
          <p:cNvSpPr>
            <a:spLocks noChangeShapeType="1"/>
          </p:cNvSpPr>
          <p:nvPr/>
        </p:nvSpPr>
        <p:spPr bwMode="auto">
          <a:xfrm flipV="1">
            <a:off x="7924800" y="36830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7" name="Line 21"/>
          <p:cNvSpPr>
            <a:spLocks noChangeShapeType="1"/>
          </p:cNvSpPr>
          <p:nvPr/>
        </p:nvSpPr>
        <p:spPr bwMode="auto">
          <a:xfrm flipV="1">
            <a:off x="7924800" y="37592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" name="Line 22"/>
          <p:cNvSpPr>
            <a:spLocks noChangeShapeType="1"/>
          </p:cNvSpPr>
          <p:nvPr/>
        </p:nvSpPr>
        <p:spPr bwMode="auto">
          <a:xfrm flipV="1">
            <a:off x="7924800" y="38354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" name="Line 23"/>
          <p:cNvSpPr>
            <a:spLocks noChangeShapeType="1"/>
          </p:cNvSpPr>
          <p:nvPr/>
        </p:nvSpPr>
        <p:spPr bwMode="auto">
          <a:xfrm flipV="1">
            <a:off x="7924800" y="39116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" name="Line 24"/>
          <p:cNvSpPr>
            <a:spLocks noChangeShapeType="1"/>
          </p:cNvSpPr>
          <p:nvPr/>
        </p:nvSpPr>
        <p:spPr bwMode="auto">
          <a:xfrm flipV="1">
            <a:off x="7924800" y="39878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" name="Line 25"/>
          <p:cNvSpPr>
            <a:spLocks noChangeShapeType="1"/>
          </p:cNvSpPr>
          <p:nvPr/>
        </p:nvSpPr>
        <p:spPr bwMode="auto">
          <a:xfrm flipV="1">
            <a:off x="7924800" y="40640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" name="Line 26"/>
          <p:cNvSpPr>
            <a:spLocks noChangeShapeType="1"/>
          </p:cNvSpPr>
          <p:nvPr/>
        </p:nvSpPr>
        <p:spPr bwMode="auto">
          <a:xfrm flipV="1">
            <a:off x="7924800" y="41402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" name="AutoShape 27"/>
          <p:cNvSpPr>
            <a:spLocks noChangeArrowheads="1"/>
          </p:cNvSpPr>
          <p:nvPr/>
        </p:nvSpPr>
        <p:spPr bwMode="auto">
          <a:xfrm>
            <a:off x="5562600" y="3913188"/>
            <a:ext cx="277812" cy="274637"/>
          </a:xfrm>
          <a:prstGeom prst="roundRect">
            <a:avLst>
              <a:gd name="adj" fmla="val 57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200">
                <a:solidFill>
                  <a:srgbClr val="FC0128"/>
                </a:solidFill>
              </a:rPr>
              <a:t>E</a:t>
            </a:r>
          </a:p>
        </p:txBody>
      </p:sp>
      <p:sp>
        <p:nvSpPr>
          <p:cNvPr id="74" name="Line 28"/>
          <p:cNvSpPr>
            <a:spLocks noChangeShapeType="1"/>
          </p:cNvSpPr>
          <p:nvPr/>
        </p:nvSpPr>
        <p:spPr bwMode="auto">
          <a:xfrm flipH="1">
            <a:off x="5484812" y="3913188"/>
            <a:ext cx="384175" cy="1587"/>
          </a:xfrm>
          <a:prstGeom prst="line">
            <a:avLst/>
          </a:prstGeom>
          <a:noFill/>
          <a:ln w="12600">
            <a:solidFill>
              <a:srgbClr val="FC0128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5" name="Freeform 29"/>
          <p:cNvSpPr>
            <a:spLocks noChangeArrowheads="1"/>
          </p:cNvSpPr>
          <p:nvPr/>
        </p:nvSpPr>
        <p:spPr bwMode="auto">
          <a:xfrm>
            <a:off x="4572000" y="2846388"/>
            <a:ext cx="3886200" cy="457200"/>
          </a:xfrm>
          <a:custGeom>
            <a:avLst/>
            <a:gdLst/>
            <a:ahLst/>
            <a:cxnLst>
              <a:cxn ang="0">
                <a:pos x="1438" y="0"/>
              </a:cxn>
              <a:cxn ang="0">
                <a:pos x="10796" y="0"/>
              </a:cxn>
              <a:cxn ang="0">
                <a:pos x="9357" y="1270"/>
              </a:cxn>
              <a:cxn ang="0">
                <a:pos x="0" y="1270"/>
              </a:cxn>
              <a:cxn ang="0">
                <a:pos x="1438" y="0"/>
              </a:cxn>
            </a:cxnLst>
            <a:rect l="0" t="0" r="r" b="b"/>
            <a:pathLst>
              <a:path w="10797" h="1271">
                <a:moveTo>
                  <a:pt x="1438" y="0"/>
                </a:moveTo>
                <a:lnTo>
                  <a:pt x="10796" y="0"/>
                </a:lnTo>
                <a:lnTo>
                  <a:pt x="9357" y="1270"/>
                </a:lnTo>
                <a:lnTo>
                  <a:pt x="0" y="1270"/>
                </a:lnTo>
                <a:lnTo>
                  <a:pt x="1438" y="0"/>
                </a:lnTo>
              </a:path>
            </a:pathLst>
          </a:cu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AutoShape 30"/>
          <p:cNvSpPr>
            <a:spLocks noChangeArrowheads="1"/>
          </p:cNvSpPr>
          <p:nvPr/>
        </p:nvSpPr>
        <p:spPr bwMode="auto">
          <a:xfrm>
            <a:off x="4572000" y="3303588"/>
            <a:ext cx="3352800" cy="1371600"/>
          </a:xfrm>
          <a:prstGeom prst="roundRect">
            <a:avLst>
              <a:gd name="adj" fmla="val 116"/>
            </a:avLst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Freeform 31"/>
          <p:cNvSpPr>
            <a:spLocks noChangeArrowheads="1"/>
          </p:cNvSpPr>
          <p:nvPr/>
        </p:nvSpPr>
        <p:spPr bwMode="auto">
          <a:xfrm>
            <a:off x="5711825" y="2911475"/>
            <a:ext cx="80962" cy="65088"/>
          </a:xfrm>
          <a:custGeom>
            <a:avLst/>
            <a:gdLst/>
            <a:ahLst/>
            <a:cxnLst>
              <a:cxn ang="0">
                <a:pos x="141" y="44"/>
              </a:cxn>
              <a:cxn ang="0">
                <a:pos x="101" y="124"/>
              </a:cxn>
              <a:cxn ang="0">
                <a:pos x="208" y="110"/>
              </a:cxn>
              <a:cxn ang="0">
                <a:pos x="194" y="44"/>
              </a:cxn>
              <a:cxn ang="0">
                <a:pos x="48" y="57"/>
              </a:cxn>
              <a:cxn ang="0">
                <a:pos x="155" y="110"/>
              </a:cxn>
              <a:cxn ang="0">
                <a:pos x="48" y="124"/>
              </a:cxn>
              <a:cxn ang="0">
                <a:pos x="141" y="71"/>
              </a:cxn>
              <a:cxn ang="0">
                <a:pos x="75" y="84"/>
              </a:cxn>
              <a:cxn ang="0">
                <a:pos x="88" y="124"/>
              </a:cxn>
              <a:cxn ang="0">
                <a:pos x="221" y="124"/>
              </a:cxn>
            </a:cxnLst>
            <a:rect l="0" t="0" r="r" b="b"/>
            <a:pathLst>
              <a:path w="227" h="183">
                <a:moveTo>
                  <a:pt x="141" y="44"/>
                </a:moveTo>
                <a:cubicBezTo>
                  <a:pt x="26" y="57"/>
                  <a:pt x="0" y="71"/>
                  <a:pt x="101" y="124"/>
                </a:cubicBezTo>
                <a:cubicBezTo>
                  <a:pt x="137" y="119"/>
                  <a:pt x="181" y="133"/>
                  <a:pt x="208" y="110"/>
                </a:cubicBezTo>
                <a:cubicBezTo>
                  <a:pt x="226" y="97"/>
                  <a:pt x="217" y="53"/>
                  <a:pt x="194" y="44"/>
                </a:cubicBezTo>
                <a:cubicBezTo>
                  <a:pt x="150" y="31"/>
                  <a:pt x="97" y="53"/>
                  <a:pt x="48" y="57"/>
                </a:cubicBezTo>
                <a:cubicBezTo>
                  <a:pt x="22" y="142"/>
                  <a:pt x="93" y="119"/>
                  <a:pt x="155" y="110"/>
                </a:cubicBezTo>
                <a:cubicBezTo>
                  <a:pt x="128" y="0"/>
                  <a:pt x="70" y="39"/>
                  <a:pt x="48" y="124"/>
                </a:cubicBezTo>
                <a:cubicBezTo>
                  <a:pt x="119" y="142"/>
                  <a:pt x="194" y="182"/>
                  <a:pt x="141" y="71"/>
                </a:cubicBezTo>
                <a:cubicBezTo>
                  <a:pt x="119" y="75"/>
                  <a:pt x="93" y="66"/>
                  <a:pt x="75" y="84"/>
                </a:cubicBezTo>
                <a:cubicBezTo>
                  <a:pt x="66" y="93"/>
                  <a:pt x="75" y="119"/>
                  <a:pt x="88" y="124"/>
                </a:cubicBezTo>
                <a:cubicBezTo>
                  <a:pt x="132" y="137"/>
                  <a:pt x="177" y="124"/>
                  <a:pt x="221" y="124"/>
                </a:cubicBezTo>
              </a:path>
            </a:pathLst>
          </a:cu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8" name="Line 32"/>
          <p:cNvSpPr>
            <a:spLocks noChangeShapeType="1"/>
          </p:cNvSpPr>
          <p:nvPr/>
        </p:nvSpPr>
        <p:spPr bwMode="auto">
          <a:xfrm flipH="1">
            <a:off x="8075612" y="2922588"/>
            <a:ext cx="307975" cy="160020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" name="Line 33"/>
          <p:cNvSpPr>
            <a:spLocks noChangeShapeType="1"/>
          </p:cNvSpPr>
          <p:nvPr/>
        </p:nvSpPr>
        <p:spPr bwMode="auto">
          <a:xfrm>
            <a:off x="5943600" y="3074988"/>
            <a:ext cx="228600" cy="1587"/>
          </a:xfrm>
          <a:prstGeom prst="line">
            <a:avLst/>
          </a:prstGeom>
          <a:noFill/>
          <a:ln w="12600">
            <a:solidFill>
              <a:srgbClr val="00BE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0" name="Line 34"/>
          <p:cNvSpPr>
            <a:spLocks noChangeShapeType="1"/>
          </p:cNvSpPr>
          <p:nvPr/>
        </p:nvSpPr>
        <p:spPr bwMode="auto">
          <a:xfrm>
            <a:off x="6172200" y="3455988"/>
            <a:ext cx="228600" cy="1587"/>
          </a:xfrm>
          <a:prstGeom prst="line">
            <a:avLst/>
          </a:prstGeom>
          <a:noFill/>
          <a:ln w="12600">
            <a:solidFill>
              <a:srgbClr val="00BE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1" name="Line 35"/>
          <p:cNvSpPr>
            <a:spLocks noChangeShapeType="1"/>
          </p:cNvSpPr>
          <p:nvPr/>
        </p:nvSpPr>
        <p:spPr bwMode="auto">
          <a:xfrm>
            <a:off x="6324600" y="3760788"/>
            <a:ext cx="228600" cy="1587"/>
          </a:xfrm>
          <a:prstGeom prst="line">
            <a:avLst/>
          </a:prstGeom>
          <a:noFill/>
          <a:ln w="12600">
            <a:solidFill>
              <a:srgbClr val="00BE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" name="Line 36"/>
          <p:cNvSpPr>
            <a:spLocks noChangeShapeType="1"/>
          </p:cNvSpPr>
          <p:nvPr/>
        </p:nvSpPr>
        <p:spPr bwMode="auto">
          <a:xfrm>
            <a:off x="6553200" y="4065588"/>
            <a:ext cx="228600" cy="1587"/>
          </a:xfrm>
          <a:prstGeom prst="line">
            <a:avLst/>
          </a:prstGeom>
          <a:noFill/>
          <a:ln w="12600">
            <a:solidFill>
              <a:srgbClr val="00BE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3" name="Line 37"/>
          <p:cNvSpPr>
            <a:spLocks noChangeShapeType="1"/>
          </p:cNvSpPr>
          <p:nvPr/>
        </p:nvSpPr>
        <p:spPr bwMode="auto">
          <a:xfrm>
            <a:off x="6705600" y="4446588"/>
            <a:ext cx="228600" cy="1587"/>
          </a:xfrm>
          <a:prstGeom prst="line">
            <a:avLst/>
          </a:prstGeom>
          <a:noFill/>
          <a:ln w="12600">
            <a:solidFill>
              <a:srgbClr val="00BE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4" name="AutoShape 38"/>
          <p:cNvSpPr>
            <a:spLocks noChangeArrowheads="1"/>
          </p:cNvSpPr>
          <p:nvPr/>
        </p:nvSpPr>
        <p:spPr bwMode="auto">
          <a:xfrm>
            <a:off x="6248400" y="3455988"/>
            <a:ext cx="447675" cy="274637"/>
          </a:xfrm>
          <a:prstGeom prst="roundRect">
            <a:avLst>
              <a:gd name="adj" fmla="val 57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200">
                <a:solidFill>
                  <a:srgbClr val="00BE00"/>
                </a:solidFill>
              </a:rPr>
              <a:t>drift</a:t>
            </a:r>
          </a:p>
        </p:txBody>
      </p:sp>
      <p:sp>
        <p:nvSpPr>
          <p:cNvPr id="91" name="Text Box 45"/>
          <p:cNvSpPr txBox="1">
            <a:spLocks noChangeArrowheads="1"/>
          </p:cNvSpPr>
          <p:nvPr/>
        </p:nvSpPr>
        <p:spPr bwMode="auto">
          <a:xfrm>
            <a:off x="5053012" y="1566863"/>
            <a:ext cx="7334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>
              <a:lnSpc>
                <a:spcPct val="98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sz="1600">
                <a:solidFill>
                  <a:schemeClr val="tx1"/>
                </a:solidFill>
                <a:latin typeface="Arial" charset="0"/>
              </a:rPr>
              <a:t>track of</a:t>
            </a:r>
            <a:br>
              <a:rPr lang="en-GB" sz="1600">
                <a:solidFill>
                  <a:schemeClr val="tx1"/>
                </a:solidFill>
                <a:latin typeface="Arial" charset="0"/>
              </a:rPr>
            </a:br>
            <a:r>
              <a:rPr lang="en-GB" sz="1600">
                <a:solidFill>
                  <a:schemeClr val="tx1"/>
                </a:solidFill>
                <a:latin typeface="Arial" charset="0"/>
              </a:rPr>
              <a:t>charged</a:t>
            </a:r>
          </a:p>
          <a:p>
            <a:pPr eaLnBrk="1">
              <a:lnSpc>
                <a:spcPct val="98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sz="1600">
                <a:solidFill>
                  <a:schemeClr val="tx1"/>
                </a:solidFill>
                <a:latin typeface="Arial" charset="0"/>
              </a:rPr>
              <a:t>particle</a:t>
            </a:r>
          </a:p>
        </p:txBody>
      </p:sp>
      <p:sp>
        <p:nvSpPr>
          <p:cNvPr id="92" name="AutoShape 46"/>
          <p:cNvSpPr>
            <a:spLocks noChangeArrowheads="1"/>
          </p:cNvSpPr>
          <p:nvPr/>
        </p:nvSpPr>
        <p:spPr bwMode="auto">
          <a:xfrm>
            <a:off x="4338637" y="4068763"/>
            <a:ext cx="260350" cy="274637"/>
          </a:xfrm>
          <a:prstGeom prst="roundRect">
            <a:avLst>
              <a:gd name="adj" fmla="val 6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</a:rPr>
              <a:t>y</a:t>
            </a:r>
          </a:p>
        </p:txBody>
      </p:sp>
      <p:sp>
        <p:nvSpPr>
          <p:cNvPr id="93" name="AutoShape 47"/>
          <p:cNvSpPr>
            <a:spLocks noChangeArrowheads="1"/>
          </p:cNvSpPr>
          <p:nvPr/>
        </p:nvSpPr>
        <p:spPr bwMode="auto">
          <a:xfrm>
            <a:off x="4879975" y="4610100"/>
            <a:ext cx="260350" cy="274638"/>
          </a:xfrm>
          <a:prstGeom prst="roundRect">
            <a:avLst>
              <a:gd name="adj" fmla="val 6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</a:rPr>
              <a:t>z</a:t>
            </a:r>
          </a:p>
        </p:txBody>
      </p:sp>
      <p:sp>
        <p:nvSpPr>
          <p:cNvPr id="94" name="Text Box 5"/>
          <p:cNvSpPr txBox="1">
            <a:spLocks noChangeArrowheads="1"/>
          </p:cNvSpPr>
          <p:nvPr/>
        </p:nvSpPr>
        <p:spPr bwMode="auto">
          <a:xfrm>
            <a:off x="360363" y="1905000"/>
            <a:ext cx="3983037" cy="4029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marL="457200" indent="-457200" eaLnBrk="1" hangingPunct="1">
              <a:lnSpc>
                <a:spcPct val="101000"/>
              </a:lnSpc>
              <a:spcBef>
                <a:spcPts val="400"/>
              </a:spcBef>
              <a:buFont typeface="+mj-lt"/>
              <a:buAutoNum type="arabicPeriod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Ein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geladenes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Teilchen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ionisiert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auf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dem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Flug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durch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die TPC das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Driftgas</a:t>
            </a:r>
            <a:endParaRPr lang="en-GB" sz="2000" dirty="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 eaLnBrk="1" hangingPunct="1">
              <a:lnSpc>
                <a:spcPct val="101000"/>
              </a:lnSpc>
              <a:spcBef>
                <a:spcPts val="400"/>
              </a:spcBef>
              <a:buFont typeface="+mj-lt"/>
              <a:buAutoNum type="arabicPeriod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Die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freigesetzten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Elektronen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driften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zu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den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Ausleseelementen</a:t>
            </a:r>
            <a:endParaRPr lang="en-GB" sz="2000" dirty="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 eaLnBrk="1" hangingPunct="1">
              <a:lnSpc>
                <a:spcPct val="101000"/>
              </a:lnSpc>
              <a:spcBef>
                <a:spcPts val="400"/>
              </a:spcBef>
              <a:buFont typeface="+mj-lt"/>
              <a:buAutoNum type="arabicPeriod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Die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projizierte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Teilchenspur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wird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detektiert</a:t>
            </a:r>
            <a:endParaRPr lang="en-GB" sz="2000" dirty="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 eaLnBrk="1" hangingPunct="1">
              <a:lnSpc>
                <a:spcPct val="101000"/>
              </a:lnSpc>
              <a:spcBef>
                <a:spcPts val="400"/>
              </a:spcBef>
              <a:buFont typeface="+mj-lt"/>
              <a:buAutoNum type="arabicPeriod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Die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dritte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Raumkoordinate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wird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über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die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Driftzeit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berechnet</a:t>
            </a:r>
            <a:endParaRPr lang="en-GB" sz="2000" dirty="0" smtClean="0">
              <a:solidFill>
                <a:srgbClr val="000000"/>
              </a:solidFill>
              <a:latin typeface="Arial" charset="0"/>
            </a:endParaRPr>
          </a:p>
          <a:p>
            <a:pPr marL="457200" indent="-457200" eaLnBrk="1" hangingPunct="1">
              <a:lnSpc>
                <a:spcPct val="101000"/>
              </a:lnSpc>
              <a:spcBef>
                <a:spcPts val="400"/>
              </a:spcBef>
              <a:buFont typeface="+mj-lt"/>
              <a:buAutoNum type="arabicPeriod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endParaRPr lang="en-GB" sz="2000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457200" y="250825"/>
            <a:ext cx="8229600" cy="5918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Wie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funktioniert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eine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b="1" dirty="0" smtClean="0">
                <a:solidFill>
                  <a:srgbClr val="000000"/>
                </a:solidFill>
                <a:latin typeface="Arial" charset="0"/>
              </a:rPr>
              <a:t>TPC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(3)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9" name="Freeform 3"/>
          <p:cNvSpPr>
            <a:spLocks noChangeArrowheads="1"/>
          </p:cNvSpPr>
          <p:nvPr/>
        </p:nvSpPr>
        <p:spPr bwMode="auto">
          <a:xfrm>
            <a:off x="4572000" y="4217988"/>
            <a:ext cx="3886200" cy="457200"/>
          </a:xfrm>
          <a:custGeom>
            <a:avLst/>
            <a:gdLst/>
            <a:ahLst/>
            <a:cxnLst>
              <a:cxn ang="0">
                <a:pos x="1438" y="0"/>
              </a:cxn>
              <a:cxn ang="0">
                <a:pos x="10796" y="0"/>
              </a:cxn>
              <a:cxn ang="0">
                <a:pos x="9357" y="1270"/>
              </a:cxn>
              <a:cxn ang="0">
                <a:pos x="0" y="1270"/>
              </a:cxn>
              <a:cxn ang="0">
                <a:pos x="1438" y="0"/>
              </a:cxn>
            </a:cxnLst>
            <a:rect l="0" t="0" r="r" b="b"/>
            <a:pathLst>
              <a:path w="10797" h="1271">
                <a:moveTo>
                  <a:pt x="1438" y="0"/>
                </a:moveTo>
                <a:lnTo>
                  <a:pt x="10796" y="0"/>
                </a:lnTo>
                <a:lnTo>
                  <a:pt x="9357" y="1270"/>
                </a:lnTo>
                <a:lnTo>
                  <a:pt x="0" y="1270"/>
                </a:lnTo>
                <a:lnTo>
                  <a:pt x="1438" y="0"/>
                </a:lnTo>
              </a:path>
            </a:pathLst>
          </a:custGeom>
          <a:noFill/>
          <a:ln w="12600">
            <a:solidFill>
              <a:srgbClr val="91919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AutoShape 4"/>
          <p:cNvSpPr>
            <a:spLocks noChangeArrowheads="1"/>
          </p:cNvSpPr>
          <p:nvPr/>
        </p:nvSpPr>
        <p:spPr bwMode="auto">
          <a:xfrm>
            <a:off x="5105400" y="2846388"/>
            <a:ext cx="3352800" cy="1371600"/>
          </a:xfrm>
          <a:prstGeom prst="roundRect">
            <a:avLst>
              <a:gd name="adj" fmla="val 116"/>
            </a:avLst>
          </a:prstGeom>
          <a:noFill/>
          <a:ln w="12600">
            <a:solidFill>
              <a:srgbClr val="91919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Line 5"/>
          <p:cNvSpPr>
            <a:spLocks noChangeShapeType="1"/>
          </p:cNvSpPr>
          <p:nvPr/>
        </p:nvSpPr>
        <p:spPr bwMode="auto">
          <a:xfrm flipV="1">
            <a:off x="4572000" y="4140200"/>
            <a:ext cx="1587" cy="536575"/>
          </a:xfrm>
          <a:prstGeom prst="line">
            <a:avLst/>
          </a:prstGeom>
          <a:noFill/>
          <a:ln w="2844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" name="Line 6"/>
          <p:cNvSpPr>
            <a:spLocks noChangeShapeType="1"/>
          </p:cNvSpPr>
          <p:nvPr/>
        </p:nvSpPr>
        <p:spPr bwMode="auto">
          <a:xfrm>
            <a:off x="4572000" y="4675188"/>
            <a:ext cx="533400" cy="1587"/>
          </a:xfrm>
          <a:prstGeom prst="line">
            <a:avLst/>
          </a:prstGeom>
          <a:noFill/>
          <a:ln w="2844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 flipV="1">
            <a:off x="4572000" y="4368800"/>
            <a:ext cx="381000" cy="307975"/>
          </a:xfrm>
          <a:prstGeom prst="line">
            <a:avLst/>
          </a:prstGeom>
          <a:noFill/>
          <a:ln w="2844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4" name="AutoShape 8"/>
          <p:cNvSpPr>
            <a:spLocks noChangeArrowheads="1"/>
          </p:cNvSpPr>
          <p:nvPr/>
        </p:nvSpPr>
        <p:spPr bwMode="auto">
          <a:xfrm>
            <a:off x="4876800" y="4294188"/>
            <a:ext cx="260350" cy="274637"/>
          </a:xfrm>
          <a:prstGeom prst="roundRect">
            <a:avLst>
              <a:gd name="adj" fmla="val 6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55" name="Line 9"/>
          <p:cNvSpPr>
            <a:spLocks noChangeShapeType="1"/>
          </p:cNvSpPr>
          <p:nvPr/>
        </p:nvSpPr>
        <p:spPr bwMode="auto">
          <a:xfrm flipH="1" flipV="1">
            <a:off x="5408612" y="2311400"/>
            <a:ext cx="1527175" cy="2746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6" name="Line 10"/>
          <p:cNvSpPr>
            <a:spLocks noChangeShapeType="1"/>
          </p:cNvSpPr>
          <p:nvPr/>
        </p:nvSpPr>
        <p:spPr bwMode="auto">
          <a:xfrm flipV="1">
            <a:off x="7924800" y="29210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" name="Line 11"/>
          <p:cNvSpPr>
            <a:spLocks noChangeShapeType="1"/>
          </p:cNvSpPr>
          <p:nvPr/>
        </p:nvSpPr>
        <p:spPr bwMode="auto">
          <a:xfrm flipV="1">
            <a:off x="7924800" y="29972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" name="Line 12"/>
          <p:cNvSpPr>
            <a:spLocks noChangeShapeType="1"/>
          </p:cNvSpPr>
          <p:nvPr/>
        </p:nvSpPr>
        <p:spPr bwMode="auto">
          <a:xfrm flipV="1">
            <a:off x="7924800" y="30734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" name="Line 13"/>
          <p:cNvSpPr>
            <a:spLocks noChangeShapeType="1"/>
          </p:cNvSpPr>
          <p:nvPr/>
        </p:nvSpPr>
        <p:spPr bwMode="auto">
          <a:xfrm flipV="1">
            <a:off x="7924800" y="31496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" name="Line 14"/>
          <p:cNvSpPr>
            <a:spLocks noChangeShapeType="1"/>
          </p:cNvSpPr>
          <p:nvPr/>
        </p:nvSpPr>
        <p:spPr bwMode="auto">
          <a:xfrm flipV="1">
            <a:off x="7924800" y="32258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" name="Line 15"/>
          <p:cNvSpPr>
            <a:spLocks noChangeShapeType="1"/>
          </p:cNvSpPr>
          <p:nvPr/>
        </p:nvSpPr>
        <p:spPr bwMode="auto">
          <a:xfrm flipV="1">
            <a:off x="7924800" y="33020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" name="Line 16"/>
          <p:cNvSpPr>
            <a:spLocks noChangeShapeType="1"/>
          </p:cNvSpPr>
          <p:nvPr/>
        </p:nvSpPr>
        <p:spPr bwMode="auto">
          <a:xfrm flipV="1">
            <a:off x="7924800" y="33782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" name="Line 17"/>
          <p:cNvSpPr>
            <a:spLocks noChangeShapeType="1"/>
          </p:cNvSpPr>
          <p:nvPr/>
        </p:nvSpPr>
        <p:spPr bwMode="auto">
          <a:xfrm flipV="1">
            <a:off x="7924800" y="34544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" name="Line 18"/>
          <p:cNvSpPr>
            <a:spLocks noChangeShapeType="1"/>
          </p:cNvSpPr>
          <p:nvPr/>
        </p:nvSpPr>
        <p:spPr bwMode="auto">
          <a:xfrm flipV="1">
            <a:off x="7924800" y="35306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" name="Line 19"/>
          <p:cNvSpPr>
            <a:spLocks noChangeShapeType="1"/>
          </p:cNvSpPr>
          <p:nvPr/>
        </p:nvSpPr>
        <p:spPr bwMode="auto">
          <a:xfrm flipV="1">
            <a:off x="7924800" y="36068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6" name="Line 20"/>
          <p:cNvSpPr>
            <a:spLocks noChangeShapeType="1"/>
          </p:cNvSpPr>
          <p:nvPr/>
        </p:nvSpPr>
        <p:spPr bwMode="auto">
          <a:xfrm flipV="1">
            <a:off x="7924800" y="36830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7" name="Line 21"/>
          <p:cNvSpPr>
            <a:spLocks noChangeShapeType="1"/>
          </p:cNvSpPr>
          <p:nvPr/>
        </p:nvSpPr>
        <p:spPr bwMode="auto">
          <a:xfrm flipV="1">
            <a:off x="7924800" y="37592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" name="Line 22"/>
          <p:cNvSpPr>
            <a:spLocks noChangeShapeType="1"/>
          </p:cNvSpPr>
          <p:nvPr/>
        </p:nvSpPr>
        <p:spPr bwMode="auto">
          <a:xfrm flipV="1">
            <a:off x="7924800" y="38354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" name="Line 23"/>
          <p:cNvSpPr>
            <a:spLocks noChangeShapeType="1"/>
          </p:cNvSpPr>
          <p:nvPr/>
        </p:nvSpPr>
        <p:spPr bwMode="auto">
          <a:xfrm flipV="1">
            <a:off x="7924800" y="39116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" name="Line 24"/>
          <p:cNvSpPr>
            <a:spLocks noChangeShapeType="1"/>
          </p:cNvSpPr>
          <p:nvPr/>
        </p:nvSpPr>
        <p:spPr bwMode="auto">
          <a:xfrm flipV="1">
            <a:off x="7924800" y="39878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" name="Line 25"/>
          <p:cNvSpPr>
            <a:spLocks noChangeShapeType="1"/>
          </p:cNvSpPr>
          <p:nvPr/>
        </p:nvSpPr>
        <p:spPr bwMode="auto">
          <a:xfrm flipV="1">
            <a:off x="7924800" y="40640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" name="Line 26"/>
          <p:cNvSpPr>
            <a:spLocks noChangeShapeType="1"/>
          </p:cNvSpPr>
          <p:nvPr/>
        </p:nvSpPr>
        <p:spPr bwMode="auto">
          <a:xfrm flipV="1">
            <a:off x="7924800" y="4140200"/>
            <a:ext cx="533400" cy="460375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" name="AutoShape 27"/>
          <p:cNvSpPr>
            <a:spLocks noChangeArrowheads="1"/>
          </p:cNvSpPr>
          <p:nvPr/>
        </p:nvSpPr>
        <p:spPr bwMode="auto">
          <a:xfrm>
            <a:off x="5562600" y="3913188"/>
            <a:ext cx="277812" cy="274637"/>
          </a:xfrm>
          <a:prstGeom prst="roundRect">
            <a:avLst>
              <a:gd name="adj" fmla="val 57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200">
                <a:solidFill>
                  <a:srgbClr val="FC0128"/>
                </a:solidFill>
              </a:rPr>
              <a:t>E</a:t>
            </a:r>
          </a:p>
        </p:txBody>
      </p:sp>
      <p:sp>
        <p:nvSpPr>
          <p:cNvPr id="74" name="Line 28"/>
          <p:cNvSpPr>
            <a:spLocks noChangeShapeType="1"/>
          </p:cNvSpPr>
          <p:nvPr/>
        </p:nvSpPr>
        <p:spPr bwMode="auto">
          <a:xfrm flipH="1">
            <a:off x="5484812" y="3913188"/>
            <a:ext cx="384175" cy="1587"/>
          </a:xfrm>
          <a:prstGeom prst="line">
            <a:avLst/>
          </a:prstGeom>
          <a:noFill/>
          <a:ln w="12600">
            <a:solidFill>
              <a:srgbClr val="FC0128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5" name="Freeform 29"/>
          <p:cNvSpPr>
            <a:spLocks noChangeArrowheads="1"/>
          </p:cNvSpPr>
          <p:nvPr/>
        </p:nvSpPr>
        <p:spPr bwMode="auto">
          <a:xfrm>
            <a:off x="4572000" y="2846388"/>
            <a:ext cx="3886200" cy="457200"/>
          </a:xfrm>
          <a:custGeom>
            <a:avLst/>
            <a:gdLst/>
            <a:ahLst/>
            <a:cxnLst>
              <a:cxn ang="0">
                <a:pos x="1438" y="0"/>
              </a:cxn>
              <a:cxn ang="0">
                <a:pos x="10796" y="0"/>
              </a:cxn>
              <a:cxn ang="0">
                <a:pos x="9357" y="1270"/>
              </a:cxn>
              <a:cxn ang="0">
                <a:pos x="0" y="1270"/>
              </a:cxn>
              <a:cxn ang="0">
                <a:pos x="1438" y="0"/>
              </a:cxn>
            </a:cxnLst>
            <a:rect l="0" t="0" r="r" b="b"/>
            <a:pathLst>
              <a:path w="10797" h="1271">
                <a:moveTo>
                  <a:pt x="1438" y="0"/>
                </a:moveTo>
                <a:lnTo>
                  <a:pt x="10796" y="0"/>
                </a:lnTo>
                <a:lnTo>
                  <a:pt x="9357" y="1270"/>
                </a:lnTo>
                <a:lnTo>
                  <a:pt x="0" y="1270"/>
                </a:lnTo>
                <a:lnTo>
                  <a:pt x="1438" y="0"/>
                </a:lnTo>
              </a:path>
            </a:pathLst>
          </a:cu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AutoShape 30"/>
          <p:cNvSpPr>
            <a:spLocks noChangeArrowheads="1"/>
          </p:cNvSpPr>
          <p:nvPr/>
        </p:nvSpPr>
        <p:spPr bwMode="auto">
          <a:xfrm>
            <a:off x="4572000" y="3303588"/>
            <a:ext cx="3352800" cy="1371600"/>
          </a:xfrm>
          <a:prstGeom prst="roundRect">
            <a:avLst>
              <a:gd name="adj" fmla="val 116"/>
            </a:avLst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Freeform 31"/>
          <p:cNvSpPr>
            <a:spLocks noChangeArrowheads="1"/>
          </p:cNvSpPr>
          <p:nvPr/>
        </p:nvSpPr>
        <p:spPr bwMode="auto">
          <a:xfrm>
            <a:off x="5711825" y="2911475"/>
            <a:ext cx="80962" cy="65088"/>
          </a:xfrm>
          <a:custGeom>
            <a:avLst/>
            <a:gdLst/>
            <a:ahLst/>
            <a:cxnLst>
              <a:cxn ang="0">
                <a:pos x="141" y="44"/>
              </a:cxn>
              <a:cxn ang="0">
                <a:pos x="101" y="124"/>
              </a:cxn>
              <a:cxn ang="0">
                <a:pos x="208" y="110"/>
              </a:cxn>
              <a:cxn ang="0">
                <a:pos x="194" y="44"/>
              </a:cxn>
              <a:cxn ang="0">
                <a:pos x="48" y="57"/>
              </a:cxn>
              <a:cxn ang="0">
                <a:pos x="155" y="110"/>
              </a:cxn>
              <a:cxn ang="0">
                <a:pos x="48" y="124"/>
              </a:cxn>
              <a:cxn ang="0">
                <a:pos x="141" y="71"/>
              </a:cxn>
              <a:cxn ang="0">
                <a:pos x="75" y="84"/>
              </a:cxn>
              <a:cxn ang="0">
                <a:pos x="88" y="124"/>
              </a:cxn>
              <a:cxn ang="0">
                <a:pos x="221" y="124"/>
              </a:cxn>
            </a:cxnLst>
            <a:rect l="0" t="0" r="r" b="b"/>
            <a:pathLst>
              <a:path w="227" h="183">
                <a:moveTo>
                  <a:pt x="141" y="44"/>
                </a:moveTo>
                <a:cubicBezTo>
                  <a:pt x="26" y="57"/>
                  <a:pt x="0" y="71"/>
                  <a:pt x="101" y="124"/>
                </a:cubicBezTo>
                <a:cubicBezTo>
                  <a:pt x="137" y="119"/>
                  <a:pt x="181" y="133"/>
                  <a:pt x="208" y="110"/>
                </a:cubicBezTo>
                <a:cubicBezTo>
                  <a:pt x="226" y="97"/>
                  <a:pt x="217" y="53"/>
                  <a:pt x="194" y="44"/>
                </a:cubicBezTo>
                <a:cubicBezTo>
                  <a:pt x="150" y="31"/>
                  <a:pt x="97" y="53"/>
                  <a:pt x="48" y="57"/>
                </a:cubicBezTo>
                <a:cubicBezTo>
                  <a:pt x="22" y="142"/>
                  <a:pt x="93" y="119"/>
                  <a:pt x="155" y="110"/>
                </a:cubicBezTo>
                <a:cubicBezTo>
                  <a:pt x="128" y="0"/>
                  <a:pt x="70" y="39"/>
                  <a:pt x="48" y="124"/>
                </a:cubicBezTo>
                <a:cubicBezTo>
                  <a:pt x="119" y="142"/>
                  <a:pt x="194" y="182"/>
                  <a:pt x="141" y="71"/>
                </a:cubicBezTo>
                <a:cubicBezTo>
                  <a:pt x="119" y="75"/>
                  <a:pt x="93" y="66"/>
                  <a:pt x="75" y="84"/>
                </a:cubicBezTo>
                <a:cubicBezTo>
                  <a:pt x="66" y="93"/>
                  <a:pt x="75" y="119"/>
                  <a:pt x="88" y="124"/>
                </a:cubicBezTo>
                <a:cubicBezTo>
                  <a:pt x="132" y="137"/>
                  <a:pt x="177" y="124"/>
                  <a:pt x="221" y="124"/>
                </a:cubicBezTo>
              </a:path>
            </a:pathLst>
          </a:cu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8" name="Line 32"/>
          <p:cNvSpPr>
            <a:spLocks noChangeShapeType="1"/>
          </p:cNvSpPr>
          <p:nvPr/>
        </p:nvSpPr>
        <p:spPr bwMode="auto">
          <a:xfrm flipH="1">
            <a:off x="8075612" y="2922588"/>
            <a:ext cx="307975" cy="1600200"/>
          </a:xfrm>
          <a:prstGeom prst="line">
            <a:avLst/>
          </a:prstGeom>
          <a:noFill/>
          <a:ln w="254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" name="Line 33"/>
          <p:cNvSpPr>
            <a:spLocks noChangeShapeType="1"/>
          </p:cNvSpPr>
          <p:nvPr/>
        </p:nvSpPr>
        <p:spPr bwMode="auto">
          <a:xfrm>
            <a:off x="5943600" y="3074988"/>
            <a:ext cx="228600" cy="1587"/>
          </a:xfrm>
          <a:prstGeom prst="line">
            <a:avLst/>
          </a:prstGeom>
          <a:noFill/>
          <a:ln w="12600">
            <a:solidFill>
              <a:srgbClr val="00BE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0" name="Line 34"/>
          <p:cNvSpPr>
            <a:spLocks noChangeShapeType="1"/>
          </p:cNvSpPr>
          <p:nvPr/>
        </p:nvSpPr>
        <p:spPr bwMode="auto">
          <a:xfrm>
            <a:off x="6172200" y="3455988"/>
            <a:ext cx="228600" cy="1587"/>
          </a:xfrm>
          <a:prstGeom prst="line">
            <a:avLst/>
          </a:prstGeom>
          <a:noFill/>
          <a:ln w="12600">
            <a:solidFill>
              <a:srgbClr val="00BE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1" name="Line 35"/>
          <p:cNvSpPr>
            <a:spLocks noChangeShapeType="1"/>
          </p:cNvSpPr>
          <p:nvPr/>
        </p:nvSpPr>
        <p:spPr bwMode="auto">
          <a:xfrm>
            <a:off x="6324600" y="3760788"/>
            <a:ext cx="228600" cy="1587"/>
          </a:xfrm>
          <a:prstGeom prst="line">
            <a:avLst/>
          </a:prstGeom>
          <a:noFill/>
          <a:ln w="12600">
            <a:solidFill>
              <a:srgbClr val="00BE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" name="Line 36"/>
          <p:cNvSpPr>
            <a:spLocks noChangeShapeType="1"/>
          </p:cNvSpPr>
          <p:nvPr/>
        </p:nvSpPr>
        <p:spPr bwMode="auto">
          <a:xfrm>
            <a:off x="6553200" y="4065588"/>
            <a:ext cx="228600" cy="1587"/>
          </a:xfrm>
          <a:prstGeom prst="line">
            <a:avLst/>
          </a:prstGeom>
          <a:noFill/>
          <a:ln w="12600">
            <a:solidFill>
              <a:srgbClr val="00BE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3" name="Line 37"/>
          <p:cNvSpPr>
            <a:spLocks noChangeShapeType="1"/>
          </p:cNvSpPr>
          <p:nvPr/>
        </p:nvSpPr>
        <p:spPr bwMode="auto">
          <a:xfrm>
            <a:off x="6705600" y="4446588"/>
            <a:ext cx="228600" cy="1587"/>
          </a:xfrm>
          <a:prstGeom prst="line">
            <a:avLst/>
          </a:prstGeom>
          <a:noFill/>
          <a:ln w="12600">
            <a:solidFill>
              <a:srgbClr val="00BE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4" name="AutoShape 38"/>
          <p:cNvSpPr>
            <a:spLocks noChangeArrowheads="1"/>
          </p:cNvSpPr>
          <p:nvPr/>
        </p:nvSpPr>
        <p:spPr bwMode="auto">
          <a:xfrm>
            <a:off x="6248400" y="3455988"/>
            <a:ext cx="447675" cy="274637"/>
          </a:xfrm>
          <a:prstGeom prst="roundRect">
            <a:avLst>
              <a:gd name="adj" fmla="val 57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200">
                <a:solidFill>
                  <a:srgbClr val="00BE00"/>
                </a:solidFill>
              </a:rPr>
              <a:t>drift</a:t>
            </a:r>
          </a:p>
        </p:txBody>
      </p:sp>
      <p:sp>
        <p:nvSpPr>
          <p:cNvPr id="91" name="Text Box 45"/>
          <p:cNvSpPr txBox="1">
            <a:spLocks noChangeArrowheads="1"/>
          </p:cNvSpPr>
          <p:nvPr/>
        </p:nvSpPr>
        <p:spPr bwMode="auto">
          <a:xfrm>
            <a:off x="5053012" y="1566863"/>
            <a:ext cx="7334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>
              <a:lnSpc>
                <a:spcPct val="98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sz="1600">
                <a:solidFill>
                  <a:schemeClr val="tx1"/>
                </a:solidFill>
                <a:latin typeface="Arial" charset="0"/>
              </a:rPr>
              <a:t>track of</a:t>
            </a:r>
            <a:br>
              <a:rPr lang="en-GB" sz="1600">
                <a:solidFill>
                  <a:schemeClr val="tx1"/>
                </a:solidFill>
                <a:latin typeface="Arial" charset="0"/>
              </a:rPr>
            </a:br>
            <a:r>
              <a:rPr lang="en-GB" sz="1600">
                <a:solidFill>
                  <a:schemeClr val="tx1"/>
                </a:solidFill>
                <a:latin typeface="Arial" charset="0"/>
              </a:rPr>
              <a:t>charged</a:t>
            </a:r>
          </a:p>
          <a:p>
            <a:pPr eaLnBrk="1">
              <a:lnSpc>
                <a:spcPct val="98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sz="1600">
                <a:solidFill>
                  <a:schemeClr val="tx1"/>
                </a:solidFill>
                <a:latin typeface="Arial" charset="0"/>
              </a:rPr>
              <a:t>particle</a:t>
            </a:r>
          </a:p>
        </p:txBody>
      </p:sp>
      <p:sp>
        <p:nvSpPr>
          <p:cNvPr id="92" name="AutoShape 46"/>
          <p:cNvSpPr>
            <a:spLocks noChangeArrowheads="1"/>
          </p:cNvSpPr>
          <p:nvPr/>
        </p:nvSpPr>
        <p:spPr bwMode="auto">
          <a:xfrm>
            <a:off x="4338637" y="4068763"/>
            <a:ext cx="260350" cy="274637"/>
          </a:xfrm>
          <a:prstGeom prst="roundRect">
            <a:avLst>
              <a:gd name="adj" fmla="val 6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</a:rPr>
              <a:t>y</a:t>
            </a:r>
          </a:p>
        </p:txBody>
      </p:sp>
      <p:sp>
        <p:nvSpPr>
          <p:cNvPr id="93" name="AutoShape 47"/>
          <p:cNvSpPr>
            <a:spLocks noChangeArrowheads="1"/>
          </p:cNvSpPr>
          <p:nvPr/>
        </p:nvSpPr>
        <p:spPr bwMode="auto">
          <a:xfrm>
            <a:off x="4879975" y="4610100"/>
            <a:ext cx="260350" cy="274638"/>
          </a:xfrm>
          <a:prstGeom prst="roundRect">
            <a:avLst>
              <a:gd name="adj" fmla="val 6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200">
                <a:solidFill>
                  <a:schemeClr val="tx1"/>
                </a:solidFill>
              </a:rPr>
              <a:t>z</a:t>
            </a:r>
          </a:p>
        </p:txBody>
      </p:sp>
      <p:sp>
        <p:nvSpPr>
          <p:cNvPr id="94" name="Text Box 5"/>
          <p:cNvSpPr txBox="1">
            <a:spLocks noChangeArrowheads="1"/>
          </p:cNvSpPr>
          <p:nvPr/>
        </p:nvSpPr>
        <p:spPr bwMode="auto">
          <a:xfrm>
            <a:off x="360363" y="1685050"/>
            <a:ext cx="3983037" cy="4549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smtClean="0">
                <a:solidFill>
                  <a:schemeClr val="tx1"/>
                </a:solidFill>
                <a:latin typeface="Arial" charset="0"/>
              </a:rPr>
              <a:t>Das </a:t>
            </a:r>
            <a:r>
              <a:rPr lang="en-GB" sz="2000" dirty="0" err="1">
                <a:solidFill>
                  <a:schemeClr val="tx1"/>
                </a:solidFill>
                <a:latin typeface="Arial" charset="0"/>
              </a:rPr>
              <a:t>M</a:t>
            </a:r>
            <a:r>
              <a:rPr lang="en-GB" sz="2000" dirty="0" err="1" smtClean="0">
                <a:solidFill>
                  <a:schemeClr val="tx1"/>
                </a:solidFill>
                <a:latin typeface="Arial" charset="0"/>
              </a:rPr>
              <a:t>agnetfeld</a:t>
            </a:r>
            <a:r>
              <a:rPr lang="en-GB" sz="20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Arial" charset="0"/>
              </a:rPr>
              <a:t>sorgt</a:t>
            </a:r>
            <a:r>
              <a:rPr lang="en-GB" sz="20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Arial" charset="0"/>
              </a:rPr>
              <a:t>dafür</a:t>
            </a:r>
            <a:r>
              <a:rPr lang="en-GB" sz="2000" dirty="0" smtClean="0">
                <a:solidFill>
                  <a:schemeClr val="tx1"/>
                </a:solidFill>
                <a:latin typeface="Arial" charset="0"/>
              </a:rPr>
              <a:t>, </a:t>
            </a:r>
            <a:r>
              <a:rPr lang="en-GB" sz="2000" dirty="0" err="1" smtClean="0">
                <a:solidFill>
                  <a:schemeClr val="tx1"/>
                </a:solidFill>
                <a:latin typeface="Arial" charset="0"/>
              </a:rPr>
              <a:t>dass</a:t>
            </a:r>
            <a:r>
              <a:rPr lang="en-GB" sz="2000" dirty="0" smtClean="0">
                <a:solidFill>
                  <a:schemeClr val="tx1"/>
                </a:solidFill>
                <a:latin typeface="Arial" charset="0"/>
              </a:rPr>
              <a:t> die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Teilchenspuren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gebogen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sind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, so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dass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sich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der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Impuls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des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Teilchens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berechnen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l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ässt</a:t>
            </a:r>
            <a:endParaRPr lang="en-GB" sz="20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1079500" lvl="1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i="1" dirty="0" err="1" smtClean="0">
                <a:solidFill>
                  <a:schemeClr val="tx1"/>
                </a:solidFill>
                <a:latin typeface="+mn-lt"/>
              </a:rPr>
              <a:t>p</a:t>
            </a:r>
            <a:r>
              <a:rPr lang="en-GB" sz="2000" i="1" baseline="-33000" dirty="0" err="1" smtClean="0">
                <a:solidFill>
                  <a:schemeClr val="tx1"/>
                </a:solidFill>
                <a:latin typeface="+mn-lt"/>
              </a:rPr>
              <a:t>T</a:t>
            </a:r>
            <a:r>
              <a:rPr lang="en-GB" sz="2000" i="1" baseline="-33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= 0.3 </a:t>
            </a:r>
            <a:r>
              <a:rPr lang="en-GB" sz="2000" i="1" dirty="0" smtClean="0">
                <a:solidFill>
                  <a:schemeClr val="tx1"/>
                </a:solidFill>
                <a:latin typeface="+mn-lt"/>
              </a:rPr>
              <a:t>B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i="1" dirty="0" smtClean="0">
                <a:solidFill>
                  <a:schemeClr val="tx1"/>
                </a:solidFill>
                <a:latin typeface="+mn-lt"/>
              </a:rPr>
              <a:t>R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mit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GB" sz="2000" dirty="0" smtClean="0">
                <a:solidFill>
                  <a:schemeClr val="tx1"/>
                </a:solidFill>
                <a:latin typeface="+mn-lt"/>
              </a:rPr>
            </a:br>
            <a:r>
              <a:rPr lang="en-GB" sz="2000" i="1" dirty="0" smtClean="0">
                <a:solidFill>
                  <a:schemeClr val="tx1"/>
                </a:solidFill>
                <a:latin typeface="+mn-lt"/>
              </a:rPr>
              <a:t>B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 =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Magnetifeldst</a:t>
            </a:r>
            <a:r>
              <a:rPr lang="en-GB" sz="2000" dirty="0" err="1" smtClean="0">
                <a:solidFill>
                  <a:schemeClr val="tx1"/>
                </a:solidFill>
                <a:latin typeface="Arial"/>
                <a:cs typeface="Arial"/>
              </a:rPr>
              <a:t>ärke</a:t>
            </a:r>
            <a:r>
              <a:rPr lang="en-GB" sz="2000" dirty="0" smtClean="0">
                <a:solidFill>
                  <a:schemeClr val="tx1"/>
                </a:solidFill>
                <a:latin typeface="Arial"/>
                <a:cs typeface="Arial"/>
              </a:rPr>
              <a:t/>
            </a:r>
            <a:br>
              <a:rPr lang="en-GB" sz="2000" dirty="0" smtClean="0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en-GB" sz="2000" dirty="0" smtClean="0">
                <a:solidFill>
                  <a:schemeClr val="tx1"/>
                </a:solidFill>
                <a:latin typeface="Arial"/>
                <a:cs typeface="Arial"/>
              </a:rPr>
              <a:t>      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 in Tesla;</a:t>
            </a:r>
            <a:br>
              <a:rPr lang="en-GB" sz="2000" dirty="0" smtClean="0">
                <a:solidFill>
                  <a:schemeClr val="tx1"/>
                </a:solidFill>
                <a:latin typeface="+mn-lt"/>
              </a:rPr>
            </a:br>
            <a:r>
              <a:rPr lang="en-GB" sz="2000" i="1" dirty="0" smtClean="0">
                <a:solidFill>
                  <a:schemeClr val="tx1"/>
                </a:solidFill>
                <a:latin typeface="+mn-lt"/>
              </a:rPr>
              <a:t>R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 = Radius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der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GB" sz="2000" dirty="0" smtClean="0">
                <a:solidFill>
                  <a:schemeClr val="tx1"/>
                </a:solidFill>
                <a:latin typeface="+mn-lt"/>
              </a:rPr>
            </a:b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      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Teilchenspur</a:t>
            </a:r>
            <a:r>
              <a:rPr lang="en-GB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in m</a:t>
            </a:r>
          </a:p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Bonus: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Im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Allgemeinen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verringert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 das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Magnetfeld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auch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 die Diffusion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der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driftenden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Elektronen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!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3" name="Line 27"/>
          <p:cNvSpPr>
            <a:spLocks noChangeShapeType="1"/>
          </p:cNvSpPr>
          <p:nvPr/>
        </p:nvSpPr>
        <p:spPr bwMode="auto">
          <a:xfrm flipH="1">
            <a:off x="5484812" y="3733800"/>
            <a:ext cx="384175" cy="1587"/>
          </a:xfrm>
          <a:prstGeom prst="line">
            <a:avLst/>
          </a:prstGeom>
          <a:noFill/>
          <a:ln w="12600">
            <a:solidFill>
              <a:srgbClr val="063DE8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4" name="AutoShape 30"/>
          <p:cNvSpPr>
            <a:spLocks noChangeArrowheads="1"/>
          </p:cNvSpPr>
          <p:nvPr/>
        </p:nvSpPr>
        <p:spPr bwMode="auto">
          <a:xfrm>
            <a:off x="5562600" y="3429000"/>
            <a:ext cx="285750" cy="274637"/>
          </a:xfrm>
          <a:prstGeom prst="roundRect">
            <a:avLst>
              <a:gd name="adj" fmla="val 57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2160" tIns="46080" rIns="92160" bIns="46080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200">
                <a:solidFill>
                  <a:srgbClr val="063DE8"/>
                </a:solidFill>
              </a:rPr>
              <a:t>B</a:t>
            </a:r>
          </a:p>
        </p:txBody>
      </p:sp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343400"/>
            <a:ext cx="2055813" cy="2013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457200" y="250825"/>
            <a:ext cx="8229600" cy="56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Was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macht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eine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TPC so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speziell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?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4" name="Text Box 5"/>
          <p:cNvSpPr txBox="1">
            <a:spLocks noChangeArrowheads="1"/>
          </p:cNvSpPr>
          <p:nvPr/>
        </p:nvSpPr>
        <p:spPr bwMode="auto">
          <a:xfrm>
            <a:off x="360363" y="1685051"/>
            <a:ext cx="8326437" cy="35621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marL="457200" indent="-457200" eaLnBrk="1" hangingPunct="1">
              <a:lnSpc>
                <a:spcPct val="101000"/>
              </a:lnSpc>
              <a:spcBef>
                <a:spcPts val="400"/>
              </a:spcBef>
              <a:buFont typeface="+mj-lt"/>
              <a:buAutoNum type="arabicPeriod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b="1" dirty="0" smtClean="0">
                <a:solidFill>
                  <a:schemeClr val="tx1"/>
                </a:solidFill>
                <a:latin typeface="+mn-lt"/>
              </a:rPr>
              <a:t>3D </a:t>
            </a:r>
            <a:r>
              <a:rPr lang="en-GB" sz="2000" b="1" dirty="0" err="1" smtClean="0">
                <a:solidFill>
                  <a:schemeClr val="tx1"/>
                </a:solidFill>
                <a:latin typeface="+mn-lt"/>
              </a:rPr>
              <a:t>Koordinatenmessung</a:t>
            </a:r>
            <a:r>
              <a:rPr lang="en-GB" sz="2000" b="1" dirty="0" smtClean="0">
                <a:solidFill>
                  <a:schemeClr val="tx1"/>
                </a:solidFill>
                <a:latin typeface="+mn-lt"/>
              </a:rPr>
              <a:t> von </a:t>
            </a:r>
            <a:r>
              <a:rPr lang="en-GB" sz="2000" b="1" dirty="0" err="1" smtClean="0">
                <a:solidFill>
                  <a:schemeClr val="tx1"/>
                </a:solidFill>
                <a:latin typeface="+mn-lt"/>
              </a:rPr>
              <a:t>Teilchenspuren</a:t>
            </a:r>
            <a:endParaRPr lang="en-GB" sz="2000" b="1" dirty="0" smtClean="0">
              <a:solidFill>
                <a:schemeClr val="tx1"/>
              </a:solidFill>
              <a:latin typeface="+mn-lt"/>
            </a:endParaRPr>
          </a:p>
          <a:p>
            <a:pPr marL="1079500" lvl="1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Hohe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Granularit</a:t>
            </a:r>
            <a:r>
              <a:rPr lang="en-GB" sz="2000" dirty="0" err="1" smtClean="0">
                <a:solidFill>
                  <a:schemeClr val="tx1"/>
                </a:solidFill>
                <a:latin typeface="Arial"/>
                <a:cs typeface="Arial"/>
              </a:rPr>
              <a:t>ät</a:t>
            </a:r>
            <a:endParaRPr lang="en-GB" sz="20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1079500" lvl="1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Kontinuierliche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Teilchenspuren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  <a:p>
            <a:pPr marL="1079500" lvl="1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err="1">
                <a:solidFill>
                  <a:schemeClr val="tx1"/>
                </a:solidFill>
                <a:latin typeface="+mn-lt"/>
              </a:rPr>
              <a:t>Wenig</a:t>
            </a:r>
            <a:r>
              <a:rPr lang="en-GB" sz="2000" dirty="0">
                <a:solidFill>
                  <a:schemeClr val="tx1"/>
                </a:solidFill>
                <a:latin typeface="+mn-lt"/>
              </a:rPr>
              <a:t> Material </a:t>
            </a:r>
            <a:r>
              <a:rPr lang="en-GB" sz="2000" dirty="0">
                <a:solidFill>
                  <a:schemeClr val="tx1"/>
                </a:solidFill>
                <a:latin typeface="+mn-lt"/>
                <a:sym typeface="Symbol"/>
              </a:rPr>
              <a:t> </a:t>
            </a:r>
            <a:r>
              <a:rPr lang="en-GB" sz="2000" dirty="0" err="1">
                <a:solidFill>
                  <a:schemeClr val="tx1"/>
                </a:solidFill>
                <a:latin typeface="+mn-lt"/>
                <a:sym typeface="Symbol"/>
              </a:rPr>
              <a:t>wenig</a:t>
            </a:r>
            <a:r>
              <a:rPr lang="en-GB" sz="2000" dirty="0">
                <a:solidFill>
                  <a:schemeClr val="tx1"/>
                </a:solidFill>
                <a:latin typeface="+mn-lt"/>
                <a:sym typeface="Symbol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sym typeface="Symbol"/>
              </a:rPr>
              <a:t>Streuung</a:t>
            </a:r>
            <a:r>
              <a:rPr lang="en-GB" sz="2000" dirty="0">
                <a:solidFill>
                  <a:schemeClr val="tx1"/>
                </a:solidFill>
                <a:latin typeface="+mn-lt"/>
                <a:sym typeface="Symbol"/>
              </a:rPr>
              <a:t> (</a:t>
            </a:r>
            <a:r>
              <a:rPr lang="en-GB" sz="2000" dirty="0" err="1">
                <a:solidFill>
                  <a:schemeClr val="tx1"/>
                </a:solidFill>
                <a:latin typeface="+mn-lt"/>
                <a:sym typeface="Symbol"/>
              </a:rPr>
              <a:t>Ablenkung</a:t>
            </a:r>
            <a:r>
              <a:rPr lang="en-GB" sz="2000" dirty="0">
                <a:solidFill>
                  <a:schemeClr val="tx1"/>
                </a:solidFill>
                <a:latin typeface="+mn-lt"/>
                <a:sym typeface="Symbol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sym typeface="Symbol"/>
              </a:rPr>
              <a:t>der</a:t>
            </a:r>
            <a:r>
              <a:rPr lang="en-GB" sz="2000" dirty="0">
                <a:solidFill>
                  <a:schemeClr val="tx1"/>
                </a:solidFill>
                <a:latin typeface="+mn-lt"/>
                <a:sym typeface="Symbol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sym typeface="Symbol"/>
              </a:rPr>
              <a:t>Teilchenspuren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sym typeface="Symbol"/>
              </a:rPr>
              <a:t>)</a:t>
            </a:r>
            <a:endParaRPr lang="en-GB" sz="2000" dirty="0" smtClean="0">
              <a:solidFill>
                <a:schemeClr val="tx1"/>
              </a:solidFill>
              <a:latin typeface="+mn-lt"/>
            </a:endParaRPr>
          </a:p>
          <a:p>
            <a:pPr marL="457200" indent="-457200" eaLnBrk="1" hangingPunct="1">
              <a:lnSpc>
                <a:spcPct val="101000"/>
              </a:lnSpc>
              <a:spcBef>
                <a:spcPts val="400"/>
              </a:spcBef>
              <a:buFont typeface="+mj-lt"/>
              <a:buAutoNum type="arabicPeriod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b="1" dirty="0" err="1" smtClean="0">
                <a:solidFill>
                  <a:schemeClr val="tx1"/>
                </a:solidFill>
                <a:latin typeface="+mn-lt"/>
              </a:rPr>
              <a:t>Teilchenidentifikation</a:t>
            </a:r>
            <a:r>
              <a:rPr lang="en-GB" sz="2000" b="1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b="1" dirty="0" err="1" smtClean="0">
                <a:solidFill>
                  <a:schemeClr val="tx1"/>
                </a:solidFill>
                <a:latin typeface="+mn-lt"/>
              </a:rPr>
              <a:t>über</a:t>
            </a:r>
            <a:r>
              <a:rPr lang="en-GB" sz="2000" b="1" dirty="0" smtClean="0">
                <a:solidFill>
                  <a:schemeClr val="tx1"/>
                </a:solidFill>
                <a:latin typeface="+mn-lt"/>
              </a:rPr>
              <a:t> den </a:t>
            </a:r>
            <a:r>
              <a:rPr lang="en-GB" sz="2000" b="1" dirty="0" err="1" smtClean="0">
                <a:solidFill>
                  <a:schemeClr val="tx1"/>
                </a:solidFill>
                <a:latin typeface="+mn-lt"/>
              </a:rPr>
              <a:t>spezifischen</a:t>
            </a:r>
            <a:r>
              <a:rPr lang="en-GB" sz="2000" b="1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b="1" dirty="0" err="1" smtClean="0">
                <a:solidFill>
                  <a:schemeClr val="tx1"/>
                </a:solidFill>
                <a:latin typeface="+mn-lt"/>
              </a:rPr>
              <a:t>Energieverlust</a:t>
            </a:r>
            <a:r>
              <a:rPr lang="en-GB" sz="2000" b="1" dirty="0" smtClean="0">
                <a:solidFill>
                  <a:schemeClr val="tx1"/>
                </a:solidFill>
                <a:latin typeface="+mn-lt"/>
              </a:rPr>
              <a:t> (</a:t>
            </a:r>
            <a:r>
              <a:rPr lang="en-GB" sz="2000" b="1" dirty="0" err="1" smtClean="0">
                <a:solidFill>
                  <a:schemeClr val="tx1"/>
                </a:solidFill>
                <a:latin typeface="+mn-lt"/>
              </a:rPr>
              <a:t>d</a:t>
            </a:r>
            <a:r>
              <a:rPr lang="en-GB" sz="2000" b="1" i="1" dirty="0" err="1" smtClean="0">
                <a:solidFill>
                  <a:schemeClr val="tx1"/>
                </a:solidFill>
                <a:latin typeface="+mn-lt"/>
              </a:rPr>
              <a:t>E</a:t>
            </a:r>
            <a:r>
              <a:rPr lang="en-GB" sz="2000" b="1" dirty="0" smtClean="0">
                <a:solidFill>
                  <a:schemeClr val="tx1"/>
                </a:solidFill>
                <a:latin typeface="+mn-lt"/>
              </a:rPr>
              <a:t>/</a:t>
            </a:r>
            <a:r>
              <a:rPr lang="en-GB" sz="2000" b="1" dirty="0" err="1" smtClean="0">
                <a:solidFill>
                  <a:schemeClr val="tx1"/>
                </a:solidFill>
                <a:latin typeface="+mn-lt"/>
              </a:rPr>
              <a:t>d</a:t>
            </a:r>
            <a:r>
              <a:rPr lang="en-GB" sz="2000" b="1" i="1" dirty="0" err="1" smtClean="0">
                <a:solidFill>
                  <a:schemeClr val="tx1"/>
                </a:solidFill>
                <a:latin typeface="+mn-lt"/>
              </a:rPr>
              <a:t>x</a:t>
            </a:r>
            <a:r>
              <a:rPr lang="en-GB" sz="2000" b="1" dirty="0" smtClean="0">
                <a:solidFill>
                  <a:schemeClr val="tx1"/>
                </a:solidFill>
                <a:latin typeface="+mn-lt"/>
              </a:rPr>
              <a:t>)</a:t>
            </a:r>
          </a:p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endParaRPr lang="en-GB" sz="2000" dirty="0">
              <a:solidFill>
                <a:schemeClr val="tx1"/>
              </a:solidFill>
              <a:latin typeface="+mn-lt"/>
            </a:endParaRPr>
          </a:p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endParaRPr lang="en-GB" sz="2000" dirty="0" smtClean="0">
              <a:solidFill>
                <a:schemeClr val="tx1"/>
              </a:solidFill>
              <a:latin typeface="+mn-lt"/>
            </a:endParaRPr>
          </a:p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Beide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Punkte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werden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im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Folgenden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n</a:t>
            </a:r>
            <a:r>
              <a:rPr lang="en-GB" sz="2000" dirty="0" err="1" smtClean="0">
                <a:solidFill>
                  <a:schemeClr val="tx1"/>
                </a:solidFill>
                <a:latin typeface="Arial"/>
                <a:cs typeface="Arial"/>
              </a:rPr>
              <a:t>äher</a:t>
            </a:r>
            <a:r>
              <a:rPr lang="en-GB" sz="20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Arial"/>
                <a:cs typeface="Arial"/>
              </a:rPr>
              <a:t>beschrieben</a:t>
            </a:r>
            <a:endParaRPr lang="en-GB" sz="2000" dirty="0" smtClean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12801" y="1567696"/>
            <a:ext cx="4137120" cy="223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56487" indent="-391686" eaLnBrk="1">
              <a:buClr>
                <a:srgbClr val="99284C"/>
              </a:buClr>
              <a:buSzPct val="110000"/>
              <a:buFont typeface="Arial" pitchFamily="34" charset="0"/>
              <a:buChar char="•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GB" sz="2900" i="1" dirty="0" smtClean="0">
                <a:solidFill>
                  <a:schemeClr val="tx1"/>
                </a:solidFill>
                <a:latin typeface="+mn-lt"/>
              </a:rPr>
              <a:t>Die z</a:t>
            </a:r>
            <a:r>
              <a:rPr lang="en-GB" sz="2900" dirty="0">
                <a:solidFill>
                  <a:schemeClr val="tx1"/>
                </a:solidFill>
                <a:latin typeface="+mn-lt"/>
              </a:rPr>
              <a:t>-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Koordinate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wird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anhand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der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b="1" dirty="0" err="1" smtClean="0">
                <a:solidFill>
                  <a:schemeClr val="tx1"/>
                </a:solidFill>
                <a:latin typeface="+mn-lt"/>
              </a:rPr>
              <a:t>Driftzeit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i="1" dirty="0" smtClean="0">
                <a:solidFill>
                  <a:schemeClr val="tx1"/>
                </a:solidFill>
                <a:latin typeface="+mn-lt"/>
              </a:rPr>
              <a:t>t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und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der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Driftgeschwindigkeit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i="1" dirty="0" err="1" smtClean="0">
                <a:solidFill>
                  <a:schemeClr val="tx1"/>
                </a:solidFill>
                <a:latin typeface="+mn-lt"/>
              </a:rPr>
              <a:t>v</a:t>
            </a:r>
            <a:r>
              <a:rPr lang="en-GB" sz="2900" i="1" baseline="-33000" dirty="0" err="1" smtClean="0">
                <a:solidFill>
                  <a:schemeClr val="tx1"/>
                </a:solidFill>
                <a:latin typeface="+mn-lt"/>
              </a:rPr>
              <a:t>d</a:t>
            </a:r>
            <a:r>
              <a:rPr lang="en-GB" sz="2900" i="1" baseline="-33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</a:rPr>
              <a:t>berechnet</a:t>
            </a:r>
            <a:r>
              <a:rPr lang="en-GB" sz="2900" dirty="0" smtClean="0">
                <a:solidFill>
                  <a:schemeClr val="tx1"/>
                </a:solidFill>
              </a:rPr>
              <a:t>.</a:t>
            </a:r>
            <a:endParaRPr lang="en-GB" sz="2900" i="1" baseline="-33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291" name="Freeform 3"/>
          <p:cNvSpPr>
            <a:spLocks noChangeArrowheads="1"/>
          </p:cNvSpPr>
          <p:nvPr/>
        </p:nvSpPr>
        <p:spPr bwMode="auto">
          <a:xfrm>
            <a:off x="5253120" y="4010821"/>
            <a:ext cx="2211840" cy="967782"/>
          </a:xfrm>
          <a:custGeom>
            <a:avLst/>
            <a:gdLst/>
            <a:ahLst/>
            <a:cxnLst>
              <a:cxn ang="0">
                <a:pos x="2130" y="0"/>
              </a:cxn>
              <a:cxn ang="0">
                <a:pos x="6774" y="0"/>
              </a:cxn>
              <a:cxn ang="0">
                <a:pos x="4643" y="2964"/>
              </a:cxn>
              <a:cxn ang="0">
                <a:pos x="0" y="2964"/>
              </a:cxn>
              <a:cxn ang="0">
                <a:pos x="2130" y="0"/>
              </a:cxn>
            </a:cxnLst>
            <a:rect l="0" t="0" r="r" b="b"/>
            <a:pathLst>
              <a:path w="6775" h="2965">
                <a:moveTo>
                  <a:pt x="2130" y="0"/>
                </a:moveTo>
                <a:lnTo>
                  <a:pt x="6774" y="0"/>
                </a:lnTo>
                <a:lnTo>
                  <a:pt x="4643" y="2964"/>
                </a:lnTo>
                <a:lnTo>
                  <a:pt x="0" y="2964"/>
                </a:lnTo>
                <a:lnTo>
                  <a:pt x="2130" y="0"/>
                </a:lnTo>
              </a:path>
            </a:pathLst>
          </a:custGeom>
          <a:blipFill dpi="0" rotWithShape="0">
            <a:blip r:embed="rId3"/>
            <a:srcRect/>
            <a:tile tx="0" ty="0" sx="100000" sy="100000" flip="none" algn="tl"/>
          </a:blip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5944320" y="4010822"/>
            <a:ext cx="2004480" cy="1440"/>
          </a:xfrm>
          <a:prstGeom prst="line">
            <a:avLst/>
          </a:prstGeom>
          <a:noFill/>
          <a:ln w="1908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 flipV="1">
            <a:off x="5944320" y="2142946"/>
            <a:ext cx="1440" cy="1869316"/>
          </a:xfrm>
          <a:prstGeom prst="line">
            <a:avLst/>
          </a:prstGeom>
          <a:noFill/>
          <a:ln w="1908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 flipH="1">
            <a:off x="5113441" y="4010822"/>
            <a:ext cx="832320" cy="1175163"/>
          </a:xfrm>
          <a:prstGeom prst="line">
            <a:avLst/>
          </a:prstGeom>
          <a:noFill/>
          <a:ln w="1908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2295" name="AutoShape 7"/>
          <p:cNvSpPr>
            <a:spLocks noChangeArrowheads="1"/>
          </p:cNvSpPr>
          <p:nvPr/>
        </p:nvSpPr>
        <p:spPr bwMode="auto">
          <a:xfrm>
            <a:off x="5806080" y="1800189"/>
            <a:ext cx="242567" cy="284469"/>
          </a:xfrm>
          <a:prstGeom prst="roundRect">
            <a:avLst>
              <a:gd name="adj" fmla="val 602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3598" tIns="41799" rIns="83598" bIns="41799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300" dirty="0">
                <a:solidFill>
                  <a:schemeClr val="tx1"/>
                </a:solidFill>
              </a:rPr>
              <a:t>z</a:t>
            </a:r>
          </a:p>
        </p:txBody>
      </p:sp>
      <p:sp>
        <p:nvSpPr>
          <p:cNvPr id="12296" name="AutoShape 8"/>
          <p:cNvSpPr>
            <a:spLocks noChangeArrowheads="1"/>
          </p:cNvSpPr>
          <p:nvPr/>
        </p:nvSpPr>
        <p:spPr bwMode="auto">
          <a:xfrm>
            <a:off x="4838400" y="5255112"/>
            <a:ext cx="252185" cy="284469"/>
          </a:xfrm>
          <a:prstGeom prst="roundRect">
            <a:avLst>
              <a:gd name="adj" fmla="val 57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3598" tIns="41799" rIns="83598" bIns="41799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3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2297" name="AutoShape 9"/>
          <p:cNvSpPr>
            <a:spLocks noChangeArrowheads="1"/>
          </p:cNvSpPr>
          <p:nvPr/>
        </p:nvSpPr>
        <p:spPr bwMode="auto">
          <a:xfrm>
            <a:off x="8017920" y="3874007"/>
            <a:ext cx="252185" cy="284469"/>
          </a:xfrm>
          <a:prstGeom prst="roundRect">
            <a:avLst>
              <a:gd name="adj" fmla="val 57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3598" tIns="41799" rIns="83598" bIns="41799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300" dirty="0">
                <a:solidFill>
                  <a:schemeClr val="tx1"/>
                </a:solidFill>
              </a:rPr>
              <a:t>y</a:t>
            </a:r>
          </a:p>
        </p:txBody>
      </p:sp>
      <p:sp>
        <p:nvSpPr>
          <p:cNvPr id="12298" name="Freeform 10"/>
          <p:cNvSpPr>
            <a:spLocks noChangeArrowheads="1"/>
          </p:cNvSpPr>
          <p:nvPr/>
        </p:nvSpPr>
        <p:spPr bwMode="auto">
          <a:xfrm>
            <a:off x="5391360" y="3554293"/>
            <a:ext cx="1445760" cy="1273094"/>
          </a:xfrm>
          <a:custGeom>
            <a:avLst/>
            <a:gdLst/>
            <a:ahLst/>
            <a:cxnLst>
              <a:cxn ang="0">
                <a:pos x="0" y="3899"/>
              </a:cxn>
              <a:cxn ang="0">
                <a:pos x="3219" y="2906"/>
              </a:cxn>
              <a:cxn ang="0">
                <a:pos x="4300" y="1746"/>
              </a:cxn>
              <a:cxn ang="0">
                <a:pos x="3995" y="568"/>
              </a:cxn>
              <a:cxn ang="0">
                <a:pos x="2831" y="0"/>
              </a:cxn>
            </a:cxnLst>
            <a:rect l="0" t="0" r="r" b="b"/>
            <a:pathLst>
              <a:path w="4429" h="3900">
                <a:moveTo>
                  <a:pt x="0" y="3899"/>
                </a:moveTo>
                <a:cubicBezTo>
                  <a:pt x="538" y="3731"/>
                  <a:pt x="2505" y="3263"/>
                  <a:pt x="3219" y="2906"/>
                </a:cubicBezTo>
                <a:cubicBezTo>
                  <a:pt x="3933" y="2549"/>
                  <a:pt x="4172" y="2134"/>
                  <a:pt x="4300" y="1746"/>
                </a:cubicBezTo>
                <a:cubicBezTo>
                  <a:pt x="4428" y="1358"/>
                  <a:pt x="4238" y="860"/>
                  <a:pt x="3995" y="568"/>
                </a:cubicBezTo>
                <a:cubicBezTo>
                  <a:pt x="3752" y="276"/>
                  <a:pt x="3074" y="119"/>
                  <a:pt x="2831" y="0"/>
                </a:cubicBezTo>
              </a:path>
            </a:pathLst>
          </a:cu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>
            <a:off x="5460480" y="4179319"/>
            <a:ext cx="1440" cy="617825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5814720" y="4028104"/>
            <a:ext cx="1440" cy="682632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>
            <a:off x="6194880" y="3838004"/>
            <a:ext cx="1440" cy="773361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 flipH="1">
            <a:off x="6491520" y="3623420"/>
            <a:ext cx="7200" cy="846809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>
            <a:off x="6805440" y="2923507"/>
            <a:ext cx="2880" cy="1127639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>
            <a:off x="6445440" y="2344567"/>
            <a:ext cx="1440" cy="1265893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>
            <a:off x="6678720" y="2502983"/>
            <a:ext cx="1440" cy="1235650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>
            <a:off x="6713280" y="3364193"/>
            <a:ext cx="1440" cy="911616"/>
          </a:xfrm>
          <a:prstGeom prst="line">
            <a:avLst/>
          </a:prstGeom>
          <a:noFill/>
          <a:ln w="126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2307" name="Freeform 19"/>
          <p:cNvSpPr>
            <a:spLocks/>
          </p:cNvSpPr>
          <p:nvPr/>
        </p:nvSpPr>
        <p:spPr bwMode="auto">
          <a:xfrm>
            <a:off x="5120641" y="2315763"/>
            <a:ext cx="1697760" cy="2027733"/>
          </a:xfrm>
          <a:custGeom>
            <a:avLst/>
            <a:gdLst/>
            <a:ahLst/>
            <a:cxnLst>
              <a:cxn ang="0">
                <a:pos x="0" y="6209"/>
              </a:cxn>
              <a:cxn ang="0">
                <a:pos x="3396" y="4542"/>
              </a:cxn>
              <a:cxn ang="0">
                <a:pos x="4900" y="3074"/>
              </a:cxn>
              <a:cxn ang="0">
                <a:pos x="5032" y="948"/>
              </a:cxn>
              <a:cxn ang="0">
                <a:pos x="3921" y="0"/>
              </a:cxn>
            </a:cxnLst>
            <a:rect l="0" t="0" r="r" b="b"/>
            <a:pathLst>
              <a:path w="5197" h="6210">
                <a:moveTo>
                  <a:pt x="0" y="6209"/>
                </a:moveTo>
                <a:cubicBezTo>
                  <a:pt x="564" y="5932"/>
                  <a:pt x="2580" y="5063"/>
                  <a:pt x="3396" y="4542"/>
                </a:cubicBezTo>
                <a:cubicBezTo>
                  <a:pt x="4212" y="4021"/>
                  <a:pt x="4626" y="3673"/>
                  <a:pt x="4900" y="3074"/>
                </a:cubicBezTo>
                <a:cubicBezTo>
                  <a:pt x="5174" y="2475"/>
                  <a:pt x="5196" y="1459"/>
                  <a:pt x="5032" y="948"/>
                </a:cubicBezTo>
                <a:cubicBezTo>
                  <a:pt x="4868" y="437"/>
                  <a:pt x="4150" y="198"/>
                  <a:pt x="3921" y="0"/>
                </a:cubicBezTo>
              </a:path>
            </a:pathLst>
          </a:custGeom>
          <a:noFill/>
          <a:ln w="2844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7086600" y="4580449"/>
            <a:ext cx="1828800" cy="753551"/>
            <a:chOff x="4942" y="3211"/>
            <a:chExt cx="1058" cy="434"/>
          </a:xfrm>
        </p:grpSpPr>
        <p:sp>
          <p:nvSpPr>
            <p:cNvPr id="12309" name="Freeform 21"/>
            <p:cNvSpPr>
              <a:spLocks noChangeArrowheads="1"/>
            </p:cNvSpPr>
            <p:nvPr/>
          </p:nvSpPr>
          <p:spPr bwMode="auto">
            <a:xfrm>
              <a:off x="4942" y="3211"/>
              <a:ext cx="1058" cy="275"/>
            </a:xfrm>
            <a:custGeom>
              <a:avLst/>
              <a:gdLst/>
              <a:ahLst/>
              <a:cxnLst>
                <a:cxn ang="0">
                  <a:pos x="855" y="241"/>
                </a:cxn>
                <a:cxn ang="0">
                  <a:pos x="855" y="402"/>
                </a:cxn>
                <a:cxn ang="0">
                  <a:pos x="855" y="523"/>
                </a:cxn>
                <a:cxn ang="0">
                  <a:pos x="855" y="644"/>
                </a:cxn>
                <a:cxn ang="0">
                  <a:pos x="855" y="808"/>
                </a:cxn>
                <a:cxn ang="0">
                  <a:pos x="855" y="929"/>
                </a:cxn>
                <a:cxn ang="0">
                  <a:pos x="855" y="1050"/>
                </a:cxn>
                <a:cxn ang="0">
                  <a:pos x="855" y="1212"/>
                </a:cxn>
                <a:cxn ang="0">
                  <a:pos x="1488" y="1212"/>
                </a:cxn>
                <a:cxn ang="0">
                  <a:pos x="1963" y="1212"/>
                </a:cxn>
                <a:cxn ang="0">
                  <a:pos x="2437" y="1212"/>
                </a:cxn>
                <a:cxn ang="0">
                  <a:pos x="3083" y="1212"/>
                </a:cxn>
                <a:cxn ang="0">
                  <a:pos x="3557" y="1212"/>
                </a:cxn>
                <a:cxn ang="0">
                  <a:pos x="4032" y="1212"/>
                </a:cxn>
                <a:cxn ang="0">
                  <a:pos x="4666" y="1212"/>
                </a:cxn>
                <a:cxn ang="0">
                  <a:pos x="4666" y="1050"/>
                </a:cxn>
                <a:cxn ang="0">
                  <a:pos x="4666" y="929"/>
                </a:cxn>
                <a:cxn ang="0">
                  <a:pos x="4666" y="808"/>
                </a:cxn>
                <a:cxn ang="0">
                  <a:pos x="4666" y="644"/>
                </a:cxn>
                <a:cxn ang="0">
                  <a:pos x="4666" y="523"/>
                </a:cxn>
                <a:cxn ang="0">
                  <a:pos x="4666" y="402"/>
                </a:cxn>
                <a:cxn ang="0">
                  <a:pos x="4666" y="241"/>
                </a:cxn>
                <a:cxn ang="0">
                  <a:pos x="4032" y="241"/>
                </a:cxn>
                <a:cxn ang="0">
                  <a:pos x="3557" y="241"/>
                </a:cxn>
                <a:cxn ang="0">
                  <a:pos x="3083" y="241"/>
                </a:cxn>
                <a:cxn ang="0">
                  <a:pos x="2437" y="241"/>
                </a:cxn>
                <a:cxn ang="0">
                  <a:pos x="0" y="0"/>
                </a:cxn>
                <a:cxn ang="0">
                  <a:pos x="1488" y="241"/>
                </a:cxn>
                <a:cxn ang="0">
                  <a:pos x="855" y="241"/>
                </a:cxn>
              </a:cxnLst>
              <a:rect l="0" t="0" r="r" b="b"/>
              <a:pathLst>
                <a:path w="4667" h="1213">
                  <a:moveTo>
                    <a:pt x="855" y="241"/>
                  </a:moveTo>
                  <a:lnTo>
                    <a:pt x="855" y="402"/>
                  </a:lnTo>
                  <a:lnTo>
                    <a:pt x="855" y="523"/>
                  </a:lnTo>
                  <a:lnTo>
                    <a:pt x="855" y="644"/>
                  </a:lnTo>
                  <a:lnTo>
                    <a:pt x="855" y="808"/>
                  </a:lnTo>
                  <a:lnTo>
                    <a:pt x="855" y="929"/>
                  </a:lnTo>
                  <a:lnTo>
                    <a:pt x="855" y="1050"/>
                  </a:lnTo>
                  <a:lnTo>
                    <a:pt x="855" y="1212"/>
                  </a:lnTo>
                  <a:lnTo>
                    <a:pt x="1488" y="1212"/>
                  </a:lnTo>
                  <a:lnTo>
                    <a:pt x="1963" y="1212"/>
                  </a:lnTo>
                  <a:lnTo>
                    <a:pt x="2437" y="1212"/>
                  </a:lnTo>
                  <a:lnTo>
                    <a:pt x="3083" y="1212"/>
                  </a:lnTo>
                  <a:lnTo>
                    <a:pt x="3557" y="1212"/>
                  </a:lnTo>
                  <a:lnTo>
                    <a:pt x="4032" y="1212"/>
                  </a:lnTo>
                  <a:lnTo>
                    <a:pt x="4666" y="1212"/>
                  </a:lnTo>
                  <a:lnTo>
                    <a:pt x="4666" y="1050"/>
                  </a:lnTo>
                  <a:lnTo>
                    <a:pt x="4666" y="929"/>
                  </a:lnTo>
                  <a:lnTo>
                    <a:pt x="4666" y="808"/>
                  </a:lnTo>
                  <a:lnTo>
                    <a:pt x="4666" y="644"/>
                  </a:lnTo>
                  <a:lnTo>
                    <a:pt x="4666" y="523"/>
                  </a:lnTo>
                  <a:lnTo>
                    <a:pt x="4666" y="402"/>
                  </a:lnTo>
                  <a:lnTo>
                    <a:pt x="4666" y="241"/>
                  </a:lnTo>
                  <a:lnTo>
                    <a:pt x="4032" y="241"/>
                  </a:lnTo>
                  <a:lnTo>
                    <a:pt x="3557" y="241"/>
                  </a:lnTo>
                  <a:lnTo>
                    <a:pt x="3083" y="241"/>
                  </a:lnTo>
                  <a:lnTo>
                    <a:pt x="2437" y="241"/>
                  </a:lnTo>
                  <a:lnTo>
                    <a:pt x="0" y="0"/>
                  </a:lnTo>
                  <a:lnTo>
                    <a:pt x="1488" y="241"/>
                  </a:lnTo>
                  <a:lnTo>
                    <a:pt x="855" y="241"/>
                  </a:lnTo>
                </a:path>
              </a:pathLst>
            </a:custGeom>
            <a:solidFill>
              <a:srgbClr val="FFFFE1"/>
            </a:solidFill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0" name="Text Box 22"/>
            <p:cNvSpPr txBox="1">
              <a:spLocks noChangeArrowheads="1"/>
            </p:cNvSpPr>
            <p:nvPr/>
          </p:nvSpPr>
          <p:spPr bwMode="auto">
            <a:xfrm>
              <a:off x="5136" y="3266"/>
              <a:ext cx="864" cy="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160" tIns="46080" rIns="92160" bIns="46080">
              <a:spAutoFit/>
            </a:bodyPr>
            <a:lstStyle/>
            <a:p>
              <a:pPr eaLnBrk="1">
                <a:lnSpc>
                  <a:spcPct val="98000"/>
                </a:lnSpc>
                <a:buSzPct val="45000"/>
                <a:tabLst>
                  <a:tab pos="656650" algn="l"/>
                </a:tabLst>
              </a:pPr>
              <a:r>
                <a:rPr lang="en-GB" sz="1500" dirty="0" err="1" smtClean="0">
                  <a:solidFill>
                    <a:schemeClr val="tx1"/>
                  </a:solidFill>
                  <a:latin typeface="Arial" charset="0"/>
                </a:rPr>
                <a:t>Ausleseebene</a:t>
              </a:r>
              <a:endParaRPr lang="en-GB" sz="1500" dirty="0" smtClean="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12311" name="AutoShape 23"/>
          <p:cNvSpPr>
            <a:spLocks noChangeArrowheads="1"/>
          </p:cNvSpPr>
          <p:nvPr/>
        </p:nvSpPr>
        <p:spPr bwMode="auto">
          <a:xfrm>
            <a:off x="6359041" y="1937004"/>
            <a:ext cx="1317861" cy="325699"/>
          </a:xfrm>
          <a:prstGeom prst="roundRect">
            <a:avLst>
              <a:gd name="adj" fmla="val 431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3598" tIns="41799" rIns="83598" bIns="41799">
            <a:spAutoFit/>
          </a:bodyPr>
          <a:lstStyle/>
          <a:p>
            <a:pPr eaLnBrk="1">
              <a:lnSpc>
                <a:spcPct val="98000"/>
              </a:lnSpc>
              <a:buSzPct val="45000"/>
              <a:tabLst>
                <a:tab pos="656650" algn="l"/>
              </a:tabLst>
            </a:pPr>
            <a:r>
              <a:rPr lang="en-GB" sz="1600" dirty="0" err="1" smtClean="0">
                <a:solidFill>
                  <a:schemeClr val="tx1"/>
                </a:solidFill>
                <a:latin typeface="Arial" charset="0"/>
              </a:rPr>
              <a:t>Teilchenspur</a:t>
            </a:r>
            <a:endParaRPr lang="en-GB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312" name="AutoShape 24"/>
          <p:cNvSpPr>
            <a:spLocks noChangeArrowheads="1"/>
          </p:cNvSpPr>
          <p:nvPr/>
        </p:nvSpPr>
        <p:spPr bwMode="auto">
          <a:xfrm>
            <a:off x="6781800" y="3657600"/>
            <a:ext cx="1079334" cy="325699"/>
          </a:xfrm>
          <a:prstGeom prst="roundRect">
            <a:avLst>
              <a:gd name="adj" fmla="val 431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3598" tIns="41799" rIns="83598" bIns="41799">
            <a:spAutoFit/>
          </a:bodyPr>
          <a:lstStyle/>
          <a:p>
            <a:pPr eaLnBrk="1">
              <a:lnSpc>
                <a:spcPct val="98000"/>
              </a:lnSpc>
              <a:buSzPct val="45000"/>
              <a:tabLst>
                <a:tab pos="656650" algn="l"/>
                <a:tab pos="1313299" algn="l"/>
              </a:tabLst>
            </a:pPr>
            <a:r>
              <a:rPr lang="en-GB" sz="1600" dirty="0" err="1" smtClean="0">
                <a:solidFill>
                  <a:schemeClr val="tx1"/>
                </a:solidFill>
                <a:latin typeface="Arial" charset="0"/>
              </a:rPr>
              <a:t>Projektion</a:t>
            </a:r>
            <a:endParaRPr lang="en-GB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457200" y="76200"/>
            <a:ext cx="8229600" cy="10892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Koordinatenmessung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en-GB" sz="32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mit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einer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TPC (1)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761760" y="1620623"/>
            <a:ext cx="7855200" cy="394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Die Drift von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Elektronen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>
                <a:solidFill>
                  <a:schemeClr val="tx1"/>
                </a:solidFill>
                <a:latin typeface="+mn-lt"/>
              </a:rPr>
              <a:t>in </a:t>
            </a:r>
            <a:r>
              <a:rPr lang="en-GB" sz="2900" i="1" dirty="0">
                <a:solidFill>
                  <a:schemeClr val="tx1"/>
                </a:solidFill>
                <a:latin typeface="+mn-lt"/>
              </a:rPr>
              <a:t>E</a:t>
            </a:r>
            <a:r>
              <a:rPr lang="en-GB" sz="29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und </a:t>
            </a:r>
            <a:r>
              <a:rPr lang="en-GB" sz="2900" i="1" dirty="0">
                <a:solidFill>
                  <a:schemeClr val="tx1"/>
                </a:solidFill>
                <a:latin typeface="+mn-lt"/>
              </a:rPr>
              <a:t>B</a:t>
            </a:r>
            <a:r>
              <a:rPr lang="en-GB" sz="29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Feldern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:</a:t>
            </a:r>
            <a:r>
              <a:rPr lang="en-GB" sz="2900" dirty="0">
                <a:solidFill>
                  <a:schemeClr val="tx1"/>
                </a:solidFill>
                <a:latin typeface="+mn-lt"/>
              </a:rPr>
              <a:t/>
            </a:r>
            <a:br>
              <a:rPr lang="en-GB" sz="2900" dirty="0">
                <a:solidFill>
                  <a:schemeClr val="tx1"/>
                </a:solidFill>
                <a:latin typeface="+mn-lt"/>
              </a:rPr>
            </a:br>
            <a:r>
              <a:rPr lang="en-GB" dirty="0">
                <a:solidFill>
                  <a:schemeClr val="tx1"/>
                </a:solidFill>
                <a:latin typeface="+mn-lt"/>
              </a:rPr>
              <a:t/>
            </a:r>
            <a:br>
              <a:rPr lang="en-GB" dirty="0">
                <a:solidFill>
                  <a:schemeClr val="tx1"/>
                </a:solidFill>
                <a:latin typeface="+mn-lt"/>
              </a:rPr>
            </a:br>
            <a:endParaRPr lang="en-GB" dirty="0">
              <a:solidFill>
                <a:schemeClr val="tx1"/>
              </a:solidFill>
              <a:latin typeface="+mn-lt"/>
            </a:endParaRPr>
          </a:p>
          <a:p>
            <a:pPr marL="456487" indent="-391686" eaLnBrk="1">
              <a:buClr>
                <a:srgbClr val="99284C"/>
              </a:buClr>
              <a:buSzPct val="110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dirty="0">
                <a:solidFill>
                  <a:schemeClr val="tx1"/>
                </a:solidFill>
              </a:rPr>
              <a:t/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/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/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/>
            </a:r>
            <a:br>
              <a:rPr lang="en-GB" dirty="0">
                <a:solidFill>
                  <a:schemeClr val="tx1"/>
                </a:solidFill>
              </a:rPr>
            </a:br>
            <a:endParaRPr lang="en-GB" dirty="0">
              <a:solidFill>
                <a:schemeClr val="tx1"/>
              </a:solidFill>
            </a:endParaRPr>
          </a:p>
          <a:p>
            <a:pPr marL="456487" indent="-391686" eaLnBrk="1">
              <a:lnSpc>
                <a:spcPct val="102000"/>
              </a:lnSpc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2900" dirty="0" smtClean="0">
                <a:solidFill>
                  <a:schemeClr val="tx1"/>
                </a:solidFill>
                <a:latin typeface="StarSymbol" charset="0"/>
                <a:ea typeface="StarSymbol" charset="0"/>
                <a:cs typeface="StarSymbol" charset="0"/>
                <a:sym typeface="Symbol" pitchFamily="32" charset="2"/>
              </a:rPr>
              <a:t> </a:t>
            </a:r>
            <a:r>
              <a:rPr lang="en-GB" sz="2900" dirty="0" smtClean="0">
                <a:solidFill>
                  <a:schemeClr val="tx1"/>
                </a:solidFill>
                <a:latin typeface="StarSymbol" charset="0"/>
                <a:ea typeface="StarSymbol" charset="0"/>
                <a:cs typeface="StarSymbol" charset="0"/>
              </a:rPr>
              <a:t>&lt;&lt;</a:t>
            </a:r>
            <a:r>
              <a:rPr lang="en-GB" sz="2900" dirty="0">
                <a:solidFill>
                  <a:schemeClr val="tx1"/>
                </a:solidFill>
                <a:latin typeface="StarSymbol" charset="0"/>
                <a:ea typeface="StarSymbol" charset="0"/>
                <a:cs typeface="StarSymbol" charset="0"/>
              </a:rPr>
              <a:t>1: Drift </a:t>
            </a:r>
            <a:r>
              <a:rPr lang="en-GB" sz="2900" dirty="0" err="1" smtClean="0">
                <a:solidFill>
                  <a:schemeClr val="tx1"/>
                </a:solidFill>
                <a:latin typeface="StarSymbol" charset="0"/>
                <a:ea typeface="StarSymbol" charset="0"/>
                <a:cs typeface="StarSymbol" charset="0"/>
              </a:rPr>
              <a:t>entlang</a:t>
            </a:r>
            <a:r>
              <a:rPr lang="en-GB" sz="2900" dirty="0" smtClean="0">
                <a:solidFill>
                  <a:schemeClr val="tx1"/>
                </a:solidFill>
                <a:latin typeface="StarSymbol" charset="0"/>
                <a:ea typeface="StarSymbol" charset="0"/>
                <a:cs typeface="StarSymbol" charset="0"/>
              </a:rPr>
              <a:t> </a:t>
            </a:r>
            <a:r>
              <a:rPr lang="en-GB" sz="2900" i="1" dirty="0" smtClean="0">
                <a:solidFill>
                  <a:schemeClr val="tx1"/>
                </a:solidFill>
                <a:latin typeface="StarSymbol" charset="0"/>
                <a:ea typeface="StarSymbol" charset="0"/>
                <a:cs typeface="StarSymbol" charset="0"/>
              </a:rPr>
              <a:t>E</a:t>
            </a:r>
            <a:r>
              <a:rPr lang="en-GB" sz="2900" dirty="0" smtClean="0">
                <a:solidFill>
                  <a:schemeClr val="tx1"/>
                </a:solidFill>
                <a:latin typeface="StarSymbol" charset="0"/>
                <a:ea typeface="StarSymbol" charset="0"/>
                <a:cs typeface="StarSymbol" charset="0"/>
              </a:rPr>
              <a:t>-</a:t>
            </a:r>
            <a:r>
              <a:rPr lang="en-GB" sz="2900" dirty="0" err="1" smtClean="0">
                <a:solidFill>
                  <a:schemeClr val="tx1"/>
                </a:solidFill>
                <a:latin typeface="StarSymbol" charset="0"/>
                <a:ea typeface="StarSymbol" charset="0"/>
                <a:cs typeface="StarSymbol" charset="0"/>
              </a:rPr>
              <a:t>Feldlinien</a:t>
            </a:r>
            <a:r>
              <a:rPr lang="en-GB" sz="2900" dirty="0" smtClean="0">
                <a:solidFill>
                  <a:schemeClr val="tx1"/>
                </a:solidFill>
                <a:latin typeface="StarSymbol" charset="0"/>
                <a:ea typeface="StarSymbol" charset="0"/>
                <a:cs typeface="StarSymbol" charset="0"/>
              </a:rPr>
              <a:t>.</a:t>
            </a:r>
            <a:endParaRPr lang="en-GB" sz="2900" dirty="0">
              <a:solidFill>
                <a:schemeClr val="tx1"/>
              </a:solidFill>
              <a:latin typeface="StarSymbol" charset="0"/>
              <a:ea typeface="StarSymbol" charset="0"/>
              <a:cs typeface="StarSymbol" charset="0"/>
            </a:endParaRPr>
          </a:p>
          <a:p>
            <a:pPr marL="456487" indent="-391686" eaLnBrk="1">
              <a:lnSpc>
                <a:spcPct val="102000"/>
              </a:lnSpc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2900" dirty="0">
                <a:solidFill>
                  <a:schemeClr val="tx1"/>
                </a:solidFill>
                <a:latin typeface="StarSymbol" charset="0"/>
                <a:ea typeface="StarSymbol" charset="0"/>
                <a:cs typeface="StarSymbol" charset="0"/>
                <a:sym typeface="Symbol" pitchFamily="32" charset="2"/>
              </a:rPr>
              <a:t></a:t>
            </a:r>
            <a:r>
              <a:rPr lang="en-GB" sz="2900" dirty="0">
                <a:solidFill>
                  <a:schemeClr val="tx1"/>
                </a:solidFill>
                <a:latin typeface="StarSymbol" charset="0"/>
                <a:ea typeface="StarSymbol" charset="0"/>
                <a:cs typeface="StarSymbol" charset="0"/>
              </a:rPr>
              <a:t> &gt;&gt;1: Drift </a:t>
            </a:r>
            <a:r>
              <a:rPr lang="en-GB" sz="2900" dirty="0" err="1" smtClean="0">
                <a:solidFill>
                  <a:schemeClr val="tx1"/>
                </a:solidFill>
                <a:latin typeface="StarSymbol" charset="0"/>
                <a:ea typeface="StarSymbol" charset="0"/>
                <a:cs typeface="StarSymbol" charset="0"/>
              </a:rPr>
              <a:t>entlang</a:t>
            </a:r>
            <a:r>
              <a:rPr lang="en-GB" sz="2900" dirty="0" smtClean="0">
                <a:solidFill>
                  <a:schemeClr val="tx1"/>
                </a:solidFill>
                <a:latin typeface="StarSymbol" charset="0"/>
                <a:ea typeface="StarSymbol" charset="0"/>
                <a:cs typeface="StarSymbol" charset="0"/>
              </a:rPr>
              <a:t> </a:t>
            </a:r>
            <a:r>
              <a:rPr lang="en-GB" sz="2900" i="1" dirty="0" smtClean="0">
                <a:solidFill>
                  <a:schemeClr val="tx1"/>
                </a:solidFill>
                <a:latin typeface="StarSymbol" charset="0"/>
                <a:ea typeface="StarSymbol" charset="0"/>
                <a:cs typeface="StarSymbol" charset="0"/>
              </a:rPr>
              <a:t>B</a:t>
            </a:r>
            <a:r>
              <a:rPr lang="en-GB" sz="2900" dirty="0" smtClean="0">
                <a:solidFill>
                  <a:schemeClr val="tx1"/>
                </a:solidFill>
                <a:latin typeface="StarSymbol" charset="0"/>
                <a:ea typeface="StarSymbol" charset="0"/>
                <a:cs typeface="StarSymbol" charset="0"/>
              </a:rPr>
              <a:t>-</a:t>
            </a:r>
            <a:r>
              <a:rPr lang="en-GB" sz="2900" dirty="0" err="1" smtClean="0">
                <a:solidFill>
                  <a:schemeClr val="tx1"/>
                </a:solidFill>
                <a:latin typeface="StarSymbol" charset="0"/>
                <a:ea typeface="StarSymbol" charset="0"/>
                <a:cs typeface="StarSymbol" charset="0"/>
              </a:rPr>
              <a:t>Feldlinien</a:t>
            </a:r>
            <a:r>
              <a:rPr lang="en-GB" sz="2900" dirty="0" smtClean="0">
                <a:solidFill>
                  <a:schemeClr val="tx1"/>
                </a:solidFill>
                <a:latin typeface="StarSymbol" charset="0"/>
                <a:ea typeface="StarSymbol" charset="0"/>
                <a:cs typeface="StarSymbol" charset="0"/>
              </a:rPr>
              <a:t>.</a:t>
            </a:r>
            <a:endParaRPr lang="en-GB" sz="2900" dirty="0">
              <a:solidFill>
                <a:schemeClr val="tx1"/>
              </a:solidFill>
              <a:latin typeface="StarSymbol" charset="0"/>
              <a:ea typeface="StarSymbol" charset="0"/>
              <a:cs typeface="StarSymbol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11507"/>
            <a:ext cx="9144000" cy="1839489"/>
          </a:xfrm>
          <a:prstGeom prst="rect">
            <a:avLst/>
          </a:prstGeom>
          <a:noFill/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57200" y="76200"/>
            <a:ext cx="8229600" cy="10892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Koordinatenmessung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en-GB" sz="32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mit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einer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TPC (2)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AutoShape 1"/>
          <p:cNvSpPr>
            <a:spLocks noChangeArrowheads="1"/>
          </p:cNvSpPr>
          <p:nvPr/>
        </p:nvSpPr>
        <p:spPr bwMode="auto">
          <a:xfrm>
            <a:off x="5952960" y="2000851"/>
            <a:ext cx="760320" cy="1106036"/>
          </a:xfrm>
          <a:prstGeom prst="roundRect">
            <a:avLst>
              <a:gd name="adj" fmla="val 18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362" name="AutoShape 2"/>
          <p:cNvSpPr>
            <a:spLocks noChangeArrowheads="1"/>
          </p:cNvSpPr>
          <p:nvPr/>
        </p:nvSpPr>
        <p:spPr bwMode="auto">
          <a:xfrm>
            <a:off x="6789600" y="2000851"/>
            <a:ext cx="760320" cy="1106036"/>
          </a:xfrm>
          <a:prstGeom prst="roundRect">
            <a:avLst>
              <a:gd name="adj" fmla="val 18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363" name="AutoShape 3"/>
          <p:cNvSpPr>
            <a:spLocks noChangeArrowheads="1"/>
          </p:cNvSpPr>
          <p:nvPr/>
        </p:nvSpPr>
        <p:spPr bwMode="auto">
          <a:xfrm>
            <a:off x="7626240" y="2000851"/>
            <a:ext cx="745920" cy="1106036"/>
          </a:xfrm>
          <a:prstGeom prst="roundRect">
            <a:avLst>
              <a:gd name="adj" fmla="val 190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5114880" y="2000851"/>
            <a:ext cx="760320" cy="1106036"/>
          </a:xfrm>
          <a:prstGeom prst="roundRect">
            <a:avLst>
              <a:gd name="adj" fmla="val 18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907521" y="1724342"/>
            <a:ext cx="3731040" cy="1657614"/>
            <a:chOff x="3408" y="1127"/>
            <a:chExt cx="2591" cy="1151"/>
          </a:xfrm>
        </p:grpSpPr>
        <p:sp>
          <p:nvSpPr>
            <p:cNvPr id="15366" name="Line 6"/>
            <p:cNvSpPr>
              <a:spLocks noChangeShapeType="1"/>
            </p:cNvSpPr>
            <p:nvPr/>
          </p:nvSpPr>
          <p:spPr bwMode="auto">
            <a:xfrm>
              <a:off x="3408" y="1271"/>
              <a:ext cx="259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67" name="Line 7"/>
            <p:cNvSpPr>
              <a:spLocks noChangeShapeType="1"/>
            </p:cNvSpPr>
            <p:nvPr/>
          </p:nvSpPr>
          <p:spPr bwMode="auto">
            <a:xfrm>
              <a:off x="3408" y="1127"/>
              <a:ext cx="259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68" name="Line 8"/>
            <p:cNvSpPr>
              <a:spLocks noChangeShapeType="1"/>
            </p:cNvSpPr>
            <p:nvPr/>
          </p:nvSpPr>
          <p:spPr bwMode="auto">
            <a:xfrm>
              <a:off x="3408" y="1415"/>
              <a:ext cx="259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69" name="Line 9"/>
            <p:cNvSpPr>
              <a:spLocks noChangeShapeType="1"/>
            </p:cNvSpPr>
            <p:nvPr/>
          </p:nvSpPr>
          <p:spPr bwMode="auto">
            <a:xfrm>
              <a:off x="3408" y="1559"/>
              <a:ext cx="259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0" name="Line 10"/>
            <p:cNvSpPr>
              <a:spLocks noChangeShapeType="1"/>
            </p:cNvSpPr>
            <p:nvPr/>
          </p:nvSpPr>
          <p:spPr bwMode="auto">
            <a:xfrm>
              <a:off x="3408" y="1703"/>
              <a:ext cx="259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1" name="Line 11"/>
            <p:cNvSpPr>
              <a:spLocks noChangeShapeType="1"/>
            </p:cNvSpPr>
            <p:nvPr/>
          </p:nvSpPr>
          <p:spPr bwMode="auto">
            <a:xfrm>
              <a:off x="3408" y="1847"/>
              <a:ext cx="259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2" name="Line 12"/>
            <p:cNvSpPr>
              <a:spLocks noChangeShapeType="1"/>
            </p:cNvSpPr>
            <p:nvPr/>
          </p:nvSpPr>
          <p:spPr bwMode="auto">
            <a:xfrm>
              <a:off x="3408" y="1991"/>
              <a:ext cx="259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3" name="Line 13"/>
            <p:cNvSpPr>
              <a:spLocks noChangeShapeType="1"/>
            </p:cNvSpPr>
            <p:nvPr/>
          </p:nvSpPr>
          <p:spPr bwMode="auto">
            <a:xfrm>
              <a:off x="3408" y="2135"/>
              <a:ext cx="259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4" name="Line 14"/>
            <p:cNvSpPr>
              <a:spLocks noChangeShapeType="1"/>
            </p:cNvSpPr>
            <p:nvPr/>
          </p:nvSpPr>
          <p:spPr bwMode="auto">
            <a:xfrm>
              <a:off x="3408" y="2279"/>
              <a:ext cx="259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375" name="Line 15"/>
          <p:cNvSpPr>
            <a:spLocks noChangeShapeType="1"/>
          </p:cNvSpPr>
          <p:nvPr/>
        </p:nvSpPr>
        <p:spPr bwMode="auto">
          <a:xfrm flipV="1">
            <a:off x="6289920" y="1515520"/>
            <a:ext cx="483840" cy="2076698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6" name="AutoShape 16"/>
          <p:cNvSpPr>
            <a:spLocks noChangeArrowheads="1"/>
          </p:cNvSpPr>
          <p:nvPr/>
        </p:nvSpPr>
        <p:spPr bwMode="auto">
          <a:xfrm>
            <a:off x="6359040" y="3383396"/>
            <a:ext cx="1092158" cy="250294"/>
          </a:xfrm>
          <a:prstGeom prst="roundRect">
            <a:avLst>
              <a:gd name="adj" fmla="val 57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3598" tIns="41799" rIns="83598" bIns="41799">
            <a:spAutoFit/>
          </a:bodyPr>
          <a:lstStyle/>
          <a:p>
            <a:pPr eaLnBrk="1">
              <a:lnSpc>
                <a:spcPct val="98000"/>
              </a:lnSpc>
              <a:buSzPct val="45000"/>
              <a:tabLst>
                <a:tab pos="656650" algn="l"/>
              </a:tabLst>
            </a:pPr>
            <a:r>
              <a:rPr lang="en-GB" sz="1100" dirty="0">
                <a:solidFill>
                  <a:schemeClr val="tx1"/>
                </a:solidFill>
                <a:latin typeface="Arial" charset="0"/>
              </a:rPr>
              <a:t>projected track</a:t>
            </a:r>
          </a:p>
        </p:txBody>
      </p:sp>
      <p:sp>
        <p:nvSpPr>
          <p:cNvPr id="15377" name="Freeform 17"/>
          <p:cNvSpPr>
            <a:spLocks noChangeArrowheads="1"/>
          </p:cNvSpPr>
          <p:nvPr/>
        </p:nvSpPr>
        <p:spPr bwMode="auto">
          <a:xfrm>
            <a:off x="6671520" y="1675377"/>
            <a:ext cx="125280" cy="82088"/>
          </a:xfrm>
          <a:custGeom>
            <a:avLst/>
            <a:gdLst/>
            <a:ahLst/>
            <a:cxnLst>
              <a:cxn ang="0">
                <a:pos x="99" y="0"/>
              </a:cxn>
              <a:cxn ang="0">
                <a:pos x="37" y="249"/>
              </a:cxn>
              <a:cxn ang="0">
                <a:pos x="99" y="0"/>
              </a:cxn>
            </a:cxnLst>
            <a:rect l="0" t="0" r="r" b="b"/>
            <a:pathLst>
              <a:path w="383" h="250">
                <a:moveTo>
                  <a:pt x="99" y="0"/>
                </a:moveTo>
                <a:cubicBezTo>
                  <a:pt x="0" y="81"/>
                  <a:pt x="19" y="137"/>
                  <a:pt x="37" y="249"/>
                </a:cubicBezTo>
                <a:cubicBezTo>
                  <a:pt x="382" y="205"/>
                  <a:pt x="382" y="68"/>
                  <a:pt x="99" y="0"/>
                </a:cubicBezTo>
              </a:path>
            </a:pathLst>
          </a:custGeom>
          <a:solidFill>
            <a:srgbClr val="00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378" name="AutoShape 18"/>
          <p:cNvSpPr>
            <a:spLocks noChangeArrowheads="1"/>
          </p:cNvSpPr>
          <p:nvPr/>
        </p:nvSpPr>
        <p:spPr bwMode="auto">
          <a:xfrm>
            <a:off x="5114880" y="5259400"/>
            <a:ext cx="760320" cy="69127"/>
          </a:xfrm>
          <a:prstGeom prst="roundRect">
            <a:avLst>
              <a:gd name="adj" fmla="val 2083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379" name="AutoShape 19"/>
          <p:cNvSpPr>
            <a:spLocks noChangeArrowheads="1"/>
          </p:cNvSpPr>
          <p:nvPr/>
        </p:nvSpPr>
        <p:spPr bwMode="auto">
          <a:xfrm>
            <a:off x="5984640" y="5259400"/>
            <a:ext cx="760320" cy="69127"/>
          </a:xfrm>
          <a:prstGeom prst="roundRect">
            <a:avLst>
              <a:gd name="adj" fmla="val 2083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380" name="AutoShape 20"/>
          <p:cNvSpPr>
            <a:spLocks noChangeArrowheads="1"/>
          </p:cNvSpPr>
          <p:nvPr/>
        </p:nvSpPr>
        <p:spPr bwMode="auto">
          <a:xfrm>
            <a:off x="6854400" y="5259400"/>
            <a:ext cx="760320" cy="69127"/>
          </a:xfrm>
          <a:prstGeom prst="roundRect">
            <a:avLst>
              <a:gd name="adj" fmla="val 2083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381" name="AutoShape 21"/>
          <p:cNvSpPr>
            <a:spLocks noChangeArrowheads="1"/>
          </p:cNvSpPr>
          <p:nvPr/>
        </p:nvSpPr>
        <p:spPr bwMode="auto">
          <a:xfrm>
            <a:off x="7724160" y="5259400"/>
            <a:ext cx="699840" cy="69127"/>
          </a:xfrm>
          <a:prstGeom prst="roundRect">
            <a:avLst>
              <a:gd name="adj" fmla="val 2083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382" name="Line 22"/>
          <p:cNvSpPr>
            <a:spLocks noChangeShapeType="1"/>
          </p:cNvSpPr>
          <p:nvPr/>
        </p:nvSpPr>
        <p:spPr bwMode="auto">
          <a:xfrm>
            <a:off x="4907520" y="5328528"/>
            <a:ext cx="3663360" cy="1440"/>
          </a:xfrm>
          <a:prstGeom prst="line">
            <a:avLst/>
          </a:prstGeom>
          <a:noFill/>
          <a:ln w="1908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3" name="Line 23"/>
          <p:cNvSpPr>
            <a:spLocks noChangeShapeType="1"/>
          </p:cNvSpPr>
          <p:nvPr/>
        </p:nvSpPr>
        <p:spPr bwMode="auto">
          <a:xfrm>
            <a:off x="4885920" y="5052019"/>
            <a:ext cx="3663360" cy="1440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4" name="Line 24"/>
          <p:cNvSpPr>
            <a:spLocks noChangeShapeType="1"/>
          </p:cNvSpPr>
          <p:nvPr/>
        </p:nvSpPr>
        <p:spPr bwMode="auto">
          <a:xfrm>
            <a:off x="4769280" y="4775510"/>
            <a:ext cx="3801600" cy="1440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5" name="Freeform 25"/>
          <p:cNvSpPr>
            <a:spLocks noChangeArrowheads="1"/>
          </p:cNvSpPr>
          <p:nvPr/>
        </p:nvSpPr>
        <p:spPr bwMode="auto">
          <a:xfrm>
            <a:off x="5322240" y="5535909"/>
            <a:ext cx="276480" cy="276509"/>
          </a:xfrm>
          <a:custGeom>
            <a:avLst/>
            <a:gdLst/>
            <a:ahLst/>
            <a:cxnLst>
              <a:cxn ang="0">
                <a:pos x="423" y="847"/>
              </a:cxn>
              <a:cxn ang="0">
                <a:pos x="847" y="0"/>
              </a:cxn>
              <a:cxn ang="0">
                <a:pos x="0" y="0"/>
              </a:cxn>
              <a:cxn ang="0">
                <a:pos x="423" y="847"/>
              </a:cxn>
            </a:cxnLst>
            <a:rect l="0" t="0" r="r" b="b"/>
            <a:pathLst>
              <a:path w="848" h="848">
                <a:moveTo>
                  <a:pt x="423" y="847"/>
                </a:moveTo>
                <a:lnTo>
                  <a:pt x="847" y="0"/>
                </a:lnTo>
                <a:lnTo>
                  <a:pt x="0" y="0"/>
                </a:lnTo>
                <a:lnTo>
                  <a:pt x="423" y="847"/>
                </a:lnTo>
              </a:path>
            </a:pathLst>
          </a:cu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386" name="Line 26"/>
          <p:cNvSpPr>
            <a:spLocks noChangeShapeType="1"/>
          </p:cNvSpPr>
          <p:nvPr/>
        </p:nvSpPr>
        <p:spPr bwMode="auto">
          <a:xfrm>
            <a:off x="5460480" y="5328527"/>
            <a:ext cx="1440" cy="207382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7" name="Line 27"/>
          <p:cNvSpPr>
            <a:spLocks noChangeShapeType="1"/>
          </p:cNvSpPr>
          <p:nvPr/>
        </p:nvSpPr>
        <p:spPr bwMode="auto">
          <a:xfrm>
            <a:off x="5460480" y="5812418"/>
            <a:ext cx="1440" cy="207382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88" name="Freeform 28"/>
          <p:cNvSpPr>
            <a:spLocks noChangeArrowheads="1"/>
          </p:cNvSpPr>
          <p:nvPr/>
        </p:nvSpPr>
        <p:spPr bwMode="auto">
          <a:xfrm>
            <a:off x="6192000" y="5535909"/>
            <a:ext cx="276480" cy="276509"/>
          </a:xfrm>
          <a:custGeom>
            <a:avLst/>
            <a:gdLst/>
            <a:ahLst/>
            <a:cxnLst>
              <a:cxn ang="0">
                <a:pos x="423" y="847"/>
              </a:cxn>
              <a:cxn ang="0">
                <a:pos x="847" y="0"/>
              </a:cxn>
              <a:cxn ang="0">
                <a:pos x="0" y="0"/>
              </a:cxn>
              <a:cxn ang="0">
                <a:pos x="423" y="847"/>
              </a:cxn>
            </a:cxnLst>
            <a:rect l="0" t="0" r="r" b="b"/>
            <a:pathLst>
              <a:path w="848" h="848">
                <a:moveTo>
                  <a:pt x="423" y="847"/>
                </a:moveTo>
                <a:lnTo>
                  <a:pt x="847" y="0"/>
                </a:lnTo>
                <a:lnTo>
                  <a:pt x="0" y="0"/>
                </a:lnTo>
                <a:lnTo>
                  <a:pt x="423" y="847"/>
                </a:lnTo>
              </a:path>
            </a:pathLst>
          </a:cu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389" name="Line 29"/>
          <p:cNvSpPr>
            <a:spLocks noChangeShapeType="1"/>
          </p:cNvSpPr>
          <p:nvPr/>
        </p:nvSpPr>
        <p:spPr bwMode="auto">
          <a:xfrm>
            <a:off x="6330240" y="5328527"/>
            <a:ext cx="1440" cy="207382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90" name="Line 30"/>
          <p:cNvSpPr>
            <a:spLocks noChangeShapeType="1"/>
          </p:cNvSpPr>
          <p:nvPr/>
        </p:nvSpPr>
        <p:spPr bwMode="auto">
          <a:xfrm>
            <a:off x="6330240" y="5812418"/>
            <a:ext cx="1440" cy="207382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91" name="Freeform 31"/>
          <p:cNvSpPr>
            <a:spLocks noChangeArrowheads="1"/>
          </p:cNvSpPr>
          <p:nvPr/>
        </p:nvSpPr>
        <p:spPr bwMode="auto">
          <a:xfrm>
            <a:off x="7061760" y="5535909"/>
            <a:ext cx="276480" cy="276509"/>
          </a:xfrm>
          <a:custGeom>
            <a:avLst/>
            <a:gdLst/>
            <a:ahLst/>
            <a:cxnLst>
              <a:cxn ang="0">
                <a:pos x="423" y="847"/>
              </a:cxn>
              <a:cxn ang="0">
                <a:pos x="847" y="0"/>
              </a:cxn>
              <a:cxn ang="0">
                <a:pos x="0" y="0"/>
              </a:cxn>
              <a:cxn ang="0">
                <a:pos x="423" y="847"/>
              </a:cxn>
            </a:cxnLst>
            <a:rect l="0" t="0" r="r" b="b"/>
            <a:pathLst>
              <a:path w="848" h="848">
                <a:moveTo>
                  <a:pt x="423" y="847"/>
                </a:moveTo>
                <a:lnTo>
                  <a:pt x="847" y="0"/>
                </a:lnTo>
                <a:lnTo>
                  <a:pt x="0" y="0"/>
                </a:lnTo>
                <a:lnTo>
                  <a:pt x="423" y="847"/>
                </a:lnTo>
              </a:path>
            </a:pathLst>
          </a:cu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392" name="Line 32"/>
          <p:cNvSpPr>
            <a:spLocks noChangeShapeType="1"/>
          </p:cNvSpPr>
          <p:nvPr/>
        </p:nvSpPr>
        <p:spPr bwMode="auto">
          <a:xfrm>
            <a:off x="7200000" y="5328527"/>
            <a:ext cx="1440" cy="207382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93" name="Line 33"/>
          <p:cNvSpPr>
            <a:spLocks noChangeShapeType="1"/>
          </p:cNvSpPr>
          <p:nvPr/>
        </p:nvSpPr>
        <p:spPr bwMode="auto">
          <a:xfrm>
            <a:off x="7200000" y="5812418"/>
            <a:ext cx="1440" cy="207382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94" name="Freeform 34"/>
          <p:cNvSpPr>
            <a:spLocks noChangeArrowheads="1"/>
          </p:cNvSpPr>
          <p:nvPr/>
        </p:nvSpPr>
        <p:spPr bwMode="auto">
          <a:xfrm>
            <a:off x="7935840" y="5535909"/>
            <a:ext cx="276480" cy="276509"/>
          </a:xfrm>
          <a:custGeom>
            <a:avLst/>
            <a:gdLst/>
            <a:ahLst/>
            <a:cxnLst>
              <a:cxn ang="0">
                <a:pos x="423" y="847"/>
              </a:cxn>
              <a:cxn ang="0">
                <a:pos x="847" y="0"/>
              </a:cxn>
              <a:cxn ang="0">
                <a:pos x="0" y="0"/>
              </a:cxn>
              <a:cxn ang="0">
                <a:pos x="423" y="847"/>
              </a:cxn>
            </a:cxnLst>
            <a:rect l="0" t="0" r="r" b="b"/>
            <a:pathLst>
              <a:path w="848" h="848">
                <a:moveTo>
                  <a:pt x="423" y="847"/>
                </a:moveTo>
                <a:lnTo>
                  <a:pt x="847" y="0"/>
                </a:lnTo>
                <a:lnTo>
                  <a:pt x="0" y="0"/>
                </a:lnTo>
                <a:lnTo>
                  <a:pt x="423" y="847"/>
                </a:lnTo>
              </a:path>
            </a:pathLst>
          </a:cu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395" name="Line 35"/>
          <p:cNvSpPr>
            <a:spLocks noChangeShapeType="1"/>
          </p:cNvSpPr>
          <p:nvPr/>
        </p:nvSpPr>
        <p:spPr bwMode="auto">
          <a:xfrm>
            <a:off x="8074081" y="5328527"/>
            <a:ext cx="1440" cy="207382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96" name="Line 36"/>
          <p:cNvSpPr>
            <a:spLocks noChangeShapeType="1"/>
          </p:cNvSpPr>
          <p:nvPr/>
        </p:nvSpPr>
        <p:spPr bwMode="auto">
          <a:xfrm>
            <a:off x="8074081" y="5812418"/>
            <a:ext cx="1440" cy="207382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97" name="Line 37"/>
          <p:cNvSpPr>
            <a:spLocks noChangeShapeType="1"/>
          </p:cNvSpPr>
          <p:nvPr/>
        </p:nvSpPr>
        <p:spPr bwMode="auto">
          <a:xfrm>
            <a:off x="6566400" y="3986306"/>
            <a:ext cx="1440" cy="967782"/>
          </a:xfrm>
          <a:prstGeom prst="line">
            <a:avLst/>
          </a:prstGeom>
          <a:noFill/>
          <a:ln w="12600">
            <a:solidFill>
              <a:srgbClr val="000000"/>
            </a:solidFill>
            <a:prstDash val="dash"/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98" name="AutoShape 38"/>
          <p:cNvSpPr>
            <a:spLocks noChangeArrowheads="1"/>
          </p:cNvSpPr>
          <p:nvPr/>
        </p:nvSpPr>
        <p:spPr bwMode="auto">
          <a:xfrm>
            <a:off x="7786080" y="2707964"/>
            <a:ext cx="475003" cy="250294"/>
          </a:xfrm>
          <a:prstGeom prst="roundRect">
            <a:avLst>
              <a:gd name="adj" fmla="val 57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3598" tIns="41799" rIns="83598" bIns="41799">
            <a:spAutoFit/>
          </a:bodyPr>
          <a:lstStyle/>
          <a:p>
            <a:pPr eaLnBrk="1">
              <a:lnSpc>
                <a:spcPct val="98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100" dirty="0">
                <a:solidFill>
                  <a:schemeClr val="tx1"/>
                </a:solidFill>
                <a:latin typeface="Arial" charset="0"/>
              </a:rPr>
              <a:t>pads</a:t>
            </a:r>
          </a:p>
        </p:txBody>
      </p:sp>
      <p:sp>
        <p:nvSpPr>
          <p:cNvPr id="15399" name="Text Box 39"/>
          <p:cNvSpPr txBox="1">
            <a:spLocks noChangeArrowheads="1"/>
          </p:cNvSpPr>
          <p:nvPr/>
        </p:nvSpPr>
        <p:spPr bwMode="auto">
          <a:xfrm>
            <a:off x="6570720" y="4222492"/>
            <a:ext cx="789120" cy="416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3598" tIns="41799" rIns="83598" bIns="41799">
            <a:spAutoFit/>
          </a:bodyPr>
          <a:lstStyle/>
          <a:p>
            <a:pPr eaLnBrk="1">
              <a:lnSpc>
                <a:spcPct val="98000"/>
              </a:lnSpc>
              <a:buSzPct val="45000"/>
              <a:tabLst>
                <a:tab pos="656650" algn="l"/>
              </a:tabLst>
            </a:pPr>
            <a:r>
              <a:rPr lang="en-GB" sz="1100" dirty="0">
                <a:solidFill>
                  <a:schemeClr val="tx1"/>
                </a:solidFill>
                <a:latin typeface="Arial" charset="0"/>
              </a:rPr>
              <a:t>drifting electrons</a:t>
            </a:r>
          </a:p>
        </p:txBody>
      </p:sp>
      <p:sp>
        <p:nvSpPr>
          <p:cNvPr id="15400" name="AutoShape 40"/>
          <p:cNvSpPr>
            <a:spLocks noChangeArrowheads="1"/>
          </p:cNvSpPr>
          <p:nvPr/>
        </p:nvSpPr>
        <p:spPr bwMode="auto">
          <a:xfrm>
            <a:off x="6649921" y="4808632"/>
            <a:ext cx="813236" cy="250294"/>
          </a:xfrm>
          <a:prstGeom prst="roundRect">
            <a:avLst>
              <a:gd name="adj" fmla="val 57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3598" tIns="41799" rIns="83598" bIns="41799">
            <a:spAutoFit/>
          </a:bodyPr>
          <a:lstStyle/>
          <a:p>
            <a:pPr eaLnBrk="1">
              <a:lnSpc>
                <a:spcPct val="98000"/>
              </a:lnSpc>
              <a:buSzPct val="45000"/>
              <a:tabLst>
                <a:tab pos="656650" algn="l"/>
              </a:tabLst>
            </a:pPr>
            <a:r>
              <a:rPr lang="en-GB" sz="1100" dirty="0">
                <a:solidFill>
                  <a:schemeClr val="tx1"/>
                </a:solidFill>
                <a:latin typeface="Arial" charset="0"/>
              </a:rPr>
              <a:t>avalanche</a:t>
            </a:r>
          </a:p>
        </p:txBody>
      </p:sp>
      <p:sp>
        <p:nvSpPr>
          <p:cNvPr id="15401" name="Freeform 41"/>
          <p:cNvSpPr>
            <a:spLocks noChangeArrowheads="1"/>
          </p:cNvSpPr>
          <p:nvPr/>
        </p:nvSpPr>
        <p:spPr bwMode="auto">
          <a:xfrm>
            <a:off x="6468480" y="4925285"/>
            <a:ext cx="158400" cy="200181"/>
          </a:xfrm>
          <a:custGeom>
            <a:avLst/>
            <a:gdLst/>
            <a:ahLst/>
            <a:cxnLst>
              <a:cxn ang="0">
                <a:pos x="217" y="26"/>
              </a:cxn>
              <a:cxn ang="0">
                <a:pos x="106" y="264"/>
              </a:cxn>
              <a:cxn ang="0">
                <a:pos x="86" y="571"/>
              </a:cxn>
              <a:cxn ang="0">
                <a:pos x="369" y="543"/>
              </a:cxn>
              <a:cxn ang="0">
                <a:pos x="426" y="517"/>
              </a:cxn>
              <a:cxn ang="0">
                <a:pos x="462" y="437"/>
              </a:cxn>
              <a:cxn ang="0">
                <a:pos x="331" y="79"/>
              </a:cxn>
              <a:cxn ang="0">
                <a:pos x="217" y="26"/>
              </a:cxn>
            </a:cxnLst>
            <a:rect l="0" t="0" r="r" b="b"/>
            <a:pathLst>
              <a:path w="483" h="614">
                <a:moveTo>
                  <a:pt x="217" y="26"/>
                </a:moveTo>
                <a:cubicBezTo>
                  <a:pt x="174" y="114"/>
                  <a:pt x="181" y="185"/>
                  <a:pt x="106" y="264"/>
                </a:cubicBezTo>
                <a:cubicBezTo>
                  <a:pt x="79" y="335"/>
                  <a:pt x="0" y="522"/>
                  <a:pt x="86" y="571"/>
                </a:cubicBezTo>
                <a:cubicBezTo>
                  <a:pt x="161" y="613"/>
                  <a:pt x="274" y="552"/>
                  <a:pt x="369" y="543"/>
                </a:cubicBezTo>
                <a:cubicBezTo>
                  <a:pt x="387" y="534"/>
                  <a:pt x="412" y="531"/>
                  <a:pt x="426" y="517"/>
                </a:cubicBezTo>
                <a:cubicBezTo>
                  <a:pt x="444" y="494"/>
                  <a:pt x="462" y="437"/>
                  <a:pt x="462" y="437"/>
                </a:cubicBezTo>
                <a:cubicBezTo>
                  <a:pt x="450" y="283"/>
                  <a:pt x="482" y="185"/>
                  <a:pt x="331" y="79"/>
                </a:cubicBezTo>
                <a:cubicBezTo>
                  <a:pt x="312" y="26"/>
                  <a:pt x="299" y="0"/>
                  <a:pt x="217" y="26"/>
                </a:cubicBezTo>
              </a:path>
            </a:pathLst>
          </a:custGeom>
          <a:solidFill>
            <a:srgbClr val="00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402" name="Line 42"/>
          <p:cNvSpPr>
            <a:spLocks noChangeShapeType="1"/>
          </p:cNvSpPr>
          <p:nvPr/>
        </p:nvSpPr>
        <p:spPr bwMode="auto">
          <a:xfrm flipV="1">
            <a:off x="8363520" y="1377266"/>
            <a:ext cx="1440" cy="279389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403" name="Line 43"/>
          <p:cNvSpPr>
            <a:spLocks noChangeShapeType="1"/>
          </p:cNvSpPr>
          <p:nvPr/>
        </p:nvSpPr>
        <p:spPr bwMode="auto">
          <a:xfrm>
            <a:off x="8363520" y="1655215"/>
            <a:ext cx="276480" cy="1440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404" name="AutoShape 44"/>
          <p:cNvSpPr>
            <a:spLocks noChangeArrowheads="1"/>
          </p:cNvSpPr>
          <p:nvPr/>
        </p:nvSpPr>
        <p:spPr bwMode="auto">
          <a:xfrm>
            <a:off x="8570880" y="1378706"/>
            <a:ext cx="239361" cy="253691"/>
          </a:xfrm>
          <a:prstGeom prst="roundRect">
            <a:avLst>
              <a:gd name="adj" fmla="val 6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3598" tIns="41799" rIns="83598" bIns="41799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100" dirty="0">
                <a:solidFill>
                  <a:schemeClr val="tx1"/>
                </a:solidFill>
              </a:rPr>
              <a:t>y</a:t>
            </a:r>
          </a:p>
        </p:txBody>
      </p:sp>
      <p:sp>
        <p:nvSpPr>
          <p:cNvPr id="15405" name="AutoShape 45"/>
          <p:cNvSpPr>
            <a:spLocks noChangeArrowheads="1"/>
          </p:cNvSpPr>
          <p:nvPr/>
        </p:nvSpPr>
        <p:spPr bwMode="auto">
          <a:xfrm>
            <a:off x="8294400" y="1219200"/>
            <a:ext cx="239361" cy="253691"/>
          </a:xfrm>
          <a:prstGeom prst="roundRect">
            <a:avLst>
              <a:gd name="adj" fmla="val 6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3598" tIns="41799" rIns="83598" bIns="41799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1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5406" name="Line 46"/>
          <p:cNvSpPr>
            <a:spLocks noChangeShapeType="1"/>
          </p:cNvSpPr>
          <p:nvPr/>
        </p:nvSpPr>
        <p:spPr bwMode="auto">
          <a:xfrm flipV="1">
            <a:off x="8225280" y="4428433"/>
            <a:ext cx="1440" cy="279389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407" name="Line 47"/>
          <p:cNvSpPr>
            <a:spLocks noChangeShapeType="1"/>
          </p:cNvSpPr>
          <p:nvPr/>
        </p:nvSpPr>
        <p:spPr bwMode="auto">
          <a:xfrm>
            <a:off x="8225280" y="4706383"/>
            <a:ext cx="276480" cy="1440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408" name="AutoShape 48"/>
          <p:cNvSpPr>
            <a:spLocks noChangeArrowheads="1"/>
          </p:cNvSpPr>
          <p:nvPr/>
        </p:nvSpPr>
        <p:spPr bwMode="auto">
          <a:xfrm>
            <a:off x="8432640" y="4429873"/>
            <a:ext cx="239361" cy="253691"/>
          </a:xfrm>
          <a:prstGeom prst="roundRect">
            <a:avLst>
              <a:gd name="adj" fmla="val 6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3598" tIns="41799" rIns="83598" bIns="41799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100" dirty="0">
                <a:solidFill>
                  <a:schemeClr val="tx1"/>
                </a:solidFill>
              </a:rPr>
              <a:t>y</a:t>
            </a:r>
          </a:p>
        </p:txBody>
      </p:sp>
      <p:sp>
        <p:nvSpPr>
          <p:cNvPr id="15409" name="AutoShape 49"/>
          <p:cNvSpPr>
            <a:spLocks noChangeArrowheads="1"/>
          </p:cNvSpPr>
          <p:nvPr/>
        </p:nvSpPr>
        <p:spPr bwMode="auto">
          <a:xfrm>
            <a:off x="8156161" y="4242109"/>
            <a:ext cx="231346" cy="253691"/>
          </a:xfrm>
          <a:prstGeom prst="roundRect">
            <a:avLst>
              <a:gd name="adj" fmla="val 63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3598" tIns="41799" rIns="83598" bIns="41799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100" dirty="0">
                <a:solidFill>
                  <a:schemeClr val="tx1"/>
                </a:solidFill>
              </a:rPr>
              <a:t>z</a:t>
            </a:r>
          </a:p>
        </p:txBody>
      </p:sp>
      <p:sp>
        <p:nvSpPr>
          <p:cNvPr id="15410" name="Text Box 50"/>
          <p:cNvSpPr txBox="1">
            <a:spLocks noChangeArrowheads="1"/>
          </p:cNvSpPr>
          <p:nvPr/>
        </p:nvSpPr>
        <p:spPr bwMode="auto">
          <a:xfrm>
            <a:off x="457200" y="1508641"/>
            <a:ext cx="4191000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200" dirty="0" smtClean="0">
                <a:solidFill>
                  <a:schemeClr val="tx1"/>
                </a:solidFill>
                <a:latin typeface="+mn-lt"/>
              </a:rPr>
              <a:t>Die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</a:rPr>
              <a:t>Ausleseebene</a:t>
            </a:r>
            <a:r>
              <a:rPr lang="en-GB" sz="22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</a:rPr>
              <a:t>ist</a:t>
            </a:r>
            <a:r>
              <a:rPr lang="en-GB" sz="2200" dirty="0" smtClean="0">
                <a:solidFill>
                  <a:schemeClr val="tx1"/>
                </a:solidFill>
                <a:latin typeface="+mn-lt"/>
              </a:rPr>
              <a:t> in “Pads”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</a:rPr>
              <a:t>unterteilt</a:t>
            </a:r>
            <a:endParaRPr lang="en-GB" sz="2200" dirty="0" smtClean="0">
              <a:solidFill>
                <a:schemeClr val="tx1"/>
              </a:solidFill>
              <a:latin typeface="+mn-lt"/>
            </a:endParaRPr>
          </a:p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200" dirty="0" smtClean="0">
                <a:solidFill>
                  <a:schemeClr val="tx1"/>
                </a:solidFill>
                <a:latin typeface="+mn-lt"/>
              </a:rPr>
              <a:t>Die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</a:rPr>
              <a:t>driftenden</a:t>
            </a:r>
            <a:r>
              <a:rPr lang="en-GB" sz="22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</a:rPr>
              <a:t>Elektronen</a:t>
            </a:r>
            <a:r>
              <a:rPr lang="en-GB" sz="22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</a:rPr>
              <a:t>werden</a:t>
            </a:r>
            <a:r>
              <a:rPr lang="en-GB" sz="2200" dirty="0" smtClean="0">
                <a:solidFill>
                  <a:schemeClr val="tx1"/>
                </a:solidFill>
                <a:latin typeface="+mn-lt"/>
              </a:rPr>
              <a:t> an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</a:rPr>
              <a:t>Anodendr</a:t>
            </a:r>
            <a:r>
              <a:rPr lang="en-GB" sz="2200" dirty="0" err="1" smtClean="0">
                <a:solidFill>
                  <a:schemeClr val="tx1"/>
                </a:solidFill>
                <a:latin typeface="Arial"/>
                <a:cs typeface="Arial"/>
              </a:rPr>
              <a:t>ähten</a:t>
            </a:r>
            <a:r>
              <a:rPr lang="en-GB" sz="2200" dirty="0" smtClean="0">
                <a:solidFill>
                  <a:schemeClr val="tx1"/>
                </a:solidFill>
                <a:latin typeface="Arial"/>
                <a:cs typeface="Arial"/>
              </a:rPr>
              <a:t> in </a:t>
            </a:r>
            <a:r>
              <a:rPr lang="en-GB" sz="2200" dirty="0" err="1" smtClean="0">
                <a:solidFill>
                  <a:schemeClr val="tx1"/>
                </a:solidFill>
                <a:latin typeface="Arial"/>
                <a:cs typeface="Arial"/>
              </a:rPr>
              <a:t>Lawinen</a:t>
            </a:r>
            <a:r>
              <a:rPr lang="en-GB" sz="22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Arial"/>
                <a:cs typeface="Arial"/>
              </a:rPr>
              <a:t>multipliziert</a:t>
            </a:r>
            <a:endParaRPr lang="en-GB" sz="2200" dirty="0" smtClean="0">
              <a:solidFill>
                <a:schemeClr val="tx1"/>
              </a:solidFill>
              <a:latin typeface="+mn-lt"/>
            </a:endParaRPr>
          </a:p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200" dirty="0" err="1" smtClean="0">
                <a:solidFill>
                  <a:schemeClr val="tx1"/>
                </a:solidFill>
                <a:latin typeface="+mn-lt"/>
              </a:rPr>
              <a:t>Elektrische</a:t>
            </a:r>
            <a:r>
              <a:rPr lang="en-GB" sz="22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</a:rPr>
              <a:t>Signale</a:t>
            </a:r>
            <a:r>
              <a:rPr lang="en-GB" sz="22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</a:rPr>
              <a:t>werden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200" dirty="0" smtClean="0">
                <a:solidFill>
                  <a:schemeClr val="tx1"/>
                </a:solidFill>
                <a:latin typeface="+mn-lt"/>
              </a:rPr>
              <a:t>auf 2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</a:rPr>
              <a:t>oder</a:t>
            </a:r>
            <a:r>
              <a:rPr lang="en-GB" sz="2200" dirty="0" smtClean="0">
                <a:solidFill>
                  <a:schemeClr val="tx1"/>
                </a:solidFill>
                <a:latin typeface="+mn-lt"/>
              </a:rPr>
              <a:t> 3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</a:rPr>
              <a:t>nebeneinander-liegenden</a:t>
            </a:r>
            <a:r>
              <a:rPr lang="en-GB" sz="2200" dirty="0" smtClean="0">
                <a:solidFill>
                  <a:schemeClr val="tx1"/>
                </a:solidFill>
                <a:latin typeface="+mn-lt"/>
              </a:rPr>
              <a:t> Pads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</a:rPr>
              <a:t>induziert</a:t>
            </a:r>
            <a:r>
              <a:rPr lang="en-GB" sz="2200" dirty="0" smtClean="0">
                <a:solidFill>
                  <a:schemeClr val="tx1"/>
                </a:solidFill>
                <a:latin typeface="+mn-lt"/>
              </a:rPr>
              <a:t>.</a:t>
            </a:r>
            <a:endParaRPr lang="en-GB" sz="2200" dirty="0">
              <a:solidFill>
                <a:schemeClr val="tx1"/>
              </a:solidFill>
              <a:latin typeface="+mn-lt"/>
            </a:endParaRPr>
          </a:p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200" dirty="0" smtClean="0">
                <a:solidFill>
                  <a:schemeClr val="tx1"/>
                </a:solidFill>
                <a:latin typeface="+mn-lt"/>
              </a:rPr>
              <a:t>Das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</a:rPr>
              <a:t>Verh</a:t>
            </a:r>
            <a:r>
              <a:rPr lang="en-GB" sz="2200" dirty="0" err="1" smtClean="0">
                <a:solidFill>
                  <a:schemeClr val="tx1"/>
                </a:solidFill>
                <a:latin typeface="Arial"/>
                <a:cs typeface="Arial"/>
              </a:rPr>
              <a:t>ältnis</a:t>
            </a:r>
            <a:r>
              <a:rPr lang="en-GB" sz="22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Arial"/>
                <a:cs typeface="Arial"/>
              </a:rPr>
              <a:t>der</a:t>
            </a:r>
            <a:r>
              <a:rPr lang="en-GB" sz="22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Arial"/>
                <a:cs typeface="Arial"/>
              </a:rPr>
              <a:t>Signalhöhen</a:t>
            </a:r>
            <a:r>
              <a:rPr lang="en-GB" sz="22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Arial"/>
                <a:cs typeface="Arial"/>
              </a:rPr>
              <a:t>wird</a:t>
            </a:r>
            <a:r>
              <a:rPr lang="en-GB" sz="22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Arial"/>
                <a:cs typeface="Arial"/>
              </a:rPr>
              <a:t>verwandt</a:t>
            </a:r>
            <a:r>
              <a:rPr lang="en-GB" sz="2200" dirty="0" smtClean="0">
                <a:solidFill>
                  <a:schemeClr val="tx1"/>
                </a:solidFill>
                <a:latin typeface="Arial"/>
                <a:cs typeface="Arial"/>
              </a:rPr>
              <a:t>, um die P</a:t>
            </a:r>
            <a:r>
              <a:rPr lang="en-GB" sz="2200" dirty="0" smtClean="0">
                <a:solidFill>
                  <a:schemeClr val="tx1"/>
                </a:solidFill>
                <a:latin typeface="+mn-lt"/>
              </a:rPr>
              <a:t>osition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</a:rPr>
              <a:t>der</a:t>
            </a:r>
            <a:r>
              <a:rPr lang="en-GB" sz="22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</a:rPr>
              <a:t>Teilchenspur</a:t>
            </a:r>
            <a:r>
              <a:rPr lang="en-GB" sz="22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</a:rPr>
              <a:t>mit</a:t>
            </a:r>
            <a:r>
              <a:rPr lang="en-GB" sz="22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</a:rPr>
              <a:t>Pr</a:t>
            </a:r>
            <a:r>
              <a:rPr lang="en-GB" sz="2200" dirty="0" err="1" smtClean="0">
                <a:solidFill>
                  <a:schemeClr val="tx1"/>
                </a:solidFill>
                <a:latin typeface="Arial"/>
                <a:cs typeface="Arial"/>
              </a:rPr>
              <a:t>äzision</a:t>
            </a:r>
            <a:r>
              <a:rPr lang="en-GB" sz="22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+mn-lt"/>
              </a:rPr>
              <a:t>besserer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Arial"/>
                <a:cs typeface="Arial"/>
              </a:rPr>
              <a:t>als</a:t>
            </a:r>
            <a:r>
              <a:rPr lang="en-GB" sz="22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Arial"/>
                <a:cs typeface="Arial"/>
              </a:rPr>
              <a:t>der</a:t>
            </a:r>
            <a:r>
              <a:rPr lang="en-GB" sz="22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Arial"/>
                <a:cs typeface="Arial"/>
              </a:rPr>
              <a:t>Padgröße</a:t>
            </a:r>
            <a:r>
              <a:rPr lang="en-GB" sz="22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GB" sz="2200" i="1" dirty="0" smtClean="0">
                <a:solidFill>
                  <a:schemeClr val="tx1"/>
                </a:solidFill>
                <a:latin typeface="+mn-lt"/>
              </a:rPr>
              <a:t>w</a:t>
            </a:r>
            <a:r>
              <a:rPr lang="en-GB" sz="22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</a:rPr>
              <a:t>zu</a:t>
            </a:r>
            <a:r>
              <a:rPr lang="en-GB" sz="22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</a:rPr>
              <a:t>bestimmen</a:t>
            </a:r>
            <a:r>
              <a:rPr lang="en-GB" sz="2200" dirty="0" smtClean="0">
                <a:solidFill>
                  <a:schemeClr val="tx1"/>
                </a:solidFill>
                <a:latin typeface="+mn-lt"/>
              </a:rPr>
              <a:t>.</a:t>
            </a:r>
            <a:endParaRPr lang="en-GB" sz="2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412" name="Line 52"/>
          <p:cNvSpPr>
            <a:spLocks noChangeShapeType="1"/>
          </p:cNvSpPr>
          <p:nvPr/>
        </p:nvSpPr>
        <p:spPr bwMode="auto">
          <a:xfrm>
            <a:off x="5109120" y="3533172"/>
            <a:ext cx="767520" cy="2880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 type="oval" w="lg" len="sm"/>
            <a:tailEnd type="oval" w="lg" len="sm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413" name="AutoShape 53"/>
          <p:cNvSpPr>
            <a:spLocks noChangeArrowheads="1"/>
          </p:cNvSpPr>
          <p:nvPr/>
        </p:nvSpPr>
        <p:spPr bwMode="auto">
          <a:xfrm>
            <a:off x="5356800" y="3454091"/>
            <a:ext cx="263406" cy="253691"/>
          </a:xfrm>
          <a:prstGeom prst="roundRect">
            <a:avLst>
              <a:gd name="adj" fmla="val 6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3598" tIns="41799" rIns="83598" bIns="41799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100" i="1" dirty="0">
                <a:solidFill>
                  <a:schemeClr val="tx1"/>
                </a:solidFill>
              </a:rPr>
              <a:t>w</a:t>
            </a:r>
          </a:p>
        </p:txBody>
      </p:sp>
      <p:sp>
        <p:nvSpPr>
          <p:cNvPr id="15414" name="Freeform 54"/>
          <p:cNvSpPr>
            <a:spLocks noChangeArrowheads="1"/>
          </p:cNvSpPr>
          <p:nvPr/>
        </p:nvSpPr>
        <p:spPr bwMode="auto">
          <a:xfrm>
            <a:off x="6635521" y="1884198"/>
            <a:ext cx="125280" cy="82089"/>
          </a:xfrm>
          <a:custGeom>
            <a:avLst/>
            <a:gdLst/>
            <a:ahLst/>
            <a:cxnLst>
              <a:cxn ang="0">
                <a:pos x="99" y="0"/>
              </a:cxn>
              <a:cxn ang="0">
                <a:pos x="37" y="249"/>
              </a:cxn>
              <a:cxn ang="0">
                <a:pos x="99" y="0"/>
              </a:cxn>
            </a:cxnLst>
            <a:rect l="0" t="0" r="r" b="b"/>
            <a:pathLst>
              <a:path w="383" h="250">
                <a:moveTo>
                  <a:pt x="99" y="0"/>
                </a:moveTo>
                <a:cubicBezTo>
                  <a:pt x="0" y="81"/>
                  <a:pt x="19" y="137"/>
                  <a:pt x="37" y="249"/>
                </a:cubicBezTo>
                <a:cubicBezTo>
                  <a:pt x="382" y="205"/>
                  <a:pt x="382" y="68"/>
                  <a:pt x="99" y="0"/>
                </a:cubicBezTo>
              </a:path>
            </a:pathLst>
          </a:custGeom>
          <a:solidFill>
            <a:srgbClr val="00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415" name="Freeform 55"/>
          <p:cNvSpPr>
            <a:spLocks noChangeArrowheads="1"/>
          </p:cNvSpPr>
          <p:nvPr/>
        </p:nvSpPr>
        <p:spPr bwMode="auto">
          <a:xfrm>
            <a:off x="6575041" y="2093021"/>
            <a:ext cx="125280" cy="82088"/>
          </a:xfrm>
          <a:custGeom>
            <a:avLst/>
            <a:gdLst/>
            <a:ahLst/>
            <a:cxnLst>
              <a:cxn ang="0">
                <a:pos x="99" y="0"/>
              </a:cxn>
              <a:cxn ang="0">
                <a:pos x="37" y="249"/>
              </a:cxn>
              <a:cxn ang="0">
                <a:pos x="99" y="0"/>
              </a:cxn>
            </a:cxnLst>
            <a:rect l="0" t="0" r="r" b="b"/>
            <a:pathLst>
              <a:path w="383" h="250">
                <a:moveTo>
                  <a:pt x="99" y="0"/>
                </a:moveTo>
                <a:cubicBezTo>
                  <a:pt x="0" y="81"/>
                  <a:pt x="19" y="137"/>
                  <a:pt x="37" y="249"/>
                </a:cubicBezTo>
                <a:cubicBezTo>
                  <a:pt x="382" y="205"/>
                  <a:pt x="382" y="68"/>
                  <a:pt x="99" y="0"/>
                </a:cubicBezTo>
              </a:path>
            </a:pathLst>
          </a:custGeom>
          <a:solidFill>
            <a:srgbClr val="00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416" name="Freeform 56"/>
          <p:cNvSpPr>
            <a:spLocks noChangeArrowheads="1"/>
          </p:cNvSpPr>
          <p:nvPr/>
        </p:nvSpPr>
        <p:spPr bwMode="auto">
          <a:xfrm>
            <a:off x="6523201" y="2309044"/>
            <a:ext cx="125280" cy="82088"/>
          </a:xfrm>
          <a:custGeom>
            <a:avLst/>
            <a:gdLst/>
            <a:ahLst/>
            <a:cxnLst>
              <a:cxn ang="0">
                <a:pos x="99" y="0"/>
              </a:cxn>
              <a:cxn ang="0">
                <a:pos x="37" y="249"/>
              </a:cxn>
              <a:cxn ang="0">
                <a:pos x="99" y="0"/>
              </a:cxn>
            </a:cxnLst>
            <a:rect l="0" t="0" r="r" b="b"/>
            <a:pathLst>
              <a:path w="383" h="250">
                <a:moveTo>
                  <a:pt x="99" y="0"/>
                </a:moveTo>
                <a:cubicBezTo>
                  <a:pt x="0" y="81"/>
                  <a:pt x="19" y="137"/>
                  <a:pt x="37" y="249"/>
                </a:cubicBezTo>
                <a:cubicBezTo>
                  <a:pt x="382" y="205"/>
                  <a:pt x="382" y="68"/>
                  <a:pt x="99" y="0"/>
                </a:cubicBezTo>
              </a:path>
            </a:pathLst>
          </a:custGeom>
          <a:solidFill>
            <a:srgbClr val="00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417" name="Freeform 57"/>
          <p:cNvSpPr>
            <a:spLocks noChangeArrowheads="1"/>
          </p:cNvSpPr>
          <p:nvPr/>
        </p:nvSpPr>
        <p:spPr bwMode="auto">
          <a:xfrm>
            <a:off x="6485761" y="2517865"/>
            <a:ext cx="125280" cy="82089"/>
          </a:xfrm>
          <a:custGeom>
            <a:avLst/>
            <a:gdLst/>
            <a:ahLst/>
            <a:cxnLst>
              <a:cxn ang="0">
                <a:pos x="99" y="0"/>
              </a:cxn>
              <a:cxn ang="0">
                <a:pos x="37" y="249"/>
              </a:cxn>
              <a:cxn ang="0">
                <a:pos x="99" y="0"/>
              </a:cxn>
            </a:cxnLst>
            <a:rect l="0" t="0" r="r" b="b"/>
            <a:pathLst>
              <a:path w="383" h="250">
                <a:moveTo>
                  <a:pt x="99" y="0"/>
                </a:moveTo>
                <a:cubicBezTo>
                  <a:pt x="0" y="81"/>
                  <a:pt x="19" y="137"/>
                  <a:pt x="37" y="249"/>
                </a:cubicBezTo>
                <a:cubicBezTo>
                  <a:pt x="382" y="205"/>
                  <a:pt x="382" y="68"/>
                  <a:pt x="99" y="0"/>
                </a:cubicBezTo>
              </a:path>
            </a:pathLst>
          </a:custGeom>
          <a:solidFill>
            <a:srgbClr val="00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418" name="Freeform 58"/>
          <p:cNvSpPr>
            <a:spLocks noChangeArrowheads="1"/>
          </p:cNvSpPr>
          <p:nvPr/>
        </p:nvSpPr>
        <p:spPr bwMode="auto">
          <a:xfrm>
            <a:off x="6426720" y="2733887"/>
            <a:ext cx="125280" cy="82089"/>
          </a:xfrm>
          <a:custGeom>
            <a:avLst/>
            <a:gdLst/>
            <a:ahLst/>
            <a:cxnLst>
              <a:cxn ang="0">
                <a:pos x="99" y="0"/>
              </a:cxn>
              <a:cxn ang="0">
                <a:pos x="37" y="249"/>
              </a:cxn>
              <a:cxn ang="0">
                <a:pos x="99" y="0"/>
              </a:cxn>
            </a:cxnLst>
            <a:rect l="0" t="0" r="r" b="b"/>
            <a:pathLst>
              <a:path w="383" h="250">
                <a:moveTo>
                  <a:pt x="99" y="0"/>
                </a:moveTo>
                <a:cubicBezTo>
                  <a:pt x="0" y="81"/>
                  <a:pt x="19" y="137"/>
                  <a:pt x="37" y="249"/>
                </a:cubicBezTo>
                <a:cubicBezTo>
                  <a:pt x="382" y="205"/>
                  <a:pt x="382" y="68"/>
                  <a:pt x="99" y="0"/>
                </a:cubicBezTo>
              </a:path>
            </a:pathLst>
          </a:custGeom>
          <a:solidFill>
            <a:srgbClr val="00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419" name="Freeform 59"/>
          <p:cNvSpPr>
            <a:spLocks noChangeArrowheads="1"/>
          </p:cNvSpPr>
          <p:nvPr/>
        </p:nvSpPr>
        <p:spPr bwMode="auto">
          <a:xfrm>
            <a:off x="6382081" y="2912466"/>
            <a:ext cx="125280" cy="82089"/>
          </a:xfrm>
          <a:custGeom>
            <a:avLst/>
            <a:gdLst/>
            <a:ahLst/>
            <a:cxnLst>
              <a:cxn ang="0">
                <a:pos x="99" y="0"/>
              </a:cxn>
              <a:cxn ang="0">
                <a:pos x="37" y="249"/>
              </a:cxn>
              <a:cxn ang="0">
                <a:pos x="99" y="0"/>
              </a:cxn>
            </a:cxnLst>
            <a:rect l="0" t="0" r="r" b="b"/>
            <a:pathLst>
              <a:path w="383" h="250">
                <a:moveTo>
                  <a:pt x="99" y="0"/>
                </a:moveTo>
                <a:cubicBezTo>
                  <a:pt x="0" y="81"/>
                  <a:pt x="19" y="137"/>
                  <a:pt x="37" y="249"/>
                </a:cubicBezTo>
                <a:cubicBezTo>
                  <a:pt x="382" y="205"/>
                  <a:pt x="382" y="68"/>
                  <a:pt x="99" y="0"/>
                </a:cubicBezTo>
              </a:path>
            </a:pathLst>
          </a:custGeom>
          <a:solidFill>
            <a:srgbClr val="00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420" name="Freeform 60"/>
          <p:cNvSpPr>
            <a:spLocks noChangeArrowheads="1"/>
          </p:cNvSpPr>
          <p:nvPr/>
        </p:nvSpPr>
        <p:spPr bwMode="auto">
          <a:xfrm>
            <a:off x="6344641" y="3135691"/>
            <a:ext cx="125280" cy="82088"/>
          </a:xfrm>
          <a:custGeom>
            <a:avLst/>
            <a:gdLst/>
            <a:ahLst/>
            <a:cxnLst>
              <a:cxn ang="0">
                <a:pos x="99" y="0"/>
              </a:cxn>
              <a:cxn ang="0">
                <a:pos x="37" y="249"/>
              </a:cxn>
              <a:cxn ang="0">
                <a:pos x="99" y="0"/>
              </a:cxn>
            </a:cxnLst>
            <a:rect l="0" t="0" r="r" b="b"/>
            <a:pathLst>
              <a:path w="383" h="250">
                <a:moveTo>
                  <a:pt x="99" y="0"/>
                </a:moveTo>
                <a:cubicBezTo>
                  <a:pt x="0" y="81"/>
                  <a:pt x="19" y="137"/>
                  <a:pt x="37" y="249"/>
                </a:cubicBezTo>
                <a:cubicBezTo>
                  <a:pt x="382" y="205"/>
                  <a:pt x="382" y="68"/>
                  <a:pt x="99" y="0"/>
                </a:cubicBezTo>
              </a:path>
            </a:pathLst>
          </a:custGeom>
          <a:solidFill>
            <a:srgbClr val="00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421" name="Freeform 61"/>
          <p:cNvSpPr>
            <a:spLocks noChangeArrowheads="1"/>
          </p:cNvSpPr>
          <p:nvPr/>
        </p:nvSpPr>
        <p:spPr bwMode="auto">
          <a:xfrm>
            <a:off x="6307201" y="3344512"/>
            <a:ext cx="125280" cy="82089"/>
          </a:xfrm>
          <a:custGeom>
            <a:avLst/>
            <a:gdLst/>
            <a:ahLst/>
            <a:cxnLst>
              <a:cxn ang="0">
                <a:pos x="99" y="0"/>
              </a:cxn>
              <a:cxn ang="0">
                <a:pos x="37" y="249"/>
              </a:cxn>
              <a:cxn ang="0">
                <a:pos x="99" y="0"/>
              </a:cxn>
            </a:cxnLst>
            <a:rect l="0" t="0" r="r" b="b"/>
            <a:pathLst>
              <a:path w="383" h="250">
                <a:moveTo>
                  <a:pt x="99" y="0"/>
                </a:moveTo>
                <a:cubicBezTo>
                  <a:pt x="0" y="81"/>
                  <a:pt x="19" y="137"/>
                  <a:pt x="37" y="249"/>
                </a:cubicBezTo>
                <a:cubicBezTo>
                  <a:pt x="382" y="205"/>
                  <a:pt x="382" y="68"/>
                  <a:pt x="99" y="0"/>
                </a:cubicBezTo>
              </a:path>
            </a:pathLst>
          </a:custGeom>
          <a:solidFill>
            <a:srgbClr val="00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422" name="AutoShape 62"/>
          <p:cNvSpPr>
            <a:spLocks noChangeArrowheads="1"/>
          </p:cNvSpPr>
          <p:nvPr/>
        </p:nvSpPr>
        <p:spPr bwMode="auto">
          <a:xfrm>
            <a:off x="5148000" y="1450713"/>
            <a:ext cx="930256" cy="250294"/>
          </a:xfrm>
          <a:prstGeom prst="roundRect">
            <a:avLst>
              <a:gd name="adj" fmla="val 57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3598" tIns="41799" rIns="83598" bIns="41799">
            <a:spAutoFit/>
          </a:bodyPr>
          <a:lstStyle/>
          <a:p>
            <a:pPr eaLnBrk="1">
              <a:lnSpc>
                <a:spcPct val="98000"/>
              </a:lnSpc>
              <a:buSzPct val="45000"/>
              <a:tabLst>
                <a:tab pos="656650" algn="l"/>
              </a:tabLst>
            </a:pPr>
            <a:r>
              <a:rPr lang="en-GB" sz="1100" dirty="0">
                <a:solidFill>
                  <a:schemeClr val="tx1"/>
                </a:solidFill>
                <a:latin typeface="Arial" charset="0"/>
              </a:rPr>
              <a:t>anode wires</a:t>
            </a:r>
          </a:p>
        </p:txBody>
      </p:sp>
      <p:sp>
        <p:nvSpPr>
          <p:cNvPr id="15423" name="AutoShape 63"/>
          <p:cNvSpPr>
            <a:spLocks noChangeArrowheads="1"/>
          </p:cNvSpPr>
          <p:nvPr/>
        </p:nvSpPr>
        <p:spPr bwMode="auto">
          <a:xfrm>
            <a:off x="7238881" y="5527269"/>
            <a:ext cx="843694" cy="416172"/>
          </a:xfrm>
          <a:prstGeom prst="roundRect">
            <a:avLst>
              <a:gd name="adj" fmla="val 278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3598" tIns="41799" rIns="83598" bIns="41799">
            <a:spAutoFit/>
          </a:bodyPr>
          <a:lstStyle/>
          <a:p>
            <a:pPr algn="ctr" eaLnBrk="1">
              <a:lnSpc>
                <a:spcPct val="98000"/>
              </a:lnSpc>
              <a:buSzPct val="45000"/>
              <a:tabLst>
                <a:tab pos="656650" algn="l"/>
              </a:tabLst>
            </a:pPr>
            <a:r>
              <a:rPr lang="en-GB" sz="1100" dirty="0">
                <a:solidFill>
                  <a:schemeClr val="tx1"/>
                </a:solidFill>
                <a:latin typeface="Arial" charset="0"/>
              </a:rPr>
              <a:t>readout</a:t>
            </a:r>
            <a:br>
              <a:rPr lang="en-GB" sz="1100" dirty="0">
                <a:solidFill>
                  <a:schemeClr val="tx1"/>
                </a:solidFill>
                <a:latin typeface="Arial" charset="0"/>
              </a:rPr>
            </a:br>
            <a:r>
              <a:rPr lang="en-GB" sz="1100" dirty="0">
                <a:solidFill>
                  <a:schemeClr val="tx1"/>
                </a:solidFill>
                <a:latin typeface="Arial" charset="0"/>
              </a:rPr>
              <a:t>electronics</a:t>
            </a:r>
          </a:p>
        </p:txBody>
      </p:sp>
      <p:sp>
        <p:nvSpPr>
          <p:cNvPr id="66" name="Text Box 6"/>
          <p:cNvSpPr txBox="1">
            <a:spLocks noChangeArrowheads="1"/>
          </p:cNvSpPr>
          <p:nvPr/>
        </p:nvSpPr>
        <p:spPr bwMode="auto">
          <a:xfrm>
            <a:off x="457200" y="76200"/>
            <a:ext cx="8229600" cy="10892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Koordinatenmessung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en-GB" sz="32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mit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einer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TPC (3)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7" name="AutoShape 16"/>
          <p:cNvSpPr>
            <a:spLocks noChangeArrowheads="1"/>
          </p:cNvSpPr>
          <p:nvPr/>
        </p:nvSpPr>
        <p:spPr bwMode="auto">
          <a:xfrm>
            <a:off x="7848600" y="4876800"/>
            <a:ext cx="859724" cy="250294"/>
          </a:xfrm>
          <a:prstGeom prst="roundRect">
            <a:avLst>
              <a:gd name="adj" fmla="val 57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3598" tIns="41799" rIns="83598" bIns="41799">
            <a:spAutoFit/>
          </a:bodyPr>
          <a:lstStyle/>
          <a:p>
            <a:pPr eaLnBrk="1">
              <a:lnSpc>
                <a:spcPct val="98000"/>
              </a:lnSpc>
              <a:buSzPct val="45000"/>
              <a:tabLst>
                <a:tab pos="656650" algn="l"/>
              </a:tabLst>
            </a:pPr>
            <a:r>
              <a:rPr lang="en-GB" sz="1100" dirty="0">
                <a:solidFill>
                  <a:schemeClr val="tx1"/>
                </a:solidFill>
                <a:latin typeface="Arial" charset="0"/>
              </a:rPr>
              <a:t>a</a:t>
            </a:r>
            <a:r>
              <a:rPr lang="en-GB" sz="1100" dirty="0" smtClean="0">
                <a:solidFill>
                  <a:schemeClr val="tx1"/>
                </a:solidFill>
                <a:latin typeface="Arial" charset="0"/>
              </a:rPr>
              <a:t>node wire</a:t>
            </a:r>
            <a:endParaRPr lang="en-GB" sz="11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745921" y="1600200"/>
            <a:ext cx="7417440" cy="4507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Annahme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: 2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Signalamplituden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>
                <a:solidFill>
                  <a:schemeClr val="tx1"/>
                </a:solidFill>
                <a:latin typeface="+mn-lt"/>
              </a:rPr>
              <a:t>A</a:t>
            </a:r>
            <a:r>
              <a:rPr lang="en-GB" sz="2900" baseline="-33000" dirty="0">
                <a:solidFill>
                  <a:schemeClr val="tx1"/>
                </a:solidFill>
                <a:latin typeface="+mn-lt"/>
              </a:rPr>
              <a:t>1</a:t>
            </a:r>
            <a:r>
              <a:rPr lang="en-GB" sz="29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und </a:t>
            </a:r>
            <a:r>
              <a:rPr lang="en-GB" sz="2900" dirty="0">
                <a:solidFill>
                  <a:schemeClr val="tx1"/>
                </a:solidFill>
                <a:latin typeface="+mn-lt"/>
              </a:rPr>
              <a:t>A</a:t>
            </a:r>
            <a:r>
              <a:rPr lang="en-GB" sz="2900" baseline="-33000" dirty="0">
                <a:solidFill>
                  <a:schemeClr val="tx1"/>
                </a:solidFill>
                <a:latin typeface="+mn-lt"/>
              </a:rPr>
              <a:t>2.</a:t>
            </a:r>
          </a:p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Padbreite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i="1" dirty="0">
                <a:solidFill>
                  <a:schemeClr val="tx1"/>
                </a:solidFill>
                <a:latin typeface="+mn-lt"/>
              </a:rPr>
              <a:t>w.</a:t>
            </a:r>
          </a:p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Die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Funktion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A</a:t>
            </a:r>
            <a:r>
              <a:rPr lang="en-GB" sz="2900" baseline="-33000" dirty="0" smtClean="0">
                <a:solidFill>
                  <a:schemeClr val="tx1"/>
                </a:solidFill>
                <a:latin typeface="+mn-lt"/>
              </a:rPr>
              <a:t>1 </a:t>
            </a:r>
            <a:r>
              <a:rPr lang="en-GB" sz="2900" dirty="0">
                <a:solidFill>
                  <a:schemeClr val="tx1"/>
                </a:solidFill>
                <a:latin typeface="+mn-lt"/>
              </a:rPr>
              <a:t>/ A</a:t>
            </a:r>
            <a:r>
              <a:rPr lang="en-GB" sz="2900" baseline="-33000" dirty="0">
                <a:solidFill>
                  <a:schemeClr val="tx1"/>
                </a:solidFill>
                <a:latin typeface="+mn-lt"/>
              </a:rPr>
              <a:t>2 </a:t>
            </a:r>
            <a:r>
              <a:rPr lang="en-GB" sz="2900" dirty="0">
                <a:solidFill>
                  <a:schemeClr val="tx1"/>
                </a:solidFill>
                <a:latin typeface="+mn-lt"/>
              </a:rPr>
              <a:t>= P</a:t>
            </a:r>
            <a:r>
              <a:rPr lang="en-GB" sz="2900" baseline="-33000" dirty="0">
                <a:solidFill>
                  <a:schemeClr val="tx1"/>
                </a:solidFill>
                <a:latin typeface="+mn-lt"/>
              </a:rPr>
              <a:t>0</a:t>
            </a:r>
            <a:r>
              <a:rPr lang="en-GB" sz="2900" dirty="0">
                <a:solidFill>
                  <a:schemeClr val="tx1"/>
                </a:solidFill>
                <a:latin typeface="+mn-lt"/>
              </a:rPr>
              <a:t>(</a:t>
            </a:r>
            <a:r>
              <a:rPr lang="en-GB" sz="2900" dirty="0">
                <a:solidFill>
                  <a:schemeClr val="tx1"/>
                </a:solidFill>
                <a:latin typeface="StarSymbol" charset="0"/>
                <a:ea typeface="StarSymbol" charset="0"/>
                <a:cs typeface="StarSymbol" charset="0"/>
                <a:sym typeface="Symbol" pitchFamily="32" charset="2"/>
              </a:rPr>
              <a:t></a:t>
            </a:r>
            <a:r>
              <a:rPr lang="en-GB" sz="2900" dirty="0">
                <a:solidFill>
                  <a:schemeClr val="tx1"/>
                </a:solidFill>
                <a:latin typeface="+mn-lt"/>
              </a:rPr>
              <a:t>) / P</a:t>
            </a:r>
            <a:r>
              <a:rPr lang="en-GB" sz="2900" baseline="-33000" dirty="0">
                <a:solidFill>
                  <a:schemeClr val="tx1"/>
                </a:solidFill>
                <a:latin typeface="+mn-lt"/>
              </a:rPr>
              <a:t>0</a:t>
            </a:r>
            <a:r>
              <a:rPr lang="en-GB" sz="2900" dirty="0">
                <a:solidFill>
                  <a:schemeClr val="tx1"/>
                </a:solidFill>
                <a:latin typeface="+mn-lt"/>
              </a:rPr>
              <a:t>(</a:t>
            </a:r>
            <a:r>
              <a:rPr lang="en-GB" sz="2900" dirty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  <a:sym typeface="Symbol" pitchFamily="32" charset="2"/>
              </a:rPr>
              <a:t></a:t>
            </a:r>
            <a:r>
              <a:rPr lang="en-GB" sz="2900" dirty="0">
                <a:solidFill>
                  <a:schemeClr val="tx1"/>
                </a:solidFill>
                <a:latin typeface="+mn-lt"/>
                <a:ea typeface="OpenSymbol" charset="0"/>
                <a:cs typeface="OpenSymbol" charset="0"/>
              </a:rPr>
              <a:t> </a:t>
            </a:r>
            <a:r>
              <a:rPr lang="en-GB" sz="2900" dirty="0">
                <a:solidFill>
                  <a:schemeClr val="tx1"/>
                </a:solidFill>
                <a:latin typeface="+mn-lt"/>
              </a:rPr>
              <a:t>-</a:t>
            </a:r>
            <a:r>
              <a:rPr lang="en-GB" sz="2900" i="1" dirty="0">
                <a:solidFill>
                  <a:schemeClr val="tx1"/>
                </a:solidFill>
                <a:latin typeface="+mn-lt"/>
              </a:rPr>
              <a:t>w)</a:t>
            </a:r>
            <a:r>
              <a:rPr lang="en-GB" sz="2900" dirty="0">
                <a:solidFill>
                  <a:schemeClr val="tx1"/>
                </a:solidFill>
                <a:latin typeface="+mn-lt"/>
              </a:rPr>
              <a:t>,</a:t>
            </a:r>
            <a:br>
              <a:rPr lang="en-GB" sz="2900" dirty="0">
                <a:solidFill>
                  <a:schemeClr val="tx1"/>
                </a:solidFill>
                <a:latin typeface="+mn-lt"/>
              </a:rPr>
            </a:b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kann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verwendet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werden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, um die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Signalposition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smtClean="0">
                <a:solidFill>
                  <a:schemeClr val="tx1"/>
                </a:solidFill>
                <a:latin typeface="StarSymbol" charset="0"/>
                <a:ea typeface="StarSymbol" charset="0"/>
                <a:cs typeface="StarSymbol" charset="0"/>
                <a:sym typeface="Symbol" pitchFamily="32" charset="2"/>
              </a:rPr>
              <a:t></a:t>
            </a:r>
            <a:r>
              <a:rPr lang="en-GB" sz="2900" dirty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  <a:sym typeface="Symbol" pitchFamily="32" charset="2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zu</a:t>
            </a:r>
            <a:r>
              <a:rPr lang="en-GB" sz="2900" dirty="0" smtClean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bestimmen</a:t>
            </a:r>
            <a:r>
              <a:rPr lang="en-GB" sz="2900" dirty="0" smtClean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.</a:t>
            </a:r>
            <a:r>
              <a:rPr lang="en-GB" sz="1500" dirty="0" smtClean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 </a:t>
            </a:r>
            <a:endParaRPr lang="en-GB" sz="1500" dirty="0">
              <a:solidFill>
                <a:schemeClr val="tx1"/>
              </a:solidFill>
              <a:latin typeface="+mn-lt"/>
              <a:ea typeface="StarSymbol" charset="0"/>
              <a:cs typeface="StarSymbol" charset="0"/>
            </a:endParaRPr>
          </a:p>
          <a:p>
            <a:pPr marL="456487" indent="-391686" eaLnBrk="1">
              <a:lnSpc>
                <a:spcPct val="102000"/>
              </a:lnSpc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2900" dirty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P</a:t>
            </a:r>
            <a:r>
              <a:rPr lang="en-GB" sz="2900" baseline="-33000" dirty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0</a:t>
            </a:r>
            <a:r>
              <a:rPr lang="en-GB" sz="2900" dirty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 (</a:t>
            </a:r>
            <a:r>
              <a:rPr lang="en-GB" sz="2900" dirty="0" smtClean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Pad Response</a:t>
            </a:r>
            <a:br>
              <a:rPr lang="en-GB" sz="2900" dirty="0" smtClean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</a:br>
            <a:r>
              <a:rPr lang="en-GB" sz="2900" dirty="0" smtClean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Function)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ist</a:t>
            </a:r>
            <a:r>
              <a:rPr lang="en-GB" sz="2900" dirty="0" smtClean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eine</a:t>
            </a:r>
            <a:r>
              <a:rPr lang="en-GB" sz="2900" dirty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/>
            </a:r>
            <a:br>
              <a:rPr lang="en-GB" sz="2900" dirty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</a:br>
            <a:r>
              <a:rPr lang="en-GB" sz="2900" dirty="0" err="1" smtClean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Funktion</a:t>
            </a:r>
            <a:r>
              <a:rPr lang="en-GB" sz="2900" dirty="0" smtClean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, die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gemessen</a:t>
            </a:r>
            <a:r>
              <a:rPr lang="en-GB" sz="2900" dirty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/>
            </a:r>
            <a:br>
              <a:rPr lang="en-GB" sz="2900" dirty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</a:br>
            <a:r>
              <a:rPr lang="en-GB" sz="2900" dirty="0" err="1" smtClean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oder</a:t>
            </a:r>
            <a:r>
              <a:rPr lang="en-GB" sz="2900" dirty="0" smtClean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berechnet</a:t>
            </a:r>
            <a:r>
              <a:rPr lang="en-GB" sz="2900" dirty="0" smtClean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werden</a:t>
            </a:r>
            <a:r>
              <a:rPr lang="en-GB" sz="2900" dirty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/>
            </a:r>
            <a:br>
              <a:rPr lang="en-GB" sz="2900" dirty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</a:br>
            <a:r>
              <a:rPr lang="en-GB" sz="2900" dirty="0" err="1" smtClean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kann</a:t>
            </a:r>
            <a:r>
              <a:rPr lang="en-GB" sz="2900" dirty="0" smtClean="0">
                <a:solidFill>
                  <a:schemeClr val="tx1"/>
                </a:solidFill>
                <a:latin typeface="+mn-lt"/>
                <a:ea typeface="StarSymbol" charset="0"/>
                <a:cs typeface="StarSymbol" charset="0"/>
              </a:rPr>
              <a:t>.</a:t>
            </a:r>
            <a:endParaRPr lang="en-GB" sz="2900" dirty="0">
              <a:solidFill>
                <a:schemeClr val="tx1"/>
              </a:solidFill>
              <a:latin typeface="+mn-lt"/>
              <a:ea typeface="StarSymbol" charset="0"/>
              <a:cs typeface="StarSymbol" charset="0"/>
            </a:endParaRP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6507360" y="4850717"/>
            <a:ext cx="760320" cy="69127"/>
          </a:xfrm>
          <a:prstGeom prst="roundRect">
            <a:avLst>
              <a:gd name="adj" fmla="val 2083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7377120" y="4850717"/>
            <a:ext cx="760320" cy="69127"/>
          </a:xfrm>
          <a:prstGeom prst="roundRect">
            <a:avLst>
              <a:gd name="adj" fmla="val 2083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6050880" y="4919844"/>
            <a:ext cx="2553120" cy="1441"/>
          </a:xfrm>
          <a:prstGeom prst="line">
            <a:avLst/>
          </a:prstGeom>
          <a:noFill/>
          <a:ln w="1908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6236640" y="4644776"/>
            <a:ext cx="2083680" cy="1440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1" name="Freeform 7"/>
          <p:cNvSpPr>
            <a:spLocks noChangeArrowheads="1"/>
          </p:cNvSpPr>
          <p:nvPr/>
        </p:nvSpPr>
        <p:spPr bwMode="auto">
          <a:xfrm>
            <a:off x="6714720" y="5127226"/>
            <a:ext cx="276480" cy="276509"/>
          </a:xfrm>
          <a:custGeom>
            <a:avLst/>
            <a:gdLst/>
            <a:ahLst/>
            <a:cxnLst>
              <a:cxn ang="0">
                <a:pos x="423" y="847"/>
              </a:cxn>
              <a:cxn ang="0">
                <a:pos x="847" y="0"/>
              </a:cxn>
              <a:cxn ang="0">
                <a:pos x="0" y="0"/>
              </a:cxn>
              <a:cxn ang="0">
                <a:pos x="423" y="847"/>
              </a:cxn>
            </a:cxnLst>
            <a:rect l="0" t="0" r="r" b="b"/>
            <a:pathLst>
              <a:path w="848" h="848">
                <a:moveTo>
                  <a:pt x="423" y="847"/>
                </a:moveTo>
                <a:lnTo>
                  <a:pt x="847" y="0"/>
                </a:lnTo>
                <a:lnTo>
                  <a:pt x="0" y="0"/>
                </a:lnTo>
                <a:lnTo>
                  <a:pt x="423" y="847"/>
                </a:lnTo>
              </a:path>
            </a:pathLst>
          </a:cu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6852961" y="4919844"/>
            <a:ext cx="1440" cy="207382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6852961" y="5403735"/>
            <a:ext cx="1440" cy="207382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4" name="Freeform 10"/>
          <p:cNvSpPr>
            <a:spLocks noChangeArrowheads="1"/>
          </p:cNvSpPr>
          <p:nvPr/>
        </p:nvSpPr>
        <p:spPr bwMode="auto">
          <a:xfrm>
            <a:off x="7584480" y="5127226"/>
            <a:ext cx="276480" cy="276509"/>
          </a:xfrm>
          <a:custGeom>
            <a:avLst/>
            <a:gdLst/>
            <a:ahLst/>
            <a:cxnLst>
              <a:cxn ang="0">
                <a:pos x="423" y="847"/>
              </a:cxn>
              <a:cxn ang="0">
                <a:pos x="847" y="0"/>
              </a:cxn>
              <a:cxn ang="0">
                <a:pos x="0" y="0"/>
              </a:cxn>
              <a:cxn ang="0">
                <a:pos x="423" y="847"/>
              </a:cxn>
            </a:cxnLst>
            <a:rect l="0" t="0" r="r" b="b"/>
            <a:pathLst>
              <a:path w="848" h="848">
                <a:moveTo>
                  <a:pt x="423" y="847"/>
                </a:moveTo>
                <a:lnTo>
                  <a:pt x="847" y="0"/>
                </a:lnTo>
                <a:lnTo>
                  <a:pt x="0" y="0"/>
                </a:lnTo>
                <a:lnTo>
                  <a:pt x="423" y="847"/>
                </a:lnTo>
              </a:path>
            </a:pathLst>
          </a:cu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>
            <a:off x="7722721" y="4919844"/>
            <a:ext cx="1440" cy="207382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>
            <a:off x="7722721" y="5403735"/>
            <a:ext cx="1440" cy="207382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7092001" y="4114800"/>
            <a:ext cx="14400" cy="1605768"/>
          </a:xfrm>
          <a:prstGeom prst="line">
            <a:avLst/>
          </a:prstGeom>
          <a:noFill/>
          <a:ln w="12600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398" name="Freeform 14"/>
          <p:cNvSpPr>
            <a:spLocks noChangeArrowheads="1"/>
          </p:cNvSpPr>
          <p:nvPr/>
        </p:nvSpPr>
        <p:spPr bwMode="auto">
          <a:xfrm>
            <a:off x="7005601" y="4515162"/>
            <a:ext cx="158400" cy="200181"/>
          </a:xfrm>
          <a:custGeom>
            <a:avLst/>
            <a:gdLst/>
            <a:ahLst/>
            <a:cxnLst>
              <a:cxn ang="0">
                <a:pos x="217" y="26"/>
              </a:cxn>
              <a:cxn ang="0">
                <a:pos x="106" y="264"/>
              </a:cxn>
              <a:cxn ang="0">
                <a:pos x="86" y="571"/>
              </a:cxn>
              <a:cxn ang="0">
                <a:pos x="369" y="543"/>
              </a:cxn>
              <a:cxn ang="0">
                <a:pos x="426" y="517"/>
              </a:cxn>
              <a:cxn ang="0">
                <a:pos x="462" y="437"/>
              </a:cxn>
              <a:cxn ang="0">
                <a:pos x="331" y="79"/>
              </a:cxn>
              <a:cxn ang="0">
                <a:pos x="217" y="26"/>
              </a:cxn>
            </a:cxnLst>
            <a:rect l="0" t="0" r="r" b="b"/>
            <a:pathLst>
              <a:path w="483" h="614">
                <a:moveTo>
                  <a:pt x="217" y="26"/>
                </a:moveTo>
                <a:cubicBezTo>
                  <a:pt x="174" y="114"/>
                  <a:pt x="181" y="185"/>
                  <a:pt x="106" y="264"/>
                </a:cubicBezTo>
                <a:cubicBezTo>
                  <a:pt x="79" y="335"/>
                  <a:pt x="0" y="522"/>
                  <a:pt x="86" y="571"/>
                </a:cubicBezTo>
                <a:cubicBezTo>
                  <a:pt x="161" y="613"/>
                  <a:pt x="274" y="552"/>
                  <a:pt x="369" y="543"/>
                </a:cubicBezTo>
                <a:cubicBezTo>
                  <a:pt x="387" y="534"/>
                  <a:pt x="412" y="531"/>
                  <a:pt x="426" y="517"/>
                </a:cubicBezTo>
                <a:cubicBezTo>
                  <a:pt x="444" y="494"/>
                  <a:pt x="462" y="437"/>
                  <a:pt x="462" y="437"/>
                </a:cubicBezTo>
                <a:cubicBezTo>
                  <a:pt x="450" y="283"/>
                  <a:pt x="482" y="185"/>
                  <a:pt x="331" y="79"/>
                </a:cubicBezTo>
                <a:cubicBezTo>
                  <a:pt x="312" y="26"/>
                  <a:pt x="299" y="0"/>
                  <a:pt x="217" y="26"/>
                </a:cubicBezTo>
              </a:path>
            </a:pathLst>
          </a:custGeom>
          <a:solidFill>
            <a:srgbClr val="0000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 flipH="1" flipV="1">
            <a:off x="5780160" y="4749906"/>
            <a:ext cx="5760" cy="974983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 flipV="1">
            <a:off x="5784480" y="5720568"/>
            <a:ext cx="2930400" cy="4321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6401" name="AutoShape 17"/>
          <p:cNvSpPr>
            <a:spLocks noChangeArrowheads="1"/>
          </p:cNvSpPr>
          <p:nvPr/>
        </p:nvSpPr>
        <p:spPr bwMode="auto">
          <a:xfrm>
            <a:off x="8539200" y="5675924"/>
            <a:ext cx="239361" cy="253691"/>
          </a:xfrm>
          <a:prstGeom prst="roundRect">
            <a:avLst>
              <a:gd name="adj" fmla="val 6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3598" tIns="41799" rIns="83598" bIns="41799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100" dirty="0">
                <a:solidFill>
                  <a:schemeClr val="tx1"/>
                </a:solidFill>
              </a:rPr>
              <a:t>y</a:t>
            </a:r>
          </a:p>
        </p:txBody>
      </p:sp>
      <p:sp>
        <p:nvSpPr>
          <p:cNvPr id="16402" name="AutoShape 18"/>
          <p:cNvSpPr>
            <a:spLocks noChangeArrowheads="1"/>
          </p:cNvSpPr>
          <p:nvPr/>
        </p:nvSpPr>
        <p:spPr bwMode="auto">
          <a:xfrm>
            <a:off x="5552641" y="4647656"/>
            <a:ext cx="231346" cy="253691"/>
          </a:xfrm>
          <a:prstGeom prst="roundRect">
            <a:avLst>
              <a:gd name="adj" fmla="val 630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3598" tIns="41799" rIns="83598" bIns="41799">
            <a:spAutoFit/>
          </a:bodyPr>
          <a:lstStyle/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100" dirty="0">
                <a:solidFill>
                  <a:schemeClr val="tx1"/>
                </a:solidFill>
              </a:rPr>
              <a:t>z</a:t>
            </a:r>
          </a:p>
        </p:txBody>
      </p:sp>
      <p:sp>
        <p:nvSpPr>
          <p:cNvPr id="16403" name="AutoShape 19"/>
          <p:cNvSpPr>
            <a:spLocks noChangeArrowheads="1"/>
          </p:cNvSpPr>
          <p:nvPr/>
        </p:nvSpPr>
        <p:spPr bwMode="auto">
          <a:xfrm>
            <a:off x="6939360" y="5707607"/>
            <a:ext cx="325603" cy="275044"/>
          </a:xfrm>
          <a:prstGeom prst="roundRect">
            <a:avLst>
              <a:gd name="adj" fmla="val 6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3598" tIns="41799" rIns="83598" bIns="41799">
            <a:spAutoFit/>
          </a:bodyPr>
          <a:lstStyle/>
          <a:p>
            <a:pPr marL="456487" lvl="1" indent="-391686" eaLnBrk="1">
              <a:lnSpc>
                <a:spcPct val="102000"/>
              </a:lnSpc>
              <a:buClr>
                <a:srgbClr val="99284C"/>
              </a:buClr>
              <a:buSzPct val="75000"/>
            </a:pPr>
            <a:r>
              <a:rPr lang="en-GB" sz="1300" b="1" dirty="0" smtClean="0">
                <a:solidFill>
                  <a:schemeClr val="tx1"/>
                </a:solidFill>
                <a:latin typeface="StarSymbol" charset="0"/>
                <a:ea typeface="StarSymbol" charset="0"/>
                <a:cs typeface="StarSymbol" charset="0"/>
                <a:sym typeface="Symbol"/>
              </a:rPr>
              <a:t></a:t>
            </a:r>
            <a:endParaRPr lang="en-GB" sz="1300" b="1" dirty="0">
              <a:solidFill>
                <a:schemeClr val="tx1"/>
              </a:solidFill>
              <a:latin typeface="StarSymbol" charset="0"/>
              <a:ea typeface="StarSymbol" charset="0"/>
              <a:cs typeface="StarSymbol" charset="0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457200" y="76200"/>
            <a:ext cx="8229600" cy="10892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Koordinatenmessung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en-GB" sz="32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mit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einer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TPC (4)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3" name="AutoShape 62"/>
          <p:cNvSpPr>
            <a:spLocks noChangeArrowheads="1"/>
          </p:cNvSpPr>
          <p:nvPr/>
        </p:nvSpPr>
        <p:spPr bwMode="auto">
          <a:xfrm>
            <a:off x="7772400" y="4442454"/>
            <a:ext cx="859724" cy="250294"/>
          </a:xfrm>
          <a:prstGeom prst="roundRect">
            <a:avLst>
              <a:gd name="adj" fmla="val 57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3598" tIns="41799" rIns="83598" bIns="41799">
            <a:spAutoFit/>
          </a:bodyPr>
          <a:lstStyle/>
          <a:p>
            <a:pPr eaLnBrk="1">
              <a:lnSpc>
                <a:spcPct val="98000"/>
              </a:lnSpc>
              <a:buSzPct val="45000"/>
              <a:tabLst>
                <a:tab pos="656650" algn="l"/>
              </a:tabLst>
            </a:pPr>
            <a:r>
              <a:rPr lang="en-GB" sz="1100" dirty="0">
                <a:solidFill>
                  <a:schemeClr val="tx1"/>
                </a:solidFill>
                <a:latin typeface="Arial" charset="0"/>
              </a:rPr>
              <a:t>anode </a:t>
            </a:r>
            <a:r>
              <a:rPr lang="en-GB" sz="1100" dirty="0" smtClean="0">
                <a:solidFill>
                  <a:schemeClr val="tx1"/>
                </a:solidFill>
                <a:latin typeface="Arial" charset="0"/>
              </a:rPr>
              <a:t>wire</a:t>
            </a:r>
            <a:endParaRPr lang="en-GB" sz="11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4" name="AutoShape 62"/>
          <p:cNvSpPr>
            <a:spLocks noChangeArrowheads="1"/>
          </p:cNvSpPr>
          <p:nvPr/>
        </p:nvSpPr>
        <p:spPr bwMode="auto">
          <a:xfrm>
            <a:off x="7772400" y="5302348"/>
            <a:ext cx="1111394" cy="250294"/>
          </a:xfrm>
          <a:prstGeom prst="roundRect">
            <a:avLst>
              <a:gd name="adj" fmla="val 57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3598" tIns="41799" rIns="83598" bIns="41799">
            <a:spAutoFit/>
          </a:bodyPr>
          <a:lstStyle/>
          <a:p>
            <a:pPr eaLnBrk="1">
              <a:lnSpc>
                <a:spcPct val="98000"/>
              </a:lnSpc>
              <a:buSzPct val="45000"/>
              <a:tabLst>
                <a:tab pos="656650" algn="l"/>
              </a:tabLst>
            </a:pPr>
            <a:r>
              <a:rPr lang="en-GB" sz="1100" dirty="0">
                <a:solidFill>
                  <a:schemeClr val="tx1"/>
                </a:solidFill>
                <a:latin typeface="Arial" charset="0"/>
              </a:rPr>
              <a:t>s</a:t>
            </a:r>
            <a:r>
              <a:rPr lang="en-GB" sz="1100" dirty="0" smtClean="0">
                <a:solidFill>
                  <a:schemeClr val="tx1"/>
                </a:solidFill>
                <a:latin typeface="Arial" charset="0"/>
              </a:rPr>
              <a:t>ignal amplifier</a:t>
            </a:r>
            <a:endParaRPr lang="en-GB" sz="11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47987"/>
            <a:ext cx="8223250" cy="1852613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4800" dirty="0" err="1" smtClean="0"/>
              <a:t>Hochenergie</a:t>
            </a:r>
            <a:r>
              <a:rPr lang="en-US" sz="4800" dirty="0" smtClean="0"/>
              <a:t>- und </a:t>
            </a:r>
            <a:r>
              <a:rPr lang="en-US" sz="4800" dirty="0" err="1" smtClean="0"/>
              <a:t>Schwerionenphysik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286000"/>
            <a:ext cx="8305800" cy="4170485"/>
          </a:xfrm>
          <a:prstGeom prst="rect">
            <a:avLst/>
          </a:prstGeom>
          <a:noFill/>
        </p:spPr>
      </p:pic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609600" y="1295400"/>
            <a:ext cx="795456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900" dirty="0" err="1" smtClean="0">
                <a:solidFill>
                  <a:schemeClr val="tx1"/>
                </a:solidFill>
              </a:rPr>
              <a:t>Geladene</a:t>
            </a:r>
            <a:r>
              <a:rPr lang="en-GB" sz="2900" dirty="0" smtClean="0">
                <a:solidFill>
                  <a:schemeClr val="tx1"/>
                </a:solidFill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</a:rPr>
              <a:t>Teilchen</a:t>
            </a:r>
            <a:r>
              <a:rPr lang="en-GB" sz="2900" dirty="0" smtClean="0">
                <a:solidFill>
                  <a:schemeClr val="tx1"/>
                </a:solidFill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</a:rPr>
              <a:t>deponieren</a:t>
            </a:r>
            <a:r>
              <a:rPr lang="en-GB" sz="2900" dirty="0" smtClean="0">
                <a:solidFill>
                  <a:schemeClr val="tx1"/>
                </a:solidFill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</a:rPr>
              <a:t>Energie</a:t>
            </a:r>
            <a:r>
              <a:rPr lang="en-GB" sz="2900" dirty="0" smtClean="0">
                <a:solidFill>
                  <a:schemeClr val="tx1"/>
                </a:solidFill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</a:rPr>
              <a:t>im</a:t>
            </a:r>
            <a:r>
              <a:rPr lang="en-GB" sz="2900" dirty="0" smtClean="0">
                <a:solidFill>
                  <a:schemeClr val="tx1"/>
                </a:solidFill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</a:rPr>
              <a:t>Gasvolumen</a:t>
            </a:r>
            <a:r>
              <a:rPr lang="en-GB" sz="2900" dirty="0" smtClean="0">
                <a:solidFill>
                  <a:schemeClr val="tx1"/>
                </a:solidFill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</a:rPr>
              <a:t>der</a:t>
            </a:r>
            <a:r>
              <a:rPr lang="en-GB" sz="2900" dirty="0" smtClean="0">
                <a:solidFill>
                  <a:schemeClr val="tx1"/>
                </a:solidFill>
              </a:rPr>
              <a:t> TPC.</a:t>
            </a:r>
            <a:endParaRPr lang="en-GB" sz="2900" dirty="0">
              <a:solidFill>
                <a:schemeClr val="tx1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57200" y="53726"/>
            <a:ext cx="8229600" cy="10892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Teilchenidentifizierung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mit</a:t>
            </a:r>
            <a:r>
              <a:rPr lang="en-GB" sz="3200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en-GB" sz="3200" dirty="0">
                <a:solidFill>
                  <a:srgbClr val="000000"/>
                </a:solidFill>
                <a:latin typeface="Arial" charset="0"/>
              </a:rPr>
            </a:b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einer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TPC (1)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648000" y="1774716"/>
            <a:ext cx="3543000" cy="4016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Der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Energieverlust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ist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abh</a:t>
            </a:r>
            <a:r>
              <a:rPr lang="en-GB" sz="2900" dirty="0" err="1" smtClean="0">
                <a:solidFill>
                  <a:schemeClr val="tx1"/>
                </a:solidFill>
                <a:latin typeface="Arial"/>
                <a:cs typeface="Arial"/>
              </a:rPr>
              <a:t>ängig</a:t>
            </a:r>
            <a:r>
              <a:rPr lang="en-GB" sz="29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Arial"/>
                <a:cs typeface="Arial"/>
              </a:rPr>
              <a:t>vom</a:t>
            </a:r>
            <a:r>
              <a:rPr lang="en-GB" sz="29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Arial"/>
                <a:cs typeface="Arial"/>
              </a:rPr>
              <a:t>Teilchenimuls</a:t>
            </a:r>
            <a:endParaRPr lang="en-GB" sz="2900" dirty="0">
              <a:solidFill>
                <a:schemeClr val="tx1"/>
              </a:solidFill>
              <a:latin typeface="+mn-lt"/>
            </a:endParaRPr>
          </a:p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In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bestimmten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Impulsbereichen</a:t>
            </a:r>
            <a:r>
              <a:rPr lang="en-GB" sz="29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k</a:t>
            </a:r>
            <a:r>
              <a:rPr lang="en-GB" sz="2900" dirty="0" err="1" smtClean="0">
                <a:solidFill>
                  <a:schemeClr val="tx1"/>
                </a:solidFill>
                <a:latin typeface="Arial"/>
                <a:cs typeface="Arial"/>
              </a:rPr>
              <a:t>önnen</a:t>
            </a:r>
            <a:r>
              <a:rPr lang="en-GB" sz="29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Arial"/>
                <a:cs typeface="Arial"/>
              </a:rPr>
              <a:t>verschie</a:t>
            </a:r>
            <a:r>
              <a:rPr lang="en-GB" sz="2900" dirty="0" smtClean="0">
                <a:solidFill>
                  <a:schemeClr val="tx1"/>
                </a:solidFill>
                <a:latin typeface="Arial"/>
                <a:cs typeface="Arial"/>
              </a:rPr>
              <a:t>-</a:t>
            </a:r>
            <a:br>
              <a:rPr lang="en-GB" sz="2900" dirty="0" smtClean="0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en-GB" sz="2900" dirty="0" err="1" smtClean="0">
                <a:solidFill>
                  <a:schemeClr val="tx1"/>
                </a:solidFill>
                <a:latin typeface="Arial"/>
                <a:cs typeface="Arial"/>
              </a:rPr>
              <a:t>dene</a:t>
            </a:r>
            <a:r>
              <a:rPr lang="en-GB" sz="29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Arial"/>
                <a:cs typeface="Arial"/>
              </a:rPr>
              <a:t>Teilchen</a:t>
            </a:r>
            <a:r>
              <a:rPr lang="en-GB" sz="2900" dirty="0">
                <a:solidFill>
                  <a:schemeClr val="tx1"/>
                </a:solidFill>
                <a:latin typeface="Arial"/>
                <a:cs typeface="Arial"/>
              </a:rPr>
              <a:t/>
            </a:r>
            <a:br>
              <a:rPr lang="en-GB" sz="2900" dirty="0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en-GB" sz="2900" dirty="0" err="1" smtClean="0">
                <a:solidFill>
                  <a:schemeClr val="tx1"/>
                </a:solidFill>
                <a:latin typeface="Arial"/>
                <a:cs typeface="Arial"/>
              </a:rPr>
              <a:t>auseinanderge</a:t>
            </a:r>
            <a:r>
              <a:rPr lang="en-GB" sz="2900" dirty="0" smtClean="0">
                <a:solidFill>
                  <a:schemeClr val="tx1"/>
                </a:solidFill>
                <a:latin typeface="Arial"/>
                <a:cs typeface="Arial"/>
              </a:rPr>
              <a:t>-</a:t>
            </a:r>
            <a:br>
              <a:rPr lang="en-GB" sz="2900" dirty="0" smtClean="0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en-GB" sz="2900" dirty="0" err="1" smtClean="0">
                <a:solidFill>
                  <a:schemeClr val="tx1"/>
                </a:solidFill>
                <a:latin typeface="Arial"/>
                <a:cs typeface="Arial"/>
              </a:rPr>
              <a:t>halten</a:t>
            </a:r>
            <a:r>
              <a:rPr lang="en-GB" sz="29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Arial"/>
                <a:cs typeface="Arial"/>
              </a:rPr>
              <a:t>werden</a:t>
            </a:r>
            <a:endParaRPr lang="en-GB" sz="29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23521" y="1949965"/>
            <a:ext cx="4495680" cy="4138995"/>
          </a:xfrm>
          <a:prstGeom prst="rect">
            <a:avLst/>
          </a:prstGeom>
          <a:noFill/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57200" y="53726"/>
            <a:ext cx="8229600" cy="10892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Teilchenidentifizierung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mit</a:t>
            </a:r>
            <a:r>
              <a:rPr lang="en-GB" sz="3200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en-GB" sz="3200" dirty="0">
                <a:solidFill>
                  <a:srgbClr val="000000"/>
                </a:solidFill>
                <a:latin typeface="Arial" charset="0"/>
              </a:rPr>
            </a:b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einer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TPC (2)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6553200" y="6400800"/>
            <a:ext cx="2133600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r"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9F4FB8E4-544E-40D3-9FBE-9EF564837A8E}" type="slidenum">
              <a:rPr lang="en-GB" sz="1200">
                <a:solidFill>
                  <a:srgbClr val="898989"/>
                </a:solidFill>
              </a:rPr>
              <a:pPr algn="r" eaLnBrk="1" hangingPunct="1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32</a:t>
            </a:fld>
            <a:endParaRPr lang="en-GB" sz="1200">
              <a:solidFill>
                <a:srgbClr val="898989"/>
              </a:solidFill>
            </a:endParaRPr>
          </a:p>
        </p:txBody>
      </p:sp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3581400" y="1906587"/>
            <a:ext cx="5483225" cy="3808413"/>
            <a:chOff x="2256" y="864"/>
            <a:chExt cx="3454" cy="2399"/>
          </a:xfrm>
        </p:grpSpPr>
        <p:sp>
          <p:nvSpPr>
            <p:cNvPr id="22531" name="AutoShape 3"/>
            <p:cNvSpPr>
              <a:spLocks noChangeArrowheads="1"/>
            </p:cNvSpPr>
            <p:nvPr/>
          </p:nvSpPr>
          <p:spPr bwMode="auto">
            <a:xfrm>
              <a:off x="2256" y="864"/>
              <a:ext cx="3455" cy="2400"/>
            </a:xfrm>
            <a:prstGeom prst="roundRect">
              <a:avLst>
                <a:gd name="adj" fmla="val 42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2532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56" y="864"/>
              <a:ext cx="3455" cy="24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</p:grp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60363" y="2127966"/>
            <a:ext cx="3983037" cy="3821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Die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gr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ößte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jemals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gebaute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TPC</a:t>
            </a:r>
            <a:endParaRPr lang="en-GB" sz="2000" dirty="0">
              <a:solidFill>
                <a:srgbClr val="000000"/>
              </a:solidFill>
              <a:latin typeface="Arial" charset="0"/>
            </a:endParaRPr>
          </a:p>
          <a:p>
            <a:pPr marL="1079500" lvl="1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>
                <a:solidFill>
                  <a:srgbClr val="000000"/>
                </a:solidFill>
                <a:latin typeface="Arial" charset="0"/>
              </a:rPr>
              <a:t>L=5 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m</a:t>
            </a:r>
          </a:p>
          <a:p>
            <a:pPr marL="1079500" lvl="1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Ø </a:t>
            </a:r>
            <a:r>
              <a:rPr lang="en-GB" sz="2000" dirty="0">
                <a:solidFill>
                  <a:srgbClr val="000000"/>
                </a:solidFill>
                <a:latin typeface="Arial" charset="0"/>
              </a:rPr>
              <a:t>= 5 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m</a:t>
            </a:r>
          </a:p>
          <a:p>
            <a:pPr marL="1079500" lvl="1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90m</a:t>
            </a:r>
            <a:r>
              <a:rPr lang="en-GB" sz="2000" baseline="33000" dirty="0" smtClean="0">
                <a:solidFill>
                  <a:srgbClr val="000000"/>
                </a:solidFill>
                <a:latin typeface="Arial" charset="0"/>
              </a:rPr>
              <a:t>3</a:t>
            </a:r>
            <a:endParaRPr lang="en-GB" sz="2000" dirty="0">
              <a:solidFill>
                <a:srgbClr val="000000"/>
              </a:solidFill>
              <a:latin typeface="Arial" charset="0"/>
            </a:endParaRPr>
          </a:p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Driftgas</a:t>
            </a:r>
            <a:r>
              <a:rPr lang="en-GB" sz="2000" dirty="0">
                <a:solidFill>
                  <a:srgbClr val="000000"/>
                </a:solidFill>
                <a:latin typeface="Arial" charset="0"/>
              </a:rPr>
              <a:t>: Ne/CO</a:t>
            </a:r>
            <a:r>
              <a:rPr lang="en-GB" sz="2000" b="1" baseline="-25000" dirty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GB" sz="2000" dirty="0">
                <a:solidFill>
                  <a:srgbClr val="000000"/>
                </a:solidFill>
                <a:latin typeface="Arial" charset="0"/>
              </a:rPr>
              <a:t>/N</a:t>
            </a:r>
            <a:r>
              <a:rPr lang="en-GB" sz="2000" b="1" baseline="-25000" dirty="0">
                <a:solidFill>
                  <a:srgbClr val="000000"/>
                </a:solidFill>
                <a:latin typeface="Arial" charset="0"/>
              </a:rPr>
              <a:t>2</a:t>
            </a:r>
            <a:br>
              <a:rPr lang="en-GB" sz="2000" b="1" baseline="-25000" dirty="0">
                <a:solidFill>
                  <a:srgbClr val="000000"/>
                </a:solidFill>
                <a:latin typeface="Arial" charset="0"/>
              </a:rPr>
            </a:br>
            <a:r>
              <a:rPr lang="en-GB" sz="2000" dirty="0">
                <a:solidFill>
                  <a:srgbClr val="000000"/>
                </a:solidFill>
                <a:latin typeface="Arial" charset="0"/>
              </a:rPr>
              <a:t>(86/9.5/4.5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%)</a:t>
            </a:r>
          </a:p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Driftzeit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GB" sz="2000" dirty="0">
                <a:solidFill>
                  <a:srgbClr val="000000"/>
                </a:solidFill>
                <a:latin typeface="Arial" charset="0"/>
              </a:rPr>
              <a:t>92 </a:t>
            </a:r>
            <a:r>
              <a:rPr lang="en-GB" sz="2000" dirty="0">
                <a:solidFill>
                  <a:srgbClr val="000000"/>
                </a:solidFill>
                <a:latin typeface="Symbol" pitchFamily="32" charset="2"/>
              </a:rPr>
              <a:t>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s</a:t>
            </a:r>
            <a:endParaRPr lang="en-GB" sz="2000" dirty="0">
              <a:solidFill>
                <a:srgbClr val="000000"/>
              </a:solidFill>
              <a:latin typeface="Arial" charset="0"/>
            </a:endParaRPr>
          </a:p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Ausleseelektronik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mit</a:t>
            </a:r>
            <a:r>
              <a:rPr lang="en-GB" sz="2000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en-GB" sz="2000" dirty="0">
                <a:solidFill>
                  <a:srgbClr val="000000"/>
                </a:solidFill>
                <a:latin typeface="Arial" charset="0"/>
              </a:rPr>
            </a:b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~570 </a:t>
            </a:r>
            <a:r>
              <a:rPr lang="en-GB" sz="2000" dirty="0">
                <a:solidFill>
                  <a:srgbClr val="000000"/>
                </a:solidFill>
                <a:latin typeface="Arial" charset="0"/>
              </a:rPr>
              <a:t>000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Kan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ä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len</a:t>
            </a:r>
            <a:r>
              <a:rPr lang="en-GB" sz="2000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en-GB" sz="2000" dirty="0">
                <a:solidFill>
                  <a:srgbClr val="000000"/>
                </a:solidFill>
                <a:latin typeface="Arial" charset="0"/>
              </a:rPr>
            </a:br>
            <a:r>
              <a:rPr lang="en-GB" sz="2000" dirty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en-GB" sz="2000" dirty="0">
                <a:solidFill>
                  <a:srgbClr val="000000"/>
                </a:solidFill>
                <a:latin typeface="Symbol" pitchFamily="32" charset="2"/>
              </a:rPr>
              <a:t></a:t>
            </a:r>
            <a:r>
              <a:rPr lang="en-GB" sz="2000" dirty="0">
                <a:solidFill>
                  <a:srgbClr val="000000"/>
                </a:solidFill>
                <a:latin typeface="Arial" charset="0"/>
              </a:rPr>
              <a:t> ~570 Mio 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Pixel)</a:t>
            </a:r>
            <a:endParaRPr lang="en-GB" sz="20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457200" y="250825"/>
            <a:ext cx="8229600" cy="5918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Die ALICE </a:t>
            </a:r>
            <a:r>
              <a:rPr lang="en-GB" sz="3200" b="1" dirty="0" smtClean="0">
                <a:solidFill>
                  <a:srgbClr val="000000"/>
                </a:solidFill>
                <a:latin typeface="Arial" charset="0"/>
              </a:rPr>
              <a:t>TPC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utoShape 4"/>
          <p:cNvSpPr>
            <a:spLocks noChangeArrowheads="1"/>
          </p:cNvSpPr>
          <p:nvPr/>
        </p:nvSpPr>
        <p:spPr bwMode="auto">
          <a:xfrm>
            <a:off x="0" y="0"/>
            <a:ext cx="2867025" cy="2438400"/>
          </a:xfrm>
          <a:prstGeom prst="roundRect">
            <a:avLst>
              <a:gd name="adj" fmla="val 8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3" name="AutoShape 1"/>
          <p:cNvSpPr>
            <a:spLocks noChangeArrowheads="1"/>
          </p:cNvSpPr>
          <p:nvPr/>
        </p:nvSpPr>
        <p:spPr bwMode="auto">
          <a:xfrm>
            <a:off x="7315200" y="0"/>
            <a:ext cx="1828800" cy="838200"/>
          </a:xfrm>
          <a:prstGeom prst="roundRect">
            <a:avLst>
              <a:gd name="adj" fmla="val 185"/>
            </a:avLst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69113" y="5940425"/>
            <a:ext cx="2274887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r"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A3060E2-A5E1-4954-A506-BCAF2DF8804B}" type="slidenum">
              <a:rPr lang="en-GB" sz="1200">
                <a:solidFill>
                  <a:srgbClr val="898989"/>
                </a:solidFill>
              </a:rPr>
              <a:pPr algn="r" eaLnBrk="1" hangingPunct="1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33</a:t>
            </a:fld>
            <a:endParaRPr lang="en-GB" sz="1200">
              <a:solidFill>
                <a:srgbClr val="898989"/>
              </a:solidFill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 r="4427"/>
          <a:stretch>
            <a:fillRect/>
          </a:stretch>
        </p:blipFill>
        <p:spPr bwMode="auto">
          <a:xfrm>
            <a:off x="344488" y="508000"/>
            <a:ext cx="8772525" cy="5843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6249988" y="722313"/>
            <a:ext cx="2867025" cy="1825625"/>
          </a:xfrm>
          <a:prstGeom prst="roundRect">
            <a:avLst>
              <a:gd name="adj" fmla="val 8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4"/>
          <a:srcRect l="57578" t="26003" r="33316" b="68190"/>
          <a:stretch>
            <a:fillRect/>
          </a:stretch>
        </p:blipFill>
        <p:spPr bwMode="auto">
          <a:xfrm>
            <a:off x="5649913" y="2036763"/>
            <a:ext cx="836612" cy="339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8" name="Rounded Rectangle 17"/>
          <p:cNvSpPr/>
          <p:nvPr/>
        </p:nvSpPr>
        <p:spPr bwMode="auto">
          <a:xfrm>
            <a:off x="3200400" y="3733800"/>
            <a:ext cx="381000" cy="152400"/>
          </a:xfrm>
          <a:prstGeom prst="round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Arial" charset="0"/>
            </a:endParaRPr>
          </a:p>
        </p:txBody>
      </p:sp>
      <p:sp>
        <p:nvSpPr>
          <p:cNvPr id="22" name="AutoShape 4"/>
          <p:cNvSpPr>
            <a:spLocks noChangeArrowheads="1"/>
          </p:cNvSpPr>
          <p:nvPr/>
        </p:nvSpPr>
        <p:spPr bwMode="auto">
          <a:xfrm>
            <a:off x="6477000" y="0"/>
            <a:ext cx="2640013" cy="2438400"/>
          </a:xfrm>
          <a:prstGeom prst="roundRect">
            <a:avLst>
              <a:gd name="adj" fmla="val 8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" name="Group 10"/>
          <p:cNvGrpSpPr>
            <a:grpSpLocks/>
          </p:cNvGrpSpPr>
          <p:nvPr/>
        </p:nvGrpSpPr>
        <p:grpSpPr bwMode="auto">
          <a:xfrm>
            <a:off x="6629400" y="304800"/>
            <a:ext cx="2182813" cy="992188"/>
            <a:chOff x="112" y="96"/>
            <a:chExt cx="1375" cy="625"/>
          </a:xfrm>
        </p:grpSpPr>
        <p:sp>
          <p:nvSpPr>
            <p:cNvPr id="24" name="AutoShape 11"/>
            <p:cNvSpPr>
              <a:spLocks noChangeArrowheads="1"/>
            </p:cNvSpPr>
            <p:nvPr/>
          </p:nvSpPr>
          <p:spPr bwMode="auto">
            <a:xfrm>
              <a:off x="112" y="96"/>
              <a:ext cx="1376" cy="626"/>
            </a:xfrm>
            <a:prstGeom prst="roundRect">
              <a:avLst>
                <a:gd name="adj" fmla="val 157"/>
              </a:avLst>
            </a:prstGeom>
            <a:solidFill>
              <a:srgbClr val="FFFF99"/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5" name="Group 12"/>
            <p:cNvGrpSpPr>
              <a:grpSpLocks/>
            </p:cNvGrpSpPr>
            <p:nvPr/>
          </p:nvGrpSpPr>
          <p:grpSpPr bwMode="auto">
            <a:xfrm>
              <a:off x="112" y="96"/>
              <a:ext cx="1375" cy="625"/>
              <a:chOff x="112" y="96"/>
              <a:chExt cx="1375" cy="625"/>
            </a:xfrm>
          </p:grpSpPr>
          <p:sp>
            <p:nvSpPr>
              <p:cNvPr id="26" name="AutoShape 13"/>
              <p:cNvSpPr>
                <a:spLocks noChangeArrowheads="1"/>
              </p:cNvSpPr>
              <p:nvPr/>
            </p:nvSpPr>
            <p:spPr bwMode="auto">
              <a:xfrm>
                <a:off x="112" y="96"/>
                <a:ext cx="1375" cy="625"/>
              </a:xfrm>
              <a:prstGeom prst="roundRect">
                <a:avLst>
                  <a:gd name="adj" fmla="val 157"/>
                </a:avLst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7" name="Group 14"/>
              <p:cNvGrpSpPr>
                <a:grpSpLocks/>
              </p:cNvGrpSpPr>
              <p:nvPr/>
            </p:nvGrpSpPr>
            <p:grpSpPr bwMode="auto">
              <a:xfrm>
                <a:off x="112" y="96"/>
                <a:ext cx="1374" cy="625"/>
                <a:chOff x="112" y="96"/>
                <a:chExt cx="1374" cy="625"/>
              </a:xfrm>
            </p:grpSpPr>
            <p:sp>
              <p:nvSpPr>
                <p:cNvPr id="28" name="AutoShape 15"/>
                <p:cNvSpPr>
                  <a:spLocks noChangeArrowheads="1"/>
                </p:cNvSpPr>
                <p:nvPr/>
              </p:nvSpPr>
              <p:spPr bwMode="auto">
                <a:xfrm>
                  <a:off x="112" y="96"/>
                  <a:ext cx="1374" cy="625"/>
                </a:xfrm>
                <a:prstGeom prst="roundRect">
                  <a:avLst>
                    <a:gd name="adj" fmla="val 15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AutoShape 16"/>
                <p:cNvSpPr>
                  <a:spLocks noChangeArrowheads="1"/>
                </p:cNvSpPr>
                <p:nvPr/>
              </p:nvSpPr>
              <p:spPr bwMode="auto">
                <a:xfrm>
                  <a:off x="154" y="96"/>
                  <a:ext cx="1290" cy="594"/>
                </a:xfrm>
                <a:prstGeom prst="roundRect">
                  <a:avLst>
                    <a:gd name="adj" fmla="val 15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160" tIns="46080" rIns="92160" bIns="46080">
                  <a:spAutoFit/>
                </a:bodyPr>
                <a:lstStyle/>
                <a:p>
                  <a:pPr eaLnBrk="1" hangingPunct="1">
                    <a:lnSpc>
                      <a:spcPts val="1938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GB" sz="1600" b="1">
                      <a:solidFill>
                        <a:srgbClr val="000000"/>
                      </a:solidFill>
                      <a:latin typeface="Arial" charset="0"/>
                    </a:rPr>
                    <a:t>Size</a:t>
                  </a:r>
                  <a:r>
                    <a:rPr lang="en-GB" sz="1600">
                      <a:solidFill>
                        <a:srgbClr val="000000"/>
                      </a:solidFill>
                      <a:latin typeface="Arial" charset="0"/>
                    </a:rPr>
                    <a:t>: </a:t>
                  </a:r>
                  <a:r>
                    <a:rPr lang="en-GB" sz="1600">
                      <a:solidFill>
                        <a:srgbClr val="FC0128"/>
                      </a:solidFill>
                      <a:latin typeface="Arial" charset="0"/>
                    </a:rPr>
                    <a:t>16 x 26</a:t>
                  </a:r>
                  <a:r>
                    <a:rPr lang="en-GB" sz="1600">
                      <a:solidFill>
                        <a:srgbClr val="000000"/>
                      </a:solidFill>
                      <a:latin typeface="Arial" charset="0"/>
                    </a:rPr>
                    <a:t> meters</a:t>
                  </a:r>
                </a:p>
                <a:p>
                  <a:pPr eaLnBrk="1" hangingPunct="1">
                    <a:lnSpc>
                      <a:spcPct val="124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GB" sz="1600" b="1">
                      <a:solidFill>
                        <a:srgbClr val="000000"/>
                      </a:solidFill>
                      <a:latin typeface="Arial" charset="0"/>
                    </a:rPr>
                    <a:t>Weight</a:t>
                  </a:r>
                  <a:r>
                    <a:rPr lang="en-GB" sz="1600">
                      <a:solidFill>
                        <a:srgbClr val="000000"/>
                      </a:solidFill>
                      <a:latin typeface="Arial" charset="0"/>
                    </a:rPr>
                    <a:t>: </a:t>
                  </a:r>
                  <a:r>
                    <a:rPr lang="en-GB" sz="1600">
                      <a:solidFill>
                        <a:srgbClr val="FC0128"/>
                      </a:solidFill>
                      <a:latin typeface="Arial" charset="0"/>
                    </a:rPr>
                    <a:t>10,000</a:t>
                  </a:r>
                  <a:r>
                    <a:rPr lang="en-GB" sz="1600">
                      <a:solidFill>
                        <a:srgbClr val="000000"/>
                      </a:solidFill>
                      <a:latin typeface="Arial" charset="0"/>
                    </a:rPr>
                    <a:t> tons</a:t>
                  </a:r>
                </a:p>
                <a:p>
                  <a:pPr eaLnBrk="1" hangingPunct="1">
                    <a:lnSpc>
                      <a:spcPct val="124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GB" sz="1600" b="1">
                      <a:solidFill>
                        <a:srgbClr val="000000"/>
                      </a:solidFill>
                      <a:latin typeface="Arial" charset="0"/>
                    </a:rPr>
                    <a:t>Detectors:</a:t>
                  </a:r>
                  <a:r>
                    <a:rPr lang="en-GB" sz="1600">
                      <a:solidFill>
                        <a:srgbClr val="000000"/>
                      </a:solidFill>
                      <a:latin typeface="Arial" charset="0"/>
                    </a:rPr>
                    <a:t> </a:t>
                  </a:r>
                  <a:r>
                    <a:rPr lang="en-GB" sz="1600">
                      <a:solidFill>
                        <a:srgbClr val="FF0000"/>
                      </a:solidFill>
                      <a:latin typeface="Arial" charset="0"/>
                    </a:rPr>
                    <a:t>18</a:t>
                  </a:r>
                </a:p>
              </p:txBody>
            </p:sp>
          </p:grpSp>
        </p:grp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6553200" y="6400800"/>
            <a:ext cx="2133600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r"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9835A295-63BB-4587-AD96-8CE4BC0AD22E}" type="slidenum">
              <a:rPr lang="en-GB" sz="1200">
                <a:solidFill>
                  <a:srgbClr val="898989"/>
                </a:solidFill>
              </a:rPr>
              <a:pPr algn="r" eaLnBrk="1" hangingPunct="1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34</a:t>
            </a:fld>
            <a:endParaRPr lang="en-GB" sz="1200">
              <a:solidFill>
                <a:srgbClr val="898989"/>
              </a:solidFill>
            </a:endParaRPr>
          </a:p>
        </p:txBody>
      </p:sp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336550" y="5937250"/>
            <a:ext cx="2416175" cy="581025"/>
            <a:chOff x="212" y="3740"/>
            <a:chExt cx="1522" cy="366"/>
          </a:xfrm>
        </p:grpSpPr>
        <p:sp>
          <p:nvSpPr>
            <p:cNvPr id="23555" name="AutoShape 3"/>
            <p:cNvSpPr>
              <a:spLocks noChangeArrowheads="1"/>
            </p:cNvSpPr>
            <p:nvPr/>
          </p:nvSpPr>
          <p:spPr bwMode="auto">
            <a:xfrm>
              <a:off x="223" y="3740"/>
              <a:ext cx="1502" cy="367"/>
            </a:xfrm>
            <a:prstGeom prst="roundRect">
              <a:avLst>
                <a:gd name="adj" fmla="val 273"/>
              </a:avLst>
            </a:prstGeom>
            <a:solidFill>
              <a:srgbClr val="FFFF99"/>
            </a:solidFill>
            <a:ln w="19080">
              <a:solidFill>
                <a:srgbClr val="0099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3556" name="Group 4"/>
            <p:cNvGrpSpPr>
              <a:grpSpLocks/>
            </p:cNvGrpSpPr>
            <p:nvPr/>
          </p:nvGrpSpPr>
          <p:grpSpPr bwMode="auto">
            <a:xfrm>
              <a:off x="212" y="3740"/>
              <a:ext cx="1522" cy="365"/>
              <a:chOff x="212" y="3740"/>
              <a:chExt cx="1522" cy="365"/>
            </a:xfrm>
          </p:grpSpPr>
          <p:sp>
            <p:nvSpPr>
              <p:cNvPr id="23557" name="AutoShape 5"/>
              <p:cNvSpPr>
                <a:spLocks noChangeArrowheads="1"/>
              </p:cNvSpPr>
              <p:nvPr/>
            </p:nvSpPr>
            <p:spPr bwMode="auto">
              <a:xfrm>
                <a:off x="223" y="3740"/>
                <a:ext cx="1500" cy="366"/>
              </a:xfrm>
              <a:prstGeom prst="roundRect">
                <a:avLst>
                  <a:gd name="adj" fmla="val 273"/>
                </a:avLst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3558" name="Group 6"/>
              <p:cNvGrpSpPr>
                <a:grpSpLocks/>
              </p:cNvGrpSpPr>
              <p:nvPr/>
            </p:nvGrpSpPr>
            <p:grpSpPr bwMode="auto">
              <a:xfrm>
                <a:off x="212" y="3740"/>
                <a:ext cx="1522" cy="365"/>
                <a:chOff x="212" y="3740"/>
                <a:chExt cx="1522" cy="365"/>
              </a:xfrm>
            </p:grpSpPr>
            <p:sp>
              <p:nvSpPr>
                <p:cNvPr id="23559" name="AutoShape 7"/>
                <p:cNvSpPr>
                  <a:spLocks noChangeArrowheads="1"/>
                </p:cNvSpPr>
                <p:nvPr/>
              </p:nvSpPr>
              <p:spPr bwMode="auto">
                <a:xfrm>
                  <a:off x="224" y="3740"/>
                  <a:ext cx="1500" cy="366"/>
                </a:xfrm>
                <a:prstGeom prst="roundRect">
                  <a:avLst>
                    <a:gd name="adj" fmla="val 273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560" name="AutoShape 8"/>
                <p:cNvSpPr>
                  <a:spLocks noChangeArrowheads="1"/>
                </p:cNvSpPr>
                <p:nvPr/>
              </p:nvSpPr>
              <p:spPr bwMode="auto">
                <a:xfrm>
                  <a:off x="212" y="3740"/>
                  <a:ext cx="1523" cy="304"/>
                </a:xfrm>
                <a:prstGeom prst="roundRect">
                  <a:avLst>
                    <a:gd name="adj" fmla="val 273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eaLnBrk="1" hangingPunct="1">
                    <a:lnSpc>
                      <a:spcPts val="305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GB" sz="2200">
                      <a:solidFill>
                        <a:srgbClr val="0099FF"/>
                      </a:solidFill>
                      <a:latin typeface="Arial" charset="0"/>
                    </a:rPr>
                    <a:t>TPC in June 2006</a:t>
                  </a:r>
                </a:p>
              </p:txBody>
            </p:sp>
          </p:grpSp>
        </p:grpSp>
      </p:grpSp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60475"/>
            <a:ext cx="3000375" cy="559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3562" name="AutoShape 10"/>
          <p:cNvSpPr>
            <a:spLocks noChangeArrowheads="1"/>
          </p:cNvSpPr>
          <p:nvPr/>
        </p:nvSpPr>
        <p:spPr bwMode="auto">
          <a:xfrm>
            <a:off x="5676900" y="1266825"/>
            <a:ext cx="3465513" cy="5589588"/>
          </a:xfrm>
          <a:prstGeom prst="roundRect">
            <a:avLst>
              <a:gd name="adj" fmla="val 42"/>
            </a:avLst>
          </a:prstGeom>
          <a:noFill/>
          <a:ln w="1908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457200" y="250825"/>
            <a:ext cx="8229600" cy="5918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>
                <a:solidFill>
                  <a:srgbClr val="000000"/>
                </a:solidFill>
                <a:latin typeface="Arial" charset="0"/>
              </a:rPr>
              <a:t>Installation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der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>
                <a:solidFill>
                  <a:srgbClr val="000000"/>
                </a:solidFill>
                <a:latin typeface="Arial" charset="0"/>
              </a:rPr>
              <a:t>ALICE TPC</a:t>
            </a:r>
          </a:p>
        </p:txBody>
      </p:sp>
      <p:pic>
        <p:nvPicPr>
          <p:cNvPr id="23564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11488" y="1263650"/>
            <a:ext cx="6153150" cy="4152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3048000" y="5440362"/>
            <a:ext cx="5953125" cy="1341438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36550" indent="-336550" eaLnBrk="1" hangingPunct="1">
              <a:lnSpc>
                <a:spcPts val="1575"/>
              </a:lnSpc>
              <a:spcBef>
                <a:spcPts val="125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1600" dirty="0">
                <a:solidFill>
                  <a:srgbClr val="000000"/>
                </a:solidFill>
                <a:latin typeface="Arial" charset="0"/>
              </a:rPr>
              <a:t>Field Cage Assembly: 2002-04</a:t>
            </a:r>
          </a:p>
          <a:p>
            <a:pPr marL="336550" indent="-336550" eaLnBrk="1" hangingPunct="1">
              <a:lnSpc>
                <a:spcPct val="101000"/>
              </a:lnSpc>
              <a:spcBef>
                <a:spcPts val="125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1600" dirty="0">
                <a:solidFill>
                  <a:srgbClr val="000000"/>
                </a:solidFill>
                <a:latin typeface="Arial" charset="0"/>
              </a:rPr>
              <a:t>Readout Chamber Installation: 2005</a:t>
            </a:r>
          </a:p>
          <a:p>
            <a:pPr marL="336550" indent="-336550" eaLnBrk="1" hangingPunct="1">
              <a:lnSpc>
                <a:spcPct val="101000"/>
              </a:lnSpc>
              <a:spcBef>
                <a:spcPts val="125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1600" dirty="0">
                <a:solidFill>
                  <a:srgbClr val="000000"/>
                </a:solidFill>
                <a:latin typeface="Arial" charset="0"/>
              </a:rPr>
              <a:t>Electronics Installation: 2006</a:t>
            </a:r>
          </a:p>
          <a:p>
            <a:pPr marL="336550" indent="-336550" eaLnBrk="1" hangingPunct="1">
              <a:lnSpc>
                <a:spcPct val="101000"/>
              </a:lnSpc>
              <a:spcBef>
                <a:spcPts val="125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1600" dirty="0">
                <a:solidFill>
                  <a:srgbClr val="000000"/>
                </a:solidFill>
                <a:latin typeface="Arial" charset="0"/>
              </a:rPr>
              <a:t>Installation in cavern: 2007</a:t>
            </a:r>
          </a:p>
          <a:p>
            <a:pPr marL="336550" indent="-336550" eaLnBrk="1" hangingPunct="1">
              <a:lnSpc>
                <a:spcPct val="101000"/>
              </a:lnSpc>
              <a:spcBef>
                <a:spcPts val="125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1600" dirty="0">
                <a:solidFill>
                  <a:srgbClr val="000000"/>
                </a:solidFill>
                <a:latin typeface="Arial" charset="0"/>
              </a:rPr>
              <a:t>Commissioning/Calibration: 2007-09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040" y="866971"/>
            <a:ext cx="8156160" cy="5512899"/>
          </a:xfrm>
          <a:prstGeom prst="rect">
            <a:avLst/>
          </a:prstGeom>
          <a:noFill/>
        </p:spPr>
      </p:pic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457200" y="250825"/>
            <a:ext cx="8229600" cy="56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Ereignis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mit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Arial" charset="0"/>
              </a:rPr>
              <a:t>k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osmischer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Strahlung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04160" y="3079044"/>
            <a:ext cx="5379840" cy="3320989"/>
          </a:xfrm>
          <a:prstGeom prst="rect">
            <a:avLst/>
          </a:prstGeom>
          <a:noFill/>
        </p:spPr>
      </p:pic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6520320" y="3221619"/>
            <a:ext cx="160128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eaLnBrk="1">
              <a:buSzPct val="45000"/>
              <a:tabLst>
                <a:tab pos="656650" algn="l"/>
                <a:tab pos="1313299" algn="l"/>
              </a:tabLst>
            </a:pPr>
            <a:r>
              <a:rPr lang="en-GB" sz="1600" dirty="0">
                <a:solidFill>
                  <a:schemeClr val="tx1"/>
                </a:solidFill>
              </a:rPr>
              <a:t>ALICE TPC</a:t>
            </a:r>
            <a:br>
              <a:rPr lang="en-GB" sz="1600" dirty="0">
                <a:solidFill>
                  <a:schemeClr val="tx1"/>
                </a:solidFill>
              </a:rPr>
            </a:br>
            <a:r>
              <a:rPr lang="en-GB" sz="1600" dirty="0">
                <a:solidFill>
                  <a:schemeClr val="tx1"/>
                </a:solidFill>
              </a:rPr>
              <a:t>June 2008</a:t>
            </a:r>
            <a:br>
              <a:rPr lang="en-GB" sz="1600" dirty="0">
                <a:solidFill>
                  <a:schemeClr val="tx1"/>
                </a:solidFill>
              </a:rPr>
            </a:br>
            <a:r>
              <a:rPr lang="en-GB" sz="1600" dirty="0">
                <a:solidFill>
                  <a:schemeClr val="tx1"/>
                </a:solidFill>
              </a:rPr>
              <a:t>5 000 000 events</a:t>
            </a:r>
          </a:p>
          <a:p>
            <a:pPr algn="r" eaLnBrk="1">
              <a:buSzPct val="45000"/>
              <a:tabLst>
                <a:tab pos="656650" algn="l"/>
                <a:tab pos="1313299" algn="l"/>
              </a:tabLst>
            </a:pPr>
            <a:r>
              <a:rPr lang="en-GB" sz="1600" dirty="0">
                <a:solidFill>
                  <a:schemeClr val="tx1"/>
                </a:solidFill>
              </a:rPr>
              <a:t>Cosmic trigger</a:t>
            </a:r>
            <a:br>
              <a:rPr lang="en-GB" sz="1600" dirty="0">
                <a:solidFill>
                  <a:schemeClr val="tx1"/>
                </a:solidFill>
              </a:rPr>
            </a:br>
            <a:r>
              <a:rPr lang="en-GB" sz="1600" dirty="0">
                <a:solidFill>
                  <a:schemeClr val="tx1"/>
                </a:solidFill>
              </a:rPr>
              <a:t>B=0.5T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57200" y="53726"/>
            <a:ext cx="8229600" cy="10892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Teilchenidentifizierung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mit</a:t>
            </a:r>
            <a:r>
              <a:rPr lang="en-GB" sz="3200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en-GB" sz="3200" dirty="0">
                <a:solidFill>
                  <a:srgbClr val="000000"/>
                </a:solidFill>
                <a:latin typeface="Arial" charset="0"/>
              </a:rPr>
            </a:b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der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ALICE TPC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48000" y="1447800"/>
            <a:ext cx="781020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Bisher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nur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Messungen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mit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kosmischer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Strahlung</a:t>
            </a:r>
            <a:endParaRPr lang="en-GB" sz="2900" dirty="0" smtClean="0">
              <a:solidFill>
                <a:schemeClr val="tx1"/>
              </a:solidFill>
              <a:latin typeface="+mn-lt"/>
            </a:endParaRPr>
          </a:p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GB" sz="2900" dirty="0">
              <a:solidFill>
                <a:schemeClr val="tx1"/>
              </a:solidFill>
              <a:latin typeface="+mn-lt"/>
            </a:endParaRPr>
          </a:p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Da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das ALICE</a:t>
            </a:r>
            <a:br>
              <a:rPr lang="en-GB" sz="2900" dirty="0" smtClean="0">
                <a:solidFill>
                  <a:schemeClr val="tx1"/>
                </a:solidFill>
                <a:latin typeface="+mn-lt"/>
              </a:rPr>
            </a:b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Experiment</a:t>
            </a:r>
            <a:br>
              <a:rPr lang="en-GB" sz="2900" dirty="0" smtClean="0">
                <a:solidFill>
                  <a:schemeClr val="tx1"/>
                </a:solidFill>
                <a:latin typeface="+mn-lt"/>
              </a:rPr>
            </a:b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unter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der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GB" sz="2900" dirty="0" smtClean="0">
                <a:solidFill>
                  <a:schemeClr val="tx1"/>
                </a:solidFill>
                <a:latin typeface="+mn-lt"/>
              </a:rPr>
            </a:b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Erde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liegt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,</a:t>
            </a:r>
            <a:br>
              <a:rPr lang="en-GB" sz="2900" dirty="0" smtClean="0">
                <a:solidFill>
                  <a:schemeClr val="tx1"/>
                </a:solidFill>
                <a:latin typeface="+mn-lt"/>
              </a:rPr>
            </a:b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erreichen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GB" sz="2900" dirty="0" smtClean="0">
                <a:solidFill>
                  <a:schemeClr val="tx1"/>
                </a:solidFill>
                <a:latin typeface="+mn-lt"/>
              </a:rPr>
            </a:b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nur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Muonen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GB" sz="2900" dirty="0" smtClean="0">
                <a:solidFill>
                  <a:schemeClr val="tx1"/>
                </a:solidFill>
                <a:latin typeface="+mn-lt"/>
              </a:rPr>
            </a:b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die TPC</a:t>
            </a:r>
            <a:endParaRPr lang="en-GB" sz="29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6748895" y="2133600"/>
            <a:ext cx="1861705" cy="916470"/>
          </a:xfrm>
          <a:prstGeom prst="roundRect">
            <a:avLst>
              <a:gd name="adj" fmla="val 171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charset="0"/>
              </a:rPr>
              <a:t>resolution:</a:t>
            </a:r>
          </a:p>
          <a:p>
            <a:pPr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charset="0"/>
              </a:rPr>
              <a:t>measured  5.7%</a:t>
            </a:r>
          </a:p>
          <a:p>
            <a:pPr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charset="0"/>
              </a:rPr>
              <a:t>design       5.5%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73500" y="2903538"/>
            <a:ext cx="4297363" cy="3429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5605" name="AutoShape 5"/>
          <p:cNvSpPr>
            <a:spLocks noChangeArrowheads="1"/>
          </p:cNvSpPr>
          <p:nvPr/>
        </p:nvSpPr>
        <p:spPr bwMode="auto">
          <a:xfrm>
            <a:off x="381000" y="6242050"/>
            <a:ext cx="8328026" cy="539751"/>
          </a:xfrm>
          <a:prstGeom prst="roundRect">
            <a:avLst>
              <a:gd name="adj" fmla="val 292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607" name="Group 7"/>
          <p:cNvGrpSpPr>
            <a:grpSpLocks/>
          </p:cNvGrpSpPr>
          <p:nvPr/>
        </p:nvGrpSpPr>
        <p:grpSpPr bwMode="auto">
          <a:xfrm>
            <a:off x="4191000" y="2546347"/>
            <a:ext cx="4124325" cy="415925"/>
            <a:chOff x="282" y="1528"/>
            <a:chExt cx="2598" cy="262"/>
          </a:xfrm>
        </p:grpSpPr>
        <p:sp>
          <p:nvSpPr>
            <p:cNvPr id="25608" name="AutoShape 8"/>
            <p:cNvSpPr>
              <a:spLocks noChangeArrowheads="1"/>
            </p:cNvSpPr>
            <p:nvPr/>
          </p:nvSpPr>
          <p:spPr bwMode="auto">
            <a:xfrm>
              <a:off x="301" y="1528"/>
              <a:ext cx="2579" cy="233"/>
            </a:xfrm>
            <a:prstGeom prst="roundRect">
              <a:avLst>
                <a:gd name="adj" fmla="val 431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09" name="AutoShape 9"/>
            <p:cNvSpPr>
              <a:spLocks noChangeArrowheads="1"/>
            </p:cNvSpPr>
            <p:nvPr/>
          </p:nvSpPr>
          <p:spPr bwMode="auto">
            <a:xfrm>
              <a:off x="282" y="1556"/>
              <a:ext cx="2577" cy="234"/>
            </a:xfrm>
            <a:prstGeom prst="roundRect">
              <a:avLst>
                <a:gd name="adj" fmla="val 431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eaLnBrk="1" hangingPunct="1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800" dirty="0">
                  <a:solidFill>
                    <a:srgbClr val="000000"/>
                  </a:solidFill>
                </a:rPr>
                <a:t>transverse momentum resolution, B=0.5 T</a:t>
              </a:r>
            </a:p>
          </p:txBody>
        </p:sp>
      </p:grpSp>
      <p:sp>
        <p:nvSpPr>
          <p:cNvPr id="25611" name="AutoShape 11"/>
          <p:cNvSpPr>
            <a:spLocks noChangeArrowheads="1"/>
          </p:cNvSpPr>
          <p:nvPr/>
        </p:nvSpPr>
        <p:spPr bwMode="auto">
          <a:xfrm>
            <a:off x="5715000" y="5027130"/>
            <a:ext cx="2340426" cy="916470"/>
          </a:xfrm>
          <a:prstGeom prst="roundRect">
            <a:avLst>
              <a:gd name="adj" fmla="val 171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charset="0"/>
              </a:rPr>
              <a:t>resolution at 10 </a:t>
            </a:r>
            <a:r>
              <a:rPr lang="en-GB" sz="1800" dirty="0" err="1">
                <a:solidFill>
                  <a:srgbClr val="000000"/>
                </a:solidFill>
                <a:latin typeface="Arial" charset="0"/>
              </a:rPr>
              <a:t>GeV</a:t>
            </a:r>
            <a:r>
              <a:rPr lang="en-GB" sz="1800" dirty="0">
                <a:solidFill>
                  <a:srgbClr val="000000"/>
                </a:solidFill>
                <a:latin typeface="Arial" charset="0"/>
              </a:rPr>
              <a:t>:</a:t>
            </a:r>
          </a:p>
          <a:p>
            <a:pPr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charset="0"/>
              </a:rPr>
              <a:t>measured  6.0%</a:t>
            </a:r>
          </a:p>
          <a:p>
            <a:pPr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charset="0"/>
              </a:rPr>
              <a:t>design       4.5%</a:t>
            </a:r>
          </a:p>
        </p:txBody>
      </p:sp>
      <p:grpSp>
        <p:nvGrpSpPr>
          <p:cNvPr id="25614" name="Group 14"/>
          <p:cNvGrpSpPr>
            <a:grpSpLocks/>
          </p:cNvGrpSpPr>
          <p:nvPr/>
        </p:nvGrpSpPr>
        <p:grpSpPr bwMode="auto">
          <a:xfrm>
            <a:off x="4429125" y="3016250"/>
            <a:ext cx="1625600" cy="1522413"/>
            <a:chOff x="432" y="1824"/>
            <a:chExt cx="1024" cy="959"/>
          </a:xfrm>
        </p:grpSpPr>
        <p:pic>
          <p:nvPicPr>
            <p:cNvPr id="25615" name="Picture 1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2" y="1824"/>
              <a:ext cx="1025" cy="96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5616" name="Text Box 16"/>
            <p:cNvSpPr txBox="1">
              <a:spLocks noChangeArrowheads="1"/>
            </p:cNvSpPr>
            <p:nvPr/>
          </p:nvSpPr>
          <p:spPr bwMode="auto">
            <a:xfrm>
              <a:off x="432" y="1824"/>
              <a:ext cx="1025" cy="96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457200" y="76200"/>
            <a:ext cx="8229600" cy="10892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Koordinatenmessung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en-GB" sz="32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mit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der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ALICE TPC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648000" y="1447800"/>
            <a:ext cx="7810200" cy="4016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Bisher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nur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Messungen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mit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kosmischer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Strahlung</a:t>
            </a:r>
            <a:endParaRPr lang="en-GB" sz="2900" dirty="0" smtClean="0">
              <a:solidFill>
                <a:schemeClr val="tx1"/>
              </a:solidFill>
              <a:latin typeface="+mn-lt"/>
            </a:endParaRPr>
          </a:p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GB" sz="2900" dirty="0" smtClean="0">
              <a:solidFill>
                <a:schemeClr val="tx1"/>
              </a:solidFill>
              <a:latin typeface="+mn-lt"/>
            </a:endParaRPr>
          </a:p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Die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erreichte</a:t>
            </a:r>
            <a:r>
              <a:rPr lang="en-GB" sz="2900" dirty="0">
                <a:solidFill>
                  <a:schemeClr val="tx1"/>
                </a:solidFill>
                <a:latin typeface="+mn-lt"/>
              </a:rPr>
              <a:t/>
            </a:r>
            <a:br>
              <a:rPr lang="en-GB" sz="2900" dirty="0">
                <a:solidFill>
                  <a:schemeClr val="tx1"/>
                </a:solidFill>
                <a:latin typeface="+mn-lt"/>
              </a:rPr>
            </a:b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Impulsaufl</a:t>
            </a:r>
            <a:r>
              <a:rPr lang="en-GB" sz="2900" dirty="0" err="1" smtClean="0">
                <a:solidFill>
                  <a:schemeClr val="tx1"/>
                </a:solidFill>
                <a:latin typeface="Arial"/>
                <a:cs typeface="Arial"/>
              </a:rPr>
              <a:t>ösung</a:t>
            </a:r>
            <a:r>
              <a:rPr lang="en-GB" sz="2900" dirty="0">
                <a:solidFill>
                  <a:schemeClr val="tx1"/>
                </a:solidFill>
                <a:latin typeface="+mn-lt"/>
              </a:rPr>
              <a:t/>
            </a:r>
            <a:br>
              <a:rPr lang="en-GB" sz="2900" dirty="0">
                <a:solidFill>
                  <a:schemeClr val="tx1"/>
                </a:solidFill>
                <a:latin typeface="+mn-lt"/>
              </a:rPr>
            </a:b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wird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sich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durch</a:t>
            </a:r>
            <a:r>
              <a:rPr lang="en-GB" sz="29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GB" sz="2900" dirty="0" smtClean="0">
                <a:solidFill>
                  <a:schemeClr val="tx1"/>
                </a:solidFill>
                <a:latin typeface="+mn-lt"/>
              </a:rPr>
            </a:b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bessere</a:t>
            </a:r>
            <a:r>
              <a:rPr lang="en-GB" sz="2900" dirty="0">
                <a:solidFill>
                  <a:schemeClr val="tx1"/>
                </a:solidFill>
                <a:latin typeface="+mn-lt"/>
              </a:rPr>
              <a:t/>
            </a:r>
            <a:br>
              <a:rPr lang="en-GB" sz="2900" dirty="0">
                <a:solidFill>
                  <a:schemeClr val="tx1"/>
                </a:solidFill>
                <a:latin typeface="+mn-lt"/>
              </a:rPr>
            </a:br>
            <a:r>
              <a:rPr lang="en-GB" sz="2900" dirty="0" err="1" smtClean="0">
                <a:solidFill>
                  <a:schemeClr val="tx1"/>
                </a:solidFill>
                <a:latin typeface="+mn-lt"/>
              </a:rPr>
              <a:t>Kalibrierung</a:t>
            </a:r>
            <a:r>
              <a:rPr lang="en-GB" sz="2900" dirty="0">
                <a:solidFill>
                  <a:schemeClr val="tx1"/>
                </a:solidFill>
                <a:latin typeface="Arial"/>
                <a:cs typeface="Arial"/>
              </a:rPr>
              <a:t/>
            </a:r>
            <a:br>
              <a:rPr lang="en-GB" sz="2900" dirty="0">
                <a:solidFill>
                  <a:schemeClr val="tx1"/>
                </a:solidFill>
                <a:latin typeface="Arial"/>
                <a:cs typeface="Arial"/>
              </a:rPr>
            </a:br>
            <a:r>
              <a:rPr lang="en-GB" sz="2900" dirty="0" err="1" smtClean="0">
                <a:solidFill>
                  <a:schemeClr val="tx1"/>
                </a:solidFill>
                <a:latin typeface="Arial"/>
                <a:cs typeface="Arial"/>
              </a:rPr>
              <a:t>noch</a:t>
            </a:r>
            <a:r>
              <a:rPr lang="en-GB" sz="29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GB" sz="2900" dirty="0" err="1" smtClean="0">
                <a:solidFill>
                  <a:schemeClr val="tx1"/>
                </a:solidFill>
                <a:latin typeface="Arial"/>
                <a:cs typeface="Arial"/>
              </a:rPr>
              <a:t>verbessern</a:t>
            </a:r>
            <a:endParaRPr lang="en-GB" sz="290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0" name="Picture 19" descr="track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8650" y="2963352"/>
            <a:ext cx="1581150" cy="160864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533400" y="1447800"/>
            <a:ext cx="8229600" cy="13379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000" dirty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GB" sz="4000" dirty="0" smtClean="0">
                <a:solidFill>
                  <a:srgbClr val="000000"/>
                </a:solidFill>
                <a:latin typeface="Arial" charset="0"/>
              </a:rPr>
              <a:t>) </a:t>
            </a:r>
            <a:r>
              <a:rPr lang="en-GB" sz="4000" b="1" dirty="0" smtClean="0">
                <a:solidFill>
                  <a:srgbClr val="000000"/>
                </a:solidFill>
                <a:latin typeface="Arial" charset="0"/>
              </a:rPr>
              <a:t>ALICE TRD</a:t>
            </a:r>
            <a:r>
              <a:rPr lang="en-GB" sz="4000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en-GB" sz="4000" dirty="0">
                <a:solidFill>
                  <a:srgbClr val="000000"/>
                </a:solidFill>
                <a:latin typeface="Arial" charset="0"/>
              </a:rPr>
            </a:br>
            <a:r>
              <a:rPr lang="en-GB" sz="4000" dirty="0" smtClean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en-GB" sz="4000" b="1" dirty="0" smtClean="0">
                <a:solidFill>
                  <a:srgbClr val="000000"/>
                </a:solidFill>
                <a:latin typeface="Arial" charset="0"/>
              </a:rPr>
              <a:t>T</a:t>
            </a:r>
            <a:r>
              <a:rPr lang="en-GB" sz="4000" dirty="0" smtClean="0">
                <a:solidFill>
                  <a:srgbClr val="000000"/>
                </a:solidFill>
                <a:latin typeface="Arial" charset="0"/>
              </a:rPr>
              <a:t>ransition </a:t>
            </a:r>
            <a:r>
              <a:rPr lang="en-GB" sz="4000" b="1" dirty="0" smtClean="0">
                <a:solidFill>
                  <a:srgbClr val="000000"/>
                </a:solidFill>
                <a:latin typeface="Arial" charset="0"/>
              </a:rPr>
              <a:t>R</a:t>
            </a:r>
            <a:r>
              <a:rPr lang="en-GB" sz="4000" dirty="0" smtClean="0">
                <a:solidFill>
                  <a:srgbClr val="000000"/>
                </a:solidFill>
                <a:latin typeface="Arial" charset="0"/>
              </a:rPr>
              <a:t>adiation </a:t>
            </a:r>
            <a:r>
              <a:rPr lang="en-GB" sz="4000" b="1" dirty="0" smtClean="0">
                <a:solidFill>
                  <a:srgbClr val="000000"/>
                </a:solidFill>
                <a:latin typeface="Arial" charset="0"/>
              </a:rPr>
              <a:t>D</a:t>
            </a:r>
            <a:r>
              <a:rPr lang="en-GB" sz="4000" dirty="0" smtClean="0">
                <a:solidFill>
                  <a:srgbClr val="000000"/>
                </a:solidFill>
                <a:latin typeface="Arial" charset="0"/>
              </a:rPr>
              <a:t>etector)</a:t>
            </a:r>
            <a:endParaRPr lang="en-GB" sz="40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276600"/>
            <a:ext cx="4090855" cy="284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5" descr="tr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3048000"/>
            <a:ext cx="3562350" cy="33034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00" y="49046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TRD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4838" cy="1139825"/>
          </a:xfrm>
          <a:ln/>
        </p:spPr>
        <p:txBody>
          <a:bodyPr/>
          <a:lstStyle/>
          <a:p>
            <a:pPr>
              <a:lnSpc>
                <a:spcPts val="3188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/>
              <a:t>Teilchenzoo</a:t>
            </a:r>
            <a:endParaRPr lang="en-US" dirty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4838" cy="4521200"/>
          </a:xfrm>
          <a:ln/>
        </p:spPr>
        <p:txBody>
          <a:bodyPr/>
          <a:lstStyle/>
          <a:p>
            <a:pPr marL="684213" indent="-682625">
              <a:buFont typeface="Times New Roman" pitchFamily="16" charset="0"/>
              <a:buChar char="•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/>
              <a:t>Um 1935 war die Situation der Kern- und Elementarteilchenphysik</a:t>
            </a:r>
            <a:br>
              <a:rPr lang="en-US"/>
            </a:br>
            <a:r>
              <a:rPr lang="en-US"/>
              <a:t>recht übersichtlich. Man kannte</a:t>
            </a:r>
          </a:p>
          <a:p>
            <a:pPr marL="1484313" lvl="1" indent="-568325">
              <a:buFont typeface="Times New Roman" pitchFamily="16" charset="0"/>
              <a:buChar char="–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/>
              <a:t>zwei schwere Teilchen, die Bestandteile der Atomkerne:</a:t>
            </a:r>
          </a:p>
          <a:p>
            <a:pPr marL="2286000" lvl="2" indent="-455613">
              <a:buFont typeface="Times New Roman" pitchFamily="16" charset="0"/>
              <a:buChar char="•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/>
              <a:t>Protonen und Neutronen</a:t>
            </a:r>
          </a:p>
          <a:p>
            <a:pPr marL="1484313" lvl="1" indent="-568325">
              <a:buFont typeface="Times New Roman" pitchFamily="16" charset="0"/>
              <a:buChar char="–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/>
              <a:t>zwei leichte Teilchen</a:t>
            </a:r>
          </a:p>
          <a:p>
            <a:pPr marL="2286000" lvl="2" indent="-455613">
              <a:buFont typeface="Times New Roman" pitchFamily="16" charset="0"/>
              <a:buChar char="•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/>
              <a:t>Elektron und Neutrino (nur postuliert)</a:t>
            </a:r>
          </a:p>
          <a:p>
            <a:pPr marL="1484313" lvl="1" indent="-568325">
              <a:buFont typeface="Times New Roman" pitchFamily="16" charset="0"/>
              <a:buChar char="–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/>
              <a:t>Und die jeweiligen Antiteilchen.</a:t>
            </a:r>
            <a:br>
              <a:rPr lang="en-US"/>
            </a:br>
            <a:endParaRPr lang="en-US"/>
          </a:p>
          <a:p>
            <a:pPr marL="684213" indent="-682625">
              <a:buFont typeface="Times New Roman" pitchFamily="16" charset="0"/>
              <a:buChar char="•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/>
              <a:t>Dann wurden in kosmischer Höhenstrahlung und später an Beschleunigern (nach 1959) eine ganze Schar neuer Teilchen entdeckt.</a:t>
            </a:r>
            <a:br>
              <a:rPr lang="en-US"/>
            </a:br>
            <a:endParaRPr lang="en-US"/>
          </a:p>
          <a:p>
            <a:pPr marL="684213" indent="-682625">
              <a:buFont typeface="Times New Roman" pitchFamily="16" charset="0"/>
              <a:buChar char="•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/>
              <a:t>Heute kennt man mehrere Hundert Elementarteilchen.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utoShape 4"/>
          <p:cNvSpPr>
            <a:spLocks noChangeArrowheads="1"/>
          </p:cNvSpPr>
          <p:nvPr/>
        </p:nvSpPr>
        <p:spPr bwMode="auto">
          <a:xfrm>
            <a:off x="0" y="0"/>
            <a:ext cx="2867025" cy="2438400"/>
          </a:xfrm>
          <a:prstGeom prst="roundRect">
            <a:avLst>
              <a:gd name="adj" fmla="val 8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3" name="AutoShape 1"/>
          <p:cNvSpPr>
            <a:spLocks noChangeArrowheads="1"/>
          </p:cNvSpPr>
          <p:nvPr/>
        </p:nvSpPr>
        <p:spPr bwMode="auto">
          <a:xfrm>
            <a:off x="7315200" y="0"/>
            <a:ext cx="1828800" cy="838200"/>
          </a:xfrm>
          <a:prstGeom prst="roundRect">
            <a:avLst>
              <a:gd name="adj" fmla="val 185"/>
            </a:avLst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69113" y="5940425"/>
            <a:ext cx="2274887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r"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A3060E2-A5E1-4954-A506-BCAF2DF8804B}" type="slidenum">
              <a:rPr lang="en-GB" sz="1200">
                <a:solidFill>
                  <a:srgbClr val="898989"/>
                </a:solidFill>
              </a:rPr>
              <a:pPr algn="r" eaLnBrk="1" hangingPunct="1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40</a:t>
            </a:fld>
            <a:endParaRPr lang="en-GB" sz="1200">
              <a:solidFill>
                <a:srgbClr val="898989"/>
              </a:solidFill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 r="4427"/>
          <a:stretch>
            <a:fillRect/>
          </a:stretch>
        </p:blipFill>
        <p:spPr bwMode="auto">
          <a:xfrm>
            <a:off x="344488" y="508000"/>
            <a:ext cx="8772525" cy="5843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6249988" y="722313"/>
            <a:ext cx="2867025" cy="1825625"/>
          </a:xfrm>
          <a:prstGeom prst="roundRect">
            <a:avLst>
              <a:gd name="adj" fmla="val 8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4"/>
          <a:srcRect l="57578" t="26003" r="33316" b="68190"/>
          <a:stretch>
            <a:fillRect/>
          </a:stretch>
        </p:blipFill>
        <p:spPr bwMode="auto">
          <a:xfrm>
            <a:off x="5649913" y="2036763"/>
            <a:ext cx="836612" cy="339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9" name="Rounded Rectangle 18"/>
          <p:cNvSpPr/>
          <p:nvPr/>
        </p:nvSpPr>
        <p:spPr bwMode="auto">
          <a:xfrm>
            <a:off x="1371600" y="1676400"/>
            <a:ext cx="381000" cy="152400"/>
          </a:xfrm>
          <a:prstGeom prst="round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Arial" charset="0"/>
            </a:endParaRPr>
          </a:p>
        </p:txBody>
      </p:sp>
      <p:sp>
        <p:nvSpPr>
          <p:cNvPr id="22" name="AutoShape 4"/>
          <p:cNvSpPr>
            <a:spLocks noChangeArrowheads="1"/>
          </p:cNvSpPr>
          <p:nvPr/>
        </p:nvSpPr>
        <p:spPr bwMode="auto">
          <a:xfrm>
            <a:off x="6477000" y="0"/>
            <a:ext cx="2640013" cy="2438400"/>
          </a:xfrm>
          <a:prstGeom prst="roundRect">
            <a:avLst>
              <a:gd name="adj" fmla="val 8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" name="Group 10"/>
          <p:cNvGrpSpPr>
            <a:grpSpLocks/>
          </p:cNvGrpSpPr>
          <p:nvPr/>
        </p:nvGrpSpPr>
        <p:grpSpPr bwMode="auto">
          <a:xfrm>
            <a:off x="6629400" y="304800"/>
            <a:ext cx="2182813" cy="992188"/>
            <a:chOff x="112" y="96"/>
            <a:chExt cx="1375" cy="625"/>
          </a:xfrm>
        </p:grpSpPr>
        <p:sp>
          <p:nvSpPr>
            <p:cNvPr id="24" name="AutoShape 11"/>
            <p:cNvSpPr>
              <a:spLocks noChangeArrowheads="1"/>
            </p:cNvSpPr>
            <p:nvPr/>
          </p:nvSpPr>
          <p:spPr bwMode="auto">
            <a:xfrm>
              <a:off x="112" y="96"/>
              <a:ext cx="1376" cy="626"/>
            </a:xfrm>
            <a:prstGeom prst="roundRect">
              <a:avLst>
                <a:gd name="adj" fmla="val 157"/>
              </a:avLst>
            </a:prstGeom>
            <a:solidFill>
              <a:srgbClr val="FFFF99"/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5" name="Group 12"/>
            <p:cNvGrpSpPr>
              <a:grpSpLocks/>
            </p:cNvGrpSpPr>
            <p:nvPr/>
          </p:nvGrpSpPr>
          <p:grpSpPr bwMode="auto">
            <a:xfrm>
              <a:off x="112" y="96"/>
              <a:ext cx="1375" cy="625"/>
              <a:chOff x="112" y="96"/>
              <a:chExt cx="1375" cy="625"/>
            </a:xfrm>
          </p:grpSpPr>
          <p:sp>
            <p:nvSpPr>
              <p:cNvPr id="26" name="AutoShape 13"/>
              <p:cNvSpPr>
                <a:spLocks noChangeArrowheads="1"/>
              </p:cNvSpPr>
              <p:nvPr/>
            </p:nvSpPr>
            <p:spPr bwMode="auto">
              <a:xfrm>
                <a:off x="112" y="96"/>
                <a:ext cx="1375" cy="625"/>
              </a:xfrm>
              <a:prstGeom prst="roundRect">
                <a:avLst>
                  <a:gd name="adj" fmla="val 157"/>
                </a:avLst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7" name="Group 14"/>
              <p:cNvGrpSpPr>
                <a:grpSpLocks/>
              </p:cNvGrpSpPr>
              <p:nvPr/>
            </p:nvGrpSpPr>
            <p:grpSpPr bwMode="auto">
              <a:xfrm>
                <a:off x="112" y="96"/>
                <a:ext cx="1374" cy="625"/>
                <a:chOff x="112" y="96"/>
                <a:chExt cx="1374" cy="625"/>
              </a:xfrm>
            </p:grpSpPr>
            <p:sp>
              <p:nvSpPr>
                <p:cNvPr id="28" name="AutoShape 15"/>
                <p:cNvSpPr>
                  <a:spLocks noChangeArrowheads="1"/>
                </p:cNvSpPr>
                <p:nvPr/>
              </p:nvSpPr>
              <p:spPr bwMode="auto">
                <a:xfrm>
                  <a:off x="112" y="96"/>
                  <a:ext cx="1374" cy="625"/>
                </a:xfrm>
                <a:prstGeom prst="roundRect">
                  <a:avLst>
                    <a:gd name="adj" fmla="val 15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AutoShape 16"/>
                <p:cNvSpPr>
                  <a:spLocks noChangeArrowheads="1"/>
                </p:cNvSpPr>
                <p:nvPr/>
              </p:nvSpPr>
              <p:spPr bwMode="auto">
                <a:xfrm>
                  <a:off x="154" y="96"/>
                  <a:ext cx="1290" cy="594"/>
                </a:xfrm>
                <a:prstGeom prst="roundRect">
                  <a:avLst>
                    <a:gd name="adj" fmla="val 15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160" tIns="46080" rIns="92160" bIns="46080">
                  <a:spAutoFit/>
                </a:bodyPr>
                <a:lstStyle/>
                <a:p>
                  <a:pPr eaLnBrk="1" hangingPunct="1">
                    <a:lnSpc>
                      <a:spcPts val="1938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GB" sz="1600" b="1">
                      <a:solidFill>
                        <a:srgbClr val="000000"/>
                      </a:solidFill>
                      <a:latin typeface="Arial" charset="0"/>
                    </a:rPr>
                    <a:t>Size</a:t>
                  </a:r>
                  <a:r>
                    <a:rPr lang="en-GB" sz="1600">
                      <a:solidFill>
                        <a:srgbClr val="000000"/>
                      </a:solidFill>
                      <a:latin typeface="Arial" charset="0"/>
                    </a:rPr>
                    <a:t>: </a:t>
                  </a:r>
                  <a:r>
                    <a:rPr lang="en-GB" sz="1600">
                      <a:solidFill>
                        <a:srgbClr val="FC0128"/>
                      </a:solidFill>
                      <a:latin typeface="Arial" charset="0"/>
                    </a:rPr>
                    <a:t>16 x 26</a:t>
                  </a:r>
                  <a:r>
                    <a:rPr lang="en-GB" sz="1600">
                      <a:solidFill>
                        <a:srgbClr val="000000"/>
                      </a:solidFill>
                      <a:latin typeface="Arial" charset="0"/>
                    </a:rPr>
                    <a:t> meters</a:t>
                  </a:r>
                </a:p>
                <a:p>
                  <a:pPr eaLnBrk="1" hangingPunct="1">
                    <a:lnSpc>
                      <a:spcPct val="124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GB" sz="1600" b="1">
                      <a:solidFill>
                        <a:srgbClr val="000000"/>
                      </a:solidFill>
                      <a:latin typeface="Arial" charset="0"/>
                    </a:rPr>
                    <a:t>Weight</a:t>
                  </a:r>
                  <a:r>
                    <a:rPr lang="en-GB" sz="1600">
                      <a:solidFill>
                        <a:srgbClr val="000000"/>
                      </a:solidFill>
                      <a:latin typeface="Arial" charset="0"/>
                    </a:rPr>
                    <a:t>: </a:t>
                  </a:r>
                  <a:r>
                    <a:rPr lang="en-GB" sz="1600">
                      <a:solidFill>
                        <a:srgbClr val="FC0128"/>
                      </a:solidFill>
                      <a:latin typeface="Arial" charset="0"/>
                    </a:rPr>
                    <a:t>10,000</a:t>
                  </a:r>
                  <a:r>
                    <a:rPr lang="en-GB" sz="1600">
                      <a:solidFill>
                        <a:srgbClr val="000000"/>
                      </a:solidFill>
                      <a:latin typeface="Arial" charset="0"/>
                    </a:rPr>
                    <a:t> tons</a:t>
                  </a:r>
                </a:p>
                <a:p>
                  <a:pPr eaLnBrk="1" hangingPunct="1">
                    <a:lnSpc>
                      <a:spcPct val="124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GB" sz="1600" b="1">
                      <a:solidFill>
                        <a:srgbClr val="000000"/>
                      </a:solidFill>
                      <a:latin typeface="Arial" charset="0"/>
                    </a:rPr>
                    <a:t>Detectors:</a:t>
                  </a:r>
                  <a:r>
                    <a:rPr lang="en-GB" sz="1600">
                      <a:solidFill>
                        <a:srgbClr val="000000"/>
                      </a:solidFill>
                      <a:latin typeface="Arial" charset="0"/>
                    </a:rPr>
                    <a:t> </a:t>
                  </a:r>
                  <a:r>
                    <a:rPr lang="en-GB" sz="1600">
                      <a:solidFill>
                        <a:srgbClr val="FF0000"/>
                      </a:solidFill>
                      <a:latin typeface="Arial" charset="0"/>
                    </a:rPr>
                    <a:t>18</a:t>
                  </a:r>
                </a:p>
              </p:txBody>
            </p:sp>
          </p:grpSp>
        </p:grp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457200" y="304800"/>
            <a:ext cx="8229600" cy="56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Der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ALICE </a:t>
            </a:r>
            <a:r>
              <a:rPr lang="en-GB" sz="3200" b="1" dirty="0" smtClean="0">
                <a:solidFill>
                  <a:srgbClr val="000000"/>
                </a:solidFill>
                <a:latin typeface="Arial" charset="0"/>
              </a:rPr>
              <a:t>TRD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(1)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1371600"/>
            <a:ext cx="8077200" cy="5053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TRD = </a:t>
            </a:r>
            <a:r>
              <a:rPr lang="en-GB" dirty="0" err="1" smtClean="0">
                <a:solidFill>
                  <a:srgbClr val="000000"/>
                </a:solidFill>
                <a:latin typeface="Arial"/>
                <a:cs typeface="Arial"/>
              </a:rPr>
              <a:t>Übergangsstrahlungsdetektor</a:t>
            </a:r>
            <a:endParaRPr lang="en-GB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dirty="0" err="1" smtClean="0">
                <a:solidFill>
                  <a:srgbClr val="000000"/>
                </a:solidFill>
                <a:latin typeface="Arial"/>
                <a:cs typeface="Arial"/>
              </a:rPr>
              <a:t>Aufgabe</a:t>
            </a:r>
            <a:r>
              <a:rPr lang="en-GB" dirty="0" smtClean="0">
                <a:solidFill>
                  <a:srgbClr val="000000"/>
                </a:solidFill>
                <a:latin typeface="Arial"/>
                <a:cs typeface="Arial"/>
              </a:rPr>
              <a:t> in ALICE:</a:t>
            </a:r>
          </a:p>
          <a:p>
            <a:pPr marL="1079500" lvl="1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dirty="0" err="1" smtClean="0">
                <a:solidFill>
                  <a:srgbClr val="000000"/>
                </a:solidFill>
                <a:latin typeface="Arial"/>
                <a:cs typeface="Arial"/>
              </a:rPr>
              <a:t>Schnelle</a:t>
            </a:r>
            <a:r>
              <a:rPr lang="en-GB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Arial"/>
                <a:cs typeface="Arial"/>
              </a:rPr>
              <a:t>Elektronen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en-GB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GB" dirty="0" err="1" smtClean="0">
                <a:solidFill>
                  <a:srgbClr val="000000"/>
                </a:solidFill>
                <a:latin typeface="Arial"/>
                <a:cs typeface="Arial"/>
              </a:rPr>
              <a:t>identifizieren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en-GB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GB" sz="1800" dirty="0" smtClean="0">
                <a:solidFill>
                  <a:srgbClr val="000000"/>
                </a:solidFill>
                <a:latin typeface="Arial"/>
                <a:cs typeface="Arial"/>
              </a:rPr>
              <a:t>(</a:t>
            </a:r>
            <a:r>
              <a:rPr lang="en-GB" sz="1800" dirty="0" err="1" smtClean="0">
                <a:solidFill>
                  <a:srgbClr val="000000"/>
                </a:solidFill>
                <a:latin typeface="Arial"/>
                <a:cs typeface="Arial"/>
              </a:rPr>
              <a:t>Pion</a:t>
            </a:r>
            <a:r>
              <a:rPr lang="en-GB" sz="1800" dirty="0" smtClean="0">
                <a:solidFill>
                  <a:srgbClr val="000000"/>
                </a:solidFill>
                <a:latin typeface="Arial"/>
                <a:cs typeface="Arial"/>
              </a:rPr>
              <a:t> Rejection Factor 100)</a:t>
            </a:r>
            <a:endParaRPr lang="en-GB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1079500" lvl="1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Koordinatenmessung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en-GB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zusammen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mit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der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en-GB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TPC</a:t>
            </a:r>
          </a:p>
          <a:p>
            <a:pPr marL="1079500" lvl="1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“Trigger” auf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schnelle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en-GB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Elektronen</a:t>
            </a:r>
            <a:r>
              <a:rPr lang="en-GB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en-GB" dirty="0">
                <a:solidFill>
                  <a:srgbClr val="000000"/>
                </a:solidFill>
                <a:latin typeface="Arial" charset="0"/>
              </a:rPr>
            </a:br>
            <a:r>
              <a:rPr lang="en-GB" sz="1800" dirty="0" smtClean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en-GB" sz="1800" dirty="0" err="1" smtClean="0">
                <a:solidFill>
                  <a:srgbClr val="000000"/>
                </a:solidFill>
                <a:latin typeface="Arial" charset="0"/>
              </a:rPr>
              <a:t>Startet</a:t>
            </a:r>
            <a:r>
              <a:rPr lang="en-GB" sz="1800" dirty="0" smtClean="0">
                <a:solidFill>
                  <a:srgbClr val="000000"/>
                </a:solidFill>
                <a:latin typeface="Arial" charset="0"/>
              </a:rPr>
              <a:t> die </a:t>
            </a:r>
            <a:r>
              <a:rPr lang="en-GB" sz="1800" dirty="0" err="1" smtClean="0">
                <a:solidFill>
                  <a:srgbClr val="000000"/>
                </a:solidFill>
                <a:latin typeface="Arial" charset="0"/>
              </a:rPr>
              <a:t>Auslese</a:t>
            </a:r>
            <a:r>
              <a:rPr lang="en-GB" sz="1800" dirty="0" smtClean="0">
                <a:solidFill>
                  <a:srgbClr val="000000"/>
                </a:solidFill>
                <a:latin typeface="Arial" charset="0"/>
              </a:rPr>
              <a:t> von</a:t>
            </a:r>
            <a:br>
              <a:rPr lang="en-GB" sz="18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sz="1800" dirty="0" smtClean="0">
                <a:solidFill>
                  <a:srgbClr val="000000"/>
                </a:solidFill>
                <a:latin typeface="Arial" charset="0"/>
              </a:rPr>
              <a:t>ALICE </a:t>
            </a:r>
            <a:r>
              <a:rPr lang="en-GB" sz="1800" dirty="0" err="1" smtClean="0">
                <a:solidFill>
                  <a:srgbClr val="000000"/>
                </a:solidFill>
                <a:latin typeface="Arial" charset="0"/>
              </a:rPr>
              <a:t>im</a:t>
            </a:r>
            <a:r>
              <a:rPr lang="en-GB" sz="18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1800" dirty="0" err="1" smtClean="0">
                <a:solidFill>
                  <a:srgbClr val="000000"/>
                </a:solidFill>
                <a:latin typeface="Arial" charset="0"/>
              </a:rPr>
              <a:t>Falle</a:t>
            </a:r>
            <a:r>
              <a:rPr lang="en-GB" sz="1800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en-GB" sz="18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sz="1800" dirty="0" err="1" smtClean="0">
                <a:solidFill>
                  <a:srgbClr val="000000"/>
                </a:solidFill>
                <a:latin typeface="Arial" charset="0"/>
              </a:rPr>
              <a:t>interessanter</a:t>
            </a:r>
            <a:r>
              <a:rPr lang="en-GB" sz="1800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en-GB" sz="18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sz="1800" dirty="0" err="1" smtClean="0">
                <a:solidFill>
                  <a:srgbClr val="000000"/>
                </a:solidFill>
                <a:latin typeface="Arial" charset="0"/>
              </a:rPr>
              <a:t>Ereignisse</a:t>
            </a:r>
            <a:r>
              <a:rPr lang="en-GB" sz="1800" dirty="0" smtClean="0">
                <a:solidFill>
                  <a:srgbClr val="000000"/>
                </a:solidFill>
                <a:latin typeface="Arial" charset="0"/>
              </a:rPr>
              <a:t>)</a:t>
            </a:r>
          </a:p>
        </p:txBody>
      </p:sp>
      <p:pic>
        <p:nvPicPr>
          <p:cNvPr id="5" name="Picture 4" descr="t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2362200"/>
            <a:ext cx="3562350" cy="33034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457200" y="304800"/>
            <a:ext cx="8229600" cy="5918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Der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ALICE </a:t>
            </a:r>
            <a:r>
              <a:rPr lang="en-GB" sz="3200" b="1" dirty="0" smtClean="0">
                <a:solidFill>
                  <a:srgbClr val="000000"/>
                </a:solidFill>
                <a:latin typeface="Arial" charset="0"/>
              </a:rPr>
              <a:t>TRD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(2)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1371600"/>
            <a:ext cx="8153400" cy="2857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Es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handelt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sich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um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einen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Gasdetektor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latin typeface="Arial"/>
                <a:cs typeface="Arial"/>
              </a:rPr>
              <a:t>ähnlich</a:t>
            </a:r>
            <a:r>
              <a:rPr lang="en-GB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der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TPC</a:t>
            </a:r>
          </a:p>
          <a:p>
            <a:pPr marL="1079500" lvl="1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dirty="0" err="1">
                <a:solidFill>
                  <a:srgbClr val="000000"/>
                </a:solidFill>
                <a:latin typeface="Arial" charset="0"/>
              </a:rPr>
              <a:t>g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eladene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Teilchen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ionisieren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das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Driftgas</a:t>
            </a:r>
            <a:endParaRPr lang="en-GB" dirty="0" smtClean="0">
              <a:solidFill>
                <a:srgbClr val="000000"/>
              </a:solidFill>
              <a:latin typeface="Arial" charset="0"/>
            </a:endParaRPr>
          </a:p>
          <a:p>
            <a:pPr marL="1079500" lvl="1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d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ie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freigesetzten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Elektronen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driften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werden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Arial" charset="0"/>
              </a:rPr>
              <a:t>m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ultipliziert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und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ein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Signal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wird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auf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Auslesepads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induziert</a:t>
            </a:r>
            <a:endParaRPr lang="en-GB" dirty="0" smtClean="0">
              <a:solidFill>
                <a:srgbClr val="000000"/>
              </a:solidFill>
              <a:latin typeface="Arial" charset="0"/>
            </a:endParaRPr>
          </a:p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US" dirty="0" err="1" smtClean="0">
                <a:solidFill>
                  <a:schemeClr val="tx1"/>
                </a:solidFill>
                <a:latin typeface="+mn-lt"/>
              </a:rPr>
              <a:t>Zus</a:t>
            </a:r>
            <a:r>
              <a:rPr lang="en-US" dirty="0" err="1" smtClean="0">
                <a:solidFill>
                  <a:schemeClr val="tx1"/>
                </a:solidFill>
                <a:latin typeface="Arial"/>
                <a:cs typeface="Arial"/>
              </a:rPr>
              <a:t>ätzlich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rial"/>
                <a:cs typeface="Arial"/>
              </a:rPr>
              <a:t>wird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 von </a:t>
            </a:r>
            <a:r>
              <a:rPr lang="en-US" dirty="0" err="1" smtClean="0">
                <a:solidFill>
                  <a:schemeClr val="tx1"/>
                </a:solidFill>
                <a:latin typeface="Arial"/>
                <a:cs typeface="Arial"/>
              </a:rPr>
              <a:t>schnellen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rial"/>
                <a:cs typeface="Arial"/>
              </a:rPr>
              <a:t>Elektronen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 (und </a:t>
            </a:r>
            <a:r>
              <a:rPr lang="en-US" dirty="0" err="1" smtClean="0">
                <a:solidFill>
                  <a:schemeClr val="tx1"/>
                </a:solidFill>
                <a:latin typeface="Arial"/>
                <a:cs typeface="Arial"/>
              </a:rPr>
              <a:t>nur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 von </a:t>
            </a:r>
            <a:r>
              <a:rPr lang="en-US" dirty="0" err="1" smtClean="0">
                <a:solidFill>
                  <a:schemeClr val="tx1"/>
                </a:solidFill>
                <a:latin typeface="Arial"/>
                <a:cs typeface="Arial"/>
              </a:rPr>
              <a:t>diesen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) </a:t>
            </a:r>
            <a:r>
              <a:rPr lang="en-US" dirty="0" err="1" smtClean="0">
                <a:solidFill>
                  <a:schemeClr val="tx1"/>
                </a:solidFill>
                <a:latin typeface="Arial"/>
                <a:cs typeface="Arial"/>
              </a:rPr>
              <a:t>sogenanne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rial"/>
                <a:cs typeface="Arial"/>
              </a:rPr>
              <a:t>Übergangsstrahlung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rial"/>
                <a:cs typeface="Arial"/>
              </a:rPr>
              <a:t>erzeugt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2606"/>
            <a:ext cx="9144000" cy="4717194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457200" y="304800"/>
            <a:ext cx="8229600" cy="5918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Der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ALICE </a:t>
            </a:r>
            <a:r>
              <a:rPr lang="en-GB" sz="3200" b="1" dirty="0" smtClean="0">
                <a:solidFill>
                  <a:srgbClr val="000000"/>
                </a:solidFill>
                <a:latin typeface="Arial" charset="0"/>
              </a:rPr>
              <a:t>TRD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(2)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6087816"/>
            <a:ext cx="8153400" cy="465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US" dirty="0" err="1" smtClean="0">
                <a:solidFill>
                  <a:srgbClr val="000000"/>
                </a:solidFill>
                <a:latin typeface="Arial" charset="0"/>
              </a:rPr>
              <a:t>Nur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Arial" charset="0"/>
              </a:rPr>
              <a:t>Elektronen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Arial" charset="0"/>
              </a:rPr>
              <a:t>erzeugen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 die </a:t>
            </a:r>
            <a:r>
              <a:rPr lang="en-US" dirty="0" err="1" smtClean="0">
                <a:solidFill>
                  <a:srgbClr val="FF0000"/>
                </a:solidFill>
                <a:latin typeface="Arial"/>
                <a:cs typeface="Arial"/>
              </a:rPr>
              <a:t>Übergangsstrahlung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457200" y="304800"/>
            <a:ext cx="8229600" cy="56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/>
                <a:cs typeface="Arial"/>
              </a:rPr>
              <a:t>Übergangsstrahlung</a:t>
            </a:r>
            <a:r>
              <a:rPr lang="en-GB" sz="3200" dirty="0" smtClean="0">
                <a:solidFill>
                  <a:srgbClr val="000000"/>
                </a:solidFill>
                <a:latin typeface="Arial"/>
                <a:cs typeface="Arial"/>
              </a:rPr>
              <a:t> (1)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1371600"/>
            <a:ext cx="8077200" cy="4598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de-DE" sz="2000" b="1" dirty="0" smtClean="0">
                <a:solidFill>
                  <a:schemeClr val="tx1"/>
                </a:solidFill>
                <a:latin typeface="+mn-lt"/>
              </a:rPr>
              <a:t>Übergangsstrahlung</a:t>
            </a:r>
            <a:r>
              <a:rPr lang="de-DE" sz="2000" dirty="0" smtClean="0">
                <a:solidFill>
                  <a:schemeClr val="tx1"/>
                </a:solidFill>
                <a:latin typeface="+mn-lt"/>
              </a:rPr>
              <a:t> entsteht, wenn ein geladenes, hochrelativistisches Teilchen die Grenzfläche zweier Medien mit unterschiedlichen Dielektrizitätskonstanten ε passiert. Die Wellenlänge dieser Strahlung liegt typischerweise im Bereich des Röntgenspektrums.</a:t>
            </a:r>
            <a:endParaRPr lang="en-GB" sz="2000" dirty="0" smtClean="0">
              <a:solidFill>
                <a:srgbClr val="000000"/>
              </a:solidFill>
              <a:latin typeface="+mn-lt"/>
            </a:endParaRPr>
          </a:p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err="1" smtClean="0">
                <a:solidFill>
                  <a:srgbClr val="000000"/>
                </a:solidFill>
                <a:latin typeface="+mn-lt"/>
              </a:rPr>
              <a:t>Anschauliche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+mn-lt"/>
              </a:rPr>
              <a:t>Erkl</a:t>
            </a:r>
            <a:r>
              <a:rPr lang="en-GB" sz="2000" dirty="0" err="1" smtClean="0">
                <a:solidFill>
                  <a:srgbClr val="000000"/>
                </a:solidFill>
                <a:latin typeface="+mn-lt"/>
                <a:cs typeface="Arial"/>
              </a:rPr>
              <a:t>ärung</a:t>
            </a:r>
            <a:r>
              <a:rPr lang="en-GB" sz="2000" dirty="0" smtClean="0">
                <a:solidFill>
                  <a:srgbClr val="000000"/>
                </a:solidFill>
                <a:latin typeface="+mn-lt"/>
                <a:cs typeface="Arial"/>
              </a:rPr>
              <a:t>:</a:t>
            </a:r>
            <a:endParaRPr lang="en-GB" sz="2000" dirty="0" smtClean="0">
              <a:solidFill>
                <a:schemeClr val="tx1"/>
              </a:solidFill>
              <a:latin typeface="+mn-lt"/>
              <a:cs typeface="Arial"/>
            </a:endParaRPr>
          </a:p>
          <a:p>
            <a:pPr marL="1079500" lvl="1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err="1" smtClean="0">
                <a:solidFill>
                  <a:schemeClr val="tx1"/>
                </a:solidFill>
                <a:latin typeface="+mn-lt"/>
                <a:cs typeface="Arial"/>
              </a:rPr>
              <a:t>Ein</a:t>
            </a:r>
            <a:r>
              <a:rPr lang="de-DE" sz="2000" dirty="0" smtClean="0">
                <a:solidFill>
                  <a:schemeClr val="tx1"/>
                </a:solidFill>
                <a:latin typeface="+mn-lt"/>
              </a:rPr>
              <a:t> geladenes Teilchen erzeugt</a:t>
            </a:r>
            <a:br>
              <a:rPr lang="de-DE" sz="2000" dirty="0" smtClean="0">
                <a:solidFill>
                  <a:schemeClr val="tx1"/>
                </a:solidFill>
                <a:latin typeface="+mn-lt"/>
              </a:rPr>
            </a:br>
            <a:r>
              <a:rPr lang="de-DE" sz="2000" dirty="0" smtClean="0">
                <a:solidFill>
                  <a:schemeClr val="tx1"/>
                </a:solidFill>
                <a:latin typeface="+mn-lt"/>
              </a:rPr>
              <a:t>im Medium der anderen Dielektri-</a:t>
            </a:r>
            <a:br>
              <a:rPr lang="de-DE" sz="2000" dirty="0" smtClean="0">
                <a:solidFill>
                  <a:schemeClr val="tx1"/>
                </a:solidFill>
                <a:latin typeface="+mn-lt"/>
              </a:rPr>
            </a:br>
            <a:r>
              <a:rPr lang="de-DE" sz="2000" dirty="0" smtClean="0">
                <a:solidFill>
                  <a:schemeClr val="tx1"/>
                </a:solidFill>
                <a:latin typeface="+mn-lt"/>
              </a:rPr>
              <a:t>zitätskonstanten eine Spiegelladung.</a:t>
            </a:r>
          </a:p>
          <a:p>
            <a:pPr marL="1079500" lvl="1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de-DE" sz="2000" dirty="0" smtClean="0">
                <a:solidFill>
                  <a:schemeClr val="tx1"/>
                </a:solidFill>
                <a:latin typeface="+mn-lt"/>
              </a:rPr>
              <a:t>Zusammen mit der sich nähernden</a:t>
            </a:r>
            <a:br>
              <a:rPr lang="de-DE" sz="2000" dirty="0" smtClean="0">
                <a:solidFill>
                  <a:schemeClr val="tx1"/>
                </a:solidFill>
                <a:latin typeface="+mn-lt"/>
              </a:rPr>
            </a:br>
            <a:r>
              <a:rPr lang="de-DE" sz="2000" dirty="0" smtClean="0">
                <a:solidFill>
                  <a:schemeClr val="tx1"/>
                </a:solidFill>
                <a:latin typeface="+mn-lt"/>
              </a:rPr>
              <a:t>Teilchenladung stellt diese einen</a:t>
            </a:r>
            <a:br>
              <a:rPr lang="de-DE" sz="2000" dirty="0" smtClean="0">
                <a:solidFill>
                  <a:schemeClr val="tx1"/>
                </a:solidFill>
                <a:latin typeface="+mn-lt"/>
              </a:rPr>
            </a:br>
            <a:r>
              <a:rPr lang="de-DE" sz="2000" dirty="0" smtClean="0">
                <a:solidFill>
                  <a:schemeClr val="tx1"/>
                </a:solidFill>
                <a:latin typeface="+mn-lt"/>
              </a:rPr>
              <a:t>veränderlichen Dipol dar. Dieser</a:t>
            </a:r>
            <a:br>
              <a:rPr lang="de-DE" sz="2000" dirty="0" smtClean="0">
                <a:solidFill>
                  <a:schemeClr val="tx1"/>
                </a:solidFill>
                <a:latin typeface="+mn-lt"/>
              </a:rPr>
            </a:br>
            <a:r>
              <a:rPr lang="de-DE" sz="2000" dirty="0" smtClean="0">
                <a:solidFill>
                  <a:schemeClr val="tx1"/>
                </a:solidFill>
                <a:latin typeface="+mn-lt"/>
              </a:rPr>
              <a:t>veränderliche Dipol strahlt</a:t>
            </a:r>
            <a:br>
              <a:rPr lang="de-DE" sz="2000" dirty="0" smtClean="0">
                <a:solidFill>
                  <a:schemeClr val="tx1"/>
                </a:solidFill>
                <a:latin typeface="+mn-lt"/>
              </a:rPr>
            </a:br>
            <a:r>
              <a:rPr lang="de-DE" sz="2000" dirty="0" smtClean="0">
                <a:solidFill>
                  <a:schemeClr val="tx1"/>
                </a:solidFill>
                <a:latin typeface="+mn-lt"/>
              </a:rPr>
              <a:t>Photonen ab.</a:t>
            </a:r>
            <a:endParaRPr lang="en-GB" sz="200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Picture 3" descr="tr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6039" y="3124200"/>
            <a:ext cx="1983561" cy="2667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7239000" y="3124200"/>
            <a:ext cx="1066800" cy="2667000"/>
          </a:xfrm>
          <a:prstGeom prst="rect">
            <a:avLst/>
          </a:prstGeom>
          <a:solidFill>
            <a:srgbClr val="7030A0">
              <a:alpha val="50000"/>
            </a:srgbClr>
          </a:solidFill>
          <a:ln w="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001000" y="3043535"/>
            <a:ext cx="3145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chemeClr val="tx1"/>
                </a:solidFill>
              </a:rPr>
              <a:t>ε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6096000" y="4495800"/>
            <a:ext cx="2590800" cy="1588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105400" y="1371600"/>
            <a:ext cx="3505200" cy="1024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Man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</a:rPr>
              <a:t>verwendet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</a:rPr>
              <a:t>gestapele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</a:rPr>
              <a:t>Foilien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</a:rPr>
              <a:t>oder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</a:rPr>
              <a:t>unregel-m</a:t>
            </a:r>
            <a:r>
              <a:rPr lang="en-US" sz="2000" dirty="0" err="1" smtClean="0">
                <a:solidFill>
                  <a:schemeClr val="tx1"/>
                </a:solidFill>
                <a:latin typeface="Arial"/>
                <a:cs typeface="Arial"/>
              </a:rPr>
              <a:t>äßige</a:t>
            </a:r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Arial"/>
                <a:cs typeface="Arial"/>
              </a:rPr>
              <a:t>Materialien</a:t>
            </a:r>
            <a:endParaRPr lang="en-GB" sz="200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9" name="Picture 8" descr="tr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538" y="1371600"/>
            <a:ext cx="4581262" cy="2971800"/>
          </a:xfrm>
          <a:prstGeom prst="rect">
            <a:avLst/>
          </a:prstGeom>
        </p:spPr>
      </p:pic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57200" y="304800"/>
            <a:ext cx="8229600" cy="56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/>
                <a:cs typeface="Arial"/>
              </a:rPr>
              <a:t>Übergangsstrahlung</a:t>
            </a:r>
            <a:r>
              <a:rPr lang="en-GB" sz="3200" dirty="0" smtClean="0">
                <a:solidFill>
                  <a:srgbClr val="000000"/>
                </a:solidFill>
                <a:latin typeface="Arial"/>
                <a:cs typeface="Arial"/>
              </a:rPr>
              <a:t> (2)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8610" name="Picture 2" descr="http://www-alice.gsi.de/trd/gallery/rad/side1_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617360"/>
            <a:ext cx="4038600" cy="2745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38200" y="4779099"/>
            <a:ext cx="3505200" cy="1697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US" sz="2000" dirty="0" err="1" smtClean="0">
                <a:solidFill>
                  <a:schemeClr val="tx1"/>
                </a:solidFill>
                <a:latin typeface="+mn-lt"/>
              </a:rPr>
              <a:t>Signalamplitude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</a:rPr>
              <a:t>als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</a:rPr>
              <a:t>Funktion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</a:rPr>
              <a:t>der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</a:rPr>
              <a:t>Driftzeit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US" sz="2000" dirty="0" smtClean="0">
                <a:solidFill>
                  <a:schemeClr val="tx1"/>
                </a:solidFill>
                <a:latin typeface="+mn-lt"/>
                <a:cs typeface="Arial"/>
              </a:rPr>
              <a:t>Simulation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  <a:cs typeface="Arial"/>
              </a:rPr>
              <a:t>ohne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cs typeface="Arial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  <a:cs typeface="Arial"/>
              </a:rPr>
              <a:t>Berücksichtigung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cs typeface="Arial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  <a:cs typeface="Arial"/>
              </a:rPr>
              <a:t>der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cs typeface="Arial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  <a:cs typeface="Arial"/>
              </a:rPr>
              <a:t>Übegangsstrahlung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cs typeface="Arial"/>
              </a:rPr>
              <a:t> </a:t>
            </a:r>
            <a:endParaRPr lang="en-GB" sz="20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57200" y="76200"/>
            <a:ext cx="8229600" cy="10892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/>
                <a:cs typeface="Arial"/>
              </a:rPr>
              <a:t>Übergangsstrahlung</a:t>
            </a:r>
            <a:r>
              <a:rPr lang="en-GB" sz="3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/>
                <a:cs typeface="Arial"/>
              </a:rPr>
              <a:t>für</a:t>
            </a:r>
            <a:r>
              <a:rPr lang="en-GB" sz="3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/>
                <a:cs typeface="Arial"/>
              </a:rPr>
              <a:t>Teilchenidentifizierung</a:t>
            </a:r>
            <a:r>
              <a:rPr lang="en-GB" sz="3200" dirty="0" smtClean="0">
                <a:solidFill>
                  <a:srgbClr val="000000"/>
                </a:solidFill>
                <a:latin typeface="Arial"/>
                <a:cs typeface="Arial"/>
              </a:rPr>
              <a:t> (1)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8" name="Picture 7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447800"/>
            <a:ext cx="3781896" cy="3993746"/>
          </a:xfrm>
          <a:prstGeom prst="rect">
            <a:avLst/>
          </a:prstGeom>
        </p:spPr>
      </p:pic>
      <p:pic>
        <p:nvPicPr>
          <p:cNvPr id="11" name="Picture 10" descr="Picture 1.png"/>
          <p:cNvPicPr>
            <a:picLocks noChangeAspect="1"/>
          </p:cNvPicPr>
          <p:nvPr/>
        </p:nvPicPr>
        <p:blipFill>
          <a:blip r:embed="rId3"/>
          <a:srcRect r="298"/>
          <a:stretch>
            <a:fillRect/>
          </a:stretch>
        </p:blipFill>
        <p:spPr>
          <a:xfrm>
            <a:off x="304800" y="1295400"/>
            <a:ext cx="3886200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457200" y="76200"/>
            <a:ext cx="8229600" cy="10892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/>
                <a:cs typeface="Arial"/>
              </a:rPr>
              <a:t>Übergangsstrahlung</a:t>
            </a:r>
            <a:r>
              <a:rPr lang="en-GB" sz="3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/>
                <a:cs typeface="Arial"/>
              </a:rPr>
              <a:t>für</a:t>
            </a:r>
            <a:r>
              <a:rPr lang="en-GB" sz="3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/>
                <a:cs typeface="Arial"/>
              </a:rPr>
              <a:t>Teilchenidentifizierung</a:t>
            </a:r>
            <a:r>
              <a:rPr lang="en-GB" sz="3200" dirty="0" smtClean="0">
                <a:solidFill>
                  <a:srgbClr val="000000"/>
                </a:solidFill>
                <a:latin typeface="Arial"/>
                <a:cs typeface="Arial"/>
              </a:rPr>
              <a:t> (2)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7" name="Picture 6" descr="Picture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295400"/>
            <a:ext cx="3891894" cy="349747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43894" y="4855299"/>
            <a:ext cx="3505200" cy="1387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US" sz="2000" dirty="0" err="1" smtClean="0">
                <a:solidFill>
                  <a:schemeClr val="tx1"/>
                </a:solidFill>
                <a:latin typeface="+mn-lt"/>
              </a:rPr>
              <a:t>Signalamplitude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</a:rPr>
              <a:t>als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</a:rPr>
              <a:t>Funktion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</a:rPr>
              <a:t>der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</a:rPr>
              <a:t>Driftzeit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US" sz="2000" dirty="0" smtClean="0">
                <a:solidFill>
                  <a:schemeClr val="tx1"/>
                </a:solidFill>
                <a:latin typeface="+mn-lt"/>
                <a:cs typeface="Arial"/>
              </a:rPr>
              <a:t>Rote </a:t>
            </a:r>
            <a:r>
              <a:rPr lang="en-US" sz="2000" dirty="0" err="1">
                <a:solidFill>
                  <a:schemeClr val="tx1"/>
                </a:solidFill>
                <a:latin typeface="+mn-lt"/>
                <a:cs typeface="Arial"/>
              </a:rPr>
              <a:t>L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  <a:cs typeface="Arial"/>
              </a:rPr>
              <a:t>inie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cs typeface="Arial"/>
              </a:rPr>
              <a:t>: Simulation</a:t>
            </a:r>
            <a:br>
              <a:rPr lang="en-US" sz="2000" dirty="0" smtClean="0">
                <a:solidFill>
                  <a:schemeClr val="tx1"/>
                </a:solidFill>
                <a:latin typeface="+mn-lt"/>
                <a:cs typeface="Arial"/>
              </a:rPr>
            </a:br>
            <a:r>
              <a:rPr lang="en-US" sz="2000" b="1" u="sng" dirty="0" err="1" smtClean="0">
                <a:solidFill>
                  <a:srgbClr val="FF0000"/>
                </a:solidFill>
                <a:latin typeface="+mn-lt"/>
                <a:cs typeface="Arial"/>
              </a:rPr>
              <a:t>mit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cs typeface="Arial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n-lt"/>
                <a:cs typeface="Arial"/>
              </a:rPr>
              <a:t>Übergangsstrahlung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cs typeface="Arial"/>
              </a:rPr>
              <a:t> </a:t>
            </a:r>
            <a:endParaRPr lang="en-GB" sz="20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05400" y="2209800"/>
            <a:ext cx="3124200" cy="3426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550" indent="-336550" eaLnBrk="1" hangingPunct="1">
              <a:lnSpc>
                <a:spcPct val="101000"/>
              </a:lnSpc>
              <a:spcBef>
                <a:spcPts val="400"/>
              </a:spcBef>
              <a:buFont typeface="Arial" pitchFamily="34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US" u="sng" dirty="0" err="1" smtClean="0">
                <a:solidFill>
                  <a:schemeClr val="tx1"/>
                </a:solidFill>
                <a:latin typeface="+mn-lt"/>
              </a:rPr>
              <a:t>Der</a:t>
            </a:r>
            <a:r>
              <a:rPr lang="en-US" u="sng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u="sng" dirty="0" err="1" smtClean="0">
                <a:solidFill>
                  <a:schemeClr val="tx1"/>
                </a:solidFill>
                <a:latin typeface="+mn-lt"/>
              </a:rPr>
              <a:t>Unterschied</a:t>
            </a:r>
            <a:r>
              <a:rPr lang="en-US" u="sng" dirty="0" smtClean="0">
                <a:solidFill>
                  <a:schemeClr val="tx1"/>
                </a:solidFill>
                <a:latin typeface="+mn-lt"/>
              </a:rPr>
              <a:t> in den </a:t>
            </a:r>
            <a:r>
              <a:rPr lang="en-US" u="sng" dirty="0" err="1" smtClean="0">
                <a:solidFill>
                  <a:schemeClr val="tx1"/>
                </a:solidFill>
                <a:latin typeface="+mn-lt"/>
              </a:rPr>
              <a:t>Signalamplituden</a:t>
            </a:r>
            <a:r>
              <a:rPr lang="en-US" u="sng" dirty="0" smtClean="0">
                <a:solidFill>
                  <a:schemeClr val="tx1"/>
                </a:solidFill>
                <a:latin typeface="+mn-lt"/>
              </a:rPr>
              <a:t> und in </a:t>
            </a:r>
            <a:r>
              <a:rPr lang="en-US" u="sng" dirty="0" err="1" smtClean="0">
                <a:solidFill>
                  <a:schemeClr val="tx1"/>
                </a:solidFill>
                <a:latin typeface="+mn-lt"/>
              </a:rPr>
              <a:t>der</a:t>
            </a:r>
            <a:r>
              <a:rPr lang="en-US" u="sng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u="sng" dirty="0" err="1" smtClean="0">
                <a:solidFill>
                  <a:schemeClr val="tx1"/>
                </a:solidFill>
                <a:latin typeface="+mn-lt"/>
              </a:rPr>
              <a:t>Signalform</a:t>
            </a:r>
            <a:r>
              <a:rPr lang="en-US" u="sng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u="sng" dirty="0" err="1" smtClean="0">
                <a:solidFill>
                  <a:schemeClr val="tx1"/>
                </a:solidFill>
                <a:latin typeface="+mn-lt"/>
              </a:rPr>
              <a:t>wird</a:t>
            </a:r>
            <a:r>
              <a:rPr lang="en-US" u="sng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u="sng" dirty="0" err="1" smtClean="0">
                <a:solidFill>
                  <a:schemeClr val="tx1"/>
                </a:solidFill>
                <a:latin typeface="+mn-lt"/>
              </a:rPr>
              <a:t>verwendet</a:t>
            </a:r>
            <a:r>
              <a:rPr lang="en-US" u="sng" dirty="0" smtClean="0">
                <a:solidFill>
                  <a:schemeClr val="tx1"/>
                </a:solidFill>
                <a:latin typeface="+mn-lt"/>
              </a:rPr>
              <a:t> um </a:t>
            </a:r>
            <a:r>
              <a:rPr lang="en-US" u="sng" dirty="0" err="1" smtClean="0">
                <a:solidFill>
                  <a:schemeClr val="tx1"/>
                </a:solidFill>
                <a:latin typeface="+mn-lt"/>
              </a:rPr>
              <a:t>Elektronen</a:t>
            </a:r>
            <a:r>
              <a:rPr lang="en-US" u="sng" dirty="0" smtClean="0">
                <a:solidFill>
                  <a:schemeClr val="tx1"/>
                </a:solidFill>
                <a:latin typeface="+mn-lt"/>
              </a:rPr>
              <a:t> von </a:t>
            </a:r>
            <a:r>
              <a:rPr lang="en-US" u="sng" dirty="0" err="1" smtClean="0">
                <a:solidFill>
                  <a:schemeClr val="tx1"/>
                </a:solidFill>
                <a:latin typeface="+mn-lt"/>
              </a:rPr>
              <a:t>Pionen</a:t>
            </a:r>
            <a:r>
              <a:rPr lang="en-US" u="sng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u="sng" dirty="0" err="1" smtClean="0">
                <a:solidFill>
                  <a:schemeClr val="tx1"/>
                </a:solidFill>
                <a:latin typeface="+mn-lt"/>
              </a:rPr>
              <a:t>zu</a:t>
            </a:r>
            <a:r>
              <a:rPr lang="en-US" u="sng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u="sng" dirty="0" err="1" smtClean="0">
                <a:solidFill>
                  <a:schemeClr val="tx1"/>
                </a:solidFill>
                <a:latin typeface="+mn-lt"/>
              </a:rPr>
              <a:t>unterscheiden</a:t>
            </a:r>
            <a:r>
              <a:rPr lang="en-US" u="sng" dirty="0" smtClean="0">
                <a:solidFill>
                  <a:schemeClr val="tx1"/>
                </a:solidFill>
                <a:latin typeface="+mn-lt"/>
              </a:rPr>
              <a:t>.</a:t>
            </a:r>
            <a:endParaRPr lang="en-GB" u="sng" dirty="0" smtClean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457200" y="304800"/>
            <a:ext cx="8229600" cy="56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457200" y="304800"/>
            <a:ext cx="8229600" cy="5918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Der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ALICE </a:t>
            </a:r>
            <a:r>
              <a:rPr lang="en-GB" sz="3200" b="1" dirty="0" smtClean="0">
                <a:solidFill>
                  <a:srgbClr val="000000"/>
                </a:solidFill>
                <a:latin typeface="Arial" charset="0"/>
              </a:rPr>
              <a:t>TRD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(3)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853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7762" y="1315056"/>
            <a:ext cx="3729038" cy="2799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trd-trac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8547" y="4200293"/>
            <a:ext cx="2893453" cy="2505307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733425" y="3581400"/>
            <a:ext cx="3076575" cy="2647597"/>
            <a:chOff x="733425" y="3581400"/>
            <a:chExt cx="3076575" cy="2647597"/>
          </a:xfrm>
        </p:grpSpPr>
        <p:pic>
          <p:nvPicPr>
            <p:cNvPr id="185346" name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33425" y="3581400"/>
              <a:ext cx="3076575" cy="2647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21599976" lon="0" rev="6899992"/>
              </a:camera>
              <a:lightRig rig="threePt" dir="t"/>
            </a:scene3d>
          </p:spPr>
        </p:pic>
        <p:sp>
          <p:nvSpPr>
            <p:cNvPr id="23" name="TextBox 22"/>
            <p:cNvSpPr txBox="1"/>
            <p:nvPr/>
          </p:nvSpPr>
          <p:spPr>
            <a:xfrm>
              <a:off x="2667000" y="4188023"/>
              <a:ext cx="990600" cy="276999"/>
            </a:xfrm>
            <a:prstGeom prst="rect">
              <a:avLst/>
            </a:prstGeom>
            <a:noFill/>
            <a:scene3d>
              <a:camera prst="orthographicFront">
                <a:rot lat="0" lon="0" rev="69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Radiator</a:t>
              </a:r>
              <a:endParaRPr lang="en-US" sz="120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362200" y="4416623"/>
              <a:ext cx="990600" cy="276999"/>
            </a:xfrm>
            <a:prstGeom prst="rect">
              <a:avLst/>
            </a:prstGeom>
            <a:noFill/>
            <a:scene3d>
              <a:camera prst="orthographicFront">
                <a:rot lat="0" lon="0" rev="69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Radiator</a:t>
              </a:r>
              <a:endParaRPr lang="en-US" sz="120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81200" y="4495800"/>
              <a:ext cx="990600" cy="276999"/>
            </a:xfrm>
            <a:prstGeom prst="rect">
              <a:avLst/>
            </a:prstGeom>
            <a:noFill/>
            <a:scene3d>
              <a:camera prst="orthographicFront">
                <a:rot lat="0" lon="0" rev="69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Radiator</a:t>
              </a:r>
              <a:endParaRPr lang="en-US" sz="120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76400" y="4721423"/>
              <a:ext cx="990600" cy="276999"/>
            </a:xfrm>
            <a:prstGeom prst="rect">
              <a:avLst/>
            </a:prstGeom>
            <a:noFill/>
            <a:scene3d>
              <a:camera prst="orthographicFront">
                <a:rot lat="0" lon="0" rev="69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Radiator</a:t>
              </a:r>
              <a:endParaRPr lang="en-US" sz="120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371600" y="4876800"/>
              <a:ext cx="990600" cy="276999"/>
            </a:xfrm>
            <a:prstGeom prst="rect">
              <a:avLst/>
            </a:prstGeom>
            <a:noFill/>
            <a:scene3d>
              <a:camera prst="orthographicFront">
                <a:rot lat="0" lon="0" rev="69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Radiator</a:t>
              </a:r>
              <a:endParaRPr lang="en-US" sz="120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066800" y="5102423"/>
              <a:ext cx="990600" cy="276999"/>
            </a:xfrm>
            <a:prstGeom prst="rect">
              <a:avLst/>
            </a:prstGeom>
            <a:noFill/>
            <a:scene3d>
              <a:camera prst="orthographicFront">
                <a:rot lat="0" lon="0" rev="69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Radiator</a:t>
              </a:r>
              <a:endParaRPr lang="en-US" sz="120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590800" y="4114800"/>
              <a:ext cx="990600" cy="461665"/>
            </a:xfrm>
            <a:prstGeom prst="rect">
              <a:avLst/>
            </a:prstGeom>
            <a:noFill/>
            <a:scene3d>
              <a:camera prst="orthographicFront">
                <a:rot lat="0" lon="0" rev="69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Gas</a:t>
              </a:r>
            </a:p>
            <a:p>
              <a:endParaRPr lang="en-US" sz="120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286000" y="4338935"/>
              <a:ext cx="990600" cy="461665"/>
            </a:xfrm>
            <a:prstGeom prst="rect">
              <a:avLst/>
            </a:prstGeom>
            <a:noFill/>
            <a:scene3d>
              <a:camera prst="orthographicFront">
                <a:rot lat="0" lon="0" rev="69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Gas</a:t>
              </a:r>
            </a:p>
            <a:p>
              <a:endParaRPr lang="en-US" sz="120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905000" y="4419600"/>
              <a:ext cx="990600" cy="461665"/>
            </a:xfrm>
            <a:prstGeom prst="rect">
              <a:avLst/>
            </a:prstGeom>
            <a:noFill/>
            <a:scene3d>
              <a:camera prst="orthographicFront">
                <a:rot lat="0" lon="0" rev="69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Gas</a:t>
              </a:r>
            </a:p>
            <a:p>
              <a:endParaRPr lang="en-US" sz="120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600200" y="4643735"/>
              <a:ext cx="990600" cy="461665"/>
            </a:xfrm>
            <a:prstGeom prst="rect">
              <a:avLst/>
            </a:prstGeom>
            <a:noFill/>
            <a:scene3d>
              <a:camera prst="orthographicFront">
                <a:rot lat="0" lon="0" rev="69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Gas</a:t>
              </a:r>
            </a:p>
            <a:p>
              <a:endParaRPr lang="en-US" sz="120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95400" y="4796135"/>
              <a:ext cx="990600" cy="461665"/>
            </a:xfrm>
            <a:prstGeom prst="rect">
              <a:avLst/>
            </a:prstGeom>
            <a:noFill/>
            <a:scene3d>
              <a:camera prst="orthographicFront">
                <a:rot lat="0" lon="0" rev="69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Gas</a:t>
              </a:r>
            </a:p>
            <a:p>
              <a:endParaRPr lang="en-US" sz="120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14400" y="4876800"/>
              <a:ext cx="990600" cy="461665"/>
            </a:xfrm>
            <a:prstGeom prst="rect">
              <a:avLst/>
            </a:prstGeom>
            <a:noFill/>
            <a:scene3d>
              <a:camera prst="orthographicFront">
                <a:rot lat="0" lon="0" rev="69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Gas</a:t>
              </a:r>
            </a:p>
            <a:p>
              <a:endParaRPr lang="en-US" sz="1200" dirty="0">
                <a:solidFill>
                  <a:schemeClr val="tx1"/>
                </a:solidFill>
                <a:latin typeface="+mn-lt"/>
              </a:endParaRPr>
            </a:p>
          </p:txBody>
        </p:sp>
      </p:grpSp>
      <p:cxnSp>
        <p:nvCxnSpPr>
          <p:cNvPr id="18" name="Straight Arrow Connector 17"/>
          <p:cNvCxnSpPr/>
          <p:nvPr/>
        </p:nvCxnSpPr>
        <p:spPr bwMode="auto">
          <a:xfrm>
            <a:off x="3352800" y="5181600"/>
            <a:ext cx="2133600" cy="152400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Rectangle 13"/>
          <p:cNvSpPr/>
          <p:nvPr/>
        </p:nvSpPr>
        <p:spPr>
          <a:xfrm>
            <a:off x="533400" y="1295400"/>
            <a:ext cx="4572000" cy="20723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36550" indent="-336550" eaLnBrk="1" hangingPunct="1">
              <a:spcBef>
                <a:spcPts val="45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540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Auslesekammern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in</a:t>
            </a:r>
          </a:p>
          <a:p>
            <a:pPr marL="1079500" lvl="1" indent="-336550" eaLnBrk="1" hangingPunct="1">
              <a:spcBef>
                <a:spcPts val="45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18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Supermodulen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marL="1079500" lvl="1" indent="-336550" eaLnBrk="1" hangingPunct="1">
              <a:spcBef>
                <a:spcPts val="45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err="1">
                <a:solidFill>
                  <a:srgbClr val="000000"/>
                </a:solidFill>
                <a:latin typeface="Arial" charset="0"/>
              </a:rPr>
              <a:t>m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it</a:t>
            </a:r>
            <a:r>
              <a:rPr lang="en-GB" sz="2000" dirty="0" smtClean="0">
                <a:solidFill>
                  <a:srgbClr val="000000"/>
                </a:solidFill>
                <a:latin typeface="Arial" charset="0"/>
              </a:rPr>
              <a:t> je 6 </a:t>
            </a:r>
            <a:r>
              <a:rPr lang="en-GB" sz="2000" dirty="0" err="1" smtClean="0">
                <a:solidFill>
                  <a:srgbClr val="000000"/>
                </a:solidFill>
                <a:latin typeface="Arial" charset="0"/>
              </a:rPr>
              <a:t>Ebenen</a:t>
            </a:r>
            <a:endParaRPr lang="en-GB" sz="2000" dirty="0">
              <a:solidFill>
                <a:srgbClr val="000000"/>
              </a:solidFill>
              <a:latin typeface="Arial" charset="0"/>
            </a:endParaRPr>
          </a:p>
          <a:p>
            <a:pPr marL="336550" indent="-336550" eaLnBrk="1" hangingPunct="1">
              <a:spcBef>
                <a:spcPts val="45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Driftg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as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Xe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/CO</a:t>
            </a:r>
            <a:r>
              <a:rPr lang="en-GB" baseline="-33000" dirty="0" smtClean="0">
                <a:solidFill>
                  <a:srgbClr val="000000"/>
                </a:solidFill>
                <a:latin typeface="Arial" charset="0"/>
              </a:rPr>
              <a:t>2</a:t>
            </a:r>
            <a:r>
              <a:rPr lang="en-GB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(85/15)</a:t>
            </a:r>
          </a:p>
          <a:p>
            <a:pPr marL="336550" indent="-336550" eaLnBrk="1" hangingPunct="1">
              <a:spcBef>
                <a:spcPts val="45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&gt; 1 Mio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Auslesekan</a:t>
            </a:r>
            <a:r>
              <a:rPr lang="en-GB" dirty="0" err="1" smtClean="0">
                <a:solidFill>
                  <a:srgbClr val="000000"/>
                </a:solidFill>
                <a:latin typeface="Arial"/>
                <a:cs typeface="Arial"/>
              </a:rPr>
              <a:t>äle</a:t>
            </a:r>
            <a:endParaRPr lang="en-GB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rot="10800000" flipV="1">
            <a:off x="3429000" y="3276600"/>
            <a:ext cx="2286000" cy="1143000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457200" y="304800"/>
            <a:ext cx="8229600" cy="5918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Der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ALICE </a:t>
            </a:r>
            <a:r>
              <a:rPr lang="en-GB" sz="3200" b="1" dirty="0" smtClean="0">
                <a:solidFill>
                  <a:srgbClr val="000000"/>
                </a:solidFill>
                <a:latin typeface="Arial" charset="0"/>
              </a:rPr>
              <a:t>TRD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Trigger (1)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" y="3993351"/>
            <a:ext cx="8077200" cy="1264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550" indent="-336550" eaLnBrk="1" hangingPunct="1">
              <a:spcBef>
                <a:spcPts val="45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Gesucht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werden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in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der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Datenflut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versteckte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schnelle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Elektronenpaare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(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Erinnerung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dirty="0" smtClean="0">
                <a:solidFill>
                  <a:schemeClr val="tx1"/>
                </a:solidFill>
              </a:rPr>
              <a:t>J/</a:t>
            </a:r>
            <a:r>
              <a:rPr lang="en-US" dirty="0" smtClean="0">
                <a:solidFill>
                  <a:schemeClr val="tx1"/>
                </a:solidFill>
                <a:sym typeface="Symbol"/>
              </a:rPr>
              <a:t>  </a:t>
            </a:r>
            <a:r>
              <a:rPr lang="en-US" dirty="0" smtClean="0">
                <a:solidFill>
                  <a:schemeClr val="tx1"/>
                </a:solidFill>
              </a:rPr>
              <a:t>e</a:t>
            </a:r>
            <a:r>
              <a:rPr lang="en-US" baseline="25000" dirty="0" smtClean="0">
                <a:solidFill>
                  <a:schemeClr val="tx1"/>
                </a:solidFill>
              </a:rPr>
              <a:t>+</a:t>
            </a:r>
            <a:r>
              <a:rPr lang="en-US" dirty="0" smtClean="0">
                <a:solidFill>
                  <a:schemeClr val="tx1"/>
                </a:solidFill>
              </a:rPr>
              <a:t> e</a:t>
            </a:r>
            <a:r>
              <a:rPr lang="en-US" baseline="25000" dirty="0" smtClean="0">
                <a:solidFill>
                  <a:schemeClr val="tx1"/>
                </a:solidFill>
              </a:rPr>
              <a:t> –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)</a:t>
            </a:r>
          </a:p>
          <a:p>
            <a:pPr marL="336550" indent="-336550" eaLnBrk="1" hangingPunct="1">
              <a:spcBef>
                <a:spcPts val="45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dirty="0" err="1" smtClean="0">
                <a:solidFill>
                  <a:srgbClr val="000000"/>
                </a:solidFill>
                <a:latin typeface="Arial" charset="0"/>
                <a:cs typeface="Arial"/>
              </a:rPr>
              <a:t>Dafür</a:t>
            </a:r>
            <a:r>
              <a:rPr lang="en-GB" dirty="0" smtClean="0">
                <a:solidFill>
                  <a:srgbClr val="000000"/>
                </a:solidFill>
                <a:latin typeface="Arial" charset="0"/>
                <a:cs typeface="Arial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  <a:cs typeface="Arial"/>
              </a:rPr>
              <a:t>stehen</a:t>
            </a:r>
            <a:r>
              <a:rPr lang="en-GB" dirty="0" smtClean="0">
                <a:solidFill>
                  <a:srgbClr val="000000"/>
                </a:solidFill>
                <a:latin typeface="Arial" charset="0"/>
                <a:cs typeface="Arial"/>
              </a:rPr>
              <a:t> &lt;7</a:t>
            </a:r>
            <a:r>
              <a:rPr lang="en-GB" dirty="0" smtClean="0">
                <a:solidFill>
                  <a:srgbClr val="000000"/>
                </a:solidFill>
                <a:latin typeface="Arial" charset="0"/>
                <a:cs typeface="Arial"/>
                <a:sym typeface="Symbol"/>
              </a:rPr>
              <a:t></a:t>
            </a:r>
            <a:r>
              <a:rPr lang="en-GB" dirty="0" smtClean="0">
                <a:solidFill>
                  <a:srgbClr val="000000"/>
                </a:solidFill>
                <a:latin typeface="Arial" charset="0"/>
                <a:cs typeface="Arial"/>
              </a:rPr>
              <a:t>s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  <a:cs typeface="Arial"/>
              </a:rPr>
              <a:t>zur</a:t>
            </a:r>
            <a:r>
              <a:rPr lang="en-GB" dirty="0" smtClean="0">
                <a:solidFill>
                  <a:srgbClr val="000000"/>
                </a:solidFill>
                <a:latin typeface="Arial" charset="0"/>
                <a:cs typeface="Arial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  <a:cs typeface="Arial"/>
              </a:rPr>
              <a:t>Verf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  <a:cs typeface="Arial"/>
              </a:rPr>
              <a:t>ügung</a:t>
            </a:r>
            <a:endParaRPr lang="en-GB" dirty="0">
              <a:solidFill>
                <a:srgbClr val="000000"/>
              </a:solidFill>
              <a:latin typeface="Arial" charset="0"/>
              <a:cs typeface="Arial"/>
            </a:endParaRPr>
          </a:p>
        </p:txBody>
      </p:sp>
      <p:pic>
        <p:nvPicPr>
          <p:cNvPr id="4" name="Picture 3" descr="tracklet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371600"/>
            <a:ext cx="8991600" cy="18801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4638" y="26988"/>
            <a:ext cx="5918200" cy="7516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457200" y="304800"/>
            <a:ext cx="8229600" cy="5918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Der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ALICE </a:t>
            </a:r>
            <a:r>
              <a:rPr lang="en-GB" sz="3200" b="1" dirty="0" smtClean="0">
                <a:solidFill>
                  <a:srgbClr val="000000"/>
                </a:solidFill>
                <a:latin typeface="Arial" charset="0"/>
              </a:rPr>
              <a:t>TRD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Trigger (2)</a:t>
            </a:r>
          </a:p>
        </p:txBody>
      </p:sp>
      <p:sp>
        <p:nvSpPr>
          <p:cNvPr id="3" name="Rectangle 2"/>
          <p:cNvSpPr/>
          <p:nvPr/>
        </p:nvSpPr>
        <p:spPr>
          <a:xfrm>
            <a:off x="381000" y="4538008"/>
            <a:ext cx="3733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1" hangingPunct="1">
              <a:spcBef>
                <a:spcPts val="450"/>
              </a:spcBef>
              <a:buFont typeface="+mj-lt"/>
              <a:buAutoNum type="arabicPeriod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Während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die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Signale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noch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aufgenommen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werden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(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w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ährend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der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Driftzeit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)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werden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die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Daten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nach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schnellen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Elektronen-kandidaten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durchsucht</a:t>
            </a:r>
            <a:endParaRPr lang="en-GB" sz="200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4" name="Picture 3" descr="tracklet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371600"/>
            <a:ext cx="8991600" cy="1880170"/>
          </a:xfrm>
          <a:prstGeom prst="rect">
            <a:avLst/>
          </a:prstGeom>
        </p:spPr>
      </p:pic>
      <p:pic>
        <p:nvPicPr>
          <p:cNvPr id="5" name="Picture 4" descr="trd-trac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2590800"/>
            <a:ext cx="1848118" cy="1600200"/>
          </a:xfrm>
          <a:prstGeom prst="rect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2514600"/>
            <a:ext cx="1855615" cy="159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21599976" lon="0" rev="0"/>
            </a:camera>
            <a:lightRig rig="threePt" dir="t"/>
          </a:scene3d>
        </p:spPr>
      </p:pic>
      <p:sp>
        <p:nvSpPr>
          <p:cNvPr id="20" name="Rectangle 19"/>
          <p:cNvSpPr/>
          <p:nvPr/>
        </p:nvSpPr>
        <p:spPr>
          <a:xfrm>
            <a:off x="4572000" y="4549914"/>
            <a:ext cx="3886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1" hangingPunct="1">
              <a:spcBef>
                <a:spcPts val="450"/>
              </a:spcBef>
              <a:buFont typeface="+mj-lt"/>
              <a:buAutoNum type="arabicPeriod" startAt="2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Die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Daten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der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6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Ebenen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werden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in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einer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“Global Tracking Unit”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kombiniert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.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Elektronenpaare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werden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Arial"/>
                <a:cs typeface="Arial"/>
              </a:rPr>
              <a:t>gesucht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endParaRPr lang="en-GB" sz="2000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1752600" y="3429000"/>
            <a:ext cx="4419600" cy="228600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457200" y="304800"/>
            <a:ext cx="8229600" cy="5918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ALICE </a:t>
            </a:r>
            <a:r>
              <a:rPr lang="en-GB" sz="3200" b="1" dirty="0" smtClean="0">
                <a:solidFill>
                  <a:srgbClr val="000000"/>
                </a:solidFill>
                <a:latin typeface="Arial" charset="0"/>
              </a:rPr>
              <a:t>TRD</a:t>
            </a:r>
            <a:r>
              <a:rPr lang="en-GB" sz="3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Ausleseelektronik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(1)</a:t>
            </a:r>
          </a:p>
        </p:txBody>
      </p:sp>
      <p:pic>
        <p:nvPicPr>
          <p:cNvPr id="187396" name="Picture 4" descr="D:\pics\MCM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95400"/>
            <a:ext cx="5410200" cy="2517082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5943600" y="1371600"/>
            <a:ext cx="259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550" indent="-336550" eaLnBrk="1" hangingPunct="1">
              <a:spcBef>
                <a:spcPts val="45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TRAP chip: </a:t>
            </a:r>
            <a:r>
              <a:rPr lang="en-US" dirty="0" err="1" smtClean="0">
                <a:solidFill>
                  <a:srgbClr val="000000"/>
                </a:solidFill>
                <a:latin typeface="Arial" charset="0"/>
              </a:rPr>
              <a:t>Teilchenspuren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Arial" charset="0"/>
              </a:rPr>
              <a:t>untersuchen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Arial" charset="0"/>
              </a:rPr>
              <a:t>mit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 4 CPUs (</a:t>
            </a:r>
            <a:r>
              <a:rPr lang="en-US" dirty="0" err="1" smtClean="0">
                <a:solidFill>
                  <a:srgbClr val="000000"/>
                </a:solidFill>
                <a:latin typeface="Arial" charset="0"/>
              </a:rPr>
              <a:t>Prozessoren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)</a:t>
            </a:r>
            <a:endParaRPr lang="en-US" dirty="0" smtClean="0">
              <a:solidFill>
                <a:srgbClr val="000000"/>
              </a:solidFill>
              <a:latin typeface="Arial" charset="0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457200" y="304800"/>
            <a:ext cx="8229600" cy="5918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ALICE </a:t>
            </a:r>
            <a:r>
              <a:rPr lang="en-GB" sz="3200" b="1" dirty="0" smtClean="0">
                <a:solidFill>
                  <a:srgbClr val="000000"/>
                </a:solidFill>
                <a:latin typeface="Arial" charset="0"/>
              </a:rPr>
              <a:t>TRD</a:t>
            </a:r>
            <a:r>
              <a:rPr lang="en-GB" sz="3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Ausleseelektronik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(2)</a:t>
            </a:r>
          </a:p>
        </p:txBody>
      </p:sp>
      <p:pic>
        <p:nvPicPr>
          <p:cNvPr id="18637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495800"/>
            <a:ext cx="3276600" cy="2109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7395" name="Picture 3" descr="D:\pics\mc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3581400"/>
            <a:ext cx="2816225" cy="2816225"/>
          </a:xfrm>
          <a:prstGeom prst="rect">
            <a:avLst/>
          </a:prstGeom>
          <a:noFill/>
        </p:spPr>
      </p:pic>
      <p:cxnSp>
        <p:nvCxnSpPr>
          <p:cNvPr id="11" name="Straight Arrow Connector 10"/>
          <p:cNvCxnSpPr/>
          <p:nvPr/>
        </p:nvCxnSpPr>
        <p:spPr bwMode="auto">
          <a:xfrm rot="10800000" flipV="1">
            <a:off x="3810001" y="4878388"/>
            <a:ext cx="2286001" cy="227012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87396" name="Picture 4" descr="D:\pics\MCM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1295400"/>
            <a:ext cx="5410200" cy="2517082"/>
          </a:xfrm>
          <a:prstGeom prst="rect">
            <a:avLst/>
          </a:prstGeom>
          <a:noFill/>
        </p:spPr>
      </p:pic>
      <p:cxnSp>
        <p:nvCxnSpPr>
          <p:cNvPr id="15" name="Straight Arrow Connector 14"/>
          <p:cNvCxnSpPr/>
          <p:nvPr/>
        </p:nvCxnSpPr>
        <p:spPr bwMode="auto">
          <a:xfrm>
            <a:off x="4876801" y="2819401"/>
            <a:ext cx="2743199" cy="2209801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>
            <a:off x="1828799" y="2133600"/>
            <a:ext cx="5181603" cy="2819400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Rectangle 11"/>
          <p:cNvSpPr/>
          <p:nvPr/>
        </p:nvSpPr>
        <p:spPr>
          <a:xfrm>
            <a:off x="5943600" y="1371600"/>
            <a:ext cx="259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550" indent="-336550" eaLnBrk="1" hangingPunct="1">
              <a:spcBef>
                <a:spcPts val="45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TRAP chip: </a:t>
            </a:r>
            <a:r>
              <a:rPr lang="en-US" dirty="0" err="1" smtClean="0">
                <a:solidFill>
                  <a:srgbClr val="000000"/>
                </a:solidFill>
                <a:latin typeface="Arial" charset="0"/>
              </a:rPr>
              <a:t>Teilchenspuren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Arial" charset="0"/>
              </a:rPr>
              <a:t>untersuchen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Arial" charset="0"/>
              </a:rPr>
              <a:t>mit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 4 CPUs (</a:t>
            </a:r>
            <a:r>
              <a:rPr lang="en-US" dirty="0" err="1" smtClean="0">
                <a:solidFill>
                  <a:srgbClr val="000000"/>
                </a:solidFill>
                <a:latin typeface="Arial" charset="0"/>
              </a:rPr>
              <a:t>Prozessoren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)</a:t>
            </a:r>
            <a:endParaRPr lang="en-US" dirty="0" smtClean="0">
              <a:solidFill>
                <a:srgbClr val="000000"/>
              </a:solidFill>
              <a:latin typeface="Arial" charset="0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457200" y="304800"/>
            <a:ext cx="8229600" cy="5918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ALICE </a:t>
            </a:r>
            <a:r>
              <a:rPr lang="en-GB" sz="3200" b="1" dirty="0" smtClean="0">
                <a:solidFill>
                  <a:srgbClr val="000000"/>
                </a:solidFill>
                <a:latin typeface="Arial" charset="0"/>
              </a:rPr>
              <a:t>TRD</a:t>
            </a:r>
            <a:r>
              <a:rPr lang="en-GB" sz="3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Konstruktion</a:t>
            </a:r>
            <a:endParaRPr lang="en-GB" sz="32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019800" y="5314890"/>
            <a:ext cx="2667000" cy="866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1" hangingPunct="1">
              <a:spcBef>
                <a:spcPts val="450"/>
              </a:spcBef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1400" b="1" dirty="0" err="1" smtClean="0">
                <a:solidFill>
                  <a:srgbClr val="000000"/>
                </a:solidFill>
                <a:latin typeface="Arial"/>
                <a:cs typeface="Arial"/>
              </a:rPr>
              <a:t>Ein</a:t>
            </a:r>
            <a:r>
              <a:rPr lang="en-GB" sz="1400" b="1" dirty="0" smtClean="0">
                <a:solidFill>
                  <a:srgbClr val="000000"/>
                </a:solidFill>
                <a:latin typeface="Arial"/>
                <a:cs typeface="Arial"/>
              </a:rPr>
              <a:t> TRD </a:t>
            </a:r>
            <a:r>
              <a:rPr lang="en-GB" sz="1400" b="1" dirty="0" err="1" smtClean="0">
                <a:solidFill>
                  <a:srgbClr val="000000"/>
                </a:solidFill>
                <a:latin typeface="Arial"/>
                <a:cs typeface="Arial"/>
              </a:rPr>
              <a:t>Supermodul</a:t>
            </a:r>
            <a:r>
              <a:rPr lang="en-GB" sz="14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1400" b="1" dirty="0" smtClean="0">
                <a:solidFill>
                  <a:srgbClr val="000000"/>
                </a:solidFill>
                <a:latin typeface="Arial"/>
                <a:cs typeface="Arial"/>
              </a:rPr>
              <a:t>in </a:t>
            </a:r>
            <a:r>
              <a:rPr lang="en-GB" sz="1400" b="1" dirty="0" err="1" smtClean="0">
                <a:solidFill>
                  <a:srgbClr val="000000"/>
                </a:solidFill>
                <a:latin typeface="Arial"/>
                <a:cs typeface="Arial"/>
              </a:rPr>
              <a:t>Bau</a:t>
            </a:r>
            <a:endParaRPr lang="en-GB" sz="1400" b="1" dirty="0">
              <a:solidFill>
                <a:srgbClr val="000000"/>
              </a:solidFill>
              <a:latin typeface="Arial"/>
              <a:cs typeface="Arial"/>
            </a:endParaRPr>
          </a:p>
          <a:p>
            <a:pPr marL="457200" indent="-457200" eaLnBrk="1" hangingPunct="1">
              <a:spcBef>
                <a:spcPts val="450"/>
              </a:spcBef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1400" b="1" dirty="0" smtClean="0">
                <a:solidFill>
                  <a:srgbClr val="000000"/>
                </a:solidFill>
                <a:latin typeface="Arial"/>
                <a:cs typeface="Arial"/>
              </a:rPr>
              <a:t>Die </a:t>
            </a:r>
            <a:r>
              <a:rPr lang="en-GB" sz="1400" b="1" dirty="0" err="1" smtClean="0">
                <a:solidFill>
                  <a:srgbClr val="000000"/>
                </a:solidFill>
                <a:latin typeface="Arial"/>
                <a:cs typeface="Arial"/>
              </a:rPr>
              <a:t>erste</a:t>
            </a:r>
            <a:r>
              <a:rPr lang="en-GB" sz="14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1400" b="1" dirty="0" err="1" smtClean="0">
                <a:solidFill>
                  <a:srgbClr val="000000"/>
                </a:solidFill>
                <a:latin typeface="Arial"/>
                <a:cs typeface="Arial"/>
              </a:rPr>
              <a:t>der</a:t>
            </a:r>
            <a:r>
              <a:rPr lang="en-GB" sz="1400" b="1" dirty="0" smtClean="0">
                <a:solidFill>
                  <a:srgbClr val="000000"/>
                </a:solidFill>
                <a:latin typeface="Arial"/>
                <a:cs typeface="Arial"/>
              </a:rPr>
              <a:t> 6 </a:t>
            </a:r>
            <a:r>
              <a:rPr lang="en-GB" sz="1400" b="1" dirty="0" err="1" smtClean="0">
                <a:solidFill>
                  <a:srgbClr val="000000"/>
                </a:solidFill>
                <a:latin typeface="Arial"/>
                <a:cs typeface="Arial"/>
              </a:rPr>
              <a:t>Detektoren</a:t>
            </a:r>
            <a:r>
              <a:rPr lang="en-GB" sz="1400" b="1" dirty="0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</a:p>
          <a:p>
            <a:pPr marL="457200" indent="-457200" eaLnBrk="1" hangingPunct="1">
              <a:spcBef>
                <a:spcPts val="450"/>
              </a:spcBef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1400" b="1" dirty="0" err="1" smtClean="0">
                <a:solidFill>
                  <a:srgbClr val="000000"/>
                </a:solidFill>
                <a:latin typeface="Arial"/>
                <a:cs typeface="Arial"/>
              </a:rPr>
              <a:t>ebenen</a:t>
            </a:r>
            <a:r>
              <a:rPr lang="en-GB" sz="14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1400" b="1" dirty="0" err="1" smtClean="0">
                <a:solidFill>
                  <a:srgbClr val="000000"/>
                </a:solidFill>
                <a:latin typeface="Arial"/>
                <a:cs typeface="Arial"/>
              </a:rPr>
              <a:t>wird</a:t>
            </a:r>
            <a:r>
              <a:rPr lang="en-GB" sz="14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1400" b="1" dirty="0" err="1" smtClean="0">
                <a:solidFill>
                  <a:srgbClr val="000000"/>
                </a:solidFill>
                <a:latin typeface="Arial"/>
                <a:cs typeface="Arial"/>
              </a:rPr>
              <a:t>installiert</a:t>
            </a:r>
            <a:r>
              <a:rPr lang="en-GB" sz="1400" b="1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en-GB" sz="1400" b="1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1863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1447800"/>
            <a:ext cx="2584323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3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447800"/>
            <a:ext cx="4038600" cy="2789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37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4495800"/>
            <a:ext cx="3276600" cy="2109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 bwMode="auto">
          <a:xfrm rot="10800000">
            <a:off x="3962400" y="2590800"/>
            <a:ext cx="2667002" cy="1143000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rot="5400000">
            <a:off x="1066800" y="3505200"/>
            <a:ext cx="2133600" cy="304800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Rectangle 9"/>
          <p:cNvSpPr/>
          <p:nvPr/>
        </p:nvSpPr>
        <p:spPr>
          <a:xfrm>
            <a:off x="2667000" y="3120732"/>
            <a:ext cx="1905000" cy="1146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r" eaLnBrk="1" hangingPunct="1">
              <a:spcBef>
                <a:spcPts val="450"/>
              </a:spcBef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1400" b="1" dirty="0" err="1" smtClean="0">
                <a:solidFill>
                  <a:srgbClr val="000000"/>
                </a:solidFill>
                <a:latin typeface="Arial"/>
                <a:cs typeface="Arial"/>
              </a:rPr>
              <a:t>Eine</a:t>
            </a:r>
            <a:r>
              <a:rPr lang="en-GB" sz="14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1400" b="1" dirty="0" err="1" smtClean="0">
                <a:latin typeface="Arial"/>
                <a:cs typeface="Arial"/>
              </a:rPr>
              <a:t>mit</a:t>
            </a:r>
            <a:endParaRPr lang="en-GB" sz="1400" b="1" dirty="0" smtClean="0">
              <a:latin typeface="Arial"/>
              <a:cs typeface="Arial"/>
            </a:endParaRPr>
          </a:p>
          <a:p>
            <a:pPr marL="457200" indent="-457200" algn="r" eaLnBrk="1" hangingPunct="1">
              <a:spcBef>
                <a:spcPts val="450"/>
              </a:spcBef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1400" b="1" dirty="0" err="1" smtClean="0">
                <a:solidFill>
                  <a:srgbClr val="000000"/>
                </a:solidFill>
                <a:latin typeface="Arial"/>
                <a:cs typeface="Arial"/>
              </a:rPr>
              <a:t>Elektronik</a:t>
            </a:r>
            <a:endParaRPr lang="en-GB" sz="1400" b="1" dirty="0">
              <a:solidFill>
                <a:srgbClr val="000000"/>
              </a:solidFill>
              <a:latin typeface="Arial"/>
              <a:cs typeface="Arial"/>
            </a:endParaRPr>
          </a:p>
          <a:p>
            <a:pPr marL="457200" indent="-457200" algn="r" eaLnBrk="1" hangingPunct="1">
              <a:spcBef>
                <a:spcPts val="450"/>
              </a:spcBef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1400" b="1" dirty="0" err="1" smtClean="0">
                <a:solidFill>
                  <a:srgbClr val="000000"/>
                </a:solidFill>
                <a:latin typeface="Arial"/>
                <a:cs typeface="Arial"/>
              </a:rPr>
              <a:t>bestückte</a:t>
            </a:r>
            <a:endParaRPr lang="en-GB" sz="1400" b="1" dirty="0">
              <a:solidFill>
                <a:srgbClr val="000000"/>
              </a:solidFill>
              <a:latin typeface="Arial"/>
              <a:cs typeface="Arial"/>
            </a:endParaRPr>
          </a:p>
          <a:p>
            <a:pPr marL="457200" indent="-457200" algn="r" eaLnBrk="1" hangingPunct="1">
              <a:spcBef>
                <a:spcPts val="450"/>
              </a:spcBef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1400" b="1" dirty="0" err="1" smtClean="0">
                <a:solidFill>
                  <a:srgbClr val="000000"/>
                </a:solidFill>
                <a:latin typeface="Arial"/>
                <a:cs typeface="Arial"/>
              </a:rPr>
              <a:t>Auslesekammer</a:t>
            </a:r>
            <a:endParaRPr lang="en-GB" sz="1400" b="1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550"/>
            <a:ext cx="8223250" cy="1136650"/>
          </a:xfrm>
        </p:spPr>
        <p:txBody>
          <a:bodyPr/>
          <a:lstStyle/>
          <a:p>
            <a:r>
              <a:rPr lang="en-US" dirty="0" err="1" smtClean="0"/>
              <a:t>Der</a:t>
            </a:r>
            <a:r>
              <a:rPr lang="en-US" dirty="0" smtClean="0"/>
              <a:t> ALICE </a:t>
            </a:r>
            <a:r>
              <a:rPr lang="en-US" b="1" dirty="0" smtClean="0"/>
              <a:t>TRD</a:t>
            </a:r>
            <a:r>
              <a:rPr lang="en-US" dirty="0" smtClean="0"/>
              <a:t> (4)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048000" cy="4519613"/>
          </a:xfrm>
        </p:spPr>
        <p:txBody>
          <a:bodyPr/>
          <a:lstStyle/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viertel</a:t>
            </a:r>
            <a:r>
              <a:rPr lang="en-US" dirty="0" smtClean="0"/>
              <a:t> Million CPUs </a:t>
            </a:r>
            <a:r>
              <a:rPr lang="en-US" dirty="0" err="1" smtClean="0"/>
              <a:t>direkt</a:t>
            </a:r>
            <a:r>
              <a:rPr lang="en-US" dirty="0" smtClean="0"/>
              <a:t> auf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Detektor</a:t>
            </a:r>
            <a:r>
              <a:rPr lang="en-US" dirty="0" smtClean="0"/>
              <a:t> </a:t>
            </a:r>
            <a:r>
              <a:rPr lang="en-US" dirty="0" err="1" smtClean="0"/>
              <a:t>durchsuchen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unglaubliche</a:t>
            </a:r>
            <a:r>
              <a:rPr lang="en-US" dirty="0" smtClean="0"/>
              <a:t> </a:t>
            </a:r>
            <a:r>
              <a:rPr lang="en-US" dirty="0" err="1" smtClean="0"/>
              <a:t>Datenmenge</a:t>
            </a:r>
            <a:r>
              <a:rPr lang="en-US" dirty="0" smtClean="0"/>
              <a:t> </a:t>
            </a:r>
            <a:r>
              <a:rPr lang="en-US" dirty="0" err="1" smtClean="0"/>
              <a:t>nach</a:t>
            </a:r>
            <a:r>
              <a:rPr lang="en-US" dirty="0" smtClean="0"/>
              <a:t> </a:t>
            </a:r>
            <a:r>
              <a:rPr lang="en-US" dirty="0" err="1" smtClean="0"/>
              <a:t>Elektronen</a:t>
            </a:r>
            <a:r>
              <a:rPr lang="en-US" dirty="0" smtClean="0"/>
              <a:t>!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US" dirty="0" smtClean="0"/>
              <a:t>Das </a:t>
            </a:r>
            <a:r>
              <a:rPr lang="en-US" dirty="0" err="1" smtClean="0"/>
              <a:t>Bild</a:t>
            </a:r>
            <a:r>
              <a:rPr lang="en-US" dirty="0" smtClean="0"/>
              <a:t> </a:t>
            </a:r>
            <a:r>
              <a:rPr lang="en-US" dirty="0" err="1" smtClean="0"/>
              <a:t>zeigt</a:t>
            </a:r>
            <a:r>
              <a:rPr lang="en-US" dirty="0" smtClean="0"/>
              <a:t> </a:t>
            </a:r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err="1" smtClean="0"/>
              <a:t>einen</a:t>
            </a:r>
            <a:r>
              <a:rPr lang="en-US" dirty="0" smtClean="0"/>
              <a:t> </a:t>
            </a:r>
            <a:r>
              <a:rPr lang="en-US" dirty="0" err="1" smtClean="0"/>
              <a:t>sehr</a:t>
            </a:r>
            <a:r>
              <a:rPr lang="en-US" dirty="0" smtClean="0"/>
              <a:t> </a:t>
            </a:r>
            <a:r>
              <a:rPr lang="en-US" dirty="0" err="1" smtClean="0"/>
              <a:t>kleinen</a:t>
            </a:r>
            <a:r>
              <a:rPr lang="en-US" dirty="0" smtClean="0"/>
              <a:t> </a:t>
            </a:r>
            <a:r>
              <a:rPr lang="en-US" dirty="0" err="1" smtClean="0"/>
              <a:t>Teil</a:t>
            </a:r>
            <a:r>
              <a:rPr lang="en-US" dirty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dirty="0" err="1" smtClean="0"/>
              <a:t>geladenen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ALICE </a:t>
            </a:r>
            <a:r>
              <a:rPr lang="en-US" dirty="0" err="1" smtClean="0"/>
              <a:t>Detektor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 smtClean="0"/>
              <a:t> </a:t>
            </a:r>
            <a:r>
              <a:rPr lang="en-US" dirty="0" err="1" smtClean="0"/>
              <a:t>einer</a:t>
            </a:r>
            <a:r>
              <a:rPr lang="en-US" dirty="0" smtClean="0"/>
              <a:t> </a:t>
            </a:r>
            <a:r>
              <a:rPr lang="en-US" dirty="0" err="1" smtClean="0"/>
              <a:t>zentralen</a:t>
            </a:r>
            <a:r>
              <a:rPr lang="en-US" dirty="0" smtClean="0"/>
              <a:t> </a:t>
            </a:r>
            <a:r>
              <a:rPr lang="en-US" dirty="0" err="1" smtClean="0"/>
              <a:t>Blei-Blei</a:t>
            </a:r>
            <a:r>
              <a:rPr lang="en-US" dirty="0" smtClean="0"/>
              <a:t> </a:t>
            </a:r>
            <a:r>
              <a:rPr lang="en-US" dirty="0" err="1" smtClean="0"/>
              <a:t>Kollision</a:t>
            </a:r>
            <a:endParaRPr lang="en-US" dirty="0"/>
          </a:p>
        </p:txBody>
      </p:sp>
      <p:pic>
        <p:nvPicPr>
          <p:cNvPr id="4" name="Picture 3" descr="Picture 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1600200"/>
            <a:ext cx="5077522" cy="4603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457200" y="304800"/>
            <a:ext cx="8229600" cy="56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2251075"/>
            <a:ext cx="5867400" cy="4225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pSp>
        <p:nvGrpSpPr>
          <p:cNvPr id="26631" name="Group 7"/>
          <p:cNvGrpSpPr>
            <a:grpSpLocks/>
          </p:cNvGrpSpPr>
          <p:nvPr/>
        </p:nvGrpSpPr>
        <p:grpSpPr bwMode="auto">
          <a:xfrm>
            <a:off x="990601" y="2209801"/>
            <a:ext cx="6172202" cy="1600200"/>
            <a:chOff x="3264" y="0"/>
            <a:chExt cx="3888" cy="1099"/>
          </a:xfrm>
        </p:grpSpPr>
        <p:sp>
          <p:nvSpPr>
            <p:cNvPr id="26632" name="AutoShape 8"/>
            <p:cNvSpPr>
              <a:spLocks noChangeArrowheads="1"/>
            </p:cNvSpPr>
            <p:nvPr/>
          </p:nvSpPr>
          <p:spPr bwMode="auto">
            <a:xfrm>
              <a:off x="3264" y="768"/>
              <a:ext cx="2448" cy="331"/>
            </a:xfrm>
            <a:prstGeom prst="roundRect">
              <a:avLst>
                <a:gd name="adj" fmla="val 301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3" name="Text Box 9"/>
            <p:cNvSpPr txBox="1">
              <a:spLocks noChangeArrowheads="1"/>
            </p:cNvSpPr>
            <p:nvPr/>
          </p:nvSpPr>
          <p:spPr bwMode="auto">
            <a:xfrm>
              <a:off x="5520" y="0"/>
              <a:ext cx="1632" cy="32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pPr algn="r" eaLnBrk="1" hangingPunct="1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400" b="1" dirty="0">
                  <a:solidFill>
                    <a:srgbClr val="000000"/>
                  </a:solidFill>
                </a:rPr>
                <a:t>Cosmic event in TPC and TRD;</a:t>
              </a:r>
              <a:br>
                <a:rPr lang="en-GB" sz="1400" b="1" dirty="0">
                  <a:solidFill>
                    <a:srgbClr val="000000"/>
                  </a:solidFill>
                </a:rPr>
              </a:br>
              <a:r>
                <a:rPr lang="en-GB" sz="1400" b="1" dirty="0">
                  <a:solidFill>
                    <a:srgbClr val="000000"/>
                  </a:solidFill>
                </a:rPr>
                <a:t>triggered by TRD L1</a:t>
              </a:r>
            </a:p>
          </p:txBody>
        </p:sp>
      </p:grpSp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457200" y="304800"/>
            <a:ext cx="8229600" cy="56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Ereignis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mit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kosmischer</a:t>
            </a:r>
            <a:r>
              <a:rPr lang="en-GB" sz="3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Strahlung</a:t>
            </a:r>
            <a:endParaRPr lang="en-GB" sz="320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33400" y="1295400"/>
            <a:ext cx="8153400" cy="895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550" indent="-336550" eaLnBrk="1" hangingPunct="1">
              <a:spcBef>
                <a:spcPts val="45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Daten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aus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TRD (4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Supermodule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Arial" charset="0"/>
              </a:rPr>
              <a:t>eingebaut</a:t>
            </a:r>
            <a:r>
              <a:rPr lang="en-GB" dirty="0" smtClean="0">
                <a:solidFill>
                  <a:srgbClr val="000000"/>
                </a:solidFill>
                <a:latin typeface="Arial" charset="0"/>
              </a:rPr>
              <a:t>) und TPC</a:t>
            </a:r>
          </a:p>
          <a:p>
            <a:pPr marL="336550" indent="-336550" eaLnBrk="1" hangingPunct="1">
              <a:spcBef>
                <a:spcPts val="45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dirty="0" smtClean="0">
                <a:solidFill>
                  <a:srgbClr val="000000"/>
                </a:solidFill>
                <a:latin typeface="Arial"/>
                <a:cs typeface="Arial"/>
              </a:rPr>
              <a:t>TRD “Trigger” </a:t>
            </a:r>
            <a:r>
              <a:rPr lang="en-GB" dirty="0" err="1" smtClean="0">
                <a:solidFill>
                  <a:srgbClr val="000000"/>
                </a:solidFill>
                <a:latin typeface="Arial"/>
                <a:cs typeface="Arial"/>
              </a:rPr>
              <a:t>Entscheidung</a:t>
            </a:r>
            <a:endParaRPr lang="en-GB" dirty="0" smtClean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533400" y="1447800"/>
            <a:ext cx="8229600" cy="13379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4000" dirty="0" smtClean="0">
                <a:solidFill>
                  <a:srgbClr val="000000"/>
                </a:solidFill>
                <a:latin typeface="Arial" charset="0"/>
              </a:rPr>
              <a:t>3) </a:t>
            </a:r>
            <a:r>
              <a:rPr lang="en-GB" sz="4000" b="1" dirty="0" smtClean="0">
                <a:solidFill>
                  <a:srgbClr val="000000"/>
                </a:solidFill>
                <a:latin typeface="Arial" charset="0"/>
              </a:rPr>
              <a:t>ALICE TOF</a:t>
            </a:r>
            <a:r>
              <a:rPr lang="en-GB" sz="4000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en-GB" sz="4000" dirty="0">
                <a:solidFill>
                  <a:srgbClr val="000000"/>
                </a:solidFill>
                <a:latin typeface="Arial" charset="0"/>
              </a:rPr>
            </a:br>
            <a:r>
              <a:rPr lang="en-GB" sz="4000" dirty="0" smtClean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en-GB" sz="4000" b="1" dirty="0" smtClean="0">
                <a:solidFill>
                  <a:srgbClr val="000000"/>
                </a:solidFill>
                <a:latin typeface="Arial" charset="0"/>
              </a:rPr>
              <a:t>T</a:t>
            </a:r>
            <a:r>
              <a:rPr lang="en-GB" sz="4000" dirty="0" smtClean="0">
                <a:solidFill>
                  <a:srgbClr val="000000"/>
                </a:solidFill>
                <a:latin typeface="Arial" charset="0"/>
              </a:rPr>
              <a:t>ime </a:t>
            </a:r>
            <a:r>
              <a:rPr lang="en-GB" sz="4000" b="1" dirty="0" smtClean="0">
                <a:solidFill>
                  <a:srgbClr val="000000"/>
                </a:solidFill>
                <a:latin typeface="Arial" charset="0"/>
              </a:rPr>
              <a:t>O</a:t>
            </a:r>
            <a:r>
              <a:rPr lang="en-GB" sz="4000" dirty="0" smtClean="0">
                <a:solidFill>
                  <a:srgbClr val="000000"/>
                </a:solidFill>
                <a:latin typeface="Arial" charset="0"/>
              </a:rPr>
              <a:t>f </a:t>
            </a:r>
            <a:r>
              <a:rPr lang="en-GB" sz="4000" b="1" dirty="0" smtClean="0">
                <a:solidFill>
                  <a:srgbClr val="000000"/>
                </a:solidFill>
                <a:latin typeface="Arial" charset="0"/>
              </a:rPr>
              <a:t>F</a:t>
            </a:r>
            <a:r>
              <a:rPr lang="en-GB" sz="4000" dirty="0" smtClean="0">
                <a:solidFill>
                  <a:srgbClr val="000000"/>
                </a:solidFill>
                <a:latin typeface="Arial" charset="0"/>
              </a:rPr>
              <a:t>light Detector)</a:t>
            </a:r>
            <a:endParaRPr lang="en-GB" sz="40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276600"/>
            <a:ext cx="4090855" cy="2846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5" descr="tr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3048000"/>
            <a:ext cx="3562350" cy="33034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01000" y="43434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TOF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utoShape 4"/>
          <p:cNvSpPr>
            <a:spLocks noChangeArrowheads="1"/>
          </p:cNvSpPr>
          <p:nvPr/>
        </p:nvSpPr>
        <p:spPr bwMode="auto">
          <a:xfrm>
            <a:off x="0" y="0"/>
            <a:ext cx="2867025" cy="2438400"/>
          </a:xfrm>
          <a:prstGeom prst="roundRect">
            <a:avLst>
              <a:gd name="adj" fmla="val 8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3" name="AutoShape 1"/>
          <p:cNvSpPr>
            <a:spLocks noChangeArrowheads="1"/>
          </p:cNvSpPr>
          <p:nvPr/>
        </p:nvSpPr>
        <p:spPr bwMode="auto">
          <a:xfrm>
            <a:off x="7315200" y="0"/>
            <a:ext cx="1828800" cy="838200"/>
          </a:xfrm>
          <a:prstGeom prst="roundRect">
            <a:avLst>
              <a:gd name="adj" fmla="val 185"/>
            </a:avLst>
          </a:prstGeom>
          <a:solidFill>
            <a:srgbClr val="FFFFFF"/>
          </a:solidFill>
          <a:ln w="936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69113" y="5940425"/>
            <a:ext cx="2274887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r"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A3060E2-A5E1-4954-A506-BCAF2DF8804B}" type="slidenum">
              <a:rPr lang="en-GB" sz="1200">
                <a:solidFill>
                  <a:srgbClr val="898989"/>
                </a:solidFill>
              </a:rPr>
              <a:pPr algn="r" eaLnBrk="1" hangingPunct="1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57</a:t>
            </a:fld>
            <a:endParaRPr lang="en-GB" sz="1200">
              <a:solidFill>
                <a:srgbClr val="898989"/>
              </a:solidFill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 r="4427"/>
          <a:stretch>
            <a:fillRect/>
          </a:stretch>
        </p:blipFill>
        <p:spPr bwMode="auto">
          <a:xfrm>
            <a:off x="344488" y="508000"/>
            <a:ext cx="8772525" cy="5843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6249988" y="722313"/>
            <a:ext cx="2867025" cy="1825625"/>
          </a:xfrm>
          <a:prstGeom prst="roundRect">
            <a:avLst>
              <a:gd name="adj" fmla="val 8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4"/>
          <a:srcRect l="57578" t="26003" r="33316" b="68190"/>
          <a:stretch>
            <a:fillRect/>
          </a:stretch>
        </p:blipFill>
        <p:spPr bwMode="auto">
          <a:xfrm>
            <a:off x="5649913" y="2036763"/>
            <a:ext cx="836612" cy="339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0" name="Rounded Rectangle 19"/>
          <p:cNvSpPr/>
          <p:nvPr/>
        </p:nvSpPr>
        <p:spPr bwMode="auto">
          <a:xfrm>
            <a:off x="1981200" y="5410200"/>
            <a:ext cx="381000" cy="152400"/>
          </a:xfrm>
          <a:prstGeom prst="round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cs typeface="Arial" charset="0"/>
            </a:endParaRPr>
          </a:p>
        </p:txBody>
      </p:sp>
      <p:sp>
        <p:nvSpPr>
          <p:cNvPr id="22" name="AutoShape 4"/>
          <p:cNvSpPr>
            <a:spLocks noChangeArrowheads="1"/>
          </p:cNvSpPr>
          <p:nvPr/>
        </p:nvSpPr>
        <p:spPr bwMode="auto">
          <a:xfrm>
            <a:off x="6477000" y="0"/>
            <a:ext cx="2640013" cy="2438400"/>
          </a:xfrm>
          <a:prstGeom prst="roundRect">
            <a:avLst>
              <a:gd name="adj" fmla="val 8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" name="Group 10"/>
          <p:cNvGrpSpPr>
            <a:grpSpLocks/>
          </p:cNvGrpSpPr>
          <p:nvPr/>
        </p:nvGrpSpPr>
        <p:grpSpPr bwMode="auto">
          <a:xfrm>
            <a:off x="6629400" y="304800"/>
            <a:ext cx="2182813" cy="992188"/>
            <a:chOff x="112" y="96"/>
            <a:chExt cx="1375" cy="625"/>
          </a:xfrm>
        </p:grpSpPr>
        <p:sp>
          <p:nvSpPr>
            <p:cNvPr id="24" name="AutoShape 11"/>
            <p:cNvSpPr>
              <a:spLocks noChangeArrowheads="1"/>
            </p:cNvSpPr>
            <p:nvPr/>
          </p:nvSpPr>
          <p:spPr bwMode="auto">
            <a:xfrm>
              <a:off x="112" y="96"/>
              <a:ext cx="1376" cy="626"/>
            </a:xfrm>
            <a:prstGeom prst="roundRect">
              <a:avLst>
                <a:gd name="adj" fmla="val 157"/>
              </a:avLst>
            </a:prstGeom>
            <a:solidFill>
              <a:srgbClr val="FFFF99"/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5" name="Group 12"/>
            <p:cNvGrpSpPr>
              <a:grpSpLocks/>
            </p:cNvGrpSpPr>
            <p:nvPr/>
          </p:nvGrpSpPr>
          <p:grpSpPr bwMode="auto">
            <a:xfrm>
              <a:off x="112" y="96"/>
              <a:ext cx="1375" cy="625"/>
              <a:chOff x="112" y="96"/>
              <a:chExt cx="1375" cy="625"/>
            </a:xfrm>
          </p:grpSpPr>
          <p:sp>
            <p:nvSpPr>
              <p:cNvPr id="26" name="AutoShape 13"/>
              <p:cNvSpPr>
                <a:spLocks noChangeArrowheads="1"/>
              </p:cNvSpPr>
              <p:nvPr/>
            </p:nvSpPr>
            <p:spPr bwMode="auto">
              <a:xfrm>
                <a:off x="112" y="96"/>
                <a:ext cx="1375" cy="625"/>
              </a:xfrm>
              <a:prstGeom prst="roundRect">
                <a:avLst>
                  <a:gd name="adj" fmla="val 157"/>
                </a:avLst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7" name="Group 14"/>
              <p:cNvGrpSpPr>
                <a:grpSpLocks/>
              </p:cNvGrpSpPr>
              <p:nvPr/>
            </p:nvGrpSpPr>
            <p:grpSpPr bwMode="auto">
              <a:xfrm>
                <a:off x="112" y="96"/>
                <a:ext cx="1374" cy="625"/>
                <a:chOff x="112" y="96"/>
                <a:chExt cx="1374" cy="625"/>
              </a:xfrm>
            </p:grpSpPr>
            <p:sp>
              <p:nvSpPr>
                <p:cNvPr id="28" name="AutoShape 15"/>
                <p:cNvSpPr>
                  <a:spLocks noChangeArrowheads="1"/>
                </p:cNvSpPr>
                <p:nvPr/>
              </p:nvSpPr>
              <p:spPr bwMode="auto">
                <a:xfrm>
                  <a:off x="112" y="96"/>
                  <a:ext cx="1374" cy="625"/>
                </a:xfrm>
                <a:prstGeom prst="roundRect">
                  <a:avLst>
                    <a:gd name="adj" fmla="val 15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AutoShape 16"/>
                <p:cNvSpPr>
                  <a:spLocks noChangeArrowheads="1"/>
                </p:cNvSpPr>
                <p:nvPr/>
              </p:nvSpPr>
              <p:spPr bwMode="auto">
                <a:xfrm>
                  <a:off x="154" y="96"/>
                  <a:ext cx="1290" cy="594"/>
                </a:xfrm>
                <a:prstGeom prst="roundRect">
                  <a:avLst>
                    <a:gd name="adj" fmla="val 157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160" tIns="46080" rIns="92160" bIns="46080">
                  <a:spAutoFit/>
                </a:bodyPr>
                <a:lstStyle/>
                <a:p>
                  <a:pPr eaLnBrk="1" hangingPunct="1">
                    <a:lnSpc>
                      <a:spcPts val="1938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GB" sz="1600" b="1">
                      <a:solidFill>
                        <a:srgbClr val="000000"/>
                      </a:solidFill>
                      <a:latin typeface="Arial" charset="0"/>
                    </a:rPr>
                    <a:t>Size</a:t>
                  </a:r>
                  <a:r>
                    <a:rPr lang="en-GB" sz="1600">
                      <a:solidFill>
                        <a:srgbClr val="000000"/>
                      </a:solidFill>
                      <a:latin typeface="Arial" charset="0"/>
                    </a:rPr>
                    <a:t>: </a:t>
                  </a:r>
                  <a:r>
                    <a:rPr lang="en-GB" sz="1600">
                      <a:solidFill>
                        <a:srgbClr val="FC0128"/>
                      </a:solidFill>
                      <a:latin typeface="Arial" charset="0"/>
                    </a:rPr>
                    <a:t>16 x 26</a:t>
                  </a:r>
                  <a:r>
                    <a:rPr lang="en-GB" sz="1600">
                      <a:solidFill>
                        <a:srgbClr val="000000"/>
                      </a:solidFill>
                      <a:latin typeface="Arial" charset="0"/>
                    </a:rPr>
                    <a:t> meters</a:t>
                  </a:r>
                </a:p>
                <a:p>
                  <a:pPr eaLnBrk="1" hangingPunct="1">
                    <a:lnSpc>
                      <a:spcPct val="124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GB" sz="1600" b="1">
                      <a:solidFill>
                        <a:srgbClr val="000000"/>
                      </a:solidFill>
                      <a:latin typeface="Arial" charset="0"/>
                    </a:rPr>
                    <a:t>Weight</a:t>
                  </a:r>
                  <a:r>
                    <a:rPr lang="en-GB" sz="1600">
                      <a:solidFill>
                        <a:srgbClr val="000000"/>
                      </a:solidFill>
                      <a:latin typeface="Arial" charset="0"/>
                    </a:rPr>
                    <a:t>: </a:t>
                  </a:r>
                  <a:r>
                    <a:rPr lang="en-GB" sz="1600">
                      <a:solidFill>
                        <a:srgbClr val="FC0128"/>
                      </a:solidFill>
                      <a:latin typeface="Arial" charset="0"/>
                    </a:rPr>
                    <a:t>10,000</a:t>
                  </a:r>
                  <a:r>
                    <a:rPr lang="en-GB" sz="1600">
                      <a:solidFill>
                        <a:srgbClr val="000000"/>
                      </a:solidFill>
                      <a:latin typeface="Arial" charset="0"/>
                    </a:rPr>
                    <a:t> tons</a:t>
                  </a:r>
                </a:p>
                <a:p>
                  <a:pPr eaLnBrk="1" hangingPunct="1">
                    <a:lnSpc>
                      <a:spcPct val="124000"/>
                    </a:lnSpc>
                    <a:tabLst>
                      <a:tab pos="0" algn="l"/>
                      <a:tab pos="457200" algn="l"/>
                      <a:tab pos="914400" algn="l"/>
                      <a:tab pos="1371600" algn="l"/>
                      <a:tab pos="1828800" algn="l"/>
                      <a:tab pos="2286000" algn="l"/>
                      <a:tab pos="2743200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400" algn="l"/>
                      <a:tab pos="5943600" algn="l"/>
                      <a:tab pos="6400800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:r>
                    <a:rPr lang="en-GB" sz="1600" b="1">
                      <a:solidFill>
                        <a:srgbClr val="000000"/>
                      </a:solidFill>
                      <a:latin typeface="Arial" charset="0"/>
                    </a:rPr>
                    <a:t>Detectors:</a:t>
                  </a:r>
                  <a:r>
                    <a:rPr lang="en-GB" sz="1600">
                      <a:solidFill>
                        <a:srgbClr val="000000"/>
                      </a:solidFill>
                      <a:latin typeface="Arial" charset="0"/>
                    </a:rPr>
                    <a:t> </a:t>
                  </a:r>
                  <a:r>
                    <a:rPr lang="en-GB" sz="1600">
                      <a:solidFill>
                        <a:srgbClr val="FF0000"/>
                      </a:solidFill>
                      <a:latin typeface="Arial" charset="0"/>
                    </a:rPr>
                    <a:t>18</a:t>
                  </a:r>
                </a:p>
              </p:txBody>
            </p:sp>
          </p:grpSp>
        </p:grpSp>
      </p:grp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457200" y="304800"/>
            <a:ext cx="8229600" cy="5918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 err="1" smtClean="0">
                <a:solidFill>
                  <a:schemeClr val="tx1"/>
                </a:solidFill>
                <a:latin typeface="+mj-lt"/>
              </a:rPr>
              <a:t>Der</a:t>
            </a:r>
            <a:r>
              <a:rPr lang="en-US" sz="3200" dirty="0" smtClean="0">
                <a:solidFill>
                  <a:schemeClr val="tx1"/>
                </a:solidFill>
                <a:latin typeface="+mj-lt"/>
              </a:rPr>
              <a:t> ALICE </a:t>
            </a:r>
            <a:r>
              <a:rPr lang="en-US" sz="3200" b="1" dirty="0" smtClean="0">
                <a:solidFill>
                  <a:schemeClr val="tx1"/>
                </a:solidFill>
                <a:latin typeface="+mj-lt"/>
              </a:rPr>
              <a:t>TOF</a:t>
            </a:r>
            <a:r>
              <a:rPr lang="en-US" sz="3200" dirty="0" smtClean="0">
                <a:solidFill>
                  <a:schemeClr val="tx1"/>
                </a:solidFill>
                <a:latin typeface="+mj-lt"/>
              </a:rPr>
              <a:t> (1)</a:t>
            </a:r>
            <a:endParaRPr lang="en-GB" sz="3200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81000" y="1295400"/>
            <a:ext cx="8305802" cy="5434013"/>
            <a:chOff x="240" y="912"/>
            <a:chExt cx="5232" cy="3423"/>
          </a:xfrm>
        </p:grpSpPr>
        <p:sp>
          <p:nvSpPr>
            <p:cNvPr id="26629" name="AutoShape 5"/>
            <p:cNvSpPr>
              <a:spLocks noChangeArrowheads="1"/>
            </p:cNvSpPr>
            <p:nvPr/>
          </p:nvSpPr>
          <p:spPr bwMode="auto">
            <a:xfrm>
              <a:off x="240" y="912"/>
              <a:ext cx="3024" cy="3215"/>
            </a:xfrm>
            <a:prstGeom prst="roundRect">
              <a:avLst>
                <a:gd name="adj" fmla="val 32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0" name="Text Box 6"/>
            <p:cNvSpPr txBox="1">
              <a:spLocks noChangeArrowheads="1"/>
            </p:cNvSpPr>
            <p:nvPr/>
          </p:nvSpPr>
          <p:spPr bwMode="auto">
            <a:xfrm>
              <a:off x="240" y="912"/>
              <a:ext cx="5232" cy="342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pPr marL="336550" indent="-336550" eaLnBrk="1" hangingPunct="1">
                <a:lnSpc>
                  <a:spcPct val="101000"/>
                </a:lnSpc>
                <a:spcBef>
                  <a:spcPts val="500"/>
                </a:spcBef>
                <a:buFont typeface="Arial" charset="0"/>
                <a:buChar char="•"/>
                <a:tabLst>
                  <a:tab pos="336550" algn="l"/>
                  <a:tab pos="793750" algn="l"/>
                  <a:tab pos="1250950" algn="l"/>
                  <a:tab pos="1708150" algn="l"/>
                  <a:tab pos="2165350" algn="l"/>
                  <a:tab pos="2622550" algn="l"/>
                  <a:tab pos="3079750" algn="l"/>
                  <a:tab pos="3536950" algn="l"/>
                  <a:tab pos="3994150" algn="l"/>
                  <a:tab pos="4451350" algn="l"/>
                  <a:tab pos="4908550" algn="l"/>
                  <a:tab pos="5365750" algn="l"/>
                  <a:tab pos="5822950" algn="l"/>
                  <a:tab pos="6280150" algn="l"/>
                  <a:tab pos="6737350" algn="l"/>
                  <a:tab pos="7194550" algn="l"/>
                  <a:tab pos="7651750" algn="l"/>
                  <a:tab pos="8108950" algn="l"/>
                  <a:tab pos="8566150" algn="l"/>
                  <a:tab pos="9023350" algn="l"/>
                  <a:tab pos="9480550" algn="l"/>
                </a:tabLst>
              </a:pPr>
              <a:r>
                <a:rPr lang="en-GB" b="1" dirty="0" err="1" smtClean="0">
                  <a:solidFill>
                    <a:srgbClr val="000000"/>
                  </a:solidFill>
                  <a:latin typeface="+mn-lt"/>
                </a:rPr>
                <a:t>Teilchenidentifizierung</a:t>
              </a:r>
              <a:r>
                <a:rPr lang="en-GB" b="1" dirty="0" smtClean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en-GB" b="1" dirty="0" err="1" smtClean="0">
                  <a:solidFill>
                    <a:srgbClr val="000000"/>
                  </a:solidFill>
                  <a:latin typeface="+mn-lt"/>
                </a:rPr>
                <a:t>über</a:t>
              </a:r>
              <a:r>
                <a:rPr lang="en-GB" b="1" dirty="0" smtClean="0">
                  <a:solidFill>
                    <a:srgbClr val="000000"/>
                  </a:solidFill>
                  <a:latin typeface="+mn-lt"/>
                </a:rPr>
                <a:t> die </a:t>
              </a:r>
              <a:r>
                <a:rPr lang="en-GB" b="1" dirty="0" err="1" smtClean="0">
                  <a:solidFill>
                    <a:srgbClr val="000000"/>
                  </a:solidFill>
                  <a:latin typeface="+mn-lt"/>
                </a:rPr>
                <a:t>Messung</a:t>
              </a:r>
              <a:r>
                <a:rPr lang="en-GB" b="1" dirty="0" smtClean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en-GB" b="1" dirty="0" err="1" smtClean="0">
                  <a:solidFill>
                    <a:srgbClr val="000000"/>
                  </a:solidFill>
                  <a:latin typeface="+mn-lt"/>
                </a:rPr>
                <a:t>der</a:t>
              </a:r>
              <a:r>
                <a:rPr lang="en-GB" b="1" dirty="0" smtClean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en-GB" b="1" dirty="0" err="1" smtClean="0">
                  <a:solidFill>
                    <a:srgbClr val="000000"/>
                  </a:solidFill>
                  <a:latin typeface="+mn-lt"/>
                </a:rPr>
                <a:t>Flugzeit</a:t>
              </a:r>
              <a:endParaRPr lang="en-GB" b="1" dirty="0" smtClean="0">
                <a:solidFill>
                  <a:srgbClr val="000000"/>
                </a:solidFill>
                <a:latin typeface="+mn-lt"/>
              </a:endParaRPr>
            </a:p>
            <a:p>
              <a:pPr marL="1079500" lvl="1" indent="-336550" eaLnBrk="1" hangingPunct="1">
                <a:lnSpc>
                  <a:spcPct val="101000"/>
                </a:lnSpc>
                <a:spcBef>
                  <a:spcPts val="500"/>
                </a:spcBef>
                <a:buFont typeface="Arial" charset="0"/>
                <a:buChar char="•"/>
                <a:tabLst>
                  <a:tab pos="336550" algn="l"/>
                  <a:tab pos="793750" algn="l"/>
                  <a:tab pos="1250950" algn="l"/>
                  <a:tab pos="1708150" algn="l"/>
                  <a:tab pos="2165350" algn="l"/>
                  <a:tab pos="2622550" algn="l"/>
                  <a:tab pos="3079750" algn="l"/>
                  <a:tab pos="3536950" algn="l"/>
                  <a:tab pos="3994150" algn="l"/>
                  <a:tab pos="4451350" algn="l"/>
                  <a:tab pos="4908550" algn="l"/>
                  <a:tab pos="5365750" algn="l"/>
                  <a:tab pos="5822950" algn="l"/>
                  <a:tab pos="6280150" algn="l"/>
                  <a:tab pos="6737350" algn="l"/>
                  <a:tab pos="7194550" algn="l"/>
                  <a:tab pos="7651750" algn="l"/>
                  <a:tab pos="8108950" algn="l"/>
                  <a:tab pos="8566150" algn="l"/>
                  <a:tab pos="9023350" algn="l"/>
                  <a:tab pos="9480550" algn="l"/>
                </a:tabLst>
              </a:pPr>
              <a:r>
                <a:rPr lang="en-GB" dirty="0" err="1" smtClean="0">
                  <a:solidFill>
                    <a:srgbClr val="000000"/>
                  </a:solidFill>
                  <a:latin typeface="+mn-lt"/>
                </a:rPr>
                <a:t>Geschwindigkeit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 des 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</a:rPr>
                <a:t>Teilchens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</a:rPr>
                <a:t>aus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</a:rPr>
                <a:t>Flugzeit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 (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</a:rPr>
                <a:t>gemessen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</a:rPr>
                <a:t>im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 TOF 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</a:rPr>
                <a:t>Detektor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) und 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</a:rPr>
                <a:t>Flugstrecke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 (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</a:rPr>
                <a:t>gemessn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 in 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</a:rPr>
                <a:t>der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 TPC)</a:t>
              </a:r>
            </a:p>
            <a:p>
              <a:pPr marL="1079500" lvl="1" indent="-336550" eaLnBrk="1" hangingPunct="1">
                <a:lnSpc>
                  <a:spcPct val="101000"/>
                </a:lnSpc>
                <a:spcBef>
                  <a:spcPts val="500"/>
                </a:spcBef>
                <a:buFont typeface="Arial" charset="0"/>
                <a:buChar char="•"/>
                <a:tabLst>
                  <a:tab pos="336550" algn="l"/>
                  <a:tab pos="793750" algn="l"/>
                  <a:tab pos="1250950" algn="l"/>
                  <a:tab pos="1708150" algn="l"/>
                  <a:tab pos="2165350" algn="l"/>
                  <a:tab pos="2622550" algn="l"/>
                  <a:tab pos="3079750" algn="l"/>
                  <a:tab pos="3536950" algn="l"/>
                  <a:tab pos="3994150" algn="l"/>
                  <a:tab pos="4451350" algn="l"/>
                  <a:tab pos="4908550" algn="l"/>
                  <a:tab pos="5365750" algn="l"/>
                  <a:tab pos="5822950" algn="l"/>
                  <a:tab pos="6280150" algn="l"/>
                  <a:tab pos="6737350" algn="l"/>
                  <a:tab pos="7194550" algn="l"/>
                  <a:tab pos="7651750" algn="l"/>
                  <a:tab pos="8108950" algn="l"/>
                  <a:tab pos="8566150" algn="l"/>
                  <a:tab pos="9023350" algn="l"/>
                  <a:tab pos="9480550" algn="l"/>
                </a:tabLst>
              </a:pP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Masse des 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</a:rPr>
                <a:t>Teilchens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</a:rPr>
                <a:t>aus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</a:rPr>
                <a:t>Impuls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 (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</a:rPr>
                <a:t>gemessen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 in 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</a:rPr>
                <a:t>der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 TPC)</a:t>
              </a:r>
            </a:p>
            <a:p>
              <a:pPr marL="1079500" lvl="1" indent="-336550" eaLnBrk="1" hangingPunct="1">
                <a:lnSpc>
                  <a:spcPct val="101000"/>
                </a:lnSpc>
                <a:spcBef>
                  <a:spcPts val="500"/>
                </a:spcBef>
                <a:buFont typeface="Arial" charset="0"/>
                <a:buChar char="•"/>
                <a:tabLst>
                  <a:tab pos="336550" algn="l"/>
                  <a:tab pos="793750" algn="l"/>
                  <a:tab pos="1250950" algn="l"/>
                  <a:tab pos="1708150" algn="l"/>
                  <a:tab pos="2165350" algn="l"/>
                  <a:tab pos="2622550" algn="l"/>
                  <a:tab pos="3079750" algn="l"/>
                  <a:tab pos="3536950" algn="l"/>
                  <a:tab pos="3994150" algn="l"/>
                  <a:tab pos="4451350" algn="l"/>
                  <a:tab pos="4908550" algn="l"/>
                  <a:tab pos="5365750" algn="l"/>
                  <a:tab pos="5822950" algn="l"/>
                  <a:tab pos="6280150" algn="l"/>
                  <a:tab pos="6737350" algn="l"/>
                  <a:tab pos="7194550" algn="l"/>
                  <a:tab pos="7651750" algn="l"/>
                  <a:tab pos="8108950" algn="l"/>
                  <a:tab pos="8566150" algn="l"/>
                  <a:tab pos="9023350" algn="l"/>
                  <a:tab pos="9480550" algn="l"/>
                </a:tabLst>
              </a:pP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Die Masse 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</a:rPr>
                <a:t>identifiziert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 das 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</a:rPr>
                <a:t>Teilchen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!</a:t>
              </a:r>
            </a:p>
            <a:p>
              <a:pPr marL="336550" indent="-336550" eaLnBrk="1" hangingPunct="1">
                <a:lnSpc>
                  <a:spcPct val="101000"/>
                </a:lnSpc>
                <a:spcBef>
                  <a:spcPts val="500"/>
                </a:spcBef>
                <a:buFont typeface="Arial" charset="0"/>
                <a:buChar char="•"/>
                <a:tabLst>
                  <a:tab pos="336550" algn="l"/>
                  <a:tab pos="793750" algn="l"/>
                  <a:tab pos="1250950" algn="l"/>
                  <a:tab pos="1708150" algn="l"/>
                  <a:tab pos="2165350" algn="l"/>
                  <a:tab pos="2622550" algn="l"/>
                  <a:tab pos="3079750" algn="l"/>
                  <a:tab pos="3536950" algn="l"/>
                  <a:tab pos="3994150" algn="l"/>
                  <a:tab pos="4451350" algn="l"/>
                  <a:tab pos="4908550" algn="l"/>
                  <a:tab pos="5365750" algn="l"/>
                  <a:tab pos="5822950" algn="l"/>
                  <a:tab pos="6280150" algn="l"/>
                  <a:tab pos="6737350" algn="l"/>
                  <a:tab pos="7194550" algn="l"/>
                  <a:tab pos="7651750" algn="l"/>
                  <a:tab pos="8108950" algn="l"/>
                  <a:tab pos="8566150" algn="l"/>
                  <a:tab pos="9023350" algn="l"/>
                  <a:tab pos="9480550" algn="l"/>
                </a:tabLst>
              </a:pP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Die 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</a:rPr>
                <a:t>Zeitaufl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  <a:cs typeface="Arial"/>
                </a:rPr>
                <a:t>ösung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  <a:cs typeface="Arial"/>
                </a:rPr>
                <a:t> des 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  <a:cs typeface="Arial"/>
                </a:rPr>
                <a:t>Detektors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  <a:cs typeface="Arial"/>
                </a:rPr>
                <a:t> muss 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  <a:cs typeface="Arial"/>
                </a:rPr>
                <a:t>sehr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  <a:cs typeface="Arial"/>
                </a:rPr>
                <a:t> gut 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  <a:cs typeface="Arial"/>
                </a:rPr>
                <a:t>sein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  <a:cs typeface="Arial"/>
                </a:rPr>
                <a:t>!</a:t>
              </a:r>
            </a:p>
            <a:p>
              <a:pPr marL="336550" indent="-336550" eaLnBrk="1" hangingPunct="1">
                <a:lnSpc>
                  <a:spcPct val="101000"/>
                </a:lnSpc>
                <a:spcBef>
                  <a:spcPts val="500"/>
                </a:spcBef>
                <a:buFont typeface="Arial" charset="0"/>
                <a:buChar char="•"/>
                <a:tabLst>
                  <a:tab pos="336550" algn="l"/>
                  <a:tab pos="793750" algn="l"/>
                  <a:tab pos="1250950" algn="l"/>
                  <a:tab pos="1708150" algn="l"/>
                  <a:tab pos="2165350" algn="l"/>
                  <a:tab pos="2622550" algn="l"/>
                  <a:tab pos="3079750" algn="l"/>
                  <a:tab pos="3536950" algn="l"/>
                  <a:tab pos="3994150" algn="l"/>
                  <a:tab pos="4451350" algn="l"/>
                  <a:tab pos="4908550" algn="l"/>
                  <a:tab pos="5365750" algn="l"/>
                  <a:tab pos="5822950" algn="l"/>
                  <a:tab pos="6280150" algn="l"/>
                  <a:tab pos="6737350" algn="l"/>
                  <a:tab pos="7194550" algn="l"/>
                  <a:tab pos="7651750" algn="l"/>
                  <a:tab pos="8108950" algn="l"/>
                  <a:tab pos="8566150" algn="l"/>
                  <a:tab pos="9023350" algn="l"/>
                  <a:tab pos="9480550" algn="l"/>
                </a:tabLst>
              </a:pPr>
              <a:r>
                <a:rPr lang="en-GB" dirty="0" err="1" smtClean="0">
                  <a:solidFill>
                    <a:srgbClr val="000000"/>
                  </a:solidFill>
                  <a:latin typeface="+mn-lt"/>
                  <a:cs typeface="Arial"/>
                </a:rPr>
                <a:t>Gemessene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  <a:cs typeface="Arial"/>
                </a:rPr>
                <a:t> 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  <a:cs typeface="Arial"/>
                </a:rPr>
                <a:t>Zeitaufl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  <a:cs typeface="Arial"/>
                </a:rPr>
                <a:t>ösung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  <a:cs typeface="Arial"/>
                </a:rPr>
                <a:t> 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  <a:cs typeface="Arial"/>
                </a:rPr>
                <a:t>im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  <a:cs typeface="Arial"/>
                </a:rPr>
                <a:t> ALICE Experiment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: </a:t>
              </a:r>
              <a:r>
                <a:rPr lang="en-GB" dirty="0">
                  <a:solidFill>
                    <a:srgbClr val="000000"/>
                  </a:solidFill>
                  <a:latin typeface="+mn-lt"/>
                </a:rPr>
                <a:t>&lt;100 </a:t>
              </a:r>
              <a:r>
                <a:rPr lang="en-GB" dirty="0" err="1" smtClean="0">
                  <a:solidFill>
                    <a:srgbClr val="000000"/>
                  </a:solidFill>
                  <a:latin typeface="+mn-lt"/>
                </a:rPr>
                <a:t>ps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 (=10</a:t>
              </a:r>
              <a:r>
                <a:rPr lang="en-GB" baseline="30000" dirty="0" smtClean="0">
                  <a:solidFill>
                    <a:srgbClr val="000000"/>
                  </a:solidFill>
                  <a:latin typeface="+mn-lt"/>
                </a:rPr>
                <a:t>-10</a:t>
              </a:r>
              <a:r>
                <a:rPr lang="en-GB" dirty="0" smtClean="0">
                  <a:solidFill>
                    <a:srgbClr val="000000"/>
                  </a:solidFill>
                  <a:latin typeface="+mn-lt"/>
                </a:rPr>
                <a:t>s)</a:t>
              </a:r>
            </a:p>
            <a:p>
              <a:pPr marL="336550" indent="-336550" eaLnBrk="1" hangingPunct="1">
                <a:lnSpc>
                  <a:spcPct val="101000"/>
                </a:lnSpc>
                <a:spcBef>
                  <a:spcPts val="500"/>
                </a:spcBef>
                <a:buFont typeface="Arial" charset="0"/>
                <a:buChar char="•"/>
                <a:tabLst>
                  <a:tab pos="336550" algn="l"/>
                  <a:tab pos="793750" algn="l"/>
                  <a:tab pos="1250950" algn="l"/>
                  <a:tab pos="1708150" algn="l"/>
                  <a:tab pos="2165350" algn="l"/>
                  <a:tab pos="2622550" algn="l"/>
                  <a:tab pos="3079750" algn="l"/>
                  <a:tab pos="3536950" algn="l"/>
                  <a:tab pos="3994150" algn="l"/>
                  <a:tab pos="4451350" algn="l"/>
                  <a:tab pos="4908550" algn="l"/>
                  <a:tab pos="5365750" algn="l"/>
                  <a:tab pos="5822950" algn="l"/>
                  <a:tab pos="6280150" algn="l"/>
                  <a:tab pos="6737350" algn="l"/>
                  <a:tab pos="7194550" algn="l"/>
                  <a:tab pos="7651750" algn="l"/>
                  <a:tab pos="8108950" algn="l"/>
                  <a:tab pos="8566150" algn="l"/>
                  <a:tab pos="9023350" algn="l"/>
                  <a:tab pos="9480550" algn="l"/>
                </a:tabLst>
              </a:pPr>
              <a:endParaRPr lang="en-GB" dirty="0">
                <a:solidFill>
                  <a:srgbClr val="000000"/>
                </a:solidFill>
                <a:latin typeface="+mn-lt"/>
              </a:endParaRPr>
            </a:p>
            <a:p>
              <a:pPr marL="336550" indent="-336550" eaLnBrk="1" hangingPunct="1">
                <a:lnSpc>
                  <a:spcPct val="101000"/>
                </a:lnSpc>
                <a:spcBef>
                  <a:spcPts val="500"/>
                </a:spcBef>
                <a:buFont typeface="Arial" charset="0"/>
                <a:buChar char="•"/>
                <a:tabLst>
                  <a:tab pos="336550" algn="l"/>
                  <a:tab pos="793750" algn="l"/>
                  <a:tab pos="1250950" algn="l"/>
                  <a:tab pos="1708150" algn="l"/>
                  <a:tab pos="2165350" algn="l"/>
                  <a:tab pos="2622550" algn="l"/>
                  <a:tab pos="3079750" algn="l"/>
                  <a:tab pos="3536950" algn="l"/>
                  <a:tab pos="3994150" algn="l"/>
                  <a:tab pos="4451350" algn="l"/>
                  <a:tab pos="4908550" algn="l"/>
                  <a:tab pos="5365750" algn="l"/>
                  <a:tab pos="5822950" algn="l"/>
                  <a:tab pos="6280150" algn="l"/>
                  <a:tab pos="6737350" algn="l"/>
                  <a:tab pos="7194550" algn="l"/>
                  <a:tab pos="7651750" algn="l"/>
                  <a:tab pos="8108950" algn="l"/>
                  <a:tab pos="8566150" algn="l"/>
                  <a:tab pos="9023350" algn="l"/>
                  <a:tab pos="9480550" algn="l"/>
                </a:tabLst>
              </a:pPr>
              <a:r>
                <a:rPr lang="en-GB" dirty="0">
                  <a:solidFill>
                    <a:srgbClr val="000000"/>
                  </a:solidFill>
                  <a:latin typeface="+mn-lt"/>
                </a:rPr>
                <a:t>~160 000 </a:t>
              </a:r>
              <a:r>
                <a:rPr lang="en-GB" dirty="0" err="1">
                  <a:solidFill>
                    <a:srgbClr val="000000"/>
                  </a:solidFill>
                  <a:latin typeface="+mn-lt"/>
                </a:rPr>
                <a:t>elektronische</a:t>
              </a:r>
              <a:r>
                <a:rPr lang="en-GB" dirty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en-GB" dirty="0" err="1">
                  <a:solidFill>
                    <a:srgbClr val="000000"/>
                  </a:solidFill>
                  <a:latin typeface="+mn-lt"/>
                </a:rPr>
                <a:t>Auslesekan</a:t>
              </a:r>
              <a:r>
                <a:rPr lang="en-GB" dirty="0" err="1">
                  <a:solidFill>
                    <a:srgbClr val="000000"/>
                  </a:solidFill>
                  <a:latin typeface="+mn-lt"/>
                  <a:cs typeface="Arial"/>
                </a:rPr>
                <a:t>äle</a:t>
              </a:r>
              <a:endParaRPr lang="en-GB" dirty="0">
                <a:solidFill>
                  <a:srgbClr val="000000"/>
                </a:solidFill>
                <a:latin typeface="+mn-lt"/>
              </a:endParaRPr>
            </a:p>
            <a:p>
              <a:pPr marL="336550" indent="-336550" eaLnBrk="1" hangingPunct="1">
                <a:lnSpc>
                  <a:spcPct val="101000"/>
                </a:lnSpc>
                <a:spcBef>
                  <a:spcPts val="500"/>
                </a:spcBef>
                <a:tabLst>
                  <a:tab pos="336550" algn="l"/>
                  <a:tab pos="793750" algn="l"/>
                  <a:tab pos="1250950" algn="l"/>
                  <a:tab pos="1708150" algn="l"/>
                  <a:tab pos="2165350" algn="l"/>
                  <a:tab pos="2622550" algn="l"/>
                  <a:tab pos="3079750" algn="l"/>
                  <a:tab pos="3536950" algn="l"/>
                  <a:tab pos="3994150" algn="l"/>
                  <a:tab pos="4451350" algn="l"/>
                  <a:tab pos="4908550" algn="l"/>
                  <a:tab pos="5365750" algn="l"/>
                  <a:tab pos="5822950" algn="l"/>
                  <a:tab pos="6280150" algn="l"/>
                  <a:tab pos="6737350" algn="l"/>
                  <a:tab pos="7194550" algn="l"/>
                  <a:tab pos="7651750" algn="l"/>
                  <a:tab pos="8108950" algn="l"/>
                  <a:tab pos="8566150" algn="l"/>
                  <a:tab pos="9023350" algn="l"/>
                  <a:tab pos="9480550" algn="l"/>
                </a:tabLst>
              </a:pPr>
              <a:endParaRPr lang="en-GB" dirty="0">
                <a:solidFill>
                  <a:srgbClr val="0000FF"/>
                </a:solidFill>
                <a:latin typeface="+mn-lt"/>
              </a:endParaRPr>
            </a:p>
          </p:txBody>
        </p:sp>
      </p:grpSp>
      <p:sp>
        <p:nvSpPr>
          <p:cNvPr id="26632" name="AutoShape 8"/>
          <p:cNvSpPr>
            <a:spLocks noChangeArrowheads="1"/>
          </p:cNvSpPr>
          <p:nvPr/>
        </p:nvSpPr>
        <p:spPr bwMode="auto">
          <a:xfrm>
            <a:off x="5181600" y="1219200"/>
            <a:ext cx="3886201" cy="525463"/>
          </a:xfrm>
          <a:prstGeom prst="roundRect">
            <a:avLst>
              <a:gd name="adj" fmla="val 301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5" name="Picture 35" descr="C:\lippmann\MyDocs\presentations\images\gsi\alice.pc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563" y="1295400"/>
            <a:ext cx="5048250" cy="3562350"/>
          </a:xfrm>
          <a:prstGeom prst="rect">
            <a:avLst/>
          </a:prstGeom>
          <a:noFill/>
        </p:spPr>
      </p:pic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3250" cy="1136650"/>
          </a:xfrm>
        </p:spPr>
        <p:txBody>
          <a:bodyPr/>
          <a:lstStyle/>
          <a:p>
            <a:r>
              <a:rPr lang="en-US" dirty="0" err="1" smtClean="0"/>
              <a:t>Der</a:t>
            </a:r>
            <a:r>
              <a:rPr lang="en-US" dirty="0" smtClean="0"/>
              <a:t> ALICE </a:t>
            </a:r>
            <a:r>
              <a:rPr lang="en-US" b="1" dirty="0" smtClean="0"/>
              <a:t>TOF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194604" name="Rectangle 44"/>
          <p:cNvSpPr>
            <a:spLocks noChangeArrowheads="1"/>
          </p:cNvSpPr>
          <p:nvPr/>
        </p:nvSpPr>
        <p:spPr bwMode="auto">
          <a:xfrm>
            <a:off x="228600" y="6157913"/>
            <a:ext cx="2187575" cy="2428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1100">
                <a:effectLst/>
              </a:rPr>
              <a:t>[http://alice.web.cern.ch/Alice]</a:t>
            </a:r>
          </a:p>
        </p:txBody>
      </p:sp>
      <p:pic>
        <p:nvPicPr>
          <p:cNvPr id="194605" name="Picture 45" descr="C:\lippmann\Backup\rpc\docthesis\Pics\alice_to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3626900"/>
            <a:ext cx="4648200" cy="2850100"/>
          </a:xfrm>
          <a:prstGeom prst="rect">
            <a:avLst/>
          </a:prstGeom>
          <a:noFill/>
        </p:spPr>
      </p:pic>
      <p:sp>
        <p:nvSpPr>
          <p:cNvPr id="11" name="Rectangle 36"/>
          <p:cNvSpPr txBox="1">
            <a:spLocks noChangeArrowheads="1"/>
          </p:cNvSpPr>
          <p:nvPr/>
        </p:nvSpPr>
        <p:spPr bwMode="auto">
          <a:xfrm>
            <a:off x="5257800" y="1371600"/>
            <a:ext cx="3657600" cy="2057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0" fontAlgn="base" latinLnBrk="0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TOF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ime 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 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light </a:t>
            </a:r>
            <a:r>
              <a:rPr kumimoji="0" lang="en-GB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Detektor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342900" marR="0" lvl="0" indent="-342900" algn="l" defTabSz="457200" rtl="0" eaLnBrk="0" fontAlgn="base" latinLnBrk="0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verwendet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‘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Resistive Plate Chambers’ (RPC,</a:t>
            </a:r>
            <a:b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en-GB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Wiederstandsplattenkammer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)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zur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Teichenidentifizierung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ü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ber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die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Flugzeit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TOF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</p:txBody>
      </p:sp>
      <p:sp>
        <p:nvSpPr>
          <p:cNvPr id="10" name="Text Box 25"/>
          <p:cNvSpPr txBox="1">
            <a:spLocks noChangeArrowheads="1"/>
          </p:cNvSpPr>
          <p:nvPr/>
        </p:nvSpPr>
        <p:spPr bwMode="auto">
          <a:xfrm>
            <a:off x="465138" y="1468438"/>
            <a:ext cx="7074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000" b="1" dirty="0">
                <a:effectLst/>
                <a:latin typeface="Times New Roman" pitchFamily="16" charset="0"/>
                <a:hlinkClick r:id="rId4" action="ppaction://hlinkpres?slideindex=1&amp;slidetitle="/>
              </a:rPr>
              <a:t>TOF</a:t>
            </a:r>
            <a:endParaRPr lang="en-US" sz="2000" b="1" dirty="0">
              <a:effectLst/>
              <a:latin typeface="Times New Roman" pitchFamily="16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rot="16200000" flipH="1">
            <a:off x="914400" y="1828800"/>
            <a:ext cx="533400" cy="533400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4838" cy="1139825"/>
          </a:xfrm>
          <a:ln/>
        </p:spPr>
        <p:txBody>
          <a:bodyPr/>
          <a:lstStyle/>
          <a:p>
            <a:pPr>
              <a:lnSpc>
                <a:spcPts val="3188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/>
              <a:t>Teilchenzoo</a:t>
            </a:r>
            <a:r>
              <a:rPr lang="en-US" dirty="0"/>
              <a:t> (2)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4838" cy="4800600"/>
          </a:xfrm>
          <a:ln/>
        </p:spPr>
        <p:txBody>
          <a:bodyPr/>
          <a:lstStyle/>
          <a:p>
            <a:pPr marL="684213" indent="-682625">
              <a:buFont typeface="Times New Roman" pitchFamily="16" charset="0"/>
              <a:buChar char="•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/>
              <a:t>Von </a:t>
            </a:r>
            <a:r>
              <a:rPr lang="en-US" dirty="0" err="1"/>
              <a:t>diesen</a:t>
            </a:r>
            <a:r>
              <a:rPr lang="en-US" dirty="0"/>
              <a:t> </a:t>
            </a:r>
            <a:r>
              <a:rPr lang="en-US" dirty="0" err="1"/>
              <a:t>hunderten</a:t>
            </a:r>
            <a:r>
              <a:rPr lang="en-US" dirty="0"/>
              <a:t> 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 smtClean="0"/>
              <a:t>haben</a:t>
            </a:r>
            <a:r>
              <a:rPr lang="en-US" dirty="0" smtClean="0"/>
              <a:t> </a:t>
            </a:r>
            <a:r>
              <a:rPr lang="en-US" dirty="0" err="1" smtClean="0"/>
              <a:t>nur</a:t>
            </a:r>
            <a:r>
              <a:rPr lang="en-US" dirty="0" smtClean="0"/>
              <a:t> 14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/>
              <a:t>“</a:t>
            </a:r>
            <a:r>
              <a:rPr lang="en-US" dirty="0" err="1"/>
              <a:t>Lebensdauer</a:t>
            </a:r>
            <a:r>
              <a:rPr lang="en-US" dirty="0"/>
              <a:t>”</a:t>
            </a:r>
            <a:br>
              <a:rPr lang="en-US" dirty="0"/>
            </a:br>
            <a:r>
              <a:rPr lang="en-US" b="1" i="1" dirty="0"/>
              <a:t>c</a:t>
            </a:r>
            <a:r>
              <a:rPr lang="en-US" b="1" dirty="0">
                <a:latin typeface="Symbol" pitchFamily="32" charset="2"/>
                <a:ea typeface="Symbol" pitchFamily="32" charset="2"/>
                <a:cs typeface="Symbol" pitchFamily="32" charset="2"/>
              </a:rPr>
              <a:t>t</a:t>
            </a:r>
            <a:r>
              <a:rPr lang="en-US" b="1" dirty="0"/>
              <a:t> &gt; 0.5mm</a:t>
            </a:r>
            <a:r>
              <a:rPr lang="en-US" dirty="0"/>
              <a:t>, </a:t>
            </a:r>
            <a:r>
              <a:rPr lang="en-US" dirty="0" err="1"/>
              <a:t>dass</a:t>
            </a:r>
            <a:r>
              <a:rPr lang="en-US" dirty="0"/>
              <a:t> </a:t>
            </a:r>
            <a:r>
              <a:rPr lang="en-US" dirty="0" err="1"/>
              <a:t>heisst</a:t>
            </a:r>
            <a:r>
              <a:rPr lang="en-US" dirty="0"/>
              <a:t>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können</a:t>
            </a:r>
            <a:r>
              <a:rPr lang="en-US" dirty="0"/>
              <a:t> in </a:t>
            </a:r>
            <a:r>
              <a:rPr lang="en-US" dirty="0" err="1"/>
              <a:t>einem</a:t>
            </a:r>
            <a:r>
              <a:rPr lang="en-US" dirty="0"/>
              <a:t> </a:t>
            </a:r>
            <a:r>
              <a:rPr lang="en-US" dirty="0" err="1"/>
              <a:t>Detektor</a:t>
            </a:r>
            <a:r>
              <a:rPr lang="en-US" dirty="0"/>
              <a:t> </a:t>
            </a:r>
            <a:r>
              <a:rPr lang="en-US" dirty="0" err="1"/>
              <a:t>gemessen</a:t>
            </a:r>
            <a:r>
              <a:rPr lang="en-US" dirty="0"/>
              <a:t> </a:t>
            </a:r>
            <a:r>
              <a:rPr lang="en-US" dirty="0" err="1"/>
              <a:t>werden</a:t>
            </a:r>
            <a:r>
              <a:rPr lang="en-US" dirty="0"/>
              <a:t> </a:t>
            </a:r>
            <a:r>
              <a:rPr lang="en-US" i="1" dirty="0"/>
              <a:t>c</a:t>
            </a:r>
            <a:r>
              <a:rPr lang="en-US" dirty="0"/>
              <a:t> = </a:t>
            </a:r>
            <a:r>
              <a:rPr lang="en-US" dirty="0" err="1"/>
              <a:t>Lichtgeschwindigkeit</a:t>
            </a:r>
            <a:r>
              <a:rPr lang="en-US" dirty="0"/>
              <a:t>, </a:t>
            </a:r>
            <a:r>
              <a:rPr lang="en-US" dirty="0">
                <a:latin typeface="Symbol" pitchFamily="32" charset="2"/>
                <a:ea typeface="Symbol" pitchFamily="32" charset="2"/>
                <a:cs typeface="Symbol" pitchFamily="32" charset="2"/>
              </a:rPr>
              <a:t>t</a:t>
            </a:r>
            <a:r>
              <a:rPr lang="en-US" dirty="0"/>
              <a:t> = </a:t>
            </a:r>
            <a:r>
              <a:rPr lang="en-US" dirty="0" err="1"/>
              <a:t>Lebensdauer</a:t>
            </a:r>
            <a:r>
              <a:rPr lang="en-US" dirty="0"/>
              <a:t>).</a:t>
            </a:r>
            <a:br>
              <a:rPr lang="en-US" dirty="0"/>
            </a:br>
            <a:endParaRPr lang="en-US" dirty="0"/>
          </a:p>
          <a:p>
            <a:pPr marL="684213" indent="-682625">
              <a:buFont typeface="Times New Roman" pitchFamily="16" charset="0"/>
              <a:buChar char="•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/>
              <a:t>Von </a:t>
            </a:r>
            <a:r>
              <a:rPr lang="en-US" dirty="0" err="1"/>
              <a:t>diesen</a:t>
            </a:r>
            <a:r>
              <a:rPr lang="en-US" dirty="0"/>
              <a:t> 14 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sind</a:t>
            </a:r>
            <a:r>
              <a:rPr lang="en-US" dirty="0"/>
              <a:t> die </a:t>
            </a:r>
            <a:r>
              <a:rPr lang="en-US" dirty="0" err="1"/>
              <a:t>folgenden</a:t>
            </a:r>
            <a:r>
              <a:rPr lang="en-US" dirty="0"/>
              <a:t> 8 am </a:t>
            </a:r>
            <a:r>
              <a:rPr lang="en-US" dirty="0" err="1"/>
              <a:t>weitaus</a:t>
            </a:r>
            <a:r>
              <a:rPr lang="en-US" dirty="0"/>
              <a:t> </a:t>
            </a:r>
            <a:r>
              <a:rPr lang="en-US" b="1" dirty="0" err="1"/>
              <a:t>häufigsten</a:t>
            </a:r>
            <a:r>
              <a:rPr lang="en-US" dirty="0" smtClean="0"/>
              <a:t>:</a:t>
            </a:r>
            <a:endParaRPr lang="en-US" dirty="0"/>
          </a:p>
          <a:p>
            <a:pPr marL="1484313" lvl="2" indent="-625475">
              <a:lnSpc>
                <a:spcPts val="2013"/>
              </a:lnSpc>
              <a:buFont typeface="+mj-lt"/>
              <a:buAutoNum type="arabicPeriod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 err="1" smtClean="0">
                <a:solidFill>
                  <a:srgbClr val="FF0000"/>
                </a:solidFill>
              </a:rPr>
              <a:t>Elektron</a:t>
            </a:r>
            <a:r>
              <a:rPr lang="en-US" dirty="0" smtClean="0">
                <a:solidFill>
                  <a:srgbClr val="FF0000"/>
                </a:solidFill>
              </a:rPr>
              <a:t>/Positron: e</a:t>
            </a:r>
            <a:r>
              <a:rPr lang="en-US" baseline="25000" dirty="0" smtClean="0">
                <a:solidFill>
                  <a:srgbClr val="FF0000"/>
                </a:solidFill>
              </a:rPr>
              <a:t>- </a:t>
            </a:r>
            <a:r>
              <a:rPr lang="en-US" dirty="0" smtClean="0">
                <a:solidFill>
                  <a:srgbClr val="FF0000"/>
                </a:solidFill>
              </a:rPr>
              <a:t>/ e</a:t>
            </a:r>
            <a:r>
              <a:rPr lang="en-US" baseline="25000" dirty="0">
                <a:solidFill>
                  <a:srgbClr val="FF0000"/>
                </a:solidFill>
              </a:rPr>
              <a:t>+</a:t>
            </a:r>
          </a:p>
          <a:p>
            <a:pPr marL="1484313" lvl="2" indent="-625475">
              <a:lnSpc>
                <a:spcPts val="2013"/>
              </a:lnSpc>
              <a:buFont typeface="+mj-lt"/>
              <a:buAutoNum type="arabicPeriod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 err="1" smtClean="0">
                <a:solidFill>
                  <a:srgbClr val="FF0000"/>
                </a:solidFill>
              </a:rPr>
              <a:t>Muonen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smtClean="0">
                <a:solidFill>
                  <a:srgbClr val="FF0000"/>
                </a:solidFill>
                <a:latin typeface="Symbol" pitchFamily="32" charset="2"/>
                <a:ea typeface="Symbol" pitchFamily="32" charset="2"/>
                <a:cs typeface="Symbol" pitchFamily="32" charset="2"/>
              </a:rPr>
              <a:t>m</a:t>
            </a:r>
            <a:r>
              <a:rPr lang="en-US" baseline="25000" dirty="0" smtClean="0">
                <a:solidFill>
                  <a:srgbClr val="FF0000"/>
                </a:solidFill>
                <a:latin typeface="Symbol" pitchFamily="32" charset="2"/>
                <a:ea typeface="Symbol" pitchFamily="32" charset="2"/>
                <a:cs typeface="Symbol" pitchFamily="32" charset="2"/>
              </a:rPr>
              <a:t>- </a:t>
            </a:r>
            <a:r>
              <a:rPr lang="en-US" baseline="25000" dirty="0">
                <a:solidFill>
                  <a:srgbClr val="FF0000"/>
                </a:solidFill>
                <a:latin typeface="Symbol" pitchFamily="32" charset="2"/>
                <a:ea typeface="Symbol" pitchFamily="32" charset="2"/>
                <a:cs typeface="Symbol" pitchFamily="32" charset="2"/>
              </a:rPr>
              <a:t>/ </a:t>
            </a:r>
            <a:r>
              <a:rPr lang="en-US" dirty="0" smtClean="0">
                <a:solidFill>
                  <a:srgbClr val="FF0000"/>
                </a:solidFill>
                <a:latin typeface="Symbol" pitchFamily="32" charset="2"/>
                <a:ea typeface="Symbol" pitchFamily="32" charset="2"/>
                <a:cs typeface="Symbol" pitchFamily="32" charset="2"/>
              </a:rPr>
              <a:t>m</a:t>
            </a:r>
            <a:r>
              <a:rPr lang="en-US" baseline="25000" dirty="0" smtClean="0">
                <a:solidFill>
                  <a:srgbClr val="FF0000"/>
                </a:solidFill>
                <a:latin typeface="Symbol" pitchFamily="32" charset="2"/>
                <a:ea typeface="Symbol" pitchFamily="32" charset="2"/>
                <a:cs typeface="Symbol" pitchFamily="32" charset="2"/>
              </a:rPr>
              <a:t>+</a:t>
            </a:r>
            <a:endParaRPr lang="en-US" baseline="25000" dirty="0">
              <a:solidFill>
                <a:srgbClr val="FF0000"/>
              </a:solidFill>
              <a:latin typeface="Symbol" pitchFamily="32" charset="2"/>
              <a:ea typeface="Symbol" pitchFamily="32" charset="2"/>
              <a:cs typeface="Symbol" pitchFamily="32" charset="2"/>
            </a:endParaRPr>
          </a:p>
          <a:p>
            <a:pPr marL="1484313" lvl="2" indent="-625475">
              <a:lnSpc>
                <a:spcPts val="2013"/>
              </a:lnSpc>
              <a:buFont typeface="+mj-lt"/>
              <a:buAutoNum type="arabicPeriod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 err="1" smtClean="0">
                <a:solidFill>
                  <a:srgbClr val="FF0000"/>
                </a:solidFill>
                <a:ea typeface="Symbol" pitchFamily="32" charset="2"/>
                <a:cs typeface="Symbol" pitchFamily="32" charset="2"/>
              </a:rPr>
              <a:t>Photonen</a:t>
            </a:r>
            <a:r>
              <a:rPr lang="en-US" dirty="0" smtClean="0">
                <a:solidFill>
                  <a:srgbClr val="FF0000"/>
                </a:solidFill>
                <a:ea typeface="Symbol" pitchFamily="32" charset="2"/>
                <a:cs typeface="Symbol" pitchFamily="32" charset="2"/>
              </a:rPr>
              <a:t>: </a:t>
            </a:r>
            <a:r>
              <a:rPr lang="en-US" dirty="0" smtClean="0">
                <a:solidFill>
                  <a:srgbClr val="FF0000"/>
                </a:solidFill>
                <a:latin typeface="Symbol" pitchFamily="32" charset="2"/>
                <a:ea typeface="Symbol" pitchFamily="32" charset="2"/>
                <a:cs typeface="Symbol" pitchFamily="32" charset="2"/>
              </a:rPr>
              <a:t>g </a:t>
            </a:r>
            <a:endParaRPr lang="en-US" dirty="0">
              <a:solidFill>
                <a:srgbClr val="FF0000"/>
              </a:solidFill>
              <a:latin typeface="Symbol" pitchFamily="32" charset="2"/>
              <a:ea typeface="Symbol" pitchFamily="32" charset="2"/>
              <a:cs typeface="Symbol" pitchFamily="32" charset="2"/>
            </a:endParaRPr>
          </a:p>
          <a:p>
            <a:pPr marL="1484313" lvl="2" indent="-625475">
              <a:lnSpc>
                <a:spcPts val="2013"/>
              </a:lnSpc>
              <a:buFont typeface="+mj-lt"/>
              <a:buAutoNum type="arabicPeriod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 err="1" smtClean="0">
                <a:solidFill>
                  <a:srgbClr val="FF0000"/>
                </a:solidFill>
                <a:ea typeface="Symbol" pitchFamily="32" charset="2"/>
                <a:cs typeface="Symbol" pitchFamily="32" charset="2"/>
              </a:rPr>
              <a:t>Pionen</a:t>
            </a:r>
            <a:r>
              <a:rPr lang="en-US" dirty="0" smtClean="0">
                <a:solidFill>
                  <a:srgbClr val="FF0000"/>
                </a:solidFill>
                <a:ea typeface="Symbol" pitchFamily="32" charset="2"/>
                <a:cs typeface="Symbol" pitchFamily="32" charset="2"/>
              </a:rPr>
              <a:t>: </a:t>
            </a:r>
            <a:r>
              <a:rPr lang="en-US" dirty="0" smtClean="0">
                <a:solidFill>
                  <a:srgbClr val="FF0000"/>
                </a:solidFill>
                <a:latin typeface="Symbol" pitchFamily="32" charset="2"/>
                <a:ea typeface="Symbol" pitchFamily="32" charset="2"/>
                <a:cs typeface="Symbol" pitchFamily="32" charset="2"/>
              </a:rPr>
              <a:t>p</a:t>
            </a:r>
            <a:r>
              <a:rPr lang="en-US" baseline="25000" dirty="0" smtClean="0">
                <a:solidFill>
                  <a:srgbClr val="FF0000"/>
                </a:solidFill>
                <a:latin typeface="Symbol" pitchFamily="32" charset="2"/>
                <a:ea typeface="Symbol" pitchFamily="32" charset="2"/>
                <a:cs typeface="Symbol" pitchFamily="32" charset="2"/>
              </a:rPr>
              <a:t>+ </a:t>
            </a:r>
            <a:r>
              <a:rPr lang="en-US" dirty="0">
                <a:solidFill>
                  <a:srgbClr val="FF0000"/>
                </a:solidFill>
                <a:latin typeface="Symbol" pitchFamily="32" charset="2"/>
                <a:ea typeface="Symbol" pitchFamily="32" charset="2"/>
                <a:cs typeface="Symbol" pitchFamily="32" charset="2"/>
              </a:rPr>
              <a:t>/ </a:t>
            </a:r>
            <a:r>
              <a:rPr lang="en-US" dirty="0" smtClean="0">
                <a:solidFill>
                  <a:srgbClr val="FF0000"/>
                </a:solidFill>
                <a:latin typeface="Symbol" pitchFamily="32" charset="2"/>
                <a:ea typeface="Symbol" pitchFamily="32" charset="2"/>
                <a:cs typeface="Symbol" pitchFamily="32" charset="2"/>
              </a:rPr>
              <a:t>p</a:t>
            </a:r>
            <a:r>
              <a:rPr lang="en-US" baseline="25000" dirty="0" smtClean="0">
                <a:solidFill>
                  <a:srgbClr val="FF0000"/>
                </a:solidFill>
                <a:latin typeface="Symbol" pitchFamily="32" charset="2"/>
                <a:ea typeface="Symbol" pitchFamily="32" charset="2"/>
                <a:cs typeface="Symbol" pitchFamily="32" charset="2"/>
              </a:rPr>
              <a:t>-</a:t>
            </a:r>
            <a:endParaRPr lang="en-US" baseline="25000" dirty="0">
              <a:solidFill>
                <a:srgbClr val="FF0000"/>
              </a:solidFill>
              <a:latin typeface="Symbol" pitchFamily="32" charset="2"/>
              <a:ea typeface="Symbol" pitchFamily="32" charset="2"/>
              <a:cs typeface="Symbol" pitchFamily="32" charset="2"/>
            </a:endParaRPr>
          </a:p>
          <a:p>
            <a:pPr marL="1484313" lvl="2" indent="-625475">
              <a:lnSpc>
                <a:spcPts val="2013"/>
              </a:lnSpc>
              <a:buFont typeface="+mj-lt"/>
              <a:buAutoNum type="arabicPeriod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 err="1" smtClean="0">
                <a:solidFill>
                  <a:srgbClr val="FF0000"/>
                </a:solidFill>
                <a:latin typeface="Ariall" charset="0"/>
                <a:ea typeface="Symbol" pitchFamily="32" charset="2"/>
                <a:cs typeface="Symbol" pitchFamily="32" charset="2"/>
              </a:rPr>
              <a:t>Geladene</a:t>
            </a:r>
            <a:r>
              <a:rPr lang="en-US" dirty="0" smtClean="0">
                <a:solidFill>
                  <a:srgbClr val="FF0000"/>
                </a:solidFill>
                <a:latin typeface="Ariall" charset="0"/>
                <a:ea typeface="Symbol" pitchFamily="32" charset="2"/>
                <a:cs typeface="Symbol" pitchFamily="32" charset="2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riall" charset="0"/>
                <a:ea typeface="Symbol" pitchFamily="32" charset="2"/>
                <a:cs typeface="Symbol" pitchFamily="32" charset="2"/>
              </a:rPr>
              <a:t>Kaonen</a:t>
            </a:r>
            <a:r>
              <a:rPr lang="en-US" dirty="0" smtClean="0">
                <a:solidFill>
                  <a:srgbClr val="FF0000"/>
                </a:solidFill>
                <a:latin typeface="Ariall" charset="0"/>
                <a:ea typeface="Symbol" pitchFamily="32" charset="2"/>
                <a:cs typeface="Symbol" pitchFamily="32" charset="2"/>
              </a:rPr>
              <a:t>: K</a:t>
            </a:r>
            <a:r>
              <a:rPr lang="en-US" baseline="25000" dirty="0" smtClean="0">
                <a:solidFill>
                  <a:srgbClr val="FF0000"/>
                </a:solidFill>
                <a:latin typeface="Ariall" charset="0"/>
                <a:ea typeface="Symbol" pitchFamily="32" charset="2"/>
                <a:cs typeface="Symbol" pitchFamily="32" charset="2"/>
              </a:rPr>
              <a:t>- </a:t>
            </a:r>
            <a:r>
              <a:rPr lang="en-US" dirty="0">
                <a:solidFill>
                  <a:srgbClr val="FF0000"/>
                </a:solidFill>
                <a:latin typeface="Ariall" charset="0"/>
                <a:ea typeface="Symbol" pitchFamily="32" charset="2"/>
                <a:cs typeface="Symbol" pitchFamily="32" charset="2"/>
              </a:rPr>
              <a:t>/ </a:t>
            </a:r>
            <a:r>
              <a:rPr lang="en-US" dirty="0" smtClean="0">
                <a:solidFill>
                  <a:srgbClr val="FF0000"/>
                </a:solidFill>
                <a:latin typeface="Ariall" charset="0"/>
                <a:ea typeface="Symbol" pitchFamily="32" charset="2"/>
                <a:cs typeface="Symbol" pitchFamily="32" charset="2"/>
              </a:rPr>
              <a:t>K</a:t>
            </a:r>
            <a:r>
              <a:rPr lang="en-US" baseline="25000" dirty="0" smtClean="0">
                <a:solidFill>
                  <a:srgbClr val="FF0000"/>
                </a:solidFill>
                <a:latin typeface="Ariall" charset="0"/>
                <a:ea typeface="Symbol" pitchFamily="32" charset="2"/>
                <a:cs typeface="Symbol" pitchFamily="32" charset="2"/>
              </a:rPr>
              <a:t>+</a:t>
            </a:r>
            <a:endParaRPr lang="en-US" baseline="25000" dirty="0">
              <a:solidFill>
                <a:srgbClr val="FF0000"/>
              </a:solidFill>
              <a:latin typeface="Ariall" charset="0"/>
              <a:ea typeface="Symbol" pitchFamily="32" charset="2"/>
              <a:cs typeface="Symbol" pitchFamily="32" charset="2"/>
            </a:endParaRPr>
          </a:p>
          <a:p>
            <a:pPr marL="1484313" lvl="2" indent="-625475">
              <a:lnSpc>
                <a:spcPts val="2013"/>
              </a:lnSpc>
              <a:buFont typeface="+mj-lt"/>
              <a:buAutoNum type="arabicPeriod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 err="1" smtClean="0">
                <a:solidFill>
                  <a:srgbClr val="FF0000"/>
                </a:solidFill>
                <a:latin typeface="Ariall" charset="0"/>
                <a:ea typeface="Symbol" pitchFamily="32" charset="2"/>
                <a:cs typeface="Symbol" pitchFamily="32" charset="2"/>
              </a:rPr>
              <a:t>Neutrale</a:t>
            </a:r>
            <a:r>
              <a:rPr lang="en-US" dirty="0" smtClean="0">
                <a:solidFill>
                  <a:srgbClr val="FF0000"/>
                </a:solidFill>
                <a:latin typeface="Ariall" charset="0"/>
                <a:ea typeface="Symbol" pitchFamily="32" charset="2"/>
                <a:cs typeface="Symbol" pitchFamily="32" charset="2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riall" charset="0"/>
                <a:ea typeface="Symbol" pitchFamily="32" charset="2"/>
                <a:cs typeface="Symbol" pitchFamily="32" charset="2"/>
              </a:rPr>
              <a:t>Kaonen</a:t>
            </a:r>
            <a:r>
              <a:rPr lang="en-US" dirty="0" smtClean="0">
                <a:solidFill>
                  <a:srgbClr val="FF0000"/>
                </a:solidFill>
                <a:latin typeface="Ariall" charset="0"/>
                <a:ea typeface="Symbol" pitchFamily="32" charset="2"/>
                <a:cs typeface="Symbol" pitchFamily="32" charset="2"/>
              </a:rPr>
              <a:t>: K</a:t>
            </a:r>
            <a:r>
              <a:rPr lang="en-US" baseline="25000" dirty="0" smtClean="0">
                <a:solidFill>
                  <a:srgbClr val="FF0000"/>
                </a:solidFill>
                <a:latin typeface="Ariall" charset="0"/>
                <a:ea typeface="Symbol" pitchFamily="32" charset="2"/>
                <a:cs typeface="Symbol" pitchFamily="32" charset="2"/>
              </a:rPr>
              <a:t>0 </a:t>
            </a:r>
            <a:endParaRPr lang="en-US" baseline="25000" dirty="0">
              <a:solidFill>
                <a:srgbClr val="FF0000"/>
              </a:solidFill>
              <a:latin typeface="Ariall" charset="0"/>
              <a:ea typeface="Symbol" pitchFamily="32" charset="2"/>
              <a:cs typeface="Symbol" pitchFamily="32" charset="2"/>
            </a:endParaRPr>
          </a:p>
          <a:p>
            <a:pPr marL="1484313" lvl="2" indent="-625475">
              <a:lnSpc>
                <a:spcPts val="2013"/>
              </a:lnSpc>
              <a:buFont typeface="+mj-lt"/>
              <a:buAutoNum type="arabicPeriod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 smtClean="0">
                <a:solidFill>
                  <a:srgbClr val="FF0000"/>
                </a:solidFill>
                <a:latin typeface="Ariall" charset="0"/>
                <a:ea typeface="Symbol" pitchFamily="32" charset="2"/>
                <a:cs typeface="Symbol" pitchFamily="32" charset="2"/>
              </a:rPr>
              <a:t>(Anti-)</a:t>
            </a:r>
            <a:r>
              <a:rPr lang="en-US" dirty="0" err="1" smtClean="0">
                <a:solidFill>
                  <a:srgbClr val="FF0000"/>
                </a:solidFill>
                <a:latin typeface="Ariall" charset="0"/>
                <a:ea typeface="Symbol" pitchFamily="32" charset="2"/>
                <a:cs typeface="Symbol" pitchFamily="32" charset="2"/>
              </a:rPr>
              <a:t>protonen</a:t>
            </a:r>
            <a:r>
              <a:rPr lang="en-US" dirty="0" smtClean="0">
                <a:solidFill>
                  <a:srgbClr val="FF0000"/>
                </a:solidFill>
                <a:latin typeface="Ariall" charset="0"/>
                <a:ea typeface="Symbol" pitchFamily="32" charset="2"/>
                <a:cs typeface="Symbol" pitchFamily="32" charset="2"/>
              </a:rPr>
              <a:t>: p</a:t>
            </a:r>
            <a:r>
              <a:rPr lang="en-US" baseline="25000" dirty="0">
                <a:solidFill>
                  <a:srgbClr val="FF0000"/>
                </a:solidFill>
                <a:latin typeface="Ariall" charset="0"/>
                <a:ea typeface="Symbol" pitchFamily="32" charset="2"/>
                <a:cs typeface="Symbol" pitchFamily="32" charset="2"/>
              </a:rPr>
              <a:t>+ / </a:t>
            </a:r>
            <a:r>
              <a:rPr lang="en-US" dirty="0">
                <a:solidFill>
                  <a:srgbClr val="FF0000"/>
                </a:solidFill>
                <a:latin typeface="Ariall" charset="0"/>
                <a:ea typeface="Symbol" pitchFamily="32" charset="2"/>
                <a:cs typeface="Symbol" pitchFamily="32" charset="2"/>
              </a:rPr>
              <a:t>p</a:t>
            </a:r>
            <a:r>
              <a:rPr lang="en-US" baseline="25000" dirty="0">
                <a:solidFill>
                  <a:srgbClr val="FF0000"/>
                </a:solidFill>
                <a:latin typeface="Ariall" charset="0"/>
                <a:ea typeface="Symbol" pitchFamily="32" charset="2"/>
                <a:cs typeface="Symbol" pitchFamily="32" charset="2"/>
              </a:rPr>
              <a:t>-</a:t>
            </a:r>
          </a:p>
          <a:p>
            <a:pPr marL="1484313" lvl="2" indent="-625475">
              <a:lnSpc>
                <a:spcPts val="2013"/>
              </a:lnSpc>
              <a:buFont typeface="+mj-lt"/>
              <a:buAutoNum type="arabicPeriod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 smtClean="0">
                <a:solidFill>
                  <a:srgbClr val="FF0000"/>
                </a:solidFill>
                <a:latin typeface="Ariall" charset="0"/>
                <a:ea typeface="Symbol" pitchFamily="32" charset="2"/>
                <a:cs typeface="Symbol" pitchFamily="32" charset="2"/>
              </a:rPr>
              <a:t>(Anti-)</a:t>
            </a:r>
            <a:r>
              <a:rPr lang="en-US" dirty="0" err="1" smtClean="0">
                <a:solidFill>
                  <a:srgbClr val="FF0000"/>
                </a:solidFill>
                <a:latin typeface="Ariall" charset="0"/>
                <a:ea typeface="Symbol" pitchFamily="32" charset="2"/>
                <a:cs typeface="Symbol" pitchFamily="32" charset="2"/>
              </a:rPr>
              <a:t>neutonen</a:t>
            </a:r>
            <a:r>
              <a:rPr lang="en-US" dirty="0" smtClean="0">
                <a:solidFill>
                  <a:srgbClr val="FF0000"/>
                </a:solidFill>
                <a:latin typeface="Ariall" charset="0"/>
                <a:ea typeface="Symbol" pitchFamily="32" charset="2"/>
                <a:cs typeface="Symbol" pitchFamily="32" charset="2"/>
              </a:rPr>
              <a:t>: n </a:t>
            </a:r>
            <a:endParaRPr lang="en-US" dirty="0">
              <a:solidFill>
                <a:srgbClr val="FF0000"/>
              </a:solidFill>
              <a:latin typeface="Ariall" charset="0"/>
              <a:ea typeface="Symbol" pitchFamily="32" charset="2"/>
              <a:cs typeface="Symbol" pitchFamily="32" charset="2"/>
            </a:endParaRPr>
          </a:p>
          <a:p>
            <a:pPr marL="684213" indent="-682625">
              <a:buFont typeface="Times New Roman" pitchFamily="16" charset="0"/>
              <a:buChar char="•"/>
              <a:tabLst>
                <a:tab pos="684213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>
                <a:latin typeface="Ariall" charset="0"/>
                <a:ea typeface="Symbol" pitchFamily="32" charset="2"/>
                <a:cs typeface="Symbol" pitchFamily="32" charset="2"/>
              </a:rPr>
              <a:t>In </a:t>
            </a:r>
            <a:r>
              <a:rPr lang="en-US" dirty="0" err="1">
                <a:latin typeface="Ariall" charset="0"/>
                <a:ea typeface="Symbol" pitchFamily="32" charset="2"/>
                <a:cs typeface="Symbol" pitchFamily="32" charset="2"/>
              </a:rPr>
              <a:t>einem</a:t>
            </a:r>
            <a:r>
              <a:rPr lang="en-US" dirty="0">
                <a:latin typeface="Ariall" charset="0"/>
                <a:ea typeface="Symbol" pitchFamily="32" charset="2"/>
                <a:cs typeface="Symbol" pitchFamily="32" charset="2"/>
              </a:rPr>
              <a:t> </a:t>
            </a:r>
            <a:r>
              <a:rPr lang="en-US" dirty="0" err="1">
                <a:latin typeface="Ariall" charset="0"/>
                <a:ea typeface="Symbol" pitchFamily="32" charset="2"/>
                <a:cs typeface="Symbol" pitchFamily="32" charset="2"/>
              </a:rPr>
              <a:t>Hochenergiephysik</a:t>
            </a:r>
            <a:r>
              <a:rPr lang="en-US" dirty="0">
                <a:latin typeface="Ariall" charset="0"/>
                <a:ea typeface="Symbol" pitchFamily="32" charset="2"/>
                <a:cs typeface="Symbol" pitchFamily="32" charset="2"/>
              </a:rPr>
              <a:t>- </a:t>
            </a:r>
            <a:r>
              <a:rPr lang="en-US" dirty="0" err="1">
                <a:latin typeface="Ariall" charset="0"/>
                <a:ea typeface="Symbol" pitchFamily="32" charset="2"/>
                <a:cs typeface="Symbol" pitchFamily="32" charset="2"/>
              </a:rPr>
              <a:t>oder</a:t>
            </a:r>
            <a:r>
              <a:rPr lang="en-US" dirty="0">
                <a:latin typeface="Ariall" charset="0"/>
                <a:ea typeface="Symbol" pitchFamily="32" charset="2"/>
                <a:cs typeface="Symbol" pitchFamily="32" charset="2"/>
              </a:rPr>
              <a:t> </a:t>
            </a:r>
            <a:r>
              <a:rPr lang="en-US" dirty="0" err="1">
                <a:latin typeface="Ariall" charset="0"/>
                <a:ea typeface="Symbol" pitchFamily="32" charset="2"/>
                <a:cs typeface="Symbol" pitchFamily="32" charset="2"/>
              </a:rPr>
              <a:t>Schwerionenexperiment</a:t>
            </a:r>
            <a:r>
              <a:rPr lang="en-US" dirty="0">
                <a:latin typeface="Ariall" charset="0"/>
                <a:ea typeface="Symbol" pitchFamily="32" charset="2"/>
                <a:cs typeface="Symbol" pitchFamily="32" charset="2"/>
              </a:rPr>
              <a:t> </a:t>
            </a:r>
            <a:r>
              <a:rPr lang="en-US" dirty="0" err="1">
                <a:latin typeface="Ariall" charset="0"/>
                <a:ea typeface="Symbol" pitchFamily="32" charset="2"/>
                <a:cs typeface="Symbol" pitchFamily="32" charset="2"/>
              </a:rPr>
              <a:t>sollten</a:t>
            </a:r>
            <a:r>
              <a:rPr lang="en-US" dirty="0">
                <a:latin typeface="Ariall" charset="0"/>
                <a:ea typeface="Symbol" pitchFamily="32" charset="2"/>
                <a:cs typeface="Symbol" pitchFamily="32" charset="2"/>
              </a:rPr>
              <a:t> </a:t>
            </a:r>
            <a:r>
              <a:rPr lang="en-US" dirty="0" err="1">
                <a:latin typeface="Ariall" charset="0"/>
                <a:ea typeface="Symbol" pitchFamily="32" charset="2"/>
                <a:cs typeface="Symbol" pitchFamily="32" charset="2"/>
              </a:rPr>
              <a:t>alle</a:t>
            </a:r>
            <a:r>
              <a:rPr lang="en-US" dirty="0">
                <a:latin typeface="Ariall" charset="0"/>
                <a:ea typeface="Symbol" pitchFamily="32" charset="2"/>
                <a:cs typeface="Symbol" pitchFamily="32" charset="2"/>
              </a:rPr>
              <a:t> </a:t>
            </a:r>
            <a:r>
              <a:rPr lang="en-US" dirty="0" err="1">
                <a:latin typeface="Ariall" charset="0"/>
                <a:ea typeface="Symbol" pitchFamily="32" charset="2"/>
                <a:cs typeface="Symbol" pitchFamily="32" charset="2"/>
              </a:rPr>
              <a:t>diese</a:t>
            </a:r>
            <a:r>
              <a:rPr lang="en-US" dirty="0">
                <a:latin typeface="Ariall" charset="0"/>
                <a:ea typeface="Symbol" pitchFamily="32" charset="2"/>
                <a:cs typeface="Symbol" pitchFamily="32" charset="2"/>
              </a:rPr>
              <a:t> </a:t>
            </a:r>
            <a:r>
              <a:rPr lang="en-US" dirty="0" err="1">
                <a:latin typeface="Ariall" charset="0"/>
                <a:ea typeface="Symbol" pitchFamily="32" charset="2"/>
                <a:cs typeface="Symbol" pitchFamily="32" charset="2"/>
              </a:rPr>
              <a:t>Teilchen</a:t>
            </a:r>
            <a:r>
              <a:rPr lang="en-US" dirty="0">
                <a:latin typeface="Ariall" charset="0"/>
                <a:ea typeface="Symbol" pitchFamily="32" charset="2"/>
                <a:cs typeface="Symbol" pitchFamily="32" charset="2"/>
              </a:rPr>
              <a:t> </a:t>
            </a:r>
            <a:r>
              <a:rPr lang="en-US" dirty="0" err="1">
                <a:latin typeface="Ariall" charset="0"/>
                <a:ea typeface="Symbol" pitchFamily="32" charset="2"/>
                <a:cs typeface="Symbol" pitchFamily="32" charset="2"/>
              </a:rPr>
              <a:t>gemessen</a:t>
            </a:r>
            <a:r>
              <a:rPr lang="en-US" dirty="0">
                <a:latin typeface="Ariall" charset="0"/>
                <a:ea typeface="Symbol" pitchFamily="32" charset="2"/>
                <a:cs typeface="Symbol" pitchFamily="32" charset="2"/>
              </a:rPr>
              <a:t> und </a:t>
            </a:r>
            <a:r>
              <a:rPr lang="en-US" dirty="0" err="1">
                <a:latin typeface="Ariall" charset="0"/>
                <a:ea typeface="Symbol" pitchFamily="32" charset="2"/>
                <a:cs typeface="Symbol" pitchFamily="32" charset="2"/>
              </a:rPr>
              <a:t>identifiziert</a:t>
            </a:r>
            <a:r>
              <a:rPr lang="en-US" dirty="0">
                <a:latin typeface="Ariall" charset="0"/>
                <a:ea typeface="Symbol" pitchFamily="32" charset="2"/>
                <a:cs typeface="Symbol" pitchFamily="32" charset="2"/>
              </a:rPr>
              <a:t> </a:t>
            </a:r>
            <a:r>
              <a:rPr lang="en-US" dirty="0" err="1">
                <a:latin typeface="Ariall" charset="0"/>
                <a:ea typeface="Symbol" pitchFamily="32" charset="2"/>
                <a:cs typeface="Symbol" pitchFamily="32" charset="2"/>
              </a:rPr>
              <a:t>werden</a:t>
            </a:r>
            <a:r>
              <a:rPr lang="en-US" dirty="0">
                <a:latin typeface="Ariall" charset="0"/>
                <a:ea typeface="Symbol" pitchFamily="32" charset="2"/>
                <a:cs typeface="Symbol" pitchFamily="32" charset="2"/>
              </a:rPr>
              <a:t> </a:t>
            </a:r>
            <a:r>
              <a:rPr lang="en-US" dirty="0" err="1">
                <a:latin typeface="Ariall" charset="0"/>
                <a:ea typeface="Symbol" pitchFamily="32" charset="2"/>
                <a:cs typeface="Symbol" pitchFamily="32" charset="2"/>
              </a:rPr>
              <a:t>können</a:t>
            </a:r>
            <a:r>
              <a:rPr lang="en-US" dirty="0">
                <a:latin typeface="Ariall" charset="0"/>
                <a:ea typeface="Symbol" pitchFamily="32" charset="2"/>
                <a:cs typeface="Symbol" pitchFamily="32" charset="2"/>
              </a:rPr>
              <a:t>. 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2550"/>
            <a:ext cx="8223250" cy="1136650"/>
          </a:xfrm>
        </p:spPr>
        <p:txBody>
          <a:bodyPr/>
          <a:lstStyle/>
          <a:p>
            <a:r>
              <a:rPr lang="en-US" dirty="0" err="1">
                <a:cs typeface="Arial" charset="0"/>
              </a:rPr>
              <a:t>Über</a:t>
            </a:r>
            <a:r>
              <a:rPr lang="en-US" dirty="0">
                <a:cs typeface="Arial" charset="0"/>
              </a:rPr>
              <a:t> RPCs</a:t>
            </a:r>
            <a:endParaRPr lang="en-US" dirty="0"/>
          </a:p>
        </p:txBody>
      </p:sp>
      <p:sp>
        <p:nvSpPr>
          <p:cNvPr id="188427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5791200" y="2590800"/>
            <a:ext cx="3124200" cy="2881312"/>
          </a:xfrm>
          <a:noFill/>
          <a:ln/>
        </p:spPr>
        <p:txBody>
          <a:bodyPr/>
          <a:lstStyle/>
          <a:p>
            <a:pPr>
              <a:buFont typeface="Wingdings" pitchFamily="2" charset="2"/>
              <a:buAutoNum type="alphaLcParenR"/>
            </a:pPr>
            <a:r>
              <a:rPr lang="en-US" sz="1600" dirty="0" err="1">
                <a:solidFill>
                  <a:schemeClr val="tx1"/>
                </a:solidFill>
              </a:rPr>
              <a:t>Gasionisation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AutoNum type="alphaLcParenR"/>
            </a:pPr>
            <a:r>
              <a:rPr lang="en-US" sz="1600" dirty="0" err="1">
                <a:solidFill>
                  <a:schemeClr val="tx1"/>
                </a:solidFill>
              </a:rPr>
              <a:t>Lawinenentwicklung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 smtClean="0">
                <a:solidFill>
                  <a:srgbClr val="FF0000"/>
                </a:solidFill>
              </a:rPr>
              <a:t>Raumladungseffekte</a:t>
            </a:r>
            <a:endParaRPr lang="en-US" sz="1600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AutoNum type="alphaLcParenR"/>
            </a:pPr>
            <a:r>
              <a:rPr lang="en-US" sz="1600" dirty="0" err="1" smtClean="0">
                <a:solidFill>
                  <a:schemeClr val="tx1"/>
                </a:solidFill>
              </a:rPr>
              <a:t>Ionen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driften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langsamer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als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Elektonen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AutoNum type="alphaLcParenR"/>
            </a:pPr>
            <a:r>
              <a:rPr lang="en-US" sz="1600" dirty="0" err="1">
                <a:solidFill>
                  <a:schemeClr val="tx1"/>
                </a:solidFill>
              </a:rPr>
              <a:t>Ladungen</a:t>
            </a:r>
            <a:r>
              <a:rPr lang="en-US" sz="1600" dirty="0">
                <a:solidFill>
                  <a:schemeClr val="tx1"/>
                </a:solidFill>
              </a:rPr>
              <a:t> in den </a:t>
            </a:r>
            <a:r>
              <a:rPr lang="en-US" sz="1600" dirty="0" err="1" smtClean="0">
                <a:solidFill>
                  <a:schemeClr val="tx1"/>
                </a:solidFill>
              </a:rPr>
              <a:t>Elek-trodenplatten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beeinflussen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elektrisches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Feld</a:t>
            </a:r>
            <a:endParaRPr lang="en-US" sz="1600" dirty="0">
              <a:solidFill>
                <a:schemeClr val="tx1"/>
              </a:solidFill>
              <a:sym typeface="Mathematica1" pitchFamily="2" charset="2"/>
            </a:endParaRPr>
          </a:p>
        </p:txBody>
      </p:sp>
      <p:pic>
        <p:nvPicPr>
          <p:cNvPr id="188428" name="Picture 12" descr="C:\lippmann\Backup\rpc\docthesis\Pics\rpc_avalanch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14563"/>
            <a:ext cx="5327650" cy="3271837"/>
          </a:xfrm>
          <a:prstGeom prst="rect">
            <a:avLst/>
          </a:prstGeom>
          <a:noFill/>
        </p:spPr>
      </p:pic>
      <p:sp>
        <p:nvSpPr>
          <p:cNvPr id="188429" name="Rectangle 13"/>
          <p:cNvSpPr>
            <a:spLocks noChangeArrowheads="1"/>
          </p:cNvSpPr>
          <p:nvPr/>
        </p:nvSpPr>
        <p:spPr bwMode="auto">
          <a:xfrm>
            <a:off x="228600" y="6157913"/>
            <a:ext cx="2819400" cy="24288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sz="1100">
                <a:effectLst/>
              </a:rPr>
              <a:t>[NIM 187 (1981) 377, NIM A263 1988) 20]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082" name="Picture 10" descr="J:\Public\pics\avalanche.PC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55563"/>
            <a:ext cx="1676400" cy="1468437"/>
          </a:xfrm>
          <a:prstGeom prst="rect">
            <a:avLst/>
          </a:prstGeom>
          <a:noFill/>
        </p:spPr>
      </p:pic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28600"/>
            <a:ext cx="4419600" cy="685800"/>
          </a:xfrm>
        </p:spPr>
        <p:txBody>
          <a:bodyPr/>
          <a:lstStyle/>
          <a:p>
            <a:r>
              <a:rPr lang="en-US" sz="3200" dirty="0" err="1"/>
              <a:t>Raumladungseffekt</a:t>
            </a:r>
            <a:endParaRPr lang="en-US" sz="1000" dirty="0">
              <a:solidFill>
                <a:schemeClr val="tx2"/>
              </a:solidFill>
            </a:endParaRPr>
          </a:p>
        </p:txBody>
      </p:sp>
      <p:pic>
        <p:nvPicPr>
          <p:cNvPr id="259077" name="Picture 5" descr="C:\lippmann\MyDocs\presentations\images\gsi\PicFo0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1447800"/>
            <a:ext cx="2376488" cy="2270125"/>
          </a:xfrm>
          <a:prstGeom prst="rect">
            <a:avLst/>
          </a:prstGeom>
          <a:noFill/>
        </p:spPr>
      </p:pic>
      <p:pic>
        <p:nvPicPr>
          <p:cNvPr id="259078" name="Picture 6" descr="C:\lippmann\MyDocs\presentations\images\gsi\PicFo04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1447800"/>
            <a:ext cx="2362200" cy="2255838"/>
          </a:xfrm>
          <a:prstGeom prst="rect">
            <a:avLst/>
          </a:prstGeom>
          <a:noFill/>
        </p:spPr>
      </p:pic>
      <p:pic>
        <p:nvPicPr>
          <p:cNvPr id="259079" name="Picture 7" descr="C:\lippmann\MyDocs\presentations\images\gsi\PicFo05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3838575"/>
            <a:ext cx="2362200" cy="2255838"/>
          </a:xfrm>
          <a:prstGeom prst="rect">
            <a:avLst/>
          </a:prstGeom>
          <a:noFill/>
        </p:spPr>
      </p:pic>
      <p:pic>
        <p:nvPicPr>
          <p:cNvPr id="259080" name="Picture 8" descr="C:\lippmann\MyDocs\presentations\images\gsi\PicFo06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00400" y="3838575"/>
            <a:ext cx="2376488" cy="2268538"/>
          </a:xfrm>
          <a:prstGeom prst="rect">
            <a:avLst/>
          </a:prstGeom>
          <a:noFill/>
        </p:spPr>
      </p:pic>
      <p:pic>
        <p:nvPicPr>
          <p:cNvPr id="259081" name="Picture 9" descr="C:\lippmann\MyDocs\presentations\images\gsi\PicFo07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38800" y="3838575"/>
            <a:ext cx="2362200" cy="2255838"/>
          </a:xfrm>
          <a:prstGeom prst="rect">
            <a:avLst/>
          </a:prstGeom>
          <a:noFill/>
        </p:spPr>
      </p:pic>
      <p:sp>
        <p:nvSpPr>
          <p:cNvPr id="259083" name="Text Box 11"/>
          <p:cNvSpPr txBox="1">
            <a:spLocks noChangeArrowheads="1"/>
          </p:cNvSpPr>
          <p:nvPr/>
        </p:nvSpPr>
        <p:spPr bwMode="auto">
          <a:xfrm>
            <a:off x="2057400" y="914400"/>
            <a:ext cx="2797175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1500">
                <a:effectLst/>
              </a:rPr>
              <a:t>0.3 mm Timing RPC, HV: 3kV</a:t>
            </a:r>
          </a:p>
        </p:txBody>
      </p:sp>
      <p:pic>
        <p:nvPicPr>
          <p:cNvPr id="259086" name="Picture 14" descr="C:\lippmann\MyDocs\presentations\images\gsi\PicFo0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2000" y="1447800"/>
            <a:ext cx="2362200" cy="2257425"/>
          </a:xfrm>
          <a:prstGeom prst="rect">
            <a:avLst/>
          </a:prstGeom>
          <a:noFill/>
        </p:spPr>
      </p:pic>
      <p:sp>
        <p:nvSpPr>
          <p:cNvPr id="259087" name="Rectangle 15"/>
          <p:cNvSpPr>
            <a:spLocks noChangeArrowheads="1"/>
          </p:cNvSpPr>
          <p:nvPr/>
        </p:nvSpPr>
        <p:spPr bwMode="auto">
          <a:xfrm>
            <a:off x="7586663" y="6188075"/>
            <a:ext cx="1328737" cy="2571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1200">
                <a:effectLst>
                  <a:outerShdw blurRad="38100" dist="38100" dir="2700000" algn="tl">
                    <a:srgbClr val="C0C0C0"/>
                  </a:outerShdw>
                </a:effectLst>
              </a:rPr>
              <a:t>1.5D Simulation</a:t>
            </a:r>
          </a:p>
        </p:txBody>
      </p:sp>
      <p:sp>
        <p:nvSpPr>
          <p:cNvPr id="259088" name="Rectangle 16"/>
          <p:cNvSpPr>
            <a:spLocks noChangeArrowheads="1"/>
          </p:cNvSpPr>
          <p:nvPr/>
        </p:nvSpPr>
        <p:spPr bwMode="auto">
          <a:xfrm>
            <a:off x="1981200" y="6094413"/>
            <a:ext cx="4459554" cy="32380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1500" dirty="0">
                <a:effectLst/>
              </a:rPr>
              <a:t>electrons, </a:t>
            </a:r>
            <a:r>
              <a:rPr lang="en-US" sz="1500" dirty="0">
                <a:solidFill>
                  <a:srgbClr val="FF0000"/>
                </a:solidFill>
                <a:effectLst/>
              </a:rPr>
              <a:t>positive ions</a:t>
            </a:r>
            <a:r>
              <a:rPr lang="en-US" sz="1500" dirty="0">
                <a:effectLst/>
              </a:rPr>
              <a:t>, </a:t>
            </a:r>
            <a:r>
              <a:rPr lang="en-US" sz="1500" dirty="0" smtClean="0">
                <a:effectLst/>
              </a:rPr>
              <a:t>   </a:t>
            </a:r>
            <a:r>
              <a:rPr lang="en-US" sz="1500" dirty="0" smtClean="0">
                <a:solidFill>
                  <a:srgbClr val="0000FF"/>
                </a:solidFill>
                <a:effectLst/>
              </a:rPr>
              <a:t>negative </a:t>
            </a:r>
            <a:r>
              <a:rPr lang="en-US" sz="1500" dirty="0">
                <a:solidFill>
                  <a:srgbClr val="0000FF"/>
                </a:solidFill>
                <a:effectLst/>
              </a:rPr>
              <a:t>ions</a:t>
            </a:r>
            <a:r>
              <a:rPr lang="en-US" sz="1500" dirty="0">
                <a:effectLst/>
              </a:rPr>
              <a:t>,</a:t>
            </a:r>
            <a:r>
              <a:rPr lang="en-US" sz="1500" dirty="0">
                <a:solidFill>
                  <a:srgbClr val="9900CC"/>
                </a:solidFill>
                <a:effectLst/>
              </a:rPr>
              <a:t> </a:t>
            </a:r>
            <a:r>
              <a:rPr lang="en-US" sz="1500" dirty="0" smtClean="0">
                <a:solidFill>
                  <a:srgbClr val="9900CC"/>
                </a:solidFill>
                <a:effectLst/>
              </a:rPr>
              <a:t>   electric </a:t>
            </a:r>
            <a:r>
              <a:rPr lang="en-US" sz="1500" dirty="0">
                <a:solidFill>
                  <a:srgbClr val="9900CC"/>
                </a:solidFill>
                <a:effectLst/>
              </a:rPr>
              <a:t>field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9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9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9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9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9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9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9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83" grpId="0" autoUpdateAnimBg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2D- Simulation: Elektrisches Feld</a:t>
            </a:r>
          </a:p>
        </p:txBody>
      </p:sp>
      <p:pic>
        <p:nvPicPr>
          <p:cNvPr id="247812" name="Picture 4" descr="C:\lippmann\Backup\rpc\2D\Etot_gap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063" y="1291781"/>
            <a:ext cx="7627937" cy="4902200"/>
          </a:xfrm>
          <a:prstGeom prst="rect">
            <a:avLst/>
          </a:prstGeom>
          <a:noFill/>
        </p:spPr>
      </p:pic>
      <p:sp>
        <p:nvSpPr>
          <p:cNvPr id="247813" name="Text Box 5"/>
          <p:cNvSpPr txBox="1">
            <a:spLocks noChangeArrowheads="1"/>
          </p:cNvSpPr>
          <p:nvPr/>
        </p:nvSpPr>
        <p:spPr bwMode="auto">
          <a:xfrm>
            <a:off x="762000" y="6244781"/>
            <a:ext cx="7315200" cy="30841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Das </a:t>
            </a:r>
            <a:r>
              <a:rPr lang="en-US" sz="1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Raumladungsfeld</a:t>
            </a:r>
            <a:r>
              <a:rPr 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erreicht</a:t>
            </a:r>
            <a:r>
              <a:rPr 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die </a:t>
            </a:r>
            <a:r>
              <a:rPr lang="en-US" sz="1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</a:t>
            </a:r>
            <a:r>
              <a:rPr lang="en-US" sz="1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ößenordnung</a:t>
            </a:r>
            <a:r>
              <a:rPr 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des </a:t>
            </a:r>
            <a:r>
              <a:rPr lang="en-US" sz="1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exteren</a:t>
            </a:r>
            <a:r>
              <a:rPr 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angelegten</a:t>
            </a:r>
            <a:r>
              <a:rPr 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Feldes</a:t>
            </a:r>
            <a:r>
              <a:rPr 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!</a:t>
            </a:r>
            <a:endParaRPr lang="en-US" sz="14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2D- Simulation: Elektronendichte</a:t>
            </a:r>
          </a:p>
        </p:txBody>
      </p:sp>
      <p:pic>
        <p:nvPicPr>
          <p:cNvPr id="256004" name="Picture 4" descr="C:\lippmann\Backup\rpc\docthesis\Pics\Elec_gap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388" y="1295400"/>
            <a:ext cx="7567612" cy="4670425"/>
          </a:xfrm>
          <a:prstGeom prst="rect">
            <a:avLst/>
          </a:prstGeom>
          <a:noFill/>
        </p:spPr>
      </p:pic>
      <p:sp>
        <p:nvSpPr>
          <p:cNvPr id="256005" name="Text Box 5"/>
          <p:cNvSpPr txBox="1">
            <a:spLocks noChangeArrowheads="1"/>
          </p:cNvSpPr>
          <p:nvPr/>
        </p:nvSpPr>
        <p:spPr bwMode="auto">
          <a:xfrm>
            <a:off x="1143000" y="6096000"/>
            <a:ext cx="6248400" cy="30841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1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Im</a:t>
            </a:r>
            <a:r>
              <a:rPr 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Endstadium</a:t>
            </a:r>
            <a:r>
              <a:rPr 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der</a:t>
            </a:r>
            <a:r>
              <a:rPr 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Lawine</a:t>
            </a:r>
            <a:r>
              <a:rPr 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gibt</a:t>
            </a:r>
            <a:r>
              <a:rPr 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</a:t>
            </a:r>
            <a:r>
              <a:rPr 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extrem</a:t>
            </a:r>
            <a:r>
              <a:rPr 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starke</a:t>
            </a:r>
            <a:r>
              <a:rPr 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Elektronenanlagerung</a:t>
            </a:r>
            <a:r>
              <a:rPr 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Ereignis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ALICE TOF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29400" y="1600200"/>
            <a:ext cx="2051050" cy="451961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err="1" smtClean="0"/>
              <a:t>Gemessenes</a:t>
            </a:r>
            <a:r>
              <a:rPr lang="en-US" dirty="0" smtClean="0"/>
              <a:t> </a:t>
            </a:r>
            <a:r>
              <a:rPr lang="en-US" dirty="0" err="1" smtClean="0"/>
              <a:t>Muon</a:t>
            </a:r>
            <a:r>
              <a:rPr lang="en-US" dirty="0" smtClean="0"/>
              <a:t>, </a:t>
            </a:r>
            <a:r>
              <a:rPr lang="en-US" dirty="0" err="1" smtClean="0"/>
              <a:t>Sommer</a:t>
            </a:r>
            <a:r>
              <a:rPr lang="en-US" dirty="0" smtClean="0"/>
              <a:t> 2008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4" name="Picture 4" descr="mu_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" y="1557338"/>
            <a:ext cx="6581775" cy="4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1628775"/>
            <a:ext cx="3756349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800">
                <a:solidFill>
                  <a:schemeClr val="tx1"/>
                </a:solidFill>
                <a:latin typeface="+mn-lt"/>
              </a:rPr>
              <a:t>RUN </a:t>
            </a:r>
            <a:r>
              <a:rPr lang="it-IT" sz="1800">
                <a:solidFill>
                  <a:schemeClr val="tx1"/>
                </a:solidFill>
                <a:latin typeface="+mn-lt"/>
              </a:rPr>
              <a:t>45486 </a:t>
            </a:r>
            <a:r>
              <a:rPr lang="en-US" sz="1800">
                <a:solidFill>
                  <a:schemeClr val="tx1"/>
                </a:solidFill>
                <a:latin typeface="+mn-lt"/>
              </a:rPr>
              <a:t> Ev.  485  (  B = 0.5 T )</a:t>
            </a:r>
            <a:endParaRPr lang="it-IT" sz="180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Flugzeit-Aufl</a:t>
            </a:r>
            <a:r>
              <a:rPr lang="en-US" dirty="0" err="1" smtClean="0">
                <a:latin typeface="Arial"/>
                <a:cs typeface="Arial"/>
              </a:rPr>
              <a:t>ösung</a:t>
            </a:r>
            <a:endParaRPr lang="en-US" dirty="0"/>
          </a:p>
        </p:txBody>
      </p:sp>
      <p:pic>
        <p:nvPicPr>
          <p:cNvPr id="4" name="Picture 3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800"/>
            <a:ext cx="9144000" cy="5504060"/>
          </a:xfrm>
          <a:prstGeom prst="rect">
            <a:avLst/>
          </a:prstGeom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Sommer</a:t>
            </a:r>
            <a:r>
              <a:rPr lang="en-US" dirty="0" smtClean="0"/>
              <a:t> 2008</a:t>
            </a:r>
            <a:endParaRPr lang="en-US" dirty="0"/>
          </a:p>
        </p:txBody>
      </p:sp>
      <p:pic>
        <p:nvPicPr>
          <p:cNvPr id="6" name="Content Placeholder 5" descr="0807012_01-A4-at-144-dp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1359027"/>
            <a:ext cx="7696200" cy="5117973"/>
          </a:xfrm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6553200" y="6400800"/>
            <a:ext cx="2133600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r"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9DEDD4B4-3048-40A2-BB75-B3B8E43C15B0}" type="slidenum">
              <a:rPr lang="en-GB" sz="1200">
                <a:solidFill>
                  <a:srgbClr val="898989"/>
                </a:solidFill>
              </a:rPr>
              <a:pPr algn="r" eaLnBrk="1" hangingPunct="1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67</a:t>
            </a:fld>
            <a:endParaRPr lang="en-GB" sz="1200">
              <a:solidFill>
                <a:srgbClr val="898989"/>
              </a:solidFill>
            </a:endParaRPr>
          </a:p>
        </p:txBody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457200" y="304800"/>
            <a:ext cx="8229600" cy="560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lnSpc>
                <a:spcPct val="10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Arial" charset="0"/>
              </a:rPr>
              <a:t>Zusammenfassung</a:t>
            </a:r>
            <a:endParaRPr lang="en-GB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381000" y="1393825"/>
            <a:ext cx="8458200" cy="52665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36550" indent="-336550" eaLnBrk="1" hangingPunct="1">
              <a:lnSpc>
                <a:spcPct val="101000"/>
              </a:lnSpc>
              <a:spcBef>
                <a:spcPts val="5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200" dirty="0" smtClean="0">
                <a:solidFill>
                  <a:srgbClr val="000000"/>
                </a:solidFill>
                <a:latin typeface="Arial" charset="0"/>
              </a:rPr>
              <a:t>In </a:t>
            </a:r>
            <a:r>
              <a:rPr lang="en-GB" sz="2200" dirty="0" err="1" smtClean="0">
                <a:solidFill>
                  <a:srgbClr val="000000"/>
                </a:solidFill>
                <a:latin typeface="Arial" charset="0"/>
              </a:rPr>
              <a:t>Schwerionenexperimenten</a:t>
            </a:r>
            <a:r>
              <a:rPr lang="en-GB" sz="2200" dirty="0" smtClean="0">
                <a:solidFill>
                  <a:srgbClr val="000000"/>
                </a:solidFill>
                <a:latin typeface="Arial" charset="0"/>
              </a:rPr>
              <a:t> (</a:t>
            </a:r>
            <a:r>
              <a:rPr lang="en-GB" sz="2200" dirty="0" err="1" smtClean="0">
                <a:solidFill>
                  <a:srgbClr val="000000"/>
                </a:solidFill>
                <a:latin typeface="Arial" charset="0"/>
              </a:rPr>
              <a:t>z.B</a:t>
            </a:r>
            <a:r>
              <a:rPr lang="en-GB" sz="2200" dirty="0" smtClean="0">
                <a:solidFill>
                  <a:srgbClr val="000000"/>
                </a:solidFill>
                <a:latin typeface="Arial" charset="0"/>
              </a:rPr>
              <a:t>. ALICE) </a:t>
            </a:r>
            <a:r>
              <a:rPr lang="en-GB" sz="2200" dirty="0" err="1" smtClean="0">
                <a:solidFill>
                  <a:srgbClr val="000000"/>
                </a:solidFill>
                <a:latin typeface="Arial" charset="0"/>
              </a:rPr>
              <a:t>wird</a:t>
            </a:r>
            <a:r>
              <a:rPr lang="en-GB" sz="2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 charset="0"/>
              </a:rPr>
              <a:t>eine</a:t>
            </a:r>
            <a:r>
              <a:rPr lang="en-GB" sz="2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 charset="0"/>
              </a:rPr>
              <a:t>viel</a:t>
            </a:r>
            <a:r>
              <a:rPr lang="en-GB" sz="22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 charset="0"/>
              </a:rPr>
              <a:t>h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öhere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Teilchendichte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gemessen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als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in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Hochenergiephysik-experimenten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(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z.B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. ATLAS, CMS)</a:t>
            </a:r>
          </a:p>
          <a:p>
            <a:pPr marL="336550" indent="-336550" eaLnBrk="1" hangingPunct="1">
              <a:lnSpc>
                <a:spcPct val="101000"/>
              </a:lnSpc>
              <a:spcBef>
                <a:spcPts val="5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Hauptaufgabe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des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Detektors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ist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die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Identifizierung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von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Teilchen</a:t>
            </a:r>
            <a:endParaRPr lang="en-GB" sz="22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336550" indent="-336550" eaLnBrk="1" hangingPunct="1">
              <a:lnSpc>
                <a:spcPct val="101000"/>
              </a:lnSpc>
              <a:spcBef>
                <a:spcPts val="5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In ALICE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werden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alle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bekannten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Teilchenidentifizierungs-methoden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verwendet</a:t>
            </a:r>
            <a:endParaRPr lang="en-GB" sz="22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336550" indent="-336550" eaLnBrk="1" hangingPunct="1">
              <a:lnSpc>
                <a:spcPct val="101000"/>
              </a:lnSpc>
              <a:spcBef>
                <a:spcPts val="5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Drei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Subdetektoren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wurden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vorgestellt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:</a:t>
            </a:r>
          </a:p>
          <a:p>
            <a:pPr marL="1079500" lvl="1" indent="-336550" eaLnBrk="1" hangingPunct="1">
              <a:lnSpc>
                <a:spcPct val="101000"/>
              </a:lnSpc>
              <a:spcBef>
                <a:spcPts val="5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Die </a:t>
            </a:r>
            <a:r>
              <a:rPr lang="en-GB" sz="2200" b="1" dirty="0" smtClean="0">
                <a:solidFill>
                  <a:srgbClr val="000000"/>
                </a:solidFill>
                <a:latin typeface="Arial"/>
                <a:cs typeface="Arial"/>
              </a:rPr>
              <a:t>TPC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misst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die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Spuren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der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geladenen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Teilchen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und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identifiziert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sie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über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den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charakteristischen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Energievelust</a:t>
            </a:r>
            <a:endParaRPr lang="en-GB" sz="22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1079500" lvl="1" indent="-336550" eaLnBrk="1" hangingPunct="1">
              <a:lnSpc>
                <a:spcPct val="101000"/>
              </a:lnSpc>
              <a:spcBef>
                <a:spcPts val="5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Der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b="1" dirty="0" smtClean="0">
                <a:solidFill>
                  <a:srgbClr val="000000"/>
                </a:solidFill>
                <a:latin typeface="Arial"/>
                <a:cs typeface="Arial"/>
              </a:rPr>
              <a:t>TRD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misst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ebenfalls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Teilchenspuren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und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identifiziert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Elektronen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über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die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charakteristische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Übergangsstrahlung</a:t>
            </a:r>
            <a:endParaRPr lang="en-GB" sz="22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1079500" lvl="1" indent="-336550" eaLnBrk="1" hangingPunct="1">
              <a:lnSpc>
                <a:spcPct val="101000"/>
              </a:lnSpc>
              <a:spcBef>
                <a:spcPts val="500"/>
              </a:spcBef>
              <a:buFont typeface="Arial" charset="0"/>
              <a:buChar char="•"/>
              <a:tabLst>
                <a:tab pos="336550" algn="l"/>
                <a:tab pos="793750" algn="l"/>
                <a:tab pos="1250950" algn="l"/>
                <a:tab pos="1708150" algn="l"/>
                <a:tab pos="2165350" algn="l"/>
                <a:tab pos="2622550" algn="l"/>
                <a:tab pos="3079750" algn="l"/>
                <a:tab pos="3536950" algn="l"/>
                <a:tab pos="3994150" algn="l"/>
                <a:tab pos="4451350" algn="l"/>
                <a:tab pos="4908550" algn="l"/>
                <a:tab pos="5365750" algn="l"/>
                <a:tab pos="5822950" algn="l"/>
                <a:tab pos="6280150" algn="l"/>
                <a:tab pos="6737350" algn="l"/>
                <a:tab pos="7194550" algn="l"/>
                <a:tab pos="7651750" algn="l"/>
                <a:tab pos="8108950" algn="l"/>
                <a:tab pos="8566150" algn="l"/>
                <a:tab pos="9023350" algn="l"/>
                <a:tab pos="9480550" algn="l"/>
              </a:tabLst>
            </a:pP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Der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b="1" dirty="0" smtClean="0">
                <a:solidFill>
                  <a:srgbClr val="000000"/>
                </a:solidFill>
                <a:latin typeface="Arial"/>
                <a:cs typeface="Arial"/>
              </a:rPr>
              <a:t>TOF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identifiziert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Teilchen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über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ihre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exakt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gemessene</a:t>
            </a:r>
            <a:r>
              <a:rPr lang="en-GB" sz="22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latin typeface="Arial"/>
                <a:cs typeface="Arial"/>
              </a:rPr>
              <a:t>Flugzeit</a:t>
            </a:r>
            <a:endParaRPr lang="en-GB" sz="2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auto">
          <a:xfrm>
            <a:off x="609600" y="5943600"/>
            <a:ext cx="8229600" cy="4525963"/>
          </a:xfrm>
          <a:prstGeom prst="roundRect">
            <a:avLst>
              <a:gd name="adj" fmla="val 32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457200" y="3367088"/>
            <a:ext cx="8229600" cy="406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>
              <a:lnSpc>
                <a:spcPts val="3188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>
                <a:solidFill>
                  <a:srgbClr val="000000"/>
                </a:solidFill>
              </a:rPr>
              <a:t>Backup slides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672480" y="51845"/>
            <a:ext cx="780912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marL="325445" indent="-325445" algn="ctr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3600" b="1" i="1" dirty="0">
                <a:solidFill>
                  <a:srgbClr val="99284C"/>
                </a:solidFill>
              </a:rPr>
              <a:t>TPC – Pad Response Function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8480" y="1093075"/>
            <a:ext cx="5712480" cy="3848084"/>
          </a:xfrm>
          <a:prstGeom prst="rect">
            <a:avLst/>
          </a:prstGeom>
          <a:noFill/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747360" y="5145661"/>
            <a:ext cx="7417440" cy="910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56487" indent="-391686" eaLnBrk="1">
              <a:lnSpc>
                <a:spcPct val="102000"/>
              </a:lnSpc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2900" dirty="0">
                <a:solidFill>
                  <a:srgbClr val="333333"/>
                </a:solidFill>
                <a:latin typeface="StarSymbol" charset="0"/>
                <a:ea typeface="StarSymbol" charset="0"/>
                <a:cs typeface="StarSymbol" charset="0"/>
              </a:rPr>
              <a:t>Pad Response Function for the ALICE TPC (rectangular 4</a:t>
            </a:r>
            <a:r>
              <a:rPr lang="en-GB" sz="2900" dirty="0">
                <a:solidFill>
                  <a:srgbClr val="333333"/>
                </a:solidFill>
                <a:latin typeface="OpenSymbol" charset="0"/>
                <a:ea typeface="OpenSymbol" charset="0"/>
                <a:cs typeface="OpenSymbol" charset="0"/>
              </a:rPr>
              <a:t>×</a:t>
            </a:r>
            <a:r>
              <a:rPr lang="en-GB" sz="2900" dirty="0">
                <a:solidFill>
                  <a:srgbClr val="333333"/>
                </a:solidFill>
                <a:latin typeface="StarSymbol" charset="0"/>
                <a:ea typeface="StarSymbol" charset="0"/>
                <a:cs typeface="StarSymbol" charset="0"/>
              </a:rPr>
              <a:t>7.5mm</a:t>
            </a:r>
            <a:r>
              <a:rPr lang="en-GB" sz="2900" baseline="33000" dirty="0">
                <a:solidFill>
                  <a:srgbClr val="333333"/>
                </a:solidFill>
                <a:latin typeface="StarSymbol" charset="0"/>
                <a:ea typeface="StarSymbol" charset="0"/>
                <a:cs typeface="StarSymbol" charset="0"/>
              </a:rPr>
              <a:t>2</a:t>
            </a:r>
            <a:r>
              <a:rPr lang="en-GB" sz="2900" dirty="0">
                <a:solidFill>
                  <a:srgbClr val="333333"/>
                </a:solidFill>
                <a:latin typeface="StarSymbol" charset="0"/>
                <a:ea typeface="StarSymbol" charset="0"/>
                <a:cs typeface="StarSymbol" charset="0"/>
              </a:rPr>
              <a:t> pads).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6425" cy="1139825"/>
          </a:xfrm>
          <a:ln/>
        </p:spPr>
        <p:txBody>
          <a:bodyPr/>
          <a:lstStyle/>
          <a:p>
            <a:pPr>
              <a:lnSpc>
                <a:spcPts val="3188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err="1" smtClean="0"/>
              <a:t>Experimente</a:t>
            </a:r>
            <a:r>
              <a:rPr lang="en-US" dirty="0" smtClean="0"/>
              <a:t> am LHC</a:t>
            </a:r>
            <a:endParaRPr lang="en-US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6425" cy="4613275"/>
          </a:xfrm>
          <a:ln/>
        </p:spPr>
        <p:txBody>
          <a:bodyPr/>
          <a:lstStyle/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US" sz="2400" dirty="0" err="1" smtClean="0"/>
              <a:t>Wir</a:t>
            </a:r>
            <a:r>
              <a:rPr lang="en-US" sz="2400" dirty="0" smtClean="0"/>
              <a:t> </a:t>
            </a:r>
            <a:r>
              <a:rPr lang="en-US" sz="2400" dirty="0" err="1" smtClean="0"/>
              <a:t>werden</a:t>
            </a:r>
            <a:r>
              <a:rPr lang="en-US" sz="2400" dirty="0" smtClean="0"/>
              <a:t> </a:t>
            </a:r>
            <a:r>
              <a:rPr lang="en-US" sz="2400" dirty="0" err="1" smtClean="0"/>
              <a:t>zwischen</a:t>
            </a:r>
            <a:r>
              <a:rPr lang="en-US" sz="2400" dirty="0" smtClean="0"/>
              <a:t> </a:t>
            </a:r>
            <a:r>
              <a:rPr lang="en-US" sz="2400" dirty="0" err="1" smtClean="0"/>
              <a:t>zwei</a:t>
            </a:r>
            <a:r>
              <a:rPr lang="en-US" sz="2400" dirty="0" smtClean="0"/>
              <a:t> </a:t>
            </a:r>
            <a:r>
              <a:rPr lang="en-US" sz="2400" dirty="0" err="1" smtClean="0"/>
              <a:t>Arten</a:t>
            </a:r>
            <a:r>
              <a:rPr lang="en-US" sz="2400" dirty="0" smtClean="0"/>
              <a:t> von </a:t>
            </a:r>
            <a:r>
              <a:rPr lang="en-US" sz="2400" dirty="0" err="1" smtClean="0"/>
              <a:t>Experimenten</a:t>
            </a:r>
            <a:r>
              <a:rPr lang="en-US" sz="2400" dirty="0" smtClean="0"/>
              <a:t> </a:t>
            </a:r>
            <a:r>
              <a:rPr lang="en-US" sz="2400" dirty="0" err="1" smtClean="0"/>
              <a:t>Unterscheiden</a:t>
            </a:r>
            <a:r>
              <a:rPr lang="en-US" sz="2400" dirty="0" smtClean="0"/>
              <a:t>:</a:t>
            </a:r>
          </a:p>
          <a:p>
            <a:pPr lvl="1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400" dirty="0" smtClean="0"/>
              <a:t>ATLAS und CMS </a:t>
            </a:r>
            <a:r>
              <a:rPr lang="en-US" sz="2400" dirty="0" err="1" smtClean="0"/>
              <a:t>sind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Hochenergiephysik-Experimente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lvl="1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400" dirty="0" smtClean="0"/>
              <a:t>ALICE </a:t>
            </a:r>
            <a:r>
              <a:rPr lang="en-US" sz="2400" dirty="0" err="1" smtClean="0"/>
              <a:t>ist</a:t>
            </a:r>
            <a:r>
              <a:rPr lang="en-US" sz="2400" dirty="0" smtClean="0"/>
              <a:t> </a:t>
            </a:r>
            <a:r>
              <a:rPr lang="en-US" sz="2400" dirty="0" err="1" smtClean="0"/>
              <a:t>ein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Schwerionen</a:t>
            </a:r>
            <a:r>
              <a:rPr lang="en-US" sz="2400" b="1" dirty="0" smtClean="0">
                <a:solidFill>
                  <a:srgbClr val="FF0000"/>
                </a:solidFill>
              </a:rPr>
              <a:t>-Experiment</a:t>
            </a:r>
            <a:endParaRPr lang="en-US" sz="2400" b="1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endParaRPr lang="en-US" sz="2400" dirty="0"/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US" sz="2400" dirty="0" err="1" smtClean="0"/>
              <a:t>Im</a:t>
            </a:r>
            <a:r>
              <a:rPr lang="en-US" sz="2400" dirty="0" smtClean="0"/>
              <a:t> </a:t>
            </a:r>
            <a:r>
              <a:rPr lang="en-US" sz="2400" dirty="0" err="1" smtClean="0"/>
              <a:t>Folgenden</a:t>
            </a:r>
            <a:r>
              <a:rPr lang="en-US" sz="2400" dirty="0" smtClean="0"/>
              <a:t> </a:t>
            </a:r>
            <a:r>
              <a:rPr lang="en-US" sz="2400" dirty="0" err="1" smtClean="0"/>
              <a:t>werden</a:t>
            </a:r>
            <a:r>
              <a:rPr lang="en-US" sz="2400" dirty="0" smtClean="0"/>
              <a:t> </a:t>
            </a:r>
            <a:r>
              <a:rPr lang="en-US" sz="2400" dirty="0" err="1" smtClean="0"/>
              <a:t>zun</a:t>
            </a:r>
            <a:r>
              <a:rPr lang="en-US" sz="2400" dirty="0" err="1" smtClean="0">
                <a:latin typeface="Arial"/>
                <a:cs typeface="Arial"/>
              </a:rPr>
              <a:t>ächst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smtClean="0"/>
              <a:t>die </a:t>
            </a:r>
            <a:r>
              <a:rPr lang="en-US" sz="2400" dirty="0" err="1" smtClean="0"/>
              <a:t>Unterschiede</a:t>
            </a:r>
            <a:r>
              <a:rPr lang="en-US" sz="2400" dirty="0" smtClean="0"/>
              <a:t> (und </a:t>
            </a:r>
            <a:r>
              <a:rPr lang="en-US" sz="2400" dirty="0" err="1" smtClean="0"/>
              <a:t>Gemeinsamkeiten</a:t>
            </a:r>
            <a:r>
              <a:rPr lang="en-US" sz="2400" dirty="0" smtClean="0"/>
              <a:t>) </a:t>
            </a:r>
            <a:r>
              <a:rPr lang="en-US" sz="2400" dirty="0" err="1" smtClean="0"/>
              <a:t>dagestellt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672480" y="-46084"/>
            <a:ext cx="780912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marL="325445" indent="-325445" algn="ctr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3600" b="1" i="1" dirty="0">
                <a:solidFill>
                  <a:srgbClr val="99284C"/>
                </a:solidFill>
              </a:rPr>
              <a:t>Limitations for Coordinate</a:t>
            </a:r>
            <a:br>
              <a:rPr lang="en-GB" sz="3600" b="1" i="1" dirty="0">
                <a:solidFill>
                  <a:srgbClr val="99284C"/>
                </a:solidFill>
              </a:rPr>
            </a:br>
            <a:r>
              <a:rPr lang="en-GB" sz="3600" b="1" i="1" dirty="0">
                <a:solidFill>
                  <a:srgbClr val="99284C"/>
                </a:solidFill>
              </a:rPr>
              <a:t>Measurement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48000" y="1551043"/>
            <a:ext cx="8184960" cy="4016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56487" indent="-391686" eaLnBrk="1">
              <a:buClr>
                <a:srgbClr val="99284C"/>
              </a:buClr>
              <a:buFont typeface="Times New Roman" pitchFamily="16" charset="0"/>
              <a:buAutoNum type="arabicParenR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900" b="1" dirty="0">
                <a:solidFill>
                  <a:srgbClr val="333333"/>
                </a:solidFill>
              </a:rPr>
              <a:t>Diffusion</a:t>
            </a:r>
            <a:r>
              <a:rPr lang="en-GB" sz="2900" dirty="0">
                <a:solidFill>
                  <a:srgbClr val="333333"/>
                </a:solidFill>
              </a:rPr>
              <a:t> displaces the charge clusters during the long drift.</a:t>
            </a:r>
          </a:p>
          <a:p>
            <a:pPr marL="456487" indent="-391686" eaLnBrk="1">
              <a:buClr>
                <a:srgbClr val="99284C"/>
              </a:buClr>
              <a:buFont typeface="Times New Roman" pitchFamily="16" charset="0"/>
              <a:buAutoNum type="arabicParenR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900" b="1" dirty="0">
                <a:solidFill>
                  <a:srgbClr val="333333"/>
                </a:solidFill>
              </a:rPr>
              <a:t>Attachment</a:t>
            </a:r>
            <a:r>
              <a:rPr lang="en-GB" sz="2900" dirty="0">
                <a:solidFill>
                  <a:srgbClr val="333333"/>
                </a:solidFill>
              </a:rPr>
              <a:t> of drifting electrons leads to loss of signal amplitude.</a:t>
            </a:r>
          </a:p>
          <a:p>
            <a:pPr marL="456487" indent="-391686" eaLnBrk="1">
              <a:buClr>
                <a:srgbClr val="99284C"/>
              </a:buClr>
              <a:buFont typeface="Times New Roman" pitchFamily="16" charset="0"/>
              <a:buAutoNum type="arabicParenR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900" b="1" i="1" dirty="0" err="1">
                <a:solidFill>
                  <a:srgbClr val="333333"/>
                </a:solidFill>
              </a:rPr>
              <a:t>E</a:t>
            </a:r>
            <a:r>
              <a:rPr lang="en-GB" sz="2900" b="1" dirty="0" err="1">
                <a:solidFill>
                  <a:srgbClr val="333333"/>
                </a:solidFill>
              </a:rPr>
              <a:t>x</a:t>
            </a:r>
            <a:r>
              <a:rPr lang="en-GB" sz="2900" b="1" i="1" dirty="0" err="1">
                <a:solidFill>
                  <a:srgbClr val="333333"/>
                </a:solidFill>
              </a:rPr>
              <a:t>B</a:t>
            </a:r>
            <a:r>
              <a:rPr lang="en-GB" sz="2900" b="1" dirty="0">
                <a:solidFill>
                  <a:srgbClr val="333333"/>
                </a:solidFill>
              </a:rPr>
              <a:t> effects</a:t>
            </a:r>
            <a:r>
              <a:rPr lang="en-GB" sz="2900" dirty="0">
                <a:solidFill>
                  <a:srgbClr val="333333"/>
                </a:solidFill>
              </a:rPr>
              <a:t>: Small misalignment (</a:t>
            </a:r>
            <a:r>
              <a:rPr lang="en-GB" sz="2900" i="1" dirty="0">
                <a:solidFill>
                  <a:srgbClr val="333333"/>
                </a:solidFill>
              </a:rPr>
              <a:t>E</a:t>
            </a:r>
            <a:r>
              <a:rPr lang="en-GB" sz="2900" dirty="0">
                <a:solidFill>
                  <a:srgbClr val="333333"/>
                </a:solidFill>
              </a:rPr>
              <a:t> and </a:t>
            </a:r>
            <a:r>
              <a:rPr lang="en-GB" sz="2900" i="1" dirty="0">
                <a:solidFill>
                  <a:srgbClr val="333333"/>
                </a:solidFill>
              </a:rPr>
              <a:t>B</a:t>
            </a:r>
            <a:r>
              <a:rPr lang="en-GB" sz="2900" dirty="0">
                <a:solidFill>
                  <a:srgbClr val="333333"/>
                </a:solidFill>
              </a:rPr>
              <a:t> not perfectly parallel) displaces the charge clusters during the long drift.</a:t>
            </a:r>
          </a:p>
          <a:p>
            <a:pPr marL="456487" indent="-391686" eaLnBrk="1">
              <a:buClr>
                <a:srgbClr val="99284C"/>
              </a:buClr>
              <a:buFont typeface="Times New Roman" pitchFamily="16" charset="0"/>
              <a:buAutoNum type="arabicParenR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900" b="1" dirty="0">
                <a:solidFill>
                  <a:srgbClr val="333333"/>
                </a:solidFill>
              </a:rPr>
              <a:t>Field distortions</a:t>
            </a:r>
            <a:r>
              <a:rPr lang="en-GB" sz="2900" dirty="0">
                <a:solidFill>
                  <a:srgbClr val="333333"/>
                </a:solidFill>
              </a:rPr>
              <a:t> due to </a:t>
            </a:r>
            <a:r>
              <a:rPr lang="en-GB" sz="2900" i="1" dirty="0">
                <a:solidFill>
                  <a:srgbClr val="333333"/>
                </a:solidFill>
              </a:rPr>
              <a:t>space charge</a:t>
            </a:r>
            <a:r>
              <a:rPr lang="en-GB" sz="2900" dirty="0">
                <a:solidFill>
                  <a:srgbClr val="333333"/>
                </a:solidFill>
              </a:rPr>
              <a:t> in the drift volume.</a:t>
            </a:r>
          </a:p>
        </p:txBody>
      </p:sp>
    </p:spTree>
  </p:cSld>
  <p:clrMapOvr>
    <a:masterClrMapping/>
  </p:clrMapOvr>
  <p:transition spd="med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672480" y="133934"/>
            <a:ext cx="780912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marL="325445" indent="-325445" algn="ctr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3600" b="1" i="1" dirty="0">
                <a:solidFill>
                  <a:srgbClr val="99284C"/>
                </a:solidFill>
              </a:rPr>
              <a:t>Limitation 1: Diffusion (1)</a:t>
            </a: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607681" y="1348507"/>
            <a:ext cx="8344800" cy="4823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900" dirty="0">
                <a:solidFill>
                  <a:srgbClr val="333333"/>
                </a:solidFill>
              </a:rPr>
              <a:t>Electrons are drifting along </a:t>
            </a:r>
            <a:r>
              <a:rPr lang="en-GB" sz="2900" i="1" dirty="0">
                <a:solidFill>
                  <a:srgbClr val="333333"/>
                </a:solidFill>
              </a:rPr>
              <a:t>z </a:t>
            </a:r>
            <a:r>
              <a:rPr lang="en-GB" sz="2900" dirty="0">
                <a:solidFill>
                  <a:srgbClr val="333333"/>
                </a:solidFill>
              </a:rPr>
              <a:t>and scatter on</a:t>
            </a:r>
            <a:br>
              <a:rPr lang="en-GB" sz="2900" dirty="0">
                <a:solidFill>
                  <a:srgbClr val="333333"/>
                </a:solidFill>
              </a:rPr>
            </a:br>
            <a:r>
              <a:rPr lang="en-GB" sz="2900" dirty="0">
                <a:solidFill>
                  <a:srgbClr val="333333"/>
                </a:solidFill>
              </a:rPr>
              <a:t>gas molecules.</a:t>
            </a:r>
          </a:p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900" dirty="0">
                <a:solidFill>
                  <a:srgbClr val="333333"/>
                </a:solidFill>
              </a:rPr>
              <a:t>As a consequence, their drift velocity deviates from the average due to the random nature of the collisions.</a:t>
            </a:r>
          </a:p>
          <a:p>
            <a:pPr marL="456487" indent="-391686" eaLnBrk="1">
              <a:lnSpc>
                <a:spcPct val="102000"/>
              </a:lnSpc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</a:rPr>
              <a:t>The diffusion is Gaussian with </a:t>
            </a:r>
            <a: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  <a:sym typeface="Symbol" pitchFamily="32" charset="2"/>
              </a:rPr>
              <a:t></a:t>
            </a:r>
            <a: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</a:rPr>
              <a:t>(</a:t>
            </a:r>
            <a:r>
              <a:rPr lang="en-GB" sz="2900" i="1" dirty="0">
                <a:solidFill>
                  <a:srgbClr val="333333"/>
                </a:solidFill>
                <a:ea typeface="OpenSymbol" charset="0"/>
                <a:cs typeface="OpenSymbol" charset="0"/>
              </a:rPr>
              <a:t>z</a:t>
            </a:r>
            <a: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</a:rPr>
              <a:t>)=</a:t>
            </a:r>
            <a:r>
              <a:rPr lang="en-GB" sz="2900" i="1" dirty="0" err="1">
                <a:solidFill>
                  <a:srgbClr val="333333"/>
                </a:solidFill>
                <a:ea typeface="OpenSymbol" charset="0"/>
                <a:cs typeface="OpenSymbol" charset="0"/>
              </a:rPr>
              <a:t>D</a:t>
            </a:r>
            <a:r>
              <a:rPr lang="en-GB" sz="2900" dirty="0" err="1">
                <a:solidFill>
                  <a:srgbClr val="333333"/>
                </a:solidFill>
                <a:ea typeface="OpenSymbol" charset="0"/>
                <a:cs typeface="OpenSymbol" charset="0"/>
                <a:sym typeface="Symbol" pitchFamily="32" charset="2"/>
              </a:rPr>
              <a:t>z</a:t>
            </a:r>
            <a: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</a:rPr>
              <a:t>, where</a:t>
            </a:r>
          </a:p>
          <a:p>
            <a:pPr marL="717131" lvl="1" indent="-391686" eaLnBrk="1">
              <a:lnSpc>
                <a:spcPct val="124000"/>
              </a:lnSpc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500" i="1" dirty="0">
                <a:solidFill>
                  <a:srgbClr val="333333"/>
                </a:solidFill>
                <a:ea typeface="OpenSymbol" charset="0"/>
                <a:cs typeface="OpenSymbol" charset="0"/>
              </a:rPr>
              <a:t>z </a:t>
            </a:r>
            <a:r>
              <a:rPr lang="en-GB" sz="2500" dirty="0">
                <a:solidFill>
                  <a:srgbClr val="333333"/>
                </a:solidFill>
                <a:ea typeface="OpenSymbol" charset="0"/>
                <a:cs typeface="OpenSymbol" charset="0"/>
              </a:rPr>
              <a:t>= drift length and</a:t>
            </a:r>
          </a:p>
          <a:p>
            <a:pPr marL="717131" lvl="1" indent="-391686" eaLnBrk="1">
              <a:lnSpc>
                <a:spcPct val="124000"/>
              </a:lnSpc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500" i="1" dirty="0">
                <a:solidFill>
                  <a:srgbClr val="333333"/>
                </a:solidFill>
                <a:ea typeface="OpenSymbol" charset="0"/>
                <a:cs typeface="OpenSymbol" charset="0"/>
              </a:rPr>
              <a:t>D </a:t>
            </a:r>
            <a:r>
              <a:rPr lang="en-GB" sz="2500" dirty="0">
                <a:solidFill>
                  <a:srgbClr val="333333"/>
                </a:solidFill>
                <a:ea typeface="OpenSymbol" charset="0"/>
                <a:cs typeface="OpenSymbol" charset="0"/>
              </a:rPr>
              <a:t>= diffusion coefficient [</a:t>
            </a:r>
            <a:r>
              <a:rPr lang="en-GB" sz="2500" dirty="0">
                <a:solidFill>
                  <a:srgbClr val="333333"/>
                </a:solidFill>
                <a:ea typeface="OpenSymbol" charset="0"/>
                <a:cs typeface="OpenSymbol" charset="0"/>
                <a:sym typeface="Symbol" pitchFamily="32" charset="2"/>
              </a:rPr>
              <a:t></a:t>
            </a:r>
            <a:r>
              <a:rPr lang="en-GB" sz="2500" dirty="0">
                <a:solidFill>
                  <a:srgbClr val="333333"/>
                </a:solidFill>
                <a:ea typeface="OpenSymbol" charset="0"/>
                <a:cs typeface="OpenSymbol" charset="0"/>
              </a:rPr>
              <a:t>m/</a:t>
            </a:r>
            <a: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  <a:sym typeface="Symbol" pitchFamily="32" charset="2"/>
              </a:rPr>
              <a:t>cm</a:t>
            </a:r>
            <a:r>
              <a:rPr lang="en-GB" sz="2500" dirty="0">
                <a:solidFill>
                  <a:srgbClr val="333333"/>
                </a:solidFill>
                <a:ea typeface="OpenSymbol" charset="0"/>
                <a:cs typeface="OpenSymbol" charset="0"/>
              </a:rPr>
              <a:t>].</a:t>
            </a:r>
          </a:p>
          <a:p>
            <a:pPr marL="456487" indent="-391686" eaLnBrk="1">
              <a:lnSpc>
                <a:spcPct val="124000"/>
              </a:lnSpc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</a:rPr>
              <a:t>Longitudinal (in drift direction) and transverse diffusion can differ.</a:t>
            </a:r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4239360" y="2664280"/>
          <a:ext cx="66240" cy="207382"/>
        </p:xfrm>
        <a:graphic>
          <a:graphicData uri="http://schemas.openxmlformats.org/presentationml/2006/ole">
            <p:oleObj spid="_x0000_s58370" r:id="rId4" imgW="76320" imgH="228600" progId="">
              <p:embed/>
            </p:oleObj>
          </a:graphicData>
        </a:graphic>
      </p:graphicFrame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4239360" y="2642678"/>
          <a:ext cx="66240" cy="207382"/>
        </p:xfrm>
        <a:graphic>
          <a:graphicData uri="http://schemas.openxmlformats.org/presentationml/2006/ole">
            <p:oleObj spid="_x0000_s58371" r:id="rId5" imgW="76320" imgH="228600" progId="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672480" y="133934"/>
            <a:ext cx="780912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marL="325445" indent="-325445" algn="ctr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3600" b="1" i="1" dirty="0">
                <a:solidFill>
                  <a:srgbClr val="99284C"/>
                </a:solidFill>
              </a:rPr>
              <a:t>Limitation 1: Diffusion (2)</a:t>
            </a:r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12000" y="1305712"/>
            <a:ext cx="4744800" cy="227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en-GB" sz="2900" dirty="0">
                <a:solidFill>
                  <a:srgbClr val="333333"/>
                </a:solidFill>
                <a:latin typeface="Arial" charset="0"/>
                <a:ea typeface="StarSymbol" charset="0"/>
                <a:cs typeface="StarSymbol" charset="0"/>
              </a:rPr>
              <a:t>How to reduce diffusion?</a:t>
            </a:r>
            <a:br>
              <a:rPr lang="en-GB" sz="2900" dirty="0">
                <a:solidFill>
                  <a:srgbClr val="333333"/>
                </a:solidFill>
                <a:latin typeface="Arial" charset="0"/>
                <a:ea typeface="StarSymbol" charset="0"/>
                <a:cs typeface="StarSymbol" charset="0"/>
              </a:rPr>
            </a:br>
            <a:r>
              <a:rPr lang="en-GB" sz="1100" dirty="0">
                <a:solidFill>
                  <a:srgbClr val="333333"/>
                </a:solidFill>
                <a:latin typeface="Arial" charset="0"/>
                <a:ea typeface="StarSymbol" charset="0"/>
                <a:cs typeface="StarSymbol" charset="0"/>
              </a:rPr>
              <a:t> </a:t>
            </a:r>
          </a:p>
          <a:p>
            <a:pPr marL="717131" lvl="1" indent="-391686" eaLnBrk="1">
              <a:lnSpc>
                <a:spcPct val="124000"/>
              </a:lnSpc>
              <a:buClr>
                <a:srgbClr val="99284C"/>
              </a:buClr>
              <a:buFont typeface="StarSymbol" charset="0"/>
              <a:buAutoNum type="arabicParenR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en-GB" sz="2500" dirty="0">
                <a:solidFill>
                  <a:srgbClr val="333333"/>
                </a:solidFill>
                <a:latin typeface="Arial" charset="0"/>
                <a:ea typeface="StarSymbol" charset="0"/>
                <a:cs typeface="StarSymbol" charset="0"/>
              </a:rPr>
              <a:t>Certain additions to the gas mixture (like e.g. CO</a:t>
            </a:r>
            <a:r>
              <a:rPr lang="en-GB" sz="2900" baseline="-15000" dirty="0">
                <a:solidFill>
                  <a:srgbClr val="333333"/>
                </a:solidFill>
                <a:latin typeface="Arial" charset="0"/>
                <a:ea typeface="StarSymbol" charset="0"/>
                <a:cs typeface="StarSymbol" charset="0"/>
              </a:rPr>
              <a:t>2</a:t>
            </a:r>
            <a:r>
              <a:rPr lang="en-GB" sz="2500" dirty="0">
                <a:solidFill>
                  <a:srgbClr val="333333"/>
                </a:solidFill>
                <a:latin typeface="Arial" charset="0"/>
                <a:ea typeface="StarSymbol" charset="0"/>
                <a:cs typeface="StarSymbol" charset="0"/>
              </a:rPr>
              <a:t>) help reduce the diffusion.</a:t>
            </a:r>
            <a:br>
              <a:rPr lang="en-GB" sz="2500" dirty="0">
                <a:solidFill>
                  <a:srgbClr val="333333"/>
                </a:solidFill>
                <a:latin typeface="Arial" charset="0"/>
                <a:ea typeface="StarSymbol" charset="0"/>
                <a:cs typeface="StarSymbol" charset="0"/>
              </a:rPr>
            </a:br>
            <a:r>
              <a:rPr lang="en-GB" sz="1100" dirty="0">
                <a:solidFill>
                  <a:srgbClr val="333333"/>
                </a:solidFill>
                <a:latin typeface="Arial" charset="0"/>
                <a:ea typeface="StarSymbol" charset="0"/>
                <a:cs typeface="StarSymbol" charset="0"/>
              </a:rPr>
              <a:t> </a:t>
            </a:r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4174561" y="3155372"/>
          <a:ext cx="66240" cy="207382"/>
        </p:xfrm>
        <a:graphic>
          <a:graphicData uri="http://schemas.openxmlformats.org/presentationml/2006/ole">
            <p:oleObj spid="_x0000_s59394" r:id="rId4" imgW="76320" imgH="228600" progId="">
              <p:embed/>
            </p:oleObj>
          </a:graphicData>
        </a:graphic>
      </p:graphicFrame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4174561" y="3132329"/>
          <a:ext cx="66240" cy="207382"/>
        </p:xfrm>
        <a:graphic>
          <a:graphicData uri="http://schemas.openxmlformats.org/presentationml/2006/ole">
            <p:oleObj spid="_x0000_s59395" r:id="rId5" imgW="76320" imgH="228600" progId="">
              <p:embed/>
            </p:oleObj>
          </a:graphicData>
        </a:graphic>
      </p:graphicFrame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451841" y="989385"/>
            <a:ext cx="3450240" cy="5057810"/>
            <a:chOff x="3786" y="687"/>
            <a:chExt cx="2396" cy="3512"/>
          </a:xfrm>
        </p:grpSpPr>
        <p:pic>
          <p:nvPicPr>
            <p:cNvPr id="20486" name="Picture 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786" y="687"/>
              <a:ext cx="2396" cy="3512"/>
            </a:xfrm>
            <a:prstGeom prst="rect">
              <a:avLst/>
            </a:prstGeom>
            <a:noFill/>
          </p:spPr>
        </p:pic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4126" y="858"/>
              <a:ext cx="1267" cy="244"/>
              <a:chOff x="4126" y="858"/>
              <a:chExt cx="1267" cy="244"/>
            </a:xfrm>
          </p:grpSpPr>
          <p:sp>
            <p:nvSpPr>
              <p:cNvPr id="20488" name="AutoShape 8"/>
              <p:cNvSpPr>
                <a:spLocks noChangeArrowheads="1"/>
              </p:cNvSpPr>
              <p:nvPr/>
            </p:nvSpPr>
            <p:spPr bwMode="auto">
              <a:xfrm>
                <a:off x="4126" y="858"/>
                <a:ext cx="1267" cy="244"/>
              </a:xfrm>
              <a:prstGeom prst="roundRect">
                <a:avLst>
                  <a:gd name="adj" fmla="val 407"/>
                </a:avLst>
              </a:prstGeom>
              <a:solidFill>
                <a:srgbClr val="00CC99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89" name="AutoShape 9"/>
              <p:cNvSpPr>
                <a:spLocks noChangeArrowheads="1"/>
              </p:cNvSpPr>
              <p:nvPr/>
            </p:nvSpPr>
            <p:spPr bwMode="auto">
              <a:xfrm>
                <a:off x="4126" y="858"/>
                <a:ext cx="1130" cy="205"/>
              </a:xfrm>
              <a:prstGeom prst="roundRect">
                <a:avLst>
                  <a:gd name="adj" fmla="val 407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eaLnBrk="1">
                  <a:buSzPct val="45000"/>
                  <a:tabLst>
                    <a:tab pos="656650" algn="l"/>
                    <a:tab pos="1313299" algn="l"/>
                  </a:tabLst>
                </a:pPr>
                <a:r>
                  <a:rPr lang="en-GB" sz="1300" dirty="0">
                    <a:solidFill>
                      <a:schemeClr val="tx1"/>
                    </a:solidFill>
                    <a:latin typeface="Times" charset="0"/>
                  </a:rPr>
                  <a:t>transverse diffusion</a:t>
                </a:r>
              </a:p>
            </p:txBody>
          </p:sp>
        </p:grpSp>
      </p:grpSp>
    </p:spTree>
  </p:cSld>
  <p:clrMapOvr>
    <a:masterClrMapping/>
  </p:clrMapOvr>
  <p:transition spd="med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672480" y="133934"/>
            <a:ext cx="780912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marL="325445" indent="-325445" algn="ctr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3600" b="1" i="1" dirty="0">
                <a:solidFill>
                  <a:srgbClr val="99284C"/>
                </a:solidFill>
              </a:rPr>
              <a:t>Limitation 1: Diffusion (2)</a:t>
            </a: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612000" y="1303730"/>
            <a:ext cx="4744800" cy="4030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en-GB" sz="2900" dirty="0">
                <a:solidFill>
                  <a:srgbClr val="333333"/>
                </a:solidFill>
                <a:latin typeface="Arial" charset="0"/>
                <a:ea typeface="StarSymbol" charset="0"/>
                <a:cs typeface="StarSymbol" charset="0"/>
              </a:rPr>
              <a:t>How to reduce diffusion?</a:t>
            </a:r>
            <a:br>
              <a:rPr lang="en-GB" sz="2900" dirty="0">
                <a:solidFill>
                  <a:srgbClr val="333333"/>
                </a:solidFill>
                <a:latin typeface="Arial" charset="0"/>
                <a:ea typeface="StarSymbol" charset="0"/>
                <a:cs typeface="StarSymbol" charset="0"/>
              </a:rPr>
            </a:br>
            <a:r>
              <a:rPr lang="en-GB" sz="1100" dirty="0">
                <a:solidFill>
                  <a:srgbClr val="333333"/>
                </a:solidFill>
                <a:latin typeface="Arial" charset="0"/>
                <a:ea typeface="StarSymbol" charset="0"/>
                <a:cs typeface="StarSymbol" charset="0"/>
              </a:rPr>
              <a:t> </a:t>
            </a:r>
          </a:p>
          <a:p>
            <a:pPr marL="717131" lvl="1" indent="-391686" eaLnBrk="1">
              <a:lnSpc>
                <a:spcPct val="124000"/>
              </a:lnSpc>
              <a:buClr>
                <a:srgbClr val="99284C"/>
              </a:buClr>
              <a:buFont typeface="StarSymbol" charset="0"/>
              <a:buAutoNum type="arabicParenR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en-GB" sz="2500" dirty="0">
                <a:solidFill>
                  <a:srgbClr val="333333"/>
                </a:solidFill>
                <a:latin typeface="Arial" charset="0"/>
                <a:ea typeface="StarSymbol" charset="0"/>
                <a:cs typeface="StarSymbol" charset="0"/>
              </a:rPr>
              <a:t>Certain additions to the gas mixture (like e.g. CO</a:t>
            </a:r>
            <a:r>
              <a:rPr lang="en-GB" sz="2900" baseline="-15000" dirty="0">
                <a:solidFill>
                  <a:srgbClr val="333333"/>
                </a:solidFill>
                <a:latin typeface="Arial" charset="0"/>
                <a:ea typeface="StarSymbol" charset="0"/>
                <a:cs typeface="StarSymbol" charset="0"/>
              </a:rPr>
              <a:t>2</a:t>
            </a:r>
            <a:r>
              <a:rPr lang="en-GB" sz="2500" dirty="0">
                <a:solidFill>
                  <a:srgbClr val="333333"/>
                </a:solidFill>
                <a:latin typeface="Arial" charset="0"/>
                <a:ea typeface="StarSymbol" charset="0"/>
                <a:cs typeface="StarSymbol" charset="0"/>
              </a:rPr>
              <a:t>) help reduce the diffusion.</a:t>
            </a:r>
            <a:br>
              <a:rPr lang="en-GB" sz="2500" dirty="0">
                <a:solidFill>
                  <a:srgbClr val="333333"/>
                </a:solidFill>
                <a:latin typeface="Arial" charset="0"/>
                <a:ea typeface="StarSymbol" charset="0"/>
                <a:cs typeface="StarSymbol" charset="0"/>
              </a:rPr>
            </a:br>
            <a:r>
              <a:rPr lang="en-GB" sz="1100" dirty="0">
                <a:solidFill>
                  <a:srgbClr val="333333"/>
                </a:solidFill>
                <a:latin typeface="Arial" charset="0"/>
                <a:ea typeface="StarSymbol" charset="0"/>
                <a:cs typeface="StarSymbol" charset="0"/>
              </a:rPr>
              <a:t> </a:t>
            </a:r>
          </a:p>
          <a:p>
            <a:pPr marL="717131" lvl="1" indent="-391686" eaLnBrk="1">
              <a:lnSpc>
                <a:spcPct val="102000"/>
              </a:lnSpc>
              <a:buClr>
                <a:srgbClr val="99284C"/>
              </a:buClr>
              <a:buFont typeface="StarSymbol" charset="0"/>
              <a:buAutoNum type="arabicParenR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en-GB" sz="2500" dirty="0">
                <a:solidFill>
                  <a:srgbClr val="333333"/>
                </a:solidFill>
                <a:latin typeface="StarSymbol" charset="0"/>
                <a:ea typeface="StarSymbol" charset="0"/>
                <a:cs typeface="StarSymbol" charset="0"/>
              </a:rPr>
              <a:t>Assume </a:t>
            </a:r>
            <a:r>
              <a:rPr lang="en-GB" sz="2500" i="1" dirty="0">
                <a:solidFill>
                  <a:srgbClr val="333333"/>
                </a:solidFill>
                <a:latin typeface="StarSymbol" charset="0"/>
                <a:ea typeface="StarSymbol" charset="0"/>
                <a:cs typeface="StarSymbol" charset="0"/>
              </a:rPr>
              <a:t>E</a:t>
            </a:r>
            <a:r>
              <a:rPr lang="en-GB" sz="600" i="1" dirty="0">
                <a:solidFill>
                  <a:srgbClr val="333333"/>
                </a:solidFill>
                <a:latin typeface="StarSymbol" charset="0"/>
                <a:ea typeface="StarSymbol" charset="0"/>
                <a:cs typeface="StarSymbol" charset="0"/>
              </a:rPr>
              <a:t> </a:t>
            </a:r>
            <a:r>
              <a:rPr lang="en-GB" sz="2500" dirty="0">
                <a:solidFill>
                  <a:srgbClr val="333333"/>
                </a:solidFill>
                <a:latin typeface="StarSymbol" charset="0"/>
                <a:ea typeface="StarSymbol" charset="0"/>
                <a:cs typeface="StarSymbol" charset="0"/>
              </a:rPr>
              <a:t>||</a:t>
            </a:r>
            <a:r>
              <a:rPr lang="en-GB" sz="2500" i="1" dirty="0">
                <a:solidFill>
                  <a:srgbClr val="333333"/>
                </a:solidFill>
                <a:latin typeface="StarSymbol" charset="0"/>
                <a:ea typeface="StarSymbol" charset="0"/>
                <a:cs typeface="StarSymbol" charset="0"/>
              </a:rPr>
              <a:t>B and </a:t>
            </a:r>
            <a:r>
              <a:rPr lang="en-GB" sz="2900" dirty="0">
                <a:solidFill>
                  <a:srgbClr val="333333"/>
                </a:solidFill>
                <a:latin typeface="StarSymbol" charset="0"/>
                <a:ea typeface="StarSymbol" charset="0"/>
                <a:cs typeface="StarSymbol" charset="0"/>
                <a:sym typeface="Symbol" pitchFamily="32" charset="2"/>
              </a:rPr>
              <a:t></a:t>
            </a:r>
            <a:r>
              <a:rPr lang="en-GB" sz="2500" i="1" dirty="0">
                <a:solidFill>
                  <a:srgbClr val="333333"/>
                </a:solidFill>
                <a:latin typeface="StarSymbol" charset="0"/>
                <a:ea typeface="StarSymbol" charset="0"/>
                <a:cs typeface="StarSymbol" charset="0"/>
              </a:rPr>
              <a:t> &gt;&gt;1:</a:t>
            </a:r>
            <a:r>
              <a:rPr lang="en-GB" sz="2500" dirty="0">
                <a:solidFill>
                  <a:srgbClr val="333333"/>
                </a:solidFill>
                <a:latin typeface="StarSymbol" charset="0"/>
                <a:ea typeface="StarSymbol" charset="0"/>
                <a:cs typeface="StarSymbol" charset="0"/>
              </a:rPr>
              <a:t> Transverse Diffusion is suppressed by a large factor:</a:t>
            </a:r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4174561" y="3155372"/>
          <a:ext cx="66240" cy="207382"/>
        </p:xfrm>
        <a:graphic>
          <a:graphicData uri="http://schemas.openxmlformats.org/presentationml/2006/ole">
            <p:oleObj spid="_x0000_s60418" r:id="rId4" imgW="76320" imgH="228600" progId="">
              <p:embed/>
            </p:oleObj>
          </a:graphicData>
        </a:graphic>
      </p:graphicFrame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4174561" y="3132329"/>
          <a:ext cx="66240" cy="207382"/>
        </p:xfrm>
        <a:graphic>
          <a:graphicData uri="http://schemas.openxmlformats.org/presentationml/2006/ole">
            <p:oleObj spid="_x0000_s60419" r:id="rId5" imgW="76320" imgH="228600" progId="">
              <p:embed/>
            </p:oleObj>
          </a:graphicData>
        </a:graphic>
      </p:graphicFrame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451841" y="989385"/>
            <a:ext cx="3450240" cy="5057810"/>
            <a:chOff x="3786" y="687"/>
            <a:chExt cx="2396" cy="3512"/>
          </a:xfrm>
        </p:grpSpPr>
        <p:pic>
          <p:nvPicPr>
            <p:cNvPr id="21510" name="Picture 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786" y="687"/>
              <a:ext cx="2396" cy="3512"/>
            </a:xfrm>
            <a:prstGeom prst="rect">
              <a:avLst/>
            </a:prstGeom>
            <a:noFill/>
          </p:spPr>
        </p:pic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4126" y="858"/>
              <a:ext cx="1267" cy="244"/>
              <a:chOff x="4126" y="858"/>
              <a:chExt cx="1267" cy="244"/>
            </a:xfrm>
          </p:grpSpPr>
          <p:sp>
            <p:nvSpPr>
              <p:cNvPr id="21512" name="AutoShape 8"/>
              <p:cNvSpPr>
                <a:spLocks noChangeArrowheads="1"/>
              </p:cNvSpPr>
              <p:nvPr/>
            </p:nvSpPr>
            <p:spPr bwMode="auto">
              <a:xfrm>
                <a:off x="4126" y="858"/>
                <a:ext cx="1267" cy="244"/>
              </a:xfrm>
              <a:prstGeom prst="roundRect">
                <a:avLst>
                  <a:gd name="adj" fmla="val 407"/>
                </a:avLst>
              </a:prstGeom>
              <a:solidFill>
                <a:srgbClr val="00CC99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13" name="AutoShape 9"/>
              <p:cNvSpPr>
                <a:spLocks noChangeArrowheads="1"/>
              </p:cNvSpPr>
              <p:nvPr/>
            </p:nvSpPr>
            <p:spPr bwMode="auto">
              <a:xfrm>
                <a:off x="4126" y="858"/>
                <a:ext cx="1130" cy="205"/>
              </a:xfrm>
              <a:prstGeom prst="roundRect">
                <a:avLst>
                  <a:gd name="adj" fmla="val 407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eaLnBrk="1">
                  <a:buSzPct val="45000"/>
                  <a:tabLst>
                    <a:tab pos="656650" algn="l"/>
                    <a:tab pos="1313299" algn="l"/>
                  </a:tabLst>
                </a:pPr>
                <a:r>
                  <a:rPr lang="en-GB" sz="1300" dirty="0">
                    <a:solidFill>
                      <a:schemeClr val="tx1"/>
                    </a:solidFill>
                    <a:latin typeface="Times" charset="0"/>
                  </a:rPr>
                  <a:t>transverse diffusion</a:t>
                </a:r>
              </a:p>
            </p:txBody>
          </p:sp>
        </p:grpSp>
      </p:grpSp>
      <p:pic>
        <p:nvPicPr>
          <p:cNvPr id="21514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24800" y="5054931"/>
            <a:ext cx="2903040" cy="780562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672480" y="133934"/>
            <a:ext cx="780912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marL="325445" indent="-325445" algn="ctr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3600" b="1" i="1" dirty="0">
                <a:solidFill>
                  <a:srgbClr val="99284C"/>
                </a:solidFill>
              </a:rPr>
              <a:t>Limitation 2: Attachment</a:t>
            </a: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36640" y="1371600"/>
            <a:ext cx="7636320" cy="4909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2900" dirty="0">
                <a:solidFill>
                  <a:srgbClr val="333333"/>
                </a:solidFill>
              </a:rPr>
              <a:t>The drifting electrons </a:t>
            </a:r>
            <a: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</a:rPr>
              <a:t>can be absorbed in the gas by the formation of negative ions.</a:t>
            </a:r>
            <a:b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</a:rPr>
            </a:br>
            <a:endParaRPr lang="en-GB" sz="2900" dirty="0">
              <a:solidFill>
                <a:srgbClr val="333333"/>
              </a:solidFill>
              <a:ea typeface="OpenSymbol" charset="0"/>
              <a:cs typeface="OpenSymbol" charset="0"/>
            </a:endParaRPr>
          </a:p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</a:rPr>
              <a:t>Need to keep</a:t>
            </a:r>
            <a:b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</a:rPr>
            </a:br>
            <a: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</a:rPr>
              <a:t>O</a:t>
            </a:r>
            <a:r>
              <a:rPr lang="en-GB" sz="2900" baseline="-15000" dirty="0">
                <a:solidFill>
                  <a:srgbClr val="333333"/>
                </a:solidFill>
                <a:ea typeface="StarSymbol" charset="0"/>
                <a:cs typeface="StarSymbol" charset="0"/>
              </a:rPr>
              <a:t>2 </a:t>
            </a:r>
            <a: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</a:rPr>
              <a:t>content low!</a:t>
            </a:r>
            <a:b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</a:rPr>
            </a:br>
            <a:endParaRPr lang="en-GB" sz="2900" dirty="0">
              <a:solidFill>
                <a:srgbClr val="333333"/>
              </a:solidFill>
              <a:ea typeface="OpenSymbol" charset="0"/>
              <a:cs typeface="OpenSymbol" charset="0"/>
            </a:endParaRPr>
          </a:p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</a:rPr>
              <a:t>&lt;1ppm of O</a:t>
            </a:r>
            <a:r>
              <a:rPr lang="en-GB" sz="2900" baseline="-15000" dirty="0">
                <a:solidFill>
                  <a:srgbClr val="333333"/>
                </a:solidFill>
                <a:ea typeface="StarSymbol" charset="0"/>
                <a:cs typeface="StarSymbol" charset="0"/>
              </a:rPr>
              <a:t>2</a:t>
            </a:r>
            <a: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</a:rPr>
              <a:t/>
            </a:r>
            <a:b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</a:rPr>
            </a:br>
            <a: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</a:rPr>
              <a:t>keeps signal</a:t>
            </a:r>
            <a:b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</a:rPr>
            </a:br>
            <a: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</a:rPr>
              <a:t>loss below</a:t>
            </a:r>
            <a:b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</a:rPr>
            </a:br>
            <a: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</a:rPr>
              <a:t>10% for</a:t>
            </a:r>
            <a:b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</a:rPr>
            </a:br>
            <a:r>
              <a:rPr lang="en-GB" sz="2900" dirty="0">
                <a:solidFill>
                  <a:srgbClr val="333333"/>
                </a:solidFill>
                <a:ea typeface="OpenSymbol" charset="0"/>
                <a:cs typeface="OpenSymbol" charset="0"/>
              </a:rPr>
              <a:t>250cm drift.</a:t>
            </a:r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4239360" y="3284985"/>
          <a:ext cx="66240" cy="207382"/>
        </p:xfrm>
        <a:graphic>
          <a:graphicData uri="http://schemas.openxmlformats.org/presentationml/2006/ole">
            <p:oleObj spid="_x0000_s61442" r:id="rId4" imgW="76320" imgH="228600" progId="">
              <p:embed/>
            </p:oleObj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4239360" y="3263382"/>
          <a:ext cx="66240" cy="207382"/>
        </p:xfrm>
        <a:graphic>
          <a:graphicData uri="http://schemas.openxmlformats.org/presentationml/2006/ole">
            <p:oleObj spid="_x0000_s61443" r:id="rId5" imgW="76320" imgH="228600" progId="">
              <p:embed/>
            </p:oleObj>
          </a:graphicData>
        </a:graphic>
      </p:graphicFrame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3870720" y="1817471"/>
          <a:ext cx="5276160" cy="4555199"/>
        </p:xfrm>
        <a:graphic>
          <a:graphicData uri="http://schemas.openxmlformats.org/presentationml/2006/ole">
            <p:oleObj spid="_x0000_s61444" r:id="rId6" imgW="3800520" imgH="3029040" progId="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672480" y="133934"/>
            <a:ext cx="780912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marL="325445" indent="-325445" algn="ctr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3600" b="1" i="1" dirty="0">
                <a:solidFill>
                  <a:srgbClr val="99284C"/>
                </a:solidFill>
              </a:rPr>
              <a:t>Limitation 3: </a:t>
            </a:r>
            <a:r>
              <a:rPr lang="en-GB" sz="3600" b="1" i="1" dirty="0" err="1">
                <a:solidFill>
                  <a:srgbClr val="99284C"/>
                </a:solidFill>
              </a:rPr>
              <a:t>ExB</a:t>
            </a:r>
            <a:r>
              <a:rPr lang="en-GB" sz="3600" b="1" i="1" dirty="0">
                <a:solidFill>
                  <a:srgbClr val="99284C"/>
                </a:solidFill>
              </a:rPr>
              <a:t> Effects</a:t>
            </a: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836640" y="1371600"/>
            <a:ext cx="7636320" cy="4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2900" i="1" dirty="0">
                <a:solidFill>
                  <a:srgbClr val="333333"/>
                </a:solidFill>
              </a:rPr>
              <a:t>E</a:t>
            </a:r>
            <a:r>
              <a:rPr lang="en-GB" sz="700" i="1" dirty="0">
                <a:solidFill>
                  <a:srgbClr val="333333"/>
                </a:solidFill>
              </a:rPr>
              <a:t> </a:t>
            </a:r>
            <a:r>
              <a:rPr lang="en-GB" sz="2900" dirty="0" err="1">
                <a:solidFill>
                  <a:srgbClr val="333333"/>
                </a:solidFill>
              </a:rPr>
              <a:t>x</a:t>
            </a:r>
            <a:r>
              <a:rPr lang="en-GB" sz="2900" i="1" dirty="0" err="1">
                <a:solidFill>
                  <a:srgbClr val="333333"/>
                </a:solidFill>
              </a:rPr>
              <a:t>B</a:t>
            </a:r>
            <a:r>
              <a:rPr lang="en-GB" sz="2900" dirty="0">
                <a:solidFill>
                  <a:srgbClr val="333333"/>
                </a:solidFill>
              </a:rPr>
              <a:t> distortions arise from </a:t>
            </a:r>
            <a:r>
              <a:rPr lang="en-GB" sz="2900" b="1" dirty="0">
                <a:solidFill>
                  <a:srgbClr val="333333"/>
                </a:solidFill>
              </a:rPr>
              <a:t>nonparallel </a:t>
            </a:r>
            <a:r>
              <a:rPr lang="en-GB" sz="2900" b="1" i="1" dirty="0">
                <a:solidFill>
                  <a:srgbClr val="333333"/>
                </a:solidFill>
              </a:rPr>
              <a:t>E</a:t>
            </a:r>
            <a:r>
              <a:rPr lang="en-GB" sz="2900" b="1" dirty="0">
                <a:solidFill>
                  <a:srgbClr val="333333"/>
                </a:solidFill>
              </a:rPr>
              <a:t> and </a:t>
            </a:r>
            <a:r>
              <a:rPr lang="en-GB" sz="2900" b="1" i="1" dirty="0">
                <a:solidFill>
                  <a:srgbClr val="333333"/>
                </a:solidFill>
              </a:rPr>
              <a:t>B</a:t>
            </a:r>
            <a:r>
              <a:rPr lang="en-GB" sz="2900" b="1" dirty="0">
                <a:solidFill>
                  <a:srgbClr val="333333"/>
                </a:solidFill>
              </a:rPr>
              <a:t> fields</a:t>
            </a:r>
            <a:r>
              <a:rPr lang="en-GB" sz="2900" dirty="0">
                <a:solidFill>
                  <a:srgbClr val="333333"/>
                </a:solidFill>
              </a:rPr>
              <a:t>.</a:t>
            </a:r>
          </a:p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2900" dirty="0">
                <a:solidFill>
                  <a:srgbClr val="333333"/>
                </a:solidFill>
              </a:rPr>
              <a:t>It is difficult to build a very big detector (~5m) such that </a:t>
            </a:r>
            <a:r>
              <a:rPr lang="en-GB" sz="2900" i="1" dirty="0">
                <a:solidFill>
                  <a:srgbClr val="333333"/>
                </a:solidFill>
              </a:rPr>
              <a:t>E</a:t>
            </a:r>
            <a:r>
              <a:rPr lang="en-GB" sz="2900" dirty="0">
                <a:solidFill>
                  <a:srgbClr val="333333"/>
                </a:solidFill>
              </a:rPr>
              <a:t> and </a:t>
            </a:r>
            <a:r>
              <a:rPr lang="en-GB" sz="2900" i="1" dirty="0">
                <a:solidFill>
                  <a:srgbClr val="333333"/>
                </a:solidFill>
              </a:rPr>
              <a:t>B</a:t>
            </a:r>
            <a:r>
              <a:rPr lang="en-GB" sz="2900" dirty="0">
                <a:solidFill>
                  <a:srgbClr val="333333"/>
                </a:solidFill>
              </a:rPr>
              <a:t> fields are always perfectly parallel.</a:t>
            </a:r>
          </a:p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2900" dirty="0">
                <a:solidFill>
                  <a:srgbClr val="333333"/>
                </a:solidFill>
              </a:rPr>
              <a:t>Remaining effects must be corrected for</a:t>
            </a:r>
            <a:br>
              <a:rPr lang="en-GB" sz="2900" dirty="0">
                <a:solidFill>
                  <a:srgbClr val="333333"/>
                </a:solidFill>
              </a:rPr>
            </a:br>
            <a:r>
              <a:rPr lang="en-GB" sz="2900" dirty="0">
                <a:solidFill>
                  <a:srgbClr val="333333"/>
                </a:solidFill>
              </a:rPr>
              <a:t>in data.</a:t>
            </a:r>
          </a:p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2900" dirty="0">
                <a:solidFill>
                  <a:srgbClr val="333333"/>
                </a:solidFill>
              </a:rPr>
              <a:t>In ALICE we use a Laser</a:t>
            </a:r>
            <a:br>
              <a:rPr lang="en-GB" sz="2900" dirty="0">
                <a:solidFill>
                  <a:srgbClr val="333333"/>
                </a:solidFill>
              </a:rPr>
            </a:br>
            <a:r>
              <a:rPr lang="en-GB" sz="2900" dirty="0">
                <a:solidFill>
                  <a:srgbClr val="333333"/>
                </a:solidFill>
              </a:rPr>
              <a:t>system to calibrate </a:t>
            </a:r>
            <a:r>
              <a:rPr lang="en-GB" sz="2900" i="1" dirty="0" err="1">
                <a:solidFill>
                  <a:srgbClr val="333333"/>
                </a:solidFill>
              </a:rPr>
              <a:t>E</a:t>
            </a:r>
            <a:r>
              <a:rPr lang="en-GB" sz="2900" dirty="0" err="1">
                <a:solidFill>
                  <a:srgbClr val="333333"/>
                </a:solidFill>
              </a:rPr>
              <a:t>x</a:t>
            </a:r>
            <a:r>
              <a:rPr lang="en-GB" sz="2900" i="1" dirty="0" err="1">
                <a:solidFill>
                  <a:srgbClr val="333333"/>
                </a:solidFill>
              </a:rPr>
              <a:t>B</a:t>
            </a:r>
            <a:r>
              <a:rPr lang="en-GB" sz="2900" dirty="0">
                <a:solidFill>
                  <a:srgbClr val="333333"/>
                </a:solidFill>
              </a:rPr>
              <a:t/>
            </a:r>
            <a:br>
              <a:rPr lang="en-GB" sz="2900" dirty="0">
                <a:solidFill>
                  <a:srgbClr val="333333"/>
                </a:solidFill>
              </a:rPr>
            </a:br>
            <a:r>
              <a:rPr lang="en-GB" sz="2900" dirty="0">
                <a:solidFill>
                  <a:srgbClr val="333333"/>
                </a:solidFill>
              </a:rPr>
              <a:t>distortions.</a:t>
            </a:r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4239360" y="3284985"/>
          <a:ext cx="66240" cy="207382"/>
        </p:xfrm>
        <a:graphic>
          <a:graphicData uri="http://schemas.openxmlformats.org/presentationml/2006/ole">
            <p:oleObj spid="_x0000_s62466" r:id="rId4" imgW="76320" imgH="228600" progId="">
              <p:embed/>
            </p:oleObj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4239360" y="3263382"/>
          <a:ext cx="66240" cy="207382"/>
        </p:xfrm>
        <a:graphic>
          <a:graphicData uri="http://schemas.openxmlformats.org/presentationml/2006/ole">
            <p:oleObj spid="_x0000_s62467" r:id="rId5" imgW="76320" imgH="228600" progId="">
              <p:embed/>
            </p:oleObj>
          </a:graphicData>
        </a:graphic>
      </p:graphicFrame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51681" y="3999301"/>
            <a:ext cx="2705760" cy="2295601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672480" y="34564"/>
            <a:ext cx="780912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marL="325445" indent="-325445" algn="ctr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3600" b="1" i="1" dirty="0">
                <a:solidFill>
                  <a:srgbClr val="99284C"/>
                </a:solidFill>
              </a:rPr>
              <a:t>Limitation 4: Space Charge</a:t>
            </a: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49441" y="1264421"/>
            <a:ext cx="3998880" cy="1326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GB" sz="2900" dirty="0">
                <a:solidFill>
                  <a:srgbClr val="333333"/>
                </a:solidFill>
              </a:rPr>
              <a:t>In high-rate environ-</a:t>
            </a:r>
            <a:r>
              <a:rPr lang="en-GB" sz="2900" dirty="0" err="1">
                <a:solidFill>
                  <a:srgbClr val="333333"/>
                </a:solidFill>
              </a:rPr>
              <a:t>ments</a:t>
            </a:r>
            <a:r>
              <a:rPr lang="en-GB" sz="2900" dirty="0">
                <a:solidFill>
                  <a:srgbClr val="333333"/>
                </a:solidFill>
              </a:rPr>
              <a:t> charges distort the electric field.</a:t>
            </a:r>
          </a:p>
        </p:txBody>
      </p:sp>
    </p:spTree>
  </p:cSld>
  <p:clrMapOvr>
    <a:masterClrMapping/>
  </p:clrMapOvr>
  <p:transition spd="med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672480" y="34564"/>
            <a:ext cx="780912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marL="325445" indent="-325445" algn="ctr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3600" b="1" i="1" dirty="0">
                <a:solidFill>
                  <a:srgbClr val="99284C"/>
                </a:solidFill>
              </a:rPr>
              <a:t>Limitation 4: Space Charge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649441" y="1256467"/>
            <a:ext cx="3998880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GB" sz="2900" dirty="0">
                <a:solidFill>
                  <a:srgbClr val="333333"/>
                </a:solidFill>
              </a:rPr>
              <a:t>In high-rate environ-</a:t>
            </a:r>
            <a:r>
              <a:rPr lang="en-GB" sz="2900" dirty="0" err="1">
                <a:solidFill>
                  <a:srgbClr val="333333"/>
                </a:solidFill>
              </a:rPr>
              <a:t>ments</a:t>
            </a:r>
            <a:r>
              <a:rPr lang="en-GB" sz="2900" dirty="0">
                <a:solidFill>
                  <a:srgbClr val="333333"/>
                </a:solidFill>
              </a:rPr>
              <a:t> charges distort the electric drift field.</a:t>
            </a:r>
          </a:p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GB" sz="2900" dirty="0">
                <a:solidFill>
                  <a:srgbClr val="333333"/>
                </a:solidFill>
              </a:rPr>
              <a:t>The </a:t>
            </a:r>
            <a:r>
              <a:rPr lang="en-GB" sz="2900" b="1" dirty="0">
                <a:solidFill>
                  <a:srgbClr val="333333"/>
                </a:solidFill>
              </a:rPr>
              <a:t>gating grid</a:t>
            </a:r>
          </a:p>
          <a:p>
            <a:pPr marL="717131" lvl="1" indent="-391686" eaLnBrk="1">
              <a:lnSpc>
                <a:spcPct val="124000"/>
              </a:lnSpc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GB" sz="2500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allows electrons to enter anode region only for interesting events</a:t>
            </a:r>
          </a:p>
          <a:p>
            <a:pPr marL="717131" lvl="1" indent="-391686" eaLnBrk="1">
              <a:lnSpc>
                <a:spcPct val="124000"/>
              </a:lnSpc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GB" sz="2500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and keeps ions produced in avalanches out of the drift region.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2721" y="825207"/>
            <a:ext cx="4165920" cy="5558984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Grp="1" noChangeArrowheads="1"/>
          </p:cNvSpPr>
          <p:nvPr>
            <p:ph type="title"/>
          </p:nvPr>
        </p:nvSpPr>
        <p:spPr>
          <a:xfrm>
            <a:off x="672480" y="2266798"/>
            <a:ext cx="7809120" cy="1146360"/>
          </a:xfrm>
          <a:ln/>
        </p:spPr>
        <p:txBody>
          <a:bodyPr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dirty="0"/>
              <a:t>The gas mixture for the ALICE TPC</a:t>
            </a:r>
          </a:p>
        </p:txBody>
      </p:sp>
    </p:spTree>
  </p:cSld>
  <p:clrMapOvr>
    <a:masterClrMapping/>
  </p:clrMapOvr>
  <p:transition spd="med"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1"/>
          <p:cNvSpPr txBox="1">
            <a:spLocks noChangeArrowheads="1"/>
          </p:cNvSpPr>
          <p:nvPr/>
        </p:nvSpPr>
        <p:spPr bwMode="auto">
          <a:xfrm>
            <a:off x="665281" y="24483"/>
            <a:ext cx="780912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marL="325445" indent="-325445" algn="ctr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3600" b="1" i="1" dirty="0">
                <a:solidFill>
                  <a:srgbClr val="99284C"/>
                </a:solidFill>
              </a:rPr>
              <a:t>ALICE TPC - Choosing a Gas</a:t>
            </a:r>
          </a:p>
        </p:txBody>
      </p:sp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815040" y="1310819"/>
            <a:ext cx="789408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900" dirty="0">
                <a:solidFill>
                  <a:srgbClr val="333333"/>
                </a:solidFill>
              </a:rPr>
              <a:t>Basic components could be </a:t>
            </a:r>
            <a:r>
              <a:rPr lang="en-GB" sz="2900" dirty="0" err="1">
                <a:solidFill>
                  <a:srgbClr val="333333"/>
                </a:solidFill>
              </a:rPr>
              <a:t>Ar</a:t>
            </a:r>
            <a:r>
              <a:rPr lang="en-GB" sz="2900" dirty="0">
                <a:solidFill>
                  <a:srgbClr val="333333"/>
                </a:solidFill>
              </a:rPr>
              <a:t>, Ne, CO</a:t>
            </a:r>
            <a:r>
              <a:rPr lang="en-GB" sz="2900" baseline="-33000" dirty="0">
                <a:solidFill>
                  <a:srgbClr val="333333"/>
                </a:solidFill>
              </a:rPr>
              <a:t>2</a:t>
            </a:r>
            <a:r>
              <a:rPr lang="en-GB" sz="2900" dirty="0">
                <a:solidFill>
                  <a:srgbClr val="333333"/>
                </a:solidFill>
              </a:rPr>
              <a:t>, CH</a:t>
            </a:r>
            <a:r>
              <a:rPr lang="en-GB" sz="2900" baseline="-33000" dirty="0">
                <a:solidFill>
                  <a:srgbClr val="333333"/>
                </a:solidFill>
              </a:rPr>
              <a:t>4</a:t>
            </a:r>
            <a:r>
              <a:rPr lang="en-GB" sz="2900" dirty="0">
                <a:solidFill>
                  <a:srgbClr val="333333"/>
                </a:solidFill>
              </a:rPr>
              <a:t>, N</a:t>
            </a:r>
            <a:r>
              <a:rPr lang="en-GB" sz="2900" baseline="-33000" dirty="0">
                <a:solidFill>
                  <a:srgbClr val="333333"/>
                </a:solidFill>
              </a:rPr>
              <a:t>2</a:t>
            </a:r>
            <a:r>
              <a:rPr lang="en-GB" sz="2900" dirty="0">
                <a:solidFill>
                  <a:srgbClr val="333333"/>
                </a:solidFill>
              </a:rPr>
              <a:t>.</a:t>
            </a:r>
          </a:p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900" dirty="0">
                <a:solidFill>
                  <a:srgbClr val="333333"/>
                </a:solidFill>
              </a:rPr>
              <a:t>Different (competing) requirements:</a:t>
            </a:r>
          </a:p>
          <a:p>
            <a:pPr marL="717131" lvl="1" indent="-391686" eaLnBrk="1">
              <a:lnSpc>
                <a:spcPct val="124000"/>
              </a:lnSpc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500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Low </a:t>
            </a:r>
            <a:r>
              <a:rPr lang="en-GB" sz="2500" b="1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multiple scattering</a:t>
            </a:r>
            <a:r>
              <a:rPr lang="en-GB" sz="2500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 (</a:t>
            </a:r>
            <a:r>
              <a:rPr lang="en-GB" sz="2500" dirty="0">
                <a:solidFill>
                  <a:srgbClr val="333333"/>
                </a:solidFill>
                <a:latin typeface="OpenSymbol" charset="0"/>
                <a:ea typeface="OpenSymbol" charset="0"/>
                <a:cs typeface="OpenSymbol" charset="0"/>
                <a:sym typeface="Symbol" pitchFamily="32" charset="2"/>
              </a:rPr>
              <a:t></a:t>
            </a:r>
            <a:r>
              <a:rPr lang="en-GB" sz="2500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 low </a:t>
            </a:r>
            <a:r>
              <a:rPr lang="en-GB" sz="2500" i="1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Z</a:t>
            </a:r>
            <a:r>
              <a:rPr lang="en-GB" sz="2500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),</a:t>
            </a:r>
          </a:p>
          <a:p>
            <a:pPr marL="717131" lvl="1" indent="-391686" eaLnBrk="1">
              <a:lnSpc>
                <a:spcPct val="124000"/>
              </a:lnSpc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500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Low </a:t>
            </a:r>
            <a:r>
              <a:rPr lang="en-GB" sz="2500" b="1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gas gain</a:t>
            </a:r>
            <a:r>
              <a:rPr lang="en-GB" sz="2500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 (</a:t>
            </a:r>
            <a:r>
              <a:rPr lang="en-GB" sz="2500" dirty="0">
                <a:solidFill>
                  <a:srgbClr val="333333"/>
                </a:solidFill>
                <a:latin typeface="OpenSymbol" charset="0"/>
                <a:ea typeface="OpenSymbol" charset="0"/>
                <a:cs typeface="OpenSymbol" charset="0"/>
                <a:sym typeface="Symbol" pitchFamily="32" charset="2"/>
              </a:rPr>
              <a:t></a:t>
            </a:r>
            <a:r>
              <a:rPr lang="en-GB" sz="2500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 high primary ionisation </a:t>
            </a:r>
            <a:r>
              <a:rPr lang="en-GB" sz="2500" dirty="0">
                <a:solidFill>
                  <a:srgbClr val="333333"/>
                </a:solidFill>
                <a:latin typeface="OpenSymbol" charset="0"/>
                <a:ea typeface="OpenSymbol" charset="0"/>
                <a:cs typeface="OpenSymbol" charset="0"/>
                <a:sym typeface="Symbol" pitchFamily="32" charset="2"/>
              </a:rPr>
              <a:t></a:t>
            </a:r>
            <a:r>
              <a:rPr lang="en-GB" sz="2500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 high </a:t>
            </a:r>
            <a:r>
              <a:rPr lang="en-GB" sz="2500" i="1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Z</a:t>
            </a:r>
            <a:r>
              <a:rPr lang="en-GB" sz="2500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),</a:t>
            </a:r>
          </a:p>
          <a:p>
            <a:pPr marL="717131" lvl="1" indent="-391686" eaLnBrk="1">
              <a:lnSpc>
                <a:spcPct val="124000"/>
              </a:lnSpc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500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Low space charge distortions (</a:t>
            </a:r>
            <a:r>
              <a:rPr lang="en-GB" sz="2500" dirty="0">
                <a:solidFill>
                  <a:srgbClr val="333333"/>
                </a:solidFill>
                <a:latin typeface="OpenSymbol" charset="0"/>
                <a:ea typeface="OpenSymbol" charset="0"/>
                <a:cs typeface="OpenSymbol" charset="0"/>
                <a:sym typeface="Symbol" pitchFamily="32" charset="2"/>
              </a:rPr>
              <a:t></a:t>
            </a:r>
            <a:r>
              <a:rPr lang="en-GB" sz="2500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 low  </a:t>
            </a:r>
            <a:r>
              <a:rPr lang="en-GB" sz="2500" b="1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primary ionisation</a:t>
            </a:r>
            <a:r>
              <a:rPr lang="en-GB" sz="2500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 </a:t>
            </a:r>
            <a:r>
              <a:rPr lang="en-GB" sz="2500" dirty="0">
                <a:solidFill>
                  <a:srgbClr val="333333"/>
                </a:solidFill>
                <a:latin typeface="OpenSymbol" charset="0"/>
                <a:ea typeface="OpenSymbol" charset="0"/>
                <a:cs typeface="OpenSymbol" charset="0"/>
                <a:sym typeface="Symbol" pitchFamily="32" charset="2"/>
              </a:rPr>
              <a:t></a:t>
            </a:r>
            <a:r>
              <a:rPr lang="en-GB" sz="2500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 low </a:t>
            </a:r>
            <a:r>
              <a:rPr lang="en-GB" sz="2500" i="1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Z</a:t>
            </a:r>
            <a:r>
              <a:rPr lang="en-GB" sz="2500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),</a:t>
            </a:r>
          </a:p>
          <a:p>
            <a:pPr marL="717131" lvl="1" indent="-391686" eaLnBrk="1">
              <a:lnSpc>
                <a:spcPct val="124000"/>
              </a:lnSpc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500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Low event overlap (</a:t>
            </a:r>
            <a:r>
              <a:rPr lang="en-GB" sz="2500" dirty="0">
                <a:solidFill>
                  <a:srgbClr val="333333"/>
                </a:solidFill>
                <a:latin typeface="OpenSymbol" charset="0"/>
                <a:ea typeface="OpenSymbol" charset="0"/>
                <a:cs typeface="OpenSymbol" charset="0"/>
                <a:sym typeface="Symbol" pitchFamily="32" charset="2"/>
              </a:rPr>
              <a:t></a:t>
            </a:r>
            <a:r>
              <a:rPr lang="en-GB" sz="2500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 high </a:t>
            </a:r>
            <a:r>
              <a:rPr lang="en-GB" sz="2500" b="1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drift velocity</a:t>
            </a:r>
            <a:r>
              <a:rPr lang="en-GB" sz="2500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),</a:t>
            </a:r>
          </a:p>
          <a:p>
            <a:pPr marL="717131" lvl="1" indent="-391686" eaLnBrk="1">
              <a:lnSpc>
                <a:spcPct val="124000"/>
              </a:lnSpc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500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Low </a:t>
            </a:r>
            <a:r>
              <a:rPr lang="en-GB" sz="2500" b="1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sensitivity to variations</a:t>
            </a:r>
            <a:r>
              <a:rPr lang="en-GB" sz="2500" dirty="0">
                <a:solidFill>
                  <a:srgbClr val="333333"/>
                </a:solidFill>
                <a:latin typeface="Arial" charset="0"/>
                <a:ea typeface="HG Mincho Light J;MS Mincho;HG " charset="0"/>
                <a:cs typeface="HG Mincho Light J;MS Mincho;HG " charset="0"/>
              </a:rPr>
              <a:t> in gas composition or ambient conditions.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6425" cy="1139825"/>
          </a:xfrm>
          <a:ln/>
        </p:spPr>
        <p:txBody>
          <a:bodyPr/>
          <a:lstStyle/>
          <a:p>
            <a:pPr>
              <a:lnSpc>
                <a:spcPts val="3188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err="1" smtClean="0"/>
              <a:t>Ziele</a:t>
            </a:r>
            <a:r>
              <a:rPr lang="en-US" dirty="0" smtClean="0"/>
              <a:t> von </a:t>
            </a:r>
            <a:r>
              <a:rPr lang="en-US" dirty="0" err="1" smtClean="0"/>
              <a:t>Hochenergiephysik</a:t>
            </a:r>
            <a:r>
              <a:rPr lang="en-US" dirty="0" smtClean="0"/>
              <a:t>-</a:t>
            </a:r>
            <a:br>
              <a:rPr lang="en-US" dirty="0" smtClean="0"/>
            </a:br>
            <a:r>
              <a:rPr lang="en-US" dirty="0" err="1" smtClean="0"/>
              <a:t>experimenten</a:t>
            </a:r>
            <a:endParaRPr lang="en-US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1" y="1330325"/>
            <a:ext cx="5486400" cy="5146675"/>
          </a:xfrm>
          <a:ln/>
        </p:spPr>
        <p:txBody>
          <a:bodyPr/>
          <a:lstStyle/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US" sz="2400" dirty="0" err="1">
                <a:latin typeface="Arial" charset="0"/>
                <a:cs typeface="Arial" charset="0"/>
              </a:rPr>
              <a:t>Erzeugung</a:t>
            </a:r>
            <a:r>
              <a:rPr lang="en-US" sz="2400" dirty="0">
                <a:latin typeface="Arial" charset="0"/>
                <a:cs typeface="Arial" charset="0"/>
              </a:rPr>
              <a:t> </a:t>
            </a:r>
            <a:r>
              <a:rPr lang="en-US" sz="2400" dirty="0" err="1">
                <a:latin typeface="Arial" charset="0"/>
                <a:cs typeface="Arial" charset="0"/>
              </a:rPr>
              <a:t>neuer</a:t>
            </a:r>
            <a:r>
              <a:rPr lang="en-US" sz="2400" dirty="0">
                <a:latin typeface="Arial" charset="0"/>
                <a:cs typeface="Arial" charset="0"/>
              </a:rPr>
              <a:t> </a:t>
            </a:r>
            <a:r>
              <a:rPr lang="en-US" sz="2400" dirty="0" err="1" smtClean="0">
                <a:latin typeface="Arial" charset="0"/>
                <a:cs typeface="Arial" charset="0"/>
              </a:rPr>
              <a:t>Teilchen</a:t>
            </a:r>
            <a:endParaRPr lang="en-US" sz="2400" dirty="0" smtClean="0">
              <a:latin typeface="Arial" charset="0"/>
              <a:cs typeface="Arial" charset="0"/>
            </a:endParaRP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US" sz="2400" dirty="0" err="1" smtClean="0">
                <a:latin typeface="Arial" charset="0"/>
                <a:cs typeface="Arial" charset="0"/>
              </a:rPr>
              <a:t>Bestätigung</a:t>
            </a:r>
            <a:r>
              <a:rPr lang="en-US" sz="2400" dirty="0" smtClean="0">
                <a:latin typeface="Arial" charset="0"/>
                <a:cs typeface="Arial" charset="0"/>
              </a:rPr>
              <a:t> </a:t>
            </a:r>
            <a:r>
              <a:rPr lang="en-US" sz="2400" dirty="0" err="1" smtClean="0">
                <a:latin typeface="Arial" charset="0"/>
                <a:cs typeface="Arial" charset="0"/>
              </a:rPr>
              <a:t>fundamentaler</a:t>
            </a:r>
            <a:r>
              <a:rPr lang="en-US" sz="2400" dirty="0" smtClean="0">
                <a:latin typeface="Arial" charset="0"/>
                <a:cs typeface="Arial" charset="0"/>
              </a:rPr>
              <a:t> </a:t>
            </a:r>
            <a:r>
              <a:rPr lang="en-US" sz="2400" dirty="0" err="1" smtClean="0">
                <a:latin typeface="Arial" charset="0"/>
                <a:cs typeface="Arial" charset="0"/>
              </a:rPr>
              <a:t>Theorien</a:t>
            </a:r>
            <a:endParaRPr lang="en-US" sz="2400" dirty="0" smtClean="0">
              <a:latin typeface="Arial" charset="0"/>
              <a:cs typeface="Arial" charset="0"/>
            </a:endParaRP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US" sz="2400" dirty="0" smtClean="0">
                <a:latin typeface="Arial" charset="0"/>
                <a:cs typeface="Arial" charset="0"/>
              </a:rPr>
              <a:t>Man </a:t>
            </a:r>
            <a:r>
              <a:rPr lang="en-US" sz="2400" dirty="0" err="1" smtClean="0">
                <a:latin typeface="Arial" charset="0"/>
                <a:cs typeface="Arial" charset="0"/>
              </a:rPr>
              <a:t>verwendet</a:t>
            </a:r>
            <a:r>
              <a:rPr lang="en-US" sz="2400" dirty="0" smtClean="0">
                <a:latin typeface="Arial" charset="0"/>
                <a:cs typeface="Arial" charset="0"/>
              </a:rPr>
              <a:t> </a:t>
            </a:r>
            <a:r>
              <a:rPr lang="en-US" sz="2400" dirty="0" err="1" smtClean="0">
                <a:latin typeface="Arial" charset="0"/>
                <a:cs typeface="Arial" charset="0"/>
              </a:rPr>
              <a:t>m</a:t>
            </a:r>
            <a:r>
              <a:rPr lang="en-US" sz="2400" dirty="0" err="1" smtClean="0">
                <a:latin typeface="Arial"/>
                <a:cs typeface="Arial"/>
              </a:rPr>
              <a:t>öglichst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hohe</a:t>
            </a:r>
            <a:r>
              <a:rPr lang="en-US" sz="2400" dirty="0" smtClean="0">
                <a:latin typeface="Arial"/>
                <a:cs typeface="Arial"/>
              </a:rPr>
              <a:t/>
            </a:r>
            <a:br>
              <a:rPr lang="en-US" sz="2400" dirty="0" smtClean="0">
                <a:latin typeface="Arial"/>
                <a:cs typeface="Arial"/>
              </a:rPr>
            </a:br>
            <a:r>
              <a:rPr lang="en-US" sz="2400" dirty="0" err="1" smtClean="0">
                <a:latin typeface="Arial"/>
                <a:cs typeface="Arial"/>
              </a:rPr>
              <a:t>Energien</a:t>
            </a:r>
            <a:r>
              <a:rPr lang="en-US" sz="2400" dirty="0" smtClean="0">
                <a:latin typeface="Arial"/>
                <a:cs typeface="Arial"/>
              </a:rPr>
              <a:t/>
            </a:r>
            <a:br>
              <a:rPr lang="en-US" sz="2400" dirty="0" smtClean="0">
                <a:latin typeface="Arial"/>
                <a:cs typeface="Arial"/>
              </a:rPr>
            </a:br>
            <a:endParaRPr lang="en-US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US" sz="2400" dirty="0" err="1" smtClean="0">
                <a:latin typeface="Arial"/>
                <a:cs typeface="Arial"/>
              </a:rPr>
              <a:t>Beispiel</a:t>
            </a:r>
            <a:r>
              <a:rPr lang="en-US" sz="2400" dirty="0" smtClean="0">
                <a:latin typeface="Arial"/>
                <a:cs typeface="Arial"/>
              </a:rPr>
              <a:t>: Die </a:t>
            </a:r>
            <a:r>
              <a:rPr lang="en-US" sz="2400" dirty="0" err="1" smtClean="0">
                <a:latin typeface="Arial"/>
                <a:cs typeface="Arial"/>
              </a:rPr>
              <a:t>Suche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nach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dem</a:t>
            </a:r>
            <a:r>
              <a:rPr lang="en-US" sz="2400" dirty="0" smtClean="0">
                <a:latin typeface="Arial"/>
                <a:cs typeface="Arial"/>
              </a:rPr>
              <a:t> Higgs</a:t>
            </a:r>
            <a:br>
              <a:rPr lang="en-US" sz="2400" dirty="0" smtClean="0">
                <a:latin typeface="Arial"/>
                <a:cs typeface="Arial"/>
              </a:rPr>
            </a:br>
            <a:r>
              <a:rPr lang="en-US" sz="2400" dirty="0" err="1" smtClean="0">
                <a:latin typeface="Arial"/>
                <a:cs typeface="Arial"/>
              </a:rPr>
              <a:t>Teilchen</a:t>
            </a:r>
            <a:r>
              <a:rPr lang="en-US" sz="2400" dirty="0" smtClean="0">
                <a:latin typeface="Arial"/>
                <a:cs typeface="Arial"/>
              </a:rPr>
              <a:t> am LHC</a:t>
            </a:r>
          </a:p>
          <a:p>
            <a:pPr lvl="1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400" dirty="0" err="1" smtClean="0">
                <a:latin typeface="Arial"/>
                <a:cs typeface="Arial"/>
              </a:rPr>
              <a:t>Zerfall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>
                <a:latin typeface="Arial"/>
                <a:cs typeface="Arial"/>
              </a:rPr>
              <a:t>b</a:t>
            </a:r>
            <a:r>
              <a:rPr lang="en-US" sz="2400" dirty="0" err="1" smtClean="0">
                <a:latin typeface="Arial"/>
                <a:cs typeface="Arial"/>
              </a:rPr>
              <a:t>eispielsweise</a:t>
            </a:r>
            <a:r>
              <a:rPr lang="en-US" sz="2400" dirty="0" smtClean="0">
                <a:latin typeface="Arial"/>
                <a:cs typeface="Arial"/>
              </a:rPr>
              <a:t> in 4 </a:t>
            </a:r>
            <a:r>
              <a:rPr lang="en-US" sz="2400" dirty="0" err="1" smtClean="0">
                <a:latin typeface="Arial"/>
                <a:cs typeface="Arial"/>
              </a:rPr>
              <a:t>Muonen</a:t>
            </a:r>
            <a:endParaRPr lang="en-US" sz="2400" dirty="0" smtClean="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buFont typeface="Arial" pitchFamily="34" charset="0"/>
              <a:buChar char="•"/>
            </a:pPr>
            <a:r>
              <a:rPr lang="en-US" sz="2400" dirty="0" err="1" smtClean="0">
                <a:latin typeface="Arial"/>
                <a:cs typeface="Arial"/>
              </a:rPr>
              <a:t>Diese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müssen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2400" dirty="0" err="1" smtClean="0">
                <a:latin typeface="Arial"/>
                <a:cs typeface="Arial"/>
              </a:rPr>
              <a:t>nachgewiesen</a:t>
            </a:r>
            <a:r>
              <a:rPr lang="en-US" sz="2400" dirty="0">
                <a:latin typeface="Arial"/>
                <a:cs typeface="Arial"/>
              </a:rPr>
              <a:t/>
            </a:r>
            <a:br>
              <a:rPr lang="en-US" sz="2400" dirty="0">
                <a:latin typeface="Arial"/>
                <a:cs typeface="Arial"/>
              </a:rPr>
            </a:br>
            <a:r>
              <a:rPr lang="en-US" sz="2400" dirty="0" err="1" smtClean="0">
                <a:latin typeface="Arial"/>
                <a:cs typeface="Arial"/>
              </a:rPr>
              <a:t>werden</a:t>
            </a:r>
            <a:endParaRPr lang="en-US" sz="2400" dirty="0" smtClean="0">
              <a:latin typeface="Arial"/>
              <a:cs typeface="Arial"/>
            </a:endParaRPr>
          </a:p>
          <a:p>
            <a:pPr lvl="1">
              <a:lnSpc>
                <a:spcPct val="100000"/>
              </a:lnSpc>
            </a:pPr>
            <a:r>
              <a:rPr lang="en-US" sz="2400" dirty="0" smtClean="0">
                <a:latin typeface="Arial"/>
                <a:cs typeface="Arial"/>
                <a:sym typeface="Symbol"/>
              </a:rPr>
              <a:t> </a:t>
            </a:r>
            <a:r>
              <a:rPr lang="en-US" sz="2400" dirty="0" err="1" smtClean="0">
                <a:latin typeface="Arial"/>
                <a:cs typeface="Arial"/>
                <a:sym typeface="Symbol"/>
              </a:rPr>
              <a:t>Der</a:t>
            </a:r>
            <a:r>
              <a:rPr lang="en-US" sz="2400" dirty="0" smtClean="0">
                <a:latin typeface="Arial"/>
                <a:cs typeface="Arial"/>
                <a:sym typeface="Symbol"/>
              </a:rPr>
              <a:t> </a:t>
            </a:r>
            <a:r>
              <a:rPr lang="en-US" sz="2400" dirty="0" err="1" smtClean="0">
                <a:latin typeface="Arial"/>
                <a:cs typeface="Arial"/>
                <a:sym typeface="Symbol"/>
              </a:rPr>
              <a:t>Detektor</a:t>
            </a:r>
            <a:r>
              <a:rPr lang="en-US" sz="2400" dirty="0" smtClean="0">
                <a:latin typeface="Arial"/>
                <a:cs typeface="Arial"/>
                <a:sym typeface="Symbol"/>
              </a:rPr>
              <a:t> muss in </a:t>
            </a:r>
            <a:r>
              <a:rPr lang="en-US" sz="2400" dirty="0" err="1" smtClean="0">
                <a:latin typeface="Arial"/>
                <a:cs typeface="Arial"/>
                <a:sym typeface="Symbol"/>
              </a:rPr>
              <a:t>allen</a:t>
            </a:r>
            <a:r>
              <a:rPr lang="en-US" sz="2400" dirty="0" smtClean="0">
                <a:latin typeface="Arial"/>
                <a:cs typeface="Arial"/>
                <a:sym typeface="Symbol"/>
              </a:rPr>
              <a:t> </a:t>
            </a:r>
            <a:r>
              <a:rPr lang="en-US" sz="2400" dirty="0" err="1" smtClean="0">
                <a:latin typeface="Arial"/>
                <a:cs typeface="Arial"/>
                <a:sym typeface="Symbol"/>
              </a:rPr>
              <a:t>Raum</a:t>
            </a:r>
            <a:r>
              <a:rPr lang="en-US" sz="2400" dirty="0" smtClean="0">
                <a:latin typeface="Arial"/>
                <a:cs typeface="Arial"/>
                <a:sym typeface="Symbol"/>
              </a:rPr>
              <a:t>-</a:t>
            </a:r>
            <a:br>
              <a:rPr lang="en-US" sz="2400" dirty="0" smtClean="0">
                <a:latin typeface="Arial"/>
                <a:cs typeface="Arial"/>
                <a:sym typeface="Symbol"/>
              </a:rPr>
            </a:br>
            <a:r>
              <a:rPr lang="en-US" sz="2400" dirty="0" smtClean="0">
                <a:latin typeface="Arial"/>
                <a:cs typeface="Arial"/>
                <a:sym typeface="Symbol"/>
              </a:rPr>
              <a:t> </a:t>
            </a:r>
            <a:r>
              <a:rPr lang="en-US" sz="2400" dirty="0" err="1" smtClean="0">
                <a:latin typeface="Arial"/>
                <a:cs typeface="Arial"/>
                <a:sym typeface="Symbol"/>
              </a:rPr>
              <a:t>richtungen</a:t>
            </a:r>
            <a:r>
              <a:rPr lang="en-US" sz="2400" dirty="0" smtClean="0">
                <a:latin typeface="Arial"/>
                <a:cs typeface="Arial"/>
                <a:sym typeface="Symbol"/>
              </a:rPr>
              <a:t> </a:t>
            </a:r>
            <a:r>
              <a:rPr lang="en-US" sz="2400" dirty="0" err="1" smtClean="0">
                <a:latin typeface="Arial"/>
                <a:cs typeface="Arial"/>
                <a:sym typeface="Symbol"/>
              </a:rPr>
              <a:t>Muonen</a:t>
            </a:r>
            <a:r>
              <a:rPr lang="en-US" sz="2400" dirty="0" smtClean="0">
                <a:latin typeface="Arial"/>
                <a:cs typeface="Arial"/>
                <a:sym typeface="Symbol"/>
              </a:rPr>
              <a:t> </a:t>
            </a:r>
            <a:r>
              <a:rPr lang="en-US" sz="2400" dirty="0" err="1" smtClean="0">
                <a:latin typeface="Arial"/>
                <a:cs typeface="Arial"/>
                <a:sym typeface="Symbol"/>
              </a:rPr>
              <a:t>nachweisen</a:t>
            </a:r>
            <a:r>
              <a:rPr lang="en-US" sz="2400" dirty="0">
                <a:latin typeface="Arial"/>
                <a:cs typeface="Arial"/>
                <a:sym typeface="Symbol"/>
              </a:rPr>
              <a:t/>
            </a:r>
            <a:br>
              <a:rPr lang="en-US" sz="2400" dirty="0">
                <a:latin typeface="Arial"/>
                <a:cs typeface="Arial"/>
                <a:sym typeface="Symbol"/>
              </a:rPr>
            </a:br>
            <a:r>
              <a:rPr lang="en-US" sz="2400" dirty="0" smtClean="0">
                <a:latin typeface="Arial"/>
                <a:cs typeface="Arial"/>
                <a:sym typeface="Symbol"/>
              </a:rPr>
              <a:t> </a:t>
            </a:r>
            <a:r>
              <a:rPr lang="en-US" sz="2400" dirty="0" err="1" smtClean="0">
                <a:latin typeface="Arial"/>
                <a:cs typeface="Arial"/>
                <a:sym typeface="Symbol"/>
              </a:rPr>
              <a:t>können</a:t>
            </a:r>
            <a:r>
              <a:rPr lang="en-US" sz="2400" dirty="0" smtClean="0">
                <a:latin typeface="Arial"/>
                <a:cs typeface="Arial"/>
                <a:sym typeface="Symbol"/>
              </a:rPr>
              <a:t>.</a:t>
            </a:r>
            <a:endParaRPr lang="en-US" sz="2400" dirty="0">
              <a:latin typeface="Arial"/>
              <a:cs typeface="Arial"/>
            </a:endParaRPr>
          </a:p>
        </p:txBody>
      </p:sp>
      <p:pic>
        <p:nvPicPr>
          <p:cNvPr id="4" name="Picture 3" descr="higg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1700" y="1358900"/>
            <a:ext cx="2705100" cy="2603500"/>
          </a:xfrm>
          <a:prstGeom prst="rect">
            <a:avLst/>
          </a:prstGeom>
        </p:spPr>
      </p:pic>
      <p:pic>
        <p:nvPicPr>
          <p:cNvPr id="5" name="Picture 4" descr="cm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0971" y="3962401"/>
            <a:ext cx="2842029" cy="2590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 Box 1"/>
          <p:cNvSpPr txBox="1">
            <a:spLocks noChangeArrowheads="1"/>
          </p:cNvSpPr>
          <p:nvPr/>
        </p:nvSpPr>
        <p:spPr bwMode="auto">
          <a:xfrm>
            <a:off x="673921" y="120973"/>
            <a:ext cx="780912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marL="325445" indent="-325445" algn="ctr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3600" b="1" i="1" dirty="0">
                <a:solidFill>
                  <a:srgbClr val="99284C"/>
                </a:solidFill>
              </a:rPr>
              <a:t>ALICE TPC Gas: Ne-CO</a:t>
            </a:r>
            <a:r>
              <a:rPr lang="en-GB" sz="3600" b="1" i="1" baseline="-33000" dirty="0">
                <a:solidFill>
                  <a:srgbClr val="99284C"/>
                </a:solidFill>
              </a:rPr>
              <a:t>2</a:t>
            </a:r>
            <a:r>
              <a:rPr lang="en-GB" sz="3600" b="1" i="1" dirty="0">
                <a:solidFill>
                  <a:srgbClr val="99284C"/>
                </a:solidFill>
              </a:rPr>
              <a:t>-N</a:t>
            </a:r>
            <a:r>
              <a:rPr lang="en-GB" sz="3600" b="1" i="1" baseline="-33000" dirty="0">
                <a:solidFill>
                  <a:srgbClr val="99284C"/>
                </a:solidFill>
              </a:rPr>
              <a:t>2</a:t>
            </a:r>
          </a:p>
        </p:txBody>
      </p:sp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672481" y="1358473"/>
            <a:ext cx="8105760" cy="450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900" dirty="0">
                <a:solidFill>
                  <a:srgbClr val="333333"/>
                </a:solidFill>
              </a:rPr>
              <a:t>ALICE TPC uses </a:t>
            </a:r>
            <a:r>
              <a:rPr lang="en-GB" sz="2900" b="1" dirty="0">
                <a:solidFill>
                  <a:srgbClr val="333333"/>
                </a:solidFill>
              </a:rPr>
              <a:t>Ne-CO</a:t>
            </a:r>
            <a:r>
              <a:rPr lang="en-GB" sz="2900" b="1" baseline="-33000" dirty="0">
                <a:solidFill>
                  <a:srgbClr val="333333"/>
                </a:solidFill>
              </a:rPr>
              <a:t>2</a:t>
            </a:r>
            <a:r>
              <a:rPr lang="en-GB" sz="2900" b="1" dirty="0">
                <a:solidFill>
                  <a:srgbClr val="333333"/>
                </a:solidFill>
              </a:rPr>
              <a:t>-N</a:t>
            </a:r>
            <a:r>
              <a:rPr lang="en-GB" sz="2900" b="1" baseline="-33000" dirty="0">
                <a:solidFill>
                  <a:srgbClr val="333333"/>
                </a:solidFill>
              </a:rPr>
              <a:t>2</a:t>
            </a:r>
            <a:r>
              <a:rPr lang="en-GB" sz="2900" dirty="0">
                <a:solidFill>
                  <a:srgbClr val="333333"/>
                </a:solidFill>
              </a:rPr>
              <a:t> [90%-10%-5%].</a:t>
            </a:r>
            <a:br>
              <a:rPr lang="en-GB" sz="2900" dirty="0">
                <a:solidFill>
                  <a:srgbClr val="333333"/>
                </a:solidFill>
              </a:rPr>
            </a:br>
            <a:endParaRPr lang="en-GB" sz="2900" dirty="0">
              <a:solidFill>
                <a:srgbClr val="333333"/>
              </a:solidFill>
            </a:endParaRPr>
          </a:p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900" b="1" dirty="0">
                <a:solidFill>
                  <a:srgbClr val="333333"/>
                </a:solidFill>
              </a:rPr>
              <a:t>Advantage</a:t>
            </a:r>
            <a:r>
              <a:rPr lang="en-GB" sz="2900" dirty="0">
                <a:solidFill>
                  <a:srgbClr val="333333"/>
                </a:solidFill>
              </a:rPr>
              <a:t>: Low diffusion, fast drift, low space charge by primary ionisation.</a:t>
            </a:r>
            <a:br>
              <a:rPr lang="en-GB" sz="2900" dirty="0">
                <a:solidFill>
                  <a:srgbClr val="333333"/>
                </a:solidFill>
              </a:rPr>
            </a:br>
            <a:endParaRPr lang="en-GB" sz="2900" dirty="0">
              <a:solidFill>
                <a:srgbClr val="333333"/>
              </a:solidFill>
            </a:endParaRPr>
          </a:p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900" b="1" dirty="0">
                <a:solidFill>
                  <a:srgbClr val="333333"/>
                </a:solidFill>
              </a:rPr>
              <a:t>Drawback</a:t>
            </a:r>
            <a:r>
              <a:rPr lang="en-GB" sz="2900" dirty="0">
                <a:solidFill>
                  <a:srgbClr val="333333"/>
                </a:solidFill>
              </a:rPr>
              <a:t>: High gain needed, sensitive to variations of pressure, temperature and to exact composition;</a:t>
            </a:r>
            <a:br>
              <a:rPr lang="en-GB" sz="2900" dirty="0">
                <a:solidFill>
                  <a:srgbClr val="333333"/>
                </a:solidFill>
              </a:rPr>
            </a:br>
            <a:endParaRPr lang="en-GB" sz="2900" dirty="0">
              <a:solidFill>
                <a:srgbClr val="333333"/>
              </a:solidFill>
            </a:endParaRPr>
          </a:p>
          <a:p>
            <a:pPr marL="456487" indent="-391686" eaLnBrk="1">
              <a:buClr>
                <a:srgbClr val="99284C"/>
              </a:buClr>
              <a:buSzPct val="110000"/>
              <a:buFont typeface="Wingdings" pitchFamily="2" charset="2"/>
              <a:buChar char="§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2900" dirty="0">
                <a:solidFill>
                  <a:srgbClr val="333333"/>
                </a:solidFill>
              </a:rPr>
              <a:t>But: Addition of N</a:t>
            </a:r>
            <a:r>
              <a:rPr lang="en-GB" sz="2900" baseline="-33000" dirty="0">
                <a:solidFill>
                  <a:srgbClr val="333333"/>
                </a:solidFill>
              </a:rPr>
              <a:t>2</a:t>
            </a:r>
            <a:r>
              <a:rPr lang="en-GB" sz="2900" dirty="0">
                <a:solidFill>
                  <a:srgbClr val="333333"/>
                </a:solidFill>
              </a:rPr>
              <a:t> reduces this sensitivity.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79375"/>
            <a:ext cx="8226425" cy="1139825"/>
          </a:xfrm>
          <a:ln/>
        </p:spPr>
        <p:txBody>
          <a:bodyPr/>
          <a:lstStyle/>
          <a:p>
            <a:pPr>
              <a:lnSpc>
                <a:spcPts val="3188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err="1" smtClean="0"/>
              <a:t>Ziele</a:t>
            </a:r>
            <a:r>
              <a:rPr lang="en-US" dirty="0" smtClean="0"/>
              <a:t> </a:t>
            </a:r>
            <a:r>
              <a:rPr lang="en-US" dirty="0"/>
              <a:t>von </a:t>
            </a:r>
            <a:r>
              <a:rPr lang="en-US" dirty="0" err="1"/>
              <a:t>Experimenten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Schwerionen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6425" cy="5029200"/>
          </a:xfrm>
          <a:ln/>
        </p:spPr>
        <p:txBody>
          <a:bodyPr/>
          <a:lstStyle/>
          <a:p>
            <a:pPr marL="336550" indent="-336550">
              <a:lnSpc>
                <a:spcPct val="100000"/>
              </a:lnSpc>
              <a:buFont typeface="Arial" charset="0"/>
              <a:buChar char="•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GB" sz="2400" dirty="0" err="1"/>
              <a:t>Kollision</a:t>
            </a:r>
            <a:r>
              <a:rPr lang="en-GB" sz="2400" dirty="0"/>
              <a:t> von </a:t>
            </a:r>
            <a:r>
              <a:rPr lang="en-GB" sz="2400" dirty="0" err="1"/>
              <a:t>vergleichsweise</a:t>
            </a:r>
            <a:r>
              <a:rPr lang="en-GB" sz="2400" dirty="0"/>
              <a:t> </a:t>
            </a:r>
            <a:r>
              <a:rPr lang="en-GB" sz="2400" dirty="0" err="1"/>
              <a:t>großen</a:t>
            </a:r>
            <a:r>
              <a:rPr lang="en-GB" sz="2400" dirty="0"/>
              <a:t> </a:t>
            </a:r>
            <a:r>
              <a:rPr lang="en-GB" sz="2400" dirty="0" err="1" smtClean="0"/>
              <a:t>Objekten</a:t>
            </a:r>
            <a:r>
              <a:rPr lang="en-GB" sz="2400" dirty="0" smtClean="0"/>
              <a:t> </a:t>
            </a:r>
            <a:r>
              <a:rPr lang="en-GB" sz="2400" dirty="0" err="1" smtClean="0"/>
              <a:t>im</a:t>
            </a:r>
            <a:r>
              <a:rPr lang="en-GB" sz="2400" dirty="0" smtClean="0"/>
              <a:t> </a:t>
            </a:r>
            <a:r>
              <a:rPr lang="en-GB" sz="2400" dirty="0" err="1" smtClean="0"/>
              <a:t>Beschleuniger</a:t>
            </a:r>
            <a:r>
              <a:rPr lang="en-GB" sz="2400" dirty="0" smtClean="0"/>
              <a:t>:</a:t>
            </a:r>
          </a:p>
          <a:p>
            <a:pPr marL="736600" lvl="1" indent="-336550">
              <a:lnSpc>
                <a:spcPct val="100000"/>
              </a:lnSpc>
              <a:buFont typeface="Arial" charset="0"/>
              <a:buChar char="•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GB" sz="2400" dirty="0" err="1" smtClean="0"/>
              <a:t>Schwerionen</a:t>
            </a:r>
            <a:r>
              <a:rPr lang="en-GB" sz="2400" dirty="0" smtClean="0"/>
              <a:t> </a:t>
            </a:r>
            <a:r>
              <a:rPr lang="en-GB" sz="2400" dirty="0"/>
              <a:t>(</a:t>
            </a:r>
            <a:r>
              <a:rPr lang="en-GB" sz="2400" dirty="0" err="1"/>
              <a:t>beispielsweise</a:t>
            </a:r>
            <a:r>
              <a:rPr lang="en-GB" sz="2400" dirty="0"/>
              <a:t> </a:t>
            </a:r>
            <a:r>
              <a:rPr lang="en-GB" sz="2400" dirty="0" err="1"/>
              <a:t>Kerne</a:t>
            </a:r>
            <a:r>
              <a:rPr lang="en-GB" sz="2400" dirty="0"/>
              <a:t> von </a:t>
            </a:r>
            <a:r>
              <a:rPr lang="en-GB" sz="2400" dirty="0" err="1"/>
              <a:t>Bleiatomen</a:t>
            </a:r>
            <a:r>
              <a:rPr lang="en-GB" sz="2400" dirty="0" smtClean="0"/>
              <a:t>)</a:t>
            </a:r>
            <a:endParaRPr lang="en-GB" sz="2400" dirty="0"/>
          </a:p>
          <a:p>
            <a:pPr marL="336550" indent="-336550">
              <a:lnSpc>
                <a:spcPct val="100000"/>
              </a:lnSpc>
              <a:buFont typeface="Arial" charset="0"/>
              <a:buChar char="•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endParaRPr lang="en-GB" sz="2400" dirty="0"/>
          </a:p>
          <a:p>
            <a:pPr marL="336550" indent="-336550">
              <a:lnSpc>
                <a:spcPct val="100000"/>
              </a:lnSpc>
              <a:buFont typeface="Arial" charset="0"/>
              <a:buChar char="•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GB" sz="2400" dirty="0" err="1" smtClean="0"/>
              <a:t>Kurzzeitig</a:t>
            </a:r>
            <a:r>
              <a:rPr lang="en-GB" sz="2400" dirty="0" smtClean="0"/>
              <a:t> </a:t>
            </a:r>
            <a:r>
              <a:rPr lang="en-GB" sz="2400" dirty="0" err="1"/>
              <a:t>soll</a:t>
            </a:r>
            <a:r>
              <a:rPr lang="en-GB" sz="2400" dirty="0"/>
              <a:t> </a:t>
            </a:r>
            <a:r>
              <a:rPr lang="en-GB" sz="2400" dirty="0" err="1" smtClean="0"/>
              <a:t>ein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err="1" smtClean="0"/>
              <a:t>sehr</a:t>
            </a:r>
            <a:r>
              <a:rPr lang="en-GB" sz="2400" dirty="0" smtClean="0"/>
              <a:t> </a:t>
            </a:r>
            <a:r>
              <a:rPr lang="en-GB" sz="2400" dirty="0" err="1" smtClean="0"/>
              <a:t>hochener</a:t>
            </a:r>
            <a:r>
              <a:rPr lang="en-GB" sz="2400" dirty="0" smtClean="0"/>
              <a:t>-</a:t>
            </a:r>
            <a:br>
              <a:rPr lang="en-GB" sz="2400" dirty="0" smtClean="0"/>
            </a:br>
            <a:r>
              <a:rPr lang="en-GB" sz="2400" dirty="0" err="1" smtClean="0"/>
              <a:t>getisches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Plasma quasi-</a:t>
            </a:r>
            <a:br>
              <a:rPr lang="en-GB" sz="2400" dirty="0" smtClean="0"/>
            </a:br>
            <a:r>
              <a:rPr lang="en-GB" sz="2400" dirty="0" err="1" smtClean="0"/>
              <a:t>freier</a:t>
            </a:r>
            <a:r>
              <a:rPr lang="en-GB" sz="2400" dirty="0" smtClean="0"/>
              <a:t> </a:t>
            </a:r>
            <a:r>
              <a:rPr lang="en-GB" sz="2400" dirty="0"/>
              <a:t>Quarks </a:t>
            </a:r>
            <a:r>
              <a:rPr lang="en-GB" sz="2400" dirty="0" smtClean="0"/>
              <a:t>und</a:t>
            </a:r>
            <a:br>
              <a:rPr lang="en-GB" sz="2400" dirty="0" smtClean="0"/>
            </a:br>
            <a:r>
              <a:rPr lang="en-GB" sz="2400" dirty="0" err="1" smtClean="0"/>
              <a:t>Gluonen</a:t>
            </a:r>
            <a:r>
              <a:rPr lang="en-GB" sz="2400" dirty="0" smtClean="0"/>
              <a:t> </a:t>
            </a:r>
            <a:r>
              <a:rPr lang="en-GB" sz="2400" dirty="0" err="1" smtClean="0"/>
              <a:t>erzeugt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err="1" smtClean="0"/>
              <a:t>werden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pic>
        <p:nvPicPr>
          <p:cNvPr id="4" name="Picture 3" descr="QG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3366" y="2895600"/>
            <a:ext cx="5319634" cy="331684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mincho"/>
        <a:cs typeface="msmincho"/>
      </a:majorFont>
      <a:minorFont>
        <a:latin typeface="Arial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mincho"/>
        <a:cs typeface="msmincho"/>
      </a:majorFont>
      <a:minorFont>
        <a:latin typeface="Arial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mincho"/>
        <a:cs typeface="msmincho"/>
      </a:majorFont>
      <a:minorFont>
        <a:latin typeface="Arial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51986</TotalTime>
  <Words>2029</Words>
  <Application>Microsoft Office PowerPoint</Application>
  <PresentationFormat>On-screen Show (4:3)</PresentationFormat>
  <Paragraphs>437</Paragraphs>
  <Slides>80</Slides>
  <Notes>51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94" baseType="lpstr">
      <vt:lpstr>Times New Roman</vt:lpstr>
      <vt:lpstr>Arial</vt:lpstr>
      <vt:lpstr>msmincho</vt:lpstr>
      <vt:lpstr>Symbol</vt:lpstr>
      <vt:lpstr>Ariall</vt:lpstr>
      <vt:lpstr>Luxi Sans</vt:lpstr>
      <vt:lpstr>OpenSymbol</vt:lpstr>
      <vt:lpstr>宋体</vt:lpstr>
      <vt:lpstr>StarSymbol</vt:lpstr>
      <vt:lpstr>Calibri</vt:lpstr>
      <vt:lpstr>Office Theme</vt:lpstr>
      <vt:lpstr>Office Theme</vt:lpstr>
      <vt:lpstr>Office Theme</vt:lpstr>
      <vt:lpstr>Ulead PhotoImpact Image</vt:lpstr>
      <vt:lpstr>Slide 1</vt:lpstr>
      <vt:lpstr>Slide 2</vt:lpstr>
      <vt:lpstr>Slide 3</vt:lpstr>
      <vt:lpstr>Der Teilchenzoo</vt:lpstr>
      <vt:lpstr>Slide 5</vt:lpstr>
      <vt:lpstr>Der Teilchenzoo (2)</vt:lpstr>
      <vt:lpstr>Experimente am LHC</vt:lpstr>
      <vt:lpstr>Ziele von Hochenergiephysik- experimenten</vt:lpstr>
      <vt:lpstr>Ziele von Experimenten mit Schwerionen (1)</vt:lpstr>
      <vt:lpstr>Ziele von Experimenten mit Schwerionen (2)</vt:lpstr>
      <vt:lpstr>Quark-“Confinement”</vt:lpstr>
      <vt:lpstr>Quark-Gluon-Plasma</vt:lpstr>
      <vt:lpstr>Vergleich von Schwerionen- und Hochenergiephysik Experimenten</vt:lpstr>
      <vt:lpstr>Hochenergiephysik Ereignis</vt:lpstr>
      <vt:lpstr>Schwerionenphysik Ereignis</vt:lpstr>
      <vt:lpstr>Sonden in Quark-Gluon Plasma (1)</vt:lpstr>
      <vt:lpstr>Sonden in Quark-Gluon Plasma (2)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Der ALICE TRD (4) </vt:lpstr>
      <vt:lpstr>Slide 55</vt:lpstr>
      <vt:lpstr>Slide 56</vt:lpstr>
      <vt:lpstr>Slide 57</vt:lpstr>
      <vt:lpstr>Slide 58</vt:lpstr>
      <vt:lpstr>Der ALICE TOF (2)</vt:lpstr>
      <vt:lpstr>Über RPCs</vt:lpstr>
      <vt:lpstr>Raumladungseffekt</vt:lpstr>
      <vt:lpstr>2D- Simulation: Elektrisches Feld</vt:lpstr>
      <vt:lpstr>2D- Simulation: Elektronendichte</vt:lpstr>
      <vt:lpstr>Ereignis im ALICE TOF</vt:lpstr>
      <vt:lpstr>Flugzeit-Auflösung</vt:lpstr>
      <vt:lpstr>ALICE im Sommer 2008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The gas mixture for the ALICE TPC</vt:lpstr>
      <vt:lpstr>Slide 79</vt:lpstr>
      <vt:lpstr>Slide 80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lippmann</cp:lastModifiedBy>
  <cp:revision>130</cp:revision>
  <cp:lastPrinted>1601-01-01T00:00:00Z</cp:lastPrinted>
  <dcterms:created xsi:type="dcterms:W3CDTF">1601-01-01T00:00:00Z</dcterms:created>
  <dcterms:modified xsi:type="dcterms:W3CDTF">2009-07-05T17:55:03Z</dcterms:modified>
</cp:coreProperties>
</file>